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5"/>
  </p:notesMasterIdLst>
  <p:sldIdLst>
    <p:sldId id="257" r:id="rId2"/>
    <p:sldId id="258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39" r:id="rId16"/>
    <p:sldId id="340" r:id="rId17"/>
    <p:sldId id="308" r:id="rId18"/>
    <p:sldId id="309" r:id="rId19"/>
    <p:sldId id="307" r:id="rId20"/>
    <p:sldId id="272" r:id="rId21"/>
    <p:sldId id="341" r:id="rId22"/>
    <p:sldId id="287" r:id="rId23"/>
    <p:sldId id="271" r:id="rId24"/>
    <p:sldId id="324" r:id="rId25"/>
    <p:sldId id="323" r:id="rId26"/>
    <p:sldId id="283" r:id="rId27"/>
    <p:sldId id="274" r:id="rId28"/>
    <p:sldId id="273" r:id="rId29"/>
    <p:sldId id="326" r:id="rId30"/>
    <p:sldId id="329" r:id="rId31"/>
    <p:sldId id="325" r:id="rId32"/>
    <p:sldId id="328" r:id="rId33"/>
    <p:sldId id="327" r:id="rId34"/>
    <p:sldId id="330" r:id="rId35"/>
    <p:sldId id="331" r:id="rId36"/>
    <p:sldId id="332" r:id="rId37"/>
    <p:sldId id="333" r:id="rId38"/>
    <p:sldId id="334" r:id="rId39"/>
    <p:sldId id="335" r:id="rId40"/>
    <p:sldId id="336" r:id="rId41"/>
    <p:sldId id="337" r:id="rId42"/>
    <p:sldId id="345" r:id="rId43"/>
    <p:sldId id="344" r:id="rId44"/>
    <p:sldId id="346" r:id="rId45"/>
    <p:sldId id="347" r:id="rId46"/>
    <p:sldId id="348" r:id="rId47"/>
    <p:sldId id="343" r:id="rId48"/>
    <p:sldId id="349" r:id="rId49"/>
    <p:sldId id="338" r:id="rId50"/>
    <p:sldId id="350" r:id="rId51"/>
    <p:sldId id="303" r:id="rId52"/>
    <p:sldId id="306" r:id="rId53"/>
    <p:sldId id="351" r:id="rId5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485" autoAdjust="0"/>
    <p:restoredTop sz="94494" autoAdjust="0"/>
  </p:normalViewPr>
  <p:slideViewPr>
    <p:cSldViewPr>
      <p:cViewPr>
        <p:scale>
          <a:sx n="60" d="100"/>
          <a:sy n="60" d="100"/>
        </p:scale>
        <p:origin x="-1338" y="-162"/>
      </p:cViewPr>
      <p:guideLst>
        <p:guide orient="horz" pos="3657"/>
        <p:guide pos="2880"/>
      </p:guideLst>
    </p:cSldViewPr>
  </p:slideViewPr>
  <p:outlineViewPr>
    <p:cViewPr>
      <p:scale>
        <a:sx n="33" d="100"/>
        <a:sy n="33" d="100"/>
      </p:scale>
      <p:origin x="36" y="17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image" Target="../media/image36.wmf"/><Relationship Id="rId3" Type="http://schemas.openxmlformats.org/officeDocument/2006/relationships/image" Target="../media/image26.wmf"/><Relationship Id="rId7" Type="http://schemas.openxmlformats.org/officeDocument/2006/relationships/image" Target="../media/image30.emf"/><Relationship Id="rId12" Type="http://schemas.openxmlformats.org/officeDocument/2006/relationships/image" Target="../media/image35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emf"/><Relationship Id="rId11" Type="http://schemas.openxmlformats.org/officeDocument/2006/relationships/image" Target="../media/image34.wmf"/><Relationship Id="rId5" Type="http://schemas.openxmlformats.org/officeDocument/2006/relationships/image" Target="../media/image28.emf"/><Relationship Id="rId10" Type="http://schemas.openxmlformats.org/officeDocument/2006/relationships/image" Target="../media/image33.wmf"/><Relationship Id="rId4" Type="http://schemas.openxmlformats.org/officeDocument/2006/relationships/image" Target="../media/image27.wmf"/><Relationship Id="rId9" Type="http://schemas.openxmlformats.org/officeDocument/2006/relationships/image" Target="../media/image3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C1F1F-8998-4864-89E7-4B128D394C0B}" type="datetimeFigureOut">
              <a:rPr lang="es-MX" smtClean="0"/>
              <a:t>22/09/2016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CD5D0-DEEC-499F-A938-4954EBFE96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4813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  <p:sp>
        <p:nvSpPr>
          <p:cNvPr id="36868" name="3 Marcador de encabezado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r>
              <a:rPr kumimoji="0" lang="en-US" altLang="es-MX" sz="1200" smtClean="0"/>
              <a:t>optaciano Vásquez</a:t>
            </a:r>
          </a:p>
        </p:txBody>
      </p:sp>
      <p:sp>
        <p:nvSpPr>
          <p:cNvPr id="36869" name="4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fld id="{8AA4481E-4027-4BA2-BF5A-6F4C40086447}" type="slidenum">
              <a:rPr kumimoji="0" lang="en-US" altLang="es-MX" sz="1200" smtClean="0"/>
              <a:pPr/>
              <a:t>1</a:t>
            </a:fld>
            <a:endParaRPr kumimoji="0" lang="en-US" altLang="es-MX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MX" altLang="es-MX" smtClean="0"/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53420EC-0833-4C86-9D16-393B81CFBDCA}" type="slidenum">
              <a:rPr kumimoji="0" lang="es-MX" altLang="es-MX" smtClean="0"/>
              <a:pPr eaLnBrk="1" hangingPunct="1">
                <a:spcBef>
                  <a:spcPct val="0"/>
                </a:spcBef>
              </a:pPr>
              <a:t>4</a:t>
            </a:fld>
            <a:endParaRPr kumimoji="0" lang="es-MX" alt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22/09/2016</a:t>
            </a:fld>
            <a:endParaRPr lang="es-MX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22/09/2016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22/09/2016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22/09/2016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22/09/2016</a:t>
            </a:fld>
            <a:endParaRPr lang="es-MX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22/09/2016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22/09/2016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22/09/2016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22/09/2016</a:t>
            </a:fld>
            <a:endParaRPr lang="es-MX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22/09/2016</a:t>
            </a:fld>
            <a:endParaRPr lang="es-MX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22/09/2016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bg2">
                <a:shade val="30000"/>
                <a:satMod val="455000"/>
              </a:schemeClr>
              <a:schemeClr val="bg2">
                <a:tint val="95000"/>
                <a:satMod val="12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8A55466-8E0B-445C-B962-EF70DCEC40AC}" type="datetimeFigureOut">
              <a:rPr lang="es-MX" smtClean="0"/>
              <a:t>22/09/2016</a:t>
            </a:fld>
            <a:endParaRPr lang="es-MX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aemex.mx/iberomat/informacion_clip_image002_0002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marycarmenbrito1995.blogspot.mx/2014/11/imanes-naturales.html" TargetMode="External"/><Relationship Id="rId7" Type="http://schemas.openxmlformats.org/officeDocument/2006/relationships/image" Target="../media/image1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1.png"/><Relationship Id="rId4" Type="http://schemas.openxmlformats.org/officeDocument/2006/relationships/hyperlink" Target="http://energia9.webnode.es/electricidad-y-magnetismo/electroimanes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1997romfisica.blogspot.mx/2014/12/artificiales-y-electroimanes-un-iman-es.html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31.wmf"/><Relationship Id="rId26" Type="http://schemas.openxmlformats.org/officeDocument/2006/relationships/image" Target="../media/image34.wmf"/><Relationship Id="rId3" Type="http://schemas.openxmlformats.org/officeDocument/2006/relationships/oleObject" Target="../embeddings/oleObject2.bin"/><Relationship Id="rId21" Type="http://schemas.openxmlformats.org/officeDocument/2006/relationships/oleObject" Target="../embeddings/oleObject1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28.emf"/><Relationship Id="rId17" Type="http://schemas.openxmlformats.org/officeDocument/2006/relationships/oleObject" Target="../embeddings/oleObject9.bin"/><Relationship Id="rId25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0.emf"/><Relationship Id="rId20" Type="http://schemas.openxmlformats.org/officeDocument/2006/relationships/oleObject" Target="../embeddings/oleObject11.bin"/><Relationship Id="rId29" Type="http://schemas.openxmlformats.org/officeDocument/2006/relationships/oleObject" Target="../embeddings/oleObject16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wmf"/><Relationship Id="rId11" Type="http://schemas.openxmlformats.org/officeDocument/2006/relationships/oleObject" Target="../embeddings/oleObject6.bin"/><Relationship Id="rId24" Type="http://schemas.openxmlformats.org/officeDocument/2006/relationships/image" Target="../media/image33.wmf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23" Type="http://schemas.openxmlformats.org/officeDocument/2006/relationships/oleObject" Target="../embeddings/oleObject13.bin"/><Relationship Id="rId28" Type="http://schemas.openxmlformats.org/officeDocument/2006/relationships/image" Target="../media/image35.wmf"/><Relationship Id="rId10" Type="http://schemas.openxmlformats.org/officeDocument/2006/relationships/image" Target="../media/image27.wmf"/><Relationship Id="rId19" Type="http://schemas.openxmlformats.org/officeDocument/2006/relationships/oleObject" Target="../embeddings/oleObject10.bin"/><Relationship Id="rId4" Type="http://schemas.openxmlformats.org/officeDocument/2006/relationships/image" Target="../media/image24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29.emf"/><Relationship Id="rId22" Type="http://schemas.openxmlformats.org/officeDocument/2006/relationships/image" Target="../media/image32.emf"/><Relationship Id="rId27" Type="http://schemas.openxmlformats.org/officeDocument/2006/relationships/oleObject" Target="../embeddings/oleObject15.bin"/><Relationship Id="rId30" Type="http://schemas.openxmlformats.org/officeDocument/2006/relationships/image" Target="../media/image3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oleObject" Target="../embeddings/oleObject18.bin"/><Relationship Id="rId7" Type="http://schemas.openxmlformats.org/officeDocument/2006/relationships/image" Target="../media/image51.png"/><Relationship Id="rId12" Type="http://schemas.openxmlformats.org/officeDocument/2006/relationships/image" Target="../media/image52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0.png"/><Relationship Id="rId11" Type="http://schemas.openxmlformats.org/officeDocument/2006/relationships/image" Target="../media/image510.png"/><Relationship Id="rId5" Type="http://schemas.openxmlformats.org/officeDocument/2006/relationships/image" Target="../media/image49.png"/><Relationship Id="rId10" Type="http://schemas.openxmlformats.org/officeDocument/2006/relationships/image" Target="../media/image52.png"/><Relationship Id="rId4" Type="http://schemas.openxmlformats.org/officeDocument/2006/relationships/image" Target="../media/image47.wmf"/><Relationship Id="rId9" Type="http://schemas.openxmlformats.org/officeDocument/2006/relationships/image" Target="../media/image48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6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9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61.wmf"/><Relationship Id="rId4" Type="http://schemas.openxmlformats.org/officeDocument/2006/relationships/image" Target="../media/image58.wmf"/><Relationship Id="rId9" Type="http://schemas.openxmlformats.org/officeDocument/2006/relationships/oleObject" Target="../embeddings/oleObject23.bin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wmf"/><Relationship Id="rId4" Type="http://schemas.openxmlformats.org/officeDocument/2006/relationships/image" Target="../media/image8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jpeg"/><Relationship Id="rId4" Type="http://schemas.openxmlformats.org/officeDocument/2006/relationships/image" Target="../media/image9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fiuady-lab2.blogspot.mx/2010/" TargetMode="External"/><Relationship Id="rId2" Type="http://schemas.openxmlformats.org/officeDocument/2006/relationships/hyperlink" Target="http://www.sc.ehu.es/sbweb/fisica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ecured.cu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sz="quarter" idx="4294967295"/>
          </p:nvPr>
        </p:nvSpPr>
        <p:spPr>
          <a:xfrm>
            <a:off x="1347533" y="4005065"/>
            <a:ext cx="6464827" cy="1224135"/>
          </a:xfr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475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altLang="es-MX" sz="4600" b="1" dirty="0" smtClean="0">
                <a:solidFill>
                  <a:srgbClr val="FFC000"/>
                </a:solidFill>
                <a:latin typeface="Arial Rounded MT Bold" panose="020F0704030504030204" pitchFamily="34" charset="0"/>
                <a:cs typeface="Arial" pitchFamily="34" charset="0"/>
              </a:rPr>
              <a:t>LÍNEAS </a:t>
            </a:r>
            <a:r>
              <a:rPr lang="es-MX" altLang="es-MX" sz="4600" b="1" dirty="0" smtClean="0">
                <a:solidFill>
                  <a:srgbClr val="FFC000"/>
                </a:solidFill>
                <a:latin typeface="Arial Rounded MT Bold" panose="020F0704030504030204" pitchFamily="34" charset="0"/>
                <a:cs typeface="Arial" pitchFamily="34" charset="0"/>
              </a:rPr>
              <a:t>DE CAMPO MAGNÉTICO</a:t>
            </a:r>
            <a:endParaRPr lang="es-MX" altLang="es-MX" sz="4600" b="1" dirty="0">
              <a:solidFill>
                <a:srgbClr val="FFC000"/>
              </a:solidFill>
              <a:latin typeface="Arial Rounded MT Bold" panose="020F0704030504030204" pitchFamily="34" charset="0"/>
              <a:cs typeface="Arial" pitchFamily="34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altLang="es-MX" sz="4600" b="1" dirty="0" smtClean="0">
                <a:solidFill>
                  <a:srgbClr val="FFC000"/>
                </a:solidFill>
                <a:latin typeface="Arial Rounded MT Bold" panose="020F0704030504030204" pitchFamily="34" charset="0"/>
                <a:cs typeface="Arial" pitchFamily="34" charset="0"/>
              </a:rPr>
              <a:t>LEY </a:t>
            </a:r>
            <a:r>
              <a:rPr lang="es-MX" altLang="es-MX" sz="4600" b="1" dirty="0">
                <a:solidFill>
                  <a:srgbClr val="FFC000"/>
                </a:solidFill>
                <a:latin typeface="Arial Rounded MT Bold" panose="020F0704030504030204" pitchFamily="34" charset="0"/>
                <a:cs typeface="Arial" pitchFamily="34" charset="0"/>
              </a:rPr>
              <a:t>DE </a:t>
            </a:r>
            <a:r>
              <a:rPr lang="es-MX" altLang="es-MX" sz="4600" b="1" dirty="0" smtClean="0">
                <a:solidFill>
                  <a:srgbClr val="FFC000"/>
                </a:solidFill>
                <a:latin typeface="Arial Rounded MT Bold" panose="020F0704030504030204" pitchFamily="34" charset="0"/>
                <a:cs typeface="Arial" pitchFamily="34" charset="0"/>
              </a:rPr>
              <a:t>AMPERE Y DETERMINACIÓN  DEL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sz="4600" b="1" dirty="0" smtClean="0">
                <a:solidFill>
                  <a:srgbClr val="FFC000"/>
                </a:solidFill>
                <a:latin typeface="Arial Rounded MT Bold" panose="020F0704030504030204" pitchFamily="34" charset="0"/>
              </a:rPr>
              <a:t>CAMPO  MAGNÉTICO  </a:t>
            </a:r>
            <a:r>
              <a:rPr lang="es-MX" sz="4600" b="1" dirty="0" smtClean="0">
                <a:solidFill>
                  <a:srgbClr val="FFC000"/>
                </a:solidFill>
                <a:latin typeface="Arial Rounded MT Bold" panose="020F0704030504030204" pitchFamily="34" charset="0"/>
              </a:rPr>
              <a:t>TERRESTRE</a:t>
            </a:r>
            <a:endParaRPr lang="es-MX" sz="4600" b="1" dirty="0" smtClean="0">
              <a:solidFill>
                <a:srgbClr val="FFC0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6627" name="1 Rectángulo"/>
          <p:cNvSpPr>
            <a:spLocks noChangeArrowheads="1"/>
          </p:cNvSpPr>
          <p:nvPr/>
        </p:nvSpPr>
        <p:spPr bwMode="auto">
          <a:xfrm>
            <a:off x="323528" y="404664"/>
            <a:ext cx="842493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MX" altLang="es-MX" b="1" dirty="0"/>
              <a:t>UNIVERSIDAD AUTÓNOMA DEL ESTADO DE MÉXICO</a:t>
            </a:r>
            <a:r>
              <a:rPr lang="es-MX" altLang="es-MX" sz="1800" b="1" u="sng" dirty="0"/>
              <a:t/>
            </a:r>
            <a:br>
              <a:rPr lang="es-MX" altLang="es-MX" sz="1800" b="1" u="sng" dirty="0"/>
            </a:br>
            <a:endParaRPr lang="es-MX" altLang="es-MX" sz="1800" b="1" u="sng" dirty="0" smtClean="0"/>
          </a:p>
          <a:p>
            <a:pPr algn="ctr" eaLnBrk="1" hangingPunct="1"/>
            <a:r>
              <a:rPr lang="es-MX" altLang="es-MX" sz="1800" b="1" u="sng" dirty="0"/>
              <a:t/>
            </a:r>
            <a:br>
              <a:rPr lang="es-MX" altLang="es-MX" sz="1800" b="1" u="sng" dirty="0"/>
            </a:br>
            <a:r>
              <a:rPr lang="es-MX" altLang="es-MX" b="1" dirty="0" smtClean="0"/>
              <a:t>FACULTAD DE CIENCIAS</a:t>
            </a:r>
            <a:endParaRPr lang="es-MX" altLang="es-MX" dirty="0"/>
          </a:p>
        </p:txBody>
      </p:sp>
      <p:pic>
        <p:nvPicPr>
          <p:cNvPr id="26628" name="Picture 5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461" y="908720"/>
            <a:ext cx="1360923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57" y="881407"/>
            <a:ext cx="1445303" cy="139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899592" y="2516703"/>
            <a:ext cx="7344815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2"/>
            </a:solidFill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Material de apoyo para el tema </a:t>
            </a:r>
            <a:r>
              <a:rPr lang="es-MX" dirty="0" smtClean="0">
                <a:solidFill>
                  <a:srgbClr val="0070C0"/>
                </a:solidFill>
              </a:rPr>
              <a:t>CAMPO MAGNÉTICO 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de la Unidad de Aprendizaje “</a:t>
            </a:r>
            <a:r>
              <a:rPr lang="es-MX" dirty="0" smtClean="0">
                <a:solidFill>
                  <a:srgbClr val="0070C0"/>
                </a:solidFill>
              </a:rPr>
              <a:t>LABORATORIO DE ELECTRICIDAD Y MAGNETISMO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”, la cual es una unidad de aprendizaje obligatoria del </a:t>
            </a:r>
            <a:r>
              <a:rPr lang="es-MX" dirty="0" smtClean="0">
                <a:solidFill>
                  <a:srgbClr val="0070C0"/>
                </a:solidFill>
              </a:rPr>
              <a:t>Tercer Semestre 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del Plan de Estudios vigente de la </a:t>
            </a:r>
            <a:r>
              <a:rPr lang="es-MX" dirty="0" smtClean="0">
                <a:solidFill>
                  <a:srgbClr val="0070C0"/>
                </a:solidFill>
              </a:rPr>
              <a:t>Licenciatura de Físico 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de la Facultad de Ciencias</a:t>
            </a:r>
            <a:endParaRPr lang="es-ES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899592" y="5507823"/>
            <a:ext cx="7128792" cy="10895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ES" altLang="es-MX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ELABORADO POR:</a:t>
            </a:r>
          </a:p>
          <a:p>
            <a:pPr lvl="0" algn="ct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MX" altLang="es-MX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CARLOS RAÚL SANDOVAL ALVARADO</a:t>
            </a:r>
          </a:p>
          <a:p>
            <a:pPr lvl="0" algn="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MX" altLang="es-MX" b="1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Mayo/2016</a:t>
            </a:r>
            <a:endParaRPr lang="es-MX" altLang="es-MX" b="1" i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476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2699792" y="188640"/>
            <a:ext cx="3744416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288081"/>
              </p:ext>
            </p:extLst>
          </p:nvPr>
        </p:nvGraphicFramePr>
        <p:xfrm>
          <a:off x="323528" y="1196752"/>
          <a:ext cx="8568952" cy="54807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0035"/>
                <a:gridCol w="7038917"/>
              </a:tblGrid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915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</a:rPr>
                        <a:t>OBJETIVO DEL CURSO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33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</a:rPr>
                        <a:t>Se explica en forma breve qué es un </a:t>
                      </a:r>
                      <a:r>
                        <a:rPr lang="es-MX" sz="1600" b="1" dirty="0" smtClean="0">
                          <a:effectLst/>
                        </a:rPr>
                        <a:t>imán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96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</a:rPr>
                        <a:t>Se explica brevemente cómo se da origen a un imán.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33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 smtClean="0">
                          <a:effectLst/>
                        </a:rPr>
                        <a:t>Se da la definición de .magnetismo, campo magnético y líneas de fuerza.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14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 </a:t>
                      </a: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 dos características que todo imán</a:t>
                      </a:r>
                      <a:r>
                        <a:rPr lang="es-MX" sz="16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posee</a:t>
                      </a:r>
                      <a:r>
                        <a:rPr lang="es-ES_tradnl" altLang="es-MX" sz="1600" b="1" dirty="0" smtClean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s-ES" sz="1600" b="1" dirty="0" smtClean="0">
                          <a:effectLst/>
                          <a:latin typeface="+mn-lt"/>
                        </a:rPr>
                        <a:t>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487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0"/>
                        </a:spcBef>
                        <a:buClrTx/>
                        <a:buFontTx/>
                        <a:buNone/>
                      </a:pPr>
                      <a:r>
                        <a:rPr lang="es-ES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 muestran </a:t>
                      </a: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las analogías y diferencias entre campo eléctrico y campo magnético</a:t>
                      </a:r>
                      <a:r>
                        <a:rPr lang="es-ES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es-MX" sz="16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2" marR="68582" marT="0" marB="0"/>
                </a:tc>
              </a:tr>
              <a:tr h="3252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 </a:t>
                      </a: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dan las diferencias entre campo eléctrico y campo magnético</a:t>
                      </a:r>
                      <a:r>
                        <a:rPr lang="es-ES_tradnl" altLang="es-MX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.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2" marR="68582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 muestra lo descubierto por Oersted sobre el</a:t>
                      </a:r>
                      <a:r>
                        <a:rPr lang="es-ES_tradnl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efecto que produce un flujo de corriente sobre una </a:t>
                      </a:r>
                      <a:r>
                        <a:rPr lang="es-ES_tradnl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brújula</a:t>
                      </a:r>
                      <a:r>
                        <a:rPr lang="es-ES_tradnl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es-MX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4" marR="68574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enuncia la Ley de 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Ampere </a:t>
                      </a:r>
                      <a:endParaRPr lang="es-MX" sz="16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23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 l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a deducción de  la expresión matemática para obtener 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la magnitud del campo magnético en un solenoide de N espiras.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las unidades que se utilizan para  medir campos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magnéticos y los factores de conversión entre estas unidades.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77" marR="68577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las líneas de campo magnético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de la Tierra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77" marR="68577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26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los pasos a seguir  para medir la magnitud del campo magnético de la Tierra , utilizando una bobina y una brújula.</a:t>
                      </a:r>
                    </a:p>
                  </a:txBody>
                  <a:tcPr marL="68577" marR="6857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26766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2843808" y="260648"/>
            <a:ext cx="3384376" cy="569218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044696"/>
              </p:ext>
            </p:extLst>
          </p:nvPr>
        </p:nvGraphicFramePr>
        <p:xfrm>
          <a:off x="179512" y="1124744"/>
          <a:ext cx="8496176" cy="55626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8152"/>
                <a:gridCol w="7128024"/>
              </a:tblGrid>
              <a:tr h="3436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3589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el montaje del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dispositivo  experimental utilizado.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relación entre el ángulo 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que forma  la aguja de  la brújula y la orientación norte-sur de las líneas del campo magnético terrestre.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tabla con los datos obtenidos en el experimento realizado con la bobina.</a:t>
                      </a:r>
                    </a:p>
                  </a:txBody>
                  <a:tcPr marL="68587" marR="68587" marT="0" marB="0"/>
                </a:tc>
              </a:tr>
              <a:tr h="592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tabla con los datos obtenidos en el experimento realizado con la bobina.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(continuación)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las gráficas de los valores obtenidos en las primeras dos pruebas.</a:t>
                      </a:r>
                    </a:p>
                  </a:txBody>
                  <a:tcPr marL="68587" marR="68587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gráfica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de los valores obtenidos en la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tercera prueba.</a:t>
                      </a:r>
                    </a:p>
                  </a:txBody>
                  <a:tcPr marL="68587" marR="68587" marT="0" marB="0"/>
                </a:tc>
              </a:tr>
              <a:tr h="5040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gráfica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de los valores obtenidos  al promediar los valores de todas las pruebas.</a:t>
                      </a:r>
                    </a:p>
                  </a:txBody>
                  <a:tcPr marL="68587" marR="68587" marT="0" marB="0"/>
                </a:tc>
              </a:tr>
              <a:tr h="2728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34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el resultado del análisis de la gráfica obtenida.</a:t>
                      </a:r>
                    </a:p>
                  </a:txBody>
                  <a:tcPr marL="68587" marR="68587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 el bosquejo de otro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experimento para medir la magnitud del campo magnético terrestre utilizando otro dispositivo experimental.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el material utilizado para realizar otro experimento para medir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el campo magnético terrestre.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un esquema de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cómo se debe hacer oscilar un imán de barra para medir su período de oscilación. Esto con la finalidad de utilizar este dato posteriormente en el experimento.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8482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915816" y="267494"/>
            <a:ext cx="3312368" cy="497210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GUIÓN EXPLICATIVO</a:t>
            </a:r>
            <a:endParaRPr lang="es-MX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2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59684687"/>
                  </p:ext>
                </p:extLst>
              </p:nvPr>
            </p:nvGraphicFramePr>
            <p:xfrm>
              <a:off x="503238" y="1211984"/>
              <a:ext cx="8245226" cy="538536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82035"/>
                    <a:gridCol w="6763191"/>
                  </a:tblGrid>
                  <a:tr h="43201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solidFill>
                                <a:srgbClr val="FFC000"/>
                              </a:solidFill>
                              <a:effectLst/>
                            </a:rPr>
                            <a:t>Diapositiva</a:t>
                          </a:r>
                          <a:endParaRPr lang="es-MX" sz="2000" dirty="0">
                            <a:solidFill>
                              <a:srgbClr val="FFC000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7" marR="68587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solidFill>
                                <a:srgbClr val="FFC000"/>
                              </a:solidFill>
                              <a:effectLst/>
                            </a:rPr>
                            <a:t>Explicación</a:t>
                          </a:r>
                          <a:endParaRPr lang="es-MX" sz="2000" dirty="0">
                            <a:solidFill>
                              <a:srgbClr val="FFC000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7" marR="68587" marT="0" marB="0"/>
                    </a:tc>
                  </a:tr>
                  <a:tr h="56087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6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38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87" marR="68587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</a:t>
                          </a: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expone la deducción de la deducción del período de oscilación</a:t>
                          </a:r>
                          <a:r>
                            <a:rPr lang="es-MX" sz="1600" b="1" baseline="0" dirty="0" smtClean="0">
                              <a:effectLst/>
                              <a:latin typeface="+mn-lt"/>
                              <a:ea typeface="Times New Roman"/>
                            </a:rPr>
                            <a:t> de una barra magnética en presencia del campo magnético terrestre en función de l momento de inercia de la barra y la intensidad del campo  magnético terrestre (primera parte)</a:t>
                          </a:r>
                          <a:endParaRPr lang="es-MX" sz="1600" b="1" dirty="0" smtClean="0">
                            <a:effectLst/>
                            <a:latin typeface="+mn-lt"/>
                            <a:ea typeface="Times New Roman"/>
                          </a:endParaRPr>
                        </a:p>
                      </a:txBody>
                      <a:tcPr marL="68587" marR="68587" marT="0" marB="0"/>
                    </a:tc>
                  </a:tr>
                  <a:tr h="33405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6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39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87" marR="68587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expone la deducción de la deducción del período de oscilación</a:t>
                          </a:r>
                          <a:r>
                            <a:rPr lang="es-MX" sz="1600" b="1" baseline="0" dirty="0" smtClean="0">
                              <a:effectLst/>
                              <a:latin typeface="+mn-lt"/>
                              <a:ea typeface="Times New Roman"/>
                            </a:rPr>
                            <a:t> de una barra magnética en presencia del campo magnético terrestre en función de l momento de inercia de la barra y la intensidad del campo  magnético terrestre (segunda parte)</a:t>
                          </a:r>
                          <a:endParaRPr lang="es-MX" sz="1600" b="1" dirty="0" smtClean="0">
                            <a:effectLst/>
                            <a:latin typeface="+mn-lt"/>
                            <a:ea typeface="Times New Roman"/>
                          </a:endParaRPr>
                        </a:p>
                      </a:txBody>
                      <a:tcPr marL="68587" marR="68587" marT="0" marB="0"/>
                    </a:tc>
                  </a:tr>
                  <a:tr h="73157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6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40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87" marR="68587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expone la deducción de la deducción del período de oscilación</a:t>
                          </a:r>
                          <a:r>
                            <a:rPr lang="es-MX" sz="1600" b="1" baseline="0" dirty="0" smtClean="0">
                              <a:effectLst/>
                              <a:latin typeface="+mn-lt"/>
                              <a:ea typeface="Times New Roman"/>
                            </a:rPr>
                            <a:t> de una barra magnética en presencia del campo magnético terrestre en función de l momento de inercia de la barra y la intensidad del campo  magnético terrestre (tercera parte)</a:t>
                          </a:r>
                          <a:endParaRPr lang="es-MX" sz="1600" b="1" dirty="0" smtClean="0">
                            <a:effectLst/>
                            <a:latin typeface="+mn-lt"/>
                            <a:ea typeface="Times New Roman"/>
                          </a:endParaRPr>
                        </a:p>
                      </a:txBody>
                      <a:tcPr marL="68587" marR="68587" marT="0" marB="0"/>
                    </a:tc>
                  </a:tr>
                  <a:tr h="523472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6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41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87" marR="68587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</a:t>
                          </a: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explica el</a:t>
                          </a:r>
                          <a:r>
                            <a:rPr lang="es-MX" sz="1600" b="1" baseline="0" dirty="0" smtClean="0">
                              <a:effectLst/>
                              <a:latin typeface="+mn-lt"/>
                              <a:ea typeface="Times New Roman"/>
                            </a:rPr>
                            <a:t> desarrollo de la primera parte de este experimento,. Consiste en obtener el momento de inercia de la barra imantada.</a:t>
                          </a:r>
                          <a:endParaRPr lang="es-MX" sz="1600" b="1" dirty="0" smtClean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7" marR="68587" marT="0" marB="0"/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6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42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68" marR="68568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explica el</a:t>
                          </a:r>
                          <a:r>
                            <a:rPr lang="es-MX" sz="1600" b="1" baseline="0" dirty="0" smtClean="0">
                              <a:effectLst/>
                              <a:latin typeface="+mn-lt"/>
                              <a:ea typeface="Times New Roman"/>
                            </a:rPr>
                            <a:t> desarrollo de la segunda parte de este experimento,. Consiste en medir el período de oscilación de la barra imantada.</a:t>
                          </a:r>
                          <a:endParaRPr lang="es-MX" sz="1600" b="1" dirty="0" smtClean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68" marR="68568" marT="0" marB="0"/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6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43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explica el</a:t>
                          </a:r>
                          <a:r>
                            <a:rPr lang="es-MX" sz="1600" b="1" baseline="0" dirty="0" smtClean="0">
                              <a:effectLst/>
                              <a:latin typeface="+mn-lt"/>
                              <a:ea typeface="Times New Roman"/>
                            </a:rPr>
                            <a:t> desarrollo de la tercera parte de este experimento,. Consiste en obtener el valor de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s-MX" sz="16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s-MX" sz="16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s-MX" sz="1600" i="1">
                                  <a:latin typeface="Cambria Math"/>
                                </a:rPr>
                                <m:t>𝑚</m:t>
                              </m:r>
                              <m:sSub>
                                <m:sSubPr>
                                  <m:ctrlPr>
                                    <a:rPr lang="es-MX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i="1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s-MX" sz="16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endParaRPr lang="es-MX" sz="1600" b="1" dirty="0" smtClean="0">
                            <a:effectLst/>
                            <a:latin typeface="+mn-lt"/>
                            <a:ea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2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59684687"/>
                  </p:ext>
                </p:extLst>
              </p:nvPr>
            </p:nvGraphicFramePr>
            <p:xfrm>
              <a:off x="503238" y="1211984"/>
              <a:ext cx="8245226" cy="538536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82035"/>
                    <a:gridCol w="6763191"/>
                  </a:tblGrid>
                  <a:tr h="43201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solidFill>
                                <a:srgbClr val="FFC000"/>
                              </a:solidFill>
                              <a:effectLst/>
                            </a:rPr>
                            <a:t>Diapositiva</a:t>
                          </a:r>
                          <a:endParaRPr lang="es-MX" sz="2000" dirty="0">
                            <a:solidFill>
                              <a:srgbClr val="FFC000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7" marR="68587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solidFill>
                                <a:srgbClr val="FFC000"/>
                              </a:solidFill>
                              <a:effectLst/>
                            </a:rPr>
                            <a:t>Explicación</a:t>
                          </a:r>
                          <a:endParaRPr lang="es-MX" sz="2000" dirty="0">
                            <a:solidFill>
                              <a:srgbClr val="FFC000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7" marR="68587" marT="0" marB="0"/>
                    </a:tc>
                  </a:tr>
                  <a:tr h="1121664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6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38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87" marR="68587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</a:t>
                          </a: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expone la deducción de la deducción del período de oscilación</a:t>
                          </a:r>
                          <a:r>
                            <a:rPr lang="es-MX" sz="1600" b="1" baseline="0" dirty="0" smtClean="0">
                              <a:effectLst/>
                              <a:latin typeface="+mn-lt"/>
                              <a:ea typeface="Times New Roman"/>
                            </a:rPr>
                            <a:t> de una barra magnética en presencia del campo magnético terrestre en función de l momento de inercia de la barra y la intensidad del campo  magnético terrestre (primera parte)</a:t>
                          </a:r>
                          <a:endParaRPr lang="es-MX" sz="1600" b="1" dirty="0" smtClean="0">
                            <a:effectLst/>
                            <a:latin typeface="+mn-lt"/>
                            <a:ea typeface="Times New Roman"/>
                          </a:endParaRPr>
                        </a:p>
                      </a:txBody>
                      <a:tcPr marL="68587" marR="68587" marT="0" marB="0"/>
                    </a:tc>
                  </a:tr>
                  <a:tr h="1121664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6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39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87" marR="68587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expone la deducción de la deducción del período de oscilación</a:t>
                          </a:r>
                          <a:r>
                            <a:rPr lang="es-MX" sz="1600" b="1" baseline="0" dirty="0" smtClean="0">
                              <a:effectLst/>
                              <a:latin typeface="+mn-lt"/>
                              <a:ea typeface="Times New Roman"/>
                            </a:rPr>
                            <a:t> de una barra magnética en presencia del campo magnético terrestre en función de l momento de inercia de la barra y la intensidad del campo  magnético terrestre (segunda parte)</a:t>
                          </a:r>
                          <a:endParaRPr lang="es-MX" sz="1600" b="1" dirty="0" smtClean="0">
                            <a:effectLst/>
                            <a:latin typeface="+mn-lt"/>
                            <a:ea typeface="Times New Roman"/>
                          </a:endParaRPr>
                        </a:p>
                      </a:txBody>
                      <a:tcPr marL="68587" marR="68587" marT="0" marB="0"/>
                    </a:tc>
                  </a:tr>
                  <a:tr h="1121664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6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40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87" marR="68587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expone la deducción de la deducción del período de oscilación</a:t>
                          </a:r>
                          <a:r>
                            <a:rPr lang="es-MX" sz="1600" b="1" baseline="0" dirty="0" smtClean="0">
                              <a:effectLst/>
                              <a:latin typeface="+mn-lt"/>
                              <a:ea typeface="Times New Roman"/>
                            </a:rPr>
                            <a:t> de una barra magnética en presencia del campo magnético terrestre en función de l momento de inercia de la barra y la intensidad del campo  magnético terrestre (tercera parte)</a:t>
                          </a:r>
                          <a:endParaRPr lang="es-MX" sz="1600" b="1" dirty="0" smtClean="0">
                            <a:effectLst/>
                            <a:latin typeface="+mn-lt"/>
                            <a:ea typeface="Times New Roman"/>
                          </a:endParaRPr>
                        </a:p>
                      </a:txBody>
                      <a:tcPr marL="68587" marR="68587" marT="0" marB="0"/>
                    </a:tc>
                  </a:tr>
                  <a:tr h="523472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6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41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87" marR="68587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</a:t>
                          </a: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explica el</a:t>
                          </a:r>
                          <a:r>
                            <a:rPr lang="es-MX" sz="1600" b="1" baseline="0" dirty="0" smtClean="0">
                              <a:effectLst/>
                              <a:latin typeface="+mn-lt"/>
                              <a:ea typeface="Times New Roman"/>
                            </a:rPr>
                            <a:t> desarrollo de la primera parte de este experimento,. Consiste en obtener el momento de inercia de la barra imantada.</a:t>
                          </a:r>
                          <a:endParaRPr lang="es-MX" sz="1600" b="1" dirty="0" smtClean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7" marR="68587" marT="0" marB="0"/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6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42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68" marR="68568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explica el</a:t>
                          </a:r>
                          <a:r>
                            <a:rPr lang="es-MX" sz="1600" b="1" baseline="0" dirty="0" smtClean="0">
                              <a:effectLst/>
                              <a:latin typeface="+mn-lt"/>
                              <a:ea typeface="Times New Roman"/>
                            </a:rPr>
                            <a:t> desarrollo de la segunda parte de este experimento,. Consiste en medir el período de oscilación de la barra imantada.</a:t>
                          </a:r>
                          <a:endParaRPr lang="es-MX" sz="1600" b="1" dirty="0" smtClean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68" marR="68568" marT="0" marB="0"/>
                    </a:tc>
                  </a:tr>
                  <a:tr h="560832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6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43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8572" marR="68572" marT="0" marB="0">
                        <a:blipFill rotWithShape="1">
                          <a:blip r:embed="rId2"/>
                          <a:stretch>
                            <a:fillRect l="-22002" t="-873913" r="-90" b="-1956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455653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99792" y="256104"/>
            <a:ext cx="3672408" cy="580608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GUIÓN EXPLICATIVO</a:t>
            </a:r>
            <a:endParaRPr lang="es-MX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3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83752048"/>
                  </p:ext>
                </p:extLst>
              </p:nvPr>
            </p:nvGraphicFramePr>
            <p:xfrm>
              <a:off x="468313" y="1124744"/>
              <a:ext cx="7991475" cy="542007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83896"/>
                    <a:gridCol w="6407579"/>
                  </a:tblGrid>
                  <a:tr h="36004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solidFill>
                                <a:srgbClr val="FFC000"/>
                              </a:solidFill>
                              <a:effectLst/>
                            </a:rPr>
                            <a:t>Diapositiva</a:t>
                          </a:r>
                          <a:endParaRPr lang="es-MX" sz="2000" dirty="0">
                            <a:solidFill>
                              <a:srgbClr val="FFC000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solidFill>
                                <a:srgbClr val="FFC000"/>
                              </a:solidFill>
                              <a:effectLst/>
                            </a:rPr>
                            <a:t>Explicación</a:t>
                          </a:r>
                          <a:endParaRPr lang="es-MX" sz="2000" dirty="0">
                            <a:solidFill>
                              <a:srgbClr val="FFC000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  <a:tr h="303154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44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continúa con la actividad de la diapositiva anterior.</a:t>
                          </a:r>
                          <a:endParaRPr lang="es-MX" sz="1600" b="1" dirty="0" smtClean="0">
                            <a:effectLst/>
                            <a:latin typeface="+mn-lt"/>
                            <a:ea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  <a:tr h="56103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45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</a:t>
                          </a: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mide el ángulo de la aguja de la brújula con la orientación norte-sur del campo magnético terrestre variando la distancia de la barra imantada a la brújula.</a:t>
                          </a:r>
                          <a:endParaRPr lang="es-MX" sz="1600" b="1" dirty="0" smtClean="0">
                            <a:effectLst/>
                            <a:latin typeface="+mn-lt"/>
                            <a:ea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  <a:tr h="56093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46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muestra la </a:t>
                          </a: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tabla de los valores medidos en la actividad descrita</a:t>
                          </a:r>
                          <a:r>
                            <a:rPr lang="es-MX" sz="1600" b="1" baseline="0" dirty="0" smtClean="0">
                              <a:effectLst/>
                              <a:latin typeface="+mn-lt"/>
                              <a:ea typeface="Times New Roman"/>
                            </a:rPr>
                            <a:t> </a:t>
                          </a: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en la diapositiva anterior.</a:t>
                          </a:r>
                          <a:endParaRPr lang="es-MX" sz="1600" b="1" dirty="0" smtClean="0">
                            <a:effectLst/>
                            <a:latin typeface="+mn-lt"/>
                            <a:ea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  <a:tr h="47827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47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muestra la tabla de los valores  de  </a:t>
                          </a:r>
                          <a14:m>
                            <m:oMath xmlns:m="http://schemas.openxmlformats.org/officeDocument/2006/math">
                              <m:r>
                                <a:rPr lang="es-MX" sz="1600" b="1" i="1" smtClean="0">
                                  <a:latin typeface="Cambria Math"/>
                                </a:rPr>
                                <m:t>𝒕𝒂𝒏</m:t>
                              </m:r>
                              <m:r>
                                <a:rPr lang="es-MX" sz="1600" b="1" i="1" smtClean="0">
                                  <a:latin typeface="Cambria Math"/>
                                </a:rPr>
                                <m:t>∝</m:t>
                              </m:r>
                            </m:oMath>
                          </a14:m>
                          <a:r>
                            <a:rPr lang="es-MX" sz="1600" b="1" dirty="0"/>
                            <a:t> </a:t>
                          </a:r>
                          <a:r>
                            <a:rPr lang="es-MX" sz="1600" b="1" dirty="0" smtClean="0"/>
                            <a:t> contra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s-MX" sz="1600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s-MX" sz="1600" b="1" i="1"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s-MX" sz="1600" b="1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sz="1600" b="1" i="1">
                                          <a:latin typeface="Cambria Math"/>
                                        </a:rPr>
                                        <m:t>𝒓</m:t>
                                      </m:r>
                                    </m:e>
                                    <m:sup>
                                      <m:r>
                                        <a:rPr lang="es-MX" sz="1600" b="1" i="1">
                                          <a:latin typeface="Cambria Math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s-MX" sz="1600" b="1" i="1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s-MX" sz="1600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s-MX" sz="1600" b="1" i="1"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s-MX" sz="1600" b="1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s-MX" sz="1600" b="1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s-MX" sz="1600" b="1" i="1">
                                              <a:latin typeface="Cambria Math"/>
                                            </a:rPr>
                                            <m:t>𝒓</m:t>
                                          </m:r>
                                          <m:r>
                                            <a:rPr lang="es-MX" sz="1600" b="1" i="1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r>
                                            <a:rPr lang="es-MX" sz="1600" b="1" i="1">
                                              <a:latin typeface="Cambria Math"/>
                                            </a:rPr>
                                            <m:t>𝒍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s-MX" sz="1600" b="1" i="1">
                                          <a:latin typeface="Cambria Math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es-MX" sz="1600" b="1" dirty="0"/>
                            <a:t> </a:t>
                          </a:r>
                          <a:endParaRPr lang="es-MX" sz="1600" b="1" dirty="0">
                            <a:effectLst/>
                            <a:latin typeface="+mn-lt"/>
                            <a:ea typeface="Calibri"/>
                            <a:cs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  <a:tr h="56540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48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muestran </a:t>
                          </a: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la gráfica de los datos de la tabla que se muestra en la diapositiva</a:t>
                          </a:r>
                          <a:r>
                            <a:rPr lang="es-MX" sz="1600" b="1" baseline="0" dirty="0" smtClean="0">
                              <a:effectLst/>
                              <a:latin typeface="+mn-lt"/>
                              <a:ea typeface="Times New Roman"/>
                            </a:rPr>
                            <a:t> anterior.</a:t>
                          </a:r>
                          <a:endParaRPr lang="es-MX" sz="1600" b="1" dirty="0">
                            <a:effectLst/>
                            <a:latin typeface="+mn-lt"/>
                            <a:ea typeface="Calibri"/>
                            <a:cs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49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Calibri"/>
                              <a:cs typeface="Times New Roman"/>
                            </a:rPr>
                            <a:t>Se </a:t>
                          </a:r>
                          <a:r>
                            <a:rPr lang="es-MX" sz="1600" b="1" dirty="0" smtClean="0">
                              <a:effectLst/>
                              <a:latin typeface="+mn-lt"/>
                              <a:ea typeface="Calibri"/>
                              <a:cs typeface="Times New Roman"/>
                            </a:rPr>
                            <a:t>muestran los valores obtenidos de realizar el cociente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s-MX" sz="16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s-MX" sz="1600" i="1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s-MX" sz="16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s-MX" sz="1600" i="1"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s-MX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sz="1600" i="1">
                                          <a:latin typeface="Cambria Math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s-MX" sz="16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es-MX" sz="1600" b="1" dirty="0" smtClean="0">
                            <a:effectLst/>
                            <a:latin typeface="+mn-lt"/>
                            <a:ea typeface="Calibri"/>
                            <a:cs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  <a:tr h="56093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50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Calibri"/>
                              <a:cs typeface="Times New Roman"/>
                            </a:rPr>
                            <a:t>Se explica el </a:t>
                          </a:r>
                          <a:r>
                            <a:rPr lang="es-MX" sz="1600" b="1" dirty="0" smtClean="0">
                              <a:effectLst/>
                              <a:latin typeface="+mn-lt"/>
                              <a:ea typeface="Calibri"/>
                              <a:cs typeface="Times New Roman"/>
                            </a:rPr>
                            <a:t>uso de los valores s</a:t>
                          </a:r>
                          <a:r>
                            <a:rPr lang="es-MX" sz="1600" b="1" baseline="-25000" dirty="0" smtClean="0">
                              <a:effectLst/>
                              <a:latin typeface="+mn-lt"/>
                              <a:ea typeface="Calibri"/>
                              <a:cs typeface="Times New Roman"/>
                            </a:rPr>
                            <a:t>1</a:t>
                          </a:r>
                          <a:r>
                            <a:rPr lang="es-MX" sz="1600" b="1" baseline="0" dirty="0" smtClean="0">
                              <a:effectLst/>
                              <a:latin typeface="+mn-lt"/>
                              <a:ea typeface="Calibri"/>
                              <a:cs typeface="Times New Roman"/>
                            </a:rPr>
                            <a:t> y s</a:t>
                          </a:r>
                          <a:r>
                            <a:rPr lang="es-MX" sz="1600" b="1" baseline="-25000" dirty="0" smtClean="0">
                              <a:effectLst/>
                              <a:latin typeface="+mn-lt"/>
                              <a:ea typeface="Calibri"/>
                              <a:cs typeface="Times New Roman"/>
                            </a:rPr>
                            <a:t>2</a:t>
                          </a:r>
                          <a:r>
                            <a:rPr lang="es-MX" sz="1600" b="1" baseline="0" dirty="0" smtClean="0">
                              <a:effectLst/>
                              <a:latin typeface="+mn-lt"/>
                              <a:ea typeface="Calibri"/>
                              <a:cs typeface="Times New Roman"/>
                            </a:rPr>
                            <a:t> para obtener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6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MX" sz="1600" i="1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s-MX" sz="16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s-MX" sz="1600" i="1">
                                  <a:latin typeface="Cambria Math"/>
                                </a:rPr>
                                <m:t>=</m:t>
                              </m:r>
                              <m:rad>
                                <m:radPr>
                                  <m:degHide m:val="on"/>
                                  <m:ctrlPr>
                                    <a:rPr lang="es-MX" sz="1600" i="1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s-MX" sz="16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s-MX" sz="16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MX" sz="1600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lang="es-MX" sz="1600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s-MX" sz="16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MX" sz="1600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lang="es-MX" sz="1600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rad>
                            </m:oMath>
                          </a14:m>
                          <a:r>
                            <a:rPr lang="es-MX" sz="1600" b="1" baseline="0" dirty="0" smtClean="0">
                              <a:effectLst/>
                              <a:latin typeface="+mn-lt"/>
                              <a:ea typeface="Calibri"/>
                              <a:cs typeface="Times New Roman"/>
                            </a:rPr>
                            <a:t> el valor del campo magnético de la Tierra.</a:t>
                          </a:r>
                          <a:endParaRPr lang="es-MX" sz="1600" b="1" dirty="0">
                            <a:effectLst/>
                            <a:latin typeface="+mn-lt"/>
                            <a:ea typeface="Calibri"/>
                            <a:cs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  <a:tr h="334202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51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muestran </a:t>
                          </a: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las </a:t>
                          </a: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referencias bibliográficas de consulta.</a:t>
                          </a:r>
                          <a:endParaRPr lang="es-MX" sz="1600" b="1" dirty="0" smtClean="0">
                            <a:effectLst/>
                            <a:latin typeface="+mn-lt"/>
                            <a:ea typeface="Calibri"/>
                            <a:cs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  <a:tr h="334202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52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muestran las referencias bibliográficas de consulta.</a:t>
                          </a:r>
                          <a:endParaRPr lang="es-MX" sz="1600" b="1" dirty="0" smtClean="0">
                            <a:effectLst/>
                            <a:latin typeface="+mn-lt"/>
                            <a:ea typeface="Calibri"/>
                            <a:cs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  <a:tr h="334202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53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muestran las referencias bibliográficas de consulta.</a:t>
                          </a:r>
                          <a:endParaRPr lang="es-MX" sz="1600" b="1" dirty="0" smtClean="0">
                            <a:effectLst/>
                            <a:latin typeface="+mn-lt"/>
                            <a:ea typeface="Calibri"/>
                            <a:cs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3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83752048"/>
                  </p:ext>
                </p:extLst>
              </p:nvPr>
            </p:nvGraphicFramePr>
            <p:xfrm>
              <a:off x="468313" y="1124744"/>
              <a:ext cx="7991475" cy="542007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83896"/>
                    <a:gridCol w="6407579"/>
                  </a:tblGrid>
                  <a:tr h="36004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solidFill>
                                <a:srgbClr val="FFC000"/>
                              </a:solidFill>
                              <a:effectLst/>
                            </a:rPr>
                            <a:t>Diapositiva</a:t>
                          </a:r>
                          <a:endParaRPr lang="es-MX" sz="2000" dirty="0">
                            <a:solidFill>
                              <a:srgbClr val="FFC000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2000" dirty="0">
                              <a:solidFill>
                                <a:srgbClr val="FFC000"/>
                              </a:solidFill>
                              <a:effectLst/>
                            </a:rPr>
                            <a:t>Explicación</a:t>
                          </a:r>
                          <a:endParaRPr lang="es-MX" sz="2000" dirty="0">
                            <a:solidFill>
                              <a:srgbClr val="FFC000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  <a:tr h="303154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44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continúa con la actividad de la diapositiva anterior.</a:t>
                          </a:r>
                          <a:endParaRPr lang="es-MX" sz="1600" b="1" dirty="0" smtClean="0">
                            <a:effectLst/>
                            <a:latin typeface="+mn-lt"/>
                            <a:ea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  <a:tr h="81788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45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</a:t>
                          </a: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mide el ángulo de la aguja de la brújula con la orientación norte-sur del campo magnético terrestre variando la distancia de la barra imantada a la brújula.</a:t>
                          </a:r>
                          <a:endParaRPr lang="es-MX" sz="1600" b="1" dirty="0" smtClean="0">
                            <a:effectLst/>
                            <a:latin typeface="+mn-lt"/>
                            <a:ea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  <a:tr h="56093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46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muestra la </a:t>
                          </a: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tabla de los valores medidos en la actividad descrita</a:t>
                          </a:r>
                          <a:r>
                            <a:rPr lang="es-MX" sz="1600" b="1" baseline="0" dirty="0" smtClean="0">
                              <a:effectLst/>
                              <a:latin typeface="+mn-lt"/>
                              <a:ea typeface="Times New Roman"/>
                            </a:rPr>
                            <a:t> </a:t>
                          </a: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en la diapositiva anterior.</a:t>
                          </a:r>
                          <a:endParaRPr lang="es-MX" sz="1600" b="1" dirty="0" smtClean="0">
                            <a:effectLst/>
                            <a:latin typeface="+mn-lt"/>
                            <a:ea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  <a:tr h="47827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47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8572" marR="68572" marT="0" marB="0">
                        <a:blipFill rotWithShape="1">
                          <a:blip r:embed="rId2"/>
                          <a:stretch>
                            <a:fillRect l="-24833" t="-446154" b="-620513"/>
                          </a:stretch>
                        </a:blipFill>
                      </a:tcPr>
                    </a:tc>
                  </a:tr>
                  <a:tr h="56540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48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muestran </a:t>
                          </a: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la gráfica de los datos de la tabla que se muestra en la diapositiva</a:t>
                          </a:r>
                          <a:r>
                            <a:rPr lang="es-MX" sz="1600" b="1" baseline="0" dirty="0" smtClean="0">
                              <a:effectLst/>
                              <a:latin typeface="+mn-lt"/>
                              <a:ea typeface="Times New Roman"/>
                            </a:rPr>
                            <a:t> anterior.</a:t>
                          </a:r>
                          <a:endParaRPr lang="es-MX" sz="1600" b="1" dirty="0">
                            <a:effectLst/>
                            <a:latin typeface="+mn-lt"/>
                            <a:ea typeface="Calibri"/>
                            <a:cs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49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8572" marR="68572" marT="0" marB="0">
                        <a:blipFill rotWithShape="1">
                          <a:blip r:embed="rId2"/>
                          <a:stretch>
                            <a:fillRect l="-24833" t="-625301" b="-371084"/>
                          </a:stretch>
                        </a:blipFill>
                      </a:tcPr>
                    </a:tc>
                  </a:tr>
                  <a:tr h="82772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50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8572" marR="68572" marT="0" marB="0">
                        <a:blipFill rotWithShape="1">
                          <a:blip r:embed="rId2"/>
                          <a:stretch>
                            <a:fillRect l="-24833" t="-442647" b="-126471"/>
                          </a:stretch>
                        </a:blipFill>
                      </a:tcPr>
                    </a:tc>
                  </a:tr>
                  <a:tr h="334202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51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muestran </a:t>
                          </a: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las </a:t>
                          </a: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referencias bibliográficas de consulta.</a:t>
                          </a:r>
                          <a:endParaRPr lang="es-MX" sz="1600" b="1" dirty="0" smtClean="0">
                            <a:effectLst/>
                            <a:latin typeface="+mn-lt"/>
                            <a:ea typeface="Calibri"/>
                            <a:cs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  <a:tr h="334202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52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muestran las referencias bibliográficas de consulta.</a:t>
                          </a:r>
                          <a:endParaRPr lang="es-MX" sz="1600" b="1" dirty="0" smtClean="0">
                            <a:effectLst/>
                            <a:latin typeface="+mn-lt"/>
                            <a:ea typeface="Calibri"/>
                            <a:cs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  <a:tr h="334202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1400" b="1" dirty="0" smtClean="0">
                              <a:effectLst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53</a:t>
                          </a:r>
                          <a:endParaRPr lang="es-MX" sz="1400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a:txBody>
                      <a:tcPr marL="68572" marR="68572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600" b="1" dirty="0" smtClean="0">
                              <a:effectLst/>
                              <a:latin typeface="+mn-lt"/>
                              <a:ea typeface="Times New Roman"/>
                            </a:rPr>
                            <a:t>Se muestran las referencias bibliográficas de consulta.</a:t>
                          </a:r>
                          <a:endParaRPr lang="es-MX" sz="1600" b="1" dirty="0" smtClean="0">
                            <a:effectLst/>
                            <a:latin typeface="+mn-lt"/>
                            <a:ea typeface="Calibri"/>
                            <a:cs typeface="Times New Roman"/>
                          </a:endParaRPr>
                        </a:p>
                      </a:txBody>
                      <a:tcPr marL="68572" marR="68572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2087891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817066" y="1916832"/>
            <a:ext cx="7499350" cy="4176713"/>
          </a:xfrm>
          <a:solidFill>
            <a:schemeClr val="accent2">
              <a:lumMod val="75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2800" dirty="0" smtClean="0"/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r>
              <a:rPr lang="es-MX" sz="2800" dirty="0" smtClean="0"/>
              <a:t>El curso de </a:t>
            </a:r>
            <a:r>
              <a:rPr lang="es-MX" sz="2800" dirty="0" smtClean="0">
                <a:solidFill>
                  <a:srgbClr val="FFC000"/>
                </a:solidFill>
              </a:rPr>
              <a:t>Laboratorio Electricidad y Magnetismo </a:t>
            </a:r>
            <a:r>
              <a:rPr lang="es-MX" sz="2800" dirty="0" smtClean="0"/>
              <a:t>pretende que el alumno adquiera:</a:t>
            </a:r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1000" dirty="0" smtClean="0"/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1000" dirty="0" smtClean="0"/>
          </a:p>
          <a:p>
            <a:pPr marL="0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r>
              <a:rPr lang="es-ES" sz="2800" dirty="0" smtClean="0"/>
              <a:t>  Las </a:t>
            </a:r>
            <a:r>
              <a:rPr lang="es-ES" sz="2800" dirty="0"/>
              <a:t>habilidades necesarias para desempeñarse eficientemente dentro de un laboratorio de electricidad y magnetismo.</a:t>
            </a:r>
            <a:endParaRPr lang="es-MX" sz="2800" dirty="0"/>
          </a:p>
        </p:txBody>
      </p:sp>
      <p:sp>
        <p:nvSpPr>
          <p:cNvPr id="2" name="1 Rectángulo redondeado"/>
          <p:cNvSpPr/>
          <p:nvPr/>
        </p:nvSpPr>
        <p:spPr>
          <a:xfrm>
            <a:off x="971600" y="3645024"/>
            <a:ext cx="7200850" cy="1584175"/>
          </a:xfrm>
          <a:prstGeom prst="round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776"/>
            <a:ext cx="8229600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OBJETIVO DEL CURSO</a:t>
            </a:r>
            <a:br>
              <a:rPr lang="es-MX" sz="3200" b="1" dirty="0" smtClean="0">
                <a:solidFill>
                  <a:srgbClr val="FFC000"/>
                </a:solidFill>
              </a:rPr>
            </a:br>
            <a:r>
              <a:rPr lang="es-MX" sz="2000" b="1" dirty="0" smtClean="0">
                <a:solidFill>
                  <a:srgbClr val="FFFF00"/>
                </a:solidFill>
              </a:rPr>
              <a:t>(obtenido del Plan Curricular vigente de la Licenciatura de Físico)</a:t>
            </a:r>
            <a:endParaRPr lang="es-ES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4724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340521" y="265212"/>
            <a:ext cx="4463727" cy="5715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altLang="es-MX" sz="2800" b="1" dirty="0" smtClean="0">
                <a:solidFill>
                  <a:schemeClr val="accent4">
                    <a:lumMod val="75000"/>
                  </a:schemeClr>
                </a:solidFill>
              </a:rPr>
              <a:t>¿Qué es un imán?</a:t>
            </a:r>
            <a:endParaRPr lang="es-CL" altLang="es-MX" sz="2800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259632" y="1124744"/>
            <a:ext cx="6552728" cy="646331"/>
          </a:xfrm>
          <a:prstGeom prst="rect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es-CL" altLang="es-MX" sz="2000" dirty="0">
                <a:solidFill>
                  <a:prstClr val="black"/>
                </a:solidFill>
              </a:rPr>
              <a:t>Material  que crea un campo magnético exterior y </a:t>
            </a:r>
            <a:r>
              <a:rPr lang="es-CL" altLang="es-MX" sz="2000" dirty="0" smtClean="0">
                <a:solidFill>
                  <a:prstClr val="black"/>
                </a:solidFill>
              </a:rPr>
              <a:t>puede atraer metales como el hierro</a:t>
            </a:r>
            <a:r>
              <a:rPr lang="es-CL" altLang="es-MX" sz="2000" dirty="0">
                <a:solidFill>
                  <a:prstClr val="black"/>
                </a:solidFill>
              </a:rPr>
              <a:t>, </a:t>
            </a:r>
            <a:r>
              <a:rPr lang="es-CL" altLang="es-MX" sz="2000" dirty="0" smtClean="0">
                <a:solidFill>
                  <a:prstClr val="black"/>
                </a:solidFill>
              </a:rPr>
              <a:t>el cobalto o el níquel.</a:t>
            </a:r>
            <a:endParaRPr lang="es-CL" altLang="es-MX" sz="2000" dirty="0">
              <a:solidFill>
                <a:prstClr val="black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267744" y="2564904"/>
            <a:ext cx="4104456" cy="923330"/>
          </a:xfrm>
          <a:prstGeom prst="rect">
            <a:avLst/>
          </a:prstGeom>
          <a:ln w="571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es-CL" altLang="es-MX" sz="2000" dirty="0">
                <a:solidFill>
                  <a:prstClr val="black"/>
                </a:solidFill>
              </a:rPr>
              <a:t>Los imanes pueden ser </a:t>
            </a:r>
            <a:r>
              <a:rPr lang="es-CL" altLang="es-MX" sz="2000" dirty="0">
                <a:solidFill>
                  <a:srgbClr val="0070C0"/>
                </a:solidFill>
              </a:rPr>
              <a:t>naturales</a:t>
            </a:r>
            <a:r>
              <a:rPr lang="es-CL" altLang="es-MX" sz="2000" dirty="0">
                <a:solidFill>
                  <a:prstClr val="black"/>
                </a:solidFill>
              </a:rPr>
              <a:t>, como la magnetita o </a:t>
            </a:r>
            <a:r>
              <a:rPr lang="es-CL" altLang="es-MX" sz="2000" dirty="0" smtClean="0">
                <a:solidFill>
                  <a:srgbClr val="0070C0"/>
                </a:solidFill>
              </a:rPr>
              <a:t>artificiales</a:t>
            </a:r>
            <a:r>
              <a:rPr lang="es-CL" altLang="es-MX" sz="2000" dirty="0" smtClean="0">
                <a:solidFill>
                  <a:prstClr val="black"/>
                </a:solidFill>
              </a:rPr>
              <a:t> como los electroimanes.</a:t>
            </a:r>
            <a:endParaRPr lang="es-CL" altLang="es-MX" sz="2000" dirty="0">
              <a:solidFill>
                <a:prstClr val="black"/>
              </a:solidFill>
            </a:endParaRPr>
          </a:p>
        </p:txBody>
      </p:sp>
      <p:pic>
        <p:nvPicPr>
          <p:cNvPr id="6" name="Picture 2" descr="Resultado de imagen para imanes naturales magneti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28" y="2348880"/>
            <a:ext cx="1583407" cy="1522034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179512" y="5949280"/>
            <a:ext cx="691276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Fuentes de las imágenes:</a:t>
            </a:r>
          </a:p>
          <a:p>
            <a:r>
              <a:rPr lang="es-MX" sz="1400" dirty="0" smtClean="0">
                <a:hlinkClick r:id="rId3"/>
              </a:rPr>
              <a:t>http</a:t>
            </a:r>
            <a:r>
              <a:rPr lang="es-MX" sz="1400" dirty="0">
                <a:hlinkClick r:id="rId3"/>
              </a:rPr>
              <a:t>://</a:t>
            </a:r>
            <a:r>
              <a:rPr lang="es-MX" sz="1400" dirty="0" smtClean="0">
                <a:hlinkClick r:id="rId3"/>
              </a:rPr>
              <a:t>marycarmenbrito1995.blogspot.mx/2014/11/imanes-naturales.html</a:t>
            </a:r>
            <a:endParaRPr lang="es-MX" sz="1400" dirty="0" smtClean="0"/>
          </a:p>
          <a:p>
            <a:r>
              <a:rPr lang="es-MX" sz="1400" dirty="0">
                <a:hlinkClick r:id="rId4"/>
              </a:rPr>
              <a:t>http://energia9.webnode.es/electricidad-y-magnetismo/electroimanes</a:t>
            </a:r>
            <a:r>
              <a:rPr lang="es-MX" sz="1400" dirty="0" smtClean="0">
                <a:hlinkClick r:id="rId4"/>
              </a:rPr>
              <a:t>/</a:t>
            </a:r>
            <a:endParaRPr lang="es-MX" sz="1400" dirty="0" smtClean="0"/>
          </a:p>
          <a:p>
            <a:endParaRPr lang="es-MX" sz="8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317" y="2348880"/>
            <a:ext cx="2075139" cy="1426658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2" descr="http://www.asifunciona.com/electrotecnia/af_motor_cd/img_motor_cd/img07_mot_cd_250px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105" y="4149080"/>
            <a:ext cx="2056767" cy="1744139"/>
          </a:xfrm>
          <a:prstGeom prst="rect">
            <a:avLst/>
          </a:prstGeom>
          <a:noFill/>
          <a:ln w="57150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Resultado de imagen para propiedades de imanes permanent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149080"/>
            <a:ext cx="2088232" cy="1740193"/>
          </a:xfrm>
          <a:prstGeom prst="rect">
            <a:avLst/>
          </a:prstGeom>
          <a:noFill/>
          <a:ln w="57150">
            <a:solidFill>
              <a:schemeClr val="accent5">
                <a:lumMod val="20000"/>
                <a:lumOff val="8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Rectángulo"/>
          <p:cNvSpPr/>
          <p:nvPr/>
        </p:nvSpPr>
        <p:spPr>
          <a:xfrm>
            <a:off x="4046098" y="4294837"/>
            <a:ext cx="12459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u="sng" dirty="0" smtClean="0"/>
              <a:t>Fuerzas de</a:t>
            </a:r>
          </a:p>
          <a:p>
            <a:pPr algn="ctr"/>
            <a:r>
              <a:rPr lang="es-MX" u="sng" dirty="0" smtClean="0"/>
              <a:t>atracción</a:t>
            </a:r>
            <a:endParaRPr lang="es-MX" dirty="0"/>
          </a:p>
        </p:txBody>
      </p:sp>
      <p:sp>
        <p:nvSpPr>
          <p:cNvPr id="12" name="11 Flecha derecha"/>
          <p:cNvSpPr/>
          <p:nvPr/>
        </p:nvSpPr>
        <p:spPr>
          <a:xfrm>
            <a:off x="5292080" y="4482828"/>
            <a:ext cx="489204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Flecha derecha"/>
          <p:cNvSpPr/>
          <p:nvPr/>
        </p:nvSpPr>
        <p:spPr>
          <a:xfrm rot="10800000">
            <a:off x="3579274" y="4500333"/>
            <a:ext cx="489204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Rectángulo"/>
          <p:cNvSpPr/>
          <p:nvPr/>
        </p:nvSpPr>
        <p:spPr>
          <a:xfrm>
            <a:off x="4030713" y="5030615"/>
            <a:ext cx="12459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u="sng" dirty="0" smtClean="0"/>
              <a:t>Fuerzas de</a:t>
            </a:r>
          </a:p>
          <a:p>
            <a:pPr algn="ctr"/>
            <a:r>
              <a:rPr lang="es-MX" u="sng" dirty="0" smtClean="0"/>
              <a:t>repulsión</a:t>
            </a:r>
            <a:endParaRPr lang="es-MX" dirty="0"/>
          </a:p>
        </p:txBody>
      </p:sp>
      <p:sp>
        <p:nvSpPr>
          <p:cNvPr id="15" name="14 Flecha derecha"/>
          <p:cNvSpPr/>
          <p:nvPr/>
        </p:nvSpPr>
        <p:spPr>
          <a:xfrm>
            <a:off x="5276695" y="5218606"/>
            <a:ext cx="489204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Flecha derecha"/>
          <p:cNvSpPr/>
          <p:nvPr/>
        </p:nvSpPr>
        <p:spPr>
          <a:xfrm rot="10800000">
            <a:off x="3563889" y="5236111"/>
            <a:ext cx="489204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2476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1" grpId="0"/>
      <p:bldP spid="12" grpId="0" animBg="1"/>
      <p:bldP spid="13" grpId="0" animBg="1"/>
      <p:bldP spid="14" grpId="0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825352" y="188640"/>
            <a:ext cx="5482952" cy="92211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altLang="es-MX" sz="2400" b="1" dirty="0" smtClean="0">
                <a:solidFill>
                  <a:schemeClr val="accent4">
                    <a:lumMod val="75000"/>
                  </a:schemeClr>
                </a:solidFill>
              </a:rPr>
              <a:t>¿Cómo puede un imán atraer a un trozo de hierro no magnetizado?</a:t>
            </a:r>
            <a:endParaRPr lang="es-CL" altLang="es-MX" sz="2400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11560" y="5013176"/>
            <a:ext cx="8229600" cy="79208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altLang="es-MX" sz="2400" b="1" dirty="0" smtClean="0"/>
              <a:t>Cuando se acerca un imán a un trozo de hierro, se produce un alineamiento de los dominios magnéticos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108223" y="1652607"/>
            <a:ext cx="6920161" cy="83099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ES_tradnl" altLang="es-MX" sz="2400" b="1" dirty="0" smtClean="0">
                <a:solidFill>
                  <a:prstClr val="black"/>
                </a:solidFill>
              </a:rPr>
              <a:t>La diferencia entre un trozo de hierro y un imán de hierro es la alineación de los polos magnéticos.</a:t>
            </a:r>
            <a:endParaRPr lang="es-ES_tradnl" altLang="es-MX" sz="2400" b="1" dirty="0">
              <a:solidFill>
                <a:prstClr val="black"/>
              </a:solidFill>
            </a:endParaRPr>
          </a:p>
        </p:txBody>
      </p:sp>
      <p:pic>
        <p:nvPicPr>
          <p:cNvPr id="6" name="Picture 2" descr="http://upload.wikimedia.org/wikipedia/commons/thumb/6/6a/Dominios.png/800px-Domini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24944"/>
            <a:ext cx="7352208" cy="164451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54360" y="6228601"/>
            <a:ext cx="5281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/>
              <a:t>Fuente de la imagen:</a:t>
            </a:r>
          </a:p>
          <a:p>
            <a:r>
              <a:rPr lang="es-MX" sz="1600" dirty="0" smtClean="0"/>
              <a:t>https</a:t>
            </a:r>
            <a:r>
              <a:rPr lang="es-MX" sz="1600" dirty="0"/>
              <a:t>://es.wikipedia.org/wiki/Dominio_magn%C3%A9tico</a:t>
            </a:r>
          </a:p>
        </p:txBody>
      </p:sp>
    </p:spTree>
    <p:extLst>
      <p:ext uri="{BB962C8B-B14F-4D97-AF65-F5344CB8AC3E}">
        <p14:creationId xmlns:p14="http://schemas.microsoft.com/office/powerpoint/2010/main" val="3716358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005631" y="332656"/>
            <a:ext cx="5086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altLang="es-MX" sz="2400" b="1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FUNDAMENTOS DE MAGNETISMO</a:t>
            </a:r>
            <a:endParaRPr lang="es-MX" sz="2400" b="1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23528" y="3258850"/>
            <a:ext cx="4248472" cy="1296144"/>
          </a:xfrm>
          <a:prstGeom prst="rect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lnSpc>
                <a:spcPct val="90000"/>
              </a:lnSpc>
              <a:buNone/>
            </a:pPr>
            <a:r>
              <a:rPr lang="es-ES" altLang="es-MX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Campo magnético</a:t>
            </a:r>
            <a:r>
              <a:rPr lang="es-ES" alt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Es la zona espacial alrededor del imán que se encuentra afectada por el mismo y por sus propiedades</a:t>
            </a:r>
            <a:r>
              <a:rPr lang="es-ES" altLang="es-MX" sz="1400" dirty="0" smtClean="0"/>
              <a:t>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23528" y="1820373"/>
            <a:ext cx="4248472" cy="1200329"/>
          </a:xfrm>
          <a:prstGeom prst="rect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es-ES" altLang="es-MX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altLang="es-MX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Magnetismo:</a:t>
            </a:r>
            <a:r>
              <a:rPr lang="es-ES" altLang="es-MX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altLang="es-MX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la capacidad que tienen ciertas sustancias para atraer al hierro y alguno de sus derivados.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23529" y="4771018"/>
            <a:ext cx="4248472" cy="1754326"/>
          </a:xfrm>
          <a:prstGeom prst="rect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es-ES" altLang="es-MX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Líneas de Fuerza</a:t>
            </a:r>
            <a:r>
              <a:rPr lang="es-ES" altLang="es-MX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altLang="es-MX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 cerradas 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altLang="es-MX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Van de norte a sur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altLang="es-MX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cada punto se puede asociar un vector que es la inducción Magnética </a:t>
            </a:r>
            <a:r>
              <a:rPr lang="es-ES" altLang="es-MX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  <a:endParaRPr lang="es-ES" altLang="es-MX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6" descr="cpomagnet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10111" y="1484784"/>
            <a:ext cx="2834297" cy="2088232"/>
          </a:xfrm>
          <a:prstGeom prst="rect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8" name="7 Rectángulo"/>
          <p:cNvSpPr/>
          <p:nvPr/>
        </p:nvSpPr>
        <p:spPr>
          <a:xfrm>
            <a:off x="323529" y="1196752"/>
            <a:ext cx="2116285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alt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Definiciones:</a:t>
            </a:r>
            <a:endParaRPr lang="es-MX" sz="2000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149724"/>
            <a:ext cx="2877069" cy="229649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350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5364088" y="1774557"/>
            <a:ext cx="3312367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s-ES" altLang="es-MX" dirty="0" smtClean="0">
                <a:latin typeface="Square721 BT" pitchFamily="34" charset="0"/>
              </a:rPr>
              <a:t>Tienen </a:t>
            </a:r>
            <a:r>
              <a:rPr lang="es-ES" altLang="es-MX" dirty="0">
                <a:latin typeface="Square721 BT" pitchFamily="34" charset="0"/>
              </a:rPr>
              <a:t>dos polos, uno norte (N) y otro sur (</a:t>
            </a:r>
            <a:r>
              <a:rPr lang="es-ES" altLang="es-MX" dirty="0" smtClean="0">
                <a:latin typeface="Square721 BT" pitchFamily="34" charset="0"/>
              </a:rPr>
              <a:t>S).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014220" y="404664"/>
            <a:ext cx="7157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s-ES" altLang="es-MX" sz="2400" b="1" dirty="0" smtClean="0">
                <a:solidFill>
                  <a:schemeClr val="accent4">
                    <a:lumMod val="75000"/>
                  </a:schemeClr>
                </a:solidFill>
              </a:rPr>
              <a:t>TODOS LOS IMANES TIENEN ESTAS CARACTERÍSTICAS</a:t>
            </a:r>
            <a:endParaRPr lang="es-ES" altLang="es-MX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86553" y="2060848"/>
            <a:ext cx="3912097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s-ES" altLang="es-MX" dirty="0" smtClean="0">
                <a:latin typeface="Square721 BT"/>
                <a:cs typeface="Arial" panose="020B0604020202020204" pitchFamily="34" charset="0"/>
              </a:rPr>
              <a:t>Sirven </a:t>
            </a:r>
            <a:r>
              <a:rPr lang="es-ES" altLang="es-MX" dirty="0">
                <a:latin typeface="Square721 BT"/>
                <a:cs typeface="Arial" panose="020B0604020202020204" pitchFamily="34" charset="0"/>
              </a:rPr>
              <a:t>de orientador geográfico</a:t>
            </a: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924944"/>
            <a:ext cx="2117229" cy="2117229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288032" y="5966990"/>
            <a:ext cx="7092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Fuentes de las imágenes:</a:t>
            </a:r>
          </a:p>
          <a:p>
            <a:r>
              <a:rPr lang="es-MX" sz="1400" dirty="0">
                <a:hlinkClick r:id="rId3"/>
              </a:rPr>
              <a:t>http://es.slideshare.net/sruizde/electromagnetismo-34710103</a:t>
            </a:r>
          </a:p>
          <a:p>
            <a:r>
              <a:rPr lang="es-MX" sz="1400" dirty="0" smtClean="0">
                <a:hlinkClick r:id="rId3"/>
              </a:rPr>
              <a:t>http</a:t>
            </a:r>
            <a:r>
              <a:rPr lang="es-MX" sz="1400" dirty="0">
                <a:hlinkClick r:id="rId3"/>
              </a:rPr>
              <a:t>://</a:t>
            </a:r>
            <a:r>
              <a:rPr lang="es-MX" sz="1400" dirty="0" smtClean="0">
                <a:hlinkClick r:id="rId3"/>
              </a:rPr>
              <a:t>1997romfisica.blogspot.mx/2014/12/artificiales-y-electroimanes-un-iman-es.html</a:t>
            </a:r>
            <a:endParaRPr lang="es-MX" sz="1400" dirty="0" smtClean="0"/>
          </a:p>
          <a:p>
            <a:endParaRPr lang="es-MX" sz="600" dirty="0" smtClean="0"/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827562"/>
            <a:ext cx="3006873" cy="2668006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6715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9592" y="2149393"/>
            <a:ext cx="7272808" cy="1384995"/>
          </a:xfrm>
          <a:prstGeom prst="rect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es-ES_tradnl" altLang="es-MX" sz="2400" dirty="0" smtClean="0">
                <a:latin typeface="Arial" pitchFamily="34" charset="0"/>
              </a:rPr>
              <a:t> Ambos </a:t>
            </a:r>
            <a:r>
              <a:rPr lang="es-ES_tradnl" altLang="es-MX" sz="2400" dirty="0">
                <a:latin typeface="Arial" pitchFamily="34" charset="0"/>
              </a:rPr>
              <a:t>decrecen con el cuadrado de la distancia.</a:t>
            </a:r>
          </a:p>
          <a:p>
            <a:pPr marL="361950" indent="-361950"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es-ES_tradnl" altLang="es-MX" sz="2400" dirty="0" smtClean="0">
                <a:latin typeface="Arial" pitchFamily="34" charset="0"/>
              </a:rPr>
              <a:t>Tienen </a:t>
            </a:r>
            <a:r>
              <a:rPr lang="es-ES_tradnl" altLang="es-MX" sz="2400" dirty="0">
                <a:latin typeface="Arial" pitchFamily="34" charset="0"/>
              </a:rPr>
              <a:t>una constante de proporcionalidad  </a:t>
            </a:r>
            <a:r>
              <a:rPr lang="es-ES_tradnl" altLang="es-MX" sz="2400" dirty="0" smtClean="0">
                <a:latin typeface="Arial" pitchFamily="34" charset="0"/>
              </a:rPr>
              <a:t>definida.</a:t>
            </a:r>
            <a:r>
              <a:rPr lang="es-ES_tradnl" altLang="es-MX" sz="2400" dirty="0" smtClean="0">
                <a:solidFill>
                  <a:srgbClr val="008080"/>
                </a:solidFill>
                <a:latin typeface="Arial" pitchFamily="34" charset="0"/>
              </a:rPr>
              <a:t>.</a:t>
            </a:r>
            <a:endParaRPr lang="es-ES" altLang="es-MX" sz="2400" dirty="0">
              <a:solidFill>
                <a:srgbClr val="008080"/>
              </a:solidFill>
              <a:latin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76720" y="1484784"/>
            <a:ext cx="1757212" cy="46166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>
              <a:spcBef>
                <a:spcPct val="50000"/>
              </a:spcBef>
              <a:buFontTx/>
              <a:buNone/>
            </a:pPr>
            <a:r>
              <a:rPr lang="es-ES_tradnl" altLang="es-MX" sz="2400" b="1" dirty="0" smtClean="0">
                <a:solidFill>
                  <a:srgbClr val="0070C0"/>
                </a:solidFill>
                <a:latin typeface="Arial" pitchFamily="34" charset="0"/>
              </a:rPr>
              <a:t>Analogías:</a:t>
            </a:r>
            <a:endParaRPr lang="es-ES" altLang="es-MX" sz="2400" b="1" dirty="0">
              <a:solidFill>
                <a:srgbClr val="0070C0"/>
              </a:solidFill>
              <a:latin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615366" y="116632"/>
            <a:ext cx="5980970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s-ES_tradnl" altLang="es-MX" sz="2400" b="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ANALOGÍAS Y DIFERENCIAS ENTRE</a:t>
            </a:r>
          </a:p>
          <a:p>
            <a:pPr algn="ctr">
              <a:spcBef>
                <a:spcPts val="0"/>
              </a:spcBef>
            </a:pPr>
            <a:r>
              <a:rPr lang="es-ES_tradnl" altLang="es-MX" sz="2400" b="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CAMPO ELÉCTRICO Y CAMPO MAGNÉTICO</a:t>
            </a:r>
            <a:endParaRPr lang="es-ES" altLang="es-MX" sz="2400" b="0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71071" y="3975447"/>
            <a:ext cx="1947969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>
              <a:spcBef>
                <a:spcPct val="50000"/>
              </a:spcBef>
              <a:buFontTx/>
              <a:buNone/>
            </a:pPr>
            <a:r>
              <a:rPr lang="es-ES_tradnl" altLang="es-MX" sz="2400" b="1" dirty="0" smtClean="0">
                <a:solidFill>
                  <a:srgbClr val="0070C0"/>
                </a:solidFill>
                <a:latin typeface="Arial" pitchFamily="34" charset="0"/>
              </a:rPr>
              <a:t>Diferencias:</a:t>
            </a:r>
            <a:endParaRPr lang="es-ES" altLang="es-MX" sz="2400" b="1" dirty="0">
              <a:solidFill>
                <a:srgbClr val="0070C0"/>
              </a:solidFill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7 Rectángulo"/>
              <p:cNvSpPr/>
              <p:nvPr/>
            </p:nvSpPr>
            <p:spPr>
              <a:xfrm>
                <a:off x="755576" y="4610745"/>
                <a:ext cx="7416824" cy="175432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ct val="50000"/>
                  </a:spcBef>
                  <a:buFont typeface="Wingdings" panose="05000000000000000000" pitchFamily="2" charset="2"/>
                  <a:buChar char="v"/>
                </a:pPr>
                <a:r>
                  <a:rPr lang="es-ES_tradnl" altLang="es-MX" sz="2400" dirty="0">
                    <a:solidFill>
                      <a:schemeClr val="bg1"/>
                    </a:solidFill>
                    <a:latin typeface="Arial" pitchFamily="34" charset="0"/>
                  </a:rPr>
                  <a:t>La dirección de </a:t>
                </a:r>
                <a:r>
                  <a:rPr lang="es-ES_tradnl" altLang="es-MX" sz="2400" dirty="0" smtClean="0">
                    <a:solidFill>
                      <a:schemeClr val="bg1"/>
                    </a:solidFill>
                    <a:latin typeface="Arial" pitchFamily="34" charset="0"/>
                  </a:rPr>
                  <a:t>E es </a:t>
                </a:r>
                <a:r>
                  <a:rPr lang="es-ES_tradnl" altLang="es-MX" sz="2400" dirty="0">
                    <a:solidFill>
                      <a:schemeClr val="bg1"/>
                    </a:solidFill>
                    <a:latin typeface="Arial" pitchFamily="34" charset="0"/>
                  </a:rPr>
                  <a:t>radial, mientras que la de </a:t>
                </a:r>
                <a:r>
                  <a:rPr lang="es-ES_tradnl" altLang="es-MX" sz="2400" dirty="0" smtClean="0">
                    <a:solidFill>
                      <a:schemeClr val="bg1"/>
                    </a:solidFill>
                    <a:latin typeface="Arial" pitchFamily="34" charset="0"/>
                  </a:rPr>
                  <a:t>B </a:t>
                </a:r>
                <a:r>
                  <a:rPr lang="es-ES_tradnl" altLang="es-MX" sz="2400" dirty="0">
                    <a:solidFill>
                      <a:schemeClr val="bg1"/>
                    </a:solidFill>
                    <a:latin typeface="Arial" pitchFamily="34" charset="0"/>
                  </a:rPr>
                  <a:t>es perpendicular al plano que contiene a </a:t>
                </a:r>
                <a14:m>
                  <m:oMath xmlns:m="http://schemas.openxmlformats.org/officeDocument/2006/math">
                    <m:r>
                      <a:rPr lang="es-MX" sz="2400" i="1">
                        <a:solidFill>
                          <a:schemeClr val="bg1"/>
                        </a:solidFill>
                        <a:latin typeface="Cambria Math"/>
                      </a:rPr>
                      <m:t>𝑖</m:t>
                    </m:r>
                    <m:r>
                      <a:rPr lang="es-MX" sz="2400" i="1">
                        <a:solidFill>
                          <a:schemeClr val="bg1"/>
                        </a:solidFill>
                        <a:latin typeface="Cambria Math"/>
                      </a:rPr>
                      <m:t>∆</m:t>
                    </m:r>
                    <m:r>
                      <a:rPr lang="es-MX" sz="2400" i="1">
                        <a:solidFill>
                          <a:schemeClr val="bg1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es-ES_tradnl" altLang="es-MX" sz="2400" dirty="0">
                    <a:solidFill>
                      <a:schemeClr val="bg1"/>
                    </a:solidFill>
                    <a:latin typeface="Arial" pitchFamily="34" charset="0"/>
                  </a:rPr>
                  <a:t> </a:t>
                </a:r>
              </a:p>
              <a:p>
                <a:pPr marL="285750" indent="-285750">
                  <a:spcBef>
                    <a:spcPct val="50000"/>
                  </a:spcBef>
                  <a:buFont typeface="Wingdings" panose="05000000000000000000" pitchFamily="2" charset="2"/>
                  <a:buChar char="v"/>
                </a:pPr>
                <a:r>
                  <a:rPr lang="es-ES_tradnl" altLang="es-MX" sz="2400" dirty="0">
                    <a:solidFill>
                      <a:schemeClr val="bg1"/>
                    </a:solidFill>
                    <a:latin typeface="Arial" pitchFamily="34" charset="0"/>
                  </a:rPr>
                  <a:t>Existe la carga puntual aislada, pero no el elemento de corriente aislado.</a:t>
                </a:r>
                <a:endParaRPr lang="es-MX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7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610745"/>
                <a:ext cx="7416824" cy="175432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7862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115616" y="404813"/>
            <a:ext cx="6876256" cy="647700"/>
          </a:xfrm>
          <a:noFill/>
          <a:ln/>
        </p:spPr>
        <p:txBody>
          <a:bodyPr anchorCtr="0">
            <a:noAutofit/>
          </a:bodyPr>
          <a:lstStyle/>
          <a:p>
            <a:pPr marL="0" algn="ctr"/>
            <a:r>
              <a:rPr lang="es-MX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</a:rPr>
              <a:t>SECUENCIA DIDÁCTICA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70929" y="1700213"/>
            <a:ext cx="7489503" cy="4176712"/>
          </a:xfr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1100" b="1" i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Describir </a:t>
            </a:r>
            <a:r>
              <a:rPr lang="es-ES" sz="3200" b="1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los </a:t>
            </a:r>
            <a:r>
              <a:rPr lang="es-ES" sz="3200" b="1" dirty="0">
                <a:solidFill>
                  <a:srgbClr val="FFC000"/>
                </a:solidFill>
                <a:effectLst/>
              </a:rPr>
              <a:t>conceptos básicos 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 </a:t>
            </a:r>
            <a:r>
              <a:rPr lang="es-ES" sz="3200" b="1" dirty="0" smtClean="0">
                <a:solidFill>
                  <a:srgbClr val="FFC000"/>
                </a:solidFill>
              </a:rPr>
              <a:t>campo magnético </a:t>
            </a:r>
            <a:r>
              <a:rPr lang="es-ES" sz="3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y</a:t>
            </a:r>
            <a:r>
              <a:rPr lang="es-ES" sz="3200" b="1" dirty="0" smtClean="0">
                <a:solidFill>
                  <a:srgbClr val="FFC000"/>
                </a:solidFill>
              </a:rPr>
              <a:t> líneas de fuerza.</a:t>
            </a:r>
          </a:p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800" b="1" i="1" dirty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Describir los </a:t>
            </a:r>
            <a:r>
              <a:rPr lang="es-ES" sz="3200" b="1" dirty="0" smtClean="0">
                <a:solidFill>
                  <a:srgbClr val="FFC000"/>
                </a:solidFill>
                <a:effectLst/>
              </a:rPr>
              <a:t>medidores de campo magnético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 y </a:t>
            </a:r>
            <a:r>
              <a:rPr lang="es-ES" sz="3200" b="1" dirty="0" smtClean="0">
                <a:solidFill>
                  <a:srgbClr val="FFC000"/>
                </a:solidFill>
                <a:effectLst/>
              </a:rPr>
              <a:t>unidades de medida 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asociadas.</a:t>
            </a: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Definir la </a:t>
            </a:r>
            <a:r>
              <a:rPr lang="es-ES" sz="3200" b="1" dirty="0">
                <a:solidFill>
                  <a:srgbClr val="FFC000"/>
                </a:solidFill>
              </a:rPr>
              <a:t>Ley de Ampere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  <a:endParaRPr lang="es-ES" sz="3200" b="1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800" b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Obtener la </a:t>
            </a:r>
            <a:r>
              <a:rPr lang="es-ES" sz="3200" b="1" dirty="0" smtClean="0">
                <a:solidFill>
                  <a:srgbClr val="FFC000"/>
                </a:solidFill>
                <a:effectLst/>
              </a:rPr>
              <a:t>magnitud del campo magnético terrestre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0205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37320" y="116632"/>
            <a:ext cx="6059016" cy="864096"/>
          </a:xfrm>
        </p:spPr>
        <p:txBody>
          <a:bodyPr>
            <a:no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MX" sz="2400" b="1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Diferencia entre</a:t>
            </a:r>
            <a:br>
              <a:rPr lang="es-ES_tradnl" altLang="es-MX" sz="2400" b="1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</a:br>
            <a:r>
              <a:rPr lang="es-ES_tradnl" altLang="es-MX" sz="2400" b="1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Campo Eléctrico  </a:t>
            </a:r>
            <a:r>
              <a:rPr lang="es-ES_tradnl" altLang="es-MX" sz="24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y </a:t>
            </a:r>
            <a:r>
              <a:rPr lang="es-ES_tradnl" altLang="es-MX" sz="2400" b="1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Campo Magnético</a:t>
            </a:r>
            <a:endParaRPr lang="es-ES" altLang="es-MX" sz="2400" b="1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1094928" y="1484784"/>
                <a:ext cx="6933456" cy="1224136"/>
              </a:xfr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es-ES_tradnl" altLang="es-MX" sz="2400" dirty="0" smtClean="0">
                    <a:solidFill>
                      <a:schemeClr val="accent5">
                        <a:lumMod val="75000"/>
                      </a:schemeClr>
                    </a:solidFill>
                    <a:latin typeface="Arial" pitchFamily="34" charset="0"/>
                    <a:cs typeface="Arial" panose="020B0604020202020204" pitchFamily="34" charset="0"/>
                  </a:rPr>
                  <a:t>La fuente de campo eléctrico es la carga puntual (</a:t>
                </a:r>
                <a:r>
                  <a:rPr lang="es-ES_tradnl" altLang="es-MX" sz="2400" dirty="0" smtClean="0">
                    <a:solidFill>
                      <a:schemeClr val="bg1"/>
                    </a:solidFill>
                    <a:latin typeface="Arial" pitchFamily="34" charset="0"/>
                    <a:cs typeface="Arial" panose="020B0604020202020204" pitchFamily="34" charset="0"/>
                  </a:rPr>
                  <a:t>q</a:t>
                </a:r>
                <a:r>
                  <a:rPr lang="es-ES_tradnl" altLang="es-MX" sz="2400" dirty="0" smtClean="0">
                    <a:solidFill>
                      <a:schemeClr val="accent5">
                        <a:lumMod val="75000"/>
                      </a:schemeClr>
                    </a:solidFill>
                    <a:latin typeface="Arial" pitchFamily="34" charset="0"/>
                    <a:cs typeface="Arial" panose="020B0604020202020204" pitchFamily="34" charset="0"/>
                  </a:rPr>
                  <a:t>), mientras que, para el campo magnético, es la carga móvil (</a:t>
                </a:r>
                <a:r>
                  <a:rPr lang="es-ES_tradnl" altLang="es-MX" sz="2400" dirty="0" err="1">
                    <a:solidFill>
                      <a:schemeClr val="bg1"/>
                    </a:solidFill>
                    <a:latin typeface="Arial" pitchFamily="34" charset="0"/>
                    <a:cs typeface="Arial" panose="020B0604020202020204" pitchFamily="34" charset="0"/>
                  </a:rPr>
                  <a:t>qv</a:t>
                </a:r>
                <a:r>
                  <a:rPr lang="es-ES_tradnl" altLang="es-MX" sz="2400" dirty="0">
                    <a:solidFill>
                      <a:schemeClr val="accent5">
                        <a:lumMod val="75000"/>
                      </a:schemeClr>
                    </a:solidFill>
                    <a:latin typeface="Arial" pitchFamily="34" charset="0"/>
                    <a:cs typeface="Arial" panose="020B0604020202020204" pitchFamily="34" charset="0"/>
                  </a:rPr>
                  <a:t>) o un elemento de corriente (</a:t>
                </a:r>
                <a14:m>
                  <m:oMath xmlns:m="http://schemas.openxmlformats.org/officeDocument/2006/math">
                    <m:r>
                      <a:rPr lang="es-MX" sz="2400" i="1" smtClean="0">
                        <a:solidFill>
                          <a:schemeClr val="bg1"/>
                        </a:solidFill>
                        <a:latin typeface="Cambria Math"/>
                      </a:rPr>
                      <m:t>𝑖</m:t>
                    </m:r>
                    <m:r>
                      <a:rPr lang="es-MX" sz="2400" i="1" smtClean="0">
                        <a:solidFill>
                          <a:schemeClr val="bg1"/>
                        </a:solidFill>
                        <a:latin typeface="Cambria Math"/>
                      </a:rPr>
                      <m:t>∆</m:t>
                    </m:r>
                    <m:r>
                      <a:rPr lang="es-MX" sz="2400" i="1" smtClean="0">
                        <a:solidFill>
                          <a:schemeClr val="bg1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es-ES_tradnl" altLang="es-MX" sz="2400" dirty="0" smtClean="0">
                    <a:solidFill>
                      <a:schemeClr val="accent5">
                        <a:lumMod val="75000"/>
                      </a:schemeClr>
                    </a:solidFill>
                    <a:latin typeface="Arial" pitchFamily="34" charset="0"/>
                    <a:cs typeface="Arial" panose="020B0604020202020204" pitchFamily="34" charset="0"/>
                  </a:rPr>
                  <a:t>).</a:t>
                </a:r>
                <a:endParaRPr lang="es-CO" sz="2400" dirty="0" smtClean="0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4928" y="1484784"/>
                <a:ext cx="6933456" cy="1224136"/>
              </a:xfrm>
              <a:blipFill rotWithShape="1">
                <a:blip r:embed="rId2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8 Rectángulo"/>
          <p:cNvSpPr/>
          <p:nvPr/>
        </p:nvSpPr>
        <p:spPr>
          <a:xfrm>
            <a:off x="519006" y="3753906"/>
            <a:ext cx="7800368" cy="707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41325" indent="-441325" algn="just">
              <a:spcBef>
                <a:spcPct val="50000"/>
              </a:spcBef>
              <a:buFontTx/>
              <a:buNone/>
            </a:pPr>
            <a:r>
              <a:rPr lang="es-ES_tradnl" altLang="es-MX" sz="2000" b="1" dirty="0" smtClean="0">
                <a:solidFill>
                  <a:srgbClr val="FFC000"/>
                </a:solidFill>
                <a:latin typeface="Arial" pitchFamily="34" charset="0"/>
                <a:cs typeface="Arial" panose="020B0604020202020204" pitchFamily="34" charset="0"/>
              </a:rPr>
              <a:t> </a:t>
            </a:r>
            <a:r>
              <a:rPr lang="es-ES_tradnl" altLang="es-MX" sz="2000" b="1" dirty="0" smtClean="0">
                <a:solidFill>
                  <a:srgbClr val="0070C0"/>
                </a:solidFill>
                <a:latin typeface="Arial" pitchFamily="34" charset="0"/>
                <a:cs typeface="Arial" panose="020B0604020202020204" pitchFamily="34" charset="0"/>
              </a:rPr>
              <a:t>q</a:t>
            </a:r>
            <a:r>
              <a:rPr lang="es-ES_tradnl" altLang="es-MX" sz="2000" b="1" dirty="0" smtClean="0">
                <a:solidFill>
                  <a:srgbClr val="FFC000"/>
                </a:solidFill>
                <a:latin typeface="Arial" pitchFamily="34" charset="0"/>
                <a:cs typeface="Arial" panose="020B0604020202020204" pitchFamily="34" charset="0"/>
              </a:rPr>
              <a:t>  </a:t>
            </a:r>
            <a:r>
              <a:rPr lang="es-ES_tradnl" altLang="es-MX" sz="2000" b="1" dirty="0" smtClean="0">
                <a:latin typeface="Arial" pitchFamily="34" charset="0"/>
                <a:cs typeface="Arial" panose="020B0604020202020204" pitchFamily="34" charset="0"/>
              </a:rPr>
              <a:t>la magnitud de la carga eléctrica de la partícula que se mueve en el campo magnético.</a:t>
            </a:r>
            <a:endParaRPr lang="es-ES" altLang="es-MX" sz="2000" b="1" dirty="0"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424263" y="3140968"/>
            <a:ext cx="1040670" cy="40011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 algn="just">
              <a:spcBef>
                <a:spcPct val="50000"/>
              </a:spcBef>
            </a:pPr>
            <a:r>
              <a:rPr lang="es-ES_tradnl" altLang="es-MX" sz="20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Siendo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514429" y="4685074"/>
            <a:ext cx="5064207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_tradnl" altLang="es-MX" sz="2000" b="1" dirty="0" smtClean="0">
                <a:solidFill>
                  <a:srgbClr val="FFC000"/>
                </a:solidFill>
                <a:latin typeface="Arial" pitchFamily="34" charset="0"/>
                <a:cs typeface="Arial" panose="020B0604020202020204" pitchFamily="34" charset="0"/>
              </a:rPr>
              <a:t> </a:t>
            </a:r>
            <a:r>
              <a:rPr lang="es-ES_tradnl" altLang="es-MX" sz="2000" b="1" dirty="0" smtClean="0">
                <a:solidFill>
                  <a:srgbClr val="0070C0"/>
                </a:solidFill>
                <a:latin typeface="Arial" pitchFamily="34" charset="0"/>
                <a:cs typeface="Arial" panose="020B0604020202020204" pitchFamily="34" charset="0"/>
              </a:rPr>
              <a:t>v</a:t>
            </a:r>
            <a:r>
              <a:rPr lang="es-ES_tradnl" altLang="es-MX" sz="2000" b="1" dirty="0" smtClean="0">
                <a:solidFill>
                  <a:srgbClr val="FFC000"/>
                </a:solidFill>
                <a:latin typeface="Arial" pitchFamily="34" charset="0"/>
                <a:cs typeface="Arial" panose="020B0604020202020204" pitchFamily="34" charset="0"/>
              </a:rPr>
              <a:t>    </a:t>
            </a:r>
            <a:r>
              <a:rPr lang="es-ES_tradnl" altLang="es-MX" sz="2000" b="1" dirty="0" smtClean="0">
                <a:latin typeface="Arial" pitchFamily="34" charset="0"/>
                <a:cs typeface="Arial" panose="020B0604020202020204" pitchFamily="34" charset="0"/>
              </a:rPr>
              <a:t>la velocidad de la partícula cargada.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11 Rectángulo"/>
              <p:cNvSpPr/>
              <p:nvPr/>
            </p:nvSpPr>
            <p:spPr>
              <a:xfrm>
                <a:off x="536594" y="5301208"/>
                <a:ext cx="7853560" cy="461665"/>
              </a:xfrm>
              <a:prstGeom prst="rect">
                <a:avLst/>
              </a:prstGeom>
              <a:solidFill>
                <a:schemeClr val="accent1"/>
              </a:solidFill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r>
                  <a:rPr lang="es-MX" sz="2400" dirty="0" smtClean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MX" sz="2400" i="1" smtClean="0">
                        <a:solidFill>
                          <a:srgbClr val="0070C0"/>
                        </a:solidFill>
                        <a:latin typeface="Cambria Math"/>
                      </a:rPr>
                      <m:t>𝑖</m:t>
                    </m:r>
                  </m:oMath>
                </a14:m>
                <a:r>
                  <a:rPr lang="es-MX" sz="2400" dirty="0" smtClean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2000" dirty="0" smtClean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s-MX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la corriente eléctrica que interacciona con el campo magnético.</a:t>
                </a:r>
                <a:endParaRPr lang="es-MX" sz="20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1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94" y="5301208"/>
                <a:ext cx="7853560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12 Rectángulo"/>
              <p:cNvSpPr/>
              <p:nvPr/>
            </p:nvSpPr>
            <p:spPr>
              <a:xfrm>
                <a:off x="539552" y="5909210"/>
                <a:ext cx="7651325" cy="40011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sz="2000" b="0" i="1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  <m:r>
                      <a:rPr lang="es-MX" sz="2000" i="1" smtClean="0">
                        <a:solidFill>
                          <a:srgbClr val="0070C0"/>
                        </a:solidFill>
                        <a:latin typeface="Cambria Math"/>
                      </a:rPr>
                      <m:t>∆</m:t>
                    </m:r>
                    <m:r>
                      <a:rPr lang="es-MX" sz="2000" i="1" smtClean="0">
                        <a:solidFill>
                          <a:srgbClr val="0070C0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es-MX" sz="2000" dirty="0" smtClean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s-MX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el intervalo de tiempo de interacción con el campo magnético.</a:t>
                </a:r>
                <a:endParaRPr lang="es-MX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1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5909210"/>
                <a:ext cx="7651325" cy="4001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06105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9" grpId="0" animBg="1"/>
      <p:bldP spid="11" grpId="0" animBg="1"/>
      <p:bldP spid="12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17457" y="1817529"/>
            <a:ext cx="2678519" cy="1323439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_tradnl" altLang="es-MX" sz="2000" dirty="0" smtClean="0"/>
              <a:t>Oersted descubrió </a:t>
            </a:r>
            <a:r>
              <a:rPr lang="es-ES_tradnl" altLang="es-MX" sz="2000" dirty="0"/>
              <a:t>que una corriente eléctrica podía producir efectos </a:t>
            </a:r>
            <a:r>
              <a:rPr lang="es-ES_tradnl" altLang="es-MX" sz="2000" dirty="0" smtClean="0"/>
              <a:t>magnéticos</a:t>
            </a:r>
            <a:endParaRPr lang="es-CL" altLang="es-MX" sz="2000" dirty="0"/>
          </a:p>
        </p:txBody>
      </p:sp>
      <p:sp>
        <p:nvSpPr>
          <p:cNvPr id="3" name="2 Rectángulo"/>
          <p:cNvSpPr/>
          <p:nvPr/>
        </p:nvSpPr>
        <p:spPr>
          <a:xfrm>
            <a:off x="2339752" y="303039"/>
            <a:ext cx="4518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altLang="es-MX" sz="2400" b="1" dirty="0" smtClean="0">
                <a:solidFill>
                  <a:schemeClr val="accent4">
                    <a:lumMod val="75000"/>
                  </a:schemeClr>
                </a:solidFill>
              </a:rPr>
              <a:t>DESCUBRIMIENTO DE OERSTED</a:t>
            </a:r>
            <a:endParaRPr lang="es-CL" altLang="es-MX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Picture 4" descr="oer_exp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35896" y="1124744"/>
            <a:ext cx="2347719" cy="2934369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854" y="1124744"/>
            <a:ext cx="1979527" cy="2934369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44016" y="6195876"/>
            <a:ext cx="62458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las imágenes:</a:t>
            </a:r>
          </a:p>
          <a:p>
            <a:r>
              <a:rPr lang="es-MX" sz="1400" dirty="0" smtClean="0"/>
              <a:t>http</a:t>
            </a:r>
            <a:r>
              <a:rPr lang="es-MX" sz="1400" dirty="0"/>
              <a:t>://www.fisicanet.com.ar/fisica/magnetismo/ap04_campo_magnetico.php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309700"/>
            <a:ext cx="2573271" cy="1929953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637559" y="4674511"/>
            <a:ext cx="2875229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b="1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L</a:t>
            </a:r>
            <a:r>
              <a:rPr lang="es-ES_tradnl" b="1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íneas del campo magnético “B” de</a:t>
            </a:r>
          </a:p>
          <a:p>
            <a:pPr algn="ctr">
              <a:defRPr/>
            </a:pPr>
            <a:r>
              <a:rPr lang="es-ES_tradnl" b="1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una espira de corriente circular</a:t>
            </a:r>
            <a:endParaRPr lang="es-ES" b="1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35268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0"/>
          <p:cNvSpPr txBox="1">
            <a:spLocks noChangeArrowheads="1"/>
          </p:cNvSpPr>
          <p:nvPr/>
        </p:nvSpPr>
        <p:spPr bwMode="auto">
          <a:xfrm>
            <a:off x="574010" y="1602666"/>
            <a:ext cx="3652838" cy="1754326"/>
          </a:xfrm>
          <a:prstGeom prst="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_tradnl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circulación del </a:t>
            </a:r>
            <a:r>
              <a:rPr lang="es-ES_tradnl" altLang="es-MX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campo magnético </a:t>
            </a:r>
            <a:r>
              <a:rPr lang="es-ES_tradnl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a lo largo de una </a:t>
            </a:r>
            <a:r>
              <a:rPr lang="es-ES_tradnl" altLang="es-MX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curva cerrada </a:t>
            </a:r>
            <a:r>
              <a:rPr lang="es-ES_tradnl" altLang="es-MX" sz="1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S_tradnl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es-ES_tradnl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proporcional a la </a:t>
            </a:r>
            <a:r>
              <a:rPr lang="es-ES_tradnl" altLang="es-MX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corriente </a:t>
            </a:r>
            <a:r>
              <a:rPr lang="es-ES_tradnl" altLang="es-MX" sz="1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eléctrica </a:t>
            </a:r>
            <a:r>
              <a:rPr lang="es-ES_tradnl" altLang="es-MX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neta</a:t>
            </a:r>
            <a:r>
              <a:rPr lang="es-ES_tradnl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que atraviesa cualquier superficie delimitada por la </a:t>
            </a:r>
            <a:r>
              <a:rPr lang="es-ES_tradnl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curva </a:t>
            </a:r>
            <a:r>
              <a:rPr lang="es-ES_tradnl" altLang="es-MX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S_tradnl" alt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_tradnl" alt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352966" y="260648"/>
            <a:ext cx="23711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</a:pPr>
            <a:r>
              <a:rPr lang="es-ES_tradnl" altLang="es-MX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LEY DE AMP</a:t>
            </a:r>
            <a:r>
              <a:rPr lang="es-ES_tradnl" altLang="es-MX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È</a:t>
            </a:r>
            <a:r>
              <a:rPr lang="es-ES_tradnl" altLang="es-MX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 </a:t>
            </a:r>
            <a:endParaRPr lang="es-ES_tradnl" altLang="es-MX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6" name="5 Grupo"/>
          <p:cNvGrpSpPr/>
          <p:nvPr/>
        </p:nvGrpSpPr>
        <p:grpSpPr>
          <a:xfrm>
            <a:off x="451867" y="3527142"/>
            <a:ext cx="3688085" cy="3142218"/>
            <a:chOff x="874713" y="2618705"/>
            <a:chExt cx="3136900" cy="3330575"/>
          </a:xfrm>
        </p:grpSpPr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874713" y="3002880"/>
              <a:ext cx="2682875" cy="2543175"/>
              <a:chOff x="623" y="800"/>
              <a:chExt cx="1690" cy="1602"/>
            </a:xfrm>
          </p:grpSpPr>
          <p:graphicFrame>
            <p:nvGraphicFramePr>
              <p:cNvPr id="8" name="Object 7"/>
              <p:cNvGraphicFramePr>
                <a:graphicFrameLocks noChangeAspect="1"/>
              </p:cNvGraphicFramePr>
              <p:nvPr/>
            </p:nvGraphicFramePr>
            <p:xfrm>
              <a:off x="775" y="852"/>
              <a:ext cx="114" cy="1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796" name="Ecuación" r:id="rId3" imgW="152268" imgH="164957" progId="Equation.3">
                      <p:embed/>
                    </p:oleObj>
                  </mc:Choice>
                  <mc:Fallback>
                    <p:oleObj name="Ecuación" r:id="rId3" imgW="152268" imgH="164957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75" y="852"/>
                            <a:ext cx="114" cy="12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" name="Line 8"/>
              <p:cNvSpPr>
                <a:spLocks noChangeShapeType="1"/>
              </p:cNvSpPr>
              <p:nvPr/>
            </p:nvSpPr>
            <p:spPr bwMode="auto">
              <a:xfrm flipV="1">
                <a:off x="904" y="800"/>
                <a:ext cx="0" cy="112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" name="Line 9"/>
              <p:cNvSpPr>
                <a:spLocks noChangeShapeType="1"/>
              </p:cNvSpPr>
              <p:nvPr/>
            </p:nvSpPr>
            <p:spPr bwMode="auto">
              <a:xfrm>
                <a:off x="896" y="1912"/>
                <a:ext cx="14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" name="Line 10"/>
              <p:cNvSpPr>
                <a:spLocks noChangeAspect="1" noChangeShapeType="1"/>
              </p:cNvSpPr>
              <p:nvPr/>
            </p:nvSpPr>
            <p:spPr bwMode="auto">
              <a:xfrm rot="7800000">
                <a:off x="442" y="2118"/>
                <a:ext cx="567" cy="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graphicFrame>
            <p:nvGraphicFramePr>
              <p:cNvPr id="12" name="Object 11"/>
              <p:cNvGraphicFramePr>
                <a:graphicFrameLocks noChangeAspect="1"/>
              </p:cNvGraphicFramePr>
              <p:nvPr/>
            </p:nvGraphicFramePr>
            <p:xfrm>
              <a:off x="623" y="2235"/>
              <a:ext cx="133" cy="1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797" name="Ecuación" r:id="rId5" imgW="177492" imgH="164814" progId="Equation.3">
                      <p:embed/>
                    </p:oleObj>
                  </mc:Choice>
                  <mc:Fallback>
                    <p:oleObj name="Ecuación" r:id="rId5" imgW="177492" imgH="164814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23" y="2235"/>
                            <a:ext cx="133" cy="12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" name="Object 12"/>
              <p:cNvGraphicFramePr>
                <a:graphicFrameLocks noChangeAspect="1"/>
              </p:cNvGraphicFramePr>
              <p:nvPr/>
            </p:nvGraphicFramePr>
            <p:xfrm>
              <a:off x="2150" y="1774"/>
              <a:ext cx="104" cy="1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798" name="Ecuación" r:id="rId7" imgW="139579" imgH="164957" progId="Equation.3">
                      <p:embed/>
                    </p:oleObj>
                  </mc:Choice>
                  <mc:Fallback>
                    <p:oleObj name="Ecuación" r:id="rId7" imgW="139579" imgH="164957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50" y="1774"/>
                            <a:ext cx="104" cy="12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4" name="Group 13"/>
            <p:cNvGrpSpPr>
              <a:grpSpLocks/>
            </p:cNvGrpSpPr>
            <p:nvPr/>
          </p:nvGrpSpPr>
          <p:grpSpPr bwMode="auto">
            <a:xfrm>
              <a:off x="1296988" y="2618705"/>
              <a:ext cx="1855787" cy="2363788"/>
              <a:chOff x="889" y="454"/>
              <a:chExt cx="1169" cy="1489"/>
            </a:xfrm>
          </p:grpSpPr>
          <p:sp>
            <p:nvSpPr>
              <p:cNvPr id="15" name="Arc 14"/>
              <p:cNvSpPr>
                <a:spLocks noChangeAspect="1"/>
              </p:cNvSpPr>
              <p:nvPr/>
            </p:nvSpPr>
            <p:spPr bwMode="auto">
              <a:xfrm rot="666571" flipH="1">
                <a:off x="889" y="1372"/>
                <a:ext cx="353" cy="571"/>
              </a:xfrm>
              <a:custGeom>
                <a:avLst/>
                <a:gdLst>
                  <a:gd name="T0" fmla="*/ 4 w 21259"/>
                  <a:gd name="T1" fmla="*/ 0 h 16866"/>
                  <a:gd name="T2" fmla="*/ 6 w 21259"/>
                  <a:gd name="T3" fmla="*/ 15 h 16866"/>
                  <a:gd name="T4" fmla="*/ 0 w 21259"/>
                  <a:gd name="T5" fmla="*/ 19 h 1686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259" h="16866" fill="none" extrusionOk="0">
                    <a:moveTo>
                      <a:pt x="13494" y="0"/>
                    </a:moveTo>
                    <a:cubicBezTo>
                      <a:pt x="17575" y="3265"/>
                      <a:pt x="20334" y="7899"/>
                      <a:pt x="21258" y="13043"/>
                    </a:cubicBezTo>
                  </a:path>
                  <a:path w="21259" h="16866" stroke="0" extrusionOk="0">
                    <a:moveTo>
                      <a:pt x="13494" y="0"/>
                    </a:moveTo>
                    <a:cubicBezTo>
                      <a:pt x="17575" y="3265"/>
                      <a:pt x="20334" y="7899"/>
                      <a:pt x="21258" y="13043"/>
                    </a:cubicBezTo>
                    <a:lnTo>
                      <a:pt x="0" y="16866"/>
                    </a:lnTo>
                    <a:lnTo>
                      <a:pt x="13494" y="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6" name="Arc 15"/>
              <p:cNvSpPr>
                <a:spLocks noChangeAspect="1"/>
              </p:cNvSpPr>
              <p:nvPr/>
            </p:nvSpPr>
            <p:spPr bwMode="auto">
              <a:xfrm rot="666571">
                <a:off x="1051" y="1165"/>
                <a:ext cx="793" cy="659"/>
              </a:xfrm>
              <a:custGeom>
                <a:avLst/>
                <a:gdLst>
                  <a:gd name="T0" fmla="*/ 0 w 18557"/>
                  <a:gd name="T1" fmla="*/ 10 h 19428"/>
                  <a:gd name="T2" fmla="*/ 17 w 18557"/>
                  <a:gd name="T3" fmla="*/ 0 h 19428"/>
                  <a:gd name="T4" fmla="*/ 34 w 18557"/>
                  <a:gd name="T5" fmla="*/ 22 h 194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557" h="19428" fill="none" extrusionOk="0">
                    <a:moveTo>
                      <a:pt x="0" y="8373"/>
                    </a:moveTo>
                    <a:cubicBezTo>
                      <a:pt x="2157" y="4752"/>
                      <a:pt x="5326" y="1841"/>
                      <a:pt x="9117" y="0"/>
                    </a:cubicBezTo>
                  </a:path>
                  <a:path w="18557" h="19428" stroke="0" extrusionOk="0">
                    <a:moveTo>
                      <a:pt x="0" y="8373"/>
                    </a:moveTo>
                    <a:cubicBezTo>
                      <a:pt x="2157" y="4752"/>
                      <a:pt x="5326" y="1841"/>
                      <a:pt x="9117" y="0"/>
                    </a:cubicBezTo>
                    <a:lnTo>
                      <a:pt x="18557" y="19428"/>
                    </a:lnTo>
                    <a:lnTo>
                      <a:pt x="0" y="8373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 type="arrow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7" name="Arc 16"/>
              <p:cNvSpPr>
                <a:spLocks noChangeAspect="1"/>
              </p:cNvSpPr>
              <p:nvPr/>
            </p:nvSpPr>
            <p:spPr bwMode="auto">
              <a:xfrm rot="1022326" flipV="1">
                <a:off x="1061" y="554"/>
                <a:ext cx="860" cy="597"/>
              </a:xfrm>
              <a:custGeom>
                <a:avLst/>
                <a:gdLst>
                  <a:gd name="T0" fmla="*/ 23 w 20129"/>
                  <a:gd name="T1" fmla="*/ 0 h 17575"/>
                  <a:gd name="T2" fmla="*/ 37 w 20129"/>
                  <a:gd name="T3" fmla="*/ 11 h 17575"/>
                  <a:gd name="T4" fmla="*/ 0 w 20129"/>
                  <a:gd name="T5" fmla="*/ 20 h 1757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129" h="17575" fill="none" extrusionOk="0">
                    <a:moveTo>
                      <a:pt x="12556" y="-1"/>
                    </a:moveTo>
                    <a:cubicBezTo>
                      <a:pt x="15973" y="2440"/>
                      <a:pt x="18605" y="5825"/>
                      <a:pt x="20128" y="9739"/>
                    </a:cubicBezTo>
                  </a:path>
                  <a:path w="20129" h="17575" stroke="0" extrusionOk="0">
                    <a:moveTo>
                      <a:pt x="12556" y="-1"/>
                    </a:moveTo>
                    <a:cubicBezTo>
                      <a:pt x="15973" y="2440"/>
                      <a:pt x="18605" y="5825"/>
                      <a:pt x="20128" y="9739"/>
                    </a:cubicBezTo>
                    <a:lnTo>
                      <a:pt x="0" y="17575"/>
                    </a:lnTo>
                    <a:lnTo>
                      <a:pt x="12556" y="-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8" name="Arc 17"/>
              <p:cNvSpPr>
                <a:spLocks noChangeAspect="1"/>
              </p:cNvSpPr>
              <p:nvPr/>
            </p:nvSpPr>
            <p:spPr bwMode="auto">
              <a:xfrm rot="508907">
                <a:off x="1134" y="454"/>
                <a:ext cx="924" cy="455"/>
              </a:xfrm>
              <a:custGeom>
                <a:avLst/>
                <a:gdLst>
                  <a:gd name="T0" fmla="*/ 39 w 21600"/>
                  <a:gd name="T1" fmla="*/ 0 h 13403"/>
                  <a:gd name="T2" fmla="*/ 35 w 21600"/>
                  <a:gd name="T3" fmla="*/ 15 h 13403"/>
                  <a:gd name="T4" fmla="*/ 0 w 21600"/>
                  <a:gd name="T5" fmla="*/ 3 h 1340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13403" fill="none" extrusionOk="0">
                    <a:moveTo>
                      <a:pt x="21405" y="0"/>
                    </a:moveTo>
                    <a:cubicBezTo>
                      <a:pt x="21535" y="957"/>
                      <a:pt x="21600" y="1923"/>
                      <a:pt x="21600" y="2890"/>
                    </a:cubicBezTo>
                    <a:cubicBezTo>
                      <a:pt x="21600" y="6569"/>
                      <a:pt x="20659" y="10188"/>
                      <a:pt x="18868" y="13402"/>
                    </a:cubicBezTo>
                  </a:path>
                  <a:path w="21600" h="13403" stroke="0" extrusionOk="0">
                    <a:moveTo>
                      <a:pt x="21405" y="0"/>
                    </a:moveTo>
                    <a:cubicBezTo>
                      <a:pt x="21535" y="957"/>
                      <a:pt x="21600" y="1923"/>
                      <a:pt x="21600" y="2890"/>
                    </a:cubicBezTo>
                    <a:cubicBezTo>
                      <a:pt x="21600" y="6569"/>
                      <a:pt x="20659" y="10188"/>
                      <a:pt x="18868" y="13402"/>
                    </a:cubicBezTo>
                    <a:lnTo>
                      <a:pt x="0" y="2890"/>
                    </a:lnTo>
                    <a:lnTo>
                      <a:pt x="21405" y="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graphicFrame>
          <p:nvGraphicFramePr>
            <p:cNvPr id="19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61833235"/>
                </p:ext>
              </p:extLst>
            </p:nvPr>
          </p:nvGraphicFramePr>
          <p:xfrm>
            <a:off x="3186113" y="2952080"/>
            <a:ext cx="176212" cy="233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99" name="Ecuación" r:id="rId9" imgW="126780" imgH="164814" progId="Equation.3">
                    <p:embed/>
                  </p:oleObj>
                </mc:Choice>
                <mc:Fallback>
                  <p:oleObj name="Ecuación" r:id="rId9" imgW="126780" imgH="164814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86113" y="2952080"/>
                          <a:ext cx="176212" cy="233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Arc 32"/>
            <p:cNvSpPr>
              <a:spLocks/>
            </p:cNvSpPr>
            <p:nvPr/>
          </p:nvSpPr>
          <p:spPr bwMode="auto">
            <a:xfrm>
              <a:off x="2070100" y="3331493"/>
              <a:ext cx="809625" cy="1306512"/>
            </a:xfrm>
            <a:custGeom>
              <a:avLst/>
              <a:gdLst>
                <a:gd name="T0" fmla="*/ 13331207 w 43200"/>
                <a:gd name="T1" fmla="*/ 6850811 h 43200"/>
                <a:gd name="T2" fmla="*/ 12809973 w 43200"/>
                <a:gd name="T3" fmla="*/ 5427590 h 43200"/>
                <a:gd name="T4" fmla="*/ 7586711 w 43200"/>
                <a:gd name="T5" fmla="*/ 19756639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37954" y="7490"/>
                  </a:moveTo>
                  <a:cubicBezTo>
                    <a:pt x="41338" y="11412"/>
                    <a:pt x="43200" y="16419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7134" y="-1"/>
                    <a:pt x="32457" y="2124"/>
                    <a:pt x="36470" y="5934"/>
                  </a:cubicBezTo>
                </a:path>
                <a:path w="43200" h="43200" stroke="0" extrusionOk="0">
                  <a:moveTo>
                    <a:pt x="37954" y="7490"/>
                  </a:moveTo>
                  <a:cubicBezTo>
                    <a:pt x="41338" y="11412"/>
                    <a:pt x="43200" y="16419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7134" y="-1"/>
                    <a:pt x="32457" y="2124"/>
                    <a:pt x="36470" y="5934"/>
                  </a:cubicBezTo>
                  <a:lnTo>
                    <a:pt x="21600" y="21600"/>
                  </a:lnTo>
                  <a:lnTo>
                    <a:pt x="37954" y="7490"/>
                  </a:lnTo>
                  <a:close/>
                </a:path>
              </a:pathLst>
            </a:custGeom>
            <a:noFill/>
            <a:ln w="9525">
              <a:solidFill>
                <a:srgbClr val="9900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grpSp>
          <p:nvGrpSpPr>
            <p:cNvPr id="21" name="Group 33"/>
            <p:cNvGrpSpPr>
              <a:grpSpLocks/>
            </p:cNvGrpSpPr>
            <p:nvPr/>
          </p:nvGrpSpPr>
          <p:grpSpPr bwMode="auto">
            <a:xfrm>
              <a:off x="2036763" y="3282280"/>
              <a:ext cx="766762" cy="1314450"/>
              <a:chOff x="1283" y="1408"/>
              <a:chExt cx="483" cy="828"/>
            </a:xfrm>
          </p:grpSpPr>
          <p:sp>
            <p:nvSpPr>
              <p:cNvPr id="22" name="Line 34"/>
              <p:cNvSpPr>
                <a:spLocks noChangeShapeType="1"/>
              </p:cNvSpPr>
              <p:nvPr/>
            </p:nvSpPr>
            <p:spPr bwMode="auto">
              <a:xfrm flipV="1">
                <a:off x="1514" y="1408"/>
                <a:ext cx="162" cy="36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" name="Line 35"/>
              <p:cNvSpPr>
                <a:spLocks noChangeShapeType="1"/>
              </p:cNvSpPr>
              <p:nvPr/>
            </p:nvSpPr>
            <p:spPr bwMode="auto">
              <a:xfrm flipH="1" flipV="1">
                <a:off x="1283" y="1819"/>
                <a:ext cx="33" cy="168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" name="Line 36"/>
              <p:cNvSpPr>
                <a:spLocks noChangeShapeType="1"/>
              </p:cNvSpPr>
              <p:nvPr/>
            </p:nvSpPr>
            <p:spPr bwMode="auto">
              <a:xfrm flipH="1">
                <a:off x="1706" y="2095"/>
                <a:ext cx="60" cy="14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graphicFrame>
            <p:nvGraphicFramePr>
              <p:cNvPr id="25" name="Object 37"/>
              <p:cNvGraphicFramePr>
                <a:graphicFrameLocks noChangeAspect="1"/>
              </p:cNvGraphicFramePr>
              <p:nvPr/>
            </p:nvGraphicFramePr>
            <p:xfrm>
              <a:off x="1326" y="1746"/>
              <a:ext cx="178" cy="19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800" name="Ecuación" r:id="rId11" imgW="180860" imgH="200021" progId="Equation.3">
                      <p:embed/>
                    </p:oleObj>
                  </mc:Choice>
                  <mc:Fallback>
                    <p:oleObj name="Ecuación" r:id="rId11" imgW="180860" imgH="200021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26" y="1746"/>
                            <a:ext cx="178" cy="19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38"/>
              <p:cNvGraphicFramePr>
                <a:graphicFrameLocks noChangeAspect="1"/>
              </p:cNvGraphicFramePr>
              <p:nvPr/>
            </p:nvGraphicFramePr>
            <p:xfrm>
              <a:off x="1478" y="1450"/>
              <a:ext cx="178" cy="19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801" name="Ecuación" r:id="rId13" imgW="180860" imgH="200021" progId="Equation.3">
                      <p:embed/>
                    </p:oleObj>
                  </mc:Choice>
                  <mc:Fallback>
                    <p:oleObj name="Ecuación" r:id="rId13" imgW="180860" imgH="200021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78" y="1450"/>
                            <a:ext cx="178" cy="19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7" name="Object 39"/>
              <p:cNvGraphicFramePr>
                <a:graphicFrameLocks noChangeAspect="1"/>
              </p:cNvGraphicFramePr>
              <p:nvPr/>
            </p:nvGraphicFramePr>
            <p:xfrm>
              <a:off x="1534" y="2034"/>
              <a:ext cx="178" cy="19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802" name="Ecuación" r:id="rId15" imgW="180860" imgH="200021" progId="Equation.3">
                      <p:embed/>
                    </p:oleObj>
                  </mc:Choice>
                  <mc:Fallback>
                    <p:oleObj name="Ecuación" r:id="rId15" imgW="180860" imgH="200021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34" y="2034"/>
                            <a:ext cx="178" cy="19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8" name="Group 47"/>
            <p:cNvGrpSpPr>
              <a:grpSpLocks/>
            </p:cNvGrpSpPr>
            <p:nvPr/>
          </p:nvGrpSpPr>
          <p:grpSpPr bwMode="auto">
            <a:xfrm>
              <a:off x="1758950" y="2748880"/>
              <a:ext cx="1341438" cy="1847850"/>
              <a:chOff x="1108" y="1072"/>
              <a:chExt cx="845" cy="1164"/>
            </a:xfrm>
          </p:grpSpPr>
          <p:sp>
            <p:nvSpPr>
              <p:cNvPr id="29" name="Line 41"/>
              <p:cNvSpPr>
                <a:spLocks noChangeShapeType="1"/>
              </p:cNvSpPr>
              <p:nvPr/>
            </p:nvSpPr>
            <p:spPr bwMode="auto">
              <a:xfrm flipV="1">
                <a:off x="1508" y="1219"/>
                <a:ext cx="300" cy="2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" name="Line 42"/>
              <p:cNvSpPr>
                <a:spLocks noChangeShapeType="1"/>
              </p:cNvSpPr>
              <p:nvPr/>
            </p:nvSpPr>
            <p:spPr bwMode="auto">
              <a:xfrm flipH="1" flipV="1">
                <a:off x="1229" y="1801"/>
                <a:ext cx="87" cy="1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" name="Line 43"/>
              <p:cNvSpPr>
                <a:spLocks noChangeShapeType="1"/>
              </p:cNvSpPr>
              <p:nvPr/>
            </p:nvSpPr>
            <p:spPr bwMode="auto">
              <a:xfrm>
                <a:off x="1766" y="2095"/>
                <a:ext cx="12" cy="12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graphicFrame>
            <p:nvGraphicFramePr>
              <p:cNvPr id="32" name="Object 44"/>
              <p:cNvGraphicFramePr>
                <a:graphicFrameLocks noChangeAspect="1"/>
              </p:cNvGraphicFramePr>
              <p:nvPr/>
            </p:nvGraphicFramePr>
            <p:xfrm>
              <a:off x="1604" y="1072"/>
              <a:ext cx="133" cy="1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803" name="Ecuación" r:id="rId17" imgW="152268" imgH="203024" progId="Equation.3">
                      <p:embed/>
                    </p:oleObj>
                  </mc:Choice>
                  <mc:Fallback>
                    <p:oleObj name="Ecuación" r:id="rId17" imgW="152268" imgH="203024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04" y="1072"/>
                            <a:ext cx="133" cy="18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3" name="Object 45"/>
              <p:cNvGraphicFramePr>
                <a:graphicFrameLocks noChangeAspect="1"/>
              </p:cNvGraphicFramePr>
              <p:nvPr/>
            </p:nvGraphicFramePr>
            <p:xfrm>
              <a:off x="1108" y="1856"/>
              <a:ext cx="133" cy="1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804" name="Ecuación" r:id="rId19" imgW="152268" imgH="203024" progId="Equation.3">
                      <p:embed/>
                    </p:oleObj>
                  </mc:Choice>
                  <mc:Fallback>
                    <p:oleObj name="Ecuación" r:id="rId19" imgW="152268" imgH="203024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08" y="1856"/>
                            <a:ext cx="133" cy="18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4" name="Object 46"/>
              <p:cNvGraphicFramePr>
                <a:graphicFrameLocks noChangeAspect="1"/>
              </p:cNvGraphicFramePr>
              <p:nvPr/>
            </p:nvGraphicFramePr>
            <p:xfrm>
              <a:off x="1820" y="2056"/>
              <a:ext cx="133" cy="1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805" name="Ecuación" r:id="rId20" imgW="152268" imgH="203024" progId="Equation.3">
                      <p:embed/>
                    </p:oleObj>
                  </mc:Choice>
                  <mc:Fallback>
                    <p:oleObj name="Ecuación" r:id="rId20" imgW="152268" imgH="203024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20" y="2056"/>
                            <a:ext cx="133" cy="18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35" name="Text Box 48"/>
            <p:cNvSpPr txBox="1">
              <a:spLocks noChangeArrowheads="1"/>
            </p:cNvSpPr>
            <p:nvPr/>
          </p:nvSpPr>
          <p:spPr bwMode="auto">
            <a:xfrm>
              <a:off x="1292225" y="4957093"/>
              <a:ext cx="2719388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_tradnl" altLang="es-MX" sz="1400"/>
                <a:t>Circulación a lo largo de la curva </a:t>
              </a:r>
              <a:r>
                <a:rPr lang="es-ES_tradnl" altLang="es-MX" sz="1400" i="1"/>
                <a:t>C</a:t>
              </a:r>
            </a:p>
          </p:txBody>
        </p:sp>
        <p:graphicFrame>
          <p:nvGraphicFramePr>
            <p:cNvPr id="36" name="Object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11335037"/>
                </p:ext>
              </p:extLst>
            </p:nvPr>
          </p:nvGraphicFramePr>
          <p:xfrm>
            <a:off x="2876550" y="3818855"/>
            <a:ext cx="211138" cy="252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806" name="Ecuación" r:id="rId21" imgW="133351" imgH="161960" progId="Equation.3">
                    <p:embed/>
                  </p:oleObj>
                </mc:Choice>
                <mc:Fallback>
                  <p:oleObj name="Ecuación" r:id="rId21" imgW="133351" imgH="161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76550" y="3818855"/>
                          <a:ext cx="211138" cy="2524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61428104"/>
                </p:ext>
              </p:extLst>
            </p:nvPr>
          </p:nvGraphicFramePr>
          <p:xfrm>
            <a:off x="2751138" y="5217443"/>
            <a:ext cx="695325" cy="665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807" name="Ecuación" r:id="rId23" imgW="583947" imgH="558558" progId="Equation.3">
                    <p:embed/>
                  </p:oleObj>
                </mc:Choice>
                <mc:Fallback>
                  <p:oleObj name="Ecuación" r:id="rId23" imgW="583947" imgH="558558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51138" y="5217443"/>
                          <a:ext cx="695325" cy="6651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66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" name="Text Box 51"/>
            <p:cNvSpPr txBox="1">
              <a:spLocks noChangeArrowheads="1"/>
            </p:cNvSpPr>
            <p:nvPr/>
          </p:nvSpPr>
          <p:spPr bwMode="auto">
            <a:xfrm>
              <a:off x="1431925" y="5338093"/>
              <a:ext cx="140017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_tradnl" altLang="es-MX" sz="1400"/>
                <a:t>CIRCULACIÓN</a:t>
              </a:r>
            </a:p>
          </p:txBody>
        </p:sp>
        <p:sp>
          <p:nvSpPr>
            <p:cNvPr id="39" name="Text Box 52"/>
            <p:cNvSpPr txBox="1">
              <a:spLocks noChangeArrowheads="1"/>
            </p:cNvSpPr>
            <p:nvPr/>
          </p:nvSpPr>
          <p:spPr bwMode="auto">
            <a:xfrm>
              <a:off x="1139825" y="5704805"/>
              <a:ext cx="1228725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_tradnl" altLang="es-MX" sz="1000"/>
                <a:t>Indica curva cerrada</a:t>
              </a:r>
            </a:p>
          </p:txBody>
        </p:sp>
        <p:sp>
          <p:nvSpPr>
            <p:cNvPr id="40" name="Line 53"/>
            <p:cNvSpPr>
              <a:spLocks noChangeShapeType="1"/>
            </p:cNvSpPr>
            <p:nvPr/>
          </p:nvSpPr>
          <p:spPr bwMode="auto">
            <a:xfrm flipV="1">
              <a:off x="2324100" y="5566693"/>
              <a:ext cx="585788" cy="2476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7168" name="7167 Rectángulo"/>
          <p:cNvSpPr/>
          <p:nvPr/>
        </p:nvSpPr>
        <p:spPr>
          <a:xfrm>
            <a:off x="548867" y="1106363"/>
            <a:ext cx="1523070" cy="400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s-ES_tradnl" altLang="es-MX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Enunciado:</a:t>
            </a:r>
          </a:p>
        </p:txBody>
      </p:sp>
      <p:sp>
        <p:nvSpPr>
          <p:cNvPr id="43" name="Text Box 54"/>
          <p:cNvSpPr txBox="1">
            <a:spLocks noChangeArrowheads="1"/>
          </p:cNvSpPr>
          <p:nvPr/>
        </p:nvSpPr>
        <p:spPr bwMode="auto">
          <a:xfrm>
            <a:off x="5034483" y="1052736"/>
            <a:ext cx="3231975" cy="707886"/>
          </a:xfrm>
          <a:prstGeom prst="rect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MX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Ley de </a:t>
            </a:r>
            <a:r>
              <a:rPr lang="es-ES_tradnl" altLang="es-MX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Ampère</a:t>
            </a:r>
            <a:r>
              <a:rPr lang="es-ES_tradnl" altLang="es-MX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(Formulación matemática)</a:t>
            </a:r>
            <a:r>
              <a:rPr lang="es-ES_tradnl" alt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s-ES_tradnl" alt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4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506981"/>
              </p:ext>
            </p:extLst>
          </p:nvPr>
        </p:nvGraphicFramePr>
        <p:xfrm>
          <a:off x="5745383" y="1916832"/>
          <a:ext cx="1693931" cy="1080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08" name="Ecuación" r:id="rId25" imgW="876300" imgH="558800" progId="Equation.3">
                  <p:embed/>
                </p:oleObj>
              </mc:Choice>
              <mc:Fallback>
                <p:oleObj name="Ecuación" r:id="rId25" imgW="876300" imgH="558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5383" y="1916832"/>
                        <a:ext cx="1693931" cy="1080119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  <a:ln w="38100">
                        <a:solidFill>
                          <a:srgbClr val="FF00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 Box 56"/>
          <p:cNvSpPr txBox="1">
            <a:spLocks noChangeArrowheads="1"/>
          </p:cNvSpPr>
          <p:nvPr/>
        </p:nvSpPr>
        <p:spPr bwMode="auto">
          <a:xfrm>
            <a:off x="4788024" y="3173661"/>
            <a:ext cx="3960439" cy="1323439"/>
          </a:xfrm>
          <a:prstGeom prst="rect">
            <a:avLst/>
          </a:prstGeom>
          <a:ln w="57150"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MX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ES_tradnl" altLang="es-MX" sz="2000" dirty="0">
                <a:latin typeface="Arial" panose="020B0604020202020204" pitchFamily="34" charset="0"/>
                <a:cs typeface="Arial" panose="020B0604020202020204" pitchFamily="34" charset="0"/>
              </a:rPr>
              <a:t> se refiere a la </a:t>
            </a:r>
            <a:r>
              <a:rPr lang="es-ES_tradnl" altLang="es-MX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corriente </a:t>
            </a:r>
            <a:r>
              <a:rPr lang="es-ES_tradnl" altLang="es-MX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eléctrica </a:t>
            </a:r>
            <a:r>
              <a:rPr lang="es-ES_tradnl" altLang="es-MX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neta </a:t>
            </a:r>
            <a:r>
              <a:rPr lang="es-ES_tradnl" altLang="es-MX" sz="2000" dirty="0">
                <a:latin typeface="Arial" panose="020B0604020202020204" pitchFamily="34" charset="0"/>
                <a:cs typeface="Arial" panose="020B0604020202020204" pitchFamily="34" charset="0"/>
              </a:rPr>
              <a:t>que atraviesa cualquier superficie delimitada por la </a:t>
            </a:r>
            <a:r>
              <a:rPr lang="es-ES_tradnl" altLang="es-MX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curva cerrada </a:t>
            </a:r>
            <a:r>
              <a:rPr lang="es-ES_tradnl" altLang="es-MX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S_tradnl" alt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aphicFrame>
        <p:nvGraphicFramePr>
          <p:cNvPr id="7169" name="7168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8265555"/>
              </p:ext>
            </p:extLst>
          </p:nvPr>
        </p:nvGraphicFramePr>
        <p:xfrm>
          <a:off x="4427984" y="4797152"/>
          <a:ext cx="4589493" cy="870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09" name="Ecuación" r:id="rId27" imgW="2946400" imgH="558800" progId="Equation.3">
                  <p:embed/>
                </p:oleObj>
              </mc:Choice>
              <mc:Fallback>
                <p:oleObj name="Ecuación" r:id="rId27" imgW="2946400" imgH="558800" progId="Equation.3">
                  <p:embed/>
                  <p:pic>
                    <p:nvPicPr>
                      <p:cNvPr id="0" name="Object 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4797152"/>
                        <a:ext cx="4589493" cy="8703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0" name="7169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6801009"/>
              </p:ext>
            </p:extLst>
          </p:nvPr>
        </p:nvGraphicFramePr>
        <p:xfrm>
          <a:off x="6036294" y="5805264"/>
          <a:ext cx="1344018" cy="8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10" name="Ecuación" r:id="rId29" imgW="634725" imgH="393529" progId="Equation.3">
                  <p:embed/>
                </p:oleObj>
              </mc:Choice>
              <mc:Fallback>
                <p:oleObj name="Ecuación" r:id="rId29" imgW="634725" imgH="393529" progId="Equation.3">
                  <p:embed/>
                  <p:pic>
                    <p:nvPicPr>
                      <p:cNvPr id="0" name="Object 1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6294" y="5805264"/>
                        <a:ext cx="1344018" cy="833500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  <a:ln w="38100">
                        <a:solidFill>
                          <a:srgbClr val="FF00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0307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3" grpId="0" animBg="1"/>
      <p:bldP spid="4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715616" y="1484784"/>
            <a:ext cx="4104456" cy="634751"/>
          </a:xfrm>
          <a:prstGeom prst="rect">
            <a:avLst/>
          </a:prstGeom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altLang="es-MX" sz="1800" dirty="0" smtClean="0">
                <a:solidFill>
                  <a:schemeClr val="tx1"/>
                </a:solidFill>
              </a:rPr>
              <a:t>Si en lugar de tener una espira tenemos una bobina, la inducción B será :</a:t>
            </a:r>
          </a:p>
        </p:txBody>
      </p:sp>
      <p:sp>
        <p:nvSpPr>
          <p:cNvPr id="10" name="AutoShape 2"/>
          <p:cNvSpPr>
            <a:spLocks noGrp="1" noChangeArrowheads="1"/>
          </p:cNvSpPr>
          <p:nvPr>
            <p:ph type="title"/>
          </p:nvPr>
        </p:nvSpPr>
        <p:spPr>
          <a:xfrm>
            <a:off x="1619672" y="116632"/>
            <a:ext cx="5904656" cy="852264"/>
          </a:xfrm>
        </p:spPr>
        <p:txBody>
          <a:bodyPr>
            <a:normAutofit/>
          </a:bodyPr>
          <a:lstStyle/>
          <a:p>
            <a:pPr algn="ctr"/>
            <a:r>
              <a:rPr lang="es-ES_tradnl" altLang="es-MX" sz="24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Campo magnético </a:t>
            </a:r>
            <a:r>
              <a:rPr lang="es-ES_tradnl" altLang="es-MX" sz="2400" b="1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creado</a:t>
            </a:r>
            <a:br>
              <a:rPr lang="es-ES_tradnl" altLang="es-MX" sz="2400" b="1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</a:br>
            <a:r>
              <a:rPr lang="es-ES_tradnl" altLang="es-MX" sz="2400" b="1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por un SOLENOIDE DE N ESPIRAS</a:t>
            </a:r>
            <a:endParaRPr lang="es-ES_tradnl" altLang="es-MX" sz="2400" b="1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910208" y="4233862"/>
            <a:ext cx="3589784" cy="923330"/>
          </a:xfrm>
          <a:prstGeom prst="rect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s-ES_tradnl" altLang="es-MX" dirty="0">
                <a:solidFill>
                  <a:prstClr val="black"/>
                </a:solidFill>
              </a:rPr>
              <a:t>Siendo:</a:t>
            </a:r>
          </a:p>
          <a:p>
            <a:pPr lvl="0"/>
            <a:r>
              <a:rPr lang="es-ES_tradnl" altLang="es-MX" dirty="0">
                <a:solidFill>
                  <a:prstClr val="black"/>
                </a:solidFill>
              </a:rPr>
              <a:t>	</a:t>
            </a:r>
            <a:r>
              <a:rPr lang="es-ES_tradnl" altLang="es-MX" b="1" dirty="0" smtClean="0">
                <a:solidFill>
                  <a:prstClr val="black"/>
                </a:solidFill>
              </a:rPr>
              <a:t>L</a:t>
            </a:r>
            <a:r>
              <a:rPr lang="es-ES_tradnl" altLang="es-MX" dirty="0" smtClean="0">
                <a:solidFill>
                  <a:prstClr val="black"/>
                </a:solidFill>
              </a:rPr>
              <a:t>   </a:t>
            </a:r>
            <a:r>
              <a:rPr lang="es-ES_tradnl" altLang="es-MX" dirty="0">
                <a:solidFill>
                  <a:prstClr val="black"/>
                </a:solidFill>
              </a:rPr>
              <a:t>Longitud de la espira </a:t>
            </a:r>
          </a:p>
          <a:p>
            <a:pPr lvl="0"/>
            <a:r>
              <a:rPr lang="es-ES_tradnl" altLang="es-MX" dirty="0">
                <a:solidFill>
                  <a:prstClr val="black"/>
                </a:solidFill>
              </a:rPr>
              <a:t>	</a:t>
            </a:r>
            <a:r>
              <a:rPr lang="es-ES_tradnl" altLang="es-MX" b="1" dirty="0" smtClean="0">
                <a:solidFill>
                  <a:prstClr val="black"/>
                </a:solidFill>
              </a:rPr>
              <a:t>n</a:t>
            </a:r>
            <a:r>
              <a:rPr lang="es-ES_tradnl" altLang="es-MX" dirty="0">
                <a:solidFill>
                  <a:prstClr val="black"/>
                </a:solidFill>
              </a:rPr>
              <a:t> </a:t>
            </a:r>
            <a:r>
              <a:rPr lang="es-ES_tradnl" altLang="es-MX" dirty="0" smtClean="0">
                <a:solidFill>
                  <a:prstClr val="black"/>
                </a:solidFill>
              </a:rPr>
              <a:t>  Número </a:t>
            </a:r>
            <a:r>
              <a:rPr lang="es-ES_tradnl" altLang="es-MX" dirty="0">
                <a:solidFill>
                  <a:prstClr val="black"/>
                </a:solidFill>
              </a:rPr>
              <a:t>de </a:t>
            </a:r>
            <a:r>
              <a:rPr lang="es-ES_tradnl" altLang="es-MX" dirty="0" smtClean="0">
                <a:solidFill>
                  <a:prstClr val="black"/>
                </a:solidFill>
              </a:rPr>
              <a:t>espiras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043608" y="5517234"/>
            <a:ext cx="2819400" cy="39687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_tradnl" altLang="es-MX" sz="2000" dirty="0" err="1">
                <a:solidFill>
                  <a:srgbClr val="0066CC"/>
                </a:solidFill>
                <a:latin typeface="Symbol" pitchFamily="18" charset="2"/>
              </a:rPr>
              <a:t>m</a:t>
            </a:r>
            <a:r>
              <a:rPr lang="es-ES_tradnl" altLang="es-MX" sz="2000" baseline="-26000" dirty="0" err="1">
                <a:solidFill>
                  <a:srgbClr val="0066CC"/>
                </a:solidFill>
                <a:latin typeface="Arial" pitchFamily="34" charset="0"/>
              </a:rPr>
              <a:t>o</a:t>
            </a:r>
            <a:r>
              <a:rPr lang="es-ES_tradnl" altLang="es-MX" sz="2000" dirty="0">
                <a:solidFill>
                  <a:srgbClr val="0066CC"/>
                </a:solidFill>
                <a:latin typeface="Arial" pitchFamily="34" charset="0"/>
              </a:rPr>
              <a:t> = 4</a:t>
            </a:r>
            <a:r>
              <a:rPr lang="es-ES_tradnl" altLang="es-MX" sz="2000" dirty="0">
                <a:solidFill>
                  <a:srgbClr val="0066CC"/>
                </a:solidFill>
                <a:latin typeface="Symbol" pitchFamily="18" charset="2"/>
              </a:rPr>
              <a:t>p</a:t>
            </a:r>
            <a:r>
              <a:rPr lang="es-ES_tradnl" altLang="es-MX" sz="2000" dirty="0">
                <a:solidFill>
                  <a:srgbClr val="0066CC"/>
                </a:solidFill>
                <a:latin typeface="Arial" pitchFamily="34" charset="0"/>
              </a:rPr>
              <a:t>·10</a:t>
            </a:r>
            <a:r>
              <a:rPr lang="es-ES_tradnl" altLang="es-MX" sz="2000" baseline="50000" dirty="0">
                <a:solidFill>
                  <a:srgbClr val="0066CC"/>
                </a:solidFill>
                <a:latin typeface="Arial" pitchFamily="34" charset="0"/>
              </a:rPr>
              <a:t>-7</a:t>
            </a:r>
            <a:r>
              <a:rPr lang="es-ES_tradnl" altLang="es-MX" sz="2000" dirty="0">
                <a:solidFill>
                  <a:srgbClr val="0066CC"/>
                </a:solidFill>
                <a:latin typeface="Arial" pitchFamily="34" charset="0"/>
              </a:rPr>
              <a:t> T m/A</a:t>
            </a:r>
            <a:endParaRPr lang="es-ES" altLang="es-MX" sz="2000" baseline="50000" dirty="0">
              <a:solidFill>
                <a:srgbClr val="0066CC"/>
              </a:solidFill>
              <a:latin typeface="Arial" pitchFamily="3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4139952" y="5523309"/>
            <a:ext cx="4176464" cy="40011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_tradnl" altLang="es-MX" sz="2000" dirty="0">
                <a:latin typeface="Arial" pitchFamily="34" charset="0"/>
              </a:rPr>
              <a:t>Permeabilidad </a:t>
            </a:r>
            <a:r>
              <a:rPr lang="es-ES_tradnl" altLang="es-MX" sz="2000" dirty="0" smtClean="0">
                <a:latin typeface="Arial" pitchFamily="34" charset="0"/>
              </a:rPr>
              <a:t>magnética del </a:t>
            </a:r>
            <a:r>
              <a:rPr lang="es-ES_tradnl" altLang="es-MX" sz="2000" dirty="0">
                <a:latin typeface="Arial" pitchFamily="34" charset="0"/>
              </a:rPr>
              <a:t>vacío</a:t>
            </a:r>
            <a:endParaRPr lang="es-ES" altLang="es-MX" sz="2000" dirty="0">
              <a:latin typeface="Arial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48072" y="6237312"/>
            <a:ext cx="5980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 imagen:</a:t>
            </a:r>
          </a:p>
          <a:p>
            <a:r>
              <a:rPr lang="es-MX" sz="1400" dirty="0"/>
              <a:t>http://www.sc.ehu.es/sbweb/fisica/elecmagnet/magnetico/cMagnetico.html </a:t>
            </a:r>
          </a:p>
        </p:txBody>
      </p:sp>
      <p:pic>
        <p:nvPicPr>
          <p:cNvPr id="2082" name="Picture 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555" y="1484784"/>
            <a:ext cx="3967229" cy="72007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83" name="Picture 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26" y="2564904"/>
            <a:ext cx="4007321" cy="13906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999555" y="2492896"/>
            <a:ext cx="3892926" cy="1477328"/>
          </a:xfrm>
          <a:prstGeom prst="rect">
            <a:avLst/>
          </a:prstGeom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/>
              <a:t>Si el solenoide es muy largo comparado con su radio </a:t>
            </a:r>
            <a:r>
              <a:rPr lang="es-MX" i="1" dirty="0"/>
              <a:t>a</a:t>
            </a:r>
            <a:r>
              <a:rPr lang="es-MX" dirty="0"/>
              <a:t> y si el punto P está situado en el centro, tendremos que </a:t>
            </a:r>
            <a:r>
              <a:rPr lang="es-MX" i="1" dirty="0" smtClean="0"/>
              <a:t>el </a:t>
            </a:r>
            <a:r>
              <a:rPr lang="es-MX" dirty="0" smtClean="0"/>
              <a:t>campo</a:t>
            </a:r>
            <a:r>
              <a:rPr lang="es-MX" dirty="0"/>
              <a:t> </a:t>
            </a:r>
            <a:r>
              <a:rPr lang="es-MX" i="1" dirty="0"/>
              <a:t>B</a:t>
            </a:r>
            <a:r>
              <a:rPr lang="es-MX" dirty="0"/>
              <a:t> </a:t>
            </a:r>
            <a:r>
              <a:rPr lang="es-MX" dirty="0" smtClean="0"/>
              <a:t>en el punto P vale entonces:</a:t>
            </a:r>
            <a:endParaRPr lang="es-MX" dirty="0"/>
          </a:p>
        </p:txBody>
      </p:sp>
      <p:pic>
        <p:nvPicPr>
          <p:cNvPr id="2084" name="Picture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044" y="4365418"/>
            <a:ext cx="1622308" cy="100779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383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13" grpId="0" animBg="1"/>
      <p:bldP spid="14" grpId="0" animBg="1"/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188640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s-MX" sz="2400" b="1" dirty="0">
                <a:solidFill>
                  <a:schemeClr val="accent4">
                    <a:lumMod val="75000"/>
                  </a:schemeClr>
                </a:solidFill>
              </a:rPr>
              <a:t>UNIDADES MAS UTILIZADAS </a:t>
            </a:r>
            <a:r>
              <a:rPr lang="es-ES" altLang="es-MX" sz="2400" b="1" dirty="0" smtClean="0">
                <a:solidFill>
                  <a:schemeClr val="accent4">
                    <a:lumMod val="75000"/>
                  </a:schemeClr>
                </a:solidFill>
              </a:rPr>
              <a:t>PARA  MEDICIÓN DE CAMPOS MAGNETICOS Y </a:t>
            </a:r>
            <a:r>
              <a:rPr lang="es-ES" altLang="es-MX" sz="2400" b="1" dirty="0">
                <a:solidFill>
                  <a:schemeClr val="accent4">
                    <a:lumMod val="75000"/>
                  </a:schemeClr>
                </a:solidFill>
              </a:rPr>
              <a:t>FACTORES DE CONVERSION ENTRE ELLAS</a:t>
            </a:r>
            <a:endParaRPr lang="es-MX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9540856"/>
              </p:ext>
            </p:extLst>
          </p:nvPr>
        </p:nvGraphicFramePr>
        <p:xfrm>
          <a:off x="673224" y="1466800"/>
          <a:ext cx="7715200" cy="2970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8" name="Imagen de mapa de bits" r:id="rId3" imgW="10123810" imgH="1828571" progId="PBrush">
                  <p:embed/>
                </p:oleObj>
              </mc:Choice>
              <mc:Fallback>
                <p:oleObj name="Imagen de mapa de bits" r:id="rId3" imgW="10123810" imgH="1828571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" y="1466800"/>
                        <a:ext cx="7715200" cy="29703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661657"/>
            <a:ext cx="4607257" cy="187220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180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393745" y="375047"/>
            <a:ext cx="44105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altLang="es-MX" sz="2400" b="1" dirty="0">
                <a:solidFill>
                  <a:schemeClr val="accent4">
                    <a:lumMod val="75000"/>
                  </a:schemeClr>
                </a:solidFill>
              </a:rPr>
              <a:t>CAMPO MAGNÉTICO TERRESTRE</a:t>
            </a:r>
            <a:endParaRPr lang="es-MX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971600" y="2012647"/>
            <a:ext cx="2448272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altLang="es-MX" sz="2400" dirty="0">
                <a:solidFill>
                  <a:schemeClr val="accent2"/>
                </a:solidFill>
              </a:rPr>
              <a:t>La Tierra es </a:t>
            </a:r>
            <a:r>
              <a:rPr lang="es-ES" altLang="es-MX" sz="2400" dirty="0" smtClean="0">
                <a:solidFill>
                  <a:schemeClr val="accent2"/>
                </a:solidFill>
              </a:rPr>
              <a:t>un </a:t>
            </a:r>
            <a:r>
              <a:rPr lang="es-ES" altLang="es-MX" sz="2400" dirty="0">
                <a:solidFill>
                  <a:schemeClr val="accent2"/>
                </a:solidFill>
              </a:rPr>
              <a:t>gran imán natural</a:t>
            </a:r>
            <a:r>
              <a:rPr lang="es-ES" altLang="es-MX" sz="2400" dirty="0" smtClean="0">
                <a:solidFill>
                  <a:schemeClr val="accent2"/>
                </a:solidFill>
              </a:rPr>
              <a:t>.</a:t>
            </a:r>
            <a:endParaRPr lang="es-ES" altLang="es-MX" sz="2400" dirty="0">
              <a:solidFill>
                <a:schemeClr val="accent2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83568" y="3501008"/>
            <a:ext cx="3024336" cy="132343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ES" altLang="es-MX" sz="2000" dirty="0">
                <a:solidFill>
                  <a:srgbClr val="A5644E"/>
                </a:solidFill>
              </a:rPr>
              <a:t>Los polos magnéticos no coinciden </a:t>
            </a:r>
            <a:r>
              <a:rPr lang="es-ES" altLang="es-MX" sz="2000" dirty="0" smtClean="0">
                <a:solidFill>
                  <a:srgbClr val="A5644E"/>
                </a:solidFill>
              </a:rPr>
              <a:t>exactamente </a:t>
            </a:r>
            <a:r>
              <a:rPr lang="es-ES" altLang="es-MX" sz="2000" dirty="0">
                <a:solidFill>
                  <a:srgbClr val="A5644E"/>
                </a:solidFill>
              </a:rPr>
              <a:t>por la </a:t>
            </a:r>
            <a:r>
              <a:rPr lang="es-ES" altLang="es-MX" sz="2000" dirty="0" smtClean="0">
                <a:solidFill>
                  <a:srgbClr val="A5644E"/>
                </a:solidFill>
              </a:rPr>
              <a:t>inclinación </a:t>
            </a:r>
            <a:r>
              <a:rPr lang="es-ES" altLang="es-MX" sz="2000" dirty="0">
                <a:solidFill>
                  <a:srgbClr val="A5644E"/>
                </a:solidFill>
              </a:rPr>
              <a:t>de 11º de la Tierra.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0229" y="1724615"/>
            <a:ext cx="4735796" cy="3802683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51520" y="6184468"/>
            <a:ext cx="64807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 imagen:</a:t>
            </a:r>
          </a:p>
          <a:p>
            <a:r>
              <a:rPr lang="es-MX" sz="1400" dirty="0" smtClean="0"/>
              <a:t>http</a:t>
            </a:r>
            <a:r>
              <a:rPr lang="es-MX" sz="1400" dirty="0"/>
              <a:t>://la100cia.blogspot.mx/2012/03/la-inversion-de-los-polos-del-campo.html</a:t>
            </a:r>
          </a:p>
        </p:txBody>
      </p:sp>
    </p:spTree>
    <p:extLst>
      <p:ext uri="{BB962C8B-B14F-4D97-AF65-F5344CB8AC3E}">
        <p14:creationId xmlns:p14="http://schemas.microsoft.com/office/powerpoint/2010/main" val="2768622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856275" y="116632"/>
            <a:ext cx="53788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sz="2400" b="1" dirty="0" smtClean="0">
                <a:solidFill>
                  <a:schemeClr val="accent4">
                    <a:lumMod val="75000"/>
                  </a:schemeClr>
                </a:solidFill>
              </a:rPr>
              <a:t>PASOS A SEGUIR PARA EL DESARROLLO</a:t>
            </a:r>
          </a:p>
          <a:p>
            <a:pPr algn="ctr"/>
            <a:r>
              <a:rPr lang="es-ES_tradnl" sz="2400" b="1" dirty="0" smtClean="0">
                <a:solidFill>
                  <a:schemeClr val="accent4">
                    <a:lumMod val="75000"/>
                  </a:schemeClr>
                </a:solidFill>
              </a:rPr>
              <a:t>DEL EXPERIMENTO (C. Escamilla, 2005)</a:t>
            </a:r>
            <a:endParaRPr lang="es-MX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1484784"/>
            <a:ext cx="3312368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dirty="0"/>
              <a:t>En primera instancia se determinó con la brújula la dirección del campo magnético terrestre. </a:t>
            </a:r>
            <a:endParaRPr lang="es-MX" sz="2000" dirty="0"/>
          </a:p>
        </p:txBody>
      </p:sp>
      <p:sp>
        <p:nvSpPr>
          <p:cNvPr id="4" name="3 Rectángulo"/>
          <p:cNvSpPr/>
          <p:nvPr/>
        </p:nvSpPr>
        <p:spPr>
          <a:xfrm>
            <a:off x="251520" y="2996952"/>
            <a:ext cx="3168352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dirty="0"/>
              <a:t>Luego se alineó la bobina de modo que su plano coincidía en la dirección del campo magnético en ese lugar.</a:t>
            </a:r>
            <a:endParaRPr lang="es-MX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53315" y="4809926"/>
            <a:ext cx="8352928" cy="92333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s-ES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Con el arreglo experimental en estas condiciones se hizo pasar una corriente por las espiras y para cada valor de </a:t>
            </a:r>
            <a:r>
              <a:rPr kumimoji="0" lang="es-ES" altLang="es-MX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i </a:t>
            </a:r>
            <a:r>
              <a:rPr kumimoji="0" lang="es-ES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se determinó la variación del ángulo </a:t>
            </a:r>
            <a:r>
              <a:rPr lang="es-ES" dirty="0"/>
              <a:t>de orientación de la aguja de la brújula.</a:t>
            </a:r>
            <a:endParaRPr kumimoji="0" lang="es-ES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687" y="1556792"/>
            <a:ext cx="4243729" cy="273630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15 Rectángulo"/>
              <p:cNvSpPr/>
              <p:nvPr/>
            </p:nvSpPr>
            <p:spPr>
              <a:xfrm>
                <a:off x="827584" y="5879013"/>
                <a:ext cx="7488832" cy="646331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ES" altLang="es-MX" dirty="0" smtClean="0">
                    <a:ea typeface="Times New Roman" pitchFamily="18" charset="0"/>
                    <a:cs typeface="Arial" pitchFamily="34" charset="0"/>
                  </a:rPr>
                  <a:t>Se observó que cuando </a:t>
                </a:r>
                <a14:m>
                  <m:oMath xmlns:m="http://schemas.openxmlformats.org/officeDocument/2006/math">
                    <m:r>
                      <a:rPr lang="es-ES" altLang="es-MX" i="1" smtClean="0">
                        <a:latin typeface="Cambria Math"/>
                        <a:ea typeface="Cambria Math"/>
                        <a:cs typeface="Arial" pitchFamily="34" charset="0"/>
                      </a:rPr>
                      <m:t>𝜃</m:t>
                    </m:r>
                    <m:r>
                      <a:rPr lang="es-MX" altLang="es-MX" b="0" i="1" smtClean="0">
                        <a:latin typeface="Cambria Math"/>
                        <a:ea typeface="Cambria Math"/>
                        <a:cs typeface="Arial" pitchFamily="34" charset="0"/>
                      </a:rPr>
                      <m:t>=</m:t>
                    </m:r>
                    <m:sSup>
                      <m:sSupPr>
                        <m:ctrlPr>
                          <a:rPr lang="es-MX" altLang="es-MX" b="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s-MX" altLang="es-MX" b="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45</m:t>
                        </m:r>
                      </m:e>
                      <m:sup>
                        <m:r>
                          <a:rPr lang="es-MX" altLang="es-MX" b="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s-MX" dirty="0" smtClean="0"/>
                  <a:t> la magnitud del campo magnético de la bobina es igual al valor del campo magnético terrestre.</a:t>
                </a:r>
                <a:endParaRPr lang="es-MX" dirty="0"/>
              </a:p>
            </p:txBody>
          </p:sp>
        </mc:Choice>
        <mc:Fallback xmlns="">
          <p:sp>
            <p:nvSpPr>
              <p:cNvPr id="16" name="15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5879013"/>
                <a:ext cx="7488832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9226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3096344" cy="2325093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811801" y="332656"/>
            <a:ext cx="3488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400" b="1" dirty="0" smtClean="0">
                <a:solidFill>
                  <a:schemeClr val="accent4">
                    <a:lumMod val="75000"/>
                  </a:schemeClr>
                </a:solidFill>
              </a:rPr>
              <a:t>MONTAJE EXPERIMENTAL</a:t>
            </a:r>
            <a:endParaRPr lang="es-MX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1556792"/>
            <a:ext cx="2965917" cy="222700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149080"/>
            <a:ext cx="3260601" cy="244827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68027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85280" y="332656"/>
            <a:ext cx="64270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400" b="1" dirty="0" smtClean="0">
                <a:solidFill>
                  <a:schemeClr val="accent2"/>
                </a:solidFill>
              </a:rPr>
              <a:t>MEDICIÓN DEL CAMPO MAGNÉTICO TERRESTRE</a:t>
            </a:r>
            <a:endParaRPr lang="es-MX" sz="2400" dirty="0">
              <a:solidFill>
                <a:schemeClr val="accent2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355976" y="1124744"/>
            <a:ext cx="4608512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 smtClean="0">
                <a:solidFill>
                  <a:schemeClr val="bg2">
                    <a:lumMod val="25000"/>
                  </a:schemeClr>
                </a:solidFill>
              </a:rPr>
              <a:t>Los </a:t>
            </a:r>
            <a:r>
              <a:rPr lang="es-MX" sz="2000" dirty="0">
                <a:solidFill>
                  <a:schemeClr val="bg2">
                    <a:lumMod val="25000"/>
                  </a:schemeClr>
                </a:solidFill>
              </a:rPr>
              <a:t>resultados obtenidos </a:t>
            </a:r>
            <a:r>
              <a:rPr lang="es-MX" sz="2000" dirty="0" smtClean="0">
                <a:solidFill>
                  <a:schemeClr val="bg2">
                    <a:lumMod val="25000"/>
                  </a:schemeClr>
                </a:solidFill>
              </a:rPr>
              <a:t>se </a:t>
            </a:r>
            <a:r>
              <a:rPr lang="es-MX" sz="2000" dirty="0">
                <a:solidFill>
                  <a:schemeClr val="bg2">
                    <a:lumMod val="25000"/>
                  </a:schemeClr>
                </a:solidFill>
              </a:rPr>
              <a:t>comparan con mediciones desarrolladas usando un </a:t>
            </a:r>
            <a:r>
              <a:rPr lang="es-MX" sz="2000" dirty="0" err="1">
                <a:solidFill>
                  <a:schemeClr val="bg2">
                    <a:lumMod val="25000"/>
                  </a:schemeClr>
                </a:solidFill>
              </a:rPr>
              <a:t>teslámetro</a:t>
            </a:r>
            <a:r>
              <a:rPr lang="es-MX" sz="2000" dirty="0">
                <a:solidFill>
                  <a:schemeClr val="bg2">
                    <a:lumMod val="25000"/>
                  </a:schemeClr>
                </a:solidFill>
              </a:rPr>
              <a:t> comercial. 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51520" y="1124744"/>
            <a:ext cx="3816424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>
                <a:solidFill>
                  <a:srgbClr val="FBEEC9">
                    <a:lumMod val="25000"/>
                  </a:srgbClr>
                </a:solidFill>
              </a:rPr>
              <a:t>Se propone un experimento para medir el campo magnético terrestre. </a:t>
            </a:r>
            <a:endParaRPr lang="es-MX" sz="1600" dirty="0"/>
          </a:p>
        </p:txBody>
      </p:sp>
      <p:sp>
        <p:nvSpPr>
          <p:cNvPr id="11" name="10 Rectángulo"/>
          <p:cNvSpPr/>
          <p:nvPr/>
        </p:nvSpPr>
        <p:spPr>
          <a:xfrm>
            <a:off x="179512" y="2348880"/>
            <a:ext cx="5472608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000" dirty="0">
                <a:solidFill>
                  <a:srgbClr val="FBEEC9">
                    <a:lumMod val="25000"/>
                  </a:srgbClr>
                </a:solidFill>
              </a:rPr>
              <a:t>El valor de la componente norte-sur del campo magnético terrestre, obtenido en </a:t>
            </a:r>
            <a:r>
              <a:rPr lang="es-MX" sz="2000" dirty="0" smtClean="0">
                <a:solidFill>
                  <a:srgbClr val="FBEEC9">
                    <a:lumMod val="25000"/>
                  </a:srgbClr>
                </a:solidFill>
              </a:rPr>
              <a:t>este experimento, </a:t>
            </a:r>
            <a:r>
              <a:rPr lang="es-MX" sz="2000" dirty="0">
                <a:solidFill>
                  <a:srgbClr val="FBEEC9">
                    <a:lumMod val="25000"/>
                  </a:srgbClr>
                </a:solidFill>
              </a:rPr>
              <a:t>concuerda bien con las mediciones desarrolladas con </a:t>
            </a:r>
            <a:r>
              <a:rPr lang="es-MX" sz="2000" dirty="0" smtClean="0">
                <a:solidFill>
                  <a:srgbClr val="FBEEC9">
                    <a:lumMod val="25000"/>
                  </a:srgbClr>
                </a:solidFill>
              </a:rPr>
              <a:t>un </a:t>
            </a:r>
            <a:r>
              <a:rPr lang="es-MX" sz="2000" dirty="0" err="1">
                <a:solidFill>
                  <a:srgbClr val="FBEEC9">
                    <a:lumMod val="25000"/>
                  </a:srgbClr>
                </a:solidFill>
              </a:rPr>
              <a:t>teslámetro</a:t>
            </a:r>
            <a:r>
              <a:rPr lang="es-MX" sz="2000" dirty="0">
                <a:solidFill>
                  <a:srgbClr val="FBEEC9">
                    <a:lumMod val="25000"/>
                  </a:srgbClr>
                </a:solidFill>
              </a:rPr>
              <a:t> </a:t>
            </a:r>
            <a:r>
              <a:rPr lang="es-MX" sz="2000" dirty="0" smtClean="0">
                <a:solidFill>
                  <a:srgbClr val="FBEEC9">
                    <a:lumMod val="25000"/>
                  </a:srgbClr>
                </a:solidFill>
              </a:rPr>
              <a:t>comercial. </a:t>
            </a:r>
            <a:endParaRPr lang="es-MX" sz="2000" dirty="0">
              <a:solidFill>
                <a:srgbClr val="FBEEC9">
                  <a:lumMod val="25000"/>
                </a:srgbClr>
              </a:solidFill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13" name="1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0600156"/>
              </p:ext>
            </p:extLst>
          </p:nvPr>
        </p:nvGraphicFramePr>
        <p:xfrm>
          <a:off x="5915570" y="2728890"/>
          <a:ext cx="2544862" cy="642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6" r:id="rId3" imgW="1016000" imgH="228600" progId="Equation.DSMT4">
                  <p:embed/>
                </p:oleObj>
              </mc:Choice>
              <mc:Fallback>
                <p:oleObj r:id="rId3" imgW="1016000" imgH="2286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5570" y="2728890"/>
                        <a:ext cx="2544862" cy="642818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14 Rectángulo"/>
          <p:cNvSpPr/>
          <p:nvPr/>
        </p:nvSpPr>
        <p:spPr>
          <a:xfrm>
            <a:off x="579876" y="4149080"/>
            <a:ext cx="3632084" cy="101566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/>
              <a:t>Para realizar el análisis de las mediciones </a:t>
            </a:r>
            <a:r>
              <a:rPr lang="es-MX" sz="2000" dirty="0" smtClean="0"/>
              <a:t>obtenidas, se utiliza </a:t>
            </a:r>
            <a:r>
              <a:rPr lang="es-MX" sz="2000" dirty="0"/>
              <a:t>la siguiente relación:</a:t>
            </a:r>
          </a:p>
        </p:txBody>
      </p:sp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949" y="4277951"/>
            <a:ext cx="1376203" cy="879241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16 Grupo"/>
          <p:cNvGrpSpPr/>
          <p:nvPr/>
        </p:nvGrpSpPr>
        <p:grpSpPr>
          <a:xfrm>
            <a:off x="6300192" y="4005064"/>
            <a:ext cx="1872208" cy="1296144"/>
            <a:chOff x="5955848" y="4640962"/>
            <a:chExt cx="2881934" cy="2039522"/>
          </a:xfrm>
        </p:grpSpPr>
        <p:pic>
          <p:nvPicPr>
            <p:cNvPr id="13322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5848" y="4640962"/>
              <a:ext cx="2881934" cy="2039522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23" name="Picture 1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2279" y="4725144"/>
              <a:ext cx="423407" cy="504056"/>
            </a:xfrm>
            <a:prstGeom prst="rect">
              <a:avLst/>
            </a:prstGeom>
            <a:noFill/>
            <a:ln w="571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16" name="15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82949470"/>
                </p:ext>
              </p:extLst>
            </p:nvPr>
          </p:nvGraphicFramePr>
          <p:xfrm>
            <a:off x="8316416" y="4869160"/>
            <a:ext cx="216024" cy="3596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17" r:id="rId8" imgW="126720" imgH="177480" progId="">
                    <p:embed/>
                  </p:oleObj>
                </mc:Choice>
                <mc:Fallback>
                  <p:oleObj r:id="rId8" imgW="126720" imgH="177480" progId="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16416" y="4869160"/>
                          <a:ext cx="216024" cy="3596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3325" name="Picture 1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8424" y="5877271"/>
              <a:ext cx="432048" cy="540061"/>
            </a:xfrm>
            <a:prstGeom prst="rect">
              <a:avLst/>
            </a:prstGeom>
            <a:noFill/>
            <a:ln w="571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17 Rectángulo"/>
              <p:cNvSpPr/>
              <p:nvPr/>
            </p:nvSpPr>
            <p:spPr>
              <a:xfrm>
                <a:off x="196822" y="5517232"/>
                <a:ext cx="4159154" cy="923330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ES" dirty="0"/>
                  <a:t>d</a:t>
                </a:r>
                <a:r>
                  <a:rPr lang="es-ES" dirty="0" smtClean="0"/>
                  <a:t>onde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MX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s-MX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m:rPr>
                        <m:nor/>
                      </m:rPr>
                      <a:rPr lang="es-MX" b="0" i="0" smtClean="0"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es-ES"/>
                      <m:t>es</m:t>
                    </m:r>
                    <m:r>
                      <m:rPr>
                        <m:nor/>
                      </m:rPr>
                      <a:rPr lang="es-ES"/>
                      <m:t> </m:t>
                    </m:r>
                    <m:r>
                      <m:rPr>
                        <m:nor/>
                      </m:rPr>
                      <a:rPr lang="es-ES"/>
                      <m:t>el</m:t>
                    </m:r>
                    <m:r>
                      <m:rPr>
                        <m:nor/>
                      </m:rPr>
                      <a:rPr lang="es-ES"/>
                      <m:t> </m:t>
                    </m:r>
                    <m:r>
                      <m:rPr>
                        <m:nor/>
                      </m:rPr>
                      <a:rPr lang="es-ES"/>
                      <m:t>campo</m:t>
                    </m:r>
                    <m:r>
                      <m:rPr>
                        <m:nor/>
                      </m:rPr>
                      <a:rPr lang="es-ES"/>
                      <m:t> </m:t>
                    </m:r>
                    <m:r>
                      <m:rPr>
                        <m:nor/>
                      </m:rPr>
                      <a:rPr lang="es-ES"/>
                      <m:t>magn</m:t>
                    </m:r>
                    <m:r>
                      <m:rPr>
                        <m:nor/>
                      </m:rPr>
                      <a:rPr lang="es-ES"/>
                      <m:t>é</m:t>
                    </m:r>
                    <m:r>
                      <m:rPr>
                        <m:nor/>
                      </m:rPr>
                      <a:rPr lang="es-ES"/>
                      <m:t>tico</m:t>
                    </m:r>
                    <m:r>
                      <m:rPr>
                        <m:nor/>
                      </m:rPr>
                      <a:rPr lang="es-ES"/>
                      <m:t> </m:t>
                    </m:r>
                    <m:r>
                      <m:rPr>
                        <m:nor/>
                      </m:rPr>
                      <a:rPr lang="es-ES"/>
                      <m:t>medido</m:t>
                    </m:r>
                    <m:r>
                      <m:rPr>
                        <m:nor/>
                      </m:rPr>
                      <a:rPr lang="es-ES"/>
                      <m:t> </m:t>
                    </m:r>
                    <m:r>
                      <m:rPr>
                        <m:nor/>
                      </m:rPr>
                      <a:rPr lang="es-ES"/>
                      <m:t>producido</m:t>
                    </m:r>
                    <m:r>
                      <m:rPr>
                        <m:nor/>
                      </m:rPr>
                      <a:rPr lang="es-ES"/>
                      <m:t> </m:t>
                    </m:r>
                    <m:r>
                      <m:rPr>
                        <m:nor/>
                      </m:rPr>
                      <a:rPr lang="es-ES"/>
                      <m:t>por</m:t>
                    </m:r>
                    <m:r>
                      <m:rPr>
                        <m:nor/>
                      </m:rPr>
                      <a:rPr lang="es-ES"/>
                      <m:t> </m:t>
                    </m:r>
                    <m:r>
                      <m:rPr>
                        <m:nor/>
                      </m:rPr>
                      <a:rPr lang="es-ES"/>
                      <m:t>la</m:t>
                    </m:r>
                    <m:r>
                      <m:rPr>
                        <m:nor/>
                      </m:rPr>
                      <a:rPr lang="es-ES"/>
                      <m:t> </m:t>
                    </m:r>
                    <m:r>
                      <m:rPr>
                        <m:nor/>
                      </m:rPr>
                      <a:rPr lang="es-ES"/>
                      <m:t>bobina</m:t>
                    </m:r>
                    <m:r>
                      <m:rPr>
                        <m:nor/>
                      </m:rPr>
                      <a:rPr lang="es-ES"/>
                      <m:t> </m:t>
                    </m:r>
                    <m:r>
                      <m:rPr>
                        <m:nor/>
                      </m:rPr>
                      <a:rPr lang="es-ES"/>
                      <m:t>y</m:t>
                    </m:r>
                    <m:r>
                      <m:rPr>
                        <m:nor/>
                      </m:rPr>
                      <a:rPr lang="es-MX" b="0" i="0" smtClean="0"/>
                      <m:t> </m:t>
                    </m:r>
                    <m:sSub>
                      <m:sSubPr>
                        <m:ctrlPr>
                          <a:rPr lang="es-MX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MX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s-MX" b="0" i="1" smtClean="0"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s-MX" dirty="0" smtClean="0"/>
                  <a:t> es </a:t>
                </a:r>
                <a:r>
                  <a:rPr lang="es-ES" dirty="0"/>
                  <a:t>el campo magnético de la Tierra. </a:t>
                </a:r>
                <a:endParaRPr lang="es-MX" dirty="0"/>
              </a:p>
            </p:txBody>
          </p:sp>
        </mc:Choice>
        <mc:Fallback xmlns="">
          <p:sp>
            <p:nvSpPr>
              <p:cNvPr id="18" name="17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822" y="5517232"/>
                <a:ext cx="4159154" cy="92333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18 Rectángulo"/>
              <p:cNvSpPr/>
              <p:nvPr/>
            </p:nvSpPr>
            <p:spPr>
              <a:xfrm>
                <a:off x="4724671" y="5530006"/>
                <a:ext cx="4239817" cy="92333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ES" dirty="0" smtClean="0"/>
                  <a:t>Se midió el ángulo formado por la </a:t>
                </a:r>
                <a:r>
                  <a:rPr lang="es-ES" dirty="0"/>
                  <a:t>aguja de la brújula con respecto a la dirección del campo magnético </a:t>
                </a:r>
                <a:r>
                  <a:rPr lang="es-ES" dirty="0" smtClean="0"/>
                  <a:t>medido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i="1">
                            <a:latin typeface="Cambria Math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s-MX" i="1"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s-ES" dirty="0" smtClean="0"/>
                  <a:t>. </a:t>
                </a:r>
                <a:endParaRPr lang="es-MX" dirty="0"/>
              </a:p>
            </p:txBody>
          </p:sp>
        </mc:Choice>
        <mc:Fallback xmlns="">
          <p:sp>
            <p:nvSpPr>
              <p:cNvPr id="19" name="18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671" y="5530006"/>
                <a:ext cx="4239817" cy="92333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8197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5" grpId="0" animBg="1"/>
      <p:bldP spid="18" grpId="0" animBg="1"/>
      <p:bldP spid="1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409327" y="260648"/>
            <a:ext cx="43949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RESULTADOS EXPERIMENTALES </a:t>
            </a:r>
            <a:endParaRPr lang="es-MX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191423"/>
              </p:ext>
            </p:extLst>
          </p:nvPr>
        </p:nvGraphicFramePr>
        <p:xfrm>
          <a:off x="683569" y="2492896"/>
          <a:ext cx="7704855" cy="381642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99929"/>
                <a:gridCol w="1100821"/>
                <a:gridCol w="1100821"/>
                <a:gridCol w="1100821"/>
                <a:gridCol w="1100821"/>
                <a:gridCol w="1100821"/>
                <a:gridCol w="1100821"/>
              </a:tblGrid>
              <a:tr h="477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Voltaje</a:t>
                      </a:r>
                      <a:endParaRPr lang="es-MX" sz="16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(V)</a:t>
                      </a:r>
                      <a:endParaRPr lang="es-MX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i(</a:t>
                      </a:r>
                      <a:r>
                        <a:rPr lang="es-ES" sz="1400" dirty="0" err="1">
                          <a:effectLst/>
                        </a:rPr>
                        <a:t>mA</a:t>
                      </a:r>
                      <a:r>
                        <a:rPr lang="es-ES" sz="1400" dirty="0">
                          <a:effectLst/>
                        </a:rPr>
                        <a:t>)</a:t>
                      </a:r>
                      <a:endParaRPr lang="es-MX" sz="16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Exp.#1</a:t>
                      </a:r>
                      <a:endParaRPr lang="es-MX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Angulo (º)</a:t>
                      </a:r>
                      <a:endParaRPr lang="es-MX" sz="16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Exp.#1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i(mA)</a:t>
                      </a:r>
                      <a:endParaRPr lang="es-MX" sz="16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Exp.#2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Angulo (º)</a:t>
                      </a:r>
                      <a:endParaRPr lang="es-MX" sz="16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Exp. #2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i(mA)</a:t>
                      </a:r>
                      <a:endParaRPr lang="es-MX" sz="16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Exp.#3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Angulo (º)</a:t>
                      </a:r>
                      <a:endParaRPr lang="es-MX" sz="16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Exp. #3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0.1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 </a:t>
                      </a:r>
                      <a:endParaRPr lang="es-MX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2.0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15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1.7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12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0.2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 </a:t>
                      </a:r>
                      <a:endParaRPr lang="es-MX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2.6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3.4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0.3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5.3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35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5.0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0.4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6.0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38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7.0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40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0.5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7.3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40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6.4</a:t>
                      </a:r>
                      <a:endParaRPr lang="es-MX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50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10.0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45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0.6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8.9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45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9.8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55</a:t>
                      </a:r>
                      <a:endParaRPr lang="es-MX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12.5</a:t>
                      </a:r>
                      <a:endParaRPr lang="es-MX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55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0.7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10.0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50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10.9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60</a:t>
                      </a:r>
                      <a:endParaRPr lang="es-MX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14.0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58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0.8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11.3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55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13.0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65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15.5</a:t>
                      </a:r>
                      <a:endParaRPr lang="es-MX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65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0.9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14.0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57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14.9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68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18.0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70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1.0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14.6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66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16.3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70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20.3</a:t>
                      </a:r>
                      <a:endParaRPr lang="es-MX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1.5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22.5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70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 </a:t>
                      </a:r>
                      <a:endParaRPr lang="es-MX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2.0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30.1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75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2.5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36.6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78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 </a:t>
                      </a:r>
                      <a:endParaRPr lang="es-MX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3.0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46.5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80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 </a:t>
                      </a:r>
                      <a:endParaRPr lang="es-MX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3 Rectángulo"/>
          <p:cNvSpPr/>
          <p:nvPr/>
        </p:nvSpPr>
        <p:spPr>
          <a:xfrm>
            <a:off x="467544" y="1270501"/>
            <a:ext cx="8136904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/>
              <a:t>Los valores </a:t>
            </a:r>
            <a:r>
              <a:rPr lang="es-MX" dirty="0"/>
              <a:t>obtenidos para la corriente y el ángulo para tres diferentes pruebas, con cada voltaje </a:t>
            </a:r>
            <a:r>
              <a:rPr lang="es-MX" dirty="0" smtClean="0"/>
              <a:t>aplicado se muestra en la tabla siguiente: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64020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title"/>
          </p:nvPr>
        </p:nvSpPr>
        <p:spPr>
          <a:xfrm>
            <a:off x="2771800" y="260648"/>
            <a:ext cx="3600400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MAPA CURRICULAR</a:t>
            </a:r>
          </a:p>
        </p:txBody>
      </p:sp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268413"/>
            <a:ext cx="7561262" cy="511291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4333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1259632" y="188640"/>
            <a:ext cx="6624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VALORES DEL ÁNGULO QUE RESULTA AL VARIAR EL VOLTAJE Y LA CORRIENTE</a:t>
            </a:r>
            <a:endParaRPr lang="es-MX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2665" name="Picture 1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484784"/>
            <a:ext cx="4680520" cy="486907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8626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9592" y="188640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GRÁFICA DE LOS VALORES OBTENIDOS</a:t>
            </a:r>
            <a:endParaRPr lang="es-MX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971600" y="1475492"/>
            <a:ext cx="712879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/>
              <a:t>Resultados de a) primera </a:t>
            </a:r>
            <a:r>
              <a:rPr lang="es-MX" dirty="0" smtClean="0"/>
              <a:t> y  </a:t>
            </a:r>
            <a:r>
              <a:rPr lang="es-MX" dirty="0"/>
              <a:t>b) segunda </a:t>
            </a:r>
            <a:r>
              <a:rPr lang="es-MX" dirty="0" smtClean="0"/>
              <a:t> prueba </a:t>
            </a:r>
            <a:r>
              <a:rPr lang="es-MX" dirty="0"/>
              <a:t>respectivamente.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93" y="2420888"/>
            <a:ext cx="3637267" cy="340283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420888"/>
            <a:ext cx="3604138" cy="342849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984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852237" y="1340768"/>
            <a:ext cx="3519963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/>
              <a:t>Resultados de </a:t>
            </a:r>
            <a:r>
              <a:rPr lang="es-MX" dirty="0" smtClean="0"/>
              <a:t>la </a:t>
            </a:r>
            <a:r>
              <a:rPr lang="es-MX" dirty="0"/>
              <a:t>tercera prueba 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899592" y="188640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GRÁFICA DE LOS VALORES OBTENIDOS</a:t>
            </a:r>
            <a:endParaRPr lang="es-MX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32856"/>
            <a:ext cx="4680173" cy="410653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4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6048672" cy="479499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899592" y="188640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GRÁFICA DE LOS VALORES OBTENIDOS</a:t>
            </a:r>
            <a:endParaRPr lang="es-MX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04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71600" y="188640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ANÁLISIS DE RESULTADOS</a:t>
            </a:r>
            <a:endParaRPr lang="es-MX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11560" y="1700808"/>
            <a:ext cx="8136904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dirty="0"/>
              <a:t>Los puntos de las gráficas representan los valores experimentales a los cuales se les aplicó un ajuste de mínimos cuadrados obteniendo un función de la forma </a:t>
            </a:r>
            <a:endParaRPr lang="es-MX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5" name="4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9540353"/>
              </p:ext>
            </p:extLst>
          </p:nvPr>
        </p:nvGraphicFramePr>
        <p:xfrm>
          <a:off x="3505596" y="2636912"/>
          <a:ext cx="2002508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4" r:id="rId3" imgW="698197" imgH="203112" progId="Equation.DSMT4">
                  <p:embed/>
                </p:oleObj>
              </mc:Choice>
              <mc:Fallback>
                <p:oleObj r:id="rId3" imgW="698197" imgH="203112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596" y="2636912"/>
                        <a:ext cx="2002508" cy="576064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5 Rectángulo"/>
          <p:cNvSpPr/>
          <p:nvPr/>
        </p:nvSpPr>
        <p:spPr>
          <a:xfrm>
            <a:off x="467544" y="3523074"/>
            <a:ext cx="5917004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dirty="0" smtClean="0"/>
              <a:t>donde                                 ,                          y                            </a:t>
            </a:r>
            <a:endParaRPr lang="es-MX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8" name="7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8975832"/>
              </p:ext>
            </p:extLst>
          </p:nvPr>
        </p:nvGraphicFramePr>
        <p:xfrm>
          <a:off x="1331640" y="3541658"/>
          <a:ext cx="1627368" cy="319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5" r:id="rId5" imgW="1016000" imgH="203200" progId="Equation.DSMT4">
                  <p:embed/>
                </p:oleObj>
              </mc:Choice>
              <mc:Fallback>
                <p:oleObj r:id="rId5" imgW="1016000" imgH="203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3541658"/>
                        <a:ext cx="1627368" cy="3193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10" name="9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2424952"/>
              </p:ext>
            </p:extLst>
          </p:nvPr>
        </p:nvGraphicFramePr>
        <p:xfrm>
          <a:off x="3203848" y="3573016"/>
          <a:ext cx="1251392" cy="302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6" r:id="rId7" imgW="825500" imgH="203200" progId="Equation.DSMT4">
                  <p:embed/>
                </p:oleObj>
              </mc:Choice>
              <mc:Fallback>
                <p:oleObj r:id="rId7" imgW="825500" imgH="203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3573016"/>
                        <a:ext cx="1251392" cy="3020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12" name="1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3413795"/>
              </p:ext>
            </p:extLst>
          </p:nvPr>
        </p:nvGraphicFramePr>
        <p:xfrm>
          <a:off x="4832775" y="3595082"/>
          <a:ext cx="1400177" cy="337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7" r:id="rId9" imgW="825500" imgH="203200" progId="Equation.DSMT4">
                  <p:embed/>
                </p:oleObj>
              </mc:Choice>
              <mc:Fallback>
                <p:oleObj r:id="rId9" imgW="825500" imgH="2032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2775" y="3595082"/>
                        <a:ext cx="1400177" cy="3379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12 Rectángulo"/>
          <p:cNvSpPr/>
          <p:nvPr/>
        </p:nvSpPr>
        <p:spPr>
          <a:xfrm>
            <a:off x="391954" y="4355812"/>
            <a:ext cx="794756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dirty="0" smtClean="0"/>
              <a:t>Dan que el promedio del campo </a:t>
            </a:r>
            <a:r>
              <a:rPr lang="es-ES" dirty="0"/>
              <a:t>magnético local de la Tierra en la dirección z </a:t>
            </a:r>
            <a:r>
              <a:rPr lang="es-ES" dirty="0" smtClean="0"/>
              <a:t>es:</a:t>
            </a:r>
            <a:endParaRPr lang="es-MX" dirty="0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15" name="14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0740710"/>
              </p:ext>
            </p:extLst>
          </p:nvPr>
        </p:nvGraphicFramePr>
        <p:xfrm>
          <a:off x="3718191" y="5157192"/>
          <a:ext cx="1645897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8" r:id="rId11" imgW="761669" imgH="203112" progId="Equation.DSMT4">
                  <p:embed/>
                </p:oleObj>
              </mc:Choice>
              <mc:Fallback>
                <p:oleObj r:id="rId11" imgW="761669" imgH="203112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8191" y="5157192"/>
                        <a:ext cx="1645897" cy="432048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070539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334392" y="116632"/>
            <a:ext cx="441050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OTRA FORMA DE MEDIR EL</a:t>
            </a:r>
          </a:p>
          <a:p>
            <a:pPr algn="ctr"/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CAMPO MAGNETICO TERRESTRE</a:t>
            </a:r>
            <a:endParaRPr lang="es-MX" sz="2400" dirty="0"/>
          </a:p>
        </p:txBody>
      </p:sp>
      <p:sp>
        <p:nvSpPr>
          <p:cNvPr id="3" name="2 Rectángulo"/>
          <p:cNvSpPr/>
          <p:nvPr/>
        </p:nvSpPr>
        <p:spPr>
          <a:xfrm>
            <a:off x="2630857" y="1475492"/>
            <a:ext cx="3885359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000" b="1" dirty="0" smtClean="0">
                <a:solidFill>
                  <a:schemeClr val="accent4">
                    <a:lumMod val="75000"/>
                  </a:schemeClr>
                </a:solidFill>
              </a:rPr>
              <a:t>Haremos </a:t>
            </a:r>
            <a:r>
              <a:rPr lang="es-MX" sz="2000" b="1" dirty="0">
                <a:solidFill>
                  <a:schemeClr val="accent4">
                    <a:lumMod val="75000"/>
                  </a:schemeClr>
                </a:solidFill>
              </a:rPr>
              <a:t>dos mediciones </a:t>
            </a:r>
            <a:r>
              <a:rPr lang="es-MX" sz="2000" b="1" dirty="0" smtClean="0">
                <a:solidFill>
                  <a:schemeClr val="accent4">
                    <a:lumMod val="75000"/>
                  </a:schemeClr>
                </a:solidFill>
              </a:rPr>
              <a:t>simples </a:t>
            </a:r>
            <a:endParaRPr lang="es-MX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51520" y="2422629"/>
            <a:ext cx="856895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/>
              <a:t>Para la primera construiremos una brújula con una barra magnética formada con ocho imanes de botón, y lo haremos interactuar con el campo magnético terrestre.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51520" y="3657798"/>
            <a:ext cx="8568952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/>
              <a:t>En la segunda parte mediremos el momento magnético de la barra al hacerla interactuar simultáneamente con el campo magnético terrestre y con la aguja de una brújula comercial.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251520" y="5229200"/>
            <a:ext cx="8568952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/>
              <a:t>Con los resultados de estas dos mediciones calcularemos el campo magnético terrestre.</a:t>
            </a:r>
          </a:p>
        </p:txBody>
      </p:sp>
    </p:spTree>
    <p:extLst>
      <p:ext uri="{BB962C8B-B14F-4D97-AF65-F5344CB8AC3E}">
        <p14:creationId xmlns:p14="http://schemas.microsoft.com/office/powerpoint/2010/main" val="25661894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60040" y="231031"/>
            <a:ext cx="86044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¿SE PUEDE CUANTIFICAR EL CAMPO MAGNÉTICO DE LA TIERRA?</a:t>
            </a:r>
            <a:endParaRPr lang="es-MX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15616" y="1700808"/>
            <a:ext cx="684076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dirty="0"/>
              <a:t>Para este experimento se propone hacer uso del siguiente material:</a:t>
            </a:r>
          </a:p>
        </p:txBody>
      </p:sp>
      <p:sp>
        <p:nvSpPr>
          <p:cNvPr id="5" name="4 Rectángulo"/>
          <p:cNvSpPr/>
          <p:nvPr/>
        </p:nvSpPr>
        <p:spPr>
          <a:xfrm>
            <a:off x="683568" y="2708920"/>
            <a:ext cx="7720546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s-MX" dirty="0">
                <a:solidFill>
                  <a:schemeClr val="bg1"/>
                </a:solidFill>
              </a:rPr>
              <a:t>Ocho imanes en forma de botón con los que se construirá la barra magnética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899592" y="3324887"/>
            <a:ext cx="559769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es-MX" dirty="0">
                <a:solidFill>
                  <a:prstClr val="black"/>
                </a:solidFill>
              </a:rPr>
              <a:t>Hilo</a:t>
            </a:r>
          </a:p>
        </p:txBody>
      </p:sp>
      <p:sp>
        <p:nvSpPr>
          <p:cNvPr id="7" name="6 Rectángulo"/>
          <p:cNvSpPr/>
          <p:nvPr/>
        </p:nvSpPr>
        <p:spPr>
          <a:xfrm>
            <a:off x="4144063" y="3347700"/>
            <a:ext cx="167603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Un cronómetro </a:t>
            </a:r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>
            <a:off x="2042592" y="3347700"/>
            <a:ext cx="1361719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es-MX" dirty="0">
                <a:solidFill>
                  <a:prstClr val="black"/>
                </a:solidFill>
              </a:rPr>
              <a:t>Una brújula 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863788" y="5589240"/>
            <a:ext cx="329238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s-MX" dirty="0">
                <a:solidFill>
                  <a:prstClr val="black"/>
                </a:solidFill>
              </a:rPr>
              <a:t>Base de madera para la brújula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1279612" y="4108430"/>
            <a:ext cx="6584776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s-MX" dirty="0">
                <a:solidFill>
                  <a:schemeClr val="bg1"/>
                </a:solidFill>
              </a:rPr>
              <a:t>Dos barras cilíndricas de madera con las que se construirá un riel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1459361" y="4814777"/>
            <a:ext cx="3205506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Una cinta métrica (flexómetro)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6334457" y="3407797"/>
            <a:ext cx="1621919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/>
            <a:r>
              <a:rPr lang="es-MX" dirty="0">
                <a:solidFill>
                  <a:schemeClr val="bg1"/>
                </a:solidFill>
              </a:rPr>
              <a:t>Cinta adhesiva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5436096" y="4841657"/>
            <a:ext cx="139974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/>
            <a:r>
              <a:rPr lang="es-MX" dirty="0">
                <a:solidFill>
                  <a:prstClr val="black"/>
                </a:solidFill>
              </a:rPr>
              <a:t>Calculadora </a:t>
            </a:r>
          </a:p>
        </p:txBody>
      </p:sp>
    </p:spTree>
    <p:extLst>
      <p:ext uri="{BB962C8B-B14F-4D97-AF65-F5344CB8AC3E}">
        <p14:creationId xmlns:p14="http://schemas.microsoft.com/office/powerpoint/2010/main" val="4096811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87624" y="116632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MEDICIÓN DEL PERIODO DE OSCILACIÓN DE TORSIÓN DE LA BARRA </a:t>
            </a:r>
            <a:endParaRPr lang="es-MX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304256" y="5662989"/>
            <a:ext cx="4572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MX" dirty="0" smtClean="0"/>
              <a:t> Figura </a:t>
            </a:r>
            <a:r>
              <a:rPr lang="es-MX" dirty="0"/>
              <a:t>0 “Una barra magnética suspendida de un hilo apunta en la dirección norte-sur”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008112" y="1268760"/>
            <a:ext cx="7092280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dirty="0">
                <a:solidFill>
                  <a:prstClr val="black"/>
                </a:solidFill>
              </a:rPr>
              <a:t>Cuando se suspende la barra formada por los ocho imanes desde su centro, esta podrá girar libremente en el plano horizontal, y por tanto se comportará como una brújula. 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356992"/>
            <a:ext cx="1950919" cy="2088232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692596" y="2348880"/>
            <a:ext cx="7767836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dirty="0">
                <a:solidFill>
                  <a:prstClr val="black"/>
                </a:solidFill>
              </a:rPr>
              <a:t>Si se suelta con cuidado podrá oscilar horizontalmente y después de un tiempo corto se equilibrará manteniendo la orientación norte-sur (Figura </a:t>
            </a:r>
            <a:r>
              <a:rPr lang="es-MX" dirty="0" smtClean="0">
                <a:solidFill>
                  <a:prstClr val="black"/>
                </a:solidFill>
              </a:rPr>
              <a:t>0).</a:t>
            </a:r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718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7544" y="1052736"/>
            <a:ext cx="8424936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/>
              <a:t>Si ahora la barra se gira un ángulo respecto a la dirección de equilibrio, en el plano horizontal y se suelta cuidadosamente, se producirá un movimiento de oscilación angular de la barra alrededor de la dirección norte-sur (Figura </a:t>
            </a:r>
            <a:r>
              <a:rPr lang="es-MX" dirty="0" smtClean="0"/>
              <a:t>1)</a:t>
            </a:r>
            <a:endParaRPr lang="es-MX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76872"/>
            <a:ext cx="2552700" cy="18764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650983" y="2636912"/>
            <a:ext cx="4572000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s-MX" i="1" dirty="0"/>
              <a:t>Figura </a:t>
            </a:r>
            <a:r>
              <a:rPr lang="es-MX" i="1" dirty="0" smtClean="0"/>
              <a:t>1 </a:t>
            </a:r>
          </a:p>
          <a:p>
            <a:r>
              <a:rPr lang="es-MX" i="1" dirty="0" smtClean="0"/>
              <a:t>"</a:t>
            </a:r>
            <a:r>
              <a:rPr lang="es-MX" i="1" dirty="0"/>
              <a:t>Oscilaciones angulares de la barra magnética sobre el plano horizontal (vista desde arriba)"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67544" y="4366845"/>
            <a:ext cx="806489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dirty="0"/>
              <a:t>La fuerza que causa estas oscilaciones se origina por la interacción del momento magnético de la barra con el campo magnético terrestre.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29696" y="5301208"/>
            <a:ext cx="355427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dirty="0" smtClean="0"/>
              <a:t>La </a:t>
            </a:r>
            <a:r>
              <a:rPr lang="es-MX" dirty="0"/>
              <a:t>energía potencial magnética es</a:t>
            </a:r>
            <a:r>
              <a:rPr lang="es-MX" dirty="0" smtClean="0"/>
              <a:t>:</a:t>
            </a:r>
            <a:endParaRPr lang="es-MX" dirty="0"/>
          </a:p>
        </p:txBody>
      </p:sp>
      <p:sp>
        <p:nvSpPr>
          <p:cNvPr id="6" name="5 Rectángulo"/>
          <p:cNvSpPr/>
          <p:nvPr/>
        </p:nvSpPr>
        <p:spPr>
          <a:xfrm>
            <a:off x="4941656" y="5229200"/>
            <a:ext cx="3457268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s-MX" dirty="0" smtClean="0">
                <a:solidFill>
                  <a:prstClr val="black"/>
                </a:solidFill>
              </a:rPr>
              <a:t>La </a:t>
            </a:r>
            <a:r>
              <a:rPr lang="es-MX" dirty="0">
                <a:solidFill>
                  <a:prstClr val="black"/>
                </a:solidFill>
              </a:rPr>
              <a:t>energía cinética está dada por</a:t>
            </a:r>
            <a:r>
              <a:rPr lang="es-MX" dirty="0" smtClean="0">
                <a:solidFill>
                  <a:prstClr val="black"/>
                </a:solidFill>
              </a:rPr>
              <a:t>:</a:t>
            </a:r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868144" y="6300028"/>
            <a:ext cx="1808508" cy="369332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es-MX" dirty="0" smtClean="0">
                <a:solidFill>
                  <a:prstClr val="black"/>
                </a:solidFill>
              </a:rPr>
              <a:t>donde</a:t>
            </a:r>
            <a:r>
              <a:rPr lang="es-MX" dirty="0">
                <a:solidFill>
                  <a:prstClr val="black"/>
                </a:solidFill>
              </a:rPr>
              <a:t>: ω=</a:t>
            </a:r>
            <a:r>
              <a:rPr lang="es-MX" dirty="0" err="1">
                <a:solidFill>
                  <a:prstClr val="black"/>
                </a:solidFill>
              </a:rPr>
              <a:t>dθ</a:t>
            </a:r>
            <a:r>
              <a:rPr lang="es-MX" dirty="0">
                <a:solidFill>
                  <a:prstClr val="black"/>
                </a:solidFill>
              </a:rPr>
              <a:t>/</a:t>
            </a:r>
            <a:r>
              <a:rPr lang="es-MX" dirty="0" err="1">
                <a:solidFill>
                  <a:prstClr val="black"/>
                </a:solidFill>
              </a:rPr>
              <a:t>dt</a:t>
            </a:r>
            <a:r>
              <a:rPr lang="es-MX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9" name="8 Rectángulo"/>
          <p:cNvSpPr/>
          <p:nvPr/>
        </p:nvSpPr>
        <p:spPr>
          <a:xfrm>
            <a:off x="5906790" y="5795972"/>
            <a:ext cx="1715534" cy="369332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es-MX" dirty="0">
                <a:solidFill>
                  <a:prstClr val="black"/>
                </a:solidFill>
              </a:rPr>
              <a:t>E_K=1/2 Iω^2,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10 CuadroTexto"/>
              <p:cNvSpPr txBox="1"/>
              <p:nvPr/>
            </p:nvSpPr>
            <p:spPr>
              <a:xfrm>
                <a:off x="1566990" y="5918572"/>
                <a:ext cx="1708866" cy="390748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s-MX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s-MX" b="0" i="1" smtClean="0">
                          <a:latin typeface="Cambria Math"/>
                        </a:rPr>
                        <m:t>=</m:t>
                      </m:r>
                      <m:r>
                        <a:rPr lang="es-MX" b="0" i="1" smtClean="0">
                          <a:latin typeface="Cambria Math"/>
                        </a:rPr>
                        <m:t>𝑚</m:t>
                      </m:r>
                      <m:sSub>
                        <m:sSubPr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s-MX" b="0" i="1" smtClean="0">
                              <a:latin typeface="Cambria Math"/>
                            </a:rPr>
                            <m:t>𝑜</m:t>
                          </m:r>
                        </m:sub>
                      </m:sSub>
                      <m:r>
                        <a:rPr lang="es-MX" b="0" i="1" smtClean="0">
                          <a:latin typeface="Cambria Math"/>
                        </a:rPr>
                        <m:t>𝑐𝑜𝑠</m:t>
                      </m:r>
                      <m:r>
                        <a:rPr lang="es-MX" b="0" i="1" smtClean="0">
                          <a:latin typeface="Cambria Math"/>
                          <a:ea typeface="Cambria Math"/>
                        </a:rPr>
                        <m:t>𝜃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11" name="10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6990" y="5918572"/>
                <a:ext cx="1708866" cy="39074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7 Rectángulo"/>
          <p:cNvSpPr/>
          <p:nvPr/>
        </p:nvSpPr>
        <p:spPr>
          <a:xfrm>
            <a:off x="794999" y="260648"/>
            <a:ext cx="75214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OSCILACIONES ANGULARES DE LA BARRA MAGNÉTICA </a:t>
            </a:r>
            <a:endParaRPr lang="es-MX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475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  <p:bldP spid="1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39908" y="1124744"/>
            <a:ext cx="7060484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/>
              <a:t>La energía de este movimiento periódico es la suma de las energías cinética y potencial en función del momento magnético m es: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Rectángulo"/>
              <p:cNvSpPr/>
              <p:nvPr/>
            </p:nvSpPr>
            <p:spPr>
              <a:xfrm>
                <a:off x="3228170" y="1961205"/>
                <a:ext cx="2403094" cy="610936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/>
                        </a:rPr>
                        <m:t>𝐸</m:t>
                      </m:r>
                      <m:r>
                        <a:rPr lang="es-MX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s-MX" i="1">
                          <a:latin typeface="Cambria Math"/>
                        </a:rPr>
                        <m:t>𝐼</m:t>
                      </m:r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/>
                            </a:rPr>
                            <m:t>𝜔</m:t>
                          </m:r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/>
                        </a:rPr>
                        <m:t>+</m:t>
                      </m:r>
                      <m:r>
                        <a:rPr lang="es-MX" i="1">
                          <a:latin typeface="Cambria Math"/>
                        </a:rPr>
                        <m:t>𝑚</m:t>
                      </m:r>
                      <m:sSub>
                        <m:sSubPr>
                          <m:ctrlPr>
                            <a:rPr lang="es-MX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s-MX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s-MX" i="1">
                          <a:latin typeface="Cambria Math"/>
                        </a:rPr>
                        <m:t>𝑐𝑜𝑠</m:t>
                      </m:r>
                      <m:r>
                        <a:rPr lang="es-MX" i="1">
                          <a:latin typeface="Cambria Math"/>
                        </a:rPr>
                        <m:t>𝜃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3" name="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8170" y="1961205"/>
                <a:ext cx="2403094" cy="61093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Rectángulo"/>
          <p:cNvSpPr/>
          <p:nvPr/>
        </p:nvSpPr>
        <p:spPr>
          <a:xfrm>
            <a:off x="747427" y="2771636"/>
            <a:ext cx="382457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dirty="0"/>
              <a:t>El momento de inercia está dado por: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5 Rectángulo"/>
              <p:cNvSpPr/>
              <p:nvPr/>
            </p:nvSpPr>
            <p:spPr>
              <a:xfrm>
                <a:off x="4929495" y="2674048"/>
                <a:ext cx="1298689" cy="610936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/>
                        </a:rPr>
                        <m:t>𝐼</m:t>
                      </m:r>
                      <m:r>
                        <a:rPr lang="es-MX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MX" i="1"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a:rPr lang="es-MX" i="1">
                          <a:latin typeface="Cambria Math"/>
                        </a:rPr>
                        <m:t>𝑀</m:t>
                      </m:r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/>
                            </a:rPr>
                            <m:t>𝑙</m:t>
                          </m:r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6" name="5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9495" y="2674048"/>
                <a:ext cx="1298689" cy="610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6 Rectángulo"/>
          <p:cNvSpPr/>
          <p:nvPr/>
        </p:nvSpPr>
        <p:spPr>
          <a:xfrm>
            <a:off x="567056" y="3347700"/>
            <a:ext cx="4185313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dirty="0" smtClean="0"/>
              <a:t>donde </a:t>
            </a:r>
            <a:r>
              <a:rPr lang="es-MX" dirty="0"/>
              <a:t>M es su masa total y l su longitud.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7 Rectángulo"/>
              <p:cNvSpPr/>
              <p:nvPr/>
            </p:nvSpPr>
            <p:spPr>
              <a:xfrm>
                <a:off x="891443" y="4017838"/>
                <a:ext cx="3464533" cy="92333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ES" dirty="0"/>
                  <a:t>Como 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/>
                      </a:rPr>
                      <m:t>𝐸</m:t>
                    </m:r>
                    <m:r>
                      <a:rPr lang="es-MX" i="1">
                        <a:latin typeface="Cambria Math"/>
                      </a:rPr>
                      <m:t>=</m:t>
                    </m:r>
                    <m:r>
                      <a:rPr lang="es-MX" i="1">
                        <a:latin typeface="Cambria Math"/>
                      </a:rPr>
                      <m:t>𝑐𝑡𝑒</m:t>
                    </m:r>
                  </m:oMath>
                </a14:m>
                <a:r>
                  <a:rPr lang="es-ES" dirty="0"/>
                  <a:t>, por el teorema de conservación de </a:t>
                </a:r>
                <a:r>
                  <a:rPr lang="es-ES" dirty="0" smtClean="0"/>
                  <a:t>la energía, </a:t>
                </a:r>
                <a:r>
                  <a:rPr lang="es-ES" dirty="0"/>
                  <a:t>podemos escribir:</a:t>
                </a:r>
                <a:endParaRPr lang="es-MX" dirty="0"/>
              </a:p>
            </p:txBody>
          </p:sp>
        </mc:Choice>
        <mc:Fallback xmlns="">
          <p:sp>
            <p:nvSpPr>
              <p:cNvPr id="8" name="7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443" y="4017838"/>
                <a:ext cx="3464533" cy="92333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11 Rectángulo"/>
              <p:cNvSpPr/>
              <p:nvPr/>
            </p:nvSpPr>
            <p:spPr>
              <a:xfrm>
                <a:off x="4559797" y="4149732"/>
                <a:ext cx="3419398" cy="719428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𝑑𝐸</m:t>
                          </m:r>
                        </m:num>
                        <m:den>
                          <m:r>
                            <a:rPr lang="es-MX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s-MX" i="1">
                          <a:latin typeface="Cambria Math"/>
                        </a:rPr>
                        <m:t>=</m:t>
                      </m:r>
                      <m:r>
                        <a:rPr lang="es-MX" i="1">
                          <a:latin typeface="Cambria Math"/>
                        </a:rPr>
                        <m:t>𝐼</m:t>
                      </m:r>
                      <m:r>
                        <a:rPr lang="es-MX" i="1">
                          <a:latin typeface="Cambria Math"/>
                        </a:rPr>
                        <m:t>𝜔</m:t>
                      </m:r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s-MX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/>
                            </a:rPr>
                            <m:t>𝜃</m:t>
                          </m:r>
                        </m:num>
                        <m:den>
                          <m:sSup>
                            <m:sSup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s-MX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MX" i="1">
                          <a:latin typeface="Cambria Math"/>
                        </a:rPr>
                        <m:t>−</m:t>
                      </m:r>
                      <m:r>
                        <a:rPr lang="es-MX" i="1">
                          <a:latin typeface="Cambria Math"/>
                        </a:rPr>
                        <m:t>𝑚</m:t>
                      </m:r>
                      <m:sSub>
                        <m:sSubPr>
                          <m:ctrlPr>
                            <a:rPr lang="es-MX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s-MX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s-MX" i="1">
                          <a:latin typeface="Cambria Math"/>
                        </a:rPr>
                        <m:t>𝑠𝑒𝑛</m:t>
                      </m:r>
                      <m:r>
                        <a:rPr lang="es-MX" i="1">
                          <a:latin typeface="Cambria Math"/>
                        </a:rPr>
                        <m:t>𝜃</m:t>
                      </m:r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𝑑</m:t>
                          </m:r>
                          <m:r>
                            <a:rPr lang="es-MX" i="1">
                              <a:latin typeface="Cambria Math"/>
                            </a:rPr>
                            <m:t>𝜃</m:t>
                          </m:r>
                        </m:num>
                        <m:den>
                          <m:r>
                            <a:rPr lang="es-MX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s-MX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12" name="1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9797" y="4149732"/>
                <a:ext cx="3419398" cy="71942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12 Rectángulo"/>
          <p:cNvSpPr/>
          <p:nvPr/>
        </p:nvSpPr>
        <p:spPr>
          <a:xfrm>
            <a:off x="1036208" y="5404248"/>
            <a:ext cx="2455672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dirty="0"/>
              <a:t>Escrito de otra manera: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14 Rectángulo"/>
              <p:cNvSpPr/>
              <p:nvPr/>
            </p:nvSpPr>
            <p:spPr>
              <a:xfrm>
                <a:off x="3683348" y="5229200"/>
                <a:ext cx="4345036" cy="719428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s-MX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/>
                            </a:rPr>
                            <m:t>𝜃</m:t>
                          </m:r>
                        </m:num>
                        <m:den>
                          <m:sSup>
                            <m:sSup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s-MX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MX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𝑚</m:t>
                          </m:r>
                          <m:sSub>
                            <m:sSub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s-MX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s-MX" i="1">
                              <a:latin typeface="Cambria Math"/>
                            </a:rPr>
                            <m:t>𝑠𝑒𝑛</m:t>
                          </m:r>
                          <m:r>
                            <a:rPr lang="es-MX" i="1">
                              <a:latin typeface="Cambria Math"/>
                            </a:rPr>
                            <m:t>𝜃</m:t>
                          </m:r>
                        </m:num>
                        <m:den>
                          <m:r>
                            <a:rPr lang="es-MX" i="1">
                              <a:latin typeface="Cambria Math"/>
                            </a:rPr>
                            <m:t>𝐼</m:t>
                          </m:r>
                        </m:den>
                      </m:f>
                      <m:r>
                        <a:rPr lang="es-MX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/>
                            </a:rPr>
                            <m:t>𝜔</m:t>
                          </m:r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𝑚</m:t>
                          </m:r>
                          <m:sSub>
                            <m:sSub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s-MX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s-MX" i="1">
                              <a:latin typeface="Cambria Math"/>
                            </a:rPr>
                            <m:t>𝑠𝑒𝑛</m:t>
                          </m:r>
                          <m:r>
                            <a:rPr lang="es-MX" i="1">
                              <a:latin typeface="Cambria Math"/>
                            </a:rPr>
                            <m:t>𝜃</m:t>
                          </m:r>
                        </m:num>
                        <m:den>
                          <m:r>
                            <a:rPr lang="es-MX" i="1">
                              <a:latin typeface="Cambria Math"/>
                            </a:rPr>
                            <m:t>𝐼</m:t>
                          </m:r>
                        </m:den>
                      </m:f>
                      <m:r>
                        <a:rPr lang="es-MX" i="1">
                          <a:latin typeface="Cambria Math"/>
                        </a:rPr>
                        <m:t>=0</m:t>
                      </m:r>
                      <m:d>
                        <m:dPr>
                          <m:ctrlPr>
                            <a:rPr lang="es-MX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/>
                            </a:rPr>
                            <m:t>4</m:t>
                          </m:r>
                        </m:e>
                      </m:d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15" name="14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3348" y="5229200"/>
                <a:ext cx="4345036" cy="71942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15 Rectángulo"/>
              <p:cNvSpPr/>
              <p:nvPr/>
            </p:nvSpPr>
            <p:spPr>
              <a:xfrm>
                <a:off x="867776" y="6106256"/>
                <a:ext cx="7376632" cy="491096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s-ES" dirty="0"/>
                  <a:t>Pero se sabe que 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/>
                      </a:rPr>
                      <m:t>𝜔</m:t>
                    </m:r>
                    <m:r>
                      <a:rPr lang="es-MX" i="1">
                        <a:latin typeface="Cambria Math"/>
                      </a:rPr>
                      <m:t>=2</m:t>
                    </m:r>
                    <m:r>
                      <a:rPr lang="es-MX" i="1">
                        <a:latin typeface="Cambria Math"/>
                      </a:rPr>
                      <m:t>𝜋</m:t>
                    </m:r>
                    <m:r>
                      <a:rPr lang="es-MX" i="1">
                        <a:latin typeface="Cambria Math"/>
                      </a:rPr>
                      <m:t>𝐹</m:t>
                    </m:r>
                    <m:r>
                      <a:rPr lang="es-MX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MX" i="1">
                            <a:latin typeface="Cambria Math"/>
                          </a:rPr>
                        </m:ctrlPr>
                      </m:fPr>
                      <m:num>
                        <m:r>
                          <a:rPr lang="es-MX" i="1">
                            <a:latin typeface="Cambria Math"/>
                          </a:rPr>
                          <m:t>2</m:t>
                        </m:r>
                        <m:r>
                          <a:rPr lang="es-MX" i="1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s-MX" i="1">
                            <a:latin typeface="Cambria Math"/>
                          </a:rPr>
                          <m:t>𝑇</m:t>
                        </m:r>
                      </m:den>
                    </m:f>
                  </m:oMath>
                </a14:m>
                <a:r>
                  <a:rPr lang="es-ES" dirty="0"/>
                  <a:t>; donde 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/>
                      </a:rPr>
                      <m:t>𝐹</m:t>
                    </m:r>
                  </m:oMath>
                </a14:m>
                <a:r>
                  <a:rPr lang="es-ES" dirty="0"/>
                  <a:t> es la frecuencia y 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/>
                      </a:rPr>
                      <m:t>𝑇</m:t>
                    </m:r>
                  </m:oMath>
                </a14:m>
                <a:r>
                  <a:rPr lang="es-ES" dirty="0"/>
                  <a:t> el periodo. </a:t>
                </a:r>
                <a:endParaRPr lang="es-MX" dirty="0"/>
              </a:p>
            </p:txBody>
          </p:sp>
        </mc:Choice>
        <mc:Fallback xmlns="">
          <p:sp>
            <p:nvSpPr>
              <p:cNvPr id="16" name="15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76" y="6106256"/>
                <a:ext cx="7376632" cy="491096"/>
              </a:xfrm>
              <a:prstGeom prst="rect">
                <a:avLst/>
              </a:prstGeom>
              <a:blipFill rotWithShape="1">
                <a:blip r:embed="rId7"/>
                <a:stretch>
                  <a:fillRect l="-411" b="-2326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16 Rectángulo"/>
          <p:cNvSpPr/>
          <p:nvPr/>
        </p:nvSpPr>
        <p:spPr>
          <a:xfrm>
            <a:off x="1719340" y="332656"/>
            <a:ext cx="57329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DEDUCCIÓN DEL PERÍODO DE OSCILACIÓN</a:t>
            </a:r>
            <a:endParaRPr lang="es-MX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829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7" grpId="0" animBg="1"/>
      <p:bldP spid="8" grpId="0" animBg="1"/>
      <p:bldP spid="12" grpId="0" animBg="1"/>
      <p:bldP spid="13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955444"/>
              </p:ext>
            </p:extLst>
          </p:nvPr>
        </p:nvGraphicFramePr>
        <p:xfrm>
          <a:off x="973138" y="1340768"/>
          <a:ext cx="7415286" cy="5122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0" name="Imagen de mapa de bits" r:id="rId4" imgW="7838095" imgH="5552381" progId="PBrush">
                  <p:embed/>
                </p:oleObj>
              </mc:Choice>
              <mc:Fallback>
                <p:oleObj name="Imagen de mapa de bits" r:id="rId4" imgW="7838095" imgH="5552381" progId="PBrush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138" y="1340768"/>
                        <a:ext cx="7415286" cy="5122862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771800" y="260648"/>
            <a:ext cx="3528392" cy="64807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MAPA CURRICULAR</a:t>
            </a:r>
          </a:p>
        </p:txBody>
      </p:sp>
    </p:spTree>
    <p:extLst>
      <p:ext uri="{BB962C8B-B14F-4D97-AF65-F5344CB8AC3E}">
        <p14:creationId xmlns:p14="http://schemas.microsoft.com/office/powerpoint/2010/main" val="616945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1 Rectángulo"/>
              <p:cNvSpPr/>
              <p:nvPr/>
            </p:nvSpPr>
            <p:spPr>
              <a:xfrm>
                <a:off x="323528" y="1124744"/>
                <a:ext cx="8352928" cy="51962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s-ES" dirty="0"/>
                  <a:t>P</a:t>
                </a:r>
                <a:r>
                  <a:rPr lang="es-ES" dirty="0" smtClean="0"/>
                  <a:t>ara </a:t>
                </a:r>
                <a:r>
                  <a:rPr lang="es-ES" dirty="0"/>
                  <a:t>oscilaciones pequeñas cuando 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/>
                      </a:rPr>
                      <m:t>𝑠𝑒𝑛</m:t>
                    </m:r>
                    <m:r>
                      <a:rPr lang="es-MX" i="1">
                        <a:latin typeface="Cambria Math"/>
                      </a:rPr>
                      <m:t>𝜃</m:t>
                    </m:r>
                    <m:r>
                      <a:rPr lang="es-MX" i="1">
                        <a:latin typeface="Cambria Math"/>
                      </a:rPr>
                      <m:t>≈</m:t>
                    </m:r>
                    <m:r>
                      <a:rPr lang="es-MX" i="1">
                        <a:latin typeface="Cambria Math"/>
                      </a:rPr>
                      <m:t>𝜃</m:t>
                    </m:r>
                  </m:oMath>
                </a14:m>
                <a:r>
                  <a:rPr lang="es-ES" dirty="0"/>
                  <a:t>, se tiene que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s-MX" i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s-MX" i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a:rPr lang="es-MX" i="1">
                                <a:latin typeface="Cambria Math"/>
                              </a:rPr>
                              <m:t>𝑙𝑖𝑚</m:t>
                            </m:r>
                          </m:e>
                          <m:lim>
                            <m:r>
                              <a:rPr lang="es-MX" i="1">
                                <a:latin typeface="Cambria Math"/>
                              </a:rPr>
                              <m:t>𝜃</m:t>
                            </m:r>
                            <m:r>
                              <a:rPr lang="es-MX" i="1">
                                <a:latin typeface="Cambria Math"/>
                              </a:rPr>
                              <m:t>→0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s-MX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s-MX" i="1">
                                <a:latin typeface="Cambria Math"/>
                              </a:rPr>
                              <m:t>𝑠𝑒𝑛</m:t>
                            </m:r>
                            <m:r>
                              <a:rPr lang="es-MX" i="1">
                                <a:latin typeface="Cambria Math"/>
                              </a:rPr>
                              <m:t>𝜃</m:t>
                            </m:r>
                          </m:num>
                          <m:den>
                            <m:r>
                              <a:rPr lang="es-MX" i="1">
                                <a:latin typeface="Cambria Math"/>
                              </a:rPr>
                              <m:t>𝜃</m:t>
                            </m:r>
                          </m:den>
                        </m:f>
                      </m:e>
                    </m:func>
                    <m:r>
                      <a:rPr lang="es-MX" i="1">
                        <a:latin typeface="Cambria Math"/>
                      </a:rPr>
                      <m:t>=1</m:t>
                    </m:r>
                  </m:oMath>
                </a14:m>
                <a:r>
                  <a:rPr lang="es-ES" dirty="0"/>
                  <a:t>, entonces:</a:t>
                </a:r>
                <a:endParaRPr lang="es-MX" dirty="0"/>
              </a:p>
            </p:txBody>
          </p:sp>
        </mc:Choice>
        <mc:Fallback xmlns="">
          <p:sp>
            <p:nvSpPr>
              <p:cNvPr id="2" name="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124744"/>
                <a:ext cx="8352928" cy="51962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2 Rectángulo"/>
          <p:cNvSpPr/>
          <p:nvPr/>
        </p:nvSpPr>
        <p:spPr>
          <a:xfrm>
            <a:off x="1216452" y="332656"/>
            <a:ext cx="57329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DEDUCCIÓN DEL PERÍODO DE OSCILACIÓN</a:t>
            </a:r>
            <a:endParaRPr lang="es-MX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Rectángulo"/>
              <p:cNvSpPr/>
              <p:nvPr/>
            </p:nvSpPr>
            <p:spPr>
              <a:xfrm>
                <a:off x="3759823" y="1889968"/>
                <a:ext cx="1624354" cy="776431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MX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s-MX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s-MX" i="1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s-MX" i="1">
                                      <a:latin typeface="Cambria Math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𝑚</m:t>
                          </m:r>
                          <m:sSub>
                            <m:sSub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s-MX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s-MX" i="1">
                              <a:latin typeface="Cambria Math"/>
                            </a:rPr>
                            <m:t>𝐼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5" name="4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9823" y="1889968"/>
                <a:ext cx="1624354" cy="7764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5 Rectángulo"/>
          <p:cNvSpPr/>
          <p:nvPr/>
        </p:nvSpPr>
        <p:spPr>
          <a:xfrm>
            <a:off x="323528" y="2780928"/>
            <a:ext cx="8496944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dirty="0"/>
              <a:t>Por lo tanto el periodo de oscilación es independiente de la amplitud y está dado por: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7 Rectángulo"/>
              <p:cNvSpPr/>
              <p:nvPr/>
            </p:nvSpPr>
            <p:spPr>
              <a:xfrm>
                <a:off x="3607152" y="3356992"/>
                <a:ext cx="1929695" cy="910699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/>
                        </a:rPr>
                        <m:t>𝑇</m:t>
                      </m:r>
                      <m:r>
                        <a:rPr lang="es-MX" i="1">
                          <a:latin typeface="Cambria Math"/>
                        </a:rPr>
                        <m:t>=2</m:t>
                      </m:r>
                      <m:r>
                        <a:rPr lang="es-MX" i="1">
                          <a:latin typeface="Cambria Math"/>
                        </a:rPr>
                        <m:t>𝜋</m:t>
                      </m:r>
                      <m:rad>
                        <m:radPr>
                          <m:degHide m:val="on"/>
                          <m:ctrlPr>
                            <a:rPr lang="es-MX" i="1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/>
                                </a:rPr>
                                <m:t>𝐼</m:t>
                              </m:r>
                            </m:num>
                            <m:den>
                              <m:r>
                                <a:rPr lang="es-MX" i="1">
                                  <a:latin typeface="Cambria Math"/>
                                </a:rPr>
                                <m:t>𝑚</m:t>
                              </m:r>
                              <m:sSub>
                                <m:sSubPr>
                                  <m:ctrlPr>
                                    <a:rPr lang="es-MX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MX" i="1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s-MX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d>
                        <m:dPr>
                          <m:ctrlPr>
                            <a:rPr lang="es-MX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/>
                            </a:rPr>
                            <m:t>5</m:t>
                          </m:r>
                        </m:e>
                      </m:d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8" name="7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7152" y="3356992"/>
                <a:ext cx="1929695" cy="91069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Rectángulo"/>
              <p:cNvSpPr/>
              <p:nvPr/>
            </p:nvSpPr>
            <p:spPr>
              <a:xfrm>
                <a:off x="899592" y="4449886"/>
                <a:ext cx="7344816" cy="92333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MX" dirty="0" smtClean="0"/>
                  <a:t>En esta expresión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MX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s-MX" b="0" i="1" smtClean="0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s-MX" dirty="0" smtClean="0"/>
                  <a:t>  es el campo terrestre, m es la magnetización de la barra e I es su momento de inercia respecto a un eje perpendicular al eje de la barra y que pasa por su centro. </a:t>
                </a:r>
                <a:endParaRPr lang="es-MX" dirty="0"/>
              </a:p>
            </p:txBody>
          </p:sp>
        </mc:Choice>
        <mc:Fallback xmlns="">
          <p:sp>
            <p:nvSpPr>
              <p:cNvPr id="9" name="8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4449886"/>
                <a:ext cx="7344816" cy="92333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10 Rectángulo"/>
              <p:cNvSpPr/>
              <p:nvPr/>
            </p:nvSpPr>
            <p:spPr>
              <a:xfrm>
                <a:off x="1112396" y="5795972"/>
                <a:ext cx="3315588" cy="369332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r>
                  <a:rPr lang="es-MX" dirty="0" smtClean="0"/>
                  <a:t>Llamaremos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i="1">
                            <a:latin typeface="Cambria Math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s-MX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MX" dirty="0" smtClean="0"/>
                  <a:t> </a:t>
                </a:r>
                <a:r>
                  <a:rPr lang="es-MX" dirty="0"/>
                  <a:t>a</a:t>
                </a:r>
                <a:r>
                  <a:rPr lang="es-MX" dirty="0" smtClean="0"/>
                  <a:t>l </a:t>
                </a:r>
                <a:r>
                  <a:rPr lang="es-MX" dirty="0"/>
                  <a:t>producto 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/>
                      </a:rPr>
                      <m:t>𝑚</m:t>
                    </m:r>
                    <m:sSub>
                      <m:sSubPr>
                        <m:ctrlPr>
                          <a:rPr lang="es-MX" i="1">
                            <a:latin typeface="Cambria Math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s-MX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11" name="10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396" y="5795972"/>
                <a:ext cx="3315588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12 Rectángulo"/>
              <p:cNvSpPr/>
              <p:nvPr/>
            </p:nvSpPr>
            <p:spPr>
              <a:xfrm>
                <a:off x="4644008" y="5668182"/>
                <a:ext cx="2507994" cy="641138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i="1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s-MX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s-MX" i="1">
                          <a:latin typeface="Cambria Math"/>
                        </a:rPr>
                        <m:t>=</m:t>
                      </m:r>
                      <m:r>
                        <a:rPr lang="es-MX" i="1">
                          <a:latin typeface="Cambria Math"/>
                        </a:rPr>
                        <m:t>𝑚</m:t>
                      </m:r>
                      <m:sSub>
                        <m:sSubPr>
                          <m:ctrlPr>
                            <a:rPr lang="es-MX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s-MX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s-MX" i="1">
                          <a:latin typeface="Cambria Math"/>
                        </a:rPr>
                        <m:t>=4</m:t>
                      </m:r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/>
                            </a:rPr>
                            <m:t>𝜋</m:t>
                          </m:r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𝐼</m:t>
                          </m:r>
                        </m:num>
                        <m:den>
                          <m:sSup>
                            <m:sSup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s-MX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s-MX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/>
                            </a:rPr>
                            <m:t>6</m:t>
                          </m:r>
                        </m:e>
                      </m:d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13" name="1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5668182"/>
                <a:ext cx="2507994" cy="64113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73482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8" grpId="0" animBg="1"/>
      <p:bldP spid="9" grpId="0" animBg="1"/>
      <p:bldP spid="11" grpId="0" animBg="1"/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78342" y="404664"/>
            <a:ext cx="13137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u="sng" dirty="0">
                <a:solidFill>
                  <a:schemeClr val="accent4">
                    <a:lumMod val="75000"/>
                  </a:schemeClr>
                </a:solidFill>
              </a:rPr>
              <a:t>Tarea 1</a:t>
            </a:r>
            <a:r>
              <a:rPr lang="es-MX" sz="2400" b="1" dirty="0">
                <a:solidFill>
                  <a:schemeClr val="accent4">
                    <a:lumMod val="75000"/>
                  </a:schemeClr>
                </a:solidFill>
              </a:rPr>
              <a:t>: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11560" y="1196752"/>
            <a:ext cx="792088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/>
              <a:t>Si la masa  de cada imán que forma la barra es de 0.00430 kg±0.00005 kg ¿Cuál es el momento de inercia de la barra completa?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Rectángulo"/>
              <p:cNvSpPr/>
              <p:nvPr/>
            </p:nvSpPr>
            <p:spPr>
              <a:xfrm>
                <a:off x="683568" y="2109077"/>
                <a:ext cx="7704856" cy="671851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MX" dirty="0"/>
                  <a:t>Para este ejercicio la masa total de la barra sería 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/>
                      </a:rPr>
                      <m:t>𝑀</m:t>
                    </m:r>
                    <m:r>
                      <a:rPr lang="es-MX" i="1">
                        <a:latin typeface="Cambria Math"/>
                      </a:rPr>
                      <m:t>=0.03440±0.0004</m:t>
                    </m:r>
                    <m:r>
                      <a:rPr lang="es-MX" i="1">
                        <a:latin typeface="Cambria Math"/>
                      </a:rPr>
                      <m:t>𝑘𝑔</m:t>
                    </m:r>
                  </m:oMath>
                </a14:m>
                <a:r>
                  <a:rPr lang="es-MX" dirty="0"/>
                  <a:t>, y su longitud es 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/>
                      </a:rPr>
                      <m:t>𝑙</m:t>
                    </m:r>
                    <m:r>
                      <a:rPr lang="es-MX" i="1">
                        <a:latin typeface="Cambria Math"/>
                      </a:rPr>
                      <m:t>=2.5×</m:t>
                    </m:r>
                    <m:sSup>
                      <m:sSupPr>
                        <m:ctrlPr>
                          <a:rPr lang="es-MX" i="1">
                            <a:latin typeface="Cambria Math"/>
                          </a:rPr>
                        </m:ctrlPr>
                      </m:sSupPr>
                      <m:e>
                        <m:r>
                          <a:rPr lang="es-MX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s-MX" i="1">
                            <a:latin typeface="Cambria Math"/>
                          </a:rPr>
                          <m:t>−2</m:t>
                        </m:r>
                      </m:sup>
                    </m:sSup>
                    <m:r>
                      <a:rPr lang="es-MX" i="1">
                        <a:latin typeface="Cambria Math"/>
                      </a:rPr>
                      <m:t>𝑚</m:t>
                    </m:r>
                    <m:r>
                      <a:rPr lang="es-MX" i="1">
                        <a:latin typeface="Cambria Math"/>
                      </a:rPr>
                      <m:t>±5×</m:t>
                    </m:r>
                    <m:sSup>
                      <m:sSupPr>
                        <m:ctrlPr>
                          <a:rPr lang="es-MX" i="1">
                            <a:latin typeface="Cambria Math"/>
                          </a:rPr>
                        </m:ctrlPr>
                      </m:sSupPr>
                      <m:e>
                        <m:r>
                          <a:rPr lang="es-MX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s-MX" i="1">
                            <a:latin typeface="Cambria Math"/>
                          </a:rPr>
                          <m:t>−4</m:t>
                        </m:r>
                      </m:sup>
                    </m:sSup>
                    <m:r>
                      <a:rPr lang="es-MX" i="1">
                        <a:latin typeface="Cambria Math"/>
                      </a:rPr>
                      <m:t>𝑚</m:t>
                    </m:r>
                  </m:oMath>
                </a14:m>
                <a:r>
                  <a:rPr lang="es-MX" dirty="0"/>
                  <a:t>.</a:t>
                </a:r>
              </a:p>
            </p:txBody>
          </p:sp>
        </mc:Choice>
        <mc:Fallback xmlns=""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109077"/>
                <a:ext cx="7704856" cy="67185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4 Rectángulo"/>
          <p:cNvSpPr/>
          <p:nvPr/>
        </p:nvSpPr>
        <p:spPr>
          <a:xfrm>
            <a:off x="755576" y="2987660"/>
            <a:ext cx="114140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dirty="0"/>
              <a:t>Entonces: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Rectángulo"/>
              <p:cNvSpPr/>
              <p:nvPr/>
            </p:nvSpPr>
            <p:spPr>
              <a:xfrm>
                <a:off x="251520" y="3573016"/>
                <a:ext cx="8574162" cy="610936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 smtClean="0">
                          <a:latin typeface="Cambria Math"/>
                        </a:rPr>
                        <m:t>𝐼</m:t>
                      </m:r>
                      <m:r>
                        <a:rPr lang="es-MX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s-MX" i="1">
                          <a:latin typeface="Cambria Math"/>
                        </a:rPr>
                        <m:t>𝑀</m:t>
                      </m:r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/>
                            </a:rPr>
                            <m:t>𝑙</m:t>
                          </m:r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s-MX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/>
                            </a:rPr>
                            <m:t>0.03440</m:t>
                          </m:r>
                          <m:r>
                            <a:rPr lang="es-MX" i="1">
                              <a:latin typeface="Cambria Math"/>
                            </a:rPr>
                            <m:t>𝑘𝑔</m:t>
                          </m:r>
                        </m:e>
                      </m:d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2.5×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/>
                                    </a:rPr>
                                    <m:t>−2</m:t>
                                  </m:r>
                                </m:sup>
                              </m:sSup>
                              <m:r>
                                <a:rPr lang="es-MX" i="1">
                                  <a:latin typeface="Cambria Math"/>
                                </a:rPr>
                                <m:t>𝑚</m:t>
                              </m:r>
                            </m:e>
                          </m:d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/>
                        </a:rPr>
                        <m:t>=10.75×</m:t>
                      </m:r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−6</m:t>
                          </m:r>
                        </m:sup>
                      </m:sSup>
                      <m:r>
                        <a:rPr lang="es-MX" i="1">
                          <a:latin typeface="Cambria Math"/>
                        </a:rPr>
                        <m:t>𝑘𝑔</m:t>
                      </m:r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/>
                        </a:rPr>
                        <m:t>±5×</m:t>
                      </m:r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−11</m:t>
                          </m:r>
                        </m:sup>
                      </m:sSup>
                      <m:r>
                        <a:rPr lang="es-MX" i="1">
                          <a:latin typeface="Cambria Math"/>
                        </a:rPr>
                        <m:t>𝑘𝑔</m:t>
                      </m:r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7" name="6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3573016"/>
                <a:ext cx="8574162" cy="610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7 Rectángulo"/>
              <p:cNvSpPr/>
              <p:nvPr/>
            </p:nvSpPr>
            <p:spPr>
              <a:xfrm>
                <a:off x="578342" y="4365104"/>
                <a:ext cx="7954098" cy="646331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MX" dirty="0"/>
                  <a:t>Para el momento de inercia de la barra utilizada en el experimento se tiene que 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/>
                      </a:rPr>
                      <m:t>𝑀</m:t>
                    </m:r>
                    <m:r>
                      <a:rPr lang="es-MX" i="1">
                        <a:latin typeface="Cambria Math"/>
                      </a:rPr>
                      <m:t>=19.82</m:t>
                    </m:r>
                    <m:r>
                      <a:rPr lang="es-MX" i="1">
                        <a:latin typeface="Cambria Math"/>
                      </a:rPr>
                      <m:t>𝑔𝑟</m:t>
                    </m:r>
                    <m:r>
                      <a:rPr lang="es-MX" i="1">
                        <a:latin typeface="Cambria Math"/>
                      </a:rPr>
                      <m:t>±0.05</m:t>
                    </m:r>
                    <m:r>
                      <a:rPr lang="es-MX" i="1">
                        <a:latin typeface="Cambria Math"/>
                      </a:rPr>
                      <m:t>𝑔𝑟</m:t>
                    </m:r>
                  </m:oMath>
                </a14:m>
                <a:r>
                  <a:rPr lang="es-MX" dirty="0"/>
                  <a:t> y su longitud es 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/>
                      </a:rPr>
                      <m:t>𝑙</m:t>
                    </m:r>
                    <m:r>
                      <a:rPr lang="es-MX" i="1">
                        <a:latin typeface="Cambria Math"/>
                      </a:rPr>
                      <m:t>=2.5</m:t>
                    </m:r>
                    <m:r>
                      <a:rPr lang="es-MX" i="1">
                        <a:latin typeface="Cambria Math"/>
                      </a:rPr>
                      <m:t>𝑐𝑚</m:t>
                    </m:r>
                    <m:r>
                      <a:rPr lang="es-MX" i="1">
                        <a:latin typeface="Cambria Math"/>
                      </a:rPr>
                      <m:t>±0.05</m:t>
                    </m:r>
                    <m:r>
                      <a:rPr lang="es-MX" i="1">
                        <a:latin typeface="Cambria Math"/>
                      </a:rPr>
                      <m:t>𝑐𝑚</m:t>
                    </m:r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8" name="7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342" y="4365104"/>
                <a:ext cx="7954098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8 Rectángulo"/>
          <p:cNvSpPr/>
          <p:nvPr/>
        </p:nvSpPr>
        <p:spPr>
          <a:xfrm>
            <a:off x="766301" y="5229200"/>
            <a:ext cx="114140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dirty="0" smtClean="0"/>
              <a:t>Entonces</a:t>
            </a:r>
            <a:r>
              <a:rPr lang="es-MX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9 Rectángulo"/>
              <p:cNvSpPr/>
              <p:nvPr/>
            </p:nvSpPr>
            <p:spPr>
              <a:xfrm>
                <a:off x="251520" y="5842400"/>
                <a:ext cx="8640960" cy="610936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/>
                        </a:rPr>
                        <m:t>𝐼</m:t>
                      </m:r>
                      <m:r>
                        <a:rPr lang="es-MX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s-MX" i="1">
                          <a:latin typeface="Cambria Math"/>
                        </a:rPr>
                        <m:t>𝑀</m:t>
                      </m:r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/>
                            </a:rPr>
                            <m:t>𝑙</m:t>
                          </m:r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s-MX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/>
                            </a:rPr>
                            <m:t>0.01982</m:t>
                          </m:r>
                          <m:r>
                            <a:rPr lang="es-MX" i="1">
                              <a:latin typeface="Cambria Math"/>
                            </a:rPr>
                            <m:t>𝑘𝑔</m:t>
                          </m:r>
                        </m:e>
                      </m:d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2.5×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/>
                                    </a:rPr>
                                    <m:t>−2</m:t>
                                  </m:r>
                                </m:sup>
                              </m:sSup>
                              <m:r>
                                <a:rPr lang="es-MX" i="1">
                                  <a:latin typeface="Cambria Math"/>
                                </a:rPr>
                                <m:t>𝑚</m:t>
                              </m:r>
                            </m:e>
                          </m:d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/>
                        </a:rPr>
                        <m:t>=6.19×</m:t>
                      </m:r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−6</m:t>
                          </m:r>
                        </m:sup>
                      </m:sSup>
                      <m:r>
                        <a:rPr lang="es-MX" i="1">
                          <a:latin typeface="Cambria Math"/>
                        </a:rPr>
                        <m:t>𝑘𝑔</m:t>
                      </m:r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/>
                        </a:rPr>
                        <m:t>±2.5×</m:t>
                      </m:r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−11</m:t>
                          </m:r>
                        </m:sup>
                      </m:sSup>
                      <m:r>
                        <a:rPr lang="es-MX" i="1">
                          <a:latin typeface="Cambria Math"/>
                        </a:rPr>
                        <m:t>𝑘𝑔</m:t>
                      </m:r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10" name="9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842400"/>
                <a:ext cx="8640960" cy="61093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560109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332656"/>
            <a:ext cx="13137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u="sng" dirty="0">
                <a:solidFill>
                  <a:schemeClr val="accent4">
                    <a:lumMod val="75000"/>
                  </a:schemeClr>
                </a:solidFill>
              </a:rPr>
              <a:t>Tarea 2</a:t>
            </a:r>
            <a:r>
              <a:rPr lang="es-MX" sz="2400" b="1" dirty="0">
                <a:solidFill>
                  <a:schemeClr val="accent4">
                    <a:lumMod val="75000"/>
                  </a:schemeClr>
                </a:solidFill>
              </a:rPr>
              <a:t>: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95536" y="1268760"/>
            <a:ext cx="835292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/>
              <a:t>Se mide </a:t>
            </a:r>
            <a:r>
              <a:rPr lang="es-MX" dirty="0"/>
              <a:t>el periodo de oscilación para amplitudes angulares pequeñas. Asegúrese de asignar la incertidumbre correspondiente.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Rectángulo"/>
              <p:cNvSpPr/>
              <p:nvPr/>
            </p:nvSpPr>
            <p:spPr>
              <a:xfrm>
                <a:off x="363640" y="2206605"/>
                <a:ext cx="8384823" cy="646331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MX" dirty="0"/>
                  <a:t>Para el periodo de oscilación de la barra se tomaron en cuenta ángulos pequeños que de acuerdo a la ecuación </a:t>
                </a:r>
                <a:r>
                  <a:rPr lang="es-MX" dirty="0" smtClean="0"/>
                  <a:t>para  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/>
                      </a:rPr>
                      <m:t>𝑇</m:t>
                    </m:r>
                  </m:oMath>
                </a14:m>
                <a:r>
                  <a:rPr lang="es-MX" dirty="0"/>
                  <a:t> no depende  de la amplitud </a:t>
                </a:r>
                <a:r>
                  <a:rPr lang="es-MX" dirty="0" smtClean="0"/>
                  <a:t>inicial, </a:t>
                </a:r>
                <a:r>
                  <a:rPr lang="es-MX" dirty="0"/>
                  <a:t>entonces:</a:t>
                </a:r>
              </a:p>
            </p:txBody>
          </p:sp>
        </mc:Choice>
        <mc:Fallback xmlns=""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640" y="2206605"/>
                <a:ext cx="8384823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4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52482926"/>
                  </p:ext>
                </p:extLst>
              </p:nvPr>
            </p:nvGraphicFramePr>
            <p:xfrm>
              <a:off x="1115616" y="3193064"/>
              <a:ext cx="6912768" cy="297224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389463"/>
                    <a:gridCol w="3523305"/>
                  </a:tblGrid>
                  <a:tr h="362252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Mediciones del periodo de oscilación de la barra magnética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</a:tr>
                  <a:tr h="36225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Medición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effectLst/>
                            </a:rPr>
                            <a:t>Periodo T </a:t>
                          </a:r>
                          <a14:m>
                            <m:oMath xmlns:m="http://schemas.openxmlformats.org/officeDocument/2006/math">
                              <m:r>
                                <a:rPr lang="es-MX" sz="1400">
                                  <a:effectLst/>
                                  <a:latin typeface="Cambria Math"/>
                                </a:rPr>
                                <m:t>±0.1885</m:t>
                              </m:r>
                              <m:r>
                                <a:rPr lang="es-MX" sz="1400">
                                  <a:effectLst/>
                                  <a:latin typeface="Cambria Math"/>
                                </a:rPr>
                                <m:t>𝑠</m:t>
                              </m:r>
                            </m:oMath>
                          </a14:m>
                          <a:endParaRPr lang="es-MX" sz="14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36225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1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0.833 s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36225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effectLst/>
                            </a:rPr>
                            <a:t>2</a:t>
                          </a:r>
                          <a:endParaRPr lang="es-MX" sz="14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0.867 s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36225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effectLst/>
                            </a:rPr>
                            <a:t>3</a:t>
                          </a:r>
                          <a:endParaRPr lang="es-MX" sz="14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0.880 s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36225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effectLst/>
                            </a:rPr>
                            <a:t>4</a:t>
                          </a:r>
                          <a:endParaRPr lang="es-MX" sz="14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0.870 s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36225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effectLst/>
                            </a:rPr>
                            <a:t>5</a:t>
                          </a:r>
                          <a:endParaRPr lang="es-MX" sz="14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0.887 s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43647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effectLst/>
                            </a:rPr>
                            <a:t>Periodo de oscilación promedio</a:t>
                          </a:r>
                          <a:endParaRPr lang="es-MX" sz="14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0.8674 s </a:t>
                          </a:r>
                          <a14:m>
                            <m:oMath xmlns:m="http://schemas.openxmlformats.org/officeDocument/2006/math">
                              <m:r>
                                <a:rPr lang="es-MX" sz="1400">
                                  <a:effectLst/>
                                  <a:latin typeface="Cambria Math"/>
                                </a:rPr>
                                <m:t>±0.1885</m:t>
                              </m:r>
                              <m:r>
                                <a:rPr lang="es-MX" sz="1400">
                                  <a:effectLst/>
                                  <a:latin typeface="Cambria Math"/>
                                </a:rPr>
                                <m:t>𝑠</m:t>
                              </m:r>
                            </m:oMath>
                          </a14:m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4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52482926"/>
                  </p:ext>
                </p:extLst>
              </p:nvPr>
            </p:nvGraphicFramePr>
            <p:xfrm>
              <a:off x="1115616" y="3193064"/>
              <a:ext cx="6912768" cy="297224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389463"/>
                    <a:gridCol w="3523305"/>
                  </a:tblGrid>
                  <a:tr h="362252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Mediciones del periodo de oscilación de la barra magnética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</a:tr>
                  <a:tr h="36225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Medición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2230" marR="68580" marT="0" marB="0">
                        <a:blipFill rotWithShape="1">
                          <a:blip r:embed="rId3"/>
                          <a:stretch>
                            <a:fillRect l="-96194" t="-116667" b="-615000"/>
                          </a:stretch>
                        </a:blipFill>
                      </a:tcPr>
                    </a:tc>
                  </a:tr>
                  <a:tr h="36225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1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0.833 s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36225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effectLst/>
                            </a:rPr>
                            <a:t>2</a:t>
                          </a:r>
                          <a:endParaRPr lang="es-MX" sz="14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0.867 s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36225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effectLst/>
                            </a:rPr>
                            <a:t>3</a:t>
                          </a:r>
                          <a:endParaRPr lang="es-MX" sz="14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0.880 s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36225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effectLst/>
                            </a:rPr>
                            <a:t>4</a:t>
                          </a:r>
                          <a:endParaRPr lang="es-MX" sz="14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0.870 s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36225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effectLst/>
                            </a:rPr>
                            <a:t>5</a:t>
                          </a:r>
                          <a:endParaRPr lang="es-MX" sz="14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0.887 s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43647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600">
                              <a:effectLst/>
                            </a:rPr>
                            <a:t>Periodo de oscilación promedio</a:t>
                          </a:r>
                          <a:endParaRPr lang="es-MX" sz="14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2230" marR="68580" marT="0" marB="0">
                        <a:blipFill rotWithShape="1">
                          <a:blip r:embed="rId3"/>
                          <a:stretch>
                            <a:fillRect l="-96194" t="-591667" b="-138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924821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7544" y="404664"/>
            <a:ext cx="13137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u="sng" dirty="0">
                <a:solidFill>
                  <a:schemeClr val="accent4">
                    <a:lumMod val="75000"/>
                  </a:schemeClr>
                </a:solidFill>
              </a:rPr>
              <a:t>Tarea 3</a:t>
            </a:r>
            <a:r>
              <a:rPr lang="es-MX" sz="2400" b="1" dirty="0">
                <a:solidFill>
                  <a:schemeClr val="accent4">
                    <a:lumMod val="75000"/>
                  </a:schemeClr>
                </a:solidFill>
              </a:rPr>
              <a:t>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Rectángulo"/>
              <p:cNvSpPr/>
              <p:nvPr/>
            </p:nvSpPr>
            <p:spPr>
              <a:xfrm>
                <a:off x="1331640" y="1340768"/>
                <a:ext cx="6408712" cy="646331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MX" dirty="0"/>
                  <a:t>Con los resultados para el periodo de oscilación y el momento de inercia de la barra obtenga el valor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i="1">
                            <a:latin typeface="Cambria Math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s-MX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s-MX" i="1">
                        <a:latin typeface="Cambria Math"/>
                      </a:rPr>
                      <m:t>=</m:t>
                    </m:r>
                    <m:r>
                      <a:rPr lang="es-MX" i="1">
                        <a:latin typeface="Cambria Math"/>
                      </a:rPr>
                      <m:t>𝑚</m:t>
                    </m:r>
                    <m:sSub>
                      <m:sSubPr>
                        <m:ctrlPr>
                          <a:rPr lang="es-MX" i="1">
                            <a:latin typeface="Cambria Math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s-MX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3" name="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1340768"/>
                <a:ext cx="6408712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Rectángulo"/>
              <p:cNvSpPr/>
              <p:nvPr/>
            </p:nvSpPr>
            <p:spPr>
              <a:xfrm>
                <a:off x="107504" y="2283230"/>
                <a:ext cx="8928992" cy="713722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i="1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s-MX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s-MX" i="1">
                          <a:latin typeface="Cambria Math"/>
                        </a:rPr>
                        <m:t>=</m:t>
                      </m:r>
                      <m:r>
                        <a:rPr lang="es-MX" i="1">
                          <a:latin typeface="Cambria Math"/>
                        </a:rPr>
                        <m:t>𝑚</m:t>
                      </m:r>
                      <m:sSub>
                        <m:sSubPr>
                          <m:ctrlPr>
                            <a:rPr lang="es-MX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s-MX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s-MX" i="1">
                          <a:latin typeface="Cambria Math"/>
                        </a:rPr>
                        <m:t>=4</m:t>
                      </m:r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/>
                            </a:rPr>
                            <m:t>𝜋</m:t>
                          </m:r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𝐼</m:t>
                          </m:r>
                        </m:num>
                        <m:den>
                          <m:sSup>
                            <m:sSup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s-MX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MX" i="1">
                          <a:latin typeface="Cambria Math"/>
                        </a:rPr>
                        <m:t>=4</m:t>
                      </m:r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/>
                            </a:rPr>
                            <m:t>𝜋</m:t>
                          </m:r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6.19×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s-MX" i="1">
                                  <a:latin typeface="Cambria Math"/>
                                </a:rPr>
                                <m:t>−6</m:t>
                              </m:r>
                            </m:sup>
                          </m:sSup>
                          <m:r>
                            <a:rPr lang="es-MX" i="1">
                              <a:latin typeface="Cambria Math"/>
                            </a:rPr>
                            <m:t>𝑘𝑔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s-MX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MX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s-MX" i="1">
                                      <a:latin typeface="Cambria Math"/>
                                    </a:rPr>
                                    <m:t>0.8674</m:t>
                                  </m:r>
                                  <m:r>
                                    <a:rPr lang="es-MX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</m:d>
                            </m:e>
                            <m:sup>
                              <m:r>
                                <a:rPr lang="es-MX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MX" i="1">
                          <a:latin typeface="Cambria Math"/>
                        </a:rPr>
                        <m:t>=3.25×</m:t>
                      </m:r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−4</m:t>
                          </m:r>
                        </m:sup>
                      </m:sSup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𝑘𝑔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s-MX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s-MX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MX" i="1">
                          <a:latin typeface="Cambria Math"/>
                        </a:rPr>
                        <m:t>±2.87×</m:t>
                      </m:r>
                      <m:sSup>
                        <m:sSupPr>
                          <m:ctrlPr>
                            <a:rPr lang="es-MX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s-MX" i="1">
                              <a:latin typeface="Cambria Math"/>
                            </a:rPr>
                            <m:t>−8</m:t>
                          </m:r>
                        </m:sup>
                      </m:sSup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𝑘𝑔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s-MX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s-MX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2283230"/>
                <a:ext cx="8928992" cy="71372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Rectángulo"/>
              <p:cNvSpPr/>
              <p:nvPr/>
            </p:nvSpPr>
            <p:spPr>
              <a:xfrm>
                <a:off x="344530" y="3284984"/>
                <a:ext cx="8403934" cy="769891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MX" dirty="0" smtClean="0"/>
                  <a:t>Para la medida </a:t>
                </a:r>
                <a:r>
                  <a:rPr lang="es-MX" dirty="0"/>
                  <a:t>del cociente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i="1">
                            <a:latin typeface="Cambria Math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s-MX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s-MX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MX" i="1">
                            <a:latin typeface="Cambria Math"/>
                          </a:rPr>
                        </m:ctrlPr>
                      </m:fPr>
                      <m:num>
                        <m:r>
                          <a:rPr lang="es-MX" i="1">
                            <a:latin typeface="Cambria Math"/>
                          </a:rPr>
                          <m:t>𝑚</m:t>
                        </m:r>
                      </m:num>
                      <m:den>
                        <m:sSub>
                          <m:sSubPr>
                            <m:ctrlPr>
                              <a:rPr lang="es-MX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MX" i="1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s-MX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s-MX" dirty="0" smtClean="0"/>
                  <a:t>  haremos </a:t>
                </a:r>
                <a:r>
                  <a:rPr lang="es-MX" dirty="0"/>
                  <a:t>interactuar </a:t>
                </a:r>
                <a:r>
                  <a:rPr lang="es-MX" dirty="0" smtClean="0"/>
                  <a:t>una </a:t>
                </a:r>
                <a:r>
                  <a:rPr lang="es-MX" dirty="0"/>
                  <a:t>brújula comercial con el campo magnético terrestre y con la barra magnética simultáneamente. </a:t>
                </a:r>
              </a:p>
            </p:txBody>
          </p:sp>
        </mc:Choice>
        <mc:Fallback xmlns="">
          <p:sp>
            <p:nvSpPr>
              <p:cNvPr id="5" name="4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530" y="3284984"/>
                <a:ext cx="8403934" cy="76989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"/>
          <p:cNvPicPr/>
          <p:nvPr/>
        </p:nvPicPr>
        <p:blipFill>
          <a:blip r:embed="rId5"/>
          <a:stretch>
            <a:fillRect/>
          </a:stretch>
        </p:blipFill>
        <p:spPr bwMode="auto">
          <a:xfrm>
            <a:off x="4427985" y="4509120"/>
            <a:ext cx="3456383" cy="1909376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514036" y="4748951"/>
            <a:ext cx="3625916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/>
              <a:t>Se </a:t>
            </a:r>
            <a:r>
              <a:rPr lang="es-MX" dirty="0"/>
              <a:t>coloca </a:t>
            </a:r>
            <a:r>
              <a:rPr lang="es-MX" dirty="0" smtClean="0"/>
              <a:t>un </a:t>
            </a:r>
            <a:r>
              <a:rPr lang="es-MX" dirty="0"/>
              <a:t>riel en la dirección perpendicular a la </a:t>
            </a:r>
            <a:r>
              <a:rPr lang="es-MX" dirty="0" smtClean="0"/>
              <a:t>dirección norte-sur del campo magnético terrestre  y </a:t>
            </a:r>
            <a:r>
              <a:rPr lang="es-MX" dirty="0"/>
              <a:t>la barra magnética sobre </a:t>
            </a:r>
            <a:r>
              <a:rPr lang="es-MX" dirty="0" smtClean="0"/>
              <a:t>este</a:t>
            </a:r>
            <a:r>
              <a:rPr 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68346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1340768"/>
            <a:ext cx="8424936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/>
              <a:t>El campo magnético que produce la barra en la posición de la brújula está dado por: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Rectángulo"/>
              <p:cNvSpPr/>
              <p:nvPr/>
            </p:nvSpPr>
            <p:spPr>
              <a:xfrm>
                <a:off x="3007652" y="1957523"/>
                <a:ext cx="3155094" cy="651973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s-MX" i="1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s-MX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s-MX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s-MX" i="1">
                              <a:latin typeface="Cambria Math"/>
                            </a:rPr>
                            <m:t>4</m:t>
                          </m:r>
                          <m:r>
                            <a:rPr lang="es-MX" i="1">
                              <a:latin typeface="Cambria Math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s-MX" i="1">
                              <a:latin typeface="Cambria Math"/>
                            </a:rPr>
                            <m:t>𝑙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s-MX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MX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s-MX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MX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s-MX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s-MX" i="1">
                                          <a:latin typeface="Cambria Math"/>
                                        </a:rPr>
                                        <m:t>𝑟</m:t>
                                      </m:r>
                                      <m:r>
                                        <a:rPr lang="es-MX" i="1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s-MX" i="1">
                                          <a:latin typeface="Cambria Math"/>
                                        </a:rPr>
                                        <m:t>𝑙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s-MX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s-MX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/>
                            </a:rPr>
                            <m:t>7</m:t>
                          </m:r>
                        </m:e>
                      </m:d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3" name="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7652" y="1957523"/>
                <a:ext cx="3155094" cy="65197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Rectángulo"/>
              <p:cNvSpPr/>
              <p:nvPr/>
            </p:nvSpPr>
            <p:spPr>
              <a:xfrm>
                <a:off x="323528" y="2841350"/>
                <a:ext cx="8424936" cy="646331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MX" dirty="0"/>
                  <a:t>Aquí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i="1">
                            <a:latin typeface="Cambria Math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s-MX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s-MX" dirty="0"/>
                  <a:t> es la permeabilidad magnética del vacío, que en el sistema internacional de unidades (SI) tiene el valor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i="1">
                            <a:latin typeface="Cambria Math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s-MX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s-MX" i="1">
                        <a:latin typeface="Cambria Math"/>
                      </a:rPr>
                      <m:t>=4</m:t>
                    </m:r>
                    <m:r>
                      <a:rPr lang="es-MX" i="1">
                        <a:latin typeface="Cambria Math"/>
                      </a:rPr>
                      <m:t>𝜋</m:t>
                    </m:r>
                    <m:r>
                      <a:rPr lang="es-MX" i="1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s-MX" i="1">
                            <a:latin typeface="Cambria Math"/>
                          </a:rPr>
                        </m:ctrlPr>
                      </m:sSupPr>
                      <m:e>
                        <m:r>
                          <a:rPr lang="es-MX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s-MX" i="1">
                            <a:latin typeface="Cambria Math"/>
                          </a:rPr>
                          <m:t>−7</m:t>
                        </m:r>
                      </m:sup>
                    </m:sSup>
                    <m:r>
                      <a:rPr lang="es-MX" i="1">
                        <a:latin typeface="Cambria Math"/>
                      </a:rPr>
                      <m:t>𝑁</m:t>
                    </m:r>
                    <m:sSup>
                      <m:sSupPr>
                        <m:ctrlPr>
                          <a:rPr lang="es-MX" i="1">
                            <a:latin typeface="Cambria Math"/>
                          </a:rPr>
                        </m:ctrlPr>
                      </m:sSupPr>
                      <m:e>
                        <m:r>
                          <a:rPr lang="es-MX" i="1">
                            <a:latin typeface="Cambria Math"/>
                          </a:rPr>
                          <m:t>𝐴</m:t>
                        </m:r>
                      </m:e>
                      <m:sup>
                        <m:r>
                          <a:rPr lang="es-MX" i="1">
                            <a:latin typeface="Cambria Math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s-MX" dirty="0"/>
                  <a:t> (N=newton, A=amperes</a:t>
                </a:r>
                <a:r>
                  <a:rPr lang="es-MX" dirty="0" smtClean="0"/>
                  <a:t>).</a:t>
                </a:r>
                <a:endParaRPr lang="es-MX" dirty="0"/>
              </a:p>
            </p:txBody>
          </p:sp>
        </mc:Choice>
        <mc:Fallback xmlns=""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841350"/>
                <a:ext cx="8424936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Rectángulo"/>
              <p:cNvSpPr/>
              <p:nvPr/>
            </p:nvSpPr>
            <p:spPr>
              <a:xfrm>
                <a:off x="611560" y="3790781"/>
                <a:ext cx="7848872" cy="646331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lvl="0"/>
                <a:r>
                  <a:rPr lang="es-MX" dirty="0">
                    <a:solidFill>
                      <a:prstClr val="black"/>
                    </a:solidFill>
                  </a:rPr>
                  <a:t> En este experimento es muy importante utilizar el sistema internacional de unidades. La unidad SI de campo magnético es el Tesla (</a:t>
                </a:r>
                <a14:m>
                  <m:oMath xmlns:m="http://schemas.openxmlformats.org/officeDocument/2006/math">
                    <m:r>
                      <a:rPr lang="es-MX" i="1">
                        <a:solidFill>
                          <a:prstClr val="black"/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es-MX" dirty="0">
                    <a:solidFill>
                      <a:prstClr val="black"/>
                    </a:solidFill>
                  </a:rPr>
                  <a:t>). </a:t>
                </a:r>
                <a14:m>
                  <m:oMath xmlns:m="http://schemas.openxmlformats.org/officeDocument/2006/math">
                    <m:r>
                      <a:rPr lang="es-MX" i="1">
                        <a:solidFill>
                          <a:prstClr val="black"/>
                        </a:solidFill>
                        <a:latin typeface="Cambria Math"/>
                      </a:rPr>
                      <m:t>1</m:t>
                    </m:r>
                    <m:r>
                      <a:rPr lang="es-MX" i="1">
                        <a:solidFill>
                          <a:prstClr val="black"/>
                        </a:solidFill>
                        <a:latin typeface="Cambria Math"/>
                      </a:rPr>
                      <m:t>𝑇</m:t>
                    </m:r>
                    <m:r>
                      <a:rPr lang="es-MX" i="1">
                        <a:solidFill>
                          <a:prstClr val="black"/>
                        </a:solidFill>
                        <a:latin typeface="Cambria Math"/>
                      </a:rPr>
                      <m:t>=1</m:t>
                    </m:r>
                    <m:r>
                      <a:rPr lang="es-MX" i="1">
                        <a:solidFill>
                          <a:prstClr val="black"/>
                        </a:solidFill>
                        <a:latin typeface="Cambria Math"/>
                      </a:rPr>
                      <m:t>𝑁</m:t>
                    </m:r>
                    <m:sSup>
                      <m:sSupPr>
                        <m:ctrlPr>
                          <a:rPr lang="es-MX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s-MX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𝐴</m:t>
                        </m:r>
                      </m:e>
                      <m:sup>
                        <m:r>
                          <a:rPr lang="es-MX" i="1">
                            <a:solidFill>
                              <a:prstClr val="black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s-MX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s-MX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s-MX" i="1">
                            <a:solidFill>
                              <a:prstClr val="black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endParaRPr lang="es-MX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4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3790781"/>
                <a:ext cx="7848872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" descr="H:\Carpeta sin título\probabilidad\imagen3.jpg"/>
          <p:cNvPicPr/>
          <p:nvPr/>
        </p:nvPicPr>
        <p:blipFill>
          <a:blip r:embed="rId5"/>
          <a:stretch>
            <a:fillRect/>
          </a:stretch>
        </p:blipFill>
        <p:spPr bwMode="auto">
          <a:xfrm>
            <a:off x="2161979" y="4869160"/>
            <a:ext cx="4858293" cy="155430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467544" y="404664"/>
            <a:ext cx="32790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u="sng" dirty="0">
                <a:solidFill>
                  <a:schemeClr val="accent4">
                    <a:lumMod val="75000"/>
                  </a:schemeClr>
                </a:solidFill>
              </a:rPr>
              <a:t>Tarea </a:t>
            </a:r>
            <a:r>
              <a:rPr lang="es-MX" sz="2400" b="1" u="sng" dirty="0" smtClean="0">
                <a:solidFill>
                  <a:schemeClr val="accent4">
                    <a:lumMod val="75000"/>
                  </a:schemeClr>
                </a:solidFill>
              </a:rPr>
              <a:t>3 (Continuación)</a:t>
            </a:r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: </a:t>
            </a:r>
            <a:endParaRPr lang="es-MX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6527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1 Rectángulo"/>
              <p:cNvSpPr/>
              <p:nvPr/>
            </p:nvSpPr>
            <p:spPr>
              <a:xfrm>
                <a:off x="1259632" y="1340768"/>
                <a:ext cx="6624736" cy="92333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MX" dirty="0"/>
                  <a:t>Con la barra a una distancia 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/>
                      </a:rPr>
                      <m:t>𝑟</m:t>
                    </m:r>
                  </m:oMath>
                </a14:m>
                <a:r>
                  <a:rPr lang="es-MX" dirty="0"/>
                  <a:t> de la brújula, como se muestra en la figura 3, se obtiene que el ángulo 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/>
                      </a:rPr>
                      <m:t>∝</m:t>
                    </m:r>
                  </m:oMath>
                </a14:m>
                <a:r>
                  <a:rPr lang="es-MX" dirty="0"/>
                  <a:t> formado entre la aguja de la brújula y la dirección norte-sur está dado por:</a:t>
                </a:r>
              </a:p>
            </p:txBody>
          </p:sp>
        </mc:Choice>
        <mc:Fallback xmlns="">
          <p:sp>
            <p:nvSpPr>
              <p:cNvPr id="2" name="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1340768"/>
                <a:ext cx="6624736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Rectángulo"/>
              <p:cNvSpPr/>
              <p:nvPr/>
            </p:nvSpPr>
            <p:spPr>
              <a:xfrm>
                <a:off x="2603926" y="2625573"/>
                <a:ext cx="3840282" cy="659411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/>
                        </a:rPr>
                        <m:t>𝑡𝑎𝑛</m:t>
                      </m:r>
                      <m:r>
                        <a:rPr lang="es-MX" i="1">
                          <a:latin typeface="Cambria Math"/>
                        </a:rPr>
                        <m:t>∝=</m:t>
                      </m:r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s-MX" i="1">
                                  <a:latin typeface="Cambria Math"/>
                                </a:rPr>
                                <m:t>𝑀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s-MX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s-MX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s-MX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s-MX" i="1">
                              <a:latin typeface="Cambria Math"/>
                            </a:rPr>
                            <m:t>4</m:t>
                          </m:r>
                          <m:r>
                            <a:rPr lang="es-MX" i="1">
                              <a:latin typeface="Cambria Math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MX" i="1">
                              <a:latin typeface="Cambria Math"/>
                            </a:rPr>
                            <m:t>𝑙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s-MX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MX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s-MX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MX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s-MX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s-MX" i="1">
                                          <a:latin typeface="Cambria Math"/>
                                        </a:rPr>
                                        <m:t>𝑟</m:t>
                                      </m:r>
                                      <m:r>
                                        <a:rPr lang="es-MX" i="1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s-MX" i="1">
                                          <a:latin typeface="Cambria Math"/>
                                        </a:rPr>
                                        <m:t>𝑙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s-MX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𝑚</m:t>
                          </m:r>
                        </m:num>
                        <m:den>
                          <m:sSub>
                            <m:sSub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s-MX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3" name="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3926" y="2625573"/>
                <a:ext cx="3840282" cy="65941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Rectángulo"/>
          <p:cNvSpPr/>
          <p:nvPr/>
        </p:nvSpPr>
        <p:spPr>
          <a:xfrm>
            <a:off x="1475656" y="3779748"/>
            <a:ext cx="504056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dirty="0"/>
              <a:t>d</a:t>
            </a:r>
            <a:r>
              <a:rPr lang="es-MX" dirty="0" smtClean="0"/>
              <a:t>onde </a:t>
            </a:r>
            <a:r>
              <a:rPr lang="es-MX" dirty="0"/>
              <a:t>se puede </a:t>
            </a:r>
            <a:r>
              <a:rPr lang="es-MX" dirty="0" smtClean="0"/>
              <a:t>despejar </a:t>
            </a:r>
            <a:r>
              <a:rPr lang="es-MX" dirty="0"/>
              <a:t>fácilmente el cociente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Rectángulo"/>
              <p:cNvSpPr/>
              <p:nvPr/>
            </p:nvSpPr>
            <p:spPr>
              <a:xfrm>
                <a:off x="3058211" y="4752281"/>
                <a:ext cx="3025957" cy="908967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i="1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s-MX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s-MX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𝑚</m:t>
                          </m:r>
                        </m:num>
                        <m:den>
                          <m:sSub>
                            <m:sSub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s-MX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s-MX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4</m:t>
                          </m:r>
                          <m:r>
                            <a:rPr lang="es-MX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sSub>
                            <m:sSub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i="1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s-MX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s-MX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/>
                            </a:rPr>
                            <m:t>𝑙𝑡𝑎𝑛</m:t>
                          </m:r>
                          <m:r>
                            <a:rPr lang="es-MX" i="1">
                              <a:latin typeface="Cambria Math"/>
                            </a:rPr>
                            <m:t>∝</m:t>
                          </m:r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MX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s-MX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s-MX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i="1">
                                          <a:latin typeface="Cambria Math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es-MX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s-MX" i="1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s-MX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s-MX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s-MX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s-MX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s-MX" i="1">
                                              <a:latin typeface="Cambria Math"/>
                                            </a:rPr>
                                            <m:t>𝑟</m:t>
                                          </m:r>
                                          <m:r>
                                            <a:rPr lang="es-MX" i="1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r>
                                            <a:rPr lang="es-MX" i="1">
                                              <a:latin typeface="Cambria Math"/>
                                            </a:rPr>
                                            <m:t>𝑙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s-MX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5" name="4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8211" y="4752281"/>
                <a:ext cx="3025957" cy="90896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5 Rectángulo"/>
          <p:cNvSpPr/>
          <p:nvPr/>
        </p:nvSpPr>
        <p:spPr>
          <a:xfrm>
            <a:off x="467544" y="404664"/>
            <a:ext cx="32790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u="sng" dirty="0">
                <a:solidFill>
                  <a:schemeClr val="accent4">
                    <a:lumMod val="75000"/>
                  </a:schemeClr>
                </a:solidFill>
              </a:rPr>
              <a:t>Tarea </a:t>
            </a:r>
            <a:r>
              <a:rPr lang="es-MX" sz="2400" b="1" u="sng" dirty="0" smtClean="0">
                <a:solidFill>
                  <a:schemeClr val="accent4">
                    <a:lumMod val="75000"/>
                  </a:schemeClr>
                </a:solidFill>
              </a:rPr>
              <a:t>3 (Continuación)</a:t>
            </a:r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: </a:t>
            </a:r>
            <a:endParaRPr lang="es-MX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8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404664"/>
            <a:ext cx="13137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u="sng" dirty="0">
                <a:solidFill>
                  <a:schemeClr val="accent4">
                    <a:lumMod val="75000"/>
                  </a:schemeClr>
                </a:solidFill>
              </a:rPr>
              <a:t>Tarea 4</a:t>
            </a:r>
            <a:r>
              <a:rPr lang="es-MX" sz="2400" b="1" dirty="0">
                <a:solidFill>
                  <a:schemeClr val="accent4">
                    <a:lumMod val="75000"/>
                  </a:schemeClr>
                </a:solidFill>
              </a:rPr>
              <a:t>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Rectángulo"/>
              <p:cNvSpPr/>
              <p:nvPr/>
            </p:nvSpPr>
            <p:spPr>
              <a:xfrm>
                <a:off x="1259632" y="1412776"/>
                <a:ext cx="6624736" cy="70788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MX" sz="2000" dirty="0" smtClean="0"/>
                  <a:t>Se hacen </a:t>
                </a:r>
                <a:r>
                  <a:rPr lang="es-MX" sz="2000" dirty="0"/>
                  <a:t>mediciones del ángulo de desviación de la aguja para distintas distancias </a:t>
                </a:r>
                <a14:m>
                  <m:oMath xmlns:m="http://schemas.openxmlformats.org/officeDocument/2006/math">
                    <m:r>
                      <a:rPr lang="es-MX" sz="2000" i="1">
                        <a:latin typeface="Cambria Math"/>
                      </a:rPr>
                      <m:t>𝑟</m:t>
                    </m:r>
                  </m:oMath>
                </a14:m>
                <a:r>
                  <a:rPr lang="es-MX" sz="2000" dirty="0"/>
                  <a:t> de la barra magnética. </a:t>
                </a:r>
              </a:p>
            </p:txBody>
          </p:sp>
        </mc:Choice>
        <mc:Fallback xmlns="">
          <p:sp>
            <p:nvSpPr>
              <p:cNvPr id="3" name="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1412776"/>
                <a:ext cx="6624736" cy="70788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3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4371393"/>
                  </p:ext>
                </p:extLst>
              </p:nvPr>
            </p:nvGraphicFramePr>
            <p:xfrm>
              <a:off x="899592" y="2539758"/>
              <a:ext cx="7416824" cy="349931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471790"/>
                    <a:gridCol w="2468153"/>
                    <a:gridCol w="2476881"/>
                  </a:tblGrid>
                  <a:tr h="437139"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400" dirty="0">
                              <a:effectLst/>
                            </a:rPr>
                            <a:t>Tabla de la desviación de la </a:t>
                          </a:r>
                          <a:r>
                            <a:rPr lang="es-MX" sz="2400" dirty="0" smtClean="0">
                              <a:effectLst/>
                            </a:rPr>
                            <a:t>aguja</a:t>
                          </a:r>
                        </a:p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400" dirty="0" smtClean="0">
                              <a:effectLst/>
                            </a:rPr>
                            <a:t>para </a:t>
                          </a:r>
                          <a:r>
                            <a:rPr lang="es-MX" sz="2400" dirty="0">
                              <a:effectLst/>
                            </a:rPr>
                            <a:t>distintas distancias r de la barra magnética</a:t>
                          </a:r>
                          <a:endParaRPr lang="es-MX" sz="20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</a:tr>
                  <a:tr h="43713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</a:rPr>
                            <a:t>Angulo α ± 0.5°</a:t>
                          </a:r>
                          <a:endParaRPr lang="es-MX" sz="16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</a:rPr>
                            <a:t>Distancia </a:t>
                          </a:r>
                          <a14:m>
                            <m:oMath xmlns:m="http://schemas.openxmlformats.org/officeDocument/2006/math">
                              <m:r>
                                <a:rPr lang="es-MX" sz="1600">
                                  <a:effectLst/>
                                  <a:latin typeface="Cambria Math"/>
                                </a:rPr>
                                <m:t>𝑟</m:t>
                              </m:r>
                              <m:r>
                                <a:rPr lang="es-MX" sz="1600">
                                  <a:effectLst/>
                                  <a:latin typeface="Cambria Math"/>
                                </a:rPr>
                                <m:t>±0.0005</m:t>
                              </m:r>
                              <m:r>
                                <a:rPr lang="es-MX" sz="1600">
                                  <a:effectLst/>
                                  <a:latin typeface="Cambria Math"/>
                                </a:rPr>
                                <m:t>𝑚</m:t>
                              </m:r>
                            </m:oMath>
                          </a14:m>
                          <a:endParaRPr lang="es-MX" sz="16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>
                                    <a:effectLst/>
                                    <a:latin typeface="Cambria Math"/>
                                  </a:rPr>
                                  <m:t>𝑡𝑎𝑛</m:t>
                                </m:r>
                                <m:r>
                                  <a:rPr lang="es-MX" sz="1600">
                                    <a:effectLst/>
                                    <a:latin typeface="Cambria Math"/>
                                  </a:rPr>
                                  <m:t>∝</m:t>
                                </m:r>
                              </m:oMath>
                            </m:oMathPara>
                          </a14:m>
                          <a:endParaRPr lang="es-MX" sz="16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4588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</a:rPr>
                            <a:t>10°</a:t>
                          </a:r>
                          <a:endParaRPr lang="es-MX" sz="16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>
                                    <a:effectLst/>
                                    <a:latin typeface="Cambria Math"/>
                                  </a:rPr>
                                  <m:t>55.8×</m:t>
                                </m:r>
                                <m:sSup>
                                  <m:sSupPr>
                                    <m:ctrlPr>
                                      <a:rPr lang="es-MX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600">
                                        <a:effectLst/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s-MX" sz="1600">
                                        <a:effectLst/>
                                        <a:latin typeface="Cambria Math"/>
                                      </a:rPr>
                                      <m:t>−2</m:t>
                                    </m:r>
                                  </m:sup>
                                </m:sSup>
                                <m:r>
                                  <a:rPr lang="es-MX" sz="1600">
                                    <a:effectLst/>
                                    <a:latin typeface="Cambria Math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s-MX" sz="16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</a:rPr>
                            <a:t>0.1763</a:t>
                          </a:r>
                          <a:endParaRPr lang="es-MX" sz="16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4588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</a:rPr>
                            <a:t>20°</a:t>
                          </a:r>
                          <a:endParaRPr lang="es-MX" sz="16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>
                                    <a:effectLst/>
                                    <a:latin typeface="Cambria Math"/>
                                  </a:rPr>
                                  <m:t>44.64×</m:t>
                                </m:r>
                                <m:sSup>
                                  <m:sSupPr>
                                    <m:ctrlPr>
                                      <a:rPr lang="es-MX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600">
                                        <a:effectLst/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s-MX" sz="1600">
                                        <a:effectLst/>
                                        <a:latin typeface="Cambria Math"/>
                                      </a:rPr>
                                      <m:t>−2</m:t>
                                    </m:r>
                                  </m:sup>
                                </m:sSup>
                                <m:r>
                                  <a:rPr lang="es-MX" sz="1600">
                                    <a:effectLst/>
                                    <a:latin typeface="Cambria Math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s-MX" sz="16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</a:rPr>
                            <a:t>0.3639</a:t>
                          </a:r>
                          <a:endParaRPr lang="es-MX" sz="16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4588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</a:rPr>
                            <a:t>30°</a:t>
                          </a:r>
                          <a:endParaRPr lang="es-MX" sz="16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>
                                    <a:effectLst/>
                                    <a:latin typeface="Cambria Math"/>
                                  </a:rPr>
                                  <m:t>41.40×</m:t>
                                </m:r>
                                <m:sSup>
                                  <m:sSupPr>
                                    <m:ctrlPr>
                                      <a:rPr lang="es-MX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600">
                                        <a:effectLst/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s-MX" sz="1600">
                                        <a:effectLst/>
                                        <a:latin typeface="Cambria Math"/>
                                      </a:rPr>
                                      <m:t>−2</m:t>
                                    </m:r>
                                  </m:sup>
                                </m:sSup>
                                <m:r>
                                  <a:rPr lang="es-MX" sz="1600">
                                    <a:effectLst/>
                                    <a:latin typeface="Cambria Math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s-MX" sz="16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</a:rPr>
                            <a:t>0.5773</a:t>
                          </a:r>
                          <a:endParaRPr lang="es-MX" sz="16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4588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</a:rPr>
                            <a:t>40°</a:t>
                          </a:r>
                          <a:endParaRPr lang="es-MX" sz="16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>
                                    <a:effectLst/>
                                    <a:latin typeface="Cambria Math"/>
                                  </a:rPr>
                                  <m:t>40.60×</m:t>
                                </m:r>
                                <m:sSup>
                                  <m:sSupPr>
                                    <m:ctrlPr>
                                      <a:rPr lang="es-MX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600">
                                        <a:effectLst/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s-MX" sz="1600">
                                        <a:effectLst/>
                                        <a:latin typeface="Cambria Math"/>
                                      </a:rPr>
                                      <m:t>−2</m:t>
                                    </m:r>
                                  </m:sup>
                                </m:sSup>
                                <m:r>
                                  <a:rPr lang="es-MX" sz="1600">
                                    <a:effectLst/>
                                    <a:latin typeface="Cambria Math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s-MX" sz="16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</a:rPr>
                            <a:t>0.8396</a:t>
                          </a:r>
                          <a:endParaRPr lang="es-MX" sz="16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4588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</a:rPr>
                            <a:t>50°</a:t>
                          </a:r>
                          <a:endParaRPr lang="es-MX" sz="16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>
                                    <a:effectLst/>
                                    <a:latin typeface="Cambria Math"/>
                                  </a:rPr>
                                  <m:t>24.40×</m:t>
                                </m:r>
                                <m:sSup>
                                  <m:sSupPr>
                                    <m:ctrlPr>
                                      <a:rPr lang="es-MX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600">
                                        <a:effectLst/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s-MX" sz="1600">
                                        <a:effectLst/>
                                        <a:latin typeface="Cambria Math"/>
                                      </a:rPr>
                                      <m:t>−2</m:t>
                                    </m:r>
                                  </m:sup>
                                </m:sSup>
                                <m:r>
                                  <a:rPr lang="es-MX" sz="1600">
                                    <a:effectLst/>
                                    <a:latin typeface="Cambria Math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s-MX" sz="16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</a:rPr>
                            <a:t>1.198</a:t>
                          </a:r>
                          <a:endParaRPr lang="es-MX" sz="16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3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4371393"/>
                  </p:ext>
                </p:extLst>
              </p:nvPr>
            </p:nvGraphicFramePr>
            <p:xfrm>
              <a:off x="899592" y="2539758"/>
              <a:ext cx="7416824" cy="348153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471790"/>
                    <a:gridCol w="2468153"/>
                    <a:gridCol w="2476881"/>
                  </a:tblGrid>
                  <a:tr h="750316"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400" dirty="0">
                              <a:effectLst/>
                            </a:rPr>
                            <a:t>Tabla de la desviación de la </a:t>
                          </a:r>
                          <a:r>
                            <a:rPr lang="es-MX" sz="2400" dirty="0" smtClean="0">
                              <a:effectLst/>
                            </a:rPr>
                            <a:t>aguja</a:t>
                          </a:r>
                        </a:p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400" dirty="0" smtClean="0">
                              <a:effectLst/>
                            </a:rPr>
                            <a:t>para </a:t>
                          </a:r>
                          <a:r>
                            <a:rPr lang="es-MX" sz="2400" dirty="0">
                              <a:effectLst/>
                            </a:rPr>
                            <a:t>distintas distancias r de la barra magnética</a:t>
                          </a:r>
                          <a:endParaRPr lang="es-MX" sz="20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</a:tr>
                  <a:tr h="43713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</a:rPr>
                            <a:t>Angulo α ± 0.5°</a:t>
                          </a:r>
                          <a:endParaRPr lang="es-MX" sz="16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2230" marR="68580" marT="0" marB="0">
                        <a:blipFill rotWithShape="1">
                          <a:blip r:embed="rId3"/>
                          <a:stretch>
                            <a:fillRect l="-100247" t="-194444" r="-100494" b="-52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2230" marR="68580" marT="0" marB="0">
                        <a:blipFill rotWithShape="1">
                          <a:blip r:embed="rId3"/>
                          <a:stretch>
                            <a:fillRect l="-199754" t="-194444" r="-246" b="-522222"/>
                          </a:stretch>
                        </a:blipFill>
                      </a:tcPr>
                    </a:tc>
                  </a:tr>
                  <a:tr h="4588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</a:rPr>
                            <a:t>10°</a:t>
                          </a:r>
                          <a:endParaRPr lang="es-MX" sz="16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2230" marR="68580" marT="0" marB="0">
                        <a:blipFill rotWithShape="1">
                          <a:blip r:embed="rId3"/>
                          <a:stretch>
                            <a:fillRect l="-100247" t="-282667" r="-100494" b="-40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</a:rPr>
                            <a:t>0.1763</a:t>
                          </a:r>
                          <a:endParaRPr lang="es-MX" sz="16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4588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</a:rPr>
                            <a:t>20°</a:t>
                          </a:r>
                          <a:endParaRPr lang="es-MX" sz="16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2230" marR="68580" marT="0" marB="0">
                        <a:blipFill rotWithShape="1">
                          <a:blip r:embed="rId3"/>
                          <a:stretch>
                            <a:fillRect l="-100247" t="-382667" r="-100494" b="-30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</a:rPr>
                            <a:t>0.3639</a:t>
                          </a:r>
                          <a:endParaRPr lang="es-MX" sz="16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4588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</a:rPr>
                            <a:t>30°</a:t>
                          </a:r>
                          <a:endParaRPr lang="es-MX" sz="16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2230" marR="68580" marT="0" marB="0">
                        <a:blipFill rotWithShape="1">
                          <a:blip r:embed="rId3"/>
                          <a:stretch>
                            <a:fillRect l="-100247" t="-476316" r="-100494" b="-197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</a:rPr>
                            <a:t>0.5773</a:t>
                          </a:r>
                          <a:endParaRPr lang="es-MX" sz="16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4588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</a:rPr>
                            <a:t>40°</a:t>
                          </a:r>
                          <a:endParaRPr lang="es-MX" sz="16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2230" marR="68580" marT="0" marB="0">
                        <a:blipFill rotWithShape="1">
                          <a:blip r:embed="rId3"/>
                          <a:stretch>
                            <a:fillRect l="-100247" t="-584000" r="-100494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</a:rPr>
                            <a:t>0.8396</a:t>
                          </a:r>
                          <a:endParaRPr lang="es-MX" sz="16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  <a:tr h="4588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>
                              <a:effectLst/>
                            </a:rPr>
                            <a:t>50°</a:t>
                          </a:r>
                          <a:endParaRPr lang="es-MX" sz="16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2230" marR="68580" marT="0" marB="0">
                        <a:blipFill rotWithShape="1">
                          <a:blip r:embed="rId3"/>
                          <a:stretch>
                            <a:fillRect l="-100247" t="-684000" r="-100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1800" dirty="0">
                              <a:effectLst/>
                            </a:rPr>
                            <a:t>1.198</a:t>
                          </a:r>
                          <a:endParaRPr lang="es-MX" sz="16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62230" marR="68580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88657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476672"/>
            <a:ext cx="13137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u="sng" dirty="0">
                <a:solidFill>
                  <a:schemeClr val="accent4">
                    <a:lumMod val="75000"/>
                  </a:schemeClr>
                </a:solidFill>
              </a:rPr>
              <a:t>Tarea 5</a:t>
            </a:r>
            <a:r>
              <a:rPr lang="es-MX" sz="2400" b="1" dirty="0">
                <a:solidFill>
                  <a:schemeClr val="accent4">
                    <a:lumMod val="75000"/>
                  </a:schemeClr>
                </a:solidFill>
              </a:rPr>
              <a:t>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Rectángulo"/>
              <p:cNvSpPr/>
              <p:nvPr/>
            </p:nvSpPr>
            <p:spPr>
              <a:xfrm>
                <a:off x="899592" y="1268760"/>
                <a:ext cx="7344816" cy="102316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MX" sz="2400" dirty="0" smtClean="0"/>
                  <a:t>Se grafica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/>
                      </a:rPr>
                      <m:t>𝑡𝑎𝑛</m:t>
                    </m:r>
                    <m:r>
                      <a:rPr lang="es-MX" sz="2400" i="1">
                        <a:latin typeface="Cambria Math"/>
                      </a:rPr>
                      <m:t>∝</m:t>
                    </m:r>
                  </m:oMath>
                </a14:m>
                <a:r>
                  <a:rPr lang="es-MX" sz="2400" dirty="0"/>
                  <a:t> contra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s-MX" sz="2400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s-MX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MX" sz="2400" i="1">
                                <a:latin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s-MX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s-MX" sz="24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s-MX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s-MX" sz="2400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s-MX" sz="24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s-MX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s-MX" sz="2400" i="1">
                                    <a:latin typeface="Cambria Math"/>
                                  </a:rPr>
                                  <m:t>𝑟</m:t>
                                </m:r>
                                <m:r>
                                  <a:rPr lang="es-MX" sz="2400" i="1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s-MX" sz="2400" i="1">
                                    <a:latin typeface="Cambria Math"/>
                                  </a:rPr>
                                  <m:t>𝑙</m:t>
                                </m:r>
                              </m:e>
                            </m:d>
                          </m:e>
                          <m:sup>
                            <m:r>
                              <a:rPr lang="es-MX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s-MX" sz="2400" dirty="0"/>
                  <a:t> , </a:t>
                </a:r>
                <a:r>
                  <a:rPr lang="es-MX" sz="2400" dirty="0" smtClean="0"/>
                  <a:t>utilizando los valores medidos que se muestran en la tabla siguiente:</a:t>
                </a:r>
                <a:endParaRPr lang="es-MX" sz="2400" dirty="0"/>
              </a:p>
            </p:txBody>
          </p:sp>
        </mc:Choice>
        <mc:Fallback xmlns="">
          <p:sp>
            <p:nvSpPr>
              <p:cNvPr id="3" name="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268760"/>
                <a:ext cx="7344816" cy="10231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3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86067138"/>
                  </p:ext>
                </p:extLst>
              </p:nvPr>
            </p:nvGraphicFramePr>
            <p:xfrm>
              <a:off x="1408430" y="2767997"/>
              <a:ext cx="6479540" cy="309270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239770"/>
                    <a:gridCol w="3239770"/>
                  </a:tblGrid>
                  <a:tr h="0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2000" dirty="0">
                              <a:effectLst/>
                            </a:rPr>
                            <a:t>Tabla 3</a:t>
                          </a:r>
                          <a:endParaRPr lang="es-MX" sz="18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2000" dirty="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s-MX" sz="1800">
                                  <a:effectLst/>
                                  <a:latin typeface="Cambria Math"/>
                                </a:rPr>
                                <m:t>𝑡𝑎𝑛</m:t>
                              </m:r>
                              <m:r>
                                <a:rPr lang="es-MX" sz="1800">
                                  <a:effectLst/>
                                  <a:latin typeface="Cambria Math"/>
                                </a:rPr>
                                <m:t>∝</m:t>
                              </m:r>
                            </m:oMath>
                          </a14:m>
                          <a:endParaRPr lang="es-MX" sz="18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s-MX" sz="18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sz="1800">
                                        <a:effectLst/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s-MX" sz="18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1800">
                                            <a:effectLst/>
                                            <a:latin typeface="Cambria Math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es-MX" sz="1800">
                                            <a:effectLst/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s-MX" sz="1800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s-MX" sz="18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sz="1800">
                                        <a:effectLst/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s-MX" sz="18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s-MX" sz="18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s-MX" sz="1800">
                                                <a:effectLst/>
                                                <a:latin typeface="Cambria Math"/>
                                              </a:rPr>
                                              <m:t>𝑟</m:t>
                                            </m:r>
                                            <m:r>
                                              <a:rPr lang="es-MX" sz="1800">
                                                <a:effectLst/>
                                                <a:latin typeface="Cambria Math"/>
                                              </a:rPr>
                                              <m:t>+</m:t>
                                            </m:r>
                                            <m:r>
                                              <a:rPr lang="es-MX" sz="1800">
                                                <a:effectLst/>
                                                <a:latin typeface="Cambria Math"/>
                                              </a:rPr>
                                              <m:t>𝑙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s-MX" sz="1800">
                                            <a:effectLst/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s-MX" sz="18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</a:rPr>
                            <a:t>0.176</a:t>
                          </a:r>
                          <a:endParaRPr lang="es-MX" sz="18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2000" dirty="0">
                              <a:effectLst/>
                            </a:rPr>
                            <a:t>2.80</a:t>
                          </a:r>
                          <a:endParaRPr lang="es-MX" sz="18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</a:rPr>
                            <a:t>0.364</a:t>
                          </a:r>
                          <a:endParaRPr lang="es-MX" sz="18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2000" dirty="0">
                              <a:effectLst/>
                            </a:rPr>
                            <a:t>4.54</a:t>
                          </a:r>
                          <a:endParaRPr lang="es-MX" sz="18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</a:rPr>
                            <a:t>0.577</a:t>
                          </a:r>
                          <a:endParaRPr lang="es-MX" sz="18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2000" dirty="0">
                              <a:effectLst/>
                            </a:rPr>
                            <a:t>5.33</a:t>
                          </a:r>
                          <a:endParaRPr lang="es-MX" sz="18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</a:rPr>
                            <a:t>0.843</a:t>
                          </a:r>
                          <a:endParaRPr lang="es-MX" sz="18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2000" dirty="0">
                              <a:effectLst/>
                            </a:rPr>
                            <a:t>6.87</a:t>
                          </a:r>
                          <a:endParaRPr lang="es-MX" sz="18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</a:rPr>
                            <a:t>1.20</a:t>
                          </a:r>
                          <a:endParaRPr lang="es-MX" sz="18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2000" dirty="0">
                              <a:effectLst/>
                            </a:rPr>
                            <a:t>12.62</a:t>
                          </a:r>
                          <a:endParaRPr lang="es-MX" sz="18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3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86067138"/>
                  </p:ext>
                </p:extLst>
              </p:nvPr>
            </p:nvGraphicFramePr>
            <p:xfrm>
              <a:off x="1408430" y="2767997"/>
              <a:ext cx="6479540" cy="300393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239770"/>
                    <a:gridCol w="3239770"/>
                  </a:tblGrid>
                  <a:tr h="375095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2000" dirty="0">
                              <a:effectLst/>
                            </a:rPr>
                            <a:t>Tabla 3</a:t>
                          </a:r>
                          <a:endParaRPr lang="es-MX" sz="18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  <a:tc h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</a:tr>
                  <a:tr h="753364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30480" marR="34925" marT="34925" marB="34925">
                        <a:blipFill rotWithShape="1">
                          <a:blip r:embed="rId3"/>
                          <a:stretch>
                            <a:fillRect t="-56911" r="-99812" b="-265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30480" marR="34925" marT="34925" marB="34925">
                        <a:blipFill rotWithShape="1">
                          <a:blip r:embed="rId3"/>
                          <a:stretch>
                            <a:fillRect l="-100188" t="-56911" b="-265854"/>
                          </a:stretch>
                        </a:blipFill>
                      </a:tcPr>
                    </a:tc>
                  </a:tr>
                  <a:tr h="37509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</a:rPr>
                            <a:t>0.176</a:t>
                          </a:r>
                          <a:endParaRPr lang="es-MX" sz="18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2000" dirty="0">
                              <a:effectLst/>
                            </a:rPr>
                            <a:t>2.80</a:t>
                          </a:r>
                          <a:endParaRPr lang="es-MX" sz="18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  <a:tr h="37509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</a:rPr>
                            <a:t>0.364</a:t>
                          </a:r>
                          <a:endParaRPr lang="es-MX" sz="18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2000" dirty="0">
                              <a:effectLst/>
                            </a:rPr>
                            <a:t>4.54</a:t>
                          </a:r>
                          <a:endParaRPr lang="es-MX" sz="18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  <a:tr h="37509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</a:rPr>
                            <a:t>0.577</a:t>
                          </a:r>
                          <a:endParaRPr lang="es-MX" sz="18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2000" dirty="0">
                              <a:effectLst/>
                            </a:rPr>
                            <a:t>5.33</a:t>
                          </a:r>
                          <a:endParaRPr lang="es-MX" sz="18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  <a:tr h="37509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</a:rPr>
                            <a:t>0.843</a:t>
                          </a:r>
                          <a:endParaRPr lang="es-MX" sz="18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2000" dirty="0">
                              <a:effectLst/>
                            </a:rPr>
                            <a:t>6.87</a:t>
                          </a:r>
                          <a:endParaRPr lang="es-MX" sz="18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  <a:tr h="37509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MX" sz="2000">
                              <a:effectLst/>
                            </a:rPr>
                            <a:t>1.20</a:t>
                          </a:r>
                          <a:endParaRPr lang="es-MX" sz="18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2000" dirty="0">
                              <a:effectLst/>
                            </a:rPr>
                            <a:t>12.62</a:t>
                          </a:r>
                          <a:endParaRPr lang="es-MX" sz="18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990101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1115616" y="1556792"/>
            <a:ext cx="6840760" cy="385391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3" name="2 Rectángulo"/>
          <p:cNvSpPr/>
          <p:nvPr/>
        </p:nvSpPr>
        <p:spPr>
          <a:xfrm>
            <a:off x="539552" y="404664"/>
            <a:ext cx="75982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u="sng" dirty="0">
                <a:solidFill>
                  <a:schemeClr val="accent4">
                    <a:lumMod val="75000"/>
                  </a:schemeClr>
                </a:solidFill>
              </a:rPr>
              <a:t>Tarea 5</a:t>
            </a:r>
            <a:r>
              <a:rPr lang="es-MX" sz="2400" b="1" dirty="0">
                <a:solidFill>
                  <a:schemeClr val="accent4">
                    <a:lumMod val="75000"/>
                  </a:schemeClr>
                </a:solidFill>
              </a:rPr>
              <a:t>: </a:t>
            </a:r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</a:rPr>
              <a:t> GRAFICA DE LOS DATOS DE LA TABLA ANTERIOR</a:t>
            </a:r>
            <a:endParaRPr lang="es-MX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Rectángulo"/>
              <p:cNvSpPr/>
              <p:nvPr/>
            </p:nvSpPr>
            <p:spPr>
              <a:xfrm>
                <a:off x="683568" y="5805264"/>
                <a:ext cx="7776864" cy="52116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s-MX" dirty="0" smtClean="0"/>
                  <a:t>Al graficar </a:t>
                </a:r>
                <a14:m>
                  <m:oMath xmlns:m="http://schemas.openxmlformats.org/officeDocument/2006/math">
                    <m:r>
                      <a:rPr lang="es-MX" b="0" i="0" smtClean="0">
                        <a:latin typeface="Cambria Math"/>
                      </a:rPr>
                      <m:t> </m:t>
                    </m:r>
                    <m:r>
                      <a:rPr lang="es-MX" i="1">
                        <a:latin typeface="Cambria Math"/>
                      </a:rPr>
                      <m:t>𝑡𝑎𝑛</m:t>
                    </m:r>
                    <m:r>
                      <a:rPr lang="es-MX" i="1">
                        <a:latin typeface="Cambria Math"/>
                      </a:rPr>
                      <m:t>∝</m:t>
                    </m:r>
                  </m:oMath>
                </a14:m>
                <a:r>
                  <a:rPr lang="es-MX" dirty="0"/>
                  <a:t> </a:t>
                </a:r>
                <a:r>
                  <a:rPr lang="es-MX" dirty="0" smtClean="0"/>
                  <a:t> contra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latin typeface="Cambria Math"/>
                          </a:rPr>
                        </m:ctrlPr>
                      </m:fPr>
                      <m:num>
                        <m:r>
                          <a:rPr lang="es-MX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s-MX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MX" i="1">
                                <a:latin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s-MX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s-MX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s-MX" i="1">
                            <a:latin typeface="Cambria Math"/>
                          </a:rPr>
                        </m:ctrlPr>
                      </m:fPr>
                      <m:num>
                        <m:r>
                          <a:rPr lang="es-MX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s-MX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s-MX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s-MX" i="1">
                                    <a:latin typeface="Cambria Math"/>
                                  </a:rPr>
                                  <m:t>𝑟</m:t>
                                </m:r>
                                <m:r>
                                  <a:rPr lang="es-MX" i="1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s-MX" i="1">
                                    <a:latin typeface="Cambria Math"/>
                                  </a:rPr>
                                  <m:t>𝑙</m:t>
                                </m:r>
                              </m:e>
                            </m:d>
                          </m:e>
                          <m:sup>
                            <m:r>
                              <a:rPr lang="es-MX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s-MX" dirty="0"/>
                  <a:t> </a:t>
                </a:r>
                <a:r>
                  <a:rPr lang="es-MX" dirty="0" smtClean="0"/>
                  <a:t>  </a:t>
                </a:r>
                <a:r>
                  <a:rPr lang="es-MX" dirty="0"/>
                  <a:t>se </a:t>
                </a:r>
                <a:r>
                  <a:rPr lang="es-MX" dirty="0" smtClean="0"/>
                  <a:t>obtiene </a:t>
                </a:r>
                <a:r>
                  <a:rPr lang="es-MX" dirty="0"/>
                  <a:t>una pendiente de 8.97± .146</a:t>
                </a:r>
              </a:p>
            </p:txBody>
          </p:sp>
        </mc:Choice>
        <mc:Fallback xmlns=""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5805264"/>
                <a:ext cx="7776864" cy="52116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051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404664"/>
            <a:ext cx="13137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u="sng" dirty="0">
                <a:solidFill>
                  <a:schemeClr val="accent4">
                    <a:lumMod val="75000"/>
                  </a:schemeClr>
                </a:solidFill>
              </a:rPr>
              <a:t>Tarea 6</a:t>
            </a:r>
            <a:r>
              <a:rPr lang="es-MX" sz="2400" b="1" dirty="0">
                <a:solidFill>
                  <a:schemeClr val="accent4">
                    <a:lumMod val="75000"/>
                  </a:schemeClr>
                </a:solidFill>
              </a:rPr>
              <a:t>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Rectángulo"/>
              <p:cNvSpPr/>
              <p:nvPr/>
            </p:nvSpPr>
            <p:spPr>
              <a:xfrm>
                <a:off x="2123728" y="1484784"/>
                <a:ext cx="4944559" cy="632417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es-MX" sz="2400" dirty="0"/>
                  <a:t>¿Qué valor tiene el cociente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s-MX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s-MX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MX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s-MX" sz="2400" i="1">
                            <a:latin typeface="Cambria Math"/>
                          </a:rPr>
                          <m:t>𝑚</m:t>
                        </m:r>
                      </m:num>
                      <m:den>
                        <m:sSub>
                          <m:sSubPr>
                            <m:ctrlPr>
                              <a:rPr lang="es-MX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MX" sz="2400" i="1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s-MX" sz="24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s-MX" sz="2400" dirty="0"/>
                  <a:t>?</a:t>
                </a:r>
              </a:p>
            </p:txBody>
          </p:sp>
        </mc:Choice>
        <mc:Fallback xmlns="">
          <p:sp>
            <p:nvSpPr>
              <p:cNvPr id="3" name="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1484784"/>
                <a:ext cx="4944559" cy="63241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3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69138528"/>
                  </p:ext>
                </p:extLst>
              </p:nvPr>
            </p:nvGraphicFramePr>
            <p:xfrm>
              <a:off x="2555776" y="2564905"/>
              <a:ext cx="4038592" cy="194421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019296"/>
                    <a:gridCol w="2019296"/>
                  </a:tblGrid>
                  <a:tr h="388843">
                    <a:tc rowSpan="5"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 </a:t>
                          </a:r>
                          <a:endParaRPr lang="es-MX" sz="1400" dirty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 </a:t>
                          </a:r>
                          <a:endParaRPr lang="es-MX" sz="1400" dirty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400">
                                        <a:effectLst/>
                                        <a:latin typeface="Cambria Math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s-MX" sz="1400">
                                        <a:effectLst/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1600">
                              <a:effectLst/>
                            </a:rPr>
                            <a:t>15750.8</a:t>
                          </a:r>
                          <a:endParaRPr lang="es-MX" sz="14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  <a:tr h="388843">
                    <a:tc v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20037.4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  <a:tr h="388843">
                    <a:tc v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27034.2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  <a:tr h="388843">
                    <a:tc v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37848.1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  <a:tr h="388843">
                    <a:tc v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1855.9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3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69138528"/>
                  </p:ext>
                </p:extLst>
              </p:nvPr>
            </p:nvGraphicFramePr>
            <p:xfrm>
              <a:off x="2555776" y="2564905"/>
              <a:ext cx="4038592" cy="194421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019296"/>
                    <a:gridCol w="2019296"/>
                  </a:tblGrid>
                  <a:tr h="388843">
                    <a:tc rowSpan="5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30480" marR="34925" marT="34925" marB="34925">
                        <a:blipFill rotWithShape="1">
                          <a:blip r:embed="rId3"/>
                          <a:stretch>
                            <a:fillRect t="-1567" r="-99699" b="-6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1600">
                              <a:effectLst/>
                            </a:rPr>
                            <a:t>15750.8</a:t>
                          </a:r>
                          <a:endParaRPr lang="es-MX" sz="140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  <a:tr h="388843">
                    <a:tc v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20037.4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  <a:tr h="388843">
                    <a:tc v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27034.2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  <a:tr h="388843">
                    <a:tc v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37848.1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  <a:tr h="388843">
                    <a:tc v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s-MX" sz="1600" dirty="0">
                              <a:effectLst/>
                            </a:rPr>
                            <a:t>1855.9</a:t>
                          </a:r>
                          <a:endParaRPr lang="es-MX" sz="1400" dirty="0">
                            <a:solidFill>
                              <a:srgbClr val="00000A"/>
                            </a:solidFill>
                            <a:effectLst/>
                            <a:latin typeface="Calibri"/>
                            <a:ea typeface="Droid Sans Fallback"/>
                            <a:cs typeface="Calibri"/>
                          </a:endParaRPr>
                        </a:p>
                      </a:txBody>
                      <a:tcPr marL="30480" marR="34925" marT="34925" marB="34925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Rectángulo"/>
              <p:cNvSpPr/>
              <p:nvPr/>
            </p:nvSpPr>
            <p:spPr>
              <a:xfrm>
                <a:off x="539552" y="5055567"/>
                <a:ext cx="6537046" cy="461665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es-MX" sz="2400" dirty="0"/>
                  <a:t>Al realizar un promedio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s-MX" sz="24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MX" sz="2400" dirty="0"/>
                  <a:t> se </a:t>
                </a:r>
                <a:r>
                  <a:rPr lang="es-MX" sz="2400" dirty="0" smtClean="0"/>
                  <a:t>tiene 12803.28 </a:t>
                </a:r>
                <a:endParaRPr lang="es-MX" sz="2400" dirty="0"/>
              </a:p>
            </p:txBody>
          </p:sp>
        </mc:Choice>
        <mc:Fallback xmlns="">
          <p:sp>
            <p:nvSpPr>
              <p:cNvPr id="5" name="4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5055567"/>
                <a:ext cx="6537046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4298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696"/>
            <a:ext cx="2170584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130097" name="Group 4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241107954"/>
              </p:ext>
            </p:extLst>
          </p:nvPr>
        </p:nvGraphicFramePr>
        <p:xfrm>
          <a:off x="387350" y="2060848"/>
          <a:ext cx="4184650" cy="4029223"/>
        </p:xfrm>
        <a:graphic>
          <a:graphicData uri="http://schemas.openxmlformats.org/drawingml/2006/table">
            <a:tbl>
              <a:tblPr/>
              <a:tblGrid>
                <a:gridCol w="1152476"/>
                <a:gridCol w="3032174"/>
              </a:tblGrid>
              <a:tr h="6950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DIAPOSITIVA</a:t>
                      </a:r>
                    </a:p>
                  </a:txBody>
                  <a:tcPr marL="91468" marR="91468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</a:t>
                      </a:r>
                    </a:p>
                  </a:txBody>
                  <a:tcPr marL="91468" marR="91468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1800" b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CARÁTULA INSTITUCIONAL</a:t>
                      </a:r>
                      <a:endParaRPr lang="es-MX" sz="1800" b="1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68" marR="91468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2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II</a:t>
                      </a:r>
                    </a:p>
                  </a:txBody>
                  <a:tcPr marL="91468" marR="91468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SECUENCIA DIDÁCTICA</a:t>
                      </a:r>
                    </a:p>
                  </a:txBody>
                  <a:tcPr marL="91468" marR="91468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1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III</a:t>
                      </a:r>
                    </a:p>
                  </a:txBody>
                  <a:tcPr marL="91468" marR="91468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MAPA CURRICULAR</a:t>
                      </a:r>
                    </a:p>
                  </a:txBody>
                  <a:tcPr marL="91468" marR="91468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48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IV</a:t>
                      </a:r>
                    </a:p>
                  </a:txBody>
                  <a:tcPr marL="91468" marR="91468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MAPA CURRICULAR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(continuación)</a:t>
                      </a:r>
                    </a:p>
                  </a:txBody>
                  <a:tcPr marL="91468" marR="91468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48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5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ÍNDICE DE CONTENIDO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0098" name="Group 50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760166894"/>
              </p:ext>
            </p:extLst>
          </p:nvPr>
        </p:nvGraphicFramePr>
        <p:xfrm>
          <a:off x="4781872" y="548680"/>
          <a:ext cx="4038600" cy="5815666"/>
        </p:xfrm>
        <a:graphic>
          <a:graphicData uri="http://schemas.openxmlformats.org/drawingml/2006/table">
            <a:tbl>
              <a:tblPr/>
              <a:tblGrid>
                <a:gridCol w="1158280"/>
                <a:gridCol w="2880320"/>
              </a:tblGrid>
              <a:tr h="6949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DIAPOSITIVA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6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ÍNDICE DE CONTENIDO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7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ÍNDICE DE CONTENIDO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8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ÍNDICE DE CONTENIDO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9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GUIÓN EXPLICATIVO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GUIÓN EXPLICATIVO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GUIÓN EXPLICATIVO</a:t>
                      </a: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GUIÓN EXPLICATIVO</a:t>
                      </a: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GUIÓN EXPLICATIVO</a:t>
                      </a: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5122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404664"/>
            <a:ext cx="1290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u="sng" dirty="0">
                <a:solidFill>
                  <a:schemeClr val="accent4">
                    <a:lumMod val="75000"/>
                  </a:schemeClr>
                </a:solidFill>
              </a:rPr>
              <a:t>Tarea 7</a:t>
            </a:r>
            <a:r>
              <a:rPr lang="es-MX" sz="2400" b="1" dirty="0">
                <a:solidFill>
                  <a:schemeClr val="accent4">
                    <a:lumMod val="75000"/>
                  </a:schemeClr>
                </a:solidFill>
              </a:rPr>
              <a:t>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Rectángulo"/>
              <p:cNvSpPr/>
              <p:nvPr/>
            </p:nvSpPr>
            <p:spPr>
              <a:xfrm>
                <a:off x="1403648" y="1340768"/>
                <a:ext cx="6264696" cy="830997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MX" sz="2400" dirty="0"/>
                  <a:t>C</a:t>
                </a:r>
                <a:r>
                  <a:rPr lang="es-MX" sz="2400" dirty="0" smtClean="0"/>
                  <a:t>on </a:t>
                </a:r>
                <a:r>
                  <a:rPr lang="es-MX" sz="2400" dirty="0"/>
                  <a:t>los valores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s-MX" sz="24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MX" sz="2400" dirty="0"/>
                  <a:t> 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s-MX" sz="24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MX" sz="2400" dirty="0"/>
                  <a:t> </a:t>
                </a:r>
                <a:r>
                  <a:rPr lang="es-MX" sz="2400" dirty="0" smtClean="0"/>
                  <a:t>se obtiene </a:t>
                </a:r>
                <a:r>
                  <a:rPr lang="es-MX" sz="2400" dirty="0"/>
                  <a:t>el valor del campo magnético terrestre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s-MX" sz="24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s-MX" sz="2400" dirty="0"/>
                  <a:t>. </a:t>
                </a:r>
              </a:p>
            </p:txBody>
          </p:sp>
        </mc:Choice>
        <mc:Fallback xmlns="">
          <p:sp>
            <p:nvSpPr>
              <p:cNvPr id="3" name="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1340768"/>
                <a:ext cx="6264696" cy="83099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Rectángulo"/>
          <p:cNvSpPr/>
          <p:nvPr/>
        </p:nvSpPr>
        <p:spPr>
          <a:xfrm>
            <a:off x="971600" y="2452826"/>
            <a:ext cx="7200800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000" dirty="0"/>
              <a:t>Para calcular el valor del campo magnético </a:t>
            </a:r>
            <a:r>
              <a:rPr lang="es-MX" sz="2000" dirty="0" smtClean="0"/>
              <a:t>terrestre, se obtiene:</a:t>
            </a:r>
            <a:endParaRPr lang="es-MX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Rectángulo"/>
              <p:cNvSpPr/>
              <p:nvPr/>
            </p:nvSpPr>
            <p:spPr>
              <a:xfrm>
                <a:off x="4015502" y="3166373"/>
                <a:ext cx="1185003" cy="910699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s-MX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s-MX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MX" i="1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MX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MX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MX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s-MX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MX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MX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s-MX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5" name="4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5502" y="3166373"/>
                <a:ext cx="1185003" cy="91069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5 Rectángulo"/>
              <p:cNvSpPr/>
              <p:nvPr/>
            </p:nvSpPr>
            <p:spPr>
              <a:xfrm>
                <a:off x="2123728" y="4398203"/>
                <a:ext cx="4921599" cy="83099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MX" sz="2400" dirty="0"/>
                  <a:t>Al sustituir los valores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s-MX" sz="24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MX" sz="2400" dirty="0"/>
                  <a:t> </a:t>
                </a:r>
                <a:r>
                  <a:rPr lang="es-MX" sz="2400" dirty="0" smtClean="0"/>
                  <a:t> 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s-MX" sz="24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MX" sz="2400" dirty="0" smtClean="0"/>
                  <a:t>  en </a:t>
                </a:r>
                <a:r>
                  <a:rPr lang="es-MX" sz="2400" dirty="0"/>
                  <a:t>la expresión anterior </a:t>
                </a:r>
                <a:r>
                  <a:rPr lang="es-MX" sz="2400" dirty="0" smtClean="0"/>
                  <a:t>obtenemos :</a:t>
                </a:r>
                <a:endParaRPr lang="es-MX" sz="2400" dirty="0"/>
              </a:p>
            </p:txBody>
          </p:sp>
        </mc:Choice>
        <mc:Fallback xmlns="">
          <p:sp>
            <p:nvSpPr>
              <p:cNvPr id="6" name="5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4398203"/>
                <a:ext cx="4921599" cy="83099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Rectángulo"/>
              <p:cNvSpPr/>
              <p:nvPr/>
            </p:nvSpPr>
            <p:spPr>
              <a:xfrm>
                <a:off x="3491880" y="5621178"/>
                <a:ext cx="2194447" cy="400110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000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s-MX" sz="20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s-MX" sz="2000" i="1">
                          <a:latin typeface="Cambria Math"/>
                        </a:rPr>
                        <m:t>=1.2×</m:t>
                      </m:r>
                      <m:sSup>
                        <m:sSupPr>
                          <m:ctrlPr>
                            <a:rPr lang="es-MX" sz="2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sz="2000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s-MX" sz="2000" i="1">
                              <a:latin typeface="Cambria Math"/>
                            </a:rPr>
                            <m:t>−4</m:t>
                          </m:r>
                        </m:sup>
                      </m:sSup>
                      <m:r>
                        <a:rPr lang="es-MX" sz="2000" i="1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es-MX" sz="2000" dirty="0"/>
              </a:p>
            </p:txBody>
          </p:sp>
        </mc:Choice>
        <mc:Fallback xmlns="">
          <p:sp>
            <p:nvSpPr>
              <p:cNvPr id="7" name="6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5621178"/>
                <a:ext cx="2194447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23808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 txBox="1">
            <a:spLocks/>
          </p:cNvSpPr>
          <p:nvPr/>
        </p:nvSpPr>
        <p:spPr>
          <a:xfrm>
            <a:off x="699247" y="1052736"/>
            <a:ext cx="7745505" cy="547260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CO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es-CO" sz="3200" dirty="0" smtClean="0">
                <a:solidFill>
                  <a:schemeClr val="accent2">
                    <a:lumMod val="75000"/>
                  </a:schemeClr>
                </a:solidFill>
              </a:rPr>
              <a:t>BÁSICA</a:t>
            </a:r>
          </a:p>
          <a:p>
            <a:r>
              <a:rPr lang="es-MX" sz="2000" b="1" dirty="0"/>
              <a:t>Celia Escamilla-Rivera </a:t>
            </a:r>
            <a:r>
              <a:rPr lang="es-ES" sz="2000" b="1" dirty="0"/>
              <a:t>, </a:t>
            </a:r>
            <a:r>
              <a:rPr lang="es-MX" sz="2000" b="1" dirty="0"/>
              <a:t>Luis Rey Díaz Barrón , </a:t>
            </a:r>
            <a:r>
              <a:rPr lang="es-ES_tradnl" sz="2000" b="1" dirty="0"/>
              <a:t>Pedro </a:t>
            </a:r>
            <a:r>
              <a:rPr lang="es-ES_tradnl" sz="2000" b="1" dirty="0" err="1"/>
              <a:t>Coutihno</a:t>
            </a:r>
            <a:r>
              <a:rPr lang="es-ES_tradnl" sz="2000" b="1" dirty="0"/>
              <a:t> Soto</a:t>
            </a:r>
            <a:r>
              <a:rPr lang="es-MX" sz="2000" b="1" dirty="0"/>
              <a:t> </a:t>
            </a:r>
            <a:r>
              <a:rPr lang="es-ES_tradnl" sz="2000" b="1" dirty="0"/>
              <a:t>, </a:t>
            </a:r>
            <a:r>
              <a:rPr lang="es-ES" sz="2000" b="1" dirty="0"/>
              <a:t>David Alejandro Medina Sánchez</a:t>
            </a:r>
            <a:r>
              <a:rPr lang="es-MX" sz="2000" b="1" dirty="0"/>
              <a:t> , María Nohemí Bravo Solís </a:t>
            </a:r>
            <a:r>
              <a:rPr lang="es-MX" sz="2000" b="1" i="1" dirty="0" smtClean="0"/>
              <a:t>, (2005), Campo Magnético Terrestre, </a:t>
            </a:r>
            <a:r>
              <a:rPr lang="es-ES_tradnl" sz="2000" i="1" dirty="0"/>
              <a:t>Tópicos de Física Experimental </a:t>
            </a:r>
            <a:r>
              <a:rPr lang="es-ES_tradnl" sz="2000" i="1" dirty="0" smtClean="0"/>
              <a:t>II</a:t>
            </a:r>
            <a:r>
              <a:rPr lang="es-MX" sz="2000" dirty="0" smtClean="0"/>
              <a:t>, </a:t>
            </a:r>
            <a:r>
              <a:rPr lang="es-MX" sz="2000" dirty="0"/>
              <a:t>Instituto de Física, Universidad de </a:t>
            </a:r>
            <a:r>
              <a:rPr lang="es-MX" sz="2000" dirty="0" smtClean="0"/>
              <a:t>Guanajuato, México.</a:t>
            </a:r>
            <a:r>
              <a:rPr lang="es-MX" sz="2000" b="1" i="1" dirty="0" smtClean="0"/>
              <a:t> </a:t>
            </a:r>
            <a:endParaRPr lang="es-ES" sz="2000" b="1" dirty="0" smtClean="0"/>
          </a:p>
          <a:p>
            <a:pPr lvl="0"/>
            <a:r>
              <a:rPr lang="es-ES" sz="2000" b="1" dirty="0" smtClean="0"/>
              <a:t>Física, Quinta Ed. </a:t>
            </a:r>
            <a:r>
              <a:rPr lang="es-ES" sz="2000" b="1" dirty="0"/>
              <a:t>Volumen 2, Robert </a:t>
            </a:r>
            <a:r>
              <a:rPr lang="es-ES" sz="2000" b="1" dirty="0" err="1"/>
              <a:t>Resnick</a:t>
            </a:r>
            <a:r>
              <a:rPr lang="es-ES" sz="2000" b="1" dirty="0"/>
              <a:t>/David </a:t>
            </a:r>
            <a:r>
              <a:rPr lang="es-ES" sz="2000" b="1" dirty="0" err="1"/>
              <a:t>Halliday</a:t>
            </a:r>
            <a:r>
              <a:rPr lang="es-ES" sz="2000" b="1" dirty="0"/>
              <a:t>, </a:t>
            </a:r>
            <a:r>
              <a:rPr lang="es-ES" sz="2000" b="1" i="1" dirty="0"/>
              <a:t>Pearson </a:t>
            </a:r>
            <a:r>
              <a:rPr lang="es-ES" sz="2000" b="1" i="1" dirty="0" err="1" smtClean="0"/>
              <a:t>Education</a:t>
            </a:r>
            <a:r>
              <a:rPr lang="es-ES" sz="2000" b="1" i="1" dirty="0" smtClean="0"/>
              <a:t> </a:t>
            </a:r>
            <a:r>
              <a:rPr lang="es-ES" sz="2000" b="1" i="1" dirty="0"/>
              <a:t>de </a:t>
            </a:r>
            <a:r>
              <a:rPr lang="es-ES" sz="2000" b="1" i="1" dirty="0" smtClean="0"/>
              <a:t>México </a:t>
            </a:r>
            <a:r>
              <a:rPr lang="es-ES" sz="2000" b="1" i="1" dirty="0"/>
              <a:t>S.A. de C.V. </a:t>
            </a:r>
            <a:r>
              <a:rPr lang="es-ES" sz="2000" b="1" dirty="0"/>
              <a:t>/ 2002 / ISBN: 9702402573 </a:t>
            </a:r>
            <a:endParaRPr lang="es-MX" sz="2000" dirty="0"/>
          </a:p>
          <a:p>
            <a:pPr lvl="0"/>
            <a:r>
              <a:rPr lang="es-ES" sz="2000" b="1" dirty="0" smtClean="0"/>
              <a:t>Física Universitaria, </a:t>
            </a:r>
            <a:r>
              <a:rPr lang="es-ES" sz="2000" b="1" dirty="0"/>
              <a:t>Vol. 2</a:t>
            </a:r>
            <a:r>
              <a:rPr lang="es-ES" sz="2000" b="1" dirty="0" smtClean="0"/>
              <a:t>, Sears/</a:t>
            </a:r>
            <a:r>
              <a:rPr lang="es-ES" sz="2000" b="1" dirty="0" err="1" smtClean="0"/>
              <a:t>Zemansky</a:t>
            </a:r>
            <a:r>
              <a:rPr lang="es-ES" sz="2000" b="1" dirty="0" smtClean="0"/>
              <a:t>/Young/ </a:t>
            </a:r>
            <a:r>
              <a:rPr lang="es-ES" sz="2000" b="1" dirty="0" err="1" smtClean="0"/>
              <a:t>Freedman</a:t>
            </a:r>
            <a:r>
              <a:rPr lang="es-ES" sz="2000" b="1" dirty="0"/>
              <a:t>, </a:t>
            </a:r>
            <a:r>
              <a:rPr lang="es-ES" sz="2000" b="1" i="1" dirty="0"/>
              <a:t>Pearson </a:t>
            </a:r>
            <a:r>
              <a:rPr lang="es-ES" sz="2000" b="1" i="1" dirty="0" err="1" smtClean="0"/>
              <a:t>Education</a:t>
            </a:r>
            <a:r>
              <a:rPr lang="es-ES" sz="2000" b="1" i="1" dirty="0" smtClean="0"/>
              <a:t> </a:t>
            </a:r>
            <a:r>
              <a:rPr lang="es-ES" sz="2000" b="1" i="1" dirty="0"/>
              <a:t>de </a:t>
            </a:r>
            <a:r>
              <a:rPr lang="es-ES" sz="2000" b="1" i="1" dirty="0" smtClean="0"/>
              <a:t>México </a:t>
            </a:r>
            <a:r>
              <a:rPr lang="es-ES" sz="2000" b="1" i="1" dirty="0"/>
              <a:t>S.A. de C.V. </a:t>
            </a:r>
            <a:r>
              <a:rPr lang="es-ES" sz="2000" b="1" dirty="0"/>
              <a:t>/ 1999 / ISBN: 9684442777 </a:t>
            </a:r>
            <a:endParaRPr lang="es-MX" sz="2000" dirty="0"/>
          </a:p>
          <a:p>
            <a:pPr lvl="0"/>
            <a:r>
              <a:rPr lang="en-GB" sz="2000" b="1" dirty="0"/>
              <a:t>-</a:t>
            </a:r>
            <a:r>
              <a:rPr lang="en-GB" sz="2000" b="1" dirty="0" err="1"/>
              <a:t>Fisica</a:t>
            </a:r>
            <a:r>
              <a:rPr lang="en-GB" sz="2000" b="1" dirty="0"/>
              <a:t> 2, </a:t>
            </a:r>
            <a:r>
              <a:rPr lang="en-GB" sz="2000" b="1" dirty="0" err="1" smtClean="0"/>
              <a:t>Tercera</a:t>
            </a:r>
            <a:r>
              <a:rPr lang="en-GB" sz="2000" b="1" dirty="0" smtClean="0"/>
              <a:t> Ed</a:t>
            </a:r>
            <a:r>
              <a:rPr lang="en-GB" sz="2000" b="1" dirty="0"/>
              <a:t>. Raymond A. </a:t>
            </a:r>
            <a:r>
              <a:rPr lang="en-GB" sz="2000" b="1" dirty="0" err="1"/>
              <a:t>Serway</a:t>
            </a:r>
            <a:r>
              <a:rPr lang="en-GB" sz="2000" b="1" dirty="0"/>
              <a:t>/John W. Jewett Jr, </a:t>
            </a:r>
            <a:r>
              <a:rPr lang="en-GB" sz="2000" b="1" i="1" dirty="0"/>
              <a:t>International Thomson </a:t>
            </a:r>
            <a:r>
              <a:rPr lang="en-GB" sz="2000" b="1" i="1" dirty="0" err="1"/>
              <a:t>Editores</a:t>
            </a:r>
            <a:r>
              <a:rPr lang="en-GB" sz="2000" b="1" i="1" dirty="0"/>
              <a:t> S.A. de C.V. </a:t>
            </a:r>
            <a:r>
              <a:rPr lang="en-GB" sz="2000" b="1" dirty="0"/>
              <a:t>/ 2004 / ISBN: 9706863397 </a:t>
            </a:r>
            <a:endParaRPr lang="es-MX" sz="2000" dirty="0"/>
          </a:p>
          <a:p>
            <a:pPr lvl="0"/>
            <a:r>
              <a:rPr lang="es-ES" sz="2000" b="1" dirty="0"/>
              <a:t>-Fisicoquímica, </a:t>
            </a:r>
            <a:r>
              <a:rPr lang="es-ES" sz="2000" b="1" dirty="0" smtClean="0"/>
              <a:t>Segunda Ed. </a:t>
            </a:r>
            <a:r>
              <a:rPr lang="es-ES" sz="2000" b="1" dirty="0" err="1"/>
              <a:t>Castellan</a:t>
            </a:r>
            <a:r>
              <a:rPr lang="es-ES" sz="2000" b="1" dirty="0"/>
              <a:t>, </a:t>
            </a:r>
            <a:r>
              <a:rPr lang="es-ES" sz="2000" b="1" i="1" dirty="0"/>
              <a:t>Pearson </a:t>
            </a:r>
            <a:r>
              <a:rPr lang="es-ES" sz="2000" b="1" i="1" dirty="0" err="1" smtClean="0"/>
              <a:t>Education</a:t>
            </a:r>
            <a:r>
              <a:rPr lang="es-ES" sz="2000" b="1" i="1" dirty="0" smtClean="0"/>
              <a:t> </a:t>
            </a:r>
            <a:r>
              <a:rPr lang="es-ES" sz="2000" b="1" i="1" dirty="0"/>
              <a:t>de </a:t>
            </a:r>
            <a:r>
              <a:rPr lang="es-ES" sz="2000" b="1" i="1" dirty="0" smtClean="0"/>
              <a:t>México </a:t>
            </a:r>
            <a:r>
              <a:rPr lang="es-ES" sz="2000" b="1" i="1" dirty="0"/>
              <a:t>S.A. de C.V. </a:t>
            </a:r>
            <a:r>
              <a:rPr lang="es-ES" sz="2000" b="1" dirty="0"/>
              <a:t>/ 2002 / ISBN: </a:t>
            </a:r>
            <a:r>
              <a:rPr lang="es-ES" sz="2000" b="1" dirty="0" smtClean="0"/>
              <a:t>9684443161</a:t>
            </a:r>
            <a:endParaRPr lang="es-MX" sz="2000" dirty="0"/>
          </a:p>
        </p:txBody>
      </p:sp>
      <p:sp>
        <p:nvSpPr>
          <p:cNvPr id="3" name="2 Título"/>
          <p:cNvSpPr txBox="1">
            <a:spLocks/>
          </p:cNvSpPr>
          <p:nvPr/>
        </p:nvSpPr>
        <p:spPr>
          <a:xfrm>
            <a:off x="688490" y="260648"/>
            <a:ext cx="7756263" cy="62659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smtClean="0"/>
              <a:t>BIBLIOGRAFIA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77713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 txBox="1">
            <a:spLocks/>
          </p:cNvSpPr>
          <p:nvPr/>
        </p:nvSpPr>
        <p:spPr>
          <a:xfrm>
            <a:off x="755576" y="1844825"/>
            <a:ext cx="7745505" cy="417646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s-ES_tradnl" altLang="es-MX" sz="3200" dirty="0" smtClean="0">
                <a:solidFill>
                  <a:schemeClr val="accent2">
                    <a:lumMod val="75000"/>
                  </a:schemeClr>
                </a:solidFill>
                <a:latin typeface="CG Times"/>
                <a:cs typeface="Times New Roman" pitchFamily="18" charset="0"/>
              </a:rPr>
              <a:t>Complementaria</a:t>
            </a:r>
          </a:p>
          <a:p>
            <a:pPr>
              <a:spcBef>
                <a:spcPct val="0"/>
              </a:spcBef>
            </a:pPr>
            <a:r>
              <a:rPr lang="es-ES_tradnl" altLang="es-MX" dirty="0" smtClean="0">
                <a:latin typeface="CG Times"/>
                <a:cs typeface="Times New Roman" pitchFamily="18" charset="0"/>
              </a:rPr>
              <a:t>Alonso</a:t>
            </a:r>
            <a:r>
              <a:rPr lang="es-ES_tradnl" altLang="es-MX" dirty="0">
                <a:latin typeface="CG Times"/>
                <a:cs typeface="Times New Roman" pitchFamily="18" charset="0"/>
              </a:rPr>
              <a:t>; </a:t>
            </a:r>
            <a:r>
              <a:rPr lang="es-ES_tradnl" altLang="es-MX" dirty="0" err="1">
                <a:latin typeface="CG Times"/>
                <a:cs typeface="Times New Roman" pitchFamily="18" charset="0"/>
              </a:rPr>
              <a:t>Finn</a:t>
            </a:r>
            <a:r>
              <a:rPr lang="es-ES_tradnl" altLang="es-MX" dirty="0">
                <a:latin typeface="CG Times"/>
                <a:cs typeface="Times New Roman" pitchFamily="18" charset="0"/>
              </a:rPr>
              <a:t>. "Física </a:t>
            </a:r>
            <a:r>
              <a:rPr lang="es-ES_tradnl" altLang="es-MX" dirty="0" smtClean="0">
                <a:latin typeface="CG Times"/>
                <a:cs typeface="Times New Roman" pitchFamily="18" charset="0"/>
              </a:rPr>
              <a:t>“ Addison-Wesley </a:t>
            </a:r>
            <a:r>
              <a:rPr lang="es-ES_tradnl" altLang="es-MX" dirty="0">
                <a:latin typeface="CG Times"/>
                <a:cs typeface="Times New Roman" pitchFamily="18" charset="0"/>
              </a:rPr>
              <a:t>Iberoamericana.</a:t>
            </a:r>
            <a:endParaRPr lang="es-ES_tradnl" altLang="es-MX" dirty="0">
              <a:latin typeface="Courier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dirty="0">
                <a:latin typeface="CG Times"/>
                <a:cs typeface="Times New Roman" pitchFamily="18" charset="0"/>
              </a:rPr>
              <a:t>-	 </a:t>
            </a:r>
            <a:r>
              <a:rPr lang="es-ES_tradnl" altLang="es-MX" dirty="0" err="1">
                <a:latin typeface="CG Times"/>
                <a:cs typeface="Times New Roman" pitchFamily="18" charset="0"/>
              </a:rPr>
              <a:t>Gettys</a:t>
            </a:r>
            <a:r>
              <a:rPr lang="es-ES_tradnl" altLang="es-MX" dirty="0">
                <a:latin typeface="CG Times"/>
                <a:cs typeface="Times New Roman" pitchFamily="18" charset="0"/>
              </a:rPr>
              <a:t>; </a:t>
            </a:r>
            <a:r>
              <a:rPr lang="es-ES_tradnl" altLang="es-MX" dirty="0" err="1">
                <a:latin typeface="CG Times"/>
                <a:cs typeface="Times New Roman" pitchFamily="18" charset="0"/>
              </a:rPr>
              <a:t>Keller</a:t>
            </a:r>
            <a:r>
              <a:rPr lang="es-ES_tradnl" altLang="es-MX" dirty="0">
                <a:latin typeface="CG Times"/>
                <a:cs typeface="Times New Roman" pitchFamily="18" charset="0"/>
              </a:rPr>
              <a:t>; </a:t>
            </a:r>
            <a:r>
              <a:rPr lang="es-ES_tradnl" altLang="es-MX" dirty="0" err="1">
                <a:latin typeface="CG Times"/>
                <a:cs typeface="Times New Roman" pitchFamily="18" charset="0"/>
              </a:rPr>
              <a:t>Skove</a:t>
            </a:r>
            <a:r>
              <a:rPr lang="es-ES_tradnl" altLang="es-MX" dirty="0">
                <a:latin typeface="CG Times"/>
                <a:cs typeface="Times New Roman" pitchFamily="18" charset="0"/>
              </a:rPr>
              <a:t>. "Física clásica y moderna". </a:t>
            </a:r>
            <a:r>
              <a:rPr lang="es-ES_tradnl" altLang="es-MX" dirty="0" smtClean="0">
                <a:latin typeface="CG Times"/>
                <a:cs typeface="Times New Roman" pitchFamily="18" charset="0"/>
              </a:rPr>
              <a:t> </a:t>
            </a:r>
            <a:r>
              <a:rPr lang="es-ES_tradnl" altLang="es-MX" dirty="0">
                <a:latin typeface="CG Times"/>
                <a:cs typeface="Times New Roman" pitchFamily="18" charset="0"/>
              </a:rPr>
              <a:t>McGraw-Hill. </a:t>
            </a:r>
            <a:endParaRPr lang="es-ES_tradnl" altLang="es-MX" dirty="0">
              <a:latin typeface="Courier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dirty="0">
                <a:latin typeface="CG Times"/>
                <a:cs typeface="Times New Roman" pitchFamily="18" charset="0"/>
              </a:rPr>
              <a:t>-	 </a:t>
            </a:r>
            <a:r>
              <a:rPr lang="es-ES_tradnl" altLang="es-MX" dirty="0" err="1">
                <a:latin typeface="CG Times"/>
                <a:cs typeface="Times New Roman" pitchFamily="18" charset="0"/>
              </a:rPr>
              <a:t>Halliday</a:t>
            </a:r>
            <a:r>
              <a:rPr lang="es-ES_tradnl" altLang="es-MX" dirty="0">
                <a:latin typeface="CG Times"/>
                <a:cs typeface="Times New Roman" pitchFamily="18" charset="0"/>
              </a:rPr>
              <a:t>; </a:t>
            </a:r>
            <a:r>
              <a:rPr lang="es-ES_tradnl" altLang="es-MX" dirty="0" err="1">
                <a:latin typeface="CG Times"/>
                <a:cs typeface="Times New Roman" pitchFamily="18" charset="0"/>
              </a:rPr>
              <a:t>Resnick</a:t>
            </a:r>
            <a:r>
              <a:rPr lang="es-ES_tradnl" altLang="es-MX" dirty="0">
                <a:latin typeface="CG Times"/>
                <a:cs typeface="Times New Roman" pitchFamily="18" charset="0"/>
              </a:rPr>
              <a:t>. "Fundamentos de física</a:t>
            </a:r>
            <a:r>
              <a:rPr lang="es-ES_tradnl" altLang="es-MX" dirty="0" smtClean="0">
                <a:latin typeface="CG Times"/>
                <a:cs typeface="Times New Roman" pitchFamily="18" charset="0"/>
              </a:rPr>
              <a:t>". </a:t>
            </a:r>
            <a:r>
              <a:rPr lang="es-ES_tradnl" altLang="es-MX" dirty="0">
                <a:latin typeface="CG Times"/>
                <a:cs typeface="Times New Roman" pitchFamily="18" charset="0"/>
              </a:rPr>
              <a:t>CECSA.</a:t>
            </a:r>
            <a:endParaRPr lang="es-ES_tradnl" altLang="es-MX" dirty="0">
              <a:latin typeface="Courier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dirty="0">
                <a:latin typeface="CG Times"/>
                <a:cs typeface="Times New Roman" pitchFamily="18" charset="0"/>
              </a:rPr>
              <a:t>-	 </a:t>
            </a:r>
            <a:r>
              <a:rPr lang="es-ES_tradnl" altLang="es-MX" dirty="0" err="1">
                <a:latin typeface="CG Times"/>
                <a:cs typeface="Times New Roman" pitchFamily="18" charset="0"/>
              </a:rPr>
              <a:t>Roller</a:t>
            </a:r>
            <a:r>
              <a:rPr lang="es-ES_tradnl" altLang="es-MX" dirty="0">
                <a:latin typeface="CG Times"/>
                <a:cs typeface="Times New Roman" pitchFamily="18" charset="0"/>
              </a:rPr>
              <a:t>; </a:t>
            </a:r>
            <a:r>
              <a:rPr lang="es-ES_tradnl" altLang="es-MX" dirty="0" err="1">
                <a:latin typeface="CG Times"/>
                <a:cs typeface="Times New Roman" pitchFamily="18" charset="0"/>
              </a:rPr>
              <a:t>Blum</a:t>
            </a:r>
            <a:r>
              <a:rPr lang="es-ES_tradnl" altLang="es-MX" dirty="0">
                <a:latin typeface="CG Times"/>
                <a:cs typeface="Times New Roman" pitchFamily="18" charset="0"/>
              </a:rPr>
              <a:t>. "Física". Cap. 35. </a:t>
            </a:r>
            <a:r>
              <a:rPr lang="es-ES_tradnl" altLang="es-MX" dirty="0" err="1">
                <a:latin typeface="CG Times"/>
                <a:cs typeface="Times New Roman" pitchFamily="18" charset="0"/>
              </a:rPr>
              <a:t>Reverté</a:t>
            </a:r>
            <a:r>
              <a:rPr lang="es-ES_tradnl" altLang="es-MX" dirty="0">
                <a:latin typeface="CG Times"/>
                <a:cs typeface="Times New Roman" pitchFamily="18" charset="0"/>
              </a:rPr>
              <a:t>.</a:t>
            </a:r>
            <a:endParaRPr lang="es-ES_tradnl" altLang="es-MX" dirty="0">
              <a:latin typeface="Courier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dirty="0">
                <a:latin typeface="CG Times"/>
                <a:cs typeface="Times New Roman" pitchFamily="18" charset="0"/>
              </a:rPr>
              <a:t>-	 </a:t>
            </a:r>
            <a:r>
              <a:rPr lang="es-ES_tradnl" altLang="es-MX" dirty="0" err="1">
                <a:latin typeface="CG Times"/>
                <a:cs typeface="Times New Roman" pitchFamily="18" charset="0"/>
              </a:rPr>
              <a:t>Serway</a:t>
            </a:r>
            <a:r>
              <a:rPr lang="es-ES_tradnl" altLang="es-MX" dirty="0">
                <a:latin typeface="CG Times"/>
                <a:cs typeface="Times New Roman" pitchFamily="18" charset="0"/>
              </a:rPr>
              <a:t>. "Física". Cap. 30. McGraw-Hill.</a:t>
            </a:r>
            <a:endParaRPr lang="es-ES_tradnl" altLang="es-MX" dirty="0">
              <a:latin typeface="Courier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dirty="0">
                <a:latin typeface="CG Times"/>
                <a:cs typeface="Times New Roman" pitchFamily="18" charset="0"/>
              </a:rPr>
              <a:t>-	 </a:t>
            </a:r>
            <a:r>
              <a:rPr lang="es-ES_tradnl" altLang="es-MX" dirty="0" err="1">
                <a:latin typeface="CG Times"/>
                <a:cs typeface="Times New Roman" pitchFamily="18" charset="0"/>
              </a:rPr>
              <a:t>Tipler</a:t>
            </a:r>
            <a:r>
              <a:rPr lang="es-ES_tradnl" altLang="es-MX" dirty="0">
                <a:latin typeface="CG Times"/>
                <a:cs typeface="Times New Roman" pitchFamily="18" charset="0"/>
              </a:rPr>
              <a:t>. "Física". Cap. 26. </a:t>
            </a:r>
            <a:r>
              <a:rPr lang="es-ES_tradnl" altLang="es-MX" dirty="0" err="1">
                <a:latin typeface="CG Times"/>
                <a:cs typeface="Times New Roman" pitchFamily="18" charset="0"/>
              </a:rPr>
              <a:t>Reverté</a:t>
            </a:r>
            <a:r>
              <a:rPr lang="es-ES_tradnl" altLang="es-MX" dirty="0">
                <a:latin typeface="CG Times"/>
                <a:cs typeface="Times New Roman" pitchFamily="18" charset="0"/>
              </a:rPr>
              <a:t>.</a:t>
            </a:r>
            <a:endParaRPr lang="es-ES_tradnl" altLang="es-MX" dirty="0">
              <a:latin typeface="Courier"/>
              <a:cs typeface="Times New Roman" pitchFamily="18" charset="0"/>
            </a:endParaRPr>
          </a:p>
        </p:txBody>
      </p:sp>
      <p:sp>
        <p:nvSpPr>
          <p:cNvPr id="3" name="2 Título"/>
          <p:cNvSpPr txBox="1">
            <a:spLocks/>
          </p:cNvSpPr>
          <p:nvPr/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smtClean="0"/>
              <a:t>BIBLIOGRAFIA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74810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1231007"/>
            <a:ext cx="8136904" cy="50783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dirty="0"/>
              <a:t>[1] Arthur F. Kip, Fundamentos de electricidad y Magnetismo. </a:t>
            </a:r>
            <a:r>
              <a:rPr lang="en-US" dirty="0" err="1"/>
              <a:t>McGRAW-HILL</a:t>
            </a:r>
            <a:r>
              <a:rPr lang="en-US" dirty="0"/>
              <a:t>. </a:t>
            </a:r>
            <a:r>
              <a:rPr lang="en-US" dirty="0" err="1"/>
              <a:t>Primera</a:t>
            </a:r>
            <a:r>
              <a:rPr lang="en-US" dirty="0"/>
              <a:t> </a:t>
            </a:r>
            <a:r>
              <a:rPr lang="en-US" dirty="0" err="1"/>
              <a:t>edición</a:t>
            </a:r>
            <a:endParaRPr lang="es-MX" dirty="0"/>
          </a:p>
          <a:p>
            <a:r>
              <a:rPr lang="en-US" dirty="0"/>
              <a:t> </a:t>
            </a:r>
            <a:endParaRPr lang="es-MX" dirty="0"/>
          </a:p>
          <a:p>
            <a:r>
              <a:rPr lang="en-US" dirty="0"/>
              <a:t>[2] John R. Reitz, Frederick J. Milford, Robert W. Christy. </a:t>
            </a:r>
            <a:r>
              <a:rPr lang="es-MX" dirty="0"/>
              <a:t>Fundamentos de la Teoría Electro-magnética. Tercera edición. Fondo Educativo Interamericano.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[3] </a:t>
            </a:r>
            <a:r>
              <a:rPr lang="es-MX" dirty="0" err="1"/>
              <a:t>Alconchel</a:t>
            </a:r>
            <a:r>
              <a:rPr lang="es-MX" dirty="0"/>
              <a:t> Francisco, Gómez Berta, Gómez </a:t>
            </a:r>
            <a:r>
              <a:rPr lang="es-MX" dirty="0" err="1"/>
              <a:t>Linajeros</a:t>
            </a:r>
            <a:r>
              <a:rPr lang="es-MX" dirty="0"/>
              <a:t>. Prácticas de Electromagnetismo. </a:t>
            </a:r>
            <a:r>
              <a:rPr lang="es-MX" dirty="0" err="1"/>
              <a:t>Dpto</a:t>
            </a:r>
            <a:r>
              <a:rPr lang="es-MX" dirty="0"/>
              <a:t> de Física Aplicada. ETSII-UPM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[4] </a:t>
            </a:r>
            <a:r>
              <a:rPr lang="es-MX" dirty="0" err="1"/>
              <a:t>Bisquert</a:t>
            </a:r>
            <a:r>
              <a:rPr lang="es-MX" dirty="0"/>
              <a:t> J. Oscilaciones transversales de un imán. Recuperado el 16 de mayo de 2016 de </a:t>
            </a:r>
            <a:r>
              <a:rPr lang="es-MX" u="sng" dirty="0">
                <a:hlinkClick r:id="rId2"/>
              </a:rPr>
              <a:t>http://www.sc.ehu.es/sbweb/fisica/</a:t>
            </a:r>
            <a:r>
              <a:rPr lang="es-MX" dirty="0"/>
              <a:t> </a:t>
            </a:r>
            <a:r>
              <a:rPr lang="es-MX" dirty="0" err="1"/>
              <a:t>elecmagnet</a:t>
            </a:r>
            <a:r>
              <a:rPr lang="es-MX" dirty="0"/>
              <a:t>/</a:t>
            </a:r>
            <a:r>
              <a:rPr lang="es-MX" dirty="0" err="1"/>
              <a:t>campo_magnetico</a:t>
            </a:r>
            <a:r>
              <a:rPr lang="es-MX" dirty="0"/>
              <a:t>/iman1/iman1.htm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[5] Martínez González David. Momento Magnético de un imán. Recuperado el 16 de mayo de 2016 de </a:t>
            </a:r>
            <a:r>
              <a:rPr lang="es-MX" u="sng" dirty="0">
                <a:hlinkClick r:id="rId3"/>
              </a:rPr>
              <a:t>http://fiuady-lab2.blogspot.mx/2010/</a:t>
            </a:r>
            <a:r>
              <a:rPr lang="es-MX" dirty="0"/>
              <a:t> 03/practica-7.html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[6] </a:t>
            </a:r>
            <a:r>
              <a:rPr lang="es-MX" dirty="0" err="1"/>
              <a:t>EcuRedCampo</a:t>
            </a:r>
            <a:r>
              <a:rPr lang="es-MX" dirty="0"/>
              <a:t> Magnético Terrestre. Recuperado el 16 de mayo de 2016 de </a:t>
            </a:r>
            <a:r>
              <a:rPr lang="es-MX" u="sng" dirty="0">
                <a:hlinkClick r:id="rId4"/>
              </a:rPr>
              <a:t>http://www.ecured.cu/</a:t>
            </a:r>
            <a:r>
              <a:rPr lang="es-MX" dirty="0"/>
              <a:t> Campo_Magn%C3%A9tico_Terrestre</a:t>
            </a:r>
          </a:p>
        </p:txBody>
      </p:sp>
      <p:sp>
        <p:nvSpPr>
          <p:cNvPr id="4" name="2 Título"/>
          <p:cNvSpPr txBox="1">
            <a:spLocks/>
          </p:cNvSpPr>
          <p:nvPr/>
        </p:nvSpPr>
        <p:spPr>
          <a:xfrm>
            <a:off x="688490" y="260648"/>
            <a:ext cx="7756263" cy="62659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smtClean="0"/>
              <a:t>BIBLIOGRAFIA  ADICIONAL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42980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1101" name="Group 2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92115202"/>
              </p:ext>
            </p:extLst>
          </p:nvPr>
        </p:nvGraphicFramePr>
        <p:xfrm>
          <a:off x="4572000" y="404664"/>
          <a:ext cx="4321175" cy="6117866"/>
        </p:xfrm>
        <a:graphic>
          <a:graphicData uri="http://schemas.openxmlformats.org/drawingml/2006/table">
            <a:tbl>
              <a:tblPr/>
              <a:tblGrid>
                <a:gridCol w="1152698"/>
                <a:gridCol w="3168477"/>
              </a:tblGrid>
              <a:tr h="6948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DIAPOSITIVA</a:t>
                      </a:r>
                    </a:p>
                  </a:txBody>
                  <a:tcPr marL="91455" marR="91455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52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</a:t>
                      </a:r>
                    </a:p>
                  </a:txBody>
                  <a:tcPr marL="91455" marR="91455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s-ES_tradnl" altLang="es-MX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ANALOGÍAS Y DIFERENCIAS ENTRE</a:t>
                      </a:r>
                    </a:p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s-ES_tradnl" altLang="es-MX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CAMPO ELÉCTRICO Y CAMPO MAGNÉTICO</a:t>
                      </a:r>
                      <a:endParaRPr lang="es-ES" altLang="es-MX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52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marL="91455" marR="91455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eaLnBrk="1" hangingPunct="1"/>
                      <a:r>
                        <a:rPr lang="es-ES_tradnl" altLang="es-MX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DIFERENCIA ENTRE</a:t>
                      </a:r>
                      <a:br>
                        <a:rPr lang="es-ES_tradnl" altLang="es-MX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</a:br>
                      <a:r>
                        <a:rPr lang="es-ES_tradnl" altLang="es-MX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CAMPO ELÉCTRICO  Y CAMPO MAGNÉTICO</a:t>
                      </a:r>
                      <a:endParaRPr lang="es-ES" altLang="es-MX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1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</a:p>
                  </a:txBody>
                  <a:tcPr marL="91455" marR="91455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altLang="es-MX" sz="1800" b="1" dirty="0" smtClean="0">
                          <a:solidFill>
                            <a:schemeClr val="tx1"/>
                          </a:solidFill>
                        </a:rPr>
                        <a:t>DESCUBRIMIENTO DE OERSTED</a:t>
                      </a:r>
                      <a:endParaRPr lang="es-CL" alt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91" marR="685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</a:t>
                      </a:r>
                    </a:p>
                  </a:txBody>
                  <a:tcPr marL="91455" marR="91455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spcBef>
                          <a:spcPct val="0"/>
                        </a:spcBef>
                      </a:pPr>
                      <a:r>
                        <a:rPr lang="es-ES_tradnl" altLang="es-MX" sz="1800" b="1" dirty="0" smtClean="0">
                          <a:solidFill>
                            <a:schemeClr val="tx1"/>
                          </a:solidFill>
                        </a:rPr>
                        <a:t>LEY DE AMP</a:t>
                      </a:r>
                      <a:r>
                        <a:rPr lang="es-ES_tradnl" altLang="es-MX" sz="1800" b="1" dirty="0" smtClean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È</a:t>
                      </a:r>
                      <a:r>
                        <a:rPr lang="es-ES_tradnl" altLang="es-MX" sz="1800" b="1" dirty="0" smtClean="0">
                          <a:solidFill>
                            <a:schemeClr val="tx1"/>
                          </a:solidFill>
                        </a:rPr>
                        <a:t>RE </a:t>
                      </a:r>
                      <a:endParaRPr lang="es-ES_tradnl" alt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91" marR="685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23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eaLnBrk="1" hangingPunct="1">
                        <a:spcBef>
                          <a:spcPct val="50000"/>
                        </a:spcBef>
                        <a:defRPr/>
                      </a:pPr>
                      <a:r>
                        <a:rPr lang="es-ES_tradnl" altLang="es-MX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CAMPO MAGNÉTICO CREADO</a:t>
                      </a:r>
                      <a:br>
                        <a:rPr lang="es-ES_tradnl" altLang="es-MX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</a:br>
                      <a:r>
                        <a:rPr lang="es-ES_tradnl" altLang="es-MX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POR UN SOLENOIDE DE N ESPIRAS</a:t>
                      </a:r>
                      <a:endParaRPr lang="es-ES" altLang="es-MX" sz="1800" b="1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62" marR="6856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altLang="es-MX" sz="1800" b="1" dirty="0" smtClean="0">
                          <a:solidFill>
                            <a:schemeClr val="tx1"/>
                          </a:solidFill>
                        </a:rPr>
                        <a:t>UNIDADES MAS UTILIZADAS PARA  MEDICIÓN DE CAMPOS MAGNETICOS Y FACTORES DE CONVERSION ENTRE ELLAS</a:t>
                      </a:r>
                      <a:endParaRPr lang="es-MX" sz="1800" dirty="0">
                        <a:solidFill>
                          <a:schemeClr val="tx1"/>
                        </a:solidFill>
                      </a:endParaRPr>
                    </a:p>
                  </a:txBody>
                  <a:tcPr marL="68562" marR="6856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altLang="es-MX" sz="1800" b="1" dirty="0" smtClean="0">
                          <a:solidFill>
                            <a:schemeClr val="tx1"/>
                          </a:solidFill>
                        </a:rPr>
                        <a:t>CAMPO MAGNÉTICO TERRESTRE</a:t>
                      </a:r>
                      <a:endParaRPr lang="es-MX" sz="1800" dirty="0">
                        <a:solidFill>
                          <a:schemeClr val="tx1"/>
                        </a:solidFill>
                      </a:endParaRPr>
                    </a:p>
                  </a:txBody>
                  <a:tcPr marL="68562" marR="6856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1129" name="Group 57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490778443"/>
              </p:ext>
            </p:extLst>
          </p:nvPr>
        </p:nvGraphicFramePr>
        <p:xfrm>
          <a:off x="250825" y="1988840"/>
          <a:ext cx="4183063" cy="4135541"/>
        </p:xfrm>
        <a:graphic>
          <a:graphicData uri="http://schemas.openxmlformats.org/drawingml/2006/table">
            <a:tbl>
              <a:tblPr/>
              <a:tblGrid>
                <a:gridCol w="1152823"/>
                <a:gridCol w="3030240"/>
              </a:tblGrid>
              <a:tr h="6488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DIAPOSITIVA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CONTENIDO</a:t>
                      </a: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7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OBJETIVO DEL CURSO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0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altLang="es-MX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¿QUÉ ES UN IMÁN?</a:t>
                      </a:r>
                      <a:endParaRPr lang="es-CL" altLang="es-MX" sz="1800" b="1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ES_tradnl" altLang="es-MX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¿CÓMO PUEDE UN IMÁN ATRAER A UN TROZO DE HIERRO NO MAGNETIZADO?</a:t>
                      </a:r>
                      <a:endParaRPr lang="es-CL" altLang="es-MX" sz="1800" b="1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</a:t>
                      </a:r>
                    </a:p>
                  </a:txBody>
                  <a:tcPr marL="91455" marR="91455" marT="45694" marB="4569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altLang="es-MX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FUNDAMENTOS DE MAGNETISMO</a:t>
                      </a:r>
                      <a:endParaRPr lang="es-MX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</a:p>
                  </a:txBody>
                  <a:tcPr marL="91455" marR="91455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spcBef>
                          <a:spcPct val="50000"/>
                        </a:spcBef>
                      </a:pPr>
                      <a:r>
                        <a:rPr lang="es-ES" altLang="es-MX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TODOS LOS IMANES TIENEN ESTAS CARACTERÍSTICAS</a:t>
                      </a:r>
                      <a:endParaRPr lang="es-ES" altLang="es-MX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48680"/>
            <a:ext cx="2160240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6410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125" name="Group 2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826148448"/>
              </p:ext>
            </p:extLst>
          </p:nvPr>
        </p:nvGraphicFramePr>
        <p:xfrm>
          <a:off x="4716463" y="1844824"/>
          <a:ext cx="4319587" cy="4323781"/>
        </p:xfrm>
        <a:graphic>
          <a:graphicData uri="http://schemas.openxmlformats.org/drawingml/2006/table">
            <a:tbl>
              <a:tblPr/>
              <a:tblGrid>
                <a:gridCol w="936480"/>
                <a:gridCol w="3383107"/>
              </a:tblGrid>
              <a:tr h="6948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DIAPOSITIVA</a:t>
                      </a:r>
                    </a:p>
                  </a:txBody>
                  <a:tcPr marL="91417" marR="91417"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17" marR="9141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52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</a:t>
                      </a:r>
                    </a:p>
                  </a:txBody>
                  <a:tcPr marL="91417" marR="91417"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GRÁFICA DE LOS VALORES OBTENIDOS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52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</a:t>
                      </a:r>
                    </a:p>
                  </a:txBody>
                  <a:tcPr marL="91417" marR="91417"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GRÁFICA DE LOS VALORES OBTENIDOS (</a:t>
                      </a:r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continuación</a:t>
                      </a:r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34</a:t>
                      </a:r>
                    </a:p>
                  </a:txBody>
                  <a:tcPr marL="91445" marR="91445"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ANÁLISIS DE RESULTADOS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</a:p>
                  </a:txBody>
                  <a:tcPr marL="91445" marR="91445"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OTRA FORMA DE MEDIR EL</a:t>
                      </a:r>
                    </a:p>
                    <a:p>
                      <a:pPr algn="l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CAMPO MAGNETICO TERRESTRE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2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marL="91445" marR="91445"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¿SE PUEDE CUANTIFICAR EL CAMPO MAGNÉTICO DE LA TIERRA?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2151" name="Group 5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995050091"/>
              </p:ext>
            </p:extLst>
          </p:nvPr>
        </p:nvGraphicFramePr>
        <p:xfrm>
          <a:off x="107950" y="1172848"/>
          <a:ext cx="4392613" cy="4992456"/>
        </p:xfrm>
        <a:graphic>
          <a:graphicData uri="http://schemas.openxmlformats.org/drawingml/2006/table">
            <a:tbl>
              <a:tblPr/>
              <a:tblGrid>
                <a:gridCol w="1152161"/>
                <a:gridCol w="3240452"/>
              </a:tblGrid>
              <a:tr h="6947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DIAPOSITIVA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26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800" b="1" dirty="0" smtClean="0">
                          <a:solidFill>
                            <a:schemeClr val="tx1"/>
                          </a:solidFill>
                        </a:rPr>
                        <a:t>PASOS A SEGUIR PARA EL DESARROLLO</a:t>
                      </a:r>
                    </a:p>
                    <a:p>
                      <a:pPr algn="l"/>
                      <a:r>
                        <a:rPr lang="es-ES_tradnl" sz="1800" b="1" dirty="0" smtClean="0">
                          <a:solidFill>
                            <a:schemeClr val="tx1"/>
                          </a:solidFill>
                        </a:rPr>
                        <a:t>DEL EXPERIMENTO (C. Escamilla, 2005)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62" marR="6856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800" b="1" dirty="0" smtClean="0">
                          <a:solidFill>
                            <a:schemeClr val="tx1"/>
                          </a:solidFill>
                        </a:rPr>
                        <a:t>MONTAJE EXPERIMENTAL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62" marR="6856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800" b="1" dirty="0" smtClean="0">
                          <a:solidFill>
                            <a:schemeClr val="tx1"/>
                          </a:solidFill>
                        </a:rPr>
                        <a:t>MEDICIÓN DEL CAMPO MAGNÉTICO TERRESTRE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6" marR="91416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</a:t>
                      </a:r>
                    </a:p>
                  </a:txBody>
                  <a:tcPr marL="91417" marR="91417"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RESULTADOS EXPERIMENTALES 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</a:p>
                  </a:txBody>
                  <a:tcPr marL="91417" marR="91417"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VALORES DEL ÁNGULO QUE RESULTA AL VARIAR EL VOLTAJE Y LA CORRIENTE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</a:t>
                      </a:r>
                    </a:p>
                  </a:txBody>
                  <a:tcPr marL="91417" marR="91417"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GRÁFICA DE LOS VALORES OBTENIDOS</a:t>
                      </a:r>
                    </a:p>
                  </a:txBody>
                  <a:tcPr marL="91417" marR="9141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5425752" y="445792"/>
            <a:ext cx="2098576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751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151" name="Group 5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955915228"/>
              </p:ext>
            </p:extLst>
          </p:nvPr>
        </p:nvGraphicFramePr>
        <p:xfrm>
          <a:off x="179388" y="1545436"/>
          <a:ext cx="4176712" cy="4307924"/>
        </p:xfrm>
        <a:graphic>
          <a:graphicData uri="http://schemas.openxmlformats.org/drawingml/2006/table">
            <a:tbl>
              <a:tblPr/>
              <a:tblGrid>
                <a:gridCol w="1152196"/>
                <a:gridCol w="3024516"/>
              </a:tblGrid>
              <a:tr h="7303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DIAPOSITIVA</a:t>
                      </a:r>
                    </a:p>
                  </a:txBody>
                  <a:tcPr marL="91445" marR="91445"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8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</a:t>
                      </a:r>
                    </a:p>
                  </a:txBody>
                  <a:tcPr marL="91445" marR="91445"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MEDICIÓN DEL PERIODO DE OSCILACIÓN DE TORSIÓN DE </a:t>
                      </a:r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UNA </a:t>
                      </a:r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BARRA </a:t>
                      </a:r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 IMANTADA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15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38</a:t>
                      </a:r>
                    </a:p>
                  </a:txBody>
                  <a:tcPr marL="91445" marR="91445"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OSCILACIONES ANGULARES DE LA BARRA MAGNÉTICA 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15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39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DEDUCCIÓN DEL PERÍODO DE OSCILACIÓN</a:t>
                      </a:r>
                    </a:p>
                    <a:p>
                      <a:pPr algn="l"/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(continuación)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DEDUCCIÓN DEL PERÍODO DE OSCILACIÓN</a:t>
                      </a: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u="sng" dirty="0" smtClean="0">
                          <a:solidFill>
                            <a:schemeClr val="tx1"/>
                          </a:solidFill>
                        </a:rPr>
                        <a:t>Tarea 1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3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u="sng" dirty="0" smtClean="0">
                          <a:solidFill>
                            <a:schemeClr val="tx1"/>
                          </a:solidFill>
                        </a:rPr>
                        <a:t>Tarea 2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Group 5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835980886"/>
              </p:ext>
            </p:extLst>
          </p:nvPr>
        </p:nvGraphicFramePr>
        <p:xfrm>
          <a:off x="4572000" y="404664"/>
          <a:ext cx="3960812" cy="5502043"/>
        </p:xfrm>
        <a:graphic>
          <a:graphicData uri="http://schemas.openxmlformats.org/drawingml/2006/table">
            <a:tbl>
              <a:tblPr/>
              <a:tblGrid>
                <a:gridCol w="1152640"/>
                <a:gridCol w="2808172"/>
              </a:tblGrid>
              <a:tr h="785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DIAPOSITIVA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0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u="sng" dirty="0" smtClean="0">
                          <a:solidFill>
                            <a:schemeClr val="tx1"/>
                          </a:solidFill>
                        </a:rPr>
                        <a:t>Tarea 3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44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u="sng" dirty="0" smtClean="0">
                          <a:solidFill>
                            <a:schemeClr val="tx1"/>
                          </a:solidFill>
                        </a:rPr>
                        <a:t>Tarea 3</a:t>
                      </a:r>
                      <a:r>
                        <a:rPr lang="es-MX" sz="1800" b="1" u="none" baseline="0" dirty="0" smtClean="0">
                          <a:solidFill>
                            <a:schemeClr val="tx1"/>
                          </a:solidFill>
                        </a:rPr>
                        <a:t>  (continuación)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u="sng" dirty="0" smtClean="0">
                          <a:solidFill>
                            <a:schemeClr val="tx1"/>
                          </a:solidFill>
                        </a:rPr>
                        <a:t>Tarea 3</a:t>
                      </a:r>
                      <a:r>
                        <a:rPr lang="es-MX" sz="1800" b="1" u="none" baseline="0" dirty="0" smtClean="0">
                          <a:solidFill>
                            <a:schemeClr val="tx1"/>
                          </a:solidFill>
                        </a:rPr>
                        <a:t>  (continuación)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46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u="sng" dirty="0" smtClean="0">
                          <a:solidFill>
                            <a:schemeClr val="tx1"/>
                          </a:solidFill>
                        </a:rPr>
                        <a:t>Tarea 4</a:t>
                      </a:r>
                      <a:endParaRPr lang="es-MX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47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u="sng" dirty="0" smtClean="0">
                          <a:solidFill>
                            <a:schemeClr val="tx1"/>
                          </a:solidFill>
                        </a:rPr>
                        <a:t>Tarea 5</a:t>
                      </a:r>
                      <a:endParaRPr lang="es-MX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u="sng" dirty="0" smtClean="0">
                          <a:solidFill>
                            <a:schemeClr val="tx1"/>
                          </a:solidFill>
                        </a:rPr>
                        <a:t>Tarea 5</a:t>
                      </a:r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:  GRAFICA DE LOS DATOS DE LA TABLA ANTERIOR</a:t>
                      </a: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49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u="sng" dirty="0" smtClean="0">
                          <a:solidFill>
                            <a:schemeClr val="tx1"/>
                          </a:solidFill>
                        </a:rPr>
                        <a:t>Tarea 6</a:t>
                      </a:r>
                      <a:endParaRPr lang="es-MX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u="sng" dirty="0" smtClean="0">
                          <a:solidFill>
                            <a:schemeClr val="tx1"/>
                          </a:solidFill>
                        </a:rPr>
                        <a:t>Tarea 7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b="1" dirty="0" smtClean="0">
                          <a:solidFill>
                            <a:schemeClr val="tx1"/>
                          </a:solidFill>
                        </a:rPr>
                        <a:t>BIBLIOGRAFIA</a:t>
                      </a: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b="1" dirty="0" smtClean="0">
                          <a:solidFill>
                            <a:schemeClr val="tx1"/>
                          </a:solidFill>
                        </a:rPr>
                        <a:t>BIBLIOGRAFIA</a:t>
                      </a: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b="1" dirty="0" smtClean="0">
                          <a:solidFill>
                            <a:schemeClr val="tx1"/>
                          </a:solidFill>
                        </a:rPr>
                        <a:t>BIBLIOGRAFIA  ADICIONAL</a:t>
                      </a: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01216" y="188640"/>
            <a:ext cx="2098576" cy="1038992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219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71800" y="188640"/>
            <a:ext cx="3600400" cy="652616"/>
          </a:xfrm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118529"/>
              </p:ext>
            </p:extLst>
          </p:nvPr>
        </p:nvGraphicFramePr>
        <p:xfrm>
          <a:off x="683419" y="1268760"/>
          <a:ext cx="7777162" cy="53285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8752"/>
                <a:gridCol w="5988410"/>
              </a:tblGrid>
              <a:tr h="5303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</a:rPr>
                        <a:t>CARÁTULA INSTITUCIONAL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SECUENCIA DIDÁCTICA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5131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MAPA CURRICULAR </a:t>
                      </a:r>
                      <a:r>
                        <a:rPr lang="es-ES" sz="1600" b="1" dirty="0" smtClean="0">
                          <a:effectLst/>
                        </a:rPr>
                        <a:t>DE LA LIC. DE FÍSICA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(1ra</a:t>
                      </a:r>
                      <a:r>
                        <a:rPr lang="es-ES" sz="1600" b="1" dirty="0">
                          <a:effectLst/>
                        </a:rPr>
                        <a:t>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5131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MAPA CURRICULAR </a:t>
                      </a:r>
                      <a:r>
                        <a:rPr lang="es-ES" sz="1600" b="1" dirty="0" smtClean="0">
                          <a:effectLst/>
                        </a:rPr>
                        <a:t>DE LA LIC. DE FÍSICA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(</a:t>
                      </a:r>
                      <a:r>
                        <a:rPr lang="es-ES" sz="1600" b="1" dirty="0">
                          <a:effectLst/>
                        </a:rPr>
                        <a:t>2da.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(1ra.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(2da.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</a:t>
                      </a:r>
                      <a:r>
                        <a:rPr lang="es-ES" sz="1600" b="1" dirty="0" smtClean="0">
                          <a:effectLst/>
                        </a:rPr>
                        <a:t>3a. </a:t>
                      </a:r>
                      <a:r>
                        <a:rPr lang="es-ES" sz="1600" b="1" dirty="0">
                          <a:effectLst/>
                        </a:rPr>
                        <a:t>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</a:rPr>
                        <a:t>ÍNDICE </a:t>
                      </a:r>
                      <a:r>
                        <a:rPr lang="es-ES" sz="1600" b="1" dirty="0" smtClean="0">
                          <a:effectLst/>
                        </a:rPr>
                        <a:t>(4a.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 smtClean="0">
                          <a:effectLst/>
                        </a:rPr>
                        <a:t>GUIÓN EXPLICATIVO (1ra. Parte)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GUIÓN EXPLICATIVO </a:t>
                      </a:r>
                      <a:r>
                        <a:rPr lang="es-ES" sz="1600" b="1" dirty="0" smtClean="0">
                          <a:effectLst/>
                        </a:rPr>
                        <a:t>(2da</a:t>
                      </a:r>
                      <a:r>
                        <a:rPr lang="es-ES" sz="1600" b="1" dirty="0">
                          <a:effectLst/>
                        </a:rPr>
                        <a:t>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(3ra.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(4ta.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56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(5ta.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5110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2915</TotalTime>
  <Words>4323</Words>
  <Application>Microsoft Office PowerPoint</Application>
  <PresentationFormat>Presentación en pantalla (4:3)</PresentationFormat>
  <Paragraphs>669</Paragraphs>
  <Slides>53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53</vt:i4>
      </vt:variant>
    </vt:vector>
  </HeadingPairs>
  <TitlesOfParts>
    <vt:vector size="57" baseType="lpstr">
      <vt:lpstr>Viajes</vt:lpstr>
      <vt:lpstr>Imagen de mapa de bits</vt:lpstr>
      <vt:lpstr>Ecuación</vt:lpstr>
      <vt:lpstr>Equation.DSMT4</vt:lpstr>
      <vt:lpstr>Presentación de PowerPoint</vt:lpstr>
      <vt:lpstr>SECUENCIA DIDÁCTICA</vt:lpstr>
      <vt:lpstr>MAPA CURRICULAR</vt:lpstr>
      <vt:lpstr>MAPA CURRICULAR</vt:lpstr>
      <vt:lpstr>INDICE DE CONTENIDO</vt:lpstr>
      <vt:lpstr>INDICE DE CONTENIDO</vt:lpstr>
      <vt:lpstr>INDICE DE CONTENIDO</vt:lpstr>
      <vt:lpstr>INDICE DE CONTENIDO</vt:lpstr>
      <vt:lpstr>GUIÓN EXPLICATIVO</vt:lpstr>
      <vt:lpstr>GUIÓN EXPLICATIVO</vt:lpstr>
      <vt:lpstr>GUIÓN EXPLICATIVO</vt:lpstr>
      <vt:lpstr>GUIÓN EXPLICATIVO</vt:lpstr>
      <vt:lpstr>GUIÓN EXPLICATIVO</vt:lpstr>
      <vt:lpstr>OBJETIVO DEL CURSO (obtenido del Plan Curricular vigente de la Licenciatura de Físico)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Diferencia entre Campo Eléctrico  y Campo Magnético</vt:lpstr>
      <vt:lpstr>Presentación de PowerPoint</vt:lpstr>
      <vt:lpstr>Presentación de PowerPoint</vt:lpstr>
      <vt:lpstr>Campo magnético creado por un SOLENOIDE DE N ESPIRAS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</dc:creator>
  <cp:lastModifiedBy>a</cp:lastModifiedBy>
  <cp:revision>315</cp:revision>
  <dcterms:created xsi:type="dcterms:W3CDTF">2014-05-01T04:35:48Z</dcterms:created>
  <dcterms:modified xsi:type="dcterms:W3CDTF">2016-09-23T04:03:55Z</dcterms:modified>
</cp:coreProperties>
</file>