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55"/>
  </p:notesMasterIdLst>
  <p:sldIdLst>
    <p:sldId id="259" r:id="rId2"/>
    <p:sldId id="331" r:id="rId3"/>
    <p:sldId id="261" r:id="rId4"/>
    <p:sldId id="262" r:id="rId5"/>
    <p:sldId id="263" r:id="rId6"/>
    <p:sldId id="264" r:id="rId7"/>
    <p:sldId id="265" r:id="rId8"/>
    <p:sldId id="266" r:id="rId9"/>
    <p:sldId id="311" r:id="rId10"/>
    <p:sldId id="377" r:id="rId11"/>
    <p:sldId id="284" r:id="rId12"/>
    <p:sldId id="286" r:id="rId13"/>
    <p:sldId id="285" r:id="rId14"/>
    <p:sldId id="303" r:id="rId15"/>
    <p:sldId id="304" r:id="rId16"/>
    <p:sldId id="375" r:id="rId17"/>
    <p:sldId id="357" r:id="rId18"/>
    <p:sldId id="378" r:id="rId19"/>
    <p:sldId id="362" r:id="rId20"/>
    <p:sldId id="380" r:id="rId21"/>
    <p:sldId id="381" r:id="rId22"/>
    <p:sldId id="383" r:id="rId23"/>
    <p:sldId id="388" r:id="rId24"/>
    <p:sldId id="389" r:id="rId25"/>
    <p:sldId id="390" r:id="rId26"/>
    <p:sldId id="396" r:id="rId27"/>
    <p:sldId id="397" r:id="rId28"/>
    <p:sldId id="405" r:id="rId29"/>
    <p:sldId id="384" r:id="rId30"/>
    <p:sldId id="382" r:id="rId31"/>
    <p:sldId id="385" r:id="rId32"/>
    <p:sldId id="356" r:id="rId33"/>
    <p:sldId id="386" r:id="rId34"/>
    <p:sldId id="379" r:id="rId35"/>
    <p:sldId id="387" r:id="rId36"/>
    <p:sldId id="398" r:id="rId37"/>
    <p:sldId id="412" r:id="rId38"/>
    <p:sldId id="406" r:id="rId39"/>
    <p:sldId id="407" r:id="rId40"/>
    <p:sldId id="395" r:id="rId41"/>
    <p:sldId id="394" r:id="rId42"/>
    <p:sldId id="393" r:id="rId43"/>
    <p:sldId id="404" r:id="rId44"/>
    <p:sldId id="408" r:id="rId45"/>
    <p:sldId id="409" r:id="rId46"/>
    <p:sldId id="392" r:id="rId47"/>
    <p:sldId id="410" r:id="rId48"/>
    <p:sldId id="411" r:id="rId49"/>
    <p:sldId id="415" r:id="rId50"/>
    <p:sldId id="413" r:id="rId51"/>
    <p:sldId id="414" r:id="rId52"/>
    <p:sldId id="287" r:id="rId53"/>
    <p:sldId id="310" r:id="rId5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9999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8" autoAdjust="0"/>
    <p:restoredTop sz="94671" autoAdjust="0"/>
  </p:normalViewPr>
  <p:slideViewPr>
    <p:cSldViewPr>
      <p:cViewPr>
        <p:scale>
          <a:sx n="60" d="100"/>
          <a:sy n="60" d="100"/>
        </p:scale>
        <p:origin x="-432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3474"/>
    </p:cViewPr>
  </p:sorterViewPr>
  <p:notesViewPr>
    <p:cSldViewPr>
      <p:cViewPr varScale="1">
        <p:scale>
          <a:sx n="53" d="100"/>
          <a:sy n="53" d="100"/>
        </p:scale>
        <p:origin x="-282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5" Type="http://schemas.openxmlformats.org/officeDocument/2006/relationships/image" Target="../media/image83.wmf"/><Relationship Id="rId4" Type="http://schemas.openxmlformats.org/officeDocument/2006/relationships/image" Target="../media/image8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80C15-4407-496F-8595-5DDF6D84E90A}" type="datetimeFigureOut">
              <a:rPr lang="es-MX" smtClean="0"/>
              <a:pPr/>
              <a:t>04/10/2016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17FFE5-7AEA-47E5-8841-90905D7DCBF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46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  <p:sp>
        <p:nvSpPr>
          <p:cNvPr id="36868" name="3 Marcador de encabezado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r>
              <a:rPr kumimoji="0" lang="en-US" altLang="es-MX" sz="1200" smtClean="0"/>
              <a:t>optaciano Vásquez</a:t>
            </a:r>
          </a:p>
        </p:txBody>
      </p:sp>
      <p:sp>
        <p:nvSpPr>
          <p:cNvPr id="36869" name="4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fld id="{8AA4481E-4027-4BA2-BF5A-6F4C40086447}" type="slidenum">
              <a:rPr kumimoji="0" lang="en-US" altLang="es-MX" sz="1200" smtClean="0"/>
              <a:pPr/>
              <a:t>1</a:t>
            </a:fld>
            <a:endParaRPr kumimoji="0" lang="en-US" altLang="es-MX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7FFE5-7AEA-47E5-8841-90905D7DCBF9}" type="slidenum">
              <a:rPr lang="es-MX" smtClean="0"/>
              <a:pPr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9234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04/10/2016</a:t>
            </a:fld>
            <a:endParaRPr lang="es-MX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04/10/2016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04/10/2016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04/10/2016</a:t>
            </a:fld>
            <a:endParaRPr lang="es-MX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04/10/2016</a:t>
            </a:fld>
            <a:endParaRPr lang="es-MX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04/10/2016</a:t>
            </a:fld>
            <a:endParaRPr lang="es-MX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04/10/2016</a:t>
            </a:fld>
            <a:endParaRPr lang="es-MX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04/10/2016</a:t>
            </a:fld>
            <a:endParaRPr lang="es-MX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04/10/2016</a:t>
            </a:fld>
            <a:endParaRPr lang="es-MX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04/10/2016</a:t>
            </a:fld>
            <a:endParaRPr lang="es-MX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AEAB4E3-1B35-4180-A36E-A51E51FF43E6}" type="datetimeFigureOut">
              <a:rPr lang="es-MX" smtClean="0"/>
              <a:pPr/>
              <a:t>04/10/2016</a:t>
            </a:fld>
            <a:endParaRPr lang="es-MX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1AEAB4E3-1B35-4180-A36E-A51E51FF43E6}" type="datetimeFigureOut">
              <a:rPr lang="es-MX" smtClean="0"/>
              <a:pPr/>
              <a:t>04/10/2016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368F631-3A90-444E-97B6-EB93053F53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aemex.mx/iberomat/informacion_clip_image002_0002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museovirtual.csic.es/salas/luz/luz17.htm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hyperlink" Target="http://museovirtual.csic.es/salas/luz/luz19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emf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emf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0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69.w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0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69.w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1.bin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8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77.wmf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8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0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82.wmf"/><Relationship Id="rId4" Type="http://schemas.openxmlformats.org/officeDocument/2006/relationships/image" Target="../media/image79.wmf"/><Relationship Id="rId9" Type="http://schemas.openxmlformats.org/officeDocument/2006/relationships/oleObject" Target="../embeddings/oleObject13.bin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sz="quarter" idx="4294967295"/>
          </p:nvPr>
        </p:nvSpPr>
        <p:spPr>
          <a:xfrm>
            <a:off x="683568" y="4365104"/>
            <a:ext cx="7776864" cy="935781"/>
          </a:xfrm>
          <a:ln w="571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s-MX" sz="2800" b="1" dirty="0" smtClean="0">
                <a:solidFill>
                  <a:srgbClr val="FFC000"/>
                </a:solidFill>
              </a:rPr>
              <a:t>REFLEXIÓN Y REFRACCIÓN, LEY DE SNELL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s-MX" sz="2800" b="1" dirty="0" smtClean="0">
                <a:solidFill>
                  <a:srgbClr val="FFC000"/>
                </a:solidFill>
              </a:rPr>
              <a:t>Y TRAZADO DE RAYOS EN LENTES DELGADAS</a:t>
            </a:r>
          </a:p>
        </p:txBody>
      </p:sp>
      <p:sp>
        <p:nvSpPr>
          <p:cNvPr id="26627" name="1 Rectángulo"/>
          <p:cNvSpPr>
            <a:spLocks noChangeArrowheads="1"/>
          </p:cNvSpPr>
          <p:nvPr/>
        </p:nvSpPr>
        <p:spPr bwMode="auto">
          <a:xfrm>
            <a:off x="323528" y="332656"/>
            <a:ext cx="8568952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MX" altLang="es-MX" sz="2500" b="1" dirty="0">
                <a:solidFill>
                  <a:srgbClr val="FFC000"/>
                </a:solidFill>
              </a:rPr>
              <a:t>UNIVERSIDAD AUTÓNOMA DEL ESTADO DE MÉXICO</a:t>
            </a:r>
            <a:r>
              <a:rPr lang="es-MX" altLang="es-MX" sz="2500" b="1" u="sng" dirty="0">
                <a:solidFill>
                  <a:srgbClr val="FFC000"/>
                </a:solidFill>
              </a:rPr>
              <a:t/>
            </a:r>
            <a:br>
              <a:rPr lang="es-MX" altLang="es-MX" sz="2500" b="1" u="sng" dirty="0">
                <a:solidFill>
                  <a:srgbClr val="FFC000"/>
                </a:solidFill>
              </a:rPr>
            </a:br>
            <a:endParaRPr lang="es-MX" altLang="es-MX" sz="3600" b="1" u="sng" dirty="0" smtClean="0">
              <a:solidFill>
                <a:srgbClr val="FFC000"/>
              </a:solidFill>
            </a:endParaRPr>
          </a:p>
          <a:p>
            <a:pPr algn="ctr" eaLnBrk="1" hangingPunct="1"/>
            <a:r>
              <a:rPr lang="es-MX" altLang="es-MX" sz="2500" b="1" dirty="0" smtClean="0">
                <a:solidFill>
                  <a:srgbClr val="FFC000"/>
                </a:solidFill>
              </a:rPr>
              <a:t>FACULTAD DE CIENCIAS</a:t>
            </a:r>
            <a:endParaRPr lang="es-MX" altLang="es-MX" sz="2500" dirty="0">
              <a:solidFill>
                <a:srgbClr val="FFC000"/>
              </a:solidFill>
            </a:endParaRPr>
          </a:p>
        </p:txBody>
      </p:sp>
      <p:pic>
        <p:nvPicPr>
          <p:cNvPr id="26628" name="Picture 5" descr="Ver imagen en tamaño completo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814" y="908720"/>
            <a:ext cx="1131578" cy="1257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81407"/>
            <a:ext cx="1296144" cy="1251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611561" y="2516703"/>
            <a:ext cx="7920879" cy="1477328"/>
          </a:xfrm>
          <a:prstGeom prst="rect">
            <a:avLst/>
          </a:prstGeom>
          <a:ln w="28575">
            <a:solidFill>
              <a:srgbClr val="FFC000"/>
            </a:solidFill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Material de apoyo para los temas “</a:t>
            </a:r>
            <a:r>
              <a:rPr lang="es-MX" dirty="0" smtClean="0">
                <a:solidFill>
                  <a:srgbClr val="FFFF00"/>
                </a:solidFill>
              </a:rPr>
              <a:t>C</a:t>
            </a:r>
            <a:r>
              <a:rPr lang="es-MX" b="1" dirty="0" smtClean="0">
                <a:solidFill>
                  <a:srgbClr val="FFFF00"/>
                </a:solidFill>
              </a:rPr>
              <a:t>aracterísticas </a:t>
            </a:r>
            <a:r>
              <a:rPr lang="es-MX" b="1" dirty="0">
                <a:solidFill>
                  <a:srgbClr val="FFFF00"/>
                </a:solidFill>
              </a:rPr>
              <a:t>de </a:t>
            </a:r>
            <a:r>
              <a:rPr lang="es-MX" b="1" dirty="0" smtClean="0">
                <a:solidFill>
                  <a:srgbClr val="FFFF00"/>
                </a:solidFill>
              </a:rPr>
              <a:t>Propagación </a:t>
            </a:r>
            <a:r>
              <a:rPr lang="es-MX" b="1" dirty="0">
                <a:solidFill>
                  <a:srgbClr val="FFFF00"/>
                </a:solidFill>
              </a:rPr>
              <a:t>y </a:t>
            </a:r>
            <a:r>
              <a:rPr lang="es-MX" b="1" dirty="0" smtClean="0">
                <a:solidFill>
                  <a:srgbClr val="FFFF00"/>
                </a:solidFill>
              </a:rPr>
              <a:t>Transmisión </a:t>
            </a:r>
            <a:r>
              <a:rPr lang="es-MX" b="1" dirty="0">
                <a:solidFill>
                  <a:srgbClr val="FFFF00"/>
                </a:solidFill>
              </a:rPr>
              <a:t>de </a:t>
            </a:r>
            <a:r>
              <a:rPr lang="es-MX" b="1" dirty="0" smtClean="0">
                <a:solidFill>
                  <a:srgbClr val="FFFF00"/>
                </a:solidFill>
              </a:rPr>
              <a:t>Rayos </a:t>
            </a:r>
            <a:r>
              <a:rPr lang="es-MX" b="1" dirty="0">
                <a:solidFill>
                  <a:srgbClr val="FFFF00"/>
                </a:solidFill>
              </a:rPr>
              <a:t>L</a:t>
            </a:r>
            <a:r>
              <a:rPr lang="es-MX" b="1" dirty="0" smtClean="0">
                <a:solidFill>
                  <a:srgbClr val="FFFF00"/>
                </a:solidFill>
              </a:rPr>
              <a:t>uminosos</a:t>
            </a:r>
            <a:r>
              <a:rPr lang="es-MX" dirty="0" smtClean="0">
                <a:solidFill>
                  <a:schemeClr val="tx1"/>
                </a:solidFill>
              </a:rPr>
              <a:t>” y  </a:t>
            </a:r>
            <a:r>
              <a:rPr lang="es-MX" b="1" dirty="0" smtClean="0">
                <a:solidFill>
                  <a:schemeClr val="tx1"/>
                </a:solidFill>
              </a:rPr>
              <a:t>“</a:t>
            </a:r>
            <a:r>
              <a:rPr lang="es-MX" b="1" dirty="0" smtClean="0">
                <a:solidFill>
                  <a:srgbClr val="FFFF00"/>
                </a:solidFill>
              </a:rPr>
              <a:t>Modelos Geométricos </a:t>
            </a:r>
            <a:r>
              <a:rPr lang="es-MX" b="1" dirty="0">
                <a:solidFill>
                  <a:srgbClr val="FFFF00"/>
                </a:solidFill>
              </a:rPr>
              <a:t>del </a:t>
            </a:r>
            <a:r>
              <a:rPr lang="es-MX" b="1" dirty="0" smtClean="0">
                <a:solidFill>
                  <a:srgbClr val="FFFF00"/>
                </a:solidFill>
              </a:rPr>
              <a:t>Trazado </a:t>
            </a:r>
            <a:r>
              <a:rPr lang="es-MX" b="1" dirty="0">
                <a:solidFill>
                  <a:srgbClr val="FFFF00"/>
                </a:solidFill>
              </a:rPr>
              <a:t>de </a:t>
            </a:r>
            <a:r>
              <a:rPr lang="es-MX" b="1" dirty="0" smtClean="0">
                <a:solidFill>
                  <a:srgbClr val="FFFF00"/>
                </a:solidFill>
              </a:rPr>
              <a:t>Rayos </a:t>
            </a:r>
            <a:r>
              <a:rPr lang="es-MX" b="1" dirty="0">
                <a:solidFill>
                  <a:srgbClr val="FFFF00"/>
                </a:solidFill>
              </a:rPr>
              <a:t>en </a:t>
            </a:r>
            <a:r>
              <a:rPr lang="es-MX" b="1" dirty="0" smtClean="0">
                <a:solidFill>
                  <a:srgbClr val="FFFF00"/>
                </a:solidFill>
              </a:rPr>
              <a:t>Lentes </a:t>
            </a:r>
            <a:r>
              <a:rPr lang="es-MX" b="1" dirty="0">
                <a:solidFill>
                  <a:srgbClr val="FFFF00"/>
                </a:solidFill>
              </a:rPr>
              <a:t>y </a:t>
            </a:r>
            <a:r>
              <a:rPr lang="es-MX" b="1" dirty="0" smtClean="0">
                <a:solidFill>
                  <a:srgbClr val="FFFF00"/>
                </a:solidFill>
              </a:rPr>
              <a:t>Espejos</a:t>
            </a:r>
            <a:r>
              <a:rPr lang="es-MX" b="1" dirty="0" smtClean="0"/>
              <a:t>”</a:t>
            </a:r>
            <a:r>
              <a:rPr lang="es-MX" dirty="0" smtClean="0">
                <a:solidFill>
                  <a:schemeClr val="tx1"/>
                </a:solidFill>
              </a:rPr>
              <a:t> de la Unidad de Aprendizaje </a:t>
            </a:r>
            <a:r>
              <a:rPr lang="es-MX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“</a:t>
            </a:r>
            <a:r>
              <a:rPr lang="es-MX" dirty="0" smtClean="0">
                <a:solidFill>
                  <a:srgbClr val="FFFF00"/>
                </a:solidFill>
              </a:rPr>
              <a:t>Laboratorio de Óptica</a:t>
            </a:r>
            <a:r>
              <a:rPr lang="es-MX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”, </a:t>
            </a:r>
            <a:r>
              <a:rPr lang="es-MX" dirty="0" smtClean="0">
                <a:solidFill>
                  <a:schemeClr val="tx1"/>
                </a:solidFill>
              </a:rPr>
              <a:t>la cual es una unidad obligatoria del Quinto Semestre del Plan de Estudios vigente de la Licenciatura de Físico de la Facultad de Ciencias, UAEM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409803" y="5720828"/>
            <a:ext cx="4322437" cy="732508"/>
          </a:xfrm>
          <a:prstGeom prst="rect">
            <a:avLst/>
          </a:prstGeom>
          <a:ln w="38100">
            <a:solidFill>
              <a:srgbClr val="FFCC0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altLang="es-MX" dirty="0">
                <a:solidFill>
                  <a:schemeClr val="tx1">
                    <a:lumMod val="85000"/>
                  </a:schemeClr>
                </a:solidFill>
                <a:latin typeface="Britannic Bold" pitchFamily="34" charset="0"/>
                <a:cs typeface="Arial" pitchFamily="34" charset="0"/>
              </a:rPr>
              <a:t>ELABORADO POR:</a:t>
            </a:r>
          </a:p>
          <a:p>
            <a:pPr algn="ctr">
              <a:lnSpc>
                <a:spcPct val="80000"/>
              </a:lnSpc>
            </a:pPr>
            <a:endParaRPr lang="es-ES" altLang="es-MX" sz="800" dirty="0">
              <a:solidFill>
                <a:schemeClr val="tx1">
                  <a:lumMod val="85000"/>
                </a:schemeClr>
              </a:solidFill>
              <a:latin typeface="Britannic Bold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s-MX" altLang="es-MX" dirty="0">
                <a:solidFill>
                  <a:srgbClr val="FFC000"/>
                </a:solidFill>
                <a:latin typeface="Britannic Bold" pitchFamily="34" charset="0"/>
                <a:cs typeface="Arial" pitchFamily="34" charset="0"/>
              </a:rPr>
              <a:t>DR. CARLOS RAÚL SANDOVAL ALVARADO</a:t>
            </a:r>
          </a:p>
          <a:p>
            <a:pPr algn="ctr">
              <a:lnSpc>
                <a:spcPct val="80000"/>
              </a:lnSpc>
            </a:pPr>
            <a:endParaRPr lang="es-MX" altLang="es-MX" sz="800" dirty="0">
              <a:solidFill>
                <a:schemeClr val="accent1"/>
              </a:solidFill>
              <a:latin typeface="Britannic Bold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7308304" y="6354960"/>
            <a:ext cx="1664238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es-MX" altLang="es-MX" dirty="0">
                <a:solidFill>
                  <a:srgbClr val="00B050"/>
                </a:solidFill>
                <a:latin typeface="Britannic Bold" pitchFamily="34" charset="0"/>
                <a:cs typeface="Arial" pitchFamily="34" charset="0"/>
              </a:rPr>
              <a:t>AGOSTO/2016</a:t>
            </a:r>
          </a:p>
        </p:txBody>
      </p:sp>
    </p:spTree>
    <p:extLst>
      <p:ext uri="{BB962C8B-B14F-4D97-AF65-F5344CB8AC3E}">
        <p14:creationId xmlns:p14="http://schemas.microsoft.com/office/powerpoint/2010/main" val="26009707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29208" y="733824"/>
            <a:ext cx="2602632" cy="1038992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800" b="1" dirty="0">
                <a:solidFill>
                  <a:srgbClr val="FFC000"/>
                </a:solidFill>
              </a:rPr>
              <a:t>Í</a:t>
            </a:r>
            <a:r>
              <a:rPr lang="es-MX" sz="2800" b="1" dirty="0" smtClean="0">
                <a:solidFill>
                  <a:srgbClr val="FFC000"/>
                </a:solidFill>
              </a:rPr>
              <a:t>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graphicFrame>
        <p:nvGraphicFramePr>
          <p:cNvPr id="3" name="Group 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7819326"/>
              </p:ext>
            </p:extLst>
          </p:nvPr>
        </p:nvGraphicFramePr>
        <p:xfrm>
          <a:off x="539552" y="2346007"/>
          <a:ext cx="3816350" cy="2637016"/>
        </p:xfrm>
        <a:graphic>
          <a:graphicData uri="http://schemas.openxmlformats.org/drawingml/2006/table">
            <a:tbl>
              <a:tblPr/>
              <a:tblGrid>
                <a:gridCol w="936625"/>
                <a:gridCol w="2879725"/>
              </a:tblGrid>
              <a:tr h="8404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65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LENTES CONCAVAS</a:t>
                      </a:r>
                      <a:endParaRPr lang="es-MX" sz="1800" b="1" dirty="0">
                        <a:solidFill>
                          <a:srgbClr val="FFC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0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eaLnBrk="1" hangingPunct="1"/>
                      <a:r>
                        <a:rPr lang="es-PR" altLang="es-MX" sz="1800" b="1" dirty="0" smtClean="0">
                          <a:solidFill>
                            <a:srgbClr val="FFC000"/>
                          </a:solidFill>
                        </a:rPr>
                        <a:t>FORMACIÓN DE IMAGEN EN LENTE DIVERGENTE</a:t>
                      </a:r>
                      <a:endParaRPr lang="es-ES" altLang="es-MX" sz="1800" b="1" dirty="0">
                        <a:solidFill>
                          <a:srgbClr val="FFC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0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eaLnBrk="1" hangingPunct="1"/>
                      <a:r>
                        <a:rPr lang="es-PR" altLang="es-MX" sz="1800" b="1" dirty="0" smtClean="0">
                          <a:solidFill>
                            <a:srgbClr val="FFC000"/>
                          </a:solidFill>
                        </a:rPr>
                        <a:t>TRAYECTORIA DE RAYOS PARALELOS EN UNA LENTE DIVERGENTE</a:t>
                      </a:r>
                      <a:endParaRPr lang="es-ES" altLang="es-MX" sz="1800" b="1" dirty="0">
                        <a:solidFill>
                          <a:srgbClr val="FFC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Group 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9541254"/>
              </p:ext>
            </p:extLst>
          </p:nvPr>
        </p:nvGraphicFramePr>
        <p:xfrm>
          <a:off x="4932040" y="2385162"/>
          <a:ext cx="3816350" cy="3276086"/>
        </p:xfrm>
        <a:graphic>
          <a:graphicData uri="http://schemas.openxmlformats.org/drawingml/2006/table">
            <a:tbl>
              <a:tblPr/>
              <a:tblGrid>
                <a:gridCol w="936625"/>
                <a:gridCol w="2879725"/>
              </a:tblGrid>
              <a:tr h="6815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5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altLang="es-MX" sz="1800" b="1" dirty="0" smtClean="0">
                          <a:solidFill>
                            <a:srgbClr val="FFC000"/>
                          </a:solidFill>
                        </a:rPr>
                        <a:t>SISTEMAS ÓPTICOS: TELESCOPIO DE GALILEO</a:t>
                      </a:r>
                      <a:endParaRPr lang="es-ES_tradnl" altLang="es-MX" sz="1800" b="1" dirty="0">
                        <a:solidFill>
                          <a:srgbClr val="FFC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49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eaLnBrk="1" hangingPunct="1"/>
                      <a:r>
                        <a:rPr lang="es-ES_tradnl" altLang="es-MX" sz="1800" b="1" dirty="0" smtClean="0">
                          <a:solidFill>
                            <a:srgbClr val="FFC000"/>
                          </a:solidFill>
                        </a:rPr>
                        <a:t>TELESCOPIO DE GALILEO (AUMENTO ANGULAR)</a:t>
                      </a:r>
                      <a:endParaRPr lang="es-ES_tradnl" altLang="es-MX" sz="1800" b="1" dirty="0">
                        <a:solidFill>
                          <a:srgbClr val="FFC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49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eaLnBrk="1" hangingPunct="1"/>
                      <a:r>
                        <a:rPr lang="es-ES_tradnl" altLang="es-MX" sz="1800" b="1" dirty="0" smtClean="0">
                          <a:solidFill>
                            <a:srgbClr val="FFC000"/>
                          </a:solidFill>
                        </a:rPr>
                        <a:t>TELESCOPIO DE GALILEO. AUMENTO ANGULAR (2) </a:t>
                      </a:r>
                      <a:endParaRPr lang="es-ES_tradnl" altLang="es-MX" sz="1800" b="1" dirty="0">
                        <a:solidFill>
                          <a:srgbClr val="FFC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6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BIBLIOGRAFÍA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b="1" dirty="0" smtClean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BIBLIOGRAFÍA</a:t>
                      </a:r>
                      <a:endParaRPr lang="es-MX" sz="1800" b="1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562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23728" y="404664"/>
            <a:ext cx="4878360" cy="652616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974990"/>
              </p:ext>
            </p:extLst>
          </p:nvPr>
        </p:nvGraphicFramePr>
        <p:xfrm>
          <a:off x="251520" y="1484784"/>
          <a:ext cx="8496943" cy="48532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5728"/>
                <a:gridCol w="6781215"/>
              </a:tblGrid>
              <a:tr h="5302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1</a:t>
                      </a:r>
                      <a:endParaRPr lang="es-MX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</a:rPr>
                        <a:t>CARÁTULA INSTITUCIONAL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 smtClean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es-MX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bg1"/>
                          </a:solidFill>
                        </a:rPr>
                        <a:t>OBJETIVO DEL CURSO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bg1"/>
                          </a:solidFill>
                        </a:rPr>
                        <a:t>(obtenido del Plan Curricular vigente de la Licenciatura de Físico)</a:t>
                      </a:r>
                      <a:endParaRPr lang="es-MX" sz="16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 smtClean="0">
                          <a:effectLst/>
                          <a:latin typeface="Times New Roman"/>
                        </a:rPr>
                        <a:t>3</a:t>
                      </a:r>
                      <a:endParaRPr lang="es-MX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SECUENCIA DIDÁCTICA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673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  <a:latin typeface="+mn-lt"/>
                          <a:ea typeface="+mn-ea"/>
                        </a:rPr>
                        <a:t>4</a:t>
                      </a:r>
                      <a:endParaRPr lang="es-MX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MAPA CURRICULAR </a:t>
                      </a:r>
                      <a:r>
                        <a:rPr lang="es-ES" sz="1600" b="1" dirty="0" smtClean="0">
                          <a:effectLst/>
                        </a:rPr>
                        <a:t>DE LA LIC. DE FÍSICA (1ra</a:t>
                      </a:r>
                      <a:r>
                        <a:rPr lang="es-ES" sz="1600" b="1" dirty="0">
                          <a:effectLst/>
                        </a:rPr>
                        <a:t>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  <a:latin typeface="+mn-lt"/>
                          <a:ea typeface="+mn-ea"/>
                        </a:rPr>
                        <a:t>5</a:t>
                      </a:r>
                      <a:endParaRPr lang="es-MX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MAPA CURRICULAR </a:t>
                      </a:r>
                      <a:r>
                        <a:rPr lang="es-ES" sz="1600" b="1" dirty="0" smtClean="0">
                          <a:effectLst/>
                        </a:rPr>
                        <a:t>DE LA LIC. DE FÍSICA (</a:t>
                      </a:r>
                      <a:r>
                        <a:rPr lang="es-ES" sz="1600" b="1" dirty="0">
                          <a:effectLst/>
                        </a:rPr>
                        <a:t>2da.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  <a:latin typeface="+mn-lt"/>
                          <a:ea typeface="+mn-ea"/>
                        </a:rPr>
                        <a:t>6</a:t>
                      </a:r>
                      <a:endParaRPr lang="es-MX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ÍNDICE </a:t>
                      </a:r>
                      <a:r>
                        <a:rPr lang="es-ES" sz="1600" b="1" dirty="0">
                          <a:effectLst/>
                        </a:rPr>
                        <a:t>(1ra.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  <a:latin typeface="+mn-lt"/>
                          <a:ea typeface="+mn-ea"/>
                        </a:rPr>
                        <a:t>7</a:t>
                      </a:r>
                      <a:endParaRPr lang="es-MX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ÍNDICE </a:t>
                      </a:r>
                      <a:r>
                        <a:rPr lang="es-ES" sz="1600" b="1" dirty="0">
                          <a:effectLst/>
                        </a:rPr>
                        <a:t>(2da.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  <a:latin typeface="+mn-lt"/>
                          <a:ea typeface="+mn-ea"/>
                        </a:rPr>
                        <a:t>8</a:t>
                      </a:r>
                      <a:endParaRPr lang="es-MX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ÍNDICE </a:t>
                      </a:r>
                      <a:r>
                        <a:rPr lang="es-ES" sz="1600" b="1" dirty="0">
                          <a:effectLst/>
                        </a:rPr>
                        <a:t>(</a:t>
                      </a:r>
                      <a:r>
                        <a:rPr lang="es-ES" sz="1600" b="1" dirty="0" smtClean="0">
                          <a:effectLst/>
                        </a:rPr>
                        <a:t>3a. </a:t>
                      </a:r>
                      <a:r>
                        <a:rPr lang="es-ES" sz="1600" b="1" dirty="0">
                          <a:effectLst/>
                        </a:rPr>
                        <a:t>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  <a:latin typeface="+mn-lt"/>
                          <a:ea typeface="+mn-ea"/>
                        </a:rPr>
                        <a:t>9</a:t>
                      </a:r>
                      <a:endParaRPr lang="es-MX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</a:rPr>
                        <a:t>ÍNDICE </a:t>
                      </a:r>
                      <a:r>
                        <a:rPr lang="es-ES" sz="1600" b="1" dirty="0" smtClean="0">
                          <a:effectLst/>
                        </a:rPr>
                        <a:t>(4a.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 smtClean="0">
                          <a:effectLst/>
                          <a:latin typeface="+mn-lt"/>
                          <a:ea typeface="+mn-ea"/>
                        </a:rPr>
                        <a:t>10</a:t>
                      </a:r>
                      <a:endParaRPr lang="es-MX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</a:rPr>
                        <a:t>ÍNDICE </a:t>
                      </a:r>
                      <a:r>
                        <a:rPr lang="es-ES" sz="1600" b="1" dirty="0" smtClean="0">
                          <a:effectLst/>
                        </a:rPr>
                        <a:t>(5a. Parte)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 smtClean="0">
                          <a:effectLst/>
                        </a:rPr>
                        <a:t>11</a:t>
                      </a:r>
                      <a:endParaRPr lang="es-MX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GUIÓN EXPLICATIVO </a:t>
                      </a:r>
                      <a:r>
                        <a:rPr lang="es-ES" sz="1600" b="1" dirty="0" smtClean="0">
                          <a:effectLst/>
                        </a:rPr>
                        <a:t>(1a</a:t>
                      </a:r>
                      <a:r>
                        <a:rPr lang="es-ES" sz="1600" b="1" dirty="0">
                          <a:effectLst/>
                        </a:rPr>
                        <a:t>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1</a:t>
                      </a:r>
                      <a:r>
                        <a:rPr lang="es-MX" sz="2000" b="1" dirty="0" smtClean="0">
                          <a:effectLst/>
                          <a:latin typeface="Times New Roman"/>
                        </a:rPr>
                        <a:t>2</a:t>
                      </a:r>
                      <a:endParaRPr lang="es-MX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(2da.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768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2267744" y="332656"/>
            <a:ext cx="4690864" cy="64807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267941"/>
              </p:ext>
            </p:extLst>
          </p:nvPr>
        </p:nvGraphicFramePr>
        <p:xfrm>
          <a:off x="251520" y="1532164"/>
          <a:ext cx="8568952" cy="49211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0160"/>
                <a:gridCol w="7128792"/>
              </a:tblGrid>
              <a:tr h="4731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13</a:t>
                      </a:r>
                      <a:endParaRPr lang="es-MX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(4ta.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14</a:t>
                      </a:r>
                      <a:endParaRPr lang="es-MX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(5ta.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14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15</a:t>
                      </a:r>
                      <a:endParaRPr lang="es-MX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(6ta.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16</a:t>
                      </a:r>
                      <a:endParaRPr lang="es-MX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(7a.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17</a:t>
                      </a:r>
                      <a:endParaRPr lang="es-MX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effectLst/>
                        </a:rPr>
                        <a:t>Se muestran</a:t>
                      </a:r>
                      <a:r>
                        <a:rPr lang="es-MX" sz="1800" b="1" baseline="0" dirty="0" smtClean="0">
                          <a:effectLst/>
                        </a:rPr>
                        <a:t> los </a:t>
                      </a:r>
                      <a:r>
                        <a:rPr lang="es-MX" sz="1800" b="1" dirty="0" smtClean="0">
                          <a:solidFill>
                            <a:schemeClr val="bg1"/>
                          </a:solidFill>
                        </a:rPr>
                        <a:t>aspectos ondulatorios que tiene</a:t>
                      </a:r>
                    </a:p>
                    <a:p>
                      <a:pPr algn="ctr"/>
                      <a:r>
                        <a:rPr lang="es-MX" sz="1800" b="1" dirty="0" smtClean="0">
                          <a:solidFill>
                            <a:schemeClr val="bg1"/>
                          </a:solidFill>
                        </a:rPr>
                        <a:t>toda onda electromagnética</a:t>
                      </a:r>
                      <a:r>
                        <a:rPr lang="es-MX" sz="1800" b="1" baseline="0" dirty="0" smtClean="0">
                          <a:effectLst/>
                        </a:rPr>
                        <a:t>.</a:t>
                      </a:r>
                      <a:endParaRPr lang="es-MX" sz="18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18</a:t>
                      </a:r>
                      <a:endParaRPr lang="es-MX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 smtClean="0">
                          <a:solidFill>
                            <a:schemeClr val="bg1"/>
                          </a:solidFill>
                          <a:effectLst/>
                        </a:rPr>
                        <a:t>Se muestra una imagen</a:t>
                      </a:r>
                      <a:r>
                        <a:rPr lang="es-ES" sz="1800" b="1" baseline="0" dirty="0" smtClean="0">
                          <a:solidFill>
                            <a:schemeClr val="bg1"/>
                          </a:solidFill>
                          <a:effectLst/>
                        </a:rPr>
                        <a:t> sobre el </a:t>
                      </a:r>
                      <a:r>
                        <a:rPr lang="es-MX" sz="1800" b="1" dirty="0" smtClean="0">
                          <a:solidFill>
                            <a:schemeClr val="bg1"/>
                          </a:solidFill>
                        </a:rPr>
                        <a:t>espectro de  frecuencias</a:t>
                      </a:r>
                      <a:r>
                        <a:rPr lang="es-MX" sz="1800" b="1" baseline="0" dirty="0" smtClean="0">
                          <a:solidFill>
                            <a:schemeClr val="bg1"/>
                          </a:solidFill>
                        </a:rPr>
                        <a:t> y sus longitudes de onda de </a:t>
                      </a:r>
                      <a:r>
                        <a:rPr lang="es-MX" sz="1800" b="1" dirty="0" smtClean="0">
                          <a:solidFill>
                            <a:schemeClr val="bg1"/>
                          </a:solidFill>
                        </a:rPr>
                        <a:t>las ondas electromagnéticas</a:t>
                      </a:r>
                      <a:r>
                        <a:rPr lang="es-ES" sz="1800" b="1" dirty="0" smtClean="0">
                          <a:effectLst/>
                        </a:rPr>
                        <a:t>.</a:t>
                      </a:r>
                      <a:endParaRPr lang="es-MX" sz="18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19</a:t>
                      </a:r>
                      <a:endParaRPr lang="es-MX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 smtClean="0">
                          <a:effectLst/>
                        </a:rPr>
                        <a:t>Se explica el diseño experimental utilizado por </a:t>
                      </a:r>
                      <a:r>
                        <a:rPr lang="es-ES" sz="1800" b="1" dirty="0" err="1" smtClean="0">
                          <a:effectLst/>
                        </a:rPr>
                        <a:t>Michelson</a:t>
                      </a:r>
                      <a:r>
                        <a:rPr lang="es-ES" sz="1800" b="1" dirty="0" smtClean="0">
                          <a:effectLst/>
                        </a:rPr>
                        <a:t> en el año 1878 para medir la velocidad de la luz en el aire.</a:t>
                      </a:r>
                      <a:endParaRPr lang="es-MX" sz="18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  <a:latin typeface="+mn-lt"/>
                          <a:ea typeface="+mn-ea"/>
                        </a:rPr>
                        <a:t>20</a:t>
                      </a:r>
                      <a:endParaRPr lang="es-MX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dirty="0" smtClean="0">
                          <a:effectLst/>
                        </a:rPr>
                        <a:t>Se muestra una tabla donde se indica en metros sobre segundo la velocidad de la luz en algunos materiales.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  <a:latin typeface="+mn-lt"/>
                          <a:ea typeface="+mn-ea"/>
                        </a:rPr>
                        <a:t>21</a:t>
                      </a:r>
                      <a:endParaRPr lang="es-MX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 explica que ocurren</a:t>
                      </a:r>
                      <a:r>
                        <a:rPr lang="es-ES_tradnl" sz="18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los fenómenos de reflexión y refracción cuando la luz incide sobre la superficie de separación de dos medios que permiten el paso de ondas luminosas.</a:t>
                      </a:r>
                      <a:endParaRPr lang="es-MX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193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2411760" y="483518"/>
            <a:ext cx="4330824" cy="569218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386170"/>
              </p:ext>
            </p:extLst>
          </p:nvPr>
        </p:nvGraphicFramePr>
        <p:xfrm>
          <a:off x="251520" y="1587592"/>
          <a:ext cx="8640960" cy="47937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2168"/>
                <a:gridCol w="7128792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22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Se muestra en un esquema el comportamiento de la luz cuando es reflejada y transmitida.</a:t>
                      </a:r>
                      <a:endParaRPr lang="es-MX" sz="1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23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Se explica cómo se refleja la luz cuando incide sobre una superficie pulida o una rugosa</a:t>
                      </a:r>
                      <a:r>
                        <a:rPr lang="es-MX" sz="1800" b="1" baseline="0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  <a:endParaRPr lang="es-MX" sz="1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24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Se </a:t>
                      </a:r>
                      <a:r>
                        <a:rPr lang="es-MX" sz="18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explica cómo cambia de dirección un rayo de luz cuando </a:t>
                      </a:r>
                      <a:r>
                        <a:rPr lang="it-IT" sz="1800" b="1" dirty="0" smtClean="0">
                          <a:solidFill>
                            <a:schemeClr val="bg1"/>
                          </a:solidFill>
                        </a:rPr>
                        <a:t>incide </a:t>
                      </a:r>
                      <a:r>
                        <a:rPr lang="es-MX" sz="1800" b="1" dirty="0" smtClean="0">
                          <a:solidFill>
                            <a:schemeClr val="bg1"/>
                          </a:solidFill>
                        </a:rPr>
                        <a:t>oblicuamente sobre la superficie de separación de los dos medios si estos tienen índices de refracción distinto</a:t>
                      </a:r>
                      <a:r>
                        <a:rPr lang="es-MX" sz="18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25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smtClean="0">
                          <a:effectLst/>
                          <a:latin typeface="+mn-lt"/>
                          <a:ea typeface="Times New Roman"/>
                        </a:rPr>
                        <a:t>Se muestra </a:t>
                      </a: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uno de los efectos ópticos más común que ocurre como</a:t>
                      </a:r>
                      <a:r>
                        <a:rPr lang="es-MX" sz="1800" b="1" baseline="0" dirty="0" smtClean="0">
                          <a:effectLst/>
                          <a:latin typeface="+mn-lt"/>
                          <a:ea typeface="Times New Roman"/>
                        </a:rPr>
                        <a:t> resultado de la refracción de la </a:t>
                      </a:r>
                      <a:r>
                        <a:rPr lang="es-MX" sz="1800" b="1" baseline="0" smtClean="0">
                          <a:effectLst/>
                          <a:latin typeface="+mn-lt"/>
                          <a:ea typeface="Times New Roman"/>
                        </a:rPr>
                        <a:t>luz en </a:t>
                      </a:r>
                      <a:r>
                        <a:rPr lang="es-MX" sz="1800" b="1" baseline="0" dirty="0" smtClean="0">
                          <a:effectLst/>
                          <a:latin typeface="+mn-lt"/>
                          <a:ea typeface="Times New Roman"/>
                        </a:rPr>
                        <a:t>el agua</a:t>
                      </a: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26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Se aplica el concepto de refracción de la luz al paso de esta a través de un vidrio plano</a:t>
                      </a:r>
                      <a:r>
                        <a:rPr lang="es-MX" sz="1800" b="1" baseline="0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  <a:endParaRPr lang="es-MX" sz="18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27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effectLst/>
                          <a:latin typeface="+mn-lt"/>
                          <a:ea typeface="Times New Roman"/>
                        </a:rPr>
                        <a:t>Se explica el funcionamiento de un prisma óptico utilizando el concepto</a:t>
                      </a:r>
                      <a:r>
                        <a:rPr lang="es-MX" sz="1800" b="1" baseline="0" dirty="0" smtClean="0">
                          <a:effectLst/>
                          <a:latin typeface="+mn-lt"/>
                          <a:ea typeface="Times New Roman"/>
                        </a:rPr>
                        <a:t> de refracción, mencionando que la dispersión ocurre porque el valor del índice de refracción depende de la longitud de onda de la luz incidente.</a:t>
                      </a:r>
                      <a:endParaRPr lang="es-MX" sz="18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709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3768" y="411510"/>
            <a:ext cx="4330824" cy="497210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MX" sz="3200" b="1" dirty="0">
                <a:solidFill>
                  <a:srgbClr val="FFC000"/>
                </a:solidFill>
              </a:rPr>
              <a:t>GUIÓN EXPLICATIVO</a:t>
            </a:r>
            <a:endParaRPr lang="es-MX" sz="32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530608"/>
              </p:ext>
            </p:extLst>
          </p:nvPr>
        </p:nvGraphicFramePr>
        <p:xfrm>
          <a:off x="251520" y="1486776"/>
          <a:ext cx="8568952" cy="4894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184"/>
                <a:gridCol w="6912768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28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algunas aplicaciones del uso de los prismas, específicamente para la construcción de prismáticos y oculares de microscopios y telescopios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  <a:latin typeface="+mn-lt"/>
                          <a:ea typeface="+mn-ea"/>
                        </a:rPr>
                        <a:t>29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la definición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del índice de refracción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  <a:latin typeface="+mn-lt"/>
                          <a:ea typeface="+mn-ea"/>
                        </a:rPr>
                        <a:t>30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los valores del índice de refracción de algunos líquidos y sólidos.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31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la deducción teórica de la Ley de Snell (primera parte).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32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la deducción teórica de la Ley de Snell (segunda parte).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33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la deducción teórica de la Ley de Snell (tercera parte).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34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cualitativamente bajo qué condiciones ocurre la reflexión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total interna.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35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la reflexión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total interna utilizando la Ley de Snell.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36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la definición de lente según su forma.</a:t>
                      </a:r>
                      <a:endParaRPr lang="es-MX" sz="16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37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Se da la clasificación de las lentes delgadas según</a:t>
                      </a:r>
                      <a:r>
                        <a:rPr lang="es-MX" sz="1600" b="1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 su forma</a:t>
                      </a:r>
                      <a:r>
                        <a:rPr lang="es-MX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.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  <a:latin typeface="+mn-lt"/>
                          <a:ea typeface="+mn-ea"/>
                        </a:rPr>
                        <a:t>38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los criterios técnicos para la construcción de lentes delgadas.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39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la ecuación utilizada por los fabricantes de lentes delgadas.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876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5736" y="328112"/>
            <a:ext cx="4824536" cy="580608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200" b="1" dirty="0">
                <a:solidFill>
                  <a:srgbClr val="FFC000"/>
                </a:solidFill>
              </a:rPr>
              <a:t>GUIÓN EXPLICATIVO</a:t>
            </a:r>
            <a:endParaRPr lang="es-MX" sz="32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010545"/>
              </p:ext>
            </p:extLst>
          </p:nvPr>
        </p:nvGraphicFramePr>
        <p:xfrm>
          <a:off x="323528" y="1534632"/>
          <a:ext cx="8496944" cy="49187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2168"/>
                <a:gridCol w="6984776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  <a:latin typeface="+mn-lt"/>
                          <a:ea typeface="+mn-ea"/>
                        </a:rPr>
                        <a:t>40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una breve explicación sobre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el comportamiento óptico de las lentes delgadas, considerándolas como prismas unidos por sus vértices o sus bases.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41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el comportamiento del paso de rayos luminosos a través de lentes delgadas convergentes y divergentes.</a:t>
                      </a:r>
                      <a:endParaRPr lang="es-MX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6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42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bajo que condiciones  se forman imágenes reales o virtuales en una lente convergente o convexa.</a:t>
                      </a:r>
                      <a:endParaRPr lang="es-MX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</a:rPr>
                        <a:t>43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el trazado de rayos en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lentes convexas cuando el objeto se acerca cada vez más al vértice de la lente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  <a:endParaRPr lang="es-MX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  <a:latin typeface="Times New Roman"/>
                          <a:ea typeface="Times New Roman"/>
                        </a:rPr>
                        <a:t>44</a:t>
                      </a:r>
                      <a:endParaRPr lang="es-MX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 explica cómo es el trazado de rayos luminosos a través</a:t>
                      </a:r>
                      <a:r>
                        <a:rPr lang="es-MX" sz="16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de una lente convergente para producir imágenes reales en una pantalla, mostrando las ecuaciones básicas que rigen este comportamiento.</a:t>
                      </a:r>
                      <a:endParaRPr lang="es-MX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  <a:latin typeface="Times New Roman"/>
                          <a:ea typeface="Times New Roman"/>
                        </a:rPr>
                        <a:t>45</a:t>
                      </a:r>
                      <a:endParaRPr lang="es-MX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 explica cómo es el trazado de rayos luminosos paralelos a través</a:t>
                      </a:r>
                      <a:r>
                        <a:rPr lang="es-MX" sz="16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de una lente convergente para producir imágenes reales en una pantalla, mostrando las ecuaciones básicas que rigen este comportamiento.</a:t>
                      </a:r>
                      <a:endParaRPr lang="es-MX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  <a:latin typeface="Times New Roman"/>
                          <a:ea typeface="Times New Roman"/>
                        </a:rPr>
                        <a:t>46</a:t>
                      </a:r>
                      <a:endParaRPr lang="es-MX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en forma gráfica como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se forman imágenes virtuales utilizando lentes cóncavas.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663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2195736" y="332656"/>
            <a:ext cx="4824536" cy="580608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3200" b="1" smtClean="0">
                <a:solidFill>
                  <a:srgbClr val="FFC000"/>
                </a:solidFill>
              </a:rPr>
              <a:t>GUIÓN EXPLICATIVO</a:t>
            </a:r>
            <a:endParaRPr lang="es-MX" sz="32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748410"/>
              </p:ext>
            </p:extLst>
          </p:nvPr>
        </p:nvGraphicFramePr>
        <p:xfrm>
          <a:off x="323528" y="1124744"/>
          <a:ext cx="8496944" cy="54795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2168"/>
                <a:gridCol w="6984776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  <a:latin typeface="Times New Roman"/>
                          <a:ea typeface="Times New Roman"/>
                        </a:rPr>
                        <a:t>47</a:t>
                      </a:r>
                      <a:endParaRPr lang="es-MX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 explica cómo es el trazado de rayos luminosos a través</a:t>
                      </a:r>
                      <a:r>
                        <a:rPr lang="es-MX" sz="16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de una lente divergente para producir imágenes virtuales, mostrando las ecuaciones básicas que rigen este comportamiento.</a:t>
                      </a:r>
                      <a:endParaRPr lang="es-MX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  <a:latin typeface="Times New Roman"/>
                          <a:ea typeface="Times New Roman"/>
                        </a:rPr>
                        <a:t>48</a:t>
                      </a:r>
                      <a:endParaRPr lang="es-MX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 explica cómo es el trazado de rayos luminosos paralelos a través</a:t>
                      </a:r>
                      <a:r>
                        <a:rPr lang="es-MX" sz="16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de una lente divergente para producir imágenes virtuales.</a:t>
                      </a:r>
                      <a:endParaRPr lang="es-MX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  <a:latin typeface="Times New Roman"/>
                          <a:ea typeface="Times New Roman"/>
                        </a:rPr>
                        <a:t>49</a:t>
                      </a:r>
                      <a:endParaRPr lang="es-MX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en forma esquemática el trazado de rayos a través del sistema óptico formado con lentes convergentes y divergentes en un telescopio refractor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 o 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de Galileo.</a:t>
                      </a:r>
                    </a:p>
                  </a:txBody>
                  <a:tcPr marL="68580" marR="68580" marT="0" marB="0"/>
                </a:tc>
              </a:tr>
              <a:tr h="326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es-MX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en forma detallada el trazado de rayos a través del sistema óptico formado con lentes convergentes y divergentes en un telescopio refractor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 o 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de Galileo.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  <a:latin typeface="Times New Roman"/>
                          <a:ea typeface="Times New Roman"/>
                        </a:rPr>
                        <a:t>51</a:t>
                      </a:r>
                      <a:endParaRPr lang="es-MX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en forma detallada el trazado de rayos a través del sistema óptico formado con lentes convergentes y divergentes en un telescopio refractor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 o 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de Galileo. (continuación)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  <a:latin typeface="Times New Roman"/>
                          <a:ea typeface="Times New Roman"/>
                        </a:rPr>
                        <a:t>52</a:t>
                      </a:r>
                      <a:endParaRPr lang="es-MX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 muestra la bibliografía que se sugiere para estudiar con más detalle los temas tratados en las </a:t>
                      </a:r>
                      <a:r>
                        <a:rPr lang="es-MX" sz="16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diapositivas.</a:t>
                      </a:r>
                      <a:endParaRPr lang="es-MX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b="1" dirty="0" smtClean="0">
                          <a:effectLst/>
                          <a:latin typeface="Times New Roman"/>
                          <a:ea typeface="Times New Roman"/>
                        </a:rPr>
                        <a:t>53</a:t>
                      </a:r>
                      <a:endParaRPr lang="es-MX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 muestra la bibliografía que se sugiere para estudiar con más detalle los temas tratados en las </a:t>
                      </a:r>
                      <a:r>
                        <a:rPr lang="es-MX" sz="16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diapositivas.</a:t>
                      </a:r>
                      <a:endParaRPr lang="es-MX" sz="1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603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 Título"/>
          <p:cNvSpPr txBox="1">
            <a:spLocks/>
          </p:cNvSpPr>
          <p:nvPr/>
        </p:nvSpPr>
        <p:spPr>
          <a:xfrm>
            <a:off x="2079887" y="332656"/>
            <a:ext cx="5012393" cy="864096"/>
          </a:xfrm>
          <a:prstGeom prst="rect">
            <a:avLst/>
          </a:prstGeom>
          <a:ln w="19050"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2400" b="1" dirty="0" smtClean="0">
                <a:solidFill>
                  <a:srgbClr val="FFC000"/>
                </a:solidFill>
              </a:rPr>
              <a:t>ASPECTOS ONDULATORIOS DE </a:t>
            </a:r>
          </a:p>
          <a:p>
            <a:pPr algn="ctr"/>
            <a:r>
              <a:rPr lang="es-MX" sz="2400" b="1" dirty="0" smtClean="0">
                <a:solidFill>
                  <a:srgbClr val="FFC000"/>
                </a:solidFill>
              </a:rPr>
              <a:t>TODA ONDA ELECTROMAGNÉTICA</a:t>
            </a:r>
            <a:endParaRPr lang="es-MX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1700808"/>
            <a:ext cx="7975227" cy="194421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539552" y="4005064"/>
            <a:ext cx="2530436" cy="369332"/>
          </a:xfrm>
          <a:prstGeom prst="rect">
            <a:avLst/>
          </a:prstGeom>
          <a:ln w="1905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FUNCIONES DE ONDA: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828455" y="4509120"/>
            <a:ext cx="3027367" cy="369332"/>
          </a:xfrm>
          <a:prstGeom prst="rect">
            <a:avLst/>
          </a:prstGeom>
          <a:ln w="19050">
            <a:solidFill>
              <a:srgbClr val="92D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DEL CAMPO ELECTRICO “E”</a:t>
            </a:r>
            <a:endParaRPr lang="es-MX" dirty="0"/>
          </a:p>
        </p:txBody>
      </p:sp>
      <p:sp>
        <p:nvSpPr>
          <p:cNvPr id="17" name="16 Flecha derecha"/>
          <p:cNvSpPr/>
          <p:nvPr/>
        </p:nvSpPr>
        <p:spPr>
          <a:xfrm>
            <a:off x="4081509" y="4599826"/>
            <a:ext cx="648072" cy="24231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18 CuadroTexto"/>
              <p:cNvSpPr txBox="1"/>
              <p:nvPr/>
            </p:nvSpPr>
            <p:spPr>
              <a:xfrm>
                <a:off x="4860032" y="4509120"/>
                <a:ext cx="3114314" cy="391261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s-MX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s-MX" b="0" i="1" smtClean="0">
                          <a:latin typeface="Cambria Math"/>
                        </a:rPr>
                        <m:t>(</m:t>
                      </m:r>
                      <m:r>
                        <a:rPr lang="es-MX" b="0" i="1" smtClean="0">
                          <a:latin typeface="Cambria Math"/>
                        </a:rPr>
                        <m:t>𝑥</m:t>
                      </m:r>
                      <m:r>
                        <a:rPr lang="es-MX" b="0" i="1" smtClean="0">
                          <a:latin typeface="Cambria Math"/>
                        </a:rPr>
                        <m:t>,</m:t>
                      </m:r>
                      <m:r>
                        <a:rPr lang="es-MX" b="0" i="1" smtClean="0">
                          <a:latin typeface="Cambria Math"/>
                        </a:rPr>
                        <m:t>𝑡</m:t>
                      </m:r>
                      <m:r>
                        <a:rPr lang="es-MX" b="0" i="1" smtClean="0">
                          <a:latin typeface="Cambria Math"/>
                        </a:rPr>
                        <m:t>)=</m:t>
                      </m:r>
                      <m:sSub>
                        <m:sSubPr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s-MX" b="0" i="1" smtClean="0">
                              <a:latin typeface="Cambria Math"/>
                            </a:rPr>
                            <m:t>𝑚𝑎𝑥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s-MX" b="0" i="0" smtClean="0">
                          <a:latin typeface="Cambria Math"/>
                        </a:rPr>
                        <m:t>cos</m:t>
                      </m:r>
                      <m:r>
                        <a:rPr lang="es-MX" b="0" i="1" smtClean="0">
                          <a:latin typeface="Cambria Math"/>
                        </a:rPr>
                        <m:t>⁡(</m:t>
                      </m:r>
                      <m:r>
                        <a:rPr lang="es-MX" b="0" i="1" smtClean="0">
                          <a:latin typeface="Cambria Math"/>
                        </a:rPr>
                        <m:t>𝑘𝑥</m:t>
                      </m:r>
                      <m:r>
                        <a:rPr lang="es-MX" b="0" i="1" smtClean="0">
                          <a:latin typeface="Cambria Math"/>
                        </a:rPr>
                        <m:t>−</m:t>
                      </m:r>
                      <m:r>
                        <a:rPr lang="es-MX" b="0" i="1" smtClean="0">
                          <a:latin typeface="Cambria Math"/>
                        </a:rPr>
                        <m:t>𝑤𝑡</m:t>
                      </m:r>
                      <m:r>
                        <a:rPr lang="es-MX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19" name="18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4509120"/>
                <a:ext cx="3114314" cy="391261"/>
              </a:xfrm>
              <a:prstGeom prst="rect">
                <a:avLst/>
              </a:prstGeom>
              <a:blipFill rotWithShape="1">
                <a:blip r:embed="rId3"/>
                <a:stretch>
                  <a:fillRect b="-4478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19 Rectángulo"/>
          <p:cNvSpPr/>
          <p:nvPr/>
        </p:nvSpPr>
        <p:spPr>
          <a:xfrm>
            <a:off x="824940" y="5085184"/>
            <a:ext cx="3219086" cy="369332"/>
          </a:xfrm>
          <a:prstGeom prst="rect">
            <a:avLst/>
          </a:prstGeom>
          <a:ln w="19050">
            <a:solidFill>
              <a:srgbClr val="92D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b="1" dirty="0">
                <a:solidFill>
                  <a:srgbClr val="FFC000"/>
                </a:solidFill>
              </a:rPr>
              <a:t>DEL </a:t>
            </a:r>
            <a:r>
              <a:rPr lang="es-MX" b="1" dirty="0" smtClean="0">
                <a:solidFill>
                  <a:srgbClr val="FFC000"/>
                </a:solidFill>
              </a:rPr>
              <a:t>CAMPO MAGNÉTICO  “B”</a:t>
            </a:r>
            <a:endParaRPr lang="es-MX" dirty="0"/>
          </a:p>
        </p:txBody>
      </p:sp>
      <p:sp>
        <p:nvSpPr>
          <p:cNvPr id="23" name="22 Flecha derecha"/>
          <p:cNvSpPr/>
          <p:nvPr/>
        </p:nvSpPr>
        <p:spPr>
          <a:xfrm>
            <a:off x="4081509" y="5148692"/>
            <a:ext cx="648072" cy="24231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23 CuadroTexto"/>
              <p:cNvSpPr txBox="1"/>
              <p:nvPr/>
            </p:nvSpPr>
            <p:spPr>
              <a:xfrm>
                <a:off x="4849693" y="5074219"/>
                <a:ext cx="3178691" cy="369332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s-MX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s-MX" b="0" i="1" smtClean="0">
                          <a:latin typeface="Cambria Math"/>
                        </a:rPr>
                        <m:t>(</m:t>
                      </m:r>
                      <m:r>
                        <a:rPr lang="es-MX" b="0" i="1" smtClean="0">
                          <a:latin typeface="Cambria Math"/>
                        </a:rPr>
                        <m:t>𝑥</m:t>
                      </m:r>
                      <m:r>
                        <a:rPr lang="es-MX" b="0" i="1" smtClean="0">
                          <a:latin typeface="Cambria Math"/>
                        </a:rPr>
                        <m:t>,</m:t>
                      </m:r>
                      <m:r>
                        <a:rPr lang="es-MX" b="0" i="1" smtClean="0">
                          <a:latin typeface="Cambria Math"/>
                        </a:rPr>
                        <m:t>𝑡</m:t>
                      </m:r>
                      <m:r>
                        <a:rPr lang="es-MX" b="0" i="1" smtClean="0">
                          <a:latin typeface="Cambria Math"/>
                        </a:rPr>
                        <m:t>)=</m:t>
                      </m:r>
                      <m:sSub>
                        <m:sSubPr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s-MX" b="0" i="1" smtClean="0">
                              <a:latin typeface="Cambria Math"/>
                            </a:rPr>
                            <m:t>𝑚𝑎𝑥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s-MX" b="0" i="0" smtClean="0">
                          <a:latin typeface="Cambria Math"/>
                        </a:rPr>
                        <m:t>cos</m:t>
                      </m:r>
                      <m:r>
                        <a:rPr lang="es-MX" b="0" i="1" smtClean="0">
                          <a:latin typeface="Cambria Math"/>
                        </a:rPr>
                        <m:t>⁡(</m:t>
                      </m:r>
                      <m:r>
                        <a:rPr lang="es-MX" b="0" i="1" smtClean="0">
                          <a:latin typeface="Cambria Math"/>
                        </a:rPr>
                        <m:t>𝑘𝑥</m:t>
                      </m:r>
                      <m:r>
                        <a:rPr lang="es-MX" b="0" i="1" smtClean="0">
                          <a:latin typeface="Cambria Math"/>
                        </a:rPr>
                        <m:t>−</m:t>
                      </m:r>
                      <m:r>
                        <a:rPr lang="es-MX" b="0" i="1" smtClean="0">
                          <a:latin typeface="Cambria Math"/>
                        </a:rPr>
                        <m:t>𝑤𝑡</m:t>
                      </m:r>
                      <m:r>
                        <a:rPr lang="es-MX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24" name="2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9693" y="5074219"/>
                <a:ext cx="3178691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7813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20 Rectángulo"/>
          <p:cNvSpPr/>
          <p:nvPr/>
        </p:nvSpPr>
        <p:spPr>
          <a:xfrm>
            <a:off x="251520" y="5733256"/>
            <a:ext cx="962123" cy="369332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Donde: 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21 CuadroTexto"/>
              <p:cNvSpPr txBox="1"/>
              <p:nvPr/>
            </p:nvSpPr>
            <p:spPr>
              <a:xfrm>
                <a:off x="1381607" y="5733256"/>
                <a:ext cx="1102161" cy="369332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/>
                          <a:ea typeface="Cambria Math"/>
                        </a:rPr>
                        <m:t>𝜔</m:t>
                      </m:r>
                      <m:r>
                        <a:rPr lang="es-MX" b="0" i="1" smtClean="0">
                          <a:latin typeface="Cambria Math"/>
                        </a:rPr>
                        <m:t>=2</m:t>
                      </m:r>
                      <m:r>
                        <a:rPr lang="es-MX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es-MX" b="0" i="1" smtClean="0">
                          <a:latin typeface="Cambria Math"/>
                          <a:ea typeface="Cambria Math"/>
                        </a:rPr>
                        <m:t>𝑓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22" name="21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1607" y="5733256"/>
                <a:ext cx="1102161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7813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24 Rectángulo"/>
          <p:cNvSpPr/>
          <p:nvPr/>
        </p:nvSpPr>
        <p:spPr>
          <a:xfrm>
            <a:off x="2647058" y="5733256"/>
            <a:ext cx="2501006" cy="369332"/>
          </a:xfrm>
          <a:prstGeom prst="rect">
            <a:avLst/>
          </a:prstGeom>
          <a:ln w="19050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b="1" dirty="0">
                <a:solidFill>
                  <a:srgbClr val="FFC000"/>
                </a:solidFill>
              </a:rPr>
              <a:t>e</a:t>
            </a:r>
            <a:r>
              <a:rPr lang="es-MX" b="1" dirty="0" smtClean="0">
                <a:solidFill>
                  <a:srgbClr val="FFC000"/>
                </a:solidFill>
              </a:rPr>
              <a:t>s la frecuencia angular</a:t>
            </a:r>
            <a:endParaRPr lang="es-MX" dirty="0"/>
          </a:p>
        </p:txBody>
      </p:sp>
      <p:sp>
        <p:nvSpPr>
          <p:cNvPr id="26" name="25 Rectángulo"/>
          <p:cNvSpPr/>
          <p:nvPr/>
        </p:nvSpPr>
        <p:spPr>
          <a:xfrm>
            <a:off x="2627784" y="6228020"/>
            <a:ext cx="2297424" cy="369332"/>
          </a:xfrm>
          <a:prstGeom prst="rect">
            <a:avLst/>
          </a:prstGeom>
          <a:ln w="19050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b="1" dirty="0">
                <a:solidFill>
                  <a:srgbClr val="FFC000"/>
                </a:solidFill>
              </a:rPr>
              <a:t>e</a:t>
            </a:r>
            <a:r>
              <a:rPr lang="es-MX" b="1" dirty="0" smtClean="0">
                <a:solidFill>
                  <a:srgbClr val="FFC000"/>
                </a:solidFill>
              </a:rPr>
              <a:t>s el número de onda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26 CuadroTexto"/>
              <p:cNvSpPr txBox="1"/>
              <p:nvPr/>
            </p:nvSpPr>
            <p:spPr>
              <a:xfrm>
                <a:off x="1312550" y="6228020"/>
                <a:ext cx="1171218" cy="369332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 dirty="0" smtClean="0">
                          <a:latin typeface="Cambria Math"/>
                          <a:ea typeface="Cambria Math"/>
                        </a:rPr>
                        <m:t>𝜅</m:t>
                      </m:r>
                      <m:r>
                        <a:rPr lang="es-MX" b="0" i="1" dirty="0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s-MX" b="0" i="1" smtClean="0">
                          <a:latin typeface="Cambria Math"/>
                        </a:rPr>
                        <m:t>2</m:t>
                      </m:r>
                      <m:r>
                        <a:rPr lang="es-MX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es-MX" b="0" i="1" smtClean="0">
                          <a:latin typeface="Cambria Math"/>
                          <a:ea typeface="Cambria Math"/>
                        </a:rPr>
                        <m:t>/</m:t>
                      </m:r>
                      <m:r>
                        <a:rPr lang="es-MX" b="0" i="1" smtClean="0">
                          <a:latin typeface="Cambria Math"/>
                          <a:ea typeface="Cambria Math"/>
                        </a:rPr>
                        <m:t>𝜆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27" name="2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2550" y="6228020"/>
                <a:ext cx="1171218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9524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27 CuadroTexto"/>
              <p:cNvSpPr txBox="1"/>
              <p:nvPr/>
            </p:nvSpPr>
            <p:spPr>
              <a:xfrm>
                <a:off x="5009248" y="3901835"/>
                <a:ext cx="1136721" cy="391261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s-MX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s-MX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b="0" i="1" smtClean="0">
                              <a:latin typeface="Cambria Math"/>
                            </a:rPr>
                            <m:t>𝑐𝐵</m:t>
                          </m:r>
                        </m:e>
                        <m:sub>
                          <m:r>
                            <a:rPr lang="es-MX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28" name="27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9248" y="3901835"/>
                <a:ext cx="1136721" cy="39126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28 Rectángulo"/>
              <p:cNvSpPr/>
              <p:nvPr/>
            </p:nvSpPr>
            <p:spPr>
              <a:xfrm>
                <a:off x="5364088" y="5674022"/>
                <a:ext cx="3304110" cy="923330"/>
              </a:xfrm>
              <a:prstGeom prst="rect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:r>
                  <a:rPr lang="es-MX" b="1" dirty="0" smtClean="0"/>
                  <a:t>c</a:t>
                </a:r>
                <a:r>
                  <a:rPr lang="es-MX" b="1" dirty="0" smtClean="0">
                    <a:solidFill>
                      <a:srgbClr val="FFC000"/>
                    </a:solidFill>
                  </a:rPr>
                  <a:t>=velocidad de la luz en el vacío</a:t>
                </a:r>
              </a:p>
              <a:p>
                <a14:m>
                  <m:oMath xmlns:m="http://schemas.openxmlformats.org/officeDocument/2006/math">
                    <m:r>
                      <a:rPr lang="es-MX" i="1">
                        <a:latin typeface="Cambria Math"/>
                        <a:ea typeface="Cambria Math"/>
                      </a:rPr>
                      <m:t>𝜆</m:t>
                    </m:r>
                  </m:oMath>
                </a14:m>
                <a:r>
                  <a:rPr lang="es-MX" dirty="0" smtClean="0">
                    <a:solidFill>
                      <a:srgbClr val="FFC000"/>
                    </a:solidFill>
                  </a:rPr>
                  <a:t>=longitud de onda</a:t>
                </a:r>
                <a:endParaRPr lang="es-MX" i="1" dirty="0" smtClean="0">
                  <a:latin typeface="Cambria Math"/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s-MX" i="1">
                        <a:latin typeface="Cambria Math"/>
                        <a:ea typeface="Cambria Math"/>
                      </a:rPr>
                      <m:t>𝑓</m:t>
                    </m:r>
                  </m:oMath>
                </a14:m>
                <a:r>
                  <a:rPr lang="es-MX" dirty="0" smtClean="0">
                    <a:solidFill>
                      <a:srgbClr val="FFC000"/>
                    </a:solidFill>
                  </a:rPr>
                  <a:t>=frecuencia</a:t>
                </a:r>
                <a:endParaRPr lang="es-MX" dirty="0"/>
              </a:p>
            </p:txBody>
          </p:sp>
        </mc:Choice>
        <mc:Fallback xmlns="">
          <p:sp>
            <p:nvSpPr>
              <p:cNvPr id="29" name="28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5674022"/>
                <a:ext cx="3304110" cy="92333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19050"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29 Rectángulo"/>
          <p:cNvSpPr/>
          <p:nvPr/>
        </p:nvSpPr>
        <p:spPr>
          <a:xfrm>
            <a:off x="6396842" y="3901835"/>
            <a:ext cx="1271502" cy="369332"/>
          </a:xfrm>
          <a:prstGeom prst="rect">
            <a:avLst/>
          </a:prstGeom>
          <a:solidFill>
            <a:srgbClr val="0070C0"/>
          </a:solidFill>
          <a:ln w="38100">
            <a:solidFill>
              <a:srgbClr val="00B0F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b="1" dirty="0">
                <a:solidFill>
                  <a:srgbClr val="FFC000"/>
                </a:solidFill>
              </a:rPr>
              <a:t>e</a:t>
            </a:r>
            <a:r>
              <a:rPr lang="es-MX" b="1" dirty="0" smtClean="0">
                <a:solidFill>
                  <a:srgbClr val="FFC000"/>
                </a:solidFill>
              </a:rPr>
              <a:t>n el vacío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0876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9" grpId="0" animBg="1"/>
      <p:bldP spid="20" grpId="0" animBg="1"/>
      <p:bldP spid="24" grpId="0" animBg="1"/>
      <p:bldP spid="22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3768" y="332656"/>
            <a:ext cx="4104456" cy="824136"/>
          </a:xfrm>
          <a:ln w="38100"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MX" sz="2700" b="1" dirty="0" smtClean="0">
                <a:solidFill>
                  <a:srgbClr val="FFC000"/>
                </a:solidFill>
              </a:rPr>
              <a:t>ESPECTRO</a:t>
            </a:r>
            <a:r>
              <a:rPr lang="es-MX" sz="2800" b="1" dirty="0" smtClean="0">
                <a:solidFill>
                  <a:srgbClr val="FFC000"/>
                </a:solidFill>
              </a:rPr>
              <a:t> DE LAS ONDAS ELECTROMAGNÉTICAS</a:t>
            </a:r>
            <a:endParaRPr lang="es-MX" sz="2800" b="1" dirty="0">
              <a:solidFill>
                <a:srgbClr val="FFC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8568952" cy="475252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51520" y="6444044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 de la imagen: http</a:t>
            </a:r>
            <a:r>
              <a:rPr lang="es-MX" sz="1400" dirty="0"/>
              <a:t>://www.emiliosilveravazquez.com/blog/category/fisica/cuantica/</a:t>
            </a:r>
          </a:p>
        </p:txBody>
      </p:sp>
    </p:spTree>
    <p:extLst>
      <p:ext uri="{BB962C8B-B14F-4D97-AF65-F5344CB8AC3E}">
        <p14:creationId xmlns:p14="http://schemas.microsoft.com/office/powerpoint/2010/main" val="7123512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1979712" y="277814"/>
            <a:ext cx="5118729" cy="558898"/>
          </a:xfrm>
          <a:prstGeom prst="rect">
            <a:avLst/>
          </a:prstGeom>
          <a:ln w="28575"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es-ES_tradnl" sz="2400" b="1" dirty="0" smtClean="0">
                <a:solidFill>
                  <a:srgbClr val="FFC000"/>
                </a:solidFill>
                <a:effectLst/>
              </a:rPr>
              <a:t>¿QUÉ VELOCIDAD TIENE LA LUZ?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15240" y="1340768"/>
            <a:ext cx="8568952" cy="492443"/>
          </a:xfrm>
          <a:prstGeom prst="rect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_tradnl" altLang="es-MX" sz="2600" dirty="0">
                <a:solidFill>
                  <a:schemeClr val="tx1"/>
                </a:solidFill>
              </a:rPr>
              <a:t>La rapidez de la </a:t>
            </a:r>
            <a:r>
              <a:rPr lang="es-ES_tradnl" altLang="es-MX" sz="2600" dirty="0" smtClean="0">
                <a:solidFill>
                  <a:schemeClr val="tx1"/>
                </a:solidFill>
              </a:rPr>
              <a:t>luz es </a:t>
            </a:r>
            <a:r>
              <a:rPr lang="es-ES_tradnl" altLang="es-MX" sz="2600" dirty="0">
                <a:solidFill>
                  <a:schemeClr val="tx1"/>
                </a:solidFill>
              </a:rPr>
              <a:t>una constante fundamental de la física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14" y="2234891"/>
            <a:ext cx="4620834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265157" y="6165304"/>
            <a:ext cx="66110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altLang="es-MX" sz="1600" dirty="0" smtClean="0"/>
              <a:t>Fuentes de las imágenes:           </a:t>
            </a:r>
            <a:r>
              <a:rPr lang="es-MX" sz="1600" dirty="0" smtClean="0">
                <a:hlinkClick r:id="rId3"/>
              </a:rPr>
              <a:t>http</a:t>
            </a:r>
            <a:r>
              <a:rPr lang="es-MX" sz="1600" dirty="0">
                <a:hlinkClick r:id="rId3"/>
              </a:rPr>
              <a:t>://</a:t>
            </a:r>
            <a:r>
              <a:rPr lang="es-MX" sz="1600" dirty="0" smtClean="0">
                <a:hlinkClick r:id="rId3"/>
              </a:rPr>
              <a:t>museovirtual.csic.es/salas/luz/luz17.htm</a:t>
            </a:r>
            <a:endParaRPr lang="es-MX" sz="1600" dirty="0" smtClean="0"/>
          </a:p>
          <a:p>
            <a:pPr algn="r"/>
            <a:r>
              <a:rPr lang="es-MX" sz="1600" dirty="0" smtClean="0">
                <a:hlinkClick r:id="rId4"/>
              </a:rPr>
              <a:t>http://museovirtual.csic.es/salas/luz/luz19.htm</a:t>
            </a:r>
            <a:endParaRPr lang="es-MX" sz="16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060847"/>
            <a:ext cx="2664296" cy="326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423558" y="5589240"/>
            <a:ext cx="6244786" cy="461665"/>
          </a:xfrm>
          <a:prstGeom prst="rect">
            <a:avLst/>
          </a:prstGeom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dirty="0"/>
              <a:t>Velocidad de la luz en el </a:t>
            </a:r>
            <a:r>
              <a:rPr lang="es-MX" sz="2400" dirty="0" smtClean="0"/>
              <a:t>vacío = </a:t>
            </a:r>
            <a:r>
              <a:rPr lang="es-MX" sz="2400" dirty="0"/>
              <a:t>299 792 458 m/</a:t>
            </a:r>
            <a:r>
              <a:rPr lang="es-MX" sz="2400" b="1" dirty="0"/>
              <a:t>s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0170412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73224" y="3140968"/>
            <a:ext cx="7643192" cy="3456384"/>
          </a:xfr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marL="457200" indent="-457200">
              <a:buClr>
                <a:schemeClr val="accent3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s-ES" sz="3200" dirty="0" smtClean="0"/>
              <a:t>Los </a:t>
            </a:r>
            <a:r>
              <a:rPr lang="es-ES" sz="3200" dirty="0"/>
              <a:t>conceptos </a:t>
            </a:r>
            <a:r>
              <a:rPr lang="es-ES" sz="3200" dirty="0" smtClean="0"/>
              <a:t>básicos de </a:t>
            </a:r>
            <a:r>
              <a:rPr lang="es-ES" sz="3200" dirty="0"/>
              <a:t>la </a:t>
            </a:r>
            <a:r>
              <a:rPr lang="es-ES" sz="3200" dirty="0" smtClean="0">
                <a:solidFill>
                  <a:srgbClr val="FFC000"/>
                </a:solidFill>
              </a:rPr>
              <a:t>Óptica Geométrica </a:t>
            </a:r>
            <a:r>
              <a:rPr lang="es-ES" sz="3200" dirty="0"/>
              <a:t>a través de la realización de </a:t>
            </a:r>
            <a:r>
              <a:rPr lang="es-ES" sz="3200" dirty="0">
                <a:solidFill>
                  <a:srgbClr val="FFFF00"/>
                </a:solidFill>
              </a:rPr>
              <a:t>prácticas de laboratorio</a:t>
            </a:r>
            <a:r>
              <a:rPr lang="es-ES" sz="3200" dirty="0"/>
              <a:t> para la </a:t>
            </a:r>
            <a:r>
              <a:rPr lang="es-ES" sz="3200" dirty="0">
                <a:solidFill>
                  <a:srgbClr val="FFC000"/>
                </a:solidFill>
              </a:rPr>
              <a:t>obtención y análisis de datos experimentales</a:t>
            </a:r>
            <a:r>
              <a:rPr lang="es-ES" sz="3200" dirty="0"/>
              <a:t>, en temas que involucren la </a:t>
            </a:r>
            <a:r>
              <a:rPr lang="es-ES" sz="3200" dirty="0">
                <a:solidFill>
                  <a:srgbClr val="92D050"/>
                </a:solidFill>
              </a:rPr>
              <a:t>propagación de la </a:t>
            </a:r>
            <a:r>
              <a:rPr lang="es-ES" sz="3200" dirty="0" smtClean="0">
                <a:solidFill>
                  <a:srgbClr val="92D050"/>
                </a:solidFill>
              </a:rPr>
              <a:t>luz</a:t>
            </a:r>
            <a:r>
              <a:rPr lang="es-MX" sz="3200" dirty="0" smtClean="0"/>
              <a:t>,</a:t>
            </a:r>
          </a:p>
          <a:p>
            <a:pPr marL="457200" indent="-457200">
              <a:buClr>
                <a:schemeClr val="accent3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s-MX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Técnicas </a:t>
            </a:r>
            <a:r>
              <a:rPr lang="es-MX" sz="3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de </a:t>
            </a:r>
            <a:r>
              <a:rPr lang="es-MX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descripción </a:t>
            </a:r>
            <a:r>
              <a:rPr lang="es-MX" sz="3200" dirty="0" smtClean="0"/>
              <a:t>del funcionamiento de </a:t>
            </a:r>
            <a:r>
              <a:rPr lang="es-MX" sz="3200" dirty="0" smtClean="0">
                <a:solidFill>
                  <a:srgbClr val="FFC000"/>
                </a:solidFill>
              </a:rPr>
              <a:t>sistemas ópticos</a:t>
            </a:r>
            <a:r>
              <a:rPr lang="es-MX" sz="3200" dirty="0" smtClean="0"/>
              <a:t>, y</a:t>
            </a:r>
          </a:p>
          <a:p>
            <a:pPr marL="457200" indent="-457200">
              <a:buClr>
                <a:schemeClr val="accent3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s-MX" sz="3200" dirty="0" smtClean="0"/>
              <a:t>El </a:t>
            </a:r>
            <a:r>
              <a:rPr lang="es-MX" sz="3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manejo adecuado </a:t>
            </a:r>
            <a:r>
              <a:rPr lang="es-MX" sz="3200" dirty="0"/>
              <a:t>del </a:t>
            </a:r>
            <a:r>
              <a:rPr lang="es-MX" sz="3200" dirty="0">
                <a:solidFill>
                  <a:srgbClr val="FFC000"/>
                </a:solidFill>
              </a:rPr>
              <a:t>equipo básico</a:t>
            </a:r>
            <a:r>
              <a:rPr lang="es-MX" sz="3200" dirty="0"/>
              <a:t> de un </a:t>
            </a:r>
            <a:r>
              <a:rPr lang="es-MX" sz="3200" dirty="0" smtClean="0">
                <a:solidFill>
                  <a:srgbClr val="FFFF00"/>
                </a:solidFill>
              </a:rPr>
              <a:t>Laboratorio de Óptica</a:t>
            </a:r>
            <a:r>
              <a:rPr lang="es-MX" sz="3200" dirty="0" smtClean="0"/>
              <a:t>.</a:t>
            </a:r>
            <a:endParaRPr lang="es-MX" sz="3200" dirty="0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936104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3200" b="1" dirty="0" smtClean="0">
                <a:solidFill>
                  <a:srgbClr val="FFC000"/>
                </a:solidFill>
              </a:rPr>
              <a:t>OBJETIVO DEL CURSO</a:t>
            </a:r>
            <a:br>
              <a:rPr lang="es-MX" sz="3200" b="1" dirty="0" smtClean="0">
                <a:solidFill>
                  <a:srgbClr val="FFC000"/>
                </a:solidFill>
              </a:rPr>
            </a:br>
            <a:r>
              <a:rPr lang="es-MX" sz="2000" b="1" dirty="0" smtClean="0">
                <a:solidFill>
                  <a:srgbClr val="FFFF00"/>
                </a:solidFill>
              </a:rPr>
              <a:t>(obtenido del Plan Curricular vigente de la Licenciatura de Físico)</a:t>
            </a:r>
            <a:endParaRPr lang="es-ES" sz="2000" b="1" dirty="0">
              <a:solidFill>
                <a:srgbClr val="FFFF00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683568" y="1844824"/>
            <a:ext cx="7704856" cy="954107"/>
          </a:xfrm>
          <a:prstGeom prst="rect">
            <a:avLst/>
          </a:prstGeom>
          <a:ln w="3810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None/>
            </a:pPr>
            <a:r>
              <a:rPr lang="es-MX" sz="2800" dirty="0"/>
              <a:t>El curso de </a:t>
            </a:r>
            <a:r>
              <a:rPr lang="es-MX" sz="2800" dirty="0" smtClean="0">
                <a:solidFill>
                  <a:schemeClr val="bg1"/>
                </a:solidFill>
              </a:rPr>
              <a:t>Laboratorio de Óptica </a:t>
            </a:r>
            <a:r>
              <a:rPr lang="es-MX" sz="2800" dirty="0" smtClean="0"/>
              <a:t>pretende </a:t>
            </a:r>
            <a:r>
              <a:rPr lang="es-MX" sz="2800" dirty="0"/>
              <a:t>que el alumno adquiera conocimientos </a:t>
            </a:r>
            <a:r>
              <a:rPr lang="es-MX" sz="2800" dirty="0" smtClean="0"/>
              <a:t>básicos sobre</a:t>
            </a:r>
            <a:r>
              <a:rPr lang="es-MX" sz="28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50565105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056784" cy="432048"/>
          </a:xfrm>
          <a:ln w="19050"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s-MX" sz="2400" b="1" dirty="0" smtClean="0">
                <a:solidFill>
                  <a:srgbClr val="FFC000"/>
                </a:solidFill>
              </a:rPr>
              <a:t>LA LUZ SE PROPAGA A DISTINTAS VELOCIDADES</a:t>
            </a:r>
            <a:endParaRPr lang="es-MX" sz="2400" b="1" dirty="0">
              <a:solidFill>
                <a:srgbClr val="FFC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96" y="1556792"/>
            <a:ext cx="7807336" cy="4731749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66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63688" y="332656"/>
            <a:ext cx="5616624" cy="504056"/>
          </a:xfrm>
          <a:ln w="19050"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2400" b="1" dirty="0" smtClean="0">
                <a:solidFill>
                  <a:srgbClr val="FFC000"/>
                </a:solidFill>
              </a:rPr>
              <a:t>REFRACCION Y REFLEXION DE LA LUZ</a:t>
            </a:r>
            <a:endParaRPr lang="es-MX" sz="2400" b="1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539552" y="1340768"/>
            <a:ext cx="7992887" cy="1015663"/>
          </a:xfrm>
          <a:prstGeom prst="rect">
            <a:avLst/>
          </a:prstGeom>
          <a:ln w="28575"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b="1" dirty="0"/>
              <a:t>Cuando la luz incide sobre la superficie de </a:t>
            </a:r>
            <a:r>
              <a:rPr lang="es-MX" sz="2000" b="1" dirty="0" smtClean="0"/>
              <a:t>separación de </a:t>
            </a:r>
            <a:r>
              <a:rPr lang="es-MX" sz="2000" b="1" dirty="0"/>
              <a:t>dos medios que poseen velocidades de </a:t>
            </a:r>
            <a:r>
              <a:rPr lang="es-MX" sz="2000" b="1" dirty="0" smtClean="0"/>
              <a:t>luz diferentes</a:t>
            </a:r>
            <a:r>
              <a:rPr lang="es-MX" sz="2000" b="1" dirty="0"/>
              <a:t>, parte de la energía luminosa se </a:t>
            </a:r>
            <a:r>
              <a:rPr lang="es-MX" sz="2000" b="1" dirty="0" smtClean="0">
                <a:solidFill>
                  <a:srgbClr val="FFFF00"/>
                </a:solidFill>
              </a:rPr>
              <a:t>transmite</a:t>
            </a:r>
            <a:r>
              <a:rPr lang="es-MX" sz="2000" b="1" dirty="0" smtClean="0"/>
              <a:t> </a:t>
            </a:r>
            <a:r>
              <a:rPr lang="es-MX" sz="2000" b="1" dirty="0" smtClean="0">
                <a:solidFill>
                  <a:srgbClr val="FFC000"/>
                </a:solidFill>
              </a:rPr>
              <a:t>(</a:t>
            </a:r>
            <a:r>
              <a:rPr lang="es-MX" sz="2000" b="1" dirty="0">
                <a:solidFill>
                  <a:srgbClr val="FFC000"/>
                </a:solidFill>
              </a:rPr>
              <a:t>refracción) </a:t>
            </a:r>
            <a:r>
              <a:rPr lang="es-MX" sz="2000" b="1" dirty="0"/>
              <a:t>y parte se</a:t>
            </a:r>
            <a:r>
              <a:rPr lang="es-MX" sz="2000" b="1" dirty="0">
                <a:solidFill>
                  <a:srgbClr val="FFFF00"/>
                </a:solidFill>
              </a:rPr>
              <a:t> refleja </a:t>
            </a:r>
            <a:r>
              <a:rPr lang="es-MX" sz="2000" b="1" dirty="0">
                <a:solidFill>
                  <a:srgbClr val="FFC000"/>
                </a:solidFill>
              </a:rPr>
              <a:t>(reflexión</a:t>
            </a:r>
            <a:r>
              <a:rPr lang="es-MX" sz="2000" b="1" dirty="0" smtClean="0">
                <a:solidFill>
                  <a:srgbClr val="FFC000"/>
                </a:solidFill>
              </a:rPr>
              <a:t>)</a:t>
            </a:r>
            <a:r>
              <a:rPr lang="es-MX" sz="2000" b="1" dirty="0" smtClean="0">
                <a:solidFill>
                  <a:schemeClr val="tx1"/>
                </a:solidFill>
              </a:rPr>
              <a:t>.</a:t>
            </a:r>
            <a:endParaRPr lang="es-MX" sz="2000" b="1" dirty="0">
              <a:solidFill>
                <a:schemeClr val="tx1"/>
              </a:solidFill>
            </a:endParaRPr>
          </a:p>
        </p:txBody>
      </p:sp>
      <p:pic>
        <p:nvPicPr>
          <p:cNvPr id="2053" name="Picture 5" descr="Resultado de imagen para reflexion y refraccion de la luz las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598742"/>
            <a:ext cx="4032447" cy="3558587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417015" y="6474822"/>
            <a:ext cx="55262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dirty="0" smtClean="0"/>
              <a:t>Fuente de la imagen: http</a:t>
            </a:r>
            <a:r>
              <a:rPr lang="es-MX" sz="1600" dirty="0"/>
              <a:t>://www.heurema.com/PVFQ-F10.htm</a:t>
            </a:r>
          </a:p>
        </p:txBody>
      </p:sp>
      <p:sp>
        <p:nvSpPr>
          <p:cNvPr id="5" name="4 Rectángulo"/>
          <p:cNvSpPr/>
          <p:nvPr/>
        </p:nvSpPr>
        <p:spPr>
          <a:xfrm>
            <a:off x="683568" y="3284984"/>
            <a:ext cx="3312368" cy="2308324"/>
          </a:xfrm>
          <a:prstGeom prst="rect">
            <a:avLst/>
          </a:prstGeom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velocidad de la luz en un </a:t>
            </a:r>
            <a:r>
              <a:rPr lang="es-MX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medio transparente </a:t>
            </a:r>
            <a:r>
              <a:rPr lang="es-MX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el aire, el agua o el vidrio, es </a:t>
            </a:r>
            <a:r>
              <a:rPr lang="es-MX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menor que </a:t>
            </a:r>
            <a:r>
              <a:rPr lang="es-MX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el vacío.</a:t>
            </a:r>
          </a:p>
        </p:txBody>
      </p:sp>
    </p:spTree>
    <p:extLst>
      <p:ext uri="{BB962C8B-B14F-4D97-AF65-F5344CB8AC3E}">
        <p14:creationId xmlns:p14="http://schemas.microsoft.com/office/powerpoint/2010/main" val="10953929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1 Rectángulo"/>
              <p:cNvSpPr/>
              <p:nvPr/>
            </p:nvSpPr>
            <p:spPr>
              <a:xfrm>
                <a:off x="827584" y="4941168"/>
                <a:ext cx="7488832" cy="1200329"/>
              </a:xfrm>
              <a:prstGeom prst="rect">
                <a:avLst/>
              </a:prstGeom>
              <a:ln w="28575"/>
            </p:spPr>
            <p:style>
              <a:lnRef idx="3">
                <a:schemeClr val="lt1"/>
              </a:lnRef>
              <a:fillRef idx="1">
                <a:schemeClr val="accent6"/>
              </a:fillRef>
              <a:effectRef idx="1">
                <a:schemeClr val="accent6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MX" sz="2400" dirty="0" smtClean="0"/>
                  <a:t>El ángulo del rayo incidente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MX" sz="240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s-MX" sz="2400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s-MX" sz="2400" dirty="0" smtClean="0"/>
                  <a:t> y el ángulo del rayo reflejado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MX" sz="240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s-MX" sz="240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s-MX" sz="2400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´</m:t>
                        </m:r>
                      </m:e>
                      <m:sub>
                        <m:r>
                          <a:rPr lang="es-MX" sz="2400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1</m:t>
                        </m:r>
                      </m:sub>
                      <m:sup/>
                    </m:sSubSup>
                  </m:oMath>
                </a14:m>
                <a:r>
                  <a:rPr lang="es-MX" sz="2400" dirty="0" smtClean="0">
                    <a:solidFill>
                      <a:srgbClr val="FFC000"/>
                    </a:solidFill>
                  </a:rPr>
                  <a:t> </a:t>
                </a:r>
                <a:r>
                  <a:rPr lang="es-MX" sz="2400" dirty="0" smtClean="0"/>
                  <a:t>son </a:t>
                </a:r>
                <a:r>
                  <a:rPr lang="es-MX" sz="2400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iguales</a:t>
                </a:r>
                <a:r>
                  <a:rPr lang="es-MX" sz="2400" dirty="0" smtClean="0"/>
                  <a:t>, estando el </a:t>
                </a:r>
                <a:r>
                  <a:rPr lang="es-MX" sz="2400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rayo </a:t>
                </a:r>
                <a:r>
                  <a:rPr lang="es-MX" sz="2400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incidente</a:t>
                </a:r>
                <a:r>
                  <a:rPr lang="es-MX" sz="2400" dirty="0" smtClean="0"/>
                  <a:t>, el </a:t>
                </a:r>
                <a:r>
                  <a:rPr lang="es-MX" sz="2400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rayo reflejado </a:t>
                </a:r>
                <a:r>
                  <a:rPr lang="es-MX" sz="2400" dirty="0" smtClean="0"/>
                  <a:t>y el </a:t>
                </a:r>
                <a:r>
                  <a:rPr lang="es-MX" sz="2400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rayo refractado </a:t>
                </a:r>
                <a:r>
                  <a:rPr lang="es-MX" sz="2400" dirty="0" smtClean="0"/>
                  <a:t>en </a:t>
                </a:r>
                <a:r>
                  <a:rPr lang="es-MX" sz="2400" dirty="0"/>
                  <a:t>el </a:t>
                </a:r>
                <a:r>
                  <a:rPr lang="es-MX" sz="2400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mismo plano</a:t>
                </a:r>
                <a:r>
                  <a:rPr lang="es-MX" sz="2400" dirty="0" smtClean="0"/>
                  <a:t>.</a:t>
                </a:r>
                <a:endParaRPr lang="es-MX" sz="2400" dirty="0"/>
              </a:p>
            </p:txBody>
          </p:sp>
        </mc:Choice>
        <mc:Fallback>
          <p:sp>
            <p:nvSpPr>
              <p:cNvPr id="2" name="1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4941168"/>
                <a:ext cx="7488832" cy="120032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Rectángulo"/>
          <p:cNvSpPr/>
          <p:nvPr/>
        </p:nvSpPr>
        <p:spPr>
          <a:xfrm>
            <a:off x="1331640" y="260648"/>
            <a:ext cx="6408712" cy="46166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FFC000"/>
                </a:solidFill>
                <a:latin typeface="+mj-lt"/>
              </a:rPr>
              <a:t>LEY DE LA REFLEXIÓN Y DE LA REFRACCIÓN </a:t>
            </a:r>
            <a:endParaRPr lang="es-MX" sz="2400" b="1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1196752"/>
            <a:ext cx="5688633" cy="3564373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23528" y="6381328"/>
            <a:ext cx="5468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Fuente de la imagen: http</a:t>
            </a:r>
            <a:r>
              <a:rPr lang="es-MX" dirty="0"/>
              <a:t>://slideplayer.es/slide/4294773/</a:t>
            </a:r>
          </a:p>
        </p:txBody>
      </p:sp>
    </p:spTree>
    <p:extLst>
      <p:ext uri="{BB962C8B-B14F-4D97-AF65-F5344CB8AC3E}">
        <p14:creationId xmlns:p14="http://schemas.microsoft.com/office/powerpoint/2010/main" val="214600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912391"/>
            <a:ext cx="3133725" cy="546893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899592" y="1196752"/>
            <a:ext cx="3744416" cy="1015663"/>
          </a:xfrm>
          <a:prstGeom prst="rect">
            <a:avLst/>
          </a:prstGeom>
          <a:ln w="2857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i="1" dirty="0"/>
              <a:t>La luz </a:t>
            </a:r>
            <a:r>
              <a:rPr lang="es-MX" sz="2000" i="1" dirty="0" smtClean="0"/>
              <a:t>se refleja </a:t>
            </a:r>
            <a:r>
              <a:rPr lang="es-MX" sz="2000" i="1" dirty="0"/>
              <a:t>de distintas maneras, según cómo sea la superficie sobre la que </a:t>
            </a:r>
            <a:r>
              <a:rPr lang="es-MX" sz="2000" i="1" dirty="0" smtClean="0"/>
              <a:t>incide.</a:t>
            </a:r>
            <a:endParaRPr lang="es-MX" sz="2000" dirty="0"/>
          </a:p>
        </p:txBody>
      </p:sp>
      <p:sp>
        <p:nvSpPr>
          <p:cNvPr id="3" name="2 Rectángulo"/>
          <p:cNvSpPr/>
          <p:nvPr/>
        </p:nvSpPr>
        <p:spPr>
          <a:xfrm>
            <a:off x="251520" y="2420888"/>
            <a:ext cx="5112568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>
                <a:solidFill>
                  <a:srgbClr val="FFC000"/>
                </a:solidFill>
              </a:rPr>
              <a:t>Todos los objetos reflejan en mayor o menor medida la luz que incide sobre ellos en función de su superficie.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539552" y="3617729"/>
            <a:ext cx="4392488" cy="1323439"/>
          </a:xfrm>
          <a:prstGeom prst="rect">
            <a:avLst/>
          </a:prstGeom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>
                <a:solidFill>
                  <a:srgbClr val="FFFF00"/>
                </a:solidFill>
              </a:rPr>
              <a:t>La </a:t>
            </a:r>
            <a:r>
              <a:rPr lang="es-MX" sz="20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Reflexión directa </a:t>
            </a:r>
            <a:r>
              <a:rPr lang="es-MX" sz="2000" dirty="0" smtClean="0">
                <a:solidFill>
                  <a:srgbClr val="FFFF00"/>
                </a:solidFill>
              </a:rPr>
              <a:t>o especular:</a:t>
            </a:r>
            <a:endParaRPr lang="es-MX" sz="2000" dirty="0">
              <a:solidFill>
                <a:srgbClr val="FFFF00"/>
              </a:solidFill>
            </a:endParaRPr>
          </a:p>
          <a:p>
            <a:pPr algn="ctr"/>
            <a:r>
              <a:rPr lang="es-MX" sz="2000" dirty="0" smtClean="0">
                <a:solidFill>
                  <a:srgbClr val="FFFF00"/>
                </a:solidFill>
              </a:rPr>
              <a:t>Sucede </a:t>
            </a:r>
            <a:r>
              <a:rPr lang="es-MX" sz="2000" dirty="0">
                <a:solidFill>
                  <a:srgbClr val="FFFF00"/>
                </a:solidFill>
              </a:rPr>
              <a:t>cuando los ángulos que los dos rayos determinan con la superficie son iguales. 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00737" y="5149641"/>
            <a:ext cx="4087287" cy="1015663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b="1" dirty="0">
                <a:solidFill>
                  <a:srgbClr val="C00000"/>
                </a:solidFill>
              </a:rPr>
              <a:t>La Reflexión </a:t>
            </a:r>
            <a:r>
              <a:rPr lang="es-MX" sz="2000" b="1" dirty="0" smtClean="0">
                <a:solidFill>
                  <a:srgbClr val="C00000"/>
                </a:solidFill>
              </a:rPr>
              <a:t>difusa</a:t>
            </a:r>
            <a:r>
              <a:rPr lang="es-MX" sz="2000" b="1" dirty="0" smtClean="0"/>
              <a:t>:</a:t>
            </a:r>
            <a:endParaRPr lang="es-MX" sz="2000" dirty="0"/>
          </a:p>
          <a:p>
            <a:pPr algn="ctr"/>
            <a:r>
              <a:rPr lang="es-MX" sz="2000" dirty="0" smtClean="0"/>
              <a:t>Se </a:t>
            </a:r>
            <a:r>
              <a:rPr lang="es-MX" sz="2000" dirty="0"/>
              <a:t>da cuando la superficie refleja por igual en todas las direcciones.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373031" y="188640"/>
            <a:ext cx="6367321" cy="46166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rgbClr val="FFC000"/>
                </a:solidFill>
              </a:rPr>
              <a:t>REFLEXIÓN ESPECULAR Y DIFUSA DE LA LUZ</a:t>
            </a:r>
            <a:endParaRPr lang="es-MX" sz="2400" dirty="0"/>
          </a:p>
        </p:txBody>
      </p:sp>
      <p:sp>
        <p:nvSpPr>
          <p:cNvPr id="7" name="6 Rectángulo"/>
          <p:cNvSpPr/>
          <p:nvPr/>
        </p:nvSpPr>
        <p:spPr>
          <a:xfrm>
            <a:off x="216024" y="6474822"/>
            <a:ext cx="65162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/>
              <a:t>Fuente de la imagen: http</a:t>
            </a:r>
            <a:r>
              <a:rPr lang="es-MX" sz="1600" dirty="0"/>
              <a:t>://www.fotonostra.com/fotografia/reflexion.htm</a:t>
            </a:r>
          </a:p>
        </p:txBody>
      </p:sp>
    </p:spTree>
    <p:extLst>
      <p:ext uri="{BB962C8B-B14F-4D97-AF65-F5344CB8AC3E}">
        <p14:creationId xmlns:p14="http://schemas.microsoft.com/office/powerpoint/2010/main" val="3857983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792116" y="260648"/>
            <a:ext cx="3508076" cy="46166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rgbClr val="FFC000"/>
                </a:solidFill>
              </a:rPr>
              <a:t>REFRACCIÓN DE LA LUZ</a:t>
            </a:r>
            <a:endParaRPr lang="es-MX" sz="2400" dirty="0"/>
          </a:p>
        </p:txBody>
      </p:sp>
      <p:sp>
        <p:nvSpPr>
          <p:cNvPr id="3" name="2 Rectángulo"/>
          <p:cNvSpPr/>
          <p:nvPr/>
        </p:nvSpPr>
        <p:spPr>
          <a:xfrm>
            <a:off x="179512" y="1196752"/>
            <a:ext cx="4824536" cy="1938992"/>
          </a:xfrm>
          <a:prstGeom prst="rect">
            <a:avLst/>
          </a:prstGeom>
          <a:ln w="285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it-IT" sz="2400" b="1" dirty="0">
                <a:solidFill>
                  <a:srgbClr val="FFC000"/>
                </a:solidFill>
              </a:rPr>
              <a:t>La refraccion </a:t>
            </a:r>
            <a:r>
              <a:rPr lang="it-IT" sz="2400" dirty="0"/>
              <a:t>solo se produce si la onda </a:t>
            </a:r>
            <a:r>
              <a:rPr lang="it-IT" sz="2400" dirty="0" smtClean="0"/>
              <a:t>incide </a:t>
            </a:r>
            <a:r>
              <a:rPr lang="es-MX" sz="2400" dirty="0" smtClean="0"/>
              <a:t>oblicuamente </a:t>
            </a:r>
            <a:r>
              <a:rPr lang="es-MX" sz="2400" dirty="0"/>
              <a:t>sobre la superficie de </a:t>
            </a:r>
            <a:r>
              <a:rPr lang="es-MX" sz="2400" dirty="0" smtClean="0"/>
              <a:t>separación </a:t>
            </a:r>
            <a:r>
              <a:rPr lang="es-MX" sz="2400" dirty="0"/>
              <a:t>de </a:t>
            </a:r>
            <a:r>
              <a:rPr lang="es-MX" sz="2400" dirty="0" smtClean="0"/>
              <a:t>los dos </a:t>
            </a:r>
            <a:r>
              <a:rPr lang="es-MX" sz="2400" dirty="0"/>
              <a:t>medios y si estos tienen </a:t>
            </a:r>
            <a:r>
              <a:rPr lang="es-MX" sz="2400" b="1" dirty="0" smtClean="0">
                <a:solidFill>
                  <a:srgbClr val="FFC000"/>
                </a:solidFill>
              </a:rPr>
              <a:t>índices </a:t>
            </a:r>
            <a:r>
              <a:rPr lang="es-MX" sz="2400" b="1" dirty="0">
                <a:solidFill>
                  <a:srgbClr val="FFC000"/>
                </a:solidFill>
              </a:rPr>
              <a:t>de </a:t>
            </a:r>
            <a:r>
              <a:rPr lang="es-MX" sz="2400" b="1" dirty="0" smtClean="0">
                <a:solidFill>
                  <a:srgbClr val="FFC000"/>
                </a:solidFill>
              </a:rPr>
              <a:t>refracción </a:t>
            </a:r>
            <a:r>
              <a:rPr lang="es-MX" sz="2400" dirty="0" smtClean="0"/>
              <a:t>distintos</a:t>
            </a:r>
            <a:r>
              <a:rPr lang="es-MX" sz="2400" dirty="0"/>
              <a:t>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776" y="2996952"/>
            <a:ext cx="3177688" cy="3267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79511" y="6362164"/>
            <a:ext cx="69487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Fuentes de las imágenes: </a:t>
            </a:r>
            <a:r>
              <a:rPr lang="es-MX" sz="1400" dirty="0"/>
              <a:t>https://es.wikipedia.org/wiki/%C3%8Dndice_de_refracci%C3%B3n</a:t>
            </a:r>
            <a:endParaRPr lang="es-MX" sz="1400" dirty="0" smtClean="0"/>
          </a:p>
          <a:p>
            <a:r>
              <a:rPr lang="es-MX" sz="1400" dirty="0" smtClean="0"/>
              <a:t>https</a:t>
            </a:r>
            <a:r>
              <a:rPr lang="es-MX" sz="1400" dirty="0"/>
              <a:t>://cienciasfisicas-primero.wikispaces.com/Refracci%C3%B3n+de+la+luz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292081" y="1196752"/>
            <a:ext cx="3672408" cy="1569660"/>
          </a:xfrm>
          <a:prstGeom prst="rect">
            <a:avLst/>
          </a:prstGeom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La Ley de Snell fue descubierta experimentalmente </a:t>
            </a:r>
            <a:r>
              <a:rPr lang="es-MX" sz="2400" dirty="0"/>
              <a:t>por </a:t>
            </a:r>
            <a:r>
              <a:rPr lang="es-MX" sz="2400" dirty="0" err="1" smtClean="0"/>
              <a:t>Willebrod</a:t>
            </a:r>
            <a:r>
              <a:rPr lang="es-MX" sz="2400" dirty="0" smtClean="0"/>
              <a:t> Snell </a:t>
            </a:r>
            <a:r>
              <a:rPr lang="es-MX" sz="2400" dirty="0"/>
              <a:t>en 1621.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284984"/>
            <a:ext cx="2952328" cy="297916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99806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25814" y="332656"/>
            <a:ext cx="6658554" cy="46166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rgbClr val="FFC000"/>
                </a:solidFill>
              </a:rPr>
              <a:t>EFECTOS ÓPTICOS DEBIDOS A LA REFRACCIÓN</a:t>
            </a:r>
            <a:endParaRPr lang="es-MX" sz="2400" b="1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45777" y="6402814"/>
            <a:ext cx="67304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/>
              <a:t>Fuente de la imagen: </a:t>
            </a:r>
            <a:r>
              <a:rPr lang="es-MX" sz="1600" dirty="0"/>
              <a:t>https://www.youtube.com/watch?v=aAiWsgTrOKE/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99592" y="1268760"/>
            <a:ext cx="7344816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Las lentes, los objetivos de las cámaras fotográficas y, en general, la mayor parte de los </a:t>
            </a:r>
            <a:r>
              <a:rPr lang="es-MX" sz="2400" dirty="0">
                <a:solidFill>
                  <a:srgbClr val="FFC000"/>
                </a:solidFill>
              </a:rPr>
              <a:t>instrumentos ópticos </a:t>
            </a:r>
            <a:r>
              <a:rPr lang="es-MX" sz="2400" dirty="0"/>
              <a:t>basan su funcionamiento </a:t>
            </a:r>
            <a:r>
              <a:rPr lang="es-MX" sz="2400" dirty="0" smtClean="0"/>
              <a:t>en la </a:t>
            </a:r>
            <a:r>
              <a:rPr lang="es-MX" sz="2400" dirty="0" smtClean="0">
                <a:solidFill>
                  <a:srgbClr val="FFC000"/>
                </a:solidFill>
              </a:rPr>
              <a:t>refracción de la luz</a:t>
            </a:r>
            <a:r>
              <a:rPr lang="es-MX" sz="2400" dirty="0" smtClean="0"/>
              <a:t>.</a:t>
            </a:r>
            <a:r>
              <a:rPr lang="es-MX" sz="2400" dirty="0"/>
              <a:t> 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234" y="2729082"/>
            <a:ext cx="6136110" cy="34362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269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106170" y="188640"/>
            <a:ext cx="4914102" cy="83099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rgbClr val="FFC000"/>
                </a:solidFill>
              </a:rPr>
              <a:t>REFRACCIÓN DE LA LUZ A TRAVÉZ</a:t>
            </a:r>
          </a:p>
          <a:p>
            <a:pPr algn="ctr"/>
            <a:r>
              <a:rPr lang="es-MX" sz="2400" b="1" dirty="0" smtClean="0">
                <a:solidFill>
                  <a:srgbClr val="FFC000"/>
                </a:solidFill>
              </a:rPr>
              <a:t>DE UN VIDRIO PLANO</a:t>
            </a:r>
            <a:endParaRPr lang="es-MX" sz="2400" dirty="0"/>
          </a:p>
        </p:txBody>
      </p:sp>
      <p:sp>
        <p:nvSpPr>
          <p:cNvPr id="3" name="2 Rectángulo"/>
          <p:cNvSpPr/>
          <p:nvPr/>
        </p:nvSpPr>
        <p:spPr>
          <a:xfrm>
            <a:off x="281365" y="1340768"/>
            <a:ext cx="3858587" cy="132343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/>
              <a:t>La luz es refractada cuando entra en el bloque, </a:t>
            </a:r>
            <a:r>
              <a:rPr lang="es-MX" sz="2000" dirty="0" smtClean="0"/>
              <a:t>y vuelta </a:t>
            </a:r>
            <a:r>
              <a:rPr lang="es-MX" sz="2000" dirty="0"/>
              <a:t>a refractar cuando lo deja y vuelve </a:t>
            </a:r>
            <a:r>
              <a:rPr lang="es-MX" sz="2000" dirty="0" smtClean="0"/>
              <a:t>al medio </a:t>
            </a:r>
            <a:r>
              <a:rPr lang="es-MX" sz="2000" dirty="0"/>
              <a:t>original (saliendo paralela)</a:t>
            </a:r>
          </a:p>
        </p:txBody>
      </p:sp>
      <p:sp>
        <p:nvSpPr>
          <p:cNvPr id="4" name="3 Rectángulo"/>
          <p:cNvSpPr/>
          <p:nvPr/>
        </p:nvSpPr>
        <p:spPr>
          <a:xfrm>
            <a:off x="0" y="6505599"/>
            <a:ext cx="50040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 de las imágenes: </a:t>
            </a:r>
            <a:r>
              <a:rPr lang="es-MX" sz="1400" dirty="0"/>
              <a:t>http://www.heurema.com/PDF44.htm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384004"/>
            <a:ext cx="4456732" cy="499732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10853"/>
            <a:ext cx="3312368" cy="35704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3527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980298" y="260648"/>
            <a:ext cx="5111982" cy="83099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FFC000"/>
                </a:solidFill>
              </a:rPr>
              <a:t>REFRACCIÓN DE LA LUZ A TRAVÉZ DE UN PRISMA TRIANGULAR</a:t>
            </a:r>
            <a:endParaRPr lang="es-MX" sz="2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229" y="1556792"/>
            <a:ext cx="4208259" cy="432048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44309" y="1556792"/>
            <a:ext cx="4355683" cy="646331"/>
          </a:xfrm>
          <a:prstGeom prst="rect">
            <a:avLst/>
          </a:prstGeom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Desviación angular </a:t>
            </a:r>
            <a:r>
              <a:rPr lang="es-MX" b="1" dirty="0" smtClean="0">
                <a:solidFill>
                  <a:srgbClr val="FFC000"/>
                </a:solidFill>
              </a:rPr>
              <a:t>D del rayo incidente al pasar a través del prisma.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144309" y="6237312"/>
            <a:ext cx="85321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Fuentes de </a:t>
            </a:r>
            <a:r>
              <a:rPr lang="es-MX" sz="1400" dirty="0"/>
              <a:t>las imágenes: http://laluzeneliessulayr.blogspot.mx/2015/02/prismas-y-la-luz.html </a:t>
            </a:r>
            <a:r>
              <a:rPr lang="es-MX" sz="1400" dirty="0" smtClean="0"/>
              <a:t>http</a:t>
            </a:r>
            <a:r>
              <a:rPr lang="es-MX" sz="1400" dirty="0"/>
              <a:t>://www.sapiensman.com/tecnoficio/optica/conceptos_basicos_de_optica_1.php?psps_page=2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22" y="2420888"/>
            <a:ext cx="4230870" cy="231445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95536" y="4941168"/>
            <a:ext cx="3942252" cy="923330"/>
          </a:xfrm>
          <a:prstGeom prst="rect">
            <a:avLst/>
          </a:prstGeom>
          <a:ln w="1905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/>
              <a:t>La </a:t>
            </a:r>
            <a:r>
              <a:rPr lang="es-MX" dirty="0">
                <a:solidFill>
                  <a:srgbClr val="FFFF00"/>
                </a:solidFill>
              </a:rPr>
              <a:t>dependencia</a:t>
            </a:r>
            <a:r>
              <a:rPr lang="es-MX" dirty="0"/>
              <a:t> del índice de refracción de una sustancia con la </a:t>
            </a:r>
            <a:r>
              <a:rPr lang="es-MX" dirty="0">
                <a:solidFill>
                  <a:srgbClr val="FFFF00"/>
                </a:solidFill>
              </a:rPr>
              <a:t>longitud de onda</a:t>
            </a:r>
            <a:r>
              <a:rPr lang="es-MX" dirty="0"/>
              <a:t> se denomina </a:t>
            </a:r>
            <a:r>
              <a:rPr lang="es-MX" b="1" dirty="0">
                <a:solidFill>
                  <a:srgbClr val="FFC000"/>
                </a:solidFill>
              </a:rPr>
              <a:t>dispersión</a:t>
            </a:r>
            <a:r>
              <a:rPr lang="es-MX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494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10274" y="313492"/>
            <a:ext cx="5986062" cy="46166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rgbClr val="FFC000"/>
                </a:solidFill>
              </a:rPr>
              <a:t>APLICACIONES DE LOS PRISMAS ÓPTICOS</a:t>
            </a:r>
            <a:endParaRPr lang="es-MX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903256"/>
            <a:ext cx="1978132" cy="1525744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862" y="1844555"/>
            <a:ext cx="2758984" cy="1584445"/>
          </a:xfrm>
          <a:prstGeom prst="rect">
            <a:avLst/>
          </a:prstGeom>
          <a:noFill/>
          <a:ln w="38100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677661" y="1259468"/>
            <a:ext cx="3982571" cy="369332"/>
          </a:xfrm>
          <a:prstGeom prst="rect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Son </a:t>
            </a:r>
            <a:r>
              <a:rPr lang="es-MX" b="1" dirty="0">
                <a:solidFill>
                  <a:srgbClr val="FFC000"/>
                </a:solidFill>
              </a:rPr>
              <a:t>los que únicamente reflejan la luz</a:t>
            </a:r>
            <a:r>
              <a:rPr lang="es-MX" b="1" dirty="0" smtClean="0">
                <a:solidFill>
                  <a:srgbClr val="FFC000"/>
                </a:solidFill>
              </a:rPr>
              <a:t>.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639308" y="4183920"/>
            <a:ext cx="2924580" cy="1477328"/>
          </a:xfrm>
          <a:prstGeom prst="rect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Se utilizan en instrumentos ópticos como los prismáticos y los oculares de telescopios y microscopios</a:t>
            </a:r>
            <a:r>
              <a:rPr lang="es-MX" b="1" dirty="0" smtClean="0">
                <a:solidFill>
                  <a:srgbClr val="FFC000"/>
                </a:solidFill>
              </a:rPr>
              <a:t>.</a:t>
            </a:r>
            <a:endParaRPr lang="es-MX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645024"/>
            <a:ext cx="1364264" cy="255799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497" y="3846368"/>
            <a:ext cx="2691733" cy="217492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79512" y="6505599"/>
            <a:ext cx="58313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 de las imágenes: https</a:t>
            </a:r>
            <a:r>
              <a:rPr lang="es-MX" sz="1400" dirty="0"/>
              <a:t>://es.wikipedia.org/wiki/Prism%C3%A1ticos</a:t>
            </a:r>
          </a:p>
        </p:txBody>
      </p:sp>
      <p:sp>
        <p:nvSpPr>
          <p:cNvPr id="7" name="6 Rectángulo"/>
          <p:cNvSpPr/>
          <p:nvPr/>
        </p:nvSpPr>
        <p:spPr>
          <a:xfrm>
            <a:off x="395535" y="1259468"/>
            <a:ext cx="2163093" cy="369332"/>
          </a:xfrm>
          <a:prstGeom prst="rect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b="1" dirty="0" smtClean="0">
                <a:solidFill>
                  <a:schemeClr val="tx1"/>
                </a:solidFill>
              </a:rPr>
              <a:t>Prismas </a:t>
            </a:r>
            <a:r>
              <a:rPr lang="es-MX" b="1" dirty="0">
                <a:solidFill>
                  <a:schemeClr val="tx1"/>
                </a:solidFill>
              </a:rPr>
              <a:t>Reflexivos: 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36910" y="1262062"/>
            <a:ext cx="1495425" cy="28384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591614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43935" y="385500"/>
            <a:ext cx="5808385" cy="461665"/>
          </a:xfrm>
          <a:prstGeom prst="rect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rgbClr val="FFC000"/>
                </a:solidFill>
                <a:latin typeface="+mj-lt"/>
              </a:rPr>
              <a:t>DEFINICIÓN DEL ÍNDICE DE REFRACCIÓN</a:t>
            </a:r>
            <a:endParaRPr lang="es-MX" sz="2400" dirty="0">
              <a:latin typeface="+mj-lt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99592" y="1484784"/>
            <a:ext cx="7272808" cy="1384995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800" dirty="0">
                <a:solidFill>
                  <a:srgbClr val="FFFFFF"/>
                </a:solidFill>
              </a:rPr>
              <a:t>Cuando </a:t>
            </a:r>
            <a:r>
              <a:rPr lang="es-MX" sz="2800" dirty="0" smtClean="0">
                <a:solidFill>
                  <a:srgbClr val="FFFFFF"/>
                </a:solidFill>
              </a:rPr>
              <a:t>una onda luminosa incide en </a:t>
            </a:r>
            <a:r>
              <a:rPr lang="es-MX" sz="2800" dirty="0">
                <a:solidFill>
                  <a:srgbClr val="FFFFFF"/>
                </a:solidFill>
              </a:rPr>
              <a:t>un </a:t>
            </a:r>
            <a:r>
              <a:rPr lang="es-MX" sz="2800" dirty="0" smtClean="0">
                <a:solidFill>
                  <a:srgbClr val="FFFFFF"/>
                </a:solidFill>
              </a:rPr>
              <a:t>material transparente a esta onda, su </a:t>
            </a:r>
            <a:r>
              <a:rPr lang="es-MX" sz="2800" dirty="0">
                <a:solidFill>
                  <a:srgbClr val="FFC000"/>
                </a:solidFill>
              </a:rPr>
              <a:t>velocidad </a:t>
            </a:r>
            <a:r>
              <a:rPr lang="es-MX" sz="2800" dirty="0" smtClean="0">
                <a:solidFill>
                  <a:srgbClr val="FFC000"/>
                </a:solidFill>
              </a:rPr>
              <a:t>cambia </a:t>
            </a:r>
            <a:r>
              <a:rPr lang="es-MX" sz="2800" dirty="0">
                <a:solidFill>
                  <a:srgbClr val="FFFFFF"/>
                </a:solidFill>
              </a:rPr>
              <a:t>debido a su interacción con ese material.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259632" y="3212976"/>
            <a:ext cx="3456384" cy="1384995"/>
          </a:xfrm>
          <a:prstGeom prst="rect">
            <a:avLst/>
          </a:prstGeom>
          <a:ln w="285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dirty="0" smtClean="0"/>
              <a:t>El índice </a:t>
            </a:r>
            <a:r>
              <a:rPr lang="es-MX" sz="2800" dirty="0"/>
              <a:t>de refracción </a:t>
            </a:r>
            <a:r>
              <a:rPr lang="es-MX" sz="2800" dirty="0" smtClean="0"/>
              <a:t>“n” es </a:t>
            </a:r>
            <a:r>
              <a:rPr lang="es-MX" sz="2800" dirty="0"/>
              <a:t>un </a:t>
            </a:r>
            <a:r>
              <a:rPr lang="es-MX" sz="2800" dirty="0">
                <a:solidFill>
                  <a:srgbClr val="FFC000"/>
                </a:solidFill>
              </a:rPr>
              <a:t>parámetro</a:t>
            </a:r>
            <a:r>
              <a:rPr lang="es-MX" sz="2800" dirty="0"/>
              <a:t> </a:t>
            </a:r>
            <a:r>
              <a:rPr lang="es-MX" sz="2800" dirty="0" smtClean="0"/>
              <a:t>óptico </a:t>
            </a:r>
            <a:r>
              <a:rPr lang="es-MX" sz="2800" dirty="0" smtClean="0">
                <a:solidFill>
                  <a:srgbClr val="FFC000"/>
                </a:solidFill>
              </a:rPr>
              <a:t>adimensional</a:t>
            </a:r>
            <a:r>
              <a:rPr lang="es-MX" sz="2800" dirty="0" smtClean="0"/>
              <a:t>.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827584" y="5013176"/>
            <a:ext cx="5688632" cy="1384995"/>
          </a:xfrm>
          <a:prstGeom prst="rect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800" dirty="0">
                <a:solidFill>
                  <a:srgbClr val="FFFFFF"/>
                </a:solidFill>
              </a:rPr>
              <a:t>Se define como el cociente entre la velocidad de la luz en el </a:t>
            </a:r>
            <a:r>
              <a:rPr lang="es-MX" sz="2800" dirty="0" smtClean="0">
                <a:solidFill>
                  <a:srgbClr val="FFFFFF"/>
                </a:solidFill>
              </a:rPr>
              <a:t>vacío “</a:t>
            </a:r>
            <a:r>
              <a:rPr lang="es-MX" sz="2800" dirty="0" smtClean="0">
                <a:solidFill>
                  <a:srgbClr val="FFC000"/>
                </a:solidFill>
              </a:rPr>
              <a:t>c</a:t>
            </a:r>
            <a:r>
              <a:rPr lang="es-MX" sz="2800" dirty="0" smtClean="0">
                <a:solidFill>
                  <a:schemeClr val="tx1"/>
                </a:solidFill>
              </a:rPr>
              <a:t>”</a:t>
            </a:r>
            <a:r>
              <a:rPr lang="es-MX" sz="2800" dirty="0" smtClean="0">
                <a:solidFill>
                  <a:srgbClr val="FFFFFF"/>
                </a:solidFill>
              </a:rPr>
              <a:t> </a:t>
            </a:r>
            <a:r>
              <a:rPr lang="es-MX" sz="2800" dirty="0">
                <a:solidFill>
                  <a:srgbClr val="FFFFFF"/>
                </a:solidFill>
              </a:rPr>
              <a:t>y la velocidad de la luz en el material </a:t>
            </a:r>
            <a:r>
              <a:rPr lang="es-MX" sz="2800" dirty="0" smtClean="0">
                <a:solidFill>
                  <a:srgbClr val="FFFFFF"/>
                </a:solidFill>
              </a:rPr>
              <a:t>“</a:t>
            </a:r>
            <a:r>
              <a:rPr lang="es-MX" sz="2800" dirty="0" smtClean="0">
                <a:solidFill>
                  <a:srgbClr val="FFC000"/>
                </a:solidFill>
              </a:rPr>
              <a:t>v</a:t>
            </a:r>
            <a:r>
              <a:rPr lang="es-MX" sz="2800" dirty="0" smtClean="0">
                <a:solidFill>
                  <a:schemeClr val="tx1"/>
                </a:solidFill>
              </a:rPr>
              <a:t>”</a:t>
            </a:r>
            <a:r>
              <a:rPr lang="es-MX" sz="2800" dirty="0" smtClean="0">
                <a:solidFill>
                  <a:srgbClr val="FFFFFF"/>
                </a:solidFill>
              </a:rPr>
              <a:t>.</a:t>
            </a:r>
            <a:endParaRPr lang="es-MX" sz="2800" dirty="0">
              <a:solidFill>
                <a:srgbClr val="FFFF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044" y="5085184"/>
            <a:ext cx="1541364" cy="124097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4932040" y="3196133"/>
            <a:ext cx="2711277" cy="1384995"/>
          </a:xfrm>
          <a:prstGeom prst="rect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800" dirty="0">
                <a:solidFill>
                  <a:srgbClr val="FFFFFF"/>
                </a:solidFill>
              </a:rPr>
              <a:t>Es característico de cada material homogéneo. </a:t>
            </a:r>
          </a:p>
        </p:txBody>
      </p:sp>
    </p:spTree>
    <p:extLst>
      <p:ext uri="{BB962C8B-B14F-4D97-AF65-F5344CB8AC3E}">
        <p14:creationId xmlns:p14="http://schemas.microsoft.com/office/powerpoint/2010/main" val="21234323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11560" y="1844824"/>
            <a:ext cx="7848872" cy="4536504"/>
          </a:xfrm>
          <a:ln w="57150">
            <a:solidFill>
              <a:srgbClr val="FFC000"/>
            </a:solidFill>
          </a:ln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marL="361950" lvl="1" indent="-361950">
              <a:spcBef>
                <a:spcPts val="0"/>
              </a:spcBef>
              <a:spcAft>
                <a:spcPts val="600"/>
              </a:spcAft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Describir la </a:t>
            </a:r>
            <a:r>
              <a:rPr lang="es-ES" sz="2800" b="1" dirty="0" smtClean="0">
                <a:solidFill>
                  <a:srgbClr val="FFFF00"/>
                </a:solidFill>
              </a:rPr>
              <a:t>reflexión</a:t>
            </a:r>
            <a:r>
              <a:rPr lang="es-E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y </a:t>
            </a:r>
            <a:r>
              <a:rPr lang="es-ES" sz="2800" b="1" dirty="0" smtClean="0">
                <a:solidFill>
                  <a:srgbClr val="FFFF00"/>
                </a:solidFill>
              </a:rPr>
              <a:t>refracción</a:t>
            </a:r>
            <a:r>
              <a:rPr lang="es-E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de la luz.</a:t>
            </a:r>
          </a:p>
          <a:p>
            <a:pPr marL="361950" lvl="1" indent="-361950">
              <a:spcBef>
                <a:spcPts val="0"/>
              </a:spcBef>
              <a:spcAft>
                <a:spcPts val="600"/>
              </a:spcAft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Describir la </a:t>
            </a:r>
            <a:r>
              <a:rPr lang="es-ES" sz="2800" b="1" dirty="0" smtClean="0">
                <a:solidFill>
                  <a:srgbClr val="FFFF00"/>
                </a:solidFill>
              </a:rPr>
              <a:t>Ley de Snell</a:t>
            </a:r>
            <a:r>
              <a:rPr lang="es-E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361950" lvl="1" indent="-361950">
              <a:spcBef>
                <a:spcPts val="0"/>
              </a:spcBef>
              <a:spcAft>
                <a:spcPts val="600"/>
              </a:spcAft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Definir el concepto de </a:t>
            </a:r>
            <a:r>
              <a:rPr lang="es-ES" sz="2800" b="1" dirty="0" smtClean="0">
                <a:solidFill>
                  <a:srgbClr val="FFFF00"/>
                </a:solidFill>
              </a:rPr>
              <a:t>trazado de rayos</a:t>
            </a:r>
            <a:r>
              <a:rPr lang="es-ES" sz="2800" b="1" dirty="0" smtClean="0">
                <a:solidFill>
                  <a:srgbClr val="FFC000"/>
                </a:solidFill>
              </a:rPr>
              <a:t> en la óptica geométrica</a:t>
            </a:r>
            <a:r>
              <a:rPr lang="es-E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361950" lvl="1" indent="-361950">
              <a:spcBef>
                <a:spcPts val="0"/>
              </a:spcBef>
              <a:spcAft>
                <a:spcPts val="600"/>
              </a:spcAft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2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Definir el concepto de </a:t>
            </a:r>
            <a:r>
              <a:rPr lang="es-ES" sz="2800" b="1" dirty="0" smtClean="0">
                <a:solidFill>
                  <a:srgbClr val="FFFF00"/>
                </a:solidFill>
              </a:rPr>
              <a:t>incertidumbre </a:t>
            </a:r>
            <a:r>
              <a:rPr lang="es-ES" sz="2800" b="1" dirty="0" smtClean="0">
                <a:solidFill>
                  <a:srgbClr val="FFC000"/>
                </a:solidFill>
              </a:rPr>
              <a:t>de instrumentos de medición</a:t>
            </a:r>
            <a:r>
              <a:rPr lang="es-E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361950" lvl="1" indent="-361950">
              <a:spcBef>
                <a:spcPts val="0"/>
              </a:spcBef>
              <a:spcAft>
                <a:spcPts val="600"/>
              </a:spcAft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Definir el concepto de </a:t>
            </a:r>
            <a:r>
              <a:rPr lang="es-ES" sz="2800" b="1" dirty="0" smtClean="0">
                <a:solidFill>
                  <a:srgbClr val="FFFF00"/>
                </a:solidFill>
              </a:rPr>
              <a:t>lente delgada</a:t>
            </a:r>
            <a:r>
              <a:rPr lang="es-E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361950" lvl="1" indent="-361950">
              <a:spcBef>
                <a:spcPts val="0"/>
              </a:spcBef>
              <a:spcAft>
                <a:spcPts val="600"/>
              </a:spcAft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28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Describir</a:t>
            </a:r>
            <a:r>
              <a:rPr lang="es-E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s-MX" sz="28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el trazado de rayos </a:t>
            </a:r>
            <a:r>
              <a:rPr lang="es-MX" sz="2800" dirty="0">
                <a:solidFill>
                  <a:srgbClr val="FFFF00"/>
                </a:solidFill>
              </a:rPr>
              <a:t>en </a:t>
            </a:r>
            <a:r>
              <a:rPr lang="es-MX" sz="2800" dirty="0" smtClean="0">
                <a:solidFill>
                  <a:srgbClr val="FFFF00"/>
                </a:solidFill>
              </a:rPr>
              <a:t>espejos y lentes convergentes y divergentes.</a:t>
            </a:r>
            <a:endParaRPr lang="es-ES" sz="2800" b="1" dirty="0" smtClean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title"/>
          </p:nvPr>
        </p:nvSpPr>
        <p:spPr>
          <a:xfrm>
            <a:off x="1691680" y="620713"/>
            <a:ext cx="5544616" cy="706437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Ctr="0">
            <a:noAutofit/>
          </a:bodyPr>
          <a:lstStyle/>
          <a:p>
            <a:pPr marL="0" algn="ctr"/>
            <a:r>
              <a:rPr lang="es-MX" sz="3200" b="1" dirty="0">
                <a:solidFill>
                  <a:srgbClr val="FFC000"/>
                </a:solidFill>
              </a:rPr>
              <a:t>SECUENCIA DIDÁCTICA</a:t>
            </a:r>
          </a:p>
        </p:txBody>
      </p:sp>
    </p:spTree>
    <p:extLst>
      <p:ext uri="{BB962C8B-B14F-4D97-AF65-F5344CB8AC3E}">
        <p14:creationId xmlns:p14="http://schemas.microsoft.com/office/powerpoint/2010/main" val="136362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699792" y="2204864"/>
            <a:ext cx="5688632" cy="892552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600" dirty="0" smtClean="0"/>
              <a:t>Podemos </a:t>
            </a:r>
            <a:r>
              <a:rPr lang="es-MX" sz="2600" dirty="0"/>
              <a:t>suponer que la velocidad de la luz </a:t>
            </a:r>
            <a:r>
              <a:rPr lang="es-MX" sz="2600" dirty="0" smtClean="0"/>
              <a:t>en el </a:t>
            </a:r>
            <a:r>
              <a:rPr lang="es-MX" sz="2600" dirty="0"/>
              <a:t>aire es la misma que en el vacío.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886418" y="1124744"/>
            <a:ext cx="7285982" cy="954107"/>
          </a:xfrm>
          <a:prstGeom prst="rect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800" dirty="0" smtClean="0">
                <a:solidFill>
                  <a:srgbClr val="FFFFFF"/>
                </a:solidFill>
              </a:rPr>
              <a:t>Para </a:t>
            </a:r>
            <a:r>
              <a:rPr lang="es-MX" sz="2800" dirty="0">
                <a:solidFill>
                  <a:srgbClr val="FFFFFF"/>
                </a:solidFill>
              </a:rPr>
              <a:t>el agua, </a:t>
            </a:r>
            <a:r>
              <a:rPr lang="es-MX" sz="2800" dirty="0">
                <a:solidFill>
                  <a:srgbClr val="FFFF00"/>
                </a:solidFill>
              </a:rPr>
              <a:t>n=1.33</a:t>
            </a:r>
            <a:r>
              <a:rPr lang="es-MX" sz="2800" dirty="0">
                <a:solidFill>
                  <a:srgbClr val="FFFFFF"/>
                </a:solidFill>
              </a:rPr>
              <a:t>, mientras que para el vidrio n varía de </a:t>
            </a:r>
            <a:r>
              <a:rPr lang="es-MX" sz="2800" dirty="0">
                <a:solidFill>
                  <a:srgbClr val="FFFF00"/>
                </a:solidFill>
              </a:rPr>
              <a:t>1.50 a 1.66</a:t>
            </a:r>
            <a:r>
              <a:rPr lang="es-MX" sz="2800" dirty="0">
                <a:solidFill>
                  <a:srgbClr val="FFFFFF"/>
                </a:solidFill>
              </a:rPr>
              <a:t>, según sea el tipo de vidrio.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575556" y="3501008"/>
            <a:ext cx="2196244" cy="2092881"/>
          </a:xfrm>
          <a:prstGeom prst="rect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600" dirty="0" smtClean="0">
                <a:solidFill>
                  <a:srgbClr val="FFFFFF"/>
                </a:solidFill>
              </a:rPr>
              <a:t>El </a:t>
            </a:r>
            <a:r>
              <a:rPr lang="es-MX" sz="2600" dirty="0">
                <a:solidFill>
                  <a:srgbClr val="FFFFFF"/>
                </a:solidFill>
              </a:rPr>
              <a:t>índice de refracción del </a:t>
            </a:r>
            <a:r>
              <a:rPr lang="es-MX" sz="2600" dirty="0">
                <a:solidFill>
                  <a:srgbClr val="FFC000"/>
                </a:solidFill>
              </a:rPr>
              <a:t>diamante</a:t>
            </a:r>
            <a:r>
              <a:rPr lang="es-MX" sz="2600" dirty="0">
                <a:solidFill>
                  <a:srgbClr val="FFFFFF"/>
                </a:solidFill>
              </a:rPr>
              <a:t> es muy </a:t>
            </a:r>
            <a:r>
              <a:rPr lang="es-MX" sz="2600" dirty="0" smtClean="0">
                <a:solidFill>
                  <a:srgbClr val="FFFFFF"/>
                </a:solidFill>
              </a:rPr>
              <a:t>elevado </a:t>
            </a:r>
            <a:r>
              <a:rPr lang="es-MX" sz="2600" dirty="0" smtClean="0">
                <a:solidFill>
                  <a:srgbClr val="FFC000"/>
                </a:solidFill>
              </a:rPr>
              <a:t>n=2.417 </a:t>
            </a:r>
            <a:endParaRPr lang="es-MX" sz="2600" dirty="0">
              <a:solidFill>
                <a:srgbClr val="FFC0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32182" y="2204864"/>
            <a:ext cx="1823594" cy="892552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600" dirty="0" smtClean="0">
                <a:solidFill>
                  <a:srgbClr val="FFFFFF"/>
                </a:solidFill>
              </a:rPr>
              <a:t>El </a:t>
            </a:r>
            <a:r>
              <a:rPr lang="es-MX" sz="2600" dirty="0">
                <a:solidFill>
                  <a:srgbClr val="FFFFFF"/>
                </a:solidFill>
              </a:rPr>
              <a:t>del aire es </a:t>
            </a:r>
            <a:r>
              <a:rPr lang="es-MX" sz="2600" dirty="0" smtClean="0">
                <a:solidFill>
                  <a:srgbClr val="FFFFFF"/>
                </a:solidFill>
              </a:rPr>
              <a:t>n=1.0003 </a:t>
            </a:r>
            <a:endParaRPr lang="es-MX" sz="2600" dirty="0">
              <a:solidFill>
                <a:srgbClr val="FFFFFF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721461" y="303039"/>
            <a:ext cx="3714863" cy="461665"/>
          </a:xfrm>
          <a:prstGeom prst="rect">
            <a:avLst/>
          </a:prstGeom>
          <a:ln w="19050"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FFC000"/>
                </a:solidFill>
                <a:cs typeface="Arial" panose="020B0604020202020204" pitchFamily="34" charset="0"/>
              </a:rPr>
              <a:t>ÍNDICES DE REFRACCIÓN </a:t>
            </a:r>
            <a:endParaRPr lang="es-MX" sz="2400" b="1" dirty="0">
              <a:solidFill>
                <a:srgbClr val="FFC000"/>
              </a:solidFill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716" y="3212976"/>
            <a:ext cx="5585740" cy="308604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359532" y="6474822"/>
            <a:ext cx="80288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 de los datos: http</a:t>
            </a:r>
            <a:r>
              <a:rPr lang="es-MX" sz="1400" dirty="0"/>
              <a:t>://fibraoptica.blog.tartanga.net/fundamentos-de-las-fibras-opticas/</a:t>
            </a:r>
          </a:p>
        </p:txBody>
      </p:sp>
      <p:sp>
        <p:nvSpPr>
          <p:cNvPr id="9" name="8 Rectángulo"/>
          <p:cNvSpPr/>
          <p:nvPr/>
        </p:nvSpPr>
        <p:spPr>
          <a:xfrm>
            <a:off x="179512" y="5733256"/>
            <a:ext cx="2701893" cy="461665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dirty="0" smtClean="0">
                <a:solidFill>
                  <a:srgbClr val="FFFFFF"/>
                </a:solidFill>
              </a:rPr>
              <a:t>¿Qué significa esto?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3979439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1403648" y="332656"/>
            <a:ext cx="6338168" cy="432048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s-MX" sz="2400" b="1" dirty="0" smtClean="0">
                <a:solidFill>
                  <a:srgbClr val="FFC000"/>
                </a:solidFill>
                <a:effectLst/>
              </a:rPr>
              <a:t>DEDUCCIÓN TEÓRICA DE LA LEY DE SNELL</a:t>
            </a:r>
            <a:endParaRPr lang="es-MX" sz="2400" dirty="0">
              <a:effectLst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475657" y="1268760"/>
            <a:ext cx="6264695" cy="830997"/>
          </a:xfrm>
          <a:prstGeom prst="rect">
            <a:avLst/>
          </a:prstGeom>
          <a:ln w="1905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400" dirty="0"/>
              <a:t>Tomemos dos puntos fijos A y B en dos medios diferentes y un rayo refractado APB que </a:t>
            </a:r>
            <a:r>
              <a:rPr lang="es-MX" sz="2400" dirty="0" smtClean="0"/>
              <a:t>los une.</a:t>
            </a:r>
            <a:endParaRPr lang="es-MX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284387"/>
            <a:ext cx="4291909" cy="4456981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755577" y="2564904"/>
            <a:ext cx="3024335" cy="830997"/>
          </a:xfrm>
          <a:prstGeom prst="rect">
            <a:avLst/>
          </a:prstGeom>
          <a:ln w="19050"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El tiempo para ir de A </a:t>
            </a:r>
            <a:r>
              <a:rPr lang="es-MX" sz="2400" dirty="0" err="1" smtClean="0"/>
              <a:t>a</a:t>
            </a:r>
            <a:r>
              <a:rPr lang="es-MX" sz="2400" dirty="0" smtClean="0"/>
              <a:t> B </a:t>
            </a:r>
            <a:r>
              <a:rPr lang="es-MX" sz="2400" dirty="0"/>
              <a:t>viene dado por: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745" y="3565554"/>
            <a:ext cx="1443087" cy="87531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866" y="4581128"/>
            <a:ext cx="2468843" cy="864096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506" y="6158508"/>
            <a:ext cx="2565822" cy="58286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732149" y="5589240"/>
            <a:ext cx="1071127" cy="461665"/>
          </a:xfrm>
          <a:prstGeom prst="rect">
            <a:avLst/>
          </a:prstGeom>
          <a:ln w="1905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dirty="0" smtClean="0"/>
              <a:t>Siendo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429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 txBox="1">
            <a:spLocks/>
          </p:cNvSpPr>
          <p:nvPr/>
        </p:nvSpPr>
        <p:spPr>
          <a:xfrm>
            <a:off x="2483768" y="260648"/>
            <a:ext cx="4150933" cy="864096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2400" b="1" dirty="0" smtClean="0">
                <a:solidFill>
                  <a:srgbClr val="FFC000"/>
                </a:solidFill>
              </a:rPr>
              <a:t>DEDUCCIÓN TEÓRICA DE LA</a:t>
            </a:r>
          </a:p>
          <a:p>
            <a:pPr algn="ctr"/>
            <a:r>
              <a:rPr lang="es-MX" sz="2400" b="1" dirty="0" smtClean="0">
                <a:solidFill>
                  <a:srgbClr val="FFC000"/>
                </a:solidFill>
              </a:rPr>
              <a:t>LEY DE SNELL (continuación)</a:t>
            </a:r>
            <a:endParaRPr lang="es-MX" sz="2400" dirty="0"/>
          </a:p>
        </p:txBody>
      </p:sp>
      <p:sp>
        <p:nvSpPr>
          <p:cNvPr id="3" name="2 Rectángulo"/>
          <p:cNvSpPr/>
          <p:nvPr/>
        </p:nvSpPr>
        <p:spPr>
          <a:xfrm>
            <a:off x="971600" y="1340768"/>
            <a:ext cx="7272808" cy="830997"/>
          </a:xfrm>
          <a:prstGeom prst="rect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400" dirty="0"/>
              <a:t>El </a:t>
            </a:r>
            <a:r>
              <a:rPr lang="es-MX" sz="2400" dirty="0">
                <a:solidFill>
                  <a:srgbClr val="FFC000"/>
                </a:solidFill>
              </a:rPr>
              <a:t>principio de Fermat </a:t>
            </a:r>
            <a:r>
              <a:rPr lang="es-MX" sz="2400" dirty="0"/>
              <a:t>exige que el </a:t>
            </a:r>
            <a:r>
              <a:rPr lang="es-MX" sz="2400" dirty="0">
                <a:solidFill>
                  <a:srgbClr val="FFC000"/>
                </a:solidFill>
              </a:rPr>
              <a:t>tiempo t </a:t>
            </a:r>
            <a:r>
              <a:rPr lang="es-MX" sz="2400" dirty="0"/>
              <a:t>que requiere el rayo para recorrer el </a:t>
            </a:r>
            <a:r>
              <a:rPr lang="es-MX" sz="2400" dirty="0" smtClean="0"/>
              <a:t>camino APB </a:t>
            </a:r>
            <a:r>
              <a:rPr lang="es-MX" sz="2400" dirty="0"/>
              <a:t>debe ser un </a:t>
            </a:r>
            <a:r>
              <a:rPr lang="es-MX" sz="2400" dirty="0">
                <a:solidFill>
                  <a:srgbClr val="FFC000"/>
                </a:solidFill>
              </a:rPr>
              <a:t>mínimo</a:t>
            </a:r>
            <a:r>
              <a:rPr lang="es-MX" sz="2400" dirty="0"/>
              <a:t>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48880"/>
            <a:ext cx="4292600" cy="445611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642" y="2348880"/>
            <a:ext cx="1993718" cy="48862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574" y="2996952"/>
            <a:ext cx="3742874" cy="7120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4679213" y="3933056"/>
            <a:ext cx="4357283" cy="461665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400" dirty="0"/>
              <a:t>Sustituyendo este resultando en: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813" y="4645992"/>
            <a:ext cx="2343555" cy="79923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5282550" y="5919663"/>
            <a:ext cx="1593706" cy="461665"/>
          </a:xfrm>
          <a:prstGeom prst="rect">
            <a:avLst/>
          </a:prstGeom>
          <a:ln w="1905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dirty="0"/>
              <a:t>Y </a:t>
            </a:r>
            <a:r>
              <a:rPr lang="es-MX" sz="2400" dirty="0" smtClean="0"/>
              <a:t>haciendo</a:t>
            </a:r>
            <a:endParaRPr lang="es-MX" sz="2400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6749" y="5733256"/>
            <a:ext cx="1033643" cy="920056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54449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2298511" y="260648"/>
            <a:ext cx="4577745" cy="864096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2400" b="1" dirty="0" smtClean="0">
                <a:solidFill>
                  <a:srgbClr val="FFC000"/>
                </a:solidFill>
                <a:effectLst/>
              </a:rPr>
              <a:t>DEDUCCIÓN TEÓRICA DE LA</a:t>
            </a:r>
          </a:p>
          <a:p>
            <a:pPr algn="ctr"/>
            <a:r>
              <a:rPr lang="es-MX" sz="2400" b="1" dirty="0" smtClean="0">
                <a:solidFill>
                  <a:srgbClr val="FFC000"/>
                </a:solidFill>
                <a:effectLst/>
              </a:rPr>
              <a:t>LEY DE SNELL (continuación)</a:t>
            </a:r>
            <a:endParaRPr lang="es-MX" sz="2400" dirty="0">
              <a:effectLst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4527128" cy="182103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34556"/>
            <a:ext cx="4176464" cy="433074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467544" y="3645024"/>
            <a:ext cx="3179460" cy="461665"/>
          </a:xfrm>
          <a:prstGeom prst="rect">
            <a:avLst/>
          </a:prstGeom>
          <a:ln w="19050"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dirty="0" smtClean="0"/>
              <a:t>Reagrupando términos:</a:t>
            </a:r>
            <a:endParaRPr lang="es-MX" sz="24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82" y="4250705"/>
            <a:ext cx="3730178" cy="74834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467544" y="5271591"/>
            <a:ext cx="3569632" cy="461665"/>
          </a:xfrm>
          <a:prstGeom prst="rect">
            <a:avLst/>
          </a:prstGeom>
          <a:ln w="19050"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dirty="0" smtClean="0"/>
              <a:t>Resultando la </a:t>
            </a:r>
            <a:r>
              <a:rPr lang="es-MX" sz="2400" dirty="0" smtClean="0">
                <a:solidFill>
                  <a:srgbClr val="FFC000"/>
                </a:solidFill>
              </a:rPr>
              <a:t>Ley de Snell</a:t>
            </a:r>
            <a:r>
              <a:rPr lang="es-MX" sz="2400" dirty="0" smtClean="0"/>
              <a:t>:</a:t>
            </a:r>
            <a:endParaRPr lang="es-MX" sz="2400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906889"/>
            <a:ext cx="2760575" cy="43611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2843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2518325" y="332656"/>
            <a:ext cx="4086695" cy="461665"/>
          </a:xfrm>
          <a:prstGeom prst="rect">
            <a:avLst/>
          </a:prstGeom>
          <a:ln w="19050"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FFC000"/>
                </a:solidFill>
              </a:rPr>
              <a:t>REFLEXION TOTAL INTERNA</a:t>
            </a:r>
            <a:endParaRPr lang="es-MX" sz="2400" b="1" dirty="0">
              <a:solidFill>
                <a:srgbClr val="FFC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0" y="3501008"/>
            <a:ext cx="8388424" cy="254339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259632" y="1301859"/>
            <a:ext cx="6624736" cy="830997"/>
          </a:xfrm>
          <a:prstGeom prst="rect">
            <a:avLst/>
          </a:prstGeom>
          <a:ln w="1905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Supongamos un rayo que </a:t>
            </a:r>
            <a:r>
              <a:rPr lang="es-MX" sz="2400" dirty="0" smtClean="0"/>
              <a:t>pasa </a:t>
            </a:r>
            <a:r>
              <a:rPr lang="es-MX" sz="2400" dirty="0"/>
              <a:t>de un medio denso (vidrio por ejemplo) a uno menos </a:t>
            </a:r>
            <a:r>
              <a:rPr lang="es-MX" sz="2400" dirty="0" smtClean="0"/>
              <a:t>denso (</a:t>
            </a:r>
            <a:r>
              <a:rPr lang="es-MX" sz="2400" dirty="0"/>
              <a:t>agua).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223528" y="2348880"/>
            <a:ext cx="4724736" cy="830997"/>
          </a:xfrm>
          <a:prstGeom prst="rect">
            <a:avLst/>
          </a:prstGeom>
          <a:ln w="190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La Ley de Snell predice </a:t>
            </a:r>
            <a:r>
              <a:rPr lang="es-MX" sz="2400" dirty="0" smtClean="0"/>
              <a:t>que </a:t>
            </a:r>
            <a:r>
              <a:rPr lang="es-MX" sz="2400" dirty="0"/>
              <a:t>el rayo </a:t>
            </a:r>
            <a:r>
              <a:rPr lang="es-MX" sz="2400" dirty="0" smtClean="0"/>
              <a:t> refractado </a:t>
            </a:r>
            <a:r>
              <a:rPr lang="es-MX" sz="2400" dirty="0"/>
              <a:t>se </a:t>
            </a:r>
            <a:r>
              <a:rPr lang="es-MX" sz="2400" dirty="0" smtClean="0"/>
              <a:t>aleja </a:t>
            </a:r>
            <a:r>
              <a:rPr lang="es-MX" sz="2400" dirty="0"/>
              <a:t>de la normal</a:t>
            </a:r>
            <a:r>
              <a:rPr lang="es-MX" dirty="0"/>
              <a:t>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181981" y="6474822"/>
            <a:ext cx="56416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dirty="0" smtClean="0"/>
              <a:t>Fuente de la imagen: https</a:t>
            </a:r>
            <a:r>
              <a:rPr lang="es-MX" sz="1600" dirty="0"/>
              <a:t>://optieduca.wordpress.com/la-teoria/</a:t>
            </a:r>
          </a:p>
        </p:txBody>
      </p:sp>
    </p:spTree>
    <p:extLst>
      <p:ext uri="{BB962C8B-B14F-4D97-AF65-F5344CB8AC3E}">
        <p14:creationId xmlns:p14="http://schemas.microsoft.com/office/powerpoint/2010/main" val="23636240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18325" y="332656"/>
            <a:ext cx="4086695" cy="830997"/>
          </a:xfrm>
          <a:prstGeom prst="rect">
            <a:avLst/>
          </a:prstGeom>
          <a:ln w="12700"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FFC000"/>
                </a:solidFill>
              </a:rPr>
              <a:t>REFLEXION TOTAL INTERNA</a:t>
            </a:r>
          </a:p>
          <a:p>
            <a:pPr algn="ctr"/>
            <a:r>
              <a:rPr lang="es-MX" sz="2400" b="1" dirty="0" smtClean="0">
                <a:solidFill>
                  <a:srgbClr val="FFC000"/>
                </a:solidFill>
              </a:rPr>
              <a:t>(continuación)</a:t>
            </a:r>
            <a:endParaRPr lang="es-MX" sz="2400" b="1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331640" y="1599183"/>
            <a:ext cx="6480720" cy="461665"/>
          </a:xfrm>
          <a:prstGeom prst="rect">
            <a:avLst/>
          </a:prstGeom>
          <a:ln w="19050"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400" dirty="0" smtClean="0"/>
              <a:t>Ocurre cuando el </a:t>
            </a:r>
            <a:r>
              <a:rPr lang="es-MX" sz="2400" dirty="0"/>
              <a:t>ángulo de refracción </a:t>
            </a:r>
            <a:r>
              <a:rPr lang="es-MX" sz="2400" dirty="0" smtClean="0"/>
              <a:t>R es </a:t>
            </a:r>
            <a:r>
              <a:rPr lang="es-MX" sz="2400" dirty="0"/>
              <a:t>de 90º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25" y="2323331"/>
            <a:ext cx="7067550" cy="16097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3 Rectángulo"/>
              <p:cNvSpPr/>
              <p:nvPr/>
            </p:nvSpPr>
            <p:spPr>
              <a:xfrm>
                <a:off x="827584" y="4182179"/>
                <a:ext cx="7422207" cy="830997"/>
              </a:xfrm>
              <a:prstGeom prst="rect">
                <a:avLst/>
              </a:prstGeom>
              <a:ln w="19050"/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MX" sz="2400" dirty="0" smtClean="0"/>
                  <a:t>Para </a:t>
                </a:r>
                <a:r>
                  <a:rPr lang="es-MX" sz="2400" dirty="0"/>
                  <a:t>ángulos de incidencia mayores a este ángulo (que llamaremos </a:t>
                </a:r>
                <a:r>
                  <a:rPr lang="es-MX" sz="2400" i="1" dirty="0"/>
                  <a:t>ángulo </a:t>
                </a:r>
                <a:r>
                  <a:rPr lang="es-MX" sz="2400" i="1" dirty="0" smtClean="0"/>
                  <a:t>crítico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MX" sz="2400" i="1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s-MX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s-MX" sz="2400" dirty="0" smtClean="0"/>
                  <a:t>), </a:t>
                </a:r>
                <a:r>
                  <a:rPr lang="es-MX" sz="2400" b="1" dirty="0">
                    <a:solidFill>
                      <a:srgbClr val="FFFF00"/>
                    </a:solidFill>
                  </a:rPr>
                  <a:t>no existe rayo </a:t>
                </a:r>
                <a:r>
                  <a:rPr lang="es-MX" sz="2400" b="1" dirty="0" smtClean="0">
                    <a:solidFill>
                      <a:srgbClr val="FFFF00"/>
                    </a:solidFill>
                  </a:rPr>
                  <a:t>refractado</a:t>
                </a:r>
                <a:r>
                  <a:rPr lang="es-MX" sz="2400" b="1" dirty="0" smtClean="0"/>
                  <a:t>.</a:t>
                </a:r>
                <a:endParaRPr lang="es-MX" sz="2400" dirty="0"/>
              </a:p>
            </p:txBody>
          </p:sp>
        </mc:Choice>
        <mc:Fallback>
          <p:sp>
            <p:nvSpPr>
              <p:cNvPr id="4" name="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4182179"/>
                <a:ext cx="7422207" cy="83099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19050"/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4 Rectángulo"/>
          <p:cNvSpPr/>
          <p:nvPr/>
        </p:nvSpPr>
        <p:spPr>
          <a:xfrm>
            <a:off x="228369" y="6402814"/>
            <a:ext cx="79440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/>
              <a:t>Fuente de la imagen: http</a:t>
            </a:r>
            <a:r>
              <a:rPr lang="es-MX" sz="1600" dirty="0"/>
              <a:t>://elfisicoloco.blogspot.mx/2013/02/reflexion-total.html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517232"/>
            <a:ext cx="2736304" cy="42523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Flecha derecha"/>
          <p:cNvSpPr/>
          <p:nvPr/>
        </p:nvSpPr>
        <p:spPr>
          <a:xfrm>
            <a:off x="4355976" y="5589240"/>
            <a:ext cx="978408" cy="24231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301208"/>
            <a:ext cx="1764960" cy="86409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4238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16313" y="385500"/>
            <a:ext cx="5247975" cy="461665"/>
          </a:xfrm>
          <a:prstGeom prst="rect">
            <a:avLst/>
          </a:prstGeom>
          <a:ln w="19050"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rgbClr val="FFC000"/>
                </a:solidFill>
              </a:rPr>
              <a:t>TIPOS DE LENTES SEGÚN SU FORMA</a:t>
            </a:r>
            <a:endParaRPr lang="es-MX" sz="2400" dirty="0"/>
          </a:p>
        </p:txBody>
      </p:sp>
      <p:sp>
        <p:nvSpPr>
          <p:cNvPr id="3" name="2 Rectángulo"/>
          <p:cNvSpPr/>
          <p:nvPr/>
        </p:nvSpPr>
        <p:spPr>
          <a:xfrm>
            <a:off x="251520" y="6433591"/>
            <a:ext cx="698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 de la imagen: http</a:t>
            </a:r>
            <a:r>
              <a:rPr lang="es-MX" sz="1400" dirty="0"/>
              <a:t>://www.fisicanet.com.ar/fisica/ondas/ap17_optica_geometrica.php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72692" y="2420888"/>
            <a:ext cx="4531898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68288" indent="-268288"/>
            <a:r>
              <a:rPr lang="es-MX" b="1" dirty="0" smtClean="0"/>
              <a:t>•    </a:t>
            </a:r>
            <a:r>
              <a:rPr lang="es-MX" b="1" dirty="0" smtClean="0">
                <a:solidFill>
                  <a:srgbClr val="00B0F0"/>
                </a:solidFill>
              </a:rPr>
              <a:t>Lentes </a:t>
            </a:r>
            <a:r>
              <a:rPr lang="es-MX" b="1" dirty="0">
                <a:solidFill>
                  <a:srgbClr val="00B0F0"/>
                </a:solidFill>
              </a:rPr>
              <a:t>gruesas</a:t>
            </a:r>
            <a:r>
              <a:rPr lang="es-MX" dirty="0"/>
              <a:t>: son aquellas lentes en las que, dado su grosor, no es despreciable la distancia que separa </a:t>
            </a:r>
            <a:r>
              <a:rPr lang="es-MX" dirty="0" smtClean="0"/>
              <a:t>al punto O</a:t>
            </a:r>
            <a:r>
              <a:rPr lang="es-MX" dirty="0"/>
              <a:t>1</a:t>
            </a:r>
            <a:r>
              <a:rPr lang="es-MX" dirty="0" smtClean="0"/>
              <a:t> del punto O</a:t>
            </a:r>
            <a:r>
              <a:rPr lang="es-MX" baseline="-25000" dirty="0"/>
              <a:t>2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1187624" y="1475492"/>
            <a:ext cx="179568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/>
            <a:r>
              <a:rPr lang="es-MX" b="1" i="1" dirty="0">
                <a:solidFill>
                  <a:srgbClr val="FFFFFF"/>
                </a:solidFill>
              </a:rPr>
              <a:t>Según su </a:t>
            </a:r>
            <a:r>
              <a:rPr lang="es-MX" b="1" i="1" dirty="0" smtClean="0">
                <a:solidFill>
                  <a:srgbClr val="FFFFFF"/>
                </a:solidFill>
              </a:rPr>
              <a:t>grosor:</a:t>
            </a:r>
            <a:endParaRPr lang="es-MX" b="1" i="1" dirty="0">
              <a:solidFill>
                <a:srgbClr val="FFFFFF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203848" y="1280954"/>
            <a:ext cx="5112568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000" dirty="0">
                <a:solidFill>
                  <a:srgbClr val="FFFFFF"/>
                </a:solidFill>
              </a:rPr>
              <a:t>Teniendo en cuenta el grosor de las lentes, éstas se clasifican en </a:t>
            </a:r>
            <a:r>
              <a:rPr lang="es-MX" sz="2000" i="1" dirty="0">
                <a:solidFill>
                  <a:srgbClr val="FFC000"/>
                </a:solidFill>
              </a:rPr>
              <a:t>delgadas</a:t>
            </a:r>
            <a:r>
              <a:rPr lang="es-MX" sz="2000" dirty="0">
                <a:solidFill>
                  <a:srgbClr val="FFFFFF"/>
                </a:solidFill>
              </a:rPr>
              <a:t> y </a:t>
            </a:r>
            <a:r>
              <a:rPr lang="es-MX" sz="2000" i="1" dirty="0">
                <a:solidFill>
                  <a:srgbClr val="FFC000"/>
                </a:solidFill>
              </a:rPr>
              <a:t>gruesas</a:t>
            </a:r>
            <a:r>
              <a:rPr lang="es-MX" sz="20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79512" y="3861048"/>
            <a:ext cx="4525078" cy="1754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68288" lvl="0" indent="-268288"/>
            <a:r>
              <a:rPr lang="es-MX" b="1" dirty="0" smtClean="0">
                <a:solidFill>
                  <a:srgbClr val="FFFFFF"/>
                </a:solidFill>
              </a:rPr>
              <a:t>•   </a:t>
            </a:r>
            <a:r>
              <a:rPr lang="es-MX" b="1" dirty="0" smtClean="0">
                <a:solidFill>
                  <a:srgbClr val="00B0F0"/>
                </a:solidFill>
              </a:rPr>
              <a:t>Lentes </a:t>
            </a:r>
            <a:r>
              <a:rPr lang="es-MX" b="1" dirty="0">
                <a:solidFill>
                  <a:srgbClr val="00B0F0"/>
                </a:solidFill>
              </a:rPr>
              <a:t>delgadas</a:t>
            </a:r>
            <a:r>
              <a:rPr lang="es-MX" dirty="0">
                <a:solidFill>
                  <a:srgbClr val="FFFFFF"/>
                </a:solidFill>
              </a:rPr>
              <a:t>: </a:t>
            </a:r>
            <a:r>
              <a:rPr lang="es-MX" dirty="0" smtClean="0">
                <a:solidFill>
                  <a:srgbClr val="FFFFFF"/>
                </a:solidFill>
              </a:rPr>
              <a:t>Su </a:t>
            </a:r>
            <a:r>
              <a:rPr lang="es-MX" dirty="0">
                <a:solidFill>
                  <a:srgbClr val="FFFFFF"/>
                </a:solidFill>
              </a:rPr>
              <a:t>grosor es despreciable en comparación con los radios de curvatura de </a:t>
            </a:r>
            <a:r>
              <a:rPr lang="es-MX" dirty="0" smtClean="0">
                <a:solidFill>
                  <a:srgbClr val="FFFFFF"/>
                </a:solidFill>
              </a:rPr>
              <a:t>las lentes </a:t>
            </a:r>
            <a:r>
              <a:rPr lang="es-MX" dirty="0">
                <a:solidFill>
                  <a:srgbClr val="FFFFFF"/>
                </a:solidFill>
              </a:rPr>
              <a:t>que las forman. Podemos considerar que </a:t>
            </a:r>
            <a:r>
              <a:rPr lang="es-MX" dirty="0">
                <a:solidFill>
                  <a:srgbClr val="FFFF00"/>
                </a:solidFill>
              </a:rPr>
              <a:t>O</a:t>
            </a:r>
            <a:r>
              <a:rPr lang="es-MX" baseline="-25000" dirty="0">
                <a:solidFill>
                  <a:srgbClr val="FFFF00"/>
                </a:solidFill>
              </a:rPr>
              <a:t>1</a:t>
            </a:r>
            <a:r>
              <a:rPr lang="es-MX" dirty="0">
                <a:solidFill>
                  <a:srgbClr val="FFFF00"/>
                </a:solidFill>
              </a:rPr>
              <a:t> = O</a:t>
            </a:r>
            <a:r>
              <a:rPr lang="es-MX" baseline="-25000" dirty="0">
                <a:solidFill>
                  <a:srgbClr val="FFFF00"/>
                </a:solidFill>
              </a:rPr>
              <a:t>2</a:t>
            </a:r>
            <a:r>
              <a:rPr lang="es-MX" dirty="0">
                <a:solidFill>
                  <a:srgbClr val="FFFFFF"/>
                </a:solidFill>
              </a:rPr>
              <a:t> y que ambos polos coinciden en un punto que llamaremos </a:t>
            </a:r>
            <a:r>
              <a:rPr lang="es-MX" b="1" dirty="0">
                <a:solidFill>
                  <a:srgbClr val="FFC000"/>
                </a:solidFill>
              </a:rPr>
              <a:t>centro óptico o geométrico</a:t>
            </a:r>
            <a:r>
              <a:rPr lang="es-MX" dirty="0">
                <a:solidFill>
                  <a:srgbClr val="FFFFFF"/>
                </a:solidFill>
              </a:rPr>
              <a:t> de la lente, </a:t>
            </a:r>
            <a:r>
              <a:rPr lang="es-MX" b="1" i="1" dirty="0">
                <a:solidFill>
                  <a:srgbClr val="FFFFFF"/>
                </a:solidFill>
              </a:rPr>
              <a:t>O</a:t>
            </a:r>
            <a:r>
              <a:rPr lang="es-MX" dirty="0">
                <a:solidFill>
                  <a:srgbClr val="FFFFFF"/>
                </a:solidFill>
              </a:rPr>
              <a:t>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1547664" y="5867980"/>
            <a:ext cx="5984487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000" dirty="0">
                <a:solidFill>
                  <a:srgbClr val="FFFFFF"/>
                </a:solidFill>
              </a:rPr>
              <a:t>En adelante nos referiremos </a:t>
            </a:r>
            <a:r>
              <a:rPr lang="es-MX" sz="2000" dirty="0" smtClean="0">
                <a:solidFill>
                  <a:srgbClr val="FFFFFF"/>
                </a:solidFill>
              </a:rPr>
              <a:t>solo </a:t>
            </a:r>
            <a:r>
              <a:rPr lang="es-MX" sz="2000" dirty="0">
                <a:solidFill>
                  <a:srgbClr val="FFFFFF"/>
                </a:solidFill>
              </a:rPr>
              <a:t>a las lentes </a:t>
            </a:r>
            <a:r>
              <a:rPr lang="es-MX" sz="2000" dirty="0" smtClean="0">
                <a:solidFill>
                  <a:srgbClr val="FFFFFF"/>
                </a:solidFill>
              </a:rPr>
              <a:t>delgadas.</a:t>
            </a:r>
            <a:endParaRPr lang="es-MX" sz="2000" dirty="0">
              <a:solidFill>
                <a:srgbClr val="FFFF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074" y="2924944"/>
            <a:ext cx="3846094" cy="1965781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9211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20000"/>
            <a:ext cx="6984776" cy="544936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475656" y="332656"/>
            <a:ext cx="6153608" cy="461665"/>
          </a:xfrm>
          <a:prstGeom prst="rect">
            <a:avLst/>
          </a:prstGeom>
          <a:ln w="19050"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rgbClr val="FFC000"/>
                </a:solidFill>
              </a:rPr>
              <a:t>CLASIFICACIÓN DE LAS LENTES DELGADAS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3817178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50489" y="313492"/>
            <a:ext cx="6289863" cy="461665"/>
          </a:xfrm>
          <a:prstGeom prst="rect">
            <a:avLst/>
          </a:prstGeom>
          <a:ln>
            <a:solidFill>
              <a:srgbClr val="FFCC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rgbClr val="FFC000"/>
                </a:solidFill>
              </a:rPr>
              <a:t>CONSTRUCCIÓN DE LAS LENTES DELGADAS</a:t>
            </a:r>
            <a:endParaRPr lang="es-MX" sz="2400" b="1" dirty="0">
              <a:solidFill>
                <a:srgbClr val="FFC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486525"/>
            <a:ext cx="6999287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07504" y="5293657"/>
            <a:ext cx="8964488" cy="1015663"/>
          </a:xfrm>
          <a:prstGeom prst="rect">
            <a:avLst/>
          </a:prstGeom>
          <a:ln>
            <a:solidFill>
              <a:srgbClr val="FFCC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 smtClean="0"/>
              <a:t>La </a:t>
            </a:r>
            <a:r>
              <a:rPr lang="es-MX" sz="2000" dirty="0"/>
              <a:t>razón </a:t>
            </a:r>
            <a:r>
              <a:rPr lang="es-MX" sz="2000" dirty="0" smtClean="0"/>
              <a:t>es que geométricamente se puede </a:t>
            </a:r>
            <a:r>
              <a:rPr lang="es-MX" sz="2000" dirty="0" smtClean="0">
                <a:solidFill>
                  <a:srgbClr val="FFFF00"/>
                </a:solidFill>
              </a:rPr>
              <a:t>aproximar</a:t>
            </a:r>
            <a:r>
              <a:rPr lang="es-MX" sz="2000" dirty="0" smtClean="0"/>
              <a:t> una superficie </a:t>
            </a:r>
            <a:r>
              <a:rPr lang="es-MX" sz="2000" dirty="0" smtClean="0">
                <a:solidFill>
                  <a:srgbClr val="FFFF00"/>
                </a:solidFill>
              </a:rPr>
              <a:t>parabólica</a:t>
            </a:r>
            <a:r>
              <a:rPr lang="es-MX" sz="2000" dirty="0" smtClean="0"/>
              <a:t> a una </a:t>
            </a:r>
            <a:r>
              <a:rPr lang="es-MX" sz="2000" dirty="0" smtClean="0">
                <a:solidFill>
                  <a:srgbClr val="FFFF00"/>
                </a:solidFill>
              </a:rPr>
              <a:t>esférica</a:t>
            </a:r>
            <a:r>
              <a:rPr lang="es-MX" sz="2000" dirty="0" smtClean="0"/>
              <a:t> para puntos cercanos al vértice de la parábola, y la facilidad </a:t>
            </a:r>
            <a:r>
              <a:rPr lang="es-MX" sz="2000" dirty="0"/>
              <a:t>con la que se pule una superficie esférica, con </a:t>
            </a:r>
            <a:r>
              <a:rPr lang="es-MX" sz="2000" dirty="0" smtClean="0"/>
              <a:t>esto se obtienen </a:t>
            </a:r>
            <a:r>
              <a:rPr lang="es-MX" sz="2000" dirty="0"/>
              <a:t>superficies de gran calidad.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763688" y="1196752"/>
            <a:ext cx="5616624" cy="40011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000" dirty="0" smtClean="0">
                <a:solidFill>
                  <a:srgbClr val="FFFFFF"/>
                </a:solidFill>
              </a:rPr>
              <a:t>Las </a:t>
            </a:r>
            <a:r>
              <a:rPr lang="es-MX" sz="2000" dirty="0" smtClean="0">
                <a:solidFill>
                  <a:srgbClr val="FFFF00"/>
                </a:solidFill>
              </a:rPr>
              <a:t>superficies</a:t>
            </a:r>
            <a:r>
              <a:rPr lang="es-MX" sz="2000" dirty="0" smtClean="0">
                <a:solidFill>
                  <a:srgbClr val="FFFFFF"/>
                </a:solidFill>
              </a:rPr>
              <a:t> </a:t>
            </a:r>
            <a:r>
              <a:rPr lang="es-MX" sz="2000" dirty="0">
                <a:solidFill>
                  <a:srgbClr val="FFFFFF"/>
                </a:solidFill>
              </a:rPr>
              <a:t>de las lentes </a:t>
            </a:r>
            <a:r>
              <a:rPr lang="es-MX" sz="2000" dirty="0" smtClean="0">
                <a:solidFill>
                  <a:srgbClr val="FFFFFF"/>
                </a:solidFill>
              </a:rPr>
              <a:t>se consideran </a:t>
            </a:r>
            <a:r>
              <a:rPr lang="es-MX" sz="2000" dirty="0" smtClean="0">
                <a:solidFill>
                  <a:srgbClr val="FFFF00"/>
                </a:solidFill>
              </a:rPr>
              <a:t>esféricas</a:t>
            </a:r>
            <a:r>
              <a:rPr lang="es-MX" sz="2000" dirty="0" smtClean="0">
                <a:solidFill>
                  <a:srgbClr val="FFFFFF"/>
                </a:solidFill>
              </a:rPr>
              <a:t>.</a:t>
            </a:r>
            <a:endParaRPr lang="es-MX" sz="2000" dirty="0">
              <a:solidFill>
                <a:srgbClr val="FFFFFF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6838533" cy="3384376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81769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846238" y="323364"/>
            <a:ext cx="5488361" cy="46166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FFC000"/>
                </a:solidFill>
              </a:rPr>
              <a:t>ECUACIÓN DE LAS LENTES DELGADAS</a:t>
            </a:r>
            <a:endParaRPr lang="es-MX" sz="2400" b="1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403648" y="1196752"/>
            <a:ext cx="6264696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b="1" dirty="0"/>
              <a:t>L</a:t>
            </a:r>
            <a:r>
              <a:rPr lang="es-MX" sz="2000" b="1" dirty="0" smtClean="0"/>
              <a:t>a </a:t>
            </a:r>
            <a:r>
              <a:rPr lang="es-MX" sz="2000" b="1" dirty="0"/>
              <a:t>ecuación del fabricante de lentes o </a:t>
            </a:r>
            <a:r>
              <a:rPr lang="es-MX" sz="2000" b="1" dirty="0" smtClean="0"/>
              <a:t>fórmula de Gauss  </a:t>
            </a:r>
            <a:r>
              <a:rPr lang="es-MX" sz="2000" b="1" dirty="0"/>
              <a:t>de las lentes </a:t>
            </a:r>
            <a:r>
              <a:rPr lang="es-MX" sz="2000" b="1" dirty="0" smtClean="0"/>
              <a:t>delgadas es:</a:t>
            </a:r>
            <a:endParaRPr lang="es-MX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453336"/>
            <a:ext cx="6999287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475" y="2889845"/>
            <a:ext cx="6877050" cy="341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5 CuadroTexto"/>
              <p:cNvSpPr txBox="1"/>
              <p:nvPr/>
            </p:nvSpPr>
            <p:spPr>
              <a:xfrm>
                <a:off x="3707904" y="2047585"/>
                <a:ext cx="1656184" cy="661335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s-MX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s-MX" b="0" i="1" smtClean="0">
                                  <a:latin typeface="Cambria Math"/>
                                </a:rPr>
                                <m:t>𝑜</m:t>
                              </m:r>
                            </m:sub>
                          </m:sSub>
                        </m:den>
                      </m:f>
                      <m:r>
                        <a:rPr lang="es-MX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s-MX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s-MX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s-MX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MX" b="0" i="1" smtClean="0">
                              <a:latin typeface="Cambria Math"/>
                            </a:rPr>
                            <m:t>𝑓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>
          <p:sp>
            <p:nvSpPr>
              <p:cNvPr id="6" name="5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2047585"/>
                <a:ext cx="1656184" cy="66133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98360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title"/>
          </p:nvPr>
        </p:nvSpPr>
        <p:spPr>
          <a:xfrm>
            <a:off x="2339752" y="332656"/>
            <a:ext cx="4464496" cy="64807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algn="ctr"/>
            <a:r>
              <a:rPr lang="es-MX" sz="3200" b="1" dirty="0">
                <a:solidFill>
                  <a:srgbClr val="FFC000"/>
                </a:solidFill>
              </a:rPr>
              <a:t>MAPA CURRICULAR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7560840" cy="4965947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3669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14263"/>
            <a:ext cx="3493412" cy="475104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51520" y="6290156"/>
            <a:ext cx="6912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 de la imagen:</a:t>
            </a:r>
          </a:p>
          <a:p>
            <a:r>
              <a:rPr lang="es-MX" sz="1400" dirty="0" smtClean="0"/>
              <a:t>https</a:t>
            </a:r>
            <a:r>
              <a:rPr lang="es-MX" sz="1400" dirty="0"/>
              <a:t>://histoptica.com/apuntes-de-optica/lentes-opticas/vidrio/refraccion-numero-de-abbe/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51520" y="4030032"/>
            <a:ext cx="4824536" cy="1631216"/>
          </a:xfrm>
          <a:prstGeom prst="rect">
            <a:avLst/>
          </a:prstGeom>
          <a:ln w="19050"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solidFill>
                  <a:schemeClr val="tx1"/>
                </a:solidFill>
              </a:rPr>
              <a:t>La curvatura de la superficie del material transparente produce una </a:t>
            </a:r>
            <a:r>
              <a:rPr lang="es-MX" sz="2800" dirty="0" smtClean="0">
                <a:solidFill>
                  <a:srgbClr val="FFC000"/>
                </a:solidFill>
              </a:rPr>
              <a:t>refracción</a:t>
            </a:r>
            <a:r>
              <a:rPr lang="es-MX" sz="2400" dirty="0" smtClean="0">
                <a:solidFill>
                  <a:schemeClr val="tx1"/>
                </a:solidFill>
              </a:rPr>
              <a:t> </a:t>
            </a:r>
            <a:r>
              <a:rPr lang="es-MX" sz="2400" dirty="0">
                <a:solidFill>
                  <a:schemeClr val="tx1"/>
                </a:solidFill>
              </a:rPr>
              <a:t>que varia con el </a:t>
            </a:r>
            <a:r>
              <a:rPr lang="es-MX" sz="2400" dirty="0" smtClean="0">
                <a:solidFill>
                  <a:schemeClr val="tx1"/>
                </a:solidFill>
              </a:rPr>
              <a:t>ángulo de curvatura</a:t>
            </a:r>
            <a:r>
              <a:rPr lang="es-MX" sz="2400" dirty="0">
                <a:solidFill>
                  <a:schemeClr val="tx1"/>
                </a:solidFill>
              </a:rPr>
              <a:t>.</a:t>
            </a:r>
            <a:r>
              <a:rPr lang="es-MX" sz="2400" dirty="0" smtClean="0">
                <a:solidFill>
                  <a:schemeClr val="tx1"/>
                </a:solidFill>
              </a:rPr>
              <a:t> </a:t>
            </a:r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3528" y="1850048"/>
            <a:ext cx="4625082" cy="1938992"/>
          </a:xfrm>
          <a:prstGeom prst="rect">
            <a:avLst/>
          </a:prstGeom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Las </a:t>
            </a:r>
            <a:r>
              <a:rPr lang="es-MX" sz="2400" dirty="0" smtClean="0">
                <a:solidFill>
                  <a:srgbClr val="FFFF00"/>
                </a:solidFill>
              </a:rPr>
              <a:t>lentes </a:t>
            </a:r>
            <a:r>
              <a:rPr lang="es-MX" sz="2400" dirty="0">
                <a:solidFill>
                  <a:srgbClr val="FFFF00"/>
                </a:solidFill>
              </a:rPr>
              <a:t>convexas </a:t>
            </a:r>
            <a:r>
              <a:rPr lang="es-MX" sz="2400" dirty="0"/>
              <a:t>se comportan como </a:t>
            </a:r>
            <a:r>
              <a:rPr lang="es-MX" sz="2400" dirty="0">
                <a:solidFill>
                  <a:srgbClr val="FFFF00"/>
                </a:solidFill>
              </a:rPr>
              <a:t>prismas unidos por su base</a:t>
            </a:r>
            <a:r>
              <a:rPr lang="es-MX" sz="2400" dirty="0"/>
              <a:t>, mientras que </a:t>
            </a:r>
            <a:r>
              <a:rPr lang="es-MX" sz="2400" dirty="0">
                <a:solidFill>
                  <a:srgbClr val="FFC000"/>
                </a:solidFill>
              </a:rPr>
              <a:t>las lentes cóncavas </a:t>
            </a:r>
            <a:r>
              <a:rPr lang="es-MX" sz="2400" dirty="0"/>
              <a:t>lo hacen como </a:t>
            </a:r>
            <a:r>
              <a:rPr lang="es-MX" sz="2400" dirty="0">
                <a:solidFill>
                  <a:srgbClr val="FFC000"/>
                </a:solidFill>
              </a:rPr>
              <a:t>prismas unidos por sus vértices</a:t>
            </a:r>
            <a:r>
              <a:rPr lang="es-MX" sz="2400" dirty="0"/>
              <a:t>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513904" y="242645"/>
            <a:ext cx="4074320" cy="83099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rgbClr val="FFC000"/>
                </a:solidFill>
              </a:rPr>
              <a:t>COMPORTAMIENTO ÓPTICO</a:t>
            </a:r>
          </a:p>
          <a:p>
            <a:r>
              <a:rPr lang="es-MX" sz="2400" b="1" dirty="0" smtClean="0">
                <a:solidFill>
                  <a:srgbClr val="FFC000"/>
                </a:solidFill>
              </a:rPr>
              <a:t>DE LAS LENTES DELGADAS</a:t>
            </a:r>
            <a:endParaRPr lang="es-MX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352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123730" y="242645"/>
            <a:ext cx="4896542" cy="830997"/>
          </a:xfrm>
          <a:prstGeom prst="rect">
            <a:avLst/>
          </a:prstGeom>
          <a:ln w="19050"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FFC000"/>
                </a:solidFill>
              </a:rPr>
              <a:t>RAYOS PRINCIPALES EN LENTES CONVERGENTES Y DIVERGENTES</a:t>
            </a:r>
            <a:endParaRPr lang="es-MX" sz="2400" b="1" dirty="0">
              <a:solidFill>
                <a:srgbClr val="FFC000"/>
              </a:solidFill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24" y="1556792"/>
            <a:ext cx="2857500" cy="13049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937720"/>
            <a:ext cx="2857500" cy="1371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412776"/>
            <a:ext cx="2857500" cy="14763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0" y="6309320"/>
            <a:ext cx="81003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 de las imágenes: </a:t>
            </a:r>
            <a:r>
              <a:rPr lang="es-MX" sz="1400" dirty="0"/>
              <a:t>http://</a:t>
            </a:r>
            <a:r>
              <a:rPr lang="es-MX" sz="1400" dirty="0" smtClean="0"/>
              <a:t>laluzeneliessulayr.blogspot.mx/2014/11/lentes-y-sus-efectos-1.html http</a:t>
            </a:r>
            <a:r>
              <a:rPr lang="es-MX" sz="1400" dirty="0"/>
              <a:t>://www.sapiensman.com/tecnoficio/optica/conceptos_basicos_de_optica_1.php?psps_page=2</a:t>
            </a:r>
          </a:p>
        </p:txBody>
      </p:sp>
      <p:sp>
        <p:nvSpPr>
          <p:cNvPr id="4" name="3 Rectángulo"/>
          <p:cNvSpPr/>
          <p:nvPr/>
        </p:nvSpPr>
        <p:spPr>
          <a:xfrm>
            <a:off x="971600" y="5229200"/>
            <a:ext cx="3600400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 smtClean="0"/>
              <a:t>Todo </a:t>
            </a:r>
            <a:r>
              <a:rPr lang="es-MX" sz="2000" dirty="0">
                <a:solidFill>
                  <a:srgbClr val="FFC000"/>
                </a:solidFill>
              </a:rPr>
              <a:t>rayo</a:t>
            </a:r>
            <a:r>
              <a:rPr lang="es-MX" sz="2000" dirty="0"/>
              <a:t> que pasa </a:t>
            </a:r>
            <a:r>
              <a:rPr lang="es-MX" sz="2000" dirty="0">
                <a:solidFill>
                  <a:srgbClr val="FFC000"/>
                </a:solidFill>
              </a:rPr>
              <a:t>por el centro </a:t>
            </a:r>
            <a:r>
              <a:rPr lang="es-MX" sz="2000" dirty="0"/>
              <a:t>de la lente </a:t>
            </a:r>
            <a:r>
              <a:rPr lang="es-MX" sz="2000" dirty="0">
                <a:solidFill>
                  <a:srgbClr val="FFC000"/>
                </a:solidFill>
              </a:rPr>
              <a:t>NO</a:t>
            </a:r>
            <a:r>
              <a:rPr lang="es-MX" sz="2000" dirty="0"/>
              <a:t> es refractado.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131840" y="3021920"/>
            <a:ext cx="2808311" cy="163121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 smtClean="0"/>
              <a:t>Todo los </a:t>
            </a:r>
            <a:r>
              <a:rPr lang="es-MX" sz="2000" dirty="0" smtClean="0">
                <a:solidFill>
                  <a:srgbClr val="FFC000"/>
                </a:solidFill>
              </a:rPr>
              <a:t>rayos</a:t>
            </a:r>
            <a:r>
              <a:rPr lang="es-MX" sz="2000" dirty="0" smtClean="0"/>
              <a:t> </a:t>
            </a:r>
            <a:r>
              <a:rPr lang="es-MX" sz="2000" dirty="0"/>
              <a:t>que </a:t>
            </a:r>
            <a:r>
              <a:rPr lang="es-MX" sz="2000" dirty="0" smtClean="0"/>
              <a:t>son </a:t>
            </a:r>
            <a:r>
              <a:rPr lang="es-MX" sz="2000" dirty="0" smtClean="0">
                <a:solidFill>
                  <a:srgbClr val="FFC000"/>
                </a:solidFill>
              </a:rPr>
              <a:t>paralelos</a:t>
            </a:r>
            <a:r>
              <a:rPr lang="es-MX" sz="2000" dirty="0" smtClean="0"/>
              <a:t> al </a:t>
            </a:r>
            <a:r>
              <a:rPr lang="es-MX" sz="2000" dirty="0" smtClean="0">
                <a:solidFill>
                  <a:srgbClr val="FFC000"/>
                </a:solidFill>
              </a:rPr>
              <a:t>eje óptico </a:t>
            </a:r>
            <a:r>
              <a:rPr lang="es-MX" sz="2000" dirty="0" smtClean="0"/>
              <a:t>de la lente </a:t>
            </a:r>
            <a:r>
              <a:rPr lang="es-MX" sz="2000" dirty="0" smtClean="0">
                <a:solidFill>
                  <a:srgbClr val="FFC000"/>
                </a:solidFill>
              </a:rPr>
              <a:t>convergen</a:t>
            </a:r>
            <a:r>
              <a:rPr lang="es-MX" sz="2000" dirty="0" smtClean="0"/>
              <a:t> </a:t>
            </a:r>
            <a:r>
              <a:rPr lang="es-MX" sz="2000" dirty="0"/>
              <a:t>en un punto </a:t>
            </a:r>
            <a:r>
              <a:rPr lang="es-MX" sz="2000" dirty="0" smtClean="0">
                <a:solidFill>
                  <a:srgbClr val="FFC000"/>
                </a:solidFill>
              </a:rPr>
              <a:t>“F”</a:t>
            </a:r>
            <a:r>
              <a:rPr lang="es-MX" sz="2000" dirty="0" smtClean="0"/>
              <a:t> que </a:t>
            </a:r>
            <a:r>
              <a:rPr lang="es-MX" sz="2000" dirty="0"/>
              <a:t>es el </a:t>
            </a:r>
            <a:r>
              <a:rPr lang="es-MX" sz="2000" dirty="0">
                <a:solidFill>
                  <a:srgbClr val="FFC000"/>
                </a:solidFill>
              </a:rPr>
              <a:t>foco</a:t>
            </a:r>
            <a:r>
              <a:rPr lang="es-MX" sz="2000" dirty="0"/>
              <a:t> o punto focal de la lente.</a:t>
            </a: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419994"/>
            <a:ext cx="2857500" cy="15049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71" y="3021921"/>
            <a:ext cx="2469145" cy="182559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766" y="3021921"/>
            <a:ext cx="2675706" cy="176282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73527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6211669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/>
              <a:t>Fuente de la imagen: http</a:t>
            </a:r>
            <a:r>
              <a:rPr lang="es-MX" sz="1600" dirty="0"/>
              <a:t>://www.medic.ula.ve/histologia/anexos/microscopweb/MONOWEB/capitulo2_3.htm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106428" y="313492"/>
            <a:ext cx="2905732" cy="461665"/>
          </a:xfrm>
          <a:prstGeom prst="rect">
            <a:avLst/>
          </a:prstGeom>
          <a:ln w="19050"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rgbClr val="FFC000"/>
                </a:solidFill>
              </a:rPr>
              <a:t>LENTES CONVEXAS</a:t>
            </a:r>
            <a:endParaRPr lang="es-MX" sz="2400" b="1" dirty="0">
              <a:solidFill>
                <a:srgbClr val="FFC000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641233"/>
            <a:ext cx="4651263" cy="257043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266945"/>
            <a:ext cx="4680520" cy="214856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395536" y="1340768"/>
            <a:ext cx="3240360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La </a:t>
            </a:r>
            <a:r>
              <a:rPr lang="es-MX" sz="2400" dirty="0" smtClean="0">
                <a:solidFill>
                  <a:srgbClr val="FFFF00"/>
                </a:solidFill>
              </a:rPr>
              <a:t>imagen</a:t>
            </a:r>
            <a:r>
              <a:rPr lang="es-MX" sz="2400" dirty="0" smtClean="0"/>
              <a:t> es </a:t>
            </a:r>
            <a:r>
              <a:rPr lang="es-MX" sz="2400" dirty="0" smtClean="0">
                <a:solidFill>
                  <a:srgbClr val="FFFF00"/>
                </a:solidFill>
              </a:rPr>
              <a:t>real</a:t>
            </a:r>
            <a:r>
              <a:rPr lang="es-MX" sz="2400" dirty="0" smtClean="0"/>
              <a:t> e </a:t>
            </a:r>
            <a:r>
              <a:rPr lang="es-MX" sz="2400" dirty="0" smtClean="0">
                <a:solidFill>
                  <a:srgbClr val="FFFF00"/>
                </a:solidFill>
              </a:rPr>
              <a:t>invertida</a:t>
            </a:r>
            <a:r>
              <a:rPr lang="es-MX" sz="2400" dirty="0" smtClean="0"/>
              <a:t>  cuando el objeto es colocado a una </a:t>
            </a:r>
            <a:r>
              <a:rPr lang="es-MX" sz="2400" dirty="0" smtClean="0">
                <a:solidFill>
                  <a:srgbClr val="FFFF00"/>
                </a:solidFill>
              </a:rPr>
              <a:t>distancia mayor </a:t>
            </a:r>
            <a:r>
              <a:rPr lang="es-MX" sz="2400" dirty="0" smtClean="0"/>
              <a:t>que la </a:t>
            </a:r>
            <a:r>
              <a:rPr lang="es-MX" sz="2400" dirty="0" smtClean="0">
                <a:solidFill>
                  <a:srgbClr val="FFFF00"/>
                </a:solidFill>
              </a:rPr>
              <a:t>distancia focal</a:t>
            </a:r>
            <a:r>
              <a:rPr lang="es-MX" sz="2400" dirty="0" smtClean="0"/>
              <a:t>.</a:t>
            </a:r>
            <a:endParaRPr lang="es-MX" sz="2400" dirty="0"/>
          </a:p>
        </p:txBody>
      </p:sp>
      <p:sp>
        <p:nvSpPr>
          <p:cNvPr id="11" name="10 Rectángulo"/>
          <p:cNvSpPr/>
          <p:nvPr/>
        </p:nvSpPr>
        <p:spPr>
          <a:xfrm>
            <a:off x="395536" y="3956954"/>
            <a:ext cx="3240360" cy="1938992"/>
          </a:xfrm>
          <a:prstGeom prst="rect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La </a:t>
            </a:r>
            <a:r>
              <a:rPr lang="es-MX" sz="2400" dirty="0" smtClean="0">
                <a:solidFill>
                  <a:srgbClr val="FFFF00"/>
                </a:solidFill>
              </a:rPr>
              <a:t>imagen</a:t>
            </a:r>
            <a:r>
              <a:rPr lang="es-MX" sz="2400" dirty="0" smtClean="0"/>
              <a:t> es </a:t>
            </a:r>
            <a:r>
              <a:rPr lang="es-MX" sz="2400" dirty="0" smtClean="0">
                <a:solidFill>
                  <a:srgbClr val="FFFF00"/>
                </a:solidFill>
              </a:rPr>
              <a:t>virtual</a:t>
            </a:r>
            <a:r>
              <a:rPr lang="es-MX" sz="2400" dirty="0" smtClean="0"/>
              <a:t> y </a:t>
            </a:r>
            <a:r>
              <a:rPr lang="es-MX" sz="2400" dirty="0" smtClean="0">
                <a:solidFill>
                  <a:srgbClr val="FFFF00"/>
                </a:solidFill>
              </a:rPr>
              <a:t>no</a:t>
            </a:r>
            <a:r>
              <a:rPr lang="es-MX" sz="2400" dirty="0" smtClean="0"/>
              <a:t> es </a:t>
            </a:r>
            <a:r>
              <a:rPr lang="es-MX" sz="2400" dirty="0" smtClean="0">
                <a:solidFill>
                  <a:srgbClr val="FFFF00"/>
                </a:solidFill>
              </a:rPr>
              <a:t>invertida</a:t>
            </a:r>
            <a:r>
              <a:rPr lang="es-MX" sz="2400" dirty="0" smtClean="0"/>
              <a:t>  cuando el objeto es colocado a una </a:t>
            </a:r>
            <a:r>
              <a:rPr lang="es-MX" sz="2400" dirty="0" smtClean="0">
                <a:solidFill>
                  <a:srgbClr val="FFFF00"/>
                </a:solidFill>
              </a:rPr>
              <a:t>distancia mayor </a:t>
            </a:r>
            <a:r>
              <a:rPr lang="es-MX" sz="2400" dirty="0" smtClean="0"/>
              <a:t>que la </a:t>
            </a:r>
            <a:r>
              <a:rPr lang="es-MX" sz="2400" dirty="0" smtClean="0">
                <a:solidFill>
                  <a:srgbClr val="FFFF00"/>
                </a:solidFill>
              </a:rPr>
              <a:t>distancia focal</a:t>
            </a:r>
            <a:r>
              <a:rPr lang="es-MX" sz="2400" dirty="0" smtClean="0"/>
              <a:t>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8773527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425033" y="313492"/>
            <a:ext cx="6315319" cy="461665"/>
          </a:xfrm>
          <a:prstGeom prst="rect">
            <a:avLst/>
          </a:prstGeom>
          <a:ln w="19050"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rgbClr val="FFC000"/>
                </a:solidFill>
              </a:rPr>
              <a:t>TRAZADO DE RAYOS EN LENTES CONVEXAS</a:t>
            </a:r>
            <a:endParaRPr lang="es-MX" sz="2400" b="1" dirty="0">
              <a:solidFill>
                <a:srgbClr val="FFC000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79512" y="6505599"/>
            <a:ext cx="77768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 de la imagen: http</a:t>
            </a:r>
            <a:r>
              <a:rPr lang="es-MX" sz="1400" dirty="0"/>
              <a:t>://elfisicoloco.blogspot.mx/2013/05/formacion-de-imagenes-en-lentes.html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2" y="2154883"/>
            <a:ext cx="8736920" cy="213821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2" y="4350880"/>
            <a:ext cx="8756376" cy="217446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429347" y="1045185"/>
            <a:ext cx="3854621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 smtClean="0">
                <a:solidFill>
                  <a:srgbClr val="FFC000"/>
                </a:solidFill>
              </a:rPr>
              <a:t>La imagen es real e invertida </a:t>
            </a:r>
            <a:r>
              <a:rPr lang="es-MX" sz="2000" dirty="0" smtClean="0"/>
              <a:t>si el objeto está a </a:t>
            </a:r>
            <a:r>
              <a:rPr lang="es-MX" sz="2000" dirty="0" smtClean="0">
                <a:solidFill>
                  <a:srgbClr val="FFC000"/>
                </a:solidFill>
              </a:rPr>
              <a:t>distancias mayores </a:t>
            </a:r>
            <a:r>
              <a:rPr lang="es-MX" sz="2000" dirty="0" smtClean="0"/>
              <a:t>que la </a:t>
            </a:r>
            <a:r>
              <a:rPr lang="es-MX" sz="2000" dirty="0" smtClean="0">
                <a:solidFill>
                  <a:srgbClr val="FFC000"/>
                </a:solidFill>
              </a:rPr>
              <a:t>distancia focal</a:t>
            </a:r>
            <a:r>
              <a:rPr lang="es-MX" sz="2000" dirty="0" smtClean="0"/>
              <a:t>.</a:t>
            </a:r>
            <a:endParaRPr lang="es-MX" sz="2000" dirty="0"/>
          </a:p>
        </p:txBody>
      </p:sp>
      <p:sp>
        <p:nvSpPr>
          <p:cNvPr id="7" name="6 Rectángulo"/>
          <p:cNvSpPr/>
          <p:nvPr/>
        </p:nvSpPr>
        <p:spPr>
          <a:xfrm>
            <a:off x="4716016" y="1045185"/>
            <a:ext cx="3854621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 smtClean="0"/>
              <a:t>La </a:t>
            </a:r>
            <a:r>
              <a:rPr lang="es-MX" sz="2000" dirty="0" smtClean="0">
                <a:solidFill>
                  <a:srgbClr val="FFFF00"/>
                </a:solidFill>
              </a:rPr>
              <a:t>imagen</a:t>
            </a:r>
            <a:r>
              <a:rPr lang="es-MX" sz="2000" dirty="0" smtClean="0"/>
              <a:t> es </a:t>
            </a:r>
            <a:r>
              <a:rPr lang="es-MX" sz="2000" dirty="0" smtClean="0">
                <a:solidFill>
                  <a:srgbClr val="FFFF00"/>
                </a:solidFill>
              </a:rPr>
              <a:t>virtual</a:t>
            </a:r>
            <a:r>
              <a:rPr lang="es-MX" sz="2000" dirty="0" smtClean="0"/>
              <a:t> y </a:t>
            </a:r>
            <a:r>
              <a:rPr lang="es-MX" sz="2000" dirty="0" smtClean="0">
                <a:solidFill>
                  <a:srgbClr val="FFFF00"/>
                </a:solidFill>
              </a:rPr>
              <a:t>derecha</a:t>
            </a:r>
            <a:r>
              <a:rPr lang="es-MX" sz="2000" dirty="0" smtClean="0"/>
              <a:t> si el objeto está a </a:t>
            </a:r>
            <a:r>
              <a:rPr lang="es-MX" sz="2000" dirty="0" smtClean="0">
                <a:solidFill>
                  <a:srgbClr val="FFFF00"/>
                </a:solidFill>
              </a:rPr>
              <a:t>distancias menores </a:t>
            </a:r>
            <a:r>
              <a:rPr lang="es-MX" sz="2000" dirty="0" smtClean="0"/>
              <a:t>que la </a:t>
            </a:r>
            <a:r>
              <a:rPr lang="es-MX" sz="2000" dirty="0" smtClean="0">
                <a:solidFill>
                  <a:srgbClr val="FFFF00"/>
                </a:solidFill>
              </a:rPr>
              <a:t>distancia focal</a:t>
            </a:r>
            <a:r>
              <a:rPr lang="es-MX" sz="2000" dirty="0" smtClean="0"/>
              <a:t>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95921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35" name="Group 43"/>
          <p:cNvGrpSpPr>
            <a:grpSpLocks/>
          </p:cNvGrpSpPr>
          <p:nvPr/>
        </p:nvGrpSpPr>
        <p:grpSpPr bwMode="auto">
          <a:xfrm>
            <a:off x="276225" y="1736725"/>
            <a:ext cx="8637588" cy="2308225"/>
            <a:chOff x="174" y="1094"/>
            <a:chExt cx="5441" cy="1454"/>
          </a:xfrm>
        </p:grpSpPr>
        <p:sp>
          <p:nvSpPr>
            <p:cNvPr id="3113" name="Line 2"/>
            <p:cNvSpPr>
              <a:spLocks noChangeAspect="1" noChangeShapeType="1"/>
            </p:cNvSpPr>
            <p:nvPr/>
          </p:nvSpPr>
          <p:spPr bwMode="auto">
            <a:xfrm>
              <a:off x="174" y="1776"/>
              <a:ext cx="544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14" name="Oval 4"/>
            <p:cNvSpPr>
              <a:spLocks noChangeAspect="1" noChangeArrowheads="1"/>
            </p:cNvSpPr>
            <p:nvPr/>
          </p:nvSpPr>
          <p:spPr bwMode="auto">
            <a:xfrm>
              <a:off x="2322" y="1746"/>
              <a:ext cx="67" cy="6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3115" name="Text Box 5"/>
            <p:cNvSpPr txBox="1">
              <a:spLocks noChangeAspect="1" noChangeArrowheads="1"/>
            </p:cNvSpPr>
            <p:nvPr/>
          </p:nvSpPr>
          <p:spPr bwMode="auto">
            <a:xfrm>
              <a:off x="2149" y="1766"/>
              <a:ext cx="18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F</a:t>
              </a:r>
              <a:endParaRPr lang="es-ES" altLang="es-MX"/>
            </a:p>
          </p:txBody>
        </p:sp>
        <p:sp>
          <p:nvSpPr>
            <p:cNvPr id="3116" name="Oval 6"/>
            <p:cNvSpPr>
              <a:spLocks noChangeAspect="1" noChangeArrowheads="1"/>
            </p:cNvSpPr>
            <p:nvPr/>
          </p:nvSpPr>
          <p:spPr bwMode="auto">
            <a:xfrm>
              <a:off x="3880" y="1741"/>
              <a:ext cx="66" cy="6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3117" name="Text Box 7"/>
            <p:cNvSpPr txBox="1">
              <a:spLocks noChangeAspect="1" noChangeArrowheads="1"/>
            </p:cNvSpPr>
            <p:nvPr/>
          </p:nvSpPr>
          <p:spPr bwMode="auto">
            <a:xfrm>
              <a:off x="3782" y="1478"/>
              <a:ext cx="23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F’</a:t>
              </a:r>
              <a:endParaRPr lang="es-ES" altLang="es-MX"/>
            </a:p>
          </p:txBody>
        </p:sp>
        <p:sp>
          <p:nvSpPr>
            <p:cNvPr id="3118" name="Line 8"/>
            <p:cNvSpPr>
              <a:spLocks noChangeAspect="1" noChangeShapeType="1"/>
            </p:cNvSpPr>
            <p:nvPr/>
          </p:nvSpPr>
          <p:spPr bwMode="auto">
            <a:xfrm>
              <a:off x="3146" y="1094"/>
              <a:ext cx="0" cy="14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8239" name="Group 47"/>
          <p:cNvGrpSpPr>
            <a:grpSpLocks/>
          </p:cNvGrpSpPr>
          <p:nvPr/>
        </p:nvGrpSpPr>
        <p:grpSpPr bwMode="auto">
          <a:xfrm>
            <a:off x="790575" y="2355850"/>
            <a:ext cx="7942263" cy="1430338"/>
            <a:chOff x="498" y="1484"/>
            <a:chExt cx="5003" cy="901"/>
          </a:xfrm>
        </p:grpSpPr>
        <p:sp>
          <p:nvSpPr>
            <p:cNvPr id="3111" name="Line 10"/>
            <p:cNvSpPr>
              <a:spLocks noChangeAspect="1" noChangeShapeType="1"/>
            </p:cNvSpPr>
            <p:nvPr/>
          </p:nvSpPr>
          <p:spPr bwMode="auto">
            <a:xfrm>
              <a:off x="498" y="1484"/>
              <a:ext cx="2648" cy="0"/>
            </a:xfrm>
            <a:prstGeom prst="line">
              <a:avLst/>
            </a:prstGeom>
            <a:noFill/>
            <a:ln w="31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12" name="Line 11"/>
            <p:cNvSpPr>
              <a:spLocks noChangeAspect="1" noChangeShapeType="1"/>
            </p:cNvSpPr>
            <p:nvPr/>
          </p:nvSpPr>
          <p:spPr bwMode="auto">
            <a:xfrm>
              <a:off x="3146" y="1484"/>
              <a:ext cx="2355" cy="901"/>
            </a:xfrm>
            <a:prstGeom prst="line">
              <a:avLst/>
            </a:prstGeom>
            <a:noFill/>
            <a:ln w="3175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8205" name="Line 13"/>
          <p:cNvSpPr>
            <a:spLocks noChangeAspect="1" noChangeShapeType="1"/>
          </p:cNvSpPr>
          <p:nvPr/>
        </p:nvSpPr>
        <p:spPr bwMode="auto">
          <a:xfrm>
            <a:off x="773113" y="2373313"/>
            <a:ext cx="8080375" cy="862012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grpSp>
        <p:nvGrpSpPr>
          <p:cNvPr id="8236" name="Group 44"/>
          <p:cNvGrpSpPr>
            <a:grpSpLocks/>
          </p:cNvGrpSpPr>
          <p:nvPr/>
        </p:nvGrpSpPr>
        <p:grpSpPr bwMode="auto">
          <a:xfrm>
            <a:off x="3736975" y="3003550"/>
            <a:ext cx="2473325" cy="1008063"/>
            <a:chOff x="2354" y="1892"/>
            <a:chExt cx="1558" cy="635"/>
          </a:xfrm>
        </p:grpSpPr>
        <p:sp>
          <p:nvSpPr>
            <p:cNvPr id="3105" name="Line 14"/>
            <p:cNvSpPr>
              <a:spLocks noChangeAspect="1" noChangeShapeType="1"/>
            </p:cNvSpPr>
            <p:nvPr/>
          </p:nvSpPr>
          <p:spPr bwMode="auto">
            <a:xfrm>
              <a:off x="2354" y="1896"/>
              <a:ext cx="0" cy="63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06" name="Line 15"/>
            <p:cNvSpPr>
              <a:spLocks noChangeAspect="1" noChangeShapeType="1"/>
            </p:cNvSpPr>
            <p:nvPr/>
          </p:nvSpPr>
          <p:spPr bwMode="auto">
            <a:xfrm>
              <a:off x="3912" y="1892"/>
              <a:ext cx="0" cy="63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07" name="Line 16"/>
            <p:cNvSpPr>
              <a:spLocks noChangeAspect="1" noChangeShapeType="1"/>
            </p:cNvSpPr>
            <p:nvPr/>
          </p:nvSpPr>
          <p:spPr bwMode="auto">
            <a:xfrm>
              <a:off x="2386" y="2341"/>
              <a:ext cx="73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08" name="Line 17"/>
            <p:cNvSpPr>
              <a:spLocks noChangeAspect="1" noChangeShapeType="1"/>
            </p:cNvSpPr>
            <p:nvPr/>
          </p:nvSpPr>
          <p:spPr bwMode="auto">
            <a:xfrm>
              <a:off x="3184" y="2346"/>
              <a:ext cx="66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09" name="Text Box 18"/>
            <p:cNvSpPr txBox="1">
              <a:spLocks noChangeAspect="1" noChangeArrowheads="1"/>
            </p:cNvSpPr>
            <p:nvPr/>
          </p:nvSpPr>
          <p:spPr bwMode="auto">
            <a:xfrm>
              <a:off x="3404" y="2108"/>
              <a:ext cx="25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f ’</a:t>
              </a:r>
              <a:endParaRPr lang="es-ES" altLang="es-MX" i="1"/>
            </a:p>
          </p:txBody>
        </p:sp>
        <p:sp>
          <p:nvSpPr>
            <p:cNvPr id="3110" name="Text Box 19"/>
            <p:cNvSpPr txBox="1">
              <a:spLocks noChangeAspect="1" noChangeArrowheads="1"/>
            </p:cNvSpPr>
            <p:nvPr/>
          </p:nvSpPr>
          <p:spPr bwMode="auto">
            <a:xfrm>
              <a:off x="2618" y="2091"/>
              <a:ext cx="36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f</a:t>
              </a:r>
              <a:endParaRPr lang="es-ES" altLang="es-MX" i="1"/>
            </a:p>
          </p:txBody>
        </p:sp>
      </p:grpSp>
      <p:grpSp>
        <p:nvGrpSpPr>
          <p:cNvPr id="8238" name="Group 46"/>
          <p:cNvGrpSpPr>
            <a:grpSpLocks/>
          </p:cNvGrpSpPr>
          <p:nvPr/>
        </p:nvGrpSpPr>
        <p:grpSpPr bwMode="auto">
          <a:xfrm>
            <a:off x="860425" y="1587500"/>
            <a:ext cx="4100513" cy="406400"/>
            <a:chOff x="542" y="1000"/>
            <a:chExt cx="2583" cy="256"/>
          </a:xfrm>
        </p:grpSpPr>
        <p:sp>
          <p:nvSpPr>
            <p:cNvPr id="3103" name="Line 23"/>
            <p:cNvSpPr>
              <a:spLocks noChangeAspect="1" noChangeShapeType="1"/>
            </p:cNvSpPr>
            <p:nvPr/>
          </p:nvSpPr>
          <p:spPr bwMode="auto">
            <a:xfrm flipV="1">
              <a:off x="542" y="1256"/>
              <a:ext cx="25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04" name="Text Box 25"/>
            <p:cNvSpPr txBox="1">
              <a:spLocks noChangeAspect="1" noChangeArrowheads="1"/>
            </p:cNvSpPr>
            <p:nvPr/>
          </p:nvSpPr>
          <p:spPr bwMode="auto">
            <a:xfrm>
              <a:off x="1647" y="1000"/>
              <a:ext cx="45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s</a:t>
              </a:r>
              <a:endParaRPr lang="es-ES" altLang="es-MX" i="1"/>
            </a:p>
          </p:txBody>
        </p:sp>
      </p:grpSp>
      <p:grpSp>
        <p:nvGrpSpPr>
          <p:cNvPr id="8242" name="Group 50"/>
          <p:cNvGrpSpPr>
            <a:grpSpLocks/>
          </p:cNvGrpSpPr>
          <p:nvPr/>
        </p:nvGrpSpPr>
        <p:grpSpPr bwMode="auto">
          <a:xfrm>
            <a:off x="5064125" y="1597025"/>
            <a:ext cx="1619250" cy="1157288"/>
            <a:chOff x="3190" y="1006"/>
            <a:chExt cx="1020" cy="729"/>
          </a:xfrm>
        </p:grpSpPr>
        <p:sp>
          <p:nvSpPr>
            <p:cNvPr id="3100" name="Line 22"/>
            <p:cNvSpPr>
              <a:spLocks noChangeAspect="1" noChangeShapeType="1"/>
            </p:cNvSpPr>
            <p:nvPr/>
          </p:nvSpPr>
          <p:spPr bwMode="auto">
            <a:xfrm>
              <a:off x="4210" y="1192"/>
              <a:ext cx="0" cy="54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01" name="Line 24"/>
            <p:cNvSpPr>
              <a:spLocks noChangeAspect="1" noChangeShapeType="1"/>
            </p:cNvSpPr>
            <p:nvPr/>
          </p:nvSpPr>
          <p:spPr bwMode="auto">
            <a:xfrm flipV="1">
              <a:off x="3190" y="1256"/>
              <a:ext cx="9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02" name="Text Box 26"/>
            <p:cNvSpPr txBox="1">
              <a:spLocks noChangeAspect="1" noChangeArrowheads="1"/>
            </p:cNvSpPr>
            <p:nvPr/>
          </p:nvSpPr>
          <p:spPr bwMode="auto">
            <a:xfrm>
              <a:off x="3562" y="1006"/>
              <a:ext cx="45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 dirty="0"/>
                <a:t> </a:t>
              </a:r>
              <a:r>
                <a:rPr lang="es-PR" altLang="es-MX" i="1" dirty="0"/>
                <a:t>s’</a:t>
              </a:r>
              <a:endParaRPr lang="es-ES" altLang="es-MX" i="1" dirty="0"/>
            </a:p>
          </p:txBody>
        </p:sp>
      </p:grpSp>
      <p:grpSp>
        <p:nvGrpSpPr>
          <p:cNvPr id="8240" name="Group 48"/>
          <p:cNvGrpSpPr>
            <a:grpSpLocks/>
          </p:cNvGrpSpPr>
          <p:nvPr/>
        </p:nvGrpSpPr>
        <p:grpSpPr bwMode="auto">
          <a:xfrm>
            <a:off x="784225" y="2379663"/>
            <a:ext cx="7967663" cy="625475"/>
            <a:chOff x="494" y="1499"/>
            <a:chExt cx="5019" cy="394"/>
          </a:xfrm>
        </p:grpSpPr>
        <p:sp>
          <p:nvSpPr>
            <p:cNvPr id="3098" name="Line 28"/>
            <p:cNvSpPr>
              <a:spLocks noChangeShapeType="1"/>
            </p:cNvSpPr>
            <p:nvPr/>
          </p:nvSpPr>
          <p:spPr bwMode="auto">
            <a:xfrm>
              <a:off x="494" y="1499"/>
              <a:ext cx="2651" cy="394"/>
            </a:xfrm>
            <a:prstGeom prst="line">
              <a:avLst/>
            </a:prstGeom>
            <a:noFill/>
            <a:ln w="3175">
              <a:solidFill>
                <a:srgbClr val="FF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099" name="Line 29"/>
            <p:cNvSpPr>
              <a:spLocks noChangeShapeType="1"/>
            </p:cNvSpPr>
            <p:nvPr/>
          </p:nvSpPr>
          <p:spPr bwMode="auto">
            <a:xfrm>
              <a:off x="3145" y="1893"/>
              <a:ext cx="2368" cy="0"/>
            </a:xfrm>
            <a:prstGeom prst="line">
              <a:avLst/>
            </a:prstGeom>
            <a:noFill/>
            <a:ln w="3175">
              <a:solidFill>
                <a:srgbClr val="FF66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8237" name="Group 45"/>
          <p:cNvGrpSpPr>
            <a:grpSpLocks/>
          </p:cNvGrpSpPr>
          <p:nvPr/>
        </p:nvGrpSpPr>
        <p:grpSpPr bwMode="auto">
          <a:xfrm>
            <a:off x="431800" y="1866900"/>
            <a:ext cx="571500" cy="955675"/>
            <a:chOff x="272" y="1176"/>
            <a:chExt cx="360" cy="602"/>
          </a:xfrm>
        </p:grpSpPr>
        <p:sp>
          <p:nvSpPr>
            <p:cNvPr id="3095" name="Line 9"/>
            <p:cNvSpPr>
              <a:spLocks noChangeAspect="1" noChangeShapeType="1"/>
            </p:cNvSpPr>
            <p:nvPr/>
          </p:nvSpPr>
          <p:spPr bwMode="auto">
            <a:xfrm flipV="1">
              <a:off x="487" y="1474"/>
              <a:ext cx="0" cy="3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096" name="Line 21"/>
            <p:cNvSpPr>
              <a:spLocks noChangeAspect="1" noChangeShapeType="1"/>
            </p:cNvSpPr>
            <p:nvPr/>
          </p:nvSpPr>
          <p:spPr bwMode="auto">
            <a:xfrm>
              <a:off x="483" y="1176"/>
              <a:ext cx="0" cy="29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097" name="Text Box 30"/>
            <p:cNvSpPr txBox="1">
              <a:spLocks noChangeAspect="1" noChangeArrowheads="1"/>
            </p:cNvSpPr>
            <p:nvPr/>
          </p:nvSpPr>
          <p:spPr bwMode="auto">
            <a:xfrm>
              <a:off x="272" y="1547"/>
              <a:ext cx="36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y</a:t>
              </a:r>
              <a:endParaRPr lang="es-ES" altLang="es-MX" i="1"/>
            </a:p>
          </p:txBody>
        </p:sp>
      </p:grpSp>
      <p:grpSp>
        <p:nvGrpSpPr>
          <p:cNvPr id="8241" name="Group 49"/>
          <p:cNvGrpSpPr>
            <a:grpSpLocks/>
          </p:cNvGrpSpPr>
          <p:nvPr/>
        </p:nvGrpSpPr>
        <p:grpSpPr bwMode="auto">
          <a:xfrm>
            <a:off x="6683375" y="2708275"/>
            <a:ext cx="611188" cy="336550"/>
            <a:chOff x="4210" y="1706"/>
            <a:chExt cx="385" cy="212"/>
          </a:xfrm>
        </p:grpSpPr>
        <p:sp>
          <p:nvSpPr>
            <p:cNvPr id="3093" name="Line 20"/>
            <p:cNvSpPr>
              <a:spLocks noChangeAspect="1" noChangeShapeType="1"/>
            </p:cNvSpPr>
            <p:nvPr/>
          </p:nvSpPr>
          <p:spPr bwMode="auto">
            <a:xfrm>
              <a:off x="4210" y="1778"/>
              <a:ext cx="0" cy="1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094" name="Text Box 31"/>
            <p:cNvSpPr txBox="1">
              <a:spLocks noChangeAspect="1" noChangeArrowheads="1"/>
            </p:cNvSpPr>
            <p:nvPr/>
          </p:nvSpPr>
          <p:spPr bwMode="auto">
            <a:xfrm>
              <a:off x="4235" y="1706"/>
              <a:ext cx="36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y’</a:t>
              </a:r>
              <a:endParaRPr lang="es-ES" altLang="es-MX" i="1"/>
            </a:p>
          </p:txBody>
        </p:sp>
      </p:grpSp>
      <p:sp>
        <p:nvSpPr>
          <p:cNvPr id="3085" name="Text Box 33"/>
          <p:cNvSpPr txBox="1">
            <a:spLocks noChangeArrowheads="1"/>
          </p:cNvSpPr>
          <p:nvPr/>
        </p:nvSpPr>
        <p:spPr bwMode="auto">
          <a:xfrm>
            <a:off x="933367" y="332656"/>
            <a:ext cx="7239033" cy="46166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PR" altLang="es-MX" sz="2400" b="1" dirty="0">
                <a:solidFill>
                  <a:srgbClr val="FFC000"/>
                </a:solidFill>
                <a:latin typeface="+mn-lt"/>
              </a:rPr>
              <a:t>FORMACIÓN DE </a:t>
            </a:r>
            <a:r>
              <a:rPr lang="es-PR" altLang="es-MX" sz="2400" b="1" dirty="0" smtClean="0">
                <a:solidFill>
                  <a:srgbClr val="FFC000"/>
                </a:solidFill>
                <a:latin typeface="+mn-lt"/>
              </a:rPr>
              <a:t>IMAGEN EN </a:t>
            </a:r>
            <a:r>
              <a:rPr lang="es-PR" altLang="es-MX" sz="2400" b="1" dirty="0">
                <a:solidFill>
                  <a:srgbClr val="FFC000"/>
                </a:solidFill>
                <a:latin typeface="+mn-lt"/>
              </a:rPr>
              <a:t>LENTE CONVERGENTE</a:t>
            </a:r>
            <a:endParaRPr lang="es-ES" altLang="es-MX" sz="2400" b="1" dirty="0">
              <a:solidFill>
                <a:srgbClr val="FFC000"/>
              </a:solidFill>
              <a:latin typeface="+mn-lt"/>
            </a:endParaRPr>
          </a:p>
        </p:txBody>
      </p:sp>
      <p:graphicFrame>
        <p:nvGraphicFramePr>
          <p:cNvPr id="8226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5333926"/>
              </p:ext>
            </p:extLst>
          </p:nvPr>
        </p:nvGraphicFramePr>
        <p:xfrm>
          <a:off x="1331640" y="5249862"/>
          <a:ext cx="1479853" cy="903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1" name="Ecuación" r:id="rId3" imgW="977900" imgH="596900" progId="Equation.3">
                  <p:embed/>
                </p:oleObj>
              </mc:Choice>
              <mc:Fallback>
                <p:oleObj name="Ecuación" r:id="rId3" imgW="977900" imgH="596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5249862"/>
                        <a:ext cx="1479853" cy="903287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 w="3810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27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159080"/>
              </p:ext>
            </p:extLst>
          </p:nvPr>
        </p:nvGraphicFramePr>
        <p:xfrm>
          <a:off x="7097713" y="5283200"/>
          <a:ext cx="11684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2" name="Ecuación" r:id="rId5" imgW="1168400" imgH="596900" progId="Equation.3">
                  <p:embed/>
                </p:oleObj>
              </mc:Choice>
              <mc:Fallback>
                <p:oleObj name="Ecuación" r:id="rId5" imgW="1168400" imgH="596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7713" y="5283200"/>
                        <a:ext cx="1168400" cy="596900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 w="3810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28" name="Text Box 36"/>
          <p:cNvSpPr txBox="1">
            <a:spLocks noChangeArrowheads="1"/>
          </p:cNvSpPr>
          <p:nvPr/>
        </p:nvSpPr>
        <p:spPr bwMode="auto">
          <a:xfrm>
            <a:off x="347663" y="4552950"/>
            <a:ext cx="3321050" cy="4572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PR" altLang="es-MX" sz="2400" dirty="0"/>
              <a:t>ECUACIÓN DE GAUSS</a:t>
            </a:r>
            <a:endParaRPr lang="es-ES" altLang="es-MX" sz="2400" dirty="0"/>
          </a:p>
        </p:txBody>
      </p:sp>
      <p:sp>
        <p:nvSpPr>
          <p:cNvPr id="8229" name="Text Box 37"/>
          <p:cNvSpPr txBox="1">
            <a:spLocks noChangeArrowheads="1"/>
          </p:cNvSpPr>
          <p:nvPr/>
        </p:nvSpPr>
        <p:spPr bwMode="auto">
          <a:xfrm>
            <a:off x="6559550" y="4527550"/>
            <a:ext cx="2152650" cy="457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PR" altLang="es-MX" sz="2400" dirty="0"/>
              <a:t>Aumento lateral</a:t>
            </a:r>
            <a:endParaRPr lang="es-ES" altLang="es-MX" sz="2400" dirty="0"/>
          </a:p>
        </p:txBody>
      </p:sp>
      <p:graphicFrame>
        <p:nvGraphicFramePr>
          <p:cNvPr id="8232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0670545"/>
              </p:ext>
            </p:extLst>
          </p:nvPr>
        </p:nvGraphicFramePr>
        <p:xfrm>
          <a:off x="4732337" y="5228208"/>
          <a:ext cx="922337" cy="865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Ecuación" r:id="rId7" imgW="660113" imgH="609336" progId="Equation.3">
                  <p:embed/>
                </p:oleObj>
              </mc:Choice>
              <mc:Fallback>
                <p:oleObj name="Ecuación" r:id="rId7" imgW="660113" imgH="60933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2337" y="5228208"/>
                        <a:ext cx="922337" cy="865088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 w="3810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33" name="Text Box 41"/>
          <p:cNvSpPr txBox="1">
            <a:spLocks noChangeArrowheads="1"/>
          </p:cNvSpPr>
          <p:nvPr/>
        </p:nvSpPr>
        <p:spPr bwMode="auto">
          <a:xfrm>
            <a:off x="3792537" y="6186790"/>
            <a:ext cx="2930526" cy="338554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s-ES_tradnl" altLang="es-MX" dirty="0"/>
              <a:t>(Si </a:t>
            </a:r>
            <a:r>
              <a:rPr lang="es-ES_tradnl" altLang="es-MX" i="1" dirty="0"/>
              <a:t>f ’</a:t>
            </a:r>
            <a:r>
              <a:rPr lang="es-ES_tradnl" altLang="es-MX" dirty="0"/>
              <a:t> en metros, P en dioptrías)</a:t>
            </a:r>
          </a:p>
        </p:txBody>
      </p:sp>
      <p:sp>
        <p:nvSpPr>
          <p:cNvPr id="8234" name="Text Box 42"/>
          <p:cNvSpPr txBox="1">
            <a:spLocks noChangeArrowheads="1"/>
          </p:cNvSpPr>
          <p:nvPr/>
        </p:nvSpPr>
        <p:spPr bwMode="auto">
          <a:xfrm>
            <a:off x="4171950" y="4533900"/>
            <a:ext cx="1898650" cy="4572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PR" altLang="es-MX" sz="2400" dirty="0"/>
              <a:t>Potencia lente</a:t>
            </a:r>
            <a:endParaRPr lang="es-ES" altLang="es-MX" sz="2400" dirty="0"/>
          </a:p>
        </p:txBody>
      </p:sp>
    </p:spTree>
    <p:extLst>
      <p:ext uri="{BB962C8B-B14F-4D97-AF65-F5344CB8AC3E}">
        <p14:creationId xmlns:p14="http://schemas.microsoft.com/office/powerpoint/2010/main" val="853834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9" dur="500"/>
                                        <p:tgtEl>
                                          <p:spTgt spid="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8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500"/>
                                        <p:tgtEl>
                                          <p:spTgt spid="8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8" dur="500"/>
                                        <p:tgtEl>
                                          <p:spTgt spid="8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5" grpId="0" animBg="1"/>
      <p:bldP spid="8228" grpId="0" animBg="1" autoUpdateAnimBg="0"/>
      <p:bldP spid="8229" grpId="0" animBg="1" autoUpdateAnimBg="0"/>
      <p:bldP spid="8233" grpId="0" animBg="1" autoUpdateAnimBg="0"/>
      <p:bldP spid="8234" grpId="0" animBg="1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0"/>
          <p:cNvSpPr txBox="1">
            <a:spLocks noChangeArrowheads="1"/>
          </p:cNvSpPr>
          <p:nvPr/>
        </p:nvSpPr>
        <p:spPr bwMode="auto">
          <a:xfrm>
            <a:off x="1860465" y="314653"/>
            <a:ext cx="5375831" cy="83099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PR" altLang="es-MX" sz="2400" b="1" dirty="0">
                <a:solidFill>
                  <a:srgbClr val="FFC000"/>
                </a:solidFill>
                <a:latin typeface="+mn-lt"/>
              </a:rPr>
              <a:t>TRAYECTORIA DE </a:t>
            </a:r>
            <a:r>
              <a:rPr lang="es-PR" altLang="es-MX" sz="2400" b="1" dirty="0" smtClean="0">
                <a:solidFill>
                  <a:srgbClr val="FFC000"/>
                </a:solidFill>
                <a:latin typeface="+mn-lt"/>
              </a:rPr>
              <a:t>RAYOS PARALELOS</a:t>
            </a:r>
          </a:p>
          <a:p>
            <a:pPr algn="ctr" eaLnBrk="1" hangingPunct="1"/>
            <a:r>
              <a:rPr lang="es-PR" altLang="es-MX" sz="2400" b="1" dirty="0" smtClean="0">
                <a:solidFill>
                  <a:srgbClr val="FFC000"/>
                </a:solidFill>
                <a:latin typeface="+mn-lt"/>
              </a:rPr>
              <a:t>EN UNA LENTE </a:t>
            </a:r>
            <a:r>
              <a:rPr lang="es-PR" altLang="es-MX" sz="2400" b="1" dirty="0">
                <a:solidFill>
                  <a:srgbClr val="FFC000"/>
                </a:solidFill>
                <a:latin typeface="+mn-lt"/>
              </a:rPr>
              <a:t>CONVERGENTE</a:t>
            </a:r>
            <a:endParaRPr lang="es-ES" altLang="es-MX" sz="2400" b="1" dirty="0">
              <a:solidFill>
                <a:srgbClr val="FFC000"/>
              </a:solidFill>
              <a:latin typeface="+mn-lt"/>
            </a:endParaRPr>
          </a:p>
        </p:txBody>
      </p:sp>
      <p:grpSp>
        <p:nvGrpSpPr>
          <p:cNvPr id="12330" name="Group 42"/>
          <p:cNvGrpSpPr>
            <a:grpSpLocks/>
          </p:cNvGrpSpPr>
          <p:nvPr/>
        </p:nvGrpSpPr>
        <p:grpSpPr bwMode="auto">
          <a:xfrm>
            <a:off x="276225" y="2159000"/>
            <a:ext cx="8637588" cy="2308225"/>
            <a:chOff x="174" y="1360"/>
            <a:chExt cx="5441" cy="1454"/>
          </a:xfrm>
        </p:grpSpPr>
        <p:sp>
          <p:nvSpPr>
            <p:cNvPr id="4119" name="Line 3"/>
            <p:cNvSpPr>
              <a:spLocks noChangeAspect="1" noChangeShapeType="1"/>
            </p:cNvSpPr>
            <p:nvPr/>
          </p:nvSpPr>
          <p:spPr bwMode="auto">
            <a:xfrm>
              <a:off x="174" y="2042"/>
              <a:ext cx="544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20" name="Oval 4"/>
            <p:cNvSpPr>
              <a:spLocks noChangeAspect="1" noChangeArrowheads="1"/>
            </p:cNvSpPr>
            <p:nvPr/>
          </p:nvSpPr>
          <p:spPr bwMode="auto">
            <a:xfrm>
              <a:off x="2322" y="2012"/>
              <a:ext cx="67" cy="6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4121" name="Text Box 5"/>
            <p:cNvSpPr txBox="1">
              <a:spLocks noChangeAspect="1" noChangeArrowheads="1"/>
            </p:cNvSpPr>
            <p:nvPr/>
          </p:nvSpPr>
          <p:spPr bwMode="auto">
            <a:xfrm>
              <a:off x="2149" y="2032"/>
              <a:ext cx="18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F</a:t>
              </a:r>
              <a:endParaRPr lang="es-ES" altLang="es-MX"/>
            </a:p>
          </p:txBody>
        </p:sp>
        <p:sp>
          <p:nvSpPr>
            <p:cNvPr id="4122" name="Oval 6"/>
            <p:cNvSpPr>
              <a:spLocks noChangeAspect="1" noChangeArrowheads="1"/>
            </p:cNvSpPr>
            <p:nvPr/>
          </p:nvSpPr>
          <p:spPr bwMode="auto">
            <a:xfrm>
              <a:off x="3853" y="2007"/>
              <a:ext cx="66" cy="6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4123" name="Text Box 7"/>
            <p:cNvSpPr txBox="1">
              <a:spLocks noChangeAspect="1" noChangeArrowheads="1"/>
            </p:cNvSpPr>
            <p:nvPr/>
          </p:nvSpPr>
          <p:spPr bwMode="auto">
            <a:xfrm>
              <a:off x="3709" y="1854"/>
              <a:ext cx="23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F’</a:t>
              </a:r>
              <a:endParaRPr lang="es-ES" altLang="es-MX"/>
            </a:p>
          </p:txBody>
        </p:sp>
        <p:sp>
          <p:nvSpPr>
            <p:cNvPr id="4124" name="Line 8"/>
            <p:cNvSpPr>
              <a:spLocks noChangeAspect="1" noChangeShapeType="1"/>
            </p:cNvSpPr>
            <p:nvPr/>
          </p:nvSpPr>
          <p:spPr bwMode="auto">
            <a:xfrm>
              <a:off x="3146" y="1360"/>
              <a:ext cx="0" cy="14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25" name="Line 13"/>
            <p:cNvSpPr>
              <a:spLocks noChangeAspect="1" noChangeShapeType="1"/>
            </p:cNvSpPr>
            <p:nvPr/>
          </p:nvSpPr>
          <p:spPr bwMode="auto">
            <a:xfrm>
              <a:off x="2354" y="2162"/>
              <a:ext cx="0" cy="63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26" name="Line 14"/>
            <p:cNvSpPr>
              <a:spLocks noChangeAspect="1" noChangeShapeType="1"/>
            </p:cNvSpPr>
            <p:nvPr/>
          </p:nvSpPr>
          <p:spPr bwMode="auto">
            <a:xfrm>
              <a:off x="3885" y="2139"/>
              <a:ext cx="0" cy="63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27" name="Line 15"/>
            <p:cNvSpPr>
              <a:spLocks noChangeAspect="1" noChangeShapeType="1"/>
            </p:cNvSpPr>
            <p:nvPr/>
          </p:nvSpPr>
          <p:spPr bwMode="auto">
            <a:xfrm>
              <a:off x="2386" y="2607"/>
              <a:ext cx="73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28" name="Line 16"/>
            <p:cNvSpPr>
              <a:spLocks noChangeAspect="1" noChangeShapeType="1"/>
            </p:cNvSpPr>
            <p:nvPr/>
          </p:nvSpPr>
          <p:spPr bwMode="auto">
            <a:xfrm>
              <a:off x="3184" y="2612"/>
              <a:ext cx="66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29" name="Text Box 17"/>
            <p:cNvSpPr txBox="1">
              <a:spLocks noChangeAspect="1" noChangeArrowheads="1"/>
            </p:cNvSpPr>
            <p:nvPr/>
          </p:nvSpPr>
          <p:spPr bwMode="auto">
            <a:xfrm>
              <a:off x="3404" y="2374"/>
              <a:ext cx="25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f ’</a:t>
              </a:r>
              <a:endParaRPr lang="es-ES" altLang="es-MX" i="1"/>
            </a:p>
          </p:txBody>
        </p:sp>
        <p:sp>
          <p:nvSpPr>
            <p:cNvPr id="4130" name="Text Box 18"/>
            <p:cNvSpPr txBox="1">
              <a:spLocks noChangeAspect="1" noChangeArrowheads="1"/>
            </p:cNvSpPr>
            <p:nvPr/>
          </p:nvSpPr>
          <p:spPr bwMode="auto">
            <a:xfrm>
              <a:off x="2618" y="2357"/>
              <a:ext cx="36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f</a:t>
              </a:r>
              <a:endParaRPr lang="es-ES" altLang="es-MX" i="1"/>
            </a:p>
          </p:txBody>
        </p:sp>
      </p:grpSp>
      <p:sp>
        <p:nvSpPr>
          <p:cNvPr id="12321" name="Line 33"/>
          <p:cNvSpPr>
            <a:spLocks noChangeShapeType="1"/>
          </p:cNvSpPr>
          <p:nvPr/>
        </p:nvSpPr>
        <p:spPr bwMode="auto">
          <a:xfrm>
            <a:off x="4992688" y="2903538"/>
            <a:ext cx="2424112" cy="133667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grpSp>
        <p:nvGrpSpPr>
          <p:cNvPr id="12331" name="Group 43"/>
          <p:cNvGrpSpPr>
            <a:grpSpLocks/>
          </p:cNvGrpSpPr>
          <p:nvPr/>
        </p:nvGrpSpPr>
        <p:grpSpPr bwMode="auto">
          <a:xfrm>
            <a:off x="6170613" y="2111375"/>
            <a:ext cx="1871662" cy="1000125"/>
            <a:chOff x="3887" y="1330"/>
            <a:chExt cx="1179" cy="630"/>
          </a:xfrm>
        </p:grpSpPr>
        <p:sp>
          <p:nvSpPr>
            <p:cNvPr id="4117" name="Line 34"/>
            <p:cNvSpPr>
              <a:spLocks noChangeAspect="1" noChangeShapeType="1"/>
            </p:cNvSpPr>
            <p:nvPr/>
          </p:nvSpPr>
          <p:spPr bwMode="auto">
            <a:xfrm>
              <a:off x="3890" y="1330"/>
              <a:ext cx="0" cy="63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18" name="Text Box 35"/>
            <p:cNvSpPr txBox="1">
              <a:spLocks noChangeAspect="1" noChangeArrowheads="1"/>
            </p:cNvSpPr>
            <p:nvPr/>
          </p:nvSpPr>
          <p:spPr bwMode="auto">
            <a:xfrm>
              <a:off x="3887" y="1447"/>
              <a:ext cx="117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Plano focal imagen</a:t>
              </a:r>
              <a:endParaRPr lang="es-ES" altLang="es-MX"/>
            </a:p>
          </p:txBody>
        </p:sp>
      </p:grpSp>
      <p:grpSp>
        <p:nvGrpSpPr>
          <p:cNvPr id="12332" name="Group 44"/>
          <p:cNvGrpSpPr>
            <a:grpSpLocks/>
          </p:cNvGrpSpPr>
          <p:nvPr/>
        </p:nvGrpSpPr>
        <p:grpSpPr bwMode="auto">
          <a:xfrm>
            <a:off x="812800" y="1771650"/>
            <a:ext cx="4179888" cy="1117600"/>
            <a:chOff x="512" y="1116"/>
            <a:chExt cx="2633" cy="704"/>
          </a:xfrm>
        </p:grpSpPr>
        <p:sp>
          <p:nvSpPr>
            <p:cNvPr id="4115" name="Line 31"/>
            <p:cNvSpPr>
              <a:spLocks noChangeShapeType="1"/>
            </p:cNvSpPr>
            <p:nvPr/>
          </p:nvSpPr>
          <p:spPr bwMode="auto">
            <a:xfrm>
              <a:off x="512" y="1116"/>
              <a:ext cx="2633" cy="704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16" name="Text Box 36"/>
            <p:cNvSpPr txBox="1">
              <a:spLocks noChangeAspect="1" noChangeArrowheads="1"/>
            </p:cNvSpPr>
            <p:nvPr/>
          </p:nvSpPr>
          <p:spPr bwMode="auto">
            <a:xfrm>
              <a:off x="1441" y="1204"/>
              <a:ext cx="99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>
                  <a:solidFill>
                    <a:srgbClr val="FF3300"/>
                  </a:solidFill>
                </a:rPr>
                <a:t>Rayo incidente</a:t>
              </a:r>
              <a:endParaRPr lang="es-ES" altLang="es-MX">
                <a:solidFill>
                  <a:srgbClr val="FF3300"/>
                </a:solidFill>
              </a:endParaRPr>
            </a:p>
          </p:txBody>
        </p:sp>
      </p:grpSp>
      <p:grpSp>
        <p:nvGrpSpPr>
          <p:cNvPr id="12333" name="Group 45"/>
          <p:cNvGrpSpPr>
            <a:grpSpLocks/>
          </p:cNvGrpSpPr>
          <p:nvPr/>
        </p:nvGrpSpPr>
        <p:grpSpPr bwMode="auto">
          <a:xfrm>
            <a:off x="1184275" y="2362200"/>
            <a:ext cx="5876925" cy="1433513"/>
            <a:chOff x="746" y="1488"/>
            <a:chExt cx="3702" cy="903"/>
          </a:xfrm>
        </p:grpSpPr>
        <p:sp>
          <p:nvSpPr>
            <p:cNvPr id="4113" name="Line 32"/>
            <p:cNvSpPr>
              <a:spLocks noChangeShapeType="1"/>
            </p:cNvSpPr>
            <p:nvPr/>
          </p:nvSpPr>
          <p:spPr bwMode="auto">
            <a:xfrm>
              <a:off x="1815" y="1687"/>
              <a:ext cx="2633" cy="704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14" name="Text Box 37"/>
            <p:cNvSpPr txBox="1">
              <a:spLocks noChangeAspect="1" noChangeArrowheads="1"/>
            </p:cNvSpPr>
            <p:nvPr/>
          </p:nvSpPr>
          <p:spPr bwMode="auto">
            <a:xfrm>
              <a:off x="746" y="1488"/>
              <a:ext cx="1179" cy="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PR" altLang="es-MX">
                  <a:solidFill>
                    <a:schemeClr val="accent2"/>
                  </a:solidFill>
                </a:rPr>
                <a:t>Rayo auxiliar</a:t>
              </a:r>
            </a:p>
            <a:p>
              <a:pPr algn="ctr" eaLnBrk="1" hangingPunct="1"/>
              <a:r>
                <a:rPr lang="es-PR" altLang="es-MX">
                  <a:solidFill>
                    <a:schemeClr val="accent2"/>
                  </a:solidFill>
                </a:rPr>
                <a:t>Pasa por el centro</a:t>
              </a:r>
            </a:p>
            <a:p>
              <a:pPr algn="ctr" eaLnBrk="1" hangingPunct="1"/>
              <a:r>
                <a:rPr lang="es-PR" altLang="es-MX">
                  <a:solidFill>
                    <a:schemeClr val="accent2"/>
                  </a:solidFill>
                </a:rPr>
                <a:t>y no se desvía</a:t>
              </a:r>
              <a:endParaRPr lang="es-ES" altLang="es-MX">
                <a:solidFill>
                  <a:schemeClr val="accent2"/>
                </a:solidFill>
              </a:endParaRPr>
            </a:p>
          </p:txBody>
        </p:sp>
      </p:grpSp>
      <p:sp>
        <p:nvSpPr>
          <p:cNvPr id="12334" name="Text Box 46"/>
          <p:cNvSpPr txBox="1">
            <a:spLocks noChangeArrowheads="1"/>
          </p:cNvSpPr>
          <p:nvPr/>
        </p:nvSpPr>
        <p:spPr bwMode="auto">
          <a:xfrm>
            <a:off x="1389485" y="5097958"/>
            <a:ext cx="6350867" cy="101566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s-ES_tradnl" altLang="es-MX" sz="2000" dirty="0">
                <a:latin typeface="+mn-lt"/>
              </a:rPr>
              <a:t>Todos los </a:t>
            </a:r>
            <a:r>
              <a:rPr lang="es-ES_tradnl" altLang="es-MX" sz="2000" dirty="0">
                <a:solidFill>
                  <a:srgbClr val="FFC000"/>
                </a:solidFill>
                <a:latin typeface="+mn-lt"/>
              </a:rPr>
              <a:t>rayos paralelos </a:t>
            </a:r>
            <a:r>
              <a:rPr lang="es-ES_tradnl" altLang="es-MX" sz="2000" dirty="0">
                <a:latin typeface="+mn-lt"/>
              </a:rPr>
              <a:t>que </a:t>
            </a:r>
            <a:r>
              <a:rPr lang="es-ES_tradnl" altLang="es-MX" sz="2000" dirty="0">
                <a:solidFill>
                  <a:srgbClr val="FFC000"/>
                </a:solidFill>
                <a:latin typeface="+mn-lt"/>
              </a:rPr>
              <a:t>inciden</a:t>
            </a:r>
            <a:r>
              <a:rPr lang="es-ES_tradnl" altLang="es-MX" sz="2000" dirty="0">
                <a:latin typeface="+mn-lt"/>
              </a:rPr>
              <a:t> sobre una lente convergente con un mismo ángulo, se </a:t>
            </a:r>
            <a:r>
              <a:rPr lang="es-ES_tradnl" altLang="es-MX" sz="2000" dirty="0">
                <a:solidFill>
                  <a:srgbClr val="FFC000"/>
                </a:solidFill>
                <a:latin typeface="+mn-lt"/>
              </a:rPr>
              <a:t>refractan</a:t>
            </a:r>
            <a:r>
              <a:rPr lang="es-ES_tradnl" altLang="es-MX" sz="2000" dirty="0">
                <a:latin typeface="+mn-lt"/>
              </a:rPr>
              <a:t> de manera que concurren </a:t>
            </a:r>
            <a:r>
              <a:rPr lang="es-ES_tradnl" altLang="es-MX" sz="2000" dirty="0">
                <a:solidFill>
                  <a:srgbClr val="FFC000"/>
                </a:solidFill>
                <a:latin typeface="+mn-lt"/>
              </a:rPr>
              <a:t>en el mismo punto </a:t>
            </a:r>
            <a:r>
              <a:rPr lang="es-ES_tradnl" altLang="es-MX" sz="2000" dirty="0">
                <a:latin typeface="+mn-lt"/>
              </a:rPr>
              <a:t>del plano focal imagen.</a:t>
            </a:r>
          </a:p>
        </p:txBody>
      </p:sp>
      <p:sp>
        <p:nvSpPr>
          <p:cNvPr id="12335" name="Line 47"/>
          <p:cNvSpPr>
            <a:spLocks noChangeShapeType="1"/>
          </p:cNvSpPr>
          <p:nvPr/>
        </p:nvSpPr>
        <p:spPr bwMode="auto">
          <a:xfrm>
            <a:off x="1352550" y="2981325"/>
            <a:ext cx="3609975" cy="962025"/>
          </a:xfrm>
          <a:prstGeom prst="line">
            <a:avLst/>
          </a:prstGeom>
          <a:noFill/>
          <a:ln w="9525">
            <a:solidFill>
              <a:srgbClr val="FF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2336" name="Line 48"/>
          <p:cNvSpPr>
            <a:spLocks noChangeShapeType="1"/>
          </p:cNvSpPr>
          <p:nvPr/>
        </p:nvSpPr>
        <p:spPr bwMode="auto">
          <a:xfrm flipV="1">
            <a:off x="4991100" y="3286125"/>
            <a:ext cx="1914525" cy="666750"/>
          </a:xfrm>
          <a:prstGeom prst="line">
            <a:avLst/>
          </a:prstGeom>
          <a:noFill/>
          <a:ln w="9525">
            <a:solidFill>
              <a:srgbClr val="FF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8080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12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12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2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12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2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12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500"/>
                                        <p:tgtEl>
                                          <p:spTgt spid="12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21" grpId="0" animBg="1"/>
      <p:bldP spid="12334" grpId="0" animBg="1" autoUpdateAnimBg="0"/>
      <p:bldP spid="12335" grpId="0" animBg="1"/>
      <p:bldP spid="1233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128294" y="385500"/>
            <a:ext cx="2883866" cy="461665"/>
          </a:xfrm>
          <a:prstGeom prst="rect">
            <a:avLst/>
          </a:prstGeom>
          <a:ln w="19050"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rgbClr val="FFC000"/>
                </a:solidFill>
              </a:rPr>
              <a:t>LENTES CONCAVAS</a:t>
            </a:r>
            <a:endParaRPr lang="es-MX" sz="2400" b="1" dirty="0">
              <a:solidFill>
                <a:srgbClr val="FFC000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068960"/>
            <a:ext cx="6768752" cy="307670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79512" y="6433591"/>
            <a:ext cx="86409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/>
              <a:t>Fuente de la imagen: http://www.medic.ula.ve/histologia/anexos/microscopweb/MONOWEB/capitulo2_3.htm</a:t>
            </a:r>
          </a:p>
        </p:txBody>
      </p:sp>
      <p:sp>
        <p:nvSpPr>
          <p:cNvPr id="4" name="3 Rectángulo"/>
          <p:cNvSpPr/>
          <p:nvPr/>
        </p:nvSpPr>
        <p:spPr>
          <a:xfrm>
            <a:off x="989856" y="1412776"/>
            <a:ext cx="7182544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/>
              <a:t>A diferencia de las convexas, éstas no producen imágenes reales. 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187624" y="2060848"/>
            <a:ext cx="6768752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/>
              <a:t>Las imágenes producidas por estas lentes son </a:t>
            </a:r>
            <a:r>
              <a:rPr lang="es-MX" sz="2000" dirty="0" smtClean="0"/>
              <a:t>virtuales.</a:t>
            </a:r>
            <a:endParaRPr lang="es-MX" sz="2000" dirty="0"/>
          </a:p>
          <a:p>
            <a:pPr algn="ctr"/>
            <a:r>
              <a:rPr lang="es-MX" sz="2000" dirty="0" smtClean="0"/>
              <a:t>Este </a:t>
            </a:r>
            <a:r>
              <a:rPr lang="es-MX" sz="2000" dirty="0"/>
              <a:t>es el tipo de lentes que utilizan las personas con </a:t>
            </a:r>
            <a:r>
              <a:rPr lang="es-MX" sz="2000" dirty="0" smtClean="0"/>
              <a:t>MIOPÍA.</a:t>
            </a:r>
            <a:endParaRPr lang="es-MX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3527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1054"/>
          <p:cNvSpPr txBox="1">
            <a:spLocks noChangeArrowheads="1"/>
          </p:cNvSpPr>
          <p:nvPr/>
        </p:nvSpPr>
        <p:spPr bwMode="auto">
          <a:xfrm>
            <a:off x="1110721" y="476672"/>
            <a:ext cx="6917663" cy="46166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PR" altLang="es-MX" sz="2400" b="1" dirty="0">
                <a:solidFill>
                  <a:srgbClr val="FFC000"/>
                </a:solidFill>
                <a:latin typeface="+mn-lt"/>
              </a:rPr>
              <a:t>FORMACIÓN DE </a:t>
            </a:r>
            <a:r>
              <a:rPr lang="es-PR" altLang="es-MX" sz="2400" b="1" dirty="0" smtClean="0">
                <a:solidFill>
                  <a:srgbClr val="FFC000"/>
                </a:solidFill>
                <a:latin typeface="+mn-lt"/>
              </a:rPr>
              <a:t>IMAGEN EN </a:t>
            </a:r>
            <a:r>
              <a:rPr lang="es-PR" altLang="es-MX" sz="2400" b="1" dirty="0">
                <a:solidFill>
                  <a:srgbClr val="FFC000"/>
                </a:solidFill>
                <a:latin typeface="+mn-lt"/>
              </a:rPr>
              <a:t>LENTE DIVERGENTE</a:t>
            </a:r>
            <a:endParaRPr lang="es-ES" altLang="es-MX" sz="2400" b="1" dirty="0">
              <a:solidFill>
                <a:srgbClr val="FFC000"/>
              </a:solidFill>
              <a:latin typeface="+mn-lt"/>
            </a:endParaRPr>
          </a:p>
        </p:txBody>
      </p:sp>
      <p:graphicFrame>
        <p:nvGraphicFramePr>
          <p:cNvPr id="9247" name="Object 10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34895"/>
              </p:ext>
            </p:extLst>
          </p:nvPr>
        </p:nvGraphicFramePr>
        <p:xfrm>
          <a:off x="1619672" y="5292724"/>
          <a:ext cx="1409632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8" name="Ecuación" r:id="rId3" imgW="977900" imgH="596900" progId="Equation.3">
                  <p:embed/>
                </p:oleObj>
              </mc:Choice>
              <mc:Fallback>
                <p:oleObj name="Ecuación" r:id="rId3" imgW="977900" imgH="596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5292724"/>
                        <a:ext cx="1409632" cy="860425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 w="3810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48" name="Object 10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5769633"/>
              </p:ext>
            </p:extLst>
          </p:nvPr>
        </p:nvGraphicFramePr>
        <p:xfrm>
          <a:off x="6804248" y="5254624"/>
          <a:ext cx="1500702" cy="766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9" name="Ecuación" r:id="rId5" imgW="1168400" imgH="596900" progId="Equation.3">
                  <p:embed/>
                </p:oleObj>
              </mc:Choice>
              <mc:Fallback>
                <p:oleObj name="Ecuación" r:id="rId5" imgW="1168400" imgH="596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248" y="5254624"/>
                        <a:ext cx="1500702" cy="766663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 w="38100">
                        <a:solidFill>
                          <a:schemeClr val="tx1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49" name="Text Box 1057"/>
          <p:cNvSpPr txBox="1">
            <a:spLocks noChangeArrowheads="1"/>
          </p:cNvSpPr>
          <p:nvPr/>
        </p:nvSpPr>
        <p:spPr bwMode="auto">
          <a:xfrm>
            <a:off x="577850" y="4567238"/>
            <a:ext cx="3321050" cy="4572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PR" altLang="es-MX" sz="2400" dirty="0"/>
              <a:t>ECUACIÓN DE GAUSS</a:t>
            </a:r>
            <a:endParaRPr lang="es-ES" altLang="es-MX" sz="2400" dirty="0"/>
          </a:p>
        </p:txBody>
      </p:sp>
      <p:sp>
        <p:nvSpPr>
          <p:cNvPr id="9250" name="Text Box 1058"/>
          <p:cNvSpPr txBox="1">
            <a:spLocks noChangeArrowheads="1"/>
          </p:cNvSpPr>
          <p:nvPr/>
        </p:nvSpPr>
        <p:spPr bwMode="auto">
          <a:xfrm>
            <a:off x="6416675" y="4514850"/>
            <a:ext cx="2152650" cy="4572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PR" altLang="es-MX" sz="2400" dirty="0"/>
              <a:t>Aumento lateral</a:t>
            </a:r>
            <a:endParaRPr lang="es-ES" altLang="es-MX" sz="2400" dirty="0"/>
          </a:p>
        </p:txBody>
      </p:sp>
      <p:grpSp>
        <p:nvGrpSpPr>
          <p:cNvPr id="9282" name="Group 1090"/>
          <p:cNvGrpSpPr>
            <a:grpSpLocks/>
          </p:cNvGrpSpPr>
          <p:nvPr/>
        </p:nvGrpSpPr>
        <p:grpSpPr bwMode="auto">
          <a:xfrm>
            <a:off x="766763" y="1587500"/>
            <a:ext cx="4194175" cy="744538"/>
            <a:chOff x="483" y="1000"/>
            <a:chExt cx="2642" cy="469"/>
          </a:xfrm>
        </p:grpSpPr>
        <p:sp>
          <p:nvSpPr>
            <p:cNvPr id="5175" name="Line 1044"/>
            <p:cNvSpPr>
              <a:spLocks noChangeAspect="1" noChangeShapeType="1"/>
            </p:cNvSpPr>
            <p:nvPr/>
          </p:nvSpPr>
          <p:spPr bwMode="auto">
            <a:xfrm>
              <a:off x="483" y="1176"/>
              <a:ext cx="0" cy="29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grpSp>
          <p:nvGrpSpPr>
            <p:cNvPr id="5176" name="Group 1086"/>
            <p:cNvGrpSpPr>
              <a:grpSpLocks/>
            </p:cNvGrpSpPr>
            <p:nvPr/>
          </p:nvGrpSpPr>
          <p:grpSpPr bwMode="auto">
            <a:xfrm>
              <a:off x="542" y="1000"/>
              <a:ext cx="2583" cy="256"/>
              <a:chOff x="542" y="1000"/>
              <a:chExt cx="2583" cy="256"/>
            </a:xfrm>
          </p:grpSpPr>
          <p:sp>
            <p:nvSpPr>
              <p:cNvPr id="5177" name="Line 1046"/>
              <p:cNvSpPr>
                <a:spLocks noChangeAspect="1" noChangeShapeType="1"/>
              </p:cNvSpPr>
              <p:nvPr/>
            </p:nvSpPr>
            <p:spPr bwMode="auto">
              <a:xfrm flipV="1">
                <a:off x="542" y="1256"/>
                <a:ext cx="2583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78" name="Text Box 1048"/>
              <p:cNvSpPr txBox="1">
                <a:spLocks noChangeAspect="1" noChangeArrowheads="1"/>
              </p:cNvSpPr>
              <p:nvPr/>
            </p:nvSpPr>
            <p:spPr bwMode="auto">
              <a:xfrm>
                <a:off x="1647" y="1000"/>
                <a:ext cx="457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s-PR" altLang="es-MX"/>
                  <a:t> </a:t>
                </a:r>
                <a:r>
                  <a:rPr lang="es-PR" altLang="es-MX" i="1"/>
                  <a:t>s</a:t>
                </a:r>
                <a:endParaRPr lang="es-ES" altLang="es-MX" i="1"/>
              </a:p>
            </p:txBody>
          </p:sp>
        </p:grpSp>
      </p:grpSp>
      <p:grpSp>
        <p:nvGrpSpPr>
          <p:cNvPr id="9281" name="Group 1089"/>
          <p:cNvGrpSpPr>
            <a:grpSpLocks/>
          </p:cNvGrpSpPr>
          <p:nvPr/>
        </p:nvGrpSpPr>
        <p:grpSpPr bwMode="auto">
          <a:xfrm>
            <a:off x="3990975" y="1790700"/>
            <a:ext cx="1016000" cy="862013"/>
            <a:chOff x="2514" y="1128"/>
            <a:chExt cx="640" cy="543"/>
          </a:xfrm>
        </p:grpSpPr>
        <p:sp>
          <p:nvSpPr>
            <p:cNvPr id="5172" name="Line 1045"/>
            <p:cNvSpPr>
              <a:spLocks noChangeAspect="1" noChangeShapeType="1"/>
            </p:cNvSpPr>
            <p:nvPr/>
          </p:nvSpPr>
          <p:spPr bwMode="auto">
            <a:xfrm>
              <a:off x="2514" y="1128"/>
              <a:ext cx="0" cy="54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5173" name="Line 1047"/>
            <p:cNvSpPr>
              <a:spLocks noChangeAspect="1" noChangeShapeType="1"/>
            </p:cNvSpPr>
            <p:nvPr/>
          </p:nvSpPr>
          <p:spPr bwMode="auto">
            <a:xfrm flipV="1">
              <a:off x="2542" y="1400"/>
              <a:ext cx="6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5174" name="Text Box 1049"/>
            <p:cNvSpPr txBox="1">
              <a:spLocks noChangeAspect="1" noChangeArrowheads="1"/>
            </p:cNvSpPr>
            <p:nvPr/>
          </p:nvSpPr>
          <p:spPr bwMode="auto">
            <a:xfrm>
              <a:off x="2754" y="1238"/>
              <a:ext cx="24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s’</a:t>
              </a:r>
              <a:endParaRPr lang="es-ES" altLang="es-MX" i="1"/>
            </a:p>
          </p:txBody>
        </p:sp>
      </p:grpSp>
      <p:grpSp>
        <p:nvGrpSpPr>
          <p:cNvPr id="9276" name="Group 1084"/>
          <p:cNvGrpSpPr>
            <a:grpSpLocks/>
          </p:cNvGrpSpPr>
          <p:nvPr/>
        </p:nvGrpSpPr>
        <p:grpSpPr bwMode="auto">
          <a:xfrm>
            <a:off x="276225" y="1690688"/>
            <a:ext cx="8637588" cy="2409825"/>
            <a:chOff x="174" y="1065"/>
            <a:chExt cx="5441" cy="1518"/>
          </a:xfrm>
        </p:grpSpPr>
        <p:sp>
          <p:nvSpPr>
            <p:cNvPr id="5152" name="Line 1026"/>
            <p:cNvSpPr>
              <a:spLocks noChangeAspect="1" noChangeShapeType="1"/>
            </p:cNvSpPr>
            <p:nvPr/>
          </p:nvSpPr>
          <p:spPr bwMode="auto">
            <a:xfrm>
              <a:off x="174" y="1776"/>
              <a:ext cx="544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5153" name="Oval 1028"/>
            <p:cNvSpPr>
              <a:spLocks noChangeAspect="1" noChangeArrowheads="1"/>
            </p:cNvSpPr>
            <p:nvPr/>
          </p:nvSpPr>
          <p:spPr bwMode="auto">
            <a:xfrm>
              <a:off x="2322" y="1746"/>
              <a:ext cx="67" cy="6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5154" name="Text Box 1029"/>
            <p:cNvSpPr txBox="1">
              <a:spLocks noChangeAspect="1" noChangeArrowheads="1"/>
            </p:cNvSpPr>
            <p:nvPr/>
          </p:nvSpPr>
          <p:spPr bwMode="auto">
            <a:xfrm>
              <a:off x="2149" y="1766"/>
              <a:ext cx="23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F’</a:t>
              </a:r>
              <a:endParaRPr lang="es-ES" altLang="es-MX"/>
            </a:p>
          </p:txBody>
        </p:sp>
        <p:sp>
          <p:nvSpPr>
            <p:cNvPr id="5155" name="Oval 1030"/>
            <p:cNvSpPr>
              <a:spLocks noChangeAspect="1" noChangeArrowheads="1"/>
            </p:cNvSpPr>
            <p:nvPr/>
          </p:nvSpPr>
          <p:spPr bwMode="auto">
            <a:xfrm>
              <a:off x="3844" y="1741"/>
              <a:ext cx="66" cy="6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5156" name="Text Box 1031"/>
            <p:cNvSpPr txBox="1">
              <a:spLocks noChangeAspect="1" noChangeArrowheads="1"/>
            </p:cNvSpPr>
            <p:nvPr/>
          </p:nvSpPr>
          <p:spPr bwMode="auto">
            <a:xfrm>
              <a:off x="3782" y="1478"/>
              <a:ext cx="18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F</a:t>
              </a:r>
              <a:endParaRPr lang="es-ES" altLang="es-MX"/>
            </a:p>
          </p:txBody>
        </p:sp>
        <p:sp>
          <p:nvSpPr>
            <p:cNvPr id="5157" name="Line 1037"/>
            <p:cNvSpPr>
              <a:spLocks noChangeAspect="1" noChangeShapeType="1"/>
            </p:cNvSpPr>
            <p:nvPr/>
          </p:nvSpPr>
          <p:spPr bwMode="auto">
            <a:xfrm>
              <a:off x="2354" y="1896"/>
              <a:ext cx="0" cy="63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5158" name="Line 1038"/>
            <p:cNvSpPr>
              <a:spLocks noChangeAspect="1" noChangeShapeType="1"/>
            </p:cNvSpPr>
            <p:nvPr/>
          </p:nvSpPr>
          <p:spPr bwMode="auto">
            <a:xfrm>
              <a:off x="3885" y="1883"/>
              <a:ext cx="0" cy="63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5159" name="Line 1039"/>
            <p:cNvSpPr>
              <a:spLocks noChangeAspect="1" noChangeShapeType="1"/>
            </p:cNvSpPr>
            <p:nvPr/>
          </p:nvSpPr>
          <p:spPr bwMode="auto">
            <a:xfrm>
              <a:off x="2386" y="2341"/>
              <a:ext cx="73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5160" name="Line 1040"/>
            <p:cNvSpPr>
              <a:spLocks noChangeAspect="1" noChangeShapeType="1"/>
            </p:cNvSpPr>
            <p:nvPr/>
          </p:nvSpPr>
          <p:spPr bwMode="auto">
            <a:xfrm>
              <a:off x="3184" y="2346"/>
              <a:ext cx="66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5161" name="Text Box 1041"/>
            <p:cNvSpPr txBox="1">
              <a:spLocks noChangeAspect="1" noChangeArrowheads="1"/>
            </p:cNvSpPr>
            <p:nvPr/>
          </p:nvSpPr>
          <p:spPr bwMode="auto">
            <a:xfrm>
              <a:off x="3404" y="2108"/>
              <a:ext cx="2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f</a:t>
              </a:r>
              <a:endParaRPr lang="es-ES" altLang="es-MX" i="1"/>
            </a:p>
          </p:txBody>
        </p:sp>
        <p:sp>
          <p:nvSpPr>
            <p:cNvPr id="5162" name="Text Box 1042"/>
            <p:cNvSpPr txBox="1">
              <a:spLocks noChangeAspect="1" noChangeArrowheads="1"/>
            </p:cNvSpPr>
            <p:nvPr/>
          </p:nvSpPr>
          <p:spPr bwMode="auto">
            <a:xfrm>
              <a:off x="2618" y="2091"/>
              <a:ext cx="36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f ’</a:t>
              </a:r>
              <a:endParaRPr lang="es-ES" altLang="es-MX" i="1"/>
            </a:p>
          </p:txBody>
        </p:sp>
        <p:grpSp>
          <p:nvGrpSpPr>
            <p:cNvPr id="5163" name="Group 1070"/>
            <p:cNvGrpSpPr>
              <a:grpSpLocks/>
            </p:cNvGrpSpPr>
            <p:nvPr/>
          </p:nvGrpSpPr>
          <p:grpSpPr bwMode="auto">
            <a:xfrm>
              <a:off x="3042" y="1065"/>
              <a:ext cx="204" cy="1518"/>
              <a:chOff x="3042" y="1065"/>
              <a:chExt cx="204" cy="1518"/>
            </a:xfrm>
          </p:grpSpPr>
          <p:sp>
            <p:nvSpPr>
              <p:cNvPr id="5164" name="Line 1032"/>
              <p:cNvSpPr>
                <a:spLocks noChangeAspect="1" noChangeShapeType="1"/>
              </p:cNvSpPr>
              <p:nvPr/>
            </p:nvSpPr>
            <p:spPr bwMode="auto">
              <a:xfrm>
                <a:off x="3146" y="1094"/>
                <a:ext cx="0" cy="145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65" name="Rectangle 1059"/>
              <p:cNvSpPr>
                <a:spLocks noChangeArrowheads="1"/>
              </p:cNvSpPr>
              <p:nvPr/>
            </p:nvSpPr>
            <p:spPr bwMode="auto">
              <a:xfrm>
                <a:off x="3076" y="1093"/>
                <a:ext cx="146" cy="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s-MX" altLang="es-MX"/>
              </a:p>
            </p:txBody>
          </p:sp>
          <p:sp>
            <p:nvSpPr>
              <p:cNvPr id="5166" name="Line 1061"/>
              <p:cNvSpPr>
                <a:spLocks noChangeShapeType="1"/>
              </p:cNvSpPr>
              <p:nvPr/>
            </p:nvSpPr>
            <p:spPr bwMode="auto">
              <a:xfrm flipH="1" flipV="1">
                <a:off x="3042" y="1065"/>
                <a:ext cx="102" cy="9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67" name="Line 1062"/>
              <p:cNvSpPr>
                <a:spLocks noChangeShapeType="1"/>
              </p:cNvSpPr>
              <p:nvPr/>
            </p:nvSpPr>
            <p:spPr bwMode="auto">
              <a:xfrm rot="5400000" flipH="1" flipV="1">
                <a:off x="3148" y="1064"/>
                <a:ext cx="93" cy="10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68" name="Rectangle 1065"/>
              <p:cNvSpPr>
                <a:spLocks noChangeArrowheads="1"/>
              </p:cNvSpPr>
              <p:nvPr/>
            </p:nvSpPr>
            <p:spPr bwMode="auto">
              <a:xfrm flipV="1">
                <a:off x="3076" y="2488"/>
                <a:ext cx="146" cy="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s-MX" altLang="es-MX"/>
              </a:p>
            </p:txBody>
          </p:sp>
          <p:grpSp>
            <p:nvGrpSpPr>
              <p:cNvPr id="5169" name="Group 1069"/>
              <p:cNvGrpSpPr>
                <a:grpSpLocks/>
              </p:cNvGrpSpPr>
              <p:nvPr/>
            </p:nvGrpSpPr>
            <p:grpSpPr bwMode="auto">
              <a:xfrm>
                <a:off x="3042" y="2487"/>
                <a:ext cx="204" cy="96"/>
                <a:chOff x="3042" y="2487"/>
                <a:chExt cx="204" cy="96"/>
              </a:xfrm>
            </p:grpSpPr>
            <p:sp>
              <p:nvSpPr>
                <p:cNvPr id="5170" name="Line 1066"/>
                <p:cNvSpPr>
                  <a:spLocks noChangeShapeType="1"/>
                </p:cNvSpPr>
                <p:nvPr/>
              </p:nvSpPr>
              <p:spPr bwMode="auto">
                <a:xfrm flipH="1">
                  <a:off x="3042" y="2490"/>
                  <a:ext cx="102" cy="93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5171" name="Line 1067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3148" y="2483"/>
                  <a:ext cx="93" cy="10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</p:grpSp>
      <p:grpSp>
        <p:nvGrpSpPr>
          <p:cNvPr id="9279" name="Group 1087"/>
          <p:cNvGrpSpPr>
            <a:grpSpLocks/>
          </p:cNvGrpSpPr>
          <p:nvPr/>
        </p:nvGrpSpPr>
        <p:grpSpPr bwMode="auto">
          <a:xfrm>
            <a:off x="784225" y="1684338"/>
            <a:ext cx="6081713" cy="681037"/>
            <a:chOff x="494" y="1061"/>
            <a:chExt cx="3831" cy="429"/>
          </a:xfrm>
        </p:grpSpPr>
        <p:sp>
          <p:nvSpPr>
            <p:cNvPr id="5150" name="Line 1071"/>
            <p:cNvSpPr>
              <a:spLocks noChangeShapeType="1"/>
            </p:cNvSpPr>
            <p:nvPr/>
          </p:nvSpPr>
          <p:spPr bwMode="auto">
            <a:xfrm flipV="1">
              <a:off x="494" y="1489"/>
              <a:ext cx="2642" cy="1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5151" name="Line 1072"/>
            <p:cNvSpPr>
              <a:spLocks noChangeShapeType="1"/>
            </p:cNvSpPr>
            <p:nvPr/>
          </p:nvSpPr>
          <p:spPr bwMode="auto">
            <a:xfrm flipV="1">
              <a:off x="3145" y="1061"/>
              <a:ext cx="1180" cy="429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9265" name="Line 1073"/>
          <p:cNvSpPr>
            <a:spLocks noChangeShapeType="1"/>
          </p:cNvSpPr>
          <p:nvPr/>
        </p:nvSpPr>
        <p:spPr bwMode="auto">
          <a:xfrm flipH="1">
            <a:off x="3716338" y="2365375"/>
            <a:ext cx="1276350" cy="450850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9267" name="Line 1075"/>
          <p:cNvSpPr>
            <a:spLocks noChangeShapeType="1"/>
          </p:cNvSpPr>
          <p:nvPr/>
        </p:nvSpPr>
        <p:spPr bwMode="auto">
          <a:xfrm>
            <a:off x="769938" y="2351088"/>
            <a:ext cx="2844800" cy="3190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9268" name="Line 1076"/>
          <p:cNvSpPr>
            <a:spLocks noChangeShapeType="1"/>
          </p:cNvSpPr>
          <p:nvPr/>
        </p:nvSpPr>
        <p:spPr bwMode="auto">
          <a:xfrm>
            <a:off x="4992688" y="2816225"/>
            <a:ext cx="2192337" cy="246063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9269" name="Line 1077"/>
          <p:cNvSpPr>
            <a:spLocks noChangeShapeType="1"/>
          </p:cNvSpPr>
          <p:nvPr/>
        </p:nvSpPr>
        <p:spPr bwMode="auto">
          <a:xfrm flipH="1" flipV="1">
            <a:off x="3598863" y="2670175"/>
            <a:ext cx="1393825" cy="14605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grpSp>
        <p:nvGrpSpPr>
          <p:cNvPr id="9280" name="Group 1088"/>
          <p:cNvGrpSpPr>
            <a:grpSpLocks/>
          </p:cNvGrpSpPr>
          <p:nvPr/>
        </p:nvGrpSpPr>
        <p:grpSpPr bwMode="auto">
          <a:xfrm>
            <a:off x="3878263" y="2362200"/>
            <a:ext cx="571500" cy="458788"/>
            <a:chOff x="2443" y="1488"/>
            <a:chExt cx="360" cy="289"/>
          </a:xfrm>
        </p:grpSpPr>
        <p:sp>
          <p:nvSpPr>
            <p:cNvPr id="5148" name="Text Box 1053"/>
            <p:cNvSpPr txBox="1">
              <a:spLocks noChangeAspect="1" noChangeArrowheads="1"/>
            </p:cNvSpPr>
            <p:nvPr/>
          </p:nvSpPr>
          <p:spPr bwMode="auto">
            <a:xfrm>
              <a:off x="2443" y="1488"/>
              <a:ext cx="36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y’</a:t>
              </a:r>
              <a:endParaRPr lang="es-ES" altLang="es-MX" i="1"/>
            </a:p>
          </p:txBody>
        </p:sp>
        <p:sp>
          <p:nvSpPr>
            <p:cNvPr id="5149" name="Line 1078"/>
            <p:cNvSpPr>
              <a:spLocks noChangeShapeType="1"/>
            </p:cNvSpPr>
            <p:nvPr/>
          </p:nvSpPr>
          <p:spPr bwMode="auto">
            <a:xfrm flipV="1">
              <a:off x="2523" y="1701"/>
              <a:ext cx="0" cy="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9277" name="Group 1085"/>
          <p:cNvGrpSpPr>
            <a:grpSpLocks/>
          </p:cNvGrpSpPr>
          <p:nvPr/>
        </p:nvGrpSpPr>
        <p:grpSpPr bwMode="auto">
          <a:xfrm>
            <a:off x="431800" y="2339975"/>
            <a:ext cx="571500" cy="482600"/>
            <a:chOff x="272" y="1474"/>
            <a:chExt cx="360" cy="304"/>
          </a:xfrm>
        </p:grpSpPr>
        <p:sp>
          <p:nvSpPr>
            <p:cNvPr id="5146" name="Text Box 1052"/>
            <p:cNvSpPr txBox="1">
              <a:spLocks noChangeAspect="1" noChangeArrowheads="1"/>
            </p:cNvSpPr>
            <p:nvPr/>
          </p:nvSpPr>
          <p:spPr bwMode="auto">
            <a:xfrm>
              <a:off x="272" y="1547"/>
              <a:ext cx="36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y</a:t>
              </a:r>
              <a:endParaRPr lang="es-ES" altLang="es-MX" i="1"/>
            </a:p>
          </p:txBody>
        </p:sp>
        <p:sp>
          <p:nvSpPr>
            <p:cNvPr id="5147" name="Line 1033"/>
            <p:cNvSpPr>
              <a:spLocks noChangeAspect="1" noChangeShapeType="1"/>
            </p:cNvSpPr>
            <p:nvPr/>
          </p:nvSpPr>
          <p:spPr bwMode="auto">
            <a:xfrm flipV="1">
              <a:off x="487" y="1474"/>
              <a:ext cx="0" cy="3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graphicFrame>
        <p:nvGraphicFramePr>
          <p:cNvPr id="9273" name="Object 108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463549"/>
              </p:ext>
            </p:extLst>
          </p:nvPr>
        </p:nvGraphicFramePr>
        <p:xfrm>
          <a:off x="4716016" y="5300216"/>
          <a:ext cx="937179" cy="865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0" name="Ecuación" r:id="rId7" imgW="660113" imgH="609336" progId="Equation.3">
                  <p:embed/>
                </p:oleObj>
              </mc:Choice>
              <mc:Fallback>
                <p:oleObj name="Ecuación" r:id="rId7" imgW="660113" imgH="60933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5300216"/>
                        <a:ext cx="937179" cy="865088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 w="38100">
                        <a:solidFill>
                          <a:schemeClr val="tx1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74" name="Text Box 1082"/>
          <p:cNvSpPr txBox="1">
            <a:spLocks noChangeArrowheads="1"/>
          </p:cNvSpPr>
          <p:nvPr/>
        </p:nvSpPr>
        <p:spPr bwMode="auto">
          <a:xfrm>
            <a:off x="3614738" y="6402814"/>
            <a:ext cx="3117502" cy="33855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s-ES_tradnl" altLang="es-MX" dirty="0"/>
              <a:t>(Si </a:t>
            </a:r>
            <a:r>
              <a:rPr lang="es-ES_tradnl" altLang="es-MX" i="1" dirty="0"/>
              <a:t>f ’</a:t>
            </a:r>
            <a:r>
              <a:rPr lang="es-ES_tradnl" altLang="es-MX" dirty="0"/>
              <a:t> en metros, P en dioptrías)</a:t>
            </a:r>
          </a:p>
        </p:txBody>
      </p:sp>
      <p:sp>
        <p:nvSpPr>
          <p:cNvPr id="9275" name="Text Box 1083"/>
          <p:cNvSpPr txBox="1">
            <a:spLocks noChangeArrowheads="1"/>
          </p:cNvSpPr>
          <p:nvPr/>
        </p:nvSpPr>
        <p:spPr bwMode="auto">
          <a:xfrm>
            <a:off x="4171950" y="4533900"/>
            <a:ext cx="1898650" cy="4572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PR" altLang="es-MX" sz="2400" dirty="0"/>
              <a:t>Potencia lente</a:t>
            </a:r>
            <a:endParaRPr lang="es-ES" altLang="es-MX" sz="2400" dirty="0"/>
          </a:p>
        </p:txBody>
      </p:sp>
    </p:spTree>
    <p:extLst>
      <p:ext uri="{BB962C8B-B14F-4D97-AF65-F5344CB8AC3E}">
        <p14:creationId xmlns:p14="http://schemas.microsoft.com/office/powerpoint/2010/main" val="94815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9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9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9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0" dur="500"/>
                                        <p:tgtEl>
                                          <p:spTgt spid="9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5" dur="5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9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9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3" dur="500"/>
                                        <p:tgtEl>
                                          <p:spTgt spid="9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4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9" grpId="0" animBg="1"/>
      <p:bldP spid="9250" grpId="0" animBg="1"/>
      <p:bldP spid="9265" grpId="0" animBg="1"/>
      <p:bldP spid="9267" grpId="0" animBg="1"/>
      <p:bldP spid="9268" grpId="0" animBg="1"/>
      <p:bldP spid="9269" grpId="0" animBg="1"/>
      <p:bldP spid="9274" grpId="0" animBg="1"/>
      <p:bldP spid="927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85" name="Group 45"/>
          <p:cNvGrpSpPr>
            <a:grpSpLocks/>
          </p:cNvGrpSpPr>
          <p:nvPr/>
        </p:nvGrpSpPr>
        <p:grpSpPr bwMode="auto">
          <a:xfrm>
            <a:off x="3736975" y="3395663"/>
            <a:ext cx="2430463" cy="1038225"/>
            <a:chOff x="2354" y="2139"/>
            <a:chExt cx="1531" cy="654"/>
          </a:xfrm>
        </p:grpSpPr>
        <p:sp>
          <p:nvSpPr>
            <p:cNvPr id="6185" name="Line 10"/>
            <p:cNvSpPr>
              <a:spLocks noChangeAspect="1" noChangeShapeType="1"/>
            </p:cNvSpPr>
            <p:nvPr/>
          </p:nvSpPr>
          <p:spPr bwMode="auto">
            <a:xfrm>
              <a:off x="2354" y="2162"/>
              <a:ext cx="0" cy="63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6186" name="Line 11"/>
            <p:cNvSpPr>
              <a:spLocks noChangeAspect="1" noChangeShapeType="1"/>
            </p:cNvSpPr>
            <p:nvPr/>
          </p:nvSpPr>
          <p:spPr bwMode="auto">
            <a:xfrm>
              <a:off x="3885" y="2139"/>
              <a:ext cx="0" cy="63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6187" name="Line 12"/>
            <p:cNvSpPr>
              <a:spLocks noChangeAspect="1" noChangeShapeType="1"/>
            </p:cNvSpPr>
            <p:nvPr/>
          </p:nvSpPr>
          <p:spPr bwMode="auto">
            <a:xfrm>
              <a:off x="2386" y="2607"/>
              <a:ext cx="73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6188" name="Line 13"/>
            <p:cNvSpPr>
              <a:spLocks noChangeAspect="1" noChangeShapeType="1"/>
            </p:cNvSpPr>
            <p:nvPr/>
          </p:nvSpPr>
          <p:spPr bwMode="auto">
            <a:xfrm>
              <a:off x="3184" y="2612"/>
              <a:ext cx="66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6189" name="Text Box 14"/>
            <p:cNvSpPr txBox="1">
              <a:spLocks noChangeAspect="1" noChangeArrowheads="1"/>
            </p:cNvSpPr>
            <p:nvPr/>
          </p:nvSpPr>
          <p:spPr bwMode="auto">
            <a:xfrm>
              <a:off x="3404" y="2374"/>
              <a:ext cx="27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f</a:t>
              </a:r>
              <a:endParaRPr lang="es-ES" altLang="es-MX" i="1"/>
            </a:p>
          </p:txBody>
        </p:sp>
        <p:sp>
          <p:nvSpPr>
            <p:cNvPr id="6190" name="Text Box 15"/>
            <p:cNvSpPr txBox="1">
              <a:spLocks noChangeAspect="1" noChangeArrowheads="1"/>
            </p:cNvSpPr>
            <p:nvPr/>
          </p:nvSpPr>
          <p:spPr bwMode="auto">
            <a:xfrm>
              <a:off x="2618" y="2357"/>
              <a:ext cx="36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f ’</a:t>
              </a:r>
              <a:endParaRPr lang="es-ES" altLang="es-MX" i="1"/>
            </a:p>
          </p:txBody>
        </p:sp>
      </p:grpSp>
      <p:grpSp>
        <p:nvGrpSpPr>
          <p:cNvPr id="10286" name="Group 46"/>
          <p:cNvGrpSpPr>
            <a:grpSpLocks/>
          </p:cNvGrpSpPr>
          <p:nvPr/>
        </p:nvGrpSpPr>
        <p:grpSpPr bwMode="auto">
          <a:xfrm>
            <a:off x="2851150" y="1720850"/>
            <a:ext cx="1871663" cy="1390650"/>
            <a:chOff x="1796" y="1084"/>
            <a:chExt cx="1179" cy="876"/>
          </a:xfrm>
        </p:grpSpPr>
        <p:sp>
          <p:nvSpPr>
            <p:cNvPr id="6183" name="Line 21"/>
            <p:cNvSpPr>
              <a:spLocks noChangeAspect="1" noChangeShapeType="1"/>
            </p:cNvSpPr>
            <p:nvPr/>
          </p:nvSpPr>
          <p:spPr bwMode="auto">
            <a:xfrm>
              <a:off x="2354" y="1330"/>
              <a:ext cx="0" cy="63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6184" name="Text Box 22"/>
            <p:cNvSpPr txBox="1">
              <a:spLocks noChangeAspect="1" noChangeArrowheads="1"/>
            </p:cNvSpPr>
            <p:nvPr/>
          </p:nvSpPr>
          <p:spPr bwMode="auto">
            <a:xfrm>
              <a:off x="1796" y="1084"/>
              <a:ext cx="117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Plano focal imagen</a:t>
              </a:r>
              <a:endParaRPr lang="es-ES" altLang="es-MX"/>
            </a:p>
          </p:txBody>
        </p:sp>
      </p:grpSp>
      <p:grpSp>
        <p:nvGrpSpPr>
          <p:cNvPr id="10287" name="Group 47"/>
          <p:cNvGrpSpPr>
            <a:grpSpLocks/>
          </p:cNvGrpSpPr>
          <p:nvPr/>
        </p:nvGrpSpPr>
        <p:grpSpPr bwMode="auto">
          <a:xfrm>
            <a:off x="1087438" y="2214563"/>
            <a:ext cx="3905250" cy="674687"/>
            <a:chOff x="685" y="1395"/>
            <a:chExt cx="2460" cy="425"/>
          </a:xfrm>
        </p:grpSpPr>
        <p:sp>
          <p:nvSpPr>
            <p:cNvPr id="6181" name="Line 18"/>
            <p:cNvSpPr>
              <a:spLocks noChangeShapeType="1"/>
            </p:cNvSpPr>
            <p:nvPr/>
          </p:nvSpPr>
          <p:spPr bwMode="auto">
            <a:xfrm>
              <a:off x="685" y="1598"/>
              <a:ext cx="2460" cy="222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6182" name="Text Box 23"/>
            <p:cNvSpPr txBox="1">
              <a:spLocks noChangeAspect="1" noChangeArrowheads="1"/>
            </p:cNvSpPr>
            <p:nvPr/>
          </p:nvSpPr>
          <p:spPr bwMode="auto">
            <a:xfrm>
              <a:off x="759" y="1395"/>
              <a:ext cx="99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>
                  <a:solidFill>
                    <a:srgbClr val="FF3300"/>
                  </a:solidFill>
                </a:rPr>
                <a:t>Rayo incidente</a:t>
              </a:r>
              <a:endParaRPr lang="es-ES" altLang="es-MX">
                <a:solidFill>
                  <a:srgbClr val="FF3300"/>
                </a:solidFill>
              </a:endParaRPr>
            </a:p>
          </p:txBody>
        </p:sp>
      </p:grpSp>
      <p:grpSp>
        <p:nvGrpSpPr>
          <p:cNvPr id="10284" name="Group 44"/>
          <p:cNvGrpSpPr>
            <a:grpSpLocks/>
          </p:cNvGrpSpPr>
          <p:nvPr/>
        </p:nvGrpSpPr>
        <p:grpSpPr bwMode="auto">
          <a:xfrm>
            <a:off x="276225" y="2266950"/>
            <a:ext cx="8637588" cy="2409825"/>
            <a:chOff x="174" y="1428"/>
            <a:chExt cx="5441" cy="1518"/>
          </a:xfrm>
        </p:grpSpPr>
        <p:sp>
          <p:nvSpPr>
            <p:cNvPr id="6167" name="Line 3"/>
            <p:cNvSpPr>
              <a:spLocks noChangeAspect="1" noChangeShapeType="1"/>
            </p:cNvSpPr>
            <p:nvPr/>
          </p:nvSpPr>
          <p:spPr bwMode="auto">
            <a:xfrm>
              <a:off x="174" y="2042"/>
              <a:ext cx="544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6168" name="Oval 4"/>
            <p:cNvSpPr>
              <a:spLocks noChangeAspect="1" noChangeArrowheads="1"/>
            </p:cNvSpPr>
            <p:nvPr/>
          </p:nvSpPr>
          <p:spPr bwMode="auto">
            <a:xfrm>
              <a:off x="2322" y="2012"/>
              <a:ext cx="67" cy="6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6169" name="Text Box 5"/>
            <p:cNvSpPr txBox="1">
              <a:spLocks noChangeAspect="1" noChangeArrowheads="1"/>
            </p:cNvSpPr>
            <p:nvPr/>
          </p:nvSpPr>
          <p:spPr bwMode="auto">
            <a:xfrm>
              <a:off x="2149" y="2032"/>
              <a:ext cx="23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F’</a:t>
              </a:r>
              <a:endParaRPr lang="es-ES" altLang="es-MX"/>
            </a:p>
          </p:txBody>
        </p:sp>
        <p:sp>
          <p:nvSpPr>
            <p:cNvPr id="6170" name="Oval 6"/>
            <p:cNvSpPr>
              <a:spLocks noChangeAspect="1" noChangeArrowheads="1"/>
            </p:cNvSpPr>
            <p:nvPr/>
          </p:nvSpPr>
          <p:spPr bwMode="auto">
            <a:xfrm>
              <a:off x="3853" y="2007"/>
              <a:ext cx="66" cy="6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6171" name="Text Box 7"/>
            <p:cNvSpPr txBox="1">
              <a:spLocks noChangeAspect="1" noChangeArrowheads="1"/>
            </p:cNvSpPr>
            <p:nvPr/>
          </p:nvSpPr>
          <p:spPr bwMode="auto">
            <a:xfrm>
              <a:off x="3709" y="1854"/>
              <a:ext cx="18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F</a:t>
              </a:r>
              <a:endParaRPr lang="es-ES" altLang="es-MX"/>
            </a:p>
          </p:txBody>
        </p:sp>
        <p:grpSp>
          <p:nvGrpSpPr>
            <p:cNvPr id="6172" name="Group 25"/>
            <p:cNvGrpSpPr>
              <a:grpSpLocks/>
            </p:cNvGrpSpPr>
            <p:nvPr/>
          </p:nvGrpSpPr>
          <p:grpSpPr bwMode="auto">
            <a:xfrm>
              <a:off x="3024" y="1428"/>
              <a:ext cx="204" cy="1518"/>
              <a:chOff x="3042" y="1065"/>
              <a:chExt cx="204" cy="1518"/>
            </a:xfrm>
          </p:grpSpPr>
          <p:sp>
            <p:nvSpPr>
              <p:cNvPr id="6173" name="Line 26"/>
              <p:cNvSpPr>
                <a:spLocks noChangeAspect="1" noChangeShapeType="1"/>
              </p:cNvSpPr>
              <p:nvPr/>
            </p:nvSpPr>
            <p:spPr bwMode="auto">
              <a:xfrm>
                <a:off x="3146" y="1094"/>
                <a:ext cx="0" cy="145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74" name="Rectangle 27"/>
              <p:cNvSpPr>
                <a:spLocks noChangeArrowheads="1"/>
              </p:cNvSpPr>
              <p:nvPr/>
            </p:nvSpPr>
            <p:spPr bwMode="auto">
              <a:xfrm>
                <a:off x="3076" y="1093"/>
                <a:ext cx="146" cy="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s-MX" altLang="es-MX"/>
              </a:p>
            </p:txBody>
          </p:sp>
          <p:sp>
            <p:nvSpPr>
              <p:cNvPr id="6175" name="Line 28"/>
              <p:cNvSpPr>
                <a:spLocks noChangeShapeType="1"/>
              </p:cNvSpPr>
              <p:nvPr/>
            </p:nvSpPr>
            <p:spPr bwMode="auto">
              <a:xfrm flipH="1" flipV="1">
                <a:off x="3042" y="1065"/>
                <a:ext cx="102" cy="9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76" name="Line 29"/>
              <p:cNvSpPr>
                <a:spLocks noChangeShapeType="1"/>
              </p:cNvSpPr>
              <p:nvPr/>
            </p:nvSpPr>
            <p:spPr bwMode="auto">
              <a:xfrm rot="5400000" flipH="1" flipV="1">
                <a:off x="3148" y="1064"/>
                <a:ext cx="93" cy="10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77" name="Rectangle 30"/>
              <p:cNvSpPr>
                <a:spLocks noChangeArrowheads="1"/>
              </p:cNvSpPr>
              <p:nvPr/>
            </p:nvSpPr>
            <p:spPr bwMode="auto">
              <a:xfrm flipV="1">
                <a:off x="3076" y="2488"/>
                <a:ext cx="146" cy="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s-MX" altLang="es-MX"/>
              </a:p>
            </p:txBody>
          </p:sp>
          <p:grpSp>
            <p:nvGrpSpPr>
              <p:cNvPr id="6178" name="Group 31"/>
              <p:cNvGrpSpPr>
                <a:grpSpLocks/>
              </p:cNvGrpSpPr>
              <p:nvPr/>
            </p:nvGrpSpPr>
            <p:grpSpPr bwMode="auto">
              <a:xfrm>
                <a:off x="3042" y="2487"/>
                <a:ext cx="204" cy="96"/>
                <a:chOff x="3042" y="2487"/>
                <a:chExt cx="204" cy="96"/>
              </a:xfrm>
            </p:grpSpPr>
            <p:sp>
              <p:nvSpPr>
                <p:cNvPr id="6179" name="Line 32"/>
                <p:cNvSpPr>
                  <a:spLocks noChangeShapeType="1"/>
                </p:cNvSpPr>
                <p:nvPr/>
              </p:nvSpPr>
              <p:spPr bwMode="auto">
                <a:xfrm flipH="1">
                  <a:off x="3042" y="2490"/>
                  <a:ext cx="102" cy="93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6180" name="Line 33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3148" y="2483"/>
                  <a:ext cx="93" cy="10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</p:grpSp>
      <p:grpSp>
        <p:nvGrpSpPr>
          <p:cNvPr id="10288" name="Group 48"/>
          <p:cNvGrpSpPr>
            <a:grpSpLocks/>
          </p:cNvGrpSpPr>
          <p:nvPr/>
        </p:nvGrpSpPr>
        <p:grpSpPr bwMode="auto">
          <a:xfrm>
            <a:off x="1487488" y="2924175"/>
            <a:ext cx="5489575" cy="825500"/>
            <a:chOff x="937" y="1842"/>
            <a:chExt cx="3458" cy="520"/>
          </a:xfrm>
        </p:grpSpPr>
        <p:sp>
          <p:nvSpPr>
            <p:cNvPr id="6165" name="Text Box 24"/>
            <p:cNvSpPr txBox="1">
              <a:spLocks noChangeAspect="1" noChangeArrowheads="1"/>
            </p:cNvSpPr>
            <p:nvPr/>
          </p:nvSpPr>
          <p:spPr bwMode="auto">
            <a:xfrm>
              <a:off x="937" y="1842"/>
              <a:ext cx="1179" cy="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s-PR" altLang="es-MX">
                  <a:solidFill>
                    <a:schemeClr val="accent2"/>
                  </a:solidFill>
                </a:rPr>
                <a:t>Rayo auxiliar</a:t>
              </a:r>
            </a:p>
            <a:p>
              <a:pPr algn="ctr" eaLnBrk="1" hangingPunct="1"/>
              <a:r>
                <a:rPr lang="es-PR" altLang="es-MX">
                  <a:solidFill>
                    <a:schemeClr val="accent2"/>
                  </a:solidFill>
                </a:rPr>
                <a:t>Pasa por el centro</a:t>
              </a:r>
            </a:p>
            <a:p>
              <a:pPr algn="ctr" eaLnBrk="1" hangingPunct="1"/>
              <a:r>
                <a:rPr lang="es-PR" altLang="es-MX">
                  <a:solidFill>
                    <a:schemeClr val="accent2"/>
                  </a:solidFill>
                </a:rPr>
                <a:t>y no se desvía</a:t>
              </a:r>
              <a:endParaRPr lang="es-ES" altLang="es-MX">
                <a:solidFill>
                  <a:schemeClr val="accent2"/>
                </a:solidFill>
              </a:endParaRPr>
            </a:p>
          </p:txBody>
        </p:sp>
        <p:sp>
          <p:nvSpPr>
            <p:cNvPr id="6166" name="Line 37"/>
            <p:cNvSpPr>
              <a:spLocks noChangeShapeType="1"/>
            </p:cNvSpPr>
            <p:nvPr/>
          </p:nvSpPr>
          <p:spPr bwMode="auto">
            <a:xfrm>
              <a:off x="1935" y="1939"/>
              <a:ext cx="2460" cy="22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10278" name="Line 38"/>
          <p:cNvSpPr>
            <a:spLocks noChangeShapeType="1"/>
          </p:cNvSpPr>
          <p:nvPr/>
        </p:nvSpPr>
        <p:spPr bwMode="auto">
          <a:xfrm flipV="1">
            <a:off x="3736975" y="2886075"/>
            <a:ext cx="1284288" cy="246063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279" name="Line 39"/>
          <p:cNvSpPr>
            <a:spLocks noChangeShapeType="1"/>
          </p:cNvSpPr>
          <p:nvPr/>
        </p:nvSpPr>
        <p:spPr bwMode="auto">
          <a:xfrm flipV="1">
            <a:off x="4992688" y="2438400"/>
            <a:ext cx="2324100" cy="44767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289" name="Text Box 49"/>
          <p:cNvSpPr txBox="1">
            <a:spLocks noChangeArrowheads="1"/>
          </p:cNvSpPr>
          <p:nvPr/>
        </p:nvSpPr>
        <p:spPr bwMode="auto">
          <a:xfrm>
            <a:off x="899592" y="5345113"/>
            <a:ext cx="7398841" cy="101566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s-ES_tradnl" altLang="es-MX" sz="2000" dirty="0">
                <a:latin typeface="+mn-lt"/>
              </a:rPr>
              <a:t>Todos los </a:t>
            </a:r>
            <a:r>
              <a:rPr lang="es-ES_tradnl" altLang="es-MX" sz="2000" dirty="0">
                <a:solidFill>
                  <a:srgbClr val="FFC000"/>
                </a:solidFill>
                <a:latin typeface="+mn-lt"/>
              </a:rPr>
              <a:t>rayos paralelos</a:t>
            </a:r>
            <a:r>
              <a:rPr lang="es-ES_tradnl" altLang="es-MX" sz="2000" dirty="0">
                <a:latin typeface="+mn-lt"/>
              </a:rPr>
              <a:t> que inciden sobre una lente divergente con un mismo ángulo, se </a:t>
            </a:r>
            <a:r>
              <a:rPr lang="es-ES_tradnl" altLang="es-MX" sz="2000" dirty="0">
                <a:solidFill>
                  <a:srgbClr val="FFC000"/>
                </a:solidFill>
                <a:latin typeface="+mn-lt"/>
              </a:rPr>
              <a:t>refractan</a:t>
            </a:r>
            <a:r>
              <a:rPr lang="es-ES_tradnl" altLang="es-MX" sz="2000" dirty="0">
                <a:latin typeface="+mn-lt"/>
              </a:rPr>
              <a:t> de manera que sus prolongaciones concurren </a:t>
            </a:r>
            <a:r>
              <a:rPr lang="es-ES_tradnl" altLang="es-MX" sz="2000" dirty="0">
                <a:solidFill>
                  <a:srgbClr val="FFC000"/>
                </a:solidFill>
                <a:latin typeface="+mn-lt"/>
              </a:rPr>
              <a:t>en el mismo punto </a:t>
            </a:r>
            <a:r>
              <a:rPr lang="es-ES_tradnl" altLang="es-MX" sz="2000" dirty="0">
                <a:latin typeface="+mn-lt"/>
              </a:rPr>
              <a:t>del plano focal imagen.</a:t>
            </a:r>
          </a:p>
        </p:txBody>
      </p:sp>
      <p:sp>
        <p:nvSpPr>
          <p:cNvPr id="10290" name="Line 50"/>
          <p:cNvSpPr>
            <a:spLocks noChangeShapeType="1"/>
          </p:cNvSpPr>
          <p:nvPr/>
        </p:nvSpPr>
        <p:spPr bwMode="auto">
          <a:xfrm>
            <a:off x="1174750" y="4033838"/>
            <a:ext cx="3789363" cy="347662"/>
          </a:xfrm>
          <a:prstGeom prst="line">
            <a:avLst/>
          </a:prstGeom>
          <a:noFill/>
          <a:ln w="9525">
            <a:solidFill>
              <a:srgbClr val="FF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grpSp>
        <p:nvGrpSpPr>
          <p:cNvPr id="10293" name="Group 53"/>
          <p:cNvGrpSpPr>
            <a:grpSpLocks/>
          </p:cNvGrpSpPr>
          <p:nvPr/>
        </p:nvGrpSpPr>
        <p:grpSpPr bwMode="auto">
          <a:xfrm>
            <a:off x="3744913" y="3135313"/>
            <a:ext cx="1827212" cy="1857375"/>
            <a:chOff x="2359" y="1975"/>
            <a:chExt cx="1151" cy="1170"/>
          </a:xfrm>
        </p:grpSpPr>
        <p:sp>
          <p:nvSpPr>
            <p:cNvPr id="6163" name="Line 51"/>
            <p:cNvSpPr>
              <a:spLocks noChangeShapeType="1"/>
            </p:cNvSpPr>
            <p:nvPr/>
          </p:nvSpPr>
          <p:spPr bwMode="auto">
            <a:xfrm>
              <a:off x="2359" y="1975"/>
              <a:ext cx="768" cy="777"/>
            </a:xfrm>
            <a:prstGeom prst="line">
              <a:avLst/>
            </a:prstGeom>
            <a:noFill/>
            <a:ln w="9525">
              <a:solidFill>
                <a:srgbClr val="FF66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6164" name="Line 52"/>
            <p:cNvSpPr>
              <a:spLocks noChangeShapeType="1"/>
            </p:cNvSpPr>
            <p:nvPr/>
          </p:nvSpPr>
          <p:spPr bwMode="auto">
            <a:xfrm>
              <a:off x="3135" y="2770"/>
              <a:ext cx="375" cy="375"/>
            </a:xfrm>
            <a:prstGeom prst="line">
              <a:avLst/>
            </a:prstGeom>
            <a:noFill/>
            <a:ln w="9525">
              <a:solidFill>
                <a:srgbClr val="FF66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47" name="Text Box 30"/>
          <p:cNvSpPr txBox="1">
            <a:spLocks noChangeArrowheads="1"/>
          </p:cNvSpPr>
          <p:nvPr/>
        </p:nvSpPr>
        <p:spPr bwMode="auto">
          <a:xfrm>
            <a:off x="1866621" y="332656"/>
            <a:ext cx="5369675" cy="83099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PR" altLang="es-MX" sz="2400" b="1" dirty="0">
                <a:solidFill>
                  <a:srgbClr val="FFC000"/>
                </a:solidFill>
                <a:latin typeface="+mn-lt"/>
              </a:rPr>
              <a:t>TRAYECTORIA DE </a:t>
            </a:r>
            <a:r>
              <a:rPr lang="es-PR" altLang="es-MX" sz="2400" b="1" dirty="0" smtClean="0">
                <a:solidFill>
                  <a:srgbClr val="FFC000"/>
                </a:solidFill>
                <a:latin typeface="+mn-lt"/>
              </a:rPr>
              <a:t>RAYOS PARALELOS</a:t>
            </a:r>
          </a:p>
          <a:p>
            <a:pPr algn="ctr" eaLnBrk="1" hangingPunct="1"/>
            <a:r>
              <a:rPr lang="es-PR" altLang="es-MX" sz="2400" b="1" dirty="0" smtClean="0">
                <a:solidFill>
                  <a:srgbClr val="FFC000"/>
                </a:solidFill>
                <a:latin typeface="+mn-lt"/>
              </a:rPr>
              <a:t>EN UNA LENTE DIVERGENTE</a:t>
            </a:r>
            <a:endParaRPr lang="es-ES" altLang="es-MX" sz="2400" b="1" dirty="0">
              <a:solidFill>
                <a:srgbClr val="FFC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50472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0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10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0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2" dur="500"/>
                                        <p:tgtEl>
                                          <p:spTgt spid="10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0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1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10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8" grpId="0" animBg="1"/>
      <p:bldP spid="10279" grpId="0" animBg="1"/>
      <p:bldP spid="10289" grpId="0" animBg="1" autoUpdateAnimBg="0"/>
      <p:bldP spid="10290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"/>
          <p:cNvSpPr>
            <a:spLocks noChangeArrowheads="1"/>
          </p:cNvSpPr>
          <p:nvPr/>
        </p:nvSpPr>
        <p:spPr bwMode="auto">
          <a:xfrm>
            <a:off x="3505200" y="5589240"/>
            <a:ext cx="2133600" cy="838200"/>
          </a:xfrm>
          <a:prstGeom prst="rect">
            <a:avLst/>
          </a:prstGeom>
          <a:solidFill>
            <a:srgbClr val="FFC163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endParaRPr lang="es-MX" altLang="es-MX"/>
          </a:p>
        </p:txBody>
      </p:sp>
      <p:pic>
        <p:nvPicPr>
          <p:cNvPr id="37891" name="Picture 4" descr="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782" y="1628800"/>
            <a:ext cx="7440634" cy="366649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2" name="Text Box 5"/>
          <p:cNvSpPr txBox="1">
            <a:spLocks noChangeArrowheads="1"/>
          </p:cNvSpPr>
          <p:nvPr/>
        </p:nvSpPr>
        <p:spPr bwMode="auto">
          <a:xfrm>
            <a:off x="1259632" y="385500"/>
            <a:ext cx="6552728" cy="46166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ctr"/>
            <a:r>
              <a:rPr lang="es-ES_tradnl" altLang="es-MX" dirty="0" smtClean="0">
                <a:solidFill>
                  <a:srgbClr val="FFC000"/>
                </a:solidFill>
                <a:latin typeface="+mn-lt"/>
              </a:rPr>
              <a:t>SISTEMAS ÓPTICOS: TELESCOPIO DE GALILEO</a:t>
            </a:r>
            <a:endParaRPr lang="es-ES_tradnl" altLang="es-MX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37893" name="Rectangle 7"/>
          <p:cNvSpPr>
            <a:spLocks noChangeArrowheads="1"/>
          </p:cNvSpPr>
          <p:nvPr/>
        </p:nvSpPr>
        <p:spPr bwMode="auto">
          <a:xfrm>
            <a:off x="3810000" y="5642422"/>
            <a:ext cx="1720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s-ES_tradnl" altLang="es-MX" sz="1800" b="0" dirty="0">
                <a:solidFill>
                  <a:schemeClr val="accent2">
                    <a:lumMod val="50000"/>
                  </a:schemeClr>
                </a:solidFill>
              </a:rPr>
              <a:t> Focos objetivo</a:t>
            </a:r>
          </a:p>
          <a:p>
            <a:r>
              <a:rPr lang="es-ES_tradnl" altLang="es-MX" sz="1800" b="0" dirty="0">
                <a:solidFill>
                  <a:schemeClr val="accent2">
                    <a:lumMod val="50000"/>
                  </a:schemeClr>
                </a:solidFill>
              </a:rPr>
              <a:t> Focos ocular</a:t>
            </a:r>
          </a:p>
        </p:txBody>
      </p:sp>
      <p:pic>
        <p:nvPicPr>
          <p:cNvPr id="37894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950" y="5753547"/>
            <a:ext cx="146050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5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6028184"/>
            <a:ext cx="146050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56186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5957" name="Object 5"/>
          <p:cNvGraphicFramePr>
            <a:graphicFrameLocks noGrp="1" noChangeAspect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30513972"/>
              </p:ext>
            </p:extLst>
          </p:nvPr>
        </p:nvGraphicFramePr>
        <p:xfrm>
          <a:off x="973138" y="1401763"/>
          <a:ext cx="7231062" cy="5122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6" name="Imagen de mapa de bits" r:id="rId4" imgW="7838095" imgH="5552381" progId="PBrush">
                  <p:embed/>
                </p:oleObj>
              </mc:Choice>
              <mc:Fallback>
                <p:oleObj name="Imagen de mapa de bits" r:id="rId4" imgW="7838095" imgH="5552381" progId="PBrush">
                  <p:embed/>
                  <p:pic>
                    <p:nvPicPr>
                      <p:cNvPr id="0" name="Picture 12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3138" y="1401763"/>
                        <a:ext cx="7231062" cy="5122862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2411760" y="404664"/>
            <a:ext cx="4464496" cy="64807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algn="ctr"/>
            <a:r>
              <a:rPr lang="es-MX" sz="3200" b="1" dirty="0">
                <a:solidFill>
                  <a:srgbClr val="FFC000"/>
                </a:solidFill>
              </a:rPr>
              <a:t>MAPA CURRICULAR</a:t>
            </a:r>
          </a:p>
        </p:txBody>
      </p:sp>
    </p:spTree>
    <p:extLst>
      <p:ext uri="{BB962C8B-B14F-4D97-AF65-F5344CB8AC3E}">
        <p14:creationId xmlns:p14="http://schemas.microsoft.com/office/powerpoint/2010/main" val="356508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64" name="Group 128"/>
          <p:cNvGrpSpPr>
            <a:grpSpLocks/>
          </p:cNvGrpSpPr>
          <p:nvPr/>
        </p:nvGrpSpPr>
        <p:grpSpPr bwMode="auto">
          <a:xfrm>
            <a:off x="2251075" y="4627563"/>
            <a:ext cx="538163" cy="366712"/>
            <a:chOff x="1418" y="2915"/>
            <a:chExt cx="339" cy="231"/>
          </a:xfrm>
        </p:grpSpPr>
        <p:sp>
          <p:nvSpPr>
            <p:cNvPr id="7274" name="Arc 25"/>
            <p:cNvSpPr>
              <a:spLocks/>
            </p:cNvSpPr>
            <p:nvPr/>
          </p:nvSpPr>
          <p:spPr bwMode="auto">
            <a:xfrm rot="3150417">
              <a:off x="1436" y="2912"/>
              <a:ext cx="119" cy="155"/>
            </a:xfrm>
            <a:custGeom>
              <a:avLst/>
              <a:gdLst>
                <a:gd name="T0" fmla="*/ 0 w 21600"/>
                <a:gd name="T1" fmla="*/ 0 h 21600"/>
                <a:gd name="T2" fmla="*/ 119 w 21600"/>
                <a:gd name="T3" fmla="*/ 155 h 21600"/>
                <a:gd name="T4" fmla="*/ 0 w 21600"/>
                <a:gd name="T5" fmla="*/ 155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175">
              <a:solidFill>
                <a:srgbClr val="FF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275" name="Text Box 27"/>
            <p:cNvSpPr txBox="1">
              <a:spLocks noChangeArrowheads="1"/>
            </p:cNvSpPr>
            <p:nvPr/>
          </p:nvSpPr>
          <p:spPr bwMode="auto">
            <a:xfrm>
              <a:off x="1502" y="2915"/>
              <a:ext cx="25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ES_tradnl" altLang="es-MX" sz="1800">
                  <a:sym typeface="Symbol" pitchFamily="18" charset="2"/>
                </a:rPr>
                <a:t>’</a:t>
              </a:r>
              <a:endParaRPr lang="es-ES_tradnl" altLang="es-MX" sz="2400"/>
            </a:p>
          </p:txBody>
        </p:sp>
      </p:grpSp>
      <p:sp>
        <p:nvSpPr>
          <p:cNvPr id="14390" name="Line 54"/>
          <p:cNvSpPr>
            <a:spLocks noChangeAspect="1" noChangeShapeType="1"/>
          </p:cNvSpPr>
          <p:nvPr/>
        </p:nvSpPr>
        <p:spPr bwMode="auto">
          <a:xfrm>
            <a:off x="420688" y="3992563"/>
            <a:ext cx="3568700" cy="728662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grpSp>
        <p:nvGrpSpPr>
          <p:cNvPr id="14461" name="Group 125"/>
          <p:cNvGrpSpPr>
            <a:grpSpLocks/>
          </p:cNvGrpSpPr>
          <p:nvPr/>
        </p:nvGrpSpPr>
        <p:grpSpPr bwMode="auto">
          <a:xfrm>
            <a:off x="542925" y="3921125"/>
            <a:ext cx="1136650" cy="996950"/>
            <a:chOff x="342" y="2470"/>
            <a:chExt cx="716" cy="628"/>
          </a:xfrm>
        </p:grpSpPr>
        <p:sp>
          <p:nvSpPr>
            <p:cNvPr id="7270" name="Rectangle 60"/>
            <p:cNvSpPr>
              <a:spLocks noChangeArrowheads="1"/>
            </p:cNvSpPr>
            <p:nvPr/>
          </p:nvSpPr>
          <p:spPr bwMode="auto">
            <a:xfrm>
              <a:off x="385" y="2687"/>
              <a:ext cx="25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h’</a:t>
              </a:r>
              <a:endParaRPr lang="es-ES_tradnl" altLang="es-MX" i="1"/>
            </a:p>
          </p:txBody>
        </p:sp>
        <p:sp>
          <p:nvSpPr>
            <p:cNvPr id="7271" name="Line 65"/>
            <p:cNvSpPr>
              <a:spLocks noChangeShapeType="1"/>
            </p:cNvSpPr>
            <p:nvPr/>
          </p:nvSpPr>
          <p:spPr bwMode="auto">
            <a:xfrm flipH="1">
              <a:off x="342" y="2678"/>
              <a:ext cx="7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272" name="Line 66"/>
            <p:cNvSpPr>
              <a:spLocks noChangeShapeType="1"/>
            </p:cNvSpPr>
            <p:nvPr/>
          </p:nvSpPr>
          <p:spPr bwMode="auto">
            <a:xfrm>
              <a:off x="518" y="2470"/>
              <a:ext cx="0" cy="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273" name="Line 67"/>
            <p:cNvSpPr>
              <a:spLocks noChangeShapeType="1"/>
            </p:cNvSpPr>
            <p:nvPr/>
          </p:nvSpPr>
          <p:spPr bwMode="auto">
            <a:xfrm flipV="1">
              <a:off x="510" y="2902"/>
              <a:ext cx="0" cy="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14465" name="Group 129"/>
          <p:cNvGrpSpPr>
            <a:grpSpLocks/>
          </p:cNvGrpSpPr>
          <p:nvPr/>
        </p:nvGrpSpPr>
        <p:grpSpPr bwMode="auto">
          <a:xfrm>
            <a:off x="1368425" y="4600575"/>
            <a:ext cx="971550" cy="636588"/>
            <a:chOff x="862" y="2898"/>
            <a:chExt cx="612" cy="401"/>
          </a:xfrm>
        </p:grpSpPr>
        <p:sp>
          <p:nvSpPr>
            <p:cNvPr id="7265" name="Line 63"/>
            <p:cNvSpPr>
              <a:spLocks noChangeShapeType="1"/>
            </p:cNvSpPr>
            <p:nvPr/>
          </p:nvSpPr>
          <p:spPr bwMode="auto">
            <a:xfrm>
              <a:off x="1066" y="2946"/>
              <a:ext cx="0" cy="32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266" name="Rectangle 62"/>
            <p:cNvSpPr>
              <a:spLocks noChangeArrowheads="1"/>
            </p:cNvSpPr>
            <p:nvPr/>
          </p:nvSpPr>
          <p:spPr bwMode="auto">
            <a:xfrm>
              <a:off x="1057" y="3087"/>
              <a:ext cx="20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x</a:t>
              </a:r>
              <a:endParaRPr lang="es-ES_tradnl" altLang="es-MX" i="1"/>
            </a:p>
          </p:txBody>
        </p:sp>
        <p:sp>
          <p:nvSpPr>
            <p:cNvPr id="7267" name="Line 64"/>
            <p:cNvSpPr>
              <a:spLocks noChangeShapeType="1"/>
            </p:cNvSpPr>
            <p:nvPr/>
          </p:nvSpPr>
          <p:spPr bwMode="auto">
            <a:xfrm>
              <a:off x="1270" y="2898"/>
              <a:ext cx="0" cy="37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268" name="Line 69"/>
            <p:cNvSpPr>
              <a:spLocks noChangeShapeType="1"/>
            </p:cNvSpPr>
            <p:nvPr/>
          </p:nvSpPr>
          <p:spPr bwMode="auto">
            <a:xfrm>
              <a:off x="862" y="3218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269" name="Line 70"/>
            <p:cNvSpPr>
              <a:spLocks noChangeShapeType="1"/>
            </p:cNvSpPr>
            <p:nvPr/>
          </p:nvSpPr>
          <p:spPr bwMode="auto">
            <a:xfrm flipH="1">
              <a:off x="1282" y="3214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14459" name="Group 123"/>
          <p:cNvGrpSpPr>
            <a:grpSpLocks/>
          </p:cNvGrpSpPr>
          <p:nvPr/>
        </p:nvGrpSpPr>
        <p:grpSpPr bwMode="auto">
          <a:xfrm>
            <a:off x="376238" y="4257675"/>
            <a:ext cx="3392487" cy="2127250"/>
            <a:chOff x="237" y="2682"/>
            <a:chExt cx="2137" cy="1340"/>
          </a:xfrm>
        </p:grpSpPr>
        <p:sp>
          <p:nvSpPr>
            <p:cNvPr id="7262" name="Line 53"/>
            <p:cNvSpPr>
              <a:spLocks noChangeAspect="1" noChangeShapeType="1"/>
            </p:cNvSpPr>
            <p:nvPr/>
          </p:nvSpPr>
          <p:spPr bwMode="auto">
            <a:xfrm>
              <a:off x="1070" y="2682"/>
              <a:ext cx="1043" cy="1077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263" name="Line 72"/>
            <p:cNvSpPr>
              <a:spLocks noChangeAspect="1" noChangeShapeType="1"/>
            </p:cNvSpPr>
            <p:nvPr/>
          </p:nvSpPr>
          <p:spPr bwMode="auto">
            <a:xfrm>
              <a:off x="237" y="3379"/>
              <a:ext cx="1868" cy="381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264" name="Line 73"/>
            <p:cNvSpPr>
              <a:spLocks noChangeShapeType="1"/>
            </p:cNvSpPr>
            <p:nvPr/>
          </p:nvSpPr>
          <p:spPr bwMode="auto">
            <a:xfrm>
              <a:off x="2110" y="3758"/>
              <a:ext cx="264" cy="264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14460" name="Group 124"/>
          <p:cNvGrpSpPr>
            <a:grpSpLocks/>
          </p:cNvGrpSpPr>
          <p:nvPr/>
        </p:nvGrpSpPr>
        <p:grpSpPr bwMode="auto">
          <a:xfrm>
            <a:off x="3349625" y="4613275"/>
            <a:ext cx="755650" cy="1352550"/>
            <a:chOff x="2110" y="2906"/>
            <a:chExt cx="476" cy="852"/>
          </a:xfrm>
        </p:grpSpPr>
        <p:sp>
          <p:nvSpPr>
            <p:cNvPr id="7259" name="Line 74"/>
            <p:cNvSpPr>
              <a:spLocks noChangeShapeType="1"/>
            </p:cNvSpPr>
            <p:nvPr/>
          </p:nvSpPr>
          <p:spPr bwMode="auto">
            <a:xfrm>
              <a:off x="2110" y="3758"/>
              <a:ext cx="47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260" name="Line 75"/>
            <p:cNvSpPr>
              <a:spLocks noChangeShapeType="1"/>
            </p:cNvSpPr>
            <p:nvPr/>
          </p:nvSpPr>
          <p:spPr bwMode="auto">
            <a:xfrm>
              <a:off x="2354" y="2906"/>
              <a:ext cx="0" cy="8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261" name="Rectangle 61"/>
            <p:cNvSpPr>
              <a:spLocks noChangeArrowheads="1"/>
            </p:cNvSpPr>
            <p:nvPr/>
          </p:nvSpPr>
          <p:spPr bwMode="auto">
            <a:xfrm>
              <a:off x="2241" y="3175"/>
              <a:ext cx="212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h</a:t>
              </a:r>
              <a:endParaRPr lang="es-ES_tradnl" altLang="es-MX" i="1"/>
            </a:p>
          </p:txBody>
        </p:sp>
      </p:grpSp>
      <p:grpSp>
        <p:nvGrpSpPr>
          <p:cNvPr id="14463" name="Group 127"/>
          <p:cNvGrpSpPr>
            <a:grpSpLocks/>
          </p:cNvGrpSpPr>
          <p:nvPr/>
        </p:nvGrpSpPr>
        <p:grpSpPr bwMode="auto">
          <a:xfrm>
            <a:off x="2428875" y="3948113"/>
            <a:ext cx="531813" cy="633412"/>
            <a:chOff x="1530" y="2487"/>
            <a:chExt cx="335" cy="399"/>
          </a:xfrm>
        </p:grpSpPr>
        <p:sp>
          <p:nvSpPr>
            <p:cNvPr id="7253" name="Arc 58"/>
            <p:cNvSpPr>
              <a:spLocks/>
            </p:cNvSpPr>
            <p:nvPr/>
          </p:nvSpPr>
          <p:spPr bwMode="auto">
            <a:xfrm flipH="1">
              <a:off x="1675" y="2814"/>
              <a:ext cx="47" cy="72"/>
            </a:xfrm>
            <a:custGeom>
              <a:avLst/>
              <a:gdLst>
                <a:gd name="T0" fmla="*/ 0 w 21600"/>
                <a:gd name="T1" fmla="*/ 0 h 21600"/>
                <a:gd name="T2" fmla="*/ 47 w 21600"/>
                <a:gd name="T3" fmla="*/ 72 h 21600"/>
                <a:gd name="T4" fmla="*/ 0 w 21600"/>
                <a:gd name="T5" fmla="*/ 72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175">
              <a:solidFill>
                <a:srgbClr val="FF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254" name="Text Box 76"/>
            <p:cNvSpPr txBox="1">
              <a:spLocks noChangeArrowheads="1"/>
            </p:cNvSpPr>
            <p:nvPr/>
          </p:nvSpPr>
          <p:spPr bwMode="auto">
            <a:xfrm>
              <a:off x="1658" y="2487"/>
              <a:ext cx="20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ES_tradnl" altLang="es-MX" sz="1800">
                  <a:sym typeface="Symbol" pitchFamily="18" charset="2"/>
                </a:rPr>
                <a:t></a:t>
              </a:r>
              <a:endParaRPr lang="es-ES_tradnl" altLang="es-MX" sz="2400"/>
            </a:p>
          </p:txBody>
        </p:sp>
        <p:grpSp>
          <p:nvGrpSpPr>
            <p:cNvPr id="7255" name="Group 80"/>
            <p:cNvGrpSpPr>
              <a:grpSpLocks/>
            </p:cNvGrpSpPr>
            <p:nvPr/>
          </p:nvGrpSpPr>
          <p:grpSpPr bwMode="auto">
            <a:xfrm>
              <a:off x="1530" y="2626"/>
              <a:ext cx="160" cy="212"/>
              <a:chOff x="3084" y="2620"/>
              <a:chExt cx="160" cy="212"/>
            </a:xfrm>
          </p:grpSpPr>
          <p:sp>
            <p:nvSpPr>
              <p:cNvPr id="7256" name="Line 77"/>
              <p:cNvSpPr>
                <a:spLocks noChangeShapeType="1"/>
              </p:cNvSpPr>
              <p:nvPr/>
            </p:nvSpPr>
            <p:spPr bwMode="auto">
              <a:xfrm>
                <a:off x="3084" y="2832"/>
                <a:ext cx="140" cy="0"/>
              </a:xfrm>
              <a:prstGeom prst="line">
                <a:avLst/>
              </a:prstGeom>
              <a:noFill/>
              <a:ln w="9525">
                <a:solidFill>
                  <a:srgbClr val="FF66FF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7257" name="Line 78"/>
              <p:cNvSpPr>
                <a:spLocks noChangeShapeType="1"/>
              </p:cNvSpPr>
              <p:nvPr/>
            </p:nvSpPr>
            <p:spPr bwMode="auto">
              <a:xfrm flipV="1">
                <a:off x="3084" y="2624"/>
                <a:ext cx="0" cy="208"/>
              </a:xfrm>
              <a:prstGeom prst="line">
                <a:avLst/>
              </a:prstGeom>
              <a:noFill/>
              <a:ln w="9525">
                <a:solidFill>
                  <a:srgbClr val="FF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7258" name="Line 79"/>
              <p:cNvSpPr>
                <a:spLocks noChangeShapeType="1"/>
              </p:cNvSpPr>
              <p:nvPr/>
            </p:nvSpPr>
            <p:spPr bwMode="auto">
              <a:xfrm>
                <a:off x="3084" y="2620"/>
                <a:ext cx="160" cy="0"/>
              </a:xfrm>
              <a:prstGeom prst="line">
                <a:avLst/>
              </a:prstGeom>
              <a:noFill/>
              <a:ln w="9525">
                <a:solidFill>
                  <a:srgbClr val="FF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</p:grpSp>
      <p:grpSp>
        <p:nvGrpSpPr>
          <p:cNvPr id="14458" name="Group 122"/>
          <p:cNvGrpSpPr>
            <a:grpSpLocks/>
          </p:cNvGrpSpPr>
          <p:nvPr/>
        </p:nvGrpSpPr>
        <p:grpSpPr bwMode="auto">
          <a:xfrm>
            <a:off x="390525" y="3254375"/>
            <a:ext cx="3598863" cy="3403600"/>
            <a:chOff x="246" y="2050"/>
            <a:chExt cx="2267" cy="2144"/>
          </a:xfrm>
        </p:grpSpPr>
        <p:sp>
          <p:nvSpPr>
            <p:cNvPr id="7239" name="Line 55"/>
            <p:cNvSpPr>
              <a:spLocks noChangeAspect="1" noChangeShapeType="1"/>
            </p:cNvSpPr>
            <p:nvPr/>
          </p:nvSpPr>
          <p:spPr bwMode="auto">
            <a:xfrm>
              <a:off x="246" y="2890"/>
              <a:ext cx="226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240" name="Oval 52"/>
            <p:cNvSpPr>
              <a:spLocks noChangeAspect="1" noChangeArrowheads="1"/>
            </p:cNvSpPr>
            <p:nvPr/>
          </p:nvSpPr>
          <p:spPr bwMode="auto">
            <a:xfrm>
              <a:off x="1036" y="2863"/>
              <a:ext cx="57" cy="5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7241" name="Line 59"/>
            <p:cNvSpPr>
              <a:spLocks noChangeShapeType="1"/>
            </p:cNvSpPr>
            <p:nvPr/>
          </p:nvSpPr>
          <p:spPr bwMode="auto">
            <a:xfrm>
              <a:off x="1062" y="2210"/>
              <a:ext cx="0" cy="62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242" name="Line 82"/>
            <p:cNvSpPr>
              <a:spLocks noChangeShapeType="1"/>
            </p:cNvSpPr>
            <p:nvPr/>
          </p:nvSpPr>
          <p:spPr bwMode="auto">
            <a:xfrm>
              <a:off x="1070" y="2322"/>
              <a:ext cx="10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243" name="Text Box 81"/>
            <p:cNvSpPr txBox="1">
              <a:spLocks noChangeAspect="1" noChangeArrowheads="1"/>
            </p:cNvSpPr>
            <p:nvPr/>
          </p:nvSpPr>
          <p:spPr bwMode="auto">
            <a:xfrm>
              <a:off x="1473" y="2195"/>
              <a:ext cx="303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f </a:t>
              </a:r>
              <a:r>
                <a:rPr lang="es-PR" altLang="es-MX" baseline="-25000"/>
                <a:t>2</a:t>
              </a:r>
              <a:r>
                <a:rPr lang="es-PR" altLang="es-MX" i="1"/>
                <a:t>’</a:t>
              </a:r>
              <a:endParaRPr lang="es-ES" altLang="es-MX" i="1"/>
            </a:p>
          </p:txBody>
        </p:sp>
        <p:grpSp>
          <p:nvGrpSpPr>
            <p:cNvPr id="7244" name="Group 89"/>
            <p:cNvGrpSpPr>
              <a:grpSpLocks/>
            </p:cNvGrpSpPr>
            <p:nvPr/>
          </p:nvGrpSpPr>
          <p:grpSpPr bwMode="auto">
            <a:xfrm>
              <a:off x="2038" y="2050"/>
              <a:ext cx="148" cy="2144"/>
              <a:chOff x="3592" y="2044"/>
              <a:chExt cx="148" cy="2144"/>
            </a:xfrm>
          </p:grpSpPr>
          <p:sp>
            <p:nvSpPr>
              <p:cNvPr id="7246" name="Line 56"/>
              <p:cNvSpPr>
                <a:spLocks noChangeAspect="1" noChangeShapeType="1"/>
              </p:cNvSpPr>
              <p:nvPr/>
            </p:nvSpPr>
            <p:spPr bwMode="auto">
              <a:xfrm>
                <a:off x="3664" y="2116"/>
                <a:ext cx="0" cy="201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grpSp>
            <p:nvGrpSpPr>
              <p:cNvPr id="7247" name="Group 85"/>
              <p:cNvGrpSpPr>
                <a:grpSpLocks/>
              </p:cNvGrpSpPr>
              <p:nvPr/>
            </p:nvGrpSpPr>
            <p:grpSpPr bwMode="auto">
              <a:xfrm>
                <a:off x="3592" y="2044"/>
                <a:ext cx="148" cy="76"/>
                <a:chOff x="3592" y="2044"/>
                <a:chExt cx="148" cy="76"/>
              </a:xfrm>
            </p:grpSpPr>
            <p:sp>
              <p:nvSpPr>
                <p:cNvPr id="7251" name="Line 83"/>
                <p:cNvSpPr>
                  <a:spLocks noChangeShapeType="1"/>
                </p:cNvSpPr>
                <p:nvPr/>
              </p:nvSpPr>
              <p:spPr bwMode="auto">
                <a:xfrm flipH="1" flipV="1">
                  <a:off x="3592" y="2048"/>
                  <a:ext cx="72" cy="7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7252" name="Line 84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668" y="2044"/>
                  <a:ext cx="72" cy="7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</p:grpSp>
          <p:grpSp>
            <p:nvGrpSpPr>
              <p:cNvPr id="7248" name="Group 86"/>
              <p:cNvGrpSpPr>
                <a:grpSpLocks/>
              </p:cNvGrpSpPr>
              <p:nvPr/>
            </p:nvGrpSpPr>
            <p:grpSpPr bwMode="auto">
              <a:xfrm flipV="1">
                <a:off x="3592" y="4112"/>
                <a:ext cx="148" cy="76"/>
                <a:chOff x="3592" y="2044"/>
                <a:chExt cx="148" cy="76"/>
              </a:xfrm>
            </p:grpSpPr>
            <p:sp>
              <p:nvSpPr>
                <p:cNvPr id="7249" name="Line 87"/>
                <p:cNvSpPr>
                  <a:spLocks noChangeShapeType="1"/>
                </p:cNvSpPr>
                <p:nvPr/>
              </p:nvSpPr>
              <p:spPr bwMode="auto">
                <a:xfrm flipH="1" flipV="1">
                  <a:off x="3592" y="2048"/>
                  <a:ext cx="72" cy="7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7250" name="Line 88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668" y="2044"/>
                  <a:ext cx="72" cy="7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</p:grpSp>
        </p:grpSp>
        <p:sp>
          <p:nvSpPr>
            <p:cNvPr id="7245" name="Text Box 90"/>
            <p:cNvSpPr txBox="1">
              <a:spLocks noChangeAspect="1" noChangeArrowheads="1"/>
            </p:cNvSpPr>
            <p:nvPr/>
          </p:nvSpPr>
          <p:spPr bwMode="auto">
            <a:xfrm>
              <a:off x="819" y="2879"/>
              <a:ext cx="30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F</a:t>
              </a:r>
              <a:r>
                <a:rPr lang="es-PR" altLang="es-MX" baseline="-25000"/>
                <a:t>2</a:t>
              </a:r>
              <a:r>
                <a:rPr lang="es-PR" altLang="es-MX"/>
                <a:t>’</a:t>
              </a:r>
              <a:endParaRPr lang="es-ES" altLang="es-MX"/>
            </a:p>
          </p:txBody>
        </p:sp>
      </p:grpSp>
      <p:grpSp>
        <p:nvGrpSpPr>
          <p:cNvPr id="14466" name="Group 130"/>
          <p:cNvGrpSpPr>
            <a:grpSpLocks/>
          </p:cNvGrpSpPr>
          <p:nvPr/>
        </p:nvGrpSpPr>
        <p:grpSpPr bwMode="auto">
          <a:xfrm>
            <a:off x="219075" y="2209800"/>
            <a:ext cx="6934200" cy="4524375"/>
            <a:chOff x="138" y="1392"/>
            <a:chExt cx="4368" cy="2850"/>
          </a:xfrm>
        </p:grpSpPr>
        <p:sp>
          <p:nvSpPr>
            <p:cNvPr id="7236" name="Rectangle 103"/>
            <p:cNvSpPr>
              <a:spLocks noChangeArrowheads="1"/>
            </p:cNvSpPr>
            <p:nvPr/>
          </p:nvSpPr>
          <p:spPr bwMode="auto">
            <a:xfrm>
              <a:off x="3690" y="1392"/>
              <a:ext cx="816" cy="762"/>
            </a:xfrm>
            <a:prstGeom prst="rect">
              <a:avLst/>
            </a:prstGeom>
            <a:noFill/>
            <a:ln w="3175">
              <a:solidFill>
                <a:srgbClr val="FFCC00"/>
              </a:solidFill>
              <a:prstDash val="lg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7237" name="Rectangle 104"/>
            <p:cNvSpPr>
              <a:spLocks noChangeArrowheads="1"/>
            </p:cNvSpPr>
            <p:nvPr/>
          </p:nvSpPr>
          <p:spPr bwMode="auto">
            <a:xfrm>
              <a:off x="138" y="1974"/>
              <a:ext cx="2448" cy="2268"/>
            </a:xfrm>
            <a:prstGeom prst="rect">
              <a:avLst/>
            </a:prstGeom>
            <a:noFill/>
            <a:ln w="3175">
              <a:solidFill>
                <a:srgbClr val="FFCC00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cxnSp>
          <p:nvCxnSpPr>
            <p:cNvPr id="7238" name="AutoShape 105"/>
            <p:cNvCxnSpPr>
              <a:cxnSpLocks noChangeShapeType="1"/>
              <a:stCxn id="7236" idx="2"/>
              <a:endCxn id="7237" idx="3"/>
            </p:cNvCxnSpPr>
            <p:nvPr/>
          </p:nvCxnSpPr>
          <p:spPr bwMode="auto">
            <a:xfrm rot="5400000">
              <a:off x="2865" y="1875"/>
              <a:ext cx="954" cy="1512"/>
            </a:xfrm>
            <a:prstGeom prst="bentConnector2">
              <a:avLst/>
            </a:prstGeom>
            <a:noFill/>
            <a:ln w="3175">
              <a:solidFill>
                <a:srgbClr val="00B0F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180" name="Text Box 106"/>
          <p:cNvSpPr txBox="1">
            <a:spLocks noChangeArrowheads="1"/>
          </p:cNvSpPr>
          <p:nvPr/>
        </p:nvSpPr>
        <p:spPr bwMode="auto">
          <a:xfrm>
            <a:off x="1100717" y="188640"/>
            <a:ext cx="6855659" cy="46166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S_tradnl" altLang="es-MX" sz="2400" b="1" dirty="0">
                <a:solidFill>
                  <a:srgbClr val="FFC000"/>
                </a:solidFill>
                <a:latin typeface="+mn-lt"/>
              </a:rPr>
              <a:t>TELESCOPIO DE </a:t>
            </a:r>
            <a:r>
              <a:rPr lang="es-ES_tradnl" altLang="es-MX" sz="2400" b="1" dirty="0" smtClean="0">
                <a:solidFill>
                  <a:srgbClr val="FFC000"/>
                </a:solidFill>
                <a:latin typeface="+mn-lt"/>
              </a:rPr>
              <a:t>GALILEO (AUMENTO ANGULAR)</a:t>
            </a:r>
            <a:endParaRPr lang="es-ES_tradnl" altLang="es-MX" sz="2400" b="1" dirty="0">
              <a:solidFill>
                <a:srgbClr val="FFC000"/>
              </a:solidFill>
              <a:latin typeface="+mn-lt"/>
            </a:endParaRPr>
          </a:p>
        </p:txBody>
      </p:sp>
      <p:graphicFrame>
        <p:nvGraphicFramePr>
          <p:cNvPr id="14443" name="Object 10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3146587"/>
              </p:ext>
            </p:extLst>
          </p:nvPr>
        </p:nvGraphicFramePr>
        <p:xfrm>
          <a:off x="2461575" y="1025524"/>
          <a:ext cx="958297" cy="74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2" name="Ecuación" r:id="rId3" imgW="723586" imgH="558558" progId="Equation.3">
                  <p:embed/>
                </p:oleObj>
              </mc:Choice>
              <mc:Fallback>
                <p:oleObj name="Ecuación" r:id="rId3" imgW="723586" imgH="55855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1575" y="1025524"/>
                        <a:ext cx="958297" cy="741363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>
                        <a:solidFill>
                          <a:srgbClr val="FFC00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452" name="Group 116"/>
          <p:cNvGrpSpPr>
            <a:grpSpLocks/>
          </p:cNvGrpSpPr>
          <p:nvPr/>
        </p:nvGrpSpPr>
        <p:grpSpPr bwMode="auto">
          <a:xfrm>
            <a:off x="4197350" y="1535113"/>
            <a:ext cx="3400425" cy="1824037"/>
            <a:chOff x="2644" y="967"/>
            <a:chExt cx="2142" cy="1149"/>
          </a:xfrm>
        </p:grpSpPr>
        <p:sp>
          <p:nvSpPr>
            <p:cNvPr id="7230" name="Line 15"/>
            <p:cNvSpPr>
              <a:spLocks noChangeAspect="1" noChangeShapeType="1"/>
            </p:cNvSpPr>
            <p:nvPr/>
          </p:nvSpPr>
          <p:spPr bwMode="auto">
            <a:xfrm>
              <a:off x="3945" y="1090"/>
              <a:ext cx="0" cy="100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7231" name="Line 16"/>
            <p:cNvSpPr>
              <a:spLocks noChangeAspect="1" noChangeShapeType="1"/>
            </p:cNvSpPr>
            <p:nvPr/>
          </p:nvSpPr>
          <p:spPr bwMode="auto">
            <a:xfrm>
              <a:off x="2644" y="1216"/>
              <a:ext cx="210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7232" name="Text Box 17"/>
            <p:cNvSpPr txBox="1">
              <a:spLocks noChangeAspect="1" noChangeArrowheads="1"/>
            </p:cNvSpPr>
            <p:nvPr/>
          </p:nvSpPr>
          <p:spPr bwMode="auto">
            <a:xfrm>
              <a:off x="3527" y="1099"/>
              <a:ext cx="303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f </a:t>
              </a:r>
              <a:r>
                <a:rPr lang="es-PR" altLang="es-MX" baseline="-25000"/>
                <a:t>1</a:t>
              </a:r>
              <a:r>
                <a:rPr lang="es-PR" altLang="es-MX" i="1"/>
                <a:t>’</a:t>
              </a:r>
              <a:endParaRPr lang="es-ES" altLang="es-MX" i="1"/>
            </a:p>
          </p:txBody>
        </p:sp>
        <p:sp>
          <p:nvSpPr>
            <p:cNvPr id="7233" name="Line 20"/>
            <p:cNvSpPr>
              <a:spLocks noChangeShapeType="1"/>
            </p:cNvSpPr>
            <p:nvPr/>
          </p:nvSpPr>
          <p:spPr bwMode="auto">
            <a:xfrm>
              <a:off x="3979" y="1162"/>
              <a:ext cx="37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234" name="Text Box 28"/>
            <p:cNvSpPr txBox="1">
              <a:spLocks noChangeAspect="1" noChangeArrowheads="1"/>
            </p:cNvSpPr>
            <p:nvPr/>
          </p:nvSpPr>
          <p:spPr bwMode="auto">
            <a:xfrm>
              <a:off x="4005" y="967"/>
              <a:ext cx="30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f </a:t>
              </a:r>
              <a:r>
                <a:rPr lang="es-PR" altLang="es-MX" baseline="-25000"/>
                <a:t>2</a:t>
              </a:r>
              <a:r>
                <a:rPr lang="es-PR" altLang="es-MX" i="1"/>
                <a:t>’</a:t>
              </a:r>
              <a:endParaRPr lang="es-ES" altLang="es-MX" i="1"/>
            </a:p>
          </p:txBody>
        </p:sp>
        <p:sp>
          <p:nvSpPr>
            <p:cNvPr id="7235" name="Line 35"/>
            <p:cNvSpPr>
              <a:spLocks noChangeAspect="1" noChangeShapeType="1"/>
            </p:cNvSpPr>
            <p:nvPr/>
          </p:nvSpPr>
          <p:spPr bwMode="auto">
            <a:xfrm>
              <a:off x="4786" y="1113"/>
              <a:ext cx="0" cy="100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14448" name="Group 112"/>
          <p:cNvGrpSpPr>
            <a:grpSpLocks/>
          </p:cNvGrpSpPr>
          <p:nvPr/>
        </p:nvGrpSpPr>
        <p:grpSpPr bwMode="auto">
          <a:xfrm>
            <a:off x="635000" y="2187575"/>
            <a:ext cx="7461250" cy="704850"/>
            <a:chOff x="400" y="1378"/>
            <a:chExt cx="4700" cy="444"/>
          </a:xfrm>
        </p:grpSpPr>
        <p:sp>
          <p:nvSpPr>
            <p:cNvPr id="7223" name="Text Box 2"/>
            <p:cNvSpPr txBox="1">
              <a:spLocks noChangeAspect="1" noChangeArrowheads="1"/>
            </p:cNvSpPr>
            <p:nvPr/>
          </p:nvSpPr>
          <p:spPr bwMode="auto">
            <a:xfrm>
              <a:off x="400" y="1610"/>
              <a:ext cx="23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F</a:t>
              </a:r>
              <a:r>
                <a:rPr lang="es-PR" altLang="es-MX" baseline="-25000"/>
                <a:t>1</a:t>
              </a:r>
              <a:endParaRPr lang="es-ES" altLang="es-MX"/>
            </a:p>
          </p:txBody>
        </p:sp>
        <p:sp>
          <p:nvSpPr>
            <p:cNvPr id="7224" name="Oval 13"/>
            <p:cNvSpPr>
              <a:spLocks noChangeAspect="1" noChangeArrowheads="1"/>
            </p:cNvSpPr>
            <p:nvPr/>
          </p:nvSpPr>
          <p:spPr bwMode="auto">
            <a:xfrm>
              <a:off x="456" y="1563"/>
              <a:ext cx="67" cy="6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7225" name="Text Box 31"/>
            <p:cNvSpPr txBox="1">
              <a:spLocks noChangeAspect="1" noChangeArrowheads="1"/>
            </p:cNvSpPr>
            <p:nvPr/>
          </p:nvSpPr>
          <p:spPr bwMode="auto">
            <a:xfrm>
              <a:off x="4797" y="1378"/>
              <a:ext cx="30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F</a:t>
              </a:r>
              <a:r>
                <a:rPr lang="es-PR" altLang="es-MX" baseline="-25000"/>
                <a:t>1</a:t>
              </a:r>
              <a:r>
                <a:rPr lang="es-PR" altLang="es-MX"/>
                <a:t>’</a:t>
              </a:r>
              <a:endParaRPr lang="es-ES" altLang="es-MX"/>
            </a:p>
          </p:txBody>
        </p:sp>
        <p:sp>
          <p:nvSpPr>
            <p:cNvPr id="7226" name="Text Box 32"/>
            <p:cNvSpPr txBox="1">
              <a:spLocks noChangeAspect="1" noChangeArrowheads="1"/>
            </p:cNvSpPr>
            <p:nvPr/>
          </p:nvSpPr>
          <p:spPr bwMode="auto">
            <a:xfrm>
              <a:off x="4804" y="1596"/>
              <a:ext cx="23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F</a:t>
              </a:r>
              <a:r>
                <a:rPr lang="es-PR" altLang="es-MX" baseline="-25000"/>
                <a:t>2</a:t>
              </a:r>
              <a:endParaRPr lang="es-ES" altLang="es-MX"/>
            </a:p>
          </p:txBody>
        </p:sp>
        <p:sp>
          <p:nvSpPr>
            <p:cNvPr id="7227" name="Text Box 33"/>
            <p:cNvSpPr txBox="1">
              <a:spLocks noChangeAspect="1" noChangeArrowheads="1"/>
            </p:cNvSpPr>
            <p:nvPr/>
          </p:nvSpPr>
          <p:spPr bwMode="auto">
            <a:xfrm>
              <a:off x="3709" y="1567"/>
              <a:ext cx="30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F</a:t>
              </a:r>
              <a:r>
                <a:rPr lang="es-PR" altLang="es-MX" baseline="-25000"/>
                <a:t>2</a:t>
              </a:r>
              <a:r>
                <a:rPr lang="es-PR" altLang="es-MX"/>
                <a:t>’</a:t>
              </a:r>
              <a:endParaRPr lang="es-ES" altLang="es-MX"/>
            </a:p>
          </p:txBody>
        </p:sp>
        <p:sp>
          <p:nvSpPr>
            <p:cNvPr id="7228" name="Oval 34"/>
            <p:cNvSpPr>
              <a:spLocks noChangeAspect="1" noChangeArrowheads="1"/>
            </p:cNvSpPr>
            <p:nvPr/>
          </p:nvSpPr>
          <p:spPr bwMode="auto">
            <a:xfrm>
              <a:off x="3915" y="1574"/>
              <a:ext cx="57" cy="5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7229" name="Oval 36"/>
            <p:cNvSpPr>
              <a:spLocks noChangeAspect="1" noChangeArrowheads="1"/>
            </p:cNvSpPr>
            <p:nvPr/>
          </p:nvSpPr>
          <p:spPr bwMode="auto">
            <a:xfrm>
              <a:off x="4754" y="1563"/>
              <a:ext cx="66" cy="6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</p:grpSp>
      <p:grpSp>
        <p:nvGrpSpPr>
          <p:cNvPr id="14453" name="Group 117"/>
          <p:cNvGrpSpPr>
            <a:grpSpLocks/>
          </p:cNvGrpSpPr>
          <p:nvPr/>
        </p:nvGrpSpPr>
        <p:grpSpPr bwMode="auto">
          <a:xfrm>
            <a:off x="769938" y="1839913"/>
            <a:ext cx="6129337" cy="1239837"/>
            <a:chOff x="485" y="1159"/>
            <a:chExt cx="3861" cy="781"/>
          </a:xfrm>
        </p:grpSpPr>
        <p:sp>
          <p:nvSpPr>
            <p:cNvPr id="7220" name="Arc 24"/>
            <p:cNvSpPr>
              <a:spLocks/>
            </p:cNvSpPr>
            <p:nvPr/>
          </p:nvSpPr>
          <p:spPr bwMode="auto">
            <a:xfrm flipH="1">
              <a:off x="1749" y="1444"/>
              <a:ext cx="47" cy="155"/>
            </a:xfrm>
            <a:custGeom>
              <a:avLst/>
              <a:gdLst>
                <a:gd name="T0" fmla="*/ 0 w 21600"/>
                <a:gd name="T1" fmla="*/ 0 h 21600"/>
                <a:gd name="T2" fmla="*/ 47 w 21600"/>
                <a:gd name="T3" fmla="*/ 155 h 21600"/>
                <a:gd name="T4" fmla="*/ 0 w 21600"/>
                <a:gd name="T5" fmla="*/ 155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175">
              <a:solidFill>
                <a:srgbClr val="FF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221" name="Text Box 26"/>
            <p:cNvSpPr txBox="1">
              <a:spLocks noChangeArrowheads="1"/>
            </p:cNvSpPr>
            <p:nvPr/>
          </p:nvSpPr>
          <p:spPr bwMode="auto">
            <a:xfrm>
              <a:off x="1573" y="1383"/>
              <a:ext cx="20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ES_tradnl" altLang="es-MX" sz="1800">
                  <a:sym typeface="Symbol" pitchFamily="18" charset="2"/>
                </a:rPr>
                <a:t></a:t>
              </a:r>
              <a:endParaRPr lang="es-ES_tradnl" altLang="es-MX" sz="2400"/>
            </a:p>
          </p:txBody>
        </p:sp>
        <p:sp>
          <p:nvSpPr>
            <p:cNvPr id="7222" name="Line 37"/>
            <p:cNvSpPr>
              <a:spLocks noChangeShapeType="1"/>
            </p:cNvSpPr>
            <p:nvPr/>
          </p:nvSpPr>
          <p:spPr bwMode="auto">
            <a:xfrm flipH="1" flipV="1">
              <a:off x="485" y="1159"/>
              <a:ext cx="3861" cy="781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14455" name="Group 119"/>
          <p:cNvGrpSpPr>
            <a:grpSpLocks/>
          </p:cNvGrpSpPr>
          <p:nvPr/>
        </p:nvGrpSpPr>
        <p:grpSpPr bwMode="auto">
          <a:xfrm>
            <a:off x="6962775" y="2554288"/>
            <a:ext cx="1760538" cy="522287"/>
            <a:chOff x="4386" y="1609"/>
            <a:chExt cx="1109" cy="329"/>
          </a:xfrm>
        </p:grpSpPr>
        <p:sp>
          <p:nvSpPr>
            <p:cNvPr id="7217" name="Line 45"/>
            <p:cNvSpPr>
              <a:spLocks noChangeShapeType="1"/>
            </p:cNvSpPr>
            <p:nvPr/>
          </p:nvSpPr>
          <p:spPr bwMode="auto">
            <a:xfrm>
              <a:off x="4386" y="1938"/>
              <a:ext cx="110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218" name="Line 46"/>
            <p:cNvSpPr>
              <a:spLocks noChangeShapeType="1"/>
            </p:cNvSpPr>
            <p:nvPr/>
          </p:nvSpPr>
          <p:spPr bwMode="auto">
            <a:xfrm>
              <a:off x="5150" y="1609"/>
              <a:ext cx="0" cy="3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219" name="Rectangle 47"/>
            <p:cNvSpPr>
              <a:spLocks noChangeArrowheads="1"/>
            </p:cNvSpPr>
            <p:nvPr/>
          </p:nvSpPr>
          <p:spPr bwMode="auto">
            <a:xfrm>
              <a:off x="5092" y="1652"/>
              <a:ext cx="21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h</a:t>
              </a:r>
              <a:endParaRPr lang="es-ES_tradnl" altLang="es-MX" i="1"/>
            </a:p>
          </p:txBody>
        </p:sp>
      </p:grpSp>
      <p:sp>
        <p:nvSpPr>
          <p:cNvPr id="14384" name="Line 48"/>
          <p:cNvSpPr>
            <a:spLocks noChangeShapeType="1"/>
          </p:cNvSpPr>
          <p:nvPr/>
        </p:nvSpPr>
        <p:spPr bwMode="auto">
          <a:xfrm>
            <a:off x="6919913" y="3079750"/>
            <a:ext cx="909637" cy="188913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385" name="Line 49"/>
          <p:cNvSpPr>
            <a:spLocks noChangeShapeType="1"/>
          </p:cNvSpPr>
          <p:nvPr/>
        </p:nvSpPr>
        <p:spPr bwMode="auto">
          <a:xfrm>
            <a:off x="5724525" y="2295525"/>
            <a:ext cx="1524000" cy="3111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grpSp>
        <p:nvGrpSpPr>
          <p:cNvPr id="14454" name="Group 118"/>
          <p:cNvGrpSpPr>
            <a:grpSpLocks/>
          </p:cNvGrpSpPr>
          <p:nvPr/>
        </p:nvGrpSpPr>
        <p:grpSpPr bwMode="auto">
          <a:xfrm>
            <a:off x="6270625" y="2408238"/>
            <a:ext cx="1987550" cy="2052637"/>
            <a:chOff x="3950" y="1517"/>
            <a:chExt cx="1252" cy="1293"/>
          </a:xfrm>
        </p:grpSpPr>
        <p:sp>
          <p:nvSpPr>
            <p:cNvPr id="7215" name="Line 42"/>
            <p:cNvSpPr>
              <a:spLocks noChangeShapeType="1"/>
            </p:cNvSpPr>
            <p:nvPr/>
          </p:nvSpPr>
          <p:spPr bwMode="auto">
            <a:xfrm>
              <a:off x="3950" y="1517"/>
              <a:ext cx="417" cy="432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216" name="Line 50"/>
            <p:cNvSpPr>
              <a:spLocks noChangeShapeType="1"/>
            </p:cNvSpPr>
            <p:nvPr/>
          </p:nvSpPr>
          <p:spPr bwMode="auto">
            <a:xfrm>
              <a:off x="4354" y="1938"/>
              <a:ext cx="848" cy="872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14449" name="Group 113"/>
          <p:cNvGrpSpPr>
            <a:grpSpLocks/>
          </p:cNvGrpSpPr>
          <p:nvPr/>
        </p:nvGrpSpPr>
        <p:grpSpPr bwMode="auto">
          <a:xfrm>
            <a:off x="646113" y="1282700"/>
            <a:ext cx="8189912" cy="2536825"/>
            <a:chOff x="407" y="808"/>
            <a:chExt cx="5159" cy="1598"/>
          </a:xfrm>
        </p:grpSpPr>
        <p:sp>
          <p:nvSpPr>
            <p:cNvPr id="7205" name="Line 12"/>
            <p:cNvSpPr>
              <a:spLocks noChangeAspect="1" noChangeShapeType="1"/>
            </p:cNvSpPr>
            <p:nvPr/>
          </p:nvSpPr>
          <p:spPr bwMode="auto">
            <a:xfrm>
              <a:off x="407" y="1602"/>
              <a:ext cx="515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7206" name="Line 14"/>
            <p:cNvSpPr>
              <a:spLocks noChangeAspect="1" noChangeShapeType="1"/>
            </p:cNvSpPr>
            <p:nvPr/>
          </p:nvSpPr>
          <p:spPr bwMode="auto">
            <a:xfrm>
              <a:off x="2634" y="883"/>
              <a:ext cx="0" cy="14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grpSp>
          <p:nvGrpSpPr>
            <p:cNvPr id="7207" name="Group 92"/>
            <p:cNvGrpSpPr>
              <a:grpSpLocks/>
            </p:cNvGrpSpPr>
            <p:nvPr/>
          </p:nvGrpSpPr>
          <p:grpSpPr bwMode="auto">
            <a:xfrm>
              <a:off x="4288" y="808"/>
              <a:ext cx="148" cy="1598"/>
              <a:chOff x="3592" y="2044"/>
              <a:chExt cx="148" cy="2144"/>
            </a:xfrm>
          </p:grpSpPr>
          <p:sp>
            <p:nvSpPr>
              <p:cNvPr id="7208" name="Line 93"/>
              <p:cNvSpPr>
                <a:spLocks noChangeAspect="1" noChangeShapeType="1"/>
              </p:cNvSpPr>
              <p:nvPr/>
            </p:nvSpPr>
            <p:spPr bwMode="auto">
              <a:xfrm>
                <a:off x="3664" y="2116"/>
                <a:ext cx="0" cy="201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grpSp>
            <p:nvGrpSpPr>
              <p:cNvPr id="7209" name="Group 94"/>
              <p:cNvGrpSpPr>
                <a:grpSpLocks/>
              </p:cNvGrpSpPr>
              <p:nvPr/>
            </p:nvGrpSpPr>
            <p:grpSpPr bwMode="auto">
              <a:xfrm>
                <a:off x="3592" y="2044"/>
                <a:ext cx="148" cy="76"/>
                <a:chOff x="3592" y="2044"/>
                <a:chExt cx="148" cy="76"/>
              </a:xfrm>
            </p:grpSpPr>
            <p:sp>
              <p:nvSpPr>
                <p:cNvPr id="7213" name="Line 95"/>
                <p:cNvSpPr>
                  <a:spLocks noChangeShapeType="1"/>
                </p:cNvSpPr>
                <p:nvPr/>
              </p:nvSpPr>
              <p:spPr bwMode="auto">
                <a:xfrm flipH="1" flipV="1">
                  <a:off x="3592" y="2048"/>
                  <a:ext cx="72" cy="7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7214" name="Line 96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668" y="2044"/>
                  <a:ext cx="72" cy="7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</p:grpSp>
          <p:grpSp>
            <p:nvGrpSpPr>
              <p:cNvPr id="7210" name="Group 97"/>
              <p:cNvGrpSpPr>
                <a:grpSpLocks/>
              </p:cNvGrpSpPr>
              <p:nvPr/>
            </p:nvGrpSpPr>
            <p:grpSpPr bwMode="auto">
              <a:xfrm flipV="1">
                <a:off x="3592" y="4112"/>
                <a:ext cx="148" cy="76"/>
                <a:chOff x="3592" y="2044"/>
                <a:chExt cx="148" cy="76"/>
              </a:xfrm>
            </p:grpSpPr>
            <p:sp>
              <p:nvSpPr>
                <p:cNvPr id="7211" name="Line 98"/>
                <p:cNvSpPr>
                  <a:spLocks noChangeShapeType="1"/>
                </p:cNvSpPr>
                <p:nvPr/>
              </p:nvSpPr>
              <p:spPr bwMode="auto">
                <a:xfrm flipH="1" flipV="1">
                  <a:off x="3592" y="2048"/>
                  <a:ext cx="72" cy="7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7212" name="Line 99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668" y="2044"/>
                  <a:ext cx="72" cy="7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</p:grpSp>
        </p:grpSp>
      </p:grpSp>
      <p:grpSp>
        <p:nvGrpSpPr>
          <p:cNvPr id="14451" name="Group 115"/>
          <p:cNvGrpSpPr>
            <a:grpSpLocks/>
          </p:cNvGrpSpPr>
          <p:nvPr/>
        </p:nvGrpSpPr>
        <p:grpSpPr bwMode="auto">
          <a:xfrm>
            <a:off x="4181475" y="790575"/>
            <a:ext cx="2735263" cy="550863"/>
            <a:chOff x="2634" y="498"/>
            <a:chExt cx="1723" cy="347"/>
          </a:xfrm>
        </p:grpSpPr>
        <p:sp>
          <p:nvSpPr>
            <p:cNvPr id="7201" name="Line 18"/>
            <p:cNvSpPr>
              <a:spLocks noChangeAspect="1" noChangeShapeType="1"/>
            </p:cNvSpPr>
            <p:nvPr/>
          </p:nvSpPr>
          <p:spPr bwMode="auto">
            <a:xfrm>
              <a:off x="2634" y="547"/>
              <a:ext cx="0" cy="29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7202" name="Line 19"/>
            <p:cNvSpPr>
              <a:spLocks noChangeAspect="1" noChangeShapeType="1"/>
            </p:cNvSpPr>
            <p:nvPr/>
          </p:nvSpPr>
          <p:spPr bwMode="auto">
            <a:xfrm flipV="1">
              <a:off x="2647" y="627"/>
              <a:ext cx="170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7203" name="Line 29"/>
            <p:cNvSpPr>
              <a:spLocks noChangeAspect="1" noChangeShapeType="1"/>
            </p:cNvSpPr>
            <p:nvPr/>
          </p:nvSpPr>
          <p:spPr bwMode="auto">
            <a:xfrm>
              <a:off x="4357" y="552"/>
              <a:ext cx="0" cy="29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graphicFrame>
          <p:nvGraphicFramePr>
            <p:cNvPr id="7204" name="Object 10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78987869"/>
                </p:ext>
              </p:extLst>
            </p:nvPr>
          </p:nvGraphicFramePr>
          <p:xfrm>
            <a:off x="3140" y="498"/>
            <a:ext cx="680" cy="2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53" name="Ecuación" r:id="rId5" imgW="1079500" imgH="419100" progId="Equation.3">
                    <p:embed/>
                  </p:oleObj>
                </mc:Choice>
                <mc:Fallback>
                  <p:oleObj name="Ecuación" r:id="rId5" imgW="1079500" imgH="4191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40" y="498"/>
                          <a:ext cx="680" cy="264"/>
                        </a:xfrm>
                        <a:prstGeom prst="rect">
                          <a:avLst/>
                        </a:prstGeom>
                        <a:solidFill>
                          <a:srgbClr val="00B0F0"/>
                        </a:solidFill>
                        <a:ln>
                          <a:solidFill>
                            <a:srgbClr val="FFC000"/>
                          </a:solidFill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456" name="Group 120"/>
          <p:cNvGrpSpPr>
            <a:grpSpLocks/>
          </p:cNvGrpSpPr>
          <p:nvPr/>
        </p:nvGrpSpPr>
        <p:grpSpPr bwMode="auto">
          <a:xfrm>
            <a:off x="7131050" y="2995613"/>
            <a:ext cx="1117600" cy="827087"/>
            <a:chOff x="4492" y="1887"/>
            <a:chExt cx="704" cy="521"/>
          </a:xfrm>
        </p:grpSpPr>
        <p:sp>
          <p:nvSpPr>
            <p:cNvPr id="7199" name="Arc 109"/>
            <p:cNvSpPr>
              <a:spLocks/>
            </p:cNvSpPr>
            <p:nvPr/>
          </p:nvSpPr>
          <p:spPr bwMode="auto">
            <a:xfrm rot="4513846">
              <a:off x="4512" y="1867"/>
              <a:ext cx="521" cy="561"/>
            </a:xfrm>
            <a:custGeom>
              <a:avLst/>
              <a:gdLst>
                <a:gd name="T0" fmla="*/ 132 w 19507"/>
                <a:gd name="T1" fmla="*/ 0 h 21023"/>
                <a:gd name="T2" fmla="*/ 521 w 19507"/>
                <a:gd name="T3" fmla="*/ 313 h 21023"/>
                <a:gd name="T4" fmla="*/ 0 w 19507"/>
                <a:gd name="T5" fmla="*/ 561 h 210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507" h="21023" fill="none" extrusionOk="0">
                  <a:moveTo>
                    <a:pt x="4959" y="0"/>
                  </a:moveTo>
                  <a:cubicBezTo>
                    <a:pt x="11340" y="1505"/>
                    <a:pt x="16691" y="5826"/>
                    <a:pt x="19506" y="11747"/>
                  </a:cubicBezTo>
                </a:path>
                <a:path w="19507" h="21023" stroke="0" extrusionOk="0">
                  <a:moveTo>
                    <a:pt x="4959" y="0"/>
                  </a:moveTo>
                  <a:cubicBezTo>
                    <a:pt x="11340" y="1505"/>
                    <a:pt x="16691" y="5826"/>
                    <a:pt x="19506" y="11747"/>
                  </a:cubicBezTo>
                  <a:lnTo>
                    <a:pt x="0" y="21023"/>
                  </a:lnTo>
                  <a:lnTo>
                    <a:pt x="4959" y="0"/>
                  </a:lnTo>
                  <a:close/>
                </a:path>
              </a:pathLst>
            </a:custGeom>
            <a:noFill/>
            <a:ln w="3175">
              <a:solidFill>
                <a:srgbClr val="FF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200" name="Rectangle 110"/>
            <p:cNvSpPr>
              <a:spLocks noChangeArrowheads="1"/>
            </p:cNvSpPr>
            <p:nvPr/>
          </p:nvSpPr>
          <p:spPr bwMode="auto">
            <a:xfrm>
              <a:off x="4941" y="2111"/>
              <a:ext cx="25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ES_tradnl" altLang="es-MX" sz="1800">
                  <a:sym typeface="Symbol" pitchFamily="18" charset="2"/>
                </a:rPr>
                <a:t>’</a:t>
              </a:r>
            </a:p>
          </p:txBody>
        </p:sp>
      </p:grpSp>
      <p:sp>
        <p:nvSpPr>
          <p:cNvPr id="14450" name="Text Box 114"/>
          <p:cNvSpPr txBox="1">
            <a:spLocks noChangeArrowheads="1"/>
          </p:cNvSpPr>
          <p:nvPr/>
        </p:nvSpPr>
        <p:spPr bwMode="auto">
          <a:xfrm>
            <a:off x="4796730" y="5364163"/>
            <a:ext cx="4095750" cy="101566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s-ES" altLang="es-MX" sz="2000" dirty="0"/>
              <a:t>Sistema telescópico: el foco imagen de la primera lente coincide con el foco objeto de la segunda</a:t>
            </a:r>
          </a:p>
        </p:txBody>
      </p:sp>
      <p:sp>
        <p:nvSpPr>
          <p:cNvPr id="14457" name="Text Box 121"/>
          <p:cNvSpPr txBox="1">
            <a:spLocks noChangeArrowheads="1"/>
          </p:cNvSpPr>
          <p:nvPr/>
        </p:nvSpPr>
        <p:spPr bwMode="auto">
          <a:xfrm>
            <a:off x="536575" y="1218238"/>
            <a:ext cx="1675459" cy="338554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S" altLang="es-MX" dirty="0"/>
              <a:t>Aumento angular:</a:t>
            </a:r>
          </a:p>
        </p:txBody>
      </p:sp>
    </p:spTree>
    <p:extLst>
      <p:ext uri="{BB962C8B-B14F-4D97-AF65-F5344CB8AC3E}">
        <p14:creationId xmlns:p14="http://schemas.microsoft.com/office/powerpoint/2010/main" val="1336480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0" dur="500"/>
                                        <p:tgtEl>
                                          <p:spTgt spid="14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1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14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14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6" dur="500"/>
                                        <p:tgtEl>
                                          <p:spTgt spid="1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500"/>
                                        <p:tgtEl>
                                          <p:spTgt spid="14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4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1" dur="500"/>
                                        <p:tgtEl>
                                          <p:spTgt spid="14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6" dur="500"/>
                                        <p:tgtEl>
                                          <p:spTgt spid="14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4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4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4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4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4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7" dur="500"/>
                                        <p:tgtEl>
                                          <p:spTgt spid="14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4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4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90" grpId="0" animBg="1"/>
      <p:bldP spid="14384" grpId="0" animBg="1"/>
      <p:bldP spid="14385" grpId="0" animBg="1"/>
      <p:bldP spid="14450" grpId="0" animBg="1"/>
      <p:bldP spid="1445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961387" y="382588"/>
            <a:ext cx="7211013" cy="46166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S_tradnl" altLang="es-MX" sz="2400" b="1" dirty="0">
                <a:solidFill>
                  <a:srgbClr val="FFC000"/>
                </a:solidFill>
                <a:latin typeface="+mn-lt"/>
              </a:rPr>
              <a:t>TELESCOPIO DE GALILEO. AUMENTO ANGULAR (2) </a:t>
            </a:r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1912606"/>
              </p:ext>
            </p:extLst>
          </p:nvPr>
        </p:nvGraphicFramePr>
        <p:xfrm>
          <a:off x="4662488" y="1818604"/>
          <a:ext cx="18415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6" name="Ecuación" r:id="rId3" imgW="1841500" imgH="685800" progId="Equation.3">
                  <p:embed/>
                </p:oleObj>
              </mc:Choice>
              <mc:Fallback>
                <p:oleObj name="Ecuación" r:id="rId3" imgW="184150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2488" y="1818604"/>
                        <a:ext cx="1841500" cy="685800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>
                        <a:solidFill>
                          <a:srgbClr val="FFC00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4057393"/>
              </p:ext>
            </p:extLst>
          </p:nvPr>
        </p:nvGraphicFramePr>
        <p:xfrm>
          <a:off x="4725988" y="3185442"/>
          <a:ext cx="17018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7" name="Ecuación" r:id="rId5" imgW="1701800" imgH="685800" progId="Equation.3">
                  <p:embed/>
                </p:oleObj>
              </mc:Choice>
              <mc:Fallback>
                <p:oleObj name="Ecuación" r:id="rId5" imgW="170180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5988" y="3185442"/>
                        <a:ext cx="1701800" cy="685800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  <a:ln>
                        <a:solidFill>
                          <a:srgbClr val="FFC00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198" name="Group 6"/>
          <p:cNvGrpSpPr>
            <a:grpSpLocks/>
          </p:cNvGrpSpPr>
          <p:nvPr/>
        </p:nvGrpSpPr>
        <p:grpSpPr bwMode="auto">
          <a:xfrm>
            <a:off x="467544" y="1898650"/>
            <a:ext cx="3729037" cy="3403600"/>
            <a:chOff x="381" y="2032"/>
            <a:chExt cx="2349" cy="2144"/>
          </a:xfrm>
        </p:grpSpPr>
        <p:sp>
          <p:nvSpPr>
            <p:cNvPr id="8215" name="Arc 7"/>
            <p:cNvSpPr>
              <a:spLocks/>
            </p:cNvSpPr>
            <p:nvPr/>
          </p:nvSpPr>
          <p:spPr bwMode="auto">
            <a:xfrm rot="3150417">
              <a:off x="1580" y="2894"/>
              <a:ext cx="119" cy="155"/>
            </a:xfrm>
            <a:custGeom>
              <a:avLst/>
              <a:gdLst>
                <a:gd name="T0" fmla="*/ 0 w 21600"/>
                <a:gd name="T1" fmla="*/ 0 h 21600"/>
                <a:gd name="T2" fmla="*/ 119 w 21600"/>
                <a:gd name="T3" fmla="*/ 155 h 21600"/>
                <a:gd name="T4" fmla="*/ 0 w 21600"/>
                <a:gd name="T5" fmla="*/ 155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175">
              <a:solidFill>
                <a:srgbClr val="FF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216" name="Text Box 8"/>
            <p:cNvSpPr txBox="1">
              <a:spLocks noChangeArrowheads="1"/>
            </p:cNvSpPr>
            <p:nvPr/>
          </p:nvSpPr>
          <p:spPr bwMode="auto">
            <a:xfrm>
              <a:off x="1646" y="2897"/>
              <a:ext cx="25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ES_tradnl" altLang="es-MX" sz="1800">
                  <a:sym typeface="Symbol" pitchFamily="18" charset="2"/>
                </a:rPr>
                <a:t>’</a:t>
              </a:r>
              <a:endParaRPr lang="es-ES_tradnl" altLang="es-MX" sz="2400"/>
            </a:p>
          </p:txBody>
        </p:sp>
        <p:sp>
          <p:nvSpPr>
            <p:cNvPr id="8217" name="Line 9"/>
            <p:cNvSpPr>
              <a:spLocks noChangeAspect="1" noChangeShapeType="1"/>
            </p:cNvSpPr>
            <p:nvPr/>
          </p:nvSpPr>
          <p:spPr bwMode="auto">
            <a:xfrm>
              <a:off x="1214" y="2664"/>
              <a:ext cx="1043" cy="1077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218" name="Line 10"/>
            <p:cNvSpPr>
              <a:spLocks noChangeAspect="1" noChangeShapeType="1"/>
            </p:cNvSpPr>
            <p:nvPr/>
          </p:nvSpPr>
          <p:spPr bwMode="auto">
            <a:xfrm>
              <a:off x="409" y="2497"/>
              <a:ext cx="2248" cy="459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219" name="Line 11"/>
            <p:cNvSpPr>
              <a:spLocks noChangeAspect="1" noChangeShapeType="1"/>
            </p:cNvSpPr>
            <p:nvPr/>
          </p:nvSpPr>
          <p:spPr bwMode="auto">
            <a:xfrm>
              <a:off x="390" y="2872"/>
              <a:ext cx="226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220" name="Oval 12"/>
            <p:cNvSpPr>
              <a:spLocks noChangeAspect="1" noChangeArrowheads="1"/>
            </p:cNvSpPr>
            <p:nvPr/>
          </p:nvSpPr>
          <p:spPr bwMode="auto">
            <a:xfrm>
              <a:off x="1180" y="2845"/>
              <a:ext cx="57" cy="5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8221" name="Arc 13"/>
            <p:cNvSpPr>
              <a:spLocks/>
            </p:cNvSpPr>
            <p:nvPr/>
          </p:nvSpPr>
          <p:spPr bwMode="auto">
            <a:xfrm flipH="1">
              <a:off x="1819" y="2796"/>
              <a:ext cx="47" cy="72"/>
            </a:xfrm>
            <a:custGeom>
              <a:avLst/>
              <a:gdLst>
                <a:gd name="T0" fmla="*/ 0 w 21600"/>
                <a:gd name="T1" fmla="*/ 0 h 21600"/>
                <a:gd name="T2" fmla="*/ 47 w 21600"/>
                <a:gd name="T3" fmla="*/ 72 h 21600"/>
                <a:gd name="T4" fmla="*/ 0 w 21600"/>
                <a:gd name="T5" fmla="*/ 72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175">
              <a:solidFill>
                <a:srgbClr val="FF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222" name="Line 14"/>
            <p:cNvSpPr>
              <a:spLocks noChangeShapeType="1"/>
            </p:cNvSpPr>
            <p:nvPr/>
          </p:nvSpPr>
          <p:spPr bwMode="auto">
            <a:xfrm>
              <a:off x="1206" y="2192"/>
              <a:ext cx="0" cy="62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223" name="Rectangle 15"/>
            <p:cNvSpPr>
              <a:spLocks noChangeArrowheads="1"/>
            </p:cNvSpPr>
            <p:nvPr/>
          </p:nvSpPr>
          <p:spPr bwMode="auto">
            <a:xfrm>
              <a:off x="529" y="2669"/>
              <a:ext cx="25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h’</a:t>
              </a:r>
              <a:endParaRPr lang="es-ES_tradnl" altLang="es-MX" i="1"/>
            </a:p>
          </p:txBody>
        </p:sp>
        <p:sp>
          <p:nvSpPr>
            <p:cNvPr id="8224" name="Rectangle 16"/>
            <p:cNvSpPr>
              <a:spLocks noChangeArrowheads="1"/>
            </p:cNvSpPr>
            <p:nvPr/>
          </p:nvSpPr>
          <p:spPr bwMode="auto">
            <a:xfrm>
              <a:off x="1201" y="3069"/>
              <a:ext cx="20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x</a:t>
              </a:r>
              <a:endParaRPr lang="es-ES_tradnl" altLang="es-MX" i="1"/>
            </a:p>
          </p:txBody>
        </p:sp>
        <p:sp>
          <p:nvSpPr>
            <p:cNvPr id="8225" name="Line 17"/>
            <p:cNvSpPr>
              <a:spLocks noChangeShapeType="1"/>
            </p:cNvSpPr>
            <p:nvPr/>
          </p:nvSpPr>
          <p:spPr bwMode="auto">
            <a:xfrm>
              <a:off x="1210" y="2928"/>
              <a:ext cx="0" cy="32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226" name="Line 18"/>
            <p:cNvSpPr>
              <a:spLocks noChangeShapeType="1"/>
            </p:cNvSpPr>
            <p:nvPr/>
          </p:nvSpPr>
          <p:spPr bwMode="auto">
            <a:xfrm>
              <a:off x="1414" y="2880"/>
              <a:ext cx="0" cy="37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227" name="Line 19"/>
            <p:cNvSpPr>
              <a:spLocks noChangeShapeType="1"/>
            </p:cNvSpPr>
            <p:nvPr/>
          </p:nvSpPr>
          <p:spPr bwMode="auto">
            <a:xfrm flipH="1">
              <a:off x="486" y="2660"/>
              <a:ext cx="7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228" name="Line 20"/>
            <p:cNvSpPr>
              <a:spLocks noChangeShapeType="1"/>
            </p:cNvSpPr>
            <p:nvPr/>
          </p:nvSpPr>
          <p:spPr bwMode="auto">
            <a:xfrm>
              <a:off x="662" y="2452"/>
              <a:ext cx="0" cy="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229" name="Line 21"/>
            <p:cNvSpPr>
              <a:spLocks noChangeShapeType="1"/>
            </p:cNvSpPr>
            <p:nvPr/>
          </p:nvSpPr>
          <p:spPr bwMode="auto">
            <a:xfrm flipV="1">
              <a:off x="654" y="2884"/>
              <a:ext cx="0" cy="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230" name="Line 22"/>
            <p:cNvSpPr>
              <a:spLocks noChangeShapeType="1"/>
            </p:cNvSpPr>
            <p:nvPr/>
          </p:nvSpPr>
          <p:spPr bwMode="auto">
            <a:xfrm>
              <a:off x="1006" y="320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231" name="Line 23"/>
            <p:cNvSpPr>
              <a:spLocks noChangeShapeType="1"/>
            </p:cNvSpPr>
            <p:nvPr/>
          </p:nvSpPr>
          <p:spPr bwMode="auto">
            <a:xfrm flipH="1">
              <a:off x="1426" y="319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232" name="Line 24"/>
            <p:cNvSpPr>
              <a:spLocks noChangeAspect="1" noChangeShapeType="1"/>
            </p:cNvSpPr>
            <p:nvPr/>
          </p:nvSpPr>
          <p:spPr bwMode="auto">
            <a:xfrm>
              <a:off x="381" y="3361"/>
              <a:ext cx="1868" cy="381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233" name="Line 25"/>
            <p:cNvSpPr>
              <a:spLocks noChangeShapeType="1"/>
            </p:cNvSpPr>
            <p:nvPr/>
          </p:nvSpPr>
          <p:spPr bwMode="auto">
            <a:xfrm>
              <a:off x="2254" y="3740"/>
              <a:ext cx="264" cy="264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234" name="Line 26"/>
            <p:cNvSpPr>
              <a:spLocks noChangeShapeType="1"/>
            </p:cNvSpPr>
            <p:nvPr/>
          </p:nvSpPr>
          <p:spPr bwMode="auto">
            <a:xfrm>
              <a:off x="2254" y="3740"/>
              <a:ext cx="47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235" name="Line 27"/>
            <p:cNvSpPr>
              <a:spLocks noChangeShapeType="1"/>
            </p:cNvSpPr>
            <p:nvPr/>
          </p:nvSpPr>
          <p:spPr bwMode="auto">
            <a:xfrm>
              <a:off x="2498" y="2888"/>
              <a:ext cx="0" cy="8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236" name="Rectangle 28"/>
            <p:cNvSpPr>
              <a:spLocks noChangeArrowheads="1"/>
            </p:cNvSpPr>
            <p:nvPr/>
          </p:nvSpPr>
          <p:spPr bwMode="auto">
            <a:xfrm>
              <a:off x="2385" y="3157"/>
              <a:ext cx="212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h</a:t>
              </a:r>
              <a:endParaRPr lang="es-ES_tradnl" altLang="es-MX" i="1"/>
            </a:p>
          </p:txBody>
        </p:sp>
        <p:sp>
          <p:nvSpPr>
            <p:cNvPr id="8237" name="Text Box 29"/>
            <p:cNvSpPr txBox="1">
              <a:spLocks noChangeArrowheads="1"/>
            </p:cNvSpPr>
            <p:nvPr/>
          </p:nvSpPr>
          <p:spPr bwMode="auto">
            <a:xfrm>
              <a:off x="1802" y="2469"/>
              <a:ext cx="20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ES_tradnl" altLang="es-MX" sz="1800">
                  <a:sym typeface="Symbol" pitchFamily="18" charset="2"/>
                </a:rPr>
                <a:t></a:t>
              </a:r>
              <a:endParaRPr lang="es-ES_tradnl" altLang="es-MX" sz="2400"/>
            </a:p>
          </p:txBody>
        </p:sp>
        <p:grpSp>
          <p:nvGrpSpPr>
            <p:cNvPr id="8238" name="Group 30"/>
            <p:cNvGrpSpPr>
              <a:grpSpLocks/>
            </p:cNvGrpSpPr>
            <p:nvPr/>
          </p:nvGrpSpPr>
          <p:grpSpPr bwMode="auto">
            <a:xfrm>
              <a:off x="1674" y="2608"/>
              <a:ext cx="160" cy="212"/>
              <a:chOff x="3084" y="2620"/>
              <a:chExt cx="160" cy="212"/>
            </a:xfrm>
          </p:grpSpPr>
          <p:sp>
            <p:nvSpPr>
              <p:cNvPr id="8250" name="Line 31"/>
              <p:cNvSpPr>
                <a:spLocks noChangeShapeType="1"/>
              </p:cNvSpPr>
              <p:nvPr/>
            </p:nvSpPr>
            <p:spPr bwMode="auto">
              <a:xfrm>
                <a:off x="3084" y="2832"/>
                <a:ext cx="140" cy="0"/>
              </a:xfrm>
              <a:prstGeom prst="line">
                <a:avLst/>
              </a:prstGeom>
              <a:noFill/>
              <a:ln w="9525">
                <a:solidFill>
                  <a:srgbClr val="FF66FF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8251" name="Line 32"/>
              <p:cNvSpPr>
                <a:spLocks noChangeShapeType="1"/>
              </p:cNvSpPr>
              <p:nvPr/>
            </p:nvSpPr>
            <p:spPr bwMode="auto">
              <a:xfrm flipV="1">
                <a:off x="3084" y="2624"/>
                <a:ext cx="0" cy="208"/>
              </a:xfrm>
              <a:prstGeom prst="line">
                <a:avLst/>
              </a:prstGeom>
              <a:noFill/>
              <a:ln w="9525">
                <a:solidFill>
                  <a:srgbClr val="FF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8252" name="Line 33"/>
              <p:cNvSpPr>
                <a:spLocks noChangeShapeType="1"/>
              </p:cNvSpPr>
              <p:nvPr/>
            </p:nvSpPr>
            <p:spPr bwMode="auto">
              <a:xfrm>
                <a:off x="3084" y="2620"/>
                <a:ext cx="160" cy="0"/>
              </a:xfrm>
              <a:prstGeom prst="line">
                <a:avLst/>
              </a:prstGeom>
              <a:noFill/>
              <a:ln w="9525">
                <a:solidFill>
                  <a:srgbClr val="FF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  <p:sp>
          <p:nvSpPr>
            <p:cNvPr id="8239" name="Line 34"/>
            <p:cNvSpPr>
              <a:spLocks noChangeShapeType="1"/>
            </p:cNvSpPr>
            <p:nvPr/>
          </p:nvSpPr>
          <p:spPr bwMode="auto">
            <a:xfrm>
              <a:off x="1214" y="2304"/>
              <a:ext cx="10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240" name="Text Box 35"/>
            <p:cNvSpPr txBox="1">
              <a:spLocks noChangeAspect="1" noChangeArrowheads="1"/>
            </p:cNvSpPr>
            <p:nvPr/>
          </p:nvSpPr>
          <p:spPr bwMode="auto">
            <a:xfrm>
              <a:off x="1617" y="2177"/>
              <a:ext cx="303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 </a:t>
              </a:r>
              <a:r>
                <a:rPr lang="es-PR" altLang="es-MX" i="1"/>
                <a:t>f </a:t>
              </a:r>
              <a:r>
                <a:rPr lang="es-PR" altLang="es-MX" baseline="-25000"/>
                <a:t>2</a:t>
              </a:r>
              <a:r>
                <a:rPr lang="es-PR" altLang="es-MX" i="1"/>
                <a:t>’</a:t>
              </a:r>
              <a:endParaRPr lang="es-ES" altLang="es-MX" i="1"/>
            </a:p>
          </p:txBody>
        </p:sp>
        <p:grpSp>
          <p:nvGrpSpPr>
            <p:cNvPr id="8241" name="Group 36"/>
            <p:cNvGrpSpPr>
              <a:grpSpLocks/>
            </p:cNvGrpSpPr>
            <p:nvPr/>
          </p:nvGrpSpPr>
          <p:grpSpPr bwMode="auto">
            <a:xfrm>
              <a:off x="2182" y="2032"/>
              <a:ext cx="148" cy="2144"/>
              <a:chOff x="3592" y="2044"/>
              <a:chExt cx="148" cy="2144"/>
            </a:xfrm>
          </p:grpSpPr>
          <p:sp>
            <p:nvSpPr>
              <p:cNvPr id="8243" name="Line 37"/>
              <p:cNvSpPr>
                <a:spLocks noChangeAspect="1" noChangeShapeType="1"/>
              </p:cNvSpPr>
              <p:nvPr/>
            </p:nvSpPr>
            <p:spPr bwMode="auto">
              <a:xfrm>
                <a:off x="3664" y="2116"/>
                <a:ext cx="0" cy="201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grpSp>
            <p:nvGrpSpPr>
              <p:cNvPr id="8244" name="Group 38"/>
              <p:cNvGrpSpPr>
                <a:grpSpLocks/>
              </p:cNvGrpSpPr>
              <p:nvPr/>
            </p:nvGrpSpPr>
            <p:grpSpPr bwMode="auto">
              <a:xfrm>
                <a:off x="3592" y="2044"/>
                <a:ext cx="148" cy="76"/>
                <a:chOff x="3592" y="2044"/>
                <a:chExt cx="148" cy="76"/>
              </a:xfrm>
            </p:grpSpPr>
            <p:sp>
              <p:nvSpPr>
                <p:cNvPr id="8248" name="Line 39"/>
                <p:cNvSpPr>
                  <a:spLocks noChangeShapeType="1"/>
                </p:cNvSpPr>
                <p:nvPr/>
              </p:nvSpPr>
              <p:spPr bwMode="auto">
                <a:xfrm flipH="1" flipV="1">
                  <a:off x="3592" y="2048"/>
                  <a:ext cx="72" cy="7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8249" name="Line 40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668" y="2044"/>
                  <a:ext cx="72" cy="7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</p:grpSp>
          <p:grpSp>
            <p:nvGrpSpPr>
              <p:cNvPr id="8245" name="Group 41"/>
              <p:cNvGrpSpPr>
                <a:grpSpLocks/>
              </p:cNvGrpSpPr>
              <p:nvPr/>
            </p:nvGrpSpPr>
            <p:grpSpPr bwMode="auto">
              <a:xfrm flipV="1">
                <a:off x="3592" y="4112"/>
                <a:ext cx="148" cy="76"/>
                <a:chOff x="3592" y="2044"/>
                <a:chExt cx="148" cy="76"/>
              </a:xfrm>
            </p:grpSpPr>
            <p:sp>
              <p:nvSpPr>
                <p:cNvPr id="8246" name="Line 42"/>
                <p:cNvSpPr>
                  <a:spLocks noChangeShapeType="1"/>
                </p:cNvSpPr>
                <p:nvPr/>
              </p:nvSpPr>
              <p:spPr bwMode="auto">
                <a:xfrm flipH="1" flipV="1">
                  <a:off x="3592" y="2048"/>
                  <a:ext cx="72" cy="7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  <p:sp>
              <p:nvSpPr>
                <p:cNvPr id="8247" name="Line 43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668" y="2044"/>
                  <a:ext cx="72" cy="7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MX"/>
                </a:p>
              </p:txBody>
            </p:sp>
          </p:grpSp>
        </p:grpSp>
        <p:sp>
          <p:nvSpPr>
            <p:cNvPr id="8242" name="Text Box 44"/>
            <p:cNvSpPr txBox="1">
              <a:spLocks noChangeAspect="1" noChangeArrowheads="1"/>
            </p:cNvSpPr>
            <p:nvPr/>
          </p:nvSpPr>
          <p:spPr bwMode="auto">
            <a:xfrm>
              <a:off x="963" y="2861"/>
              <a:ext cx="30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PR" altLang="es-MX"/>
                <a:t>F</a:t>
              </a:r>
              <a:r>
                <a:rPr lang="es-PR" altLang="es-MX" baseline="-25000"/>
                <a:t>2</a:t>
              </a:r>
              <a:r>
                <a:rPr lang="es-PR" altLang="es-MX"/>
                <a:t>’</a:t>
              </a:r>
              <a:endParaRPr lang="es-ES" altLang="es-MX"/>
            </a:p>
          </p:txBody>
        </p:sp>
      </p:grpSp>
      <p:grpSp>
        <p:nvGrpSpPr>
          <p:cNvPr id="15412" name="Group 52"/>
          <p:cNvGrpSpPr>
            <a:grpSpLocks/>
          </p:cNvGrpSpPr>
          <p:nvPr/>
        </p:nvGrpSpPr>
        <p:grpSpPr bwMode="auto">
          <a:xfrm>
            <a:off x="6767513" y="1713829"/>
            <a:ext cx="1609725" cy="800100"/>
            <a:chOff x="4263" y="850"/>
            <a:chExt cx="1014" cy="504"/>
          </a:xfrm>
        </p:grpSpPr>
        <p:graphicFrame>
          <p:nvGraphicFramePr>
            <p:cNvPr id="8213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04848743"/>
                </p:ext>
              </p:extLst>
            </p:nvPr>
          </p:nvGraphicFramePr>
          <p:xfrm>
            <a:off x="4549" y="850"/>
            <a:ext cx="728" cy="5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8" name="Ecuación" r:id="rId7" imgW="1155700" imgH="800100" progId="Equation.3">
                    <p:embed/>
                  </p:oleObj>
                </mc:Choice>
                <mc:Fallback>
                  <p:oleObj name="Ecuación" r:id="rId7" imgW="1155700" imgH="8001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49" y="850"/>
                          <a:ext cx="728" cy="504"/>
                        </a:xfrm>
                        <a:prstGeom prst="rect">
                          <a:avLst/>
                        </a:prstGeom>
                        <a:solidFill>
                          <a:srgbClr val="00B0F0"/>
                        </a:solidFill>
                        <a:ln>
                          <a:solidFill>
                            <a:srgbClr val="FFC000"/>
                          </a:solidFill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14" name="Line 46"/>
            <p:cNvSpPr>
              <a:spLocks noChangeShapeType="1"/>
            </p:cNvSpPr>
            <p:nvPr/>
          </p:nvSpPr>
          <p:spPr bwMode="auto">
            <a:xfrm>
              <a:off x="4263" y="1109"/>
              <a:ext cx="17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15413" name="Group 53"/>
          <p:cNvGrpSpPr>
            <a:grpSpLocks/>
          </p:cNvGrpSpPr>
          <p:nvPr/>
        </p:nvGrpSpPr>
        <p:grpSpPr bwMode="auto">
          <a:xfrm>
            <a:off x="6961190" y="3077492"/>
            <a:ext cx="1423988" cy="660400"/>
            <a:chOff x="4385" y="1709"/>
            <a:chExt cx="897" cy="416"/>
          </a:xfrm>
        </p:grpSpPr>
        <p:graphicFrame>
          <p:nvGraphicFramePr>
            <p:cNvPr id="8211" name="Object 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49504617"/>
                </p:ext>
              </p:extLst>
            </p:nvPr>
          </p:nvGraphicFramePr>
          <p:xfrm>
            <a:off x="4610" y="1709"/>
            <a:ext cx="672" cy="4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9" name="Ecuación" r:id="rId9" imgW="1066800" imgH="660400" progId="Equation.3">
                    <p:embed/>
                  </p:oleObj>
                </mc:Choice>
                <mc:Fallback>
                  <p:oleObj name="Ecuación" r:id="rId9" imgW="1066800" imgH="660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10" y="1709"/>
                          <a:ext cx="672" cy="416"/>
                        </a:xfrm>
                        <a:prstGeom prst="rect">
                          <a:avLst/>
                        </a:prstGeom>
                        <a:solidFill>
                          <a:srgbClr val="00B0F0"/>
                        </a:solidFill>
                        <a:ln>
                          <a:solidFill>
                            <a:srgbClr val="FFC000"/>
                          </a:solidFill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12" name="Line 47"/>
            <p:cNvSpPr>
              <a:spLocks noChangeShapeType="1"/>
            </p:cNvSpPr>
            <p:nvPr/>
          </p:nvSpPr>
          <p:spPr bwMode="auto">
            <a:xfrm>
              <a:off x="4385" y="1952"/>
              <a:ext cx="173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15409" name="Rectangle 49"/>
          <p:cNvSpPr>
            <a:spLocks noChangeArrowheads="1"/>
          </p:cNvSpPr>
          <p:nvPr/>
        </p:nvSpPr>
        <p:spPr bwMode="auto">
          <a:xfrm>
            <a:off x="7070725" y="1548729"/>
            <a:ext cx="1573213" cy="2466975"/>
          </a:xfrm>
          <a:prstGeom prst="rect">
            <a:avLst/>
          </a:prstGeom>
          <a:noFill/>
          <a:ln w="9525">
            <a:solidFill>
              <a:srgbClr val="FFCC0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s-MX" altLang="es-MX"/>
          </a:p>
        </p:txBody>
      </p:sp>
      <p:grpSp>
        <p:nvGrpSpPr>
          <p:cNvPr id="15414" name="Group 54"/>
          <p:cNvGrpSpPr>
            <a:grpSpLocks/>
          </p:cNvGrpSpPr>
          <p:nvPr/>
        </p:nvGrpSpPr>
        <p:grpSpPr bwMode="auto">
          <a:xfrm>
            <a:off x="6032500" y="4087142"/>
            <a:ext cx="1962150" cy="1862138"/>
            <a:chOff x="3800" y="2345"/>
            <a:chExt cx="1236" cy="1173"/>
          </a:xfrm>
        </p:grpSpPr>
        <p:graphicFrame>
          <p:nvGraphicFramePr>
            <p:cNvPr id="8208" name="Object 4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81804280"/>
                </p:ext>
              </p:extLst>
            </p:nvPr>
          </p:nvGraphicFramePr>
          <p:xfrm>
            <a:off x="3931" y="2946"/>
            <a:ext cx="992" cy="5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30" name="Ecuación" r:id="rId11" imgW="1574800" imgH="800100" progId="Equation.3">
                    <p:embed/>
                  </p:oleObj>
                </mc:Choice>
                <mc:Fallback>
                  <p:oleObj name="Ecuación" r:id="rId11" imgW="1574800" imgH="8001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31" y="2946"/>
                          <a:ext cx="992" cy="504"/>
                        </a:xfrm>
                        <a:prstGeom prst="rect">
                          <a:avLst/>
                        </a:prstGeom>
                        <a:solidFill>
                          <a:srgbClr val="00B0F0"/>
                        </a:solidFill>
                        <a:ln>
                          <a:solidFill>
                            <a:srgbClr val="FFC000"/>
                          </a:solidFill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09" name="Rectangle 50"/>
            <p:cNvSpPr>
              <a:spLocks noChangeArrowheads="1"/>
            </p:cNvSpPr>
            <p:nvPr/>
          </p:nvSpPr>
          <p:spPr bwMode="auto">
            <a:xfrm>
              <a:off x="3800" y="2837"/>
              <a:ext cx="1236" cy="681"/>
            </a:xfrm>
            <a:prstGeom prst="rect">
              <a:avLst/>
            </a:prstGeom>
            <a:noFill/>
            <a:ln w="9525">
              <a:solidFill>
                <a:srgbClr val="FFCC00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cxnSp>
          <p:nvCxnSpPr>
            <p:cNvPr id="8210" name="AutoShape 51"/>
            <p:cNvCxnSpPr>
              <a:cxnSpLocks noChangeShapeType="1"/>
              <a:stCxn id="15409" idx="2"/>
              <a:endCxn id="8209" idx="0"/>
            </p:cNvCxnSpPr>
            <p:nvPr/>
          </p:nvCxnSpPr>
          <p:spPr bwMode="auto">
            <a:xfrm rot="5400000">
              <a:off x="4438" y="2325"/>
              <a:ext cx="492" cy="532"/>
            </a:xfrm>
            <a:prstGeom prst="bentConnector3">
              <a:avLst>
                <a:gd name="adj1" fmla="val 50000"/>
              </a:avLst>
            </a:prstGeom>
            <a:noFill/>
            <a:ln w="3175">
              <a:solidFill>
                <a:srgbClr val="FFCC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4119400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536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5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5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5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09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72616" y="692696"/>
            <a:ext cx="3223320" cy="648072"/>
          </a:xfrm>
          <a:ln w="38100">
            <a:solidFill>
              <a:srgbClr val="FFC0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BIBLIOGRAFÍA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71086" y="1958057"/>
            <a:ext cx="7861354" cy="3354765"/>
          </a:xfrm>
          <a:prstGeom prst="rect">
            <a:avLst/>
          </a:prstGeom>
          <a:solidFill>
            <a:schemeClr val="bg2">
              <a:lumMod val="50000"/>
            </a:schemeClr>
          </a:solidFill>
          <a:ln w="571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/>
              <a:t>Ruíz R. </a:t>
            </a:r>
            <a:r>
              <a:rPr lang="es-ES" sz="2400" b="1" dirty="0" smtClean="0"/>
              <a:t>El Método Científico y sus Etapas, </a:t>
            </a:r>
            <a:r>
              <a:rPr lang="es-ES" sz="2400" dirty="0" smtClean="0"/>
              <a:t>consultado en Internet </a:t>
            </a:r>
            <a:r>
              <a:rPr lang="es-ES" sz="2400" dirty="0"/>
              <a:t>en agosto de </a:t>
            </a:r>
            <a:r>
              <a:rPr lang="es-ES" sz="2400" dirty="0" smtClean="0"/>
              <a:t>2016 en </a:t>
            </a:r>
            <a:r>
              <a:rPr lang="es-ES" sz="2000" dirty="0"/>
              <a:t>http://www.index-f.com/lascasas/documentos/lc0256.pdf</a:t>
            </a:r>
          </a:p>
          <a:p>
            <a:endParaRPr lang="es-ES" sz="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/>
              <a:t>D.C</a:t>
            </a:r>
            <a:r>
              <a:rPr lang="es-ES" sz="2400" dirty="0"/>
              <a:t>. </a:t>
            </a:r>
            <a:r>
              <a:rPr lang="es-ES" sz="2400" dirty="0" err="1"/>
              <a:t>Baird</a:t>
            </a:r>
            <a:r>
              <a:rPr lang="es-ES" sz="2400" dirty="0"/>
              <a:t> 1995, </a:t>
            </a:r>
            <a:r>
              <a:rPr lang="es-ES" sz="2400" b="1" dirty="0"/>
              <a:t>Experimentación: una introducción a la teoría de mediciones y al diseño de </a:t>
            </a:r>
            <a:r>
              <a:rPr lang="es-ES" sz="2400" b="1" dirty="0" smtClean="0"/>
              <a:t>experimentos</a:t>
            </a:r>
            <a:r>
              <a:rPr lang="es-ES" sz="2400" dirty="0" smtClean="0"/>
              <a:t>; Editorial </a:t>
            </a:r>
            <a:r>
              <a:rPr lang="es-ES" sz="2400" dirty="0"/>
              <a:t>Prentice-Hall </a:t>
            </a:r>
            <a:r>
              <a:rPr lang="es-ES" sz="2400" dirty="0" smtClean="0"/>
              <a:t>Hispanoamericana </a:t>
            </a:r>
            <a:r>
              <a:rPr lang="es-ES" sz="2400" dirty="0"/>
              <a:t>S. A. </a:t>
            </a:r>
            <a:r>
              <a:rPr lang="es-ES" sz="2400" dirty="0" smtClean="0"/>
              <a:t> México.</a:t>
            </a:r>
          </a:p>
          <a:p>
            <a:endParaRPr lang="es-MX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Meiners</a:t>
            </a:r>
            <a:r>
              <a:rPr lang="en-US" sz="2400" dirty="0"/>
              <a:t>, H. F. 1970, </a:t>
            </a:r>
            <a:r>
              <a:rPr lang="en-US" sz="2400" b="1" dirty="0"/>
              <a:t>Physics </a:t>
            </a:r>
            <a:r>
              <a:rPr lang="en-US" sz="2400" b="1" dirty="0" smtClean="0"/>
              <a:t>demonstration </a:t>
            </a:r>
            <a:r>
              <a:rPr lang="en-US" sz="2400" b="1" dirty="0"/>
              <a:t>experiments, </a:t>
            </a:r>
            <a:r>
              <a:rPr lang="en-US" sz="2400" dirty="0"/>
              <a:t>Vol II, The Ronald Press Co., USA</a:t>
            </a:r>
            <a:r>
              <a:rPr lang="en-US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4903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77240" y="764704"/>
            <a:ext cx="3218696" cy="648072"/>
          </a:xfrm>
          <a:ln w="38100">
            <a:solidFill>
              <a:srgbClr val="FFC0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1" dirty="0">
                <a:solidFill>
                  <a:srgbClr val="FFC000"/>
                </a:solidFill>
              </a:rPr>
              <a:t>BIBLIOGRAFÍA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467544" y="2172920"/>
            <a:ext cx="7992888" cy="1692771"/>
          </a:xfrm>
          <a:prstGeom prst="rect">
            <a:avLst/>
          </a:prstGeom>
          <a:solidFill>
            <a:schemeClr val="bg2">
              <a:lumMod val="50000"/>
            </a:schemeClr>
          </a:solidFill>
          <a:ln w="571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Riveros</a:t>
            </a:r>
            <a:r>
              <a:rPr lang="es-MX" sz="2400" dirty="0"/>
              <a:t>, H. G. Rosas L., 1991, </a:t>
            </a:r>
            <a:r>
              <a:rPr lang="es-MX" sz="2400" b="1" dirty="0"/>
              <a:t>El método científico aplicado </a:t>
            </a:r>
            <a:r>
              <a:rPr lang="es-MX" sz="2400" b="1" dirty="0" smtClean="0"/>
              <a:t>a las </a:t>
            </a:r>
            <a:r>
              <a:rPr lang="es-MX" sz="2400" b="1" dirty="0"/>
              <a:t>ciencias experimentales</a:t>
            </a:r>
            <a:r>
              <a:rPr lang="es-MX" sz="2400" dirty="0"/>
              <a:t>, Editorial Trillas, México</a:t>
            </a:r>
            <a:r>
              <a:rPr lang="es-MX" sz="2400" dirty="0" smtClean="0"/>
              <a:t>.</a:t>
            </a:r>
          </a:p>
          <a:p>
            <a:endParaRPr lang="es-MX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Preston, D. W., Dietz, E. R. 1991, </a:t>
            </a:r>
            <a:r>
              <a:rPr lang="en-US" sz="2400" b="1" dirty="0"/>
              <a:t>Art of experimental physics</a:t>
            </a:r>
            <a:r>
              <a:rPr lang="en-US" sz="2400" dirty="0"/>
              <a:t>, </a:t>
            </a:r>
            <a:r>
              <a:rPr lang="en-US" sz="2400" dirty="0" smtClean="0"/>
              <a:t>Editorial </a:t>
            </a:r>
            <a:r>
              <a:rPr lang="en-US" sz="2400" dirty="0"/>
              <a:t>John Wiley &amp; Sons, USA</a:t>
            </a:r>
            <a:r>
              <a:rPr lang="en-US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6836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098" name="Group 50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512795520"/>
              </p:ext>
            </p:extLst>
          </p:nvPr>
        </p:nvGraphicFramePr>
        <p:xfrm>
          <a:off x="4781872" y="1322432"/>
          <a:ext cx="4038600" cy="4535424"/>
        </p:xfrm>
        <a:graphic>
          <a:graphicData uri="http://schemas.openxmlformats.org/drawingml/2006/table">
            <a:tbl>
              <a:tblPr/>
              <a:tblGrid>
                <a:gridCol w="1158280"/>
                <a:gridCol w="2880320"/>
              </a:tblGrid>
              <a:tr h="614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ÍNDICE DE CONTENIDO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ÍNDICE DE CONTENIDO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ÍNDICE DE CONTENIDO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06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ÍNDICE DE CONTENIDO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ÍNDICE DE CONTENIDO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GUIÓN EXPLICATIVO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0097" name="Group 4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98465489"/>
              </p:ext>
            </p:extLst>
          </p:nvPr>
        </p:nvGraphicFramePr>
        <p:xfrm>
          <a:off x="251520" y="2669003"/>
          <a:ext cx="4183385" cy="3262889"/>
        </p:xfrm>
        <a:graphic>
          <a:graphicData uri="http://schemas.openxmlformats.org/drawingml/2006/table">
            <a:tbl>
              <a:tblPr/>
              <a:tblGrid>
                <a:gridCol w="1152128"/>
                <a:gridCol w="3031257"/>
              </a:tblGrid>
              <a:tr h="676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0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CARÁTULA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3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II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OBJETIVO DEL CURSO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III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SECUENCIA DIDÁCTICA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IV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MAPA CURRICULAR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4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MAPA CURRICULAR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(continuación)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24744"/>
            <a:ext cx="2602632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2800" b="1" dirty="0">
                <a:solidFill>
                  <a:srgbClr val="FFC000"/>
                </a:solidFill>
              </a:rPr>
              <a:t>Í</a:t>
            </a:r>
            <a:r>
              <a:rPr lang="es-MX" sz="2800" b="1" dirty="0" smtClean="0">
                <a:solidFill>
                  <a:srgbClr val="FFC000"/>
                </a:solidFill>
              </a:rPr>
              <a:t>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16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1129" name="Group 5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703505619"/>
              </p:ext>
            </p:extLst>
          </p:nvPr>
        </p:nvGraphicFramePr>
        <p:xfrm>
          <a:off x="0" y="2276872"/>
          <a:ext cx="4248472" cy="3656424"/>
        </p:xfrm>
        <a:graphic>
          <a:graphicData uri="http://schemas.openxmlformats.org/drawingml/2006/table">
            <a:tbl>
              <a:tblPr/>
              <a:tblGrid>
                <a:gridCol w="936104"/>
                <a:gridCol w="3312368"/>
              </a:tblGrid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8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GUIÓN EXPLICATIVO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GUIÓN EXPLICATIVO</a:t>
                      </a: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GUIÓN EXPLICATIVO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GUIÓN EXPLICATIVO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2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GUIÓN</a:t>
                      </a: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EXPLICATIVO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ASPECTOS ONDULATORIOS DE TODA ONDA ELECTROMAGNÉTICA</a:t>
                      </a:r>
                      <a:endParaRPr lang="es-MX" sz="18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1101" name="Group 2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88465560"/>
              </p:ext>
            </p:extLst>
          </p:nvPr>
        </p:nvGraphicFramePr>
        <p:xfrm>
          <a:off x="4593263" y="1567789"/>
          <a:ext cx="4320480" cy="4381491"/>
        </p:xfrm>
        <a:graphic>
          <a:graphicData uri="http://schemas.openxmlformats.org/drawingml/2006/table">
            <a:tbl>
              <a:tblPr/>
              <a:tblGrid>
                <a:gridCol w="936104"/>
                <a:gridCol w="3384376"/>
              </a:tblGrid>
              <a:tr h="587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ESPECTRO DE LAS ONDAS ELECTROMAGNÉTICAS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s-ES_tradnl" sz="1800" b="1" dirty="0" smtClean="0">
                          <a:solidFill>
                            <a:srgbClr val="FFC000"/>
                          </a:solidFill>
                        </a:rPr>
                        <a:t>¿QUÉ VELOCIDAD TIENE LA LUZ?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43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</a:pPr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LA LUZ SE PROPAGA A DISTINTAS VELOCIDADES</a:t>
                      </a:r>
                      <a:endParaRPr lang="es-MX" sz="18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</a:pPr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REFRACCION Y REFLEXION DE LA LUZ</a:t>
                      </a:r>
                      <a:endParaRPr lang="es-MX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76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kern="120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LEY DE LA REFLEXIÓN Y DE LA REFRACCIÓN </a:t>
                      </a:r>
                      <a:endParaRPr lang="es-MX" sz="1800" b="1" kern="120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75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REFLEXIÓN DE LA LUZ</a:t>
                      </a:r>
                      <a:endParaRPr lang="es-MX" sz="18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63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REFRACCIÓN DE LA LUZ</a:t>
                      </a:r>
                      <a:endParaRPr lang="es-MX" sz="18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692696"/>
            <a:ext cx="2602632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2800" b="1" dirty="0">
                <a:solidFill>
                  <a:srgbClr val="FFC000"/>
                </a:solidFill>
              </a:rPr>
              <a:t>Í</a:t>
            </a:r>
            <a:r>
              <a:rPr lang="es-MX" sz="2800" b="1" dirty="0" smtClean="0">
                <a:solidFill>
                  <a:srgbClr val="FFC000"/>
                </a:solidFill>
              </a:rPr>
              <a:t>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69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151" name="Group 5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414463828"/>
              </p:ext>
            </p:extLst>
          </p:nvPr>
        </p:nvGraphicFramePr>
        <p:xfrm>
          <a:off x="467544" y="1628800"/>
          <a:ext cx="3744416" cy="4626864"/>
        </p:xfrm>
        <a:graphic>
          <a:graphicData uri="http://schemas.openxmlformats.org/drawingml/2006/table">
            <a:tbl>
              <a:tblPr/>
              <a:tblGrid>
                <a:gridCol w="936104"/>
                <a:gridCol w="2808312"/>
              </a:tblGrid>
              <a:tr h="6480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EFECTOS ÓPTICOS DEBIDOS A LA REFRACCION</a:t>
                      </a:r>
                      <a:endParaRPr lang="es-MX" sz="1800" b="1" dirty="0">
                        <a:solidFill>
                          <a:srgbClr val="FFC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REFRACCIÓN DE LA LUZ A TRAVÉZ DE UN VIDRIO PLANO</a:t>
                      </a:r>
                      <a:endParaRPr lang="es-MX" sz="18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REFRACCIÓN DE LA LUZ A TRAVÉZ DE UN PRISMA TRIANGULAR</a:t>
                      </a:r>
                      <a:endParaRPr lang="es-MX" sz="18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APLICACIONES DE LOS PRISMAS ÓPTICOS</a:t>
                      </a:r>
                      <a:endParaRPr lang="es-MX" sz="18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1" kern="120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DEFINICIÓN DEL ÍNDICE DE REFRACCIÓN</a:t>
                      </a:r>
                      <a:endParaRPr lang="es-MX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4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FFC000"/>
                          </a:solidFill>
                          <a:cs typeface="Arial" panose="020B0604020202020204" pitchFamily="34" charset="0"/>
                        </a:rPr>
                        <a:t>ÍNDICES DE REFRACCIÓN </a:t>
                      </a:r>
                      <a:endParaRPr lang="es-MX" sz="1800" b="1" dirty="0">
                        <a:solidFill>
                          <a:srgbClr val="FFC000"/>
                        </a:solidFill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2125" name="Group 2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98709381"/>
              </p:ext>
            </p:extLst>
          </p:nvPr>
        </p:nvGraphicFramePr>
        <p:xfrm>
          <a:off x="4716016" y="1270546"/>
          <a:ext cx="3888680" cy="4966766"/>
        </p:xfrm>
        <a:graphic>
          <a:graphicData uri="http://schemas.openxmlformats.org/drawingml/2006/table">
            <a:tbl>
              <a:tblPr/>
              <a:tblGrid>
                <a:gridCol w="1045541"/>
                <a:gridCol w="2843139"/>
              </a:tblGrid>
              <a:tr h="7938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2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</a:pPr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DEDUCCIÓN TEÓRICA DE LA LEY DE SNELL</a:t>
                      </a:r>
                      <a:endParaRPr lang="es-MX" sz="18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2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DEDUCCIÓN TEÓRICA DE LA LEY DE SNELL</a:t>
                      </a:r>
                    </a:p>
                    <a:p>
                      <a:pPr algn="l"/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(continuación)</a:t>
                      </a:r>
                      <a:endParaRPr lang="es-MX" sz="1800" b="1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60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DEDUCCIÓN TEÓRICA DE LA LEY DE SNELL</a:t>
                      </a:r>
                    </a:p>
                    <a:p>
                      <a:pPr algn="l"/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(continuación)</a:t>
                      </a:r>
                      <a:endParaRPr lang="es-MX" sz="1800" b="1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REFLEXION TOTAL INTERNA</a:t>
                      </a:r>
                      <a:endParaRPr lang="es-MX" sz="1800" b="1" dirty="0">
                        <a:solidFill>
                          <a:srgbClr val="FFC000"/>
                        </a:solidFill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REFLEXION TOTAL INTERNA</a:t>
                      </a:r>
                    </a:p>
                    <a:p>
                      <a:pPr algn="l"/>
                      <a:r>
                        <a:rPr lang="es-MX" sz="1600" b="1" dirty="0" smtClean="0">
                          <a:solidFill>
                            <a:srgbClr val="FFC000"/>
                          </a:solidFill>
                        </a:rPr>
                        <a:t>(continuación)</a:t>
                      </a:r>
                      <a:endParaRPr lang="es-MX" sz="1600" b="1" dirty="0">
                        <a:solidFill>
                          <a:srgbClr val="FFC000"/>
                        </a:solidFill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2602632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2800" b="1" dirty="0">
                <a:solidFill>
                  <a:srgbClr val="FFC000"/>
                </a:solidFill>
              </a:rPr>
              <a:t>Í</a:t>
            </a:r>
            <a:r>
              <a:rPr lang="es-MX" sz="2800" b="1" dirty="0" smtClean="0">
                <a:solidFill>
                  <a:srgbClr val="FFC000"/>
                </a:solidFill>
              </a:rPr>
              <a:t>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86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oup 5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197862352"/>
              </p:ext>
            </p:extLst>
          </p:nvPr>
        </p:nvGraphicFramePr>
        <p:xfrm>
          <a:off x="4644082" y="1700808"/>
          <a:ext cx="3816350" cy="3942077"/>
        </p:xfrm>
        <a:graphic>
          <a:graphicData uri="http://schemas.openxmlformats.org/drawingml/2006/table">
            <a:tbl>
              <a:tblPr/>
              <a:tblGrid>
                <a:gridCol w="936625"/>
                <a:gridCol w="2879725"/>
              </a:tblGrid>
              <a:tr h="7854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/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RAYOS PRINCIPALES EN</a:t>
                      </a:r>
                    </a:p>
                    <a:p>
                      <a:pPr algn="l"/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LENTES CONVERGENTES Y DIVERGENTES</a:t>
                      </a:r>
                      <a:endParaRPr lang="es-MX" sz="1800" b="1" dirty="0">
                        <a:solidFill>
                          <a:srgbClr val="FFC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LENTES CONVEXAS</a:t>
                      </a:r>
                      <a:endParaRPr lang="es-MX" sz="1800" b="1" dirty="0">
                        <a:solidFill>
                          <a:srgbClr val="FFC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TRAZADO DE RAYOS EN LENTES CONVEXAS</a:t>
                      </a:r>
                      <a:endParaRPr lang="es-MX" sz="1800" b="1" dirty="0">
                        <a:solidFill>
                          <a:srgbClr val="FFC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eaLnBrk="1" hangingPunct="1"/>
                      <a:r>
                        <a:rPr lang="es-PR" altLang="es-MX" sz="1800" b="1" dirty="0" smtClean="0">
                          <a:solidFill>
                            <a:srgbClr val="FFC000"/>
                          </a:solidFill>
                        </a:rPr>
                        <a:t>FORMACIÓN DE IMAGEN EN LENTE CONVERGENTE</a:t>
                      </a:r>
                      <a:endParaRPr lang="es-ES" altLang="es-MX" sz="1800" b="1" dirty="0">
                        <a:solidFill>
                          <a:srgbClr val="FFC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eaLnBrk="1" hangingPunct="1"/>
                      <a:r>
                        <a:rPr lang="es-PR" altLang="es-MX" sz="1800" b="1" dirty="0" smtClean="0">
                          <a:solidFill>
                            <a:srgbClr val="FFC000"/>
                          </a:solidFill>
                        </a:rPr>
                        <a:t>TRAYECTORIA DE RAYOS PARALELOS EN UNA LENTE CONVERGENTE</a:t>
                      </a:r>
                      <a:endParaRPr lang="es-ES" altLang="es-MX" sz="1800" b="1" dirty="0">
                        <a:solidFill>
                          <a:srgbClr val="FFC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2151" name="Group 5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8702307"/>
              </p:ext>
            </p:extLst>
          </p:nvPr>
        </p:nvGraphicFramePr>
        <p:xfrm>
          <a:off x="539552" y="1672299"/>
          <a:ext cx="3816350" cy="3802991"/>
        </p:xfrm>
        <a:graphic>
          <a:graphicData uri="http://schemas.openxmlformats.org/drawingml/2006/table">
            <a:tbl>
              <a:tblPr/>
              <a:tblGrid>
                <a:gridCol w="936625"/>
                <a:gridCol w="2879725"/>
              </a:tblGrid>
              <a:tr h="7854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DIAPOSITIVA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TIPOS DE LENTES SEGÚN SU FORMA</a:t>
                      </a:r>
                      <a:endParaRPr lang="es-MX" sz="18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CLASIFICACIÓN DE LAS LENTES DELGADAS</a:t>
                      </a:r>
                      <a:endParaRPr lang="es-MX" sz="18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CONSTRUCCIÓN DE LAS LENTES DELGADAS</a:t>
                      </a:r>
                      <a:endParaRPr lang="es-MX" sz="1800" b="1" dirty="0">
                        <a:solidFill>
                          <a:srgbClr val="FFC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i="1" dirty="0" smtClean="0">
                          <a:solidFill>
                            <a:srgbClr val="FFC000"/>
                          </a:solidFill>
                        </a:rPr>
                        <a:t>ECUACIÓN DE LAS LENTES DELGADAS</a:t>
                      </a:r>
                      <a:endParaRPr lang="es-MX" sz="1800" b="1" i="1" dirty="0">
                        <a:solidFill>
                          <a:srgbClr val="FFC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rgbClr val="FFC000"/>
                          </a:solidFill>
                        </a:rPr>
                        <a:t>COMPORTAMIENTO ÓPTICO DE LAS LENTES DELGADAS</a:t>
                      </a:r>
                      <a:endParaRPr lang="es-MX" sz="1400" b="1" dirty="0">
                        <a:solidFill>
                          <a:srgbClr val="FFC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529208" y="332656"/>
            <a:ext cx="2602632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2800" b="1" dirty="0">
                <a:solidFill>
                  <a:srgbClr val="FFC000"/>
                </a:solidFill>
              </a:rPr>
              <a:t>Í</a:t>
            </a:r>
            <a:r>
              <a:rPr lang="es-MX" sz="2800" b="1" dirty="0" smtClean="0">
                <a:solidFill>
                  <a:srgbClr val="FFC000"/>
                </a:solidFill>
              </a:rPr>
              <a:t>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91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TM01790491[[fn=Mylar]]</Template>
  <TotalTime>6670</TotalTime>
  <Words>3381</Words>
  <Application>Microsoft Office PowerPoint</Application>
  <PresentationFormat>Presentación en pantalla (4:3)</PresentationFormat>
  <Paragraphs>510</Paragraphs>
  <Slides>53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53</vt:i4>
      </vt:variant>
    </vt:vector>
  </HeadingPairs>
  <TitlesOfParts>
    <vt:vector size="56" baseType="lpstr">
      <vt:lpstr>Mylar</vt:lpstr>
      <vt:lpstr>Imagen de mapa de bits</vt:lpstr>
      <vt:lpstr>Ecuación</vt:lpstr>
      <vt:lpstr>Presentación de PowerPoint</vt:lpstr>
      <vt:lpstr>OBJETIVO DEL CURSO (obtenido del Plan Curricular vigente de la Licenciatura de Físico)</vt:lpstr>
      <vt:lpstr>SECUENCIA DIDÁCTICA</vt:lpstr>
      <vt:lpstr>MAPA CURRICULAR</vt:lpstr>
      <vt:lpstr>MAPA CURRICULAR</vt:lpstr>
      <vt:lpstr>ÍNDICE DE CONTENIDO</vt:lpstr>
      <vt:lpstr>ÍNDICE DE CONTENIDO</vt:lpstr>
      <vt:lpstr>ÍNDICE DE CONTENIDO</vt:lpstr>
      <vt:lpstr>ÍNDICE DE CONTENIDO</vt:lpstr>
      <vt:lpstr>Presentación de PowerPoint</vt:lpstr>
      <vt:lpstr>GUIÓN EXPLICATIVO</vt:lpstr>
      <vt:lpstr>GUIÓN EXPLICATIVO</vt:lpstr>
      <vt:lpstr>GUIÓN EXPLICATIVO</vt:lpstr>
      <vt:lpstr>GUIÓN EXPLICATIVO</vt:lpstr>
      <vt:lpstr>GUIÓN EXPLICATIVO</vt:lpstr>
      <vt:lpstr>Presentación de PowerPoint</vt:lpstr>
      <vt:lpstr>Presentación de PowerPoint</vt:lpstr>
      <vt:lpstr>ESPECTRO DE LAS ONDAS ELECTROMAGNÉTICAS</vt:lpstr>
      <vt:lpstr>Presentación de PowerPoint</vt:lpstr>
      <vt:lpstr>LA LUZ SE PROPAGA A DISTINTAS VELOCIDADES</vt:lpstr>
      <vt:lpstr>REFRACCION Y REFLEXION DE LA LUZ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BIBLIOGRAFÍA</vt:lpstr>
      <vt:lpstr>BIBLIOGRAFÍA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Aplicaciones del Cálculo Vectorial</dc:title>
  <dc:creator>a</dc:creator>
  <cp:lastModifiedBy>Hp</cp:lastModifiedBy>
  <cp:revision>720</cp:revision>
  <dcterms:created xsi:type="dcterms:W3CDTF">2014-03-17T02:49:12Z</dcterms:created>
  <dcterms:modified xsi:type="dcterms:W3CDTF">2016-10-04T16:34:46Z</dcterms:modified>
</cp:coreProperties>
</file>