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6"/>
  </p:notesMasterIdLst>
  <p:sldIdLst>
    <p:sldId id="257" r:id="rId2"/>
    <p:sldId id="322" r:id="rId3"/>
    <p:sldId id="258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60" r:id="rId16"/>
    <p:sldId id="359" r:id="rId17"/>
    <p:sldId id="357" r:id="rId18"/>
    <p:sldId id="309" r:id="rId19"/>
    <p:sldId id="339" r:id="rId20"/>
    <p:sldId id="340" r:id="rId21"/>
    <p:sldId id="308" r:id="rId22"/>
    <p:sldId id="361" r:id="rId23"/>
    <p:sldId id="358" r:id="rId24"/>
    <p:sldId id="356" r:id="rId25"/>
    <p:sldId id="352" r:id="rId26"/>
    <p:sldId id="353" r:id="rId27"/>
    <p:sldId id="355" r:id="rId28"/>
    <p:sldId id="307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74" r:id="rId42"/>
    <p:sldId id="375" r:id="rId43"/>
    <p:sldId id="376" r:id="rId44"/>
    <p:sldId id="377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485" autoAdjust="0"/>
    <p:restoredTop sz="94494" autoAdjust="0"/>
  </p:normalViewPr>
  <p:slideViewPr>
    <p:cSldViewPr>
      <p:cViewPr>
        <p:scale>
          <a:sx n="60" d="100"/>
          <a:sy n="60" d="100"/>
        </p:scale>
        <p:origin x="-133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7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4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1F1F-8998-4864-89E7-4B128D394C0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CD5D0-DEEC-499F-A938-4954EBFE96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81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5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A55466-8E0B-445C-B962-EF70DCEC40A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hyperlink" Target="http://www.universoformulas.com/fisica/cinematica/velocidad/" TargetMode="External"/><Relationship Id="rId4" Type="http://schemas.openxmlformats.org/officeDocument/2006/relationships/hyperlink" Target="http://www.universoformulas.com/fisica/cinematica/movimiento-rectilineo-uniforme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soformulas.com/fisica/cinematica/movimiento-rectilineo-uniforme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hyperlink" Target="http://www.universoformulas.com/fisica/cinematica/velocidad/" TargetMode="Externa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soformulas.com/fisica/cinematica/movimiento-rectilineo-uniformemente-acelerado/" TargetMode="External"/><Relationship Id="rId2" Type="http://schemas.openxmlformats.org/officeDocument/2006/relationships/hyperlink" Target="http://www.universoformulas.com/fisica/cinematica/movimiento-rectilineo-uniforme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soformulas.com/fisica/cinematica/trayectoria/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1403648" y="4077073"/>
            <a:ext cx="6333874" cy="1008111"/>
          </a:xfr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Movimiento </a:t>
            </a:r>
            <a:r>
              <a:rPr lang="es-MX" sz="2800" dirty="0" err="1" smtClean="0">
                <a:solidFill>
                  <a:schemeClr val="bg1"/>
                </a:solidFill>
              </a:rPr>
              <a:t>Rectilineo</a:t>
            </a:r>
            <a:r>
              <a:rPr lang="es-MX" sz="2800" dirty="0" smtClean="0">
                <a:solidFill>
                  <a:schemeClr val="bg1"/>
                </a:solidFill>
              </a:rPr>
              <a:t> Uniforme, Caída </a:t>
            </a:r>
            <a:r>
              <a:rPr lang="es-MX" sz="2800" dirty="0">
                <a:solidFill>
                  <a:schemeClr val="bg1"/>
                </a:solidFill>
              </a:rPr>
              <a:t>Libre, Plano I</a:t>
            </a:r>
            <a:r>
              <a:rPr lang="es-MX" sz="2800" dirty="0" smtClean="0">
                <a:solidFill>
                  <a:schemeClr val="bg1"/>
                </a:solidFill>
              </a:rPr>
              <a:t>nclinado y Tiro </a:t>
            </a:r>
            <a:r>
              <a:rPr lang="es-MX" sz="2800" dirty="0">
                <a:solidFill>
                  <a:schemeClr val="bg1"/>
                </a:solidFill>
              </a:rPr>
              <a:t>Parabólico</a:t>
            </a:r>
            <a:endParaRPr lang="es-MX" sz="4600" b="1" dirty="0" smtClean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chemeClr val="accent1">
                    <a:lumMod val="75000"/>
                  </a:schemeClr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endParaRPr lang="es-MX" altLang="es-MX" sz="18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altLang="es-MX" b="1" dirty="0" smtClean="0">
                <a:solidFill>
                  <a:schemeClr val="accent1">
                    <a:lumMod val="75000"/>
                  </a:schemeClr>
                </a:solidFill>
              </a:rPr>
              <a:t>FACULTAD DE CIENCIAS</a:t>
            </a:r>
            <a:endParaRPr lang="es-MX" alt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95536" y="2588711"/>
            <a:ext cx="828092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</a:t>
            </a:r>
            <a:r>
              <a:rPr lang="es-MX" dirty="0" smtClean="0">
                <a:solidFill>
                  <a:schemeClr val="bg1"/>
                </a:solidFill>
              </a:rPr>
              <a:t>“</a:t>
            </a:r>
            <a:r>
              <a:rPr lang="es-MX" b="1" dirty="0"/>
              <a:t>Estática del sólido </a:t>
            </a:r>
            <a:r>
              <a:rPr lang="es-MX" b="1" dirty="0" smtClean="0"/>
              <a:t>rígido” </a:t>
            </a:r>
            <a:r>
              <a:rPr lang="es-MX" dirty="0" smtClean="0">
                <a:solidFill>
                  <a:srgbClr val="0070C0"/>
                </a:solidFill>
              </a:rPr>
              <a:t> (Caída Libre, Plano Inclinado y Tiro Parabólico)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dirty="0" smtClean="0">
                <a:solidFill>
                  <a:srgbClr val="0070C0"/>
                </a:solidFill>
              </a:rPr>
              <a:t>LABORATORIO DE MECÁNICA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Plan de Estudios vigente de la </a:t>
            </a:r>
            <a:r>
              <a:rPr lang="es-MX" dirty="0" smtClean="0">
                <a:solidFill>
                  <a:srgbClr val="0070C0"/>
                </a:solidFill>
              </a:rPr>
              <a:t>Licenciatura de Físico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3688" y="5373216"/>
            <a:ext cx="5544616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CARLOS RAÚL SANDOVAL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ALVARADO</a:t>
            </a:r>
            <a:endParaRPr lang="es-MX" altLang="es-MX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959104" y="6299560"/>
            <a:ext cx="1556836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Agosto/2016</a:t>
            </a:r>
            <a:endParaRPr lang="es-MX" altLang="es-MX" b="1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7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60040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60297"/>
              </p:ext>
            </p:extLst>
          </p:nvPr>
        </p:nvGraphicFramePr>
        <p:xfrm>
          <a:off x="683419" y="1453504"/>
          <a:ext cx="7777162" cy="507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8752"/>
                <a:gridCol w="5988410"/>
              </a:tblGrid>
              <a:tr h="530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GUIÓN EXPLICATIVO (1ra.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(2da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1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699792" y="188640"/>
            <a:ext cx="374441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58630"/>
              </p:ext>
            </p:extLst>
          </p:nvPr>
        </p:nvGraphicFramePr>
        <p:xfrm>
          <a:off x="287524" y="1821538"/>
          <a:ext cx="8568952" cy="4127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35"/>
                <a:gridCol w="703891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</a:rPr>
                        <a:t>Se muestra un mapa conceptual de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</a:rPr>
                        <a:t> los tipos de movimiento en el estudio de la cinemática del sólido rígido.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en forma breve </a:t>
                      </a:r>
                      <a:r>
                        <a:rPr lang="es-MX" sz="1600" b="1" dirty="0" smtClean="0">
                          <a:effectLst/>
                        </a:rPr>
                        <a:t>la clasificación cinemática</a:t>
                      </a:r>
                      <a:r>
                        <a:rPr lang="es-MX" sz="1600" b="1" baseline="0" dirty="0" smtClean="0">
                          <a:effectLst/>
                        </a:rPr>
                        <a:t> del movimiento de un sólido rígido.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927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da el rótulo de inicio de sección del movimiento rectilíneo uniforme.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 tres características que todo movimiento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rectilíneo uniforme</a:t>
                      </a:r>
                      <a:r>
                        <a:rPr lang="es-ES" sz="1600" b="1" dirty="0" smtClean="0"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respuesta a la pregunta ¿Qué es un movimiento rectilíneo uniforme?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60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muestra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característica fundamental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un movimiento rectilíneo uniforme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5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 como ejemplo de movimiento rectilíneo uniforme a la velocidad del sonido en el aire.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</a:t>
                      </a: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 la definición ce movimiento circular.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676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384376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387824"/>
              </p:ext>
            </p:extLst>
          </p:nvPr>
        </p:nvGraphicFramePr>
        <p:xfrm>
          <a:off x="179512" y="1820851"/>
          <a:ext cx="8496176" cy="4056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7128024"/>
              </a:tblGrid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rótulo de inicio de sección del movimiento rectilíneo uniformemente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acelerado.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las ecuaciones de un movimiento rectilíneo uniforme con velocidad constante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respuesta a la pregunta ¿Qué descubrió Galileo sobre la caída libre?</a:t>
                      </a:r>
                    </a:p>
                  </a:txBody>
                  <a:tcPr marL="68577" marR="68577" marT="0" marB="0"/>
                </a:tc>
              </a:tr>
              <a:tr h="305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ecuaciones para toda caída libre.</a:t>
                      </a: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ecuaciones generales del movimiento rectilíneo uniformemente acelerado.</a:t>
                      </a:r>
                    </a:p>
                  </a:txBody>
                  <a:tcPr marL="68577" marR="6857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caída de un objeto por un plano inclinado.</a:t>
                      </a: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caída de un objeto por un plano inclinado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(continuación)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caída de un objeto por un plano inclinado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(continuación)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04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rótulo de inicio de sección del tiro parabólico.</a:t>
                      </a: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848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15816" y="267494"/>
            <a:ext cx="3312368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08454"/>
              </p:ext>
            </p:extLst>
          </p:nvPr>
        </p:nvGraphicFramePr>
        <p:xfrm>
          <a:off x="503238" y="2292104"/>
          <a:ext cx="8245226" cy="3137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035"/>
                <a:gridCol w="6763191"/>
              </a:tblGrid>
              <a:tr h="432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44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 de tiro parabólico.</a:t>
                      </a:r>
                    </a:p>
                  </a:txBody>
                  <a:tcPr marL="68587" marR="68587" marT="0" marB="0"/>
                </a:tc>
              </a:tr>
              <a:tr h="344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características del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tiro parabólico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334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gráficas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posición, velocidad y aceleración de un tiro parabólico</a:t>
                      </a:r>
                    </a:p>
                  </a:txBody>
                  <a:tcPr marL="68587" marR="68587" marT="0" marB="0"/>
                </a:tc>
              </a:tr>
              <a:tr h="3140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descripción de la velocidad de un tiro parabólico.</a:t>
                      </a:r>
                    </a:p>
                  </a:txBody>
                  <a:tcPr marL="68587" marR="68587" marT="0" marB="0"/>
                </a:tc>
              </a:tr>
              <a:tr h="350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descripción de la aceleración de un tiro parabólico.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descripción de la posición de un tiro parabólico.</a:t>
                      </a:r>
                    </a:p>
                  </a:txBody>
                  <a:tcPr marL="68587" marR="68587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las condiciones para obtener el alcance máximo en un tiro parabólico.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565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56104"/>
            <a:ext cx="3672408" cy="58060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321805"/>
              </p:ext>
            </p:extLst>
          </p:nvPr>
        </p:nvGraphicFramePr>
        <p:xfrm>
          <a:off x="468313" y="2060848"/>
          <a:ext cx="7991475" cy="3285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896"/>
                <a:gridCol w="6407579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03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las condiciones para obtener el alcance máximo horizontal en un tiro parabólico.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75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expone al tiro horizontal como un caso especial de un tiro parabólico.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 ejemplo de un tiro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semi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-parabólico.</a:t>
                      </a:r>
                    </a:p>
                  </a:txBody>
                  <a:tcPr marL="68587" marR="68587" marT="0" marB="0"/>
                </a:tc>
              </a:tr>
              <a:tr h="478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bibliografía básica para consulta sobre los temas tratados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en este trabajo.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65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bibliografía básica para consulta sobre los temas tratados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en este trabajo.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8" marR="68568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bibliografía complementaria para consulta sobre los temas tratados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en este trabajo.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789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412776"/>
            <a:ext cx="7981950" cy="484822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699792" y="332656"/>
            <a:ext cx="377635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TIPOS DE MOVIMIENTO 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1993" y="6453336"/>
            <a:ext cx="6860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://www.lostipos.com/de/movimientos.html</a:t>
            </a:r>
          </a:p>
        </p:txBody>
      </p:sp>
    </p:spTree>
    <p:extLst>
      <p:ext uri="{BB962C8B-B14F-4D97-AF65-F5344CB8AC3E}">
        <p14:creationId xmlns:p14="http://schemas.microsoft.com/office/powerpoint/2010/main" val="934175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6129340" cy="4712697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99592" y="265212"/>
            <a:ext cx="7416824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800" b="1" dirty="0" smtClean="0">
                <a:solidFill>
                  <a:schemeClr val="accent4">
                    <a:lumMod val="75000"/>
                  </a:schemeClr>
                </a:solidFill>
              </a:rPr>
              <a:t>CLASIFICACIÓN CINEMÁTICA  DE MOVIMIENTO</a:t>
            </a:r>
            <a:endParaRPr lang="es-CL" altLang="es-MX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8744" y="6237312"/>
            <a:ext cx="9105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://grupoorion.unex.es:8001/rid=1208384372062_250483707_5995/07MOVIMIENTO(Monta%C3%B1a).cmap</a:t>
            </a:r>
          </a:p>
        </p:txBody>
      </p:sp>
    </p:spTree>
    <p:extLst>
      <p:ext uri="{BB962C8B-B14F-4D97-AF65-F5344CB8AC3E}">
        <p14:creationId xmlns:p14="http://schemas.microsoft.com/office/powerpoint/2010/main" val="20987970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187624" y="2420888"/>
            <a:ext cx="6840760" cy="1224136"/>
          </a:xfrm>
          <a:prstGeom prst="rect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MOVIMIENTO RECTILINEO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UNIFORME (M.R.U.)</a:t>
            </a:r>
            <a:endParaRPr lang="es-MX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500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884" y="3645024"/>
            <a:ext cx="4594110" cy="259228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272515" y="332656"/>
            <a:ext cx="4640950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ES" altLang="es-MX" sz="2800" b="1" dirty="0" smtClean="0">
                <a:solidFill>
                  <a:schemeClr val="accent3">
                    <a:lumMod val="75000"/>
                  </a:schemeClr>
                </a:solidFill>
              </a:rPr>
              <a:t>CARACTERÍSTICAS DEL M.R.U</a:t>
            </a:r>
            <a:endParaRPr lang="es-ES" alt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0" name="Group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4550586"/>
              </p:ext>
            </p:extLst>
          </p:nvPr>
        </p:nvGraphicFramePr>
        <p:xfrm>
          <a:off x="4227892" y="1124744"/>
          <a:ext cx="4464942" cy="2212848"/>
        </p:xfrm>
        <a:graphic>
          <a:graphicData uri="http://schemas.openxmlformats.org/drawingml/2006/table">
            <a:tbl>
              <a:tblPr/>
              <a:tblGrid>
                <a:gridCol w="4464942"/>
              </a:tblGrid>
              <a:tr h="3311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CARACTERISTICAS: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15248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MX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Movimiento que se realiza sobre una línea recta.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Velocidad constante, pues recorre espacios iguales en tiempos iguales.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 aceleración es nula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700812"/>
              </p:ext>
            </p:extLst>
          </p:nvPr>
        </p:nvGraphicFramePr>
        <p:xfrm>
          <a:off x="6748172" y="3825007"/>
          <a:ext cx="1695455" cy="1116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6" name="Ecuación" r:id="rId4" imgW="419040" imgH="393480" progId="Equation.3">
                  <p:embed/>
                </p:oleObj>
              </mc:Choice>
              <mc:Fallback>
                <p:oleObj name="Ecuación" r:id="rId4" imgW="419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172" y="3825007"/>
                        <a:ext cx="1695455" cy="1116161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58"/>
          <p:cNvSpPr>
            <a:spLocks noChangeArrowheads="1"/>
          </p:cNvSpPr>
          <p:nvPr/>
        </p:nvSpPr>
        <p:spPr bwMode="auto">
          <a:xfrm>
            <a:off x="340229" y="2642223"/>
            <a:ext cx="1800225" cy="13684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MX" b="1" dirty="0"/>
              <a:t>M. R. U.</a:t>
            </a:r>
          </a:p>
        </p:txBody>
      </p:sp>
      <p:sp>
        <p:nvSpPr>
          <p:cNvPr id="16" name="Line 60"/>
          <p:cNvSpPr>
            <a:spLocks noChangeShapeType="1"/>
          </p:cNvSpPr>
          <p:nvPr/>
        </p:nvSpPr>
        <p:spPr bwMode="auto">
          <a:xfrm>
            <a:off x="2140454" y="3291511"/>
            <a:ext cx="1008062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  <p:sp>
        <p:nvSpPr>
          <p:cNvPr id="17" name="Line 61"/>
          <p:cNvSpPr>
            <a:spLocks noChangeShapeType="1"/>
          </p:cNvSpPr>
          <p:nvPr/>
        </p:nvSpPr>
        <p:spPr bwMode="auto">
          <a:xfrm>
            <a:off x="3148516" y="2210423"/>
            <a:ext cx="0" cy="2376786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  <p:sp>
        <p:nvSpPr>
          <p:cNvPr id="18" name="Line 62"/>
          <p:cNvSpPr>
            <a:spLocks noChangeShapeType="1"/>
          </p:cNvSpPr>
          <p:nvPr/>
        </p:nvSpPr>
        <p:spPr bwMode="auto">
          <a:xfrm>
            <a:off x="3148516" y="4587209"/>
            <a:ext cx="9350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  <p:sp>
        <p:nvSpPr>
          <p:cNvPr id="19" name="Line 63"/>
          <p:cNvSpPr>
            <a:spLocks noChangeShapeType="1"/>
          </p:cNvSpPr>
          <p:nvPr/>
        </p:nvSpPr>
        <p:spPr bwMode="auto">
          <a:xfrm>
            <a:off x="3148516" y="2210423"/>
            <a:ext cx="9350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79512" y="6433591"/>
            <a:ext cx="6568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://html.rincondelvago.com/cinematica-de-la-particula.html</a:t>
            </a:r>
          </a:p>
        </p:txBody>
      </p:sp>
    </p:spTree>
    <p:extLst>
      <p:ext uri="{BB962C8B-B14F-4D97-AF65-F5344CB8AC3E}">
        <p14:creationId xmlns:p14="http://schemas.microsoft.com/office/powerpoint/2010/main" val="297267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55576" y="337220"/>
            <a:ext cx="7632849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800" b="1" dirty="0" smtClean="0">
                <a:solidFill>
                  <a:schemeClr val="accent4">
                    <a:lumMod val="75000"/>
                  </a:schemeClr>
                </a:solidFill>
              </a:rPr>
              <a:t>¿Qué es MOVIMIENTO RECTILINEO UNIFORME?</a:t>
            </a:r>
            <a:endParaRPr lang="es-CL" altLang="es-MX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259632" y="1281534"/>
            <a:ext cx="6552728" cy="923330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ES" altLang="es-MX" sz="2000" dirty="0" smtClean="0"/>
              <a:t>Todo movimiento se </a:t>
            </a:r>
            <a:r>
              <a:rPr lang="es-ES" altLang="es-MX" sz="2000" dirty="0"/>
              <a:t>caracteriza por el cambio de posición que sufre un cuerpo (móvil</a:t>
            </a:r>
            <a:r>
              <a:rPr lang="es-ES" altLang="es-MX" sz="2000" dirty="0" smtClean="0"/>
              <a:t>) </a:t>
            </a:r>
            <a:r>
              <a:rPr lang="es-ES" altLang="es-MX" sz="2000" dirty="0"/>
              <a:t>con respecto a un sistema de referencia considerado fijo</a:t>
            </a:r>
            <a:r>
              <a:rPr lang="es-ES" altLang="es-MX" sz="2000" dirty="0" smtClean="0"/>
              <a:t>.</a:t>
            </a:r>
            <a:endParaRPr lang="es-CL" altLang="es-MX" sz="2000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55776" y="2420888"/>
            <a:ext cx="4104456" cy="923330"/>
          </a:xfrm>
          <a:prstGeom prst="rect">
            <a:avLst/>
          </a:prstGeom>
          <a:ln w="571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CL" altLang="es-MX" sz="2000" dirty="0" smtClean="0">
                <a:solidFill>
                  <a:prstClr val="black"/>
                </a:solidFill>
              </a:rPr>
              <a:t>Existen dos tipos fundamentales de movimiento de acuerdo a la trayectorias seguida:</a:t>
            </a:r>
            <a:endParaRPr lang="es-CL" altLang="es-MX" sz="2000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9048" y="6257057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Fuentes de las imágenes</a:t>
            </a:r>
            <a:r>
              <a:rPr lang="es-MX" sz="1400" dirty="0">
                <a:solidFill>
                  <a:schemeClr val="bg1"/>
                </a:solidFill>
              </a:rPr>
              <a:t>: http://</a:t>
            </a:r>
            <a:r>
              <a:rPr lang="es-MX" sz="1400" dirty="0" smtClean="0">
                <a:solidFill>
                  <a:schemeClr val="bg1"/>
                </a:solidFill>
              </a:rPr>
              <a:t>www.natureduca.com/fis_estumov_posic01.php</a:t>
            </a:r>
            <a:r>
              <a:rPr lang="es-MX" sz="1400" dirty="0">
                <a:solidFill>
                  <a:schemeClr val="bg1"/>
                </a:solidFill>
              </a:rPr>
              <a:t> </a:t>
            </a:r>
            <a:r>
              <a:rPr lang="es-MX" sz="1400" dirty="0" smtClean="0">
                <a:solidFill>
                  <a:schemeClr val="bg1"/>
                </a:solidFill>
              </a:rPr>
              <a:t>http</a:t>
            </a:r>
            <a:r>
              <a:rPr lang="es-MX" sz="1400" dirty="0">
                <a:solidFill>
                  <a:schemeClr val="bg1"/>
                </a:solidFill>
              </a:rPr>
              <a:t>://lisbecruzcienciatecnologiyambiente.blogspot.mx/2015/05/temas-estudiados.html</a:t>
            </a:r>
            <a:endParaRPr lang="es-MX" sz="1400" dirty="0" smtClean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99592" y="5764614"/>
            <a:ext cx="2335704" cy="36933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CL" altLang="es-MX" dirty="0" smtClean="0">
                <a:solidFill>
                  <a:prstClr val="black"/>
                </a:solidFill>
              </a:rPr>
              <a:t>Movimiento Rectilíneo</a:t>
            </a:r>
            <a:endParaRPr lang="es-MX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3463732" cy="172097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17 Rectángulo"/>
          <p:cNvSpPr/>
          <p:nvPr/>
        </p:nvSpPr>
        <p:spPr>
          <a:xfrm>
            <a:off x="5709992" y="5706592"/>
            <a:ext cx="2318392" cy="36933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CL" altLang="es-MX" dirty="0" smtClean="0">
                <a:solidFill>
                  <a:prstClr val="black"/>
                </a:solidFill>
              </a:rPr>
              <a:t>Movimiento curvilíneo</a:t>
            </a:r>
            <a:endParaRPr lang="es-MX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786" y="3645024"/>
            <a:ext cx="3065638" cy="1803276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4763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2348880"/>
            <a:ext cx="7499350" cy="3600399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de Mecánica </a:t>
            </a:r>
            <a:r>
              <a:rPr lang="es-MX" sz="2800" dirty="0" smtClean="0"/>
              <a:t>pretende: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None/>
              <a:defRPr/>
            </a:pPr>
            <a:r>
              <a:rPr lang="es-ES" sz="2800" dirty="0" smtClean="0"/>
              <a:t>  </a:t>
            </a:r>
            <a:r>
              <a:rPr lang="es-MX" sz="2800" dirty="0"/>
              <a:t>Introducir al estudiante al diseño de experimentos en mecánica, así como su aplicación a problemas reales.</a:t>
            </a:r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71600" y="3645025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79208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72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99592" y="332656"/>
            <a:ext cx="7344816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800" b="1" dirty="0" smtClean="0">
                <a:solidFill>
                  <a:schemeClr val="accent4">
                    <a:lumMod val="75000"/>
                  </a:schemeClr>
                </a:solidFill>
              </a:rPr>
              <a:t>MOVIMIENTO RECTILINEO UNIFORME (</a:t>
            </a:r>
            <a:r>
              <a:rPr lang="es-ES_tradnl" altLang="es-MX" sz="2800" b="1" dirty="0" err="1" smtClean="0">
                <a:solidFill>
                  <a:schemeClr val="accent4">
                    <a:lumMod val="75000"/>
                  </a:schemeClr>
                </a:solidFill>
              </a:rPr>
              <a:t>m.r.u</a:t>
            </a:r>
            <a:r>
              <a:rPr lang="es-ES_tradnl" altLang="es-MX" sz="2800" b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es-CL" altLang="es-MX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15616" y="5445224"/>
            <a:ext cx="6912768" cy="7920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ClrTx/>
              <a:buNone/>
            </a:pPr>
            <a:r>
              <a:rPr lang="es-ES" altLang="es-MX" sz="2400" b="1" dirty="0"/>
              <a:t>En este movimiento la velocidad es constante o uniforme, por lo tanto no existe aceleración.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08223" y="1340768"/>
            <a:ext cx="6920161" cy="156966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altLang="es-MX" sz="2400" dirty="0">
                <a:solidFill>
                  <a:schemeClr val="tx1"/>
                </a:solidFill>
              </a:rPr>
              <a:t>S</a:t>
            </a:r>
            <a:r>
              <a:rPr lang="es-ES" altLang="es-MX" sz="2400" dirty="0" smtClean="0">
                <a:solidFill>
                  <a:schemeClr val="tx1"/>
                </a:solidFill>
              </a:rPr>
              <a:t>e </a:t>
            </a:r>
            <a:r>
              <a:rPr lang="es-ES" altLang="es-MX" sz="2400" dirty="0">
                <a:solidFill>
                  <a:schemeClr val="tx1"/>
                </a:solidFill>
              </a:rPr>
              <a:t>caracteriza fundamentalmente, porque la trayectoria que describe el móvil es una línea recta, de modo </a:t>
            </a:r>
            <a:r>
              <a:rPr lang="es-ES" altLang="es-MX" sz="2400" dirty="0" smtClean="0">
                <a:solidFill>
                  <a:schemeClr val="tx1"/>
                </a:solidFill>
              </a:rPr>
              <a:t>que </a:t>
            </a:r>
            <a:r>
              <a:rPr lang="es-ES" altLang="es-MX" sz="2400" dirty="0">
                <a:solidFill>
                  <a:schemeClr val="tx1"/>
                </a:solidFill>
              </a:rPr>
              <a:t>recorre distancias iguales en intervalos de tiempo también iguales</a:t>
            </a:r>
            <a:r>
              <a:rPr lang="es-ES" altLang="es-MX" sz="2400" dirty="0" smtClean="0">
                <a:solidFill>
                  <a:schemeClr val="tx1"/>
                </a:solidFill>
              </a:rPr>
              <a:t>.</a:t>
            </a:r>
            <a:endParaRPr lang="es-ES_tradnl" altLang="es-MX" sz="2400" b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4360" y="6505599"/>
            <a:ext cx="5497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</a:t>
            </a:r>
            <a:r>
              <a:rPr lang="es-MX" sz="1400" dirty="0">
                <a:solidFill>
                  <a:schemeClr val="bg1"/>
                </a:solidFill>
              </a:rPr>
              <a:t>: http://mruymruvenlavidacotidiana.blogspot.mx/</a:t>
            </a:r>
            <a:endParaRPr lang="es-MX" sz="1400" dirty="0" smtClean="0">
              <a:solidFill>
                <a:schemeClr val="bg1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090465"/>
            <a:ext cx="6429375" cy="221074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35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16632"/>
            <a:ext cx="6264696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altLang="es-MX" sz="28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EJEMPLO DE </a:t>
            </a:r>
            <a:r>
              <a:rPr lang="es-ES" altLang="es-MX" sz="28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MRU</a:t>
            </a:r>
          </a:p>
          <a:p>
            <a:pPr algn="ctr"/>
            <a:r>
              <a:rPr lang="es-ES" altLang="es-MX" sz="28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VELOCIDAD </a:t>
            </a:r>
            <a:r>
              <a:rPr lang="es-ES" altLang="es-MX" sz="28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DEL SONIDO EN EL AIRE</a:t>
            </a:r>
            <a:endParaRPr lang="es-MX" sz="2800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60032" y="2276872"/>
            <a:ext cx="4075589" cy="996032"/>
          </a:xfrm>
          <a:prstGeom prst="rect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lnSpc>
                <a:spcPct val="90000"/>
              </a:lnSpc>
              <a:buNone/>
            </a:pPr>
            <a:r>
              <a:rPr lang="es-ES_tradnl" altLang="es-MX" sz="2000" dirty="0"/>
              <a:t>La vibración de las moléculas tiene lugar </a:t>
            </a:r>
            <a:r>
              <a:rPr lang="es-ES_tradnl" altLang="es-MX" sz="2000" b="1" i="1" dirty="0">
                <a:solidFill>
                  <a:schemeClr val="bg1"/>
                </a:solidFill>
              </a:rPr>
              <a:t>a lo largo de</a:t>
            </a:r>
            <a:r>
              <a:rPr lang="es-ES_tradnl" altLang="es-MX" sz="2000" b="1" dirty="0">
                <a:solidFill>
                  <a:schemeClr val="bg1"/>
                </a:solidFill>
              </a:rPr>
              <a:t> </a:t>
            </a:r>
            <a:r>
              <a:rPr lang="es-ES_tradnl" altLang="es-MX" sz="2000" dirty="0"/>
              <a:t>la dirección de propagación de la </a:t>
            </a:r>
            <a:r>
              <a:rPr lang="es-ES_tradnl" altLang="es-MX" sz="2000" dirty="0">
                <a:latin typeface="Times New Roman" pitchFamily="18" charset="0"/>
              </a:rPr>
              <a:t>onda.</a:t>
            </a:r>
            <a:endParaRPr lang="es-ES" altLang="es-MX" sz="14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619673" y="1342509"/>
            <a:ext cx="5904655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altLang="es-MX" sz="2000" dirty="0" smtClean="0"/>
              <a:t>El sonido se transmite a </a:t>
            </a:r>
            <a:r>
              <a:rPr lang="es-ES_tradnl" altLang="es-MX" sz="2000" dirty="0"/>
              <a:t>través del medio mediante la interacción de las moléculas del </a:t>
            </a:r>
            <a:r>
              <a:rPr lang="es-ES_tradnl" altLang="es-MX" sz="2000" dirty="0" smtClean="0"/>
              <a:t>mismo</a:t>
            </a:r>
            <a:endParaRPr lang="es-ES_tradnl" altLang="es-MX" sz="2000" dirty="0"/>
          </a:p>
        </p:txBody>
      </p:sp>
      <p:sp>
        <p:nvSpPr>
          <p:cNvPr id="5" name="4 Rectángulo"/>
          <p:cNvSpPr/>
          <p:nvPr/>
        </p:nvSpPr>
        <p:spPr>
          <a:xfrm>
            <a:off x="583917" y="3601258"/>
            <a:ext cx="8020531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altLang="es-MX" sz="2000" b="1" i="1" dirty="0"/>
              <a:t>Sólo se propaga la perturbación</a:t>
            </a:r>
            <a:r>
              <a:rPr lang="es-ES_tradnl" altLang="es-MX" sz="2000" b="1" dirty="0"/>
              <a:t>; </a:t>
            </a:r>
            <a:r>
              <a:rPr lang="es-ES_tradnl" altLang="es-MX" sz="2000" dirty="0"/>
              <a:t>las propias moléculas sólo vibran hacia delante y hacia atrás alrededor de sus posiciones de equilibrio.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23528" y="2156663"/>
            <a:ext cx="4202409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ES_tradnl" altLang="es-MX" sz="2000" b="1" i="1" dirty="0" smtClean="0">
                <a:solidFill>
                  <a:prstClr val="white"/>
                </a:solidFill>
              </a:rPr>
              <a:t>Sólo </a:t>
            </a:r>
            <a:r>
              <a:rPr lang="es-ES_tradnl" altLang="es-MX" sz="2000" b="1" i="1" dirty="0">
                <a:solidFill>
                  <a:prstClr val="white"/>
                </a:solidFill>
              </a:rPr>
              <a:t>se propaga la </a:t>
            </a:r>
            <a:r>
              <a:rPr lang="es-ES_tradnl" altLang="es-MX" sz="2000" b="1" i="1" dirty="0" smtClean="0">
                <a:solidFill>
                  <a:prstClr val="white"/>
                </a:solidFill>
              </a:rPr>
              <a:t>perturbación</a:t>
            </a:r>
            <a:r>
              <a:rPr lang="es-ES_tradnl" altLang="es-MX" sz="2000" b="1" dirty="0" smtClean="0">
                <a:solidFill>
                  <a:prstClr val="white"/>
                </a:solidFill>
              </a:rPr>
              <a:t> </a:t>
            </a:r>
            <a:r>
              <a:rPr lang="es-ES_tradnl" altLang="es-MX" sz="2000" dirty="0" smtClean="0">
                <a:solidFill>
                  <a:prstClr val="white"/>
                </a:solidFill>
              </a:rPr>
              <a:t>pues las moléculas </a:t>
            </a:r>
            <a:r>
              <a:rPr lang="es-ES_tradnl" altLang="es-MX" sz="2000" dirty="0">
                <a:solidFill>
                  <a:prstClr val="white"/>
                </a:solidFill>
              </a:rPr>
              <a:t>sólo vibran hacia delante y hacia atrás alrededor de sus posiciones de equilibrio.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713" y="4509120"/>
            <a:ext cx="4762500" cy="160020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7574" y="6505599"/>
            <a:ext cx="66746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://labofisicaumss-rene.blogspot.mx/2008/06/sonido.html</a:t>
            </a:r>
          </a:p>
        </p:txBody>
      </p:sp>
    </p:spTree>
    <p:extLst>
      <p:ext uri="{BB962C8B-B14F-4D97-AF65-F5344CB8AC3E}">
        <p14:creationId xmlns:p14="http://schemas.microsoft.com/office/powerpoint/2010/main" val="1372350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17258" y="188640"/>
            <a:ext cx="431498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MOVIMIENTO CIRCULAR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505599"/>
            <a:ext cx="58821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dirty="0" smtClean="0">
                <a:solidFill>
                  <a:prstClr val="white"/>
                </a:solidFill>
              </a:rPr>
              <a:t>Fuente de las imágenes</a:t>
            </a:r>
            <a:r>
              <a:rPr lang="es-MX" sz="1400" dirty="0">
                <a:solidFill>
                  <a:prstClr val="white"/>
                </a:solidFill>
              </a:rPr>
              <a:t> </a:t>
            </a:r>
            <a:r>
              <a:rPr lang="es-MX" sz="1400" dirty="0" smtClean="0">
                <a:solidFill>
                  <a:prstClr val="white"/>
                </a:solidFill>
              </a:rPr>
              <a:t> http</a:t>
            </a:r>
            <a:r>
              <a:rPr lang="es-MX" sz="1400" dirty="0">
                <a:solidFill>
                  <a:prstClr val="white"/>
                </a:solidFill>
              </a:rPr>
              <a:t>://www.lostipos.com/de/movimientos.html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908720"/>
            <a:ext cx="835292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Es aquel movimiento en la que el objeto describe círculos al desplazarse. </a:t>
            </a:r>
            <a:endParaRPr lang="es-MX" sz="2000" dirty="0"/>
          </a:p>
        </p:txBody>
      </p:sp>
      <p:sp>
        <p:nvSpPr>
          <p:cNvPr id="5" name="4 Rectángulo"/>
          <p:cNvSpPr/>
          <p:nvPr/>
        </p:nvSpPr>
        <p:spPr>
          <a:xfrm>
            <a:off x="395536" y="1700808"/>
            <a:ext cx="4680521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MX" sz="2000" dirty="0">
                <a:solidFill>
                  <a:prstClr val="white"/>
                </a:solidFill>
              </a:rPr>
              <a:t>Este </a:t>
            </a:r>
            <a:r>
              <a:rPr lang="es-MX" sz="2000" dirty="0" smtClean="0">
                <a:solidFill>
                  <a:prstClr val="white"/>
                </a:solidFill>
              </a:rPr>
              <a:t>movimiento se </a:t>
            </a:r>
            <a:r>
              <a:rPr lang="es-MX" sz="2000" dirty="0">
                <a:solidFill>
                  <a:prstClr val="white"/>
                </a:solidFill>
              </a:rPr>
              <a:t>puede </a:t>
            </a:r>
            <a:r>
              <a:rPr lang="es-MX" sz="2000" dirty="0" smtClean="0">
                <a:solidFill>
                  <a:prstClr val="white"/>
                </a:solidFill>
              </a:rPr>
              <a:t>clasificar en</a:t>
            </a:r>
            <a:r>
              <a:rPr lang="es-MX" sz="2000" dirty="0">
                <a:solidFill>
                  <a:prstClr val="white"/>
                </a:solidFill>
              </a:rPr>
              <a:t>:</a:t>
            </a:r>
            <a:endParaRPr lang="es-MX" sz="2000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195736" y="2465601"/>
            <a:ext cx="3096344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Es </a:t>
            </a:r>
            <a:r>
              <a:rPr lang="es-MX" sz="2000" dirty="0">
                <a:solidFill>
                  <a:schemeClr val="bg1"/>
                </a:solidFill>
              </a:rPr>
              <a:t>aquel movimiento que posee un radio fijo y una velocidad angular </a:t>
            </a:r>
            <a:r>
              <a:rPr lang="es-MX" sz="2000" dirty="0" smtClean="0">
                <a:solidFill>
                  <a:schemeClr val="bg1"/>
                </a:solidFill>
              </a:rPr>
              <a:t>constante.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5536" y="2636912"/>
            <a:ext cx="1656184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b="1" dirty="0">
                <a:solidFill>
                  <a:prstClr val="white"/>
                </a:solidFill>
              </a:rPr>
              <a:t>Movimiento Circular Uniforme: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868144" y="4437112"/>
            <a:ext cx="3061586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E</a:t>
            </a:r>
            <a:r>
              <a:rPr lang="es-MX" sz="2000" dirty="0" smtClean="0">
                <a:solidFill>
                  <a:schemeClr val="bg1"/>
                </a:solidFill>
              </a:rPr>
              <a:t>s </a:t>
            </a:r>
            <a:r>
              <a:rPr lang="es-MX" sz="2000" dirty="0">
                <a:solidFill>
                  <a:schemeClr val="bg1"/>
                </a:solidFill>
              </a:rPr>
              <a:t>aquel movimiento que al igual que el circular uniforme posee un radio </a:t>
            </a:r>
            <a:r>
              <a:rPr lang="es-MX" sz="2000" dirty="0" smtClean="0">
                <a:solidFill>
                  <a:schemeClr val="bg1"/>
                </a:solidFill>
              </a:rPr>
              <a:t>fijo, pero </a:t>
            </a:r>
            <a:r>
              <a:rPr lang="es-MX" sz="2000" dirty="0">
                <a:solidFill>
                  <a:schemeClr val="bg1"/>
                </a:solidFill>
              </a:rPr>
              <a:t>una velocidad </a:t>
            </a:r>
            <a:r>
              <a:rPr lang="es-MX" sz="2000" dirty="0" smtClean="0">
                <a:solidFill>
                  <a:schemeClr val="bg1"/>
                </a:solidFill>
              </a:rPr>
              <a:t>angular variable, posee </a:t>
            </a:r>
            <a:r>
              <a:rPr lang="es-MX" sz="2000" dirty="0">
                <a:solidFill>
                  <a:schemeClr val="bg1"/>
                </a:solidFill>
              </a:rPr>
              <a:t>una aceleración </a:t>
            </a:r>
            <a:r>
              <a:rPr lang="es-MX" sz="2000" dirty="0" smtClean="0">
                <a:solidFill>
                  <a:schemeClr val="bg1"/>
                </a:solidFill>
              </a:rPr>
              <a:t>angular constante.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228184" y="1628800"/>
            <a:ext cx="2520280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000" b="1" dirty="0">
                <a:solidFill>
                  <a:prstClr val="white"/>
                </a:solidFill>
              </a:rPr>
              <a:t>Movimiento Circular Uniforme Acelerado: </a:t>
            </a:r>
            <a:endParaRPr lang="es-MX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20888"/>
            <a:ext cx="3384376" cy="191615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0" y="4052104"/>
            <a:ext cx="2038350" cy="22383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16" y="4036705"/>
            <a:ext cx="2247900" cy="22002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6842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187624" y="2420888"/>
            <a:ext cx="6840760" cy="1224136"/>
          </a:xfrm>
          <a:prstGeom prst="rect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MOVIMIENTO RECTILINEO UNIFORMEMENTE ACELERADO</a:t>
            </a:r>
          </a:p>
        </p:txBody>
      </p:sp>
    </p:spTree>
    <p:extLst>
      <p:ext uri="{BB962C8B-B14F-4D97-AF65-F5344CB8AC3E}">
        <p14:creationId xmlns:p14="http://schemas.microsoft.com/office/powerpoint/2010/main" val="463500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Rectángulo"/>
              <p:cNvSpPr/>
              <p:nvPr/>
            </p:nvSpPr>
            <p:spPr>
              <a:xfrm>
                <a:off x="1247101" y="404664"/>
                <a:ext cx="6766468" cy="52322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CL" sz="28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ECUACIONES DE MOVIMIENTO  (con</a:t>
                </a:r>
                <a14:m>
                  <m:oMath xmlns:m="http://schemas.openxmlformats.org/officeDocument/2006/math">
                    <m:r>
                      <a:rPr lang="es-MX" sz="2800" b="1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s-CL" sz="28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</a:rPr>
                      <m:t>𝒂</m:t>
                    </m:r>
                    <m:r>
                      <a:rPr lang="es-CL" sz="28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s-CL" sz="28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es-CL" sz="28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)</a:t>
                </a:r>
                <a:r>
                  <a:rPr lang="es-CL" sz="2800" b="1" dirty="0">
                    <a:solidFill>
                      <a:schemeClr val="accent3">
                        <a:lumMod val="75000"/>
                      </a:schemeClr>
                    </a:solidFill>
                  </a:rPr>
                  <a:t> </a:t>
                </a:r>
                <a:endParaRPr lang="es-MX" sz="2800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101" y="404664"/>
                <a:ext cx="6766468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18185"/>
            <a:ext cx="8543180" cy="3147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52" y="1587649"/>
            <a:ext cx="5356044" cy="90524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7673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9826" y="260648"/>
            <a:ext cx="8077211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75000"/>
                  </a:schemeClr>
                </a:solidFill>
              </a:rPr>
              <a:t>¿QUÉ DESCUBRIÓ GALILEO SOBRE LA CAÍDA LIBRE?</a:t>
            </a:r>
            <a:endParaRPr 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78497" y="3212976"/>
            <a:ext cx="4713583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Es </a:t>
            </a:r>
            <a:r>
              <a:rPr lang="es-MX" dirty="0"/>
              <a:t>un caso particular del </a:t>
            </a:r>
            <a:r>
              <a:rPr lang="es-MX" b="1" dirty="0"/>
              <a:t>movimiento rectilíneo uniformemente acelerado</a:t>
            </a:r>
            <a:r>
              <a:rPr lang="es-MX" dirty="0"/>
              <a:t>, </a:t>
            </a:r>
            <a:r>
              <a:rPr lang="es-MX" dirty="0" smtClean="0"/>
              <a:t>ocurre </a:t>
            </a:r>
            <a:r>
              <a:rPr lang="es-MX" dirty="0"/>
              <a:t>cuando un cuerpo se le deja caer libremente en la cercanía de la superficie del planeta. </a:t>
            </a:r>
            <a:endParaRPr lang="es-ES" altLang="es-MX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3" y="6433591"/>
            <a:ext cx="7704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</a:t>
            </a:r>
            <a:r>
              <a:rPr lang="es-MX" sz="1400" dirty="0">
                <a:solidFill>
                  <a:schemeClr val="bg1"/>
                </a:solidFill>
              </a:rPr>
              <a:t>: https://e1trajede1emperador.wordpress.com/2011/11/25/en-caida-libre/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812" y="1386557"/>
            <a:ext cx="3140575" cy="456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23529" y="1430491"/>
            <a:ext cx="5027194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“Desde la misma altura, todos los cuerpos tardan el mismo tiempo en caer, independientemente del peso y la forma que posean”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90679" y="2699628"/>
            <a:ext cx="146104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white"/>
                </a:solidFill>
              </a:rPr>
              <a:t>Actualmente: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545971" y="4553833"/>
                <a:ext cx="4826065" cy="1323439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000" dirty="0" smtClean="0">
                    <a:solidFill>
                      <a:schemeClr val="bg1"/>
                    </a:solidFill>
                  </a:rPr>
                  <a:t>La gravedad de la Tierra a nivel del mar es:</a:t>
                </a:r>
              </a:p>
              <a:p>
                <a14:m>
                  <m:oMath xmlns:m="http://schemas.openxmlformats.org/officeDocument/2006/math"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𝑔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=9.81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𝑚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2000" dirty="0" smtClean="0">
                    <a:solidFill>
                      <a:schemeClr val="bg1"/>
                    </a:solidFill>
                  </a:rPr>
                  <a:t> en el sistema MKS</a:t>
                </a:r>
              </a:p>
              <a:p>
                <a14:m>
                  <m:oMath xmlns:m="http://schemas.openxmlformats.org/officeDocument/2006/math"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𝑔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=980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𝑐𝑚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2000" dirty="0" smtClean="0">
                    <a:solidFill>
                      <a:schemeClr val="bg1"/>
                    </a:solidFill>
                  </a:rPr>
                  <a:t> en el sistema </a:t>
                </a:r>
                <a:r>
                  <a:rPr lang="es-MX" sz="2000" dirty="0" err="1" smtClean="0">
                    <a:solidFill>
                      <a:schemeClr val="bg1"/>
                    </a:solidFill>
                  </a:rPr>
                  <a:t>cgs</a:t>
                </a:r>
                <a:endParaRPr lang="es-MX" sz="2000" dirty="0" smtClean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𝑔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=32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𝑝𝑖𝑒𝑠</m:t>
                    </m:r>
                    <m:r>
                      <a:rPr lang="es-MX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s-MX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2000" dirty="0" smtClean="0">
                    <a:solidFill>
                      <a:schemeClr val="bg1"/>
                    </a:solidFill>
                  </a:rPr>
                  <a:t> en el sistema inglés</a:t>
                </a:r>
                <a:endParaRPr lang="es-MX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971" y="4553833"/>
                <a:ext cx="4826065" cy="13234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7820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340768"/>
            <a:ext cx="849694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altLang="es-MX" dirty="0">
                <a:solidFill>
                  <a:schemeClr val="bg1"/>
                </a:solidFill>
                <a:latin typeface="Comic Sans MS" pitchFamily="66" charset="0"/>
              </a:rPr>
              <a:t>En ausencia de la resistencia del aire, todos los cuerpos, independientemente de su peso, masa, forma o composición, al dejárseles libre, caen hacia la superficie terrestre debido a la atracción que ejerce la Tierra.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17543" y="404664"/>
            <a:ext cx="566276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ES" altLang="es-MX" sz="2800" b="1" dirty="0" smtClean="0">
                <a:solidFill>
                  <a:schemeClr val="accent3">
                    <a:lumMod val="75000"/>
                  </a:schemeClr>
                </a:solidFill>
              </a:rPr>
              <a:t>FÓRMULAS PARA TODA CAIDA LIBRE</a:t>
            </a:r>
            <a:endParaRPr 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5904656" cy="3061417"/>
          </a:xfrm>
          <a:prstGeom prst="rect">
            <a:avLst/>
          </a:prstGeom>
          <a:noFill/>
          <a:ln w="3810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3528" y="2492896"/>
            <a:ext cx="858760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altLang="es-MX" dirty="0" smtClean="0">
                <a:solidFill>
                  <a:schemeClr val="bg1"/>
                </a:solidFill>
                <a:latin typeface="Comic Sans MS" pitchFamily="66" charset="0"/>
              </a:rPr>
              <a:t>Cuando se deja caer un objeto con velocidad y distancia iniciales iguales a cero:</a:t>
            </a:r>
            <a:endParaRPr lang="es-MX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140968"/>
            <a:ext cx="1944216" cy="3200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9513" y="6433591"/>
            <a:ext cx="7704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</a:t>
            </a:r>
            <a:r>
              <a:rPr lang="es-MX" sz="1400" dirty="0" err="1" smtClean="0">
                <a:solidFill>
                  <a:schemeClr val="bg1"/>
                </a:solidFill>
              </a:rPr>
              <a:t>iaágen</a:t>
            </a:r>
            <a:r>
              <a:rPr lang="es-MX" sz="1400" dirty="0" smtClean="0">
                <a:solidFill>
                  <a:schemeClr val="bg1"/>
                </a:solidFill>
              </a:rPr>
              <a:t>: http</a:t>
            </a:r>
            <a:r>
              <a:rPr lang="es-MX" sz="1400" dirty="0">
                <a:solidFill>
                  <a:schemeClr val="bg1"/>
                </a:solidFill>
              </a:rPr>
              <a:t>://fisicacinematicadinamica.blogspot.mx/2009/12/caida-libre.html</a:t>
            </a:r>
          </a:p>
        </p:txBody>
      </p:sp>
    </p:spTree>
    <p:extLst>
      <p:ext uri="{BB962C8B-B14F-4D97-AF65-F5344CB8AC3E}">
        <p14:creationId xmlns:p14="http://schemas.microsoft.com/office/powerpoint/2010/main" val="1358130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32432" y="404664"/>
            <a:ext cx="606390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altLang="es-MX" sz="2800" b="1" dirty="0" smtClean="0">
                <a:solidFill>
                  <a:schemeClr val="accent3">
                    <a:lumMod val="75000"/>
                  </a:schemeClr>
                </a:solidFill>
              </a:rPr>
              <a:t>ECUACIONES GENERALES DEL M.R.U.A</a:t>
            </a:r>
            <a:endParaRPr 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364537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7772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6720" y="1412776"/>
            <a:ext cx="8587768" cy="830997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MX" sz="2400" dirty="0" smtClean="0">
                <a:latin typeface="Arial" pitchFamily="34" charset="0"/>
              </a:rPr>
              <a:t> </a:t>
            </a:r>
            <a:r>
              <a:rPr lang="es-MX" sz="2400" i="1" dirty="0"/>
              <a:t>Cuando dejamos </a:t>
            </a:r>
            <a:r>
              <a:rPr lang="es-MX" sz="2400" i="1" dirty="0" smtClean="0"/>
              <a:t>rodar un balín </a:t>
            </a:r>
            <a:r>
              <a:rPr lang="es-MX" sz="2400" i="1" dirty="0"/>
              <a:t>de acero por un plano inclinado, </a:t>
            </a:r>
            <a:r>
              <a:rPr lang="es-MX" sz="2400" i="1" dirty="0" smtClean="0"/>
              <a:t>se observa que </a:t>
            </a:r>
            <a:r>
              <a:rPr lang="es-MX" sz="2400" i="1" dirty="0"/>
              <a:t>cae con rapidez creciente </a:t>
            </a:r>
            <a:r>
              <a:rPr lang="es-ES_tradnl" altLang="es-MX" sz="2400" dirty="0" smtClean="0">
                <a:latin typeface="Arial" pitchFamily="34" charset="0"/>
              </a:rPr>
              <a:t>definida.</a:t>
            </a:r>
            <a:r>
              <a:rPr lang="es-ES_tradnl" altLang="es-MX" sz="2400" dirty="0" smtClean="0">
                <a:solidFill>
                  <a:srgbClr val="008080"/>
                </a:solidFill>
                <a:latin typeface="Arial" pitchFamily="34" charset="0"/>
              </a:rPr>
              <a:t>.</a:t>
            </a:r>
            <a:endParaRPr lang="es-ES" altLang="es-MX" sz="2400" dirty="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975406" y="188640"/>
            <a:ext cx="5188882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CAÍDA DE UN OBJETO POR UN PLANO INCLINADO</a:t>
            </a:r>
            <a:endParaRPr lang="es-MX" sz="28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6720" y="2380818"/>
            <a:ext cx="369998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tx1"/>
                </a:solidFill>
              </a:rPr>
              <a:t>Movimiento de rodar sin deslizar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402" y="3717032"/>
            <a:ext cx="3810350" cy="259228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7544" y="2926685"/>
            <a:ext cx="8182316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Examinaremos el movimiento de un cuerpo (un aro, un cilindro o una esfera) que rueda a lo largo de un plano inclinado.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43503" y="4077072"/>
            <a:ext cx="448853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dirty="0"/>
              <a:t>Las fuerzas que actúan sobre el cuerpo son: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43503" y="4748951"/>
            <a:ext cx="4572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el peso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la reacción del plano inclinado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la fuerza de rozamiento en el punto de contacto entre la rueda y el plano.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18258" y="6258994"/>
            <a:ext cx="6560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://www.sc.ehu.es/sbweb/fisica/solido/plano_inclinado/plano_inclinado.htm</a:t>
            </a:r>
          </a:p>
        </p:txBody>
      </p:sp>
    </p:spTree>
    <p:extLst>
      <p:ext uri="{BB962C8B-B14F-4D97-AF65-F5344CB8AC3E}">
        <p14:creationId xmlns:p14="http://schemas.microsoft.com/office/powerpoint/2010/main" val="154786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188640"/>
            <a:ext cx="655272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 smtClean="0">
                <a:solidFill>
                  <a:schemeClr val="accent3">
                    <a:lumMod val="75000"/>
                  </a:schemeClr>
                </a:solidFill>
              </a:rPr>
              <a:t>CAÍDA DE UN OBJETO POR UN PLANO INCLINADO (continuación)</a:t>
            </a:r>
            <a:endParaRPr lang="es-MX" sz="28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3284984"/>
            <a:ext cx="5688632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Las ecuaciones del movimiento son la siguientes: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6858" y="3933056"/>
            <a:ext cx="461979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Movimiento de traslación del </a:t>
            </a:r>
            <a:r>
              <a:rPr lang="es-MX" dirty="0" smtClean="0">
                <a:solidFill>
                  <a:schemeClr val="bg1"/>
                </a:solidFill>
              </a:rPr>
              <a:t>centro de masa:</a:t>
            </a:r>
            <a:endParaRPr lang="es-MX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5491546" y="3933056"/>
                <a:ext cx="2348656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𝑚𝑔</m:t>
                    </m:r>
                    <m:r>
                      <a:rPr lang="es-MX" i="1" dirty="0" smtClean="0">
                        <a:latin typeface="Cambria Math"/>
                      </a:rPr>
                      <m:t>·</m:t>
                    </m:r>
                    <m:r>
                      <a:rPr lang="es-MX" i="1" dirty="0" smtClean="0">
                        <a:latin typeface="Cambria Math"/>
                      </a:rPr>
                      <m:t>𝑠𝑒𝑛𝑞</m:t>
                    </m:r>
                    <m:r>
                      <a:rPr lang="es-MX" i="1" dirty="0">
                        <a:latin typeface="Cambria Math"/>
                      </a:rPr>
                      <m:t> −</m:t>
                    </m:r>
                    <m:r>
                      <a:rPr lang="es-MX" i="1" dirty="0" smtClean="0">
                        <a:latin typeface="Cambria Math"/>
                      </a:rPr>
                      <m:t>𝐹</m:t>
                    </m:r>
                    <m:r>
                      <a:rPr lang="es-MX" i="1" dirty="0" smtClean="0">
                        <a:latin typeface="Cambria Math"/>
                      </a:rPr>
                      <m:t>=</m:t>
                    </m:r>
                    <m:r>
                      <a:rPr lang="es-MX" i="1" dirty="0" err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s-MX" dirty="0" smtClean="0"/>
                  <a:t>a</a:t>
                </a:r>
                <a:r>
                  <a:rPr lang="es-MX" baseline="-25000" dirty="0" smtClean="0"/>
                  <a:t>c</a:t>
                </a:r>
                <a:endParaRPr lang="es-MX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546" y="3933056"/>
                <a:ext cx="234865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2589784" cy="185831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95536" y="4509120"/>
            <a:ext cx="45720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Movimiento de rotación alrededor de un eje que pasa por el </a:t>
            </a:r>
            <a:r>
              <a:rPr lang="es-MX" sz="2000" dirty="0" smtClean="0">
                <a:solidFill>
                  <a:schemeClr val="bg1"/>
                </a:solidFill>
              </a:rPr>
              <a:t>centro de masa:</a:t>
            </a:r>
            <a:endParaRPr lang="es-MX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5479298" y="4643844"/>
                <a:ext cx="1206932" cy="36933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s-MX" i="1" dirty="0" smtClean="0">
                          <a:latin typeface="Cambria Math"/>
                        </a:rPr>
                        <m:t>𝑅</m:t>
                      </m:r>
                      <m:r>
                        <a:rPr lang="es-MX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MX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dirty="0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s-MX" i="1" dirty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298" y="4643844"/>
                <a:ext cx="120693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Rectángulo"/>
          <p:cNvSpPr/>
          <p:nvPr/>
        </p:nvSpPr>
        <p:spPr>
          <a:xfrm>
            <a:off x="444649" y="5445224"/>
            <a:ext cx="45720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</a:rPr>
              <a:t>Relación entre el movimiento de traslación y rotación (rueda sin deslizar</a:t>
            </a:r>
            <a:r>
              <a:rPr lang="es-MX" sz="2000" dirty="0" smtClean="0">
                <a:solidFill>
                  <a:schemeClr val="bg1"/>
                </a:solidFill>
              </a:rPr>
              <a:t>):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491546" y="5589240"/>
            <a:ext cx="83388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dirty="0" err="1" smtClean="0"/>
              <a:t>a</a:t>
            </a:r>
            <a:r>
              <a:rPr lang="es-MX" baseline="-25000" dirty="0" err="1" smtClean="0"/>
              <a:t>c</a:t>
            </a:r>
            <a:r>
              <a:rPr lang="es-MX" dirty="0" smtClean="0"/>
              <a:t>=a </a:t>
            </a:r>
            <a:r>
              <a:rPr lang="es-MX" dirty="0"/>
              <a:t>R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79512" y="6433591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Fuente de la imagen: http://www.sc.ehu.es/sbweb/fisica/solido/plano_inclinado/plano_inclinado.htm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64" y="1268760"/>
            <a:ext cx="2675804" cy="183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898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123728" y="332656"/>
            <a:ext cx="4932040" cy="647700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28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560" y="1700213"/>
            <a:ext cx="7705527" cy="4176712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cinemática del sólido rígido.</a:t>
            </a: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/>
              <a:t>Identificar las </a:t>
            </a:r>
            <a:r>
              <a:rPr lang="es-ES" sz="3200" dirty="0">
                <a:solidFill>
                  <a:srgbClr val="FFFF00"/>
                </a:solidFill>
              </a:rPr>
              <a:t>variables medibles </a:t>
            </a:r>
            <a:r>
              <a:rPr lang="es-ES" sz="3200" dirty="0"/>
              <a:t>en </a:t>
            </a:r>
            <a:r>
              <a:rPr lang="es-ES" sz="3200" dirty="0" smtClean="0"/>
              <a:t> experimentos </a:t>
            </a:r>
            <a:r>
              <a:rPr lang="es-ES" sz="3200" dirty="0"/>
              <a:t>de movimiento uniforme en una o dos dimensiones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endParaRPr lang="es-ES" sz="11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 smtClean="0"/>
              <a:t>Relacionar </a:t>
            </a:r>
            <a:r>
              <a:rPr lang="es-ES" sz="3200" dirty="0" smtClean="0">
                <a:solidFill>
                  <a:srgbClr val="FFFF00"/>
                </a:solidFill>
              </a:rPr>
              <a:t>distancia </a:t>
            </a:r>
            <a:r>
              <a:rPr lang="es-ES" sz="3200" dirty="0">
                <a:solidFill>
                  <a:srgbClr val="FFFF00"/>
                </a:solidFill>
              </a:rPr>
              <a:t>recorrida</a:t>
            </a:r>
            <a:r>
              <a:rPr lang="es-ES" sz="3200" dirty="0"/>
              <a:t>, </a:t>
            </a:r>
            <a:r>
              <a:rPr lang="es-ES" sz="3200" dirty="0">
                <a:solidFill>
                  <a:srgbClr val="FFFF00"/>
                </a:solidFill>
              </a:rPr>
              <a:t>velocidad</a:t>
            </a:r>
            <a:r>
              <a:rPr lang="es-ES" sz="3200" dirty="0"/>
              <a:t> y </a:t>
            </a:r>
            <a:r>
              <a:rPr lang="es-ES" sz="3200" dirty="0">
                <a:solidFill>
                  <a:srgbClr val="FFFF00"/>
                </a:solidFill>
              </a:rPr>
              <a:t>aceleración</a:t>
            </a:r>
            <a:r>
              <a:rPr lang="es-ES" sz="3200" dirty="0"/>
              <a:t>, con </a:t>
            </a:r>
            <a:r>
              <a:rPr lang="es-ES" sz="3200" dirty="0">
                <a:solidFill>
                  <a:srgbClr val="FFFF00"/>
                </a:solidFill>
              </a:rPr>
              <a:t>respecto al tiempo</a:t>
            </a:r>
            <a:r>
              <a:rPr lang="es-ES" sz="3200" dirty="0"/>
              <a:t>, del movimiento </a:t>
            </a:r>
            <a:r>
              <a:rPr lang="es-ES" sz="3200" dirty="0" smtClean="0"/>
              <a:t>en </a:t>
            </a:r>
            <a:r>
              <a:rPr lang="es-ES" sz="3200" dirty="0"/>
              <a:t>una </a:t>
            </a:r>
            <a:r>
              <a:rPr lang="es-ES" sz="3200" dirty="0" smtClean="0"/>
              <a:t>o dos dimensiones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rgbClr val="FFFF00"/>
                </a:solidFill>
                <a:effectLst/>
              </a:rPr>
              <a:t>Describir algunos experimentos </a:t>
            </a:r>
            <a:r>
              <a:rPr lang="es-ES" sz="3200" dirty="0"/>
              <a:t>para </a:t>
            </a:r>
            <a:r>
              <a:rPr lang="es-ES" sz="3200" dirty="0">
                <a:solidFill>
                  <a:srgbClr val="FFFF00"/>
                </a:solidFill>
              </a:rPr>
              <a:t>observar</a:t>
            </a:r>
            <a:r>
              <a:rPr lang="es-ES" sz="3200" dirty="0">
                <a:solidFill>
                  <a:schemeClr val="tx1"/>
                </a:solidFill>
              </a:rPr>
              <a:t> </a:t>
            </a:r>
            <a:r>
              <a:rPr lang="es-ES" sz="3200" dirty="0"/>
              <a:t>el comportamiento de objetos en </a:t>
            </a:r>
            <a:r>
              <a:rPr lang="es-ES" sz="3200" dirty="0">
                <a:solidFill>
                  <a:srgbClr val="FFFF00"/>
                </a:solidFill>
              </a:rPr>
              <a:t>movimiento</a:t>
            </a:r>
            <a:r>
              <a:rPr lang="es-ES" sz="3200" dirty="0"/>
              <a:t> </a:t>
            </a:r>
            <a:r>
              <a:rPr lang="es-ES" sz="3200" dirty="0" smtClean="0"/>
              <a:t>de un </a:t>
            </a:r>
            <a:r>
              <a:rPr lang="es-ES" sz="3200" dirty="0" smtClean="0">
                <a:solidFill>
                  <a:srgbClr val="FFFF00"/>
                </a:solidFill>
              </a:rPr>
              <a:t>sólido rígido </a:t>
            </a:r>
            <a:r>
              <a:rPr lang="es-ES" sz="3200" dirty="0" smtClean="0"/>
              <a:t>en </a:t>
            </a:r>
            <a:r>
              <a:rPr lang="es-ES" sz="3200" dirty="0" err="1" smtClean="0">
                <a:solidFill>
                  <a:srgbClr val="FFC000"/>
                </a:solidFill>
              </a:rPr>
              <a:t>caida</a:t>
            </a:r>
            <a:r>
              <a:rPr lang="es-ES" sz="3200" dirty="0" smtClean="0">
                <a:solidFill>
                  <a:srgbClr val="FFC000"/>
                </a:solidFill>
              </a:rPr>
              <a:t> libre</a:t>
            </a:r>
            <a:r>
              <a:rPr lang="es-ES" sz="3200" dirty="0" smtClean="0"/>
              <a:t>, </a:t>
            </a:r>
            <a:r>
              <a:rPr lang="es-ES" sz="3200" dirty="0" smtClean="0">
                <a:solidFill>
                  <a:srgbClr val="FFC000"/>
                </a:solidFill>
              </a:rPr>
              <a:t>plano inclinado </a:t>
            </a:r>
            <a:r>
              <a:rPr lang="es-ES" sz="3200" dirty="0" smtClean="0"/>
              <a:t>o </a:t>
            </a:r>
            <a:r>
              <a:rPr lang="es-ES" sz="3200" dirty="0" smtClean="0">
                <a:solidFill>
                  <a:srgbClr val="FFC000"/>
                </a:solidFill>
              </a:rPr>
              <a:t>tiro parabólico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020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188640"/>
            <a:ext cx="655272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 smtClean="0">
                <a:solidFill>
                  <a:schemeClr val="accent3">
                    <a:lumMod val="75000"/>
                  </a:schemeClr>
                </a:solidFill>
              </a:rPr>
              <a:t>CAÍDA DE UN OBJETO POR UN PLANO INCLINADO (continuación)</a:t>
            </a:r>
            <a:endParaRPr lang="es-MX" sz="28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528916"/>
            <a:ext cx="8280920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200" dirty="0">
                <a:solidFill>
                  <a:schemeClr val="bg1"/>
                </a:solidFill>
              </a:rPr>
              <a:t>Si conocemos el ángulo de inclinación </a:t>
            </a:r>
            <a:r>
              <a:rPr lang="es-MX" sz="2200" i="1" dirty="0">
                <a:solidFill>
                  <a:schemeClr val="bg1"/>
                </a:solidFill>
              </a:rPr>
              <a:t>q</a:t>
            </a:r>
            <a:r>
              <a:rPr lang="es-MX" sz="2200" dirty="0">
                <a:solidFill>
                  <a:schemeClr val="bg1"/>
                </a:solidFill>
              </a:rPr>
              <a:t>  y el momento de inercia </a:t>
            </a:r>
            <a:r>
              <a:rPr lang="es-MX" sz="2200" i="1" dirty="0" err="1">
                <a:solidFill>
                  <a:schemeClr val="bg1"/>
                </a:solidFill>
              </a:rPr>
              <a:t>I</a:t>
            </a:r>
            <a:r>
              <a:rPr lang="es-MX" sz="2200" i="1" baseline="-25000" dirty="0" err="1">
                <a:solidFill>
                  <a:schemeClr val="bg1"/>
                </a:solidFill>
              </a:rPr>
              <a:t>c</a:t>
            </a:r>
            <a:r>
              <a:rPr lang="es-MX" sz="2200" dirty="0">
                <a:solidFill>
                  <a:schemeClr val="bg1"/>
                </a:solidFill>
              </a:rPr>
              <a:t> </a:t>
            </a:r>
            <a:r>
              <a:rPr lang="es-MX" sz="2200" dirty="0" smtClean="0">
                <a:solidFill>
                  <a:schemeClr val="bg1"/>
                </a:solidFill>
              </a:rPr>
              <a:t> del </a:t>
            </a:r>
            <a:r>
              <a:rPr lang="es-MX" sz="2200" dirty="0">
                <a:solidFill>
                  <a:schemeClr val="bg1"/>
                </a:solidFill>
              </a:rPr>
              <a:t>cuerpo que rueda, calculamos </a:t>
            </a:r>
            <a:r>
              <a:rPr lang="es-MX" sz="2200" i="1" dirty="0" err="1" smtClean="0">
                <a:solidFill>
                  <a:schemeClr val="bg1"/>
                </a:solidFill>
              </a:rPr>
              <a:t>a</a:t>
            </a:r>
            <a:r>
              <a:rPr lang="es-MX" sz="2200" i="1" baseline="-25000" dirty="0" err="1" smtClean="0">
                <a:solidFill>
                  <a:schemeClr val="bg1"/>
                </a:solidFill>
              </a:rPr>
              <a:t>c</a:t>
            </a:r>
            <a:r>
              <a:rPr lang="es-MX" sz="2200" i="1" baseline="-25000" dirty="0" smtClean="0">
                <a:solidFill>
                  <a:schemeClr val="bg1"/>
                </a:solidFill>
              </a:rPr>
              <a:t> </a:t>
            </a:r>
            <a:r>
              <a:rPr lang="es-MX" sz="2200" dirty="0">
                <a:solidFill>
                  <a:schemeClr val="bg1"/>
                </a:solidFill>
              </a:rPr>
              <a:t> y el valor de la fuerza de rozamiento </a:t>
            </a:r>
            <a:r>
              <a:rPr lang="es-MX" sz="2200" i="1" dirty="0">
                <a:solidFill>
                  <a:schemeClr val="bg1"/>
                </a:solidFill>
              </a:rPr>
              <a:t>F</a:t>
            </a:r>
            <a:r>
              <a:rPr lang="es-MX" sz="2200" i="1" baseline="-25000" dirty="0">
                <a:solidFill>
                  <a:schemeClr val="bg1"/>
                </a:solidFill>
              </a:rPr>
              <a:t>r</a:t>
            </a:r>
            <a:r>
              <a:rPr lang="es-MX" sz="2200" dirty="0">
                <a:solidFill>
                  <a:schemeClr val="bg1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0127192"/>
                  </p:ext>
                </p:extLst>
              </p:nvPr>
            </p:nvGraphicFramePr>
            <p:xfrm>
              <a:off x="391063" y="2852936"/>
              <a:ext cx="3384376" cy="222281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425000"/>
                    <a:gridCol w="195937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CUERPO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MOMENTO DE INTRECIA  I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ESFERA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s-MX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ARO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b="0" i="1" smtClean="0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s-MX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CILINDRO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s-MX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0127192"/>
                  </p:ext>
                </p:extLst>
              </p:nvPr>
            </p:nvGraphicFramePr>
            <p:xfrm>
              <a:off x="391063" y="2852936"/>
              <a:ext cx="3384376" cy="222281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425000"/>
                    <a:gridCol w="1959376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CUERPO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MOMENTO DE INTRECIA  I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606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ESFERA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2897" t="-110000" r="-312" b="-160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ARO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2897" t="-344262" r="-312" b="-162295"/>
                          </a:stretch>
                        </a:blipFill>
                      </a:tcPr>
                    </a:tc>
                  </a:tr>
                  <a:tr h="605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CILINDRO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2897" t="-273737" r="-31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4 Rectángulo"/>
          <p:cNvSpPr/>
          <p:nvPr/>
        </p:nvSpPr>
        <p:spPr>
          <a:xfrm>
            <a:off x="4104456" y="3009726"/>
            <a:ext cx="45720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Expresamos el momento de inercia </a:t>
            </a:r>
            <a:r>
              <a:rPr lang="es-MX" dirty="0" err="1">
                <a:solidFill>
                  <a:schemeClr val="bg1"/>
                </a:solidFill>
              </a:rPr>
              <a:t>Ic</a:t>
            </a:r>
            <a:r>
              <a:rPr lang="es-MX" dirty="0">
                <a:solidFill>
                  <a:schemeClr val="bg1"/>
                </a:solidFill>
              </a:rPr>
              <a:t>=k·mR</a:t>
            </a:r>
            <a:r>
              <a:rPr lang="es-MX" baseline="30000" dirty="0">
                <a:solidFill>
                  <a:schemeClr val="bg1"/>
                </a:solidFill>
              </a:rPr>
              <a:t>2 </a:t>
            </a:r>
            <a:r>
              <a:rPr lang="es-MX" dirty="0">
                <a:solidFill>
                  <a:schemeClr val="bg1"/>
                </a:solidFill>
              </a:rPr>
              <a:t>donde k es un factor geométrico 2/5 para la esfera, 1/2 para el cilindro y 1 para el aro.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49080"/>
            <a:ext cx="4733208" cy="79208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301208"/>
            <a:ext cx="1169584" cy="115212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Flecha derecha"/>
          <p:cNvSpPr/>
          <p:nvPr/>
        </p:nvSpPr>
        <p:spPr>
          <a:xfrm>
            <a:off x="4932040" y="5517232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79512" y="5429682"/>
            <a:ext cx="3240360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La velocidad final </a:t>
            </a:r>
            <a:r>
              <a:rPr lang="es-MX" dirty="0" err="1">
                <a:solidFill>
                  <a:schemeClr val="bg1"/>
                </a:solidFill>
              </a:rPr>
              <a:t>v</a:t>
            </a:r>
            <a:r>
              <a:rPr lang="es-MX" baseline="-25000" dirty="0" err="1">
                <a:solidFill>
                  <a:schemeClr val="bg1"/>
                </a:solidFill>
              </a:rPr>
              <a:t>c</a:t>
            </a:r>
            <a:r>
              <a:rPr lang="es-MX" dirty="0">
                <a:solidFill>
                  <a:schemeClr val="bg1"/>
                </a:solidFill>
              </a:rPr>
              <a:t> del </a:t>
            </a:r>
            <a:r>
              <a:rPr lang="es-MX" dirty="0" smtClean="0">
                <a:solidFill>
                  <a:schemeClr val="bg1"/>
                </a:solidFill>
              </a:rPr>
              <a:t>centro de masa </a:t>
            </a:r>
            <a:r>
              <a:rPr lang="es-MX" dirty="0">
                <a:solidFill>
                  <a:schemeClr val="bg1"/>
                </a:solidFill>
              </a:rPr>
              <a:t>del cuerpo al llegar al final del plano inclinado </a:t>
            </a:r>
            <a:r>
              <a:rPr lang="es-MX" dirty="0" smtClean="0">
                <a:solidFill>
                  <a:schemeClr val="bg1"/>
                </a:solidFill>
              </a:rPr>
              <a:t>es: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513" y="5229200"/>
            <a:ext cx="3408975" cy="735621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974000" y="6130170"/>
            <a:ext cx="4170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Siendo h la altura de partida del cuerpo referida a la posición final, h=</a:t>
            </a:r>
            <a:r>
              <a:rPr lang="es-MX" dirty="0" err="1">
                <a:solidFill>
                  <a:schemeClr val="bg1"/>
                </a:solidFill>
              </a:rPr>
              <a:t>x·senq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55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187624" y="3140968"/>
            <a:ext cx="6840760" cy="612068"/>
          </a:xfrm>
          <a:prstGeom prst="rect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TIRO PARABÓLICO</a:t>
            </a:r>
            <a:endParaRPr lang="es-MX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87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255" y="3573016"/>
            <a:ext cx="4086225" cy="234315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1213008"/>
            <a:ext cx="7920880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Es el movimiento de una partícula llamada proyectil, que describe como trayectoria una </a:t>
            </a:r>
            <a:r>
              <a:rPr lang="es-MX" sz="2000" b="1" dirty="0"/>
              <a:t>PARÁBOLA</a:t>
            </a:r>
            <a:r>
              <a:rPr lang="es-MX" sz="2000" dirty="0"/>
              <a:t> en el aire, cuando se impulsa con una velocidad inicial a un ángulo de elevación.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131840" y="404664"/>
            <a:ext cx="291470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TIRO 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22287" y="2420888"/>
            <a:ext cx="8154169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Los tiros parabólicos son el caso más común de </a:t>
            </a:r>
            <a:r>
              <a:rPr lang="es-MX" sz="2000" u="sng" dirty="0">
                <a:solidFill>
                  <a:schemeClr val="bg1"/>
                </a:solidFill>
              </a:rPr>
              <a:t>movimiento en dos dimensiones</a:t>
            </a:r>
            <a:r>
              <a:rPr lang="es-MX" sz="2000" dirty="0">
                <a:solidFill>
                  <a:schemeClr val="bg1"/>
                </a:solidFill>
              </a:rPr>
              <a:t>, y combina dos tipos de movimiento en uno solo: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22378" y="3284984"/>
            <a:ext cx="420560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El movimiento </a:t>
            </a:r>
            <a:r>
              <a:rPr lang="es-MX" b="1" dirty="0"/>
              <a:t>HORIZONTAL</a:t>
            </a:r>
            <a:r>
              <a:rPr lang="es-MX" dirty="0"/>
              <a:t> del tipo </a:t>
            </a:r>
            <a:r>
              <a:rPr lang="es-MX" dirty="0" smtClean="0"/>
              <a:t>parabólico es</a:t>
            </a:r>
            <a:r>
              <a:rPr lang="es-MX" dirty="0"/>
              <a:t> </a:t>
            </a:r>
            <a:r>
              <a:rPr lang="es-MX" i="1" dirty="0"/>
              <a:t>Uniforme </a:t>
            </a:r>
            <a:r>
              <a:rPr lang="es-MX" i="1" u="sng" dirty="0"/>
              <a:t>Continuo</a:t>
            </a:r>
            <a:r>
              <a:rPr lang="es-MX" dirty="0"/>
              <a:t> (MUC), ya que avanza espacios iguales en tiempos iguales.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4637" y="4581128"/>
            <a:ext cx="4599371" cy="1631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El movimiento </a:t>
            </a:r>
            <a:r>
              <a:rPr lang="es-MX" sz="2000" b="1" dirty="0"/>
              <a:t>VERTICAL</a:t>
            </a:r>
            <a:r>
              <a:rPr lang="es-MX" sz="2000" dirty="0"/>
              <a:t> del tiro parabólico es </a:t>
            </a:r>
            <a:r>
              <a:rPr lang="es-MX" sz="2000" i="1" dirty="0"/>
              <a:t>Uniforme </a:t>
            </a:r>
            <a:r>
              <a:rPr lang="es-MX" sz="2000" i="1" u="sng" dirty="0"/>
              <a:t>Acelerado</a:t>
            </a:r>
            <a:r>
              <a:rPr lang="es-MX" sz="2000" dirty="0"/>
              <a:t> (MUA), debido a la presencia de la aceleración gravitacional, formando una trayectoria de subida y otra de bajada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7" name="6 Rectángulo"/>
          <p:cNvSpPr/>
          <p:nvPr/>
        </p:nvSpPr>
        <p:spPr>
          <a:xfrm>
            <a:off x="72008" y="6290156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</a:t>
            </a:r>
          </a:p>
          <a:p>
            <a:r>
              <a:rPr lang="es-MX" sz="1400" dirty="0" smtClean="0">
                <a:solidFill>
                  <a:schemeClr val="bg1"/>
                </a:solidFill>
              </a:rPr>
              <a:t>https</a:t>
            </a:r>
            <a:r>
              <a:rPr lang="es-MX" sz="1400" dirty="0">
                <a:solidFill>
                  <a:schemeClr val="bg1"/>
                </a:solidFill>
              </a:rPr>
              <a:t>://sites.google.com/a/colegiocisneros.edu.co/fisica10y11/home/mecanica-clasica-de-particulas/tiro-parabolico</a:t>
            </a:r>
          </a:p>
        </p:txBody>
      </p:sp>
    </p:spTree>
    <p:extLst>
      <p:ext uri="{BB962C8B-B14F-4D97-AF65-F5344CB8AC3E}">
        <p14:creationId xmlns:p14="http://schemas.microsoft.com/office/powerpoint/2010/main" val="148773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404664"/>
            <a:ext cx="646209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CARACTERÍSTICAS DEL TIRO 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9983" y="1340768"/>
            <a:ext cx="849694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La velocidad inicial (</a:t>
            </a:r>
            <a:r>
              <a:rPr lang="es-MX" sz="2000" b="1" dirty="0" err="1">
                <a:solidFill>
                  <a:schemeClr val="bg1"/>
                </a:solidFill>
              </a:rPr>
              <a:t>V</a:t>
            </a:r>
            <a:r>
              <a:rPr lang="es-MX" sz="2000" b="1" baseline="-25000" dirty="0" err="1">
                <a:solidFill>
                  <a:schemeClr val="bg1"/>
                </a:solidFill>
              </a:rPr>
              <a:t>o</a:t>
            </a:r>
            <a:r>
              <a:rPr lang="es-MX" sz="2000" dirty="0">
                <a:solidFill>
                  <a:schemeClr val="bg1"/>
                </a:solidFill>
              </a:rPr>
              <a:t>) se la puede indicar en sus componentes vertical (</a:t>
            </a:r>
            <a:r>
              <a:rPr lang="es-MX" sz="2000" b="1" dirty="0">
                <a:solidFill>
                  <a:schemeClr val="bg1"/>
                </a:solidFill>
              </a:rPr>
              <a:t>V</a:t>
            </a:r>
            <a:r>
              <a:rPr lang="es-MX" sz="2000" b="1" baseline="-25000" dirty="0">
                <a:solidFill>
                  <a:schemeClr val="bg1"/>
                </a:solidFill>
              </a:rPr>
              <a:t>oy</a:t>
            </a:r>
            <a:r>
              <a:rPr lang="es-MX" sz="2000" dirty="0">
                <a:solidFill>
                  <a:schemeClr val="bg1"/>
                </a:solidFill>
              </a:rPr>
              <a:t>) y horizontal (</a:t>
            </a:r>
            <a:r>
              <a:rPr lang="es-MX" sz="2000" b="1" dirty="0">
                <a:solidFill>
                  <a:schemeClr val="bg1"/>
                </a:solidFill>
              </a:rPr>
              <a:t>V</a:t>
            </a:r>
            <a:r>
              <a:rPr lang="es-MX" sz="2000" b="1" baseline="-25000" dirty="0">
                <a:solidFill>
                  <a:schemeClr val="bg1"/>
                </a:solidFill>
              </a:rPr>
              <a:t>ox</a:t>
            </a:r>
            <a:r>
              <a:rPr lang="es-MX" sz="2000" dirty="0">
                <a:solidFill>
                  <a:schemeClr val="bg1"/>
                </a:solidFill>
              </a:rPr>
              <a:t>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528" y="2204864"/>
            <a:ext cx="849694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La velocidad horizontal (</a:t>
            </a:r>
            <a:r>
              <a:rPr lang="es-MX" b="1" dirty="0" err="1">
                <a:solidFill>
                  <a:schemeClr val="bg1"/>
                </a:solidFill>
              </a:rPr>
              <a:t>V</a:t>
            </a:r>
            <a:r>
              <a:rPr lang="es-MX" b="1" baseline="-25000" dirty="0" err="1">
                <a:solidFill>
                  <a:schemeClr val="bg1"/>
                </a:solidFill>
              </a:rPr>
              <a:t>x</a:t>
            </a:r>
            <a:r>
              <a:rPr lang="es-MX" dirty="0">
                <a:solidFill>
                  <a:schemeClr val="bg1"/>
                </a:solidFill>
              </a:rPr>
              <a:t>) es constante para todo el recorrido, y en el punto más alto (vértice) toda la velocidad de la partícula equivale a su velocidad horizontal: </a:t>
            </a:r>
            <a:r>
              <a:rPr lang="es-MX" b="1" dirty="0" err="1">
                <a:solidFill>
                  <a:schemeClr val="bg1"/>
                </a:solidFill>
              </a:rPr>
              <a:t>V</a:t>
            </a:r>
            <a:r>
              <a:rPr lang="es-MX" b="1" baseline="-25000" dirty="0" err="1">
                <a:solidFill>
                  <a:schemeClr val="bg1"/>
                </a:solidFill>
              </a:rPr>
              <a:t>o</a:t>
            </a:r>
            <a:r>
              <a:rPr lang="es-MX" b="1" dirty="0">
                <a:solidFill>
                  <a:schemeClr val="bg1"/>
                </a:solidFill>
              </a:rPr>
              <a:t> = V</a:t>
            </a:r>
            <a:r>
              <a:rPr lang="es-MX" b="1" baseline="-25000" dirty="0">
                <a:solidFill>
                  <a:schemeClr val="bg1"/>
                </a:solidFill>
              </a:rPr>
              <a:t>ox</a:t>
            </a:r>
            <a:r>
              <a:rPr lang="es-MX" b="1" dirty="0">
                <a:solidFill>
                  <a:schemeClr val="bg1"/>
                </a:solidFill>
              </a:rPr>
              <a:t> ; V</a:t>
            </a:r>
            <a:r>
              <a:rPr lang="es-MX" b="1" baseline="-25000" dirty="0">
                <a:solidFill>
                  <a:schemeClr val="bg1"/>
                </a:solidFill>
              </a:rPr>
              <a:t>oy</a:t>
            </a:r>
            <a:r>
              <a:rPr lang="es-MX" b="1" dirty="0">
                <a:solidFill>
                  <a:schemeClr val="bg1"/>
                </a:solidFill>
              </a:rPr>
              <a:t> = </a:t>
            </a:r>
            <a:r>
              <a:rPr lang="es-MX" b="1" dirty="0" smtClean="0">
                <a:solidFill>
                  <a:schemeClr val="bg1"/>
                </a:solidFill>
              </a:rPr>
              <a:t>0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17073" y="3429000"/>
            <a:ext cx="4470951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Si dos tiros parabólicos tienen las mismas velocidades iniciales, pero sus ángulos de elevación son </a:t>
            </a:r>
            <a:r>
              <a:rPr lang="es-MX" sz="2000" b="1" dirty="0">
                <a:solidFill>
                  <a:schemeClr val="bg1"/>
                </a:solidFill>
              </a:rPr>
              <a:t>complementarios</a:t>
            </a:r>
            <a:r>
              <a:rPr lang="es-MX" sz="2000" dirty="0">
                <a:solidFill>
                  <a:schemeClr val="bg1"/>
                </a:solidFill>
              </a:rPr>
              <a:t> (ambos ángulos suman 90º), entonces sus alcances horizontales son iguales.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3851076" cy="28083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32843" y="5518973"/>
            <a:ext cx="4383173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El alcance horizontal </a:t>
            </a:r>
            <a:r>
              <a:rPr lang="es-MX" b="1" dirty="0">
                <a:solidFill>
                  <a:schemeClr val="bg1"/>
                </a:solidFill>
              </a:rPr>
              <a:t>máximo</a:t>
            </a:r>
            <a:r>
              <a:rPr lang="es-MX" dirty="0">
                <a:solidFill>
                  <a:schemeClr val="bg1"/>
                </a:solidFill>
              </a:rPr>
              <a:t> se obtiene cuando el ángulo de elevación es </a:t>
            </a:r>
            <a:r>
              <a:rPr lang="es-MX" b="1" dirty="0">
                <a:solidFill>
                  <a:schemeClr val="bg1"/>
                </a:solidFill>
              </a:rPr>
              <a:t>θ</a:t>
            </a:r>
            <a:r>
              <a:rPr lang="es-MX" dirty="0">
                <a:solidFill>
                  <a:schemeClr val="bg1"/>
                </a:solidFill>
              </a:rPr>
              <a:t> = 45º.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0" y="629015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</a:t>
            </a:r>
          </a:p>
          <a:p>
            <a:r>
              <a:rPr lang="es-MX" sz="1400" dirty="0" smtClean="0">
                <a:solidFill>
                  <a:schemeClr val="bg1"/>
                </a:solidFill>
              </a:rPr>
              <a:t>https</a:t>
            </a:r>
            <a:r>
              <a:rPr lang="es-MX" sz="1400" dirty="0">
                <a:solidFill>
                  <a:schemeClr val="bg1"/>
                </a:solidFill>
              </a:rPr>
              <a:t>://sites.google.com/a/colegiocisneros.edu.co/fisica10y11/home/mecanica-clasica-de-particulas/tiro-parabolico</a:t>
            </a:r>
          </a:p>
        </p:txBody>
      </p:sp>
    </p:spTree>
    <p:extLst>
      <p:ext uri="{BB962C8B-B14F-4D97-AF65-F5344CB8AC3E}">
        <p14:creationId xmlns:p14="http://schemas.microsoft.com/office/powerpoint/2010/main" val="128122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31471" y="188640"/>
            <a:ext cx="6064865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POSICIÓN, VELOCIDAD Y ACELERACIÓN</a:t>
            </a:r>
          </a:p>
          <a:p>
            <a:pPr algn="ctr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EN UN TIRO 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3429000" cy="16192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1835696" y="3429000"/>
            <a:ext cx="113845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POSICIÓN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084168" y="3501008"/>
            <a:ext cx="129683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VELOCIDAD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3429000" cy="16192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7 Rectángulo"/>
          <p:cNvSpPr/>
          <p:nvPr/>
        </p:nvSpPr>
        <p:spPr>
          <a:xfrm>
            <a:off x="3813984" y="5867980"/>
            <a:ext cx="155010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ACELERACIÓN</a:t>
            </a: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114006"/>
            <a:ext cx="3429000" cy="16192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9 Rectángulo"/>
          <p:cNvSpPr/>
          <p:nvPr/>
        </p:nvSpPr>
        <p:spPr>
          <a:xfrm>
            <a:off x="118922" y="6433591"/>
            <a:ext cx="79814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://laplace.us.es/wiki/index.php/Movimiento_en_un_tiro_parab%C3%B3lico</a:t>
            </a:r>
          </a:p>
        </p:txBody>
      </p:sp>
    </p:spTree>
    <p:extLst>
      <p:ext uri="{BB962C8B-B14F-4D97-AF65-F5344CB8AC3E}">
        <p14:creationId xmlns:p14="http://schemas.microsoft.com/office/powerpoint/2010/main" val="274398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332656"/>
            <a:ext cx="626469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VELOCIDAD EN UN TIRO 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505599"/>
            <a:ext cx="76465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://www.universoformulas.com/fisica/cinematica/movimiento-parabolico/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1412776"/>
            <a:ext cx="4572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La </a:t>
            </a:r>
            <a:r>
              <a:rPr lang="es-MX" b="1" dirty="0"/>
              <a:t>velocidad inicial</a:t>
            </a:r>
            <a:r>
              <a:rPr lang="es-MX" dirty="0"/>
              <a:t> del cuerpo (</a:t>
            </a:r>
            <a:r>
              <a:rPr lang="es-MX" i="1" dirty="0"/>
              <a:t>v</a:t>
            </a:r>
            <a:r>
              <a:rPr lang="es-MX" i="1" baseline="-25000" dirty="0"/>
              <a:t>0</a:t>
            </a:r>
            <a:r>
              <a:rPr lang="es-MX" dirty="0"/>
              <a:t>) tiene dos componentes, la </a:t>
            </a:r>
            <a:r>
              <a:rPr lang="es-MX" i="1" dirty="0"/>
              <a:t>x</a:t>
            </a:r>
            <a:r>
              <a:rPr lang="es-MX" dirty="0"/>
              <a:t> y la </a:t>
            </a:r>
            <a:r>
              <a:rPr lang="es-MX" i="1" dirty="0"/>
              <a:t>y</a:t>
            </a:r>
            <a:r>
              <a:rPr lang="es-MX" dirty="0"/>
              <a:t>. 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1340768"/>
            <a:ext cx="3600400" cy="370166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06214" y="2276872"/>
            <a:ext cx="4350643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prstClr val="white"/>
                </a:solidFill>
              </a:rPr>
              <a:t>Depende de la fuerza con la que salga la partícula y el ángulo de lanzamiento.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3212976"/>
            <a:ext cx="3738415" cy="50405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06214" y="3933056"/>
            <a:ext cx="4209802" cy="101566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La </a:t>
            </a:r>
            <a:r>
              <a:rPr lang="es-MX" sz="2000" dirty="0">
                <a:solidFill>
                  <a:schemeClr val="bg1"/>
                </a:solidFill>
              </a:rPr>
              <a:t>velocidad de la coordenada </a:t>
            </a:r>
            <a:r>
              <a:rPr lang="es-MX" sz="2000" i="1" dirty="0">
                <a:solidFill>
                  <a:schemeClr val="bg1"/>
                </a:solidFill>
              </a:rPr>
              <a:t>x</a:t>
            </a:r>
            <a:r>
              <a:rPr lang="es-MX" sz="2000" dirty="0">
                <a:solidFill>
                  <a:schemeClr val="bg1"/>
                </a:solidFill>
              </a:rPr>
              <a:t> será constante, ya que es un </a:t>
            </a:r>
            <a:r>
              <a:rPr lang="es-MX" sz="2000" dirty="0">
                <a:solidFill>
                  <a:schemeClr val="bg1"/>
                </a:solidFill>
                <a:hlinkClick r:id="rId4"/>
              </a:rPr>
              <a:t>movimiento uniforme</a:t>
            </a:r>
            <a:r>
              <a:rPr lang="es-MX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16905" y="5157192"/>
            <a:ext cx="3495055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tx1"/>
                </a:solidFill>
              </a:rPr>
              <a:t>La velocidad de la componente </a:t>
            </a:r>
            <a:r>
              <a:rPr lang="es-MX" sz="2000" i="1" dirty="0">
                <a:solidFill>
                  <a:schemeClr val="tx1"/>
                </a:solidFill>
              </a:rPr>
              <a:t>y</a:t>
            </a:r>
            <a:r>
              <a:rPr lang="es-MX" sz="2000" dirty="0">
                <a:solidFill>
                  <a:schemeClr val="tx1"/>
                </a:solidFill>
              </a:rPr>
              <a:t> disminuye por la gravedad. La fórmula de la </a:t>
            </a:r>
            <a:r>
              <a:rPr lang="es-MX" sz="2000" dirty="0">
                <a:solidFill>
                  <a:schemeClr val="tx1"/>
                </a:solidFill>
                <a:hlinkClick r:id="rId5"/>
              </a:rPr>
              <a:t>velocidad</a:t>
            </a:r>
            <a:r>
              <a:rPr lang="es-MX" sz="2000" dirty="0">
                <a:solidFill>
                  <a:schemeClr val="tx1"/>
                </a:solidFill>
              </a:rPr>
              <a:t> es: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5229200"/>
            <a:ext cx="4464496" cy="1219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12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2481" y="404664"/>
            <a:ext cx="6195863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ACELERACIÓN </a:t>
            </a:r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EN UN TIRO 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1196752"/>
            <a:ext cx="385293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1340768"/>
            <a:ext cx="457200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La </a:t>
            </a:r>
            <a:r>
              <a:rPr lang="es-MX" sz="2000" b="1" dirty="0">
                <a:solidFill>
                  <a:schemeClr val="bg1"/>
                </a:solidFill>
              </a:rPr>
              <a:t>velocidad inicial</a:t>
            </a:r>
            <a:r>
              <a:rPr lang="es-MX" sz="2000" dirty="0">
                <a:solidFill>
                  <a:schemeClr val="bg1"/>
                </a:solidFill>
              </a:rPr>
              <a:t> del cuerpo (</a:t>
            </a:r>
            <a:r>
              <a:rPr lang="es-MX" sz="2000" i="1" dirty="0">
                <a:solidFill>
                  <a:schemeClr val="bg1"/>
                </a:solidFill>
              </a:rPr>
              <a:t>v</a:t>
            </a:r>
            <a:r>
              <a:rPr lang="es-MX" sz="2000" i="1" baseline="-25000" dirty="0">
                <a:solidFill>
                  <a:schemeClr val="bg1"/>
                </a:solidFill>
              </a:rPr>
              <a:t>0</a:t>
            </a:r>
            <a:r>
              <a:rPr lang="es-MX" sz="2000" dirty="0">
                <a:solidFill>
                  <a:schemeClr val="bg1"/>
                </a:solidFill>
              </a:rPr>
              <a:t>) tiene dos componentes, la </a:t>
            </a:r>
            <a:r>
              <a:rPr lang="es-MX" sz="2000" i="1" dirty="0">
                <a:solidFill>
                  <a:schemeClr val="bg1"/>
                </a:solidFill>
              </a:rPr>
              <a:t>x</a:t>
            </a:r>
            <a:r>
              <a:rPr lang="es-MX" sz="2000" dirty="0">
                <a:solidFill>
                  <a:schemeClr val="bg1"/>
                </a:solidFill>
              </a:rPr>
              <a:t> y la </a:t>
            </a:r>
            <a:r>
              <a:rPr lang="es-MX" sz="2000" i="1" dirty="0">
                <a:solidFill>
                  <a:schemeClr val="bg1"/>
                </a:solidFill>
              </a:rPr>
              <a:t>y</a:t>
            </a:r>
            <a:r>
              <a:rPr lang="es-MX" sz="2000" dirty="0">
                <a:solidFill>
                  <a:schemeClr val="bg1"/>
                </a:solidFill>
              </a:rPr>
              <a:t>. Depende de la fuerza con la que salga la partícula y el ángulo de lanzamiento.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520" y="3573016"/>
            <a:ext cx="4572000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s-MX" dirty="0"/>
              <a:t>La velocidad de la coordenada </a:t>
            </a:r>
            <a:r>
              <a:rPr lang="es-MX" i="1" dirty="0"/>
              <a:t>x</a:t>
            </a:r>
            <a:r>
              <a:rPr lang="es-MX" dirty="0"/>
              <a:t> será constante, ya que es un </a:t>
            </a:r>
            <a:r>
              <a:rPr lang="es-MX" dirty="0">
                <a:hlinkClick r:id="rId3"/>
              </a:rPr>
              <a:t>movimiento uniforme</a:t>
            </a:r>
            <a:r>
              <a:rPr lang="es-MX" dirty="0"/>
              <a:t>. La velocidad de la componente </a:t>
            </a:r>
            <a:r>
              <a:rPr lang="es-MX" i="1" dirty="0"/>
              <a:t>y</a:t>
            </a:r>
            <a:r>
              <a:rPr lang="es-MX" dirty="0"/>
              <a:t> disminuye por la gravedad. 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73841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472481" y="5341278"/>
            <a:ext cx="3415615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s-MX" sz="2000" dirty="0"/>
              <a:t>La fórmula de la </a:t>
            </a:r>
            <a:r>
              <a:rPr lang="es-MX" sz="2000" dirty="0">
                <a:hlinkClick r:id="rId5"/>
              </a:rPr>
              <a:t>velocidad</a:t>
            </a:r>
            <a:r>
              <a:rPr lang="es-MX" sz="2000" dirty="0"/>
              <a:t> es: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4941168"/>
            <a:ext cx="36004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07504" y="6505599"/>
            <a:ext cx="76465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://www.universoformulas.com/fisica/cinematica/movimiento-parabolico/</a:t>
            </a:r>
          </a:p>
        </p:txBody>
      </p:sp>
    </p:spTree>
    <p:extLst>
      <p:ext uri="{BB962C8B-B14F-4D97-AF65-F5344CB8AC3E}">
        <p14:creationId xmlns:p14="http://schemas.microsoft.com/office/powerpoint/2010/main" val="99468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2521" y="404664"/>
            <a:ext cx="5547791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POSICIÓN EN </a:t>
            </a:r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UN TIRO 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1196752"/>
            <a:ext cx="799288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En </a:t>
            </a:r>
            <a:r>
              <a:rPr lang="es-MX" sz="2000" dirty="0"/>
              <a:t>la </a:t>
            </a:r>
            <a:r>
              <a:rPr lang="es-MX" sz="2000" b="1" dirty="0"/>
              <a:t>posición</a:t>
            </a:r>
            <a:r>
              <a:rPr lang="es-MX" sz="2000" dirty="0"/>
              <a:t> del objeto también intervienen las fórmulas de la posición del </a:t>
            </a:r>
            <a:r>
              <a:rPr lang="es-MX" sz="2000" dirty="0">
                <a:hlinkClick r:id="rId2"/>
              </a:rPr>
              <a:t>movimiento rectilíneo </a:t>
            </a:r>
            <a:r>
              <a:rPr lang="es-MX" sz="2000" dirty="0" smtClean="0">
                <a:hlinkClick r:id="rId2"/>
              </a:rPr>
              <a:t>uniforme</a:t>
            </a:r>
            <a:r>
              <a:rPr lang="es-MX" sz="2000" dirty="0" smtClean="0"/>
              <a:t> (</a:t>
            </a:r>
            <a:r>
              <a:rPr lang="es-MX" sz="2000" dirty="0"/>
              <a:t>sentido vertical) y la posición del </a:t>
            </a:r>
            <a:r>
              <a:rPr lang="es-MX" sz="2000" dirty="0">
                <a:hlinkClick r:id="rId3"/>
              </a:rPr>
              <a:t>movimiento rectilíneo uniformemente acelerado</a:t>
            </a:r>
            <a:r>
              <a:rPr lang="es-MX" sz="2000" dirty="0"/>
              <a:t> (sentido horizontal).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03" y="2348880"/>
            <a:ext cx="6787173" cy="151216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07504" y="623731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Fuentes de las imágenes: http</a:t>
            </a:r>
            <a:r>
              <a:rPr lang="es-MX" sz="1400" dirty="0">
                <a:solidFill>
                  <a:schemeClr val="bg1"/>
                </a:solidFill>
              </a:rPr>
              <a:t>://www.universoformulas.com/fisica/cinematica/movimiento-parabolico</a:t>
            </a:r>
            <a:r>
              <a:rPr lang="es-MX" sz="1400" dirty="0" smtClean="0">
                <a:solidFill>
                  <a:schemeClr val="bg1"/>
                </a:solidFill>
              </a:rPr>
              <a:t>/</a:t>
            </a:r>
          </a:p>
          <a:p>
            <a:r>
              <a:rPr lang="es-MX" sz="1400" dirty="0">
                <a:solidFill>
                  <a:schemeClr val="bg1"/>
                </a:solidFill>
              </a:rPr>
              <a:t>http://genesis.uag.mx/edmedia/material/fisica/movimiento8.htm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4005064"/>
            <a:ext cx="4762500" cy="213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930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7" y="404664"/>
            <a:ext cx="691276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ALCANCE MÁXIMO EN </a:t>
            </a:r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UN TIRO 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PARABÓLICO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1444714"/>
            <a:ext cx="554461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/>
              <a:t>El alcance máximo se logra con el ángulo de </a:t>
            </a:r>
            <a:r>
              <a:rPr lang="es-MX" sz="2000" b="1" dirty="0" smtClean="0"/>
              <a:t>45° 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611560" y="2092786"/>
            <a:ext cx="792088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prstClr val="black"/>
                </a:solidFill>
              </a:rPr>
              <a:t>Con el incremento del ángulo, aumenta la altura máxima y el tiempo.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55576" y="2721114"/>
            <a:ext cx="756084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Con ángulos mayores que 45° el alcance disminuye, pero la altura máxima y el tiempo siguen aumentando.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71600" y="3657218"/>
            <a:ext cx="7200799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Incrementado mas el ángulo, el alcance sigue disminuyendo y la altura máxima y el tiempo continúan incrementándose.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28483"/>
            <a:ext cx="5544616" cy="175284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03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51720" y="332656"/>
            <a:ext cx="498277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/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ALCANCE HORIZONTAL MÁXIMO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692" y="1196752"/>
            <a:ext cx="3539339" cy="338437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1124744"/>
            <a:ext cx="4752528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a partícula o cuerpo llegará a su </a:t>
            </a:r>
            <a:r>
              <a:rPr lang="es-MX" sz="2000" b="1" dirty="0"/>
              <a:t>alcance horizontal máximo</a:t>
            </a:r>
            <a:r>
              <a:rPr lang="es-MX" sz="2000" dirty="0"/>
              <a:t> cuando caiga al suelo, es decir, cuando </a:t>
            </a:r>
            <a:r>
              <a:rPr lang="es-MX" sz="2000" i="1" dirty="0"/>
              <a:t>y</a:t>
            </a:r>
            <a:r>
              <a:rPr lang="es-MX" sz="2000" dirty="0"/>
              <a:t> sea cero.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520" y="2276872"/>
            <a:ext cx="475252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s-MX" dirty="0"/>
              <a:t>Fórmula del alcance siendo el tiempo de </a:t>
            </a:r>
            <a:r>
              <a:rPr lang="es-MX" dirty="0">
                <a:hlinkClick r:id="rId3"/>
              </a:rPr>
              <a:t>trayectoria</a:t>
            </a:r>
            <a:r>
              <a:rPr lang="es-MX" dirty="0"/>
              <a:t> de la partícula </a:t>
            </a:r>
            <a:r>
              <a:rPr lang="es-MX" dirty="0" smtClean="0"/>
              <a:t>desconocido es:</a:t>
            </a:r>
            <a:endParaRPr lang="es-MX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37" y="3068960"/>
            <a:ext cx="4291587" cy="164128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18653" y="5157192"/>
            <a:ext cx="3765315" cy="101566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s-MX" sz="2000" dirty="0">
                <a:solidFill>
                  <a:schemeClr val="bg1"/>
                </a:solidFill>
              </a:rPr>
              <a:t>Fórmula del alcance siendo el tiempo de </a:t>
            </a:r>
            <a:r>
              <a:rPr lang="es-MX" sz="2000" dirty="0">
                <a:solidFill>
                  <a:schemeClr val="bg1"/>
                </a:solidFill>
                <a:hlinkClick r:id="rId3"/>
              </a:rPr>
              <a:t>trayectoria</a:t>
            </a:r>
            <a:r>
              <a:rPr lang="es-MX" sz="2000" dirty="0">
                <a:solidFill>
                  <a:schemeClr val="bg1"/>
                </a:solidFill>
              </a:rPr>
              <a:t> de la partícula conocido (</a:t>
            </a:r>
            <a:r>
              <a:rPr lang="es-MX" sz="2000" dirty="0" err="1">
                <a:solidFill>
                  <a:schemeClr val="bg1"/>
                </a:solidFill>
              </a:rPr>
              <a:t>t</a:t>
            </a:r>
            <a:r>
              <a:rPr lang="es-MX" sz="2000" baseline="-25000" dirty="0" err="1">
                <a:solidFill>
                  <a:schemeClr val="bg1"/>
                </a:solidFill>
              </a:rPr>
              <a:t>t</a:t>
            </a:r>
            <a:r>
              <a:rPr lang="es-MX" sz="2000" dirty="0" smtClean="0">
                <a:solidFill>
                  <a:schemeClr val="bg1"/>
                </a:solidFill>
              </a:rPr>
              <a:t>)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134" y="4941168"/>
            <a:ext cx="3949297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07504" y="6505599"/>
            <a:ext cx="76465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http</a:t>
            </a:r>
            <a:r>
              <a:rPr lang="es-MX" sz="1400" dirty="0">
                <a:solidFill>
                  <a:schemeClr val="bg1"/>
                </a:solidFill>
              </a:rPr>
              <a:t>://www.universoformulas.com/fisica/cinematica/movimiento-parabolico/</a:t>
            </a:r>
          </a:p>
        </p:txBody>
      </p:sp>
    </p:spTree>
    <p:extLst>
      <p:ext uri="{BB962C8B-B14F-4D97-AF65-F5344CB8AC3E}">
        <p14:creationId xmlns:p14="http://schemas.microsoft.com/office/powerpoint/2010/main" val="2226814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600400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3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6618" y="404664"/>
            <a:ext cx="645574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CASO ESPECIAL DE UN TIRO PARABÓLICO</a:t>
            </a:r>
            <a:endParaRPr lang="es-MX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196752"/>
            <a:ext cx="799288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Cuando un objeto se lo impulsa horizontalmente, a la vez que se lo deja en caída libre, se forma un TIRO SEMIPARABÓLICO, el cual es la mitad de un tiro parabólico completo, y su estudio es semejante al anterior.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016" y="2426171"/>
            <a:ext cx="5133975" cy="366712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532" y="6290156"/>
            <a:ext cx="90904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</a:t>
            </a:r>
          </a:p>
          <a:p>
            <a:r>
              <a:rPr lang="es-MX" sz="1400" dirty="0" smtClean="0">
                <a:solidFill>
                  <a:schemeClr val="bg1"/>
                </a:solidFill>
              </a:rPr>
              <a:t>https</a:t>
            </a:r>
            <a:r>
              <a:rPr lang="es-MX" sz="1400" dirty="0">
                <a:solidFill>
                  <a:schemeClr val="bg1"/>
                </a:solidFill>
              </a:rPr>
              <a:t>://sites.google.com/a/colegiocisneros.edu.co/fisica10y11/home/mecanica-clasica-de-particulas/tiro-parabolico</a:t>
            </a:r>
          </a:p>
        </p:txBody>
      </p:sp>
    </p:spTree>
    <p:extLst>
      <p:ext uri="{BB962C8B-B14F-4D97-AF65-F5344CB8AC3E}">
        <p14:creationId xmlns:p14="http://schemas.microsoft.com/office/powerpoint/2010/main" val="387276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404664"/>
            <a:ext cx="635609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EJEMPLO DE UN TIRO SEMI-PARABÓLICO</a:t>
            </a:r>
            <a:endParaRPr lang="es-MX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23999"/>
            <a:ext cx="8208912" cy="4313995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4" name="3 Rectángulo"/>
          <p:cNvSpPr/>
          <p:nvPr/>
        </p:nvSpPr>
        <p:spPr>
          <a:xfrm>
            <a:off x="323528" y="6453336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Fuente de la imagen:  http</a:t>
            </a:r>
            <a:r>
              <a:rPr lang="es-MX" sz="1400" dirty="0">
                <a:solidFill>
                  <a:schemeClr val="bg1"/>
                </a:solidFill>
              </a:rPr>
              <a:t>://fisicafacil.webcindario.com/TUTORIAL/tsemiparabolico.htm</a:t>
            </a:r>
          </a:p>
        </p:txBody>
      </p:sp>
    </p:spTree>
    <p:extLst>
      <p:ext uri="{BB962C8B-B14F-4D97-AF65-F5344CB8AC3E}">
        <p14:creationId xmlns:p14="http://schemas.microsoft.com/office/powerpoint/2010/main" val="3970727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99248" y="1916832"/>
            <a:ext cx="7745505" cy="453650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s-MX" sz="2800" b="1" dirty="0" smtClean="0"/>
              <a:t>Celia </a:t>
            </a:r>
            <a:r>
              <a:rPr lang="es-MX" sz="2800" b="1" dirty="0"/>
              <a:t>Escamilla-Rivera </a:t>
            </a:r>
            <a:r>
              <a:rPr lang="es-ES" sz="2800" b="1" dirty="0"/>
              <a:t>, </a:t>
            </a:r>
            <a:r>
              <a:rPr lang="es-MX" sz="2800" b="1" dirty="0"/>
              <a:t>Luis Rey Díaz Barrón , </a:t>
            </a:r>
            <a:r>
              <a:rPr lang="es-ES_tradnl" sz="2800" b="1" dirty="0"/>
              <a:t>Pedro </a:t>
            </a:r>
            <a:r>
              <a:rPr lang="es-ES_tradnl" sz="2800" b="1" dirty="0" err="1"/>
              <a:t>Coutihno</a:t>
            </a:r>
            <a:r>
              <a:rPr lang="es-ES_tradnl" sz="2800" b="1" dirty="0"/>
              <a:t> Soto</a:t>
            </a:r>
            <a:r>
              <a:rPr lang="es-MX" sz="2800" b="1" dirty="0"/>
              <a:t> </a:t>
            </a:r>
            <a:r>
              <a:rPr lang="es-ES_tradnl" sz="2800" b="1" dirty="0"/>
              <a:t>, </a:t>
            </a:r>
            <a:r>
              <a:rPr lang="es-ES" sz="2800" b="1" dirty="0"/>
              <a:t>David Alejandro Medina Sánchez</a:t>
            </a:r>
            <a:r>
              <a:rPr lang="es-MX" sz="2800" b="1" dirty="0"/>
              <a:t> , María Nohemí Bravo Solís </a:t>
            </a:r>
            <a:r>
              <a:rPr lang="es-MX" sz="2800" b="1" i="1" dirty="0" smtClean="0"/>
              <a:t>, (2005), Campo Magnético Terrestre, </a:t>
            </a:r>
            <a:r>
              <a:rPr lang="es-ES_tradnl" sz="2800" b="1" i="1" dirty="0"/>
              <a:t>Tópicos de Física Experimental </a:t>
            </a:r>
            <a:r>
              <a:rPr lang="es-ES_tradnl" sz="2800" b="1" i="1" dirty="0" smtClean="0"/>
              <a:t>II</a:t>
            </a:r>
            <a:r>
              <a:rPr lang="es-MX" sz="2800" b="1" dirty="0" smtClean="0"/>
              <a:t>, </a:t>
            </a:r>
            <a:r>
              <a:rPr lang="es-MX" sz="2800" b="1" dirty="0"/>
              <a:t>Instituto de Física, Universidad de </a:t>
            </a:r>
            <a:r>
              <a:rPr lang="es-MX" sz="2800" b="1" dirty="0" smtClean="0"/>
              <a:t>Guanajuato, México.</a:t>
            </a:r>
            <a:r>
              <a:rPr lang="es-MX" sz="2800" b="1" i="1" dirty="0" smtClean="0"/>
              <a:t> </a:t>
            </a:r>
            <a:endParaRPr lang="es-ES" sz="2800" b="1" dirty="0" smtClean="0"/>
          </a:p>
          <a:p>
            <a:pPr lvl="0"/>
            <a:r>
              <a:rPr lang="es-ES" sz="2800" b="1" dirty="0" smtClean="0"/>
              <a:t>Física, Quinta Ed. </a:t>
            </a:r>
            <a:r>
              <a:rPr lang="es-ES" sz="2800" b="1" dirty="0"/>
              <a:t>Volumen 2, Robert </a:t>
            </a:r>
            <a:r>
              <a:rPr lang="es-ES" sz="2800" b="1" dirty="0" err="1"/>
              <a:t>Resnick</a:t>
            </a:r>
            <a:r>
              <a:rPr lang="es-ES" sz="2800" b="1" dirty="0"/>
              <a:t>/David </a:t>
            </a:r>
            <a:r>
              <a:rPr lang="es-ES" sz="2800" b="1" dirty="0" err="1"/>
              <a:t>Halliday</a:t>
            </a:r>
            <a:r>
              <a:rPr lang="es-ES" sz="2800" b="1" dirty="0"/>
              <a:t>, </a:t>
            </a:r>
            <a:r>
              <a:rPr lang="es-ES" sz="2800" b="1" i="1" dirty="0"/>
              <a:t>Pearson </a:t>
            </a:r>
            <a:r>
              <a:rPr lang="es-ES" sz="2800" b="1" i="1" dirty="0" err="1" smtClean="0"/>
              <a:t>Education</a:t>
            </a:r>
            <a:r>
              <a:rPr lang="es-ES" sz="2800" b="1" i="1" dirty="0" smtClean="0"/>
              <a:t> </a:t>
            </a:r>
            <a:r>
              <a:rPr lang="es-ES" sz="2800" b="1" i="1" dirty="0"/>
              <a:t>de </a:t>
            </a:r>
            <a:r>
              <a:rPr lang="es-ES" sz="2800" b="1" i="1" dirty="0" smtClean="0"/>
              <a:t>México </a:t>
            </a:r>
            <a:r>
              <a:rPr lang="es-ES" sz="2800" b="1" i="1" dirty="0"/>
              <a:t>S.A. de C.V. </a:t>
            </a:r>
            <a:r>
              <a:rPr lang="es-ES" sz="2800" b="1" dirty="0"/>
              <a:t>/ 2002 / ISBN: 9702402573 </a:t>
            </a:r>
            <a:endParaRPr lang="es-MX" sz="2800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663414" y="1116033"/>
            <a:ext cx="144623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A5644E">
                    <a:lumMod val="75000"/>
                  </a:srgbClr>
                </a:solidFill>
              </a:rPr>
              <a:t>BÁSICA</a:t>
            </a:r>
          </a:p>
        </p:txBody>
      </p:sp>
    </p:spTree>
    <p:extLst>
      <p:ext uri="{BB962C8B-B14F-4D97-AF65-F5344CB8AC3E}">
        <p14:creationId xmlns:p14="http://schemas.microsoft.com/office/powerpoint/2010/main" val="279307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2110204"/>
            <a:ext cx="8136904" cy="44012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800" b="1" dirty="0">
                <a:solidFill>
                  <a:schemeClr val="tx1"/>
                </a:solidFill>
              </a:rPr>
              <a:t>Física Universitaria, Vol. 2, Sears/</a:t>
            </a:r>
            <a:r>
              <a:rPr lang="es-ES" sz="2800" b="1" dirty="0" err="1">
                <a:solidFill>
                  <a:schemeClr val="tx1"/>
                </a:solidFill>
              </a:rPr>
              <a:t>Zemansky</a:t>
            </a:r>
            <a:r>
              <a:rPr lang="es-ES" sz="2800" b="1" dirty="0">
                <a:solidFill>
                  <a:schemeClr val="tx1"/>
                </a:solidFill>
              </a:rPr>
              <a:t>/Young/ </a:t>
            </a:r>
            <a:r>
              <a:rPr lang="es-ES" sz="2800" b="1" dirty="0" err="1">
                <a:solidFill>
                  <a:schemeClr val="tx1"/>
                </a:solidFill>
              </a:rPr>
              <a:t>Freedman</a:t>
            </a:r>
            <a:r>
              <a:rPr lang="es-ES" sz="2800" b="1" dirty="0">
                <a:solidFill>
                  <a:schemeClr val="tx1"/>
                </a:solidFill>
              </a:rPr>
              <a:t>, </a:t>
            </a:r>
            <a:r>
              <a:rPr lang="es-ES" sz="2800" b="1" i="1" dirty="0">
                <a:solidFill>
                  <a:schemeClr val="tx1"/>
                </a:solidFill>
              </a:rPr>
              <a:t>Pearson </a:t>
            </a:r>
            <a:r>
              <a:rPr lang="es-ES" sz="2800" b="1" i="1" dirty="0" err="1">
                <a:solidFill>
                  <a:schemeClr val="tx1"/>
                </a:solidFill>
              </a:rPr>
              <a:t>Education</a:t>
            </a:r>
            <a:r>
              <a:rPr lang="es-ES" sz="2800" b="1" i="1" dirty="0">
                <a:solidFill>
                  <a:schemeClr val="tx1"/>
                </a:solidFill>
              </a:rPr>
              <a:t> de México S.A. de C.V. </a:t>
            </a:r>
            <a:r>
              <a:rPr lang="es-ES" sz="2800" b="1" dirty="0">
                <a:solidFill>
                  <a:schemeClr val="tx1"/>
                </a:solidFill>
              </a:rPr>
              <a:t>/ 1999 / ISBN: 9684442777 </a:t>
            </a:r>
            <a:endParaRPr lang="es-MX" sz="28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b="1" dirty="0" err="1" smtClean="0">
                <a:solidFill>
                  <a:schemeClr val="tx1"/>
                </a:solidFill>
              </a:rPr>
              <a:t>Fisica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>
                <a:solidFill>
                  <a:schemeClr val="tx1"/>
                </a:solidFill>
              </a:rPr>
              <a:t>2, </a:t>
            </a:r>
            <a:r>
              <a:rPr lang="en-GB" sz="2800" b="1" dirty="0" err="1">
                <a:solidFill>
                  <a:schemeClr val="tx1"/>
                </a:solidFill>
              </a:rPr>
              <a:t>Tercera</a:t>
            </a:r>
            <a:r>
              <a:rPr lang="en-GB" sz="2800" b="1" dirty="0">
                <a:solidFill>
                  <a:schemeClr val="tx1"/>
                </a:solidFill>
              </a:rPr>
              <a:t> Ed. Raymond A. </a:t>
            </a:r>
            <a:r>
              <a:rPr lang="en-GB" sz="2800" b="1" dirty="0" err="1">
                <a:solidFill>
                  <a:schemeClr val="tx1"/>
                </a:solidFill>
              </a:rPr>
              <a:t>Serway</a:t>
            </a:r>
            <a:r>
              <a:rPr lang="en-GB" sz="2800" b="1" dirty="0">
                <a:solidFill>
                  <a:schemeClr val="tx1"/>
                </a:solidFill>
              </a:rPr>
              <a:t>/John W. Jewett Jr, </a:t>
            </a:r>
            <a:r>
              <a:rPr lang="en-GB" sz="2800" b="1" i="1" dirty="0">
                <a:solidFill>
                  <a:schemeClr val="tx1"/>
                </a:solidFill>
              </a:rPr>
              <a:t>International Thomson </a:t>
            </a:r>
            <a:r>
              <a:rPr lang="en-GB" sz="2800" b="1" i="1" dirty="0" err="1">
                <a:solidFill>
                  <a:schemeClr val="tx1"/>
                </a:solidFill>
              </a:rPr>
              <a:t>Editores</a:t>
            </a:r>
            <a:r>
              <a:rPr lang="en-GB" sz="2800" b="1" i="1" dirty="0">
                <a:solidFill>
                  <a:schemeClr val="tx1"/>
                </a:solidFill>
              </a:rPr>
              <a:t> S.A. de C.V. </a:t>
            </a:r>
            <a:r>
              <a:rPr lang="en-GB" sz="2800" b="1" dirty="0">
                <a:solidFill>
                  <a:schemeClr val="tx1"/>
                </a:solidFill>
              </a:rPr>
              <a:t>/ 2004 / ISBN: 9706863397 </a:t>
            </a:r>
            <a:endParaRPr lang="es-MX" sz="28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800" b="1" dirty="0" smtClean="0">
                <a:solidFill>
                  <a:schemeClr val="tx1"/>
                </a:solidFill>
              </a:rPr>
              <a:t>Fisicoquímica</a:t>
            </a:r>
            <a:r>
              <a:rPr lang="es-ES" sz="2800" b="1" dirty="0">
                <a:solidFill>
                  <a:schemeClr val="tx1"/>
                </a:solidFill>
              </a:rPr>
              <a:t>, Segunda Ed. </a:t>
            </a:r>
            <a:r>
              <a:rPr lang="es-ES" sz="2800" b="1" dirty="0" err="1">
                <a:solidFill>
                  <a:schemeClr val="tx1"/>
                </a:solidFill>
              </a:rPr>
              <a:t>Castellan</a:t>
            </a:r>
            <a:r>
              <a:rPr lang="es-ES" sz="2800" b="1" dirty="0">
                <a:solidFill>
                  <a:schemeClr val="tx1"/>
                </a:solidFill>
              </a:rPr>
              <a:t>, </a:t>
            </a:r>
            <a:r>
              <a:rPr lang="es-ES" sz="2800" b="1" i="1" dirty="0">
                <a:solidFill>
                  <a:schemeClr val="tx1"/>
                </a:solidFill>
              </a:rPr>
              <a:t>Pearson </a:t>
            </a:r>
            <a:r>
              <a:rPr lang="es-ES" sz="2800" b="1" i="1" dirty="0" err="1">
                <a:solidFill>
                  <a:schemeClr val="tx1"/>
                </a:solidFill>
              </a:rPr>
              <a:t>Education</a:t>
            </a:r>
            <a:r>
              <a:rPr lang="es-ES" sz="2800" b="1" i="1" dirty="0">
                <a:solidFill>
                  <a:schemeClr val="tx1"/>
                </a:solidFill>
              </a:rPr>
              <a:t> de México S.A. de C.V. </a:t>
            </a:r>
            <a:r>
              <a:rPr lang="es-ES" sz="2800" b="1" dirty="0">
                <a:solidFill>
                  <a:schemeClr val="tx1"/>
                </a:solidFill>
              </a:rPr>
              <a:t>/ 2002 / ISBN: 9684443161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63414" y="1260049"/>
            <a:ext cx="144623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A5644E">
                    <a:lumMod val="75000"/>
                  </a:srgbClr>
                </a:solidFill>
              </a:rPr>
              <a:t>BÁSICA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83832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755576" y="1988840"/>
            <a:ext cx="7745505" cy="417646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s-ES_tradnl" altLang="es-MX" sz="2800" dirty="0" smtClean="0">
                <a:latin typeface="CG Times"/>
                <a:cs typeface="Times New Roman" pitchFamily="18" charset="0"/>
              </a:rPr>
              <a:t>Alonso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Finn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"Física </a:t>
            </a:r>
            <a:r>
              <a:rPr lang="es-ES_tradnl" altLang="es-MX" sz="2800" dirty="0" smtClean="0">
                <a:latin typeface="CG Times"/>
                <a:cs typeface="Times New Roman" pitchFamily="18" charset="0"/>
              </a:rPr>
              <a:t>“ Addison-Wesley 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Iberoamericana.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Gettys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Keller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Skove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"Física clásica y moderna". </a:t>
            </a:r>
            <a:r>
              <a:rPr lang="es-ES_tradnl" altLang="es-MX" sz="2800" dirty="0" smtClean="0">
                <a:latin typeface="CG Times"/>
                <a:cs typeface="Times New Roman" pitchFamily="18" charset="0"/>
              </a:rPr>
              <a:t> 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McGraw-Hill. 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Halliday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Resnick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"Fundamentos de física</a:t>
            </a:r>
            <a:r>
              <a:rPr lang="es-ES_tradnl" altLang="es-MX" sz="2800" dirty="0" smtClean="0">
                <a:latin typeface="CG Times"/>
                <a:cs typeface="Times New Roman" pitchFamily="18" charset="0"/>
              </a:rPr>
              <a:t>". 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CECSA.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Roller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Blum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"Física". Cap. 35.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Reverté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Serway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"Física". Cap. 30. McGraw-Hill.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800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Tipler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 "Física". Cap. 26. </a:t>
            </a:r>
            <a:r>
              <a:rPr lang="es-ES_tradnl" altLang="es-MX" sz="2800" dirty="0" err="1">
                <a:latin typeface="CG Times"/>
                <a:cs typeface="Times New Roman" pitchFamily="18" charset="0"/>
              </a:rPr>
              <a:t>Reverté</a:t>
            </a:r>
            <a:r>
              <a:rPr lang="es-ES_tradnl" altLang="es-MX" sz="2800" dirty="0">
                <a:latin typeface="CG Times"/>
                <a:cs typeface="Times New Roman" pitchFamily="18" charset="0"/>
              </a:rPr>
              <a:t>.</a:t>
            </a:r>
            <a:endParaRPr lang="es-ES_tradnl" altLang="es-MX" sz="2800" dirty="0">
              <a:latin typeface="Courier"/>
              <a:cs typeface="Times New Roman" pitchFamily="18" charset="0"/>
            </a:endParaRPr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1" y="332656"/>
            <a:ext cx="3379454" cy="527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660044" y="1340768"/>
            <a:ext cx="257653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ES_tradnl" altLang="es-MX" sz="2000" dirty="0" smtClean="0">
                <a:solidFill>
                  <a:srgbClr val="A5644E">
                    <a:lumMod val="75000"/>
                  </a:srgbClr>
                </a:solidFill>
                <a:latin typeface="CG Times"/>
                <a:cs typeface="Times New Roman" pitchFamily="18" charset="0"/>
              </a:rPr>
              <a:t>COMPLEMENTARIA</a:t>
            </a:r>
            <a:endParaRPr lang="es-ES_tradnl" altLang="es-MX" sz="2000" dirty="0">
              <a:solidFill>
                <a:srgbClr val="A5644E">
                  <a:lumMod val="75000"/>
                </a:srgbClr>
              </a:solidFill>
              <a:latin typeface="CG Time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4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955444"/>
              </p:ext>
            </p:extLst>
          </p:nvPr>
        </p:nvGraphicFramePr>
        <p:xfrm>
          <a:off x="973138" y="1340768"/>
          <a:ext cx="7415286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340768"/>
                        <a:ext cx="7415286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528392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6169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170584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29591916"/>
              </p:ext>
            </p:extLst>
          </p:nvPr>
        </p:nvGraphicFramePr>
        <p:xfrm>
          <a:off x="387350" y="2060848"/>
          <a:ext cx="4184650" cy="33843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2282"/>
                <a:gridCol w="3312368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85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1" u="none" dirty="0" smtClean="0">
                          <a:solidFill>
                            <a:schemeClr val="tx1"/>
                          </a:solidFill>
                          <a:effectLst/>
                        </a:rPr>
                        <a:t>CARÁTULA INSTITUCIONAL</a:t>
                      </a:r>
                      <a:endParaRPr lang="es-MX" sz="1800" b="1" u="non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93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II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27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III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SECUENCIA DIDÁCTICA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93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IV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MAPA CURRICULAR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V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(continuación)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7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4726028"/>
              </p:ext>
            </p:extLst>
          </p:nvPr>
        </p:nvGraphicFramePr>
        <p:xfrm>
          <a:off x="4781872" y="2055411"/>
          <a:ext cx="4038600" cy="396587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8240"/>
                <a:gridCol w="3240360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3964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811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GUIÓN EXPLICATIVO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GUIÓN EXPLICATIVO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GUIÓN EXPLICATIVO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GUIÓN EXPLICATIVO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543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GUIÓN EXPLICATIVO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51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1101" name="Group 29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1148946645"/>
                  </p:ext>
                </p:extLst>
              </p:nvPr>
            </p:nvGraphicFramePr>
            <p:xfrm>
              <a:off x="4572000" y="404664"/>
              <a:ext cx="4321175" cy="5572702"/>
            </p:xfrm>
            <a:graphic>
              <a:graphicData uri="http://schemas.openxmlformats.org/drawingml/2006/table">
                <a:tbl>
                  <a:tblPr>
                    <a:tableStyleId>{284E427A-3D55-4303-BF80-6455036E1DE7}</a:tableStyleId>
                  </a:tblPr>
                  <a:tblGrid>
                    <a:gridCol w="1152698"/>
                    <a:gridCol w="3168477"/>
                  </a:tblGrid>
                  <a:tr h="69481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u="none" strike="noStrike" cap="none" normalizeH="0" baseline="0" dirty="0" smtClean="0">
                              <a:ln>
                                <a:noFill/>
                              </a:ln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DIAPOSITIVA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2">
                                <a:lumMod val="7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u="none" strike="noStrike" cap="none" normalizeH="0" baseline="0" dirty="0" smtClean="0">
                              <a:ln>
                                <a:noFill/>
                              </a:ln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CONTENIDO</a:t>
                          </a:r>
                        </a:p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2">
                                <a:lumMod val="7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</a:tr>
                  <a:tr h="6012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+mn-lt"/>
                              <a:ea typeface="+mn-ea"/>
                              <a:cs typeface="+mn-cs"/>
                            </a:rPr>
                            <a:t>20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MOVIMIENTO RECTILINEO UNIFORME (</a:t>
                          </a:r>
                          <a:r>
                            <a:rPr lang="es-ES_tradnl" altLang="es-MX" sz="1800" b="1" dirty="0" err="1" smtClean="0">
                              <a:solidFill>
                                <a:schemeClr val="tx1"/>
                              </a:solidFill>
                            </a:rPr>
                            <a:t>m.r.u</a:t>
                          </a:r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s-CL" altLang="es-MX" sz="18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91" marR="68591" marT="0" marB="0"/>
                    </a:tc>
                  </a:tr>
                  <a:tr h="7452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21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altLang="es-MX" sz="1800" b="1" dirty="0" smtClean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EJEMPLO DE MRU: VELOCIDAD DEL SONIDO EN EL AIRE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marL="68591" marR="68591" marT="0" marB="0"/>
                    </a:tc>
                  </a:tr>
                  <a:tr h="32916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22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sz="1800" b="1" dirty="0" smtClean="0">
                              <a:solidFill>
                                <a:schemeClr val="tx1"/>
                              </a:solidFill>
                            </a:rPr>
                            <a:t>MOVIMIENTO CIRCULAR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91" marR="68591" marT="0" marB="0"/>
                    </a:tc>
                  </a:tr>
                  <a:tr h="3600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23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RÓTULO DE INICIO DE SECCIÓN: </a:t>
                          </a:r>
                          <a:r>
                            <a:rPr lang="es-MX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MOVIMIENTO RECTILINEO UNIFORMEMENTE ACELERADO</a:t>
                          </a:r>
                          <a:endParaRPr lang="es-MX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68591" marR="68591" marT="0" marB="0"/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24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r>
                            <a:rPr lang="es-CL" sz="1800" b="1" dirty="0" smtClean="0">
                              <a:solidFill>
                                <a:schemeClr val="tx1"/>
                              </a:solidFill>
                            </a:rPr>
                            <a:t>ECUACIONES DE MOVIMIENTO  (con</a:t>
                          </a:r>
                          <a14:m>
                            <m:oMath xmlns:m="http://schemas.openxmlformats.org/officeDocument/2006/math">
                              <m:r>
                                <a:rPr lang="es-MX" sz="18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s-CL" sz="1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es-CL" sz="1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s-CL" sz="18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es-CL" sz="1800" b="1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r>
                            <a:rPr lang="es-CL" sz="18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62" marR="68562" marT="0" marB="0"/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25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sz="1800" b="1" dirty="0" smtClean="0">
                              <a:solidFill>
                                <a:schemeClr val="tx1"/>
                              </a:solidFill>
                            </a:rPr>
                            <a:t>¿QUÉ DESCUBRIÓ GALILEO SOBRE LA CAÍDA LIBRE?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62" marR="68562" marT="0" marB="0"/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26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altLang="es-MX" sz="1800" b="1" dirty="0" smtClean="0">
                              <a:solidFill>
                                <a:schemeClr val="tx1"/>
                              </a:solidFill>
                            </a:rPr>
                            <a:t>FÓRMULAS PARA TODA CAIDA LIBRE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62" marR="68562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31101" name="Group 29"/>
              <p:cNvGraphicFramePr>
                <a:graphicFrameLocks noGrp="1"/>
              </p:cNvGraphicFramePr>
              <p:nvPr>
                <p:ph sz="quarter" idx="4294967295"/>
                <p:extLst>
                  <p:ext uri="{D42A27DB-BD31-4B8C-83A1-F6EECF244321}">
                    <p14:modId xmlns:p14="http://schemas.microsoft.com/office/powerpoint/2010/main" val="1148946645"/>
                  </p:ext>
                </p:extLst>
              </p:nvPr>
            </p:nvGraphicFramePr>
            <p:xfrm>
              <a:off x="4572000" y="404664"/>
              <a:ext cx="4321175" cy="5572702"/>
            </p:xfrm>
            <a:graphic>
              <a:graphicData uri="http://schemas.openxmlformats.org/drawingml/2006/table">
                <a:tbl>
                  <a:tblPr>
                    <a:tableStyleId>{284E427A-3D55-4303-BF80-6455036E1DE7}</a:tableStyleId>
                  </a:tblPr>
                  <a:tblGrid>
                    <a:gridCol w="1152698"/>
                    <a:gridCol w="3168477"/>
                  </a:tblGrid>
                  <a:tr h="69493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u="none" strike="noStrike" cap="none" normalizeH="0" baseline="0" dirty="0" smtClean="0">
                              <a:ln>
                                <a:noFill/>
                              </a:ln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DIAPOSITIVA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2">
                                <a:lumMod val="7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u="none" strike="noStrike" cap="none" normalizeH="0" baseline="0" dirty="0" smtClean="0">
                              <a:ln>
                                <a:noFill/>
                              </a:ln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CONTENIDO</a:t>
                          </a:r>
                        </a:p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2">
                                <a:lumMod val="7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</a:tr>
                  <a:tr h="6012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+mn-lt"/>
                              <a:ea typeface="+mn-ea"/>
                              <a:cs typeface="+mn-cs"/>
                            </a:rPr>
                            <a:t>20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MOVIMIENTO RECTILINEO UNIFORME (</a:t>
                          </a:r>
                          <a:r>
                            <a:rPr lang="es-ES_tradnl" altLang="es-MX" sz="1800" b="1" dirty="0" err="1" smtClean="0">
                              <a:solidFill>
                                <a:schemeClr val="tx1"/>
                              </a:solidFill>
                            </a:rPr>
                            <a:t>m.r.u</a:t>
                          </a:r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s-CL" altLang="es-MX" sz="18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91" marR="68591" marT="0" marB="0"/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21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altLang="es-MX" sz="1800" b="1" dirty="0" smtClean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EJEMPLO DE MRU: VELOCIDAD DEL SONIDO EN EL AIRE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marL="68591" marR="68591" marT="0" marB="0"/>
                    </a:tc>
                  </a:tr>
                  <a:tr h="36575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22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sz="1800" b="1" dirty="0" smtClean="0">
                              <a:solidFill>
                                <a:schemeClr val="tx1"/>
                              </a:solidFill>
                            </a:rPr>
                            <a:t>MOVIMIENTO CIRCULAR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91" marR="68591" marT="0" marB="0"/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23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55" marR="91455" marT="45716" marB="45716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_tradnl" altLang="es-MX" sz="1800" b="1" dirty="0" smtClean="0">
                              <a:solidFill>
                                <a:schemeClr val="tx1"/>
                              </a:solidFill>
                            </a:rPr>
                            <a:t>RÓTULO DE INICIO DE SECCIÓN: </a:t>
                          </a:r>
                          <a:r>
                            <a:rPr lang="es-MX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MOVIMIENTO RECTILINEO UNIFORMEMENTE ACELERADO</a:t>
                          </a:r>
                          <a:endParaRPr lang="es-MX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68591" marR="68591" marT="0" marB="0"/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24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62" marR="68562" marT="0" marB="0">
                        <a:blipFill rotWithShape="1">
                          <a:blip r:embed="rId2"/>
                          <a:stretch>
                            <a:fillRect l="-38846" t="-544037" r="-2500" b="-219266"/>
                          </a:stretch>
                        </a:blipFill>
                      </a:tcPr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25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sz="1800" b="1" dirty="0" smtClean="0">
                              <a:solidFill>
                                <a:schemeClr val="tx1"/>
                              </a:solidFill>
                            </a:rPr>
                            <a:t>¿QUÉ DESCUBRIÓ GALILEO SOBRE LA CAÍDA LIBRE?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62" marR="68562" marT="0" marB="0"/>
                    </a:tc>
                  </a:tr>
                  <a:tr h="6635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s-MX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26</a:t>
                          </a:r>
                          <a:endParaRPr kumimoji="0" lang="es-MX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91416" marR="91416" marT="45710" marB="45710" horzOverflow="overflow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ES" altLang="es-MX" sz="1800" b="1" dirty="0" smtClean="0">
                              <a:solidFill>
                                <a:schemeClr val="tx1"/>
                              </a:solidFill>
                            </a:rPr>
                            <a:t>FÓRMULAS PARA TODA CAIDA LIBRE</a:t>
                          </a:r>
                          <a:endParaRPr lang="es-MX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62" marR="68562" marT="0" marB="0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880495585"/>
              </p:ext>
            </p:extLst>
          </p:nvPr>
        </p:nvGraphicFramePr>
        <p:xfrm>
          <a:off x="250825" y="1988840"/>
          <a:ext cx="4183063" cy="39596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823"/>
                <a:gridCol w="3030240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TIPOS DE MOVIMIENTO 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691" marB="45691" horzOverflow="overflow"/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CLASIFICACIÓN CINEMÁTICA  DE MOVIMIENTO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691" marB="45691" horzOverflow="overflow"/>
                </a:tc>
              </a:tr>
              <a:tr h="914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RÓTULO DE INICIO DE SECCIÓN: </a:t>
                      </a:r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MOVIMIENTO RECTILINEO UNIFORME (M.R.U.)</a:t>
                      </a:r>
                    </a:p>
                  </a:txBody>
                  <a:tcPr marL="91450" marR="91450" marT="45691" marB="45691" horzOverflow="overflow"/>
                </a:tc>
              </a:tr>
              <a:tr h="403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ct val="50000"/>
                        </a:spcBef>
                      </a:pPr>
                      <a:r>
                        <a:rPr lang="es-ES" altLang="es-MX" sz="1800" b="1" dirty="0" smtClean="0">
                          <a:solidFill>
                            <a:schemeClr val="tx1"/>
                          </a:solidFill>
                        </a:rPr>
                        <a:t>CARACTERÍSTICAS DEL M.R.U</a:t>
                      </a:r>
                      <a:endParaRPr lang="es-ES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5" marR="91455" marT="45694" marB="45694" horzOverflow="overflow"/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¿Qué es MOVIMIENTO RECTILINEO UNIFORME?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16024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41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545604633"/>
              </p:ext>
            </p:extLst>
          </p:nvPr>
        </p:nvGraphicFramePr>
        <p:xfrm>
          <a:off x="4716463" y="1844825"/>
          <a:ext cx="4319587" cy="411570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36480"/>
                <a:gridCol w="3383107"/>
              </a:tblGrid>
              <a:tr h="658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6269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CARACTERÍSTICAS DEL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8663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POSICIÓN, VELOCIDAD Y ACELERACIÓN EN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519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VELOCIDAD EN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519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ACELERACIÓN EN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769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POSICIÓN EN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10030133"/>
              </p:ext>
            </p:extLst>
          </p:nvPr>
        </p:nvGraphicFramePr>
        <p:xfrm>
          <a:off x="107950" y="1168397"/>
          <a:ext cx="4392613" cy="47088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161"/>
                <a:gridCol w="3240452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63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r>
                        <a:rPr lang="es-MX" altLang="es-MX" sz="1800" b="1" dirty="0" smtClean="0">
                          <a:solidFill>
                            <a:schemeClr val="tx1"/>
                          </a:solidFill>
                          <a:latin typeface="Garamond" pitchFamily="18" charset="0"/>
                        </a:rPr>
                        <a:t>ECUACIONES GENERALES DEL M.R.U.A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CAÍDA DE UN OBJETO POR UN PLANO INCLINADO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62" marR="68562" marT="0" marB="0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CAÍDA DE UN OBJETO POR UN PLANO INCLINADO (continuación)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6" marR="91416" marT="45710" marB="45710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CAÍDA DE UN OBJETO POR UN PLANO INCLINADO (continuación)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RÓTULO DE INICIO DE SECCIÓN: </a:t>
                      </a:r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TIRO PARABÓLICO</a:t>
                      </a:r>
                    </a:p>
                  </a:txBody>
                  <a:tcPr marL="91417" marR="91417" marT="45702" marB="45702" horzOverflow="overflow"/>
                </a:tc>
              </a:tr>
              <a:tr h="361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TIRO PARABÓLICO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5752" y="445792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5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59043354"/>
              </p:ext>
            </p:extLst>
          </p:nvPr>
        </p:nvGraphicFramePr>
        <p:xfrm>
          <a:off x="179388" y="1545436"/>
          <a:ext cx="4176712" cy="357870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196"/>
                <a:gridCol w="3024516"/>
              </a:tblGrid>
              <a:tr h="730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</a:tr>
              <a:tr h="630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ALCANCE MÁXIMO EN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ALCANCE HORIZONTAL MÁXIMO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CASO ESPECIAL DE UN TIRO 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EJEMPLO DE UN TIRO SEMI-PARABÓLICO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</a:t>
                      </a:r>
                      <a:endParaRPr lang="es-CO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10312261"/>
              </p:ext>
            </p:extLst>
          </p:nvPr>
        </p:nvGraphicFramePr>
        <p:xfrm>
          <a:off x="4860032" y="1621825"/>
          <a:ext cx="3960812" cy="166315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640"/>
                <a:gridCol w="2808172"/>
              </a:tblGrid>
              <a:tr h="78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</a:t>
                      </a:r>
                      <a:endParaRPr lang="es-CO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</a:t>
                      </a:r>
                      <a:endParaRPr lang="es-CO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01216" y="188640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19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3567</TotalTime>
  <Words>2364</Words>
  <Application>Microsoft Office PowerPoint</Application>
  <PresentationFormat>Presentación en pantalla (4:3)</PresentationFormat>
  <Paragraphs>394</Paragraphs>
  <Slides>44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47" baseType="lpstr">
      <vt:lpstr>Viajes</vt:lpstr>
      <vt:lpstr>Imagen de mapa de bits</vt:lpstr>
      <vt:lpstr>Ecuación</vt:lpstr>
      <vt:lpstr>Presentación de PowerPoint</vt:lpstr>
      <vt:lpstr>OBJETIVO DEL CURSO (obtenido del Plan Curricular vigente de la Licenciatura de Físico)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</dc:creator>
  <cp:lastModifiedBy>a</cp:lastModifiedBy>
  <cp:revision>375</cp:revision>
  <dcterms:created xsi:type="dcterms:W3CDTF">2014-05-01T04:35:48Z</dcterms:created>
  <dcterms:modified xsi:type="dcterms:W3CDTF">2016-10-13T04:38:37Z</dcterms:modified>
</cp:coreProperties>
</file>