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9" r:id="rId1"/>
  </p:sldMasterIdLst>
  <p:sldIdLst>
    <p:sldId id="292" r:id="rId2"/>
    <p:sldId id="293" r:id="rId3"/>
    <p:sldId id="256" r:id="rId4"/>
    <p:sldId id="294" r:id="rId5"/>
    <p:sldId id="324" r:id="rId6"/>
    <p:sldId id="295" r:id="rId7"/>
    <p:sldId id="296" r:id="rId8"/>
    <p:sldId id="297" r:id="rId9"/>
    <p:sldId id="298" r:id="rId10"/>
    <p:sldId id="299" r:id="rId11"/>
    <p:sldId id="300" r:id="rId12"/>
    <p:sldId id="323" r:id="rId13"/>
    <p:sldId id="301" r:id="rId14"/>
    <p:sldId id="269" r:id="rId15"/>
    <p:sldId id="270" r:id="rId16"/>
    <p:sldId id="302" r:id="rId17"/>
    <p:sldId id="303" r:id="rId18"/>
    <p:sldId id="304" r:id="rId19"/>
    <p:sldId id="315" r:id="rId20"/>
    <p:sldId id="305" r:id="rId21"/>
    <p:sldId id="307" r:id="rId22"/>
    <p:sldId id="271" r:id="rId23"/>
    <p:sldId id="309" r:id="rId24"/>
    <p:sldId id="316" r:id="rId25"/>
    <p:sldId id="317" r:id="rId26"/>
    <p:sldId id="273" r:id="rId27"/>
    <p:sldId id="274" r:id="rId28"/>
    <p:sldId id="310" r:id="rId29"/>
    <p:sldId id="257" r:id="rId30"/>
    <p:sldId id="318" r:id="rId31"/>
    <p:sldId id="319" r:id="rId32"/>
    <p:sldId id="311" r:id="rId33"/>
    <p:sldId id="320" r:id="rId34"/>
    <p:sldId id="276" r:id="rId35"/>
    <p:sldId id="277" r:id="rId36"/>
    <p:sldId id="279" r:id="rId37"/>
    <p:sldId id="285" r:id="rId38"/>
    <p:sldId id="286" r:id="rId39"/>
    <p:sldId id="312" r:id="rId40"/>
    <p:sldId id="321" r:id="rId41"/>
    <p:sldId id="281" r:id="rId42"/>
    <p:sldId id="282" r:id="rId43"/>
    <p:sldId id="283" r:id="rId44"/>
    <p:sldId id="284" r:id="rId45"/>
    <p:sldId id="313" r:id="rId46"/>
    <p:sldId id="314" r:id="rId47"/>
    <p:sldId id="322" r:id="rId48"/>
    <p:sldId id="278" r:id="rId49"/>
    <p:sldId id="272" r:id="rId50"/>
    <p:sldId id="280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3440" autoAdjust="0"/>
  </p:normalViewPr>
  <p:slideViewPr>
    <p:cSldViewPr snapToGrid="0">
      <p:cViewPr varScale="1">
        <p:scale>
          <a:sx n="87" d="100"/>
          <a:sy n="87" d="100"/>
        </p:scale>
        <p:origin x="13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535856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223632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729099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277880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483183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619115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520716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386575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654806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191296"/>
      </p:ext>
    </p:extLst>
  </p:cSld>
  <p:clrMapOvr>
    <a:masterClrMapping/>
  </p:clrMapOvr>
  <p:transition spd="slow">
    <p:randomBar dir="vert"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348205"/>
      </p:ext>
    </p:extLst>
  </p:cSld>
  <p:clrMapOvr>
    <a:masterClrMapping/>
  </p:clrMapOvr>
  <p:transition spd="slow">
    <p:randomBar dir="vert"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664C608-40B1-4030-A28D-5B74BC98ADCE}" type="datetimeFigureOut">
              <a:rPr lang="en-US" smtClean="0"/>
              <a:t>9/5/2016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707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ransition spd="slow">
    <p:randomBar dir="vert"/>
  </p:transition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vistaohlala.com/1722160-quienes-son-y-que-hacen-los-influencers" TargetMode="External"/><Relationship Id="rId2" Type="http://schemas.openxmlformats.org/officeDocument/2006/relationships/hyperlink" Target="http://www.fundeu.es/recomendacion/usuarios-pioneros-o-clientes-madrugadores-mejor-que-early-adopters-1055/" TargetMode="Externa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stromarketing.org/como-identificar-a-los-mejores-blogueros-e-influencers-para-tu-restaurant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innokabi.com/early-adopters-5-claves-para-detectar-a-tus-primeros-cliente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3">
                    <a:lumMod val="75000"/>
                  </a:schemeClr>
                </a:solidFill>
              </a:rPr>
              <a:t>Universidad autónoma del estado de México</a:t>
            </a:r>
            <a:br>
              <a:rPr lang="es-MX" sz="2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s-MX" sz="2800" b="1" dirty="0" smtClean="0">
                <a:solidFill>
                  <a:schemeClr val="accent3">
                    <a:lumMod val="75000"/>
                  </a:schemeClr>
                </a:solidFill>
              </a:rPr>
              <a:t>facultad de turismo y gastronomía</a:t>
            </a:r>
            <a:endParaRPr lang="es-MX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Marcador de texto 9"/>
          <p:cNvSpPr>
            <a:spLocks noGrp="1"/>
          </p:cNvSpPr>
          <p:nvPr>
            <p:ph type="body" idx="1"/>
          </p:nvPr>
        </p:nvSpPr>
        <p:spPr>
          <a:xfrm>
            <a:off x="8438921" y="4960137"/>
            <a:ext cx="3668616" cy="146304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PROGRAMA EDUCATIVO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LICENCIATURA EN GASTRONOMÍA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5182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807988" cy="95714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</a:rPr>
              <a:t>Guión para el empleo del material: </a:t>
            </a:r>
            <a:r>
              <a:rPr lang="es-MX" sz="2800" dirty="0" smtClean="0">
                <a:solidFill>
                  <a:srgbClr val="FF0000"/>
                </a:solidFill>
              </a:rPr>
              <a:t>PUNTOS A CONSIDERAR</a:t>
            </a:r>
            <a:endParaRPr lang="es-MX" sz="2800" dirty="0">
              <a:solidFill>
                <a:srgbClr val="FF0000"/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649994" y="1619481"/>
            <a:ext cx="7656723" cy="4808862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</a:pPr>
            <a:r>
              <a:rPr lang="es-MX" b="1" dirty="0">
                <a:solidFill>
                  <a:srgbClr val="0070C0"/>
                </a:solidFill>
              </a:rPr>
              <a:t>1. </a:t>
            </a:r>
            <a:r>
              <a:rPr lang="es-MX" b="1" dirty="0">
                <a:solidFill>
                  <a:srgbClr val="FF0000"/>
                </a:solidFill>
              </a:rPr>
              <a:t>CONCEPTO (S</a:t>
            </a:r>
            <a:r>
              <a:rPr lang="es-MX" b="1" dirty="0" smtClean="0">
                <a:solidFill>
                  <a:srgbClr val="FF0000"/>
                </a:solidFill>
              </a:rPr>
              <a:t>)</a:t>
            </a:r>
            <a:r>
              <a:rPr lang="es-MX" b="1" dirty="0" smtClean="0">
                <a:solidFill>
                  <a:srgbClr val="0070C0"/>
                </a:solidFill>
              </a:rPr>
              <a:t> (de la figura que se trate).</a:t>
            </a:r>
            <a:endParaRPr lang="es-MX" b="1" dirty="0">
              <a:solidFill>
                <a:srgbClr val="0070C0"/>
              </a:solidFill>
            </a:endParaRPr>
          </a:p>
          <a:p>
            <a:pPr>
              <a:lnSpc>
                <a:spcPct val="170000"/>
              </a:lnSpc>
            </a:pPr>
            <a:r>
              <a:rPr lang="es-MX" b="1" dirty="0">
                <a:solidFill>
                  <a:srgbClr val="00B0F0"/>
                </a:solidFill>
              </a:rPr>
              <a:t>2</a:t>
            </a:r>
            <a:r>
              <a:rPr lang="es-MX" b="1" dirty="0" smtClean="0">
                <a:solidFill>
                  <a:srgbClr val="00B0F0"/>
                </a:solidFill>
              </a:rPr>
              <a:t>. </a:t>
            </a:r>
            <a:r>
              <a:rPr lang="es-MX" b="1" dirty="0">
                <a:solidFill>
                  <a:srgbClr val="00B0F0"/>
                </a:solidFill>
              </a:rPr>
              <a:t>CARACTERÍSTICAS ESPECÍFICAS </a:t>
            </a:r>
            <a:r>
              <a:rPr lang="es-MX" b="1" dirty="0" smtClean="0">
                <a:solidFill>
                  <a:srgbClr val="00B0F0"/>
                </a:solidFill>
              </a:rPr>
              <a:t>(elementos que distinguen a la figura).</a:t>
            </a:r>
          </a:p>
          <a:p>
            <a:pPr>
              <a:lnSpc>
                <a:spcPct val="170000"/>
              </a:lnSpc>
            </a:pPr>
            <a:r>
              <a:rPr lang="es-MX" b="1" dirty="0" smtClean="0">
                <a:solidFill>
                  <a:srgbClr val="0070C0"/>
                </a:solidFill>
              </a:rPr>
              <a:t>3. PROPÓSITO U OBJETIVO PRINCIPAL (qué pretende cada figura).</a:t>
            </a:r>
            <a:endParaRPr lang="es-MX" b="1" dirty="0">
              <a:solidFill>
                <a:srgbClr val="0070C0"/>
              </a:solidFill>
            </a:endParaRPr>
          </a:p>
          <a:p>
            <a:pPr>
              <a:lnSpc>
                <a:spcPct val="170000"/>
              </a:lnSpc>
            </a:pPr>
            <a:r>
              <a:rPr lang="es-MX" b="1" dirty="0">
                <a:solidFill>
                  <a:srgbClr val="00B0F0"/>
                </a:solidFill>
              </a:rPr>
              <a:t>4</a:t>
            </a:r>
            <a:r>
              <a:rPr lang="es-MX" b="1" dirty="0" smtClean="0">
                <a:solidFill>
                  <a:srgbClr val="00B0F0"/>
                </a:solidFill>
              </a:rPr>
              <a:t>. </a:t>
            </a:r>
            <a:r>
              <a:rPr lang="es-MX" b="1" dirty="0">
                <a:solidFill>
                  <a:srgbClr val="FF0000"/>
                </a:solidFill>
              </a:rPr>
              <a:t>EJEMPLOS </a:t>
            </a:r>
            <a:r>
              <a:rPr lang="es-MX" b="1" dirty="0" smtClean="0">
                <a:solidFill>
                  <a:srgbClr val="00B0F0"/>
                </a:solidFill>
              </a:rPr>
              <a:t>(de personas del medio o contexto ya sea nacional o internacional, que se considera son representantes de tal o cual figura).</a:t>
            </a:r>
            <a:endParaRPr lang="es-MX" b="1" dirty="0">
              <a:solidFill>
                <a:srgbClr val="00B0F0"/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0172" y="1619480"/>
            <a:ext cx="2709404" cy="454996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112602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752903" cy="81392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Guión para el empleo del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material:</a:t>
            </a:r>
            <a:r>
              <a:rPr lang="es-MX" sz="2400" b="1" dirty="0">
                <a:solidFill>
                  <a:srgbClr val="00B0F0"/>
                </a:solidFill>
              </a:rPr>
              <a:t> </a:t>
            </a:r>
            <a:r>
              <a:rPr lang="es-MX" sz="2400" b="1" dirty="0" smtClean="0">
                <a:solidFill>
                  <a:srgbClr val="00B0F0"/>
                </a:solidFill>
              </a:rPr>
              <a:t/>
            </a:r>
            <a:br>
              <a:rPr lang="es-MX" sz="2400" b="1" dirty="0" smtClean="0">
                <a:solidFill>
                  <a:srgbClr val="00B0F0"/>
                </a:solidFill>
              </a:rPr>
            </a:br>
            <a:r>
              <a:rPr lang="es-MX" sz="2400" b="1" dirty="0" smtClean="0">
                <a:solidFill>
                  <a:srgbClr val="00B0F0"/>
                </a:solidFill>
              </a:rPr>
              <a:t>CRITERIOS </a:t>
            </a:r>
            <a:r>
              <a:rPr lang="es-MX" sz="2400" b="1" dirty="0">
                <a:solidFill>
                  <a:srgbClr val="00B0F0"/>
                </a:solidFill>
              </a:rPr>
              <a:t>A </a:t>
            </a:r>
            <a:r>
              <a:rPr lang="es-MX" sz="2400" b="1" dirty="0" smtClean="0">
                <a:solidFill>
                  <a:srgbClr val="00B0F0"/>
                </a:solidFill>
              </a:rPr>
              <a:t>EVALUAR (de la presentación oral de los alumnos)</a:t>
            </a:r>
            <a:endParaRPr lang="es-MX" sz="2400" b="1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1024128" y="2148289"/>
            <a:ext cx="10653752" cy="4549965"/>
          </a:xfrm>
        </p:spPr>
        <p:txBody>
          <a:bodyPr>
            <a:normAutofit/>
          </a:bodyPr>
          <a:lstStyle/>
          <a:p>
            <a:pPr algn="ctr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s-MX" b="1" dirty="0">
                <a:solidFill>
                  <a:srgbClr val="0070C0"/>
                </a:solidFill>
              </a:rPr>
              <a:t>DURACIÓN DE LA EXPOSICIÓN: Máximo 30 minutos, mínimo 15</a:t>
            </a:r>
            <a:r>
              <a:rPr lang="es-MX" b="1" dirty="0" smtClean="0">
                <a:solidFill>
                  <a:srgbClr val="0070C0"/>
                </a:solidFill>
              </a:rPr>
              <a:t>.</a:t>
            </a:r>
            <a:endParaRPr lang="es-MX" b="1" dirty="0" smtClean="0">
              <a:solidFill>
                <a:srgbClr val="0070C0"/>
              </a:solidFill>
            </a:endParaRPr>
          </a:p>
          <a:p>
            <a:pPr algn="ctr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rgbClr val="0070C0"/>
                </a:solidFill>
              </a:rPr>
              <a:t>VALOR TOTAL SUGERIDO: 30% (de 100, de la evaluación del primer parcial</a:t>
            </a:r>
            <a:r>
              <a:rPr lang="es-MX" b="1" dirty="0" smtClean="0">
                <a:solidFill>
                  <a:srgbClr val="0070C0"/>
                </a:solidFill>
              </a:rPr>
              <a:t>).</a:t>
            </a:r>
          </a:p>
          <a:p>
            <a:pPr marL="0" indent="0" algn="ctr">
              <a:lnSpc>
                <a:spcPct val="170000"/>
              </a:lnSpc>
              <a:buNone/>
            </a:pPr>
            <a:endParaRPr lang="es-MX" b="1" dirty="0">
              <a:solidFill>
                <a:srgbClr val="0070C0"/>
              </a:solidFill>
            </a:endParaRP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rgbClr val="00B0F0"/>
                </a:solidFill>
              </a:rPr>
              <a:t>Datos confiables, información pertinente y profundidad en el tratamiento (incluyendo citas, referencias y bibliografía). Valor parcial: 10%.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73832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</a:rPr>
              <a:t>Guión para el empleo del material:</a:t>
            </a:r>
            <a:r>
              <a:rPr lang="es-MX" sz="2800" b="1" dirty="0">
                <a:solidFill>
                  <a:srgbClr val="00B0F0"/>
                </a:solidFill>
              </a:rPr>
              <a:t> </a:t>
            </a:r>
            <a:br>
              <a:rPr lang="es-MX" sz="2800" b="1" dirty="0">
                <a:solidFill>
                  <a:srgbClr val="00B0F0"/>
                </a:solidFill>
              </a:rPr>
            </a:br>
            <a:r>
              <a:rPr lang="es-MX" sz="2800" b="1" dirty="0">
                <a:solidFill>
                  <a:srgbClr val="00B0F0"/>
                </a:solidFill>
              </a:rPr>
              <a:t>CRITERIOS A EVALUAR (de la presentación oral de los alumnos)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rgbClr val="0070C0"/>
                </a:solidFill>
              </a:rPr>
              <a:t>Organización, integración y presentación física de los integrantes (acuerdos previos, no memorización; secuencia ágil, limpieza e higiene, formalidad). Valor parcial: 5%.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rgbClr val="00B0F0"/>
                </a:solidFill>
              </a:rPr>
              <a:t>Dinámicas y/o ejercicio de apoyo a la exposición (diseño de estrategias y actividades íntimamente relacionadas con la temática, que sirvan de refuerzo y motivación para la adquisición de información y aprendizaje de todo el grupo). Valor parcial: 8%.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rgbClr val="0070C0"/>
                </a:solidFill>
              </a:rPr>
              <a:t>Material y equipo de apoyo (herramientas, instrumentos, recursos de apoyo a la exposición, ya sean impresos, digitales, electrónicos, etc.). Valor parcial: 7%.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44103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457199" y="4439798"/>
            <a:ext cx="11441017" cy="1983379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rgbClr val="FF0000"/>
                </a:solidFill>
              </a:rPr>
              <a:t>TEMA 3: </a:t>
            </a:r>
            <a:r>
              <a:rPr lang="es-MX" dirty="0" smtClean="0">
                <a:solidFill>
                  <a:srgbClr val="0070C0"/>
                </a:solidFill>
              </a:rPr>
              <a:t>roles de quienes INTERVIENEN </a:t>
            </a:r>
            <a:r>
              <a:rPr lang="es-MX" dirty="0" smtClean="0">
                <a:solidFill>
                  <a:srgbClr val="0070C0"/>
                </a:solidFill>
              </a:rPr>
              <a:t>EN LAS TENDENCIAS</a:t>
            </a:r>
            <a:endParaRPr lang="es-MX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9011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>
                <a:solidFill>
                  <a:srgbClr val="C00000"/>
                </a:solidFill>
              </a:rPr>
              <a:t>trendsetter</a:t>
            </a:r>
            <a:endParaRPr lang="es-MX" dirty="0">
              <a:solidFill>
                <a:srgbClr val="C0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873" y="1921597"/>
            <a:ext cx="5819342" cy="345960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2330" y="193040"/>
            <a:ext cx="2143125" cy="378358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8897" y="4461164"/>
            <a:ext cx="419499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2338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TRENDSETTER: CONCEPTOS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1024126" y="1883884"/>
            <a:ext cx="5585993" cy="442547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5"/>
                </a:solidFill>
              </a:rPr>
              <a:t>Connotación de clase, no sólo en términos económicos, sino también en relación con su capital social y cultural.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b="1" dirty="0" smtClean="0">
              <a:solidFill>
                <a:schemeClr val="accent5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“… núcleo de gente reducido que son los que marcan las tendencias y los que tienen visibilidad en los medios, en las instituciones, en las redes sociales y demás. Se está hablando de un estereotipo de lo exitoso” (García, Cruces y </a:t>
            </a:r>
            <a:r>
              <a:rPr lang="es-MX" b="1" dirty="0" err="1" smtClean="0">
                <a:solidFill>
                  <a:schemeClr val="accent6">
                    <a:lumMod val="75000"/>
                  </a:schemeClr>
                </a:solidFill>
              </a:rPr>
              <a:t>Urteaga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, 2012 ).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https://encrypted-tbn1.gstatic.com/images?q=tbn:ANd9GcR28YRUzo7g-z5gC_0s_P_BNsTOyX_eHFtVTLWgdJYJHh6dZM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064" y="1246889"/>
            <a:ext cx="3333750" cy="4763933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8114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B050"/>
                </a:solidFill>
              </a:rPr>
              <a:t>TRENDSETTER: CONCEPTOS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450814" y="1986011"/>
            <a:ext cx="6822195" cy="4337341"/>
          </a:xfrm>
        </p:spPr>
        <p:txBody>
          <a:bodyPr>
            <a:normAutofit fontScale="92500"/>
          </a:bodyPr>
          <a:lstStyle/>
          <a:p>
            <a:pPr algn="r">
              <a:lnSpc>
                <a:spcPct val="150000"/>
              </a:lnSpc>
            </a:pPr>
            <a:r>
              <a:rPr lang="es-MX" dirty="0">
                <a:solidFill>
                  <a:srgbClr val="00B050"/>
                </a:solidFill>
              </a:rPr>
              <a:t>Un </a:t>
            </a:r>
            <a:r>
              <a:rPr lang="es-MX" i="1" dirty="0" err="1">
                <a:solidFill>
                  <a:srgbClr val="00B050"/>
                </a:solidFill>
              </a:rPr>
              <a:t>trendsetter</a:t>
            </a:r>
            <a:r>
              <a:rPr lang="es-MX" i="1" dirty="0">
                <a:solidFill>
                  <a:srgbClr val="00B050"/>
                </a:solidFill>
              </a:rPr>
              <a:t> </a:t>
            </a:r>
            <a:r>
              <a:rPr lang="es-MX" dirty="0">
                <a:solidFill>
                  <a:srgbClr val="00B050"/>
                </a:solidFill>
              </a:rPr>
              <a:t>es quien se encarga de fijar y establecer los parámetros de imagen que se utilizarán en las temporadas venideras, otorgando un fundamento y base teórica al </a:t>
            </a:r>
            <a:r>
              <a:rPr lang="es-MX" dirty="0" smtClean="0">
                <a:solidFill>
                  <a:srgbClr val="00B050"/>
                </a:solidFill>
              </a:rPr>
              <a:t>respecto.</a:t>
            </a:r>
          </a:p>
          <a:p>
            <a:pPr algn="r">
              <a:lnSpc>
                <a:spcPct val="150000"/>
              </a:lnSpc>
            </a:pPr>
            <a:r>
              <a:rPr lang="es-MX" dirty="0" smtClean="0">
                <a:solidFill>
                  <a:srgbClr val="00B050"/>
                </a:solidFill>
              </a:rPr>
              <a:t>Son aquellas </a:t>
            </a:r>
            <a:r>
              <a:rPr lang="es-MX" dirty="0">
                <a:solidFill>
                  <a:srgbClr val="00B050"/>
                </a:solidFill>
              </a:rPr>
              <a:t>personas de vanguardia que marcan las tendencias en cuanto a consumo y estilos de vida al influir, impactar y permear, con sus hábitos, costumbres y valores, a la sociedad en donde se desenvuelven y a los consumidores </a:t>
            </a:r>
            <a:r>
              <a:rPr lang="es-MX" dirty="0" smtClean="0">
                <a:solidFill>
                  <a:srgbClr val="00B050"/>
                </a:solidFill>
              </a:rPr>
              <a:t>tradicionales (</a:t>
            </a:r>
            <a:r>
              <a:rPr lang="es-MX" dirty="0" err="1" smtClean="0">
                <a:solidFill>
                  <a:srgbClr val="00B050"/>
                </a:solidFill>
              </a:rPr>
              <a:t>Bonnave</a:t>
            </a:r>
            <a:r>
              <a:rPr lang="es-MX" dirty="0" smtClean="0">
                <a:solidFill>
                  <a:srgbClr val="00B050"/>
                </a:solidFill>
              </a:rPr>
              <a:t>, 2014).</a:t>
            </a:r>
            <a:endParaRPr lang="es-MX" dirty="0">
              <a:solidFill>
                <a:srgbClr val="00B05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29" y="1894729"/>
            <a:ext cx="2952520" cy="4329801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3136477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946129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</a:rPr>
              <a:t>¿QUIÉNES SON LOS TRENDSETTERS EN MÉXICO?</a:t>
            </a:r>
            <a:br>
              <a:rPr lang="es-MX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</a:rPr>
              <a:t>(Según el estudio de “soluciones cualitativas”, 2004)</a:t>
            </a:r>
            <a:endParaRPr lang="es-MX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024128" y="1916934"/>
            <a:ext cx="10543583" cy="4682169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Son, en su mayoría jóvenes 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mayoritariamente solteros.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Suelen estar preparados, o haber terminado una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primera etapa de estudios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formales. 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Inician su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inserción laboral como empleados, comerciantes o profesionistas independientes. </a:t>
            </a:r>
            <a:endParaRPr lang="es-MX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Continúan preparándose a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través de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posgrados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, diplomados, seminarios y otros cursos especializados. </a:t>
            </a:r>
            <a:endParaRPr lang="es-MX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Generalmente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se desenvuelven en carreras creativas como diseño gráfico e industrial, textil, arquitectónico, joyería, muebles, publicidad, cine y video, artes plásticas, etc. </a:t>
            </a:r>
          </a:p>
        </p:txBody>
      </p:sp>
    </p:spTree>
    <p:extLst>
      <p:ext uri="{BB962C8B-B14F-4D97-AF65-F5344CB8AC3E}">
        <p14:creationId xmlns:p14="http://schemas.microsoft.com/office/powerpoint/2010/main" val="42135329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527488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accent4">
                    <a:lumMod val="75000"/>
                  </a:schemeClr>
                </a:solidFill>
              </a:rPr>
              <a:t>¿QUIÉNES SON LOS TRENDSETTERS?</a:t>
            </a: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0675" y="1322023"/>
            <a:ext cx="10862631" cy="2688117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Para ellos, la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creatividad es normalmente más importante que las utilidades que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generan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es-MX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Quienes hacen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concesiones, sacrifican su creatividad con el objeto de comercializar más fácilmente su trabajo. </a:t>
            </a:r>
            <a:endParaRPr lang="es-MX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Encuentran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los medios para expresarse con sus recursos e ingenio.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614" y="4373697"/>
            <a:ext cx="8527056" cy="2104222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5156950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accent4">
                    <a:lumMod val="75000"/>
                  </a:schemeClr>
                </a:solidFill>
              </a:rPr>
              <a:t>¿QUIÉNES SON LOS TRENDSETTERS?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2605" y="2084832"/>
            <a:ext cx="4754562" cy="4106648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No ven al trabajo como una necesidad, sino como una expresión creativa y divertida. </a:t>
            </a:r>
          </a:p>
          <a:p>
            <a:pPr algn="ctr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En sus ratos de ocio, se dedican a construir redes e interactuar con otros personajes que enriquecen sus actividades y proyectos. </a:t>
            </a:r>
          </a:p>
          <a:p>
            <a:pPr algn="ctr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Son más bien </a:t>
            </a:r>
            <a:r>
              <a:rPr lang="es-MX" b="1" i="1" dirty="0">
                <a:solidFill>
                  <a:schemeClr val="accent3">
                    <a:lumMod val="75000"/>
                  </a:schemeClr>
                </a:solidFill>
              </a:rPr>
              <a:t>Homo </a:t>
            </a:r>
            <a:r>
              <a:rPr lang="es-MX" b="1" i="1" dirty="0" err="1">
                <a:solidFill>
                  <a:schemeClr val="accent3">
                    <a:lumMod val="75000"/>
                  </a:schemeClr>
                </a:solidFill>
              </a:rPr>
              <a:t>Ludens</a:t>
            </a:r>
            <a:r>
              <a:rPr lang="es-MX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(hombres de juegos) que </a:t>
            </a:r>
            <a:r>
              <a:rPr lang="es-MX" b="1" i="1" dirty="0">
                <a:solidFill>
                  <a:schemeClr val="accent3">
                    <a:lumMod val="75000"/>
                  </a:schemeClr>
                </a:solidFill>
              </a:rPr>
              <a:t>Homo </a:t>
            </a:r>
            <a:r>
              <a:rPr lang="es-MX" b="1" i="1" dirty="0" err="1">
                <a:solidFill>
                  <a:schemeClr val="accent3">
                    <a:lumMod val="75000"/>
                  </a:schemeClr>
                </a:solidFill>
              </a:rPr>
              <a:t>Phaber</a:t>
            </a:r>
            <a:r>
              <a:rPr lang="es-MX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(Hombres de trabajo).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237990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err="1" smtClean="0">
                <a:solidFill>
                  <a:schemeClr val="accent4">
                    <a:lumMod val="75000"/>
                  </a:schemeClr>
                </a:solidFill>
              </a:rPr>
              <a:t>UNIDad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 de aprendizaje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 rot="612551">
            <a:off x="2814697" y="2967335"/>
            <a:ext cx="65626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TENDENCIAS DE LA GASTRONOMÍA </a:t>
            </a:r>
          </a:p>
          <a:p>
            <a:pPr algn="ctr"/>
            <a:r>
              <a:rPr lang="es-E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Y SU IMPACTO EN EL TURISMO</a:t>
            </a:r>
            <a:endParaRPr lang="es-ES" sz="32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905669" y="5405735"/>
            <a:ext cx="43806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2800" b="1" dirty="0" smtClean="0">
                <a:ln/>
                <a:solidFill>
                  <a:schemeClr val="accent4"/>
                </a:solidFill>
              </a:rPr>
              <a:t>PERIODO: Noveno semestre</a:t>
            </a:r>
            <a:endParaRPr lang="es-ES" sz="28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332650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924095"/>
          </a:xfrm>
        </p:spPr>
        <p:txBody>
          <a:bodyPr/>
          <a:lstStyle/>
          <a:p>
            <a:r>
              <a:rPr lang="es-MX" dirty="0" smtClean="0">
                <a:solidFill>
                  <a:srgbClr val="0070C0"/>
                </a:solidFill>
              </a:rPr>
              <a:t>¿QUÉ </a:t>
            </a:r>
            <a:r>
              <a:rPr lang="es-MX" dirty="0" smtClean="0">
                <a:solidFill>
                  <a:srgbClr val="FF0000"/>
                </a:solidFill>
              </a:rPr>
              <a:t>LUGARES</a:t>
            </a:r>
            <a:r>
              <a:rPr lang="es-MX" dirty="0" smtClean="0">
                <a:solidFill>
                  <a:srgbClr val="0070C0"/>
                </a:solidFill>
              </a:rPr>
              <a:t> FRECUENTAN LOS TRENDSETTERS?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462708" y="1883884"/>
            <a:ext cx="5316299" cy="4425476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70000"/>
              </a:lnSpc>
            </a:pPr>
            <a:r>
              <a:rPr lang="es-MX" dirty="0" smtClean="0">
                <a:solidFill>
                  <a:srgbClr val="FF0000"/>
                </a:solidFill>
              </a:rPr>
              <a:t>Para divertirse</a:t>
            </a:r>
            <a:r>
              <a:rPr lang="es-MX" dirty="0" smtClean="0">
                <a:solidFill>
                  <a:srgbClr val="0070C0"/>
                </a:solidFill>
              </a:rPr>
              <a:t>, frecuentan eventos culturales, exposiciones </a:t>
            </a:r>
            <a:r>
              <a:rPr lang="es-MX" dirty="0">
                <a:solidFill>
                  <a:srgbClr val="0070C0"/>
                </a:solidFill>
              </a:rPr>
              <a:t>y </a:t>
            </a:r>
            <a:r>
              <a:rPr lang="es-MX" dirty="0" smtClean="0">
                <a:solidFill>
                  <a:srgbClr val="0070C0"/>
                </a:solidFill>
              </a:rPr>
              <a:t>conciertos, o algunos lugares “multifuncionales” (galerías donde después se organiza un “reventón”). </a:t>
            </a:r>
          </a:p>
          <a:p>
            <a:pPr algn="just">
              <a:lnSpc>
                <a:spcPct val="170000"/>
              </a:lnSpc>
            </a:pPr>
            <a:r>
              <a:rPr lang="es-MX" dirty="0" smtClean="0">
                <a:solidFill>
                  <a:srgbClr val="FF0000"/>
                </a:solidFill>
              </a:rPr>
              <a:t>Para comprar</a:t>
            </a:r>
            <a:r>
              <a:rPr lang="es-MX" dirty="0" smtClean="0">
                <a:solidFill>
                  <a:srgbClr val="0070C0"/>
                </a:solidFill>
              </a:rPr>
              <a:t>, eligen tianguis y algunas tiendas de marca.</a:t>
            </a:r>
          </a:p>
          <a:p>
            <a:pPr algn="just">
              <a:lnSpc>
                <a:spcPct val="170000"/>
              </a:lnSpc>
            </a:pPr>
            <a:r>
              <a:rPr lang="es-MX" dirty="0" smtClean="0">
                <a:solidFill>
                  <a:srgbClr val="FF0000"/>
                </a:solidFill>
              </a:rPr>
              <a:t>Para viajar</a:t>
            </a:r>
            <a:r>
              <a:rPr lang="es-MX" dirty="0" smtClean="0">
                <a:solidFill>
                  <a:srgbClr val="0070C0"/>
                </a:solidFill>
              </a:rPr>
              <a:t>, playas y puertos, pero que estén cerca de ciudades (Soluciones Cualitativas, 2004).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496096" y="1699352"/>
            <a:ext cx="4754880" cy="4023360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rgbClr val="FF0000"/>
                </a:solidFill>
              </a:rPr>
              <a:t>Así consolidan </a:t>
            </a:r>
            <a:r>
              <a:rPr lang="es-MX" dirty="0">
                <a:solidFill>
                  <a:srgbClr val="FF0000"/>
                </a:solidFill>
              </a:rPr>
              <a:t>redes </a:t>
            </a:r>
            <a:r>
              <a:rPr lang="es-MX" dirty="0" smtClean="0">
                <a:solidFill>
                  <a:srgbClr val="FF0000"/>
                </a:solidFill>
              </a:rPr>
              <a:t>sociales; </a:t>
            </a:r>
            <a:r>
              <a:rPr lang="es-MX" dirty="0">
                <a:solidFill>
                  <a:srgbClr val="FF0000"/>
                </a:solidFill>
              </a:rPr>
              <a:t>se divierten pero, siguen, de algún modo </a:t>
            </a:r>
            <a:r>
              <a:rPr lang="es-MX" dirty="0" smtClean="0">
                <a:solidFill>
                  <a:srgbClr val="FF0000"/>
                </a:solidFill>
              </a:rPr>
              <a:t>trabajando y/o en contacto con la vida urbana.</a:t>
            </a:r>
            <a:endParaRPr lang="es-MX" dirty="0">
              <a:solidFill>
                <a:srgbClr val="FF0000"/>
              </a:solidFill>
            </a:endParaRPr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3214" y="3503364"/>
            <a:ext cx="5172258" cy="280599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206229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20337" y="210642"/>
            <a:ext cx="10336576" cy="780876"/>
          </a:xfrm>
        </p:spPr>
        <p:txBody>
          <a:bodyPr>
            <a:normAutofit/>
          </a:bodyPr>
          <a:lstStyle/>
          <a:p>
            <a:r>
              <a:rPr lang="es-MX" sz="4400" dirty="0" smtClean="0">
                <a:solidFill>
                  <a:schemeClr val="accent4">
                    <a:lumMod val="75000"/>
                  </a:schemeClr>
                </a:solidFill>
              </a:rPr>
              <a:t>CARACTERÍSTICAS (</a:t>
            </a:r>
            <a:r>
              <a:rPr lang="es-MX" sz="4400" dirty="0" err="1" smtClean="0">
                <a:solidFill>
                  <a:schemeClr val="accent4">
                    <a:lumMod val="75000"/>
                  </a:schemeClr>
                </a:solidFill>
              </a:rPr>
              <a:t>Trendsetters</a:t>
            </a:r>
            <a:r>
              <a:rPr lang="es-MX" sz="4400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endParaRPr lang="es-MX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220337" y="1344058"/>
            <a:ext cx="6224530" cy="5365214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Visten de forma cómoda y funcional (adecuada tanto 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para 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actividades 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de trabajo 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como 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de ocio, de día y de 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noche). 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1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Mezclan </a:t>
            </a:r>
            <a:r>
              <a:rPr lang="es-MX" sz="1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diversos </a:t>
            </a:r>
            <a:r>
              <a:rPr lang="es-MX" sz="1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estilos: </a:t>
            </a:r>
            <a:r>
              <a:rPr lang="es-MX" sz="1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Indo folk, </a:t>
            </a:r>
            <a:r>
              <a:rPr lang="es-MX" sz="18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Dark</a:t>
            </a:r>
            <a:r>
              <a:rPr lang="es-MX" sz="1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Hippie, New </a:t>
            </a:r>
            <a:r>
              <a:rPr lang="es-MX" sz="1800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Age</a:t>
            </a:r>
            <a:r>
              <a:rPr lang="es-MX" sz="1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Punk, etc. </a:t>
            </a:r>
            <a:endParaRPr lang="es-MX" sz="1800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Se 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autodenominan </a:t>
            </a:r>
            <a:r>
              <a:rPr lang="es-MX" sz="1800" b="1" i="1" dirty="0" err="1">
                <a:solidFill>
                  <a:srgbClr val="FF0000"/>
                </a:solidFill>
              </a:rPr>
              <a:t>Pandro</a:t>
            </a:r>
            <a:r>
              <a:rPr lang="es-MX" sz="1800" b="1" i="1" dirty="0">
                <a:solidFill>
                  <a:srgbClr val="FF0000"/>
                </a:solidFill>
              </a:rPr>
              <a:t> Fresas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, mezcla entre la facha y el buen vestir pero siempre con estilo. </a:t>
            </a:r>
            <a:endParaRPr lang="es-MX" sz="1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1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Suelen incorporar simbolismos </a:t>
            </a:r>
            <a:r>
              <a:rPr lang="es-MX" sz="1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mexicanos a sus prendas -</a:t>
            </a:r>
            <a:r>
              <a:rPr lang="es-MX" sz="1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Pedro </a:t>
            </a:r>
            <a:r>
              <a:rPr lang="es-MX" sz="1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Infante, </a:t>
            </a:r>
            <a:r>
              <a:rPr lang="es-MX" sz="18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El Santo, Blue </a:t>
            </a:r>
            <a:r>
              <a:rPr lang="es-MX" sz="1800" b="1" i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Demon</a:t>
            </a:r>
            <a:r>
              <a:rPr lang="es-MX" sz="1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la Virgen de </a:t>
            </a:r>
            <a:r>
              <a:rPr lang="es-MX" sz="1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Guadalupe-(</a:t>
            </a:r>
            <a:r>
              <a:rPr lang="es-MX" sz="1800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Bonnave</a:t>
            </a:r>
            <a:r>
              <a:rPr lang="es-MX" sz="1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 2014).</a:t>
            </a:r>
            <a:endParaRPr lang="es-MX" sz="1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543" y="487679"/>
            <a:ext cx="4759286" cy="5821681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729085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TRENDSETTER: propósitos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540163" y="1911426"/>
            <a:ext cx="4754880" cy="402336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Ganar dinero, vender productos y/o adquirir fama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FF0000"/>
                </a:solidFill>
              </a:rPr>
              <a:t>Versus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tx2">
                    <a:lumMod val="75000"/>
                  </a:schemeClr>
                </a:solidFill>
              </a:rPr>
              <a:t>Generar reflexión, activar procesos de trabajo en comunidades y entornos sociales y convertirse en agentes de cambio</a:t>
            </a:r>
            <a:endParaRPr lang="es-MX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1" y="1708912"/>
            <a:ext cx="4793672" cy="4600448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324932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351218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Ejemplos de </a:t>
            </a:r>
            <a:r>
              <a:rPr lang="es-MX" dirty="0" err="1" smtClean="0">
                <a:solidFill>
                  <a:schemeClr val="accent5">
                    <a:lumMod val="75000"/>
                  </a:schemeClr>
                </a:solidFill>
              </a:rPr>
              <a:t>trendsetters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93319" y="1581299"/>
            <a:ext cx="4754880" cy="490652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80’s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068006" y="1415145"/>
            <a:ext cx="4754880" cy="822960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</a:rPr>
              <a:t>90’s</a:t>
            </a:r>
            <a:endParaRPr lang="es-MX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79" y="2387355"/>
            <a:ext cx="2126256" cy="3922005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1335" y="2387355"/>
            <a:ext cx="2842352" cy="3922005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7899" y="2387354"/>
            <a:ext cx="2862376" cy="39220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5035" y="2387353"/>
            <a:ext cx="2522864" cy="3922005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sp>
        <p:nvSpPr>
          <p:cNvPr id="4" name="Rectángulo 3"/>
          <p:cNvSpPr/>
          <p:nvPr/>
        </p:nvSpPr>
        <p:spPr>
          <a:xfrm rot="497441">
            <a:off x="7485556" y="942732"/>
            <a:ext cx="41809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¿Sabes quiénes son?</a:t>
            </a:r>
            <a:endParaRPr lang="es-E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67480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0" y="4627084"/>
            <a:ext cx="8229600" cy="179609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3">
                    <a:lumMod val="75000"/>
                  </a:schemeClr>
                </a:solidFill>
              </a:rPr>
              <a:t>¿Quiénes consideras que son los </a:t>
            </a:r>
            <a:r>
              <a:rPr lang="es-MX" sz="3200" b="1" dirty="0" err="1" smtClean="0">
                <a:solidFill>
                  <a:schemeClr val="accent3">
                    <a:lumMod val="75000"/>
                  </a:schemeClr>
                </a:solidFill>
              </a:rPr>
              <a:t>trendsetters</a:t>
            </a:r>
            <a:r>
              <a:rPr lang="es-MX" sz="3200" b="1" dirty="0" smtClean="0">
                <a:solidFill>
                  <a:schemeClr val="accent3">
                    <a:lumMod val="75000"/>
                  </a:schemeClr>
                </a:solidFill>
              </a:rPr>
              <a:t> de la primera década del 2000? ¿y ahora?</a:t>
            </a:r>
            <a:endParaRPr lang="es-MX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Marcador de texto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</a:rPr>
              <a:t>EJERCICIO PARA REFLEXIONAR</a:t>
            </a:r>
            <a:endParaRPr lang="es-MX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218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EJERCICIO</a:t>
            </a:r>
            <a:endParaRPr lang="es-MX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accent3">
                    <a:lumMod val="50000"/>
                  </a:schemeClr>
                </a:solidFill>
              </a:rPr>
              <a:t>ELABORA UN LISTADO CON </a:t>
            </a:r>
            <a:r>
              <a:rPr lang="es-MX" sz="3200" b="1" dirty="0">
                <a:solidFill>
                  <a:srgbClr val="FF0000"/>
                </a:solidFill>
              </a:rPr>
              <a:t>5 EJEMPLOS DE CHEFS </a:t>
            </a:r>
            <a:r>
              <a:rPr lang="es-MX" sz="3200" b="1" dirty="0">
                <a:solidFill>
                  <a:schemeClr val="accent3">
                    <a:lumMod val="50000"/>
                  </a:schemeClr>
                </a:solidFill>
              </a:rPr>
              <a:t>QUE SE CONSIDERAN </a:t>
            </a:r>
            <a:r>
              <a:rPr lang="es-MX" sz="3200" b="1" dirty="0">
                <a:solidFill>
                  <a:srgbClr val="FF0000"/>
                </a:solidFill>
              </a:rPr>
              <a:t>TRENDSETTERS</a:t>
            </a:r>
            <a:r>
              <a:rPr lang="es-MX" sz="3200" b="1" dirty="0">
                <a:solidFill>
                  <a:schemeClr val="accent3">
                    <a:lumMod val="50000"/>
                  </a:schemeClr>
                </a:solidFill>
              </a:rPr>
              <a:t>, Y DE </a:t>
            </a:r>
            <a:r>
              <a:rPr lang="es-MX" sz="3200" b="1" dirty="0">
                <a:solidFill>
                  <a:srgbClr val="FF0000"/>
                </a:solidFill>
              </a:rPr>
              <a:t>5 ESTABLECIMIENTOS DE ALIMENTOS Y BEBIDAS </a:t>
            </a:r>
            <a:r>
              <a:rPr lang="es-MX" sz="3200" b="1" dirty="0">
                <a:solidFill>
                  <a:schemeClr val="accent3">
                    <a:lumMod val="50000"/>
                  </a:schemeClr>
                </a:solidFill>
              </a:rPr>
              <a:t>QUE </a:t>
            </a: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</a:rPr>
              <a:t>SE CREE </a:t>
            </a:r>
            <a:r>
              <a:rPr lang="es-MX" sz="3200" b="1" dirty="0">
                <a:solidFill>
                  <a:schemeClr val="accent3">
                    <a:lumMod val="50000"/>
                  </a:schemeClr>
                </a:solidFill>
              </a:rPr>
              <a:t>CONSTITUYEN UNA TENDENCIA YA SEA A NIVEL MUNDIAL O NACIONAL</a:t>
            </a:r>
          </a:p>
        </p:txBody>
      </p:sp>
    </p:spTree>
    <p:extLst>
      <p:ext uri="{BB962C8B-B14F-4D97-AF65-F5344CB8AC3E}">
        <p14:creationId xmlns:p14="http://schemas.microsoft.com/office/powerpoint/2010/main" val="2178329981"/>
      </p:ext>
    </p:extLst>
  </p:cSld>
  <p:clrMapOvr>
    <a:masterClrMapping/>
  </p:clrMapOvr>
  <p:transition spd="slow"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199" y="4960137"/>
            <a:ext cx="11402291" cy="1463040"/>
          </a:xfrm>
        </p:spPr>
        <p:txBody>
          <a:bodyPr/>
          <a:lstStyle/>
          <a:p>
            <a:pPr algn="ctr"/>
            <a:r>
              <a:rPr lang="es-MX" b="1" dirty="0" err="1" smtClean="0">
                <a:solidFill>
                  <a:schemeClr val="accent3">
                    <a:lumMod val="75000"/>
                  </a:schemeClr>
                </a:solidFill>
              </a:rPr>
              <a:t>influencers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261146"/>
      </p:ext>
    </p:extLst>
  </p:cSld>
  <p:clrMapOvr>
    <a:masterClrMapping/>
  </p:clrMapOvr>
  <p:transition spd="slow"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82198" y="585216"/>
            <a:ext cx="9962002" cy="1499616"/>
          </a:xfrm>
        </p:spPr>
        <p:txBody>
          <a:bodyPr/>
          <a:lstStyle/>
          <a:p>
            <a:r>
              <a:rPr lang="es-MX" dirty="0" err="1" smtClean="0">
                <a:solidFill>
                  <a:schemeClr val="accent5">
                    <a:lumMod val="75000"/>
                  </a:schemeClr>
                </a:solidFill>
              </a:rPr>
              <a:t>Influencers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b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rgbClr val="92D050"/>
                </a:solidFill>
              </a:rPr>
              <a:t>conceptos</a:t>
            </a:r>
            <a:endParaRPr lang="es-MX" dirty="0">
              <a:solidFill>
                <a:srgbClr val="92D050"/>
              </a:solidFill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024128" y="2890982"/>
            <a:ext cx="9720073" cy="341837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“… </a:t>
            </a: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aquellas personas que, por su condición de ‘famoso’ y/o por su reputación como experto en una temática concreta, son capaces de lograr que sus opiniones y experiencias -previamente compartidas en los medios sociales- alcancen tal grado de visibilidad e influencia que pueden lograr que sus (numerosos) seguidores modifiquen su actitud hacia una marca, persona o producto. En resumen, se trata de líderes de opinión que logran hacer llegar su mensaje a través de su manejo del </a:t>
            </a:r>
            <a:r>
              <a:rPr lang="es-MX" i="1" dirty="0" err="1">
                <a:solidFill>
                  <a:schemeClr val="accent5">
                    <a:lumMod val="75000"/>
                  </a:schemeClr>
                </a:solidFill>
              </a:rPr>
              <a:t>blogging</a:t>
            </a: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 y las redes 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sociales” (Merino, 2016).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455" y="0"/>
            <a:ext cx="7068292" cy="242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26446"/>
      </p:ext>
    </p:extLst>
  </p:cSld>
  <p:clrMapOvr>
    <a:masterClrMapping/>
  </p:clrMapOvr>
  <p:transition spd="slow">
    <p:randomBa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Influencers</a:t>
            </a:r>
            <a:r>
              <a:rPr lang="es-MX" dirty="0" smtClean="0"/>
              <a:t>: conceptos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“Son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personas apasionadas por distintos temas, que eligen compartir en las redes su visión particular de aquello que las apasiona, y eso las vuelve expertas, capaces de marcar tendencia y generar cambios en los hábitos de consumo. Algo así como líderes de opinión, como podría ser un periodista de prestigio o un político, pero no a nivel masivo ni generalizado. Dueños del don más apreciado en la era de la información, es decir, filtrar lo que vale la pena conocer y lo que no, son capaces de contagiar curiosidad, entusiasmo y orientar las tendencias de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consumo” (</a:t>
            </a:r>
            <a:r>
              <a:rPr lang="es-MX" b="1" dirty="0" err="1" smtClean="0">
                <a:solidFill>
                  <a:schemeClr val="accent4">
                    <a:lumMod val="75000"/>
                  </a:schemeClr>
                </a:solidFill>
              </a:rPr>
              <a:t>Chueke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</a:rPr>
              <a:t>, 2016). </a:t>
            </a:r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648542"/>
      </p:ext>
    </p:extLst>
  </p:cSld>
  <p:clrMapOvr>
    <a:masterClrMapping/>
  </p:clrMapOvr>
  <p:transition spd="slow">
    <p:randomBa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b="1" dirty="0" err="1" smtClean="0">
                <a:solidFill>
                  <a:schemeClr val="accent5"/>
                </a:solidFill>
              </a:rPr>
              <a:t>influencers</a:t>
            </a:r>
            <a:r>
              <a:rPr lang="es-MX" sz="4000" b="1" dirty="0" smtClean="0">
                <a:solidFill>
                  <a:schemeClr val="accent5"/>
                </a:solidFill>
              </a:rPr>
              <a:t>: algunas características</a:t>
            </a:r>
            <a:endParaRPr lang="es-MX" sz="4000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7041" y="2084831"/>
            <a:ext cx="5341966" cy="4580373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2500" b="1" dirty="0">
                <a:solidFill>
                  <a:srgbClr val="0070C0"/>
                </a:solidFill>
                <a:latin typeface="Calibri" panose="020F0502020204030204" pitchFamily="34" charset="0"/>
              </a:rPr>
              <a:t> </a:t>
            </a:r>
            <a:r>
              <a:rPr lang="es-MX" sz="2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Personas que tienen </a:t>
            </a:r>
            <a:r>
              <a:rPr lang="es-MX" sz="2500" b="1" dirty="0">
                <a:solidFill>
                  <a:srgbClr val="0070C0"/>
                </a:solidFill>
                <a:latin typeface="Calibri" panose="020F0502020204030204" pitchFamily="34" charset="0"/>
              </a:rPr>
              <a:t>la capacidad de movilizar opiniones y crear </a:t>
            </a:r>
            <a:r>
              <a:rPr lang="es-MX" sz="2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reacciones.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25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MX" sz="25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Líderes </a:t>
            </a:r>
            <a:r>
              <a:rPr lang="es-MX" sz="2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de opinión y autoridades dentro de un área o sector. </a:t>
            </a:r>
            <a:endParaRPr lang="es-MX" sz="2500" b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2500" b="1" dirty="0">
                <a:solidFill>
                  <a:srgbClr val="0070C0"/>
                </a:solidFill>
                <a:latin typeface="Calibri" panose="020F0502020204030204" pitchFamily="34" charset="0"/>
              </a:rPr>
              <a:t>Suelen ser </a:t>
            </a:r>
            <a:r>
              <a:rPr lang="es-MX" sz="2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carismáticos, innovadores y persuasivos.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2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Con el tiempo, estas figuras </a:t>
            </a:r>
            <a:r>
              <a:rPr lang="es-MX" sz="25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toman importancia </a:t>
            </a:r>
            <a:r>
              <a:rPr lang="es-MX" sz="2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debido al nivel de especialización que </a:t>
            </a:r>
            <a:r>
              <a:rPr lang="es-MX" sz="25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adquieren </a:t>
            </a:r>
            <a:r>
              <a:rPr lang="es-MX" sz="25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en </a:t>
            </a:r>
            <a:r>
              <a:rPr lang="es-MX" sz="25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un lapso corto.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2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Se ganan la </a:t>
            </a:r>
            <a:r>
              <a:rPr lang="es-MX" sz="2500" b="1" dirty="0">
                <a:solidFill>
                  <a:srgbClr val="0070C0"/>
                </a:solidFill>
                <a:latin typeface="Calibri" panose="020F0502020204030204" pitchFamily="34" charset="0"/>
              </a:rPr>
              <a:t>confianza de sus </a:t>
            </a:r>
            <a:r>
              <a:rPr lang="es-MX" sz="2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seguidores, lo que aprovechan </a:t>
            </a:r>
            <a:r>
              <a:rPr lang="es-MX" sz="2500" b="1" dirty="0">
                <a:solidFill>
                  <a:srgbClr val="0070C0"/>
                </a:solidFill>
                <a:latin typeface="Calibri" panose="020F0502020204030204" pitchFamily="34" charset="0"/>
              </a:rPr>
              <a:t>muchas marcas para posicionar entre los consumidores potenciales determinados producto o servicios.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endParaRPr lang="es-MX" sz="25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algn="just"/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787" y="1937471"/>
            <a:ext cx="4762500" cy="437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182345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091" y="4960137"/>
            <a:ext cx="8063345" cy="146304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roles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que intervienen en las tendencias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UNIDAD DE COMPETENCIA I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TEMA 3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7898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70707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ALGUNAS CARACTERÍSTICAS DE LOS INFLUENCERS</a:t>
            </a:r>
            <a:endParaRPr lang="es-MX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572877" y="1421176"/>
            <a:ext cx="10851615" cy="5233012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</a:pPr>
            <a:r>
              <a:rPr lang="es-MX" sz="5500" b="1" dirty="0">
                <a:solidFill>
                  <a:srgbClr val="0070C0"/>
                </a:solidFill>
              </a:rPr>
              <a:t>1. </a:t>
            </a:r>
            <a:r>
              <a:rPr lang="es-MX" sz="5500" b="1" dirty="0" smtClean="0">
                <a:solidFill>
                  <a:srgbClr val="0070C0"/>
                </a:solidFill>
              </a:rPr>
              <a:t>No imitan a </a:t>
            </a:r>
            <a:r>
              <a:rPr lang="es-MX" sz="5500" b="1" dirty="0">
                <a:solidFill>
                  <a:srgbClr val="0070C0"/>
                </a:solidFill>
              </a:rPr>
              <a:t>nadie. </a:t>
            </a:r>
            <a:r>
              <a:rPr lang="es-MX" sz="5500" b="1" dirty="0" smtClean="0">
                <a:solidFill>
                  <a:srgbClr val="0070C0"/>
                </a:solidFill>
              </a:rPr>
              <a:t>Suelen ser únicos, genuinos </a:t>
            </a:r>
            <a:r>
              <a:rPr lang="es-MX" sz="5500" b="1" dirty="0">
                <a:solidFill>
                  <a:srgbClr val="0070C0"/>
                </a:solidFill>
              </a:rPr>
              <a:t>e </a:t>
            </a:r>
            <a:r>
              <a:rPr lang="es-MX" sz="5500" b="1" dirty="0" smtClean="0">
                <a:solidFill>
                  <a:srgbClr val="0070C0"/>
                </a:solidFill>
              </a:rPr>
              <a:t>innovadores.</a:t>
            </a:r>
            <a:endParaRPr lang="es-MX" sz="5500" b="1" dirty="0">
              <a:solidFill>
                <a:srgbClr val="0070C0"/>
              </a:solidFill>
            </a:endParaRPr>
          </a:p>
          <a:p>
            <a:pPr>
              <a:lnSpc>
                <a:spcPct val="170000"/>
              </a:lnSpc>
            </a:pPr>
            <a:r>
              <a:rPr lang="es-MX" sz="5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 </a:t>
            </a:r>
            <a:r>
              <a:rPr lang="es-MX" sz="5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Forman comunidades, tienen seguidores y utilizan las redes sociales </a:t>
            </a:r>
            <a:r>
              <a:rPr lang="es-MX" sz="5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como </a:t>
            </a:r>
            <a:r>
              <a:rPr lang="es-MX" sz="5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plataforma para mantenerse en contacto todo el tiempo.</a:t>
            </a:r>
            <a:endParaRPr lang="es-MX" sz="55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70000"/>
              </a:lnSpc>
            </a:pPr>
            <a:r>
              <a:rPr lang="es-MX" sz="5500" b="1" dirty="0">
                <a:solidFill>
                  <a:srgbClr val="0070C0"/>
                </a:solidFill>
              </a:rPr>
              <a:t>3. </a:t>
            </a:r>
            <a:r>
              <a:rPr lang="es-MX" sz="5500" b="1" dirty="0" smtClean="0">
                <a:solidFill>
                  <a:srgbClr val="0070C0"/>
                </a:solidFill>
              </a:rPr>
              <a:t>Emiten </a:t>
            </a:r>
            <a:r>
              <a:rPr lang="es-MX" sz="5500" b="1" dirty="0">
                <a:solidFill>
                  <a:srgbClr val="0070C0"/>
                </a:solidFill>
              </a:rPr>
              <a:t>opiniones </a:t>
            </a:r>
            <a:r>
              <a:rPr lang="es-MX" sz="5500" b="1" dirty="0" smtClean="0">
                <a:solidFill>
                  <a:srgbClr val="0070C0"/>
                </a:solidFill>
              </a:rPr>
              <a:t>y recomendaciones genuinas, ya sea de productos o servicios. </a:t>
            </a:r>
          </a:p>
          <a:p>
            <a:pPr>
              <a:lnSpc>
                <a:spcPct val="170000"/>
              </a:lnSpc>
            </a:pPr>
            <a:r>
              <a:rPr lang="es-MX" sz="5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4. Sólo opinan </a:t>
            </a:r>
            <a:r>
              <a:rPr lang="es-MX" sz="5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sobre temas </a:t>
            </a:r>
            <a:r>
              <a:rPr lang="es-MX" sz="55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que les interesan</a:t>
            </a:r>
            <a:r>
              <a:rPr lang="es-MX" sz="5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es-MX" sz="5500" b="1" dirty="0" smtClean="0">
                <a:solidFill>
                  <a:srgbClr val="0070C0"/>
                </a:solidFill>
              </a:rPr>
              <a:t>5. No les importa el aspecto comercial, pero si les ofrecen pagarles por probar productos, lo hacen –pero sin el compromiso de promoverlos-.</a:t>
            </a:r>
            <a:endParaRPr lang="es-MX" sz="5500" b="1" dirty="0">
              <a:solidFill>
                <a:srgbClr val="0070C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42911754"/>
      </p:ext>
    </p:extLst>
  </p:cSld>
  <p:clrMapOvr>
    <a:masterClrMapping/>
  </p:clrMapOvr>
  <p:transition spd="slow">
    <p:randomBar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24128" y="585216"/>
            <a:ext cx="7271573" cy="1499616"/>
          </a:xfrm>
        </p:spPr>
        <p:txBody>
          <a:bodyPr>
            <a:normAutofit/>
          </a:bodyPr>
          <a:lstStyle/>
          <a:p>
            <a:r>
              <a:rPr lang="es-MX" sz="4400" dirty="0" smtClean="0">
                <a:solidFill>
                  <a:schemeClr val="accent5">
                    <a:lumMod val="75000"/>
                  </a:schemeClr>
                </a:solidFill>
              </a:rPr>
              <a:t>TIPOS DE INFLUENCERS (León, 2016)</a:t>
            </a:r>
            <a:endParaRPr lang="es-MX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462708" y="1983037"/>
            <a:ext cx="5316299" cy="46381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rgbClr val="00B0F0"/>
                </a:solidFill>
              </a:rPr>
              <a:t>A) Los llamados “conectados”: les gusta la marca y la promueven en redes sociales.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B) Los “prescriptores”: quienes recomiendan abiertamente productos y servicios por diversos medios.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rgbClr val="00B0F0"/>
                </a:solidFill>
              </a:rPr>
              <a:t>C) Los “usuarios”: utilizan productos y servicios frecuentemente.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D) Los “simpatizantes”: a quienes les gusta la marca y lo hacen saber todo el tiempo.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107595">
            <a:off x="7643586" y="1145238"/>
            <a:ext cx="283776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DEPORTISTAS</a:t>
            </a:r>
            <a:endParaRPr lang="es-ES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 rot="19510862">
            <a:off x="5949802" y="2909704"/>
            <a:ext cx="3178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FAMOSOS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834567" y="2876560"/>
            <a:ext cx="28010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YOUTUBERS</a:t>
            </a:r>
            <a:endParaRPr lang="es-E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072766" y="4337220"/>
            <a:ext cx="2934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/>
              </a:rPr>
              <a:t>ACTORES</a:t>
            </a:r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406437" y="5834356"/>
            <a:ext cx="54024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POPULARES EN LAS REDES</a:t>
            </a:r>
            <a:endParaRPr lang="es-ES" sz="36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8071813"/>
      </p:ext>
    </p:extLst>
  </p:cSld>
  <p:clrMapOvr>
    <a:masterClrMapping/>
  </p:clrMapOvr>
  <p:transition spd="slow">
    <p:randomBar dir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solidFill>
                  <a:srgbClr val="00B050"/>
                </a:solidFill>
              </a:rPr>
              <a:t>Influencers</a:t>
            </a:r>
            <a:r>
              <a:rPr lang="es-MX" dirty="0" smtClean="0">
                <a:solidFill>
                  <a:srgbClr val="00B050"/>
                </a:solidFill>
              </a:rPr>
              <a:t>: ejemplos</a:t>
            </a:r>
            <a:endParaRPr lang="es-MX" dirty="0">
              <a:solidFill>
                <a:srgbClr val="00B05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28" y="2084832"/>
            <a:ext cx="2141060" cy="3618984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834" y="2275038"/>
            <a:ext cx="2619375" cy="2737635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3731" y="585216"/>
            <a:ext cx="2857500" cy="2448525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1856" y="3643856"/>
            <a:ext cx="3235860" cy="2569657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3" name="Rectángulo 2"/>
          <p:cNvSpPr/>
          <p:nvPr/>
        </p:nvSpPr>
        <p:spPr>
          <a:xfrm>
            <a:off x="909430" y="5890347"/>
            <a:ext cx="60933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¿A quiénes puedes identificar?</a:t>
            </a:r>
            <a:endParaRPr lang="es-E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3882392"/>
      </p:ext>
    </p:extLst>
  </p:cSld>
  <p:clrMapOvr>
    <a:masterClrMapping/>
  </p:clrMapOvr>
  <p:transition spd="slow">
    <p:randomBar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ejercicio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0070C0"/>
                </a:solidFill>
              </a:rPr>
              <a:t>ELIGE LA FIGURA DE UN “INFLUENCER” EN EL CAMPO DE LA GASTRONOMÍA, Y DESCRIBE 3 FORMAS PRINCIPALES A TRAVÉS DE LAS CUALES, EJERCE SU INFLUENCIA EN EL PÚBLICO O EN SUS SEGUIDORES</a:t>
            </a:r>
            <a:endParaRPr lang="es-MX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400879"/>
      </p:ext>
    </p:extLst>
  </p:cSld>
  <p:clrMapOvr>
    <a:masterClrMapping/>
  </p:clrMapOvr>
  <p:transition spd="slow">
    <p:randomBar dir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EARLY ADOPTERS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0070C0"/>
                </a:solidFill>
              </a:rPr>
              <a:t>FIGURA QUE INTERVIENE EN LA TENDENCIA</a:t>
            </a:r>
            <a:endParaRPr lang="es-MX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173463"/>
      </p:ext>
    </p:extLst>
  </p:cSld>
  <p:clrMapOvr>
    <a:masterClrMapping/>
  </p:clrMapOvr>
  <p:transition spd="slow">
    <p:randomBar dir="vert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 smtClean="0">
                <a:solidFill>
                  <a:schemeClr val="accent2">
                    <a:lumMod val="75000"/>
                  </a:schemeClr>
                </a:solidFill>
              </a:rPr>
              <a:t>Early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2">
                    <a:lumMod val="75000"/>
                  </a:schemeClr>
                </a:solidFill>
              </a:rPr>
              <a:t>adopters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b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conceptos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352540" y="2286000"/>
            <a:ext cx="5964600" cy="402336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Los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early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adopters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son los consumidores que suelen adquirir productos o servicios, especialmente tecnológicos, antes de que se hagan masivos en el mercado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Segmentos de clientes que ayudan a construir negocios.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Tienen una visión más ambiciosa y mejor fundamentada incluso que los propios emprendedores.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En lugar de este término, suele usarse “pioneros” o “clientes madrugadores” (BBVA, 2011).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>
          <a:xfrm>
            <a:off x="6727450" y="2622014"/>
            <a:ext cx="4754880" cy="3687346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60000"/>
              </a:lnSpc>
            </a:pPr>
            <a:r>
              <a:rPr lang="es-MX" b="1" dirty="0" smtClean="0">
                <a:solidFill>
                  <a:srgbClr val="C00000"/>
                </a:solidFill>
              </a:rPr>
              <a:t>“… les </a:t>
            </a:r>
            <a:r>
              <a:rPr lang="es-MX" b="1" i="1" dirty="0" smtClean="0">
                <a:solidFill>
                  <a:srgbClr val="C00000"/>
                </a:solidFill>
              </a:rPr>
              <a:t>mueven</a:t>
            </a:r>
            <a:r>
              <a:rPr lang="es-MX" b="1" dirty="0" smtClean="0">
                <a:solidFill>
                  <a:srgbClr val="C00000"/>
                </a:solidFill>
              </a:rPr>
              <a:t> las </a:t>
            </a:r>
            <a:r>
              <a:rPr lang="es-MX" b="1" dirty="0">
                <a:solidFill>
                  <a:srgbClr val="C00000"/>
                </a:solidFill>
              </a:rPr>
              <a:t>posibilidades prácticas y la resolución de problemas reales que les afectan. Suelen ser personas que tienen cierto prestigio social y les gusta ser vistos como líderes o iniciadores de nuevas </a:t>
            </a:r>
            <a:r>
              <a:rPr lang="es-MX" b="1" dirty="0" smtClean="0">
                <a:solidFill>
                  <a:srgbClr val="C00000"/>
                </a:solidFill>
              </a:rPr>
              <a:t>tendencias” (Prim, 2015).</a:t>
            </a:r>
            <a:endParaRPr lang="es-MX" b="1" dirty="0">
              <a:solidFill>
                <a:srgbClr val="C00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7140" y="235690"/>
            <a:ext cx="5030233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31182"/>
      </p:ext>
    </p:extLst>
  </p:cSld>
  <p:clrMapOvr>
    <a:masterClrMapping/>
  </p:clrMapOvr>
  <p:transition spd="slow">
    <p:randomBar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002094" y="567368"/>
            <a:ext cx="9720073" cy="402336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“Un </a:t>
            </a:r>
            <a:r>
              <a:rPr lang="es-MX" b="1" i="1" dirty="0" err="1">
                <a:solidFill>
                  <a:schemeClr val="accent2">
                    <a:lumMod val="75000"/>
                  </a:schemeClr>
                </a:solidFill>
              </a:rPr>
              <a:t>Early</a:t>
            </a:r>
            <a:r>
              <a:rPr lang="es-MX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b="1" i="1" dirty="0" err="1">
                <a:solidFill>
                  <a:schemeClr val="accent2">
                    <a:lumMod val="75000"/>
                  </a:schemeClr>
                </a:solidFill>
              </a:rPr>
              <a:t>Adopter</a:t>
            </a:r>
            <a:r>
              <a:rPr lang="es-MX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es alguien a quien tu idea resuelve un problema, y está tan encantado con ello, que no le importa lo imperfecta que tu solución sea al principio. De hecho, el </a:t>
            </a:r>
            <a:r>
              <a:rPr lang="es-MX" b="1" i="1" dirty="0" err="1">
                <a:solidFill>
                  <a:schemeClr val="accent2">
                    <a:lumMod val="75000"/>
                  </a:schemeClr>
                </a:solidFill>
              </a:rPr>
              <a:t>Early</a:t>
            </a:r>
            <a:r>
              <a:rPr lang="es-MX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b="1" i="1" dirty="0" err="1">
                <a:solidFill>
                  <a:schemeClr val="accent2">
                    <a:lumMod val="75000"/>
                  </a:schemeClr>
                </a:solidFill>
              </a:rPr>
              <a:t>Adopter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, estará dispuesto a ayudarte a mejorar tu solución, aportando su conocimiento y su entusiasmo, probando las sucesivas iteraciones de tus prototipos y dando el </a:t>
            </a:r>
            <a:r>
              <a:rPr lang="es-MX" b="1" dirty="0" err="1">
                <a:solidFill>
                  <a:schemeClr val="accent2">
                    <a:lumMod val="75000"/>
                  </a:schemeClr>
                </a:solidFill>
              </a:rPr>
              <a:t>feedback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adecuado” (Prim, 2015).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780" y="3505200"/>
            <a:ext cx="4564311" cy="295068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724" y="3505199"/>
            <a:ext cx="3958383" cy="285153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 rot="5400000">
            <a:off x="9796222" y="2710004"/>
            <a:ext cx="35185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CONCEPTO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14175397"/>
      </p:ext>
    </p:extLst>
  </p:cSld>
  <p:clrMapOvr>
    <a:masterClrMapping/>
  </p:clrMapOvr>
  <p:transition spd="slow">
    <p:randomBar dir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55755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Características de los “</a:t>
            </a:r>
            <a:r>
              <a:rPr lang="es-MX" dirty="0" err="1" smtClean="0">
                <a:solidFill>
                  <a:srgbClr val="FF0000"/>
                </a:solidFill>
              </a:rPr>
              <a:t>early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adopters</a:t>
            </a:r>
            <a:r>
              <a:rPr lang="es-MX" dirty="0" smtClean="0">
                <a:solidFill>
                  <a:srgbClr val="FF0000"/>
                </a:solidFill>
              </a:rPr>
              <a:t>”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555171" y="1665513"/>
            <a:ext cx="5223836" cy="493122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Compradores potenciales, con predisposición a adquirir un producto nuevo y caro.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Son quienes memorizan una marca y se mantienen fieles a ella, si sus productos le satisfacen.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La inversión inicial que realizan suele ser costosa, pero les atrae diversas ventajas (promociones, descuentos, reconocimiento de la empresa o marca, etc.).</a:t>
            </a:r>
            <a:endParaRPr lang="es-MX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>
          <a:xfrm>
            <a:off x="5989319" y="1240971"/>
            <a:ext cx="5424351" cy="5068389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Se convierten en modelos para otras personas, y son respetados en su medio.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Se les conoce también como innovadores o visionarios. </a:t>
            </a:r>
            <a:endParaRPr lang="es-MX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443" y="4876800"/>
            <a:ext cx="4669971" cy="171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099484"/>
      </p:ext>
    </p:extLst>
  </p:cSld>
  <p:clrMapOvr>
    <a:masterClrMapping/>
  </p:clrMapOvr>
  <p:transition spd="slow">
    <p:randomBar dir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EARLY ADOPTERS: características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“… innovadores o pioneros,  empiezan a adoptar o inclinarse por todos los elementos, componentes, atributos, valores, filosofía, etc. que rodean a un concepto o hecho novedoso. Estas personas o colectivos tienen capacidad de influir en los grupos a los que pertenecen” (Observatorio de Tendencias, 2015).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491103"/>
      </p:ext>
    </p:extLst>
  </p:cSld>
  <p:clrMapOvr>
    <a:masterClrMapping/>
  </p:clrMapOvr>
  <p:transition spd="slow">
    <p:randomBar dir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46" y="402733"/>
            <a:ext cx="4506339" cy="638177"/>
          </a:xfrm>
        </p:spPr>
        <p:txBody>
          <a:bodyPr>
            <a:normAutofit fontScale="90000"/>
          </a:bodyPr>
          <a:lstStyle/>
          <a:p>
            <a:pPr algn="r"/>
            <a:r>
              <a:rPr lang="es-MX" sz="3200" b="1" dirty="0" err="1" smtClean="0">
                <a:solidFill>
                  <a:srgbClr val="FF0000"/>
                </a:solidFill>
              </a:rPr>
              <a:t>Early</a:t>
            </a:r>
            <a:r>
              <a:rPr lang="es-MX" sz="3200" b="1" dirty="0" smtClean="0">
                <a:solidFill>
                  <a:srgbClr val="FF0000"/>
                </a:solidFill>
              </a:rPr>
              <a:t> </a:t>
            </a:r>
            <a:r>
              <a:rPr lang="es-MX" sz="3200" b="1" dirty="0" err="1" smtClean="0">
                <a:solidFill>
                  <a:srgbClr val="FF0000"/>
                </a:solidFill>
              </a:rPr>
              <a:t>adopters</a:t>
            </a:r>
            <a:r>
              <a:rPr lang="es-MX" sz="3200" b="1" dirty="0" smtClean="0">
                <a:solidFill>
                  <a:srgbClr val="FF0000"/>
                </a:solidFill>
              </a:rPr>
              <a:t>: ejemplos</a:t>
            </a:r>
            <a:endParaRPr lang="es-MX" sz="3200" b="1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7353" y="1891200"/>
            <a:ext cx="3762949" cy="235883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916" y="2352864"/>
            <a:ext cx="2847975" cy="16002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720" y="2084832"/>
            <a:ext cx="2114550" cy="389732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0135" y="4803354"/>
            <a:ext cx="6698256" cy="174554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Rectángulo 2"/>
          <p:cNvSpPr/>
          <p:nvPr/>
        </p:nvSpPr>
        <p:spPr>
          <a:xfrm>
            <a:off x="415011" y="1040910"/>
            <a:ext cx="90619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¿Qué tecnologías fueron las primeras que adoptaron estas personas?</a:t>
            </a:r>
            <a:endParaRPr lang="es-ES" sz="2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9585564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03757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TÍTULO DEL MATERIAL DIDÁCTICO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04388" y="1494067"/>
            <a:ext cx="111792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Roles de quienes imponen 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tendencias:</a:t>
            </a:r>
          </a:p>
          <a:p>
            <a:pPr algn="ctr"/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¿quiénes son y cómo lo hacen?</a:t>
            </a:r>
            <a:endParaRPr lang="es-E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906" y="3400811"/>
            <a:ext cx="8726312" cy="192033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Rectángulo 6"/>
          <p:cNvSpPr/>
          <p:nvPr/>
        </p:nvSpPr>
        <p:spPr>
          <a:xfrm>
            <a:off x="6929610" y="5321147"/>
            <a:ext cx="5673687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Responsable de la elaboración:</a:t>
            </a:r>
          </a:p>
          <a:p>
            <a:pPr algn="ctr">
              <a:lnSpc>
                <a:spcPct val="150000"/>
              </a:lnSpc>
            </a:pPr>
            <a:r>
              <a:rPr lang="es-ES" sz="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Diana Margarita Castro </a:t>
            </a:r>
            <a:r>
              <a:rPr lang="es-ES" sz="2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Ricalde</a:t>
            </a:r>
            <a:endParaRPr lang="es-ES" sz="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es-ES" sz="2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Profesora</a:t>
            </a:r>
            <a:endParaRPr lang="es-ES" sz="2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87004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EJERCICIO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Investiguen por parejas, un mínimo de 3 </a:t>
            </a:r>
            <a:r>
              <a:rPr lang="es-MX" b="1" dirty="0" smtClean="0">
                <a:solidFill>
                  <a:srgbClr val="FF0000"/>
                </a:solidFill>
              </a:rPr>
              <a:t>productos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 y/o </a:t>
            </a:r>
            <a:r>
              <a:rPr lang="es-MX" b="1" dirty="0" smtClean="0">
                <a:solidFill>
                  <a:srgbClr val="FF0000"/>
                </a:solidFill>
              </a:rPr>
              <a:t>servicios gastronómicos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o </a:t>
            </a:r>
            <a:r>
              <a:rPr lang="es-MX" b="1" dirty="0" smtClean="0">
                <a:solidFill>
                  <a:srgbClr val="FF0000"/>
                </a:solidFill>
              </a:rPr>
              <a:t>establecimientos de alimentos y bebidas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que se hayan ofertado al público o comensales en un periodo determinado, y que después de probarlos y difundirlos, </a:t>
            </a:r>
            <a:r>
              <a:rPr lang="es-MX" b="1" dirty="0" smtClean="0">
                <a:solidFill>
                  <a:srgbClr val="FF0000"/>
                </a:solidFill>
              </a:rPr>
              <a:t>hayan tenido que ser retirados del mercado o cerrados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(ya sea por malas ventas, por deficiente funcionamiento, por mal sabor, experiencia, o por cualquier otra razón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s-MX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En la siguiente clase, expongan sus resultados ante el grupo, enfatizando qué relación y relevancia tiene lo expuesto, con el segmento de los </a:t>
            </a:r>
            <a:r>
              <a:rPr lang="es-MX" b="1" dirty="0" smtClean="0">
                <a:solidFill>
                  <a:srgbClr val="FF0000"/>
                </a:solidFill>
              </a:rPr>
              <a:t>“</a:t>
            </a:r>
            <a:r>
              <a:rPr lang="es-MX" b="1" dirty="0" err="1" smtClean="0">
                <a:solidFill>
                  <a:srgbClr val="FF0000"/>
                </a:solidFill>
              </a:rPr>
              <a:t>Early</a:t>
            </a: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err="1" smtClean="0">
                <a:solidFill>
                  <a:srgbClr val="FF0000"/>
                </a:solidFill>
              </a:rPr>
              <a:t>Adopters</a:t>
            </a:r>
            <a:r>
              <a:rPr lang="es-MX" b="1" dirty="0" smtClean="0">
                <a:solidFill>
                  <a:srgbClr val="FF0000"/>
                </a:solidFill>
              </a:rPr>
              <a:t>”.</a:t>
            </a:r>
            <a:endParaRPr lang="es-MX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26997"/>
      </p:ext>
    </p:extLst>
  </p:cSld>
  <p:clrMapOvr>
    <a:masterClrMapping/>
  </p:clrMapOvr>
  <p:transition spd="slow">
    <p:randomBar dir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1" dirty="0" err="1" smtClean="0">
                <a:solidFill>
                  <a:schemeClr val="accent2">
                    <a:lumMod val="75000"/>
                  </a:schemeClr>
                </a:solidFill>
              </a:rPr>
              <a:t>followers</a:t>
            </a:r>
            <a:endParaRPr lang="es-MX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96918"/>
      </p:ext>
    </p:extLst>
  </p:cSld>
  <p:clrMapOvr>
    <a:masterClrMapping/>
  </p:clrMapOvr>
  <p:transition spd="slow">
    <p:randomBar dir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30213" y="194637"/>
            <a:ext cx="9720072" cy="1499616"/>
          </a:xfrm>
        </p:spPr>
        <p:txBody>
          <a:bodyPr/>
          <a:lstStyle/>
          <a:p>
            <a:r>
              <a:rPr lang="es-MX" b="1" dirty="0" err="1" smtClean="0">
                <a:solidFill>
                  <a:schemeClr val="accent2">
                    <a:lumMod val="75000"/>
                  </a:schemeClr>
                </a:solidFill>
              </a:rPr>
              <a:t>Followers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b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conceptos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46956" y="2269672"/>
            <a:ext cx="11523400" cy="473659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Es aquel usuario que, por cualquier razón, sigue una marca, producto o servicio.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En </a:t>
            </a:r>
            <a:r>
              <a:rPr lang="es-MX" sz="2400" b="1" i="1" dirty="0" smtClean="0">
                <a:solidFill>
                  <a:schemeClr val="accent2">
                    <a:lumMod val="75000"/>
                  </a:schemeClr>
                </a:solidFill>
              </a:rPr>
              <a:t>Twitter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, donde se popularizó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este término, l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os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usuarios, a través de </a:t>
            </a:r>
            <a:r>
              <a:rPr lang="es-MX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followings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, establecen enlaces de interés hacia otros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perfiles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indicando y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explicitando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que el primero quiere estar actualizado de qué hace el segundo. A su vez, el segundo (el seguido), puede responder, o no, el interés del primero (seguidor), apareciendo interesantes y distintos escenarios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relacionales (Grau, 2009).</a:t>
            </a:r>
            <a:endParaRPr lang="es-MX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314" y="-20247"/>
            <a:ext cx="6695042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235989"/>
      </p:ext>
    </p:extLst>
  </p:cSld>
  <p:clrMapOvr>
    <a:masterClrMapping/>
  </p:clrMapOvr>
  <p:transition spd="slow">
    <p:randomBar dir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24128" y="375557"/>
            <a:ext cx="9720072" cy="996043"/>
          </a:xfrm>
        </p:spPr>
        <p:txBody>
          <a:bodyPr>
            <a:noAutofit/>
          </a:bodyPr>
          <a:lstStyle/>
          <a:p>
            <a:r>
              <a:rPr lang="es-MX" sz="4400" dirty="0" smtClean="0">
                <a:solidFill>
                  <a:schemeClr val="accent2">
                    <a:lumMod val="75000"/>
                  </a:schemeClr>
                </a:solidFill>
              </a:rPr>
              <a:t>ALGUNOS MOTIVOS PARA SER UN SEGUIDOR (Grau, 2009)</a:t>
            </a:r>
            <a:endParaRPr lang="es-MX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195943" y="1730828"/>
            <a:ext cx="5793377" cy="4578531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2400" b="1" dirty="0" smtClean="0">
                <a:solidFill>
                  <a:srgbClr val="FF0000"/>
                </a:solidFill>
              </a:rPr>
              <a:t>Incrementar el grupo (o hacer “bulto”, razón </a:t>
            </a:r>
            <a:r>
              <a:rPr lang="es-MX" sz="2400" b="1" dirty="0">
                <a:solidFill>
                  <a:srgbClr val="FF0000"/>
                </a:solidFill>
              </a:rPr>
              <a:t>puramente cuantitativa</a:t>
            </a:r>
            <a:r>
              <a:rPr lang="es-MX" sz="2400" b="1" dirty="0" smtClean="0">
                <a:solidFill>
                  <a:srgbClr val="FF0000"/>
                </a:solidFill>
              </a:rPr>
              <a:t>).</a:t>
            </a:r>
            <a:endParaRPr lang="es-MX" sz="2400" b="1" dirty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 Llamar </a:t>
            </a: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la atención del </a:t>
            </a:r>
            <a:r>
              <a:rPr lang="es-MX" sz="2400" b="1" i="1" dirty="0" err="1">
                <a:solidFill>
                  <a:schemeClr val="accent1">
                    <a:lumMod val="75000"/>
                  </a:schemeClr>
                </a:solidFill>
              </a:rPr>
              <a:t>followeado</a:t>
            </a: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 (por la alerta que se le envía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b="1" dirty="0">
                <a:solidFill>
                  <a:srgbClr val="FF0000"/>
                </a:solidFill>
              </a:rPr>
              <a:t> </a:t>
            </a:r>
            <a:r>
              <a:rPr lang="es-MX" sz="2400" b="1" dirty="0" smtClean="0">
                <a:solidFill>
                  <a:srgbClr val="FF0000"/>
                </a:solidFill>
              </a:rPr>
              <a:t>Ser ‘conocido’.</a:t>
            </a:r>
            <a:endParaRPr lang="es-MX" sz="2400" b="1" dirty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Crearse </a:t>
            </a: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una imagen de prestigio 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(dependiendo de a quién se sigue).</a:t>
            </a:r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https://encrypted-tbn0.gstatic.com/images?q=tbn:ANd9GcR-6IG56Rvf7i0SbpaKadwF6FMPQvOLJNgBolmsz7BvMzf6mW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175" y="1355271"/>
            <a:ext cx="3810000" cy="49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92180"/>
      </p:ext>
    </p:extLst>
  </p:cSld>
  <p:clrMapOvr>
    <a:masterClrMapping/>
  </p:clrMapOvr>
  <p:transition spd="slow">
    <p:randomBar dir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5400" dirty="0">
                <a:solidFill>
                  <a:srgbClr val="FF0000"/>
                </a:solidFill>
              </a:rPr>
              <a:t>ALGUNOS MOTIVOS PARA SER UN SEGUIDOR (Grau, 2009)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989319" y="2285999"/>
            <a:ext cx="5963195" cy="435972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sz="3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3800" b="1" dirty="0" smtClean="0">
                <a:solidFill>
                  <a:schemeClr val="accent1">
                    <a:lumMod val="75000"/>
                  </a:schemeClr>
                </a:solidFill>
              </a:rPr>
              <a:t>Para </a:t>
            </a:r>
            <a:r>
              <a:rPr lang="es-MX" sz="3800" b="1" dirty="0">
                <a:solidFill>
                  <a:schemeClr val="accent1">
                    <a:lumMod val="75000"/>
                  </a:schemeClr>
                </a:solidFill>
              </a:rPr>
              <a:t>difundir o asociarse a ciertas historias concretas.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sz="3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3800" b="1" dirty="0" smtClean="0">
                <a:solidFill>
                  <a:srgbClr val="FF0000"/>
                </a:solidFill>
              </a:rPr>
              <a:t>Por </a:t>
            </a:r>
            <a:r>
              <a:rPr lang="es-MX" sz="3800" b="1" dirty="0">
                <a:solidFill>
                  <a:srgbClr val="FF0000"/>
                </a:solidFill>
              </a:rPr>
              <a:t>interés global en informaciones </a:t>
            </a:r>
            <a:r>
              <a:rPr lang="es-MX" sz="3800" b="1" dirty="0" smtClean="0">
                <a:solidFill>
                  <a:srgbClr val="FF0000"/>
                </a:solidFill>
              </a:rPr>
              <a:t>profesionales y/o personales.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sz="3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3800" b="1" dirty="0" smtClean="0">
                <a:solidFill>
                  <a:schemeClr val="accent1">
                    <a:lumMod val="75000"/>
                  </a:schemeClr>
                </a:solidFill>
              </a:rPr>
              <a:t>Por </a:t>
            </a:r>
            <a:r>
              <a:rPr lang="es-MX" sz="3800" b="1" dirty="0">
                <a:solidFill>
                  <a:schemeClr val="accent1">
                    <a:lumMod val="75000"/>
                  </a:schemeClr>
                </a:solidFill>
              </a:rPr>
              <a:t>interés de los enlaces </a:t>
            </a:r>
            <a:r>
              <a:rPr lang="es-MX" sz="3800" b="1" dirty="0" smtClean="0">
                <a:solidFill>
                  <a:schemeClr val="accent1">
                    <a:lumMod val="75000"/>
                  </a:schemeClr>
                </a:solidFill>
              </a:rPr>
              <a:t>publicados.</a:t>
            </a:r>
            <a:endParaRPr lang="es-MX" sz="3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sz="3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3800" b="1" dirty="0" smtClean="0">
                <a:solidFill>
                  <a:srgbClr val="FF0000"/>
                </a:solidFill>
              </a:rPr>
              <a:t>Por </a:t>
            </a:r>
            <a:r>
              <a:rPr lang="es-MX" sz="3800" b="1" dirty="0">
                <a:solidFill>
                  <a:srgbClr val="FF0000"/>
                </a:solidFill>
              </a:rPr>
              <a:t>aprender, en algunos niveles.</a:t>
            </a:r>
          </a:p>
          <a:p>
            <a:endParaRPr lang="es-MX" dirty="0"/>
          </a:p>
        </p:txBody>
      </p:sp>
      <p:pic>
        <p:nvPicPr>
          <p:cNvPr id="1026" name="Picture 2" descr="http://www.bloguismo.com/wp-content/uploads/2013/03/6-Tips-para-que-los-fans-viralicen-tu-contenido-en-Face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57" y="2560863"/>
            <a:ext cx="5086804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19999"/>
      </p:ext>
    </p:extLst>
  </p:cSld>
  <p:clrMapOvr>
    <a:masterClrMapping/>
  </p:clrMapOvr>
  <p:transition spd="slow">
    <p:randomBar dir="vert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813926"/>
          </a:xfrm>
        </p:spPr>
        <p:txBody>
          <a:bodyPr/>
          <a:lstStyle/>
          <a:p>
            <a:r>
              <a:rPr lang="es-MX" dirty="0" smtClean="0">
                <a:solidFill>
                  <a:srgbClr val="00B0F0"/>
                </a:solidFill>
              </a:rPr>
              <a:t>Características ideales de un seguidor</a:t>
            </a:r>
            <a:endParaRPr lang="es-MX" dirty="0">
              <a:solidFill>
                <a:srgbClr val="00B0F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31354" y="1608463"/>
            <a:ext cx="6279615" cy="5119486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Debe permitirse </a:t>
            </a:r>
            <a:r>
              <a:rPr lang="es-MX" sz="2000" b="1" dirty="0">
                <a:solidFill>
                  <a:schemeClr val="accent2">
                    <a:lumMod val="75000"/>
                  </a:schemeClr>
                </a:solidFill>
              </a:rPr>
              <a:t>expresar su propia opinión, aún desafiando los paradigmas vigentes hasta ese momento en la organización. </a:t>
            </a:r>
            <a:endParaRPr lang="es-MX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rgbClr val="00B0F0"/>
                </a:solidFill>
              </a:rPr>
              <a:t>Debe hacer </a:t>
            </a:r>
            <a:r>
              <a:rPr lang="es-MX" sz="2000" b="1" dirty="0">
                <a:solidFill>
                  <a:srgbClr val="00B0F0"/>
                </a:solidFill>
              </a:rPr>
              <a:t>aportes </a:t>
            </a:r>
            <a:r>
              <a:rPr lang="es-MX" sz="2000" b="1" dirty="0" smtClean="0">
                <a:solidFill>
                  <a:srgbClr val="00B0F0"/>
                </a:solidFill>
              </a:rPr>
              <a:t>al grupo, para contribuir a su mejora y/o al logro </a:t>
            </a:r>
            <a:r>
              <a:rPr lang="es-MX" sz="2000" b="1" dirty="0">
                <a:solidFill>
                  <a:srgbClr val="00B0F0"/>
                </a:solidFill>
              </a:rPr>
              <a:t>de los objetivos del grupo. </a:t>
            </a:r>
            <a:endParaRPr lang="es-MX" sz="2000" b="1" dirty="0" smtClean="0">
              <a:solidFill>
                <a:srgbClr val="00B0F0"/>
              </a:solidFill>
            </a:endParaRP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Debe tener una buena relación con el líder, y con los demás miembros del grupo al cual esté integrado, o al cual siga.</a:t>
            </a:r>
            <a:endParaRPr lang="es-MX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7091007" y="1795748"/>
            <a:ext cx="4754880" cy="3128791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rgbClr val="00B0F0"/>
                </a:solidFill>
              </a:rPr>
              <a:t>Debe poner sus capacidades y talentos al servicio del líder, y del grupo al cual pertenezca, como muestra de lealtad y apoyo a todos los miembros.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Debe respetar al líder, y dejarse influenciar de manera positiva por él, así como seguirlo de acuerdo con las condiciones que se presenten (Ramos, 2010).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 rot="908982">
            <a:off x="6555039" y="5063109"/>
            <a:ext cx="4638578" cy="954107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Dime qué seguidores tienes, </a:t>
            </a:r>
          </a:p>
          <a:p>
            <a:pPr algn="ctr"/>
            <a:r>
              <a:rPr lang="es-ES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y te diré qué tipo de líder eres</a:t>
            </a:r>
            <a:endParaRPr lang="es-ES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96566563"/>
      </p:ext>
    </p:extLst>
  </p:cSld>
  <p:clrMapOvr>
    <a:masterClrMapping/>
  </p:clrMapOvr>
  <p:transition spd="slow">
    <p:randomBar dir="vert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9892" y="265726"/>
            <a:ext cx="5773279" cy="97918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Ejemplos de </a:t>
            </a:r>
            <a:r>
              <a:rPr lang="es-MX" b="1" i="1" dirty="0" err="1" smtClean="0">
                <a:solidFill>
                  <a:schemeClr val="accent2">
                    <a:lumMod val="75000"/>
                  </a:schemeClr>
                </a:solidFill>
              </a:rPr>
              <a:t>followers</a:t>
            </a:r>
            <a:endParaRPr lang="es-MX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15" y="1773716"/>
            <a:ext cx="3819066" cy="442878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7903" y="422719"/>
            <a:ext cx="3156734" cy="3324225"/>
          </a:xfrm>
          <a:prstGeom prst="rect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4746" y="1513276"/>
            <a:ext cx="2143125" cy="2630388"/>
          </a:xfrm>
          <a:prstGeom prst="rect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6308" y="4704203"/>
            <a:ext cx="5169550" cy="1906204"/>
          </a:xfrm>
          <a:prstGeom prst="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42793232"/>
      </p:ext>
    </p:extLst>
  </p:cSld>
  <p:clrMapOvr>
    <a:masterClrMapping/>
  </p:clrMapOvr>
  <p:transition spd="slow">
    <p:randomBar dir="vert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802909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ejercicio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1024127" y="1707615"/>
            <a:ext cx="4754880" cy="460174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Integren equipos de máximo 6 integrantes, y mínimo 3.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Investiguen en sus dispositivos móviles (celular, tableta digital, computadora portátil) el nombre de 4 chefs, dos reconocidos a nivel nacional y 2 a nivel mundial.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Registren qué tipo de redes sociales utilizan para promoverse </a:t>
            </a:r>
            <a:r>
              <a:rPr lang="es-MX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(Facebook, Twitter, Instagram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etc.).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Consignen cuántos seguidores tienen en cada medio, de mayor a menor cantidad.</a:t>
            </a:r>
          </a:p>
          <a:p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6496096" y="1845326"/>
            <a:ext cx="4754880" cy="331056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Hagan lo mismo con 4 establecimientos de alimentos y bebidas, registrando redes sociales y número de seguidores, y averigüen además, quién es el chef encargado del lugar.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Hagan una “puesta en común”, compartiendo con el grupo sus hallazgos en un lapso máximo de 5 minutos por equipo.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476" y="4908763"/>
            <a:ext cx="4814370" cy="175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93351"/>
      </p:ext>
    </p:extLst>
  </p:cSld>
  <p:clrMapOvr>
    <a:masterClrMapping/>
  </p:clrMapOvr>
  <p:transition spd="slow">
    <p:randomBar dir="vert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5791"/>
          </a:xfrm>
        </p:spPr>
        <p:txBody>
          <a:bodyPr/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FUENTE DE INFORMACIÓN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80907" y="1481769"/>
            <a:ext cx="4754880" cy="43241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1700" dirty="0" smtClean="0">
                <a:solidFill>
                  <a:schemeClr val="accent1">
                    <a:lumMod val="75000"/>
                  </a:schemeClr>
                </a:solidFill>
              </a:rPr>
              <a:t>BBVA (2011). </a:t>
            </a:r>
            <a:r>
              <a:rPr lang="es-MX" sz="1700" i="1" dirty="0" smtClean="0">
                <a:solidFill>
                  <a:schemeClr val="accent1">
                    <a:lumMod val="75000"/>
                  </a:schemeClr>
                </a:solidFill>
              </a:rPr>
              <a:t>Usuarios pioneros o clientes madrugadores, mejor que </a:t>
            </a:r>
            <a:r>
              <a:rPr lang="es-MX" sz="1700" i="1" dirty="0" err="1" smtClean="0">
                <a:solidFill>
                  <a:schemeClr val="accent1">
                    <a:lumMod val="75000"/>
                  </a:schemeClr>
                </a:solidFill>
              </a:rPr>
              <a:t>early</a:t>
            </a:r>
            <a:r>
              <a:rPr lang="es-MX" sz="17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1700" i="1" dirty="0" err="1" smtClean="0">
                <a:solidFill>
                  <a:schemeClr val="accent1">
                    <a:lumMod val="75000"/>
                  </a:schemeClr>
                </a:solidFill>
              </a:rPr>
              <a:t>adopters</a:t>
            </a:r>
            <a:r>
              <a:rPr lang="es-MX" sz="1700" dirty="0" smtClean="0">
                <a:solidFill>
                  <a:schemeClr val="accent1">
                    <a:lumMod val="75000"/>
                  </a:schemeClr>
                </a:solidFill>
              </a:rPr>
              <a:t>. Fundación patrocinada por la Agencia Efe y el BBVA, y asesorada por la RAE Madrid, España: </a:t>
            </a:r>
            <a:r>
              <a:rPr lang="es-MX" sz="1700" dirty="0" err="1" smtClean="0">
                <a:solidFill>
                  <a:schemeClr val="accent1">
                    <a:lumMod val="75000"/>
                  </a:schemeClr>
                </a:solidFill>
              </a:rPr>
              <a:t>FundeuBVVA</a:t>
            </a:r>
            <a:r>
              <a:rPr lang="es-MX" sz="1700" dirty="0" smtClean="0">
                <a:solidFill>
                  <a:schemeClr val="accent1">
                    <a:lumMod val="75000"/>
                  </a:schemeClr>
                </a:solidFill>
              </a:rPr>
              <a:t>. Disponible en: </a:t>
            </a:r>
            <a:r>
              <a:rPr lang="es-MX" sz="17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http://www.fundeu.es/recomendacion/usuarios-pioneros-o-clientes-madrugadores-mejor-que-early-adopters-1055/</a:t>
            </a:r>
            <a:endParaRPr lang="es-MX" sz="17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1700" dirty="0" err="1" smtClean="0">
                <a:solidFill>
                  <a:schemeClr val="accent1">
                    <a:lumMod val="75000"/>
                  </a:schemeClr>
                </a:solidFill>
              </a:rPr>
              <a:t>Bonnave</a:t>
            </a:r>
            <a:r>
              <a:rPr lang="es-MX" sz="1700" dirty="0" smtClean="0">
                <a:solidFill>
                  <a:schemeClr val="accent1">
                    <a:lumMod val="75000"/>
                  </a:schemeClr>
                </a:solidFill>
              </a:rPr>
              <a:t> Guerrero, René (2014). </a:t>
            </a:r>
            <a:r>
              <a:rPr lang="es-MX" sz="1700" i="1" dirty="0" smtClean="0">
                <a:solidFill>
                  <a:schemeClr val="accent1">
                    <a:lumMod val="75000"/>
                  </a:schemeClr>
                </a:solidFill>
              </a:rPr>
              <a:t>Los </a:t>
            </a:r>
            <a:r>
              <a:rPr lang="es-MX" sz="1700" i="1" dirty="0" err="1" smtClean="0">
                <a:solidFill>
                  <a:schemeClr val="accent1">
                    <a:lumMod val="75000"/>
                  </a:schemeClr>
                </a:solidFill>
              </a:rPr>
              <a:t>Trendsetters</a:t>
            </a:r>
            <a:r>
              <a:rPr lang="es-MX" sz="1700" dirty="0" smtClean="0">
                <a:solidFill>
                  <a:schemeClr val="accent1">
                    <a:lumMod val="75000"/>
                  </a:schemeClr>
                </a:solidFill>
              </a:rPr>
              <a:t>. En “Q </a:t>
            </a:r>
            <a:r>
              <a:rPr lang="es-MX" sz="1700" dirty="0" err="1" smtClean="0">
                <a:solidFill>
                  <a:schemeClr val="accent1">
                    <a:lumMod val="75000"/>
                  </a:schemeClr>
                </a:solidFill>
              </a:rPr>
              <a:t>Solutions</a:t>
            </a:r>
            <a:r>
              <a:rPr lang="es-MX" sz="1700" dirty="0" smtClean="0">
                <a:solidFill>
                  <a:schemeClr val="accent1">
                    <a:lumMod val="75000"/>
                  </a:schemeClr>
                </a:solidFill>
              </a:rPr>
              <a:t>”, </a:t>
            </a:r>
            <a:r>
              <a:rPr lang="es-MX" sz="1700" i="1" dirty="0" err="1" smtClean="0">
                <a:solidFill>
                  <a:schemeClr val="accent1">
                    <a:lumMod val="75000"/>
                  </a:schemeClr>
                </a:solidFill>
              </a:rPr>
              <a:t>research</a:t>
            </a:r>
            <a:r>
              <a:rPr lang="es-MX" sz="17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1700" i="1" dirty="0" err="1" smtClean="0">
                <a:solidFill>
                  <a:schemeClr val="accent1">
                    <a:lumMod val="75000"/>
                  </a:schemeClr>
                </a:solidFill>
              </a:rPr>
              <a:t>through</a:t>
            </a:r>
            <a:r>
              <a:rPr lang="es-MX" sz="17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1700" i="1" dirty="0" err="1" smtClean="0">
                <a:solidFill>
                  <a:schemeClr val="accent1">
                    <a:lumMod val="75000"/>
                  </a:schemeClr>
                </a:solidFill>
              </a:rPr>
              <a:t>different</a:t>
            </a:r>
            <a:r>
              <a:rPr lang="es-MX" sz="17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1700" i="1" dirty="0" err="1" smtClean="0">
                <a:solidFill>
                  <a:schemeClr val="accent1">
                    <a:lumMod val="75000"/>
                  </a:schemeClr>
                </a:solidFill>
              </a:rPr>
              <a:t>eyes</a:t>
            </a:r>
            <a:r>
              <a:rPr lang="es-MX" sz="1700" dirty="0" smtClean="0">
                <a:solidFill>
                  <a:schemeClr val="accent1">
                    <a:lumMod val="75000"/>
                  </a:schemeClr>
                </a:solidFill>
              </a:rPr>
              <a:t>. México. Disponible en: http://solucionesq.com.mx/es/2014/06/09/los-trendsetters/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78766" y="1740665"/>
            <a:ext cx="4869456" cy="456869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</a:rPr>
              <a:t>Chueke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</a:rPr>
              <a:t>, Daniela (2016). 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</a:rPr>
              <a:t>¿Quiénes son y qué hacen los </a:t>
            </a:r>
            <a:r>
              <a:rPr lang="es-MX" sz="2600" i="1" dirty="0" err="1" smtClean="0">
                <a:solidFill>
                  <a:schemeClr val="accent1">
                    <a:lumMod val="75000"/>
                  </a:schemeClr>
                </a:solidFill>
              </a:rPr>
              <a:t>influencers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</a:rPr>
              <a:t>En “Revista </a:t>
            </a:r>
            <a:r>
              <a:rPr lang="es-MX" sz="2600" dirty="0" err="1" smtClean="0">
                <a:solidFill>
                  <a:schemeClr val="accent1">
                    <a:lumMod val="75000"/>
                  </a:schemeClr>
                </a:solidFill>
              </a:rPr>
              <a:t>OhLaLá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</a:rPr>
              <a:t>”, en línea. Argentina: La Nación. </a:t>
            </a:r>
            <a:r>
              <a:rPr lang="es-MX" sz="2600" dirty="0">
                <a:solidFill>
                  <a:schemeClr val="accent1">
                    <a:lumMod val="75000"/>
                  </a:schemeClr>
                </a:solidFill>
              </a:rPr>
              <a:t>Disponible en: </a:t>
            </a:r>
            <a:r>
              <a:rPr lang="es-MX" sz="2600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http://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www.revistaohlala.com/1722160-quienes-son-y-que-hacen-los-influencers</a:t>
            </a:r>
            <a:endParaRPr lang="es-MX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s-MX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</a:rPr>
              <a:t>León, Fran (2016). 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</a:rPr>
              <a:t>¿Qué tipos de </a:t>
            </a:r>
            <a:r>
              <a:rPr lang="es-MX" sz="2600" i="1" dirty="0" err="1" smtClean="0">
                <a:solidFill>
                  <a:schemeClr val="accent1">
                    <a:lumMod val="75000"/>
                  </a:schemeClr>
                </a:solidFill>
              </a:rPr>
              <a:t>influencers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</a:rPr>
              <a:t> existen?</a:t>
            </a:r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</a:rPr>
              <a:t> En “Merca 2.0”, en línea. México: Grupo de Comunicación Cátedra. Disponible </a:t>
            </a:r>
            <a:r>
              <a:rPr lang="es-MX" sz="2600" dirty="0">
                <a:solidFill>
                  <a:schemeClr val="accent1">
                    <a:lumMod val="75000"/>
                  </a:schemeClr>
                </a:solidFill>
              </a:rPr>
              <a:t>en: http://www.merca20.com/que-tipos-de-influencers-existen/</a:t>
            </a:r>
            <a:endParaRPr lang="es-MX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41035882"/>
      </p:ext>
    </p:extLst>
  </p:cSld>
  <p:clrMapOvr>
    <a:masterClrMapping/>
  </p:clrMapOvr>
  <p:transition spd="slow">
    <p:randomBar dir="vert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92741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Fuentes de información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4285" y="1277957"/>
            <a:ext cx="11119757" cy="552716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ES" sz="1600" dirty="0">
              <a:solidFill>
                <a:schemeClr val="accent2">
                  <a:lumMod val="75000"/>
                </a:schemeClr>
              </a:solidFill>
              <a:hlinkClick r:id="rId2"/>
            </a:endParaRPr>
          </a:p>
          <a:p>
            <a:pPr algn="just">
              <a:lnSpc>
                <a:spcPct val="170000"/>
              </a:lnSpc>
            </a:pP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Grau, Francesc (2009). </a:t>
            </a:r>
            <a:r>
              <a:rPr lang="es-MX" sz="1800" i="1" dirty="0">
                <a:solidFill>
                  <a:schemeClr val="accent2">
                    <a:lumMod val="75000"/>
                  </a:schemeClr>
                </a:solidFill>
              </a:rPr>
              <a:t>¿Qué es exactamente un </a:t>
            </a:r>
            <a:r>
              <a:rPr lang="es-MX" sz="1800" i="1" dirty="0" err="1">
                <a:solidFill>
                  <a:schemeClr val="accent2">
                    <a:lumMod val="75000"/>
                  </a:schemeClr>
                </a:solidFill>
              </a:rPr>
              <a:t>follower</a:t>
            </a:r>
            <a:r>
              <a:rPr lang="es-MX" sz="1800" i="1" dirty="0">
                <a:solidFill>
                  <a:schemeClr val="accent2">
                    <a:lumMod val="75000"/>
                  </a:schemeClr>
                </a:solidFill>
              </a:rPr>
              <a:t>? En “</a:t>
            </a:r>
            <a:r>
              <a:rPr lang="es-MX" sz="1800" dirty="0" err="1">
                <a:solidFill>
                  <a:schemeClr val="accent2">
                    <a:lumMod val="75000"/>
                  </a:schemeClr>
                </a:solidFill>
              </a:rPr>
              <a:t>Comsultor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, Diplomacia </a:t>
            </a:r>
            <a:r>
              <a:rPr lang="es-MX" sz="1800" dirty="0" err="1">
                <a:solidFill>
                  <a:schemeClr val="accent2">
                    <a:lumMod val="75000"/>
                  </a:schemeClr>
                </a:solidFill>
              </a:rPr>
              <a:t>OnLine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”. Disponible en: http://blog.francescgrau.com/%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C2%BFque-es-exactamente-un-follower</a:t>
            </a:r>
          </a:p>
          <a:p>
            <a:pPr algn="just">
              <a:lnSpc>
                <a:spcPct val="170000"/>
              </a:lnSpc>
            </a:pPr>
            <a:r>
              <a:rPr lang="es-MX" sz="1800" dirty="0" smtClean="0">
                <a:solidFill>
                  <a:srgbClr val="00B050"/>
                </a:solidFill>
              </a:rPr>
              <a:t>García </a:t>
            </a:r>
            <a:r>
              <a:rPr lang="es-MX" sz="1800" dirty="0" err="1" smtClean="0">
                <a:solidFill>
                  <a:srgbClr val="00B050"/>
                </a:solidFill>
              </a:rPr>
              <a:t>Canclini</a:t>
            </a:r>
            <a:r>
              <a:rPr lang="es-MX" sz="1800" dirty="0" smtClean="0">
                <a:solidFill>
                  <a:srgbClr val="00B050"/>
                </a:solidFill>
              </a:rPr>
              <a:t>, Néstor; Cruces, Francisco y </a:t>
            </a:r>
            <a:r>
              <a:rPr lang="es-MX" sz="1800" dirty="0" err="1" smtClean="0">
                <a:solidFill>
                  <a:srgbClr val="00B050"/>
                </a:solidFill>
              </a:rPr>
              <a:t>Urteaga</a:t>
            </a:r>
            <a:r>
              <a:rPr lang="es-MX" sz="1800" dirty="0" smtClean="0">
                <a:solidFill>
                  <a:srgbClr val="00B050"/>
                </a:solidFill>
              </a:rPr>
              <a:t> Castro, Maritza [</a:t>
            </a:r>
            <a:r>
              <a:rPr lang="es-MX" sz="1800" dirty="0" err="1" smtClean="0">
                <a:solidFill>
                  <a:srgbClr val="00B050"/>
                </a:solidFill>
              </a:rPr>
              <a:t>coords</a:t>
            </a:r>
            <a:r>
              <a:rPr lang="es-MX" sz="1800" dirty="0" smtClean="0">
                <a:solidFill>
                  <a:srgbClr val="00B050"/>
                </a:solidFill>
              </a:rPr>
              <a:t>.]. (2012). </a:t>
            </a:r>
            <a:r>
              <a:rPr lang="es-MX" sz="1800" i="1" dirty="0" smtClean="0">
                <a:solidFill>
                  <a:srgbClr val="00B050"/>
                </a:solidFill>
              </a:rPr>
              <a:t>Jóvenes, culturas urbanas y redes digitales.</a:t>
            </a:r>
            <a:r>
              <a:rPr lang="es-MX" sz="1800" dirty="0" smtClean="0">
                <a:solidFill>
                  <a:srgbClr val="00B050"/>
                </a:solidFill>
              </a:rPr>
              <a:t> España: Ediciones Ariel/UNED/Fundación Telefónica. Disponible en</a:t>
            </a:r>
            <a:r>
              <a:rPr lang="es-MX" sz="1800" dirty="0">
                <a:solidFill>
                  <a:srgbClr val="00B050"/>
                </a:solidFill>
              </a:rPr>
              <a:t>: https://books.google.com.mx/books?id=P4lnJz_tl1cC&amp;pg=PA61&amp;lpg=PA61&amp;dq=concepto+trendsetter&amp;source=bl&amp;ots=1U8rfRQb7_&amp;</a:t>
            </a:r>
            <a:r>
              <a:rPr lang="es-MX" sz="1800" dirty="0" smtClean="0">
                <a:solidFill>
                  <a:srgbClr val="00B050"/>
                </a:solidFill>
              </a:rPr>
              <a:t>sig=W0xPe8z1KW8AiwJPTc6VAQ5UNQ0&amp;hl=es&amp;sa=X&amp;ved=0ahUKEwjojfXswrfOAhVM5GMKHZFIDhUQ6AEIUTAJ#v=onepage&amp;q=concepto%20trendsetter&amp;f=false</a:t>
            </a:r>
          </a:p>
          <a:p>
            <a:pPr algn="just">
              <a:lnSpc>
                <a:spcPct val="170000"/>
              </a:lnSpc>
            </a:pP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Merino, Marcos (2016). </a:t>
            </a:r>
            <a:r>
              <a:rPr lang="es-MX" sz="1800" i="1" dirty="0" smtClean="0">
                <a:solidFill>
                  <a:schemeClr val="accent2">
                    <a:lumMod val="75000"/>
                  </a:schemeClr>
                </a:solidFill>
              </a:rPr>
              <a:t>¿Qué es un </a:t>
            </a:r>
            <a:r>
              <a:rPr lang="es-MX" sz="1800" i="1" dirty="0" err="1" smtClean="0">
                <a:solidFill>
                  <a:schemeClr val="accent2">
                    <a:lumMod val="75000"/>
                  </a:schemeClr>
                </a:solidFill>
              </a:rPr>
              <a:t>influencer</a:t>
            </a:r>
            <a:r>
              <a:rPr lang="es-MX" sz="1800" i="1" dirty="0" smtClean="0">
                <a:solidFill>
                  <a:schemeClr val="accent2">
                    <a:lumMod val="75000"/>
                  </a:schemeClr>
                </a:solidFill>
              </a:rPr>
              <a:t> y cómo puede afectar a tu marca? 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Social Media, TIC Beat. México. Disponible 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en: http://www.ticbeat.com/socialmedia/que-es-un-influencer-y-como-puede-afectar-a-tu-marca/</a:t>
            </a:r>
          </a:p>
        </p:txBody>
      </p:sp>
    </p:spTree>
    <p:extLst>
      <p:ext uri="{BB962C8B-B14F-4D97-AF65-F5344CB8AC3E}">
        <p14:creationId xmlns:p14="http://schemas.microsoft.com/office/powerpoint/2010/main" val="746971885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059836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rgbClr val="0070C0"/>
                </a:solidFill>
              </a:rPr>
              <a:t>PROPÓSITO DE LA UNIDAD DE APRENDIZAJE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5990421" y="471509"/>
            <a:ext cx="5678424" cy="5714566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GUIÓN PARA EL EMPLEO DEL MATERIAL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Para poder lograr el propósito de la UA, se sugiere iniciar por la conceptualización en torno a lo que es una tendencia, y qué distingue a ésta de una moda. Luego, proceder a caracterizar los elementos principales de una tendencia y relacionar éstos con la Gastronomía. Siendo uno de sus contenidos esenciales el que aquí se presenta: roles de quienes promueven las tendencias.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Analizar los elementos que componen las tendencias gastronómicas en diferentes dimensiones y relacionarlas con los productos turísticos promovidos por la Secretaría de Turismo para así proponer ideas innovadoras en el ámbito de la Gastronomía.</a:t>
            </a:r>
          </a:p>
        </p:txBody>
      </p:sp>
    </p:spTree>
    <p:extLst>
      <p:ext uri="{BB962C8B-B14F-4D97-AF65-F5344CB8AC3E}">
        <p14:creationId xmlns:p14="http://schemas.microsoft.com/office/powerpoint/2010/main" val="1678358041"/>
      </p:ext>
    </p:extLst>
  </p:cSld>
  <p:clrMapOvr>
    <a:masterClrMapping/>
  </p:clrMapOvr>
  <p:transition spd="slow">
    <p:randomBar dir="vert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Fuentes de información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8" y="2084832"/>
            <a:ext cx="10732443" cy="422452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Observatorio de Tendencias (2015). </a:t>
            </a:r>
            <a:r>
              <a:rPr lang="es-MX" i="1" dirty="0" smtClean="0">
                <a:solidFill>
                  <a:schemeClr val="accent1">
                    <a:lumMod val="75000"/>
                  </a:schemeClr>
                </a:solidFill>
              </a:rPr>
              <a:t>Tendencias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 Ecos del futuro. Disponible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en: http://ecosdelfuturo.com/glosario/tendecias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Prim, Alfonso (2015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). </a:t>
            </a:r>
            <a:r>
              <a:rPr lang="es-MX" i="1" dirty="0" err="1">
                <a:solidFill>
                  <a:schemeClr val="accent1">
                    <a:lumMod val="75000"/>
                  </a:schemeClr>
                </a:solidFill>
              </a:rPr>
              <a:t>Early</a:t>
            </a:r>
            <a:r>
              <a:rPr lang="es-MX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i="1" dirty="0" err="1">
                <a:solidFill>
                  <a:schemeClr val="accent1">
                    <a:lumMod val="75000"/>
                  </a:schemeClr>
                </a:solidFill>
              </a:rPr>
              <a:t>Adopters</a:t>
            </a:r>
            <a:r>
              <a:rPr lang="es-MX" i="1" dirty="0">
                <a:solidFill>
                  <a:schemeClr val="accent1">
                    <a:lumMod val="75000"/>
                  </a:schemeClr>
                </a:solidFill>
              </a:rPr>
              <a:t>: 5 Claves para detectar a tus primeros </a:t>
            </a:r>
            <a:r>
              <a:rPr lang="es-MX" i="1" dirty="0" smtClean="0">
                <a:solidFill>
                  <a:schemeClr val="accent1">
                    <a:lumMod val="75000"/>
                  </a:schemeClr>
                </a:solidFill>
              </a:rPr>
              <a:t>clientes.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España: </a:t>
            </a:r>
            <a:r>
              <a:rPr lang="es-MX" dirty="0" err="1" smtClean="0">
                <a:solidFill>
                  <a:schemeClr val="accent1">
                    <a:lumMod val="75000"/>
                  </a:schemeClr>
                </a:solidFill>
              </a:rPr>
              <a:t>Innokabi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Disponible en: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http://innokabi.com/early-adopters-5-claves-para-detectar-a-tus-primeros-clientes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/</a:t>
            </a: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Soluciones Cualitativas (2004). </a:t>
            </a:r>
            <a:r>
              <a:rPr lang="es-MX" i="1" dirty="0">
                <a:solidFill>
                  <a:schemeClr val="accent1">
                    <a:lumMod val="75000"/>
                  </a:schemeClr>
                </a:solidFill>
              </a:rPr>
              <a:t>Estudio de Jóvenes </a:t>
            </a:r>
            <a:r>
              <a:rPr lang="es-MX" i="1" dirty="0" err="1">
                <a:solidFill>
                  <a:schemeClr val="accent1">
                    <a:lumMod val="75000"/>
                  </a:schemeClr>
                </a:solidFill>
              </a:rPr>
              <a:t>TrendSetters</a:t>
            </a:r>
            <a:r>
              <a:rPr lang="es-MX" i="1" dirty="0">
                <a:solidFill>
                  <a:schemeClr val="accent1">
                    <a:lumMod val="75000"/>
                  </a:schemeClr>
                </a:solidFill>
              </a:rPr>
              <a:t> en la Ciudad de </a:t>
            </a:r>
            <a:r>
              <a:rPr lang="es-MX" i="1" dirty="0" smtClean="0">
                <a:solidFill>
                  <a:schemeClr val="accent1">
                    <a:lumMod val="75000"/>
                  </a:schemeClr>
                </a:solidFill>
              </a:rPr>
              <a:t>México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 México.</a:t>
            </a:r>
          </a:p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Ramos Mejía, Mariano (2010). </a:t>
            </a:r>
            <a:r>
              <a:rPr lang="es-MX" i="1" dirty="0" smtClean="0">
                <a:solidFill>
                  <a:schemeClr val="accent1">
                    <a:lumMod val="75000"/>
                  </a:schemeClr>
                </a:solidFill>
              </a:rPr>
              <a:t>De líderes y seguidores. En busca de los equipos de alto rendimiento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 En Blog de “Consultora Orientar”, Argentina. Disponible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en: http://blog.orientaronline.com.ar/?p=36</a:t>
            </a:r>
          </a:p>
        </p:txBody>
      </p:sp>
    </p:spTree>
    <p:extLst>
      <p:ext uri="{BB962C8B-B14F-4D97-AF65-F5344CB8AC3E}">
        <p14:creationId xmlns:p14="http://schemas.microsoft.com/office/powerpoint/2010/main" val="2651295981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48299" y="585216"/>
            <a:ext cx="10873648" cy="813926"/>
          </a:xfrm>
        </p:spPr>
        <p:txBody>
          <a:bodyPr>
            <a:noAutofit/>
          </a:bodyPr>
          <a:lstStyle/>
          <a:p>
            <a:r>
              <a:rPr lang="es-MX" sz="4000" dirty="0" smtClean="0">
                <a:solidFill>
                  <a:schemeClr val="accent2">
                    <a:lumMod val="75000"/>
                  </a:schemeClr>
                </a:solidFill>
              </a:rPr>
              <a:t>GUIÓN PARA EL EMPLEO DEL MATERIAL: </a:t>
            </a:r>
            <a:r>
              <a:rPr lang="es-MX" sz="4000" dirty="0" smtClean="0">
                <a:solidFill>
                  <a:srgbClr val="00B0F0"/>
                </a:solidFill>
              </a:rPr>
              <a:t>Diagnóstico inicial</a:t>
            </a:r>
            <a:endParaRPr lang="es-MX" sz="4000" dirty="0">
              <a:solidFill>
                <a:srgbClr val="00B0F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1024127" y="1762699"/>
            <a:ext cx="4754880" cy="486945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Antes de abordar el tema incluido en este material, se sugiere realizar un cuestionario diagnóstico a los alumnos que permita determinar si ya dominan los conceptos relativos a tendencias y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moda,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y si ya son capaces de explicar las características y diferencias de cada concepto.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6727450" y="1619481"/>
            <a:ext cx="4754880" cy="463479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Incluir interrogantes como: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solidFill>
                  <a:srgbClr val="00B0F0"/>
                </a:solidFill>
              </a:rPr>
              <a:t>A) ¿Qué es una moda?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solidFill>
                  <a:srgbClr val="00B0F0"/>
                </a:solidFill>
              </a:rPr>
              <a:t>B) ¿Qué es una tendencia?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solidFill>
                  <a:srgbClr val="00B0F0"/>
                </a:solidFill>
              </a:rPr>
              <a:t>C) ¿Cuáles serían 2 diferencias básicas entre la moda y la </a:t>
            </a:r>
            <a:r>
              <a:rPr lang="es-MX" b="1" i="1" dirty="0" smtClean="0">
                <a:solidFill>
                  <a:srgbClr val="00B0F0"/>
                </a:solidFill>
              </a:rPr>
              <a:t>tendencia?</a:t>
            </a:r>
            <a:endParaRPr lang="es-MX" b="1" i="1" dirty="0" smtClean="0">
              <a:solidFill>
                <a:srgbClr val="00B0F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solidFill>
                  <a:srgbClr val="00B0F0"/>
                </a:solidFill>
              </a:rPr>
              <a:t>D) ¿Qué elementos caracterizan a una tendencia? (mencionar un mínimo de 3).</a:t>
            </a:r>
            <a:endParaRPr lang="es-MX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8470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92741"/>
          </a:xfrm>
        </p:spPr>
        <p:txBody>
          <a:bodyPr>
            <a:normAutofit/>
          </a:bodyPr>
          <a:lstStyle/>
          <a:p>
            <a:pPr algn="ctr"/>
            <a:r>
              <a:rPr lang="es-MX" sz="3600" dirty="0" smtClean="0">
                <a:solidFill>
                  <a:schemeClr val="accent2">
                    <a:lumMod val="75000"/>
                  </a:schemeClr>
                </a:solidFill>
              </a:rPr>
              <a:t>GUIÓN PARA EL EMPLEO DEL MATERIAL: </a:t>
            </a:r>
            <a:r>
              <a:rPr lang="es-MX" sz="3600" dirty="0" smtClean="0">
                <a:solidFill>
                  <a:srgbClr val="00B0F0"/>
                </a:solidFill>
              </a:rPr>
              <a:t>subtemas a considerar</a:t>
            </a:r>
            <a:endParaRPr lang="es-MX" sz="3600" dirty="0">
              <a:solidFill>
                <a:srgbClr val="00B0F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50843" y="1564395"/>
            <a:ext cx="5552502" cy="4968607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Una vez establecido lo que conocen los alumnos acerca de la moda y la tendencia a través del diagnóstico sugerido, se puede abordar el tema 3 del Programa de Estudios, relativo a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los roles de quienes intervienen </a:t>
            </a: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 las tendencias. Se recomienda tratar los siguientes subtemas: </a:t>
            </a:r>
          </a:p>
          <a:p>
            <a:pPr algn="just">
              <a:lnSpc>
                <a:spcPct val="150000"/>
              </a:lnSpc>
            </a:pPr>
            <a:endParaRPr lang="es-MX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A) Los llamados </a:t>
            </a:r>
            <a:r>
              <a:rPr lang="es-MX" b="1" dirty="0" smtClean="0">
                <a:solidFill>
                  <a:srgbClr val="0070C0"/>
                </a:solidFill>
              </a:rPr>
              <a:t>“</a:t>
            </a:r>
            <a:r>
              <a:rPr lang="es-MX" b="1" dirty="0" err="1">
                <a:solidFill>
                  <a:srgbClr val="0070C0"/>
                </a:solidFill>
              </a:rPr>
              <a:t>T</a:t>
            </a:r>
            <a:r>
              <a:rPr lang="es-MX" b="1" dirty="0" err="1" smtClean="0">
                <a:solidFill>
                  <a:srgbClr val="0070C0"/>
                </a:solidFill>
              </a:rPr>
              <a:t>rendsetters</a:t>
            </a:r>
            <a:r>
              <a:rPr lang="es-MX" b="1" dirty="0" smtClean="0">
                <a:solidFill>
                  <a:srgbClr val="0070C0"/>
                </a:solidFill>
              </a:rPr>
              <a:t>”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(iniciadores de las tendencias, o </a:t>
            </a:r>
            <a:r>
              <a:rPr lang="es-MX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pioneros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</a:p>
          <a:p>
            <a:pPr>
              <a:lnSpc>
                <a:spcPct val="150000"/>
              </a:lnSpc>
            </a:pP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B) Los </a:t>
            </a:r>
            <a:r>
              <a:rPr lang="es-MX" b="1" dirty="0" smtClean="0">
                <a:solidFill>
                  <a:srgbClr val="0070C0"/>
                </a:solidFill>
              </a:rPr>
              <a:t>“</a:t>
            </a:r>
            <a:r>
              <a:rPr lang="es-MX" b="1" dirty="0" err="1" smtClean="0">
                <a:solidFill>
                  <a:srgbClr val="0070C0"/>
                </a:solidFill>
              </a:rPr>
              <a:t>Early</a:t>
            </a:r>
            <a:r>
              <a:rPr lang="es-MX" b="1" dirty="0" smtClean="0">
                <a:solidFill>
                  <a:srgbClr val="0070C0"/>
                </a:solidFill>
              </a:rPr>
              <a:t> </a:t>
            </a:r>
            <a:r>
              <a:rPr lang="es-MX" b="1" dirty="0" err="1" smtClean="0">
                <a:solidFill>
                  <a:srgbClr val="0070C0"/>
                </a:solidFill>
              </a:rPr>
              <a:t>Adopters</a:t>
            </a:r>
            <a:r>
              <a:rPr lang="es-MX" b="1" dirty="0" smtClean="0">
                <a:solidFill>
                  <a:srgbClr val="0070C0"/>
                </a:solidFill>
              </a:rPr>
              <a:t>”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(quienes adoptan primero la tendencia, conocidos también como </a:t>
            </a:r>
            <a:r>
              <a:rPr lang="es-MX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innovadores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488935" y="1564395"/>
            <a:ext cx="5210978" cy="474496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C) Los </a:t>
            </a:r>
            <a:r>
              <a:rPr lang="es-MX" b="1" dirty="0" smtClean="0">
                <a:solidFill>
                  <a:srgbClr val="0070C0"/>
                </a:solidFill>
              </a:rPr>
              <a:t>“</a:t>
            </a:r>
            <a:r>
              <a:rPr lang="es-MX" b="1" dirty="0" err="1" smtClean="0">
                <a:solidFill>
                  <a:srgbClr val="0070C0"/>
                </a:solidFill>
              </a:rPr>
              <a:t>Influencers</a:t>
            </a:r>
            <a:r>
              <a:rPr lang="es-MX" b="1" dirty="0" smtClean="0">
                <a:solidFill>
                  <a:srgbClr val="0070C0"/>
                </a:solidFill>
              </a:rPr>
              <a:t>”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(o </a:t>
            </a:r>
            <a:r>
              <a:rPr lang="es-MX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“líderes de opinión”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que influyen en la conducta de las personas a través de diferentes estrategias).</a:t>
            </a: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D) Los </a:t>
            </a:r>
            <a:r>
              <a:rPr lang="es-MX" b="1" dirty="0" smtClean="0">
                <a:solidFill>
                  <a:srgbClr val="0070C0"/>
                </a:solidFill>
              </a:rPr>
              <a:t>“</a:t>
            </a:r>
            <a:r>
              <a:rPr lang="es-MX" b="1" dirty="0" err="1" smtClean="0">
                <a:solidFill>
                  <a:srgbClr val="0070C0"/>
                </a:solidFill>
              </a:rPr>
              <a:t>Followers</a:t>
            </a:r>
            <a:r>
              <a:rPr lang="es-MX" b="1" dirty="0" smtClean="0">
                <a:solidFill>
                  <a:srgbClr val="0070C0"/>
                </a:solidFill>
              </a:rPr>
              <a:t>”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(o </a:t>
            </a:r>
            <a:r>
              <a:rPr lang="es-MX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seguidores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que conforman el común denominador de la población, que disemina la tendencia).</a:t>
            </a:r>
          </a:p>
          <a:p>
            <a:pPr algn="just">
              <a:lnSpc>
                <a:spcPct val="160000"/>
              </a:lnSpc>
            </a:pP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60000"/>
              </a:lnSpc>
            </a:pPr>
            <a:r>
              <a:rPr lang="es-MX" b="1" dirty="0" smtClean="0">
                <a:solidFill>
                  <a:srgbClr val="FF0000"/>
                </a:solidFill>
              </a:rPr>
              <a:t>Pueden investigarse e incluirse más </a:t>
            </a:r>
            <a:r>
              <a:rPr lang="es-MX" b="1" dirty="0" smtClean="0">
                <a:solidFill>
                  <a:srgbClr val="FF0000"/>
                </a:solidFill>
              </a:rPr>
              <a:t>roles, </a:t>
            </a:r>
            <a:r>
              <a:rPr lang="es-MX" b="1" dirty="0" smtClean="0">
                <a:solidFill>
                  <a:srgbClr val="FF0000"/>
                </a:solidFill>
              </a:rPr>
              <a:t>pero se considera que </a:t>
            </a:r>
            <a:r>
              <a:rPr lang="es-MX" b="1" dirty="0" smtClean="0">
                <a:solidFill>
                  <a:srgbClr val="FF0000"/>
                </a:solidFill>
              </a:rPr>
              <a:t>éstos </a:t>
            </a:r>
            <a:r>
              <a:rPr lang="es-MX" b="1" dirty="0" smtClean="0">
                <a:solidFill>
                  <a:srgbClr val="FF0000"/>
                </a:solidFill>
              </a:rPr>
              <a:t>son </a:t>
            </a:r>
            <a:r>
              <a:rPr lang="es-MX" b="1" dirty="0" smtClean="0">
                <a:solidFill>
                  <a:srgbClr val="FF0000"/>
                </a:solidFill>
              </a:rPr>
              <a:t>los </a:t>
            </a:r>
            <a:r>
              <a:rPr lang="es-MX" b="1" dirty="0" smtClean="0">
                <a:solidFill>
                  <a:srgbClr val="FF0000"/>
                </a:solidFill>
              </a:rPr>
              <a:t>más relevantes.</a:t>
            </a:r>
            <a:endParaRPr lang="es-MX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6821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9995" y="585216"/>
            <a:ext cx="10689115" cy="1499616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GUIÓN PARA EL EMPLEO DEL MATERIAL: </a:t>
            </a:r>
            <a:r>
              <a:rPr lang="es-MX" sz="3200" b="1" dirty="0" smtClean="0">
                <a:solidFill>
                  <a:srgbClr val="00B0F0"/>
                </a:solidFill>
              </a:rPr>
              <a:t>estrategias didácticas</a:t>
            </a:r>
            <a:endParaRPr lang="es-MX" sz="3200" b="1" dirty="0">
              <a:solidFill>
                <a:srgbClr val="00B0F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024127" y="2084832"/>
            <a:ext cx="4754880" cy="422452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Se sugieren varias estrategias para el abordaje de este tema. Una de ellas, es la exposición inicial del profesor, apoyándose en este material. Esto, con el fin de dar a conocer a los estudiantes los conceptos básicos y los elementos más relevantes que caracterizan a cada una de las figuras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mencionadas, así como sus roles.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584231" y="2185416"/>
            <a:ext cx="4754880" cy="4123944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Si se elige esta estrategia, se recomienda dedicar un mínimo de dos sesiones de clase (de dos horas cada una), para el tratamiento de la información incluida.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Llevar a cabo paralelamente, los ejercicios de reflexión y las actividades señaladas al término de cada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rol, incluidos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en este material.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652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609684" cy="1499616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2">
                    <a:lumMod val="75000"/>
                  </a:schemeClr>
                </a:solidFill>
              </a:rPr>
              <a:t>GUIÓN PARA EL EMPLEO DEL MATERIAL: </a:t>
            </a:r>
            <a:r>
              <a:rPr lang="es-MX" sz="3200" b="1" dirty="0">
                <a:solidFill>
                  <a:srgbClr val="00B0F0"/>
                </a:solidFill>
              </a:rPr>
              <a:t>estrategias didácticas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1692" y="1949986"/>
            <a:ext cx="5508433" cy="459403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Otra posible estrategia a seguir, es organizar a los alumnos por equipos de trabajo, asignar a cada uno un subtema para exponer, indicándoles los puntos a considerar, los criterios a evaluar y las fechas de presentación.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rgbClr val="00B0F0"/>
                </a:solidFill>
              </a:rPr>
              <a:t>En la siguiente diapositiva se incluye una guía de puntos a tratar, y de criterios a evaluar.</a:t>
            </a:r>
            <a:endParaRPr lang="es-MX" dirty="0">
              <a:solidFill>
                <a:srgbClr val="00B0F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532561" y="1765343"/>
            <a:ext cx="5189386" cy="4371052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Si los alumnos investigan y presentan oralmente cada subtema, se sugiere considerar un máximo de dos sesiones de clase para ello: asignar un lapso no mayor a 30 minutos a cada equipo, presentando dos de ellos por clase.</a:t>
            </a: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s-MX" sz="1800" dirty="0" smtClean="0">
                <a:solidFill>
                  <a:srgbClr val="00B0F0"/>
                </a:solidFill>
              </a:rPr>
              <a:t>Complementar la presentación de los alumnos con aquellos ejercicios y actividades indicados en este material, así como con información adicional que el docente pudiera investigar y estar incorporando a la sesión de clase para enriquecer la información.</a:t>
            </a:r>
            <a:endParaRPr lang="es-MX" sz="1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8194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791</TotalTime>
  <Words>3333</Words>
  <Application>Microsoft Office PowerPoint</Application>
  <PresentationFormat>Panorámica</PresentationFormat>
  <Paragraphs>206</Paragraphs>
  <Slides>50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7" baseType="lpstr">
      <vt:lpstr>Arial Unicode MS</vt:lpstr>
      <vt:lpstr>Calibri</vt:lpstr>
      <vt:lpstr>Tw Cen MT</vt:lpstr>
      <vt:lpstr>Tw Cen MT Condensed</vt:lpstr>
      <vt:lpstr>Wingdings</vt:lpstr>
      <vt:lpstr>Wingdings 3</vt:lpstr>
      <vt:lpstr>Integral</vt:lpstr>
      <vt:lpstr>Universidad autónoma del estado de México facultad de turismo y gastronomía</vt:lpstr>
      <vt:lpstr>UNIDad de aprendizaje</vt:lpstr>
      <vt:lpstr>roles que intervienen en las tendencias</vt:lpstr>
      <vt:lpstr>TÍTULO DEL MATERIAL DIDÁCTICO</vt:lpstr>
      <vt:lpstr>PROPÓSITO DE LA UNIDAD DE APRENDIZAJE</vt:lpstr>
      <vt:lpstr>GUIÓN PARA EL EMPLEO DEL MATERIAL: Diagnóstico inicial</vt:lpstr>
      <vt:lpstr>GUIÓN PARA EL EMPLEO DEL MATERIAL: subtemas a considerar</vt:lpstr>
      <vt:lpstr>GUIÓN PARA EL EMPLEO DEL MATERIAL: estrategias didácticas</vt:lpstr>
      <vt:lpstr>GUIÓN PARA EL EMPLEO DEL MATERIAL: estrategias didácticas</vt:lpstr>
      <vt:lpstr>Guión para el empleo del material: PUNTOS A CONSIDERAR</vt:lpstr>
      <vt:lpstr>Guión para el empleo del material:  CRITERIOS A EVALUAR (de la presentación oral de los alumnos)</vt:lpstr>
      <vt:lpstr>Guión para el empleo del material:  CRITERIOS A EVALUAR (de la presentación oral de los alumnos)</vt:lpstr>
      <vt:lpstr>TEMA 3: roles de quienes INTERVIENEN EN LAS TENDENCIAS</vt:lpstr>
      <vt:lpstr>trendsetter</vt:lpstr>
      <vt:lpstr>TRENDSETTER: CONCEPTOS</vt:lpstr>
      <vt:lpstr>TRENDSETTER: CONCEPTOS</vt:lpstr>
      <vt:lpstr>¿QUIÉNES SON LOS TRENDSETTERS EN MÉXICO? (Según el estudio de “soluciones cualitativas”, 2004)</vt:lpstr>
      <vt:lpstr>¿QUIÉNES SON LOS TRENDSETTERS?</vt:lpstr>
      <vt:lpstr>¿QUIÉNES SON LOS TRENDSETTERS?</vt:lpstr>
      <vt:lpstr>¿QUÉ LUGARES FRECUENTAN LOS TRENDSETTERS?</vt:lpstr>
      <vt:lpstr>CARACTERÍSTICAS (Trendsetters)</vt:lpstr>
      <vt:lpstr>TRENDSETTER: propósitos</vt:lpstr>
      <vt:lpstr>Ejemplos de trendsetters</vt:lpstr>
      <vt:lpstr>¿Quiénes consideras que son los trendsetters de la primera década del 2000? ¿y ahora?</vt:lpstr>
      <vt:lpstr>EJERCICIO</vt:lpstr>
      <vt:lpstr>influencers</vt:lpstr>
      <vt:lpstr>Influencers:  conceptos</vt:lpstr>
      <vt:lpstr>Influencers: conceptos</vt:lpstr>
      <vt:lpstr>influencers: algunas características</vt:lpstr>
      <vt:lpstr>ALGUNAS CARACTERÍSTICAS DE LOS INFLUENCERS</vt:lpstr>
      <vt:lpstr>TIPOS DE INFLUENCERS (León, 2016)</vt:lpstr>
      <vt:lpstr>Influencers: ejemplos</vt:lpstr>
      <vt:lpstr>ejercicio</vt:lpstr>
      <vt:lpstr>EARLY ADOPTERS</vt:lpstr>
      <vt:lpstr>Early adopters: conceptos</vt:lpstr>
      <vt:lpstr>Presentación de PowerPoint</vt:lpstr>
      <vt:lpstr>Características de los “early adopters”</vt:lpstr>
      <vt:lpstr>EARLY ADOPTERS: características</vt:lpstr>
      <vt:lpstr>Early adopters: ejemplos</vt:lpstr>
      <vt:lpstr>EJERCICIO</vt:lpstr>
      <vt:lpstr>followers</vt:lpstr>
      <vt:lpstr>Followers: conceptos</vt:lpstr>
      <vt:lpstr>ALGUNOS MOTIVOS PARA SER UN SEGUIDOR (Grau, 2009)</vt:lpstr>
      <vt:lpstr>ALGUNOS MOTIVOS PARA SER UN SEGUIDOR (Grau, 2009)</vt:lpstr>
      <vt:lpstr>Características ideales de un seguidor</vt:lpstr>
      <vt:lpstr>Ejemplos de followers</vt:lpstr>
      <vt:lpstr>ejercicio</vt:lpstr>
      <vt:lpstr>FUENTE DE INFORMACIÓN</vt:lpstr>
      <vt:lpstr>Fuentes de información</vt:lpstr>
      <vt:lpstr>Fuentes de información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Influencer</dc:title>
  <dc:creator>Eva Andrade Sánchez</dc:creator>
  <cp:lastModifiedBy>Diana</cp:lastModifiedBy>
  <cp:revision>126</cp:revision>
  <dcterms:created xsi:type="dcterms:W3CDTF">2015-08-18T23:36:00Z</dcterms:created>
  <dcterms:modified xsi:type="dcterms:W3CDTF">2016-09-05T18:32:11Z</dcterms:modified>
</cp:coreProperties>
</file>