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6"/>
  </p:notesMasterIdLst>
  <p:sldIdLst>
    <p:sldId id="265" r:id="rId2"/>
    <p:sldId id="271" r:id="rId3"/>
    <p:sldId id="282" r:id="rId4"/>
    <p:sldId id="274" r:id="rId5"/>
    <p:sldId id="283" r:id="rId6"/>
    <p:sldId id="276" r:id="rId7"/>
    <p:sldId id="279" r:id="rId8"/>
    <p:sldId id="284" r:id="rId9"/>
    <p:sldId id="280" r:id="rId10"/>
    <p:sldId id="281" r:id="rId11"/>
    <p:sldId id="344" r:id="rId12"/>
    <p:sldId id="285" r:id="rId13"/>
    <p:sldId id="345" r:id="rId14"/>
    <p:sldId id="347" r:id="rId15"/>
    <p:sldId id="266" r:id="rId16"/>
    <p:sldId id="289" r:id="rId17"/>
    <p:sldId id="287" r:id="rId18"/>
    <p:sldId id="288" r:id="rId19"/>
    <p:sldId id="291" r:id="rId20"/>
    <p:sldId id="294" r:id="rId21"/>
    <p:sldId id="290" r:id="rId22"/>
    <p:sldId id="286" r:id="rId23"/>
    <p:sldId id="277" r:id="rId24"/>
    <p:sldId id="297" r:id="rId25"/>
    <p:sldId id="298" r:id="rId26"/>
    <p:sldId id="295" r:id="rId27"/>
    <p:sldId id="300" r:id="rId28"/>
    <p:sldId id="299" r:id="rId29"/>
    <p:sldId id="296" r:id="rId30"/>
    <p:sldId id="302" r:id="rId31"/>
    <p:sldId id="307" r:id="rId32"/>
    <p:sldId id="306" r:id="rId33"/>
    <p:sldId id="308" r:id="rId34"/>
    <p:sldId id="259" r:id="rId35"/>
    <p:sldId id="305" r:id="rId36"/>
    <p:sldId id="303" r:id="rId37"/>
    <p:sldId id="270" r:id="rId38"/>
    <p:sldId id="272" r:id="rId39"/>
    <p:sldId id="312" r:id="rId40"/>
    <p:sldId id="314" r:id="rId41"/>
    <p:sldId id="319" r:id="rId42"/>
    <p:sldId id="317" r:id="rId43"/>
    <p:sldId id="311" r:id="rId44"/>
    <p:sldId id="310" r:id="rId45"/>
    <p:sldId id="315" r:id="rId46"/>
    <p:sldId id="263" r:id="rId47"/>
    <p:sldId id="320" r:id="rId48"/>
    <p:sldId id="321" r:id="rId49"/>
    <p:sldId id="322" r:id="rId50"/>
    <p:sldId id="332" r:id="rId51"/>
    <p:sldId id="334" r:id="rId52"/>
    <p:sldId id="335" r:id="rId53"/>
    <p:sldId id="336" r:id="rId54"/>
    <p:sldId id="331" r:id="rId55"/>
    <p:sldId id="333" r:id="rId56"/>
    <p:sldId id="329" r:id="rId57"/>
    <p:sldId id="330" r:id="rId58"/>
    <p:sldId id="337" r:id="rId59"/>
    <p:sldId id="348" r:id="rId60"/>
    <p:sldId id="304" r:id="rId61"/>
    <p:sldId id="349" r:id="rId62"/>
    <p:sldId id="346" r:id="rId63"/>
    <p:sldId id="350" r:id="rId64"/>
    <p:sldId id="318" r:id="rId6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80759" autoAdjust="0"/>
  </p:normalViewPr>
  <p:slideViewPr>
    <p:cSldViewPr>
      <p:cViewPr varScale="1">
        <p:scale>
          <a:sx n="84" d="100"/>
          <a:sy n="84" d="100"/>
        </p:scale>
        <p:origin x="22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EEBF0-E2A2-4952-8A25-EE11E0CBFEE5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59B1A-1A1D-4EF9-BB87-ADFB87318F9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3174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4984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9851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99860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8201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48438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77381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97736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61775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96684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08453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0525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3240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17469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99035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73392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58289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28176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00907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11445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37348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01503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305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67557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62078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8772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62291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756693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356162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127515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43858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315186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48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608184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854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729363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849226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51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237093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54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383662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55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346955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56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242994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57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3377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3632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7334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8460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8177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B1A-1A1D-4EF9-BB87-ADFB87318F9A}" type="slidenum">
              <a:rPr lang="es-MX" smtClean="0"/>
              <a:pPr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2686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34993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3452290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4317360"/>
      </p:ext>
    </p:extLst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5420767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0672799"/>
      </p:ext>
    </p:extLst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2436388"/>
      </p:ext>
    </p:extLst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8330170"/>
      </p:ext>
    </p:extLst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8987186"/>
      </p:ext>
    </p:extLst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6588414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1935388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099042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1020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8875705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4800159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1027023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259657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7675600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BC44623-2B71-4529-B85E-779BF3ED7E3B}" type="datetimeFigureOut">
              <a:rPr lang="es-MX" smtClean="0"/>
              <a:pPr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6817A-E94E-4E97-8E25-7B64F6E3ACC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19605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randomBar dir="vert"/>
  </p:transition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ia-urbana.com/tendencias/descubre-la-cultura-de-los-hippies.php" TargetMode="External"/><Relationship Id="rId2" Type="http://schemas.openxmlformats.org/officeDocument/2006/relationships/hyperlink" Target="http://www.elespectador.com/opinion/triste-vida-de-los-yuppies-columna-487818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definicion.de/bohemio/" TargetMode="External"/><Relationship Id="rId2" Type="http://schemas.openxmlformats.org/officeDocument/2006/relationships/hyperlink" Target="http://es.slideshare.net/mimi_cOc/hippies-11138056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https://vidayestilo.terra.com.co/mujer/el-intrigante-mundo-en-la-vida-de-una-persona-bohemia,2f9f68abe696f210VgnVCM10000098f154d0RCRD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79512" y="836712"/>
            <a:ext cx="8568952" cy="5470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UNIVERSIDAD AUTÓNOMA DEL ESTADO DE </a:t>
            </a:r>
            <a:r>
              <a:rPr lang="es-MX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MÉXICO</a:t>
            </a:r>
          </a:p>
          <a:p>
            <a:pPr algn="ctr">
              <a:lnSpc>
                <a:spcPct val="150000"/>
              </a:lnSpc>
            </a:pPr>
            <a:endParaRPr lang="es-MX" sz="2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FACULTAD DE TURISMO Y </a:t>
            </a:r>
            <a:r>
              <a:rPr lang="es-MX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GASTRONOMÍA</a:t>
            </a:r>
          </a:p>
          <a:p>
            <a:pPr algn="ctr">
              <a:lnSpc>
                <a:spcPct val="150000"/>
              </a:lnSpc>
            </a:pPr>
            <a:endParaRPr lang="es-MX" sz="2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s-MX" sz="29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PROGRAMA </a:t>
            </a:r>
            <a:r>
              <a:rPr lang="es-MX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EDUCATIVO : </a:t>
            </a:r>
            <a:endParaRPr lang="es-MX" sz="32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LICENCIATURA EN GASTRONOMÍA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174" y="0"/>
            <a:ext cx="9144000" cy="6858000"/>
          </a:xfrm>
          <a:prstGeom prst="rect">
            <a:avLst/>
          </a:prstGeom>
          <a:noFill/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84710" y="452718"/>
            <a:ext cx="7975722" cy="140053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1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GUIÓN PARA EL EMPLEO DEL MATERIAL</a:t>
            </a:r>
            <a:r>
              <a:rPr lang="es-MX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MX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-16174" y="1721237"/>
            <a:ext cx="4511099" cy="453510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Así, se pueden abarcar hasta 2 subgrupos o “tribus” por sesión, sin tener que dedicar la clase entera –de dos horas- a presentar dichos temas; cada uno puede presentarse en un lapso de 20 a 30 minutos, aportando sus rasgos más relevantes.</a:t>
            </a:r>
            <a:endParaRPr lang="es-MX" sz="2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quarter" idx="4"/>
          </p:nvPr>
        </p:nvSpPr>
        <p:spPr>
          <a:xfrm>
            <a:off x="4837915" y="1721237"/>
            <a:ext cx="4054565" cy="513676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Después de cada tema, puede aplicarse alguna estrategia didáctica de refuerzo. O bien, al final de la exposición de los 2 subgrupos de la sesión –que presentan características similares-, puede marcarse un ejercicio de reforzamiento y comprensión de los temas abordados en su conjunto.</a:t>
            </a:r>
            <a:endParaRPr lang="es-MX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944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GUIÓN PARA EL EMPLEO DEL MATERIAL</a:t>
            </a:r>
            <a:endParaRPr lang="es-MX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827700" y="2052925"/>
            <a:ext cx="7560724" cy="4195481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70000"/>
              </a:lnSpc>
            </a:pPr>
            <a:r>
              <a:rPr lang="es-MX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Se hace énfasis en que la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intención</a:t>
            </a:r>
            <a:r>
              <a:rPr lang="es-MX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de abordar el tema de los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subgrupos urbanos</a:t>
            </a:r>
            <a:r>
              <a:rPr lang="es-MX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, es la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identificación de las tendencias</a:t>
            </a:r>
            <a:r>
              <a:rPr lang="es-MX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predominantes en términos de cultura, pero sobre todo,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de los gustos y preferencias en términos de alimentación</a:t>
            </a:r>
            <a:r>
              <a:rPr lang="es-MX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de dichas “tribus urbanas”, como también se les conoce.</a:t>
            </a:r>
          </a:p>
          <a:p>
            <a:pPr algn="ctr">
              <a:lnSpc>
                <a:spcPct val="170000"/>
              </a:lnSpc>
            </a:pPr>
            <a:r>
              <a:rPr lang="es-MX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Segmentos que constituyen clientes o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comensales, tanto reales como potenciales</a:t>
            </a:r>
            <a:r>
              <a:rPr lang="es-MX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, de los futuros Licenciados en Gastronomía a quienes se está formando.</a:t>
            </a:r>
            <a:endParaRPr lang="es-MX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2658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bohemian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3024" y="0"/>
            <a:ext cx="9217024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9288" y="836712"/>
            <a:ext cx="7772400" cy="396044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MX" sz="3600" b="1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“¿Cuál es tu estilo? Dime qué comes y te diré a qué tribu urbana perteneces”</a:t>
            </a:r>
          </a:p>
        </p:txBody>
      </p:sp>
    </p:spTree>
    <p:extLst>
      <p:ext uri="{BB962C8B-B14F-4D97-AF65-F5344CB8AC3E}">
        <p14:creationId xmlns:p14="http://schemas.microsoft.com/office/powerpoint/2010/main" val="16487060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SUBGRUPOS CULTURALES O TRIBUS URBANAS</a:t>
            </a:r>
            <a:endParaRPr lang="es-MX" sz="3200" b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Marcador de contenido 10"/>
          <p:cNvSpPr>
            <a:spLocks noGrp="1"/>
          </p:cNvSpPr>
          <p:nvPr>
            <p:ph idx="1"/>
          </p:nvPr>
        </p:nvSpPr>
        <p:spPr>
          <a:xfrm>
            <a:off x="827700" y="2052925"/>
            <a:ext cx="7632732" cy="4195481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Subculturas, tribus de consumo, grupos contraculturales o frenéticos seguidores de la moda, las tribus urbanas son aquellos grupos juveniles cuya filosofía, estilo de vida y vestimenta estridente los diferencia del resto de la población 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urbana (</a:t>
            </a:r>
            <a:r>
              <a:rPr lang="es-MX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MXCity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, 2014).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Dichos jóvenes que habitan 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cualquier ciudad,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conforman un “foco 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de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resistencia” 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que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busca </a:t>
            </a:r>
            <a:r>
              <a:rPr lang="es-MX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contrarrestar los efectos negativos </a:t>
            </a: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de la dinámica global.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Suelen comportarse de forma singular, emplear lenguajes específicos y utilizar vestimenta extravagante para distinguirse de los demás.</a:t>
            </a:r>
            <a:endParaRPr lang="es-MX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7540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104074"/>
          </a:xfrm>
        </p:spPr>
        <p:txBody>
          <a:bodyPr/>
          <a:lstStyle/>
          <a:p>
            <a:pPr algn="ctr"/>
            <a:r>
              <a:rPr lang="es-MX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¿QUÉ CARACTERIZA A UNA TRIBU URBANA?</a:t>
            </a:r>
            <a:endParaRPr lang="es-MX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2052925"/>
            <a:ext cx="7560724" cy="4195481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7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Modos de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pensar y de sentir similares a los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propios.</a:t>
            </a:r>
          </a:p>
          <a:p>
            <a:pPr algn="ctr">
              <a:lnSpc>
                <a:spcPct val="17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Comparten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una misma cultura,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sin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ser necesariamente conscientes de ello. </a:t>
            </a:r>
            <a:endParaRPr lang="es-MX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>
              <a:lnSpc>
                <a:spcPct val="170000"/>
              </a:lnSpc>
            </a:pP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Forma de evitar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adaptarse a un universo adulto o social y a sus reglas de pensamiento y de conducta.</a:t>
            </a:r>
          </a:p>
          <a:p>
            <a:pPr algn="ctr">
              <a:lnSpc>
                <a:spcPct val="170000"/>
              </a:lnSpc>
            </a:pP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>
              <a:lnSpc>
                <a:spcPct val="170000"/>
              </a:lnSpc>
            </a:pP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“A </a:t>
            </a:r>
            <a:r>
              <a:rPr lang="es-MX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veces, las tribus urbanas autorizan actividades que están en los límites de las reglas morales y sociales: el juego, la bebida, el escándalo, las reivindicaciones... Sin embargo, las actividades realizadas no son el objetivo esencial de la banda: el objetivo es el de estar juntos porque se </a:t>
            </a:r>
            <a:r>
              <a:rPr lang="es-MX" b="1">
                <a:solidFill>
                  <a:schemeClr val="accent5">
                    <a:lumMod val="60000"/>
                    <a:lumOff val="40000"/>
                  </a:schemeClr>
                </a:solidFill>
              </a:rPr>
              <a:t>es </a:t>
            </a:r>
            <a:r>
              <a:rPr lang="es-MX" b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semejante” </a:t>
            </a:r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(Tribus urbanas, 2015).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7444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431581"/>
            <a:ext cx="7884876" cy="79208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SUBGRUPO CULTURAL O TRIBU URBANA: YUPPIES</a:t>
            </a:r>
            <a:endParaRPr lang="es-MX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556" y="1412776"/>
            <a:ext cx="7992888" cy="496855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975722" cy="1400530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YUPPIES</a:t>
            </a:r>
            <a:r>
              <a:rPr lang="es-MX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s-MX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s-MX" b="1" dirty="0" smtClean="0">
                <a:solidFill>
                  <a:schemeClr val="accent5">
                    <a:lumMod val="75000"/>
                  </a:schemeClr>
                </a:solidFill>
              </a:rPr>
              <a:t>Principales características</a:t>
            </a:r>
            <a:endParaRPr lang="es-MX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2052925"/>
            <a:ext cx="8424936" cy="4195481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</a:pPr>
            <a:r>
              <a:rPr lang="es-MX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inglés, el término significa: </a:t>
            </a:r>
            <a:r>
              <a:rPr lang="es-MX" sz="2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Young </a:t>
            </a:r>
            <a:r>
              <a:rPr lang="es-MX" sz="20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Urban</a:t>
            </a:r>
            <a:r>
              <a:rPr lang="es-MX" sz="2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Professional </a:t>
            </a:r>
            <a:r>
              <a:rPr lang="es-MX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(Joven Profesional Urbano).</a:t>
            </a:r>
          </a:p>
          <a:p>
            <a:pPr algn="ctr">
              <a:lnSpc>
                <a:spcPct val="150000"/>
              </a:lnSpc>
            </a:pP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clase media alta,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entre 20 y 40 años de edad. </a:t>
            </a:r>
            <a:endParaRPr lang="es-MX" sz="2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Valora bienes materiales, inversiones en la Bolsa de Valores y estar a la vanguardia en tecnología.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Suele vivir en grandes ciudades, en apartamentos amplios (Bonilla, 20014).</a:t>
            </a:r>
          </a:p>
          <a:p>
            <a:pPr algn="ctr">
              <a:lnSpc>
                <a:spcPct val="150000"/>
              </a:lnSpc>
            </a:pPr>
            <a:r>
              <a:rPr lang="es-MX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Viste de traje y corbata, siempre elegante.</a:t>
            </a:r>
            <a:endParaRPr lang="es-MX" sz="2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6577531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4" y="48964"/>
            <a:ext cx="9144000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047730" cy="1001713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5">
                    <a:lumMod val="75000"/>
                  </a:schemeClr>
                </a:solidFill>
              </a:rPr>
              <a:t>¿QUÉ COMEN LOS YUPPIES?</a:t>
            </a:r>
            <a:endParaRPr lang="es-MX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81980" y="1625239"/>
            <a:ext cx="8438492" cy="480190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Comen solamente lo que no </a:t>
            </a:r>
            <a:r>
              <a:rPr lang="es-MX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es-MX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hará daño a su </a:t>
            </a:r>
            <a:r>
              <a:rPr lang="es-MX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cuerpo, comida saludable en general, </a:t>
            </a:r>
            <a:r>
              <a:rPr lang="es-MX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siempre beben agua embotellada, </a:t>
            </a:r>
            <a:r>
              <a:rPr lang="es-MX" sz="40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Cocacola</a:t>
            </a:r>
            <a:r>
              <a:rPr lang="es-MX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café del </a:t>
            </a:r>
            <a:r>
              <a:rPr lang="es-MX" sz="4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Starbucks </a:t>
            </a:r>
            <a:r>
              <a:rPr lang="es-MX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más cercano.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62741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012160" y="548680"/>
            <a:ext cx="27363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sz="2800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641513"/>
            <a:ext cx="7920880" cy="81130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</a:rPr>
              <a:t>SUBGRUPO CULTURAL O TRIBU URBANA: SNOBS</a:t>
            </a:r>
            <a:endParaRPr lang="es-MX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1545649"/>
            <a:ext cx="7488832" cy="475252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5793577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885345" y="169567"/>
            <a:ext cx="27363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sz="2800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SNOBS: PRINCIPALES CARACTERÍSTICAS</a:t>
            </a:r>
            <a:endParaRPr lang="es-MX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23528" y="1124745"/>
            <a:ext cx="8496944" cy="547260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término proviene 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una contracción de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 palabras “sine </a:t>
            </a:r>
            <a:r>
              <a:rPr lang="es-MX" sz="28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nobilitate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que 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quiere decir “sin nobleza”. </a:t>
            </a:r>
            <a:endParaRPr lang="es-MX" sz="28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forman parte de la élite y aún así optan por realizar actividades típicas de personas con dinero e influencia. </a:t>
            </a:r>
            <a:endParaRPr lang="es-MX" sz="28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Viven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actúan y respiran élite, pero no pertenecen a ese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círculo (Bali, 2012).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40417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bohemian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3024" y="0"/>
            <a:ext cx="9217024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9288" y="1961844"/>
            <a:ext cx="7772400" cy="147002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APRENDIZAJE: Tendencias de la Gastronomía y su Impacto en el Turismo</a:t>
            </a:r>
            <a:endParaRPr lang="es-MX" sz="3600" b="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s-MX" sz="2800" b="1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Periodo: Noveno semestre</a:t>
            </a:r>
          </a:p>
          <a:p>
            <a:pPr algn="ctr"/>
            <a:r>
              <a:rPr lang="es-MX" sz="2800" b="1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2016B</a:t>
            </a:r>
            <a:endParaRPr lang="es-MX" sz="2800" b="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2282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885345" y="169567"/>
            <a:ext cx="27363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sz="2800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8117" y="361854"/>
            <a:ext cx="7055380" cy="140053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SNOBS: PRINCIPALES CARACTERÍSTICAS</a:t>
            </a:r>
            <a:endParaRPr lang="es-MX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23528" y="1628799"/>
            <a:ext cx="8496944" cy="496855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Gusto por las marcas </a:t>
            </a:r>
            <a:r>
              <a:rPr lang="es-MX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conocidas y en boga.</a:t>
            </a:r>
          </a:p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Uso de joyas ostentosas.</a:t>
            </a:r>
            <a:endParaRPr lang="es-MX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Viajes a lugares de moda.</a:t>
            </a:r>
          </a:p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Vehículos último modelo.</a:t>
            </a:r>
          </a:p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Práctica de deportes </a:t>
            </a:r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comunes.</a:t>
            </a:r>
          </a:p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Asistencia a escuelas 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prestigio.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1805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012160" y="548680"/>
            <a:ext cx="27363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sz="2800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</a:rPr>
              <a:t>¿QUÉ COMEN LOS SNOBS?</a:t>
            </a:r>
            <a:endParaRPr lang="es-MX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4711" y="1628800"/>
            <a:ext cx="8191746" cy="504056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b="1" dirty="0" smtClean="0">
                <a:solidFill>
                  <a:srgbClr val="FF0000"/>
                </a:solidFill>
              </a:rPr>
              <a:t>Alimentos </a:t>
            </a:r>
            <a:r>
              <a:rPr lang="es-MX" sz="2400" b="1" i="1" dirty="0" smtClean="0">
                <a:solidFill>
                  <a:srgbClr val="FF0000"/>
                </a:solidFill>
              </a:rPr>
              <a:t>gourmet</a:t>
            </a: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, es decir, “los </a:t>
            </a:r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alimentos, bebidas o confecciones dirigidas al uso humano, con un grado, estilo y/o calidad del mayor nivel en su categoría</a:t>
            </a: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”.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Alimentos de carácter exótico u origen único.</a:t>
            </a:r>
            <a:endParaRPr lang="es-MX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b="1" dirty="0" smtClean="0">
                <a:solidFill>
                  <a:srgbClr val="FF0000"/>
                </a:solidFill>
              </a:rPr>
              <a:t>Que hayan tenido un procesamiento particular.</a:t>
            </a:r>
            <a:endParaRPr lang="es-MX" sz="2400" b="1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De diseño original.</a:t>
            </a:r>
            <a:endParaRPr lang="es-MX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400" b="1" dirty="0">
                <a:solidFill>
                  <a:srgbClr val="FF0000"/>
                </a:solidFill>
              </a:rPr>
              <a:t>Oferta </a:t>
            </a:r>
            <a:r>
              <a:rPr lang="es-MX" sz="2400" b="1" dirty="0" smtClean="0">
                <a:solidFill>
                  <a:srgbClr val="FF0000"/>
                </a:solidFill>
              </a:rPr>
              <a:t>limitada.</a:t>
            </a:r>
            <a:endParaRPr lang="es-MX" sz="2400" b="1" dirty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</a:pP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0969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7"/>
            <a:ext cx="7759698" cy="128121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¿CUÁL ES LA TENDENCIA GASTRONÓMICA QUE PUEDE IDENTIFICARSE EN YUPPIES Y SNOBS?</a:t>
            </a:r>
            <a:endParaRPr lang="es-MX" sz="24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84710" y="1988839"/>
            <a:ext cx="8119738" cy="473127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Tendencia al consumo de alimentos saludables, </a:t>
            </a:r>
            <a:r>
              <a:rPr lang="es-MX" sz="4000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gourmet,</a:t>
            </a:r>
            <a:r>
              <a:rPr lang="es-MX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exóticos, y en establecimientos de alimentos y bebidas de mayor costo que el promedio –de “manteles largos”-.</a:t>
            </a:r>
            <a:endParaRPr lang="es-MX" sz="4000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5293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287524" y="3064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SUBGRUPO CULTURAL O TRIBU URBANA</a:t>
            </a:r>
            <a:r>
              <a:rPr lang="es-MX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HIPSTERS</a:t>
            </a:r>
            <a:endParaRPr lang="es-MX" sz="2400" b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1192847"/>
            <a:ext cx="6120680" cy="5369877"/>
          </a:xfrm>
          <a:prstGeom prst="rect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986978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79512" y="235051"/>
            <a:ext cx="8568952" cy="5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HIPSTERS: </a:t>
            </a:r>
            <a:r>
              <a:rPr lang="es-MX" sz="24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PRINCIPALES CARACTERÍSTICAS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323528" y="1196752"/>
            <a:ext cx="4414747" cy="5400600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s-MX" sz="2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nombre de </a:t>
            </a:r>
            <a:r>
              <a:rPr lang="es-MX" sz="2600" b="1" i="1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hipster</a:t>
            </a:r>
            <a:r>
              <a:rPr lang="es-MX" sz="26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2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proviene del término </a:t>
            </a:r>
            <a:r>
              <a:rPr lang="es-MX" sz="26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</a:t>
            </a:r>
            <a:r>
              <a:rPr lang="es-MX" sz="26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sz="2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 designaba a los que "estaban en onda". </a:t>
            </a:r>
          </a:p>
          <a:p>
            <a:pPr algn="just">
              <a:lnSpc>
                <a:spcPct val="170000"/>
              </a:lnSpc>
            </a:pPr>
            <a:r>
              <a:rPr lang="es-MX" sz="26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Originalmente, eran jóvenes blancos aficionados al jazz. </a:t>
            </a:r>
            <a:endParaRPr lang="es-MX" sz="2600" b="1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es-MX" sz="2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caracterizan por tener gustos e intereses asociados a lo </a:t>
            </a:r>
            <a:r>
              <a:rPr lang="es-MX" sz="2600" b="1" i="1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vintage</a:t>
            </a:r>
            <a:r>
              <a:rPr lang="es-MX" sz="2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alternativo e </a:t>
            </a:r>
            <a:r>
              <a:rPr lang="es-MX" sz="26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independiente.</a:t>
            </a:r>
          </a:p>
          <a:p>
            <a:pPr algn="just">
              <a:lnSpc>
                <a:spcPct val="170000"/>
              </a:lnSpc>
            </a:pPr>
            <a:r>
              <a:rPr lang="es-MX" sz="26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Están en </a:t>
            </a:r>
            <a:r>
              <a:rPr lang="es-MX" sz="26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 de las convenciones sociales y rechazan los valores de la cultura comercial </a:t>
            </a:r>
            <a:r>
              <a:rPr lang="es-MX" sz="26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predominante (Pinto, 2013).</a:t>
            </a:r>
            <a:endParaRPr lang="es-MX" sz="2600" b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s-MX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5292080" y="1328877"/>
            <a:ext cx="3456384" cy="490843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es-MX" sz="26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Acostumbran ver </a:t>
            </a:r>
            <a:r>
              <a:rPr lang="es-MX" sz="2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películas clásicas y de cine </a:t>
            </a:r>
            <a:r>
              <a:rPr lang="es-MX" sz="26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independiente</a:t>
            </a:r>
            <a:endParaRPr lang="es-MX" sz="26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es-MX" sz="26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 a las ferias de ropa usada y </a:t>
            </a:r>
            <a:r>
              <a:rPr lang="es-MX" sz="26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adquirir objetos </a:t>
            </a:r>
            <a:r>
              <a:rPr lang="es-MX" sz="26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segunda </a:t>
            </a:r>
            <a:r>
              <a:rPr lang="es-MX" sz="26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mano.</a:t>
            </a:r>
          </a:p>
          <a:p>
            <a:pPr>
              <a:lnSpc>
                <a:spcPct val="170000"/>
              </a:lnSpc>
            </a:pPr>
            <a:r>
              <a:rPr lang="es-MX" sz="26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Comprar productos artesanales.</a:t>
            </a:r>
            <a:endParaRPr lang="es-MX" sz="26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es-MX" sz="26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Usar las redes sociales para comunicarse, publicar fotos, compartir música, videos, etc.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048814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79512" y="836712"/>
            <a:ext cx="8568952" cy="5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¿QUÉ COMEN LOS </a:t>
            </a:r>
            <a:r>
              <a:rPr lang="es-MX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HIPSTERS?</a:t>
            </a:r>
            <a:endParaRPr lang="es-MX" sz="2400" b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395536" y="2052925"/>
            <a:ext cx="8352928" cy="4195481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50000"/>
              </a:lnSpc>
            </a:pP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ntre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 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alimentos preferidos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están aquellos que se hacen de forma artesanal o que siguen un proceso ecológico, lejos de los productos químicos.</a:t>
            </a:r>
          </a:p>
          <a:p>
            <a:pPr algn="ctr">
              <a:lnSpc>
                <a:spcPct val="150000"/>
              </a:lnSpc>
            </a:pP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Valoran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 artesanías caseras y una alimentación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saludable;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ejemplo, productos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huertas ecológicas y hasta caseras.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Evitan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consumir 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carne,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 lo que optan por una dieta vegetariana o 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vegana.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 de cereales, cerveza artesanal; “</a:t>
            </a:r>
            <a:r>
              <a:rPr lang="es-MX" b="1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Nutella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es-MX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hummus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galletas veganas, </a:t>
            </a:r>
            <a:r>
              <a:rPr lang="es-MX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sandwiches</a:t>
            </a:r>
            <a:r>
              <a:rPr lang="es-MX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 sushi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algunos de sus platillos específicos, preferidos 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b="1" dirty="0" err="1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Ormenog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2015).</a:t>
            </a:r>
            <a:endParaRPr lang="es-MX" b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716647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79512" y="836712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TRIBU URBANA</a:t>
            </a:r>
            <a:r>
              <a:rPr lang="es-MX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MUPPIES</a:t>
            </a:r>
            <a:endParaRPr lang="es-MX" sz="2400" b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700808"/>
            <a:ext cx="7776864" cy="4176464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136519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604" y="-99392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07504" y="398383"/>
            <a:ext cx="8568952" cy="5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MUPPIES: </a:t>
            </a: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PRINCIPALES CARACTERÍSTICAS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323528" y="1196752"/>
            <a:ext cx="4275335" cy="505958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Generación que deja atrás a los </a:t>
            </a:r>
            <a:r>
              <a:rPr lang="es-MX" b="1" i="1" dirty="0" err="1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Hipsters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 constituye una fusión entre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generación </a:t>
            </a:r>
            <a:r>
              <a:rPr lang="es-MX" b="1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millennial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s-MX" b="1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yuppie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jóvenes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 se esfuerzan por conseguir el éxito 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laboral (ABC, 2015).</a:t>
            </a:r>
          </a:p>
          <a:p>
            <a:pPr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personas preparadas, que tienen entre 25 y 30 años.</a:t>
            </a:r>
          </a:p>
          <a:p>
            <a:pPr>
              <a:lnSpc>
                <a:spcPct val="150000"/>
              </a:lnSpc>
            </a:pP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Sienten predilección por deportes como el yoga, la meditación o el taichí.</a:t>
            </a:r>
          </a:p>
          <a:p>
            <a:pPr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gusta viajar.</a:t>
            </a:r>
            <a:endParaRPr lang="es-MX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s-MX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5220072" y="1453285"/>
            <a:ext cx="3456384" cy="442173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Hablan dos o tres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idiomas.</a:t>
            </a:r>
            <a:endParaRPr lang="es-MX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Tienen carácter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emprendedor 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(tratan de crear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 propia 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empresa).</a:t>
            </a:r>
          </a:p>
          <a:p>
            <a:pPr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Buscan la realización personal.</a:t>
            </a:r>
          </a:p>
          <a:p>
            <a:pPr>
              <a:lnSpc>
                <a:spcPct val="150000"/>
              </a:lnSpc>
            </a:pP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adictos a las tecnologías (López </a:t>
            </a:r>
            <a:r>
              <a:rPr lang="es-MX" b="1" dirty="0" err="1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Dóriga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2015).</a:t>
            </a:r>
            <a:endParaRPr lang="es-MX" b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99439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79512" y="836712"/>
            <a:ext cx="8568952" cy="5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¿QUÉ COMEN LOS </a:t>
            </a:r>
            <a:r>
              <a:rPr lang="es-MX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MUPPIES?</a:t>
            </a:r>
            <a:endParaRPr lang="es-MX" sz="2400" b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827700" y="2052925"/>
            <a:ext cx="7632732" cy="4195481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gusta comer sano.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s-MX" b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Muchos de ellos son vegetarianos o veganos y experimentan verdadero placer al oír hablar de comida ecológica o alimentos de justo comercio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50000"/>
              </a:lnSpc>
            </a:pPr>
            <a:endParaRPr lang="es-MX" b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Prefieren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pan 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artesanal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los dulces 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ecológicos, a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otros 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aditivos </a:t>
            </a:r>
            <a:r>
              <a:rPr lang="es-MX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químicos en </a:t>
            </a:r>
            <a:r>
              <a:rPr lang="es-MX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 lista de ingredientes.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37647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¿CUÁL ES LA TENDENCIA </a:t>
            </a:r>
            <a:r>
              <a:rPr lang="es-MX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GASTRONÓMICA QUE </a:t>
            </a:r>
            <a:r>
              <a:rPr lang="es-MX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PUEDE IDENTIFICARSE </a:t>
            </a:r>
            <a:r>
              <a:rPr lang="es-MX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HIPSTERS Y MUPPIES?</a:t>
            </a:r>
            <a:endParaRPr lang="es-MX" sz="2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Ambos grupos comen de manera saludable, prefieren los alimentos artesanales, producidos ecológicamente, sin aditivos o químicos.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s-MX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Tienen tendencia al consumo de cocina vegetariana.</a:t>
            </a:r>
            <a:endParaRPr lang="es-MX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160235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79512" y="836712"/>
            <a:ext cx="8568952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9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 I: Tema 4</a:t>
            </a:r>
          </a:p>
          <a:p>
            <a:pPr algn="ctr">
              <a:lnSpc>
                <a:spcPct val="150000"/>
              </a:lnSpc>
            </a:pPr>
            <a:endParaRPr lang="es-MX" sz="29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sz="29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Estilos que adoptan los subgrupos culturales en las tendencias gastronómicas y ejemplos de establecimientos de alimentos y bebidas que frecuentan</a:t>
            </a:r>
            <a:endParaRPr lang="es-MX" sz="29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8414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975722" cy="1400530"/>
          </a:xfrm>
        </p:spPr>
        <p:txBody>
          <a:bodyPr/>
          <a:lstStyle/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SUBGRUPO CULTURAL O TRIBU URBANA: HIPPIES</a:t>
            </a:r>
            <a:endParaRPr lang="es-MX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1340768"/>
            <a:ext cx="5184576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4479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687690" cy="1400530"/>
          </a:xfrm>
        </p:spPr>
        <p:txBody>
          <a:bodyPr/>
          <a:lstStyle/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HIPPIES: PRINCIPALES CARACTERÍSTICAS</a:t>
            </a:r>
            <a:endParaRPr lang="es-MX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4710" y="1340769"/>
            <a:ext cx="8047730" cy="490763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Después de la Segunda Guerra Mundial, y como reacción a ella, surge un movimiento libertario y pacifista, con sede en San Francisco California, que postula como valores más importantes el “AMOR” y la “PAZ”.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 distinguirse, adoptaron motivos como las flores y la ropa autóctona, de los indios nativos de Norteamérica.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Como protesta ante la cultura consumista, evitaban comprar y trataban de confeccionar su propia ropa, implementos para vivir e incluso alimentos (Guía Urbana, 2013).</a:t>
            </a:r>
            <a:endParaRPr lang="es-MX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2643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687690" cy="1400530"/>
          </a:xfrm>
        </p:spPr>
        <p:txBody>
          <a:bodyPr/>
          <a:lstStyle/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HIPPIES: PRINCIPALES CARACTERÍSTICAS</a:t>
            </a:r>
            <a:endParaRPr lang="es-MX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340769"/>
            <a:ext cx="7704740" cy="490763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sus inicios, en los años 60, usaban mucho incienso y trataban de recuperar los valores naturales de las plantas.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Ello derivó en el uso de drogas como la marihuana, los hongos alucinógenos y el </a:t>
            </a:r>
            <a:r>
              <a:rPr lang="es-MX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hashish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Tenían amplia tolerancia al amor libre y la búsqueda del placer; aprobaban el homosexualismo, lesbianismo y </a:t>
            </a:r>
            <a:r>
              <a:rPr lang="es-MX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bisexualismo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Acostumbraban realizar muchas fiestas al aire libre; el festival más famoso, representativo de la cultura hippie, fue el de Woodstock, en 1969 (Navarrete, 2012).</a:t>
            </a:r>
            <a:endParaRPr lang="es-MX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7858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687690" cy="1400530"/>
          </a:xfrm>
        </p:spPr>
        <p:txBody>
          <a:bodyPr/>
          <a:lstStyle/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¿QUÉ COMEN LOS HIPPIES?</a:t>
            </a:r>
            <a:endParaRPr lang="es-MX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340769"/>
            <a:ext cx="7704740" cy="4907638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Promueven la alimentación simple, libre de toxinas, fresca y natural.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su mayoría, son vegetarianos.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ellos deriva la alimentación orgánica y macrobiótica.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Adquieren sus productos alimenticios de la naturaleza, o bien, en granjas y tiendas locales y nutricionales.</a:t>
            </a:r>
            <a:endParaRPr lang="es-MX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1661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831706" cy="1400530"/>
          </a:xfrm>
        </p:spPr>
        <p:txBody>
          <a:bodyPr/>
          <a:lstStyle/>
          <a:p>
            <a:pPr algn="ctr"/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TRIBU URBANA: NEOHIPPIES</a:t>
            </a:r>
            <a:endParaRPr lang="es-MX" sz="3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710" y="1147273"/>
            <a:ext cx="8119737" cy="5218041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687690" cy="1400530"/>
          </a:xfrm>
        </p:spPr>
        <p:txBody>
          <a:bodyPr/>
          <a:lstStyle/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NEOHIPPIES: PRINCIPALES CARACTERÍSTICAS</a:t>
            </a:r>
            <a:endParaRPr lang="es-MX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340769"/>
            <a:ext cx="7704740" cy="490763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la actualidad, son grupos que quieren sentirse libres, aventureros y desarrollarse dentro del sistema, pero de manera informal, sin sentirse limitados.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gusta vestir con colores brillantes, faldas largas y pantalones “acampanados”, y verse desaliñados.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 máxima aspiración es integrar comunas o una “sociedad alternativa” autosuficiente.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ecologistas, apoyan la creación de “</a:t>
            </a:r>
            <a:r>
              <a:rPr lang="es-MX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ecoaldeas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y su idea de paraíso se encuentra en países sudamericanos como Perú, Bolivia y Chile (Tribus Urbanas, 2015).</a:t>
            </a:r>
            <a:endParaRPr lang="es-MX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8795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¿QUÉ COMEN LOS NEOHIPPIES?</a:t>
            </a:r>
            <a:endParaRPr lang="es-MX" sz="3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412777"/>
            <a:ext cx="7632732" cy="483563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Como tratan de proteger la naturaleza, la mayoría es defensora de los animales, y por lo tanto, vegetarianos.</a:t>
            </a:r>
          </a:p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Comen sano, muchas frutas y verduras.</a:t>
            </a:r>
          </a:p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gusta consumir productos locales y adquirirlos en mercados y pequeños puestos.</a:t>
            </a:r>
            <a:endParaRPr lang="es-MX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2805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66442" y="980729"/>
            <a:ext cx="6620968" cy="252027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¿CUÁL ES LA TENDENCIA GASTRONÓMICA QUE PUEDE IDENTIFICARSE EN </a:t>
            </a:r>
            <a:r>
              <a:rPr lang="es-MX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HIPPIES Y NEOHIPPIES?</a:t>
            </a:r>
            <a:endParaRPr lang="es-MX" sz="2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59632" y="3789040"/>
            <a:ext cx="6620968" cy="170574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Alimentación saludable, fresca, basada en productos locales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Vegetarianismo y cocina orgánica</a:t>
            </a:r>
            <a:endParaRPr lang="es-MX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4064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467544" y="692696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Freestyle Script" pitchFamily="66" charset="0"/>
              </a:rPr>
              <a:t>SUBGRUPO CULTURAL O TRIBU URBANA: </a:t>
            </a:r>
            <a:r>
              <a:rPr lang="es-MX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Freestyle Script" pitchFamily="66" charset="0"/>
              </a:rPr>
              <a:t>BOHEMIANS</a:t>
            </a:r>
            <a:endParaRPr lang="es-MX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Freestyle Script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1876424"/>
            <a:ext cx="6768752" cy="4216871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380678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772817"/>
            <a:ext cx="7200684" cy="447559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El término “bohemio” surge a principios del siglo XIX, para describir los estilos de vida no tradicionales de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individuos marginados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y empobrecidos aventureros, soñadores e idealistas que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llegaban a las grandes ciudades.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Entonces y ahora, se trata de personas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con tendencias artísticas o intelectuales, que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viven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y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actúan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sin tener en cuenta las reglas convencionales de conducta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(Tribus Urbanas, 2015).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107504" y="548680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2"/>
                </a:solidFill>
              </a:rPr>
              <a:t>BOHEMIOS: PRINCIPALES CARACTERÍSTICAS</a:t>
            </a:r>
            <a:endParaRPr lang="es-MX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725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79512" y="836712"/>
            <a:ext cx="8568952" cy="5101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9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TÍTULO DEL MATERIAL DIDÁCTICO</a:t>
            </a:r>
          </a:p>
          <a:p>
            <a:pPr algn="ctr">
              <a:lnSpc>
                <a:spcPct val="150000"/>
              </a:lnSpc>
            </a:pPr>
            <a:endParaRPr lang="es-MX" sz="29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sz="2900" b="1" i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“¿Cuál es tu estilo? Dime qué comes y te diré a qué tribu urbana perteneces”</a:t>
            </a:r>
          </a:p>
          <a:p>
            <a:pPr algn="ctr">
              <a:lnSpc>
                <a:spcPct val="150000"/>
              </a:lnSpc>
            </a:pPr>
            <a:endParaRPr lang="es-MX" sz="2900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s-MX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elaborado por:</a:t>
            </a:r>
          </a:p>
          <a:p>
            <a:pPr algn="r">
              <a:lnSpc>
                <a:spcPct val="150000"/>
              </a:lnSpc>
            </a:pPr>
            <a:r>
              <a:rPr lang="es-MX" sz="24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Diana Margarita Castro </a:t>
            </a:r>
            <a:r>
              <a:rPr lang="es-MX" sz="2400" b="1" i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Ricalde</a:t>
            </a:r>
            <a:endParaRPr lang="es-MX" sz="2400" b="1" i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s-MX" sz="24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Profesora</a:t>
            </a:r>
            <a:endParaRPr lang="es-MX" sz="2400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900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467544" y="692696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2"/>
                </a:solidFill>
              </a:rPr>
              <a:t>BOHEMIOS: PRINCIPALES CARACTERÍSTICAS</a:t>
            </a:r>
          </a:p>
          <a:p>
            <a:pPr algn="ctr"/>
            <a:endParaRPr lang="es-MX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Freestyle Script" pitchFamily="66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772817"/>
            <a:ext cx="7200684" cy="447559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Existen dos elementos esenciales, característicos de estos grupos: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El primero es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la adicción a una o más de las siete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artes.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El otro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es la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pobreza.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 El término suele asociarse a la cultura de los gitanos –quienes se trasladan de un lugar a otro, en la búsqueda de mejores condiciones de vida-, quienes evitan la vida sedentaria y burguesa.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9169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467544" y="692696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2"/>
                </a:solidFill>
              </a:rPr>
              <a:t>BOHEMIOS: PRINCIPALES CARACTERÍSTICAS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1772817"/>
            <a:ext cx="8784976" cy="447559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Se han identificado cinco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arquetipos de lo que es ser un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bohemio (</a:t>
            </a:r>
            <a:r>
              <a:rPr lang="es-MX" b="1" dirty="0" err="1" smtClean="0">
                <a:solidFill>
                  <a:schemeClr val="accent2">
                    <a:lumMod val="75000"/>
                  </a:schemeClr>
                </a:solidFill>
              </a:rPr>
              <a:t>Stover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, 2011): 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El </a:t>
            </a:r>
            <a:r>
              <a:rPr lang="es-MX" b="1" dirty="0">
                <a:solidFill>
                  <a:schemeClr val="accent2"/>
                </a:solidFill>
              </a:rPr>
              <a:t>estilo </a:t>
            </a:r>
            <a:r>
              <a:rPr lang="es-MX" b="1" dirty="0" err="1" smtClean="0">
                <a:solidFill>
                  <a:schemeClr val="accent2"/>
                </a:solidFill>
              </a:rPr>
              <a:t>Nouveau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, más romántico y artístico.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La </a:t>
            </a:r>
            <a:r>
              <a:rPr lang="es-MX" b="1" dirty="0">
                <a:solidFill>
                  <a:schemeClr val="accent2"/>
                </a:solidFill>
              </a:rPr>
              <a:t>vida </a:t>
            </a:r>
            <a:r>
              <a:rPr lang="es-MX" b="1" dirty="0" smtClean="0">
                <a:solidFill>
                  <a:schemeClr val="accent2"/>
                </a:solidFill>
              </a:rPr>
              <a:t>gitana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, siempre en movimiento, libre y sin ataduras.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La </a:t>
            </a:r>
            <a:r>
              <a:rPr lang="es-MX" b="1" dirty="0">
                <a:solidFill>
                  <a:schemeClr val="accent2"/>
                </a:solidFill>
              </a:rPr>
              <a:t>actitud </a:t>
            </a:r>
            <a:r>
              <a:rPr lang="es-MX" b="1" dirty="0" smtClean="0">
                <a:solidFill>
                  <a:schemeClr val="accent2"/>
                </a:solidFill>
              </a:rPr>
              <a:t>zen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, en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referencia a la corriente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budista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de vivir de manera espiritual y sencilla.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La </a:t>
            </a:r>
            <a:r>
              <a:rPr lang="es-MX" b="1" dirty="0">
                <a:solidFill>
                  <a:schemeClr val="accent2"/>
                </a:solidFill>
              </a:rPr>
              <a:t>generación </a:t>
            </a:r>
            <a:r>
              <a:rPr lang="es-MX" b="1" i="1" dirty="0">
                <a:solidFill>
                  <a:schemeClr val="accent2"/>
                </a:solidFill>
              </a:rPr>
              <a:t>beat</a:t>
            </a:r>
            <a:r>
              <a:rPr lang="es-MX" b="1" dirty="0">
                <a:solidFill>
                  <a:schemeClr val="accent2"/>
                </a:solidFill>
              </a:rPr>
              <a:t>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(grupo de escritores estadounidenses de los años 50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), en referencia al cansancio o abatimiento –”beat </a:t>
            </a:r>
            <a:r>
              <a:rPr lang="es-MX" b="1" dirty="0" err="1" smtClean="0">
                <a:solidFill>
                  <a:schemeClr val="accent2">
                    <a:lumMod val="75000"/>
                  </a:schemeClr>
                </a:solidFill>
              </a:rPr>
              <a:t>down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”-, caracterizada por la liberación sexual, uso de drogas  y el estudio de la filosofía oriental.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El </a:t>
            </a:r>
            <a:r>
              <a:rPr lang="es-MX" b="1" dirty="0" err="1" smtClean="0">
                <a:solidFill>
                  <a:schemeClr val="accent2"/>
                </a:solidFill>
              </a:rPr>
              <a:t>dandy</a:t>
            </a:r>
            <a:r>
              <a:rPr lang="es-MX" b="1" dirty="0" smtClean="0">
                <a:solidFill>
                  <a:schemeClr val="accent2"/>
                </a:solidFill>
              </a:rPr>
              <a:t>,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hombre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elegante y refinado que desprecia los gustos del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vulgo. 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856455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3" name="2 Marcador de contenido"/>
          <p:cNvSpPr txBox="1">
            <a:spLocks/>
          </p:cNvSpPr>
          <p:nvPr/>
        </p:nvSpPr>
        <p:spPr>
          <a:xfrm>
            <a:off x="395536" y="1412776"/>
            <a:ext cx="7632848" cy="49685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  <a:t>¿QUÉ COMEN LOS BOHEMIOS?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radley Hand ITC" pitchFamily="66" charset="0"/>
              <a:ea typeface="+mj-ea"/>
              <a:cs typeface="+mj-cs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29816" y="1661434"/>
            <a:ext cx="78843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este grupo de artistas e intelectuales, suele asociarse el concepto de hambre: al carecer de recursos económicos, e incapaces de vivir de su arte, acostumbran pasar varios días sin comer (Pérez y </a:t>
            </a:r>
            <a:r>
              <a:rPr lang="es-MX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Gardey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2009).</a:t>
            </a:r>
          </a:p>
          <a:p>
            <a:pPr algn="ctr">
              <a:lnSpc>
                <a:spcPct val="150000"/>
              </a:lnSpc>
            </a:pP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"Y en la alacena tienen granos exóticos de América del Sur, especias de la época medieval y una estatuilla de 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Krishna“ (</a:t>
            </a:r>
            <a:r>
              <a:rPr lang="es-MX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Stover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2011). Suelen ser </a:t>
            </a:r>
            <a:r>
              <a:rPr lang="es-MX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macrobióticos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 veganos.</a:t>
            </a:r>
            <a:endParaRPr lang="es-MX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4063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755576" y="404664"/>
            <a:ext cx="7632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Freestyle Script" pitchFamily="66" charset="0"/>
              </a:rPr>
              <a:t>TRIBU URBANA: BOHOS</a:t>
            </a:r>
            <a:endParaRPr lang="es-MX" sz="8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Freestyle Script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2959208"/>
            <a:ext cx="8136903" cy="3494127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969300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95536" y="1785498"/>
            <a:ext cx="8568952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Boho</a:t>
            </a: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es el término informal como se les conoce actualmente a los “bohemios”.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Caracterizan a una 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 con tendencias artísticas e intelectuales que vive fuera de las reglas de 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conducta.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 igual que los hippies, persiguen un estilo </a:t>
            </a:r>
            <a:r>
              <a:rPr lang="es-MX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vida libre tanto en su ideología como en su </a:t>
            </a: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vestimenta.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Tratan de llevar 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“</a:t>
            </a:r>
            <a:r>
              <a:rPr lang="es-MX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Peace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s-MX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Love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a una dimensión más 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romántica (Quiche, 2013).</a:t>
            </a:r>
          </a:p>
          <a:p>
            <a:pPr>
              <a:buFont typeface="Wingdings" pitchFamily="2" charset="2"/>
              <a:buChar char="ü"/>
            </a:pPr>
            <a:endParaRPr lang="es-MX" sz="2900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27584" y="417121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Freestyle Script" pitchFamily="66" charset="0"/>
              </a:rPr>
              <a:t>BOHOS: </a:t>
            </a:r>
            <a:r>
              <a:rPr lang="es-MX" sz="3200" b="1" dirty="0" smtClean="0">
                <a:solidFill>
                  <a:schemeClr val="accent2"/>
                </a:solidFill>
              </a:rPr>
              <a:t>PRINCIPALES </a:t>
            </a:r>
            <a:r>
              <a:rPr lang="es-MX" sz="3200" b="1" dirty="0">
                <a:solidFill>
                  <a:schemeClr val="accent2"/>
                </a:solidFill>
              </a:rPr>
              <a:t>CARACTERÍSTICAS</a:t>
            </a:r>
          </a:p>
        </p:txBody>
      </p:sp>
    </p:spTree>
    <p:extLst>
      <p:ext uri="{BB962C8B-B14F-4D97-AF65-F5344CB8AC3E}">
        <p14:creationId xmlns:p14="http://schemas.microsoft.com/office/powerpoint/2010/main" val="19421351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95536" y="1785498"/>
            <a:ext cx="8568952" cy="617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Visten como los </a:t>
            </a:r>
            <a:r>
              <a:rPr lang="es-MX" sz="28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hippies</a:t>
            </a: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pero con un estilo más </a:t>
            </a:r>
            <a:r>
              <a:rPr lang="es-MX" sz="2800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fashion</a:t>
            </a: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más a la moda. De hecho, existe el estilo llamado “</a:t>
            </a:r>
            <a:r>
              <a:rPr lang="es-MX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boho</a:t>
            </a: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-chic”.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gusta realizar actividades al aire libre, e igual les encanta viajar.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creativos, y suelen recurrir a las drogas para “liberar a su bestia interior” (Pérez y </a:t>
            </a:r>
            <a:r>
              <a:rPr lang="es-MX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Gardey</a:t>
            </a: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2009).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endParaRPr lang="es-MX" sz="2900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9512" y="417121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Freestyle Script" pitchFamily="66" charset="0"/>
              </a:rPr>
              <a:t>BOHOS: </a:t>
            </a:r>
            <a:r>
              <a:rPr lang="es-MX" sz="2800" b="1" dirty="0">
                <a:solidFill>
                  <a:schemeClr val="accent2"/>
                </a:solidFill>
              </a:rPr>
              <a:t>PRINCIPALES CARACTERÍSTICAS</a:t>
            </a:r>
          </a:p>
        </p:txBody>
      </p:sp>
    </p:spTree>
    <p:extLst>
      <p:ext uri="{BB962C8B-B14F-4D97-AF65-F5344CB8AC3E}">
        <p14:creationId xmlns:p14="http://schemas.microsoft.com/office/powerpoint/2010/main" val="1665026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3" name="2 Marcador de contenido"/>
          <p:cNvSpPr txBox="1">
            <a:spLocks/>
          </p:cNvSpPr>
          <p:nvPr/>
        </p:nvSpPr>
        <p:spPr>
          <a:xfrm>
            <a:off x="395536" y="1412776"/>
            <a:ext cx="7632848" cy="49685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  <a:t>¿QUÉ COMEN LOS BOHOS?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Bradley Hand ITC" pitchFamily="66" charset="0"/>
              <a:ea typeface="+mj-ea"/>
              <a:cs typeface="+mj-cs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87624" y="1710910"/>
            <a:ext cx="6408712" cy="260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 alimentación esta basada en productos regionales y orgánicos; la mayoría son vegetarianos o tienen una dieta saludable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66442" y="980729"/>
            <a:ext cx="6620968" cy="252027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¿CUÁL ES LA TENDENCIA GASTRONÓMICA QUE PUEDE IDENTIFICARSE EN </a:t>
            </a:r>
            <a:r>
              <a:rPr lang="es-MX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BOHEMIOS Y BOHOS?</a:t>
            </a:r>
            <a:endParaRPr lang="es-MX" sz="2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59632" y="3789040"/>
            <a:ext cx="6620968" cy="170574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Consumo de pocos alimentos, en horarios espaciados.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Comida simple, natural, vegetariana.</a:t>
            </a:r>
            <a:endParaRPr lang="es-MX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6342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bohemian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3024" y="0"/>
            <a:ext cx="9217024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9288" y="404665"/>
            <a:ext cx="7772400" cy="122413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SUBGRUPO CULTURAL O TRIBU URBANA: GÓTICOS</a:t>
            </a:r>
            <a:endParaRPr lang="es-MX" sz="28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7" y="1844824"/>
            <a:ext cx="7560840" cy="4464496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140734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95536" y="1785498"/>
            <a:ext cx="8568952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latín </a:t>
            </a:r>
            <a:r>
              <a:rPr lang="es-MX" sz="2400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gothicus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gótico es un adjetivo que hace referencia a aquello perteneciente o relativo a los 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godos, pueblo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que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romanos denominaban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“bárbaros”.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góticos destacan por avanzar en la época a lo que se llamó </a:t>
            </a:r>
            <a:r>
              <a:rPr lang="es-MX" sz="2400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 Punk, </a:t>
            </a:r>
            <a:r>
              <a:rPr lang="es-MX" sz="2400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Goth</a:t>
            </a:r>
            <a:r>
              <a:rPr lang="es-MX" sz="2400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s-MX" sz="2400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Death</a:t>
            </a:r>
            <a:r>
              <a:rPr lang="es-MX" sz="2400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24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Rock;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trata de un movimiento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más oscuro,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vestimentas que se oponían a la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monarquía: ropas rasgadas y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estoperoles que simulaban las joyas de los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monarcas (Meléndez, 2016).</a:t>
            </a:r>
            <a:endParaRPr lang="es-MX" sz="24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s-MX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endParaRPr lang="es-MX" sz="2900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244611" y="712232"/>
            <a:ext cx="65277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36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latin typeface="Freestyle Script" pitchFamily="66" charset="0"/>
              </a:rPr>
              <a:t>GÓTICOS</a:t>
            </a:r>
            <a:r>
              <a:rPr lang="es-MX" sz="36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/>
                <a:latin typeface="Freestyle Script" pitchFamily="66" charset="0"/>
              </a:rPr>
              <a:t>: PRINCIPALES CARACTERÍSTICAS</a:t>
            </a:r>
            <a:endParaRPr lang="es-MX" sz="3600" b="1" cap="none" spc="0" dirty="0">
              <a:ln w="12700">
                <a:solidFill>
                  <a:schemeClr val="accent5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829690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bohemian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3024" y="0"/>
            <a:ext cx="9217024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9288" y="764704"/>
            <a:ext cx="7772400" cy="147002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PROPÓSITO DE LA UNIDAD DE APRENDIZAJE</a:t>
            </a:r>
            <a:endParaRPr lang="es-MX" sz="3600" b="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971600" y="2852936"/>
            <a:ext cx="7200800" cy="36004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cap="none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s-MX" sz="2400" b="1" cap="none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nalizar los elementos que componen las tendencias gastronómicas en diferentes dimensiones y relacionarlas con los productos turísticos promovidos por la secretaría de turismo para así proponer ideas innovadoras en el ámbito de la gastronomía</a:t>
            </a:r>
            <a:endParaRPr lang="es-MX" sz="2400" b="1" cap="none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7585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95536" y="1268760"/>
            <a:ext cx="8568952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forma de vestir de los góticos incluye ropa negra, preferentemente de cuero, botas, </a:t>
            </a:r>
            <a:r>
              <a:rPr lang="es-MX" sz="20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piercings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 piel pálida. </a:t>
            </a: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Como complemento, 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brazaletes con pinchos, muñequeras, cadenas o rejillas. También suelen llevar elementos religiosos como cruces, estrellas de cinco puntas, etc</a:t>
            </a: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MX" sz="20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términos del género musical, éste suele denominarse </a:t>
            </a:r>
            <a:r>
              <a:rPr lang="es-MX" sz="2000" b="1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rock </a:t>
            </a:r>
            <a:r>
              <a:rPr lang="es-MX" sz="2000" b="1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gótico</a:t>
            </a:r>
            <a:r>
              <a:rPr lang="es-MX" sz="20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MX" sz="2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 también </a:t>
            </a:r>
            <a:r>
              <a:rPr lang="es-MX" sz="20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suelen escuchar otros géneros como el </a:t>
            </a:r>
            <a:r>
              <a:rPr lang="es-MX" sz="2000" b="1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heavy </a:t>
            </a:r>
            <a:r>
              <a:rPr lang="es-MX" sz="2000" b="1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</a:t>
            </a:r>
            <a:r>
              <a:rPr lang="es-MX" sz="2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s-MX" sz="2000" b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cultura gótica no tiene una ideología </a:t>
            </a: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predefinida: por 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 general son </a:t>
            </a: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apolíticos. Tienen fama de ser violentos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 base en su indumentaria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 en 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realidad </a:t>
            </a: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pertenecen a una cultura 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predominantemente </a:t>
            </a: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pacífica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s-MX" sz="24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08125" y="532170"/>
            <a:ext cx="65277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36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/>
                <a:latin typeface="Freestyle Script" pitchFamily="66" charset="0"/>
              </a:rPr>
              <a:t>GÓTICOS: PRINCIPALES CARACTERÍSTICAS</a:t>
            </a:r>
            <a:endParaRPr lang="es-MX" sz="3600" b="1" cap="none" spc="0" dirty="0">
              <a:ln w="12700">
                <a:solidFill>
                  <a:schemeClr val="accent5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189870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95536" y="1785498"/>
            <a:ext cx="8568952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palabra </a:t>
            </a:r>
            <a:r>
              <a:rPr lang="es-MX" sz="2400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de origen anglosajón y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“oscuro”.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Este grupo está conformado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principalmente por jóvenes que provienen de la clase media y alta.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MX" sz="2400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darks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(también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llamados </a:t>
            </a:r>
            <a:r>
              <a:rPr lang="es-MX" sz="2400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darkies</a:t>
            </a:r>
            <a:r>
              <a:rPr lang="es-MX" sz="2400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MX" sz="2400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darketos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son una subcultura de los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góticos,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aunque su forma de vestir es un tanto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más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minimalista;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sólo usan color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negro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endParaRPr lang="es-MX" sz="2900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79260" y="712232"/>
            <a:ext cx="62584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36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/>
                <a:latin typeface="Freestyle Script" pitchFamily="66" charset="0"/>
              </a:rPr>
              <a:t>DARKS: PRINCIPALES CARACTERÍSTICAS</a:t>
            </a:r>
            <a:endParaRPr lang="es-MX" sz="3600" b="1" cap="none" spc="0" dirty="0">
              <a:ln w="12700">
                <a:solidFill>
                  <a:schemeClr val="accent5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43070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s-MX" sz="16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Se siguen desarrollando muchas variantes en la </a:t>
            </a:r>
            <a:r>
              <a:rPr lang="es-MX" sz="1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moda; </a:t>
            </a:r>
            <a:r>
              <a:rPr lang="es-MX" sz="16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actualmente se conocen más de 150 </a:t>
            </a:r>
            <a:r>
              <a:rPr lang="es-MX" sz="1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“subgéneros” </a:t>
            </a:r>
            <a:r>
              <a:rPr lang="es-MX" sz="16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del </a:t>
            </a:r>
            <a:r>
              <a:rPr lang="es-MX" sz="1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Gótico. Algunos ejemplos se presentan aquí:</a:t>
            </a:r>
            <a:r>
              <a:rPr lang="es-MX" sz="16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es-MX" sz="16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es-MX" sz="16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288" y="1880681"/>
            <a:ext cx="2536156" cy="4356631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5742" y="1880682"/>
            <a:ext cx="2432515" cy="4500645"/>
          </a:xfrm>
          <a:prstGeom prst="rect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1199" y="1853248"/>
            <a:ext cx="2789273" cy="4528080"/>
          </a:xfrm>
          <a:prstGeom prst="rect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61768651"/>
      </p:ext>
    </p:extLst>
  </p:cSld>
  <p:clrMapOvr>
    <a:masterClrMapping/>
  </p:clrMapOvr>
  <p:transition spd="slow">
    <p:randomBar dir="vert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¿QUÉ COMEN LOS GÓTICOS?</a:t>
            </a: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484784"/>
            <a:ext cx="7272692" cy="4763622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hay un alimento distintivo para este grupo; algunos góticos son veganos, otros carnívoros…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hubiera algún producto 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establecimiento 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distintivo, sería aquél que estuviera ambientado al estilo gótico, con candelabros y decoración oscura, murciélagos y castillos medievales.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ejemplo de alimento dirigido a este subgrupo cultural, es la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hamburguesa negra 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“</a:t>
            </a:r>
            <a:r>
              <a:rPr lang="es-MX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McDonalds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que estuvo en venta durante algún tiempo.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en relación con un establecimiento de alimentos y bebidas, se encontraba el “Necro”, en la ciudad de México.</a:t>
            </a:r>
            <a:endParaRPr lang="es-MX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517322"/>
      </p:ext>
    </p:extLst>
  </p:cSld>
  <p:clrMapOvr>
    <a:masterClrMapping/>
  </p:clrMapOvr>
  <p:transition spd="slow">
    <p:randomBar dir="vert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bohemian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3024" y="0"/>
            <a:ext cx="9217024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9288" y="404665"/>
            <a:ext cx="7772400" cy="122413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SUBGRUPO CULTURAL O TRIBU URBANA: DARKS</a:t>
            </a:r>
            <a:endParaRPr lang="es-MX" sz="28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675" y="1916832"/>
            <a:ext cx="6905625" cy="4362450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504770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95536" y="1785498"/>
            <a:ext cx="8568952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palabra </a:t>
            </a:r>
            <a:r>
              <a:rPr lang="es-MX" sz="2400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de origen anglosajón y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“oscuro”.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Este grupo está conformado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principalmente por jóvenes que provienen de la clase media y alta.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MX" sz="2400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darks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(también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llamados </a:t>
            </a:r>
            <a:r>
              <a:rPr lang="es-MX" sz="2400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darkies</a:t>
            </a:r>
            <a:r>
              <a:rPr lang="es-MX" sz="2400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MX" sz="2400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darketos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son una subcultura de los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góticos,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aunque su forma de vestir es un tanto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más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minimalista;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sólo usan color negro (Tribus Urbanas, 2015).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endParaRPr lang="es-MX" sz="2900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79260" y="712232"/>
            <a:ext cx="62584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36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/>
                <a:latin typeface="Freestyle Script" pitchFamily="66" charset="0"/>
              </a:rPr>
              <a:t>DARKS: PRINCIPALES CARACTERÍSTICAS</a:t>
            </a:r>
            <a:endParaRPr lang="es-MX" sz="3600" b="1" cap="none" spc="0" dirty="0">
              <a:ln w="12700">
                <a:solidFill>
                  <a:schemeClr val="accent5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576667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95536" y="1785498"/>
            <a:ext cx="8568952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MX" i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</a:t>
            </a:r>
            <a:r>
              <a:rPr lang="es-MX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refleja </a:t>
            </a:r>
            <a:r>
              <a:rPr lang="es-MX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soledad, la cual siente el individuo a </a:t>
            </a:r>
            <a:r>
              <a:rPr lang="es-MX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pesar de estar </a:t>
            </a:r>
            <a:r>
              <a:rPr lang="es-MX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rodeado </a:t>
            </a:r>
            <a:r>
              <a:rPr lang="es-MX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 las demás personas. "La sociedad reprime la expresión de sentimientos, a menos que sea con fondos comerciales, así que el </a:t>
            </a:r>
            <a:r>
              <a:rPr lang="es-MX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</a:t>
            </a:r>
            <a:r>
              <a:rPr lang="es-MX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refleja esa indiferencia a la vida y a los sentimientos, a la belleza, a lo efímero, a lo etéreo, a lo mágico, a lo humano; esa indiferencia que se convierte en Armagedón interno de emociones y sentimientos, en un éxtasis emocional </a:t>
            </a:r>
            <a:r>
              <a:rPr lang="es-MX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propio”.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s-MX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“Se </a:t>
            </a:r>
            <a:r>
              <a:rPr lang="es-MX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podría decir que estamos muertos, a pesar de que estamos vivos; solo estamos condenados a morir ya que es para lo único que nacemos y lo único seguro que </a:t>
            </a:r>
            <a:r>
              <a:rPr lang="es-MX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tenemos” (Gutiérrez, 2012).</a:t>
            </a:r>
          </a:p>
          <a:p>
            <a:pPr algn="ctr">
              <a:lnSpc>
                <a:spcPct val="150000"/>
              </a:lnSpc>
            </a:pPr>
            <a:endParaRPr lang="es-MX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ahí la vestimenta oscura, que refleja todos estos aspectos.</a:t>
            </a:r>
            <a:endParaRPr lang="es-MX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endParaRPr lang="es-MX" sz="2900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79260" y="712232"/>
            <a:ext cx="62584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36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/>
                <a:latin typeface="Freestyle Script" pitchFamily="66" charset="0"/>
              </a:rPr>
              <a:t>DARKS: PRINCIPALES CARACTERÍSTICAS</a:t>
            </a:r>
            <a:endParaRPr lang="es-MX" sz="3600" b="1" cap="none" spc="0" dirty="0">
              <a:ln w="12700">
                <a:solidFill>
                  <a:schemeClr val="accent5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906139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287524" y="1491645"/>
            <a:ext cx="8568952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existe una referencia o alusión específica a su forma de comer en la literatura existente. Sin embargo, con base en lo que reportan alumnos que pertenecen a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dicha subcultura,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MX" sz="2400" dirty="0" err="1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darks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suelen comer aquello que se ofrece en centros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recreativos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oscuros a los que normalmente asisten, </a:t>
            </a:r>
            <a:r>
              <a:rPr lang="es-MX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como boliches, sótanos, o establecimientos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nocturnos. En ellos se les ofrece comida rápida, como hamburguesas, papas a la francesa, </a:t>
            </a:r>
            <a:r>
              <a:rPr lang="es-MX" sz="2400" i="1" dirty="0" err="1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</a:t>
            </a:r>
            <a:r>
              <a:rPr lang="es-MX" sz="24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2400" i="1" dirty="0" err="1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dogs</a:t>
            </a:r>
            <a:r>
              <a:rPr lang="es-MX" sz="24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incluso algunos antojitos mexicanos.</a:t>
            </a:r>
            <a:endParaRPr lang="es-MX" sz="24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endParaRPr lang="es-MX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endParaRPr lang="es-MX" sz="2900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446863" y="712232"/>
            <a:ext cx="41232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36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/>
                <a:latin typeface="Freestyle Script" pitchFamily="66" charset="0"/>
              </a:rPr>
              <a:t>¿QUÉ COMEN LOS DARKS?</a:t>
            </a:r>
            <a:endParaRPr lang="es-MX" sz="3600" b="1" cap="none" spc="0" dirty="0">
              <a:ln w="12700">
                <a:solidFill>
                  <a:schemeClr val="accent5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99933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¿CUÁL ES LA TENDENCIA GASTRONÓMICA QUE PUEDE IDENTIFICARSE EN 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GRUPOS </a:t>
            </a:r>
            <a:r>
              <a:rPr lang="es-MX" sz="1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GÓTICOS Y DARKS</a:t>
            </a:r>
            <a:r>
              <a:rPr lang="es-MX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s-MX" sz="1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484784"/>
            <a:ext cx="7272692" cy="476362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es-MX" b="1" dirty="0" smtClean="0">
              <a:solidFill>
                <a:schemeClr val="accent4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La ingestión de comida rápida o la llamada “comida chatarra”.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 independientemente de su tipo, lo que más les interesa es el establecimiento de alimentos y bebidas donde se ofrece, que debe estar ambientado al estilo oscuro, y en relación con la muerte, la depresión y con “onda” agresiva y atemorizante.</a:t>
            </a:r>
            <a:endParaRPr lang="es-MX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241823"/>
      </p:ext>
    </p:extLst>
  </p:cSld>
  <p:clrMapOvr>
    <a:masterClrMapping/>
  </p:clrMapOvr>
  <p:transition spd="slow">
    <p:randomBar dir="vert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TRIBUS URBANAS Y GASTRONOMÍA</a:t>
            </a:r>
            <a:endParaRPr lang="es-MX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827700" y="2052925"/>
            <a:ext cx="7560724" cy="419548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 suma, recuerda que conocer las características de estos subgrupos de población, te podrá ayudar a determinar el perfil de tus comensales o posibles clientes, y diseñar productos y servicios gastronómicos, así como establecimientos de alimentos y bebidas, “a su medida”.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 base en los gustos y necesidades identificados, ya que constituyen un nicho de mercado.</a:t>
            </a:r>
            <a:endParaRPr lang="es-MX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827311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s-MX" sz="27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GUIÓN PARA EL EMPLEO DEL MATERIAL</a:t>
            </a:r>
            <a:r>
              <a:rPr lang="es-MX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MX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 poder cubrir el propósito de la Unidad de Aprendizaje, y antes de iniciar con el presente tema, se sugiere verificar que el alumno posea los saberes necesarios relacionados con el concepto de tendencias, los elementos que caracterizan a las tendencias y que la diferencian de una moda; así como los roles de quienes intervienen en la creación, adopción, difusión y diseminación de una tendencia, los cuales son temas considerados en la primera unidad de competencia del Programa de Estudios.</a:t>
            </a:r>
            <a:endParaRPr lang="es-MX" sz="24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5425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FUENTES DE INFORMACIÓN CONSULTADAS</a:t>
            </a:r>
            <a:endParaRPr lang="es-MX" sz="28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4710" y="1628800"/>
            <a:ext cx="8119738" cy="482453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70000"/>
              </a:lnSpc>
            </a:pP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ABC (2015). </a:t>
            </a:r>
            <a:r>
              <a:rPr lang="es-MX" b="1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Muppies</a:t>
            </a:r>
            <a:r>
              <a:rPr lang="es-MX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, quiénes son y por qué hay que prestarles atención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. Sección Tecnología, Redes, Diario “ABC”. España. Disponible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en: http://www.abc.es/tecnologia/redes/20150503/abci-muppie-generacion-tecnologica-201505030850.html</a:t>
            </a:r>
          </a:p>
          <a:p>
            <a:pPr algn="just">
              <a:lnSpc>
                <a:spcPct val="170000"/>
              </a:lnSpc>
            </a:pP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Bali, </a:t>
            </a:r>
            <a:r>
              <a:rPr lang="es-MX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Rowena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(2012). </a:t>
            </a:r>
            <a:r>
              <a:rPr lang="es-MX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Snobs. Los sine </a:t>
            </a:r>
            <a:r>
              <a:rPr lang="es-MX" b="1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nobilitate</a:t>
            </a:r>
            <a:r>
              <a:rPr lang="es-MX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: breve historia de un mote clasista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. En “24 horas”, el diario sin límite. México: </a:t>
            </a:r>
            <a:r>
              <a:rPr lang="es-MX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ComScore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. Disponible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en: http://www.24-horas.mx/snobs-los-sine-nobilitate-breve-historia-de-un-mote-clasista/</a:t>
            </a:r>
            <a:endParaRPr lang="es-MX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18526"/>
      </p:ext>
    </p:extLst>
  </p:cSld>
  <p:clrMapOvr>
    <a:masterClrMapping/>
  </p:clrMapOvr>
  <p:transition spd="slow">
    <p:randomBar dir="vert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3974" y="548680"/>
            <a:ext cx="7055380" cy="752458"/>
          </a:xfrm>
        </p:spPr>
        <p:txBody>
          <a:bodyPr/>
          <a:lstStyle/>
          <a:p>
            <a:r>
              <a:rPr lang="es-MX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FUENTES DE INFORMACIÓN CONSULTADAS</a:t>
            </a:r>
            <a:endParaRPr lang="es-MX" sz="2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301139"/>
            <a:ext cx="7344700" cy="4947268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70000"/>
              </a:lnSpc>
            </a:pP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Bonilla, María Elvira (2014). </a:t>
            </a:r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La triste vida de los yuppies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 En “El Espectador”, periódico en línea. Colombia: Comunican, S.A. Disponible en: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  <a:hlinkClick r:id="rId2"/>
              </a:rPr>
              <a:t>http://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2"/>
              </a:rPr>
              <a:t>www.elespectador.com/opinion/triste-vida-de-los-yuppies-columna-487818</a:t>
            </a:r>
            <a:endParaRPr lang="es-MX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Guía Urbana (2013). Descubre la cultura de los hippies. Sección “Tendencias”.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Disponible en: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  <a:hlinkClick r:id="rId3"/>
              </a:rPr>
              <a:t>http://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3"/>
              </a:rPr>
              <a:t>www.guia-urbana.com/tendencias/descubre-la-cultura-de-los-hippies.php</a:t>
            </a:r>
            <a:endParaRPr lang="es-MX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Gutiérrez, Camilo (2012). </a:t>
            </a:r>
            <a:r>
              <a:rPr lang="es-MX" b="1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Darks</a:t>
            </a:r>
            <a:r>
              <a:rPr lang="es-MX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, </a:t>
            </a:r>
            <a:r>
              <a:rPr lang="es-MX" b="1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Darketos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. En “Tribus </a:t>
            </a:r>
            <a:r>
              <a:rPr lang="es-MX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Urganas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”, blog del 6 de abril de 2012, México.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Disponible en: http://wwwtriurbanas.blogspot.mx/2012/04/darks-darketos.html</a:t>
            </a:r>
            <a:endParaRPr lang="es-MX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6708493"/>
      </p:ext>
    </p:extLst>
  </p:cSld>
  <p:clrMapOvr>
    <a:masterClrMapping/>
  </p:clrMapOvr>
  <p:transition spd="slow">
    <p:randomBar dir="vert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FUENTES DE INFORMACIÓN</a:t>
            </a:r>
            <a:endParaRPr lang="es-MX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1628799"/>
            <a:ext cx="7560724" cy="4619607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López </a:t>
            </a:r>
            <a:r>
              <a:rPr lang="es-MX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Dóriga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Joaquín (2015). </a:t>
            </a:r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¿Quiénes son los </a:t>
            </a:r>
            <a:r>
              <a:rPr lang="es-MX" b="1" i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muppies</a:t>
            </a:r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?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En “López </a:t>
            </a:r>
            <a:r>
              <a:rPr lang="es-MX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Dóriga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Digital”. México: Radio Fórmula. Disponible en: http://lopezdoriga.com/vida-y-estilo/quienes-son-los-muppies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/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Meléndez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Márquez, Daniel (2016). </a:t>
            </a:r>
            <a:r>
              <a:rPr lang="es-MX" b="1" i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Underground</a:t>
            </a:r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: origen y ¿futuro? del movimiento subterráneo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 Colombia: Red Universidad Nómada. Disponible en: http://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www.uninomada.co/inicio/images/Docs/underground.pdf</a:t>
            </a:r>
          </a:p>
          <a:p>
            <a:pPr algn="just">
              <a:lnSpc>
                <a:spcPct val="150000"/>
              </a:lnSpc>
            </a:pPr>
            <a:r>
              <a:rPr lang="es-MX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MXCity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(2014</a:t>
            </a:r>
            <a:r>
              <a:rPr lang="es-MX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). 7 tribus urbanas con historia en la ciudad de México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. En sección “Vida Capital”. México. Disponible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en: http://mxcity.mx/2014/07/estridencias-esteticas-alojadas-en-el-imaginario-citadino-7-tribus-urbanas-con-historia-en-el-df/</a:t>
            </a:r>
          </a:p>
          <a:p>
            <a:pPr algn="just">
              <a:lnSpc>
                <a:spcPct val="150000"/>
              </a:lnSpc>
            </a:pPr>
            <a:endParaRPr lang="es-MX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99286059"/>
      </p:ext>
    </p:extLst>
  </p:cSld>
  <p:clrMapOvr>
    <a:masterClrMapping/>
  </p:clrMapOvr>
  <p:transition spd="slow">
    <p:randomBar dir="vert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FUENTES DE INFORMACIÓN CONSULTADAS</a:t>
            </a:r>
            <a:endParaRPr lang="es-MX" sz="28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700" y="2052925"/>
            <a:ext cx="7704740" cy="4195481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Navarrete Marín, Noemí (2012). </a:t>
            </a:r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Hippies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 </a:t>
            </a:r>
            <a:r>
              <a:rPr lang="es-MX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Slideshare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, compartida a través de </a:t>
            </a:r>
            <a:r>
              <a:rPr lang="es-MX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LinkdIn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 Disponible en: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  <a:hlinkClick r:id="rId2"/>
              </a:rPr>
              <a:t>http://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2"/>
              </a:rPr>
              <a:t>es.slideshare.net/mimi_cOc/hippies-11138056</a:t>
            </a:r>
            <a:endParaRPr lang="es-MX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Ormenog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(Enero 2015). </a:t>
            </a:r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¿Qué comen los </a:t>
            </a:r>
            <a:r>
              <a:rPr lang="es-MX" b="1" i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hipster</a:t>
            </a:r>
            <a:r>
              <a:rPr lang="es-MX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? Sus 10 alimentos preferidos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 En Blog de Cultura </a:t>
            </a:r>
            <a:r>
              <a:rPr lang="es-MX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Hipster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 Disponible en: http://culturahipster.com/que-comen-los-hipster-sus-10-alimentos-preferidos</a:t>
            </a:r>
            <a:r>
              <a:rPr lang="es-MX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/</a:t>
            </a:r>
            <a:endParaRPr lang="es-MX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Pérez, Julián y </a:t>
            </a:r>
            <a:r>
              <a:rPr lang="es-MX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Gardey</a:t>
            </a:r>
            <a:r>
              <a:rPr lang="es-MX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, Ana (2009). </a:t>
            </a:r>
            <a:r>
              <a:rPr lang="es-MX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Definición de Bohemio.</a:t>
            </a:r>
            <a:r>
              <a:rPr lang="es-MX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Disponible en: </a:t>
            </a:r>
            <a:r>
              <a:rPr lang="es-MX" b="1" dirty="0">
                <a:solidFill>
                  <a:schemeClr val="bg2">
                    <a:lumMod val="60000"/>
                    <a:lumOff val="40000"/>
                  </a:schemeClr>
                </a:solidFill>
                <a:hlinkClick r:id="rId3"/>
              </a:rPr>
              <a:t>http://definicion.de/bohemio</a:t>
            </a:r>
            <a:r>
              <a:rPr lang="es-MX" b="1" dirty="0" smtClean="0">
                <a:solidFill>
                  <a:schemeClr val="bg2">
                    <a:lumMod val="60000"/>
                    <a:lumOff val="40000"/>
                  </a:schemeClr>
                </a:solidFill>
                <a:hlinkClick r:id="rId3"/>
              </a:rPr>
              <a:t>/</a:t>
            </a:r>
            <a:endParaRPr lang="es-MX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Pinto, Jorge (2013). </a:t>
            </a:r>
            <a:r>
              <a:rPr lang="es-MX" b="1" i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Hipsters</a:t>
            </a:r>
            <a:r>
              <a:rPr lang="es-MX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 Un manual ilustrado. México, D.F.</a:t>
            </a:r>
          </a:p>
          <a:p>
            <a:pPr algn="just">
              <a:lnSpc>
                <a:spcPct val="150000"/>
              </a:lnSpc>
            </a:pPr>
            <a:endParaRPr lang="es-MX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64303905"/>
      </p:ext>
    </p:extLst>
  </p:cSld>
  <p:clrMapOvr>
    <a:masterClrMapping/>
  </p:clrMapOvr>
  <p:transition spd="slow">
    <p:randomBar dir="vert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0920" cy="960058"/>
          </a:xfrm>
        </p:spPr>
        <p:txBody>
          <a:bodyPr/>
          <a:lstStyle/>
          <a:p>
            <a:pPr algn="just"/>
            <a:r>
              <a:rPr lang="es-MX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FUENTES DE INFORMACIÓN CONSULTADAS</a:t>
            </a:r>
            <a:endParaRPr lang="es-MX" sz="32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1268759"/>
            <a:ext cx="8424936" cy="4979647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Quiche, Paleo (2013). </a:t>
            </a:r>
            <a:r>
              <a:rPr lang="es-MX" sz="1600" b="1" i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Boho</a:t>
            </a:r>
            <a:r>
              <a:rPr lang="es-MX" sz="1600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s-MX" sz="1600" b="1" i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Behavior</a:t>
            </a: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 En “</a:t>
            </a:r>
            <a:r>
              <a:rPr lang="es-MX" sz="16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Food</a:t>
            </a: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s-MX" sz="16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an</a:t>
            </a: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s-MX" sz="16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Nutritrion</a:t>
            </a: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”, </a:t>
            </a:r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 blog about treading lightly &amp; living </a:t>
            </a: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green. </a:t>
            </a: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Disponible </a:t>
            </a:r>
            <a:r>
              <a:rPr lang="es-MX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en: https://bohobehaviour.wordpress.com/category/food-nutrition/</a:t>
            </a:r>
            <a:endParaRPr lang="es-MX" sz="1600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60000"/>
              </a:lnSpc>
            </a:pPr>
            <a:r>
              <a:rPr lang="es-MX" sz="16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Stover</a:t>
            </a: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, </a:t>
            </a:r>
            <a:r>
              <a:rPr lang="es-MX" sz="16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Laren</a:t>
            </a:r>
            <a:r>
              <a:rPr lang="es-MX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(2011). "</a:t>
            </a:r>
            <a:r>
              <a:rPr lang="es-MX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Manifiesto bohemio: una guía para vivir en el </a:t>
            </a: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límite”. En </a:t>
            </a:r>
            <a:r>
              <a:rPr lang="es-MX" sz="1600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El intrigante mundo en la vida de una persona bohemia</a:t>
            </a: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 Londres</a:t>
            </a:r>
            <a:r>
              <a:rPr lang="es-MX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: BBC (British </a:t>
            </a:r>
            <a:r>
              <a:rPr lang="es-MX" sz="16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Broadcasting</a:t>
            </a:r>
            <a:r>
              <a:rPr lang="es-MX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s-MX" sz="16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Corporation</a:t>
            </a: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). Disponible en</a:t>
            </a:r>
            <a:r>
              <a:rPr lang="es-MX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: </a:t>
            </a:r>
            <a:r>
              <a:rPr lang="es-MX" sz="1600" b="1" dirty="0">
                <a:solidFill>
                  <a:schemeClr val="bg2">
                    <a:lumMod val="60000"/>
                    <a:lumOff val="40000"/>
                  </a:schemeClr>
                </a:solidFill>
                <a:hlinkClick r:id="rId2"/>
              </a:rPr>
              <a:t>https://</a:t>
            </a: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hlinkClick r:id="rId2"/>
              </a:rPr>
              <a:t>vidayestilo.terra.com.co/mujer/el-intrigante-mundo-en-la-vida-de-una-persona-bohemia,2f9f68abe696f210VgnVCM10000098f154d0RCRD.html</a:t>
            </a:r>
            <a:endParaRPr lang="es-MX" sz="1600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60000"/>
              </a:lnSpc>
            </a:pP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Tribus Urbanas (2015). </a:t>
            </a:r>
            <a:r>
              <a:rPr lang="es-MX" sz="1600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Tribus urbanas, culturas urbanas y comunidades virtuales. </a:t>
            </a:r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Web especializada en tendencias juveniles y subculturas urbanas. México. Disponible </a:t>
            </a:r>
            <a:r>
              <a:rPr lang="es-MX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en: http://todas-las-tribus-urbanas.blogspot.mx/</a:t>
            </a:r>
          </a:p>
        </p:txBody>
      </p:sp>
    </p:spTree>
    <p:extLst>
      <p:ext uri="{BB962C8B-B14F-4D97-AF65-F5344CB8AC3E}">
        <p14:creationId xmlns:p14="http://schemas.microsoft.com/office/powerpoint/2010/main" val="3612273892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7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GUIÓN PARA EL EMPLEO DEL MATERIAL</a:t>
            </a:r>
            <a:r>
              <a:rPr lang="es-MX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MX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457200" y="1961456"/>
            <a:ext cx="8229600" cy="4635896"/>
          </a:xfrm>
        </p:spPr>
        <p:txBody>
          <a:bodyPr>
            <a:normAutofit fontScale="92500"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Como estrategia para el abordaje de este tema, se sugiere la exposición oral por parte del 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profesor, apoyándose en este material. </a:t>
            </a: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pueden ir abarcando las características de cada subgrupo cultural o “tribu urbana”, según sus elementos o rasgos afines. Como primer acercamiento a la temática, pueden investigarse y exponerse 10 grupos (sugeridos), que aun cuando no son los únicos, podría decirse que sí son los más relevantes en la actualidad. </a:t>
            </a:r>
            <a:r>
              <a:rPr lang="es-MX" sz="2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MX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listado de ellos se presenta a continuación.</a:t>
            </a:r>
            <a:endParaRPr lang="es-MX" sz="24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s-MX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9120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84710" y="452718"/>
            <a:ext cx="7255642" cy="140053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SUBGRUPOS CULTURALES o “TRIBUS URBANAS </a:t>
            </a:r>
            <a:r>
              <a:rPr lang="es-MX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RELACIONADOS CON TENDENCIAS</a:t>
            </a:r>
            <a:endParaRPr lang="es-MX" sz="2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484710" y="2060576"/>
            <a:ext cx="4087290" cy="453677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YUPPIES</a:t>
            </a:r>
          </a:p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SNOBS</a:t>
            </a:r>
          </a:p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HIPSTERS</a:t>
            </a:r>
          </a:p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MUPPIES</a:t>
            </a:r>
          </a:p>
          <a:p>
            <a:pPr algn="ctr">
              <a:lnSpc>
                <a:spcPct val="150000"/>
              </a:lnSpc>
            </a:pPr>
            <a:r>
              <a:rPr lang="es-MX" sz="2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HIPPIES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4932040" y="1853248"/>
            <a:ext cx="3802171" cy="4741069"/>
          </a:xfrm>
        </p:spPr>
        <p:txBody>
          <a:bodyPr>
            <a:noAutofit/>
          </a:bodyPr>
          <a:lstStyle/>
          <a:p>
            <a:pPr algn="ctr">
              <a:lnSpc>
                <a:spcPct val="160000"/>
              </a:lnSpc>
            </a:pPr>
            <a:r>
              <a:rPr lang="es-MX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NEOHIPPIES</a:t>
            </a:r>
            <a:endParaRPr lang="es-MX" sz="2400" b="1" dirty="0" smtClean="0">
              <a:solidFill>
                <a:srgbClr val="00B0F0"/>
              </a:solidFill>
            </a:endParaRPr>
          </a:p>
          <a:p>
            <a:pPr algn="ctr">
              <a:lnSpc>
                <a:spcPct val="160000"/>
              </a:lnSpc>
            </a:pPr>
            <a:r>
              <a:rPr lang="es-MX" sz="2400" b="1" dirty="0" smtClean="0">
                <a:solidFill>
                  <a:srgbClr val="00B0F0"/>
                </a:solidFill>
              </a:rPr>
              <a:t>BOHOS</a:t>
            </a:r>
          </a:p>
          <a:p>
            <a:pPr algn="ctr">
              <a:lnSpc>
                <a:spcPct val="160000"/>
              </a:lnSpc>
            </a:pPr>
            <a:r>
              <a:rPr lang="es-MX" sz="2400" b="1" dirty="0" smtClean="0">
                <a:solidFill>
                  <a:srgbClr val="00B0F0"/>
                </a:solidFill>
              </a:rPr>
              <a:t>BOHEMIANS</a:t>
            </a:r>
          </a:p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DARKS</a:t>
            </a:r>
          </a:p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GÓTICOS</a:t>
            </a:r>
          </a:p>
          <a:p>
            <a:pPr algn="just">
              <a:lnSpc>
                <a:spcPct val="160000"/>
              </a:lnSpc>
            </a:pPr>
            <a:endParaRPr lang="es-MX" b="1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0793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boho chic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493958"/>
            <a:ext cx="8229600" cy="430871"/>
          </a:xfrm>
        </p:spPr>
        <p:txBody>
          <a:bodyPr>
            <a:normAutofit fontScale="90000"/>
          </a:bodyPr>
          <a:lstStyle/>
          <a:p>
            <a:r>
              <a:rPr lang="es-MX" sz="27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GUIÓN PARA EL EMPLEO DEL MATERIAL</a:t>
            </a:r>
            <a:r>
              <a:rPr lang="es-MX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MX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91693" y="1268760"/>
            <a:ext cx="8745473" cy="558924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recomienda dedicar un mínimo de 5 sesiones de clase, de dos horas cada una, para abarcar a los primeros 10 subgrupos o “tribus” más representativos de cada cultura urbana. Pueden abordarse por segmentos y coincidencia de características, de la siguiente forma: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s-MX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 rot="20326584">
            <a:off x="-249248" y="3472624"/>
            <a:ext cx="341972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Yuppies y Snobs</a:t>
            </a:r>
            <a:endParaRPr lang="es-E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97863" y="5513990"/>
            <a:ext cx="389882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Hipsters</a:t>
            </a:r>
            <a:r>
              <a:rPr lang="es-E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y </a:t>
            </a:r>
            <a:r>
              <a:rPr lang="es-ES" sz="32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muppies</a:t>
            </a:r>
            <a:endParaRPr lang="es-ES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06236" y="4270987"/>
            <a:ext cx="322556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Darks</a:t>
            </a:r>
            <a:r>
              <a:rPr lang="es-ES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y góticos</a:t>
            </a:r>
            <a:endParaRPr lang="es-ES" sz="32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770201" y="3351764"/>
            <a:ext cx="379783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Hippies y </a:t>
            </a:r>
            <a:r>
              <a:rPr lang="es-ES" sz="2800" b="1" cap="none" spc="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neohippies</a:t>
            </a:r>
            <a:endParaRPr lang="es-ES" sz="28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 rot="1308568">
            <a:off x="4889936" y="4835680"/>
            <a:ext cx="40414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Bohos</a:t>
            </a:r>
            <a:r>
              <a:rPr lang="es-ES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y </a:t>
            </a:r>
            <a:r>
              <a:rPr lang="es-ES" sz="32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Bohemians</a:t>
            </a:r>
            <a:endParaRPr lang="es-E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54249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964</TotalTime>
  <Words>3706</Words>
  <Application>Microsoft Office PowerPoint</Application>
  <PresentationFormat>Presentación en pantalla (4:3)</PresentationFormat>
  <Paragraphs>315</Paragraphs>
  <Slides>64</Slides>
  <Notes>45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64</vt:i4>
      </vt:variant>
    </vt:vector>
  </HeadingPairs>
  <TitlesOfParts>
    <vt:vector size="74" baseType="lpstr">
      <vt:lpstr>Arial</vt:lpstr>
      <vt:lpstr>Arial Narrow</vt:lpstr>
      <vt:lpstr>Bradley Hand ITC</vt:lpstr>
      <vt:lpstr>Calibri</vt:lpstr>
      <vt:lpstr>Century Gothic</vt:lpstr>
      <vt:lpstr>Freestyle Script</vt:lpstr>
      <vt:lpstr>Times New Roman</vt:lpstr>
      <vt:lpstr>Wingdings</vt:lpstr>
      <vt:lpstr>Wingdings 3</vt:lpstr>
      <vt:lpstr>Ion</vt:lpstr>
      <vt:lpstr>Presentación de PowerPoint</vt:lpstr>
      <vt:lpstr>UNIDAD DE APRENDIZAJE: Tendencias de la Gastronomía y su Impacto en el Turismo</vt:lpstr>
      <vt:lpstr>Presentación de PowerPoint</vt:lpstr>
      <vt:lpstr>Presentación de PowerPoint</vt:lpstr>
      <vt:lpstr>PROPÓSITO DE LA UNIDAD DE APRENDIZAJE</vt:lpstr>
      <vt:lpstr>GUIÓN PARA EL EMPLEO DEL MATERIAL </vt:lpstr>
      <vt:lpstr>GUIÓN PARA EL EMPLEO DEL MATERIAL </vt:lpstr>
      <vt:lpstr>SUBGRUPOS CULTURALES o “TRIBUS URBANAS RELACIONADOS CON TENDENCIAS</vt:lpstr>
      <vt:lpstr>GUIÓN PARA EL EMPLEO DEL MATERIAL </vt:lpstr>
      <vt:lpstr>GUIÓN PARA EL EMPLEO DEL MATERIAL </vt:lpstr>
      <vt:lpstr>GUIÓN PARA EL EMPLEO DEL MATERIAL</vt:lpstr>
      <vt:lpstr>“¿Cuál es tu estilo? Dime qué comes y te diré a qué tribu urbana perteneces”</vt:lpstr>
      <vt:lpstr>SUBGRUPOS CULTURALES O TRIBUS URBANAS</vt:lpstr>
      <vt:lpstr>¿QUÉ CARACTERIZA A UNA TRIBU URBANA?</vt:lpstr>
      <vt:lpstr>SUBGRUPO CULTURAL O TRIBU URBANA: YUPPIES</vt:lpstr>
      <vt:lpstr>YUPPIES Principales características</vt:lpstr>
      <vt:lpstr>¿QUÉ COMEN LOS YUPPIES?</vt:lpstr>
      <vt:lpstr>SUBGRUPO CULTURAL O TRIBU URBANA: SNOBS</vt:lpstr>
      <vt:lpstr>SNOBS: PRINCIPALES CARACTERÍSTICAS</vt:lpstr>
      <vt:lpstr>SNOBS: PRINCIPALES CARACTERÍSTICAS</vt:lpstr>
      <vt:lpstr>¿QUÉ COMEN LOS SNOBS?</vt:lpstr>
      <vt:lpstr>¿CUÁL ES LA TENDENCIA GASTRONÓMICA QUE PUEDE IDENTIFICARSE EN YUPPIES Y SNOBS?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¿CUÁL ES LA TENDENCIA GASTRONÓMICA QUE PUEDE IDENTIFICARSE EN HIPSTERS Y MUPPIES?</vt:lpstr>
      <vt:lpstr>SUBGRUPO CULTURAL O TRIBU URBANA: HIPPIES</vt:lpstr>
      <vt:lpstr>HIPPIES: PRINCIPALES CARACTERÍSTICAS</vt:lpstr>
      <vt:lpstr>HIPPIES: PRINCIPALES CARACTERÍSTICAS</vt:lpstr>
      <vt:lpstr>¿QUÉ COMEN LOS HIPPIES?</vt:lpstr>
      <vt:lpstr>TRIBU URBANA: NEOHIPPIES</vt:lpstr>
      <vt:lpstr>NEOHIPPIES: PRINCIPALES CARACTERÍSTICAS</vt:lpstr>
      <vt:lpstr>¿QUÉ COMEN LOS NEOHIPPIES?</vt:lpstr>
      <vt:lpstr>¿CUÁL ES LA TENDENCIA GASTRONÓMICA QUE PUEDE IDENTIFICARSE EN HIPPIES Y NEOHIPPIES?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¿CUÁL ES LA TENDENCIA GASTRONÓMICA QUE PUEDE IDENTIFICARSE EN BOHEMIOS Y BOHOS?</vt:lpstr>
      <vt:lpstr>SUBGRUPO CULTURAL O TRIBU URBANA: GÓTICOS</vt:lpstr>
      <vt:lpstr>Presentación de PowerPoint</vt:lpstr>
      <vt:lpstr>Presentación de PowerPoint</vt:lpstr>
      <vt:lpstr>Presentación de PowerPoint</vt:lpstr>
      <vt:lpstr>Se siguen desarrollando muchas variantes en la moda; actualmente se conocen más de 150 “subgéneros” del Gótico. Algunos ejemplos se presentan aquí: </vt:lpstr>
      <vt:lpstr>¿QUÉ COMEN LOS GÓTICOS?</vt:lpstr>
      <vt:lpstr>SUBGRUPO CULTURAL O TRIBU URBANA: DARKS</vt:lpstr>
      <vt:lpstr>Presentación de PowerPoint</vt:lpstr>
      <vt:lpstr>Presentación de PowerPoint</vt:lpstr>
      <vt:lpstr>Presentación de PowerPoint</vt:lpstr>
      <vt:lpstr>¿CUÁL ES LA TENDENCIA GASTRONÓMICA QUE PUEDE IDENTIFICARSE EN LOS GRUPOS GÓTICOS Y DARKS?</vt:lpstr>
      <vt:lpstr>TRIBUS URBANAS Y GASTRONOMÍA</vt:lpstr>
      <vt:lpstr>FUENTES DE INFORMACIÓN CONSULTADAS</vt:lpstr>
      <vt:lpstr>FUENTES DE INFORMACIÓN CONSULTADAS</vt:lpstr>
      <vt:lpstr>FUENTES DE INFORMACIÓN</vt:lpstr>
      <vt:lpstr>FUENTES DE INFORMACIÓN CONSULTADAS</vt:lpstr>
      <vt:lpstr>FUENTES DE INFORMACIÓN CONSULTADAS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wendy</dc:creator>
  <cp:lastModifiedBy>Diana</cp:lastModifiedBy>
  <cp:revision>155</cp:revision>
  <dcterms:created xsi:type="dcterms:W3CDTF">2016-08-29T00:41:04Z</dcterms:created>
  <dcterms:modified xsi:type="dcterms:W3CDTF">2016-09-08T18:06:48Z</dcterms:modified>
</cp:coreProperties>
</file>