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50"/>
  </p:notesMasterIdLst>
  <p:sldIdLst>
    <p:sldId id="256" r:id="rId2"/>
    <p:sldId id="281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  <p:sldId id="294" r:id="rId19"/>
    <p:sldId id="298" r:id="rId20"/>
    <p:sldId id="299" r:id="rId21"/>
    <p:sldId id="300" r:id="rId22"/>
    <p:sldId id="301" r:id="rId23"/>
    <p:sldId id="302" r:id="rId24"/>
    <p:sldId id="304" r:id="rId25"/>
    <p:sldId id="305" r:id="rId26"/>
    <p:sldId id="309" r:id="rId27"/>
    <p:sldId id="308" r:id="rId28"/>
    <p:sldId id="310" r:id="rId29"/>
    <p:sldId id="311" r:id="rId30"/>
    <p:sldId id="303" r:id="rId31"/>
    <p:sldId id="274" r:id="rId32"/>
    <p:sldId id="321" r:id="rId33"/>
    <p:sldId id="275" r:id="rId34"/>
    <p:sldId id="278" r:id="rId35"/>
    <p:sldId id="306" r:id="rId36"/>
    <p:sldId id="312" r:id="rId37"/>
    <p:sldId id="313" r:id="rId38"/>
    <p:sldId id="315" r:id="rId39"/>
    <p:sldId id="316" r:id="rId40"/>
    <p:sldId id="317" r:id="rId41"/>
    <p:sldId id="318" r:id="rId42"/>
    <p:sldId id="319" r:id="rId43"/>
    <p:sldId id="307" r:id="rId44"/>
    <p:sldId id="320" r:id="rId45"/>
    <p:sldId id="296" r:id="rId46"/>
    <p:sldId id="273" r:id="rId47"/>
    <p:sldId id="314" r:id="rId48"/>
    <p:sldId id="297" r:id="rId4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66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1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FE665-787F-441E-AA59-4B81413BCCF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2B3F161-B09D-407E-97B7-7C65757D3C53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MX" sz="2000" b="1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OBSERVACIÓN </a:t>
          </a:r>
        </a:p>
        <a:p>
          <a:pPr>
            <a:lnSpc>
              <a:spcPct val="150000"/>
            </a:lnSpc>
          </a:pPr>
          <a:r>
            <a:rPr lang="es-MX" sz="2000" b="1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(según la posición del investigador)</a:t>
          </a:r>
          <a:endParaRPr lang="es-MX" sz="2000" b="1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A0FF5EC5-8A04-48FA-AF34-5E9C94E70AAC}" type="parTrans" cxnId="{3BAEE8CE-1B1B-402D-98CB-E469D9F790EB}">
      <dgm:prSet/>
      <dgm:spPr/>
      <dgm:t>
        <a:bodyPr/>
        <a:lstStyle/>
        <a:p>
          <a:endParaRPr lang="es-MX"/>
        </a:p>
      </dgm:t>
    </dgm:pt>
    <dgm:pt modelId="{BA0CBCD9-7246-4D6F-BA1E-96E40DF5F444}" type="sibTrans" cxnId="{3BAEE8CE-1B1B-402D-98CB-E469D9F790EB}">
      <dgm:prSet/>
      <dgm:spPr/>
      <dgm:t>
        <a:bodyPr/>
        <a:lstStyle/>
        <a:p>
          <a:endParaRPr lang="es-MX"/>
        </a:p>
      </dgm:t>
    </dgm:pt>
    <dgm:pt modelId="{7E0B04F8-6DD2-44DE-AC26-FDF187AE0D3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NO PARTICIPANTE</a:t>
          </a:r>
          <a:endParaRPr lang="es-MX" sz="2400" b="1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C2032CC6-E26E-4203-B58E-106558CB98E7}" type="parTrans" cxnId="{13B43790-4924-43E5-BE8A-A0017E300BC7}">
      <dgm:prSet/>
      <dgm:spPr/>
      <dgm:t>
        <a:bodyPr/>
        <a:lstStyle/>
        <a:p>
          <a:endParaRPr lang="es-MX"/>
        </a:p>
      </dgm:t>
    </dgm:pt>
    <dgm:pt modelId="{78A51E36-451D-42BB-9A6E-5CBA226AB4B3}" type="sibTrans" cxnId="{13B43790-4924-43E5-BE8A-A0017E300BC7}">
      <dgm:prSet/>
      <dgm:spPr/>
      <dgm:t>
        <a:bodyPr/>
        <a:lstStyle/>
        <a:p>
          <a:endParaRPr lang="es-MX"/>
        </a:p>
      </dgm:t>
    </dgm:pt>
    <dgm:pt modelId="{ABA39CBB-2DC6-4DD0-8D95-ACE7A935B766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PARTICIPANTE</a:t>
          </a:r>
          <a:endParaRPr lang="es-MX" sz="2400" b="1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CB9AB113-E480-48F1-80BE-E40086D34F19}" type="parTrans" cxnId="{60EBCCC6-16A8-4063-BCDC-3E79CE63D6DD}">
      <dgm:prSet/>
      <dgm:spPr/>
      <dgm:t>
        <a:bodyPr/>
        <a:lstStyle/>
        <a:p>
          <a:endParaRPr lang="es-MX"/>
        </a:p>
      </dgm:t>
    </dgm:pt>
    <dgm:pt modelId="{ADE83F50-2736-4C93-B617-E105EE9F9736}" type="sibTrans" cxnId="{60EBCCC6-16A8-4063-BCDC-3E79CE63D6DD}">
      <dgm:prSet/>
      <dgm:spPr/>
      <dgm:t>
        <a:bodyPr/>
        <a:lstStyle/>
        <a:p>
          <a:endParaRPr lang="es-MX"/>
        </a:p>
      </dgm:t>
    </dgm:pt>
    <dgm:pt modelId="{F9DE7963-7C8F-470A-B27E-18DD1C2A3D54}" type="pres">
      <dgm:prSet presAssocID="{8CCFE665-787F-441E-AA59-4B81413BCCF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65B9C8-199B-414F-B9D6-C59144DFB05B}" type="pres">
      <dgm:prSet presAssocID="{E2B3F161-B09D-407E-97B7-7C65757D3C53}" presName="root1" presStyleCnt="0"/>
      <dgm:spPr/>
    </dgm:pt>
    <dgm:pt modelId="{33B8FEDE-2BAE-4E72-9326-B84B3F781246}" type="pres">
      <dgm:prSet presAssocID="{E2B3F161-B09D-407E-97B7-7C65757D3C53}" presName="LevelOneTextNode" presStyleLbl="node0" presStyleIdx="0" presStyleCnt="1" custScaleX="195307">
        <dgm:presLayoutVars>
          <dgm:chPref val="3"/>
        </dgm:presLayoutVars>
      </dgm:prSet>
      <dgm:spPr/>
    </dgm:pt>
    <dgm:pt modelId="{E5C1D4DF-E015-4E0A-8A16-A2F96A9B0F3E}" type="pres">
      <dgm:prSet presAssocID="{E2B3F161-B09D-407E-97B7-7C65757D3C53}" presName="level2hierChild" presStyleCnt="0"/>
      <dgm:spPr/>
    </dgm:pt>
    <dgm:pt modelId="{450B4CB2-FF77-4BD6-9EDA-35B3880E3CA0}" type="pres">
      <dgm:prSet presAssocID="{C2032CC6-E26E-4203-B58E-106558CB98E7}" presName="conn2-1" presStyleLbl="parChTrans1D2" presStyleIdx="0" presStyleCnt="2"/>
      <dgm:spPr/>
    </dgm:pt>
    <dgm:pt modelId="{4FB157F8-9EC4-4C36-9A0D-742596456EC2}" type="pres">
      <dgm:prSet presAssocID="{C2032CC6-E26E-4203-B58E-106558CB98E7}" presName="connTx" presStyleLbl="parChTrans1D2" presStyleIdx="0" presStyleCnt="2"/>
      <dgm:spPr/>
    </dgm:pt>
    <dgm:pt modelId="{4B112F9C-87B6-459E-8FBD-9C8691D0E863}" type="pres">
      <dgm:prSet presAssocID="{7E0B04F8-6DD2-44DE-AC26-FDF187AE0D3F}" presName="root2" presStyleCnt="0"/>
      <dgm:spPr/>
    </dgm:pt>
    <dgm:pt modelId="{BEDBC048-687B-48E7-AF44-29A7E776A80E}" type="pres">
      <dgm:prSet presAssocID="{7E0B04F8-6DD2-44DE-AC26-FDF187AE0D3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543A6D5-989D-4A80-8F6A-028BBCC0A268}" type="pres">
      <dgm:prSet presAssocID="{7E0B04F8-6DD2-44DE-AC26-FDF187AE0D3F}" presName="level3hierChild" presStyleCnt="0"/>
      <dgm:spPr/>
    </dgm:pt>
    <dgm:pt modelId="{7F80015D-85A7-4198-B7FC-341E3DA58A4D}" type="pres">
      <dgm:prSet presAssocID="{CB9AB113-E480-48F1-80BE-E40086D34F19}" presName="conn2-1" presStyleLbl="parChTrans1D2" presStyleIdx="1" presStyleCnt="2"/>
      <dgm:spPr/>
    </dgm:pt>
    <dgm:pt modelId="{ACF0FA77-2805-4170-8985-00551D7FFAB4}" type="pres">
      <dgm:prSet presAssocID="{CB9AB113-E480-48F1-80BE-E40086D34F19}" presName="connTx" presStyleLbl="parChTrans1D2" presStyleIdx="1" presStyleCnt="2"/>
      <dgm:spPr/>
    </dgm:pt>
    <dgm:pt modelId="{C90D6E6B-42F1-4FDF-8648-A53BE4889D69}" type="pres">
      <dgm:prSet presAssocID="{ABA39CBB-2DC6-4DD0-8D95-ACE7A935B766}" presName="root2" presStyleCnt="0"/>
      <dgm:spPr/>
    </dgm:pt>
    <dgm:pt modelId="{B5FBE62A-A11C-413B-924A-45B8FFBB2B93}" type="pres">
      <dgm:prSet presAssocID="{ABA39CBB-2DC6-4DD0-8D95-ACE7A935B766}" presName="LevelTwoTextNode" presStyleLbl="node2" presStyleIdx="1" presStyleCnt="2">
        <dgm:presLayoutVars>
          <dgm:chPref val="3"/>
        </dgm:presLayoutVars>
      </dgm:prSet>
      <dgm:spPr/>
    </dgm:pt>
    <dgm:pt modelId="{295A592B-FAF0-4707-9D30-8E0C9D5D194F}" type="pres">
      <dgm:prSet presAssocID="{ABA39CBB-2DC6-4DD0-8D95-ACE7A935B766}" presName="level3hierChild" presStyleCnt="0"/>
      <dgm:spPr/>
    </dgm:pt>
  </dgm:ptLst>
  <dgm:cxnLst>
    <dgm:cxn modelId="{13B43790-4924-43E5-BE8A-A0017E300BC7}" srcId="{E2B3F161-B09D-407E-97B7-7C65757D3C53}" destId="{7E0B04F8-6DD2-44DE-AC26-FDF187AE0D3F}" srcOrd="0" destOrd="0" parTransId="{C2032CC6-E26E-4203-B58E-106558CB98E7}" sibTransId="{78A51E36-451D-42BB-9A6E-5CBA226AB4B3}"/>
    <dgm:cxn modelId="{60EBCCC6-16A8-4063-BCDC-3E79CE63D6DD}" srcId="{E2B3F161-B09D-407E-97B7-7C65757D3C53}" destId="{ABA39CBB-2DC6-4DD0-8D95-ACE7A935B766}" srcOrd="1" destOrd="0" parTransId="{CB9AB113-E480-48F1-80BE-E40086D34F19}" sibTransId="{ADE83F50-2736-4C93-B617-E105EE9F9736}"/>
    <dgm:cxn modelId="{3BAEE8CE-1B1B-402D-98CB-E469D9F790EB}" srcId="{8CCFE665-787F-441E-AA59-4B81413BCCFB}" destId="{E2B3F161-B09D-407E-97B7-7C65757D3C53}" srcOrd="0" destOrd="0" parTransId="{A0FF5EC5-8A04-48FA-AF34-5E9C94E70AAC}" sibTransId="{BA0CBCD9-7246-4D6F-BA1E-96E40DF5F444}"/>
    <dgm:cxn modelId="{F7829AEA-17DC-4BFA-9E68-EABCE21A6EB2}" type="presOf" srcId="{E2B3F161-B09D-407E-97B7-7C65757D3C53}" destId="{33B8FEDE-2BAE-4E72-9326-B84B3F781246}" srcOrd="0" destOrd="0" presId="urn:microsoft.com/office/officeart/2008/layout/HorizontalMultiLevelHierarchy"/>
    <dgm:cxn modelId="{B920147A-20F8-4E32-8BFD-28E0357D330C}" type="presOf" srcId="{C2032CC6-E26E-4203-B58E-106558CB98E7}" destId="{4FB157F8-9EC4-4C36-9A0D-742596456EC2}" srcOrd="1" destOrd="0" presId="urn:microsoft.com/office/officeart/2008/layout/HorizontalMultiLevelHierarchy"/>
    <dgm:cxn modelId="{CB50B102-C042-4F61-AD6E-1C6A9F17E9FB}" type="presOf" srcId="{CB9AB113-E480-48F1-80BE-E40086D34F19}" destId="{7F80015D-85A7-4198-B7FC-341E3DA58A4D}" srcOrd="0" destOrd="0" presId="urn:microsoft.com/office/officeart/2008/layout/HorizontalMultiLevelHierarchy"/>
    <dgm:cxn modelId="{95B881B4-1BB9-4354-AD97-5E9B80679E2A}" type="presOf" srcId="{7E0B04F8-6DD2-44DE-AC26-FDF187AE0D3F}" destId="{BEDBC048-687B-48E7-AF44-29A7E776A80E}" srcOrd="0" destOrd="0" presId="urn:microsoft.com/office/officeart/2008/layout/HorizontalMultiLevelHierarchy"/>
    <dgm:cxn modelId="{76C1057D-AA7B-4314-88C9-BE00E968A1D4}" type="presOf" srcId="{ABA39CBB-2DC6-4DD0-8D95-ACE7A935B766}" destId="{B5FBE62A-A11C-413B-924A-45B8FFBB2B93}" srcOrd="0" destOrd="0" presId="urn:microsoft.com/office/officeart/2008/layout/HorizontalMultiLevelHierarchy"/>
    <dgm:cxn modelId="{0F710B47-B015-4665-949B-9B9F8540C52A}" type="presOf" srcId="{C2032CC6-E26E-4203-B58E-106558CB98E7}" destId="{450B4CB2-FF77-4BD6-9EDA-35B3880E3CA0}" srcOrd="0" destOrd="0" presId="urn:microsoft.com/office/officeart/2008/layout/HorizontalMultiLevelHierarchy"/>
    <dgm:cxn modelId="{46B88584-A5EF-424F-AA90-978398EBE464}" type="presOf" srcId="{CB9AB113-E480-48F1-80BE-E40086D34F19}" destId="{ACF0FA77-2805-4170-8985-00551D7FFAB4}" srcOrd="1" destOrd="0" presId="urn:microsoft.com/office/officeart/2008/layout/HorizontalMultiLevelHierarchy"/>
    <dgm:cxn modelId="{3B79FA39-6D7B-49EB-BE84-BE353ECBB975}" type="presOf" srcId="{8CCFE665-787F-441E-AA59-4B81413BCCFB}" destId="{F9DE7963-7C8F-470A-B27E-18DD1C2A3D54}" srcOrd="0" destOrd="0" presId="urn:microsoft.com/office/officeart/2008/layout/HorizontalMultiLevelHierarchy"/>
    <dgm:cxn modelId="{B1B98F07-3D13-4E2C-B956-E048C12FE841}" type="presParOf" srcId="{F9DE7963-7C8F-470A-B27E-18DD1C2A3D54}" destId="{CA65B9C8-199B-414F-B9D6-C59144DFB05B}" srcOrd="0" destOrd="0" presId="urn:microsoft.com/office/officeart/2008/layout/HorizontalMultiLevelHierarchy"/>
    <dgm:cxn modelId="{79E5C02B-1E8F-42D6-8A0A-9464CBB19A55}" type="presParOf" srcId="{CA65B9C8-199B-414F-B9D6-C59144DFB05B}" destId="{33B8FEDE-2BAE-4E72-9326-B84B3F781246}" srcOrd="0" destOrd="0" presId="urn:microsoft.com/office/officeart/2008/layout/HorizontalMultiLevelHierarchy"/>
    <dgm:cxn modelId="{B4C3AED9-4074-48B8-9843-8F6958D0FB6A}" type="presParOf" srcId="{CA65B9C8-199B-414F-B9D6-C59144DFB05B}" destId="{E5C1D4DF-E015-4E0A-8A16-A2F96A9B0F3E}" srcOrd="1" destOrd="0" presId="urn:microsoft.com/office/officeart/2008/layout/HorizontalMultiLevelHierarchy"/>
    <dgm:cxn modelId="{32F1D659-A2D5-49DC-8979-866839EED46A}" type="presParOf" srcId="{E5C1D4DF-E015-4E0A-8A16-A2F96A9B0F3E}" destId="{450B4CB2-FF77-4BD6-9EDA-35B3880E3CA0}" srcOrd="0" destOrd="0" presId="urn:microsoft.com/office/officeart/2008/layout/HorizontalMultiLevelHierarchy"/>
    <dgm:cxn modelId="{81DCF384-4CF4-417E-9572-26C7B3714593}" type="presParOf" srcId="{450B4CB2-FF77-4BD6-9EDA-35B3880E3CA0}" destId="{4FB157F8-9EC4-4C36-9A0D-742596456EC2}" srcOrd="0" destOrd="0" presId="urn:microsoft.com/office/officeart/2008/layout/HorizontalMultiLevelHierarchy"/>
    <dgm:cxn modelId="{D9B775AF-EC39-438A-8556-2D37FA1C0011}" type="presParOf" srcId="{E5C1D4DF-E015-4E0A-8A16-A2F96A9B0F3E}" destId="{4B112F9C-87B6-459E-8FBD-9C8691D0E863}" srcOrd="1" destOrd="0" presId="urn:microsoft.com/office/officeart/2008/layout/HorizontalMultiLevelHierarchy"/>
    <dgm:cxn modelId="{9883992C-61FF-4C27-8DB7-942AA947AE6B}" type="presParOf" srcId="{4B112F9C-87B6-459E-8FBD-9C8691D0E863}" destId="{BEDBC048-687B-48E7-AF44-29A7E776A80E}" srcOrd="0" destOrd="0" presId="urn:microsoft.com/office/officeart/2008/layout/HorizontalMultiLevelHierarchy"/>
    <dgm:cxn modelId="{75BC2500-2C1B-46A8-A78B-8D1C29DE93BE}" type="presParOf" srcId="{4B112F9C-87B6-459E-8FBD-9C8691D0E863}" destId="{1543A6D5-989D-4A80-8F6A-028BBCC0A268}" srcOrd="1" destOrd="0" presId="urn:microsoft.com/office/officeart/2008/layout/HorizontalMultiLevelHierarchy"/>
    <dgm:cxn modelId="{CE247D56-8A3E-4185-B0F6-B613C97CF81A}" type="presParOf" srcId="{E5C1D4DF-E015-4E0A-8A16-A2F96A9B0F3E}" destId="{7F80015D-85A7-4198-B7FC-341E3DA58A4D}" srcOrd="2" destOrd="0" presId="urn:microsoft.com/office/officeart/2008/layout/HorizontalMultiLevelHierarchy"/>
    <dgm:cxn modelId="{AE93E983-B60E-4654-BAAF-8AE3E0AB6AF3}" type="presParOf" srcId="{7F80015D-85A7-4198-B7FC-341E3DA58A4D}" destId="{ACF0FA77-2805-4170-8985-00551D7FFAB4}" srcOrd="0" destOrd="0" presId="urn:microsoft.com/office/officeart/2008/layout/HorizontalMultiLevelHierarchy"/>
    <dgm:cxn modelId="{11C5D7C8-4321-452E-86B6-241C331B4DAC}" type="presParOf" srcId="{E5C1D4DF-E015-4E0A-8A16-A2F96A9B0F3E}" destId="{C90D6E6B-42F1-4FDF-8648-A53BE4889D69}" srcOrd="3" destOrd="0" presId="urn:microsoft.com/office/officeart/2008/layout/HorizontalMultiLevelHierarchy"/>
    <dgm:cxn modelId="{8FD0081D-313B-475B-8BD8-221EDECEF2FD}" type="presParOf" srcId="{C90D6E6B-42F1-4FDF-8648-A53BE4889D69}" destId="{B5FBE62A-A11C-413B-924A-45B8FFBB2B93}" srcOrd="0" destOrd="0" presId="urn:microsoft.com/office/officeart/2008/layout/HorizontalMultiLevelHierarchy"/>
    <dgm:cxn modelId="{E3241935-2965-4527-AF84-027919F7A5F2}" type="presParOf" srcId="{C90D6E6B-42F1-4FDF-8648-A53BE4889D69}" destId="{295A592B-FAF0-4707-9D30-8E0C9D5D194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0015D-85A7-4198-B7FC-341E3DA58A4D}">
      <dsp:nvSpPr>
        <dsp:cNvPr id="0" name=""/>
        <dsp:cNvSpPr/>
      </dsp:nvSpPr>
      <dsp:spPr>
        <a:xfrm>
          <a:off x="2883808" y="2097881"/>
          <a:ext cx="521938" cy="497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0969" y="0"/>
              </a:lnTo>
              <a:lnTo>
                <a:pt x="260969" y="497274"/>
              </a:lnTo>
              <a:lnTo>
                <a:pt x="521938" y="49727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26755" y="2328495"/>
        <a:ext cx="36045" cy="36045"/>
      </dsp:txXfrm>
    </dsp:sp>
    <dsp:sp modelId="{450B4CB2-FF77-4BD6-9EDA-35B3880E3CA0}">
      <dsp:nvSpPr>
        <dsp:cNvPr id="0" name=""/>
        <dsp:cNvSpPr/>
      </dsp:nvSpPr>
      <dsp:spPr>
        <a:xfrm>
          <a:off x="2883808" y="1600606"/>
          <a:ext cx="521938" cy="497274"/>
        </a:xfrm>
        <a:custGeom>
          <a:avLst/>
          <a:gdLst/>
          <a:ahLst/>
          <a:cxnLst/>
          <a:rect l="0" t="0" r="0" b="0"/>
          <a:pathLst>
            <a:path>
              <a:moveTo>
                <a:pt x="0" y="497274"/>
              </a:moveTo>
              <a:lnTo>
                <a:pt x="260969" y="497274"/>
              </a:lnTo>
              <a:lnTo>
                <a:pt x="260969" y="0"/>
              </a:lnTo>
              <a:lnTo>
                <a:pt x="521938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26755" y="1831221"/>
        <a:ext cx="36045" cy="36045"/>
      </dsp:txXfrm>
    </dsp:sp>
    <dsp:sp modelId="{33B8FEDE-2BAE-4E72-9326-B84B3F781246}">
      <dsp:nvSpPr>
        <dsp:cNvPr id="0" name=""/>
        <dsp:cNvSpPr/>
      </dsp:nvSpPr>
      <dsp:spPr>
        <a:xfrm rot="16200000">
          <a:off x="13053" y="1320912"/>
          <a:ext cx="4187571" cy="1553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OBSERVACIÓN </a:t>
          </a:r>
        </a:p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(según la posición del investigador)</a:t>
          </a:r>
          <a:endParaRPr lang="es-MX" sz="2000" b="1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13053" y="1320912"/>
        <a:ext cx="4187571" cy="1553937"/>
      </dsp:txXfrm>
    </dsp:sp>
    <dsp:sp modelId="{BEDBC048-687B-48E7-AF44-29A7E776A80E}">
      <dsp:nvSpPr>
        <dsp:cNvPr id="0" name=""/>
        <dsp:cNvSpPr/>
      </dsp:nvSpPr>
      <dsp:spPr>
        <a:xfrm>
          <a:off x="3405747" y="1202787"/>
          <a:ext cx="2609694" cy="795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NO PARTICIPANTE</a:t>
          </a:r>
          <a:endParaRPr lang="es-MX" sz="2400" b="1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3405747" y="1202787"/>
        <a:ext cx="2609694" cy="795638"/>
      </dsp:txXfrm>
    </dsp:sp>
    <dsp:sp modelId="{B5FBE62A-A11C-413B-924A-45B8FFBB2B93}">
      <dsp:nvSpPr>
        <dsp:cNvPr id="0" name=""/>
        <dsp:cNvSpPr/>
      </dsp:nvSpPr>
      <dsp:spPr>
        <a:xfrm>
          <a:off x="3405747" y="2197335"/>
          <a:ext cx="2609694" cy="795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1">
                  <a:lumMod val="40000"/>
                  <a:lumOff val="60000"/>
                </a:schemeClr>
              </a:solidFill>
            </a:rPr>
            <a:t>PARTICIPANTE</a:t>
          </a:r>
          <a:endParaRPr lang="es-MX" sz="2400" b="1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3405747" y="2197335"/>
        <a:ext cx="2609694" cy="795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CC09E-B843-4661-870D-013B54AC608F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3CECF-D92A-486C-8385-57AE6548D1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609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CECF-D92A-486C-8385-57AE6548D166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757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58791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166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95843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77521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26994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99225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08175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73753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83393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27472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05803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06406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0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38056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73515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91366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65776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3B468DB-935C-4A45-B774-5663BA310D62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2ED31-FE5D-4BF0-BEE3-B28DDF6FDC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1950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ocw.uv.es/ciencias-sociales-y-juridicas/tecnicas-cualitativas-de-investigacion-social/tema_8_metodo_bio.pdf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am.es/personal_pdi/stmaria/jmurillo/InvestigacionEE/Presentaciones/Curso_10/ENCUESTA_Trabajo.pdf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6443" y="2273176"/>
            <a:ext cx="7377965" cy="250420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/>
              <a:t/>
            </a:r>
            <a:br>
              <a:rPr lang="es-MX" dirty="0"/>
            </a:br>
            <a:r>
              <a:rPr lang="es-MX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FACULTAD DE TURISMO Y GASTRONOMÍA</a:t>
            </a:r>
            <a: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PROGRAMA EDUCATIVO: </a:t>
            </a:r>
            <a:b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MX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Licenciatura en Gastronomía</a:t>
            </a:r>
            <a:endParaRPr lang="es-MX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1259632" y="1412776"/>
            <a:ext cx="6620968" cy="860400"/>
          </a:xfrm>
        </p:spPr>
        <p:txBody>
          <a:bodyPr>
            <a:normAutofit fontScale="55000" lnSpcReduction="20000"/>
          </a:bodyPr>
          <a:lstStyle/>
          <a:p>
            <a:pPr algn="r">
              <a:lnSpc>
                <a:spcPct val="170000"/>
              </a:lnSpc>
            </a:pPr>
            <a:r>
              <a:rPr lang="es-MX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Universidad autónoma del estado de </a:t>
            </a:r>
            <a:r>
              <a:rPr lang="es-MX" sz="36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méxico</a:t>
            </a:r>
            <a:endParaRPr lang="es-MX" sz="3600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70843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GUIÓN PARA EL EMPLEO DEL MATERIAL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395536" y="2060576"/>
            <a:ext cx="3730277" cy="41957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8.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Emplear un mínimo de 3 sesiones de clase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de 2 horas cada una, para abordar los contenidos plasmados en este material.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9.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Complementar el material visual con lecturas impresas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que se pueden ir intercalando en cada temática.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572000" y="2420888"/>
            <a:ext cx="4074441" cy="383993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10. Al finalizar cada sesión,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solicitar a los estudiantes alguna actividad de refuerzo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en torno a lo abordado durante la clase, como puede ser la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resolución de un cuestionario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un reporte de lectura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o su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opinión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en torno a alguna de las temáticas abordadas.</a:t>
            </a:r>
            <a:endParaRPr lang="es-MX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760933"/>
      </p:ext>
    </p:extLst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475656" y="1844824"/>
            <a:ext cx="6620967" cy="191564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Metodología, métodos y técnicas aplicables a estudios cualitativos</a:t>
            </a:r>
            <a:endParaRPr lang="es-MX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768" y="3933056"/>
            <a:ext cx="6934200" cy="2268854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87545097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95536" y="1447800"/>
            <a:ext cx="3022367" cy="291730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¿QUÉ ES UN MÉTODO EN INVESTIGACIÓN?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563888" y="1447800"/>
            <a:ext cx="4690101" cy="4572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Es el camino a seguir mediante una serie de operaciones, reglas y procedimientos fijados de antemano de manera voluntaria y reflexiva para alcanzar un determinado fin (</a:t>
            </a:r>
            <a:r>
              <a:rPr lang="es-MX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Cheesman</a:t>
            </a:r>
            <a:r>
              <a:rPr lang="es-MX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2011).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7577880"/>
      </p:ext>
    </p:extLst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MÉTODO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Serie o conjunto de pasos ordenados y sistematizados que tienen como fin llegar a la obtención del conocimiento (Sierra, 2012).</a:t>
            </a:r>
          </a:p>
          <a:p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5004048" y="1268760"/>
            <a:ext cx="3946187" cy="420024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Método es un procedimiento que se sigue para tratar un problema de investigación o un conjunto de ellos. Se compone de varias fases o niveles, donde se explicitan los modos concretos de realizar la investigación (Gómez y </a:t>
            </a:r>
            <a:r>
              <a:rPr lang="es-MX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Reidl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2010).</a:t>
            </a:r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20" y="5301208"/>
            <a:ext cx="4248472" cy="1411610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32027713"/>
      </p:ext>
    </p:extLst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MÉTODO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27700" y="2052925"/>
            <a:ext cx="7488716" cy="419548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 método hace referencia a las “reglas del juego” diseñadas para generar un conocimiento, y cuyo cumplimiento demostrado es requisito para avalarlo y aceptarlo. Se trata de la descripción de un proceso de investigación que implica actividades de diferente género y clase que dan la sensación de pasos jerárquicos lineales (Gómez y </a:t>
            </a:r>
            <a:r>
              <a:rPr lang="es-MX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Reidl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2010).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6532230"/>
      </p:ext>
    </p:extLst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355976" y="1479618"/>
            <a:ext cx="4330061" cy="45720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primera que dice que es la rama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 la Lógica que se encarga del estudio de los diferentes métodos para llegar al conocimiento crítico y reflexivo que permita la fundamentación de la ciencia (</a:t>
            </a:r>
            <a:r>
              <a:rPr lang="es-MX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Cheesman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2011).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>
          <a:xfrm>
            <a:off x="323528" y="1988839"/>
            <a:ext cx="3094375" cy="403604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¿QUÉ ES METODOLOGÍA DE LA INVESTIGACIÓN?</a:t>
            </a:r>
          </a:p>
          <a:p>
            <a:pPr algn="ctr">
              <a:lnSpc>
                <a:spcPct val="150000"/>
              </a:lnSpc>
            </a:pPr>
            <a:endParaRPr lang="es-MX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Existen dos perspectivas:</a:t>
            </a:r>
            <a:endParaRPr lang="es-MX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68944"/>
      </p:ext>
    </p:extLst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METODOLOGÍA DE LA INVESTIGACIÓN</a:t>
            </a:r>
            <a:endParaRPr lang="es-MX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395536" y="2060576"/>
            <a:ext cx="4248472" cy="41957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 la segunda, aquella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perspectiva que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dice: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“La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metodología hace referencia a un componente específicamente instrumental de la investigación, referido especialmente a la parte operatoria del proceso, es decir a las técnicas, procedimientos y herramientas de todo tipo que intervienen en el desarrollo de la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investigación”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es-MX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Cheesman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2011).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2636912"/>
            <a:ext cx="370522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68294"/>
      </p:ext>
    </p:extLst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ELECCIÓN DEL MÉTODO DE INVESTIGACIÓN</a:t>
            </a:r>
            <a:endParaRPr lang="es-MX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27700" y="2052925"/>
            <a:ext cx="7560724" cy="419548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Es necesario reflejar la estructura lógica del proceso de investigación desde la elección del enfoque metodológico específico hasta la forma como se van a analizar, interpretar y presentar los resultados. En su descripción conviene destacar especialmente las variables, el diseño de investigación, las técnicas de recolección de los datos con información suficiente sobre validez y confiabilidad y la descripción exhaustiva del procedimiento sin importar el enfoque metodológico predominante en el estudio (</a:t>
            </a:r>
            <a:r>
              <a:rPr lang="es-MX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Abello</a:t>
            </a:r>
            <a:r>
              <a:rPr lang="es-MX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Llanos, 2009).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08681"/>
      </p:ext>
    </p:extLst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YA SABEMOS QUÉ ES EL MÉTODO… PERO ¿QUÉ ES UNA TÉCNICA EN INVESTIGACIÓN Y QUÉ RELACIÓN TIENE CON LA METODOLOGÍA?</a:t>
            </a:r>
            <a:endParaRPr lang="es-MX" sz="1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84710" y="2060576"/>
            <a:ext cx="3641103" cy="4195763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Las técnicas de investigación son actividades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u operaciones prácticas aplicables con diferentes propósitos, determinados por el método y por la teoría (Gómez y </a:t>
            </a:r>
            <a:r>
              <a:rPr lang="es-MX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Reidl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2010).</a:t>
            </a: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Procedimientos y medios que hagan operativo los métodos (</a:t>
            </a:r>
            <a:r>
              <a:rPr lang="es-MX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Cheesman</a:t>
            </a:r>
            <a:r>
              <a:rPr lang="es-MX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, 2011). </a:t>
            </a:r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88024" y="2061346"/>
            <a:ext cx="3816424" cy="420024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Conjunto de habilidades, reglas y operaciones para el manejo de los instrumentos que auxilian al individuo en la aplicación de los métodos (Sierra, 2012).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4085368"/>
      </p:ext>
    </p:extLst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055380" cy="108012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rgbClr val="00B050"/>
                </a:solidFill>
              </a:rPr>
              <a:t>RELACIÓN ENTRE MÉTODO Y TÉCNICA DE INVESTIGACIÓN</a:t>
            </a:r>
            <a:endParaRPr lang="es-MX" sz="2800" b="1" dirty="0">
              <a:solidFill>
                <a:srgbClr val="00B05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3586261" cy="46995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técnica deriva del método.</a:t>
            </a:r>
          </a:p>
          <a:p>
            <a:pPr>
              <a:lnSpc>
                <a:spcPct val="150000"/>
              </a:lnSpc>
            </a:pPr>
            <a:r>
              <a:rPr lang="es-MX" sz="1600" b="1" dirty="0" smtClean="0">
                <a:solidFill>
                  <a:schemeClr val="accent6">
                    <a:lumMod val="75000"/>
                  </a:schemeClr>
                </a:solidFill>
              </a:rPr>
              <a:t>Se trata de la forma de aplicar u hacer operativo el método.</a:t>
            </a:r>
          </a:p>
          <a:p>
            <a:pPr>
              <a:lnSpc>
                <a:spcPct val="150000"/>
              </a:lnSpc>
            </a:pPr>
            <a:r>
              <a:rPr lang="es-MX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 el modo de visibilizar y  hacer tangible una investigación, lo que se prevé realizar, lo que el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método “promete”.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932040" y="1700808"/>
            <a:ext cx="3298115" cy="4200245"/>
          </a:xfrm>
        </p:spPr>
        <p:txBody>
          <a:bodyPr>
            <a:normAutofit/>
          </a:bodyPr>
          <a:lstStyle/>
          <a:p>
            <a:pPr algn="ctr">
              <a:lnSpc>
                <a:spcPct val="160000"/>
              </a:lnSpc>
            </a:pPr>
            <a:r>
              <a:rPr lang="es-MX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Cada método tiene sus propias técnicas; se debe determinar si se trata de enfoques cuantitativos, cualitativos o mixtos, para precisar las técnicas a utilizar.</a:t>
            </a:r>
            <a:endParaRPr lang="es-MX" sz="16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085184"/>
            <a:ext cx="9144000" cy="1772816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49921122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632" y="1484785"/>
            <a:ext cx="6620967" cy="1512168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UNIDAD DE APRENDIZAJE</a:t>
            </a:r>
            <a:endParaRPr lang="es-MX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66442" y="3645024"/>
            <a:ext cx="7089934" cy="1992757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b="1" dirty="0" smtClean="0"/>
              <a:t>MÉTODOS Y TÉCNICAS DE INVESTIGACIÓN</a:t>
            </a:r>
          </a:p>
          <a:p>
            <a:pPr algn="ctr"/>
            <a:endParaRPr lang="es-MX" b="1" dirty="0"/>
          </a:p>
          <a:p>
            <a:pPr algn="ctr"/>
            <a:endParaRPr lang="es-MX" b="1" dirty="0" smtClean="0"/>
          </a:p>
          <a:p>
            <a:pPr algn="ctr"/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octavo semestre</a:t>
            </a:r>
          </a:p>
          <a:p>
            <a:pPr algn="ctr"/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2016a</a:t>
            </a: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708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11560" y="836712"/>
            <a:ext cx="2551462" cy="14478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MÉTODO CUALITATIVO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779912" y="764704"/>
            <a:ext cx="5040560" cy="576571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Los estudios cualitativos investigan el fenómeno desde una perspectiva holística, tratando de conocer, comprender, explicar e interpretar sus causas y efectos (</a:t>
            </a:r>
            <a:r>
              <a:rPr lang="es-MX" sz="1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Folgueiras</a:t>
            </a:r>
            <a:r>
              <a:rPr lang="es-MX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2009).</a:t>
            </a:r>
          </a:p>
          <a:p>
            <a:pPr algn="just">
              <a:lnSpc>
                <a:spcPct val="150000"/>
              </a:lnSpc>
            </a:pPr>
            <a:r>
              <a:rPr lang="es-MX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 aquí que se considere que dichas investigaciones tienen un carácter interpretativo.</a:t>
            </a:r>
          </a:p>
          <a:p>
            <a:pPr algn="just">
              <a:lnSpc>
                <a:spcPct val="150000"/>
              </a:lnSpc>
            </a:pPr>
            <a:r>
              <a:rPr lang="es-MX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Tratan de interpretar lo que piensan, opinan, perciben y sienten los actores involucrados, en las situaciones estudiadas.</a:t>
            </a:r>
          </a:p>
          <a:p>
            <a:pPr algn="just">
              <a:lnSpc>
                <a:spcPct val="150000"/>
              </a:lnSpc>
            </a:pPr>
            <a:r>
              <a:rPr lang="es-MX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Suelen estudiar casos particulares y/o concretos.</a:t>
            </a:r>
          </a:p>
          <a:p>
            <a:pPr algn="just">
              <a:lnSpc>
                <a:spcPct val="150000"/>
              </a:lnSpc>
            </a:pPr>
            <a:r>
              <a:rPr lang="es-MX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Se desarrollan en contextos naturales.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564904"/>
            <a:ext cx="2736304" cy="3096344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59324247"/>
      </p:ext>
    </p:extLst>
  </p:cSld>
  <p:clrMapOvr>
    <a:masterClrMapping/>
  </p:clrMapOvr>
  <p:transition spd="slow"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11560" y="836712"/>
            <a:ext cx="2551462" cy="14478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MÉTODO CUALITATIVO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707904" y="1092290"/>
            <a:ext cx="5040560" cy="576571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Se dice que los estudios cualitativos se basan en las experiencias de los sujetos investigados, y tratan de reducir éstas a su significado esencial.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Por ello se considera que presentan un alto grado de subjetividad.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Sus datos y resultados adquieren sentido con base en su contexto, el cual debe ser descrito y analizado a profundidad.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770" y="2546394"/>
            <a:ext cx="2408251" cy="3906941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14807331"/>
      </p:ext>
    </p:extLst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ANÁLISIS E INTERPRETACIÓN DE RESULTADOS EN INVESTIGACIONES CUALITATIVAS</a:t>
            </a:r>
            <a:endParaRPr lang="es-MX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611560" y="2056093"/>
            <a:ext cx="3816424" cy="4195763"/>
          </a:xfrm>
        </p:spPr>
        <p:txBody>
          <a:bodyPr>
            <a:normAutofit fontScale="85000" lnSpcReduction="10000"/>
          </a:bodyPr>
          <a:lstStyle/>
          <a:p>
            <a:pPr lvl="1"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El análisis e interpretación de resultados en este tipo de estudios, debe realizarse con base en las categorías y unidades de análisis extraídas de la teoría (lo que en estudios cuantitativos se conoce como hipótesis, y variables).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5292080" y="2051611"/>
            <a:ext cx="3298115" cy="4200245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Las categorías suelen ser tentativas y flexibles, e irse reformulando y adaptando a los resultados de la investigación.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“El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proceso pone el acento en la construcción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 generación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inductiva de categorías para poder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clasificar los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datos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recogidos” (</a:t>
            </a:r>
            <a:r>
              <a:rPr lang="es-MX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Folgueiras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2009).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AutoShape 2" descr="Resultado de imagen para unidades de análisis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880303"/>
            <a:ext cx="3240360" cy="1368152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89843731"/>
      </p:ext>
    </p:extLst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115616" y="1844824"/>
            <a:ext cx="6620967" cy="191564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TÉCNICAS DE INVESTIGACIÓN 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866442" y="4509120"/>
            <a:ext cx="6620968" cy="112866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/>
              <a:t>(</a:t>
            </a: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mayormente utilizadas en investigaciones cualitativas)</a:t>
            </a:r>
            <a:endParaRPr lang="es-MX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596665"/>
      </p:ext>
    </p:extLst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620967" cy="1915647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OBSERVACIÓN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212976"/>
            <a:ext cx="2247900" cy="2038350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68339342"/>
      </p:ext>
    </p:extLst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TÉCNICA CUALITATIVA: OBSERVACIÓN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“Procedimiento </a:t>
            </a:r>
            <a:r>
              <a:rPr lang="es-MX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 recopilación de datos e información consistente en utilizar los sentidos para observar hechos y realidades presentes, y a actores sociales en el contexto real (físico, social, </a:t>
            </a: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cultural</a:t>
            </a:r>
            <a:r>
              <a:rPr lang="es-MX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laboral, etc.) en donde </a:t>
            </a: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desarrollan </a:t>
            </a:r>
            <a:r>
              <a:rPr lang="es-MX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normalmente sus actividades. Mediante la observación se intentan captar aquellos aspectos que son más significativos de cara al problema a investigar para recopilar los datos que se estiman </a:t>
            </a: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convenientes” (Universidad de Alicante, 2012).</a:t>
            </a:r>
            <a:endParaRPr lang="es-MX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36169"/>
      </p:ext>
    </p:extLst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PROCESO DE OBSERVACIÓN</a:t>
            </a:r>
            <a:endParaRPr lang="es-MX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628801"/>
            <a:ext cx="7488716" cy="461960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En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investigación, debe definirse de antemano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tanto el campo a estudiar (lugares y sujetos)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como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los aspectos concretos o conductas sobre las que se va a centrar la atención.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El investigador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debe también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establecer previamente una serie de categorías de observación (aspectos referidos a conductas, acciones, formas de respuesta, etc.) a partir de las cuales realizar la investigación.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Una vez que se inicia la observación, se recomienda registrar lo observado; aquellas conductas o aspectos concretos relacionados con el propósito del estudio, deben quedar registrados en una bitácora o diarios de campo.</a:t>
            </a: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95814"/>
      </p:ext>
    </p:extLst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TIPOS DE OBSERVACIÓN EN CIENCIAS SOCIALES</a:t>
            </a:r>
            <a:endParaRPr lang="es-MX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699554"/>
              </p:ext>
            </p:extLst>
          </p:nvPr>
        </p:nvGraphicFramePr>
        <p:xfrm>
          <a:off x="827088" y="2052638"/>
          <a:ext cx="7345312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6508283"/>
      </p:ext>
    </p:extLst>
  </p:cSld>
  <p:clrMapOvr>
    <a:masterClrMapping/>
  </p:clrMapOvr>
  <p:transition spd="slow"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</a:t>
            </a:r>
            <a:r>
              <a:rPr lang="es-MX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BSERVACIÓN NO PARTICIPANTE</a:t>
            </a:r>
            <a:endParaRPr lang="es-MX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89341" y="1484784"/>
            <a:ext cx="3816424" cy="4824536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En este tipo de observación, el </a:t>
            </a:r>
            <a:r>
              <a:rPr lang="es-MX" sz="29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investigador se mantiene al margen del fenómeno estudiado, como un espectador pasivo, que se limita a registrar la información que aparece ante él, sin interacción, ni implicación </a:t>
            </a: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alguna</a:t>
            </a:r>
            <a:r>
              <a:rPr lang="es-MX" sz="29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(Universidad de Alicante, 2009).</a:t>
            </a:r>
          </a:p>
          <a:p>
            <a:pPr algn="just">
              <a:lnSpc>
                <a:spcPct val="170000"/>
              </a:lnSpc>
            </a:pPr>
            <a:endParaRPr lang="es-MX" sz="29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 </a:t>
            </a:r>
            <a:r>
              <a:rPr lang="es-MX" sz="29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evita la relación directa con el </a:t>
            </a: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fenómeno.</a:t>
            </a:r>
            <a:endParaRPr lang="es-MX" sz="29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endParaRPr lang="es-MX" dirty="0"/>
          </a:p>
          <a:p>
            <a:pPr algn="just">
              <a:lnSpc>
                <a:spcPct val="170000"/>
              </a:lnSpc>
            </a:pPr>
            <a:endParaRPr lang="es-MX" dirty="0"/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292080" y="1853248"/>
            <a:ext cx="3298115" cy="4200245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Existen dos variantes en este tipo de observación:</a:t>
            </a:r>
            <a:endParaRPr lang="es-MX" sz="29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Observación </a:t>
            </a:r>
            <a:r>
              <a:rPr lang="es-MX" sz="29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directa: </a:t>
            </a: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 </a:t>
            </a:r>
            <a:r>
              <a:rPr lang="es-MX" sz="29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realiza sobre el terreno, pero sin incorporarse a la vida del grupo para no modificar su comportamiento </a:t>
            </a: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habitual.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s-MX" sz="29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Observación </a:t>
            </a:r>
            <a:r>
              <a:rPr lang="es-MX" sz="29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indirecta: No se observa la realidad en sí misma sino que se pasa a la observación y selección de fuentes documentales (prensa, fotografías, vídeos, archivos, etc</a:t>
            </a:r>
            <a:r>
              <a:rPr lang="es-MX" sz="29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.). Se “mira” a través de los “otros”.</a:t>
            </a:r>
            <a:endParaRPr lang="es-MX" sz="29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18" y="4869160"/>
            <a:ext cx="2857500" cy="1603972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66057815"/>
      </p:ext>
    </p:extLst>
  </p:cSld>
  <p:clrMapOvr>
    <a:masterClrMapping/>
  </p:clrMapOvr>
  <p:transition spd="slow">
    <p:randomBa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OBSERVACIÓN PARTICIPANTE</a:t>
            </a:r>
            <a:endParaRPr lang="es-MX" sz="2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395536" y="1160108"/>
            <a:ext cx="4032448" cy="504056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es-MX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 esta técnica, el </a:t>
            </a:r>
            <a:r>
              <a:rPr lang="es-MX" sz="1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investigador selecciona un grupo o colectivo de personas y participa con ellas en su forma de vida y en sus actividades cotidianas con mayor o menor grado de implicación. </a:t>
            </a:r>
            <a:endParaRPr lang="es-MX" sz="12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Su </a:t>
            </a:r>
            <a:r>
              <a:rPr lang="es-MX" sz="1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finalidad genérica es obtener información sobre la cultura de ese grupo o población y, en lo concreto, pretende descubrir las pautas de conducta y comportamiento </a:t>
            </a:r>
            <a:r>
              <a:rPr lang="es-MX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(Universidad de Alicante, 2009).</a:t>
            </a:r>
            <a:endParaRPr lang="es-MX" sz="1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sz="1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Permite captar no sólo los fenómenos objetivos y manifiestos, sino también el sentido subjetivo de muchos comportamientos sociales del grupo o actor social investigado. 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>
          <a:xfrm>
            <a:off x="5220072" y="1412776"/>
            <a:ext cx="3298115" cy="469475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Existen dos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formas de investigación participante: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participación natural: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cuando el investigador pertenece al mismo grupo social que se investiga.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participación artificial: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cuando el investigador se integra e interactúa con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un grupo seleccionado,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con el objeto de realizar una investigación.</a:t>
            </a:r>
          </a:p>
          <a:p>
            <a:pPr algn="just"/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03510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UNIDAD DE COMPETENCIA III</a:t>
            </a:r>
            <a:endParaRPr lang="es-MX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8170054" cy="23622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/>
              <a:t>Distinción </a:t>
            </a:r>
            <a:r>
              <a:rPr lang="es-MX" dirty="0"/>
              <a:t>de los métodos de investigación aplicables al problema </a:t>
            </a:r>
            <a:r>
              <a:rPr lang="es-MX" dirty="0" smtClean="0"/>
              <a:t>planteado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00199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6443" y="1844824"/>
            <a:ext cx="7305957" cy="1915647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GRUPOS DE ENFOQUE 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53504" y="4509120"/>
            <a:ext cx="6620968" cy="860400"/>
          </a:xfrm>
        </p:spPr>
        <p:txBody>
          <a:bodyPr/>
          <a:lstStyle/>
          <a:p>
            <a:pPr algn="ctr"/>
            <a:r>
              <a:rPr lang="es-MX" b="1" dirty="0" smtClean="0"/>
              <a:t>(FOCUS GROUP)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76672"/>
            <a:ext cx="3240360" cy="2143125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9392790"/>
      </p:ext>
    </p:extLst>
  </p:cSld>
  <p:clrMapOvr>
    <a:masterClrMapping/>
  </p:clrMapOvr>
  <p:transition spd="slow">
    <p:randomBa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684688"/>
          </a:xfrm>
        </p:spPr>
        <p:txBody>
          <a:bodyPr/>
          <a:lstStyle/>
          <a:p>
            <a:r>
              <a:rPr lang="es-ES" sz="2000" b="1" dirty="0" smtClean="0">
                <a:solidFill>
                  <a:schemeClr val="accent5">
                    <a:lumMod val="75000"/>
                  </a:schemeClr>
                </a:solidFill>
              </a:rPr>
              <a:t>TÉCNICA DE INVESTIGACIÓN</a:t>
            </a:r>
            <a:r>
              <a:rPr lang="es-ES" sz="2000" b="1" dirty="0" smtClean="0">
                <a:solidFill>
                  <a:schemeClr val="accent5">
                    <a:lumMod val="75000"/>
                  </a:schemeClr>
                </a:solidFill>
              </a:rPr>
              <a:t>: GRUPOS DE ENFOQUE</a:t>
            </a:r>
            <a:endParaRPr lang="es-MX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268760"/>
            <a:ext cx="4179664" cy="5027705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Son grupos homogéneos de discusión que se organizan alrededor de una temática común o fenómeno</a:t>
            </a:r>
            <a:r>
              <a:rPr lang="es-E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lnSpc>
                <a:spcPct val="160000"/>
              </a:lnSpc>
              <a:buNone/>
            </a:pPr>
            <a:endParaRPr lang="es-ES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Los individuos participantes son seleccionados por el investigador, ya que se consideran “informantes clave”.</a:t>
            </a:r>
            <a:endParaRPr lang="es-MX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700808"/>
            <a:ext cx="3024336" cy="3744416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57063469"/>
      </p:ext>
    </p:extLst>
  </p:cSld>
  <p:clrMapOvr>
    <a:masterClrMapping/>
  </p:clrMapOvr>
  <p:transition spd="slow">
    <p:randomBa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84710" y="452718"/>
            <a:ext cx="7399658" cy="140053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GRUPOS DE ENFOQUE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27700" y="2052925"/>
            <a:ext cx="7128676" cy="4195481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Tiene como objetivo principal entender mejor los sentimientos o formas de pensar de individuos que conocen la temática, o que están involucrados en una problemática específica.</a:t>
            </a:r>
          </a:p>
          <a:p>
            <a:pPr>
              <a:lnSpc>
                <a:spcPct val="170000"/>
              </a:lnSpc>
            </a:pPr>
            <a:r>
              <a:rPr lang="es-ES" b="1" dirty="0">
                <a:solidFill>
                  <a:schemeClr val="tx2">
                    <a:lumMod val="90000"/>
                  </a:schemeClr>
                </a:solidFill>
              </a:rPr>
              <a:t>Suelen convocarse grupos pequeños –entre 3 y 8 personas-, pero reunir dos o tres grupos diversos, en distintas ocasiones, para tener varios ángulos o perspectivas del tema.</a:t>
            </a:r>
            <a:endParaRPr lang="es-MX" b="1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7980406"/>
      </p:ext>
    </p:extLst>
  </p:cSld>
  <p:clrMapOvr>
    <a:masterClrMapping/>
  </p:clrMapOvr>
  <p:transition spd="slow">
    <p:randomBa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4710" y="452718"/>
            <a:ext cx="7975722" cy="140053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</a:rPr>
              <a:t>GRUPOS DE ENFOQUE O FOCUS </a:t>
            </a:r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</a:rPr>
              <a:t>GROUP</a:t>
            </a:r>
            <a:endParaRPr lang="es-MX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En realidad, se trata de un proceso de entrevista grupal, en el cual funge como moderador el propio investigador, quien lleva preguntas preparadas previamente, para detonar la discusión en torno al tema.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88024" y="1700808"/>
            <a:ext cx="3298115" cy="448827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es-ES" b="1" dirty="0" smtClean="0">
                <a:solidFill>
                  <a:schemeClr val="accent5">
                    <a:lumMod val="75000"/>
                  </a:schemeClr>
                </a:solidFill>
              </a:rPr>
              <a:t>A los participantes se les deja expresarse libremente, pero si alguno se desvía del tópico a tratar, el moderador debe intervenir para centrar de nuevo la discusión.</a:t>
            </a:r>
          </a:p>
          <a:p>
            <a:pPr>
              <a:lnSpc>
                <a:spcPct val="170000"/>
              </a:lnSpc>
            </a:pP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Esta técnica puede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ser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combinada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con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otras técnicas cualitativas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3759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GRUPOS </a:t>
            </a:r>
            <a:r>
              <a:rPr lang="es-ES" dirty="0" smtClean="0"/>
              <a:t>DE ENFOQUE</a:t>
            </a:r>
            <a:endParaRPr lang="es-MX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s-E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En </a:t>
            </a:r>
            <a:r>
              <a:rPr lang="es-E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esta técnica</a:t>
            </a:r>
            <a:r>
              <a:rPr lang="es-E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</a:t>
            </a:r>
            <a:r>
              <a:rPr lang="es-E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la interacción de los participantes es sumamente importante, ya que entre ellos pueden preguntarse e ir reconsiderando sus propios puntos de vista, a medida que avanza el diálogo. Reestructuran y confirman sus criterios, con base en otras opiniones, ya sean distintas o similares. Esto, porque la influencia que ejerce un grupo sobre un individuo, es parte del comportamiento normal del ser humano, en su interacción cotidiana (</a:t>
            </a:r>
            <a:r>
              <a:rPr lang="es-ES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Hamui</a:t>
            </a:r>
            <a:r>
              <a:rPr lang="es-E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Sutton y Varela, 2012).</a:t>
            </a:r>
            <a:endParaRPr lang="es-MX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579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87624" y="2812150"/>
            <a:ext cx="6620967" cy="1915647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ENCUESTA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048066"/>
            <a:ext cx="4320480" cy="1714500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55652988"/>
      </p:ext>
    </p:extLst>
  </p:cSld>
  <p:clrMapOvr>
    <a:masterClrMapping/>
  </p:clrMapOvr>
  <p:transition spd="slow">
    <p:randomBa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971600" y="1340768"/>
            <a:ext cx="6711654" cy="497964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Esta técnica permite reunir datos relevantes para una investigación, a través de la realización de entrevistas a personas, o de la aplicación de cuestionarios a sujetos de estudio previamente definidos.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 la obtención de los datos necesarios, las encuestas pueden llevarse a cabo de manera personal, por correo (impreso o electrónico), por teléfono o por algún otro medio que permita recoger la información pertinente para el estudio.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511860"/>
      </p:ext>
    </p:extLst>
  </p:cSld>
  <p:clrMapOvr>
    <a:masterClrMapping/>
  </p:clrMapOvr>
  <p:transition spd="slow"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</a:t>
            </a:r>
            <a:endParaRPr lang="es-MX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268760"/>
            <a:ext cx="8064896" cy="5040560"/>
          </a:xfrm>
        </p:spPr>
        <p:txBody>
          <a:bodyPr>
            <a:noAutofit/>
          </a:bodyPr>
          <a:lstStyle/>
          <a:p>
            <a:pPr algn="ctr">
              <a:lnSpc>
                <a:spcPct val="170000"/>
              </a:lnSpc>
            </a:pP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“Cuando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encuesta es verbal se suele hacer uso del método de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 entrevista;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 cuando la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es escrita se suele hacer uso del instrumento del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cuestionario,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el cual consiste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un  documento  con  un  listado  de  preguntas,  las  cuales  se  les  hacen  a  la  personas  a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encuestar. Una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  puede  ser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estructurada,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cuando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está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compuesta  de  listas  formales  de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preguntas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que  se  le  formulan  a  todos  por  igual;  o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no  estructurada,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cuando  permiten  al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encuestador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ir  modificando  las  preguntas 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 base  </a:t>
            </a: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 las  respuestas  que  vaya  dando 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 encuestado” (Hernández, et. al., 2010).</a:t>
            </a:r>
            <a:endParaRPr lang="es-MX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6974"/>
      </p:ext>
    </p:extLst>
  </p:cSld>
  <p:clrMapOvr>
    <a:masterClrMapping/>
  </p:clrMapOvr>
  <p:transition spd="slow">
    <p:randomBa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160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VALOR DE LAS ENCUESTAS</a:t>
            </a:r>
            <a:endParaRPr lang="es-MX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4710" y="1268760"/>
            <a:ext cx="5095402" cy="532859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1. Las encuestas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son una de las escasas técnicas de que se dispone para el estudio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de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las actitudes, valores,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creencias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y motivos. 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2. Las 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técnicas  de  encuesta  se  adaptan  a  todo  tipo  de  información  y  a  cualquier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población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3. Las encuestas permiten recuperar 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información  sobre  sucesos  acontecidos  a  los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entrevistados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4. Las  encuestas  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permiten   estandarizar   los  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datos para un análisis posterior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obteniendo 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gran  cantidad  de  datos  a  un  precio  bajo  y  en  un  período  de  tiempo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corto (Hernández, et. al., 2010).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84619">
            <a:off x="4645958" y="2530016"/>
            <a:ext cx="5340203" cy="212193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27807911"/>
      </p:ext>
    </p:extLst>
  </p:cSld>
  <p:clrMapOvr>
    <a:masterClrMapping/>
  </p:clrMapOvr>
  <p:transition spd="slow">
    <p:randomBa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88050"/>
          </a:xfrm>
        </p:spPr>
        <p:txBody>
          <a:bodyPr/>
          <a:lstStyle/>
          <a:p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ENCUESTA: ENTREVISTA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484785"/>
            <a:ext cx="6711654" cy="4763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un proceso de comunicación que se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realiza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normalmente  entre  dos  personas;  en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este proceso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entrevistador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obtiene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información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del  entrevistado  de  forma  directa.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Se trata de una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conversación entre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dos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personas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 la cual una  de ellas obtiene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información   de   la   otra 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 viceversa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Los roles de entrevistador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/ entrevistado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pueden ir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cambiando a lo largo de la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conversación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(Peláez, et. al., 2011).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15138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1560" y="1143000"/>
            <a:ext cx="4074770" cy="2286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TÍTULO DEL MATERIAL: </a:t>
            </a:r>
            <a:br>
              <a:rPr lang="es-MX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s-MX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es-MX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s-MX" sz="1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Metodología, métodos y técnicas aplicables a estudios cualitativos</a:t>
            </a:r>
            <a:endParaRPr lang="es-MX" sz="1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866441" y="3933056"/>
            <a:ext cx="3814728" cy="1781944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Material elaborado por:</a:t>
            </a:r>
          </a:p>
          <a:p>
            <a:pPr algn="ctr"/>
            <a:endParaRPr lang="es-MX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s-MX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Diana Margarita Castro </a:t>
            </a:r>
            <a:r>
              <a:rPr lang="es-MX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Ricalde</a:t>
            </a:r>
            <a:endParaRPr lang="es-MX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s-MX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Profesora</a:t>
            </a:r>
            <a:endParaRPr lang="es-MX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159300"/>
            <a:ext cx="3960440" cy="5078012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856785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91746" cy="8160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Según su diseño y estructura, la entrevista puede ser:</a:t>
            </a:r>
            <a:endParaRPr lang="es-MX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>
          <a:xfrm>
            <a:off x="802817" y="1315418"/>
            <a:ext cx="3298112" cy="576262"/>
          </a:xfrm>
        </p:spPr>
        <p:txBody>
          <a:bodyPr/>
          <a:lstStyle/>
          <a:p>
            <a:r>
              <a:rPr lang="es-MX" b="1" dirty="0" smtClean="0"/>
              <a:t>ESTRUCTURADA</a:t>
            </a:r>
            <a:endParaRPr lang="es-MX" b="1" dirty="0"/>
          </a:p>
        </p:txBody>
      </p:sp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>
          <a:xfrm>
            <a:off x="827700" y="2204864"/>
            <a:ext cx="4896428" cy="405147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 este tipo de entrevista, el  investigador planifica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previamente  las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preguntas a realizar,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mediante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redacción de un  </a:t>
            </a:r>
            <a:r>
              <a:rPr lang="es-MX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guión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preestablecido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 secuenciado  y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dirigido.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 este tipo de encuesta, existe poca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  ninguna  posibilidad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 réplica por parte del entrevistado.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El entrevistador no debe salirse del </a:t>
            </a:r>
            <a:r>
              <a:rPr lang="es-MX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guión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874836"/>
            <a:ext cx="2257425" cy="4145000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3442866"/>
      </p:ext>
    </p:extLst>
  </p:cSld>
  <p:clrMapOvr>
    <a:masterClrMapping/>
  </p:clrMapOvr>
  <p:transition spd="slow">
    <p:randomBar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399658" cy="140053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Según su diseño y estructura, la entrevista puede ser:</a:t>
            </a:r>
            <a:endParaRPr lang="es-MX" sz="24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04048" y="1416790"/>
            <a:ext cx="3298113" cy="576262"/>
          </a:xfrm>
        </p:spPr>
        <p:txBody>
          <a:bodyPr/>
          <a:lstStyle/>
          <a:p>
            <a:r>
              <a:rPr lang="es-MX" b="1" dirty="0" smtClean="0"/>
              <a:t>SEMIESTRUCTURADA</a:t>
            </a:r>
            <a:endParaRPr lang="es-MX" b="1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169832" y="2132856"/>
            <a:ext cx="4506624" cy="439248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70000"/>
              </a:lnSpc>
            </a:pP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 determina de  antemano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cuál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es la información relevante que se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quiere conseguir.</a:t>
            </a:r>
          </a:p>
          <a:p>
            <a:pPr algn="just">
              <a:lnSpc>
                <a:spcPct val="17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  hacen  preguntas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abiertas, pero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dando  oportunidad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al entrevistado de matizar o ampliar su respuesta.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Permite 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ir  entrelazando  temas,  pero  requiere  de  una  gran  atención  por  parte  del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encuestador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 poder encauzar y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proponer temas relacionados con el principal, para continuar el diálogo.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132856"/>
            <a:ext cx="2200275" cy="3816424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51660091"/>
      </p:ext>
    </p:extLst>
  </p:cSld>
  <p:clrMapOvr>
    <a:masterClrMapping/>
  </p:clrMapOvr>
  <p:transition spd="slow">
    <p:randomBa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91746" cy="8160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Según su diseño y estructura, la entrevista puede ser:</a:t>
            </a:r>
            <a:endParaRPr lang="es-MX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>
          <a:xfrm>
            <a:off x="802817" y="1315418"/>
            <a:ext cx="3298112" cy="576262"/>
          </a:xfrm>
        </p:spPr>
        <p:txBody>
          <a:bodyPr/>
          <a:lstStyle/>
          <a:p>
            <a:r>
              <a:rPr lang="es-MX" b="1" dirty="0" smtClean="0"/>
              <a:t>NO ESTRUCTURADA</a:t>
            </a:r>
            <a:endParaRPr lang="es-MX" b="1" dirty="0"/>
          </a:p>
        </p:txBody>
      </p:sp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>
          <a:xfrm>
            <a:off x="827700" y="2204864"/>
            <a:ext cx="4896428" cy="405147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Sin </a:t>
            </a:r>
            <a:r>
              <a:rPr lang="es-MX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guión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previo. El investigador tiene como   referentes la información sobre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tema, pero la entrevista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  va  construyendo  a  medida  que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avanza.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Requiere gran 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preparación  por  parte 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del entrevistador o investigador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quien debe documentarse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previamente sobre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los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temas que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se tratarán.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Las preguntas pueden ir surgiendo de manera espontánea.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00808"/>
            <a:ext cx="2683396" cy="4727376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6773031"/>
      </p:ext>
    </p:extLst>
  </p:cSld>
  <p:clrMapOvr>
    <a:masterClrMapping/>
  </p:clrMapOvr>
  <p:transition spd="slow">
    <p:randomBa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6620967" cy="1915647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EXPERIMENTACIÓN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66442" y="4437112"/>
            <a:ext cx="6620968" cy="1200669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70000"/>
              </a:lnSpc>
            </a:pPr>
            <a:r>
              <a:rPr lang="es-MX" b="1" dirty="0" smtClean="0"/>
              <a:t>TÉCNICA PROPIA DEL MÉTODO CUANTITATIVO, QUE NO FORMA PARTE DE ESTE MATERIAL –QUE SÓLO ABORDA TÉCNICAS CUALITATIVAS-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14292073"/>
      </p:ext>
    </p:extLst>
  </p:cSld>
  <p:clrMapOvr>
    <a:masterClrMapping/>
  </p:clrMapOvr>
  <p:transition spd="slow">
    <p:randomBa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475656" y="1988840"/>
            <a:ext cx="6620967" cy="271653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EXISTEN MÁS TÉCNICAS CUALITATIVAS PARA LA RECOPILACIÓN DE INFORMACIÓN, LAS CUALES SERÁN ASIGNADAS A LOS ALUMNOS PARA SU INVESTIGACIÓN Y POSTERIOR EXPOSICIÓN FRENTE A GRUPO</a:t>
            </a:r>
            <a:endParaRPr lang="es-MX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282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539552" y="260648"/>
            <a:ext cx="7055380" cy="1104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FUENTES DE INFORMACIÓN CONSULTADAS Y SUGERIDAS</a:t>
            </a:r>
            <a:endParaRPr lang="es-MX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95536" y="1772817"/>
            <a:ext cx="7848872" cy="48245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es-MX" sz="17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Abello</a:t>
            </a:r>
            <a:r>
              <a:rPr lang="es-MX" sz="17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Llanos (2009). </a:t>
            </a:r>
            <a:r>
              <a:rPr lang="es-MX" sz="17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La investigación en Ciencias Sociales. Sugerencias prácticas sobre el proceso</a:t>
            </a:r>
            <a:r>
              <a:rPr lang="es-MX" sz="17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En “Investigación y Desarrollo”, vol. 17, núm. 1. Colombia: Universidad del Norte. Disponible en: http://www.redalyc.org/pdf/268/26811984010.pdf</a:t>
            </a:r>
          </a:p>
          <a:p>
            <a:pPr>
              <a:lnSpc>
                <a:spcPct val="170000"/>
              </a:lnSpc>
            </a:pPr>
            <a:r>
              <a:rPr lang="es-MX" sz="17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Cheesman</a:t>
            </a:r>
            <a:r>
              <a:rPr lang="es-MX" sz="17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de Rueda, </a:t>
            </a:r>
            <a:r>
              <a:rPr lang="es-MX" sz="17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Sindy</a:t>
            </a:r>
            <a:r>
              <a:rPr lang="es-MX" sz="17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(2011). </a:t>
            </a:r>
            <a:r>
              <a:rPr lang="es-MX" sz="17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Conceptos básicos en investigación</a:t>
            </a:r>
            <a:r>
              <a:rPr lang="es-MX" sz="17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Disponible en: http://investigar1.files.wordpress.com/2010/05/conceptos.pdf </a:t>
            </a:r>
            <a:endParaRPr lang="es-MX" sz="17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es-MX" sz="17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Folgueiras</a:t>
            </a:r>
            <a:r>
              <a:rPr lang="es-MX" sz="17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17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Bertomeu</a:t>
            </a:r>
            <a:r>
              <a:rPr lang="es-MX" sz="17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Pilar (2009). </a:t>
            </a:r>
            <a:r>
              <a:rPr lang="es-MX" sz="17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Métodos y técnicas de recogida y análisis de información cualitativa. </a:t>
            </a:r>
            <a:r>
              <a:rPr lang="es-MX" sz="17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Argentina: Universidad de Buenos Aires. Disponible en: </a:t>
            </a:r>
            <a:r>
              <a:rPr lang="es-MX" sz="17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www.fvet.uba.ar/postgrado/especialidad/power_taller.pdf</a:t>
            </a:r>
            <a:endParaRPr lang="es-MX" sz="17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91460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FUENTES DE INFORMACIÓN CONSULTADAS Y SUGERIDAS</a:t>
            </a:r>
            <a:endParaRPr lang="es-MX" sz="2400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E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Gómez Ferri, Javier et. al. (2011). </a:t>
            </a:r>
            <a:r>
              <a:rPr lang="es-E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Técnicas cualitativas de investigación social</a:t>
            </a:r>
            <a:r>
              <a:rPr lang="es-E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 Departamento de Sociología y Antropología Social. España: Universidad de Valencia. </a:t>
            </a:r>
            <a:r>
              <a:rPr lang="es-E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Disponible en: </a:t>
            </a:r>
            <a:r>
              <a:rPr lang="es-ES" b="1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2"/>
              </a:rPr>
              <a:t>http://</a:t>
            </a:r>
            <a:r>
              <a:rPr lang="es-ES" b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2"/>
              </a:rPr>
              <a:t>ocw.uv.es/ciencias-sociales-y-juridicas/tecnicas-cualitativas-de-investigacion-social/tema_8_metodo_bio.pdf</a:t>
            </a:r>
            <a:r>
              <a:rPr lang="es-E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es-ES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Gómez </a:t>
            </a:r>
            <a:r>
              <a:rPr lang="es-MX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Peresmitré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Gilda y </a:t>
            </a:r>
            <a:r>
              <a:rPr lang="es-MX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Reidl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Lucy (2010). Metodología de Investigación en Ciencias Sociales. México: Universidad Nacional Autónoma de México. Disponible en: http://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www.psicol.unam.mx/Investigacion2/pdf/lucy_gilda.pdf</a:t>
            </a:r>
            <a:endParaRPr lang="es-ES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ES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Hamui</a:t>
            </a:r>
            <a:r>
              <a:rPr lang="es-E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-Sutton, Alicia y Varela, Margarita (2012). </a:t>
            </a:r>
            <a:r>
              <a:rPr lang="es-E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La técnica de los Grupos Focales.</a:t>
            </a:r>
            <a:r>
              <a:rPr lang="es-E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Departamento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de Investigación Educativa, División de Estudios de Posgrado, Facultad de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Medicina. México: Universidad Nacional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Autónoma de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México. </a:t>
            </a: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50643"/>
      </p:ext>
    </p:extLst>
  </p:cSld>
  <p:clrMapOvr>
    <a:masterClrMapping/>
  </p:clrMapOvr>
  <p:transition spd="slow">
    <p:randomBa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FUENTES DE INFORMACIÓN CONSULTADAS Y SUGERIDAS</a:t>
            </a:r>
            <a:endParaRPr lang="es-MX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2052925"/>
            <a:ext cx="7272692" cy="4195481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Hernández, Marta </a:t>
            </a:r>
            <a:r>
              <a:rPr lang="es-MX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Alelú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et. al. (2010). </a:t>
            </a:r>
            <a:r>
              <a:rPr lang="es-MX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Estudio de encuestas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 En “Métodos de Investigación”, 3° de Educación Especial. España: Universidad Autónoma de Madrid. Disponible en: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https://www.uam.es/personal_pdi/stmaria/jmurillo/InvestigacionEE/Presentaciones/Curso_10/ENCUESTA_Trabajo.pdf</a:t>
            </a:r>
            <a:endParaRPr lang="es-MX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Peláez, Alicia, et. al. (2011). </a:t>
            </a:r>
            <a:r>
              <a:rPr lang="es-MX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Entrevista.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España: Universidad Autónoma de Madrid. Disponible en: https://www.uam.es/personal_pdi/stmaria/jmurillo/InvestigacionEE/Presentaciones/Curso_10/Entrevista_trabajo.pdf</a:t>
            </a: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35345"/>
      </p:ext>
    </p:extLst>
  </p:cSld>
  <p:clrMapOvr>
    <a:masterClrMapping/>
  </p:clrMapOvr>
  <p:transition spd="slow">
    <p:randomBa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FUENTES DE INFORMACIÓN CONSULTADAS Y SUGERIDAS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2052925"/>
            <a:ext cx="7632732" cy="4195481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Sierra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Guzmán, Martha Patricia (2012). </a:t>
            </a:r>
            <a:r>
              <a:rPr lang="es-MX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Conceptos Generales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 Preparatoria número 3. México: Universidad Autónoma del Estado de Hidalgo. Disponible en: http://www.uaeh.edu.mx/docencia/P_Presentaciones/prepa3/conceptos_generales_inv.pdf </a:t>
            </a:r>
            <a:endParaRPr lang="es-MX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Universidad de Alicante (2009). </a:t>
            </a:r>
            <a:r>
              <a:rPr lang="es-MX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Técnicas de Observación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 En “Técnicas de Investigación Social para el Trabajo Social”. España.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Disponible en: http://personal.ua.es/es/francisco-frances/materiales/tema4/observacin_interna_o_participante.html</a:t>
            </a: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6421861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PROPÓSITO DE LA UNIDAD DE APRENDIZAJE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27700" y="2996952"/>
            <a:ext cx="7920764" cy="325145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Investigar un problema concreto del campo gastronómico a través de la comprensión de los métodos cualitativos, cuantitativos y mixtos para su abordaje y la aplicación de diferentes técnicas para la recopilación de información.</a:t>
            </a:r>
          </a:p>
        </p:txBody>
      </p:sp>
    </p:spTree>
    <p:extLst>
      <p:ext uri="{BB962C8B-B14F-4D97-AF65-F5344CB8AC3E}">
        <p14:creationId xmlns:p14="http://schemas.microsoft.com/office/powerpoint/2010/main" val="31971951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03206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CONOCIMIENTOS ESPERADOS (de acuerdo con el programa de estudios)</a:t>
            </a:r>
            <a:endParaRPr lang="es-MX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932040" y="1988840"/>
            <a:ext cx="3298115" cy="420024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Investigación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 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método: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Cualitativo.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Técnicas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 investigación relacionadas con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 método: </a:t>
            </a:r>
            <a:r>
              <a:rPr lang="es-MX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observación, grupo de enfoque, encuesta, experimentación.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00808"/>
            <a:ext cx="3744416" cy="4572000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548116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GUIÓN PARA EL EMPLEO DEL MATERIAL</a:t>
            </a:r>
            <a:endParaRPr lang="es-MX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79512" y="1412775"/>
            <a:ext cx="6480720" cy="511256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Se sugiere la </a:t>
            </a:r>
            <a:r>
              <a:rPr lang="es-MX" b="1" dirty="0" smtClean="0">
                <a:solidFill>
                  <a:srgbClr val="F76615"/>
                </a:solidFill>
              </a:rPr>
              <a:t>exposición oral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del profesor en torno a la temática, apoyándose de </a:t>
            </a:r>
            <a:r>
              <a:rPr lang="es-MX" b="1" dirty="0" smtClean="0">
                <a:solidFill>
                  <a:srgbClr val="F76615"/>
                </a:solidFill>
              </a:rPr>
              <a:t>lecturas impresas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de este </a:t>
            </a:r>
            <a:r>
              <a:rPr lang="es-MX" b="1" dirty="0" smtClean="0">
                <a:solidFill>
                  <a:srgbClr val="F76615"/>
                </a:solidFill>
              </a:rPr>
              <a:t>material visual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y de otras estrategias didácticas como “</a:t>
            </a:r>
            <a:r>
              <a:rPr lang="es-MX" b="1" dirty="0" smtClean="0">
                <a:solidFill>
                  <a:srgbClr val="F76615"/>
                </a:solidFill>
              </a:rPr>
              <a:t>lluvia de ideas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”, </a:t>
            </a:r>
            <a:r>
              <a:rPr lang="es-MX" b="1" dirty="0" smtClean="0">
                <a:solidFill>
                  <a:srgbClr val="F76615"/>
                </a:solidFill>
              </a:rPr>
              <a:t>debate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y </a:t>
            </a:r>
            <a:r>
              <a:rPr lang="es-MX" b="1" dirty="0" smtClean="0">
                <a:solidFill>
                  <a:srgbClr val="F76615"/>
                </a:solidFill>
              </a:rPr>
              <a:t>discusión dirigida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lnSpc>
                <a:spcPct val="160000"/>
              </a:lnSpc>
              <a:buNone/>
            </a:pPr>
            <a:endParaRPr lang="es-MX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1. Para iniciar el abordaje de la temática, se pueden </a:t>
            </a:r>
            <a:r>
              <a:rPr lang="es-MX" b="1" dirty="0" smtClean="0">
                <a:solidFill>
                  <a:srgbClr val="F76615"/>
                </a:solidFill>
              </a:rPr>
              <a:t>integrar tres equipos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conformados por 4 </a:t>
            </a:r>
            <a:r>
              <a:rPr lang="es-MX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ó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5 integrantes –los grupos de alumnos que cursan unidades de aprendizaje relacionadas con investigación en la Facultad de Turismo y Gastronomía, suelen ser pequeños, con un máximo de 15 alumnos por grupo-.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170" y="1052736"/>
            <a:ext cx="2148830" cy="2857500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03896428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880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GUIÓN PARA EL EMPLEO DEL MATERIAL</a:t>
            </a:r>
            <a:endParaRPr lang="es-MX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611560" y="1573541"/>
            <a:ext cx="3298113" cy="469954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2. Una vez integrados los equipos, solicitar a cada uno, por separado, discutir los siguientes términos: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A) METODOLOGÍA DE LA INVESTIGACIÓN</a:t>
            </a: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B) MÉTODOS DE INVESTIGACIÓN</a:t>
            </a: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C) TÉCNICAS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CUALITATIVAS.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788024" y="1484785"/>
            <a:ext cx="3816424" cy="489654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3.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Asignar un tiempo máximo de 15 minutos </a:t>
            </a: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para la discusión, y vigilar el cumplimiento de dicho tiempo.</a:t>
            </a:r>
          </a:p>
          <a:p>
            <a:pPr marL="0" indent="0">
              <a:lnSpc>
                <a:spcPct val="160000"/>
              </a:lnSpc>
              <a:buNone/>
            </a:pPr>
            <a:endParaRPr lang="es-MX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4.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Solicitar que un representante del equipo describa y explique </a:t>
            </a: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ante el grupo, el consenso al cual llegaron en torno a lo que significa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cada término.</a:t>
            </a:r>
          </a:p>
          <a:p>
            <a:pPr marL="0" indent="0">
              <a:lnSpc>
                <a:spcPct val="160000"/>
              </a:lnSpc>
              <a:buNone/>
            </a:pPr>
            <a:endParaRPr lang="es-MX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5.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Anotar en el pizarrón </a:t>
            </a:r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las “palabras clave”, ideas o elementos más importantes de lo expresado por los representantes de cada equipo.</a:t>
            </a:r>
            <a:endParaRPr lang="es-MX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70365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GUIÓN PARA EL EMPLEO DEL MATERIAL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27700" y="2052925"/>
            <a:ext cx="7200684" cy="4195481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Iniciar con la exposición oral del profesor, apoyándose del presente material visual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iniciando con la aclaración de los términos “metodología”, “método”, “técnicas” e “instrumentos”, que se emplean cotidianamente en investigación.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7.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Ir relacionando los conceptos 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que se presentan, con las “palabras clave” o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con las ideas expresadas inicialmente por los alumnos.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18687"/>
      </p:ext>
    </p:extLst>
  </p:cSld>
  <p:clrMapOvr>
    <a:masterClrMapping/>
  </p:clrMapOvr>
  <p:transition spd="slow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716</TotalTime>
  <Words>3049</Words>
  <Application>Microsoft Office PowerPoint</Application>
  <PresentationFormat>Presentación en pantalla (4:3)</PresentationFormat>
  <Paragraphs>180</Paragraphs>
  <Slides>48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4" baseType="lpstr">
      <vt:lpstr>Arial</vt:lpstr>
      <vt:lpstr>Calibri</vt:lpstr>
      <vt:lpstr>Century Gothic</vt:lpstr>
      <vt:lpstr>Wingdings</vt:lpstr>
      <vt:lpstr>Wingdings 3</vt:lpstr>
      <vt:lpstr>Ion</vt:lpstr>
      <vt:lpstr> FACULTAD DE TURISMO Y GASTRONOMÍA  PROGRAMA EDUCATIVO:  Licenciatura en Gastronomía</vt:lpstr>
      <vt:lpstr>UNIDAD DE APRENDIZAJE</vt:lpstr>
      <vt:lpstr>UNIDAD DE COMPETENCIA III</vt:lpstr>
      <vt:lpstr>TÍTULO DEL MATERIAL:   Metodología, métodos y técnicas aplicables a estudios cualitativos</vt:lpstr>
      <vt:lpstr>PROPÓSITO DE LA UNIDAD DE APRENDIZAJE</vt:lpstr>
      <vt:lpstr>CONOCIMIENTOS ESPERADOS (de acuerdo con el programa de estudios)</vt:lpstr>
      <vt:lpstr>GUIÓN PARA EL EMPLEO DEL MATERIAL</vt:lpstr>
      <vt:lpstr>GUIÓN PARA EL EMPLEO DEL MATERIAL</vt:lpstr>
      <vt:lpstr>GUIÓN PARA EL EMPLEO DEL MATERIAL</vt:lpstr>
      <vt:lpstr>GUIÓN PARA EL EMPLEO DEL MATERIAL</vt:lpstr>
      <vt:lpstr>Metodología, métodos y técnicas aplicables a estudios cualitativos</vt:lpstr>
      <vt:lpstr>¿QUÉ ES UN MÉTODO EN INVESTIGACIÓN?</vt:lpstr>
      <vt:lpstr>MÉTODO</vt:lpstr>
      <vt:lpstr>MÉTODO</vt:lpstr>
      <vt:lpstr>Presentación de PowerPoint</vt:lpstr>
      <vt:lpstr>METODOLOGÍA DE LA INVESTIGACIÓN</vt:lpstr>
      <vt:lpstr>ELECCIÓN DEL MÉTODO DE INVESTIGACIÓN</vt:lpstr>
      <vt:lpstr>YA SABEMOS QUÉ ES EL MÉTODO… PERO ¿QUÉ ES UNA TÉCNICA EN INVESTIGACIÓN Y QUÉ RELACIÓN TIENE CON LA METODOLOGÍA?</vt:lpstr>
      <vt:lpstr>RELACIÓN ENTRE MÉTODO Y TÉCNICA DE INVESTIGACIÓN</vt:lpstr>
      <vt:lpstr>MÉTODO CUALITATIVO</vt:lpstr>
      <vt:lpstr>MÉTODO CUALITATIVO</vt:lpstr>
      <vt:lpstr>ANÁLISIS E INTERPRETACIÓN DE RESULTADOS EN INVESTIGACIONES CUALITATIVAS</vt:lpstr>
      <vt:lpstr>TÉCNICAS DE INVESTIGACIÓN </vt:lpstr>
      <vt:lpstr>OBSERVACIÓN</vt:lpstr>
      <vt:lpstr>TÉCNICA CUALITATIVA: OBSERVACIÓN</vt:lpstr>
      <vt:lpstr>PROCESO DE OBSERVACIÓN</vt:lpstr>
      <vt:lpstr>TIPOS DE OBSERVACIÓN EN CIENCIAS SOCIALES</vt:lpstr>
      <vt:lpstr>OBSERVACIÓN NO PARTICIPANTE</vt:lpstr>
      <vt:lpstr>OBSERVACIÓN PARTICIPANTE</vt:lpstr>
      <vt:lpstr>GRUPOS DE ENFOQUE </vt:lpstr>
      <vt:lpstr>TÉCNICA DE INVESTIGACIÓN: GRUPOS DE ENFOQUE</vt:lpstr>
      <vt:lpstr>GRUPOS DE ENFOQUE</vt:lpstr>
      <vt:lpstr>GRUPOS DE ENFOQUE O FOCUS GROUP</vt:lpstr>
      <vt:lpstr>GRUPOS DE ENFOQUE</vt:lpstr>
      <vt:lpstr>ENCUESTA</vt:lpstr>
      <vt:lpstr>ENCUESTA</vt:lpstr>
      <vt:lpstr>ENCUESTA</vt:lpstr>
      <vt:lpstr>VALOR DE LAS ENCUESTAS</vt:lpstr>
      <vt:lpstr>ENCUESTA: ENTREVISTA</vt:lpstr>
      <vt:lpstr>Según su diseño y estructura, la entrevista puede ser:</vt:lpstr>
      <vt:lpstr>Según su diseño y estructura, la entrevista puede ser:</vt:lpstr>
      <vt:lpstr>Según su diseño y estructura, la entrevista puede ser:</vt:lpstr>
      <vt:lpstr>EXPERIMENTACIÓN</vt:lpstr>
      <vt:lpstr>EXISTEN MÁS TÉCNICAS CUALITATIVAS PARA LA RECOPILACIÓN DE INFORMACIÓN, LAS CUALES SERÁN ASIGNADAS A LOS ALUMNOS PARA SU INVESTIGACIÓN Y POSTERIOR EXPOSICIÓN FRENTE A GRUPO</vt:lpstr>
      <vt:lpstr>FUENTES DE INFORMACIÓN CONSULTADAS Y SUGERIDAS</vt:lpstr>
      <vt:lpstr>FUENTES DE INFORMACIÓN CONSULTADAS Y SUGERIDAS</vt:lpstr>
      <vt:lpstr>FUENTES DE INFORMACIÓN CONSULTADAS Y SUGERIDAS</vt:lpstr>
      <vt:lpstr>FUENTES DE INFORMACIÓN CONSULTADAS Y SUGERIDAS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TÉCNICAS PARA LA INVESTIGACIÓN CUALITATIVA</dc:title>
  <dc:creator>Diana</dc:creator>
  <cp:lastModifiedBy>Diana</cp:lastModifiedBy>
  <cp:revision>117</cp:revision>
  <dcterms:created xsi:type="dcterms:W3CDTF">2014-05-22T19:24:01Z</dcterms:created>
  <dcterms:modified xsi:type="dcterms:W3CDTF">2016-09-21T19:41:51Z</dcterms:modified>
</cp:coreProperties>
</file>