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0" r:id="rId2"/>
    <p:sldId id="256" r:id="rId3"/>
    <p:sldId id="273" r:id="rId4"/>
    <p:sldId id="271" r:id="rId5"/>
    <p:sldId id="272" r:id="rId6"/>
    <p:sldId id="275" r:id="rId7"/>
    <p:sldId id="274" r:id="rId8"/>
    <p:sldId id="276" r:id="rId9"/>
    <p:sldId id="277" r:id="rId10"/>
    <p:sldId id="287" r:id="rId11"/>
    <p:sldId id="278" r:id="rId12"/>
    <p:sldId id="279" r:id="rId13"/>
    <p:sldId id="280" r:id="rId14"/>
    <p:sldId id="282" r:id="rId15"/>
    <p:sldId id="284" r:id="rId16"/>
    <p:sldId id="283" r:id="rId17"/>
    <p:sldId id="285" r:id="rId18"/>
    <p:sldId id="259" r:id="rId19"/>
    <p:sldId id="257" r:id="rId20"/>
    <p:sldId id="260" r:id="rId21"/>
    <p:sldId id="281" r:id="rId22"/>
    <p:sldId id="286" r:id="rId23"/>
    <p:sldId id="290" r:id="rId24"/>
    <p:sldId id="291" r:id="rId25"/>
    <p:sldId id="292" r:id="rId26"/>
    <p:sldId id="293" r:id="rId27"/>
    <p:sldId id="264" r:id="rId28"/>
    <p:sldId id="265" r:id="rId29"/>
    <p:sldId id="266" r:id="rId30"/>
    <p:sldId id="294" r:id="rId31"/>
    <p:sldId id="295" r:id="rId32"/>
    <p:sldId id="296" r:id="rId33"/>
    <p:sldId id="297" r:id="rId34"/>
    <p:sldId id="298" r:id="rId35"/>
    <p:sldId id="299" r:id="rId36"/>
    <p:sldId id="300" r:id="rId37"/>
    <p:sldId id="302" r:id="rId38"/>
    <p:sldId id="303" r:id="rId39"/>
    <p:sldId id="308" r:id="rId40"/>
    <p:sldId id="306" r:id="rId41"/>
    <p:sldId id="305" r:id="rId42"/>
    <p:sldId id="304" r:id="rId43"/>
    <p:sldId id="288" r:id="rId44"/>
    <p:sldId id="261" r:id="rId45"/>
    <p:sldId id="262" r:id="rId46"/>
    <p:sldId id="263" r:id="rId47"/>
    <p:sldId id="267" r:id="rId48"/>
    <p:sldId id="268" r:id="rId49"/>
    <p:sldId id="269" r:id="rId50"/>
    <p:sldId id="309" r:id="rId51"/>
    <p:sldId id="258" r:id="rId52"/>
    <p:sldId id="301" r:id="rId53"/>
    <p:sldId id="307" r:id="rId54"/>
    <p:sldId id="289"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4" d="100"/>
          <a:sy n="104" d="100"/>
        </p:scale>
        <p:origin x="690"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9/23/2016</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3A1CC3-2375-41D4-9E03-427CAF2A4C1A}" type="datetimeFigureOut">
              <a:rPr lang="en-US" dirty="0"/>
              <a:t>9/23/2016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F16868-8199-4C2C-A5B1-63AEE139F88E}"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AD9FF7F-6988-44CC-821B-644E70CD2F73}"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12C299-16B2-4475-990D-751901EACC14}"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9/23/2016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9/23/2016</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dirty="0"/>
              <a:t>9/23/2016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9/23/2016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9/23/2016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9/23/2016</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9/23/2016</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6E86A4C-8E40-4F87-A4F0-01A0687C5742}" type="datetimeFigureOut">
              <a:rPr lang="en-US" dirty="0"/>
              <a:t>9/23/2016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dirty="0"/>
              <a:t>9/23/2016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9/23/2016</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transition spd="slow">
    <p:randomBar dir="vert"/>
  </p:transition>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hyperlink" Target="http://www2.unifap.br/gtea/wp-content/uploads/2011/10/T_cnicas-e-instrumentos-cualitativos-de-recogida-de-datos1.pdf"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nbn-resolving.de/urn:nbn:de:0114-fqs0502430"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ww.eoi.es/blogs/nataliasuarez-bustamante/2012/02/11/%C2%BFque-es-el-metodo-delph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154955" y="1745673"/>
            <a:ext cx="8825658" cy="3031708"/>
          </a:xfrm>
        </p:spPr>
        <p:txBody>
          <a:bodyPr/>
          <a:lstStyle/>
          <a:p>
            <a:pPr algn="ctr">
              <a:lnSpc>
                <a:spcPct val="150000"/>
              </a:lnSpc>
            </a:pPr>
            <a:r>
              <a:rPr lang="es-MX" sz="3600" b="1" dirty="0" smtClean="0">
                <a:solidFill>
                  <a:schemeClr val="accent2">
                    <a:lumMod val="60000"/>
                    <a:lumOff val="40000"/>
                  </a:schemeClr>
                </a:solidFill>
              </a:rPr>
              <a:t>UNIVERSIDAD AUTÓNOMA DEL ESTADO DE MÉXICO</a:t>
            </a:r>
            <a:br>
              <a:rPr lang="es-MX" sz="3600" b="1" dirty="0" smtClean="0">
                <a:solidFill>
                  <a:schemeClr val="accent2">
                    <a:lumMod val="60000"/>
                    <a:lumOff val="40000"/>
                  </a:schemeClr>
                </a:solidFill>
              </a:rPr>
            </a:br>
            <a:r>
              <a:rPr lang="es-MX" sz="3600" b="1" dirty="0" smtClean="0">
                <a:solidFill>
                  <a:schemeClr val="accent2">
                    <a:lumMod val="60000"/>
                    <a:lumOff val="40000"/>
                  </a:schemeClr>
                </a:solidFill>
              </a:rPr>
              <a:t>Facultad de Turismo y Gastronomía</a:t>
            </a:r>
            <a:endParaRPr lang="es-MX" sz="3600" b="1" dirty="0">
              <a:solidFill>
                <a:schemeClr val="accent2">
                  <a:lumMod val="60000"/>
                  <a:lumOff val="40000"/>
                </a:schemeClr>
              </a:solidFill>
            </a:endParaRPr>
          </a:p>
        </p:txBody>
      </p:sp>
      <p:sp>
        <p:nvSpPr>
          <p:cNvPr id="5" name="Subtítulo 4"/>
          <p:cNvSpPr>
            <a:spLocks noGrp="1"/>
          </p:cNvSpPr>
          <p:nvPr>
            <p:ph type="subTitle" idx="1"/>
          </p:nvPr>
        </p:nvSpPr>
        <p:spPr>
          <a:xfrm>
            <a:off x="1154955" y="5153890"/>
            <a:ext cx="8825658" cy="484909"/>
          </a:xfrm>
        </p:spPr>
        <p:txBody>
          <a:bodyPr/>
          <a:lstStyle/>
          <a:p>
            <a:pPr algn="ctr"/>
            <a:r>
              <a:rPr lang="es-MX" b="1" dirty="0" smtClean="0"/>
              <a:t>Programa educativo: maestría en estudios turísticos</a:t>
            </a:r>
            <a:endParaRPr lang="es-MX" b="1" dirty="0"/>
          </a:p>
        </p:txBody>
      </p:sp>
    </p:spTree>
    <p:extLst>
      <p:ext uri="{BB962C8B-B14F-4D97-AF65-F5344CB8AC3E}">
        <p14:creationId xmlns:p14="http://schemas.microsoft.com/office/powerpoint/2010/main" val="236765957"/>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1246908"/>
            <a:ext cx="4351025" cy="4350327"/>
          </a:xfrm>
        </p:spPr>
        <p:txBody>
          <a:bodyPr/>
          <a:lstStyle/>
          <a:p>
            <a:pPr algn="ctr">
              <a:lnSpc>
                <a:spcPct val="150000"/>
              </a:lnSpc>
            </a:pPr>
            <a:r>
              <a:rPr lang="es-MX" dirty="0">
                <a:solidFill>
                  <a:schemeClr val="accent6">
                    <a:lumMod val="60000"/>
                    <a:lumOff val="40000"/>
                  </a:schemeClr>
                </a:solidFill>
              </a:rPr>
              <a:t>LA </a:t>
            </a:r>
            <a:r>
              <a:rPr lang="es-MX" dirty="0" smtClean="0">
                <a:solidFill>
                  <a:schemeClr val="accent6">
                    <a:lumMod val="60000"/>
                    <a:lumOff val="40000"/>
                  </a:schemeClr>
                </a:solidFill>
              </a:rPr>
              <a:t>OBSERVACIÓN</a:t>
            </a:r>
            <a:r>
              <a:rPr lang="es-MX" dirty="0">
                <a:solidFill>
                  <a:schemeClr val="accent1">
                    <a:lumMod val="20000"/>
                    <a:lumOff val="80000"/>
                  </a:schemeClr>
                </a:solidFill>
              </a:rPr>
              <a:t/>
            </a:r>
            <a:br>
              <a:rPr lang="es-MX" dirty="0">
                <a:solidFill>
                  <a:schemeClr val="accent1">
                    <a:lumMod val="20000"/>
                    <a:lumOff val="80000"/>
                  </a:schemeClr>
                </a:solidFill>
              </a:rPr>
            </a:br>
            <a:r>
              <a:rPr lang="es-MX" dirty="0">
                <a:solidFill>
                  <a:schemeClr val="accent1">
                    <a:lumMod val="20000"/>
                    <a:lumOff val="80000"/>
                  </a:schemeClr>
                </a:solidFill>
              </a:rPr>
              <a:t>Técnica de investigación cualitativa</a:t>
            </a:r>
            <a:endParaRPr lang="es-MX" dirty="0"/>
          </a:p>
        </p:txBody>
      </p:sp>
      <p:pic>
        <p:nvPicPr>
          <p:cNvPr id="4" name="Imagen 3"/>
          <p:cNvPicPr>
            <a:picLocks noChangeAspect="1"/>
          </p:cNvPicPr>
          <p:nvPr/>
        </p:nvPicPr>
        <p:blipFill>
          <a:blip r:embed="rId2"/>
          <a:stretch>
            <a:fillRect/>
          </a:stretch>
        </p:blipFill>
        <p:spPr>
          <a:xfrm>
            <a:off x="7666182" y="1887680"/>
            <a:ext cx="3048000" cy="3068782"/>
          </a:xfrm>
          <a:prstGeom prst="rect">
            <a:avLst/>
          </a:prstGeom>
          <a:ln w="38100">
            <a:solidFill>
              <a:schemeClr val="accent5">
                <a:lumMod val="75000"/>
              </a:schemeClr>
            </a:solidFill>
          </a:ln>
        </p:spPr>
      </p:pic>
    </p:spTree>
    <p:extLst>
      <p:ext uri="{BB962C8B-B14F-4D97-AF65-F5344CB8AC3E}">
        <p14:creationId xmlns:p14="http://schemas.microsoft.com/office/powerpoint/2010/main" val="3712656128"/>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b="1" dirty="0" smtClean="0">
                <a:solidFill>
                  <a:schemeClr val="accent1">
                    <a:lumMod val="60000"/>
                    <a:lumOff val="40000"/>
                  </a:schemeClr>
                </a:solidFill>
              </a:rPr>
              <a:t>TÉCNICAS DE OBSERVACIÓN</a:t>
            </a:r>
            <a:endParaRPr lang="es-MX" b="1" dirty="0">
              <a:solidFill>
                <a:schemeClr val="accent1">
                  <a:lumMod val="60000"/>
                  <a:lumOff val="40000"/>
                </a:schemeClr>
              </a:solidFill>
            </a:endParaRPr>
          </a:p>
        </p:txBody>
      </p:sp>
      <p:sp>
        <p:nvSpPr>
          <p:cNvPr id="5" name="Marcador de contenido 4"/>
          <p:cNvSpPr>
            <a:spLocks noGrp="1"/>
          </p:cNvSpPr>
          <p:nvPr>
            <p:ph idx="1"/>
          </p:nvPr>
        </p:nvSpPr>
        <p:spPr>
          <a:xfrm>
            <a:off x="1154954" y="2603499"/>
            <a:ext cx="9790137" cy="4018973"/>
          </a:xfrm>
        </p:spPr>
        <p:txBody>
          <a:bodyPr>
            <a:normAutofit/>
          </a:bodyPr>
          <a:lstStyle/>
          <a:p>
            <a:pPr algn="ctr">
              <a:lnSpc>
                <a:spcPct val="150000"/>
              </a:lnSpc>
            </a:pPr>
            <a:r>
              <a:rPr lang="es-MX" sz="2000" dirty="0" smtClean="0">
                <a:solidFill>
                  <a:schemeClr val="accent5">
                    <a:lumMod val="75000"/>
                  </a:schemeClr>
                </a:solidFill>
              </a:rPr>
              <a:t>“Las técnicas de </a:t>
            </a:r>
            <a:r>
              <a:rPr lang="es-MX" sz="2000" dirty="0">
                <a:solidFill>
                  <a:schemeClr val="accent5">
                    <a:lumMod val="75000"/>
                  </a:schemeClr>
                </a:solidFill>
              </a:rPr>
              <a:t>observación son útiles a los investigadores en una variedad de formas. Proporcionan a los investigadores métodos para revisar expresiones no verbales de sentimientos, determinan quién interactúa con quién, permiten comprender cómo los participantes se comunican entre ellos, y verifican cuánto tiempo se está gastando en determinadas </a:t>
            </a:r>
            <a:r>
              <a:rPr lang="es-MX" sz="2000" dirty="0" smtClean="0">
                <a:solidFill>
                  <a:schemeClr val="accent5">
                    <a:lumMod val="75000"/>
                  </a:schemeClr>
                </a:solidFill>
              </a:rPr>
              <a:t>actividades" (</a:t>
            </a:r>
            <a:r>
              <a:rPr lang="es-MX" sz="2000" dirty="0" err="1" smtClean="0">
                <a:solidFill>
                  <a:schemeClr val="accent5">
                    <a:lumMod val="75000"/>
                  </a:schemeClr>
                </a:solidFill>
              </a:rPr>
              <a:t>Schmuck</a:t>
            </a:r>
            <a:r>
              <a:rPr lang="es-MX" sz="2000" dirty="0" smtClean="0">
                <a:solidFill>
                  <a:schemeClr val="accent5">
                    <a:lumMod val="75000"/>
                  </a:schemeClr>
                </a:solidFill>
              </a:rPr>
              <a:t>, cit. en </a:t>
            </a:r>
            <a:r>
              <a:rPr lang="es-MX" sz="2000" dirty="0" err="1" smtClean="0">
                <a:solidFill>
                  <a:schemeClr val="accent5">
                    <a:lumMod val="75000"/>
                  </a:schemeClr>
                </a:solidFill>
              </a:rPr>
              <a:t>Kawulich</a:t>
            </a:r>
            <a:r>
              <a:rPr lang="es-MX" sz="2000" dirty="0" smtClean="0">
                <a:solidFill>
                  <a:schemeClr val="accent5">
                    <a:lumMod val="75000"/>
                  </a:schemeClr>
                </a:solidFill>
              </a:rPr>
              <a:t>, 2006).</a:t>
            </a:r>
            <a:endParaRPr lang="es-MX" sz="2000" dirty="0">
              <a:solidFill>
                <a:schemeClr val="accent5">
                  <a:lumMod val="75000"/>
                </a:schemeClr>
              </a:solidFill>
            </a:endParaRPr>
          </a:p>
        </p:txBody>
      </p:sp>
    </p:spTree>
    <p:extLst>
      <p:ext uri="{BB962C8B-B14F-4D97-AF65-F5344CB8AC3E}">
        <p14:creationId xmlns:p14="http://schemas.microsoft.com/office/powerpoint/2010/main" val="2898763796"/>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lnSpc>
                <a:spcPct val="150000"/>
              </a:lnSpc>
            </a:pPr>
            <a:r>
              <a:rPr lang="es-MX" b="1" dirty="0" smtClean="0">
                <a:solidFill>
                  <a:schemeClr val="accent1">
                    <a:lumMod val="40000"/>
                    <a:lumOff val="60000"/>
                  </a:schemeClr>
                </a:solidFill>
              </a:rPr>
              <a:t>PARA REFLEXIONAR EN CLASE</a:t>
            </a:r>
            <a:endParaRPr lang="es-MX" b="1" dirty="0">
              <a:solidFill>
                <a:schemeClr val="accent1">
                  <a:lumMod val="40000"/>
                  <a:lumOff val="60000"/>
                </a:schemeClr>
              </a:solidFill>
            </a:endParaRPr>
          </a:p>
        </p:txBody>
      </p:sp>
      <p:sp>
        <p:nvSpPr>
          <p:cNvPr id="5" name="Marcador de texto 4"/>
          <p:cNvSpPr>
            <a:spLocks noGrp="1"/>
          </p:cNvSpPr>
          <p:nvPr>
            <p:ph type="body" idx="1"/>
          </p:nvPr>
        </p:nvSpPr>
        <p:spPr>
          <a:xfrm>
            <a:off x="6895559" y="1514763"/>
            <a:ext cx="3757545" cy="4608945"/>
          </a:xfrm>
        </p:spPr>
        <p:txBody>
          <a:bodyPr/>
          <a:lstStyle/>
          <a:p>
            <a:pPr algn="ctr">
              <a:lnSpc>
                <a:spcPct val="150000"/>
              </a:lnSpc>
            </a:pPr>
            <a:r>
              <a:rPr lang="es-MX" b="1" i="1" dirty="0" smtClean="0">
                <a:solidFill>
                  <a:schemeClr val="accent5">
                    <a:lumMod val="75000"/>
                  </a:schemeClr>
                </a:solidFill>
              </a:rPr>
              <a:t>¿Para qué más puede ser útil la técnica de observación?</a:t>
            </a:r>
          </a:p>
          <a:p>
            <a:pPr algn="ctr">
              <a:lnSpc>
                <a:spcPct val="150000"/>
              </a:lnSpc>
            </a:pPr>
            <a:endParaRPr lang="es-MX" b="1" i="1" dirty="0" smtClean="0">
              <a:solidFill>
                <a:schemeClr val="accent5">
                  <a:lumMod val="75000"/>
                </a:schemeClr>
              </a:solidFill>
            </a:endParaRPr>
          </a:p>
          <a:p>
            <a:pPr algn="ctr">
              <a:lnSpc>
                <a:spcPct val="150000"/>
              </a:lnSpc>
            </a:pPr>
            <a:r>
              <a:rPr lang="es-MX" b="1" i="1" dirty="0" smtClean="0">
                <a:solidFill>
                  <a:schemeClr val="accent5">
                    <a:lumMod val="75000"/>
                  </a:schemeClr>
                </a:solidFill>
              </a:rPr>
              <a:t>¿Cuántos tipos de observación conoces en investigación?</a:t>
            </a:r>
            <a:endParaRPr lang="es-MX" b="1" i="1" dirty="0">
              <a:solidFill>
                <a:schemeClr val="accent5">
                  <a:lumMod val="75000"/>
                </a:schemeClr>
              </a:solidFill>
            </a:endParaRPr>
          </a:p>
        </p:txBody>
      </p:sp>
    </p:spTree>
    <p:extLst>
      <p:ext uri="{BB962C8B-B14F-4D97-AF65-F5344CB8AC3E}">
        <p14:creationId xmlns:p14="http://schemas.microsoft.com/office/powerpoint/2010/main" val="2149961489"/>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99404" y="945958"/>
            <a:ext cx="8761413" cy="706964"/>
          </a:xfrm>
        </p:spPr>
        <p:txBody>
          <a:bodyPr/>
          <a:lstStyle/>
          <a:p>
            <a:pPr algn="ctr">
              <a:lnSpc>
                <a:spcPct val="150000"/>
              </a:lnSpc>
            </a:pPr>
            <a:r>
              <a:rPr lang="es-MX" sz="2400" b="1" dirty="0" smtClean="0">
                <a:solidFill>
                  <a:schemeClr val="accent2">
                    <a:lumMod val="60000"/>
                    <a:lumOff val="40000"/>
                  </a:schemeClr>
                </a:solidFill>
              </a:rPr>
              <a:t>TIPOS DE OBSERVACIÓN EN INVESTIGACIÓN CUALITATIVA</a:t>
            </a:r>
            <a:endParaRPr lang="es-MX" sz="2400" b="1" dirty="0">
              <a:solidFill>
                <a:schemeClr val="accent2">
                  <a:lumMod val="60000"/>
                  <a:lumOff val="40000"/>
                </a:schemeClr>
              </a:solidFill>
            </a:endParaRPr>
          </a:p>
        </p:txBody>
      </p:sp>
      <p:sp>
        <p:nvSpPr>
          <p:cNvPr id="5" name="Marcador de texto 4"/>
          <p:cNvSpPr>
            <a:spLocks noGrp="1"/>
          </p:cNvSpPr>
          <p:nvPr>
            <p:ph type="body" idx="1"/>
          </p:nvPr>
        </p:nvSpPr>
        <p:spPr>
          <a:xfrm>
            <a:off x="840918" y="2428010"/>
            <a:ext cx="4825157" cy="576262"/>
          </a:xfrm>
        </p:spPr>
        <p:txBody>
          <a:bodyPr/>
          <a:lstStyle/>
          <a:p>
            <a:pPr>
              <a:lnSpc>
                <a:spcPct val="150000"/>
              </a:lnSpc>
            </a:pPr>
            <a:r>
              <a:rPr lang="es-MX" sz="2000" b="1" dirty="0" smtClean="0">
                <a:solidFill>
                  <a:schemeClr val="accent1">
                    <a:lumMod val="60000"/>
                    <a:lumOff val="40000"/>
                  </a:schemeClr>
                </a:solidFill>
              </a:rPr>
              <a:t>OBSERVACIÓN NO PARTICIPANTE</a:t>
            </a:r>
            <a:endParaRPr lang="es-MX" sz="2000" b="1" dirty="0">
              <a:solidFill>
                <a:schemeClr val="accent1">
                  <a:lumMod val="60000"/>
                  <a:lumOff val="40000"/>
                </a:schemeClr>
              </a:solidFill>
            </a:endParaRPr>
          </a:p>
        </p:txBody>
      </p:sp>
      <p:sp>
        <p:nvSpPr>
          <p:cNvPr id="6" name="Marcador de contenido 5"/>
          <p:cNvSpPr>
            <a:spLocks noGrp="1"/>
          </p:cNvSpPr>
          <p:nvPr>
            <p:ph sz="half" idx="2"/>
          </p:nvPr>
        </p:nvSpPr>
        <p:spPr>
          <a:xfrm>
            <a:off x="341745" y="3179762"/>
            <a:ext cx="5638367" cy="2840039"/>
          </a:xfrm>
        </p:spPr>
        <p:txBody>
          <a:bodyPr>
            <a:normAutofit lnSpcReduction="10000"/>
          </a:bodyPr>
          <a:lstStyle/>
          <a:p>
            <a:pPr algn="ctr">
              <a:lnSpc>
                <a:spcPct val="150000"/>
              </a:lnSpc>
            </a:pPr>
            <a:r>
              <a:rPr lang="es-MX" b="1" dirty="0" smtClean="0">
                <a:solidFill>
                  <a:schemeClr val="accent1">
                    <a:lumMod val="75000"/>
                  </a:schemeClr>
                </a:solidFill>
              </a:rPr>
              <a:t>Es  </a:t>
            </a:r>
            <a:r>
              <a:rPr lang="es-MX" b="1" dirty="0">
                <a:solidFill>
                  <a:schemeClr val="accent1">
                    <a:lumMod val="75000"/>
                  </a:schemeClr>
                </a:solidFill>
              </a:rPr>
              <a:t>aquella  en </a:t>
            </a:r>
            <a:r>
              <a:rPr lang="es-MX" b="1" dirty="0" smtClean="0">
                <a:solidFill>
                  <a:schemeClr val="accent1">
                    <a:lumMod val="75000"/>
                  </a:schemeClr>
                </a:solidFill>
              </a:rPr>
              <a:t>la  </a:t>
            </a:r>
            <a:r>
              <a:rPr lang="es-MX" b="1" dirty="0">
                <a:solidFill>
                  <a:schemeClr val="accent1">
                    <a:lumMod val="75000"/>
                  </a:schemeClr>
                </a:solidFill>
              </a:rPr>
              <a:t>cual  se  recoge  la  información  desde  afuera,  sin </a:t>
            </a:r>
            <a:r>
              <a:rPr lang="es-MX" b="1" dirty="0" smtClean="0">
                <a:solidFill>
                  <a:schemeClr val="accent1">
                    <a:lumMod val="75000"/>
                  </a:schemeClr>
                </a:solidFill>
              </a:rPr>
              <a:t>intervenir   </a:t>
            </a:r>
            <a:r>
              <a:rPr lang="es-MX" b="1" dirty="0">
                <a:solidFill>
                  <a:schemeClr val="accent1">
                    <a:lumMod val="75000"/>
                  </a:schemeClr>
                </a:solidFill>
              </a:rPr>
              <a:t>para   nada   en   el   grupo   social,   hecho   o   fenómeno </a:t>
            </a:r>
            <a:r>
              <a:rPr lang="es-MX" b="1" dirty="0" smtClean="0">
                <a:solidFill>
                  <a:schemeClr val="accent1">
                    <a:lumMod val="75000"/>
                  </a:schemeClr>
                </a:solidFill>
              </a:rPr>
              <a:t>investigado</a:t>
            </a:r>
            <a:r>
              <a:rPr lang="es-MX" b="1" dirty="0">
                <a:solidFill>
                  <a:schemeClr val="accent1">
                    <a:lumMod val="75000"/>
                  </a:schemeClr>
                </a:solidFill>
              </a:rPr>
              <a:t>. El observador no participa en la vida social del grupo al </a:t>
            </a:r>
            <a:r>
              <a:rPr lang="es-MX" b="1" dirty="0" smtClean="0">
                <a:solidFill>
                  <a:schemeClr val="accent1">
                    <a:lumMod val="75000"/>
                  </a:schemeClr>
                </a:solidFill>
              </a:rPr>
              <a:t>que </a:t>
            </a:r>
            <a:r>
              <a:rPr lang="es-MX" b="1" dirty="0">
                <a:solidFill>
                  <a:schemeClr val="accent1">
                    <a:lumMod val="75000"/>
                  </a:schemeClr>
                </a:solidFill>
              </a:rPr>
              <a:t>observa, sino que </a:t>
            </a:r>
            <a:r>
              <a:rPr lang="es-MX" b="1" dirty="0" smtClean="0">
                <a:solidFill>
                  <a:schemeClr val="accent1">
                    <a:lumMod val="75000"/>
                  </a:schemeClr>
                </a:solidFill>
              </a:rPr>
              <a:t>participa </a:t>
            </a:r>
            <a:r>
              <a:rPr lang="es-MX" b="1" dirty="0">
                <a:solidFill>
                  <a:schemeClr val="accent1">
                    <a:lumMod val="75000"/>
                  </a:schemeClr>
                </a:solidFill>
              </a:rPr>
              <a:t>como </a:t>
            </a:r>
            <a:r>
              <a:rPr lang="es-MX" b="1" dirty="0" smtClean="0">
                <a:solidFill>
                  <a:schemeClr val="accent1">
                    <a:lumMod val="75000"/>
                  </a:schemeClr>
                </a:solidFill>
              </a:rPr>
              <a:t>observador (</a:t>
            </a:r>
            <a:r>
              <a:rPr lang="es-MX" b="1" dirty="0" err="1" smtClean="0">
                <a:solidFill>
                  <a:schemeClr val="accent1">
                    <a:lumMod val="75000"/>
                  </a:schemeClr>
                </a:solidFill>
              </a:rPr>
              <a:t>Benguría</a:t>
            </a:r>
            <a:r>
              <a:rPr lang="es-MX" b="1" dirty="0" smtClean="0">
                <a:solidFill>
                  <a:schemeClr val="accent1">
                    <a:lumMod val="75000"/>
                  </a:schemeClr>
                </a:solidFill>
              </a:rPr>
              <a:t>, et. al., 2010).</a:t>
            </a:r>
            <a:endParaRPr lang="es-MX" b="1" dirty="0">
              <a:solidFill>
                <a:schemeClr val="accent1">
                  <a:lumMod val="75000"/>
                </a:schemeClr>
              </a:solidFill>
            </a:endParaRPr>
          </a:p>
        </p:txBody>
      </p:sp>
      <p:sp>
        <p:nvSpPr>
          <p:cNvPr id="7" name="Marcador de texto 6"/>
          <p:cNvSpPr>
            <a:spLocks noGrp="1"/>
          </p:cNvSpPr>
          <p:nvPr>
            <p:ph type="body" sz="quarter" idx="3"/>
          </p:nvPr>
        </p:nvSpPr>
        <p:spPr>
          <a:xfrm>
            <a:off x="6208712" y="2603500"/>
            <a:ext cx="4825159" cy="400772"/>
          </a:xfrm>
        </p:spPr>
        <p:txBody>
          <a:bodyPr/>
          <a:lstStyle/>
          <a:p>
            <a:pPr algn="ctr"/>
            <a:r>
              <a:rPr lang="es-MX" sz="1800" b="1" dirty="0" smtClean="0"/>
              <a:t>OBSERVACIÓN PARTICIPANTE</a:t>
            </a:r>
            <a:endParaRPr lang="es-MX" sz="1800" b="1" dirty="0"/>
          </a:p>
        </p:txBody>
      </p:sp>
      <p:sp>
        <p:nvSpPr>
          <p:cNvPr id="8" name="Marcador de contenido 7"/>
          <p:cNvSpPr>
            <a:spLocks noGrp="1"/>
          </p:cNvSpPr>
          <p:nvPr>
            <p:ph sz="quarter" idx="4"/>
          </p:nvPr>
        </p:nvSpPr>
        <p:spPr>
          <a:xfrm>
            <a:off x="6541221" y="3179762"/>
            <a:ext cx="4825159" cy="2840039"/>
          </a:xfrm>
        </p:spPr>
        <p:txBody>
          <a:bodyPr/>
          <a:lstStyle/>
          <a:p>
            <a:pPr algn="ctr">
              <a:lnSpc>
                <a:spcPct val="150000"/>
              </a:lnSpc>
            </a:pPr>
            <a:r>
              <a:rPr lang="es-MX" b="1" dirty="0">
                <a:solidFill>
                  <a:schemeClr val="accent1">
                    <a:lumMod val="60000"/>
                    <a:lumOff val="40000"/>
                  </a:schemeClr>
                </a:solidFill>
              </a:rPr>
              <a:t>P</a:t>
            </a:r>
            <a:r>
              <a:rPr lang="es-MX" b="1" dirty="0" smtClean="0">
                <a:solidFill>
                  <a:schemeClr val="accent1">
                    <a:lumMod val="60000"/>
                    <a:lumOff val="40000"/>
                  </a:schemeClr>
                </a:solidFill>
              </a:rPr>
              <a:t>ara  </a:t>
            </a:r>
            <a:r>
              <a:rPr lang="es-MX" b="1" dirty="0">
                <a:solidFill>
                  <a:schemeClr val="accent1">
                    <a:lumMod val="60000"/>
                    <a:lumOff val="40000"/>
                  </a:schemeClr>
                </a:solidFill>
              </a:rPr>
              <a:t>obtener  los  </a:t>
            </a:r>
            <a:r>
              <a:rPr lang="es-MX" b="1" dirty="0" smtClean="0">
                <a:solidFill>
                  <a:schemeClr val="accent1">
                    <a:lumMod val="60000"/>
                    <a:lumOff val="40000"/>
                  </a:schemeClr>
                </a:solidFill>
              </a:rPr>
              <a:t>datos  el investigador </a:t>
            </a:r>
            <a:r>
              <a:rPr lang="es-MX" b="1" dirty="0">
                <a:solidFill>
                  <a:schemeClr val="accent1">
                    <a:lumMod val="60000"/>
                    <a:lumOff val="40000"/>
                  </a:schemeClr>
                </a:solidFill>
              </a:rPr>
              <a:t>se incluye en el grupo, hecho o fenómeno observado </a:t>
            </a:r>
            <a:r>
              <a:rPr lang="es-MX" b="1" dirty="0" smtClean="0">
                <a:solidFill>
                  <a:schemeClr val="accent1">
                    <a:lumMod val="60000"/>
                    <a:lumOff val="40000"/>
                  </a:schemeClr>
                </a:solidFill>
              </a:rPr>
              <a:t>para </a:t>
            </a:r>
            <a:r>
              <a:rPr lang="es-MX" b="1" dirty="0">
                <a:solidFill>
                  <a:schemeClr val="accent1">
                    <a:lumMod val="60000"/>
                    <a:lumOff val="40000"/>
                  </a:schemeClr>
                </a:solidFill>
              </a:rPr>
              <a:t>conseguir la información “desde dentro”. </a:t>
            </a:r>
            <a:r>
              <a:rPr lang="es-MX" b="1" dirty="0" smtClean="0">
                <a:solidFill>
                  <a:schemeClr val="accent1">
                    <a:lumMod val="60000"/>
                    <a:lumOff val="40000"/>
                  </a:schemeClr>
                </a:solidFill>
              </a:rPr>
              <a:t> Investiga de forma consciente y sistemática.</a:t>
            </a:r>
            <a:endParaRPr lang="es-MX" b="1" dirty="0">
              <a:solidFill>
                <a:schemeClr val="accent1">
                  <a:lumMod val="60000"/>
                  <a:lumOff val="40000"/>
                </a:schemeClr>
              </a:solidFill>
            </a:endParaRPr>
          </a:p>
        </p:txBody>
      </p:sp>
    </p:spTree>
    <p:extLst>
      <p:ext uri="{BB962C8B-B14F-4D97-AF65-F5344CB8AC3E}">
        <p14:creationId xmlns:p14="http://schemas.microsoft.com/office/powerpoint/2010/main" val="1014710261"/>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60000"/>
                    <a:lumOff val="40000"/>
                  </a:schemeClr>
                </a:solidFill>
              </a:rPr>
              <a:t>OBSERVACIÓN NO PARTICIPANTE</a:t>
            </a:r>
            <a:endParaRPr lang="es-MX" b="1" dirty="0">
              <a:solidFill>
                <a:schemeClr val="accent1">
                  <a:lumMod val="60000"/>
                  <a:lumOff val="40000"/>
                </a:schemeClr>
              </a:solidFill>
            </a:endParaRPr>
          </a:p>
        </p:txBody>
      </p:sp>
      <p:sp>
        <p:nvSpPr>
          <p:cNvPr id="3" name="Marcador de texto 2"/>
          <p:cNvSpPr>
            <a:spLocks noGrp="1"/>
          </p:cNvSpPr>
          <p:nvPr>
            <p:ph type="body" idx="1"/>
          </p:nvPr>
        </p:nvSpPr>
        <p:spPr>
          <a:xfrm>
            <a:off x="1154955" y="2341924"/>
            <a:ext cx="4825157" cy="576262"/>
          </a:xfrm>
        </p:spPr>
        <p:txBody>
          <a:bodyPr/>
          <a:lstStyle/>
          <a:p>
            <a:pPr algn="ctr"/>
            <a:r>
              <a:rPr lang="es-MX" b="1" dirty="0" smtClean="0"/>
              <a:t>VENTAJAS</a:t>
            </a:r>
            <a:endParaRPr lang="es-MX" b="1" dirty="0"/>
          </a:p>
        </p:txBody>
      </p:sp>
      <p:sp>
        <p:nvSpPr>
          <p:cNvPr id="4" name="Marcador de contenido 3"/>
          <p:cNvSpPr>
            <a:spLocks noGrp="1"/>
          </p:cNvSpPr>
          <p:nvPr>
            <p:ph sz="half" idx="2"/>
          </p:nvPr>
        </p:nvSpPr>
        <p:spPr>
          <a:xfrm>
            <a:off x="979463" y="3179762"/>
            <a:ext cx="4825158" cy="2999365"/>
          </a:xfrm>
        </p:spPr>
        <p:txBody>
          <a:bodyPr>
            <a:normAutofit fontScale="92500" lnSpcReduction="10000"/>
          </a:bodyPr>
          <a:lstStyle/>
          <a:p>
            <a:pPr algn="just">
              <a:lnSpc>
                <a:spcPct val="150000"/>
              </a:lnSpc>
            </a:pPr>
            <a:r>
              <a:rPr lang="es-MX" b="1" dirty="0" smtClean="0">
                <a:solidFill>
                  <a:schemeClr val="accent5">
                    <a:lumMod val="75000"/>
                  </a:schemeClr>
                </a:solidFill>
              </a:rPr>
              <a:t>El observador no influye en lo observado.</a:t>
            </a:r>
          </a:p>
          <a:p>
            <a:pPr algn="just">
              <a:lnSpc>
                <a:spcPct val="150000"/>
              </a:lnSpc>
            </a:pPr>
            <a:r>
              <a:rPr lang="es-MX" b="1" dirty="0" smtClean="0">
                <a:solidFill>
                  <a:schemeClr val="accent2">
                    <a:lumMod val="75000"/>
                  </a:schemeClr>
                </a:solidFill>
              </a:rPr>
              <a:t>Hay mayor espontaneidad por parte del grupo al cual se observa.</a:t>
            </a:r>
          </a:p>
          <a:p>
            <a:pPr algn="just">
              <a:lnSpc>
                <a:spcPct val="150000"/>
              </a:lnSpc>
            </a:pPr>
            <a:r>
              <a:rPr lang="es-MX" b="1" dirty="0" smtClean="0">
                <a:solidFill>
                  <a:schemeClr val="accent5">
                    <a:lumMod val="75000"/>
                  </a:schemeClr>
                </a:solidFill>
              </a:rPr>
              <a:t>Al no haber interacción directa, resulta más fácil mantener la objetividad de la investigación.</a:t>
            </a:r>
          </a:p>
          <a:p>
            <a:endParaRPr lang="es-MX" dirty="0"/>
          </a:p>
        </p:txBody>
      </p:sp>
      <p:sp>
        <p:nvSpPr>
          <p:cNvPr id="5" name="Marcador de texto 4"/>
          <p:cNvSpPr>
            <a:spLocks noGrp="1"/>
          </p:cNvSpPr>
          <p:nvPr>
            <p:ph type="body" sz="quarter" idx="3"/>
          </p:nvPr>
        </p:nvSpPr>
        <p:spPr>
          <a:xfrm>
            <a:off x="6208712" y="2395034"/>
            <a:ext cx="4825159" cy="576262"/>
          </a:xfrm>
        </p:spPr>
        <p:txBody>
          <a:bodyPr/>
          <a:lstStyle/>
          <a:p>
            <a:pPr algn="ctr"/>
            <a:r>
              <a:rPr lang="es-MX" b="1" dirty="0" smtClean="0"/>
              <a:t>DESVENTAJAS</a:t>
            </a:r>
            <a:endParaRPr lang="es-MX" b="1" dirty="0"/>
          </a:p>
        </p:txBody>
      </p:sp>
      <p:sp>
        <p:nvSpPr>
          <p:cNvPr id="6" name="Marcador de contenido 5"/>
          <p:cNvSpPr>
            <a:spLocks noGrp="1"/>
          </p:cNvSpPr>
          <p:nvPr>
            <p:ph sz="quarter" idx="4"/>
          </p:nvPr>
        </p:nvSpPr>
        <p:spPr>
          <a:xfrm>
            <a:off x="6208712" y="3179762"/>
            <a:ext cx="5345979" cy="2840039"/>
          </a:xfrm>
        </p:spPr>
        <p:txBody>
          <a:bodyPr>
            <a:normAutofit fontScale="77500" lnSpcReduction="20000"/>
          </a:bodyPr>
          <a:lstStyle/>
          <a:p>
            <a:pPr algn="just">
              <a:lnSpc>
                <a:spcPct val="150000"/>
              </a:lnSpc>
            </a:pPr>
            <a:r>
              <a:rPr lang="es-MX" b="1" dirty="0" smtClean="0">
                <a:solidFill>
                  <a:schemeClr val="accent2">
                    <a:lumMod val="75000"/>
                  </a:schemeClr>
                </a:solidFill>
              </a:rPr>
              <a:t>El observador se puede volver poco visible y comprometido con el trabajo de campo.</a:t>
            </a:r>
          </a:p>
          <a:p>
            <a:pPr algn="just">
              <a:lnSpc>
                <a:spcPct val="150000"/>
              </a:lnSpc>
            </a:pPr>
            <a:r>
              <a:rPr lang="es-MX" b="1" dirty="0" smtClean="0">
                <a:solidFill>
                  <a:schemeClr val="accent5">
                    <a:lumMod val="75000"/>
                  </a:schemeClr>
                </a:solidFill>
              </a:rPr>
              <a:t>Suele mantenerse apartado o alejado del grupo o comunidad que observa.</a:t>
            </a:r>
          </a:p>
          <a:p>
            <a:pPr algn="just">
              <a:lnSpc>
                <a:spcPct val="150000"/>
              </a:lnSpc>
            </a:pPr>
            <a:r>
              <a:rPr lang="es-MX" b="1" dirty="0" smtClean="0">
                <a:solidFill>
                  <a:schemeClr val="accent2">
                    <a:lumMod val="75000"/>
                  </a:schemeClr>
                </a:solidFill>
              </a:rPr>
              <a:t>No existe colaboración por parte de los sujetos observados.</a:t>
            </a:r>
          </a:p>
          <a:p>
            <a:pPr algn="just">
              <a:lnSpc>
                <a:spcPct val="150000"/>
              </a:lnSpc>
            </a:pPr>
            <a:r>
              <a:rPr lang="es-MX" b="1" dirty="0" smtClean="0">
                <a:solidFill>
                  <a:schemeClr val="accent5">
                    <a:lumMod val="75000"/>
                  </a:schemeClr>
                </a:solidFill>
              </a:rPr>
              <a:t>La observación no puede mantenerse durante largos periodos de tiempo.</a:t>
            </a:r>
            <a:endParaRPr lang="es-MX" b="1" dirty="0">
              <a:solidFill>
                <a:schemeClr val="accent5">
                  <a:lumMod val="75000"/>
                </a:schemeClr>
              </a:solidFill>
            </a:endParaRPr>
          </a:p>
        </p:txBody>
      </p:sp>
    </p:spTree>
    <p:extLst>
      <p:ext uri="{BB962C8B-B14F-4D97-AF65-F5344CB8AC3E}">
        <p14:creationId xmlns:p14="http://schemas.microsoft.com/office/powerpoint/2010/main" val="172979765"/>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pPr>
              <a:lnSpc>
                <a:spcPct val="150000"/>
              </a:lnSpc>
            </a:pPr>
            <a:r>
              <a:rPr lang="es-MX" sz="3200" b="1" dirty="0" smtClean="0">
                <a:solidFill>
                  <a:schemeClr val="accent2">
                    <a:lumMod val="60000"/>
                    <a:lumOff val="40000"/>
                  </a:schemeClr>
                </a:solidFill>
              </a:rPr>
              <a:t>PARA REFLEXIONAR Y DISCUTIR EN CLASE</a:t>
            </a:r>
            <a:endParaRPr lang="es-MX" sz="3200" b="1" dirty="0">
              <a:solidFill>
                <a:schemeClr val="accent2">
                  <a:lumMod val="60000"/>
                  <a:lumOff val="40000"/>
                </a:schemeClr>
              </a:solidFill>
            </a:endParaRPr>
          </a:p>
        </p:txBody>
      </p:sp>
      <p:sp>
        <p:nvSpPr>
          <p:cNvPr id="8" name="Marcador de texto 7"/>
          <p:cNvSpPr>
            <a:spLocks noGrp="1"/>
          </p:cNvSpPr>
          <p:nvPr>
            <p:ph type="body" idx="1"/>
          </p:nvPr>
        </p:nvSpPr>
        <p:spPr>
          <a:xfrm>
            <a:off x="6895559" y="2225964"/>
            <a:ext cx="3757545" cy="2735504"/>
          </a:xfrm>
        </p:spPr>
        <p:txBody>
          <a:bodyPr/>
          <a:lstStyle/>
          <a:p>
            <a:pPr algn="ctr">
              <a:lnSpc>
                <a:spcPct val="150000"/>
              </a:lnSpc>
            </a:pPr>
            <a:r>
              <a:rPr lang="es-MX" b="1" dirty="0" smtClean="0">
                <a:solidFill>
                  <a:schemeClr val="accent5">
                    <a:lumMod val="75000"/>
                  </a:schemeClr>
                </a:solidFill>
              </a:rPr>
              <a:t>¿Qué otras ventajas o desventajas consideras que tiene la observación no participante?</a:t>
            </a:r>
            <a:endParaRPr lang="es-MX" b="1" dirty="0">
              <a:solidFill>
                <a:schemeClr val="accent5">
                  <a:lumMod val="75000"/>
                </a:schemeClr>
              </a:solidFill>
            </a:endParaRPr>
          </a:p>
        </p:txBody>
      </p:sp>
    </p:spTree>
    <p:extLst>
      <p:ext uri="{BB962C8B-B14F-4D97-AF65-F5344CB8AC3E}">
        <p14:creationId xmlns:p14="http://schemas.microsoft.com/office/powerpoint/2010/main" val="2223393877"/>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60000"/>
                    <a:lumOff val="40000"/>
                  </a:schemeClr>
                </a:solidFill>
              </a:rPr>
              <a:t>OBSERVACIÓN PARTICIPANTE</a:t>
            </a:r>
            <a:endParaRPr lang="es-MX" b="1" dirty="0">
              <a:solidFill>
                <a:schemeClr val="accent1">
                  <a:lumMod val="60000"/>
                  <a:lumOff val="40000"/>
                </a:schemeClr>
              </a:solidFill>
            </a:endParaRPr>
          </a:p>
        </p:txBody>
      </p:sp>
      <p:sp>
        <p:nvSpPr>
          <p:cNvPr id="3" name="Marcador de texto 2"/>
          <p:cNvSpPr>
            <a:spLocks noGrp="1"/>
          </p:cNvSpPr>
          <p:nvPr>
            <p:ph type="body" idx="1"/>
          </p:nvPr>
        </p:nvSpPr>
        <p:spPr/>
        <p:txBody>
          <a:bodyPr/>
          <a:lstStyle/>
          <a:p>
            <a:pPr algn="ctr"/>
            <a:r>
              <a:rPr lang="es-MX" b="1" dirty="0" smtClean="0"/>
              <a:t>VENTAJAS</a:t>
            </a:r>
            <a:endParaRPr lang="es-MX" b="1" dirty="0"/>
          </a:p>
        </p:txBody>
      </p:sp>
      <p:sp>
        <p:nvSpPr>
          <p:cNvPr id="4" name="Marcador de contenido 3"/>
          <p:cNvSpPr>
            <a:spLocks noGrp="1"/>
          </p:cNvSpPr>
          <p:nvPr>
            <p:ph sz="half" idx="2"/>
          </p:nvPr>
        </p:nvSpPr>
        <p:spPr>
          <a:xfrm>
            <a:off x="637309" y="3179762"/>
            <a:ext cx="5342803" cy="2840039"/>
          </a:xfrm>
        </p:spPr>
        <p:txBody>
          <a:bodyPr>
            <a:normAutofit fontScale="77500" lnSpcReduction="20000"/>
          </a:bodyPr>
          <a:lstStyle/>
          <a:p>
            <a:pPr>
              <a:lnSpc>
                <a:spcPct val="160000"/>
              </a:lnSpc>
            </a:pPr>
            <a:r>
              <a:rPr lang="es-MX" b="1" dirty="0" smtClean="0">
                <a:solidFill>
                  <a:schemeClr val="accent5">
                    <a:lumMod val="75000"/>
                  </a:schemeClr>
                </a:solidFill>
              </a:rPr>
              <a:t>Se obtienen datos a través de un contacto directo.</a:t>
            </a:r>
          </a:p>
          <a:p>
            <a:pPr>
              <a:lnSpc>
                <a:spcPct val="160000"/>
              </a:lnSpc>
            </a:pPr>
            <a:r>
              <a:rPr lang="es-MX" b="1" dirty="0" smtClean="0">
                <a:solidFill>
                  <a:schemeClr val="accent2">
                    <a:lumMod val="75000"/>
                  </a:schemeClr>
                </a:solidFill>
              </a:rPr>
              <a:t>Existe una actitud abierta tanto de observador como de observados.</a:t>
            </a:r>
          </a:p>
          <a:p>
            <a:pPr>
              <a:lnSpc>
                <a:spcPct val="160000"/>
              </a:lnSpc>
            </a:pPr>
            <a:r>
              <a:rPr lang="es-MX" b="1" dirty="0" smtClean="0">
                <a:solidFill>
                  <a:schemeClr val="accent5">
                    <a:lumMod val="75000"/>
                  </a:schemeClr>
                </a:solidFill>
              </a:rPr>
              <a:t>Se puede capturar o registrar la evidencia de lo observado.</a:t>
            </a:r>
          </a:p>
          <a:p>
            <a:pPr>
              <a:lnSpc>
                <a:spcPct val="160000"/>
              </a:lnSpc>
            </a:pPr>
            <a:r>
              <a:rPr lang="es-MX" b="1" dirty="0" smtClean="0">
                <a:solidFill>
                  <a:schemeClr val="accent2">
                    <a:lumMod val="75000"/>
                  </a:schemeClr>
                </a:solidFill>
              </a:rPr>
              <a:t>Se puede solicitar a los miembros del grupo que aclaren o declaren algunas situaciones observadas.</a:t>
            </a:r>
            <a:endParaRPr lang="es-MX" b="1" dirty="0">
              <a:solidFill>
                <a:schemeClr val="accent2">
                  <a:lumMod val="75000"/>
                </a:schemeClr>
              </a:solidFill>
            </a:endParaRPr>
          </a:p>
        </p:txBody>
      </p:sp>
      <p:sp>
        <p:nvSpPr>
          <p:cNvPr id="5" name="Marcador de texto 4"/>
          <p:cNvSpPr>
            <a:spLocks noGrp="1"/>
          </p:cNvSpPr>
          <p:nvPr>
            <p:ph type="body" sz="quarter" idx="3"/>
          </p:nvPr>
        </p:nvSpPr>
        <p:spPr/>
        <p:txBody>
          <a:bodyPr/>
          <a:lstStyle/>
          <a:p>
            <a:pPr algn="ctr"/>
            <a:r>
              <a:rPr lang="es-MX" b="1" dirty="0" smtClean="0"/>
              <a:t>DESVENTAJAS</a:t>
            </a:r>
            <a:endParaRPr lang="es-MX" b="1" dirty="0"/>
          </a:p>
        </p:txBody>
      </p:sp>
      <p:sp>
        <p:nvSpPr>
          <p:cNvPr id="6" name="Marcador de contenido 5"/>
          <p:cNvSpPr>
            <a:spLocks noGrp="1"/>
          </p:cNvSpPr>
          <p:nvPr>
            <p:ph sz="quarter" idx="4"/>
          </p:nvPr>
        </p:nvSpPr>
        <p:spPr>
          <a:xfrm>
            <a:off x="6208712" y="3179762"/>
            <a:ext cx="5419870" cy="3415002"/>
          </a:xfrm>
        </p:spPr>
        <p:txBody>
          <a:bodyPr>
            <a:normAutofit/>
          </a:bodyPr>
          <a:lstStyle/>
          <a:p>
            <a:pPr>
              <a:lnSpc>
                <a:spcPct val="150000"/>
              </a:lnSpc>
            </a:pPr>
            <a:r>
              <a:rPr lang="es-MX" sz="1600" b="1" dirty="0" smtClean="0">
                <a:solidFill>
                  <a:schemeClr val="accent2">
                    <a:lumMod val="75000"/>
                  </a:schemeClr>
                </a:solidFill>
              </a:rPr>
              <a:t>Puede no haber permiso para la observación de ciertas situaciones al interior del grupo o comunidad observada.</a:t>
            </a:r>
          </a:p>
          <a:p>
            <a:pPr>
              <a:lnSpc>
                <a:spcPct val="150000"/>
              </a:lnSpc>
            </a:pPr>
            <a:r>
              <a:rPr lang="es-MX" sz="1600" b="1" dirty="0" smtClean="0">
                <a:solidFill>
                  <a:schemeClr val="accent5">
                    <a:lumMod val="75000"/>
                  </a:schemeClr>
                </a:solidFill>
              </a:rPr>
              <a:t>Puede aparecer la falta de espontaneidad.</a:t>
            </a:r>
          </a:p>
          <a:p>
            <a:pPr>
              <a:lnSpc>
                <a:spcPct val="150000"/>
              </a:lnSpc>
            </a:pPr>
            <a:r>
              <a:rPr lang="es-MX" sz="1600" b="1" dirty="0" smtClean="0">
                <a:solidFill>
                  <a:schemeClr val="accent2">
                    <a:lumMod val="75000"/>
                  </a:schemeClr>
                </a:solidFill>
              </a:rPr>
              <a:t>Existe mayor grado de subjetividad en lo que se observa.</a:t>
            </a:r>
            <a:endParaRPr lang="es-MX" sz="1600" b="1" dirty="0">
              <a:solidFill>
                <a:schemeClr val="accent2">
                  <a:lumMod val="75000"/>
                </a:schemeClr>
              </a:solidFill>
            </a:endParaRPr>
          </a:p>
        </p:txBody>
      </p:sp>
    </p:spTree>
    <p:extLst>
      <p:ext uri="{BB962C8B-B14F-4D97-AF65-F5344CB8AC3E}">
        <p14:creationId xmlns:p14="http://schemas.microsoft.com/office/powerpoint/2010/main" val="3016764213"/>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pPr>
              <a:lnSpc>
                <a:spcPct val="150000"/>
              </a:lnSpc>
            </a:pPr>
            <a:r>
              <a:rPr lang="es-MX" sz="3200" b="1" dirty="0" smtClean="0">
                <a:solidFill>
                  <a:schemeClr val="accent5">
                    <a:lumMod val="40000"/>
                    <a:lumOff val="60000"/>
                  </a:schemeClr>
                </a:solidFill>
              </a:rPr>
              <a:t>PARA REFLEXIONAR Y DISCUTIR EN CLASE</a:t>
            </a:r>
            <a:endParaRPr lang="es-MX" sz="3200" b="1" dirty="0">
              <a:solidFill>
                <a:schemeClr val="accent5">
                  <a:lumMod val="40000"/>
                  <a:lumOff val="60000"/>
                </a:schemeClr>
              </a:solidFill>
            </a:endParaRPr>
          </a:p>
        </p:txBody>
      </p:sp>
      <p:sp>
        <p:nvSpPr>
          <p:cNvPr id="8" name="Marcador de texto 7"/>
          <p:cNvSpPr>
            <a:spLocks noGrp="1"/>
          </p:cNvSpPr>
          <p:nvPr>
            <p:ph type="body" idx="1"/>
          </p:nvPr>
        </p:nvSpPr>
        <p:spPr>
          <a:xfrm>
            <a:off x="6895559" y="2225964"/>
            <a:ext cx="3757545" cy="2735504"/>
          </a:xfrm>
        </p:spPr>
        <p:txBody>
          <a:bodyPr/>
          <a:lstStyle/>
          <a:p>
            <a:pPr algn="ctr">
              <a:lnSpc>
                <a:spcPct val="150000"/>
              </a:lnSpc>
            </a:pPr>
            <a:r>
              <a:rPr lang="es-MX" b="1" dirty="0" smtClean="0">
                <a:solidFill>
                  <a:schemeClr val="accent1">
                    <a:lumMod val="75000"/>
                  </a:schemeClr>
                </a:solidFill>
              </a:rPr>
              <a:t>¿Qué otras ventajas o desventajas crees que presenta la observación participante?</a:t>
            </a:r>
            <a:endParaRPr lang="es-MX" b="1" dirty="0">
              <a:solidFill>
                <a:schemeClr val="accent1">
                  <a:lumMod val="75000"/>
                </a:schemeClr>
              </a:solidFill>
            </a:endParaRPr>
          </a:p>
        </p:txBody>
      </p:sp>
    </p:spTree>
    <p:extLst>
      <p:ext uri="{BB962C8B-B14F-4D97-AF65-F5344CB8AC3E}">
        <p14:creationId xmlns:p14="http://schemas.microsoft.com/office/powerpoint/2010/main" val="1408427983"/>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5">
                    <a:lumMod val="60000"/>
                    <a:lumOff val="40000"/>
                  </a:schemeClr>
                </a:solidFill>
              </a:rPr>
              <a:t>OBSERVACIÓN PARTICIPANTE</a:t>
            </a:r>
            <a:endParaRPr lang="es-MX" b="1" dirty="0">
              <a:solidFill>
                <a:schemeClr val="accent5">
                  <a:lumMod val="60000"/>
                  <a:lumOff val="40000"/>
                </a:schemeClr>
              </a:solidFill>
            </a:endParaRPr>
          </a:p>
        </p:txBody>
      </p:sp>
      <p:sp>
        <p:nvSpPr>
          <p:cNvPr id="3" name="Marcador de contenido 2"/>
          <p:cNvSpPr>
            <a:spLocks noGrp="1"/>
          </p:cNvSpPr>
          <p:nvPr>
            <p:ph idx="1"/>
          </p:nvPr>
        </p:nvSpPr>
        <p:spPr>
          <a:xfrm>
            <a:off x="1154954" y="2603500"/>
            <a:ext cx="10141119" cy="3416300"/>
          </a:xfrm>
        </p:spPr>
        <p:txBody>
          <a:bodyPr>
            <a:normAutofit/>
          </a:bodyPr>
          <a:lstStyle/>
          <a:p>
            <a:pPr algn="ctr">
              <a:lnSpc>
                <a:spcPct val="150000"/>
              </a:lnSpc>
            </a:pPr>
            <a:r>
              <a:rPr lang="es-MX" b="1" dirty="0">
                <a:solidFill>
                  <a:schemeClr val="accent6">
                    <a:lumMod val="75000"/>
                  </a:schemeClr>
                </a:solidFill>
              </a:rPr>
              <a:t>La observación participante conlleva la implicación del investigador en una serie de actividades durante el tiempo que dedica a observar a los sujetos objeto de observación, en sus vidas diarias y participar en sus actividades para facilitar una mejor comprensión. Para ello es necesario acceder a la comunidad, seleccionar las personas clave, participar en todas las actividades de la comunidad que sea posible, aclarando todas las observaciones que se vayan realizando mediante entrevistas (ya sean formales o informales), tomando notas de campo organizadas y estructuradas para facilitar luego la descripción e </a:t>
            </a:r>
            <a:r>
              <a:rPr lang="es-MX" b="1" dirty="0" smtClean="0">
                <a:solidFill>
                  <a:schemeClr val="accent6">
                    <a:lumMod val="75000"/>
                  </a:schemeClr>
                </a:solidFill>
              </a:rPr>
              <a:t>interpretación (Campoy y Gomes, 2009). </a:t>
            </a:r>
            <a:endParaRPr lang="es-MX" b="1" dirty="0">
              <a:solidFill>
                <a:schemeClr val="accent6">
                  <a:lumMod val="75000"/>
                </a:schemeClr>
              </a:solidFill>
            </a:endParaRPr>
          </a:p>
        </p:txBody>
      </p:sp>
    </p:spTree>
    <p:extLst>
      <p:ext uri="{BB962C8B-B14F-4D97-AF65-F5344CB8AC3E}">
        <p14:creationId xmlns:p14="http://schemas.microsoft.com/office/powerpoint/2010/main" val="919672094"/>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9882501" cy="706964"/>
          </a:xfrm>
        </p:spPr>
        <p:txBody>
          <a:bodyPr/>
          <a:lstStyle/>
          <a:p>
            <a:r>
              <a:rPr lang="es-MX" sz="2800" b="1" dirty="0" smtClean="0">
                <a:solidFill>
                  <a:schemeClr val="accent5">
                    <a:lumMod val="60000"/>
                    <a:lumOff val="40000"/>
                  </a:schemeClr>
                </a:solidFill>
              </a:rPr>
              <a:t>CARACTERÍSTICAS DE LA OBSERVACIÓN PARTICIPANTE</a:t>
            </a:r>
            <a:endParaRPr lang="es-MX" sz="2800" b="1" dirty="0">
              <a:solidFill>
                <a:schemeClr val="accent5">
                  <a:lumMod val="60000"/>
                  <a:lumOff val="40000"/>
                </a:schemeClr>
              </a:solidFill>
            </a:endParaRPr>
          </a:p>
        </p:txBody>
      </p:sp>
      <p:sp>
        <p:nvSpPr>
          <p:cNvPr id="3" name="Marcador de contenido 2"/>
          <p:cNvSpPr>
            <a:spLocks noGrp="1"/>
          </p:cNvSpPr>
          <p:nvPr>
            <p:ph idx="1"/>
          </p:nvPr>
        </p:nvSpPr>
        <p:spPr>
          <a:xfrm>
            <a:off x="1154954" y="2603499"/>
            <a:ext cx="10381264" cy="3778827"/>
          </a:xfrm>
        </p:spPr>
        <p:txBody>
          <a:bodyPr>
            <a:normAutofit/>
          </a:bodyPr>
          <a:lstStyle/>
          <a:p>
            <a:pPr algn="ctr">
              <a:lnSpc>
                <a:spcPct val="150000"/>
              </a:lnSpc>
            </a:pPr>
            <a:r>
              <a:rPr lang="es-MX" b="1" dirty="0">
                <a:solidFill>
                  <a:schemeClr val="accent5">
                    <a:lumMod val="75000"/>
                  </a:schemeClr>
                </a:solidFill>
              </a:rPr>
              <a:t>I</a:t>
            </a:r>
            <a:r>
              <a:rPr lang="es-MX" b="1" dirty="0" smtClean="0">
                <a:solidFill>
                  <a:schemeClr val="accent5">
                    <a:lumMod val="75000"/>
                  </a:schemeClr>
                </a:solidFill>
              </a:rPr>
              <a:t>mplica </a:t>
            </a:r>
            <a:r>
              <a:rPr lang="es-MX" b="1" dirty="0">
                <a:solidFill>
                  <a:schemeClr val="accent5">
                    <a:lumMod val="75000"/>
                  </a:schemeClr>
                </a:solidFill>
              </a:rPr>
              <a:t>la intervención directa del observador, de forma que el investigador puede intervenir en la vida del grupo. </a:t>
            </a:r>
            <a:endParaRPr lang="es-MX" b="1" dirty="0" smtClean="0">
              <a:solidFill>
                <a:schemeClr val="accent5">
                  <a:lumMod val="75000"/>
                </a:schemeClr>
              </a:solidFill>
            </a:endParaRPr>
          </a:p>
          <a:p>
            <a:pPr algn="ctr">
              <a:lnSpc>
                <a:spcPct val="150000"/>
              </a:lnSpc>
            </a:pPr>
            <a:r>
              <a:rPr lang="es-MX" b="1" dirty="0" smtClean="0">
                <a:solidFill>
                  <a:schemeClr val="accent1">
                    <a:lumMod val="40000"/>
                    <a:lumOff val="60000"/>
                  </a:schemeClr>
                </a:solidFill>
              </a:rPr>
              <a:t>El  </a:t>
            </a:r>
            <a:r>
              <a:rPr lang="es-MX" b="1" dirty="0">
                <a:solidFill>
                  <a:schemeClr val="accent1">
                    <a:lumMod val="40000"/>
                    <a:lumOff val="60000"/>
                  </a:schemeClr>
                </a:solidFill>
              </a:rPr>
              <a:t>observador participa de manera activa dentro </a:t>
            </a:r>
            <a:r>
              <a:rPr lang="es-MX" b="1" dirty="0" smtClean="0">
                <a:solidFill>
                  <a:schemeClr val="accent1">
                    <a:lumMod val="40000"/>
                    <a:lumOff val="60000"/>
                  </a:schemeClr>
                </a:solidFill>
              </a:rPr>
              <a:t>de la comunidad que </a:t>
            </a:r>
            <a:r>
              <a:rPr lang="es-MX" b="1" dirty="0">
                <a:solidFill>
                  <a:schemeClr val="accent1">
                    <a:lumMod val="40000"/>
                    <a:lumOff val="60000"/>
                  </a:schemeClr>
                </a:solidFill>
              </a:rPr>
              <a:t>se está </a:t>
            </a:r>
            <a:r>
              <a:rPr lang="es-MX" b="1" dirty="0" smtClean="0">
                <a:solidFill>
                  <a:schemeClr val="accent1">
                    <a:lumMod val="40000"/>
                    <a:lumOff val="60000"/>
                  </a:schemeClr>
                </a:solidFill>
              </a:rPr>
              <a:t>estudiando.</a:t>
            </a:r>
          </a:p>
          <a:p>
            <a:pPr algn="ctr">
              <a:lnSpc>
                <a:spcPct val="150000"/>
              </a:lnSpc>
            </a:pPr>
            <a:r>
              <a:rPr lang="es-MX" b="1" dirty="0" smtClean="0">
                <a:solidFill>
                  <a:schemeClr val="accent5">
                    <a:lumMod val="75000"/>
                  </a:schemeClr>
                </a:solidFill>
              </a:rPr>
              <a:t>Puede identificarse con ella </a:t>
            </a:r>
            <a:r>
              <a:rPr lang="es-MX" b="1" dirty="0">
                <a:solidFill>
                  <a:schemeClr val="accent5">
                    <a:lumMod val="75000"/>
                  </a:schemeClr>
                </a:solidFill>
              </a:rPr>
              <a:t>de tal manera que </a:t>
            </a:r>
            <a:r>
              <a:rPr lang="es-MX" b="1" dirty="0" smtClean="0">
                <a:solidFill>
                  <a:schemeClr val="accent5">
                    <a:lumMod val="75000"/>
                  </a:schemeClr>
                </a:solidFill>
              </a:rPr>
              <a:t>se le considere </a:t>
            </a:r>
            <a:r>
              <a:rPr lang="es-MX" b="1" dirty="0">
                <a:solidFill>
                  <a:schemeClr val="accent5">
                    <a:lumMod val="75000"/>
                  </a:schemeClr>
                </a:solidFill>
              </a:rPr>
              <a:t>uno más de sus miembros. </a:t>
            </a:r>
            <a:endParaRPr lang="es-MX" b="1" dirty="0" smtClean="0">
              <a:solidFill>
                <a:schemeClr val="accent5">
                  <a:lumMod val="75000"/>
                </a:schemeClr>
              </a:solidFill>
            </a:endParaRPr>
          </a:p>
          <a:p>
            <a:pPr algn="ctr">
              <a:lnSpc>
                <a:spcPct val="150000"/>
              </a:lnSpc>
            </a:pPr>
            <a:r>
              <a:rPr lang="es-MX" b="1" dirty="0" smtClean="0">
                <a:solidFill>
                  <a:schemeClr val="accent1">
                    <a:lumMod val="40000"/>
                    <a:lumOff val="60000"/>
                  </a:schemeClr>
                </a:solidFill>
              </a:rPr>
              <a:t>El observador </a:t>
            </a:r>
            <a:r>
              <a:rPr lang="es-MX" b="1" dirty="0">
                <a:solidFill>
                  <a:schemeClr val="accent1">
                    <a:lumMod val="40000"/>
                    <a:lumOff val="60000"/>
                  </a:schemeClr>
                </a:solidFill>
              </a:rPr>
              <a:t>tiene una participación tanto externa, en cuanto a actividades, como interna, en cuanto a sentimientos e inquietudes. </a:t>
            </a:r>
          </a:p>
        </p:txBody>
      </p:sp>
    </p:spTree>
    <p:extLst>
      <p:ext uri="{BB962C8B-B14F-4D97-AF65-F5344CB8AC3E}">
        <p14:creationId xmlns:p14="http://schemas.microsoft.com/office/powerpoint/2010/main" val="1984627969"/>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90300" y="4599708"/>
            <a:ext cx="8825658" cy="1258325"/>
          </a:xfrm>
        </p:spPr>
        <p:txBody>
          <a:bodyPr/>
          <a:lstStyle/>
          <a:p>
            <a:pPr algn="ctr">
              <a:lnSpc>
                <a:spcPct val="150000"/>
              </a:lnSpc>
            </a:pPr>
            <a:r>
              <a:rPr lang="es-MX" sz="2000" b="1" dirty="0" smtClean="0">
                <a:solidFill>
                  <a:schemeClr val="accent5">
                    <a:lumMod val="60000"/>
                    <a:lumOff val="40000"/>
                  </a:schemeClr>
                </a:solidFill>
              </a:rPr>
              <a:t>CONTENIDO DEL PROGRAMA QUE SE ABORDA: </a:t>
            </a:r>
            <a:br>
              <a:rPr lang="es-MX" sz="2000" b="1" dirty="0" smtClean="0">
                <a:solidFill>
                  <a:schemeClr val="accent5">
                    <a:lumMod val="60000"/>
                    <a:lumOff val="40000"/>
                  </a:schemeClr>
                </a:solidFill>
              </a:rPr>
            </a:br>
            <a:r>
              <a:rPr lang="es-MX" sz="2000" b="1" dirty="0" smtClean="0">
                <a:solidFill>
                  <a:schemeClr val="accent5">
                    <a:lumMod val="60000"/>
                    <a:lumOff val="40000"/>
                  </a:schemeClr>
                </a:solidFill>
              </a:rPr>
              <a:t>Principales técnicas e instrumentos para la recolección de información cualitativa</a:t>
            </a:r>
            <a:endParaRPr lang="es-MX" sz="2000" b="1" dirty="0">
              <a:solidFill>
                <a:schemeClr val="accent5">
                  <a:lumMod val="60000"/>
                  <a:lumOff val="40000"/>
                </a:schemeClr>
              </a:solidFill>
            </a:endParaRPr>
          </a:p>
        </p:txBody>
      </p:sp>
      <p:sp>
        <p:nvSpPr>
          <p:cNvPr id="3" name="Subtítulo 2"/>
          <p:cNvSpPr>
            <a:spLocks noGrp="1"/>
          </p:cNvSpPr>
          <p:nvPr>
            <p:ph type="subTitle" idx="1"/>
          </p:nvPr>
        </p:nvSpPr>
        <p:spPr>
          <a:xfrm>
            <a:off x="1090300" y="1322980"/>
            <a:ext cx="8825658" cy="2445456"/>
          </a:xfrm>
        </p:spPr>
        <p:txBody>
          <a:bodyPr>
            <a:noAutofit/>
          </a:bodyPr>
          <a:lstStyle/>
          <a:p>
            <a:pPr algn="ctr">
              <a:lnSpc>
                <a:spcPct val="150000"/>
              </a:lnSpc>
            </a:pPr>
            <a:r>
              <a:rPr lang="es-MX" sz="3200" b="1" dirty="0" smtClean="0">
                <a:solidFill>
                  <a:schemeClr val="accent5">
                    <a:lumMod val="60000"/>
                    <a:lumOff val="40000"/>
                  </a:schemeClr>
                </a:solidFill>
              </a:rPr>
              <a:t>Unidad de aprendizaje</a:t>
            </a:r>
          </a:p>
          <a:p>
            <a:pPr algn="ctr">
              <a:lnSpc>
                <a:spcPct val="150000"/>
              </a:lnSpc>
            </a:pPr>
            <a:r>
              <a:rPr lang="es-MX" sz="3200" b="1" dirty="0" smtClean="0">
                <a:solidFill>
                  <a:schemeClr val="accent2">
                    <a:lumMod val="40000"/>
                    <a:lumOff val="60000"/>
                  </a:schemeClr>
                </a:solidFill>
              </a:rPr>
              <a:t>TEMAS SELECTOS: METODOLOGÍAS CUALITATIVAS</a:t>
            </a:r>
          </a:p>
        </p:txBody>
      </p:sp>
    </p:spTree>
    <p:extLst>
      <p:ext uri="{BB962C8B-B14F-4D97-AF65-F5344CB8AC3E}">
        <p14:creationId xmlns:p14="http://schemas.microsoft.com/office/powerpoint/2010/main" val="609457695"/>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54954" y="973668"/>
            <a:ext cx="9596173" cy="706964"/>
          </a:xfrm>
        </p:spPr>
        <p:txBody>
          <a:bodyPr/>
          <a:lstStyle/>
          <a:p>
            <a:pPr>
              <a:lnSpc>
                <a:spcPct val="150000"/>
              </a:lnSpc>
            </a:pPr>
            <a:r>
              <a:rPr lang="es-MX" sz="2800" b="1" dirty="0" smtClean="0">
                <a:solidFill>
                  <a:schemeClr val="accent5">
                    <a:lumMod val="60000"/>
                    <a:lumOff val="40000"/>
                  </a:schemeClr>
                </a:solidFill>
              </a:rPr>
              <a:t>CUÁNDO UTILIZARLA (OBSERVACIÓN PARTICIPANTE)</a:t>
            </a:r>
            <a:endParaRPr lang="es-MX" sz="2800" b="1" dirty="0">
              <a:solidFill>
                <a:schemeClr val="accent5">
                  <a:lumMod val="60000"/>
                  <a:lumOff val="40000"/>
                </a:schemeClr>
              </a:solidFill>
            </a:endParaRPr>
          </a:p>
        </p:txBody>
      </p:sp>
      <p:sp>
        <p:nvSpPr>
          <p:cNvPr id="5" name="Marcador de contenido 4"/>
          <p:cNvSpPr>
            <a:spLocks noGrp="1"/>
          </p:cNvSpPr>
          <p:nvPr>
            <p:ph sz="half" idx="1"/>
          </p:nvPr>
        </p:nvSpPr>
        <p:spPr>
          <a:xfrm>
            <a:off x="600364" y="2603500"/>
            <a:ext cx="4968414" cy="3780824"/>
          </a:xfrm>
        </p:spPr>
        <p:txBody>
          <a:bodyPr>
            <a:noAutofit/>
          </a:bodyPr>
          <a:lstStyle/>
          <a:p>
            <a:pPr algn="just">
              <a:lnSpc>
                <a:spcPct val="150000"/>
              </a:lnSpc>
            </a:pPr>
            <a:r>
              <a:rPr lang="es-MX" b="1" dirty="0" smtClean="0">
                <a:solidFill>
                  <a:schemeClr val="accent6">
                    <a:lumMod val="75000"/>
                  </a:schemeClr>
                </a:solidFill>
              </a:rPr>
              <a:t>Resulta </a:t>
            </a:r>
            <a:r>
              <a:rPr lang="es-MX" b="1" dirty="0">
                <a:solidFill>
                  <a:schemeClr val="accent6">
                    <a:lumMod val="75000"/>
                  </a:schemeClr>
                </a:solidFill>
              </a:rPr>
              <a:t>útil en estudios exploratorios, </a:t>
            </a:r>
            <a:r>
              <a:rPr lang="es-MX" b="1" dirty="0" smtClean="0">
                <a:solidFill>
                  <a:schemeClr val="accent6">
                    <a:lumMod val="75000"/>
                  </a:schemeClr>
                </a:solidFill>
              </a:rPr>
              <a:t>descriptivos. </a:t>
            </a:r>
          </a:p>
          <a:p>
            <a:pPr algn="just">
              <a:lnSpc>
                <a:spcPct val="150000"/>
              </a:lnSpc>
            </a:pPr>
            <a:r>
              <a:rPr lang="es-MX" b="1" dirty="0" smtClean="0">
                <a:solidFill>
                  <a:schemeClr val="accent1">
                    <a:lumMod val="60000"/>
                    <a:lumOff val="40000"/>
                  </a:schemeClr>
                </a:solidFill>
              </a:rPr>
              <a:t>Cuando </a:t>
            </a:r>
            <a:r>
              <a:rPr lang="es-MX" b="1" dirty="0">
                <a:solidFill>
                  <a:schemeClr val="accent1">
                    <a:lumMod val="60000"/>
                    <a:lumOff val="40000"/>
                  </a:schemeClr>
                </a:solidFill>
              </a:rPr>
              <a:t>se sabe poco del fenómeno a estudiar. </a:t>
            </a:r>
            <a:endParaRPr lang="es-MX" b="1" dirty="0" smtClean="0">
              <a:solidFill>
                <a:schemeClr val="accent1">
                  <a:lumMod val="60000"/>
                  <a:lumOff val="40000"/>
                </a:schemeClr>
              </a:solidFill>
            </a:endParaRPr>
          </a:p>
          <a:p>
            <a:pPr algn="just">
              <a:lnSpc>
                <a:spcPct val="150000"/>
              </a:lnSpc>
            </a:pPr>
            <a:r>
              <a:rPr lang="es-MX" b="1" dirty="0" smtClean="0">
                <a:solidFill>
                  <a:schemeClr val="accent6">
                    <a:lumMod val="75000"/>
                  </a:schemeClr>
                </a:solidFill>
              </a:rPr>
              <a:t>Ayuda </a:t>
            </a:r>
            <a:r>
              <a:rPr lang="es-MX" b="1" dirty="0">
                <a:solidFill>
                  <a:schemeClr val="accent6">
                    <a:lumMod val="75000"/>
                  </a:schemeClr>
                </a:solidFill>
              </a:rPr>
              <a:t>al investigador a sentir cómo están organizadas y priorizadas las cosas, cómo se interrelaciona la gente, y cuáles son los parámetros culturales. </a:t>
            </a:r>
          </a:p>
        </p:txBody>
      </p:sp>
      <p:sp>
        <p:nvSpPr>
          <p:cNvPr id="6" name="Marcador de contenido 5"/>
          <p:cNvSpPr>
            <a:spLocks noGrp="1"/>
          </p:cNvSpPr>
          <p:nvPr>
            <p:ph sz="half" idx="2"/>
          </p:nvPr>
        </p:nvSpPr>
        <p:spPr>
          <a:xfrm>
            <a:off x="6208712" y="2603499"/>
            <a:ext cx="5309033" cy="3861955"/>
          </a:xfrm>
        </p:spPr>
        <p:txBody>
          <a:bodyPr>
            <a:normAutofit fontScale="85000" lnSpcReduction="10000"/>
          </a:bodyPr>
          <a:lstStyle/>
          <a:p>
            <a:pPr algn="just">
              <a:lnSpc>
                <a:spcPct val="160000"/>
              </a:lnSpc>
            </a:pPr>
            <a:r>
              <a:rPr lang="es-MX" b="1" dirty="0" smtClean="0">
                <a:solidFill>
                  <a:schemeClr val="accent1">
                    <a:lumMod val="60000"/>
                    <a:lumOff val="40000"/>
                  </a:schemeClr>
                </a:solidFill>
              </a:rPr>
              <a:t>Ayuda </a:t>
            </a:r>
            <a:r>
              <a:rPr lang="es-MX" b="1" dirty="0">
                <a:solidFill>
                  <a:schemeClr val="accent1">
                    <a:lumMod val="60000"/>
                    <a:lumOff val="40000"/>
                  </a:schemeClr>
                </a:solidFill>
              </a:rPr>
              <a:t>al investigador a ser conocido por los miembros de la cultura, y de esa manera facilitar el proceso de investigación. </a:t>
            </a:r>
          </a:p>
          <a:p>
            <a:pPr algn="just">
              <a:lnSpc>
                <a:spcPct val="160000"/>
              </a:lnSpc>
            </a:pPr>
            <a:r>
              <a:rPr lang="es-MX" b="1" dirty="0" smtClean="0">
                <a:solidFill>
                  <a:schemeClr val="accent6">
                    <a:lumMod val="75000"/>
                  </a:schemeClr>
                </a:solidFill>
              </a:rPr>
              <a:t>Otorga </a:t>
            </a:r>
            <a:r>
              <a:rPr lang="es-MX" b="1" dirty="0">
                <a:solidFill>
                  <a:schemeClr val="accent6">
                    <a:lumMod val="75000"/>
                  </a:schemeClr>
                </a:solidFill>
              </a:rPr>
              <a:t>al investigador una mejor comprensión de lo que está ocurriendo en la cultura, y da credibilidad a las interpretaciones que hace de la observación. </a:t>
            </a:r>
          </a:p>
          <a:p>
            <a:pPr algn="just">
              <a:lnSpc>
                <a:spcPct val="160000"/>
              </a:lnSpc>
            </a:pPr>
            <a:r>
              <a:rPr lang="es-MX" b="1" dirty="0" smtClean="0">
                <a:solidFill>
                  <a:schemeClr val="accent1">
                    <a:lumMod val="60000"/>
                    <a:lumOff val="40000"/>
                  </a:schemeClr>
                </a:solidFill>
              </a:rPr>
              <a:t>A veces </a:t>
            </a:r>
            <a:r>
              <a:rPr lang="es-MX" b="1" dirty="0">
                <a:solidFill>
                  <a:schemeClr val="accent1">
                    <a:lumMod val="60000"/>
                    <a:lumOff val="40000"/>
                  </a:schemeClr>
                </a:solidFill>
              </a:rPr>
              <a:t>es la única forma de recoger los datos correctos para lo que uno está </a:t>
            </a:r>
            <a:r>
              <a:rPr lang="es-MX" b="1" dirty="0" smtClean="0">
                <a:solidFill>
                  <a:schemeClr val="accent1">
                    <a:lumMod val="60000"/>
                    <a:lumOff val="40000"/>
                  </a:schemeClr>
                </a:solidFill>
              </a:rPr>
              <a:t>estudiando.</a:t>
            </a:r>
            <a:endParaRPr lang="es-MX" b="1" dirty="0">
              <a:solidFill>
                <a:schemeClr val="accent1">
                  <a:lumMod val="60000"/>
                  <a:lumOff val="40000"/>
                </a:schemeClr>
              </a:solidFill>
            </a:endParaRPr>
          </a:p>
        </p:txBody>
      </p:sp>
    </p:spTree>
    <p:extLst>
      <p:ext uri="{BB962C8B-B14F-4D97-AF65-F5344CB8AC3E}">
        <p14:creationId xmlns:p14="http://schemas.microsoft.com/office/powerpoint/2010/main" val="3650862330"/>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154954" y="816649"/>
            <a:ext cx="10233482" cy="1233823"/>
          </a:xfrm>
        </p:spPr>
        <p:txBody>
          <a:bodyPr/>
          <a:lstStyle/>
          <a:p>
            <a:pPr>
              <a:lnSpc>
                <a:spcPct val="150000"/>
              </a:lnSpc>
            </a:pPr>
            <a:r>
              <a:rPr lang="es-MX" sz="2400" b="1" dirty="0" smtClean="0">
                <a:solidFill>
                  <a:schemeClr val="accent5">
                    <a:lumMod val="40000"/>
                    <a:lumOff val="60000"/>
                  </a:schemeClr>
                </a:solidFill>
              </a:rPr>
              <a:t>Algunos pasos a seguir antes y durante el proceso de observación:</a:t>
            </a:r>
            <a:endParaRPr lang="es-MX" sz="2400" b="1" dirty="0">
              <a:solidFill>
                <a:schemeClr val="accent5">
                  <a:lumMod val="40000"/>
                  <a:lumOff val="60000"/>
                </a:schemeClr>
              </a:solidFill>
            </a:endParaRPr>
          </a:p>
        </p:txBody>
      </p:sp>
      <p:sp>
        <p:nvSpPr>
          <p:cNvPr id="8" name="Marcador de contenido 7"/>
          <p:cNvSpPr>
            <a:spLocks noGrp="1"/>
          </p:cNvSpPr>
          <p:nvPr>
            <p:ph sz="half" idx="1"/>
          </p:nvPr>
        </p:nvSpPr>
        <p:spPr>
          <a:xfrm>
            <a:off x="1154954" y="2603500"/>
            <a:ext cx="4825158" cy="3843482"/>
          </a:xfrm>
        </p:spPr>
        <p:txBody>
          <a:bodyPr>
            <a:normAutofit fontScale="70000" lnSpcReduction="20000"/>
          </a:bodyPr>
          <a:lstStyle/>
          <a:p>
            <a:pPr marL="0" indent="0" algn="ctr">
              <a:lnSpc>
                <a:spcPct val="150000"/>
              </a:lnSpc>
              <a:buNone/>
            </a:pPr>
            <a:r>
              <a:rPr lang="es-MX" b="1" dirty="0" smtClean="0">
                <a:solidFill>
                  <a:schemeClr val="accent5">
                    <a:lumMod val="75000"/>
                  </a:schemeClr>
                </a:solidFill>
              </a:rPr>
              <a:t>1. DELIMITAR LO QUE SE OBSERVARÁ (el objeto)</a:t>
            </a:r>
          </a:p>
          <a:p>
            <a:pPr marL="0" indent="0" algn="ctr">
              <a:lnSpc>
                <a:spcPct val="150000"/>
              </a:lnSpc>
              <a:buNone/>
            </a:pPr>
            <a:r>
              <a:rPr lang="es-MX" b="1" dirty="0" smtClean="0">
                <a:solidFill>
                  <a:schemeClr val="accent6">
                    <a:lumMod val="75000"/>
                  </a:schemeClr>
                </a:solidFill>
              </a:rPr>
              <a:t>Se puede responder a la pregunta ¿qué </a:t>
            </a:r>
            <a:r>
              <a:rPr lang="es-MX" b="1" dirty="0">
                <a:solidFill>
                  <a:schemeClr val="accent6">
                    <a:lumMod val="75000"/>
                  </a:schemeClr>
                </a:solidFill>
              </a:rPr>
              <a:t>observar</a:t>
            </a:r>
            <a:r>
              <a:rPr lang="es-MX" b="1" dirty="0" smtClean="0">
                <a:solidFill>
                  <a:schemeClr val="accent6">
                    <a:lumMod val="75000"/>
                  </a:schemeClr>
                </a:solidFill>
              </a:rPr>
              <a:t>?</a:t>
            </a:r>
          </a:p>
          <a:p>
            <a:pPr marL="0" indent="0" algn="ctr">
              <a:lnSpc>
                <a:spcPct val="150000"/>
              </a:lnSpc>
              <a:buNone/>
            </a:pPr>
            <a:endParaRPr lang="es-MX" b="1" dirty="0" smtClean="0">
              <a:solidFill>
                <a:schemeClr val="accent6">
                  <a:lumMod val="75000"/>
                </a:schemeClr>
              </a:solidFill>
            </a:endParaRPr>
          </a:p>
          <a:p>
            <a:pPr marL="0" indent="0" algn="ctr">
              <a:lnSpc>
                <a:spcPct val="150000"/>
              </a:lnSpc>
              <a:buNone/>
            </a:pPr>
            <a:r>
              <a:rPr lang="es-MX" b="1" dirty="0" smtClean="0">
                <a:solidFill>
                  <a:schemeClr val="accent5">
                    <a:lumMod val="75000"/>
                  </a:schemeClr>
                </a:solidFill>
              </a:rPr>
              <a:t>2. DETERMINAR A QUIÉNES SE </a:t>
            </a:r>
            <a:r>
              <a:rPr lang="es-MX" b="1" dirty="0">
                <a:solidFill>
                  <a:schemeClr val="accent5">
                    <a:lumMod val="75000"/>
                  </a:schemeClr>
                </a:solidFill>
              </a:rPr>
              <a:t>OBSERVARÁ </a:t>
            </a:r>
            <a:r>
              <a:rPr lang="es-MX" b="1" dirty="0" smtClean="0">
                <a:solidFill>
                  <a:schemeClr val="accent5">
                    <a:lumMod val="75000"/>
                  </a:schemeClr>
                </a:solidFill>
              </a:rPr>
              <a:t>(los sujetos)</a:t>
            </a:r>
          </a:p>
          <a:p>
            <a:pPr marL="0" indent="0" algn="ctr">
              <a:lnSpc>
                <a:spcPct val="150000"/>
              </a:lnSpc>
              <a:buNone/>
            </a:pPr>
            <a:r>
              <a:rPr lang="es-MX" b="1" dirty="0">
                <a:solidFill>
                  <a:schemeClr val="accent6">
                    <a:lumMod val="75000"/>
                  </a:schemeClr>
                </a:solidFill>
              </a:rPr>
              <a:t>Se puede responder a la pregunta </a:t>
            </a:r>
            <a:r>
              <a:rPr lang="es-MX" b="1" dirty="0" smtClean="0">
                <a:solidFill>
                  <a:schemeClr val="accent6">
                    <a:lumMod val="75000"/>
                  </a:schemeClr>
                </a:solidFill>
              </a:rPr>
              <a:t>¿cuándo y a quiénes se observará?</a:t>
            </a:r>
          </a:p>
          <a:p>
            <a:pPr marL="0" indent="0" algn="ctr">
              <a:lnSpc>
                <a:spcPct val="150000"/>
              </a:lnSpc>
              <a:buNone/>
            </a:pPr>
            <a:endParaRPr lang="es-MX" b="1" dirty="0">
              <a:solidFill>
                <a:schemeClr val="accent6">
                  <a:lumMod val="75000"/>
                </a:schemeClr>
              </a:solidFill>
            </a:endParaRPr>
          </a:p>
          <a:p>
            <a:pPr marL="0" indent="0" algn="ctr">
              <a:lnSpc>
                <a:spcPct val="150000"/>
              </a:lnSpc>
              <a:buNone/>
            </a:pPr>
            <a:r>
              <a:rPr lang="es-MX" b="1" dirty="0" smtClean="0">
                <a:solidFill>
                  <a:schemeClr val="accent5">
                    <a:lumMod val="75000"/>
                  </a:schemeClr>
                </a:solidFill>
              </a:rPr>
              <a:t>3. ELEGIR LOS MEDIOS DE OBSERVACIÓN (los recursos)</a:t>
            </a:r>
            <a:endParaRPr lang="es-MX" b="1" dirty="0">
              <a:solidFill>
                <a:schemeClr val="accent5">
                  <a:lumMod val="75000"/>
                </a:schemeClr>
              </a:solidFill>
            </a:endParaRPr>
          </a:p>
          <a:p>
            <a:pPr marL="0" indent="0" algn="ctr">
              <a:lnSpc>
                <a:spcPct val="150000"/>
              </a:lnSpc>
              <a:buNone/>
            </a:pPr>
            <a:r>
              <a:rPr lang="es-MX" b="1" dirty="0">
                <a:solidFill>
                  <a:schemeClr val="accent6">
                    <a:lumMod val="75000"/>
                  </a:schemeClr>
                </a:solidFill>
              </a:rPr>
              <a:t>Se puede responder a la pregunta </a:t>
            </a:r>
            <a:r>
              <a:rPr lang="es-MX" b="1" dirty="0" smtClean="0">
                <a:solidFill>
                  <a:schemeClr val="accent6">
                    <a:lumMod val="75000"/>
                  </a:schemeClr>
                </a:solidFill>
              </a:rPr>
              <a:t>¿con qué se </a:t>
            </a:r>
            <a:r>
              <a:rPr lang="es-MX" b="1" dirty="0">
                <a:solidFill>
                  <a:schemeClr val="accent6">
                    <a:lumMod val="75000"/>
                  </a:schemeClr>
                </a:solidFill>
              </a:rPr>
              <a:t>observará?</a:t>
            </a:r>
          </a:p>
          <a:p>
            <a:pPr marL="0" indent="0" algn="ctr">
              <a:lnSpc>
                <a:spcPct val="150000"/>
              </a:lnSpc>
              <a:buNone/>
            </a:pPr>
            <a:endParaRPr lang="es-MX" b="1" dirty="0">
              <a:solidFill>
                <a:schemeClr val="accent5">
                  <a:lumMod val="75000"/>
                </a:schemeClr>
              </a:solidFill>
            </a:endParaRPr>
          </a:p>
          <a:p>
            <a:endParaRPr lang="es-MX" dirty="0"/>
          </a:p>
        </p:txBody>
      </p:sp>
      <p:sp>
        <p:nvSpPr>
          <p:cNvPr id="9" name="Marcador de contenido 8"/>
          <p:cNvSpPr>
            <a:spLocks noGrp="1"/>
          </p:cNvSpPr>
          <p:nvPr>
            <p:ph sz="half" idx="2"/>
          </p:nvPr>
        </p:nvSpPr>
        <p:spPr>
          <a:xfrm>
            <a:off x="6208712" y="2603500"/>
            <a:ext cx="5318270" cy="3843482"/>
          </a:xfrm>
        </p:spPr>
        <p:txBody>
          <a:bodyPr>
            <a:normAutofit fontScale="70000" lnSpcReduction="20000"/>
          </a:bodyPr>
          <a:lstStyle/>
          <a:p>
            <a:endParaRPr lang="es-MX" dirty="0" smtClean="0"/>
          </a:p>
          <a:p>
            <a:pPr marL="0" indent="0" algn="ctr">
              <a:lnSpc>
                <a:spcPct val="150000"/>
              </a:lnSpc>
              <a:buNone/>
            </a:pPr>
            <a:r>
              <a:rPr lang="es-MX" b="1" dirty="0" smtClean="0">
                <a:solidFill>
                  <a:schemeClr val="accent5">
                    <a:lumMod val="75000"/>
                  </a:schemeClr>
                </a:solidFill>
              </a:rPr>
              <a:t>4. </a:t>
            </a:r>
            <a:r>
              <a:rPr lang="es-MX" b="1" dirty="0">
                <a:solidFill>
                  <a:schemeClr val="accent5">
                    <a:lumMod val="75000"/>
                  </a:schemeClr>
                </a:solidFill>
              </a:rPr>
              <a:t>DETERMINAR </a:t>
            </a:r>
            <a:r>
              <a:rPr lang="es-MX" b="1" dirty="0" smtClean="0">
                <a:solidFill>
                  <a:schemeClr val="accent5">
                    <a:lumMod val="75000"/>
                  </a:schemeClr>
                </a:solidFill>
              </a:rPr>
              <a:t>EN DÓNDE SE </a:t>
            </a:r>
            <a:r>
              <a:rPr lang="es-MX" b="1" dirty="0">
                <a:solidFill>
                  <a:schemeClr val="accent5">
                    <a:lumMod val="75000"/>
                  </a:schemeClr>
                </a:solidFill>
              </a:rPr>
              <a:t>OBSERVARÁ </a:t>
            </a:r>
            <a:r>
              <a:rPr lang="es-MX" b="1" dirty="0" smtClean="0">
                <a:solidFill>
                  <a:schemeClr val="accent5">
                    <a:lumMod val="75000"/>
                  </a:schemeClr>
                </a:solidFill>
              </a:rPr>
              <a:t>(lugares o espacios)</a:t>
            </a:r>
            <a:endParaRPr lang="es-MX" b="1" dirty="0">
              <a:solidFill>
                <a:schemeClr val="accent5">
                  <a:lumMod val="75000"/>
                </a:schemeClr>
              </a:solidFill>
            </a:endParaRPr>
          </a:p>
          <a:p>
            <a:pPr marL="0" indent="0" algn="ctr">
              <a:lnSpc>
                <a:spcPct val="150000"/>
              </a:lnSpc>
              <a:buNone/>
            </a:pPr>
            <a:r>
              <a:rPr lang="es-MX" b="1" dirty="0">
                <a:solidFill>
                  <a:schemeClr val="accent6">
                    <a:lumMod val="75000"/>
                  </a:schemeClr>
                </a:solidFill>
              </a:rPr>
              <a:t>Se puede responder a la pregunta </a:t>
            </a:r>
            <a:r>
              <a:rPr lang="es-MX" b="1" dirty="0" smtClean="0">
                <a:solidFill>
                  <a:schemeClr val="accent6">
                    <a:lumMod val="75000"/>
                  </a:schemeClr>
                </a:solidFill>
              </a:rPr>
              <a:t>¿dónde observar?</a:t>
            </a:r>
          </a:p>
          <a:p>
            <a:pPr marL="0" indent="0" algn="ctr">
              <a:lnSpc>
                <a:spcPct val="150000"/>
              </a:lnSpc>
              <a:buNone/>
            </a:pPr>
            <a:endParaRPr lang="es-MX" b="1" dirty="0">
              <a:solidFill>
                <a:schemeClr val="accent6">
                  <a:lumMod val="75000"/>
                </a:schemeClr>
              </a:solidFill>
            </a:endParaRPr>
          </a:p>
          <a:p>
            <a:pPr marL="0" indent="0" algn="ctr">
              <a:lnSpc>
                <a:spcPct val="150000"/>
              </a:lnSpc>
              <a:buNone/>
            </a:pPr>
            <a:r>
              <a:rPr lang="es-MX" b="1" dirty="0" smtClean="0">
                <a:solidFill>
                  <a:schemeClr val="accent5">
                    <a:lumMod val="75000"/>
                  </a:schemeClr>
                </a:solidFill>
              </a:rPr>
              <a:t>5. SELECCIONAR CÓMO SE RECOPILARÁN E INTERPRETARÁN LOS RESULTADOS (resultados)</a:t>
            </a:r>
            <a:endParaRPr lang="es-MX" b="1" dirty="0">
              <a:solidFill>
                <a:schemeClr val="accent5">
                  <a:lumMod val="75000"/>
                </a:schemeClr>
              </a:solidFill>
            </a:endParaRPr>
          </a:p>
          <a:p>
            <a:pPr marL="0" indent="0" algn="ctr">
              <a:lnSpc>
                <a:spcPct val="150000"/>
              </a:lnSpc>
              <a:buNone/>
            </a:pPr>
            <a:r>
              <a:rPr lang="es-MX" b="1" dirty="0">
                <a:solidFill>
                  <a:schemeClr val="accent6">
                    <a:lumMod val="75000"/>
                  </a:schemeClr>
                </a:solidFill>
              </a:rPr>
              <a:t>Se puede responder a la pregunta </a:t>
            </a:r>
            <a:r>
              <a:rPr lang="es-MX" b="1" dirty="0" smtClean="0">
                <a:solidFill>
                  <a:schemeClr val="accent6">
                    <a:lumMod val="75000"/>
                  </a:schemeClr>
                </a:solidFill>
              </a:rPr>
              <a:t>¿cómo se llevará a cabo el análisis?</a:t>
            </a:r>
          </a:p>
          <a:p>
            <a:pPr marL="0" indent="0" algn="ctr">
              <a:lnSpc>
                <a:spcPct val="150000"/>
              </a:lnSpc>
              <a:buNone/>
            </a:pPr>
            <a:endParaRPr lang="es-MX" b="1" dirty="0">
              <a:solidFill>
                <a:schemeClr val="accent6">
                  <a:lumMod val="75000"/>
                </a:schemeClr>
              </a:solidFill>
            </a:endParaRPr>
          </a:p>
          <a:p>
            <a:pPr marL="0" indent="0" algn="ctr">
              <a:lnSpc>
                <a:spcPct val="150000"/>
              </a:lnSpc>
              <a:buNone/>
            </a:pPr>
            <a:r>
              <a:rPr lang="es-MX" b="1" dirty="0">
                <a:solidFill>
                  <a:schemeClr val="accent1">
                    <a:lumMod val="75000"/>
                  </a:schemeClr>
                </a:solidFill>
              </a:rPr>
              <a:t>(</a:t>
            </a:r>
            <a:r>
              <a:rPr lang="es-MX" b="1" dirty="0" err="1">
                <a:solidFill>
                  <a:schemeClr val="accent1">
                    <a:lumMod val="75000"/>
                  </a:schemeClr>
                </a:solidFill>
              </a:rPr>
              <a:t>Benguría</a:t>
            </a:r>
            <a:r>
              <a:rPr lang="es-MX" b="1" dirty="0">
                <a:solidFill>
                  <a:schemeClr val="accent1">
                    <a:lumMod val="75000"/>
                  </a:schemeClr>
                </a:solidFill>
              </a:rPr>
              <a:t>, et. al., 2010).</a:t>
            </a:r>
          </a:p>
          <a:p>
            <a:pPr marL="0" indent="0" algn="ctr">
              <a:lnSpc>
                <a:spcPct val="150000"/>
              </a:lnSpc>
              <a:buNone/>
            </a:pPr>
            <a:endParaRPr lang="es-MX" b="1" dirty="0">
              <a:solidFill>
                <a:schemeClr val="accent6">
                  <a:lumMod val="75000"/>
                </a:schemeClr>
              </a:solidFill>
            </a:endParaRPr>
          </a:p>
          <a:p>
            <a:pPr marL="0" indent="0">
              <a:buNone/>
            </a:pPr>
            <a:endParaRPr lang="es-MX" dirty="0"/>
          </a:p>
        </p:txBody>
      </p:sp>
    </p:spTree>
    <p:extLst>
      <p:ext uri="{BB962C8B-B14F-4D97-AF65-F5344CB8AC3E}">
        <p14:creationId xmlns:p14="http://schemas.microsoft.com/office/powerpoint/2010/main" val="2187226663"/>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4" y="1394691"/>
            <a:ext cx="4351025" cy="3566778"/>
          </a:xfrm>
        </p:spPr>
        <p:txBody>
          <a:bodyPr/>
          <a:lstStyle/>
          <a:p>
            <a:pPr algn="ctr">
              <a:lnSpc>
                <a:spcPct val="150000"/>
              </a:lnSpc>
            </a:pPr>
            <a:r>
              <a:rPr lang="es-MX" dirty="0" smtClean="0">
                <a:solidFill>
                  <a:schemeClr val="accent6">
                    <a:lumMod val="60000"/>
                    <a:lumOff val="40000"/>
                  </a:schemeClr>
                </a:solidFill>
              </a:rPr>
              <a:t>LA ENTREVISTA</a:t>
            </a:r>
            <a:r>
              <a:rPr lang="es-MX" dirty="0" smtClean="0">
                <a:solidFill>
                  <a:schemeClr val="accent1">
                    <a:lumMod val="20000"/>
                    <a:lumOff val="80000"/>
                  </a:schemeClr>
                </a:solidFill>
              </a:rPr>
              <a:t/>
            </a:r>
            <a:br>
              <a:rPr lang="es-MX" dirty="0" smtClean="0">
                <a:solidFill>
                  <a:schemeClr val="accent1">
                    <a:lumMod val="20000"/>
                    <a:lumOff val="80000"/>
                  </a:schemeClr>
                </a:solidFill>
              </a:rPr>
            </a:br>
            <a:r>
              <a:rPr lang="es-MX" dirty="0" smtClean="0">
                <a:solidFill>
                  <a:schemeClr val="accent1">
                    <a:lumMod val="20000"/>
                    <a:lumOff val="80000"/>
                  </a:schemeClr>
                </a:solidFill>
              </a:rPr>
              <a:t>Técnica de investigación cualitativa</a:t>
            </a:r>
            <a:endParaRPr lang="es-MX" dirty="0">
              <a:solidFill>
                <a:schemeClr val="accent1">
                  <a:lumMod val="20000"/>
                  <a:lumOff val="80000"/>
                </a:schemeClr>
              </a:solidFill>
            </a:endParaRPr>
          </a:p>
        </p:txBody>
      </p:sp>
      <p:pic>
        <p:nvPicPr>
          <p:cNvPr id="7" name="Imagen 6"/>
          <p:cNvPicPr>
            <a:picLocks noChangeAspect="1"/>
          </p:cNvPicPr>
          <p:nvPr/>
        </p:nvPicPr>
        <p:blipFill>
          <a:blip r:embed="rId2"/>
          <a:stretch>
            <a:fillRect/>
          </a:stretch>
        </p:blipFill>
        <p:spPr>
          <a:xfrm>
            <a:off x="7345581" y="2004291"/>
            <a:ext cx="3895074" cy="3251200"/>
          </a:xfrm>
          <a:prstGeom prst="rect">
            <a:avLst/>
          </a:prstGeom>
          <a:ln w="38100">
            <a:solidFill>
              <a:schemeClr val="accent6">
                <a:lumMod val="75000"/>
              </a:schemeClr>
            </a:solidFill>
          </a:ln>
        </p:spPr>
      </p:pic>
    </p:spTree>
    <p:extLst>
      <p:ext uri="{BB962C8B-B14F-4D97-AF65-F5344CB8AC3E}">
        <p14:creationId xmlns:p14="http://schemas.microsoft.com/office/powerpoint/2010/main" val="4173846719"/>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1">
                    <a:lumMod val="40000"/>
                    <a:lumOff val="60000"/>
                  </a:schemeClr>
                </a:solidFill>
              </a:rPr>
              <a:t>CARACTERÍSTICAS DE LA ENTREVISTA</a:t>
            </a:r>
            <a:endParaRPr lang="es-MX" dirty="0">
              <a:solidFill>
                <a:schemeClr val="accent1">
                  <a:lumMod val="40000"/>
                  <a:lumOff val="60000"/>
                </a:schemeClr>
              </a:solidFill>
            </a:endParaRPr>
          </a:p>
        </p:txBody>
      </p:sp>
      <p:sp>
        <p:nvSpPr>
          <p:cNvPr id="5" name="Marcador de contenido 4"/>
          <p:cNvSpPr>
            <a:spLocks noGrp="1"/>
          </p:cNvSpPr>
          <p:nvPr>
            <p:ph idx="1"/>
          </p:nvPr>
        </p:nvSpPr>
        <p:spPr/>
        <p:txBody>
          <a:bodyPr>
            <a:normAutofit fontScale="92500" lnSpcReduction="10000"/>
          </a:bodyPr>
          <a:lstStyle/>
          <a:p>
            <a:pPr algn="just">
              <a:lnSpc>
                <a:spcPct val="150000"/>
              </a:lnSpc>
            </a:pPr>
            <a:r>
              <a:rPr lang="es-MX" b="1" dirty="0" smtClean="0">
                <a:solidFill>
                  <a:schemeClr val="accent1">
                    <a:lumMod val="75000"/>
                  </a:schemeClr>
                </a:solidFill>
              </a:rPr>
              <a:t>La entrevista cualitativa permite la recopilación de información detallada en cuanto a un tema específico.</a:t>
            </a:r>
          </a:p>
          <a:p>
            <a:pPr algn="just">
              <a:lnSpc>
                <a:spcPct val="150000"/>
              </a:lnSpc>
            </a:pPr>
            <a:r>
              <a:rPr lang="es-MX" b="1" dirty="0" smtClean="0">
                <a:solidFill>
                  <a:schemeClr val="accent1">
                    <a:lumMod val="75000"/>
                  </a:schemeClr>
                </a:solidFill>
              </a:rPr>
              <a:t>Constituye una extensión de la conversación normal, que trata de conocer y comprender la percepción del entrevistado.</a:t>
            </a:r>
          </a:p>
          <a:p>
            <a:pPr algn="just">
              <a:lnSpc>
                <a:spcPct val="150000"/>
              </a:lnSpc>
            </a:pPr>
            <a:r>
              <a:rPr lang="es-MX" b="1" dirty="0" smtClean="0">
                <a:solidFill>
                  <a:schemeClr val="accent1">
                    <a:lumMod val="75000"/>
                  </a:schemeClr>
                </a:solidFill>
              </a:rPr>
              <a:t>Incrementa la atención a la voz del entrevistado.</a:t>
            </a:r>
          </a:p>
          <a:p>
            <a:pPr algn="just">
              <a:lnSpc>
                <a:spcPct val="150000"/>
              </a:lnSpc>
            </a:pPr>
            <a:r>
              <a:rPr lang="es-MX" b="1" dirty="0" smtClean="0">
                <a:solidFill>
                  <a:schemeClr val="accent1">
                    <a:lumMod val="75000"/>
                  </a:schemeClr>
                </a:solidFill>
              </a:rPr>
              <a:t>Tanto el contenido de la entrevista, como el flujo y la selección del tema cambia de acuerdo con lo que el entrevistado conoce y siente, y con aquello que le interesa conocer al entrevistador (Vargas, 2012).</a:t>
            </a:r>
          </a:p>
          <a:p>
            <a:endParaRPr lang="es-MX" dirty="0"/>
          </a:p>
        </p:txBody>
      </p:sp>
    </p:spTree>
    <p:extLst>
      <p:ext uri="{BB962C8B-B14F-4D97-AF65-F5344CB8AC3E}">
        <p14:creationId xmlns:p14="http://schemas.microsoft.com/office/powerpoint/2010/main" val="1944488338"/>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1">
                    <a:lumMod val="60000"/>
                    <a:lumOff val="40000"/>
                  </a:schemeClr>
                </a:solidFill>
              </a:rPr>
              <a:t>TIPOS DE ENTREVISTA</a:t>
            </a:r>
            <a:endParaRPr lang="es-MX" dirty="0">
              <a:solidFill>
                <a:schemeClr val="accent1">
                  <a:lumMod val="60000"/>
                  <a:lumOff val="40000"/>
                </a:schemeClr>
              </a:solidFill>
            </a:endParaRPr>
          </a:p>
        </p:txBody>
      </p:sp>
      <p:sp>
        <p:nvSpPr>
          <p:cNvPr id="5" name="Marcador de texto 4"/>
          <p:cNvSpPr>
            <a:spLocks noGrp="1"/>
          </p:cNvSpPr>
          <p:nvPr>
            <p:ph type="body" idx="1"/>
          </p:nvPr>
        </p:nvSpPr>
        <p:spPr>
          <a:xfrm>
            <a:off x="1154954" y="2235200"/>
            <a:ext cx="3657191" cy="944562"/>
          </a:xfrm>
        </p:spPr>
        <p:txBody>
          <a:bodyPr/>
          <a:lstStyle/>
          <a:p>
            <a:pPr algn="ctr">
              <a:lnSpc>
                <a:spcPct val="150000"/>
              </a:lnSpc>
            </a:pPr>
            <a:r>
              <a:rPr lang="es-MX" b="1" dirty="0" smtClean="0"/>
              <a:t>ENTREVISTA NO ESTRUCTURADA</a:t>
            </a:r>
            <a:endParaRPr lang="es-MX" b="1" dirty="0"/>
          </a:p>
        </p:txBody>
      </p:sp>
      <p:sp>
        <p:nvSpPr>
          <p:cNvPr id="6" name="Marcador de contenido 5"/>
          <p:cNvSpPr>
            <a:spLocks noGrp="1"/>
          </p:cNvSpPr>
          <p:nvPr>
            <p:ph sz="half" idx="2"/>
          </p:nvPr>
        </p:nvSpPr>
        <p:spPr>
          <a:xfrm>
            <a:off x="406400" y="3179762"/>
            <a:ext cx="5573712" cy="3174856"/>
          </a:xfrm>
        </p:spPr>
        <p:txBody>
          <a:bodyPr>
            <a:normAutofit fontScale="92500" lnSpcReduction="20000"/>
          </a:bodyPr>
          <a:lstStyle/>
          <a:p>
            <a:pPr algn="just">
              <a:lnSpc>
                <a:spcPct val="150000"/>
              </a:lnSpc>
            </a:pPr>
            <a:r>
              <a:rPr lang="es-MX" b="1" dirty="0" smtClean="0">
                <a:solidFill>
                  <a:schemeClr val="accent5">
                    <a:lumMod val="75000"/>
                  </a:schemeClr>
                </a:solidFill>
              </a:rPr>
              <a:t>Se trata de una técnica flexible, que permite mayor adaptación a las necesidades de la investigación.</a:t>
            </a:r>
          </a:p>
          <a:p>
            <a:pPr algn="just">
              <a:lnSpc>
                <a:spcPct val="150000"/>
              </a:lnSpc>
            </a:pPr>
            <a:r>
              <a:rPr lang="es-MX" b="1" dirty="0" smtClean="0">
                <a:solidFill>
                  <a:schemeClr val="accent2">
                    <a:lumMod val="75000"/>
                  </a:schemeClr>
                </a:solidFill>
              </a:rPr>
              <a:t>El esquema de preguntas y su secuencia no está prefijada.</a:t>
            </a:r>
          </a:p>
          <a:p>
            <a:pPr algn="just">
              <a:lnSpc>
                <a:spcPct val="150000"/>
              </a:lnSpc>
            </a:pPr>
            <a:r>
              <a:rPr lang="es-MX" b="1" dirty="0" smtClean="0">
                <a:solidFill>
                  <a:schemeClr val="accent5">
                    <a:lumMod val="75000"/>
                  </a:schemeClr>
                </a:solidFill>
              </a:rPr>
              <a:t>Las preguntas son de carácter abierto y el entrevistado debe construir la respuesta.</a:t>
            </a:r>
          </a:p>
          <a:p>
            <a:pPr algn="just">
              <a:lnSpc>
                <a:spcPct val="150000"/>
              </a:lnSpc>
            </a:pPr>
            <a:r>
              <a:rPr lang="es-MX" b="1" dirty="0" smtClean="0">
                <a:solidFill>
                  <a:schemeClr val="accent2">
                    <a:lumMod val="75000"/>
                  </a:schemeClr>
                </a:solidFill>
              </a:rPr>
              <a:t>Suele llamarse “informal”.</a:t>
            </a:r>
            <a:endParaRPr lang="es-MX" b="1" dirty="0">
              <a:solidFill>
                <a:schemeClr val="accent2">
                  <a:lumMod val="75000"/>
                </a:schemeClr>
              </a:solidFill>
            </a:endParaRPr>
          </a:p>
        </p:txBody>
      </p:sp>
      <p:sp>
        <p:nvSpPr>
          <p:cNvPr id="7" name="Marcador de texto 6"/>
          <p:cNvSpPr>
            <a:spLocks noGrp="1"/>
          </p:cNvSpPr>
          <p:nvPr>
            <p:ph type="body" sz="quarter" idx="3"/>
          </p:nvPr>
        </p:nvSpPr>
        <p:spPr>
          <a:xfrm>
            <a:off x="6559694" y="2419350"/>
            <a:ext cx="4825159" cy="576262"/>
          </a:xfrm>
        </p:spPr>
        <p:txBody>
          <a:bodyPr/>
          <a:lstStyle/>
          <a:p>
            <a:pPr algn="ctr"/>
            <a:r>
              <a:rPr lang="es-MX" b="1" dirty="0" smtClean="0">
                <a:solidFill>
                  <a:schemeClr val="accent5">
                    <a:lumMod val="75000"/>
                  </a:schemeClr>
                </a:solidFill>
              </a:rPr>
              <a:t>ENTREVISTA ESTRUCTURADA</a:t>
            </a:r>
            <a:endParaRPr lang="es-MX" b="1" dirty="0">
              <a:solidFill>
                <a:schemeClr val="accent5">
                  <a:lumMod val="75000"/>
                </a:schemeClr>
              </a:solidFill>
            </a:endParaRPr>
          </a:p>
        </p:txBody>
      </p:sp>
      <p:sp>
        <p:nvSpPr>
          <p:cNvPr id="8" name="Marcador de contenido 7"/>
          <p:cNvSpPr>
            <a:spLocks noGrp="1"/>
          </p:cNvSpPr>
          <p:nvPr>
            <p:ph sz="quarter" idx="4"/>
          </p:nvPr>
        </p:nvSpPr>
        <p:spPr>
          <a:xfrm>
            <a:off x="6559694" y="3347170"/>
            <a:ext cx="5207433" cy="2859666"/>
          </a:xfrm>
        </p:spPr>
        <p:txBody>
          <a:bodyPr>
            <a:normAutofit fontScale="85000" lnSpcReduction="20000"/>
          </a:bodyPr>
          <a:lstStyle/>
          <a:p>
            <a:pPr algn="just">
              <a:lnSpc>
                <a:spcPct val="150000"/>
              </a:lnSpc>
            </a:pPr>
            <a:r>
              <a:rPr lang="es-MX" b="1" dirty="0" smtClean="0">
                <a:solidFill>
                  <a:schemeClr val="accent2">
                    <a:lumMod val="75000"/>
                  </a:schemeClr>
                </a:solidFill>
              </a:rPr>
              <a:t>En este tipo de entrevistas, las preguntas son elaboradas con anticipación.</a:t>
            </a:r>
          </a:p>
          <a:p>
            <a:pPr algn="just">
              <a:lnSpc>
                <a:spcPct val="150000"/>
              </a:lnSpc>
            </a:pPr>
            <a:r>
              <a:rPr lang="es-MX" b="1" dirty="0" smtClean="0">
                <a:solidFill>
                  <a:schemeClr val="accent5">
                    <a:lumMod val="75000"/>
                  </a:schemeClr>
                </a:solidFill>
              </a:rPr>
              <a:t>Son preestablecidas de acuerdo con las categorías de investigación consideradas inicialmente.</a:t>
            </a:r>
          </a:p>
          <a:p>
            <a:pPr algn="just">
              <a:lnSpc>
                <a:spcPct val="150000"/>
              </a:lnSpc>
            </a:pPr>
            <a:r>
              <a:rPr lang="es-MX" b="1" dirty="0" smtClean="0">
                <a:solidFill>
                  <a:schemeClr val="accent2">
                    <a:lumMod val="75000"/>
                  </a:schemeClr>
                </a:solidFill>
              </a:rPr>
              <a:t>Las interrogantes pueden ser cerradas, proporcionando al entrevistado alternativas de respuesta.</a:t>
            </a:r>
          </a:p>
          <a:p>
            <a:endParaRPr lang="es-MX" dirty="0"/>
          </a:p>
        </p:txBody>
      </p:sp>
    </p:spTree>
    <p:extLst>
      <p:ext uri="{BB962C8B-B14F-4D97-AF65-F5344CB8AC3E}">
        <p14:creationId xmlns:p14="http://schemas.microsoft.com/office/powerpoint/2010/main" val="3616215428"/>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solidFill>
                  <a:schemeClr val="accent1">
                    <a:lumMod val="60000"/>
                    <a:lumOff val="40000"/>
                  </a:schemeClr>
                </a:solidFill>
              </a:rPr>
              <a:t>ENTREVISTA NO ESTRUCTURADA</a:t>
            </a:r>
            <a:endParaRPr lang="es-MX" dirty="0">
              <a:solidFill>
                <a:schemeClr val="accent1">
                  <a:lumMod val="60000"/>
                  <a:lumOff val="40000"/>
                </a:schemeClr>
              </a:solidFill>
            </a:endParaRPr>
          </a:p>
        </p:txBody>
      </p:sp>
      <p:sp>
        <p:nvSpPr>
          <p:cNvPr id="8" name="Marcador de contenido 7"/>
          <p:cNvSpPr>
            <a:spLocks noGrp="1"/>
          </p:cNvSpPr>
          <p:nvPr>
            <p:ph sz="half" idx="1"/>
          </p:nvPr>
        </p:nvSpPr>
        <p:spPr>
          <a:xfrm>
            <a:off x="277091" y="2603500"/>
            <a:ext cx="5703021" cy="3760355"/>
          </a:xfrm>
        </p:spPr>
        <p:txBody>
          <a:bodyPr>
            <a:normAutofit fontScale="92500"/>
          </a:bodyPr>
          <a:lstStyle/>
          <a:p>
            <a:pPr algn="just">
              <a:lnSpc>
                <a:spcPct val="150000"/>
              </a:lnSpc>
            </a:pPr>
            <a:r>
              <a:rPr lang="es-MX" b="1" dirty="0" smtClean="0">
                <a:solidFill>
                  <a:schemeClr val="accent5">
                    <a:lumMod val="75000"/>
                  </a:schemeClr>
                </a:solidFill>
              </a:rPr>
              <a:t>Trata de entender el comportamiento –más que explicar- de los miembros de una sociedad.</a:t>
            </a:r>
          </a:p>
          <a:p>
            <a:pPr algn="just">
              <a:lnSpc>
                <a:spcPct val="150000"/>
              </a:lnSpc>
            </a:pPr>
            <a:r>
              <a:rPr lang="es-MX" b="1" dirty="0" smtClean="0">
                <a:solidFill>
                  <a:schemeClr val="accent5">
                    <a:lumMod val="75000"/>
                  </a:schemeClr>
                </a:solidFill>
              </a:rPr>
              <a:t>No impone (a priori) ninguna categorización que pueda limitar el campo de la investigación.</a:t>
            </a:r>
          </a:p>
          <a:p>
            <a:pPr algn="just">
              <a:lnSpc>
                <a:spcPct val="150000"/>
              </a:lnSpc>
            </a:pPr>
            <a:r>
              <a:rPr lang="es-MX" b="1" dirty="0" smtClean="0">
                <a:solidFill>
                  <a:schemeClr val="accent5">
                    <a:lumMod val="75000"/>
                  </a:schemeClr>
                </a:solidFill>
              </a:rPr>
              <a:t>Son preguntas abiertas, únicas, simples, que impliquen una idea principal que refleje el tema central de la investigación (Vargas, 2012).</a:t>
            </a:r>
            <a:endParaRPr lang="es-MX" b="1" dirty="0">
              <a:solidFill>
                <a:schemeClr val="accent5">
                  <a:lumMod val="75000"/>
                </a:schemeClr>
              </a:solidFill>
            </a:endParaRPr>
          </a:p>
        </p:txBody>
      </p:sp>
      <p:pic>
        <p:nvPicPr>
          <p:cNvPr id="10" name="Imagen 9"/>
          <p:cNvPicPr>
            <a:picLocks noChangeAspect="1"/>
          </p:cNvPicPr>
          <p:nvPr/>
        </p:nvPicPr>
        <p:blipFill>
          <a:blip r:embed="rId2"/>
          <a:stretch>
            <a:fillRect/>
          </a:stretch>
        </p:blipFill>
        <p:spPr>
          <a:xfrm>
            <a:off x="7418676" y="2805257"/>
            <a:ext cx="3406342" cy="3022889"/>
          </a:xfrm>
          <a:prstGeom prst="rect">
            <a:avLst/>
          </a:prstGeom>
          <a:ln w="38100">
            <a:solidFill>
              <a:schemeClr val="accent6">
                <a:lumMod val="75000"/>
              </a:schemeClr>
            </a:solidFill>
          </a:ln>
        </p:spPr>
      </p:pic>
    </p:spTree>
    <p:extLst>
      <p:ext uri="{BB962C8B-B14F-4D97-AF65-F5344CB8AC3E}">
        <p14:creationId xmlns:p14="http://schemas.microsoft.com/office/powerpoint/2010/main" val="3509617719"/>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5">
                    <a:lumMod val="40000"/>
                    <a:lumOff val="60000"/>
                  </a:schemeClr>
                </a:solidFill>
              </a:rPr>
              <a:t>ENTREVISTA ESTRUCTURADA</a:t>
            </a:r>
            <a:endParaRPr lang="es-MX" b="1" dirty="0">
              <a:solidFill>
                <a:schemeClr val="accent5">
                  <a:lumMod val="40000"/>
                  <a:lumOff val="60000"/>
                </a:schemeClr>
              </a:solidFill>
            </a:endParaRPr>
          </a:p>
        </p:txBody>
      </p:sp>
      <p:sp>
        <p:nvSpPr>
          <p:cNvPr id="4" name="Marcador de contenido 3"/>
          <p:cNvSpPr>
            <a:spLocks noGrp="1"/>
          </p:cNvSpPr>
          <p:nvPr>
            <p:ph sz="half" idx="2"/>
          </p:nvPr>
        </p:nvSpPr>
        <p:spPr>
          <a:xfrm>
            <a:off x="5190836" y="2603499"/>
            <a:ext cx="5843035" cy="3760355"/>
          </a:xfrm>
        </p:spPr>
        <p:txBody>
          <a:bodyPr>
            <a:normAutofit fontScale="92500" lnSpcReduction="10000"/>
          </a:bodyPr>
          <a:lstStyle/>
          <a:p>
            <a:pPr algn="just">
              <a:lnSpc>
                <a:spcPct val="150000"/>
              </a:lnSpc>
            </a:pPr>
            <a:r>
              <a:rPr lang="es-MX" b="1" dirty="0" smtClean="0">
                <a:solidFill>
                  <a:schemeClr val="accent5">
                    <a:lumMod val="50000"/>
                  </a:schemeClr>
                </a:solidFill>
              </a:rPr>
              <a:t>Se debe elaborar un protocolo de preguntas, y seguirlo con cierta rigidez.</a:t>
            </a:r>
          </a:p>
          <a:p>
            <a:pPr algn="just">
              <a:lnSpc>
                <a:spcPct val="150000"/>
              </a:lnSpc>
            </a:pPr>
            <a:r>
              <a:rPr lang="es-MX" b="1" dirty="0" smtClean="0">
                <a:solidFill>
                  <a:schemeClr val="accent5">
                    <a:lumMod val="60000"/>
                    <a:lumOff val="40000"/>
                  </a:schemeClr>
                </a:solidFill>
              </a:rPr>
              <a:t>El entrevistador debe tener una influencia mínima en el entrevistado, pero debe cuidar no “salirse” del </a:t>
            </a:r>
            <a:r>
              <a:rPr lang="es-MX" b="1" dirty="0" err="1" smtClean="0">
                <a:solidFill>
                  <a:schemeClr val="accent5">
                    <a:lumMod val="60000"/>
                    <a:lumOff val="40000"/>
                  </a:schemeClr>
                </a:solidFill>
              </a:rPr>
              <a:t>guión</a:t>
            </a:r>
            <a:r>
              <a:rPr lang="es-MX" b="1" dirty="0" smtClean="0">
                <a:solidFill>
                  <a:schemeClr val="accent5">
                    <a:lumMod val="60000"/>
                    <a:lumOff val="40000"/>
                  </a:schemeClr>
                </a:solidFill>
              </a:rPr>
              <a:t>.</a:t>
            </a:r>
          </a:p>
          <a:p>
            <a:pPr algn="just">
              <a:lnSpc>
                <a:spcPct val="150000"/>
              </a:lnSpc>
            </a:pPr>
            <a:r>
              <a:rPr lang="es-MX" b="1" dirty="0" smtClean="0">
                <a:solidFill>
                  <a:schemeClr val="accent5">
                    <a:lumMod val="50000"/>
                  </a:schemeClr>
                </a:solidFill>
              </a:rPr>
              <a:t>Las preguntas y respuestas deben ser contextualizadas con base en el marco, situación y “tono” de la entrevista.</a:t>
            </a:r>
          </a:p>
          <a:p>
            <a:pPr algn="just">
              <a:lnSpc>
                <a:spcPct val="150000"/>
              </a:lnSpc>
            </a:pPr>
            <a:r>
              <a:rPr lang="es-MX" b="1" dirty="0" smtClean="0">
                <a:solidFill>
                  <a:schemeClr val="accent5">
                    <a:lumMod val="60000"/>
                    <a:lumOff val="40000"/>
                  </a:schemeClr>
                </a:solidFill>
              </a:rPr>
              <a:t>Suele conocerse como “entrevista formal”.</a:t>
            </a:r>
          </a:p>
          <a:p>
            <a:endParaRPr lang="es-MX" dirty="0"/>
          </a:p>
        </p:txBody>
      </p:sp>
      <p:pic>
        <p:nvPicPr>
          <p:cNvPr id="5" name="Imagen 4"/>
          <p:cNvPicPr>
            <a:picLocks noChangeAspect="1"/>
          </p:cNvPicPr>
          <p:nvPr/>
        </p:nvPicPr>
        <p:blipFill>
          <a:blip r:embed="rId2"/>
          <a:stretch>
            <a:fillRect/>
          </a:stretch>
        </p:blipFill>
        <p:spPr>
          <a:xfrm>
            <a:off x="1043710" y="2941493"/>
            <a:ext cx="3416732" cy="3228398"/>
          </a:xfrm>
          <a:prstGeom prst="rect">
            <a:avLst/>
          </a:prstGeom>
          <a:ln w="57150">
            <a:solidFill>
              <a:schemeClr val="accent5">
                <a:lumMod val="75000"/>
              </a:schemeClr>
            </a:solidFill>
          </a:ln>
        </p:spPr>
      </p:pic>
    </p:spTree>
    <p:extLst>
      <p:ext uri="{BB962C8B-B14F-4D97-AF65-F5344CB8AC3E}">
        <p14:creationId xmlns:p14="http://schemas.microsoft.com/office/powerpoint/2010/main" val="653835469"/>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2">
                    <a:lumMod val="60000"/>
                    <a:lumOff val="40000"/>
                  </a:schemeClr>
                </a:solidFill>
              </a:rPr>
              <a:t>ENTREVISTA A PROFUNDIDAD</a:t>
            </a:r>
            <a:endParaRPr lang="es-MX" b="1" dirty="0">
              <a:solidFill>
                <a:schemeClr val="accent2">
                  <a:lumMod val="60000"/>
                  <a:lumOff val="40000"/>
                </a:schemeClr>
              </a:solidFill>
            </a:endParaRPr>
          </a:p>
        </p:txBody>
      </p:sp>
      <p:sp>
        <p:nvSpPr>
          <p:cNvPr id="6" name="Marcador de contenido 5"/>
          <p:cNvSpPr>
            <a:spLocks noGrp="1"/>
          </p:cNvSpPr>
          <p:nvPr>
            <p:ph idx="1"/>
          </p:nvPr>
        </p:nvSpPr>
        <p:spPr>
          <a:xfrm>
            <a:off x="1154954" y="2603500"/>
            <a:ext cx="9900973" cy="4254500"/>
          </a:xfrm>
        </p:spPr>
        <p:txBody>
          <a:bodyPr/>
          <a:lstStyle/>
          <a:p>
            <a:pPr algn="just">
              <a:lnSpc>
                <a:spcPct val="150000"/>
              </a:lnSpc>
            </a:pPr>
            <a:r>
              <a:rPr lang="es-MX" b="1" dirty="0" smtClean="0">
                <a:solidFill>
                  <a:schemeClr val="accent5">
                    <a:lumMod val="60000"/>
                    <a:lumOff val="40000"/>
                  </a:schemeClr>
                </a:solidFill>
              </a:rPr>
              <a:t>La entrevista en general, consiste en la </a:t>
            </a:r>
            <a:r>
              <a:rPr lang="es-MX" b="1" dirty="0">
                <a:solidFill>
                  <a:schemeClr val="accent5">
                    <a:lumMod val="60000"/>
                    <a:lumOff val="40000"/>
                  </a:schemeClr>
                </a:solidFill>
              </a:rPr>
              <a:t>interacción entre dos personas, planificada y que obedece a un objetivo, en la que el entrevistado da su opinión sobre un asunto y, el entrevistador, recoge e interpreta esa visión particular. </a:t>
            </a:r>
            <a:endParaRPr lang="es-MX" b="1" dirty="0" smtClean="0">
              <a:solidFill>
                <a:schemeClr val="accent5">
                  <a:lumMod val="60000"/>
                  <a:lumOff val="40000"/>
                </a:schemeClr>
              </a:solidFill>
            </a:endParaRPr>
          </a:p>
          <a:p>
            <a:pPr marL="0" indent="0" algn="just">
              <a:lnSpc>
                <a:spcPct val="150000"/>
              </a:lnSpc>
              <a:buNone/>
            </a:pPr>
            <a:endParaRPr lang="es-MX" b="1" dirty="0" smtClean="0">
              <a:solidFill>
                <a:schemeClr val="accent5">
                  <a:lumMod val="60000"/>
                  <a:lumOff val="40000"/>
                </a:schemeClr>
              </a:solidFill>
            </a:endParaRPr>
          </a:p>
          <a:p>
            <a:pPr algn="just">
              <a:lnSpc>
                <a:spcPct val="150000"/>
              </a:lnSpc>
            </a:pPr>
            <a:r>
              <a:rPr lang="es-MX" b="1" dirty="0">
                <a:solidFill>
                  <a:schemeClr val="accent5">
                    <a:lumMod val="60000"/>
                    <a:lumOff val="40000"/>
                  </a:schemeClr>
                </a:solidFill>
              </a:rPr>
              <a:t> </a:t>
            </a:r>
            <a:r>
              <a:rPr lang="es-MX" b="1" dirty="0" smtClean="0">
                <a:solidFill>
                  <a:schemeClr val="accent5">
                    <a:lumMod val="60000"/>
                    <a:lumOff val="40000"/>
                  </a:schemeClr>
                </a:solidFill>
              </a:rPr>
              <a:t>En la investigación cualitativa, la entrevista a profundidad puede ser tanto estructurada, como no estructurada, ya que su característica principal es conocer con mayor detalle ciertos aspectos del tema que se trata.</a:t>
            </a:r>
            <a:endParaRPr lang="es-MX" b="1" dirty="0">
              <a:solidFill>
                <a:schemeClr val="accent5">
                  <a:lumMod val="60000"/>
                  <a:lumOff val="40000"/>
                </a:schemeClr>
              </a:solidFill>
            </a:endParaRPr>
          </a:p>
        </p:txBody>
      </p:sp>
    </p:spTree>
    <p:extLst>
      <p:ext uri="{BB962C8B-B14F-4D97-AF65-F5344CB8AC3E}">
        <p14:creationId xmlns:p14="http://schemas.microsoft.com/office/powerpoint/2010/main" val="3661262713"/>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54954" y="973667"/>
            <a:ext cx="8761413" cy="1224587"/>
          </a:xfrm>
        </p:spPr>
        <p:txBody>
          <a:bodyPr/>
          <a:lstStyle/>
          <a:p>
            <a:pPr algn="just">
              <a:lnSpc>
                <a:spcPct val="150000"/>
              </a:lnSpc>
            </a:pPr>
            <a:r>
              <a:rPr lang="es-MX" sz="2400" b="1" dirty="0" smtClean="0">
                <a:solidFill>
                  <a:schemeClr val="accent5">
                    <a:lumMod val="60000"/>
                    <a:lumOff val="40000"/>
                  </a:schemeClr>
                </a:solidFill>
              </a:rPr>
              <a:t>CARACTERÍSTICAS DE LA ENTREVISTA A PROFUNDIDAD</a:t>
            </a:r>
            <a:endParaRPr lang="es-MX" sz="2400" b="1" dirty="0">
              <a:solidFill>
                <a:schemeClr val="accent5">
                  <a:lumMod val="60000"/>
                  <a:lumOff val="40000"/>
                </a:schemeClr>
              </a:solidFill>
            </a:endParaRPr>
          </a:p>
        </p:txBody>
      </p:sp>
      <p:sp>
        <p:nvSpPr>
          <p:cNvPr id="5" name="Marcador de contenido 4"/>
          <p:cNvSpPr>
            <a:spLocks noGrp="1"/>
          </p:cNvSpPr>
          <p:nvPr>
            <p:ph sz="half" idx="1"/>
          </p:nvPr>
        </p:nvSpPr>
        <p:spPr>
          <a:xfrm>
            <a:off x="659027" y="2603500"/>
            <a:ext cx="5321085" cy="4027959"/>
          </a:xfrm>
        </p:spPr>
        <p:txBody>
          <a:bodyPr>
            <a:normAutofit fontScale="77500" lnSpcReduction="20000"/>
          </a:bodyPr>
          <a:lstStyle/>
          <a:p>
            <a:pPr>
              <a:lnSpc>
                <a:spcPct val="150000"/>
              </a:lnSpc>
            </a:pPr>
            <a:r>
              <a:rPr lang="es-MX" b="1" dirty="0">
                <a:solidFill>
                  <a:schemeClr val="accent1">
                    <a:lumMod val="75000"/>
                  </a:schemeClr>
                </a:solidFill>
              </a:rPr>
              <a:t>Pretende comprender más que </a:t>
            </a:r>
            <a:r>
              <a:rPr lang="es-MX" b="1" dirty="0" smtClean="0">
                <a:solidFill>
                  <a:schemeClr val="accent1">
                    <a:lumMod val="75000"/>
                  </a:schemeClr>
                </a:solidFill>
              </a:rPr>
              <a:t>explicar.</a:t>
            </a:r>
          </a:p>
          <a:p>
            <a:pPr>
              <a:lnSpc>
                <a:spcPct val="150000"/>
              </a:lnSpc>
            </a:pPr>
            <a:r>
              <a:rPr lang="es-MX" b="1" dirty="0" smtClean="0">
                <a:solidFill>
                  <a:schemeClr val="accent1">
                    <a:lumMod val="75000"/>
                  </a:schemeClr>
                </a:solidFill>
              </a:rPr>
              <a:t>No </a:t>
            </a:r>
            <a:r>
              <a:rPr lang="es-MX" b="1" dirty="0">
                <a:solidFill>
                  <a:schemeClr val="accent1">
                    <a:lumMod val="75000"/>
                  </a:schemeClr>
                </a:solidFill>
              </a:rPr>
              <a:t>se </a:t>
            </a:r>
            <a:r>
              <a:rPr lang="es-MX" b="1" dirty="0" smtClean="0">
                <a:solidFill>
                  <a:schemeClr val="accent1">
                    <a:lumMod val="75000"/>
                  </a:schemeClr>
                </a:solidFill>
              </a:rPr>
              <a:t>esperan </a:t>
            </a:r>
            <a:r>
              <a:rPr lang="es-MX" b="1" dirty="0">
                <a:solidFill>
                  <a:schemeClr val="accent1">
                    <a:lumMod val="75000"/>
                  </a:schemeClr>
                </a:solidFill>
              </a:rPr>
              <a:t>respuestas objetivamente verdaderas, sino subjetivamente sinceras. </a:t>
            </a:r>
            <a:endParaRPr lang="es-MX" b="1" dirty="0" smtClean="0">
              <a:solidFill>
                <a:schemeClr val="accent1">
                  <a:lumMod val="75000"/>
                </a:schemeClr>
              </a:solidFill>
            </a:endParaRPr>
          </a:p>
          <a:p>
            <a:pPr>
              <a:lnSpc>
                <a:spcPct val="150000"/>
              </a:lnSpc>
            </a:pPr>
            <a:r>
              <a:rPr lang="es-MX" b="1" dirty="0" smtClean="0">
                <a:solidFill>
                  <a:schemeClr val="accent1">
                    <a:lumMod val="75000"/>
                  </a:schemeClr>
                </a:solidFill>
              </a:rPr>
              <a:t>El </a:t>
            </a:r>
            <a:r>
              <a:rPr lang="es-MX" b="1" dirty="0">
                <a:solidFill>
                  <a:schemeClr val="accent1">
                    <a:lumMod val="75000"/>
                  </a:schemeClr>
                </a:solidFill>
              </a:rPr>
              <a:t>entrevistador adopta la actitud de “oyente interesado”, pero no evalúa las respuestas (no hay respuestas correctas). </a:t>
            </a:r>
            <a:endParaRPr lang="es-MX" b="1" dirty="0" smtClean="0">
              <a:solidFill>
                <a:schemeClr val="accent1">
                  <a:lumMod val="75000"/>
                </a:schemeClr>
              </a:solidFill>
            </a:endParaRPr>
          </a:p>
          <a:p>
            <a:pPr>
              <a:lnSpc>
                <a:spcPct val="150000"/>
              </a:lnSpc>
            </a:pPr>
            <a:r>
              <a:rPr lang="es-MX" b="1" dirty="0" smtClean="0">
                <a:solidFill>
                  <a:schemeClr val="accent1">
                    <a:lumMod val="75000"/>
                  </a:schemeClr>
                </a:solidFill>
              </a:rPr>
              <a:t>Se </a:t>
            </a:r>
            <a:r>
              <a:rPr lang="es-MX" b="1" dirty="0">
                <a:solidFill>
                  <a:schemeClr val="accent1">
                    <a:lumMod val="75000"/>
                  </a:schemeClr>
                </a:solidFill>
              </a:rPr>
              <a:t>explora uno o dos temas en detalle</a:t>
            </a:r>
            <a:r>
              <a:rPr lang="es-MX" b="1" dirty="0" smtClean="0">
                <a:solidFill>
                  <a:schemeClr val="accent1">
                    <a:lumMod val="75000"/>
                  </a:schemeClr>
                </a:solidFill>
              </a:rPr>
              <a:t>.</a:t>
            </a:r>
          </a:p>
          <a:p>
            <a:pPr>
              <a:lnSpc>
                <a:spcPct val="150000"/>
              </a:lnSpc>
            </a:pPr>
            <a:r>
              <a:rPr lang="es-MX" b="1" dirty="0">
                <a:solidFill>
                  <a:schemeClr val="accent6">
                    <a:lumMod val="50000"/>
                  </a:schemeClr>
                </a:solidFill>
              </a:rPr>
              <a:t> Favorece abordar nuevos temas a medida que salen. </a:t>
            </a:r>
          </a:p>
          <a:p>
            <a:pPr marL="0" indent="0">
              <a:lnSpc>
                <a:spcPct val="150000"/>
              </a:lnSpc>
              <a:buNone/>
            </a:pPr>
            <a:endParaRPr lang="es-MX" b="1" dirty="0">
              <a:solidFill>
                <a:schemeClr val="accent1">
                  <a:lumMod val="75000"/>
                </a:schemeClr>
              </a:solidFill>
            </a:endParaRPr>
          </a:p>
        </p:txBody>
      </p:sp>
      <p:sp>
        <p:nvSpPr>
          <p:cNvPr id="6" name="Marcador de contenido 5"/>
          <p:cNvSpPr>
            <a:spLocks noGrp="1"/>
          </p:cNvSpPr>
          <p:nvPr>
            <p:ph sz="half" idx="2"/>
          </p:nvPr>
        </p:nvSpPr>
        <p:spPr/>
        <p:txBody>
          <a:bodyPr>
            <a:normAutofit fontScale="77500" lnSpcReduction="20000"/>
          </a:bodyPr>
          <a:lstStyle/>
          <a:p>
            <a:pPr>
              <a:lnSpc>
                <a:spcPct val="160000"/>
              </a:lnSpc>
            </a:pPr>
            <a:r>
              <a:rPr lang="es-MX" b="1" dirty="0" smtClean="0">
                <a:solidFill>
                  <a:schemeClr val="accent6">
                    <a:lumMod val="50000"/>
                  </a:schemeClr>
                </a:solidFill>
              </a:rPr>
              <a:t>Se obtiene </a:t>
            </a:r>
            <a:r>
              <a:rPr lang="es-MX" b="1" dirty="0">
                <a:solidFill>
                  <a:schemeClr val="accent6">
                    <a:lumMod val="50000"/>
                  </a:schemeClr>
                </a:solidFill>
              </a:rPr>
              <a:t>información contextualizada (personas, lugar, etc.). </a:t>
            </a:r>
          </a:p>
          <a:p>
            <a:pPr>
              <a:lnSpc>
                <a:spcPct val="160000"/>
              </a:lnSpc>
            </a:pPr>
            <a:r>
              <a:rPr lang="es-MX" b="1" dirty="0" smtClean="0">
                <a:solidFill>
                  <a:schemeClr val="accent6">
                    <a:lumMod val="50000"/>
                  </a:schemeClr>
                </a:solidFill>
              </a:rPr>
              <a:t>Las </a:t>
            </a:r>
            <a:r>
              <a:rPr lang="es-MX" b="1" dirty="0">
                <a:solidFill>
                  <a:schemeClr val="accent6">
                    <a:lumMod val="50000"/>
                  </a:schemeClr>
                </a:solidFill>
              </a:rPr>
              <a:t>respuestas son abiertas, sin categorías de respuestas preestablecidas. </a:t>
            </a:r>
            <a:endParaRPr lang="es-MX" b="1" dirty="0" smtClean="0">
              <a:solidFill>
                <a:schemeClr val="accent6">
                  <a:lumMod val="50000"/>
                </a:schemeClr>
              </a:solidFill>
            </a:endParaRPr>
          </a:p>
          <a:p>
            <a:pPr>
              <a:lnSpc>
                <a:spcPct val="160000"/>
              </a:lnSpc>
            </a:pPr>
            <a:r>
              <a:rPr lang="es-MX" b="1" dirty="0" smtClean="0">
                <a:solidFill>
                  <a:schemeClr val="accent6">
                    <a:lumMod val="50000"/>
                  </a:schemeClr>
                </a:solidFill>
              </a:rPr>
              <a:t>Las </a:t>
            </a:r>
            <a:r>
              <a:rPr lang="es-MX" b="1" dirty="0">
                <a:solidFill>
                  <a:schemeClr val="accent6">
                    <a:lumMod val="50000"/>
                  </a:schemeClr>
                </a:solidFill>
              </a:rPr>
              <a:t>respuestas pueden ser grabadas </a:t>
            </a:r>
            <a:r>
              <a:rPr lang="es-MX" b="1" dirty="0" smtClean="0">
                <a:solidFill>
                  <a:schemeClr val="accent6">
                    <a:lumMod val="50000"/>
                  </a:schemeClr>
                </a:solidFill>
              </a:rPr>
              <a:t>conforme </a:t>
            </a:r>
            <a:r>
              <a:rPr lang="es-MX" b="1" dirty="0">
                <a:solidFill>
                  <a:schemeClr val="accent6">
                    <a:lumMod val="50000"/>
                  </a:schemeClr>
                </a:solidFill>
              </a:rPr>
              <a:t>a un sistema de codificación flexible y abierto a </a:t>
            </a:r>
            <a:r>
              <a:rPr lang="es-MX" b="1" dirty="0" smtClean="0">
                <a:solidFill>
                  <a:schemeClr val="accent6">
                    <a:lumMod val="50000"/>
                  </a:schemeClr>
                </a:solidFill>
              </a:rPr>
              <a:t>cambios.</a:t>
            </a:r>
          </a:p>
          <a:p>
            <a:pPr>
              <a:lnSpc>
                <a:spcPct val="160000"/>
              </a:lnSpc>
            </a:pPr>
            <a:r>
              <a:rPr lang="es-MX" b="1" dirty="0" smtClean="0">
                <a:solidFill>
                  <a:schemeClr val="accent6">
                    <a:lumMod val="50000"/>
                  </a:schemeClr>
                </a:solidFill>
              </a:rPr>
              <a:t>Se </a:t>
            </a:r>
            <a:r>
              <a:rPr lang="es-MX" b="1" dirty="0">
                <a:solidFill>
                  <a:schemeClr val="accent6">
                    <a:lumMod val="50000"/>
                  </a:schemeClr>
                </a:solidFill>
              </a:rPr>
              <a:t>da una relación de confianza y </a:t>
            </a:r>
            <a:r>
              <a:rPr lang="es-MX" b="1" dirty="0" smtClean="0">
                <a:solidFill>
                  <a:schemeClr val="accent6">
                    <a:lumMod val="50000"/>
                  </a:schemeClr>
                </a:solidFill>
              </a:rPr>
              <a:t>entendimiento entre el entrevistado y el entrevistador.</a:t>
            </a:r>
            <a:endParaRPr lang="es-MX" b="1" dirty="0">
              <a:solidFill>
                <a:schemeClr val="accent6">
                  <a:lumMod val="50000"/>
                </a:schemeClr>
              </a:solidFill>
            </a:endParaRPr>
          </a:p>
        </p:txBody>
      </p:sp>
    </p:spTree>
    <p:extLst>
      <p:ext uri="{BB962C8B-B14F-4D97-AF65-F5344CB8AC3E}">
        <p14:creationId xmlns:p14="http://schemas.microsoft.com/office/powerpoint/2010/main" val="45314551"/>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chemeClr val="accent2">
                    <a:lumMod val="40000"/>
                    <a:lumOff val="60000"/>
                  </a:schemeClr>
                </a:solidFill>
              </a:rPr>
              <a:t>CUÁNDO UTILIZARLA</a:t>
            </a:r>
            <a:endParaRPr lang="es-MX" dirty="0">
              <a:solidFill>
                <a:schemeClr val="accent2">
                  <a:lumMod val="40000"/>
                  <a:lumOff val="60000"/>
                </a:schemeClr>
              </a:solidFill>
            </a:endParaRPr>
          </a:p>
        </p:txBody>
      </p:sp>
      <p:sp>
        <p:nvSpPr>
          <p:cNvPr id="6" name="Marcador de contenido 5"/>
          <p:cNvSpPr>
            <a:spLocks noGrp="1"/>
          </p:cNvSpPr>
          <p:nvPr>
            <p:ph idx="1"/>
          </p:nvPr>
        </p:nvSpPr>
        <p:spPr>
          <a:xfrm>
            <a:off x="1154954" y="2603500"/>
            <a:ext cx="10418210" cy="3416300"/>
          </a:xfrm>
        </p:spPr>
        <p:txBody>
          <a:bodyPr>
            <a:normAutofit lnSpcReduction="10000"/>
          </a:bodyPr>
          <a:lstStyle/>
          <a:p>
            <a:pPr marL="0" indent="0">
              <a:lnSpc>
                <a:spcPct val="150000"/>
              </a:lnSpc>
              <a:buNone/>
            </a:pPr>
            <a:r>
              <a:rPr lang="es-MX" b="1" dirty="0">
                <a:solidFill>
                  <a:schemeClr val="accent6">
                    <a:lumMod val="50000"/>
                  </a:schemeClr>
                </a:solidFill>
              </a:rPr>
              <a:t>Esta técnica se sugiere utilizarla cuando: </a:t>
            </a:r>
          </a:p>
          <a:p>
            <a:pPr>
              <a:lnSpc>
                <a:spcPct val="150000"/>
              </a:lnSpc>
            </a:pPr>
            <a:r>
              <a:rPr lang="es-MX" b="1" dirty="0" smtClean="0">
                <a:solidFill>
                  <a:schemeClr val="accent6">
                    <a:lumMod val="50000"/>
                  </a:schemeClr>
                </a:solidFill>
              </a:rPr>
              <a:t>Se </a:t>
            </a:r>
            <a:r>
              <a:rPr lang="es-MX" b="1" dirty="0">
                <a:solidFill>
                  <a:schemeClr val="accent6">
                    <a:lumMod val="50000"/>
                  </a:schemeClr>
                </a:solidFill>
              </a:rPr>
              <a:t>requiere conseguir información muy compleja. </a:t>
            </a:r>
          </a:p>
          <a:p>
            <a:pPr>
              <a:lnSpc>
                <a:spcPct val="150000"/>
              </a:lnSpc>
            </a:pPr>
            <a:r>
              <a:rPr lang="es-MX" b="1" dirty="0" smtClean="0">
                <a:solidFill>
                  <a:schemeClr val="accent6">
                    <a:lumMod val="50000"/>
                  </a:schemeClr>
                </a:solidFill>
              </a:rPr>
              <a:t>Se </a:t>
            </a:r>
            <a:r>
              <a:rPr lang="es-MX" b="1" dirty="0">
                <a:solidFill>
                  <a:schemeClr val="accent6">
                    <a:lumMod val="50000"/>
                  </a:schemeClr>
                </a:solidFill>
              </a:rPr>
              <a:t>busca información confidencial o delicada. </a:t>
            </a:r>
          </a:p>
          <a:p>
            <a:pPr>
              <a:lnSpc>
                <a:spcPct val="150000"/>
              </a:lnSpc>
            </a:pPr>
            <a:r>
              <a:rPr lang="es-MX" b="1" dirty="0" smtClean="0">
                <a:solidFill>
                  <a:schemeClr val="accent6">
                    <a:lumMod val="50000"/>
                  </a:schemeClr>
                </a:solidFill>
              </a:rPr>
              <a:t>Se </a:t>
            </a:r>
            <a:r>
              <a:rPr lang="es-MX" b="1" dirty="0">
                <a:solidFill>
                  <a:schemeClr val="accent6">
                    <a:lumMod val="50000"/>
                  </a:schemeClr>
                </a:solidFill>
              </a:rPr>
              <a:t>busca información de profesionales, y los cuestionarios estructurados son insuficientes. </a:t>
            </a:r>
          </a:p>
          <a:p>
            <a:pPr>
              <a:lnSpc>
                <a:spcPct val="150000"/>
              </a:lnSpc>
            </a:pPr>
            <a:r>
              <a:rPr lang="es-MX" b="1" dirty="0" smtClean="0">
                <a:solidFill>
                  <a:schemeClr val="accent6">
                    <a:lumMod val="50000"/>
                  </a:schemeClr>
                </a:solidFill>
              </a:rPr>
              <a:t>Se </a:t>
            </a:r>
            <a:r>
              <a:rPr lang="es-MX" b="1" dirty="0">
                <a:solidFill>
                  <a:schemeClr val="accent6">
                    <a:lumMod val="50000"/>
                  </a:schemeClr>
                </a:solidFill>
              </a:rPr>
              <a:t>considera como fase previa a la elaboración de cuestionarios estructurados, para identificar contenidos a incluir.</a:t>
            </a:r>
          </a:p>
        </p:txBody>
      </p:sp>
    </p:spTree>
    <p:extLst>
      <p:ext uri="{BB962C8B-B14F-4D97-AF65-F5344CB8AC3E}">
        <p14:creationId xmlns:p14="http://schemas.microsoft.com/office/powerpoint/2010/main" val="366975499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54955" y="1295400"/>
            <a:ext cx="2793158" cy="1050636"/>
          </a:xfrm>
        </p:spPr>
        <p:txBody>
          <a:bodyPr/>
          <a:lstStyle/>
          <a:p>
            <a:pPr algn="ctr"/>
            <a:r>
              <a:rPr lang="es-MX" b="1" dirty="0" smtClean="0">
                <a:solidFill>
                  <a:schemeClr val="accent5">
                    <a:lumMod val="40000"/>
                    <a:lumOff val="60000"/>
                  </a:schemeClr>
                </a:solidFill>
              </a:rPr>
              <a:t>PROPÓSITO DEL CURSO</a:t>
            </a:r>
            <a:endParaRPr lang="es-MX" b="1" dirty="0">
              <a:solidFill>
                <a:schemeClr val="accent5">
                  <a:lumMod val="40000"/>
                  <a:lumOff val="60000"/>
                </a:schemeClr>
              </a:solidFill>
            </a:endParaRPr>
          </a:p>
        </p:txBody>
      </p:sp>
      <p:sp>
        <p:nvSpPr>
          <p:cNvPr id="5" name="Marcador de contenido 4"/>
          <p:cNvSpPr>
            <a:spLocks noGrp="1"/>
          </p:cNvSpPr>
          <p:nvPr>
            <p:ph idx="1"/>
          </p:nvPr>
        </p:nvSpPr>
        <p:spPr>
          <a:xfrm>
            <a:off x="5781145" y="570346"/>
            <a:ext cx="5190066" cy="4572000"/>
          </a:xfrm>
        </p:spPr>
        <p:txBody>
          <a:bodyPr/>
          <a:lstStyle/>
          <a:p>
            <a:pPr algn="ctr">
              <a:lnSpc>
                <a:spcPct val="150000"/>
              </a:lnSpc>
            </a:pPr>
            <a:r>
              <a:rPr lang="es-MX" b="1" dirty="0" smtClean="0">
                <a:solidFill>
                  <a:schemeClr val="accent5">
                    <a:lumMod val="75000"/>
                  </a:schemeClr>
                </a:solidFill>
              </a:rPr>
              <a:t>OBJETIVO DEL CONTENIDO A ABORDAR:</a:t>
            </a:r>
          </a:p>
          <a:p>
            <a:pPr marL="0" indent="0" algn="ctr">
              <a:lnSpc>
                <a:spcPct val="150000"/>
              </a:lnSpc>
              <a:buNone/>
            </a:pPr>
            <a:r>
              <a:rPr lang="es-MX" b="1" dirty="0">
                <a:solidFill>
                  <a:schemeClr val="accent5">
                    <a:lumMod val="75000"/>
                  </a:schemeClr>
                </a:solidFill>
              </a:rPr>
              <a:t>Comprender los distintos procedimientos existentes para la recolección de información relacionada con el método de investigación seleccionado</a:t>
            </a:r>
            <a:r>
              <a:rPr lang="es-MX" b="1" dirty="0" smtClean="0">
                <a:solidFill>
                  <a:schemeClr val="accent5">
                    <a:lumMod val="75000"/>
                  </a:schemeClr>
                </a:solidFill>
              </a:rPr>
              <a:t>.</a:t>
            </a:r>
          </a:p>
          <a:p>
            <a:pPr marL="0" indent="0" algn="ctr">
              <a:lnSpc>
                <a:spcPct val="150000"/>
              </a:lnSpc>
              <a:buNone/>
            </a:pPr>
            <a:endParaRPr lang="es-MX" b="1" dirty="0">
              <a:solidFill>
                <a:schemeClr val="accent5">
                  <a:lumMod val="75000"/>
                </a:schemeClr>
              </a:solidFill>
            </a:endParaRPr>
          </a:p>
          <a:p>
            <a:pPr marL="0" indent="0" algn="ctr">
              <a:lnSpc>
                <a:spcPct val="150000"/>
              </a:lnSpc>
              <a:buNone/>
            </a:pPr>
            <a:endParaRPr lang="es-MX" b="1" dirty="0">
              <a:solidFill>
                <a:schemeClr val="accent5">
                  <a:lumMod val="75000"/>
                </a:schemeClr>
              </a:solidFill>
            </a:endParaRPr>
          </a:p>
        </p:txBody>
      </p:sp>
      <p:sp>
        <p:nvSpPr>
          <p:cNvPr id="6" name="Marcador de texto 5"/>
          <p:cNvSpPr>
            <a:spLocks noGrp="1"/>
          </p:cNvSpPr>
          <p:nvPr>
            <p:ph type="body" sz="half" idx="2"/>
          </p:nvPr>
        </p:nvSpPr>
        <p:spPr>
          <a:xfrm>
            <a:off x="1154954" y="2669310"/>
            <a:ext cx="2793158" cy="3355570"/>
          </a:xfrm>
        </p:spPr>
        <p:txBody>
          <a:bodyPr>
            <a:normAutofit/>
          </a:bodyPr>
          <a:lstStyle/>
          <a:p>
            <a:pPr algn="ctr">
              <a:lnSpc>
                <a:spcPct val="150000"/>
              </a:lnSpc>
            </a:pPr>
            <a:r>
              <a:rPr lang="es-MX" b="1" dirty="0"/>
              <a:t>Caracterizar los diversos métodos de investigación cualitativa mayormente utilizados en las Ciencias Sociales para orientar la selección por parte del alumno del proceso de recolección, análisis e interpretación de información idóneo a su tema de estudio.</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6716" y="3602183"/>
            <a:ext cx="6638925" cy="2563812"/>
          </a:xfrm>
          <a:prstGeom prst="rect">
            <a:avLst/>
          </a:prstGeom>
        </p:spPr>
      </p:pic>
    </p:spTree>
    <p:extLst>
      <p:ext uri="{BB962C8B-B14F-4D97-AF65-F5344CB8AC3E}">
        <p14:creationId xmlns:p14="http://schemas.microsoft.com/office/powerpoint/2010/main" val="2439540024"/>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4" y="1394691"/>
            <a:ext cx="4351025" cy="4267200"/>
          </a:xfrm>
        </p:spPr>
        <p:txBody>
          <a:bodyPr/>
          <a:lstStyle/>
          <a:p>
            <a:pPr algn="ctr">
              <a:lnSpc>
                <a:spcPct val="150000"/>
              </a:lnSpc>
            </a:pPr>
            <a:r>
              <a:rPr lang="es-MX" dirty="0" smtClean="0">
                <a:solidFill>
                  <a:schemeClr val="accent6">
                    <a:lumMod val="60000"/>
                    <a:lumOff val="40000"/>
                  </a:schemeClr>
                </a:solidFill>
              </a:rPr>
              <a:t>ANÁLISIS DE INFORMACIÓN</a:t>
            </a:r>
            <a:r>
              <a:rPr lang="es-MX" dirty="0" smtClean="0">
                <a:solidFill>
                  <a:schemeClr val="accent1">
                    <a:lumMod val="20000"/>
                    <a:lumOff val="80000"/>
                  </a:schemeClr>
                </a:solidFill>
              </a:rPr>
              <a:t/>
            </a:r>
            <a:br>
              <a:rPr lang="es-MX" dirty="0" smtClean="0">
                <a:solidFill>
                  <a:schemeClr val="accent1">
                    <a:lumMod val="20000"/>
                    <a:lumOff val="80000"/>
                  </a:schemeClr>
                </a:solidFill>
              </a:rPr>
            </a:br>
            <a:r>
              <a:rPr lang="es-MX" dirty="0" smtClean="0">
                <a:solidFill>
                  <a:schemeClr val="accent1">
                    <a:lumMod val="20000"/>
                    <a:lumOff val="80000"/>
                  </a:schemeClr>
                </a:solidFill>
              </a:rPr>
              <a:t>Técnica de investigación cualitativa</a:t>
            </a:r>
            <a:endParaRPr lang="es-MX" dirty="0">
              <a:solidFill>
                <a:schemeClr val="accent1">
                  <a:lumMod val="20000"/>
                  <a:lumOff val="80000"/>
                </a:schemeClr>
              </a:solidFill>
            </a:endParaRPr>
          </a:p>
        </p:txBody>
      </p:sp>
      <p:pic>
        <p:nvPicPr>
          <p:cNvPr id="2" name="Imagen 1"/>
          <p:cNvPicPr>
            <a:picLocks noChangeAspect="1"/>
          </p:cNvPicPr>
          <p:nvPr/>
        </p:nvPicPr>
        <p:blipFill>
          <a:blip r:embed="rId2"/>
          <a:stretch>
            <a:fillRect/>
          </a:stretch>
        </p:blipFill>
        <p:spPr>
          <a:xfrm>
            <a:off x="7589547" y="1554884"/>
            <a:ext cx="3392489" cy="3946814"/>
          </a:xfrm>
          <a:prstGeom prst="rect">
            <a:avLst/>
          </a:prstGeom>
          <a:ln w="38100">
            <a:solidFill>
              <a:schemeClr val="accent5">
                <a:lumMod val="75000"/>
              </a:schemeClr>
            </a:solidFill>
          </a:ln>
        </p:spPr>
      </p:pic>
    </p:spTree>
    <p:extLst>
      <p:ext uri="{BB962C8B-B14F-4D97-AF65-F5344CB8AC3E}">
        <p14:creationId xmlns:p14="http://schemas.microsoft.com/office/powerpoint/2010/main" val="3852481584"/>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2400" b="1" dirty="0" smtClean="0">
                <a:solidFill>
                  <a:schemeClr val="accent2">
                    <a:lumMod val="60000"/>
                    <a:lumOff val="40000"/>
                  </a:schemeClr>
                </a:solidFill>
              </a:rPr>
              <a:t>¿QUÉ SIGNIFICA HACER UN ANÁLISIS EN TÉRMINOS DE INFORMACIÓN?</a:t>
            </a:r>
            <a:endParaRPr lang="es-MX" sz="2400" b="1" dirty="0">
              <a:solidFill>
                <a:schemeClr val="accent2">
                  <a:lumMod val="60000"/>
                  <a:lumOff val="40000"/>
                </a:schemeClr>
              </a:solidFill>
            </a:endParaRPr>
          </a:p>
        </p:txBody>
      </p:sp>
      <p:sp>
        <p:nvSpPr>
          <p:cNvPr id="5" name="Marcador de contenido 4"/>
          <p:cNvSpPr>
            <a:spLocks noGrp="1"/>
          </p:cNvSpPr>
          <p:nvPr>
            <p:ph idx="1"/>
          </p:nvPr>
        </p:nvSpPr>
        <p:spPr/>
        <p:txBody>
          <a:bodyPr>
            <a:normAutofit fontScale="92500" lnSpcReduction="10000"/>
          </a:bodyPr>
          <a:lstStyle/>
          <a:p>
            <a:pPr algn="ctr">
              <a:lnSpc>
                <a:spcPct val="150000"/>
              </a:lnSpc>
            </a:pPr>
            <a:r>
              <a:rPr lang="es-MX" b="1" dirty="0" smtClean="0">
                <a:solidFill>
                  <a:schemeClr val="accent2">
                    <a:lumMod val="75000"/>
                  </a:schemeClr>
                </a:solidFill>
              </a:rPr>
              <a:t>Implica realizar un conjunto </a:t>
            </a:r>
            <a:r>
              <a:rPr lang="es-MX" b="1" dirty="0">
                <a:solidFill>
                  <a:schemeClr val="accent2">
                    <a:lumMod val="75000"/>
                  </a:schemeClr>
                </a:solidFill>
              </a:rPr>
              <a:t>de manipulaciones, transformaciones, operaciones, reflexiones, comprobaciones </a:t>
            </a:r>
            <a:r>
              <a:rPr lang="es-MX" b="1" dirty="0" smtClean="0">
                <a:solidFill>
                  <a:schemeClr val="accent2">
                    <a:lumMod val="75000"/>
                  </a:schemeClr>
                </a:solidFill>
              </a:rPr>
              <a:t>sobre </a:t>
            </a:r>
            <a:r>
              <a:rPr lang="es-MX" b="1" dirty="0">
                <a:solidFill>
                  <a:schemeClr val="accent2">
                    <a:lumMod val="75000"/>
                  </a:schemeClr>
                </a:solidFill>
              </a:rPr>
              <a:t>los </a:t>
            </a:r>
            <a:r>
              <a:rPr lang="es-MX" b="1" dirty="0" smtClean="0">
                <a:solidFill>
                  <a:schemeClr val="accent2">
                    <a:lumMod val="75000"/>
                  </a:schemeClr>
                </a:solidFill>
              </a:rPr>
              <a:t>datos, </a:t>
            </a:r>
            <a:r>
              <a:rPr lang="es-MX" b="1" dirty="0">
                <a:solidFill>
                  <a:schemeClr val="accent2">
                    <a:lumMod val="75000"/>
                  </a:schemeClr>
                </a:solidFill>
              </a:rPr>
              <a:t>con el fin de extraer significado relevante en relación a un problema de investigación. Analizar datos supondrá examinar sistemáticamente un conjunto de elementos informativos para delimitar partes y descubrir las relaciones entre las mismas y las relaciones con el todo. Persigue alcanzar un mayor conocimiento de la realidad estudiada y, en la medida de lo posible, avanzar mediante su descripción y comprensión hacia la elaboración de modelos conceptuales </a:t>
            </a:r>
            <a:r>
              <a:rPr lang="es-MX" b="1" dirty="0" smtClean="0">
                <a:solidFill>
                  <a:schemeClr val="accent2">
                    <a:lumMod val="75000"/>
                  </a:schemeClr>
                </a:solidFill>
              </a:rPr>
              <a:t>explicativos (Saiz Carvajal, s/f).</a:t>
            </a:r>
            <a:endParaRPr lang="es-MX" b="1" dirty="0">
              <a:solidFill>
                <a:schemeClr val="accent2">
                  <a:lumMod val="75000"/>
                </a:schemeClr>
              </a:solidFill>
            </a:endParaRPr>
          </a:p>
        </p:txBody>
      </p:sp>
    </p:spTree>
    <p:extLst>
      <p:ext uri="{BB962C8B-B14F-4D97-AF65-F5344CB8AC3E}">
        <p14:creationId xmlns:p14="http://schemas.microsoft.com/office/powerpoint/2010/main" val="981531407"/>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lnSpc>
                <a:spcPct val="150000"/>
              </a:lnSpc>
            </a:pPr>
            <a:r>
              <a:rPr lang="es-MX" sz="2800" b="1" dirty="0" smtClean="0">
                <a:solidFill>
                  <a:schemeClr val="accent2">
                    <a:lumMod val="40000"/>
                    <a:lumOff val="60000"/>
                  </a:schemeClr>
                </a:solidFill>
              </a:rPr>
              <a:t>¿CÓMO LLEVAR A CABO UN ANÁLISIS CON DATOS CUALITATIVOS?</a:t>
            </a:r>
            <a:endParaRPr lang="es-MX" sz="2800" b="1" dirty="0">
              <a:solidFill>
                <a:schemeClr val="accent2">
                  <a:lumMod val="40000"/>
                  <a:lumOff val="60000"/>
                </a:schemeClr>
              </a:solidFill>
            </a:endParaRPr>
          </a:p>
        </p:txBody>
      </p:sp>
      <p:sp>
        <p:nvSpPr>
          <p:cNvPr id="5" name="Marcador de texto 4"/>
          <p:cNvSpPr>
            <a:spLocks noGrp="1"/>
          </p:cNvSpPr>
          <p:nvPr>
            <p:ph type="body" idx="1"/>
          </p:nvPr>
        </p:nvSpPr>
        <p:spPr>
          <a:xfrm>
            <a:off x="6895559" y="1283855"/>
            <a:ext cx="4391277" cy="4608945"/>
          </a:xfrm>
        </p:spPr>
        <p:txBody>
          <a:bodyPr>
            <a:normAutofit/>
          </a:bodyPr>
          <a:lstStyle/>
          <a:p>
            <a:pPr algn="ctr">
              <a:lnSpc>
                <a:spcPct val="150000"/>
              </a:lnSpc>
            </a:pPr>
            <a:r>
              <a:rPr lang="es-MX" b="1" dirty="0" smtClean="0">
                <a:solidFill>
                  <a:schemeClr val="accent2">
                    <a:lumMod val="75000"/>
                  </a:schemeClr>
                </a:solidFill>
              </a:rPr>
              <a:t>EN INVESTIGACIÓN CUALITATIVA NO EXISTE UNA ORIENTACIÓN CLARA PARA EL ANÁLISIS DE LOS DATOS.</a:t>
            </a:r>
          </a:p>
          <a:p>
            <a:pPr algn="ctr">
              <a:lnSpc>
                <a:spcPct val="150000"/>
              </a:lnSpc>
            </a:pPr>
            <a:r>
              <a:rPr lang="es-MX" b="1" dirty="0" smtClean="0">
                <a:solidFill>
                  <a:schemeClr val="accent2">
                    <a:lumMod val="75000"/>
                  </a:schemeClr>
                </a:solidFill>
              </a:rPr>
              <a:t>Por ello, una primera tarea será “reducir” los datos (resumir, simplificar, seleccionar información abarcable y manejable).</a:t>
            </a:r>
            <a:endParaRPr lang="es-MX" b="1" dirty="0">
              <a:solidFill>
                <a:schemeClr val="accent2">
                  <a:lumMod val="75000"/>
                </a:schemeClr>
              </a:solidFill>
            </a:endParaRPr>
          </a:p>
        </p:txBody>
      </p:sp>
    </p:spTree>
    <p:extLst>
      <p:ext uri="{BB962C8B-B14F-4D97-AF65-F5344CB8AC3E}">
        <p14:creationId xmlns:p14="http://schemas.microsoft.com/office/powerpoint/2010/main" val="1515612348"/>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MX" b="1" dirty="0" smtClean="0">
                <a:solidFill>
                  <a:schemeClr val="accent1">
                    <a:lumMod val="40000"/>
                    <a:lumOff val="60000"/>
                  </a:schemeClr>
                </a:solidFill>
              </a:rPr>
              <a:t>ANÁLISIS DE DATOS CUALITATIVOS</a:t>
            </a:r>
            <a:endParaRPr lang="es-MX" b="1" dirty="0">
              <a:solidFill>
                <a:schemeClr val="accent1">
                  <a:lumMod val="40000"/>
                  <a:lumOff val="60000"/>
                </a:schemeClr>
              </a:solidFill>
            </a:endParaRPr>
          </a:p>
        </p:txBody>
      </p:sp>
      <p:sp>
        <p:nvSpPr>
          <p:cNvPr id="7" name="Marcador de contenido 6"/>
          <p:cNvSpPr>
            <a:spLocks noGrp="1"/>
          </p:cNvSpPr>
          <p:nvPr>
            <p:ph sz="half" idx="1"/>
          </p:nvPr>
        </p:nvSpPr>
        <p:spPr>
          <a:xfrm>
            <a:off x="471055" y="2484581"/>
            <a:ext cx="5509057" cy="4091709"/>
          </a:xfrm>
        </p:spPr>
        <p:txBody>
          <a:bodyPr>
            <a:normAutofit fontScale="85000" lnSpcReduction="10000"/>
          </a:bodyPr>
          <a:lstStyle/>
          <a:p>
            <a:pPr marL="0" indent="0" algn="just">
              <a:lnSpc>
                <a:spcPct val="160000"/>
              </a:lnSpc>
              <a:buNone/>
            </a:pPr>
            <a:r>
              <a:rPr lang="es-MX" b="1" dirty="0" smtClean="0">
                <a:solidFill>
                  <a:schemeClr val="accent2">
                    <a:lumMod val="75000"/>
                  </a:schemeClr>
                </a:solidFill>
              </a:rPr>
              <a:t>Algunos criterios para “dividir” la información en unidades de análisis manejables, son (Saiz Carvajal, s/f):</a:t>
            </a:r>
          </a:p>
          <a:p>
            <a:pPr marL="0" indent="0" algn="just">
              <a:lnSpc>
                <a:spcPct val="160000"/>
              </a:lnSpc>
              <a:buNone/>
            </a:pPr>
            <a:endParaRPr lang="es-MX" b="1" dirty="0" smtClean="0">
              <a:solidFill>
                <a:schemeClr val="accent2">
                  <a:lumMod val="75000"/>
                </a:schemeClr>
              </a:solidFill>
            </a:endParaRPr>
          </a:p>
          <a:p>
            <a:pPr algn="just">
              <a:lnSpc>
                <a:spcPct val="160000"/>
              </a:lnSpc>
              <a:buFont typeface="Wingdings" panose="05000000000000000000" pitchFamily="2" charset="2"/>
              <a:buChar char="q"/>
            </a:pPr>
            <a:r>
              <a:rPr lang="es-MX" b="1" dirty="0">
                <a:solidFill>
                  <a:schemeClr val="accent1">
                    <a:lumMod val="60000"/>
                    <a:lumOff val="40000"/>
                  </a:schemeClr>
                </a:solidFill>
              </a:rPr>
              <a:t>Criterios Espaciales o </a:t>
            </a:r>
            <a:r>
              <a:rPr lang="es-MX" b="1" dirty="0" smtClean="0">
                <a:solidFill>
                  <a:schemeClr val="accent1">
                    <a:lumMod val="60000"/>
                    <a:lumOff val="40000"/>
                  </a:schemeClr>
                </a:solidFill>
              </a:rPr>
              <a:t>Contextuales:</a:t>
            </a:r>
            <a:r>
              <a:rPr lang="es-MX" b="1" dirty="0" smtClean="0">
                <a:solidFill>
                  <a:srgbClr val="7030A0"/>
                </a:solidFill>
              </a:rPr>
              <a:t> relativos </a:t>
            </a:r>
            <a:r>
              <a:rPr lang="es-MX" b="1" dirty="0">
                <a:solidFill>
                  <a:srgbClr val="7030A0"/>
                </a:solidFill>
              </a:rPr>
              <a:t>al lugar o al contexto donde </a:t>
            </a:r>
            <a:r>
              <a:rPr lang="es-MX" b="1" dirty="0" smtClean="0">
                <a:solidFill>
                  <a:srgbClr val="7030A0"/>
                </a:solidFill>
              </a:rPr>
              <a:t>se obtienen.</a:t>
            </a:r>
            <a:endParaRPr lang="es-MX" b="1" dirty="0">
              <a:solidFill>
                <a:srgbClr val="7030A0"/>
              </a:solidFill>
            </a:endParaRPr>
          </a:p>
          <a:p>
            <a:pPr algn="just">
              <a:lnSpc>
                <a:spcPct val="160000"/>
              </a:lnSpc>
              <a:buFont typeface="Wingdings" panose="05000000000000000000" pitchFamily="2" charset="2"/>
              <a:buChar char="q"/>
            </a:pPr>
            <a:r>
              <a:rPr lang="es-MX" b="1" dirty="0" smtClean="0">
                <a:solidFill>
                  <a:schemeClr val="accent1">
                    <a:lumMod val="60000"/>
                    <a:lumOff val="40000"/>
                  </a:schemeClr>
                </a:solidFill>
              </a:rPr>
              <a:t>Criterios </a:t>
            </a:r>
            <a:r>
              <a:rPr lang="es-MX" b="1" dirty="0">
                <a:solidFill>
                  <a:schemeClr val="accent1">
                    <a:lumMod val="60000"/>
                    <a:lumOff val="40000"/>
                  </a:schemeClr>
                </a:solidFill>
              </a:rPr>
              <a:t>Temporales o </a:t>
            </a:r>
            <a:r>
              <a:rPr lang="es-MX" b="1" dirty="0" smtClean="0">
                <a:solidFill>
                  <a:schemeClr val="accent1">
                    <a:lumMod val="60000"/>
                    <a:lumOff val="40000"/>
                  </a:schemeClr>
                </a:solidFill>
              </a:rPr>
              <a:t>Cronológicos:</a:t>
            </a:r>
            <a:r>
              <a:rPr lang="es-MX" b="1" dirty="0" smtClean="0">
                <a:solidFill>
                  <a:srgbClr val="7030A0"/>
                </a:solidFill>
              </a:rPr>
              <a:t> </a:t>
            </a:r>
            <a:r>
              <a:rPr lang="es-MX" b="1" dirty="0">
                <a:solidFill>
                  <a:srgbClr val="7030A0"/>
                </a:solidFill>
              </a:rPr>
              <a:t>respetando la historia y la secuencia temporal de los acontecimientos.</a:t>
            </a:r>
          </a:p>
          <a:p>
            <a:endParaRPr lang="es-MX" dirty="0"/>
          </a:p>
        </p:txBody>
      </p:sp>
      <p:sp>
        <p:nvSpPr>
          <p:cNvPr id="8" name="Marcador de contenido 7"/>
          <p:cNvSpPr>
            <a:spLocks noGrp="1"/>
          </p:cNvSpPr>
          <p:nvPr>
            <p:ph sz="half" idx="2"/>
          </p:nvPr>
        </p:nvSpPr>
        <p:spPr/>
        <p:txBody>
          <a:bodyPr>
            <a:normAutofit fontScale="85000" lnSpcReduction="10000"/>
          </a:bodyPr>
          <a:lstStyle/>
          <a:p>
            <a:pPr algn="just">
              <a:lnSpc>
                <a:spcPct val="160000"/>
              </a:lnSpc>
            </a:pPr>
            <a:r>
              <a:rPr lang="es-MX" b="1" dirty="0">
                <a:solidFill>
                  <a:schemeClr val="accent1">
                    <a:lumMod val="60000"/>
                    <a:lumOff val="40000"/>
                  </a:schemeClr>
                </a:solidFill>
              </a:rPr>
              <a:t>Criterios Temáticos: </a:t>
            </a:r>
            <a:r>
              <a:rPr lang="es-MX" b="1" dirty="0">
                <a:solidFill>
                  <a:srgbClr val="7030A0"/>
                </a:solidFill>
              </a:rPr>
              <a:t>fragmentos que tratan un mismo tema</a:t>
            </a:r>
            <a:r>
              <a:rPr lang="es-MX" b="1" dirty="0" smtClean="0">
                <a:solidFill>
                  <a:srgbClr val="7030A0"/>
                </a:solidFill>
              </a:rPr>
              <a:t>.</a:t>
            </a:r>
            <a:endParaRPr lang="es-MX" b="1" dirty="0" smtClean="0">
              <a:solidFill>
                <a:schemeClr val="accent1">
                  <a:lumMod val="60000"/>
                  <a:lumOff val="40000"/>
                </a:schemeClr>
              </a:solidFill>
            </a:endParaRPr>
          </a:p>
          <a:p>
            <a:pPr algn="just">
              <a:lnSpc>
                <a:spcPct val="160000"/>
              </a:lnSpc>
            </a:pPr>
            <a:r>
              <a:rPr lang="es-MX" b="1" dirty="0" smtClean="0">
                <a:solidFill>
                  <a:schemeClr val="accent1">
                    <a:lumMod val="60000"/>
                    <a:lumOff val="40000"/>
                  </a:schemeClr>
                </a:solidFill>
              </a:rPr>
              <a:t>Criterios Gramaticales: </a:t>
            </a:r>
            <a:r>
              <a:rPr lang="es-MX" b="1" dirty="0" smtClean="0">
                <a:solidFill>
                  <a:schemeClr val="accent5">
                    <a:lumMod val="75000"/>
                  </a:schemeClr>
                </a:solidFill>
              </a:rPr>
              <a:t>unidades </a:t>
            </a:r>
            <a:r>
              <a:rPr lang="es-MX" b="1" dirty="0">
                <a:solidFill>
                  <a:schemeClr val="accent5">
                    <a:lumMod val="75000"/>
                  </a:schemeClr>
                </a:solidFill>
              </a:rPr>
              <a:t>predeterminadas por párrafos, oraciones, etc.</a:t>
            </a:r>
          </a:p>
          <a:p>
            <a:pPr algn="just">
              <a:lnSpc>
                <a:spcPct val="160000"/>
              </a:lnSpc>
            </a:pPr>
            <a:r>
              <a:rPr lang="es-MX" b="1" dirty="0" smtClean="0">
                <a:solidFill>
                  <a:schemeClr val="accent1">
                    <a:lumMod val="60000"/>
                    <a:lumOff val="40000"/>
                  </a:schemeClr>
                </a:solidFill>
              </a:rPr>
              <a:t>Criterios Conversacionales: </a:t>
            </a:r>
            <a:r>
              <a:rPr lang="es-MX" b="1" dirty="0" smtClean="0">
                <a:solidFill>
                  <a:schemeClr val="accent5">
                    <a:lumMod val="75000"/>
                  </a:schemeClr>
                </a:solidFill>
              </a:rPr>
              <a:t>por “turnos” </a:t>
            </a:r>
            <a:r>
              <a:rPr lang="es-MX" b="1" dirty="0">
                <a:solidFill>
                  <a:schemeClr val="accent5">
                    <a:lumMod val="75000"/>
                  </a:schemeClr>
                </a:solidFill>
              </a:rPr>
              <a:t>de palabra cuando intervienen varios sujetos.</a:t>
            </a:r>
          </a:p>
          <a:p>
            <a:pPr algn="just">
              <a:lnSpc>
                <a:spcPct val="160000"/>
              </a:lnSpc>
            </a:pPr>
            <a:r>
              <a:rPr lang="es-MX" b="1" dirty="0" smtClean="0">
                <a:solidFill>
                  <a:schemeClr val="accent1">
                    <a:lumMod val="60000"/>
                    <a:lumOff val="40000"/>
                  </a:schemeClr>
                </a:solidFill>
              </a:rPr>
              <a:t>Criterios Sociales</a:t>
            </a:r>
            <a:r>
              <a:rPr lang="es-MX" b="1" dirty="0" smtClean="0">
                <a:solidFill>
                  <a:schemeClr val="accent5">
                    <a:lumMod val="75000"/>
                  </a:schemeClr>
                </a:solidFill>
              </a:rPr>
              <a:t>: relacionados </a:t>
            </a:r>
            <a:r>
              <a:rPr lang="es-MX" b="1" dirty="0">
                <a:solidFill>
                  <a:schemeClr val="accent5">
                    <a:lumMod val="75000"/>
                  </a:schemeClr>
                </a:solidFill>
              </a:rPr>
              <a:t>con el papel social que ocupa la persona observada. </a:t>
            </a:r>
          </a:p>
          <a:p>
            <a:endParaRPr lang="es-MX" dirty="0"/>
          </a:p>
          <a:p>
            <a:endParaRPr lang="es-MX" dirty="0"/>
          </a:p>
        </p:txBody>
      </p:sp>
    </p:spTree>
    <p:extLst>
      <p:ext uri="{BB962C8B-B14F-4D97-AF65-F5344CB8AC3E}">
        <p14:creationId xmlns:p14="http://schemas.microsoft.com/office/powerpoint/2010/main" val="1996978819"/>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solidFill>
                  <a:schemeClr val="accent1">
                    <a:lumMod val="40000"/>
                    <a:lumOff val="60000"/>
                  </a:schemeClr>
                </a:solidFill>
              </a:rPr>
              <a:t>ANÁLISIS DE DATOS CUALITATIVOS</a:t>
            </a:r>
            <a:endParaRPr lang="es-MX" dirty="0"/>
          </a:p>
        </p:txBody>
      </p:sp>
      <p:sp>
        <p:nvSpPr>
          <p:cNvPr id="6" name="Marcador de contenido 5"/>
          <p:cNvSpPr>
            <a:spLocks noGrp="1"/>
          </p:cNvSpPr>
          <p:nvPr>
            <p:ph sz="half" idx="1"/>
          </p:nvPr>
        </p:nvSpPr>
        <p:spPr>
          <a:xfrm>
            <a:off x="618836" y="2392218"/>
            <a:ext cx="5361276" cy="4378037"/>
          </a:xfrm>
        </p:spPr>
        <p:txBody>
          <a:bodyPr>
            <a:normAutofit fontScale="92500"/>
          </a:bodyPr>
          <a:lstStyle/>
          <a:p>
            <a:pPr algn="just">
              <a:lnSpc>
                <a:spcPct val="150000"/>
              </a:lnSpc>
            </a:pPr>
            <a:r>
              <a:rPr lang="es-MX" b="1" dirty="0" smtClean="0">
                <a:solidFill>
                  <a:schemeClr val="accent6">
                    <a:lumMod val="75000"/>
                  </a:schemeClr>
                </a:solidFill>
              </a:rPr>
              <a:t>Después de haber seleccionado o “dividido” la información obtenida, se sugiere </a:t>
            </a:r>
            <a:r>
              <a:rPr lang="es-MX" b="1" dirty="0" smtClean="0">
                <a:solidFill>
                  <a:schemeClr val="accent1">
                    <a:lumMod val="60000"/>
                    <a:lumOff val="40000"/>
                  </a:schemeClr>
                </a:solidFill>
              </a:rPr>
              <a:t>categorizar y codificar </a:t>
            </a:r>
            <a:r>
              <a:rPr lang="es-MX" b="1" dirty="0" smtClean="0">
                <a:solidFill>
                  <a:schemeClr val="accent6">
                    <a:lumMod val="75000"/>
                  </a:schemeClr>
                </a:solidFill>
              </a:rPr>
              <a:t>la información. Es decir, asignar a cada unidad un código o una marca para indicar a qué categoría pertenecen.</a:t>
            </a:r>
          </a:p>
          <a:p>
            <a:pPr algn="just">
              <a:lnSpc>
                <a:spcPct val="150000"/>
              </a:lnSpc>
            </a:pPr>
            <a:r>
              <a:rPr lang="es-MX" b="1" dirty="0" smtClean="0">
                <a:solidFill>
                  <a:schemeClr val="accent6">
                    <a:lumMod val="75000"/>
                  </a:schemeClr>
                </a:solidFill>
              </a:rPr>
              <a:t>En términos descriptivos, se trataría de </a:t>
            </a:r>
            <a:r>
              <a:rPr lang="es-MX" b="1" dirty="0" smtClean="0">
                <a:solidFill>
                  <a:schemeClr val="accent1">
                    <a:lumMod val="60000"/>
                    <a:lumOff val="40000"/>
                  </a:schemeClr>
                </a:solidFill>
              </a:rPr>
              <a:t>identificar las propiedades </a:t>
            </a:r>
            <a:r>
              <a:rPr lang="es-MX" b="1" dirty="0" smtClean="0">
                <a:solidFill>
                  <a:schemeClr val="accent6">
                    <a:lumMod val="75000"/>
                  </a:schemeClr>
                </a:solidFill>
              </a:rPr>
              <a:t>de la información, </a:t>
            </a:r>
            <a:r>
              <a:rPr lang="es-MX" b="1" dirty="0" smtClean="0">
                <a:solidFill>
                  <a:schemeClr val="accent1">
                    <a:lumMod val="60000"/>
                    <a:lumOff val="40000"/>
                  </a:schemeClr>
                </a:solidFill>
              </a:rPr>
              <a:t>y clasificarlas</a:t>
            </a:r>
            <a:r>
              <a:rPr lang="es-MX" b="1" dirty="0" smtClean="0">
                <a:solidFill>
                  <a:schemeClr val="accent6">
                    <a:lumMod val="75000"/>
                  </a:schemeClr>
                </a:solidFill>
              </a:rPr>
              <a:t> según el tema predominante o la característica relevante de los datos.</a:t>
            </a:r>
            <a:endParaRPr lang="es-MX" b="1" dirty="0">
              <a:solidFill>
                <a:schemeClr val="accent6">
                  <a:lumMod val="75000"/>
                </a:schemeClr>
              </a:solidFill>
            </a:endParaRPr>
          </a:p>
        </p:txBody>
      </p:sp>
      <p:pic>
        <p:nvPicPr>
          <p:cNvPr id="8" name="Imagen 7"/>
          <p:cNvPicPr>
            <a:picLocks noChangeAspect="1"/>
          </p:cNvPicPr>
          <p:nvPr/>
        </p:nvPicPr>
        <p:blipFill>
          <a:blip r:embed="rId2"/>
          <a:stretch>
            <a:fillRect/>
          </a:stretch>
        </p:blipFill>
        <p:spPr>
          <a:xfrm>
            <a:off x="6548582" y="2489921"/>
            <a:ext cx="5200073" cy="4141788"/>
          </a:xfrm>
          <a:prstGeom prst="rect">
            <a:avLst/>
          </a:prstGeom>
          <a:ln w="38100">
            <a:solidFill>
              <a:schemeClr val="accent2">
                <a:lumMod val="75000"/>
              </a:schemeClr>
            </a:solidFill>
          </a:ln>
        </p:spPr>
      </p:pic>
    </p:spTree>
    <p:extLst>
      <p:ext uri="{BB962C8B-B14F-4D97-AF65-F5344CB8AC3E}">
        <p14:creationId xmlns:p14="http://schemas.microsoft.com/office/powerpoint/2010/main" val="1895259639"/>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solidFill>
                  <a:schemeClr val="accent1">
                    <a:lumMod val="40000"/>
                    <a:lumOff val="60000"/>
                  </a:schemeClr>
                </a:solidFill>
              </a:rPr>
              <a:t>ANÁLISIS DE DATOS CUALITATIVOS</a:t>
            </a:r>
            <a:endParaRPr lang="es-MX" dirty="0"/>
          </a:p>
        </p:txBody>
      </p:sp>
      <p:sp>
        <p:nvSpPr>
          <p:cNvPr id="6" name="Marcador de contenido 5"/>
          <p:cNvSpPr>
            <a:spLocks noGrp="1"/>
          </p:cNvSpPr>
          <p:nvPr>
            <p:ph sz="half" idx="1"/>
          </p:nvPr>
        </p:nvSpPr>
        <p:spPr>
          <a:xfrm>
            <a:off x="6253018" y="2410691"/>
            <a:ext cx="5361276" cy="4378037"/>
          </a:xfrm>
        </p:spPr>
        <p:txBody>
          <a:bodyPr>
            <a:normAutofit/>
          </a:bodyPr>
          <a:lstStyle/>
          <a:p>
            <a:pPr algn="just">
              <a:lnSpc>
                <a:spcPct val="150000"/>
              </a:lnSpc>
            </a:pPr>
            <a:r>
              <a:rPr lang="es-MX" b="1" dirty="0" smtClean="0">
                <a:solidFill>
                  <a:schemeClr val="accent6">
                    <a:lumMod val="75000"/>
                  </a:schemeClr>
                </a:solidFill>
              </a:rPr>
              <a:t>Otra forma de facilitar el análisis de datos, es </a:t>
            </a:r>
            <a:r>
              <a:rPr lang="es-MX" b="1" dirty="0" smtClean="0">
                <a:solidFill>
                  <a:schemeClr val="accent5">
                    <a:lumMod val="50000"/>
                  </a:schemeClr>
                </a:solidFill>
              </a:rPr>
              <a:t>disponerlos de manera gráfica y organizada </a:t>
            </a:r>
            <a:r>
              <a:rPr lang="es-MX" b="1" dirty="0" smtClean="0">
                <a:solidFill>
                  <a:schemeClr val="accent6">
                    <a:lumMod val="75000"/>
                  </a:schemeClr>
                </a:solidFill>
              </a:rPr>
              <a:t>representándolos con esquemas, diagramas o matrices.</a:t>
            </a:r>
          </a:p>
          <a:p>
            <a:pPr algn="just">
              <a:lnSpc>
                <a:spcPct val="150000"/>
              </a:lnSpc>
            </a:pPr>
            <a:r>
              <a:rPr lang="es-MX" b="1" dirty="0" smtClean="0">
                <a:solidFill>
                  <a:schemeClr val="accent6">
                    <a:lumMod val="75000"/>
                  </a:schemeClr>
                </a:solidFill>
              </a:rPr>
              <a:t>La </a:t>
            </a:r>
            <a:r>
              <a:rPr lang="es-MX" b="1" dirty="0" smtClean="0">
                <a:solidFill>
                  <a:schemeClr val="accent5">
                    <a:lumMod val="50000"/>
                  </a:schemeClr>
                </a:solidFill>
              </a:rPr>
              <a:t>ilustración</a:t>
            </a:r>
            <a:r>
              <a:rPr lang="es-MX" b="1" dirty="0" smtClean="0">
                <a:solidFill>
                  <a:schemeClr val="accent6">
                    <a:lumMod val="75000"/>
                  </a:schemeClr>
                </a:solidFill>
              </a:rPr>
              <a:t> de los conceptos, etapas, momentos de obtención de información de la investigación, contribuye al </a:t>
            </a:r>
            <a:r>
              <a:rPr lang="es-MX" b="1" dirty="0" smtClean="0">
                <a:solidFill>
                  <a:schemeClr val="accent5">
                    <a:lumMod val="50000"/>
                  </a:schemeClr>
                </a:solidFill>
              </a:rPr>
              <a:t>agrupamiento y tarea de síntesis </a:t>
            </a:r>
            <a:r>
              <a:rPr lang="es-MX" b="1" dirty="0" smtClean="0">
                <a:solidFill>
                  <a:schemeClr val="accent6">
                    <a:lumMod val="75000"/>
                  </a:schemeClr>
                </a:solidFill>
              </a:rPr>
              <a:t>necesarios en esta fase de análisis.</a:t>
            </a:r>
            <a:endParaRPr lang="es-MX" b="1" dirty="0">
              <a:solidFill>
                <a:schemeClr val="accent6">
                  <a:lumMod val="75000"/>
                </a:schemeClr>
              </a:solidFill>
            </a:endParaRPr>
          </a:p>
        </p:txBody>
      </p:sp>
      <p:pic>
        <p:nvPicPr>
          <p:cNvPr id="2" name="Imagen 1"/>
          <p:cNvPicPr>
            <a:picLocks noChangeAspect="1"/>
          </p:cNvPicPr>
          <p:nvPr/>
        </p:nvPicPr>
        <p:blipFill>
          <a:blip r:embed="rId2"/>
          <a:stretch>
            <a:fillRect/>
          </a:stretch>
        </p:blipFill>
        <p:spPr>
          <a:xfrm>
            <a:off x="1154954" y="2669309"/>
            <a:ext cx="3682856" cy="1476375"/>
          </a:xfrm>
          <a:prstGeom prst="rect">
            <a:avLst/>
          </a:prstGeom>
        </p:spPr>
      </p:pic>
      <p:pic>
        <p:nvPicPr>
          <p:cNvPr id="3" name="Imagen 2"/>
          <p:cNvPicPr>
            <a:picLocks noChangeAspect="1"/>
          </p:cNvPicPr>
          <p:nvPr/>
        </p:nvPicPr>
        <p:blipFill>
          <a:blip r:embed="rId3"/>
          <a:stretch>
            <a:fillRect/>
          </a:stretch>
        </p:blipFill>
        <p:spPr>
          <a:xfrm>
            <a:off x="878899" y="4424218"/>
            <a:ext cx="4781550" cy="1957918"/>
          </a:xfrm>
          <a:prstGeom prst="rect">
            <a:avLst/>
          </a:prstGeom>
        </p:spPr>
      </p:pic>
    </p:spTree>
    <p:extLst>
      <p:ext uri="{BB962C8B-B14F-4D97-AF65-F5344CB8AC3E}">
        <p14:creationId xmlns:p14="http://schemas.microsoft.com/office/powerpoint/2010/main" val="1386560876"/>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4" y="973668"/>
            <a:ext cx="8761413" cy="550332"/>
          </a:xfrm>
        </p:spPr>
        <p:txBody>
          <a:bodyPr/>
          <a:lstStyle/>
          <a:p>
            <a:pPr algn="ctr"/>
            <a:r>
              <a:rPr lang="es-MX" b="1" dirty="0" smtClean="0">
                <a:solidFill>
                  <a:schemeClr val="accent2">
                    <a:lumMod val="60000"/>
                    <a:lumOff val="40000"/>
                  </a:schemeClr>
                </a:solidFill>
              </a:rPr>
              <a:t>ANÁLISIS DE INFORMACIÓN</a:t>
            </a:r>
            <a:endParaRPr lang="es-MX" b="1" dirty="0">
              <a:solidFill>
                <a:schemeClr val="accent2">
                  <a:lumMod val="60000"/>
                  <a:lumOff val="40000"/>
                </a:schemeClr>
              </a:solidFill>
            </a:endParaRPr>
          </a:p>
        </p:txBody>
      </p:sp>
      <p:sp>
        <p:nvSpPr>
          <p:cNvPr id="6" name="Marcador de texto 5"/>
          <p:cNvSpPr>
            <a:spLocks noGrp="1"/>
          </p:cNvSpPr>
          <p:nvPr>
            <p:ph type="body" idx="1"/>
          </p:nvPr>
        </p:nvSpPr>
        <p:spPr>
          <a:xfrm>
            <a:off x="710503" y="2063750"/>
            <a:ext cx="4825157" cy="576262"/>
          </a:xfrm>
        </p:spPr>
        <p:txBody>
          <a:bodyPr/>
          <a:lstStyle/>
          <a:p>
            <a:pPr algn="ctr"/>
            <a:r>
              <a:rPr lang="es-MX" b="1" dirty="0" smtClean="0"/>
              <a:t>ANÁLISIS DOCUMENTAL</a:t>
            </a:r>
            <a:endParaRPr lang="es-MX" b="1" dirty="0"/>
          </a:p>
        </p:txBody>
      </p:sp>
      <p:sp>
        <p:nvSpPr>
          <p:cNvPr id="7" name="Marcador de contenido 6"/>
          <p:cNvSpPr>
            <a:spLocks noGrp="1"/>
          </p:cNvSpPr>
          <p:nvPr>
            <p:ph sz="half" idx="2"/>
          </p:nvPr>
        </p:nvSpPr>
        <p:spPr>
          <a:xfrm>
            <a:off x="360218" y="2761673"/>
            <a:ext cx="5619894" cy="3916218"/>
          </a:xfrm>
        </p:spPr>
        <p:txBody>
          <a:bodyPr>
            <a:noAutofit/>
          </a:bodyPr>
          <a:lstStyle/>
          <a:p>
            <a:pPr algn="just">
              <a:lnSpc>
                <a:spcPct val="170000"/>
              </a:lnSpc>
            </a:pPr>
            <a:r>
              <a:rPr lang="es-MX" sz="1200" b="1" dirty="0" smtClean="0">
                <a:solidFill>
                  <a:srgbClr val="7030A0"/>
                </a:solidFill>
              </a:rPr>
              <a:t>Se trata de </a:t>
            </a:r>
            <a:r>
              <a:rPr lang="es-MX" sz="1200" b="1" dirty="0">
                <a:solidFill>
                  <a:srgbClr val="7030A0"/>
                </a:solidFill>
              </a:rPr>
              <a:t>un conjunto de operaciones intelectuales, que buscan describir y representar los documentos de forma unificada </a:t>
            </a:r>
            <a:r>
              <a:rPr lang="es-MX" sz="1200" b="1" dirty="0" smtClean="0">
                <a:solidFill>
                  <a:srgbClr val="7030A0"/>
                </a:solidFill>
              </a:rPr>
              <a:t>y sistemática </a:t>
            </a:r>
            <a:r>
              <a:rPr lang="es-MX" sz="1200" b="1" dirty="0">
                <a:solidFill>
                  <a:srgbClr val="7030A0"/>
                </a:solidFill>
              </a:rPr>
              <a:t>para facilitar su recuperación. </a:t>
            </a:r>
            <a:endParaRPr lang="es-MX" sz="1200" b="1" dirty="0" smtClean="0">
              <a:solidFill>
                <a:srgbClr val="7030A0"/>
              </a:solidFill>
            </a:endParaRPr>
          </a:p>
          <a:p>
            <a:pPr algn="just">
              <a:lnSpc>
                <a:spcPct val="170000"/>
              </a:lnSpc>
            </a:pPr>
            <a:r>
              <a:rPr lang="es-MX" sz="1200" b="1" dirty="0" smtClean="0">
                <a:solidFill>
                  <a:schemeClr val="accent1"/>
                </a:solidFill>
              </a:rPr>
              <a:t>Comprende la </a:t>
            </a:r>
            <a:r>
              <a:rPr lang="es-MX" sz="1200" b="1" dirty="0">
                <a:solidFill>
                  <a:schemeClr val="accent1"/>
                </a:solidFill>
              </a:rPr>
              <a:t>descripción bibliográfica y general de la fuente, la clasificación, indización, anotación, extracción, traducción y la confección de reseñas</a:t>
            </a:r>
            <a:r>
              <a:rPr lang="es-MX" sz="1200" b="1" dirty="0" smtClean="0">
                <a:solidFill>
                  <a:schemeClr val="accent1"/>
                </a:solidFill>
              </a:rPr>
              <a:t>.</a:t>
            </a:r>
          </a:p>
          <a:p>
            <a:pPr algn="just">
              <a:lnSpc>
                <a:spcPct val="170000"/>
              </a:lnSpc>
            </a:pPr>
            <a:r>
              <a:rPr lang="es-MX" sz="1200" b="1" dirty="0" smtClean="0">
                <a:solidFill>
                  <a:srgbClr val="7030A0"/>
                </a:solidFill>
              </a:rPr>
              <a:t>Se trata de una </a:t>
            </a:r>
            <a:r>
              <a:rPr lang="es-MX" sz="1200" b="1" dirty="0">
                <a:solidFill>
                  <a:srgbClr val="7030A0"/>
                </a:solidFill>
              </a:rPr>
              <a:t>actividad característica de toda biblioteca o centro de </a:t>
            </a:r>
            <a:r>
              <a:rPr lang="es-MX" sz="1200" b="1" dirty="0" smtClean="0">
                <a:solidFill>
                  <a:srgbClr val="7030A0"/>
                </a:solidFill>
              </a:rPr>
              <a:t>información con el </a:t>
            </a:r>
            <a:r>
              <a:rPr lang="es-MX" sz="1200" b="1" dirty="0">
                <a:solidFill>
                  <a:srgbClr val="7030A0"/>
                </a:solidFill>
              </a:rPr>
              <a:t>propósito de garantizar </a:t>
            </a:r>
            <a:r>
              <a:rPr lang="es-MX" sz="1200" b="1" dirty="0" smtClean="0">
                <a:solidFill>
                  <a:srgbClr val="7030A0"/>
                </a:solidFill>
              </a:rPr>
              <a:t>la </a:t>
            </a:r>
            <a:r>
              <a:rPr lang="es-MX" sz="1200" b="1" dirty="0">
                <a:solidFill>
                  <a:srgbClr val="7030A0"/>
                </a:solidFill>
              </a:rPr>
              <a:t>recuperación selectiva y oportuna, además, de posibilitar </a:t>
            </a:r>
            <a:r>
              <a:rPr lang="es-MX" sz="1200" b="1" dirty="0" smtClean="0">
                <a:solidFill>
                  <a:srgbClr val="7030A0"/>
                </a:solidFill>
              </a:rPr>
              <a:t>el intercambio</a:t>
            </a:r>
            <a:r>
              <a:rPr lang="es-MX" sz="1200" b="1" dirty="0">
                <a:solidFill>
                  <a:srgbClr val="7030A0"/>
                </a:solidFill>
              </a:rPr>
              <a:t>, difusión y </a:t>
            </a:r>
            <a:r>
              <a:rPr lang="es-MX" sz="1200" b="1" dirty="0" smtClean="0">
                <a:solidFill>
                  <a:srgbClr val="7030A0"/>
                </a:solidFill>
              </a:rPr>
              <a:t>uso de los materiales documentales empleados o requeridos para la investigación (</a:t>
            </a:r>
            <a:r>
              <a:rPr lang="es-MX" sz="1200" b="1" dirty="0" err="1" smtClean="0">
                <a:solidFill>
                  <a:srgbClr val="7030A0"/>
                </a:solidFill>
              </a:rPr>
              <a:t>Dulzaides</a:t>
            </a:r>
            <a:r>
              <a:rPr lang="es-MX" sz="1200" b="1" dirty="0" smtClean="0">
                <a:solidFill>
                  <a:srgbClr val="7030A0"/>
                </a:solidFill>
              </a:rPr>
              <a:t> y Molina, 2004).</a:t>
            </a:r>
            <a:endParaRPr lang="es-MX" sz="1200" b="1" dirty="0">
              <a:solidFill>
                <a:srgbClr val="7030A0"/>
              </a:solidFill>
            </a:endParaRPr>
          </a:p>
        </p:txBody>
      </p:sp>
      <p:sp>
        <p:nvSpPr>
          <p:cNvPr id="8" name="Marcador de texto 7"/>
          <p:cNvSpPr>
            <a:spLocks noGrp="1"/>
          </p:cNvSpPr>
          <p:nvPr>
            <p:ph type="body" sz="quarter" idx="3"/>
          </p:nvPr>
        </p:nvSpPr>
        <p:spPr>
          <a:xfrm>
            <a:off x="6208711" y="2063750"/>
            <a:ext cx="4825159" cy="576262"/>
          </a:xfrm>
        </p:spPr>
        <p:txBody>
          <a:bodyPr/>
          <a:lstStyle/>
          <a:p>
            <a:pPr algn="ctr"/>
            <a:r>
              <a:rPr lang="es-MX" b="1" dirty="0" smtClean="0"/>
              <a:t>ANÁLISIS DE CONTENIDO</a:t>
            </a:r>
            <a:endParaRPr lang="es-MX" b="1" dirty="0"/>
          </a:p>
        </p:txBody>
      </p:sp>
      <p:sp>
        <p:nvSpPr>
          <p:cNvPr id="9" name="Marcador de contenido 8"/>
          <p:cNvSpPr>
            <a:spLocks noGrp="1"/>
          </p:cNvSpPr>
          <p:nvPr>
            <p:ph sz="quarter" idx="4"/>
          </p:nvPr>
        </p:nvSpPr>
        <p:spPr>
          <a:xfrm>
            <a:off x="6208712" y="2761673"/>
            <a:ext cx="5466052" cy="3657599"/>
          </a:xfrm>
        </p:spPr>
        <p:txBody>
          <a:bodyPr>
            <a:normAutofit fontScale="85000" lnSpcReduction="20000"/>
          </a:bodyPr>
          <a:lstStyle/>
          <a:p>
            <a:pPr algn="just">
              <a:lnSpc>
                <a:spcPct val="170000"/>
              </a:lnSpc>
            </a:pPr>
            <a:r>
              <a:rPr lang="es-MX" b="1" dirty="0" smtClean="0">
                <a:solidFill>
                  <a:srgbClr val="7030A0"/>
                </a:solidFill>
              </a:rPr>
              <a:t>Técnica </a:t>
            </a:r>
            <a:r>
              <a:rPr lang="es-MX" b="1" dirty="0">
                <a:solidFill>
                  <a:srgbClr val="7030A0"/>
                </a:solidFill>
              </a:rPr>
              <a:t>confiable que permite obtener significados de materiales desplegados en un soporte específico, </a:t>
            </a:r>
            <a:r>
              <a:rPr lang="es-MX" b="1" dirty="0" smtClean="0">
                <a:solidFill>
                  <a:srgbClr val="7030A0"/>
                </a:solidFill>
              </a:rPr>
              <a:t>ofreciendo </a:t>
            </a:r>
            <a:r>
              <a:rPr lang="es-MX" b="1" dirty="0">
                <a:solidFill>
                  <a:srgbClr val="7030A0"/>
                </a:solidFill>
              </a:rPr>
              <a:t>un modo de procesar la información y categorizarla en datos </a:t>
            </a:r>
            <a:r>
              <a:rPr lang="es-MX" b="1" dirty="0" smtClean="0">
                <a:solidFill>
                  <a:srgbClr val="7030A0"/>
                </a:solidFill>
              </a:rPr>
              <a:t>analizables (Carlós y Telmo, 2013). </a:t>
            </a:r>
          </a:p>
          <a:p>
            <a:pPr algn="just">
              <a:lnSpc>
                <a:spcPct val="170000"/>
              </a:lnSpc>
            </a:pPr>
            <a:r>
              <a:rPr lang="es-MX" b="1" dirty="0" smtClean="0">
                <a:solidFill>
                  <a:srgbClr val="7030A0"/>
                </a:solidFill>
              </a:rPr>
              <a:t>Se reconoce que en un texto no existe un solo significado, pero sí resulta necesario comprender y explicar qué podrían querer decir símbolos, imágenes y mensajes incluidos en ellos, de acuerdo con el ámbito y contexto en el que se inscriben.</a:t>
            </a:r>
            <a:endParaRPr lang="es-MX" b="1" dirty="0">
              <a:solidFill>
                <a:srgbClr val="7030A0"/>
              </a:solidFill>
            </a:endParaRPr>
          </a:p>
        </p:txBody>
      </p:sp>
    </p:spTree>
    <p:extLst>
      <p:ext uri="{BB962C8B-B14F-4D97-AF65-F5344CB8AC3E}">
        <p14:creationId xmlns:p14="http://schemas.microsoft.com/office/powerpoint/2010/main" val="3246956966"/>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smtClean="0">
                <a:solidFill>
                  <a:schemeClr val="accent1">
                    <a:lumMod val="40000"/>
                    <a:lumOff val="60000"/>
                  </a:schemeClr>
                </a:solidFill>
              </a:rPr>
              <a:t>ANÁLISIS DOCUMENTAL</a:t>
            </a:r>
            <a:endParaRPr lang="es-MX" b="1" dirty="0">
              <a:solidFill>
                <a:schemeClr val="accent1">
                  <a:lumMod val="40000"/>
                  <a:lumOff val="60000"/>
                </a:schemeClr>
              </a:solidFill>
            </a:endParaRPr>
          </a:p>
        </p:txBody>
      </p:sp>
      <p:sp>
        <p:nvSpPr>
          <p:cNvPr id="8" name="Marcador de contenido 7"/>
          <p:cNvSpPr>
            <a:spLocks noGrp="1"/>
          </p:cNvSpPr>
          <p:nvPr>
            <p:ph sz="half" idx="1"/>
          </p:nvPr>
        </p:nvSpPr>
        <p:spPr>
          <a:xfrm>
            <a:off x="618836" y="2299856"/>
            <a:ext cx="5361276" cy="3719946"/>
          </a:xfrm>
        </p:spPr>
        <p:txBody>
          <a:bodyPr>
            <a:normAutofit fontScale="70000" lnSpcReduction="20000"/>
          </a:bodyPr>
          <a:lstStyle/>
          <a:p>
            <a:pPr algn="just">
              <a:lnSpc>
                <a:spcPct val="150000"/>
              </a:lnSpc>
            </a:pPr>
            <a:r>
              <a:rPr lang="es-MX" b="1" dirty="0" smtClean="0">
                <a:solidFill>
                  <a:schemeClr val="accent2">
                    <a:lumMod val="75000"/>
                  </a:schemeClr>
                </a:solidFill>
              </a:rPr>
              <a:t>Para poder realizar un análisis documental se requiere el dominio de un </a:t>
            </a:r>
            <a:r>
              <a:rPr lang="es-MX" b="1" dirty="0" smtClean="0">
                <a:solidFill>
                  <a:schemeClr val="accent6">
                    <a:lumMod val="50000"/>
                  </a:schemeClr>
                </a:solidFill>
              </a:rPr>
              <a:t>LENGUAJE DOCUMENTAL,</a:t>
            </a:r>
            <a:r>
              <a:rPr lang="es-MX" b="1" dirty="0" smtClean="0">
                <a:solidFill>
                  <a:schemeClr val="accent2">
                    <a:lumMod val="75000"/>
                  </a:schemeClr>
                </a:solidFill>
              </a:rPr>
              <a:t> lo que para algunos especialistas es sinónimo de </a:t>
            </a:r>
            <a:r>
              <a:rPr lang="es-MX" b="1" dirty="0" smtClean="0">
                <a:solidFill>
                  <a:schemeClr val="accent6">
                    <a:lumMod val="50000"/>
                  </a:schemeClr>
                </a:solidFill>
              </a:rPr>
              <a:t>VOCABULARIO CONTROLADO (Rubio </a:t>
            </a:r>
            <a:r>
              <a:rPr lang="es-MX" b="1" dirty="0" err="1" smtClean="0">
                <a:solidFill>
                  <a:schemeClr val="accent6">
                    <a:lumMod val="50000"/>
                  </a:schemeClr>
                </a:solidFill>
              </a:rPr>
              <a:t>Liniers</a:t>
            </a:r>
            <a:r>
              <a:rPr lang="es-MX" b="1" dirty="0" smtClean="0">
                <a:solidFill>
                  <a:schemeClr val="accent6">
                    <a:lumMod val="50000"/>
                  </a:schemeClr>
                </a:solidFill>
              </a:rPr>
              <a:t>, 2012). </a:t>
            </a:r>
          </a:p>
          <a:p>
            <a:pPr marL="0" indent="0" algn="just">
              <a:lnSpc>
                <a:spcPct val="150000"/>
              </a:lnSpc>
              <a:buNone/>
            </a:pPr>
            <a:endParaRPr lang="es-MX" b="1" dirty="0" smtClean="0">
              <a:solidFill>
                <a:schemeClr val="accent6">
                  <a:lumMod val="50000"/>
                </a:schemeClr>
              </a:solidFill>
            </a:endParaRPr>
          </a:p>
          <a:p>
            <a:pPr algn="just">
              <a:lnSpc>
                <a:spcPct val="150000"/>
              </a:lnSpc>
            </a:pPr>
            <a:r>
              <a:rPr lang="es-MX" b="1" dirty="0" smtClean="0">
                <a:solidFill>
                  <a:schemeClr val="accent2">
                    <a:lumMod val="75000"/>
                  </a:schemeClr>
                </a:solidFill>
              </a:rPr>
              <a:t>Estos lenguajes se deben utilizar para poder recuperar los documentos necesarios y proceder a su análisis.</a:t>
            </a:r>
          </a:p>
          <a:p>
            <a:pPr marL="0" indent="0" algn="just">
              <a:lnSpc>
                <a:spcPct val="150000"/>
              </a:lnSpc>
              <a:buNone/>
            </a:pPr>
            <a:endParaRPr lang="es-MX" b="1" dirty="0" smtClean="0">
              <a:solidFill>
                <a:schemeClr val="accent2">
                  <a:lumMod val="75000"/>
                </a:schemeClr>
              </a:solidFill>
            </a:endParaRPr>
          </a:p>
          <a:p>
            <a:pPr algn="just">
              <a:lnSpc>
                <a:spcPct val="150000"/>
              </a:lnSpc>
            </a:pPr>
            <a:r>
              <a:rPr lang="es-MX" b="1" dirty="0" smtClean="0">
                <a:solidFill>
                  <a:schemeClr val="accent2">
                    <a:lumMod val="75000"/>
                  </a:schemeClr>
                </a:solidFill>
              </a:rPr>
              <a:t>Lo que se debe conocer es:</a:t>
            </a:r>
            <a:endParaRPr lang="es-MX" b="1" dirty="0">
              <a:solidFill>
                <a:schemeClr val="accent2">
                  <a:lumMod val="75000"/>
                </a:schemeClr>
              </a:solidFill>
            </a:endParaRPr>
          </a:p>
        </p:txBody>
      </p:sp>
      <p:sp>
        <p:nvSpPr>
          <p:cNvPr id="9" name="Marcador de contenido 8"/>
          <p:cNvSpPr>
            <a:spLocks noGrp="1"/>
          </p:cNvSpPr>
          <p:nvPr>
            <p:ph sz="half" idx="2"/>
          </p:nvPr>
        </p:nvSpPr>
        <p:spPr>
          <a:xfrm>
            <a:off x="6208712" y="2603500"/>
            <a:ext cx="4825159" cy="3788064"/>
          </a:xfrm>
        </p:spPr>
        <p:txBody>
          <a:bodyPr>
            <a:normAutofit fontScale="70000" lnSpcReduction="20000"/>
          </a:bodyPr>
          <a:lstStyle/>
          <a:p>
            <a:pPr algn="just">
              <a:lnSpc>
                <a:spcPct val="160000"/>
              </a:lnSpc>
            </a:pPr>
            <a:r>
              <a:rPr lang="es-MX" b="1" dirty="0" smtClean="0">
                <a:solidFill>
                  <a:schemeClr val="accent6">
                    <a:lumMod val="50000"/>
                  </a:schemeClr>
                </a:solidFill>
              </a:rPr>
              <a:t>La </a:t>
            </a:r>
            <a:r>
              <a:rPr lang="es-MX" b="1" dirty="0" smtClean="0">
                <a:solidFill>
                  <a:schemeClr val="accent2">
                    <a:lumMod val="75000"/>
                  </a:schemeClr>
                </a:solidFill>
              </a:rPr>
              <a:t>CLASIFICACIÓN UNIVERSAL DEL MATERIAL: </a:t>
            </a:r>
            <a:r>
              <a:rPr lang="es-MX" b="1" dirty="0" smtClean="0">
                <a:solidFill>
                  <a:schemeClr val="accent6">
                    <a:lumMod val="50000"/>
                  </a:schemeClr>
                </a:solidFill>
              </a:rPr>
              <a:t>La Biblioteca del Congreso (</a:t>
            </a:r>
            <a:r>
              <a:rPr lang="es-MX" b="1" i="1" dirty="0" err="1" smtClean="0">
                <a:solidFill>
                  <a:schemeClr val="accent6">
                    <a:lumMod val="50000"/>
                  </a:schemeClr>
                </a:solidFill>
              </a:rPr>
              <a:t>Lybrary</a:t>
            </a:r>
            <a:r>
              <a:rPr lang="es-MX" b="1" i="1" dirty="0" smtClean="0">
                <a:solidFill>
                  <a:schemeClr val="accent6">
                    <a:lumMod val="50000"/>
                  </a:schemeClr>
                </a:solidFill>
              </a:rPr>
              <a:t> of </a:t>
            </a:r>
            <a:r>
              <a:rPr lang="es-MX" b="1" i="1" dirty="0" err="1" smtClean="0">
                <a:solidFill>
                  <a:schemeClr val="accent6">
                    <a:lumMod val="50000"/>
                  </a:schemeClr>
                </a:solidFill>
              </a:rPr>
              <a:t>Congress</a:t>
            </a:r>
            <a:r>
              <a:rPr lang="es-MX" b="1" dirty="0" smtClean="0">
                <a:solidFill>
                  <a:schemeClr val="accent6">
                    <a:lumMod val="50000"/>
                  </a:schemeClr>
                </a:solidFill>
              </a:rPr>
              <a:t>), la propia UNESCO (Organización de las Naciones Unidas para la Educación, la Ciencia y la Cultura), tienen formas particulares de identificación y organización de los materiales, lo cual resulta común en las bibliotecas.</a:t>
            </a:r>
          </a:p>
          <a:p>
            <a:pPr marL="0" indent="0" algn="just">
              <a:lnSpc>
                <a:spcPct val="160000"/>
              </a:lnSpc>
              <a:buNone/>
            </a:pPr>
            <a:endParaRPr lang="es-MX" b="1" dirty="0" smtClean="0">
              <a:solidFill>
                <a:schemeClr val="accent6">
                  <a:lumMod val="50000"/>
                </a:schemeClr>
              </a:solidFill>
            </a:endParaRPr>
          </a:p>
          <a:p>
            <a:pPr algn="just">
              <a:lnSpc>
                <a:spcPct val="160000"/>
              </a:lnSpc>
            </a:pPr>
            <a:r>
              <a:rPr lang="es-MX" b="1" dirty="0" smtClean="0">
                <a:solidFill>
                  <a:schemeClr val="accent6">
                    <a:lumMod val="50000"/>
                  </a:schemeClr>
                </a:solidFill>
              </a:rPr>
              <a:t>Los </a:t>
            </a:r>
            <a:r>
              <a:rPr lang="es-MX" b="1" dirty="0" smtClean="0">
                <a:solidFill>
                  <a:schemeClr val="accent2">
                    <a:lumMod val="75000"/>
                  </a:schemeClr>
                </a:solidFill>
              </a:rPr>
              <a:t>ENCABEZAMIENTOS DE MATERIA</a:t>
            </a:r>
            <a:r>
              <a:rPr lang="es-MX" b="1" dirty="0" smtClean="0">
                <a:solidFill>
                  <a:schemeClr val="accent6">
                    <a:lumMod val="50000"/>
                  </a:schemeClr>
                </a:solidFill>
              </a:rPr>
              <a:t>, que también se emplea en las bibliotecas y fungen como descriptores de contenido para la rápida localización del material.</a:t>
            </a:r>
            <a:endParaRPr lang="es-MX" b="1" dirty="0">
              <a:solidFill>
                <a:schemeClr val="accent6">
                  <a:lumMod val="50000"/>
                </a:schemeClr>
              </a:solidFill>
            </a:endParaRPr>
          </a:p>
        </p:txBody>
      </p:sp>
      <p:pic>
        <p:nvPicPr>
          <p:cNvPr id="10" name="Imagen 9"/>
          <p:cNvPicPr>
            <a:picLocks noChangeAspect="1"/>
          </p:cNvPicPr>
          <p:nvPr/>
        </p:nvPicPr>
        <p:blipFill>
          <a:blip r:embed="rId2"/>
          <a:stretch>
            <a:fillRect/>
          </a:stretch>
        </p:blipFill>
        <p:spPr>
          <a:xfrm>
            <a:off x="738909" y="5427373"/>
            <a:ext cx="5144655" cy="695325"/>
          </a:xfrm>
          <a:prstGeom prst="rect">
            <a:avLst/>
          </a:prstGeom>
          <a:ln w="38100">
            <a:solidFill>
              <a:schemeClr val="accent2">
                <a:lumMod val="75000"/>
              </a:schemeClr>
            </a:solidFill>
          </a:ln>
        </p:spPr>
      </p:pic>
    </p:spTree>
    <p:extLst>
      <p:ext uri="{BB962C8B-B14F-4D97-AF65-F5344CB8AC3E}">
        <p14:creationId xmlns:p14="http://schemas.microsoft.com/office/powerpoint/2010/main" val="1744231784"/>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smtClean="0">
                <a:solidFill>
                  <a:schemeClr val="accent1">
                    <a:lumMod val="40000"/>
                    <a:lumOff val="60000"/>
                  </a:schemeClr>
                </a:solidFill>
              </a:rPr>
              <a:t>ANÁLISIS DOCUMENTAL</a:t>
            </a:r>
            <a:endParaRPr lang="es-MX" b="1" dirty="0">
              <a:solidFill>
                <a:schemeClr val="accent1">
                  <a:lumMod val="40000"/>
                  <a:lumOff val="60000"/>
                </a:schemeClr>
              </a:solidFill>
            </a:endParaRPr>
          </a:p>
        </p:txBody>
      </p:sp>
      <p:sp>
        <p:nvSpPr>
          <p:cNvPr id="8" name="Marcador de contenido 7"/>
          <p:cNvSpPr>
            <a:spLocks noGrp="1"/>
          </p:cNvSpPr>
          <p:nvPr>
            <p:ph sz="half" idx="1"/>
          </p:nvPr>
        </p:nvSpPr>
        <p:spPr>
          <a:xfrm>
            <a:off x="618836" y="2299856"/>
            <a:ext cx="5361276" cy="4091708"/>
          </a:xfrm>
        </p:spPr>
        <p:txBody>
          <a:bodyPr>
            <a:normAutofit fontScale="85000" lnSpcReduction="10000"/>
          </a:bodyPr>
          <a:lstStyle/>
          <a:p>
            <a:pPr algn="just">
              <a:lnSpc>
                <a:spcPct val="150000"/>
              </a:lnSpc>
            </a:pPr>
            <a:r>
              <a:rPr lang="es-MX" b="1" dirty="0" smtClean="0">
                <a:solidFill>
                  <a:schemeClr val="accent2">
                    <a:lumMod val="75000"/>
                  </a:schemeClr>
                </a:solidFill>
              </a:rPr>
              <a:t>Los </a:t>
            </a:r>
            <a:r>
              <a:rPr lang="es-MX" b="1" dirty="0" smtClean="0">
                <a:solidFill>
                  <a:srgbClr val="7030A0"/>
                </a:solidFill>
              </a:rPr>
              <a:t>TESAUROS</a:t>
            </a:r>
            <a:r>
              <a:rPr lang="es-MX" b="1" dirty="0" smtClean="0">
                <a:solidFill>
                  <a:schemeClr val="accent2">
                    <a:lumMod val="75000"/>
                  </a:schemeClr>
                </a:solidFill>
              </a:rPr>
              <a:t>, que son textos especializados con términos específicos y múltiples posibilidades de combinación de ellos, igualmente para la recuperación de los materiales que se requieran en la investigación.</a:t>
            </a:r>
          </a:p>
          <a:p>
            <a:pPr marL="0" indent="0" algn="just">
              <a:lnSpc>
                <a:spcPct val="150000"/>
              </a:lnSpc>
              <a:buNone/>
            </a:pPr>
            <a:endParaRPr lang="es-MX" b="1" dirty="0" smtClean="0">
              <a:solidFill>
                <a:schemeClr val="accent2">
                  <a:lumMod val="75000"/>
                </a:schemeClr>
              </a:solidFill>
            </a:endParaRPr>
          </a:p>
          <a:p>
            <a:pPr algn="just">
              <a:lnSpc>
                <a:spcPct val="150000"/>
              </a:lnSpc>
            </a:pPr>
            <a:r>
              <a:rPr lang="es-MX" b="1" dirty="0" smtClean="0">
                <a:solidFill>
                  <a:schemeClr val="accent2">
                    <a:lumMod val="75000"/>
                  </a:schemeClr>
                </a:solidFill>
              </a:rPr>
              <a:t>Las </a:t>
            </a:r>
            <a:r>
              <a:rPr lang="es-MX" b="1" dirty="0" smtClean="0">
                <a:solidFill>
                  <a:srgbClr val="7030A0"/>
                </a:solidFill>
              </a:rPr>
              <a:t>LISTAS DE AUTORIDADES O IDENTIFICADORES</a:t>
            </a:r>
            <a:r>
              <a:rPr lang="es-MX" b="1" dirty="0" smtClean="0">
                <a:solidFill>
                  <a:schemeClr val="accent2">
                    <a:lumMod val="75000"/>
                  </a:schemeClr>
                </a:solidFill>
              </a:rPr>
              <a:t>, que son vocabularios alfabéticos independientes que permiten normalizar términos como instituciones, títulos de obras, o cualquier otro nombre necesario para la indización. </a:t>
            </a:r>
            <a:endParaRPr lang="es-MX" b="1" dirty="0">
              <a:solidFill>
                <a:schemeClr val="accent2">
                  <a:lumMod val="75000"/>
                </a:schemeClr>
              </a:solidFill>
            </a:endParaRPr>
          </a:p>
        </p:txBody>
      </p:sp>
      <p:sp>
        <p:nvSpPr>
          <p:cNvPr id="9" name="Marcador de contenido 8"/>
          <p:cNvSpPr>
            <a:spLocks noGrp="1"/>
          </p:cNvSpPr>
          <p:nvPr>
            <p:ph sz="half" idx="2"/>
          </p:nvPr>
        </p:nvSpPr>
        <p:spPr>
          <a:xfrm>
            <a:off x="6208712" y="2603500"/>
            <a:ext cx="4825159" cy="3788064"/>
          </a:xfrm>
        </p:spPr>
        <p:txBody>
          <a:bodyPr>
            <a:normAutofit fontScale="85000" lnSpcReduction="10000"/>
          </a:bodyPr>
          <a:lstStyle/>
          <a:p>
            <a:pPr algn="just">
              <a:lnSpc>
                <a:spcPct val="160000"/>
              </a:lnSpc>
            </a:pPr>
            <a:r>
              <a:rPr lang="es-MX" b="1" dirty="0">
                <a:solidFill>
                  <a:schemeClr val="accent6">
                    <a:lumMod val="50000"/>
                  </a:schemeClr>
                </a:solidFill>
              </a:rPr>
              <a:t>La </a:t>
            </a:r>
            <a:r>
              <a:rPr lang="es-MX" b="1" dirty="0">
                <a:solidFill>
                  <a:schemeClr val="accent2">
                    <a:lumMod val="75000"/>
                  </a:schemeClr>
                </a:solidFill>
              </a:rPr>
              <a:t>INDIZACIÓN,</a:t>
            </a:r>
            <a:r>
              <a:rPr lang="es-MX" b="1" dirty="0">
                <a:solidFill>
                  <a:schemeClr val="accent6">
                    <a:lumMod val="50000"/>
                  </a:schemeClr>
                </a:solidFill>
              </a:rPr>
              <a:t> </a:t>
            </a:r>
            <a:r>
              <a:rPr lang="es-MX" b="1" dirty="0" smtClean="0">
                <a:solidFill>
                  <a:schemeClr val="accent6">
                    <a:lumMod val="50000"/>
                  </a:schemeClr>
                </a:solidFill>
              </a:rPr>
              <a:t>que consiste en extraer </a:t>
            </a:r>
            <a:r>
              <a:rPr lang="es-MX" b="1" dirty="0">
                <a:solidFill>
                  <a:schemeClr val="accent6">
                    <a:lumMod val="50000"/>
                  </a:schemeClr>
                </a:solidFill>
              </a:rPr>
              <a:t>una </a:t>
            </a:r>
            <a:r>
              <a:rPr lang="es-MX" b="1" dirty="0" smtClean="0">
                <a:solidFill>
                  <a:schemeClr val="accent6">
                    <a:lumMod val="50000"/>
                  </a:schemeClr>
                </a:solidFill>
              </a:rPr>
              <a:t>serie de </a:t>
            </a:r>
            <a:r>
              <a:rPr lang="es-MX" b="1" dirty="0">
                <a:solidFill>
                  <a:schemeClr val="accent6">
                    <a:lumMod val="50000"/>
                  </a:schemeClr>
                </a:solidFill>
              </a:rPr>
              <a:t>conceptos que responden a </a:t>
            </a:r>
            <a:r>
              <a:rPr lang="es-MX" b="1" dirty="0" smtClean="0">
                <a:solidFill>
                  <a:schemeClr val="accent6">
                    <a:lumMod val="50000"/>
                  </a:schemeClr>
                </a:solidFill>
              </a:rPr>
              <a:t>los </a:t>
            </a:r>
            <a:r>
              <a:rPr lang="es-MX" b="1" dirty="0">
                <a:solidFill>
                  <a:schemeClr val="accent6">
                    <a:lumMod val="50000"/>
                  </a:schemeClr>
                </a:solidFill>
              </a:rPr>
              <a:t>temas tratados en el </a:t>
            </a:r>
            <a:r>
              <a:rPr lang="es-MX" b="1" dirty="0" smtClean="0">
                <a:solidFill>
                  <a:schemeClr val="accent6">
                    <a:lumMod val="50000"/>
                  </a:schemeClr>
                </a:solidFill>
              </a:rPr>
              <a:t>documento</a:t>
            </a:r>
            <a:r>
              <a:rPr lang="es-MX" b="1" dirty="0">
                <a:solidFill>
                  <a:schemeClr val="accent6">
                    <a:lumMod val="50000"/>
                  </a:schemeClr>
                </a:solidFill>
              </a:rPr>
              <a:t>, y que servirán como </a:t>
            </a:r>
            <a:r>
              <a:rPr lang="es-MX" b="1" dirty="0" smtClean="0">
                <a:solidFill>
                  <a:schemeClr val="accent6">
                    <a:lumMod val="50000"/>
                  </a:schemeClr>
                </a:solidFill>
              </a:rPr>
              <a:t>puntos </a:t>
            </a:r>
            <a:r>
              <a:rPr lang="es-MX" b="1" dirty="0">
                <a:solidFill>
                  <a:schemeClr val="accent6">
                    <a:lumMod val="50000"/>
                  </a:schemeClr>
                </a:solidFill>
              </a:rPr>
              <a:t>de acceso para su </a:t>
            </a:r>
            <a:r>
              <a:rPr lang="es-MX" b="1" dirty="0" smtClean="0">
                <a:solidFill>
                  <a:schemeClr val="accent6">
                    <a:lumMod val="50000"/>
                  </a:schemeClr>
                </a:solidFill>
              </a:rPr>
              <a:t>recuperación</a:t>
            </a:r>
            <a:r>
              <a:rPr lang="es-MX" b="1" dirty="0">
                <a:solidFill>
                  <a:schemeClr val="accent6">
                    <a:lumMod val="50000"/>
                  </a:schemeClr>
                </a:solidFill>
              </a:rPr>
              <a:t> </a:t>
            </a:r>
            <a:r>
              <a:rPr lang="es-MX" b="1" dirty="0" smtClean="0">
                <a:solidFill>
                  <a:schemeClr val="accent6">
                    <a:lumMod val="50000"/>
                  </a:schemeClr>
                </a:solidFill>
              </a:rPr>
              <a:t>(Rubio </a:t>
            </a:r>
            <a:r>
              <a:rPr lang="es-MX" b="1" dirty="0" err="1" smtClean="0">
                <a:solidFill>
                  <a:schemeClr val="accent6">
                    <a:lumMod val="50000"/>
                  </a:schemeClr>
                </a:solidFill>
              </a:rPr>
              <a:t>Liniers</a:t>
            </a:r>
            <a:r>
              <a:rPr lang="es-MX" b="1" dirty="0" smtClean="0">
                <a:solidFill>
                  <a:schemeClr val="accent6">
                    <a:lumMod val="50000"/>
                  </a:schemeClr>
                </a:solidFill>
              </a:rPr>
              <a:t>, 2012).</a:t>
            </a:r>
            <a:endParaRPr lang="es-MX" b="1" dirty="0">
              <a:solidFill>
                <a:schemeClr val="accent6">
                  <a:lumMod val="50000"/>
                </a:schemeClr>
              </a:solidFill>
            </a:endParaRPr>
          </a:p>
        </p:txBody>
      </p:sp>
      <p:pic>
        <p:nvPicPr>
          <p:cNvPr id="3" name="Imagen 2"/>
          <p:cNvPicPr>
            <a:picLocks noChangeAspect="1"/>
          </p:cNvPicPr>
          <p:nvPr/>
        </p:nvPicPr>
        <p:blipFill>
          <a:blip r:embed="rId2"/>
          <a:stretch>
            <a:fillRect/>
          </a:stretch>
        </p:blipFill>
        <p:spPr>
          <a:xfrm>
            <a:off x="7028872" y="4729018"/>
            <a:ext cx="3805381" cy="1661824"/>
          </a:xfrm>
          <a:prstGeom prst="rect">
            <a:avLst/>
          </a:prstGeom>
          <a:ln w="38100">
            <a:solidFill>
              <a:schemeClr val="accent2">
                <a:lumMod val="75000"/>
              </a:schemeClr>
            </a:solidFill>
          </a:ln>
        </p:spPr>
      </p:pic>
    </p:spTree>
    <p:extLst>
      <p:ext uri="{BB962C8B-B14F-4D97-AF65-F5344CB8AC3E}">
        <p14:creationId xmlns:p14="http://schemas.microsoft.com/office/powerpoint/2010/main" val="2118821516"/>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18008" y="705814"/>
            <a:ext cx="9531519" cy="587277"/>
          </a:xfrm>
        </p:spPr>
        <p:txBody>
          <a:bodyPr/>
          <a:lstStyle/>
          <a:p>
            <a:r>
              <a:rPr lang="es-MX" sz="2000" b="1" dirty="0" smtClean="0">
                <a:solidFill>
                  <a:schemeClr val="accent1">
                    <a:lumMod val="60000"/>
                    <a:lumOff val="40000"/>
                  </a:schemeClr>
                </a:solidFill>
              </a:rPr>
              <a:t>ANÁLISIS DE CONTENIDO: ALGUNOS CONCEPTOS (cit. en Coronel, 2015)</a:t>
            </a:r>
            <a:endParaRPr lang="es-MX" sz="2000" b="1" dirty="0">
              <a:solidFill>
                <a:schemeClr val="accent1">
                  <a:lumMod val="60000"/>
                  <a:lumOff val="40000"/>
                </a:schemeClr>
              </a:solidFill>
            </a:endParaRPr>
          </a:p>
        </p:txBody>
      </p:sp>
      <p:pic>
        <p:nvPicPr>
          <p:cNvPr id="6" name="Imagen 5"/>
          <p:cNvPicPr>
            <a:picLocks noChangeAspect="1"/>
          </p:cNvPicPr>
          <p:nvPr/>
        </p:nvPicPr>
        <p:blipFill>
          <a:blip r:embed="rId2"/>
          <a:stretch>
            <a:fillRect/>
          </a:stretch>
        </p:blipFill>
        <p:spPr>
          <a:xfrm>
            <a:off x="517236" y="1412779"/>
            <a:ext cx="11194473" cy="5205076"/>
          </a:xfrm>
          <a:prstGeom prst="rect">
            <a:avLst/>
          </a:prstGeom>
          <a:ln w="57150">
            <a:solidFill>
              <a:schemeClr val="accent1">
                <a:lumMod val="75000"/>
              </a:schemeClr>
            </a:solidFill>
          </a:ln>
        </p:spPr>
      </p:pic>
    </p:spTree>
    <p:extLst>
      <p:ext uri="{BB962C8B-B14F-4D97-AF65-F5344CB8AC3E}">
        <p14:creationId xmlns:p14="http://schemas.microsoft.com/office/powerpoint/2010/main" val="3542254392"/>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17311" y="960581"/>
            <a:ext cx="2793158" cy="905163"/>
          </a:xfrm>
        </p:spPr>
        <p:txBody>
          <a:bodyPr/>
          <a:lstStyle/>
          <a:p>
            <a:pPr algn="ctr">
              <a:lnSpc>
                <a:spcPct val="150000"/>
              </a:lnSpc>
            </a:pPr>
            <a:r>
              <a:rPr lang="es-MX" b="1" dirty="0" smtClean="0">
                <a:solidFill>
                  <a:schemeClr val="accent2">
                    <a:lumMod val="60000"/>
                    <a:lumOff val="40000"/>
                  </a:schemeClr>
                </a:solidFill>
              </a:rPr>
              <a:t>TÍTULO DEL MATERIAL</a:t>
            </a:r>
            <a:endParaRPr lang="es-MX" b="1" dirty="0">
              <a:solidFill>
                <a:schemeClr val="accent2">
                  <a:lumMod val="60000"/>
                  <a:lumOff val="40000"/>
                </a:schemeClr>
              </a:solidFill>
            </a:endParaRPr>
          </a:p>
        </p:txBody>
      </p:sp>
      <p:pic>
        <p:nvPicPr>
          <p:cNvPr id="7" name="Marcador de contenido 6"/>
          <p:cNvPicPr>
            <a:picLocks noGrp="1" noChangeAspect="1"/>
          </p:cNvPicPr>
          <p:nvPr>
            <p:ph idx="1"/>
          </p:nvPr>
        </p:nvPicPr>
        <p:blipFill>
          <a:blip r:embed="rId2"/>
          <a:stretch>
            <a:fillRect/>
          </a:stretch>
        </p:blipFill>
        <p:spPr>
          <a:xfrm>
            <a:off x="5846618" y="1295400"/>
            <a:ext cx="5246255" cy="4966855"/>
          </a:xfrm>
          <a:prstGeom prst="rect">
            <a:avLst/>
          </a:prstGeom>
          <a:ln w="38100">
            <a:solidFill>
              <a:schemeClr val="accent2">
                <a:lumMod val="75000"/>
              </a:schemeClr>
            </a:solidFill>
          </a:ln>
        </p:spPr>
      </p:pic>
      <p:sp>
        <p:nvSpPr>
          <p:cNvPr id="6" name="Marcador de texto 5"/>
          <p:cNvSpPr>
            <a:spLocks noGrp="1"/>
          </p:cNvSpPr>
          <p:nvPr>
            <p:ph type="body" sz="half" idx="2"/>
          </p:nvPr>
        </p:nvSpPr>
        <p:spPr>
          <a:xfrm>
            <a:off x="932873" y="1976582"/>
            <a:ext cx="3362035" cy="4048297"/>
          </a:xfrm>
        </p:spPr>
        <p:txBody>
          <a:bodyPr>
            <a:normAutofit/>
          </a:bodyPr>
          <a:lstStyle/>
          <a:p>
            <a:pPr algn="ctr">
              <a:lnSpc>
                <a:spcPct val="150000"/>
              </a:lnSpc>
            </a:pPr>
            <a:r>
              <a:rPr lang="es-MX" sz="2000" b="1" dirty="0" smtClean="0">
                <a:solidFill>
                  <a:schemeClr val="accent6">
                    <a:lumMod val="60000"/>
                    <a:lumOff val="40000"/>
                  </a:schemeClr>
                </a:solidFill>
              </a:rPr>
              <a:t>Principales técnicas para la recolección de información </a:t>
            </a:r>
            <a:r>
              <a:rPr lang="es-MX" sz="2000" b="1" dirty="0" smtClean="0">
                <a:solidFill>
                  <a:schemeClr val="accent6">
                    <a:lumMod val="60000"/>
                    <a:lumOff val="40000"/>
                  </a:schemeClr>
                </a:solidFill>
              </a:rPr>
              <a:t>cualitativa</a:t>
            </a:r>
            <a:endParaRPr lang="es-MX" sz="2000" b="1" dirty="0">
              <a:solidFill>
                <a:schemeClr val="accent6">
                  <a:lumMod val="60000"/>
                  <a:lumOff val="40000"/>
                </a:schemeClr>
              </a:solidFill>
            </a:endParaRPr>
          </a:p>
          <a:p>
            <a:pPr algn="ctr">
              <a:lnSpc>
                <a:spcPct val="150000"/>
              </a:lnSpc>
            </a:pPr>
            <a:endParaRPr lang="es-MX" sz="2000" b="1" dirty="0" smtClean="0">
              <a:solidFill>
                <a:schemeClr val="accent6">
                  <a:lumMod val="60000"/>
                  <a:lumOff val="40000"/>
                </a:schemeClr>
              </a:solidFill>
            </a:endParaRPr>
          </a:p>
          <a:p>
            <a:pPr algn="ctr">
              <a:lnSpc>
                <a:spcPct val="150000"/>
              </a:lnSpc>
            </a:pPr>
            <a:endParaRPr lang="es-MX" sz="2000" b="1" dirty="0" smtClean="0">
              <a:solidFill>
                <a:schemeClr val="accent6">
                  <a:lumMod val="60000"/>
                  <a:lumOff val="40000"/>
                </a:schemeClr>
              </a:solidFill>
            </a:endParaRPr>
          </a:p>
          <a:p>
            <a:pPr algn="r">
              <a:lnSpc>
                <a:spcPct val="150000"/>
              </a:lnSpc>
            </a:pPr>
            <a:r>
              <a:rPr lang="es-MX" sz="1600" b="1" dirty="0" smtClean="0">
                <a:solidFill>
                  <a:schemeClr val="accent2">
                    <a:lumMod val="20000"/>
                    <a:lumOff val="80000"/>
                  </a:schemeClr>
                </a:solidFill>
              </a:rPr>
              <a:t>Responsable de elaboración:</a:t>
            </a:r>
          </a:p>
          <a:p>
            <a:pPr algn="r">
              <a:lnSpc>
                <a:spcPct val="150000"/>
              </a:lnSpc>
            </a:pPr>
            <a:r>
              <a:rPr lang="es-MX" sz="1600" b="1" i="1" dirty="0" smtClean="0">
                <a:solidFill>
                  <a:schemeClr val="accent2">
                    <a:lumMod val="20000"/>
                    <a:lumOff val="80000"/>
                  </a:schemeClr>
                </a:solidFill>
              </a:rPr>
              <a:t>Profesora Diana Castro </a:t>
            </a:r>
            <a:r>
              <a:rPr lang="es-MX" sz="1600" b="1" i="1" dirty="0" err="1" smtClean="0">
                <a:solidFill>
                  <a:schemeClr val="accent2">
                    <a:lumMod val="20000"/>
                    <a:lumOff val="80000"/>
                  </a:schemeClr>
                </a:solidFill>
              </a:rPr>
              <a:t>Ricalde</a:t>
            </a:r>
            <a:endParaRPr lang="es-MX" sz="1600" b="1" i="1" dirty="0">
              <a:solidFill>
                <a:schemeClr val="accent2">
                  <a:lumMod val="20000"/>
                  <a:lumOff val="80000"/>
                </a:schemeClr>
              </a:solidFill>
            </a:endParaRPr>
          </a:p>
        </p:txBody>
      </p:sp>
    </p:spTree>
    <p:extLst>
      <p:ext uri="{BB962C8B-B14F-4D97-AF65-F5344CB8AC3E}">
        <p14:creationId xmlns:p14="http://schemas.microsoft.com/office/powerpoint/2010/main" val="3622347072"/>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2">
                    <a:lumMod val="60000"/>
                    <a:lumOff val="40000"/>
                  </a:schemeClr>
                </a:solidFill>
              </a:rPr>
              <a:t>ANÁLISIS DE CONTENIDO</a:t>
            </a:r>
            <a:endParaRPr lang="es-MX" b="1" dirty="0">
              <a:solidFill>
                <a:schemeClr val="accent2">
                  <a:lumMod val="60000"/>
                  <a:lumOff val="40000"/>
                </a:schemeClr>
              </a:solidFill>
            </a:endParaRPr>
          </a:p>
        </p:txBody>
      </p:sp>
      <p:sp>
        <p:nvSpPr>
          <p:cNvPr id="5" name="Marcador de contenido 4"/>
          <p:cNvSpPr>
            <a:spLocks noGrp="1"/>
          </p:cNvSpPr>
          <p:nvPr>
            <p:ph idx="1"/>
          </p:nvPr>
        </p:nvSpPr>
        <p:spPr>
          <a:xfrm>
            <a:off x="702372" y="2225964"/>
            <a:ext cx="10889264" cy="3867727"/>
          </a:xfrm>
        </p:spPr>
        <p:txBody>
          <a:bodyPr>
            <a:normAutofit fontScale="92500" lnSpcReduction="20000"/>
          </a:bodyPr>
          <a:lstStyle/>
          <a:p>
            <a:pPr marL="0" indent="0">
              <a:lnSpc>
                <a:spcPct val="160000"/>
              </a:lnSpc>
              <a:buNone/>
            </a:pPr>
            <a:r>
              <a:rPr lang="es-MX" b="1" dirty="0" smtClean="0">
                <a:solidFill>
                  <a:schemeClr val="accent5">
                    <a:lumMod val="50000"/>
                  </a:schemeClr>
                </a:solidFill>
              </a:rPr>
              <a:t>Dicho análisis puede realizarse de tres formas distintas (Martín, 2008):</a:t>
            </a:r>
          </a:p>
          <a:p>
            <a:pPr marL="0" indent="0">
              <a:lnSpc>
                <a:spcPct val="160000"/>
              </a:lnSpc>
              <a:buNone/>
            </a:pPr>
            <a:r>
              <a:rPr lang="es-MX" b="1" dirty="0" smtClean="0">
                <a:solidFill>
                  <a:schemeClr val="accent5">
                    <a:lumMod val="50000"/>
                  </a:schemeClr>
                </a:solidFill>
              </a:rPr>
              <a:t>A) Interesarse por las </a:t>
            </a:r>
            <a:r>
              <a:rPr lang="es-MX" b="1" dirty="0" smtClean="0">
                <a:solidFill>
                  <a:schemeClr val="accent1">
                    <a:lumMod val="40000"/>
                    <a:lumOff val="60000"/>
                  </a:schemeClr>
                </a:solidFill>
              </a:rPr>
              <a:t>características del propio contenido</a:t>
            </a:r>
            <a:r>
              <a:rPr lang="es-MX" b="1" dirty="0" smtClean="0">
                <a:solidFill>
                  <a:schemeClr val="accent5">
                    <a:lumMod val="50000"/>
                  </a:schemeClr>
                </a:solidFill>
              </a:rPr>
              <a:t>. En este análisis, se descubren tendencias (opinión pública), se comparan medios o niveles de comunicación, se buscan contenidos simbólicos, sutiles o textuales.</a:t>
            </a:r>
          </a:p>
          <a:p>
            <a:pPr marL="0" indent="0">
              <a:lnSpc>
                <a:spcPct val="160000"/>
              </a:lnSpc>
              <a:buNone/>
            </a:pPr>
            <a:r>
              <a:rPr lang="es-MX" b="1" dirty="0" smtClean="0">
                <a:solidFill>
                  <a:schemeClr val="accent5">
                    <a:lumMod val="50000"/>
                  </a:schemeClr>
                </a:solidFill>
              </a:rPr>
              <a:t>B) Extraer </a:t>
            </a:r>
            <a:r>
              <a:rPr lang="es-MX" b="1" dirty="0" smtClean="0">
                <a:solidFill>
                  <a:schemeClr val="accent1">
                    <a:lumMod val="40000"/>
                    <a:lumOff val="60000"/>
                  </a:schemeClr>
                </a:solidFill>
              </a:rPr>
              <a:t>inferencias válidas </a:t>
            </a:r>
            <a:r>
              <a:rPr lang="es-MX" b="1" dirty="0" smtClean="0">
                <a:solidFill>
                  <a:schemeClr val="accent5">
                    <a:lumMod val="50000"/>
                  </a:schemeClr>
                </a:solidFill>
              </a:rPr>
              <a:t>a partir de las características </a:t>
            </a:r>
            <a:r>
              <a:rPr lang="es-MX" b="1" dirty="0" smtClean="0">
                <a:solidFill>
                  <a:schemeClr val="accent1">
                    <a:lumMod val="40000"/>
                    <a:lumOff val="60000"/>
                  </a:schemeClr>
                </a:solidFill>
              </a:rPr>
              <a:t>de quienes producen el contenido</a:t>
            </a:r>
            <a:r>
              <a:rPr lang="es-MX" b="1" dirty="0" smtClean="0">
                <a:solidFill>
                  <a:schemeClr val="accent5">
                    <a:lumMod val="50000"/>
                  </a:schemeClr>
                </a:solidFill>
              </a:rPr>
              <a:t>. Aquí, se miden aspectos como la legibilidad de los materiales, y sus aspectos estilísticos.</a:t>
            </a:r>
          </a:p>
          <a:p>
            <a:pPr marL="0" indent="0">
              <a:lnSpc>
                <a:spcPct val="160000"/>
              </a:lnSpc>
              <a:buNone/>
            </a:pPr>
            <a:r>
              <a:rPr lang="es-MX" b="1" dirty="0" smtClean="0">
                <a:solidFill>
                  <a:schemeClr val="accent5">
                    <a:lumMod val="50000"/>
                  </a:schemeClr>
                </a:solidFill>
              </a:rPr>
              <a:t>C) </a:t>
            </a:r>
            <a:r>
              <a:rPr lang="es-MX" b="1" dirty="0" smtClean="0">
                <a:solidFill>
                  <a:schemeClr val="accent1">
                    <a:lumMod val="40000"/>
                    <a:lumOff val="60000"/>
                  </a:schemeClr>
                </a:solidFill>
              </a:rPr>
              <a:t>Interpretar el contenido </a:t>
            </a:r>
            <a:r>
              <a:rPr lang="es-MX" b="1" dirty="0" smtClean="0">
                <a:solidFill>
                  <a:schemeClr val="accent5">
                    <a:lumMod val="50000"/>
                  </a:schemeClr>
                </a:solidFill>
              </a:rPr>
              <a:t>mismo con la finalidad de revelar algo sobre la </a:t>
            </a:r>
            <a:r>
              <a:rPr lang="es-MX" b="1" dirty="0" smtClean="0">
                <a:solidFill>
                  <a:schemeClr val="accent1">
                    <a:lumMod val="40000"/>
                    <a:lumOff val="60000"/>
                  </a:schemeClr>
                </a:solidFill>
              </a:rPr>
              <a:t>naturaleza de los oyentes a quienes se dirige</a:t>
            </a:r>
            <a:r>
              <a:rPr lang="es-MX" b="1" dirty="0" smtClean="0">
                <a:solidFill>
                  <a:schemeClr val="accent5">
                    <a:lumMod val="50000"/>
                  </a:schemeClr>
                </a:solidFill>
              </a:rPr>
              <a:t>. Este análisis pretende identificar intenciones, características de los autores, así como el estado psicológico del individuo o grupo, entre otros elementos.</a:t>
            </a:r>
          </a:p>
          <a:p>
            <a:pPr marL="0" indent="0">
              <a:buNone/>
            </a:pPr>
            <a:endParaRPr lang="es-MX" dirty="0"/>
          </a:p>
        </p:txBody>
      </p:sp>
    </p:spTree>
    <p:extLst>
      <p:ext uri="{BB962C8B-B14F-4D97-AF65-F5344CB8AC3E}">
        <p14:creationId xmlns:p14="http://schemas.microsoft.com/office/powerpoint/2010/main" val="3348433869"/>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1">
                    <a:lumMod val="40000"/>
                    <a:lumOff val="60000"/>
                  </a:schemeClr>
                </a:solidFill>
              </a:rPr>
              <a:t>ANÁLISIS DE CONTENIDO</a:t>
            </a:r>
            <a:endParaRPr lang="es-MX" b="1" dirty="0">
              <a:solidFill>
                <a:schemeClr val="accent1">
                  <a:lumMod val="40000"/>
                  <a:lumOff val="60000"/>
                </a:schemeClr>
              </a:solidFill>
            </a:endParaRPr>
          </a:p>
        </p:txBody>
      </p:sp>
      <p:sp>
        <p:nvSpPr>
          <p:cNvPr id="5" name="Marcador de contenido 4"/>
          <p:cNvSpPr>
            <a:spLocks noGrp="1"/>
          </p:cNvSpPr>
          <p:nvPr>
            <p:ph idx="1"/>
          </p:nvPr>
        </p:nvSpPr>
        <p:spPr>
          <a:xfrm>
            <a:off x="1154954" y="2603500"/>
            <a:ext cx="10316610" cy="3416300"/>
          </a:xfrm>
        </p:spPr>
        <p:txBody>
          <a:bodyPr>
            <a:noAutofit/>
          </a:bodyPr>
          <a:lstStyle/>
          <a:p>
            <a:pPr marL="0" indent="0" algn="just">
              <a:lnSpc>
                <a:spcPct val="160000"/>
              </a:lnSpc>
              <a:buNone/>
            </a:pPr>
            <a:r>
              <a:rPr lang="es-MX" sz="1600" b="1" dirty="0" smtClean="0">
                <a:solidFill>
                  <a:schemeClr val="accent6">
                    <a:lumMod val="50000"/>
                  </a:schemeClr>
                </a:solidFill>
              </a:rPr>
              <a:t>Para </a:t>
            </a:r>
            <a:r>
              <a:rPr lang="es-MX" sz="1600" b="1" dirty="0" err="1" smtClean="0">
                <a:solidFill>
                  <a:schemeClr val="accent6">
                    <a:lumMod val="50000"/>
                  </a:schemeClr>
                </a:solidFill>
              </a:rPr>
              <a:t>Krippendorf</a:t>
            </a:r>
            <a:r>
              <a:rPr lang="es-MX" sz="1600" b="1" dirty="0" smtClean="0">
                <a:solidFill>
                  <a:schemeClr val="accent6">
                    <a:lumMod val="50000"/>
                  </a:schemeClr>
                </a:solidFill>
              </a:rPr>
              <a:t> (cit. en Carlós y Telmo, 2013), </a:t>
            </a:r>
            <a:r>
              <a:rPr lang="es-MX" sz="1600" b="1" dirty="0">
                <a:solidFill>
                  <a:schemeClr val="accent6">
                    <a:lumMod val="50000"/>
                  </a:schemeClr>
                </a:solidFill>
              </a:rPr>
              <a:t>la técnica el análisis de contenido tiene una triple finalidad</a:t>
            </a:r>
            <a:r>
              <a:rPr lang="es-MX" sz="1600" b="1" dirty="0" smtClean="0">
                <a:solidFill>
                  <a:schemeClr val="accent6">
                    <a:lumMod val="50000"/>
                  </a:schemeClr>
                </a:solidFill>
              </a:rPr>
              <a:t>:</a:t>
            </a:r>
            <a:endParaRPr lang="es-MX" sz="1600" b="1" dirty="0">
              <a:solidFill>
                <a:schemeClr val="accent6">
                  <a:lumMod val="50000"/>
                </a:schemeClr>
              </a:solidFill>
            </a:endParaRPr>
          </a:p>
          <a:p>
            <a:pPr algn="just">
              <a:lnSpc>
                <a:spcPct val="160000"/>
              </a:lnSpc>
            </a:pPr>
            <a:r>
              <a:rPr lang="es-MX" sz="1600" b="1" dirty="0" smtClean="0">
                <a:solidFill>
                  <a:schemeClr val="accent2">
                    <a:lumMod val="75000"/>
                  </a:schemeClr>
                </a:solidFill>
              </a:rPr>
              <a:t>Prescriptiva</a:t>
            </a:r>
            <a:r>
              <a:rPr lang="es-MX" sz="1600" b="1" dirty="0">
                <a:solidFill>
                  <a:schemeClr val="accent2">
                    <a:lumMod val="75000"/>
                  </a:schemeClr>
                </a:solidFill>
              </a:rPr>
              <a:t>: </a:t>
            </a:r>
            <a:r>
              <a:rPr lang="es-MX" sz="1600" b="1" dirty="0" smtClean="0">
                <a:solidFill>
                  <a:schemeClr val="accent6">
                    <a:lumMod val="50000"/>
                  </a:schemeClr>
                </a:solidFill>
              </a:rPr>
              <a:t>Guía </a:t>
            </a:r>
            <a:r>
              <a:rPr lang="es-MX" sz="1600" b="1" dirty="0">
                <a:solidFill>
                  <a:schemeClr val="accent6">
                    <a:lumMod val="50000"/>
                  </a:schemeClr>
                </a:solidFill>
              </a:rPr>
              <a:t>la </a:t>
            </a:r>
            <a:r>
              <a:rPr lang="es-MX" sz="1600" b="1" dirty="0" smtClean="0">
                <a:solidFill>
                  <a:schemeClr val="accent6">
                    <a:lumMod val="50000"/>
                  </a:schemeClr>
                </a:solidFill>
              </a:rPr>
              <a:t>conceptualización </a:t>
            </a:r>
            <a:r>
              <a:rPr lang="es-MX" sz="1600" b="1" dirty="0">
                <a:solidFill>
                  <a:schemeClr val="accent6">
                    <a:lumMod val="50000"/>
                  </a:schemeClr>
                </a:solidFill>
              </a:rPr>
              <a:t>y el </a:t>
            </a:r>
            <a:r>
              <a:rPr lang="es-MX" sz="1600" b="1" dirty="0" smtClean="0">
                <a:solidFill>
                  <a:schemeClr val="accent6">
                    <a:lumMod val="50000"/>
                  </a:schemeClr>
                </a:solidFill>
              </a:rPr>
              <a:t>diseño</a:t>
            </a:r>
            <a:r>
              <a:rPr lang="es-MX" sz="1600" b="1" dirty="0">
                <a:solidFill>
                  <a:schemeClr val="accent6">
                    <a:lumMod val="50000"/>
                  </a:schemeClr>
                </a:solidFill>
              </a:rPr>
              <a:t>.</a:t>
            </a:r>
            <a:r>
              <a:rPr lang="es-MX" sz="1600" b="1" dirty="0" smtClean="0">
                <a:solidFill>
                  <a:schemeClr val="accent6">
                    <a:lumMod val="50000"/>
                  </a:schemeClr>
                </a:solidFill>
              </a:rPr>
              <a:t>    </a:t>
            </a:r>
            <a:endParaRPr lang="es-MX" sz="1600" b="1" dirty="0">
              <a:solidFill>
                <a:schemeClr val="accent6">
                  <a:lumMod val="50000"/>
                </a:schemeClr>
              </a:solidFill>
            </a:endParaRPr>
          </a:p>
          <a:p>
            <a:pPr algn="just">
              <a:lnSpc>
                <a:spcPct val="160000"/>
              </a:lnSpc>
            </a:pPr>
            <a:r>
              <a:rPr lang="es-MX" sz="1600" b="1" dirty="0" smtClean="0">
                <a:solidFill>
                  <a:schemeClr val="accent2">
                    <a:lumMod val="75000"/>
                  </a:schemeClr>
                </a:solidFill>
              </a:rPr>
              <a:t>Analítica</a:t>
            </a:r>
            <a:r>
              <a:rPr lang="es-MX" sz="1600" b="1" dirty="0">
                <a:solidFill>
                  <a:schemeClr val="accent6">
                    <a:lumMod val="50000"/>
                  </a:schemeClr>
                </a:solidFill>
              </a:rPr>
              <a:t>: </a:t>
            </a:r>
            <a:r>
              <a:rPr lang="es-MX" sz="1600" b="1" dirty="0" smtClean="0">
                <a:solidFill>
                  <a:schemeClr val="accent6">
                    <a:lumMod val="50000"/>
                  </a:schemeClr>
                </a:solidFill>
              </a:rPr>
              <a:t>Facilita </a:t>
            </a:r>
            <a:r>
              <a:rPr lang="es-MX" sz="1600" b="1" dirty="0">
                <a:solidFill>
                  <a:schemeClr val="accent6">
                    <a:lumMod val="50000"/>
                  </a:schemeClr>
                </a:solidFill>
              </a:rPr>
              <a:t>el </a:t>
            </a:r>
            <a:r>
              <a:rPr lang="es-MX" sz="1600" b="1" dirty="0" smtClean="0">
                <a:solidFill>
                  <a:schemeClr val="accent6">
                    <a:lumMod val="50000"/>
                  </a:schemeClr>
                </a:solidFill>
              </a:rPr>
              <a:t>examen crítico </a:t>
            </a:r>
            <a:r>
              <a:rPr lang="es-MX" sz="1600" b="1" dirty="0">
                <a:solidFill>
                  <a:schemeClr val="accent6">
                    <a:lumMod val="50000"/>
                  </a:schemeClr>
                </a:solidFill>
              </a:rPr>
              <a:t>de los resultados obtenidos por diferentes </a:t>
            </a:r>
            <a:r>
              <a:rPr lang="es-MX" sz="1600" b="1" dirty="0" smtClean="0">
                <a:solidFill>
                  <a:schemeClr val="accent6">
                    <a:lumMod val="50000"/>
                  </a:schemeClr>
                </a:solidFill>
              </a:rPr>
              <a:t>investigadores.</a:t>
            </a:r>
            <a:endParaRPr lang="es-MX" sz="1600" b="1" dirty="0">
              <a:solidFill>
                <a:schemeClr val="accent6">
                  <a:lumMod val="50000"/>
                </a:schemeClr>
              </a:solidFill>
            </a:endParaRPr>
          </a:p>
          <a:p>
            <a:pPr algn="just">
              <a:lnSpc>
                <a:spcPct val="160000"/>
              </a:lnSpc>
            </a:pPr>
            <a:r>
              <a:rPr lang="es-MX" sz="1600" b="1" dirty="0" smtClean="0">
                <a:solidFill>
                  <a:schemeClr val="accent2">
                    <a:lumMod val="75000"/>
                  </a:schemeClr>
                </a:solidFill>
              </a:rPr>
              <a:t>Metodológica</a:t>
            </a:r>
            <a:r>
              <a:rPr lang="es-MX" sz="1600" b="1" dirty="0">
                <a:solidFill>
                  <a:schemeClr val="accent6">
                    <a:lumMod val="50000"/>
                  </a:schemeClr>
                </a:solidFill>
              </a:rPr>
              <a:t>: </a:t>
            </a:r>
            <a:r>
              <a:rPr lang="es-MX" sz="1600" b="1" dirty="0" smtClean="0">
                <a:solidFill>
                  <a:schemeClr val="accent6">
                    <a:lumMod val="50000"/>
                  </a:schemeClr>
                </a:solidFill>
              </a:rPr>
              <a:t>Orienta </a:t>
            </a:r>
            <a:r>
              <a:rPr lang="es-MX" sz="1600" b="1" dirty="0">
                <a:solidFill>
                  <a:schemeClr val="accent6">
                    <a:lumMod val="50000"/>
                  </a:schemeClr>
                </a:solidFill>
              </a:rPr>
              <a:t>el desarrollo y perfeccionamiento sistemático del propio </a:t>
            </a:r>
            <a:r>
              <a:rPr lang="es-MX" sz="1600" b="1" dirty="0" smtClean="0">
                <a:solidFill>
                  <a:schemeClr val="accent6">
                    <a:lumMod val="50000"/>
                  </a:schemeClr>
                </a:solidFill>
              </a:rPr>
              <a:t>método. </a:t>
            </a:r>
            <a:endParaRPr lang="es-MX" sz="1600" b="1" dirty="0">
              <a:solidFill>
                <a:schemeClr val="accent6">
                  <a:lumMod val="50000"/>
                </a:schemeClr>
              </a:solidFill>
            </a:endParaRPr>
          </a:p>
        </p:txBody>
      </p:sp>
    </p:spTree>
    <p:extLst>
      <p:ext uri="{BB962C8B-B14F-4D97-AF65-F5344CB8AC3E}">
        <p14:creationId xmlns:p14="http://schemas.microsoft.com/office/powerpoint/2010/main" val="2331498652"/>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smtClean="0">
                <a:solidFill>
                  <a:schemeClr val="accent1">
                    <a:lumMod val="40000"/>
                    <a:lumOff val="60000"/>
                  </a:schemeClr>
                </a:solidFill>
              </a:rPr>
              <a:t>ANÁLISIS DE CONTENIDO</a:t>
            </a:r>
            <a:endParaRPr lang="es-MX" b="1" dirty="0">
              <a:solidFill>
                <a:schemeClr val="accent1">
                  <a:lumMod val="40000"/>
                  <a:lumOff val="60000"/>
                </a:schemeClr>
              </a:solidFill>
            </a:endParaRPr>
          </a:p>
        </p:txBody>
      </p:sp>
      <p:sp>
        <p:nvSpPr>
          <p:cNvPr id="8" name="Marcador de contenido 7"/>
          <p:cNvSpPr>
            <a:spLocks noGrp="1"/>
          </p:cNvSpPr>
          <p:nvPr>
            <p:ph sz="half" idx="1"/>
          </p:nvPr>
        </p:nvSpPr>
        <p:spPr>
          <a:xfrm>
            <a:off x="618836" y="2299856"/>
            <a:ext cx="5361276" cy="4091708"/>
          </a:xfrm>
        </p:spPr>
        <p:txBody>
          <a:bodyPr>
            <a:normAutofit fontScale="92500" lnSpcReduction="10000"/>
          </a:bodyPr>
          <a:lstStyle/>
          <a:p>
            <a:pPr marL="0" indent="0" algn="just">
              <a:lnSpc>
                <a:spcPct val="150000"/>
              </a:lnSpc>
              <a:buNone/>
            </a:pPr>
            <a:r>
              <a:rPr lang="es-MX" b="1" dirty="0" smtClean="0">
                <a:solidFill>
                  <a:schemeClr val="accent2">
                    <a:lumMod val="75000"/>
                  </a:schemeClr>
                </a:solidFill>
              </a:rPr>
              <a:t>Entre las características fundamentales de dicho análisis se encuentran (Carlós y Telmo, 2013):</a:t>
            </a:r>
          </a:p>
          <a:p>
            <a:pPr marL="0" indent="0" algn="just">
              <a:lnSpc>
                <a:spcPct val="150000"/>
              </a:lnSpc>
              <a:buNone/>
            </a:pPr>
            <a:endParaRPr lang="es-MX" b="1" dirty="0">
              <a:solidFill>
                <a:schemeClr val="accent2">
                  <a:lumMod val="75000"/>
                </a:schemeClr>
              </a:solidFill>
            </a:endParaRPr>
          </a:p>
          <a:p>
            <a:pPr algn="just">
              <a:lnSpc>
                <a:spcPct val="150000"/>
              </a:lnSpc>
            </a:pPr>
            <a:r>
              <a:rPr lang="es-MX" b="1" dirty="0" smtClean="0">
                <a:solidFill>
                  <a:schemeClr val="accent2">
                    <a:lumMod val="75000"/>
                  </a:schemeClr>
                </a:solidFill>
              </a:rPr>
              <a:t>OBJETIVIDAD: </a:t>
            </a:r>
            <a:r>
              <a:rPr lang="es-MX" b="1" dirty="0">
                <a:solidFill>
                  <a:schemeClr val="accent5">
                    <a:lumMod val="75000"/>
                  </a:schemeClr>
                </a:solidFill>
              </a:rPr>
              <a:t>Los resultados pueden ser verificados, por medio de procedimientos de análisis </a:t>
            </a:r>
            <a:r>
              <a:rPr lang="es-MX" b="1" dirty="0" smtClean="0">
                <a:solidFill>
                  <a:schemeClr val="accent5">
                    <a:lumMod val="75000"/>
                  </a:schemeClr>
                </a:solidFill>
              </a:rPr>
              <a:t>reproductibles.</a:t>
            </a:r>
            <a:endParaRPr lang="es-MX" b="1" dirty="0">
              <a:solidFill>
                <a:schemeClr val="accent2">
                  <a:lumMod val="75000"/>
                </a:schemeClr>
              </a:solidFill>
            </a:endParaRPr>
          </a:p>
          <a:p>
            <a:pPr algn="just">
              <a:lnSpc>
                <a:spcPct val="150000"/>
              </a:lnSpc>
            </a:pPr>
            <a:endParaRPr lang="es-MX" b="1" dirty="0">
              <a:solidFill>
                <a:schemeClr val="accent2">
                  <a:lumMod val="75000"/>
                </a:schemeClr>
              </a:solidFill>
            </a:endParaRPr>
          </a:p>
          <a:p>
            <a:pPr algn="just">
              <a:lnSpc>
                <a:spcPct val="150000"/>
              </a:lnSpc>
            </a:pPr>
            <a:r>
              <a:rPr lang="es-MX" b="1" dirty="0" smtClean="0">
                <a:solidFill>
                  <a:schemeClr val="accent2">
                    <a:lumMod val="75000"/>
                  </a:schemeClr>
                </a:solidFill>
              </a:rPr>
              <a:t>SISTEMATICIDAD: </a:t>
            </a:r>
            <a:r>
              <a:rPr lang="es-MX" b="1" dirty="0" smtClean="0">
                <a:solidFill>
                  <a:schemeClr val="accent5">
                    <a:lumMod val="75000"/>
                  </a:schemeClr>
                </a:solidFill>
              </a:rPr>
              <a:t>La </a:t>
            </a:r>
            <a:r>
              <a:rPr lang="es-MX" b="1" dirty="0">
                <a:solidFill>
                  <a:schemeClr val="accent5">
                    <a:lumMod val="75000"/>
                  </a:schemeClr>
                </a:solidFill>
              </a:rPr>
              <a:t>fijación de criterios previos permite incluir o excluir categorías.</a:t>
            </a:r>
          </a:p>
          <a:p>
            <a:pPr marL="0" indent="0" algn="just">
              <a:lnSpc>
                <a:spcPct val="150000"/>
              </a:lnSpc>
              <a:buNone/>
            </a:pPr>
            <a:endParaRPr lang="es-MX" b="1" dirty="0">
              <a:solidFill>
                <a:schemeClr val="accent2">
                  <a:lumMod val="75000"/>
                </a:schemeClr>
              </a:solidFill>
            </a:endParaRPr>
          </a:p>
          <a:p>
            <a:pPr algn="just">
              <a:lnSpc>
                <a:spcPct val="150000"/>
              </a:lnSpc>
            </a:pPr>
            <a:endParaRPr lang="es-MX" b="1" dirty="0">
              <a:solidFill>
                <a:schemeClr val="accent2">
                  <a:lumMod val="75000"/>
                </a:schemeClr>
              </a:solidFill>
            </a:endParaRPr>
          </a:p>
        </p:txBody>
      </p:sp>
      <p:sp>
        <p:nvSpPr>
          <p:cNvPr id="9" name="Marcador de contenido 8"/>
          <p:cNvSpPr>
            <a:spLocks noGrp="1"/>
          </p:cNvSpPr>
          <p:nvPr>
            <p:ph sz="half" idx="2"/>
          </p:nvPr>
        </p:nvSpPr>
        <p:spPr>
          <a:xfrm>
            <a:off x="6208712" y="2603500"/>
            <a:ext cx="4825159" cy="3788064"/>
          </a:xfrm>
        </p:spPr>
        <p:txBody>
          <a:bodyPr>
            <a:normAutofit fontScale="92500" lnSpcReduction="10000"/>
          </a:bodyPr>
          <a:lstStyle/>
          <a:p>
            <a:pPr algn="just">
              <a:lnSpc>
                <a:spcPct val="150000"/>
              </a:lnSpc>
            </a:pPr>
            <a:r>
              <a:rPr lang="es-MX" b="1" dirty="0" smtClean="0">
                <a:solidFill>
                  <a:schemeClr val="accent2">
                    <a:lumMod val="75000"/>
                  </a:schemeClr>
                </a:solidFill>
              </a:rPr>
              <a:t>CONTENIDO MANIFIESTO: </a:t>
            </a:r>
            <a:r>
              <a:rPr lang="es-MX" b="1" dirty="0">
                <a:solidFill>
                  <a:schemeClr val="accent5">
                    <a:lumMod val="75000"/>
                  </a:schemeClr>
                </a:solidFill>
              </a:rPr>
              <a:t>Los contenidos permiten observación directa, sin que perturbe la investigación de los contenidos latentes.</a:t>
            </a:r>
          </a:p>
          <a:p>
            <a:pPr marL="0" indent="0" algn="just">
              <a:lnSpc>
                <a:spcPct val="150000"/>
              </a:lnSpc>
              <a:buNone/>
            </a:pPr>
            <a:endParaRPr lang="es-MX" b="1" dirty="0">
              <a:solidFill>
                <a:schemeClr val="accent2">
                  <a:lumMod val="75000"/>
                </a:schemeClr>
              </a:solidFill>
            </a:endParaRPr>
          </a:p>
          <a:p>
            <a:pPr algn="just">
              <a:lnSpc>
                <a:spcPct val="150000"/>
              </a:lnSpc>
            </a:pPr>
            <a:r>
              <a:rPr lang="es-MX" b="1" dirty="0" smtClean="0">
                <a:solidFill>
                  <a:schemeClr val="accent2">
                    <a:lumMod val="75000"/>
                  </a:schemeClr>
                </a:solidFill>
              </a:rPr>
              <a:t>CAPACIDAD DE GENERALIZACIÓN: </a:t>
            </a:r>
            <a:r>
              <a:rPr lang="es-MX" b="1" dirty="0">
                <a:solidFill>
                  <a:schemeClr val="accent5">
                    <a:lumMod val="75000"/>
                  </a:schemeClr>
                </a:solidFill>
              </a:rPr>
              <a:t>Permite realizar análisis de datos cuantitativos para probar hipótesis y extraer conclusiones. </a:t>
            </a:r>
          </a:p>
        </p:txBody>
      </p:sp>
    </p:spTree>
    <p:extLst>
      <p:ext uri="{BB962C8B-B14F-4D97-AF65-F5344CB8AC3E}">
        <p14:creationId xmlns:p14="http://schemas.microsoft.com/office/powerpoint/2010/main" val="841809037"/>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4" y="1394690"/>
            <a:ext cx="4351025" cy="4350327"/>
          </a:xfrm>
        </p:spPr>
        <p:txBody>
          <a:bodyPr/>
          <a:lstStyle/>
          <a:p>
            <a:pPr algn="ctr">
              <a:lnSpc>
                <a:spcPct val="150000"/>
              </a:lnSpc>
            </a:pPr>
            <a:r>
              <a:rPr lang="es-MX" dirty="0" smtClean="0">
                <a:solidFill>
                  <a:schemeClr val="accent6">
                    <a:lumMod val="60000"/>
                    <a:lumOff val="40000"/>
                  </a:schemeClr>
                </a:solidFill>
              </a:rPr>
              <a:t>OTRAS TÉCNICAS</a:t>
            </a:r>
            <a:r>
              <a:rPr lang="es-MX" dirty="0" smtClean="0">
                <a:solidFill>
                  <a:schemeClr val="accent1">
                    <a:lumMod val="20000"/>
                    <a:lumOff val="80000"/>
                  </a:schemeClr>
                </a:solidFill>
              </a:rPr>
              <a:t/>
            </a:r>
            <a:br>
              <a:rPr lang="es-MX" dirty="0" smtClean="0">
                <a:solidFill>
                  <a:schemeClr val="accent1">
                    <a:lumMod val="20000"/>
                    <a:lumOff val="80000"/>
                  </a:schemeClr>
                </a:solidFill>
              </a:rPr>
            </a:br>
            <a:r>
              <a:rPr lang="es-MX" dirty="0" smtClean="0">
                <a:solidFill>
                  <a:schemeClr val="accent1">
                    <a:lumMod val="20000"/>
                    <a:lumOff val="80000"/>
                  </a:schemeClr>
                </a:solidFill>
              </a:rPr>
              <a:t>de recopilación de información cualitativa</a:t>
            </a:r>
            <a:endParaRPr lang="es-MX" dirty="0">
              <a:solidFill>
                <a:schemeClr val="accent1">
                  <a:lumMod val="20000"/>
                  <a:lumOff val="80000"/>
                </a:schemeClr>
              </a:solidFill>
            </a:endParaRPr>
          </a:p>
        </p:txBody>
      </p:sp>
      <p:pic>
        <p:nvPicPr>
          <p:cNvPr id="2" name="Imagen 1"/>
          <p:cNvPicPr>
            <a:picLocks noChangeAspect="1"/>
          </p:cNvPicPr>
          <p:nvPr/>
        </p:nvPicPr>
        <p:blipFill>
          <a:blip r:embed="rId2"/>
          <a:stretch>
            <a:fillRect/>
          </a:stretch>
        </p:blipFill>
        <p:spPr>
          <a:xfrm>
            <a:off x="7564582" y="1964603"/>
            <a:ext cx="3472873" cy="3678815"/>
          </a:xfrm>
          <a:prstGeom prst="rect">
            <a:avLst/>
          </a:prstGeom>
          <a:ln w="38100">
            <a:solidFill>
              <a:schemeClr val="accent6">
                <a:lumMod val="75000"/>
              </a:schemeClr>
            </a:solidFill>
          </a:ln>
        </p:spPr>
      </p:pic>
    </p:spTree>
    <p:extLst>
      <p:ext uri="{BB962C8B-B14F-4D97-AF65-F5344CB8AC3E}">
        <p14:creationId xmlns:p14="http://schemas.microsoft.com/office/powerpoint/2010/main" val="441117597"/>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TÉCNICA DELPHI</a:t>
            </a:r>
            <a:endParaRPr lang="es-MX" dirty="0">
              <a:solidFill>
                <a:schemeClr val="accent1">
                  <a:lumMod val="60000"/>
                  <a:lumOff val="40000"/>
                </a:schemeClr>
              </a:solidFill>
            </a:endParaRPr>
          </a:p>
        </p:txBody>
      </p:sp>
      <p:sp>
        <p:nvSpPr>
          <p:cNvPr id="3" name="Marcador de contenido 2"/>
          <p:cNvSpPr>
            <a:spLocks noGrp="1"/>
          </p:cNvSpPr>
          <p:nvPr>
            <p:ph sz="half" idx="1"/>
          </p:nvPr>
        </p:nvSpPr>
        <p:spPr>
          <a:xfrm>
            <a:off x="1154954" y="2364510"/>
            <a:ext cx="4825158" cy="4201048"/>
          </a:xfrm>
        </p:spPr>
        <p:txBody>
          <a:bodyPr>
            <a:noAutofit/>
          </a:bodyPr>
          <a:lstStyle/>
          <a:p>
            <a:pPr>
              <a:lnSpc>
                <a:spcPct val="150000"/>
              </a:lnSpc>
            </a:pPr>
            <a:r>
              <a:rPr lang="es-MX" sz="1600" b="1" dirty="0">
                <a:solidFill>
                  <a:schemeClr val="accent1">
                    <a:lumMod val="60000"/>
                    <a:lumOff val="40000"/>
                  </a:schemeClr>
                </a:solidFill>
              </a:rPr>
              <a:t>T</a:t>
            </a:r>
            <a:r>
              <a:rPr lang="es-MX" sz="1600" b="1" dirty="0" smtClean="0">
                <a:solidFill>
                  <a:schemeClr val="accent1">
                    <a:lumMod val="60000"/>
                    <a:lumOff val="40000"/>
                  </a:schemeClr>
                </a:solidFill>
              </a:rPr>
              <a:t>iene </a:t>
            </a:r>
            <a:r>
              <a:rPr lang="es-MX" sz="1600" b="1" dirty="0">
                <a:solidFill>
                  <a:schemeClr val="accent1">
                    <a:lumMod val="60000"/>
                    <a:lumOff val="40000"/>
                  </a:schemeClr>
                </a:solidFill>
              </a:rPr>
              <a:t>por objetivo conocer la opinión de un grupo de personas en relación a un problema, sin que los integrantes se reúnan físicamente. </a:t>
            </a:r>
            <a:endParaRPr lang="es-MX" sz="1600" b="1" dirty="0" smtClean="0">
              <a:solidFill>
                <a:schemeClr val="accent1">
                  <a:lumMod val="60000"/>
                  <a:lumOff val="40000"/>
                </a:schemeClr>
              </a:solidFill>
            </a:endParaRPr>
          </a:p>
          <a:p>
            <a:pPr marL="0" indent="0">
              <a:lnSpc>
                <a:spcPct val="150000"/>
              </a:lnSpc>
              <a:buNone/>
            </a:pPr>
            <a:endParaRPr lang="es-MX" sz="1600" b="1" dirty="0" smtClean="0">
              <a:solidFill>
                <a:schemeClr val="accent1">
                  <a:lumMod val="60000"/>
                  <a:lumOff val="40000"/>
                </a:schemeClr>
              </a:solidFill>
            </a:endParaRPr>
          </a:p>
          <a:p>
            <a:pPr>
              <a:lnSpc>
                <a:spcPct val="150000"/>
              </a:lnSpc>
            </a:pPr>
            <a:r>
              <a:rPr lang="es-MX" sz="1600" b="1" dirty="0">
                <a:solidFill>
                  <a:schemeClr val="accent5">
                    <a:lumMod val="75000"/>
                  </a:schemeClr>
                </a:solidFill>
              </a:rPr>
              <a:t>El objetivo de la técnica es lograr un consenso fiable entre las opiniones de un grupo de expertos, a través de una serie de cuestionarios que se responden </a:t>
            </a:r>
            <a:r>
              <a:rPr lang="es-MX" sz="1600" b="1" dirty="0" smtClean="0">
                <a:solidFill>
                  <a:schemeClr val="accent5">
                    <a:lumMod val="75000"/>
                  </a:schemeClr>
                </a:solidFill>
              </a:rPr>
              <a:t>anónimamente. </a:t>
            </a:r>
            <a:endParaRPr lang="es-MX" sz="1600" b="1" dirty="0">
              <a:solidFill>
                <a:schemeClr val="accent5">
                  <a:lumMod val="75000"/>
                </a:schemeClr>
              </a:solidFill>
            </a:endParaRPr>
          </a:p>
        </p:txBody>
      </p:sp>
      <p:sp>
        <p:nvSpPr>
          <p:cNvPr id="4" name="Marcador de contenido 3"/>
          <p:cNvSpPr>
            <a:spLocks noGrp="1"/>
          </p:cNvSpPr>
          <p:nvPr>
            <p:ph sz="half" idx="2"/>
          </p:nvPr>
        </p:nvSpPr>
        <p:spPr>
          <a:xfrm>
            <a:off x="6208712" y="2603500"/>
            <a:ext cx="5406639" cy="3788064"/>
          </a:xfrm>
        </p:spPr>
        <p:txBody>
          <a:bodyPr>
            <a:normAutofit fontScale="77500" lnSpcReduction="20000"/>
          </a:bodyPr>
          <a:lstStyle/>
          <a:p>
            <a:pPr algn="just">
              <a:lnSpc>
                <a:spcPct val="170000"/>
              </a:lnSpc>
            </a:pPr>
            <a:r>
              <a:rPr lang="es-MX" b="1" dirty="0">
                <a:solidFill>
                  <a:schemeClr val="accent1">
                    <a:lumMod val="60000"/>
                    <a:lumOff val="40000"/>
                  </a:schemeClr>
                </a:solidFill>
              </a:rPr>
              <a:t>Antes de iniciar un D</a:t>
            </a:r>
            <a:r>
              <a:rPr lang="es-MX" b="1" dirty="0" smtClean="0">
                <a:solidFill>
                  <a:schemeClr val="accent1">
                    <a:lumMod val="60000"/>
                    <a:lumOff val="40000"/>
                  </a:schemeClr>
                </a:solidFill>
              </a:rPr>
              <a:t>elphi </a:t>
            </a:r>
            <a:r>
              <a:rPr lang="es-MX" b="1" dirty="0">
                <a:solidFill>
                  <a:schemeClr val="accent1">
                    <a:lumMod val="60000"/>
                    <a:lumOff val="40000"/>
                  </a:schemeClr>
                </a:solidFill>
              </a:rPr>
              <a:t>se realizan una serie de tareas </a:t>
            </a:r>
            <a:r>
              <a:rPr lang="es-MX" b="1" dirty="0" smtClean="0">
                <a:solidFill>
                  <a:schemeClr val="accent1">
                    <a:lumMod val="60000"/>
                    <a:lumOff val="40000"/>
                  </a:schemeClr>
                </a:solidFill>
              </a:rPr>
              <a:t>previas:</a:t>
            </a:r>
          </a:p>
          <a:p>
            <a:pPr algn="just">
              <a:lnSpc>
                <a:spcPct val="170000"/>
              </a:lnSpc>
            </a:pPr>
            <a:r>
              <a:rPr lang="es-MX" b="1" dirty="0" smtClean="0">
                <a:solidFill>
                  <a:schemeClr val="accent5">
                    <a:lumMod val="75000"/>
                  </a:schemeClr>
                </a:solidFill>
              </a:rPr>
              <a:t>1.Delimitar </a:t>
            </a:r>
            <a:r>
              <a:rPr lang="es-MX" b="1" dirty="0">
                <a:solidFill>
                  <a:schemeClr val="accent5">
                    <a:lumMod val="75000"/>
                  </a:schemeClr>
                </a:solidFill>
              </a:rPr>
              <a:t>el contexto y periodo de tiempo. </a:t>
            </a:r>
            <a:endParaRPr lang="es-MX" b="1" dirty="0" smtClean="0">
              <a:solidFill>
                <a:schemeClr val="accent5">
                  <a:lumMod val="75000"/>
                </a:schemeClr>
              </a:solidFill>
            </a:endParaRPr>
          </a:p>
          <a:p>
            <a:pPr algn="just">
              <a:lnSpc>
                <a:spcPct val="170000"/>
              </a:lnSpc>
            </a:pPr>
            <a:r>
              <a:rPr lang="es-MX" b="1" dirty="0" smtClean="0">
                <a:solidFill>
                  <a:schemeClr val="accent1">
                    <a:lumMod val="60000"/>
                    <a:lumOff val="40000"/>
                  </a:schemeClr>
                </a:solidFill>
              </a:rPr>
              <a:t>2.Seleccionar </a:t>
            </a:r>
            <a:r>
              <a:rPr lang="es-MX" b="1" dirty="0">
                <a:solidFill>
                  <a:schemeClr val="accent1">
                    <a:lumMod val="60000"/>
                    <a:lumOff val="40000"/>
                  </a:schemeClr>
                </a:solidFill>
              </a:rPr>
              <a:t>el panel de expertos y conseguir su compromiso de colaboración. Las personas que sean elegidas no sólo deben ser grandes conocedores del tema sobre el que se realiza el estudio, sino que deben presentar una pluralidad en sus planteamientos. </a:t>
            </a:r>
            <a:endParaRPr lang="es-MX" b="1" dirty="0" smtClean="0">
              <a:solidFill>
                <a:schemeClr val="accent1">
                  <a:lumMod val="60000"/>
                  <a:lumOff val="40000"/>
                </a:schemeClr>
              </a:solidFill>
            </a:endParaRPr>
          </a:p>
          <a:p>
            <a:pPr algn="just">
              <a:lnSpc>
                <a:spcPct val="170000"/>
              </a:lnSpc>
            </a:pPr>
            <a:r>
              <a:rPr lang="es-MX" b="1" dirty="0" smtClean="0">
                <a:solidFill>
                  <a:schemeClr val="accent5">
                    <a:lumMod val="75000"/>
                  </a:schemeClr>
                </a:solidFill>
              </a:rPr>
              <a:t>3.Explicar </a:t>
            </a:r>
            <a:r>
              <a:rPr lang="es-MX" b="1" dirty="0">
                <a:solidFill>
                  <a:schemeClr val="accent5">
                    <a:lumMod val="75000"/>
                  </a:schemeClr>
                </a:solidFill>
              </a:rPr>
              <a:t>a los expertos en qué consiste el </a:t>
            </a:r>
            <a:r>
              <a:rPr lang="es-MX" b="1" dirty="0" smtClean="0">
                <a:solidFill>
                  <a:schemeClr val="accent5">
                    <a:lumMod val="75000"/>
                  </a:schemeClr>
                </a:solidFill>
              </a:rPr>
              <a:t>método (Suárez, 2012). </a:t>
            </a:r>
            <a:endParaRPr lang="es-MX" b="1" dirty="0">
              <a:solidFill>
                <a:schemeClr val="accent5">
                  <a:lumMod val="75000"/>
                </a:schemeClr>
              </a:solidFill>
            </a:endParaRPr>
          </a:p>
        </p:txBody>
      </p:sp>
    </p:spTree>
    <p:extLst>
      <p:ext uri="{BB962C8B-B14F-4D97-AF65-F5344CB8AC3E}">
        <p14:creationId xmlns:p14="http://schemas.microsoft.com/office/powerpoint/2010/main" val="2964119199"/>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chemeClr val="accent6">
                    <a:lumMod val="60000"/>
                    <a:lumOff val="40000"/>
                  </a:schemeClr>
                </a:solidFill>
              </a:rPr>
              <a:t>CARACTERÍSTICAS TÉCNICA DELPHI</a:t>
            </a:r>
            <a:endParaRPr lang="es-MX" dirty="0">
              <a:solidFill>
                <a:schemeClr val="accent6">
                  <a:lumMod val="60000"/>
                  <a:lumOff val="40000"/>
                </a:schemeClr>
              </a:solidFill>
            </a:endParaRPr>
          </a:p>
        </p:txBody>
      </p:sp>
      <p:sp>
        <p:nvSpPr>
          <p:cNvPr id="6" name="Marcador de contenido 5"/>
          <p:cNvSpPr>
            <a:spLocks noGrp="1"/>
          </p:cNvSpPr>
          <p:nvPr>
            <p:ph idx="1"/>
          </p:nvPr>
        </p:nvSpPr>
        <p:spPr/>
        <p:txBody>
          <a:bodyPr>
            <a:normAutofit fontScale="70000" lnSpcReduction="20000"/>
          </a:bodyPr>
          <a:lstStyle/>
          <a:p>
            <a:pPr algn="just">
              <a:lnSpc>
                <a:spcPct val="160000"/>
              </a:lnSpc>
            </a:pPr>
            <a:r>
              <a:rPr lang="es-MX" b="1" dirty="0">
                <a:solidFill>
                  <a:schemeClr val="accent5">
                    <a:lumMod val="75000"/>
                  </a:schemeClr>
                </a:solidFill>
              </a:rPr>
              <a:t>Anonimato de los participantes, excepto el investigador. </a:t>
            </a:r>
            <a:endParaRPr lang="es-MX" b="1" dirty="0" smtClean="0">
              <a:solidFill>
                <a:schemeClr val="accent5">
                  <a:lumMod val="75000"/>
                </a:schemeClr>
              </a:solidFill>
            </a:endParaRPr>
          </a:p>
          <a:p>
            <a:pPr algn="just">
              <a:lnSpc>
                <a:spcPct val="160000"/>
              </a:lnSpc>
            </a:pPr>
            <a:r>
              <a:rPr lang="es-MX" b="1" dirty="0" smtClean="0">
                <a:solidFill>
                  <a:schemeClr val="accent6">
                    <a:lumMod val="60000"/>
                    <a:lumOff val="40000"/>
                  </a:schemeClr>
                </a:solidFill>
              </a:rPr>
              <a:t>La </a:t>
            </a:r>
            <a:r>
              <a:rPr lang="es-MX" b="1" dirty="0">
                <a:solidFill>
                  <a:schemeClr val="accent6">
                    <a:lumMod val="60000"/>
                    <a:lumOff val="40000"/>
                  </a:schemeClr>
                </a:solidFill>
              </a:rPr>
              <a:t>iteración, es decir, maneja todas las rondas (consultas) como sea necesario. </a:t>
            </a:r>
            <a:endParaRPr lang="es-MX" b="1" dirty="0" smtClean="0">
              <a:solidFill>
                <a:schemeClr val="accent6">
                  <a:lumMod val="60000"/>
                  <a:lumOff val="40000"/>
                </a:schemeClr>
              </a:solidFill>
            </a:endParaRPr>
          </a:p>
          <a:p>
            <a:pPr algn="just">
              <a:lnSpc>
                <a:spcPct val="160000"/>
              </a:lnSpc>
            </a:pPr>
            <a:r>
              <a:rPr lang="es-MX" b="1" dirty="0" smtClean="0">
                <a:solidFill>
                  <a:schemeClr val="accent5">
                    <a:lumMod val="75000"/>
                  </a:schemeClr>
                </a:solidFill>
              </a:rPr>
              <a:t>Retroalimentación </a:t>
            </a:r>
            <a:r>
              <a:rPr lang="es-MX" b="1" dirty="0">
                <a:solidFill>
                  <a:schemeClr val="accent5">
                    <a:lumMod val="75000"/>
                  </a:schemeClr>
                </a:solidFill>
              </a:rPr>
              <a:t>controlada. </a:t>
            </a:r>
            <a:endParaRPr lang="es-MX" b="1" dirty="0" smtClean="0">
              <a:solidFill>
                <a:schemeClr val="accent5">
                  <a:lumMod val="75000"/>
                </a:schemeClr>
              </a:solidFill>
            </a:endParaRPr>
          </a:p>
          <a:p>
            <a:pPr algn="just">
              <a:lnSpc>
                <a:spcPct val="160000"/>
              </a:lnSpc>
            </a:pPr>
            <a:r>
              <a:rPr lang="es-MX" b="1" dirty="0" smtClean="0">
                <a:solidFill>
                  <a:schemeClr val="accent6">
                    <a:lumMod val="60000"/>
                    <a:lumOff val="40000"/>
                  </a:schemeClr>
                </a:solidFill>
              </a:rPr>
              <a:t>No requiere </a:t>
            </a:r>
            <a:r>
              <a:rPr lang="es-MX" b="1" dirty="0">
                <a:solidFill>
                  <a:schemeClr val="accent6">
                    <a:lumMod val="60000"/>
                    <a:lumOff val="40000"/>
                  </a:schemeClr>
                </a:solidFill>
              </a:rPr>
              <a:t>la presencia física de los participantes.</a:t>
            </a:r>
          </a:p>
          <a:p>
            <a:pPr algn="just">
              <a:lnSpc>
                <a:spcPct val="160000"/>
              </a:lnSpc>
            </a:pPr>
            <a:r>
              <a:rPr lang="es-MX" b="1" dirty="0" smtClean="0">
                <a:solidFill>
                  <a:schemeClr val="accent5">
                    <a:lumMod val="75000"/>
                  </a:schemeClr>
                </a:solidFill>
              </a:rPr>
              <a:t>Impide </a:t>
            </a:r>
            <a:r>
              <a:rPr lang="es-MX" b="1" dirty="0">
                <a:solidFill>
                  <a:schemeClr val="accent5">
                    <a:lumMod val="75000"/>
                  </a:schemeClr>
                </a:solidFill>
              </a:rPr>
              <a:t>que un miembro del grupo pueda ser influenciado por otro. </a:t>
            </a:r>
            <a:endParaRPr lang="es-MX" b="1" dirty="0" smtClean="0">
              <a:solidFill>
                <a:schemeClr val="accent5">
                  <a:lumMod val="75000"/>
                </a:schemeClr>
              </a:solidFill>
            </a:endParaRPr>
          </a:p>
          <a:p>
            <a:pPr algn="just">
              <a:lnSpc>
                <a:spcPct val="160000"/>
              </a:lnSpc>
            </a:pPr>
            <a:r>
              <a:rPr lang="es-MX" b="1" dirty="0" smtClean="0">
                <a:solidFill>
                  <a:schemeClr val="accent6">
                    <a:lumMod val="60000"/>
                    <a:lumOff val="40000"/>
                  </a:schemeClr>
                </a:solidFill>
              </a:rPr>
              <a:t>Permite </a:t>
            </a:r>
            <a:r>
              <a:rPr lang="es-MX" b="1" dirty="0">
                <a:solidFill>
                  <a:schemeClr val="accent6">
                    <a:lumMod val="60000"/>
                    <a:lumOff val="40000"/>
                  </a:schemeClr>
                </a:solidFill>
              </a:rPr>
              <a:t>que un miembro del grupo pueda cambiar su opinión sin que esto suponga un cambio de imagen. </a:t>
            </a:r>
            <a:endParaRPr lang="es-MX" b="1" dirty="0" smtClean="0">
              <a:solidFill>
                <a:schemeClr val="accent6">
                  <a:lumMod val="60000"/>
                  <a:lumOff val="40000"/>
                </a:schemeClr>
              </a:solidFill>
            </a:endParaRPr>
          </a:p>
          <a:p>
            <a:pPr algn="just">
              <a:lnSpc>
                <a:spcPct val="160000"/>
              </a:lnSpc>
            </a:pPr>
            <a:r>
              <a:rPr lang="es-MX" b="1" dirty="0" smtClean="0">
                <a:solidFill>
                  <a:schemeClr val="accent5">
                    <a:lumMod val="75000"/>
                  </a:schemeClr>
                </a:solidFill>
              </a:rPr>
              <a:t>El </a:t>
            </a:r>
            <a:r>
              <a:rPr lang="es-MX" b="1" dirty="0">
                <a:solidFill>
                  <a:schemeClr val="accent5">
                    <a:lumMod val="75000"/>
                  </a:schemeClr>
                </a:solidFill>
              </a:rPr>
              <a:t>participante tiene la tranquilidad de que si comete algún error, su equivocación no va a ser conocida por los </a:t>
            </a:r>
            <a:r>
              <a:rPr lang="es-MX" b="1" dirty="0" smtClean="0">
                <a:solidFill>
                  <a:schemeClr val="accent5">
                    <a:lumMod val="75000"/>
                  </a:schemeClr>
                </a:solidFill>
              </a:rPr>
              <a:t>demás (Suárez, 2012).</a:t>
            </a:r>
            <a:endParaRPr lang="es-MX" b="1" dirty="0">
              <a:solidFill>
                <a:schemeClr val="accent5">
                  <a:lumMod val="75000"/>
                </a:schemeClr>
              </a:solidFill>
            </a:endParaRPr>
          </a:p>
          <a:p>
            <a:endParaRPr lang="es-MX" dirty="0"/>
          </a:p>
        </p:txBody>
      </p:sp>
    </p:spTree>
    <p:extLst>
      <p:ext uri="{BB962C8B-B14F-4D97-AF65-F5344CB8AC3E}">
        <p14:creationId xmlns:p14="http://schemas.microsoft.com/office/powerpoint/2010/main" val="1627712999"/>
      </p:ext>
    </p:extLst>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5">
                    <a:lumMod val="60000"/>
                    <a:lumOff val="40000"/>
                  </a:schemeClr>
                </a:solidFill>
              </a:rPr>
              <a:t>CUÁNDO UTILIZAR LA TÉCNICA DELPHI</a:t>
            </a:r>
            <a:endParaRPr lang="es-MX" dirty="0">
              <a:solidFill>
                <a:schemeClr val="accent5">
                  <a:lumMod val="60000"/>
                  <a:lumOff val="40000"/>
                </a:schemeClr>
              </a:solidFill>
            </a:endParaRPr>
          </a:p>
        </p:txBody>
      </p:sp>
      <p:sp>
        <p:nvSpPr>
          <p:cNvPr id="5" name="Marcador de contenido 4"/>
          <p:cNvSpPr>
            <a:spLocks noGrp="1"/>
          </p:cNvSpPr>
          <p:nvPr>
            <p:ph sz="half" idx="1"/>
          </p:nvPr>
        </p:nvSpPr>
        <p:spPr/>
        <p:txBody>
          <a:bodyPr/>
          <a:lstStyle/>
          <a:p>
            <a:pPr>
              <a:lnSpc>
                <a:spcPct val="150000"/>
              </a:lnSpc>
            </a:pPr>
            <a:r>
              <a:rPr lang="es-MX" b="1" dirty="0" smtClean="0">
                <a:solidFill>
                  <a:schemeClr val="accent5">
                    <a:lumMod val="60000"/>
                    <a:lumOff val="40000"/>
                  </a:schemeClr>
                </a:solidFill>
              </a:rPr>
              <a:t>Para realizar </a:t>
            </a:r>
            <a:r>
              <a:rPr lang="es-MX" b="1" dirty="0">
                <a:solidFill>
                  <a:schemeClr val="accent5">
                    <a:lumMod val="60000"/>
                    <a:lumOff val="40000"/>
                  </a:schemeClr>
                </a:solidFill>
              </a:rPr>
              <a:t>pronósticos. </a:t>
            </a:r>
            <a:endParaRPr lang="es-MX" b="1" dirty="0" smtClean="0">
              <a:solidFill>
                <a:schemeClr val="accent5">
                  <a:lumMod val="60000"/>
                  <a:lumOff val="40000"/>
                </a:schemeClr>
              </a:solidFill>
            </a:endParaRPr>
          </a:p>
          <a:p>
            <a:pPr>
              <a:lnSpc>
                <a:spcPct val="150000"/>
              </a:lnSpc>
            </a:pPr>
            <a:r>
              <a:rPr lang="es-MX" b="1" dirty="0" smtClean="0">
                <a:solidFill>
                  <a:schemeClr val="accent5">
                    <a:lumMod val="60000"/>
                    <a:lumOff val="40000"/>
                  </a:schemeClr>
                </a:solidFill>
              </a:rPr>
              <a:t>Identificar  </a:t>
            </a:r>
            <a:r>
              <a:rPr lang="es-MX" b="1" dirty="0">
                <a:solidFill>
                  <a:schemeClr val="accent5">
                    <a:lumMod val="60000"/>
                    <a:lumOff val="40000"/>
                  </a:schemeClr>
                </a:solidFill>
              </a:rPr>
              <a:t>problemas. </a:t>
            </a:r>
            <a:endParaRPr lang="es-MX" b="1" dirty="0" smtClean="0">
              <a:solidFill>
                <a:schemeClr val="accent5">
                  <a:lumMod val="60000"/>
                  <a:lumOff val="40000"/>
                </a:schemeClr>
              </a:solidFill>
            </a:endParaRPr>
          </a:p>
          <a:p>
            <a:pPr>
              <a:lnSpc>
                <a:spcPct val="150000"/>
              </a:lnSpc>
            </a:pPr>
            <a:r>
              <a:rPr lang="es-MX" b="1" dirty="0" smtClean="0">
                <a:solidFill>
                  <a:schemeClr val="accent5">
                    <a:lumMod val="60000"/>
                    <a:lumOff val="40000"/>
                  </a:schemeClr>
                </a:solidFill>
              </a:rPr>
              <a:t>Establecer </a:t>
            </a:r>
            <a:r>
              <a:rPr lang="es-MX" b="1" dirty="0">
                <a:solidFill>
                  <a:schemeClr val="accent5">
                    <a:lumMod val="60000"/>
                    <a:lumOff val="40000"/>
                  </a:schemeClr>
                </a:solidFill>
              </a:rPr>
              <a:t>metas y </a:t>
            </a:r>
            <a:r>
              <a:rPr lang="es-MX" b="1" dirty="0" smtClean="0">
                <a:solidFill>
                  <a:schemeClr val="accent5">
                    <a:lumMod val="60000"/>
                    <a:lumOff val="40000"/>
                  </a:schemeClr>
                </a:solidFill>
              </a:rPr>
              <a:t>prioridades.</a:t>
            </a:r>
            <a:endParaRPr lang="es-MX" b="1" dirty="0">
              <a:solidFill>
                <a:schemeClr val="accent5">
                  <a:lumMod val="60000"/>
                  <a:lumOff val="40000"/>
                </a:schemeClr>
              </a:solidFill>
            </a:endParaRPr>
          </a:p>
        </p:txBody>
      </p:sp>
      <p:sp>
        <p:nvSpPr>
          <p:cNvPr id="6" name="Marcador de contenido 5"/>
          <p:cNvSpPr>
            <a:spLocks noGrp="1"/>
          </p:cNvSpPr>
          <p:nvPr>
            <p:ph sz="half" idx="2"/>
          </p:nvPr>
        </p:nvSpPr>
        <p:spPr/>
        <p:txBody>
          <a:bodyPr/>
          <a:lstStyle/>
          <a:p>
            <a:pPr>
              <a:lnSpc>
                <a:spcPct val="150000"/>
              </a:lnSpc>
            </a:pPr>
            <a:r>
              <a:rPr lang="es-MX" b="1" dirty="0" smtClean="0">
                <a:solidFill>
                  <a:schemeClr val="accent6">
                    <a:lumMod val="60000"/>
                    <a:lumOff val="40000"/>
                  </a:schemeClr>
                </a:solidFill>
              </a:rPr>
              <a:t>Resolver </a:t>
            </a:r>
            <a:r>
              <a:rPr lang="es-MX" b="1" dirty="0">
                <a:solidFill>
                  <a:schemeClr val="accent6">
                    <a:lumMod val="60000"/>
                    <a:lumOff val="40000"/>
                  </a:schemeClr>
                </a:solidFill>
              </a:rPr>
              <a:t>problemas. </a:t>
            </a:r>
            <a:endParaRPr lang="es-MX" b="1" dirty="0" smtClean="0">
              <a:solidFill>
                <a:schemeClr val="accent6">
                  <a:lumMod val="60000"/>
                  <a:lumOff val="40000"/>
                </a:schemeClr>
              </a:solidFill>
            </a:endParaRPr>
          </a:p>
          <a:p>
            <a:pPr>
              <a:lnSpc>
                <a:spcPct val="150000"/>
              </a:lnSpc>
            </a:pPr>
            <a:r>
              <a:rPr lang="es-MX" b="1" dirty="0" smtClean="0">
                <a:solidFill>
                  <a:schemeClr val="accent6">
                    <a:lumMod val="60000"/>
                    <a:lumOff val="40000"/>
                  </a:schemeClr>
                </a:solidFill>
              </a:rPr>
              <a:t>Aclarar </a:t>
            </a:r>
            <a:r>
              <a:rPr lang="es-MX" b="1" dirty="0">
                <a:solidFill>
                  <a:schemeClr val="accent6">
                    <a:lumMod val="60000"/>
                    <a:lumOff val="40000"/>
                  </a:schemeClr>
                </a:solidFill>
              </a:rPr>
              <a:t>posiciones y señalar diferencias entre distintos grupos de referencia.</a:t>
            </a:r>
          </a:p>
          <a:p>
            <a:endParaRPr lang="es-MX" dirty="0"/>
          </a:p>
        </p:txBody>
      </p:sp>
      <p:pic>
        <p:nvPicPr>
          <p:cNvPr id="7" name="Imagen 6"/>
          <p:cNvPicPr>
            <a:picLocks noChangeAspect="1"/>
          </p:cNvPicPr>
          <p:nvPr/>
        </p:nvPicPr>
        <p:blipFill>
          <a:blip r:embed="rId2"/>
          <a:stretch>
            <a:fillRect/>
          </a:stretch>
        </p:blipFill>
        <p:spPr>
          <a:xfrm>
            <a:off x="2957384" y="4712042"/>
            <a:ext cx="5626443" cy="1708579"/>
          </a:xfrm>
          <a:prstGeom prst="rect">
            <a:avLst/>
          </a:prstGeom>
        </p:spPr>
      </p:pic>
    </p:spTree>
    <p:extLst>
      <p:ext uri="{BB962C8B-B14F-4D97-AF65-F5344CB8AC3E}">
        <p14:creationId xmlns:p14="http://schemas.microsoft.com/office/powerpoint/2010/main" val="3347404271"/>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tx2">
                    <a:lumMod val="20000"/>
                    <a:lumOff val="80000"/>
                  </a:schemeClr>
                </a:solidFill>
              </a:rPr>
              <a:t>GRUPOS DE DISCUSIÓN</a:t>
            </a:r>
            <a:endParaRPr lang="es-MX" b="1" dirty="0">
              <a:solidFill>
                <a:schemeClr val="tx2">
                  <a:lumMod val="20000"/>
                  <a:lumOff val="80000"/>
                </a:schemeClr>
              </a:solidFill>
            </a:endParaRPr>
          </a:p>
        </p:txBody>
      </p:sp>
      <p:sp>
        <p:nvSpPr>
          <p:cNvPr id="3" name="Marcador de contenido 2"/>
          <p:cNvSpPr>
            <a:spLocks noGrp="1"/>
          </p:cNvSpPr>
          <p:nvPr>
            <p:ph idx="1"/>
          </p:nvPr>
        </p:nvSpPr>
        <p:spPr>
          <a:xfrm>
            <a:off x="1154954" y="2603499"/>
            <a:ext cx="8825659" cy="3953819"/>
          </a:xfrm>
        </p:spPr>
        <p:txBody>
          <a:bodyPr>
            <a:normAutofit fontScale="92500" lnSpcReduction="20000"/>
          </a:bodyPr>
          <a:lstStyle/>
          <a:p>
            <a:pPr algn="ctr">
              <a:lnSpc>
                <a:spcPct val="150000"/>
              </a:lnSpc>
            </a:pPr>
            <a:r>
              <a:rPr lang="es-MX" b="1" dirty="0">
                <a:solidFill>
                  <a:schemeClr val="accent1">
                    <a:lumMod val="60000"/>
                    <a:lumOff val="40000"/>
                  </a:schemeClr>
                </a:solidFill>
              </a:rPr>
              <a:t>Está formado por un grupo reducido de personas, que se reúnen para intercambiar ideas sobre un tema de interés para los participantes, a fin de resolver un problema o tratar un tema específico. La sesión está cuidadosamente planificada y se rige por las normas propias del proceso</a:t>
            </a:r>
            <a:r>
              <a:rPr lang="es-MX" b="1" dirty="0" smtClean="0">
                <a:solidFill>
                  <a:schemeClr val="accent1">
                    <a:lumMod val="60000"/>
                    <a:lumOff val="40000"/>
                  </a:schemeClr>
                </a:solidFill>
              </a:rPr>
              <a:t>.</a:t>
            </a:r>
          </a:p>
          <a:p>
            <a:pPr algn="ctr">
              <a:lnSpc>
                <a:spcPct val="150000"/>
              </a:lnSpc>
            </a:pPr>
            <a:r>
              <a:rPr lang="es-MX" b="1" dirty="0">
                <a:solidFill>
                  <a:schemeClr val="tx2">
                    <a:lumMod val="60000"/>
                    <a:lumOff val="40000"/>
                  </a:schemeClr>
                </a:solidFill>
              </a:rPr>
              <a:t>S</a:t>
            </a:r>
            <a:r>
              <a:rPr lang="es-MX" b="1" dirty="0" smtClean="0">
                <a:solidFill>
                  <a:schemeClr val="tx2">
                    <a:lumMod val="60000"/>
                    <a:lumOff val="40000"/>
                  </a:schemeClr>
                </a:solidFill>
              </a:rPr>
              <a:t>e </a:t>
            </a:r>
            <a:r>
              <a:rPr lang="es-MX" b="1" dirty="0">
                <a:solidFill>
                  <a:schemeClr val="tx2">
                    <a:lumMod val="60000"/>
                    <a:lumOff val="40000"/>
                  </a:schemeClr>
                </a:solidFill>
              </a:rPr>
              <a:t>parece a un equipo de trabajo, pues tiene como finalidad producir algo para un objetivo determinado y, por último, los participantes expresan sus opiniones reguladas por el intercambio grupal. </a:t>
            </a:r>
            <a:endParaRPr lang="es-MX" b="1" dirty="0" smtClean="0">
              <a:solidFill>
                <a:schemeClr val="tx2">
                  <a:lumMod val="60000"/>
                  <a:lumOff val="40000"/>
                </a:schemeClr>
              </a:solidFill>
            </a:endParaRPr>
          </a:p>
          <a:p>
            <a:pPr algn="ctr">
              <a:lnSpc>
                <a:spcPct val="150000"/>
              </a:lnSpc>
            </a:pPr>
            <a:r>
              <a:rPr lang="es-MX" b="1" dirty="0" smtClean="0">
                <a:solidFill>
                  <a:schemeClr val="accent1">
                    <a:lumMod val="60000"/>
                    <a:lumOff val="40000"/>
                  </a:schemeClr>
                </a:solidFill>
              </a:rPr>
              <a:t>El </a:t>
            </a:r>
            <a:r>
              <a:rPr lang="es-MX" b="1" dirty="0">
                <a:solidFill>
                  <a:schemeClr val="accent1">
                    <a:lumMod val="60000"/>
                    <a:lumOff val="40000"/>
                  </a:schemeClr>
                </a:solidFill>
              </a:rPr>
              <a:t>grupo focal tiene, sobre todo, una finalidad práctica, mientras que el grupo de discusión está destinado a producir un discurso social que se deriva del consenso de los integrantes del grupo sobre un tema o situación propuesta. </a:t>
            </a:r>
          </a:p>
        </p:txBody>
      </p:sp>
    </p:spTree>
    <p:extLst>
      <p:ext uri="{BB962C8B-B14F-4D97-AF65-F5344CB8AC3E}">
        <p14:creationId xmlns:p14="http://schemas.microsoft.com/office/powerpoint/2010/main" val="2479268557"/>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PARA QUÉ UTILIZARLOS</a:t>
            </a:r>
            <a:endParaRPr lang="es-MX" dirty="0"/>
          </a:p>
        </p:txBody>
      </p:sp>
      <p:sp>
        <p:nvSpPr>
          <p:cNvPr id="3" name="Marcador de contenido 2"/>
          <p:cNvSpPr>
            <a:spLocks noGrp="1"/>
          </p:cNvSpPr>
          <p:nvPr>
            <p:ph idx="1"/>
          </p:nvPr>
        </p:nvSpPr>
        <p:spPr/>
        <p:txBody>
          <a:bodyPr/>
          <a:lstStyle/>
          <a:p>
            <a:pPr>
              <a:lnSpc>
                <a:spcPct val="150000"/>
              </a:lnSpc>
            </a:pPr>
            <a:r>
              <a:rPr lang="es-MX" b="1" dirty="0" smtClean="0">
                <a:solidFill>
                  <a:schemeClr val="accent1">
                    <a:lumMod val="75000"/>
                  </a:schemeClr>
                </a:solidFill>
              </a:rPr>
              <a:t>Intercambiar </a:t>
            </a:r>
            <a:r>
              <a:rPr lang="es-MX" b="1" dirty="0">
                <a:solidFill>
                  <a:schemeClr val="accent1">
                    <a:lumMod val="75000"/>
                  </a:schemeClr>
                </a:solidFill>
              </a:rPr>
              <a:t>información. </a:t>
            </a:r>
          </a:p>
          <a:p>
            <a:pPr>
              <a:lnSpc>
                <a:spcPct val="150000"/>
              </a:lnSpc>
            </a:pPr>
            <a:r>
              <a:rPr lang="es-MX" b="1" dirty="0" smtClean="0">
                <a:solidFill>
                  <a:schemeClr val="accent1">
                    <a:lumMod val="75000"/>
                  </a:schemeClr>
                </a:solidFill>
              </a:rPr>
              <a:t>Conseguir </a:t>
            </a:r>
            <a:r>
              <a:rPr lang="es-MX" b="1" dirty="0">
                <a:solidFill>
                  <a:schemeClr val="accent1">
                    <a:lumMod val="75000"/>
                  </a:schemeClr>
                </a:solidFill>
              </a:rPr>
              <a:t>el consenso. </a:t>
            </a:r>
          </a:p>
          <a:p>
            <a:pPr>
              <a:lnSpc>
                <a:spcPct val="150000"/>
              </a:lnSpc>
            </a:pPr>
            <a:r>
              <a:rPr lang="es-MX" b="1" dirty="0" smtClean="0">
                <a:solidFill>
                  <a:schemeClr val="accent1">
                    <a:lumMod val="75000"/>
                  </a:schemeClr>
                </a:solidFill>
              </a:rPr>
              <a:t>Facilitar </a:t>
            </a:r>
            <a:r>
              <a:rPr lang="es-MX" b="1" dirty="0">
                <a:solidFill>
                  <a:schemeClr val="accent1">
                    <a:lumMod val="75000"/>
                  </a:schemeClr>
                </a:solidFill>
              </a:rPr>
              <a:t>la participación. </a:t>
            </a:r>
          </a:p>
          <a:p>
            <a:pPr>
              <a:lnSpc>
                <a:spcPct val="150000"/>
              </a:lnSpc>
            </a:pPr>
            <a:r>
              <a:rPr lang="es-MX" b="1" dirty="0" smtClean="0">
                <a:solidFill>
                  <a:schemeClr val="accent1">
                    <a:lumMod val="75000"/>
                  </a:schemeClr>
                </a:solidFill>
              </a:rPr>
              <a:t>Buscar </a:t>
            </a:r>
            <a:r>
              <a:rPr lang="es-MX" b="1" dirty="0">
                <a:solidFill>
                  <a:schemeClr val="accent1">
                    <a:lumMod val="75000"/>
                  </a:schemeClr>
                </a:solidFill>
              </a:rPr>
              <a:t>soluciones. </a:t>
            </a:r>
          </a:p>
          <a:p>
            <a:pPr>
              <a:lnSpc>
                <a:spcPct val="150000"/>
              </a:lnSpc>
            </a:pPr>
            <a:r>
              <a:rPr lang="es-MX" b="1" dirty="0" smtClean="0">
                <a:solidFill>
                  <a:schemeClr val="accent1">
                    <a:lumMod val="75000"/>
                  </a:schemeClr>
                </a:solidFill>
              </a:rPr>
              <a:t>Tomar decisiones.</a:t>
            </a:r>
            <a:endParaRPr lang="es-MX" b="1" dirty="0">
              <a:solidFill>
                <a:schemeClr val="accent1">
                  <a:lumMod val="75000"/>
                </a:schemeClr>
              </a:solidFill>
            </a:endParaRPr>
          </a:p>
        </p:txBody>
      </p:sp>
      <p:pic>
        <p:nvPicPr>
          <p:cNvPr id="4" name="Imagen 3"/>
          <p:cNvPicPr>
            <a:picLocks noChangeAspect="1"/>
          </p:cNvPicPr>
          <p:nvPr/>
        </p:nvPicPr>
        <p:blipFill>
          <a:blip r:embed="rId2"/>
          <a:stretch>
            <a:fillRect/>
          </a:stretch>
        </p:blipFill>
        <p:spPr>
          <a:xfrm>
            <a:off x="6283411" y="2453330"/>
            <a:ext cx="3810000" cy="3566469"/>
          </a:xfrm>
          <a:prstGeom prst="rect">
            <a:avLst/>
          </a:prstGeom>
        </p:spPr>
      </p:pic>
    </p:spTree>
    <p:extLst>
      <p:ext uri="{BB962C8B-B14F-4D97-AF65-F5344CB8AC3E}">
        <p14:creationId xmlns:p14="http://schemas.microsoft.com/office/powerpoint/2010/main" val="8322961"/>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2590" y="751994"/>
            <a:ext cx="8761413" cy="1192883"/>
          </a:xfrm>
        </p:spPr>
        <p:txBody>
          <a:bodyPr/>
          <a:lstStyle/>
          <a:p>
            <a:pPr algn="just">
              <a:lnSpc>
                <a:spcPct val="150000"/>
              </a:lnSpc>
            </a:pPr>
            <a:r>
              <a:rPr lang="es-MX" sz="2800" b="1" dirty="0" smtClean="0">
                <a:solidFill>
                  <a:schemeClr val="accent2">
                    <a:lumMod val="60000"/>
                    <a:lumOff val="40000"/>
                  </a:schemeClr>
                </a:solidFill>
              </a:rPr>
              <a:t>SUGERENCIAS PARA PLANTEAR </a:t>
            </a:r>
            <a:r>
              <a:rPr lang="es-MX" sz="2800" b="1" dirty="0" smtClean="0">
                <a:solidFill>
                  <a:schemeClr val="accent2">
                    <a:lumMod val="60000"/>
                    <a:lumOff val="40000"/>
                  </a:schemeClr>
                </a:solidFill>
              </a:rPr>
              <a:t>PREGUNTAS EN GRUPOS DE DISCUSIÓN</a:t>
            </a:r>
            <a:endParaRPr lang="es-MX" sz="2800" b="1" dirty="0">
              <a:solidFill>
                <a:schemeClr val="accent2">
                  <a:lumMod val="60000"/>
                  <a:lumOff val="40000"/>
                </a:schemeClr>
              </a:solidFill>
            </a:endParaRPr>
          </a:p>
        </p:txBody>
      </p:sp>
      <p:sp>
        <p:nvSpPr>
          <p:cNvPr id="3" name="Marcador de contenido 2"/>
          <p:cNvSpPr>
            <a:spLocks noGrp="1"/>
          </p:cNvSpPr>
          <p:nvPr>
            <p:ph idx="1"/>
          </p:nvPr>
        </p:nvSpPr>
        <p:spPr/>
        <p:txBody>
          <a:bodyPr>
            <a:normAutofit fontScale="92500" lnSpcReduction="10000"/>
          </a:bodyPr>
          <a:lstStyle/>
          <a:p>
            <a:pPr algn="just">
              <a:lnSpc>
                <a:spcPct val="150000"/>
              </a:lnSpc>
            </a:pPr>
            <a:r>
              <a:rPr lang="es-MX" b="1" dirty="0" smtClean="0">
                <a:solidFill>
                  <a:schemeClr val="accent5">
                    <a:lumMod val="75000"/>
                  </a:schemeClr>
                </a:solidFill>
              </a:rPr>
              <a:t>Usar </a:t>
            </a:r>
            <a:r>
              <a:rPr lang="es-MX" b="1" dirty="0">
                <a:solidFill>
                  <a:schemeClr val="accent5">
                    <a:lumMod val="75000"/>
                  </a:schemeClr>
                </a:solidFill>
              </a:rPr>
              <a:t>preguntas abiertas, pues permite a los participantes determinar por sí mismos la dirección que pretenden dar a sus respuestas. </a:t>
            </a:r>
          </a:p>
          <a:p>
            <a:pPr algn="just">
              <a:lnSpc>
                <a:spcPct val="150000"/>
              </a:lnSpc>
            </a:pPr>
            <a:r>
              <a:rPr lang="es-MX" b="1" dirty="0" smtClean="0">
                <a:solidFill>
                  <a:schemeClr val="accent5">
                    <a:lumMod val="75000"/>
                  </a:schemeClr>
                </a:solidFill>
              </a:rPr>
              <a:t>Evitar </a:t>
            </a:r>
            <a:r>
              <a:rPr lang="es-MX" b="1" dirty="0">
                <a:solidFill>
                  <a:schemeClr val="accent5">
                    <a:lumMod val="75000"/>
                  </a:schemeClr>
                </a:solidFill>
              </a:rPr>
              <a:t>preguntas que inducen a algún tipo de respuesta. </a:t>
            </a:r>
          </a:p>
          <a:p>
            <a:pPr algn="just">
              <a:lnSpc>
                <a:spcPct val="150000"/>
              </a:lnSpc>
            </a:pPr>
            <a:r>
              <a:rPr lang="es-MX" b="1" dirty="0" smtClean="0">
                <a:solidFill>
                  <a:schemeClr val="accent5">
                    <a:lumMod val="75000"/>
                  </a:schemeClr>
                </a:solidFill>
              </a:rPr>
              <a:t>Omitir cuestionamientos </a:t>
            </a:r>
            <a:r>
              <a:rPr lang="es-MX" b="1" dirty="0">
                <a:solidFill>
                  <a:schemeClr val="accent5">
                    <a:lumMod val="75000"/>
                  </a:schemeClr>
                </a:solidFill>
              </a:rPr>
              <a:t>que impliquen respuestas dicotómicas, es decir, las que pueden tener dos formas de respuesta. </a:t>
            </a:r>
          </a:p>
          <a:p>
            <a:pPr algn="just">
              <a:lnSpc>
                <a:spcPct val="150000"/>
              </a:lnSpc>
            </a:pPr>
            <a:r>
              <a:rPr lang="es-MX" b="1" dirty="0" smtClean="0">
                <a:solidFill>
                  <a:schemeClr val="accent5">
                    <a:lumMod val="75000"/>
                  </a:schemeClr>
                </a:solidFill>
              </a:rPr>
              <a:t>Pedir </a:t>
            </a:r>
            <a:r>
              <a:rPr lang="es-MX" b="1" dirty="0">
                <a:solidFill>
                  <a:schemeClr val="accent5">
                    <a:lumMod val="75000"/>
                  </a:schemeClr>
                </a:solidFill>
              </a:rPr>
              <a:t>ampliaciones de la información, las ampliaciones o aclaraciones permiten obtener información adicional y eliminar comentarios ambiguos e </a:t>
            </a:r>
            <a:r>
              <a:rPr lang="es-MX" b="1" dirty="0" smtClean="0">
                <a:solidFill>
                  <a:schemeClr val="accent5">
                    <a:lumMod val="75000"/>
                  </a:schemeClr>
                </a:solidFill>
              </a:rPr>
              <a:t>imprecisos.</a:t>
            </a:r>
            <a:endParaRPr lang="es-MX" b="1" dirty="0">
              <a:solidFill>
                <a:schemeClr val="accent5">
                  <a:lumMod val="75000"/>
                </a:schemeClr>
              </a:solidFill>
            </a:endParaRPr>
          </a:p>
        </p:txBody>
      </p:sp>
    </p:spTree>
    <p:extLst>
      <p:ext uri="{BB962C8B-B14F-4D97-AF65-F5344CB8AC3E}">
        <p14:creationId xmlns:p14="http://schemas.microsoft.com/office/powerpoint/2010/main" val="3194587336"/>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p:cNvSpPr>
            <a:spLocks noGrp="1"/>
          </p:cNvSpPr>
          <p:nvPr>
            <p:ph type="title"/>
          </p:nvPr>
        </p:nvSpPr>
        <p:spPr/>
        <p:txBody>
          <a:bodyPr/>
          <a:lstStyle/>
          <a:p>
            <a:pPr algn="ctr"/>
            <a:r>
              <a:rPr lang="es-MX" b="1" dirty="0" smtClean="0">
                <a:solidFill>
                  <a:schemeClr val="accent2">
                    <a:lumMod val="40000"/>
                    <a:lumOff val="60000"/>
                  </a:schemeClr>
                </a:solidFill>
              </a:rPr>
              <a:t>Guión para el empleo del material</a:t>
            </a:r>
            <a:endParaRPr lang="es-MX" b="1" dirty="0">
              <a:solidFill>
                <a:schemeClr val="accent2">
                  <a:lumMod val="40000"/>
                  <a:lumOff val="60000"/>
                </a:schemeClr>
              </a:solidFill>
            </a:endParaRPr>
          </a:p>
        </p:txBody>
      </p:sp>
      <p:sp>
        <p:nvSpPr>
          <p:cNvPr id="13" name="Marcador de contenido 12"/>
          <p:cNvSpPr>
            <a:spLocks noGrp="1"/>
          </p:cNvSpPr>
          <p:nvPr>
            <p:ph sz="half" idx="1"/>
          </p:nvPr>
        </p:nvSpPr>
        <p:spPr>
          <a:xfrm>
            <a:off x="277090" y="2272145"/>
            <a:ext cx="5462876" cy="4294909"/>
          </a:xfrm>
        </p:spPr>
        <p:txBody>
          <a:bodyPr>
            <a:noAutofit/>
          </a:bodyPr>
          <a:lstStyle/>
          <a:p>
            <a:pPr algn="just">
              <a:lnSpc>
                <a:spcPct val="150000"/>
              </a:lnSpc>
            </a:pPr>
            <a:r>
              <a:rPr lang="es-MX" sz="2000" b="1" dirty="0" smtClean="0">
                <a:solidFill>
                  <a:schemeClr val="accent5">
                    <a:lumMod val="75000"/>
                  </a:schemeClr>
                </a:solidFill>
              </a:rPr>
              <a:t>Para abordar este contenido, se sugiere la exposición oral del profesor, apoyándose del material que aquí se presenta</a:t>
            </a:r>
            <a:r>
              <a:rPr lang="es-MX" sz="2000" b="1" dirty="0" smtClean="0">
                <a:solidFill>
                  <a:schemeClr val="accent5">
                    <a:lumMod val="75000"/>
                  </a:schemeClr>
                </a:solidFill>
              </a:rPr>
              <a:t>.</a:t>
            </a:r>
            <a:endParaRPr lang="es-MX" sz="2000" b="1" dirty="0" smtClean="0">
              <a:solidFill>
                <a:schemeClr val="accent5">
                  <a:lumMod val="75000"/>
                </a:schemeClr>
              </a:solidFill>
            </a:endParaRPr>
          </a:p>
          <a:p>
            <a:pPr algn="just">
              <a:lnSpc>
                <a:spcPct val="150000"/>
              </a:lnSpc>
            </a:pPr>
            <a:r>
              <a:rPr lang="es-MX" sz="2000" b="1" dirty="0" smtClean="0">
                <a:solidFill>
                  <a:schemeClr val="accent2">
                    <a:lumMod val="60000"/>
                    <a:lumOff val="40000"/>
                  </a:schemeClr>
                </a:solidFill>
              </a:rPr>
              <a:t>Se recomienda emplear un mínimo de 3 sesiones de clase, de 4 horas por sesión presencial en orden de abarcar los temas que integran el contenido de la Unidad de Aprendizaje.</a:t>
            </a:r>
          </a:p>
        </p:txBody>
      </p:sp>
      <p:sp>
        <p:nvSpPr>
          <p:cNvPr id="14" name="Marcador de contenido 13"/>
          <p:cNvSpPr>
            <a:spLocks noGrp="1"/>
          </p:cNvSpPr>
          <p:nvPr>
            <p:ph sz="half" idx="2"/>
          </p:nvPr>
        </p:nvSpPr>
        <p:spPr>
          <a:xfrm>
            <a:off x="6291838" y="2464954"/>
            <a:ext cx="5549179" cy="4314537"/>
          </a:xfrm>
        </p:spPr>
        <p:txBody>
          <a:bodyPr>
            <a:normAutofit/>
          </a:bodyPr>
          <a:lstStyle/>
          <a:p>
            <a:pPr algn="just">
              <a:lnSpc>
                <a:spcPct val="170000"/>
              </a:lnSpc>
            </a:pPr>
            <a:r>
              <a:rPr lang="es-MX" sz="2000" b="1" dirty="0">
                <a:solidFill>
                  <a:schemeClr val="accent5">
                    <a:lumMod val="75000"/>
                  </a:schemeClr>
                </a:solidFill>
              </a:rPr>
              <a:t>Cada sesión puede apoyarse con este material visual, así como con lecturas de textos impresos, videos relacionados con la temática y otras estrategias didácticas</a:t>
            </a:r>
            <a:r>
              <a:rPr lang="es-MX" sz="2000" b="1" dirty="0" smtClean="0">
                <a:solidFill>
                  <a:schemeClr val="accent5">
                    <a:lumMod val="75000"/>
                  </a:schemeClr>
                </a:solidFill>
              </a:rPr>
              <a:t>. </a:t>
            </a:r>
            <a:r>
              <a:rPr lang="es-MX" sz="2000" b="1" dirty="0" smtClean="0">
                <a:solidFill>
                  <a:schemeClr val="accent1">
                    <a:lumMod val="60000"/>
                    <a:lumOff val="40000"/>
                  </a:schemeClr>
                </a:solidFill>
              </a:rPr>
              <a:t>La dinámica sugerida para una sesión promedio en un programa de posgrado, se describe en la diapositiva siguiente:</a:t>
            </a:r>
            <a:endParaRPr lang="es-MX" sz="2000" b="1" dirty="0">
              <a:solidFill>
                <a:schemeClr val="accent1">
                  <a:lumMod val="60000"/>
                  <a:lumOff val="40000"/>
                </a:schemeClr>
              </a:solidFill>
            </a:endParaRPr>
          </a:p>
          <a:p>
            <a:pPr algn="just">
              <a:lnSpc>
                <a:spcPct val="170000"/>
              </a:lnSpc>
            </a:pPr>
            <a:endParaRPr lang="es-MX" b="1" dirty="0">
              <a:solidFill>
                <a:schemeClr val="accent5">
                  <a:lumMod val="75000"/>
                </a:schemeClr>
              </a:solidFill>
            </a:endParaRPr>
          </a:p>
        </p:txBody>
      </p:sp>
    </p:spTree>
    <p:extLst>
      <p:ext uri="{BB962C8B-B14F-4D97-AF65-F5344CB8AC3E}">
        <p14:creationId xmlns:p14="http://schemas.microsoft.com/office/powerpoint/2010/main" val="2145679749"/>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just">
              <a:lnSpc>
                <a:spcPct val="150000"/>
              </a:lnSpc>
            </a:pPr>
            <a:r>
              <a:rPr lang="es-MX" sz="2800" b="1" dirty="0" smtClean="0">
                <a:solidFill>
                  <a:schemeClr val="accent1">
                    <a:lumMod val="40000"/>
                    <a:lumOff val="60000"/>
                  </a:schemeClr>
                </a:solidFill>
              </a:rPr>
              <a:t>PARA REFLEXIONAR Y DISCUTIR EN CLASE</a:t>
            </a:r>
            <a:endParaRPr lang="es-MX" sz="2800" b="1" dirty="0">
              <a:solidFill>
                <a:schemeClr val="accent1">
                  <a:lumMod val="40000"/>
                  <a:lumOff val="60000"/>
                </a:schemeClr>
              </a:solidFill>
            </a:endParaRPr>
          </a:p>
        </p:txBody>
      </p:sp>
      <p:sp>
        <p:nvSpPr>
          <p:cNvPr id="5" name="Marcador de texto 4"/>
          <p:cNvSpPr>
            <a:spLocks noGrp="1"/>
          </p:cNvSpPr>
          <p:nvPr>
            <p:ph type="body" idx="1"/>
          </p:nvPr>
        </p:nvSpPr>
        <p:spPr>
          <a:xfrm>
            <a:off x="6895559" y="1487055"/>
            <a:ext cx="3757545" cy="4488872"/>
          </a:xfrm>
        </p:spPr>
        <p:txBody>
          <a:bodyPr/>
          <a:lstStyle/>
          <a:p>
            <a:pPr algn="ctr">
              <a:lnSpc>
                <a:spcPct val="150000"/>
              </a:lnSpc>
            </a:pPr>
            <a:r>
              <a:rPr lang="es-MX" b="1" dirty="0" smtClean="0">
                <a:solidFill>
                  <a:schemeClr val="accent6">
                    <a:lumMod val="75000"/>
                  </a:schemeClr>
                </a:solidFill>
              </a:rPr>
              <a:t>¿Cuáles de las técnicas cualitativas para la recopilación de información, consideras que es la idónea para tu trabajo de investigación? ¿por qué?</a:t>
            </a:r>
            <a:endParaRPr lang="es-MX" b="1" dirty="0">
              <a:solidFill>
                <a:schemeClr val="accent6">
                  <a:lumMod val="75000"/>
                </a:schemeClr>
              </a:solidFill>
            </a:endParaRPr>
          </a:p>
        </p:txBody>
      </p:sp>
    </p:spTree>
    <p:extLst>
      <p:ext uri="{BB962C8B-B14F-4D97-AF65-F5344CB8AC3E}">
        <p14:creationId xmlns:p14="http://schemas.microsoft.com/office/powerpoint/2010/main" val="3529587542"/>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b="1" dirty="0" smtClean="0">
                <a:solidFill>
                  <a:schemeClr val="accent5">
                    <a:lumMod val="60000"/>
                    <a:lumOff val="40000"/>
                  </a:schemeClr>
                </a:solidFill>
              </a:rPr>
              <a:t>FUENTES DE INFORMACIÓN CONSULTADAS</a:t>
            </a:r>
            <a:endParaRPr lang="es-MX" sz="3200" b="1" dirty="0">
              <a:solidFill>
                <a:schemeClr val="accent5">
                  <a:lumMod val="60000"/>
                  <a:lumOff val="40000"/>
                </a:schemeClr>
              </a:solidFill>
            </a:endParaRPr>
          </a:p>
        </p:txBody>
      </p:sp>
      <p:sp>
        <p:nvSpPr>
          <p:cNvPr id="3" name="Marcador de contenido 2"/>
          <p:cNvSpPr>
            <a:spLocks noGrp="1"/>
          </p:cNvSpPr>
          <p:nvPr>
            <p:ph idx="1"/>
          </p:nvPr>
        </p:nvSpPr>
        <p:spPr>
          <a:xfrm>
            <a:off x="1154954" y="2603500"/>
            <a:ext cx="10233482" cy="3852718"/>
          </a:xfrm>
        </p:spPr>
        <p:txBody>
          <a:bodyPr>
            <a:normAutofit fontScale="77500" lnSpcReduction="20000"/>
          </a:bodyPr>
          <a:lstStyle/>
          <a:p>
            <a:pPr algn="just">
              <a:lnSpc>
                <a:spcPct val="150000"/>
              </a:lnSpc>
            </a:pPr>
            <a:r>
              <a:rPr lang="es-MX" b="1" dirty="0" err="1" smtClean="0">
                <a:solidFill>
                  <a:schemeClr val="accent5">
                    <a:lumMod val="75000"/>
                  </a:schemeClr>
                </a:solidFill>
              </a:rPr>
              <a:t>Benguría</a:t>
            </a:r>
            <a:r>
              <a:rPr lang="es-MX" b="1" dirty="0" smtClean="0">
                <a:solidFill>
                  <a:schemeClr val="accent5">
                    <a:lumMod val="75000"/>
                  </a:schemeClr>
                </a:solidFill>
              </a:rPr>
              <a:t> Puebla, Sara et. al. (2010). </a:t>
            </a:r>
            <a:r>
              <a:rPr lang="es-MX" b="1" i="1" dirty="0" smtClean="0">
                <a:solidFill>
                  <a:schemeClr val="accent5">
                    <a:lumMod val="75000"/>
                  </a:schemeClr>
                </a:solidFill>
              </a:rPr>
              <a:t>Métodos de investigación en educación especial</a:t>
            </a:r>
            <a:r>
              <a:rPr lang="es-MX" b="1" dirty="0" smtClean="0">
                <a:solidFill>
                  <a:schemeClr val="accent5">
                    <a:lumMod val="75000"/>
                  </a:schemeClr>
                </a:solidFill>
              </a:rPr>
              <a:t>. España: Universidad Autónoma de Madrid. Disponible </a:t>
            </a:r>
            <a:r>
              <a:rPr lang="es-MX" b="1" dirty="0">
                <a:solidFill>
                  <a:schemeClr val="accent5">
                    <a:lumMod val="75000"/>
                  </a:schemeClr>
                </a:solidFill>
              </a:rPr>
              <a:t>en: https://www.uam.es/personal_pdi/stmaria/jmurillo/InvestigacionEE/Presentaciones/Curso_10/Observacion_trabajo.pdf</a:t>
            </a:r>
          </a:p>
          <a:p>
            <a:pPr algn="just">
              <a:lnSpc>
                <a:spcPct val="150000"/>
              </a:lnSpc>
            </a:pPr>
            <a:r>
              <a:rPr lang="es-MX" b="1" dirty="0" smtClean="0">
                <a:solidFill>
                  <a:schemeClr val="accent5">
                    <a:lumMod val="75000"/>
                  </a:schemeClr>
                </a:solidFill>
              </a:rPr>
              <a:t>Campoy Aranda, Tomás y Gomes Araujo, Elda (2009). </a:t>
            </a:r>
            <a:r>
              <a:rPr lang="es-MX" b="1" i="1" dirty="0" smtClean="0">
                <a:solidFill>
                  <a:schemeClr val="accent5">
                    <a:lumMod val="75000"/>
                  </a:schemeClr>
                </a:solidFill>
              </a:rPr>
              <a:t>Técnicas e instrumentos cualitativos de recogida de datos. </a:t>
            </a:r>
            <a:r>
              <a:rPr lang="es-MX" b="1" dirty="0">
                <a:solidFill>
                  <a:schemeClr val="accent5">
                    <a:lumMod val="75000"/>
                  </a:schemeClr>
                </a:solidFill>
              </a:rPr>
              <a:t>En “Manual básico para la realización de tesinas, tesis y trabajos de </a:t>
            </a:r>
            <a:r>
              <a:rPr lang="es-MX" b="1" dirty="0" smtClean="0">
                <a:solidFill>
                  <a:schemeClr val="accent5">
                    <a:lumMod val="75000"/>
                  </a:schemeClr>
                </a:solidFill>
              </a:rPr>
              <a:t>investigación”. </a:t>
            </a:r>
            <a:r>
              <a:rPr lang="es-MX" b="1" dirty="0">
                <a:solidFill>
                  <a:schemeClr val="accent5">
                    <a:lumMod val="75000"/>
                  </a:schemeClr>
                </a:solidFill>
              </a:rPr>
              <a:t>Brasil: </a:t>
            </a:r>
            <a:r>
              <a:rPr lang="es-MX" b="1" dirty="0" err="1">
                <a:solidFill>
                  <a:schemeClr val="accent5">
                    <a:lumMod val="75000"/>
                  </a:schemeClr>
                </a:solidFill>
              </a:rPr>
              <a:t>Universidade</a:t>
            </a:r>
            <a:r>
              <a:rPr lang="es-MX" b="1" dirty="0">
                <a:solidFill>
                  <a:schemeClr val="accent5">
                    <a:lumMod val="75000"/>
                  </a:schemeClr>
                </a:solidFill>
              </a:rPr>
              <a:t> Federal do </a:t>
            </a:r>
            <a:r>
              <a:rPr lang="es-MX" b="1" dirty="0" smtClean="0">
                <a:solidFill>
                  <a:schemeClr val="accent5">
                    <a:lumMod val="75000"/>
                  </a:schemeClr>
                </a:solidFill>
              </a:rPr>
              <a:t>Amapá. Disponible en: </a:t>
            </a:r>
            <a:r>
              <a:rPr lang="es-MX" b="1" dirty="0">
                <a:solidFill>
                  <a:schemeClr val="accent5">
                    <a:lumMod val="75000"/>
                  </a:schemeClr>
                </a:solidFill>
                <a:hlinkClick r:id="rId2"/>
              </a:rPr>
              <a:t>http://</a:t>
            </a:r>
            <a:r>
              <a:rPr lang="es-MX" b="1" dirty="0" smtClean="0">
                <a:solidFill>
                  <a:schemeClr val="accent5">
                    <a:lumMod val="75000"/>
                  </a:schemeClr>
                </a:solidFill>
                <a:hlinkClick r:id="rId2"/>
              </a:rPr>
              <a:t>www2.unifap.br/gtea/wp-content/uploads/2011/10/T_cnicas-e-instrumentos-cualitativos-de-recogida-de-datos1.pdf</a:t>
            </a:r>
            <a:endParaRPr lang="es-MX" b="1" dirty="0" smtClean="0">
              <a:solidFill>
                <a:schemeClr val="accent5">
                  <a:lumMod val="75000"/>
                </a:schemeClr>
              </a:solidFill>
            </a:endParaRPr>
          </a:p>
          <a:p>
            <a:pPr algn="just">
              <a:lnSpc>
                <a:spcPct val="150000"/>
              </a:lnSpc>
            </a:pPr>
            <a:r>
              <a:rPr lang="es-MX" b="1" dirty="0" smtClean="0">
                <a:solidFill>
                  <a:schemeClr val="accent5">
                    <a:lumMod val="75000"/>
                  </a:schemeClr>
                </a:solidFill>
              </a:rPr>
              <a:t>Carlós, Luis y Telmo, Daniel (</a:t>
            </a:r>
            <a:r>
              <a:rPr lang="es-MX" b="1" dirty="0">
                <a:solidFill>
                  <a:schemeClr val="accent5">
                    <a:lumMod val="75000"/>
                  </a:schemeClr>
                </a:solidFill>
              </a:rPr>
              <a:t>2013). </a:t>
            </a:r>
            <a:r>
              <a:rPr lang="es-MX" b="1" i="1" dirty="0">
                <a:solidFill>
                  <a:schemeClr val="accent5">
                    <a:lumMod val="75000"/>
                  </a:schemeClr>
                </a:solidFill>
              </a:rPr>
              <a:t>Análisis de contenido: su presencia y uso en las Ciencias </a:t>
            </a:r>
            <a:r>
              <a:rPr lang="es-MX" b="1" i="1" dirty="0" smtClean="0">
                <a:solidFill>
                  <a:schemeClr val="accent5">
                    <a:lumMod val="75000"/>
                  </a:schemeClr>
                </a:solidFill>
              </a:rPr>
              <a:t>Sociales. </a:t>
            </a:r>
            <a:r>
              <a:rPr lang="es-MX" b="1" dirty="0" smtClean="0">
                <a:solidFill>
                  <a:schemeClr val="accent5">
                    <a:lumMod val="75000"/>
                  </a:schemeClr>
                </a:solidFill>
              </a:rPr>
              <a:t>Argentina: Universidad del Rosario. Disponible </a:t>
            </a:r>
            <a:r>
              <a:rPr lang="es-MX" b="1" dirty="0">
                <a:solidFill>
                  <a:schemeClr val="accent5">
                    <a:lumMod val="75000"/>
                  </a:schemeClr>
                </a:solidFill>
              </a:rPr>
              <a:t>en: http://www.fhumyar.unr.edu.ar/escuelas/3/materiales%20de%20catedras/trabajo%20de%20campo/telmoyluis.htm</a:t>
            </a:r>
            <a:endParaRPr lang="es-MX" b="1" dirty="0" smtClean="0">
              <a:solidFill>
                <a:schemeClr val="accent5">
                  <a:lumMod val="75000"/>
                </a:schemeClr>
              </a:solidFill>
            </a:endParaRPr>
          </a:p>
        </p:txBody>
      </p:sp>
    </p:spTree>
    <p:extLst>
      <p:ext uri="{BB962C8B-B14F-4D97-AF65-F5344CB8AC3E}">
        <p14:creationId xmlns:p14="http://schemas.microsoft.com/office/powerpoint/2010/main" val="647148276"/>
      </p:ext>
    </p:extLst>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lnSpc>
                <a:spcPct val="150000"/>
              </a:lnSpc>
            </a:pPr>
            <a:r>
              <a:rPr lang="es-MX" sz="2400" b="1" dirty="0" smtClean="0">
                <a:solidFill>
                  <a:schemeClr val="accent1">
                    <a:lumMod val="40000"/>
                    <a:lumOff val="60000"/>
                  </a:schemeClr>
                </a:solidFill>
              </a:rPr>
              <a:t>FUENTES DE INFORMACIÓN CONSULTADAS</a:t>
            </a:r>
            <a:endParaRPr lang="es-MX" sz="2400" b="1" dirty="0">
              <a:solidFill>
                <a:schemeClr val="accent1">
                  <a:lumMod val="40000"/>
                  <a:lumOff val="60000"/>
                </a:schemeClr>
              </a:solidFill>
            </a:endParaRPr>
          </a:p>
        </p:txBody>
      </p:sp>
      <p:sp>
        <p:nvSpPr>
          <p:cNvPr id="3" name="Marcador de contenido 2"/>
          <p:cNvSpPr>
            <a:spLocks noGrp="1"/>
          </p:cNvSpPr>
          <p:nvPr>
            <p:ph idx="1"/>
          </p:nvPr>
        </p:nvSpPr>
        <p:spPr/>
        <p:txBody>
          <a:bodyPr>
            <a:normAutofit fontScale="77500" lnSpcReduction="20000"/>
          </a:bodyPr>
          <a:lstStyle/>
          <a:p>
            <a:pPr algn="just">
              <a:lnSpc>
                <a:spcPct val="150000"/>
              </a:lnSpc>
            </a:pPr>
            <a:r>
              <a:rPr lang="es-MX" b="1" dirty="0" smtClean="0">
                <a:solidFill>
                  <a:schemeClr val="accent5">
                    <a:lumMod val="75000"/>
                  </a:schemeClr>
                </a:solidFill>
              </a:rPr>
              <a:t>Coronel, Consuela (2015). </a:t>
            </a:r>
            <a:r>
              <a:rPr lang="es-MX" b="1" i="1" dirty="0" smtClean="0">
                <a:solidFill>
                  <a:schemeClr val="accent5">
                    <a:lumMod val="75000"/>
                  </a:schemeClr>
                </a:solidFill>
              </a:rPr>
              <a:t>El análisis de contenido como técnica de investigación social</a:t>
            </a:r>
            <a:r>
              <a:rPr lang="es-MX" b="1" dirty="0" smtClean="0">
                <a:solidFill>
                  <a:schemeClr val="accent5">
                    <a:lumMod val="75000"/>
                  </a:schemeClr>
                </a:solidFill>
              </a:rPr>
              <a:t>. España. Disponible </a:t>
            </a:r>
            <a:r>
              <a:rPr lang="es-MX" b="1" dirty="0">
                <a:solidFill>
                  <a:schemeClr val="accent5">
                    <a:lumMod val="75000"/>
                  </a:schemeClr>
                </a:solidFill>
              </a:rPr>
              <a:t>en: http://slideplayer.es/slide/3054560/</a:t>
            </a:r>
            <a:endParaRPr lang="es-MX" b="1" dirty="0" smtClean="0">
              <a:solidFill>
                <a:schemeClr val="accent5">
                  <a:lumMod val="75000"/>
                </a:schemeClr>
              </a:solidFill>
            </a:endParaRPr>
          </a:p>
          <a:p>
            <a:pPr algn="just">
              <a:lnSpc>
                <a:spcPct val="150000"/>
              </a:lnSpc>
            </a:pPr>
            <a:r>
              <a:rPr lang="es-MX" b="1" dirty="0" err="1" smtClean="0">
                <a:solidFill>
                  <a:schemeClr val="accent5">
                    <a:lumMod val="75000"/>
                  </a:schemeClr>
                </a:solidFill>
              </a:rPr>
              <a:t>Dulzaides</a:t>
            </a:r>
            <a:r>
              <a:rPr lang="es-MX" b="1" dirty="0" smtClean="0">
                <a:solidFill>
                  <a:schemeClr val="accent5">
                    <a:lumMod val="75000"/>
                  </a:schemeClr>
                </a:solidFill>
              </a:rPr>
              <a:t> </a:t>
            </a:r>
            <a:r>
              <a:rPr lang="es-MX" b="1" dirty="0">
                <a:solidFill>
                  <a:schemeClr val="accent5">
                    <a:lumMod val="75000"/>
                  </a:schemeClr>
                </a:solidFill>
              </a:rPr>
              <a:t>Iglesias, María </a:t>
            </a:r>
            <a:r>
              <a:rPr lang="es-MX" b="1" dirty="0" err="1">
                <a:solidFill>
                  <a:schemeClr val="accent5">
                    <a:lumMod val="75000"/>
                  </a:schemeClr>
                </a:solidFill>
              </a:rPr>
              <a:t>Elinor</a:t>
            </a:r>
            <a:r>
              <a:rPr lang="es-MX" b="1" dirty="0">
                <a:solidFill>
                  <a:schemeClr val="accent5">
                    <a:lumMod val="75000"/>
                  </a:schemeClr>
                </a:solidFill>
              </a:rPr>
              <a:t> y Molina Gómez, Ana María (2004). </a:t>
            </a:r>
            <a:r>
              <a:rPr lang="es-MX" b="1" i="1" dirty="0">
                <a:solidFill>
                  <a:schemeClr val="accent5">
                    <a:lumMod val="75000"/>
                  </a:schemeClr>
                </a:solidFill>
              </a:rPr>
              <a:t>Análisis documental y de información: dos componentes de un mismo proceso</a:t>
            </a:r>
            <a:r>
              <a:rPr lang="es-MX" b="1" dirty="0">
                <a:solidFill>
                  <a:schemeClr val="accent5">
                    <a:lumMod val="75000"/>
                  </a:schemeClr>
                </a:solidFill>
              </a:rPr>
              <a:t>. En “</a:t>
            </a:r>
            <a:r>
              <a:rPr lang="es-MX" b="1" dirty="0" err="1">
                <a:solidFill>
                  <a:schemeClr val="accent5">
                    <a:lumMod val="75000"/>
                  </a:schemeClr>
                </a:solidFill>
              </a:rPr>
              <a:t>Acimed</a:t>
            </a:r>
            <a:r>
              <a:rPr lang="es-MX" b="1" dirty="0">
                <a:solidFill>
                  <a:schemeClr val="accent5">
                    <a:lumMod val="75000"/>
                  </a:schemeClr>
                </a:solidFill>
              </a:rPr>
              <a:t>”, vol. 12, núm. 2, abril. Revista cubana de los profesionales de la información y de la comunicación en salud. Cuba: Centro de Información de Ciencias Médicas. Disponible en: http://</a:t>
            </a:r>
            <a:r>
              <a:rPr lang="es-MX" b="1" dirty="0" smtClean="0">
                <a:solidFill>
                  <a:schemeClr val="accent5">
                    <a:lumMod val="75000"/>
                  </a:schemeClr>
                </a:solidFill>
              </a:rPr>
              <a:t>bvs.sld.cu/revistas/aci/vol12_2_04/aci11204.htm</a:t>
            </a:r>
          </a:p>
          <a:p>
            <a:pPr algn="just">
              <a:lnSpc>
                <a:spcPct val="150000"/>
              </a:lnSpc>
            </a:pPr>
            <a:r>
              <a:rPr lang="es-MX" b="1" dirty="0" err="1" smtClean="0">
                <a:solidFill>
                  <a:schemeClr val="accent5">
                    <a:lumMod val="75000"/>
                  </a:schemeClr>
                </a:solidFill>
              </a:rPr>
              <a:t>Kawulich</a:t>
            </a:r>
            <a:r>
              <a:rPr lang="es-MX" b="1" dirty="0">
                <a:solidFill>
                  <a:schemeClr val="accent5">
                    <a:lumMod val="75000"/>
                  </a:schemeClr>
                </a:solidFill>
              </a:rPr>
              <a:t>, </a:t>
            </a:r>
            <a:r>
              <a:rPr lang="es-MX" b="1" dirty="0" err="1">
                <a:solidFill>
                  <a:schemeClr val="accent5">
                    <a:lumMod val="75000"/>
                  </a:schemeClr>
                </a:solidFill>
              </a:rPr>
              <a:t>Barbara</a:t>
            </a:r>
            <a:r>
              <a:rPr lang="es-MX" b="1" dirty="0">
                <a:solidFill>
                  <a:schemeClr val="accent5">
                    <a:lumMod val="75000"/>
                  </a:schemeClr>
                </a:solidFill>
              </a:rPr>
              <a:t> B. (2006). </a:t>
            </a:r>
            <a:r>
              <a:rPr lang="es-MX" b="1" i="1" dirty="0">
                <a:solidFill>
                  <a:schemeClr val="accent5">
                    <a:lumMod val="75000"/>
                  </a:schemeClr>
                </a:solidFill>
              </a:rPr>
              <a:t>La observación participante como método de recolección de datos</a:t>
            </a:r>
            <a:r>
              <a:rPr lang="es-MX" b="1" dirty="0">
                <a:solidFill>
                  <a:schemeClr val="accent5">
                    <a:lumMod val="75000"/>
                  </a:schemeClr>
                </a:solidFill>
              </a:rPr>
              <a:t> [82 párrafos]. </a:t>
            </a:r>
            <a:r>
              <a:rPr lang="es-MX" b="1" dirty="0" err="1">
                <a:solidFill>
                  <a:schemeClr val="accent5">
                    <a:lumMod val="75000"/>
                  </a:schemeClr>
                </a:solidFill>
              </a:rPr>
              <a:t>Forum</a:t>
            </a:r>
            <a:r>
              <a:rPr lang="es-MX" b="1" dirty="0">
                <a:solidFill>
                  <a:schemeClr val="accent5">
                    <a:lumMod val="75000"/>
                  </a:schemeClr>
                </a:solidFill>
              </a:rPr>
              <a:t> </a:t>
            </a:r>
            <a:r>
              <a:rPr lang="es-MX" b="1" dirty="0" err="1">
                <a:solidFill>
                  <a:schemeClr val="accent5">
                    <a:lumMod val="75000"/>
                  </a:schemeClr>
                </a:solidFill>
              </a:rPr>
              <a:t>Qualitative</a:t>
            </a:r>
            <a:r>
              <a:rPr lang="es-MX" b="1" dirty="0">
                <a:solidFill>
                  <a:schemeClr val="accent5">
                    <a:lumMod val="75000"/>
                  </a:schemeClr>
                </a:solidFill>
              </a:rPr>
              <a:t> </a:t>
            </a:r>
            <a:r>
              <a:rPr lang="es-MX" b="1" dirty="0" err="1">
                <a:solidFill>
                  <a:schemeClr val="accent5">
                    <a:lumMod val="75000"/>
                  </a:schemeClr>
                </a:solidFill>
              </a:rPr>
              <a:t>Sozialforschung</a:t>
            </a:r>
            <a:r>
              <a:rPr lang="es-MX" b="1" dirty="0">
                <a:solidFill>
                  <a:schemeClr val="accent5">
                    <a:lumMod val="75000"/>
                  </a:schemeClr>
                </a:solidFill>
              </a:rPr>
              <a:t> / </a:t>
            </a:r>
            <a:r>
              <a:rPr lang="es-MX" b="1" dirty="0" err="1">
                <a:solidFill>
                  <a:schemeClr val="accent5">
                    <a:lumMod val="75000"/>
                  </a:schemeClr>
                </a:solidFill>
              </a:rPr>
              <a:t>Forum</a:t>
            </a:r>
            <a:r>
              <a:rPr lang="es-MX" b="1" dirty="0">
                <a:solidFill>
                  <a:schemeClr val="accent5">
                    <a:lumMod val="75000"/>
                  </a:schemeClr>
                </a:solidFill>
              </a:rPr>
              <a:t>: </a:t>
            </a:r>
            <a:r>
              <a:rPr lang="es-MX" b="1" dirty="0" err="1">
                <a:solidFill>
                  <a:schemeClr val="accent5">
                    <a:lumMod val="75000"/>
                  </a:schemeClr>
                </a:solidFill>
              </a:rPr>
              <a:t>Qualitative</a:t>
            </a:r>
            <a:r>
              <a:rPr lang="es-MX" b="1" dirty="0">
                <a:solidFill>
                  <a:schemeClr val="accent5">
                    <a:lumMod val="75000"/>
                  </a:schemeClr>
                </a:solidFill>
              </a:rPr>
              <a:t> Social </a:t>
            </a:r>
            <a:r>
              <a:rPr lang="es-MX" b="1" dirty="0" err="1">
                <a:solidFill>
                  <a:schemeClr val="accent5">
                    <a:lumMod val="75000"/>
                  </a:schemeClr>
                </a:solidFill>
              </a:rPr>
              <a:t>Research</a:t>
            </a:r>
            <a:r>
              <a:rPr lang="es-MX" b="1" dirty="0">
                <a:solidFill>
                  <a:schemeClr val="accent5">
                    <a:lumMod val="75000"/>
                  </a:schemeClr>
                </a:solidFill>
              </a:rPr>
              <a:t> [On-line </a:t>
            </a:r>
            <a:r>
              <a:rPr lang="es-MX" b="1" dirty="0" err="1">
                <a:solidFill>
                  <a:schemeClr val="accent5">
                    <a:lumMod val="75000"/>
                  </a:schemeClr>
                </a:solidFill>
              </a:rPr>
              <a:t>Journal</a:t>
            </a:r>
            <a:r>
              <a:rPr lang="es-MX" b="1" dirty="0">
                <a:solidFill>
                  <a:schemeClr val="accent5">
                    <a:lumMod val="75000"/>
                  </a:schemeClr>
                </a:solidFill>
              </a:rPr>
              <a:t>], 6(2), Art. 43,</a:t>
            </a:r>
            <a:r>
              <a:rPr lang="es-MX" b="1" dirty="0">
                <a:solidFill>
                  <a:schemeClr val="accent6">
                    <a:lumMod val="75000"/>
                  </a:schemeClr>
                </a:solidFill>
              </a:rPr>
              <a:t> </a:t>
            </a:r>
            <a:r>
              <a:rPr lang="es-MX" b="1" dirty="0">
                <a:solidFill>
                  <a:schemeClr val="accent6">
                    <a:lumMod val="75000"/>
                  </a:schemeClr>
                </a:solidFill>
                <a:hlinkClick r:id="rId2"/>
              </a:rPr>
              <a:t>http://nbn-resolving.de/urn:nbn:de:0114-fqs0502430</a:t>
            </a:r>
            <a:r>
              <a:rPr lang="es-MX" b="1" dirty="0" smtClean="0">
                <a:solidFill>
                  <a:schemeClr val="accent6">
                    <a:lumMod val="75000"/>
                  </a:schemeClr>
                </a:solidFill>
              </a:rPr>
              <a:t>.</a:t>
            </a:r>
          </a:p>
          <a:p>
            <a:endParaRPr lang="es-MX" dirty="0"/>
          </a:p>
        </p:txBody>
      </p:sp>
    </p:spTree>
    <p:extLst>
      <p:ext uri="{BB962C8B-B14F-4D97-AF65-F5344CB8AC3E}">
        <p14:creationId xmlns:p14="http://schemas.microsoft.com/office/powerpoint/2010/main" val="2493247735"/>
      </p:ext>
    </p:extLst>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9864028" cy="706964"/>
          </a:xfrm>
        </p:spPr>
        <p:txBody>
          <a:bodyPr/>
          <a:lstStyle/>
          <a:p>
            <a:pPr>
              <a:lnSpc>
                <a:spcPct val="150000"/>
              </a:lnSpc>
            </a:pPr>
            <a:r>
              <a:rPr lang="es-MX" b="1" dirty="0" smtClean="0">
                <a:solidFill>
                  <a:schemeClr val="accent1">
                    <a:lumMod val="60000"/>
                    <a:lumOff val="40000"/>
                  </a:schemeClr>
                </a:solidFill>
              </a:rPr>
              <a:t>FUENTES DE INFORMACIÓN CONSULTADAS</a:t>
            </a:r>
            <a:endParaRPr lang="es-MX" b="1" dirty="0">
              <a:solidFill>
                <a:schemeClr val="accent1">
                  <a:lumMod val="60000"/>
                  <a:lumOff val="40000"/>
                </a:schemeClr>
              </a:solidFill>
            </a:endParaRPr>
          </a:p>
        </p:txBody>
      </p:sp>
      <p:sp>
        <p:nvSpPr>
          <p:cNvPr id="3" name="Marcador de contenido 2"/>
          <p:cNvSpPr>
            <a:spLocks noGrp="1"/>
          </p:cNvSpPr>
          <p:nvPr>
            <p:ph idx="1"/>
          </p:nvPr>
        </p:nvSpPr>
        <p:spPr/>
        <p:txBody>
          <a:bodyPr>
            <a:normAutofit fontScale="85000" lnSpcReduction="20000"/>
          </a:bodyPr>
          <a:lstStyle/>
          <a:p>
            <a:pPr algn="just">
              <a:lnSpc>
                <a:spcPct val="150000"/>
              </a:lnSpc>
            </a:pPr>
            <a:r>
              <a:rPr lang="es-MX" b="1" dirty="0" smtClean="0">
                <a:solidFill>
                  <a:schemeClr val="accent1">
                    <a:lumMod val="75000"/>
                  </a:schemeClr>
                </a:solidFill>
              </a:rPr>
              <a:t>Martín </a:t>
            </a:r>
            <a:r>
              <a:rPr lang="es-MX" b="1" dirty="0" err="1" smtClean="0">
                <a:solidFill>
                  <a:schemeClr val="accent1">
                    <a:lumMod val="75000"/>
                  </a:schemeClr>
                </a:solidFill>
              </a:rPr>
              <a:t>Martín</a:t>
            </a:r>
            <a:r>
              <a:rPr lang="es-MX" b="1" dirty="0" smtClean="0">
                <a:solidFill>
                  <a:schemeClr val="accent1">
                    <a:lumMod val="75000"/>
                  </a:schemeClr>
                </a:solidFill>
              </a:rPr>
              <a:t>, Raúl (2008). </a:t>
            </a:r>
            <a:r>
              <a:rPr lang="es-MX" b="1" i="1" dirty="0" smtClean="0">
                <a:solidFill>
                  <a:schemeClr val="accent1">
                    <a:lumMod val="75000"/>
                  </a:schemeClr>
                </a:solidFill>
              </a:rPr>
              <a:t>Estadística y Metodología de la Investigación</a:t>
            </a:r>
            <a:r>
              <a:rPr lang="es-MX" b="1" dirty="0" smtClean="0">
                <a:solidFill>
                  <a:schemeClr val="accent1">
                    <a:lumMod val="75000"/>
                  </a:schemeClr>
                </a:solidFill>
              </a:rPr>
              <a:t>. España: Universidad de Castilla, La Mancha. Disponible </a:t>
            </a:r>
            <a:r>
              <a:rPr lang="es-MX" b="1" dirty="0">
                <a:solidFill>
                  <a:schemeClr val="accent1">
                    <a:lumMod val="75000"/>
                  </a:schemeClr>
                </a:solidFill>
              </a:rPr>
              <a:t>en: https://www.uclm.es/profesorado/raulmmartin/Estadistica_Comunicacion/AN%C3%81LISIS%20DE%20CONTENIDO.pdf</a:t>
            </a:r>
            <a:endParaRPr lang="es-MX" b="1" dirty="0" smtClean="0">
              <a:solidFill>
                <a:schemeClr val="accent1">
                  <a:lumMod val="75000"/>
                </a:schemeClr>
              </a:solidFill>
            </a:endParaRPr>
          </a:p>
          <a:p>
            <a:pPr algn="just">
              <a:lnSpc>
                <a:spcPct val="150000"/>
              </a:lnSpc>
            </a:pPr>
            <a:endParaRPr lang="es-MX" b="1" dirty="0">
              <a:solidFill>
                <a:schemeClr val="accent1">
                  <a:lumMod val="75000"/>
                </a:schemeClr>
              </a:solidFill>
            </a:endParaRPr>
          </a:p>
          <a:p>
            <a:pPr algn="just">
              <a:lnSpc>
                <a:spcPct val="150000"/>
              </a:lnSpc>
            </a:pPr>
            <a:r>
              <a:rPr lang="es-MX" b="1" dirty="0" smtClean="0">
                <a:solidFill>
                  <a:schemeClr val="accent1">
                    <a:lumMod val="75000"/>
                  </a:schemeClr>
                </a:solidFill>
              </a:rPr>
              <a:t>Rubio </a:t>
            </a:r>
            <a:r>
              <a:rPr lang="es-MX" b="1" dirty="0" err="1">
                <a:solidFill>
                  <a:schemeClr val="accent1">
                    <a:lumMod val="75000"/>
                  </a:schemeClr>
                </a:solidFill>
              </a:rPr>
              <a:t>Liniers</a:t>
            </a:r>
            <a:r>
              <a:rPr lang="es-MX" b="1" dirty="0">
                <a:solidFill>
                  <a:schemeClr val="accent1">
                    <a:lumMod val="75000"/>
                  </a:schemeClr>
                </a:solidFill>
              </a:rPr>
              <a:t>, María Cruz (2012). El análisis documental: indización y resumen en bases de datos especializadas. España: Centro de Información y Documentación Científica. Disponible en: http://eprints.rclis.org/6015/1/An%C3%A1lisis_documental_indizaci%C3%B3n_y_resumen.pdf</a:t>
            </a:r>
          </a:p>
          <a:p>
            <a:endParaRPr lang="es-MX" dirty="0"/>
          </a:p>
        </p:txBody>
      </p:sp>
    </p:spTree>
    <p:extLst>
      <p:ext uri="{BB962C8B-B14F-4D97-AF65-F5344CB8AC3E}">
        <p14:creationId xmlns:p14="http://schemas.microsoft.com/office/powerpoint/2010/main" val="2774870093"/>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smtClean="0">
                <a:solidFill>
                  <a:schemeClr val="accent1">
                    <a:lumMod val="40000"/>
                    <a:lumOff val="60000"/>
                  </a:schemeClr>
                </a:solidFill>
              </a:rPr>
              <a:t>FUENTES DE INFORMACIÓN CONSULTADAS</a:t>
            </a:r>
            <a:endParaRPr lang="es-MX" sz="2800" dirty="0">
              <a:solidFill>
                <a:schemeClr val="accent1">
                  <a:lumMod val="40000"/>
                  <a:lumOff val="60000"/>
                </a:schemeClr>
              </a:solidFill>
            </a:endParaRPr>
          </a:p>
        </p:txBody>
      </p:sp>
      <p:sp>
        <p:nvSpPr>
          <p:cNvPr id="3" name="Marcador de contenido 2"/>
          <p:cNvSpPr>
            <a:spLocks noGrp="1"/>
          </p:cNvSpPr>
          <p:nvPr>
            <p:ph idx="1"/>
          </p:nvPr>
        </p:nvSpPr>
        <p:spPr/>
        <p:txBody>
          <a:bodyPr>
            <a:normAutofit fontScale="77500" lnSpcReduction="20000"/>
          </a:bodyPr>
          <a:lstStyle/>
          <a:p>
            <a:pPr algn="just">
              <a:lnSpc>
                <a:spcPct val="150000"/>
              </a:lnSpc>
            </a:pPr>
            <a:r>
              <a:rPr lang="es-MX" b="1" dirty="0" smtClean="0">
                <a:solidFill>
                  <a:schemeClr val="accent1">
                    <a:lumMod val="75000"/>
                  </a:schemeClr>
                </a:solidFill>
              </a:rPr>
              <a:t>Saiz Carvajal, Rosario (s/f). </a:t>
            </a:r>
            <a:r>
              <a:rPr lang="es-MX" b="1" i="1" dirty="0" smtClean="0">
                <a:solidFill>
                  <a:schemeClr val="accent1">
                    <a:lumMod val="75000"/>
                  </a:schemeClr>
                </a:solidFill>
              </a:rPr>
              <a:t>Técnicas de análisis de información</a:t>
            </a:r>
            <a:r>
              <a:rPr lang="es-MX" b="1" dirty="0" smtClean="0">
                <a:solidFill>
                  <a:schemeClr val="accent1">
                    <a:lumMod val="75000"/>
                  </a:schemeClr>
                </a:solidFill>
              </a:rPr>
              <a:t>. España: Universidad de Cantabria. </a:t>
            </a:r>
            <a:r>
              <a:rPr lang="es-MX" b="1" dirty="0">
                <a:solidFill>
                  <a:schemeClr val="accent1">
                    <a:lumMod val="75000"/>
                  </a:schemeClr>
                </a:solidFill>
              </a:rPr>
              <a:t>Disponible en: http://webcache.googleusercontent.com/search?q=cache:h-sQRcb5NYEJ:grupos.unican.es/mide/masterinnova/rincon_alumnos/resumenes/TECNICAS%2520DE%2520AN%25C3%2581LISIS%2520DE%2520INFORMACI%25C3%2593N.doc+&amp;cd=2&amp;hl=es&amp;ct=clnk&amp;gl=mx</a:t>
            </a:r>
          </a:p>
          <a:p>
            <a:pPr algn="just">
              <a:lnSpc>
                <a:spcPct val="150000"/>
              </a:lnSpc>
            </a:pPr>
            <a:r>
              <a:rPr lang="es-MX" b="1" dirty="0" smtClean="0">
                <a:solidFill>
                  <a:schemeClr val="accent1">
                    <a:lumMod val="75000"/>
                  </a:schemeClr>
                </a:solidFill>
              </a:rPr>
              <a:t>Suárez Bustamante, Natalia (2012). </a:t>
            </a:r>
            <a:r>
              <a:rPr lang="es-MX" b="1" i="1" dirty="0" smtClean="0">
                <a:solidFill>
                  <a:schemeClr val="accent1">
                    <a:lumMod val="75000"/>
                  </a:schemeClr>
                </a:solidFill>
              </a:rPr>
              <a:t>¿Qué es el método Delphi? </a:t>
            </a:r>
            <a:r>
              <a:rPr lang="es-MX" b="1" dirty="0" smtClean="0">
                <a:solidFill>
                  <a:schemeClr val="accent1">
                    <a:lumMod val="75000"/>
                  </a:schemeClr>
                </a:solidFill>
              </a:rPr>
              <a:t>España: Escuela de Organización Industrial. Disponible </a:t>
            </a:r>
            <a:r>
              <a:rPr lang="es-MX" b="1" dirty="0">
                <a:solidFill>
                  <a:schemeClr val="accent1">
                    <a:lumMod val="75000"/>
                  </a:schemeClr>
                </a:solidFill>
              </a:rPr>
              <a:t>en: </a:t>
            </a:r>
            <a:r>
              <a:rPr lang="es-MX" b="1" dirty="0">
                <a:solidFill>
                  <a:schemeClr val="accent1">
                    <a:lumMod val="75000"/>
                  </a:schemeClr>
                </a:solidFill>
                <a:hlinkClick r:id="rId2"/>
              </a:rPr>
              <a:t>http://www.eoi.es/blogs/nataliasuarez-bustamante/2012/02/11/%C2%BFque-es-el-metodo-delphi</a:t>
            </a:r>
            <a:r>
              <a:rPr lang="es-MX" b="1" dirty="0" smtClean="0">
                <a:solidFill>
                  <a:schemeClr val="accent1">
                    <a:lumMod val="75000"/>
                  </a:schemeClr>
                </a:solidFill>
                <a:hlinkClick r:id="rId2"/>
              </a:rPr>
              <a:t>/</a:t>
            </a:r>
            <a:endParaRPr lang="es-MX" b="1" dirty="0" smtClean="0">
              <a:solidFill>
                <a:schemeClr val="accent1">
                  <a:lumMod val="75000"/>
                </a:schemeClr>
              </a:solidFill>
            </a:endParaRPr>
          </a:p>
          <a:p>
            <a:pPr algn="just">
              <a:lnSpc>
                <a:spcPct val="150000"/>
              </a:lnSpc>
            </a:pPr>
            <a:r>
              <a:rPr lang="es-MX" b="1" dirty="0" smtClean="0">
                <a:solidFill>
                  <a:schemeClr val="accent1">
                    <a:lumMod val="75000"/>
                  </a:schemeClr>
                </a:solidFill>
              </a:rPr>
              <a:t>Vargas Jiménez, Ileana (2012). </a:t>
            </a:r>
            <a:r>
              <a:rPr lang="es-MX" b="1" i="1" dirty="0" smtClean="0">
                <a:solidFill>
                  <a:schemeClr val="accent1">
                    <a:lumMod val="75000"/>
                  </a:schemeClr>
                </a:solidFill>
              </a:rPr>
              <a:t>La entrevista en investigación cualitativa. Nuevas tendencias y retos</a:t>
            </a:r>
            <a:r>
              <a:rPr lang="es-MX" b="1" dirty="0" smtClean="0">
                <a:solidFill>
                  <a:schemeClr val="accent1">
                    <a:lumMod val="75000"/>
                  </a:schemeClr>
                </a:solidFill>
              </a:rPr>
              <a:t>. En “Revista Calidad en la Educación Superior”, volumen 3, número 1, mayo 2012. Costa Rica: Universidad Estatal a Distancia. Disponible en: </a:t>
            </a:r>
            <a:endParaRPr lang="es-MX" b="1" dirty="0">
              <a:solidFill>
                <a:schemeClr val="accent1">
                  <a:lumMod val="75000"/>
                </a:schemeClr>
              </a:solidFill>
            </a:endParaRPr>
          </a:p>
        </p:txBody>
      </p:sp>
    </p:spTree>
    <p:extLst>
      <p:ext uri="{BB962C8B-B14F-4D97-AF65-F5344CB8AC3E}">
        <p14:creationId xmlns:p14="http://schemas.microsoft.com/office/powerpoint/2010/main" val="4005631049"/>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accent1">
                    <a:lumMod val="60000"/>
                    <a:lumOff val="40000"/>
                  </a:schemeClr>
                </a:solidFill>
              </a:rPr>
              <a:t>Guión para el empleo del material</a:t>
            </a:r>
            <a:endParaRPr lang="es-MX" dirty="0">
              <a:solidFill>
                <a:schemeClr val="accent1">
                  <a:lumMod val="60000"/>
                  <a:lumOff val="40000"/>
                </a:schemeClr>
              </a:solidFill>
            </a:endParaRPr>
          </a:p>
        </p:txBody>
      </p:sp>
      <p:sp>
        <p:nvSpPr>
          <p:cNvPr id="3" name="Marcador de contenido 2"/>
          <p:cNvSpPr>
            <a:spLocks noGrp="1"/>
          </p:cNvSpPr>
          <p:nvPr>
            <p:ph sz="half" idx="1"/>
          </p:nvPr>
        </p:nvSpPr>
        <p:spPr/>
        <p:txBody>
          <a:bodyPr>
            <a:normAutofit fontScale="70000" lnSpcReduction="20000"/>
          </a:bodyPr>
          <a:lstStyle/>
          <a:p>
            <a:pPr algn="just">
              <a:lnSpc>
                <a:spcPct val="170000"/>
              </a:lnSpc>
            </a:pPr>
            <a:r>
              <a:rPr lang="es-MX" b="1" dirty="0">
                <a:solidFill>
                  <a:schemeClr val="accent5">
                    <a:lumMod val="75000"/>
                  </a:schemeClr>
                </a:solidFill>
              </a:rPr>
              <a:t>En cada sesión, se puede organizar el tiempo de tal manera que, una parte corresponda a la </a:t>
            </a:r>
            <a:r>
              <a:rPr lang="es-MX" b="1" dirty="0">
                <a:solidFill>
                  <a:schemeClr val="accent2">
                    <a:lumMod val="60000"/>
                    <a:lumOff val="40000"/>
                  </a:schemeClr>
                </a:solidFill>
              </a:rPr>
              <a:t>presentación oral del tema por parte del docente</a:t>
            </a:r>
            <a:r>
              <a:rPr lang="es-MX" b="1" dirty="0">
                <a:solidFill>
                  <a:schemeClr val="accent5">
                    <a:lumMod val="75000"/>
                  </a:schemeClr>
                </a:solidFill>
              </a:rPr>
              <a:t> apoyándose de este material (20 minutos); otra, a la </a:t>
            </a:r>
            <a:r>
              <a:rPr lang="es-MX" b="1" dirty="0">
                <a:solidFill>
                  <a:schemeClr val="accent2">
                    <a:lumMod val="60000"/>
                    <a:lumOff val="40000"/>
                  </a:schemeClr>
                </a:solidFill>
              </a:rPr>
              <a:t>lectura de textos impresos </a:t>
            </a:r>
            <a:r>
              <a:rPr lang="es-MX" b="1" dirty="0">
                <a:solidFill>
                  <a:schemeClr val="accent5">
                    <a:lumMod val="75000"/>
                  </a:schemeClr>
                </a:solidFill>
              </a:rPr>
              <a:t>relacionados con la temática como apoyo a lo expuesto (30 minutos). Otra parte de la sesión se puede destinar a la </a:t>
            </a:r>
            <a:r>
              <a:rPr lang="es-MX" b="1" dirty="0">
                <a:solidFill>
                  <a:schemeClr val="accent2">
                    <a:lumMod val="60000"/>
                    <a:lumOff val="40000"/>
                  </a:schemeClr>
                </a:solidFill>
              </a:rPr>
              <a:t>formulación de preguntas detonadoras de la reflexión </a:t>
            </a:r>
            <a:r>
              <a:rPr lang="es-MX" b="1" dirty="0">
                <a:solidFill>
                  <a:schemeClr val="accent5">
                    <a:lumMod val="75000"/>
                  </a:schemeClr>
                </a:solidFill>
              </a:rPr>
              <a:t>con base en el tema visto, para recopilar las ideas de los alumnos (10 minutos). </a:t>
            </a:r>
          </a:p>
          <a:p>
            <a:endParaRPr lang="es-MX" dirty="0"/>
          </a:p>
        </p:txBody>
      </p:sp>
      <p:sp>
        <p:nvSpPr>
          <p:cNvPr id="4" name="Marcador de contenido 3"/>
          <p:cNvSpPr>
            <a:spLocks noGrp="1"/>
          </p:cNvSpPr>
          <p:nvPr>
            <p:ph sz="half" idx="2"/>
          </p:nvPr>
        </p:nvSpPr>
        <p:spPr/>
        <p:txBody>
          <a:bodyPr>
            <a:normAutofit fontScale="70000" lnSpcReduction="20000"/>
          </a:bodyPr>
          <a:lstStyle/>
          <a:p>
            <a:pPr algn="just">
              <a:lnSpc>
                <a:spcPct val="170000"/>
              </a:lnSpc>
            </a:pPr>
            <a:r>
              <a:rPr lang="es-MX" b="1" dirty="0">
                <a:solidFill>
                  <a:schemeClr val="accent5">
                    <a:lumMod val="75000"/>
                  </a:schemeClr>
                </a:solidFill>
              </a:rPr>
              <a:t>Una parte más de la sesión presencial puede corresponder a la </a:t>
            </a:r>
            <a:r>
              <a:rPr lang="es-MX" b="1" dirty="0">
                <a:solidFill>
                  <a:schemeClr val="accent2">
                    <a:lumMod val="60000"/>
                    <a:lumOff val="40000"/>
                  </a:schemeClr>
                </a:solidFill>
              </a:rPr>
              <a:t>integración de pares o equipos de trabajo, para la discusión </a:t>
            </a:r>
            <a:r>
              <a:rPr lang="es-MX" b="1" dirty="0">
                <a:solidFill>
                  <a:schemeClr val="accent5">
                    <a:lumMod val="75000"/>
                  </a:schemeClr>
                </a:solidFill>
              </a:rPr>
              <a:t>de algún tópico específico asignado por el profesor (30 minutos), considerando la </a:t>
            </a:r>
            <a:r>
              <a:rPr lang="es-MX" b="1" dirty="0">
                <a:solidFill>
                  <a:schemeClr val="accent2">
                    <a:lumMod val="60000"/>
                    <a:lumOff val="40000"/>
                  </a:schemeClr>
                </a:solidFill>
              </a:rPr>
              <a:t>puesta en común </a:t>
            </a:r>
            <a:r>
              <a:rPr lang="es-MX" b="1" dirty="0">
                <a:solidFill>
                  <a:schemeClr val="accent5">
                    <a:lumMod val="75000"/>
                  </a:schemeClr>
                </a:solidFill>
              </a:rPr>
              <a:t>al final (30 minutos) para llegar a conceptos y consensos con base en el contenido abordado.</a:t>
            </a:r>
          </a:p>
          <a:p>
            <a:pPr algn="just">
              <a:lnSpc>
                <a:spcPct val="170000"/>
              </a:lnSpc>
            </a:pPr>
            <a:r>
              <a:rPr lang="es-MX" b="1" dirty="0">
                <a:solidFill>
                  <a:schemeClr val="accent5">
                    <a:lumMod val="75000"/>
                  </a:schemeClr>
                </a:solidFill>
              </a:rPr>
              <a:t>No olvidar </a:t>
            </a:r>
            <a:r>
              <a:rPr lang="es-MX" b="1" dirty="0">
                <a:solidFill>
                  <a:schemeClr val="accent1">
                    <a:lumMod val="60000"/>
                    <a:lumOff val="40000"/>
                  </a:schemeClr>
                </a:solidFill>
              </a:rPr>
              <a:t>asignar un espacio </a:t>
            </a:r>
            <a:r>
              <a:rPr lang="es-MX" b="1" dirty="0">
                <a:solidFill>
                  <a:schemeClr val="accent5">
                    <a:lumMod val="75000"/>
                  </a:schemeClr>
                </a:solidFill>
              </a:rPr>
              <a:t>mínimo de </a:t>
            </a:r>
            <a:r>
              <a:rPr lang="es-MX" b="1" dirty="0" smtClean="0">
                <a:solidFill>
                  <a:schemeClr val="accent5">
                    <a:lumMod val="75000"/>
                  </a:schemeClr>
                </a:solidFill>
              </a:rPr>
              <a:t>20 </a:t>
            </a:r>
            <a:r>
              <a:rPr lang="es-MX" b="1" dirty="0">
                <a:solidFill>
                  <a:schemeClr val="accent5">
                    <a:lumMod val="75000"/>
                  </a:schemeClr>
                </a:solidFill>
              </a:rPr>
              <a:t>minutos </a:t>
            </a:r>
            <a:r>
              <a:rPr lang="es-MX" b="1" dirty="0">
                <a:solidFill>
                  <a:schemeClr val="accent1">
                    <a:lumMod val="60000"/>
                    <a:lumOff val="40000"/>
                  </a:schemeClr>
                </a:solidFill>
              </a:rPr>
              <a:t>para receso</a:t>
            </a:r>
            <a:r>
              <a:rPr lang="es-MX" b="1" dirty="0">
                <a:solidFill>
                  <a:schemeClr val="accent5">
                    <a:lumMod val="75000"/>
                  </a:schemeClr>
                </a:solidFill>
              </a:rPr>
              <a:t>, </a:t>
            </a:r>
            <a:r>
              <a:rPr lang="es-MX" b="1" dirty="0" smtClean="0">
                <a:solidFill>
                  <a:schemeClr val="accent5">
                    <a:lumMod val="75000"/>
                  </a:schemeClr>
                </a:solidFill>
              </a:rPr>
              <a:t>en orden de </a:t>
            </a:r>
            <a:r>
              <a:rPr lang="es-MX" b="1" dirty="0">
                <a:solidFill>
                  <a:schemeClr val="accent5">
                    <a:lumMod val="75000"/>
                  </a:schemeClr>
                </a:solidFill>
              </a:rPr>
              <a:t>evitar que la sesión resulte demasiado cansada o tediosa para los discentes.</a:t>
            </a:r>
          </a:p>
          <a:p>
            <a:endParaRPr lang="es-MX" dirty="0"/>
          </a:p>
        </p:txBody>
      </p:sp>
    </p:spTree>
    <p:extLst>
      <p:ext uri="{BB962C8B-B14F-4D97-AF65-F5344CB8AC3E}">
        <p14:creationId xmlns:p14="http://schemas.microsoft.com/office/powerpoint/2010/main" val="2551930196"/>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60000"/>
                    <a:lumOff val="40000"/>
                  </a:schemeClr>
                </a:solidFill>
              </a:rPr>
              <a:t>Guión para el empleo del material</a:t>
            </a:r>
            <a:endParaRPr lang="es-MX" dirty="0">
              <a:solidFill>
                <a:schemeClr val="accent2">
                  <a:lumMod val="60000"/>
                  <a:lumOff val="40000"/>
                </a:schemeClr>
              </a:solidFill>
            </a:endParaRPr>
          </a:p>
        </p:txBody>
      </p:sp>
      <p:sp>
        <p:nvSpPr>
          <p:cNvPr id="3" name="Marcador de contenido 2"/>
          <p:cNvSpPr>
            <a:spLocks noGrp="1"/>
          </p:cNvSpPr>
          <p:nvPr>
            <p:ph sz="half" idx="1"/>
          </p:nvPr>
        </p:nvSpPr>
        <p:spPr>
          <a:xfrm>
            <a:off x="683492" y="2603500"/>
            <a:ext cx="4922982" cy="3631045"/>
          </a:xfrm>
        </p:spPr>
        <p:txBody>
          <a:bodyPr>
            <a:noAutofit/>
          </a:bodyPr>
          <a:lstStyle/>
          <a:p>
            <a:pPr algn="just">
              <a:lnSpc>
                <a:spcPct val="170000"/>
              </a:lnSpc>
            </a:pPr>
            <a:r>
              <a:rPr lang="es-MX" sz="1600" b="1" dirty="0" smtClean="0">
                <a:solidFill>
                  <a:schemeClr val="accent5">
                    <a:lumMod val="50000"/>
                  </a:schemeClr>
                </a:solidFill>
              </a:rPr>
              <a:t>Al término del receso, se sugiere retomar la dinámica de la clase asignando tiempo para la nueva </a:t>
            </a:r>
            <a:r>
              <a:rPr lang="es-MX" sz="1600" b="1" dirty="0" smtClean="0">
                <a:solidFill>
                  <a:schemeClr val="accent1">
                    <a:lumMod val="60000"/>
                    <a:lumOff val="40000"/>
                  </a:schemeClr>
                </a:solidFill>
              </a:rPr>
              <a:t>exposición oral del profesor apoyándose de este material </a:t>
            </a:r>
            <a:r>
              <a:rPr lang="es-MX" sz="1600" b="1" dirty="0" smtClean="0">
                <a:solidFill>
                  <a:schemeClr val="accent5">
                    <a:lumMod val="50000"/>
                  </a:schemeClr>
                </a:solidFill>
              </a:rPr>
              <a:t>(20 minutos).</a:t>
            </a:r>
          </a:p>
          <a:p>
            <a:pPr marL="0" indent="0" algn="just">
              <a:lnSpc>
                <a:spcPct val="170000"/>
              </a:lnSpc>
              <a:buNone/>
            </a:pPr>
            <a:endParaRPr lang="es-MX" sz="1600" b="1" dirty="0" smtClean="0">
              <a:solidFill>
                <a:schemeClr val="accent5">
                  <a:lumMod val="50000"/>
                </a:schemeClr>
              </a:solidFill>
            </a:endParaRPr>
          </a:p>
          <a:p>
            <a:pPr algn="just">
              <a:lnSpc>
                <a:spcPct val="170000"/>
              </a:lnSpc>
            </a:pPr>
            <a:r>
              <a:rPr lang="es-MX" sz="1600" b="1" dirty="0" smtClean="0">
                <a:solidFill>
                  <a:schemeClr val="accent5">
                    <a:lumMod val="50000"/>
                  </a:schemeClr>
                </a:solidFill>
              </a:rPr>
              <a:t>Se puede considerar la </a:t>
            </a:r>
            <a:r>
              <a:rPr lang="es-MX" sz="1600" b="1" dirty="0" smtClean="0">
                <a:solidFill>
                  <a:schemeClr val="accent1">
                    <a:lumMod val="60000"/>
                    <a:lumOff val="40000"/>
                  </a:schemeClr>
                </a:solidFill>
              </a:rPr>
              <a:t>proyección de un video para reafirmar lo expuesto </a:t>
            </a:r>
            <a:r>
              <a:rPr lang="es-MX" sz="1600" b="1" dirty="0" smtClean="0">
                <a:solidFill>
                  <a:schemeClr val="accent5">
                    <a:lumMod val="50000"/>
                  </a:schemeClr>
                </a:solidFill>
              </a:rPr>
              <a:t>(no mayor a 30 minutos).</a:t>
            </a:r>
            <a:endParaRPr lang="es-MX" sz="1600" b="1" dirty="0">
              <a:solidFill>
                <a:schemeClr val="accent5">
                  <a:lumMod val="50000"/>
                </a:schemeClr>
              </a:solidFill>
            </a:endParaRPr>
          </a:p>
        </p:txBody>
      </p:sp>
      <p:sp>
        <p:nvSpPr>
          <p:cNvPr id="4" name="Marcador de contenido 3"/>
          <p:cNvSpPr>
            <a:spLocks noGrp="1"/>
          </p:cNvSpPr>
          <p:nvPr>
            <p:ph sz="half" idx="2"/>
          </p:nvPr>
        </p:nvSpPr>
        <p:spPr>
          <a:xfrm>
            <a:off x="6049818" y="2603499"/>
            <a:ext cx="5735782" cy="3769591"/>
          </a:xfrm>
        </p:spPr>
        <p:txBody>
          <a:bodyPr>
            <a:noAutofit/>
          </a:bodyPr>
          <a:lstStyle/>
          <a:p>
            <a:pPr algn="just">
              <a:lnSpc>
                <a:spcPct val="170000"/>
              </a:lnSpc>
            </a:pPr>
            <a:r>
              <a:rPr lang="es-MX" sz="1400" b="1" dirty="0" smtClean="0">
                <a:solidFill>
                  <a:schemeClr val="accent5">
                    <a:lumMod val="50000"/>
                  </a:schemeClr>
                </a:solidFill>
              </a:rPr>
              <a:t>Al concluir el video, se recomienda </a:t>
            </a:r>
            <a:r>
              <a:rPr lang="es-MX" sz="1400" b="1" dirty="0" smtClean="0">
                <a:solidFill>
                  <a:schemeClr val="accent1">
                    <a:lumMod val="60000"/>
                    <a:lumOff val="40000"/>
                  </a:schemeClr>
                </a:solidFill>
              </a:rPr>
              <a:t>realizar una sesión de preguntas y respuestas en torno al tema tratado </a:t>
            </a:r>
            <a:r>
              <a:rPr lang="es-MX" sz="1400" b="1" dirty="0" smtClean="0">
                <a:solidFill>
                  <a:schemeClr val="accent5">
                    <a:lumMod val="50000"/>
                  </a:schemeClr>
                </a:solidFill>
              </a:rPr>
              <a:t>(principales técnicas para la recolección de información), procurando </a:t>
            </a:r>
            <a:r>
              <a:rPr lang="es-MX" sz="1400" b="1" dirty="0" smtClean="0">
                <a:solidFill>
                  <a:schemeClr val="accent1">
                    <a:lumMod val="60000"/>
                    <a:lumOff val="40000"/>
                  </a:schemeClr>
                </a:solidFill>
              </a:rPr>
              <a:t>anotar en el pizarrón las palabras claves </a:t>
            </a:r>
            <a:r>
              <a:rPr lang="es-MX" sz="1400" b="1" dirty="0" smtClean="0">
                <a:solidFill>
                  <a:schemeClr val="accent5">
                    <a:lumMod val="50000"/>
                  </a:schemeClr>
                </a:solidFill>
              </a:rPr>
              <a:t>propuestas por los alumnos, así como otras ideas que pudieran resultar relevantes (15 minutos).</a:t>
            </a:r>
          </a:p>
        </p:txBody>
      </p:sp>
      <p:pic>
        <p:nvPicPr>
          <p:cNvPr id="5" name="Imagen 4"/>
          <p:cNvPicPr>
            <a:picLocks noChangeAspect="1"/>
          </p:cNvPicPr>
          <p:nvPr/>
        </p:nvPicPr>
        <p:blipFill>
          <a:blip r:embed="rId2"/>
          <a:stretch>
            <a:fillRect/>
          </a:stretch>
        </p:blipFill>
        <p:spPr>
          <a:xfrm>
            <a:off x="6650182" y="5172364"/>
            <a:ext cx="5043054" cy="1459345"/>
          </a:xfrm>
          <a:prstGeom prst="rect">
            <a:avLst/>
          </a:prstGeom>
          <a:ln w="38100">
            <a:solidFill>
              <a:schemeClr val="accent5">
                <a:lumMod val="75000"/>
              </a:schemeClr>
            </a:solidFill>
          </a:ln>
        </p:spPr>
      </p:pic>
    </p:spTree>
    <p:extLst>
      <p:ext uri="{BB962C8B-B14F-4D97-AF65-F5344CB8AC3E}">
        <p14:creationId xmlns:p14="http://schemas.microsoft.com/office/powerpoint/2010/main" val="2610934740"/>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Guión para el empleo del material</a:t>
            </a:r>
            <a:endParaRPr lang="es-MX" dirty="0">
              <a:solidFill>
                <a:schemeClr val="accent1">
                  <a:lumMod val="60000"/>
                  <a:lumOff val="40000"/>
                </a:schemeClr>
              </a:solidFill>
            </a:endParaRPr>
          </a:p>
        </p:txBody>
      </p:sp>
      <p:sp>
        <p:nvSpPr>
          <p:cNvPr id="3" name="Marcador de contenido 2"/>
          <p:cNvSpPr>
            <a:spLocks noGrp="1"/>
          </p:cNvSpPr>
          <p:nvPr>
            <p:ph sz="half" idx="1"/>
          </p:nvPr>
        </p:nvSpPr>
        <p:spPr>
          <a:xfrm>
            <a:off x="600364" y="2603500"/>
            <a:ext cx="5379748" cy="3898900"/>
          </a:xfrm>
        </p:spPr>
        <p:txBody>
          <a:bodyPr>
            <a:normAutofit fontScale="92500" lnSpcReduction="10000"/>
          </a:bodyPr>
          <a:lstStyle/>
          <a:p>
            <a:pPr algn="just">
              <a:lnSpc>
                <a:spcPct val="150000"/>
              </a:lnSpc>
            </a:pPr>
            <a:r>
              <a:rPr lang="es-MX" b="1" dirty="0">
                <a:solidFill>
                  <a:schemeClr val="accent5">
                    <a:lumMod val="50000"/>
                  </a:schemeClr>
                </a:solidFill>
              </a:rPr>
              <a:t>Se sugiere </a:t>
            </a:r>
            <a:r>
              <a:rPr lang="es-MX" b="1" dirty="0" smtClean="0">
                <a:solidFill>
                  <a:schemeClr val="accent5">
                    <a:lumMod val="50000"/>
                  </a:schemeClr>
                </a:solidFill>
              </a:rPr>
              <a:t>“cerrar” </a:t>
            </a:r>
            <a:r>
              <a:rPr lang="es-MX" b="1" dirty="0">
                <a:solidFill>
                  <a:schemeClr val="accent5">
                    <a:lumMod val="50000"/>
                  </a:schemeClr>
                </a:solidFill>
              </a:rPr>
              <a:t>la sesión de clase presencial con la </a:t>
            </a:r>
            <a:r>
              <a:rPr lang="es-MX" b="1" dirty="0">
                <a:solidFill>
                  <a:schemeClr val="accent1">
                    <a:lumMod val="60000"/>
                    <a:lumOff val="40000"/>
                  </a:schemeClr>
                </a:solidFill>
              </a:rPr>
              <a:t>aplicación de algún ejercicio escrito</a:t>
            </a:r>
            <a:r>
              <a:rPr lang="es-MX" b="1" dirty="0">
                <a:solidFill>
                  <a:schemeClr val="accent5">
                    <a:lumMod val="50000"/>
                  </a:schemeClr>
                </a:solidFill>
              </a:rPr>
              <a:t> </a:t>
            </a:r>
            <a:r>
              <a:rPr lang="es-MX" b="1" dirty="0" smtClean="0">
                <a:solidFill>
                  <a:schemeClr val="accent5">
                    <a:lumMod val="50000"/>
                  </a:schemeClr>
                </a:solidFill>
              </a:rPr>
              <a:t>(30 </a:t>
            </a:r>
            <a:r>
              <a:rPr lang="es-MX" b="1" dirty="0">
                <a:solidFill>
                  <a:schemeClr val="accent5">
                    <a:lumMod val="50000"/>
                  </a:schemeClr>
                </a:solidFill>
              </a:rPr>
              <a:t>minutos), para facilitar el aprendizaje de todo lo abordado, como puede ser la aplicación de un cuestionario, el registro de lo realizado en un diario de campo; la anotación de las observaciones más relevantes en una libreta, etc. Esto, como una forma de </a:t>
            </a:r>
            <a:r>
              <a:rPr lang="es-MX" b="1" dirty="0">
                <a:solidFill>
                  <a:schemeClr val="accent1">
                    <a:lumMod val="60000"/>
                    <a:lumOff val="40000"/>
                  </a:schemeClr>
                </a:solidFill>
              </a:rPr>
              <a:t>poner en prácticas las técnicas de recolección de información</a:t>
            </a:r>
            <a:r>
              <a:rPr lang="es-MX" b="1" dirty="0">
                <a:solidFill>
                  <a:schemeClr val="accent5">
                    <a:lumMod val="50000"/>
                  </a:schemeClr>
                </a:solidFill>
              </a:rPr>
              <a:t> vistas.</a:t>
            </a:r>
          </a:p>
          <a:p>
            <a:endParaRPr lang="es-MX" dirty="0"/>
          </a:p>
        </p:txBody>
      </p:sp>
      <p:pic>
        <p:nvPicPr>
          <p:cNvPr id="7" name="Marcador de contenido 6"/>
          <p:cNvPicPr>
            <a:picLocks noGrp="1" noChangeAspect="1"/>
          </p:cNvPicPr>
          <p:nvPr>
            <p:ph sz="half" idx="2"/>
          </p:nvPr>
        </p:nvPicPr>
        <p:blipFill>
          <a:blip r:embed="rId2"/>
          <a:stretch>
            <a:fillRect/>
          </a:stretch>
        </p:blipFill>
        <p:spPr>
          <a:xfrm>
            <a:off x="7495958" y="3414712"/>
            <a:ext cx="3347533" cy="2276475"/>
          </a:xfrm>
          <a:prstGeom prst="rect">
            <a:avLst/>
          </a:prstGeom>
          <a:ln w="38100">
            <a:solidFill>
              <a:schemeClr val="accent6">
                <a:lumMod val="75000"/>
              </a:schemeClr>
            </a:solidFill>
          </a:ln>
        </p:spPr>
      </p:pic>
    </p:spTree>
    <p:extLst>
      <p:ext uri="{BB962C8B-B14F-4D97-AF65-F5344CB8AC3E}">
        <p14:creationId xmlns:p14="http://schemas.microsoft.com/office/powerpoint/2010/main" val="1231698648"/>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4" y="1810327"/>
            <a:ext cx="4351025" cy="3151142"/>
          </a:xfrm>
        </p:spPr>
        <p:txBody>
          <a:bodyPr/>
          <a:lstStyle/>
          <a:p>
            <a:pPr algn="ctr">
              <a:lnSpc>
                <a:spcPct val="150000"/>
              </a:lnSpc>
            </a:pPr>
            <a:r>
              <a:rPr lang="es-MX" sz="2800" b="1" dirty="0">
                <a:solidFill>
                  <a:schemeClr val="accent6">
                    <a:lumMod val="60000"/>
                    <a:lumOff val="40000"/>
                  </a:schemeClr>
                </a:solidFill>
              </a:rPr>
              <a:t>Principales técnicas para la recolección de información </a:t>
            </a:r>
            <a:r>
              <a:rPr lang="es-MX" sz="2800" b="1" dirty="0" smtClean="0">
                <a:solidFill>
                  <a:schemeClr val="accent6">
                    <a:lumMod val="60000"/>
                    <a:lumOff val="40000"/>
                  </a:schemeClr>
                </a:solidFill>
              </a:rPr>
              <a:t>cualitativa</a:t>
            </a:r>
            <a:r>
              <a:rPr lang="es-MX" b="1" dirty="0">
                <a:solidFill>
                  <a:schemeClr val="accent6">
                    <a:lumMod val="60000"/>
                    <a:lumOff val="40000"/>
                  </a:schemeClr>
                </a:solidFill>
              </a:rPr>
              <a:t/>
            </a:r>
            <a:br>
              <a:rPr lang="es-MX" b="1" dirty="0">
                <a:solidFill>
                  <a:schemeClr val="accent6">
                    <a:lumMod val="60000"/>
                    <a:lumOff val="40000"/>
                  </a:schemeClr>
                </a:solidFill>
              </a:rPr>
            </a:br>
            <a:endParaRPr lang="es-MX" dirty="0"/>
          </a:p>
        </p:txBody>
      </p:sp>
      <p:sp>
        <p:nvSpPr>
          <p:cNvPr id="6" name="Marcador de texto 5"/>
          <p:cNvSpPr>
            <a:spLocks noGrp="1"/>
          </p:cNvSpPr>
          <p:nvPr>
            <p:ph type="body" idx="1"/>
          </p:nvPr>
        </p:nvSpPr>
        <p:spPr>
          <a:xfrm>
            <a:off x="6895559" y="2058808"/>
            <a:ext cx="3757545" cy="2283824"/>
          </a:xfrm>
        </p:spPr>
        <p:txBody>
          <a:bodyPr/>
          <a:lstStyle/>
          <a:p>
            <a:pPr algn="ctr">
              <a:lnSpc>
                <a:spcPct val="150000"/>
              </a:lnSpc>
            </a:pPr>
            <a:r>
              <a:rPr lang="es-MX" b="1" dirty="0" smtClean="0"/>
              <a:t>Observación, entrevista, análisis de información</a:t>
            </a:r>
            <a:endParaRPr lang="es-MX" b="1" dirty="0"/>
          </a:p>
        </p:txBody>
      </p:sp>
    </p:spTree>
    <p:extLst>
      <p:ext uri="{BB962C8B-B14F-4D97-AF65-F5344CB8AC3E}">
        <p14:creationId xmlns:p14="http://schemas.microsoft.com/office/powerpoint/2010/main" val="628452333"/>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722</TotalTime>
  <Words>4121</Words>
  <Application>Microsoft Office PowerPoint</Application>
  <PresentationFormat>Panorámica</PresentationFormat>
  <Paragraphs>263</Paragraphs>
  <Slides>54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54</vt:i4>
      </vt:variant>
    </vt:vector>
  </HeadingPairs>
  <TitlesOfParts>
    <vt:vector size="59" baseType="lpstr">
      <vt:lpstr>Arial</vt:lpstr>
      <vt:lpstr>Century Gothic</vt:lpstr>
      <vt:lpstr>Wingdings</vt:lpstr>
      <vt:lpstr>Wingdings 3</vt:lpstr>
      <vt:lpstr>Sala de reuniones Ion</vt:lpstr>
      <vt:lpstr>UNIVERSIDAD AUTÓNOMA DEL ESTADO DE MÉXICO Facultad de Turismo y Gastronomía</vt:lpstr>
      <vt:lpstr>CONTENIDO DEL PROGRAMA QUE SE ABORDA:  Principales técnicas e instrumentos para la recolección de información cualitativa</vt:lpstr>
      <vt:lpstr>PROPÓSITO DEL CURSO</vt:lpstr>
      <vt:lpstr>TÍTULO DEL MATERIAL</vt:lpstr>
      <vt:lpstr>Guión para el empleo del material</vt:lpstr>
      <vt:lpstr>Guión para el empleo del material</vt:lpstr>
      <vt:lpstr>Guión para el empleo del material</vt:lpstr>
      <vt:lpstr>Guión para el empleo del material</vt:lpstr>
      <vt:lpstr>Principales técnicas para la recolección de información cualitativa </vt:lpstr>
      <vt:lpstr>LA OBSERVACIÓN Técnica de investigación cualitativa</vt:lpstr>
      <vt:lpstr>TÉCNICAS DE OBSERVACIÓN</vt:lpstr>
      <vt:lpstr>PARA REFLEXIONAR EN CLASE</vt:lpstr>
      <vt:lpstr>TIPOS DE OBSERVACIÓN EN INVESTIGACIÓN CUALITATIVA</vt:lpstr>
      <vt:lpstr>OBSERVACIÓN NO PARTICIPANTE</vt:lpstr>
      <vt:lpstr>PARA REFLEXIONAR Y DISCUTIR EN CLASE</vt:lpstr>
      <vt:lpstr>OBSERVACIÓN PARTICIPANTE</vt:lpstr>
      <vt:lpstr>PARA REFLEXIONAR Y DISCUTIR EN CLASE</vt:lpstr>
      <vt:lpstr>OBSERVACIÓN PARTICIPANTE</vt:lpstr>
      <vt:lpstr>CARACTERÍSTICAS DE LA OBSERVACIÓN PARTICIPANTE</vt:lpstr>
      <vt:lpstr>CUÁNDO UTILIZARLA (OBSERVACIÓN PARTICIPANTE)</vt:lpstr>
      <vt:lpstr>Algunos pasos a seguir antes y durante el proceso de observación:</vt:lpstr>
      <vt:lpstr>LA ENTREVISTA Técnica de investigación cualitativa</vt:lpstr>
      <vt:lpstr>CARACTERÍSTICAS DE LA ENTREVISTA</vt:lpstr>
      <vt:lpstr>TIPOS DE ENTREVISTA</vt:lpstr>
      <vt:lpstr>ENTREVISTA NO ESTRUCTURADA</vt:lpstr>
      <vt:lpstr>ENTREVISTA ESTRUCTURADA</vt:lpstr>
      <vt:lpstr>ENTREVISTA A PROFUNDIDAD</vt:lpstr>
      <vt:lpstr>CARACTERÍSTICAS DE LA ENTREVISTA A PROFUNDIDAD</vt:lpstr>
      <vt:lpstr>CUÁNDO UTILIZARLA</vt:lpstr>
      <vt:lpstr>ANÁLISIS DE INFORMACIÓN Técnica de investigación cualitativa</vt:lpstr>
      <vt:lpstr>¿QUÉ SIGNIFICA HACER UN ANÁLISIS EN TÉRMINOS DE INFORMACIÓN?</vt:lpstr>
      <vt:lpstr>¿CÓMO LLEVAR A CABO UN ANÁLISIS CON DATOS CUALITATIVOS?</vt:lpstr>
      <vt:lpstr>ANÁLISIS DE DATOS CUALITATIVOS</vt:lpstr>
      <vt:lpstr>ANÁLISIS DE DATOS CUALITATIVOS</vt:lpstr>
      <vt:lpstr>ANÁLISIS DE DATOS CUALITATIVOS</vt:lpstr>
      <vt:lpstr>ANÁLISIS DE INFORMACIÓN</vt:lpstr>
      <vt:lpstr>ANÁLISIS DOCUMENTAL</vt:lpstr>
      <vt:lpstr>ANÁLISIS DOCUMENTAL</vt:lpstr>
      <vt:lpstr>ANÁLISIS DE CONTENIDO: ALGUNOS CONCEPTOS (cit. en Coronel, 2015)</vt:lpstr>
      <vt:lpstr>ANÁLISIS DE CONTENIDO</vt:lpstr>
      <vt:lpstr>ANÁLISIS DE CONTENIDO</vt:lpstr>
      <vt:lpstr>ANÁLISIS DE CONTENIDO</vt:lpstr>
      <vt:lpstr>OTRAS TÉCNICAS de recopilación de información cualitativa</vt:lpstr>
      <vt:lpstr>TÉCNICA DELPHI</vt:lpstr>
      <vt:lpstr>CARACTERÍSTICAS TÉCNICA DELPHI</vt:lpstr>
      <vt:lpstr>CUÁNDO UTILIZAR LA TÉCNICA DELPHI</vt:lpstr>
      <vt:lpstr>GRUPOS DE DISCUSIÓN</vt:lpstr>
      <vt:lpstr>PARA QUÉ UTILIZARLOS</vt:lpstr>
      <vt:lpstr>SUGERENCIAS PARA PLANTEAR PREGUNTAS EN GRUPOS DE DISCUSIÓN</vt:lpstr>
      <vt:lpstr>PARA REFLEXIONAR Y DISCUTIR EN CLASE</vt:lpstr>
      <vt:lpstr>FUENTES DE INFORMACIÓN CONSULTADAS</vt:lpstr>
      <vt:lpstr>FUENTES DE INFORMACIÓN CONSULTADAS</vt:lpstr>
      <vt:lpstr>FUENTES DE INFORMACIÓN CONSULTADAS</vt:lpstr>
      <vt:lpstr>FUENTES DE INFORMACIÓN CONSULTADAS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TÉCNICAS E INSTRUMENTOS PARA LA RECOLECCIÓN DE DATOS</dc:title>
  <dc:creator>Diana</dc:creator>
  <cp:lastModifiedBy>Diana</cp:lastModifiedBy>
  <cp:revision>93</cp:revision>
  <dcterms:created xsi:type="dcterms:W3CDTF">2015-11-06T13:28:02Z</dcterms:created>
  <dcterms:modified xsi:type="dcterms:W3CDTF">2016-09-23T18:08:57Z</dcterms:modified>
</cp:coreProperties>
</file>