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sldIdLst>
    <p:sldId id="294" r:id="rId2"/>
    <p:sldId id="311" r:id="rId3"/>
    <p:sldId id="308" r:id="rId4"/>
    <p:sldId id="309" r:id="rId5"/>
    <p:sldId id="310" r:id="rId6"/>
    <p:sldId id="315" r:id="rId7"/>
    <p:sldId id="316" r:id="rId8"/>
    <p:sldId id="312" r:id="rId9"/>
    <p:sldId id="295" r:id="rId10"/>
    <p:sldId id="299" r:id="rId11"/>
    <p:sldId id="296" r:id="rId12"/>
    <p:sldId id="278" r:id="rId13"/>
    <p:sldId id="279" r:id="rId14"/>
    <p:sldId id="280" r:id="rId15"/>
    <p:sldId id="281" r:id="rId16"/>
    <p:sldId id="282" r:id="rId17"/>
    <p:sldId id="283" r:id="rId18"/>
    <p:sldId id="284" r:id="rId19"/>
    <p:sldId id="285" r:id="rId20"/>
    <p:sldId id="286" r:id="rId21"/>
    <p:sldId id="287" r:id="rId22"/>
    <p:sldId id="288" r:id="rId23"/>
    <p:sldId id="289" r:id="rId24"/>
    <p:sldId id="290" r:id="rId25"/>
    <p:sldId id="300" r:id="rId26"/>
    <p:sldId id="301" r:id="rId27"/>
    <p:sldId id="302" r:id="rId28"/>
    <p:sldId id="303" r:id="rId29"/>
    <p:sldId id="307" r:id="rId30"/>
    <p:sldId id="305" r:id="rId31"/>
    <p:sldId id="304" r:id="rId32"/>
    <p:sldId id="306" r:id="rId33"/>
    <p:sldId id="292" r:id="rId34"/>
    <p:sldId id="293" r:id="rId35"/>
    <p:sldId id="256" r:id="rId36"/>
    <p:sldId id="257" r:id="rId37"/>
    <p:sldId id="262" r:id="rId38"/>
    <p:sldId id="265" r:id="rId39"/>
    <p:sldId id="260" r:id="rId40"/>
    <p:sldId id="266" r:id="rId41"/>
    <p:sldId id="267" r:id="rId42"/>
    <p:sldId id="268" r:id="rId43"/>
    <p:sldId id="269" r:id="rId44"/>
    <p:sldId id="271" r:id="rId45"/>
    <p:sldId id="270" r:id="rId46"/>
    <p:sldId id="272" r:id="rId47"/>
    <p:sldId id="273" r:id="rId48"/>
    <p:sldId id="258" r:id="rId49"/>
    <p:sldId id="261" r:id="rId50"/>
    <p:sldId id="263" r:id="rId51"/>
    <p:sldId id="275" r:id="rId52"/>
    <p:sldId id="264" r:id="rId53"/>
    <p:sldId id="277" r:id="rId54"/>
    <p:sldId id="274" r:id="rId55"/>
    <p:sldId id="291" r:id="rId56"/>
    <p:sldId id="298" r:id="rId57"/>
    <p:sldId id="259" r:id="rId5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6" autoAdjust="0"/>
    <p:restoredTop sz="94660"/>
  </p:normalViewPr>
  <p:slideViewPr>
    <p:cSldViewPr snapToGrid="0">
      <p:cViewPr varScale="1">
        <p:scale>
          <a:sx n="104" d="100"/>
          <a:sy n="104" d="100"/>
        </p:scale>
        <p:origin x="74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dirty="0"/>
              <a:t>9/27/2016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4FAB73BC-B049-4115-A692-8D63A059BFB8}" type="slidenum">
              <a:rPr lang="en-US" dirty="0"/>
              <a:pPr/>
              <a:t>‹Nº›</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7157CC2-0FC8-4686-B024-99790E0F5162}" type="datetimeFigureOut">
              <a:rPr lang="en-US" dirty="0"/>
              <a:t>9/27/2016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dirty="0"/>
              <a:t>9/27/2016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dirty="0"/>
              <a:t>9/27/2016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a:xfrm>
            <a:off x="8593667" y="6272784"/>
            <a:ext cx="2644309" cy="365125"/>
          </a:xfrm>
        </p:spPr>
        <p:txBody>
          <a:bodyPr/>
          <a:lstStyle/>
          <a:p>
            <a:fld id="{C6F822A4-8DA6-4447-9B1F-C5DB58435268}" type="datetimeFigureOut">
              <a:rPr lang="en-US" dirty="0"/>
              <a:t>9/27/2016</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dirty="0"/>
              <a:pPr/>
              <a:t>‹Nº›</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dirty="0"/>
              <a:t>9/27/2016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dirty="0"/>
              <a:t>9/27/2016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677919A6-33EB-49BD-A62F-1FA56B9F9712}" type="datetimeFigureOut">
              <a:rPr lang="en-US" dirty="0"/>
              <a:t>9/27/2016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4E7D1B-D673-4CF6-8672-009D42ABD2A0}" type="datetimeFigureOut">
              <a:rPr lang="en-US" dirty="0"/>
              <a:t>9/27/2016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A16AA21-1863-4931-97CB-99D0A168701B}" type="datetimeFigureOut">
              <a:rPr lang="en-US" dirty="0"/>
              <a:t>9/27/2016</a:t>
            </a:fld>
            <a:endParaRPr lang="en-US" dirty="0"/>
          </a:p>
        </p:txBody>
      </p:sp>
      <p:sp>
        <p:nvSpPr>
          <p:cNvPr id="6" name="Footer Placeholder 5"/>
          <p:cNvSpPr>
            <a:spLocks noGrp="1"/>
          </p:cNvSpPr>
          <p:nvPr>
            <p:ph type="ftr" sz="quarter" idx="11"/>
          </p:nvPr>
        </p:nvSpPr>
        <p:spPr/>
        <p:txBody>
          <a:bodyPr/>
          <a:lstStyle/>
          <a:p>
            <a:endParaRPr lang="en-US" dirty="0"/>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772C379-9A7C-4C87-A116-CBE9F58B04C5}" type="datetimeFigureOut">
              <a:rPr lang="en-US" dirty="0"/>
              <a:t>9/27/2016</a:t>
            </a:fld>
            <a:endParaRPr lang="en-US" dirty="0"/>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8664C608-40B1-4030-A28D-5B74BC98ADCE}" type="datetimeFigureOut">
              <a:rPr lang="en-US" dirty="0"/>
              <a:t>9/27/2016</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FAB73BC-B049-4115-A692-8D63A059BFB8}"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hf sldNum="0" hdr="0" ftr="0" dt="0"/>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hyperlink" Target="http://es.slideshare.net/randalarba/matrz-metodolgica" TargetMode="Externa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hyperlink" Target="http://www.academia.edu/3154422/_Qu%C3%A9_es_una_teor%C3%ADa_Qu%C3%A9_es_teorizar_Una_breve_explicaci%C3%B3n" TargetMode="Externa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hyperlink" Target="http://ori.hhs.gov/education/products/sdsu/espanol/variables.ht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fontScale="90000"/>
          </a:bodyPr>
          <a:lstStyle/>
          <a:p>
            <a:pPr algn="ctr"/>
            <a:r>
              <a:rPr lang="es-MX" sz="3600" dirty="0" smtClean="0">
                <a:solidFill>
                  <a:srgbClr val="0070C0"/>
                </a:solidFill>
              </a:rPr>
              <a:t/>
            </a:r>
            <a:br>
              <a:rPr lang="es-MX" sz="3600" dirty="0" smtClean="0">
                <a:solidFill>
                  <a:srgbClr val="0070C0"/>
                </a:solidFill>
              </a:rPr>
            </a:br>
            <a:r>
              <a:rPr lang="es-MX" sz="3600" dirty="0">
                <a:solidFill>
                  <a:srgbClr val="0070C0"/>
                </a:solidFill>
              </a:rPr>
              <a:t/>
            </a:r>
            <a:br>
              <a:rPr lang="es-MX" sz="3600" dirty="0">
                <a:solidFill>
                  <a:srgbClr val="0070C0"/>
                </a:solidFill>
              </a:rPr>
            </a:br>
            <a:r>
              <a:rPr lang="es-MX" sz="3600" dirty="0" smtClean="0">
                <a:solidFill>
                  <a:srgbClr val="0070C0"/>
                </a:solidFill>
              </a:rPr>
              <a:t/>
            </a:r>
            <a:br>
              <a:rPr lang="es-MX" sz="3600" dirty="0" smtClean="0">
                <a:solidFill>
                  <a:srgbClr val="0070C0"/>
                </a:solidFill>
              </a:rPr>
            </a:br>
            <a:r>
              <a:rPr lang="es-MX" sz="3600" dirty="0">
                <a:solidFill>
                  <a:srgbClr val="0070C0"/>
                </a:solidFill>
              </a:rPr>
              <a:t/>
            </a:r>
            <a:br>
              <a:rPr lang="es-MX" sz="3600" dirty="0">
                <a:solidFill>
                  <a:srgbClr val="0070C0"/>
                </a:solidFill>
              </a:rPr>
            </a:br>
            <a:r>
              <a:rPr lang="es-MX" sz="3600" dirty="0" smtClean="0">
                <a:solidFill>
                  <a:srgbClr val="0070C0"/>
                </a:solidFill>
              </a:rPr>
              <a:t/>
            </a:r>
            <a:br>
              <a:rPr lang="es-MX" sz="3600" dirty="0" smtClean="0">
                <a:solidFill>
                  <a:srgbClr val="0070C0"/>
                </a:solidFill>
              </a:rPr>
            </a:br>
            <a:r>
              <a:rPr lang="es-MX" sz="3600" dirty="0">
                <a:solidFill>
                  <a:srgbClr val="0070C0"/>
                </a:solidFill>
              </a:rPr>
              <a:t/>
            </a:r>
            <a:br>
              <a:rPr lang="es-MX" sz="3600" dirty="0">
                <a:solidFill>
                  <a:srgbClr val="0070C0"/>
                </a:solidFill>
              </a:rPr>
            </a:br>
            <a:r>
              <a:rPr lang="es-MX" sz="3600" dirty="0" smtClean="0">
                <a:solidFill>
                  <a:srgbClr val="0070C0"/>
                </a:solidFill>
              </a:rPr>
              <a:t>UNIVERSIDAD </a:t>
            </a:r>
            <a:r>
              <a:rPr lang="es-MX" sz="3600" dirty="0">
                <a:solidFill>
                  <a:srgbClr val="0070C0"/>
                </a:solidFill>
              </a:rPr>
              <a:t>AUTÓNOMA DEL ESTADO DE MÉXICO</a:t>
            </a:r>
            <a:br>
              <a:rPr lang="es-MX" sz="3600" dirty="0">
                <a:solidFill>
                  <a:srgbClr val="0070C0"/>
                </a:solidFill>
              </a:rPr>
            </a:br>
            <a:r>
              <a:rPr lang="es-MX" sz="3600" dirty="0">
                <a:solidFill>
                  <a:srgbClr val="0070C0"/>
                </a:solidFill>
              </a:rPr>
              <a:t/>
            </a:r>
            <a:br>
              <a:rPr lang="es-MX" sz="3600" dirty="0">
                <a:solidFill>
                  <a:srgbClr val="0070C0"/>
                </a:solidFill>
              </a:rPr>
            </a:br>
            <a:r>
              <a:rPr lang="es-MX" sz="3600" dirty="0">
                <a:solidFill>
                  <a:srgbClr val="0070C0"/>
                </a:solidFill>
              </a:rPr>
              <a:t>FACULTAD DE TURISMO Y </a:t>
            </a:r>
            <a:r>
              <a:rPr lang="es-MX" sz="3600" dirty="0" smtClean="0">
                <a:solidFill>
                  <a:srgbClr val="0070C0"/>
                </a:solidFill>
              </a:rPr>
              <a:t>GASTRONOMÍA</a:t>
            </a:r>
            <a:br>
              <a:rPr lang="es-MX" sz="3600" dirty="0" smtClean="0">
                <a:solidFill>
                  <a:srgbClr val="0070C0"/>
                </a:solidFill>
              </a:rPr>
            </a:br>
            <a:r>
              <a:rPr lang="es-MX" sz="3600" dirty="0" smtClean="0">
                <a:solidFill>
                  <a:srgbClr val="0070C0"/>
                </a:solidFill>
              </a:rPr>
              <a:t/>
            </a:r>
            <a:br>
              <a:rPr lang="es-MX" sz="3600" dirty="0" smtClean="0">
                <a:solidFill>
                  <a:srgbClr val="0070C0"/>
                </a:solidFill>
              </a:rPr>
            </a:br>
            <a:r>
              <a:rPr lang="es-MX" sz="3600" dirty="0">
                <a:solidFill>
                  <a:srgbClr val="0070C0"/>
                </a:solidFill>
              </a:rPr>
              <a:t/>
            </a:r>
            <a:br>
              <a:rPr lang="es-MX" sz="3600" dirty="0">
                <a:solidFill>
                  <a:srgbClr val="0070C0"/>
                </a:solidFill>
              </a:rPr>
            </a:br>
            <a:r>
              <a:rPr lang="es-MX" sz="3600" dirty="0" smtClean="0">
                <a:solidFill>
                  <a:srgbClr val="FF0000"/>
                </a:solidFill>
              </a:rPr>
              <a:t>MATERIAL DIDÁCTICO</a:t>
            </a:r>
            <a:r>
              <a:rPr lang="es-MX" dirty="0"/>
              <a:t/>
            </a:r>
            <a:br>
              <a:rPr lang="es-MX" dirty="0"/>
            </a:br>
            <a:r>
              <a:rPr lang="es-MX" dirty="0"/>
              <a:t/>
            </a:r>
            <a:br>
              <a:rPr lang="es-MX" dirty="0"/>
            </a:br>
            <a:r>
              <a:rPr lang="es-MX" dirty="0"/>
              <a:t/>
            </a:r>
            <a:br>
              <a:rPr lang="es-MX" dirty="0"/>
            </a:br>
            <a:r>
              <a:rPr lang="es-MX" dirty="0"/>
              <a:t/>
            </a:r>
            <a:br>
              <a:rPr lang="es-MX" dirty="0"/>
            </a:br>
            <a:endParaRPr lang="es-MX" dirty="0"/>
          </a:p>
        </p:txBody>
      </p:sp>
      <p:sp>
        <p:nvSpPr>
          <p:cNvPr id="5" name="Marcador de texto 4"/>
          <p:cNvSpPr>
            <a:spLocks noGrp="1"/>
          </p:cNvSpPr>
          <p:nvPr>
            <p:ph type="body" idx="1"/>
          </p:nvPr>
        </p:nvSpPr>
        <p:spPr/>
        <p:txBody>
          <a:bodyPr>
            <a:normAutofit fontScale="85000" lnSpcReduction="10000"/>
          </a:bodyPr>
          <a:lstStyle/>
          <a:p>
            <a:pPr>
              <a:lnSpc>
                <a:spcPct val="150000"/>
              </a:lnSpc>
            </a:pPr>
            <a:r>
              <a:rPr lang="es-MX" sz="2800" dirty="0" smtClean="0">
                <a:solidFill>
                  <a:srgbClr val="FF0000"/>
                </a:solidFill>
              </a:rPr>
              <a:t>PROGRAMA EDUCATIVO: LICENCIATURA EN GASTRONOMÍA</a:t>
            </a:r>
            <a:endParaRPr lang="es-MX" sz="2800" dirty="0">
              <a:solidFill>
                <a:srgbClr val="FF0000"/>
              </a:solidFill>
            </a:endParaRPr>
          </a:p>
        </p:txBody>
      </p:sp>
    </p:spTree>
    <p:extLst>
      <p:ext uri="{BB962C8B-B14F-4D97-AF65-F5344CB8AC3E}">
        <p14:creationId xmlns:p14="http://schemas.microsoft.com/office/powerpoint/2010/main" val="983815810"/>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solidFill>
                  <a:srgbClr val="0070C0"/>
                </a:solidFill>
              </a:rPr>
              <a:t>Características de una teoría</a:t>
            </a:r>
            <a:endParaRPr lang="es-MX" dirty="0">
              <a:solidFill>
                <a:srgbClr val="0070C0"/>
              </a:solidFill>
            </a:endParaRPr>
          </a:p>
        </p:txBody>
      </p:sp>
      <p:sp>
        <p:nvSpPr>
          <p:cNvPr id="3" name="Marcador de contenido 2"/>
          <p:cNvSpPr>
            <a:spLocks noGrp="1"/>
          </p:cNvSpPr>
          <p:nvPr>
            <p:ph sz="half" idx="1"/>
          </p:nvPr>
        </p:nvSpPr>
        <p:spPr/>
        <p:txBody>
          <a:bodyPr>
            <a:normAutofit fontScale="92500" lnSpcReduction="10000"/>
          </a:bodyPr>
          <a:lstStyle/>
          <a:p>
            <a:pPr algn="just">
              <a:lnSpc>
                <a:spcPct val="150000"/>
              </a:lnSpc>
            </a:pPr>
            <a:r>
              <a:rPr lang="es-MX" dirty="0" smtClean="0">
                <a:solidFill>
                  <a:srgbClr val="FF0000"/>
                </a:solidFill>
              </a:rPr>
              <a:t>TIENE UNIDAD, </a:t>
            </a:r>
            <a:r>
              <a:rPr lang="es-MX" dirty="0">
                <a:solidFill>
                  <a:srgbClr val="0070C0"/>
                </a:solidFill>
              </a:rPr>
              <a:t>lo que significa que consiste en una serie de estrategias para resolver problemas que pueden aplicarse a un rango amplio ce circunstancias </a:t>
            </a:r>
            <a:r>
              <a:rPr lang="es-MX" dirty="0" smtClean="0">
                <a:solidFill>
                  <a:srgbClr val="0070C0"/>
                </a:solidFill>
              </a:rPr>
              <a:t>científicas.</a:t>
            </a:r>
          </a:p>
          <a:p>
            <a:pPr algn="just">
              <a:lnSpc>
                <a:spcPct val="150000"/>
              </a:lnSpc>
            </a:pPr>
            <a:r>
              <a:rPr lang="es-MX" dirty="0">
                <a:solidFill>
                  <a:srgbClr val="0070C0"/>
                </a:solidFill>
              </a:rPr>
              <a:t>E</a:t>
            </a:r>
            <a:r>
              <a:rPr lang="es-MX" dirty="0" smtClean="0">
                <a:solidFill>
                  <a:srgbClr val="0070C0"/>
                </a:solidFill>
              </a:rPr>
              <a:t>stá </a:t>
            </a:r>
            <a:r>
              <a:rPr lang="es-MX" dirty="0">
                <a:solidFill>
                  <a:srgbClr val="0070C0"/>
                </a:solidFill>
              </a:rPr>
              <a:t>formada por un número de </a:t>
            </a:r>
            <a:r>
              <a:rPr lang="es-MX" dirty="0" smtClean="0">
                <a:solidFill>
                  <a:srgbClr val="FF0000"/>
                </a:solidFill>
              </a:rPr>
              <a:t>HIPÓTESIS QUE PUEDEN SER PUESTAS A PRUEBA </a:t>
            </a:r>
            <a:r>
              <a:rPr lang="es-MX" dirty="0" smtClean="0">
                <a:solidFill>
                  <a:srgbClr val="0070C0"/>
                </a:solidFill>
              </a:rPr>
              <a:t>de </a:t>
            </a:r>
            <a:r>
              <a:rPr lang="es-MX" dirty="0">
                <a:solidFill>
                  <a:srgbClr val="0070C0"/>
                </a:solidFill>
              </a:rPr>
              <a:t>forma </a:t>
            </a:r>
            <a:r>
              <a:rPr lang="es-MX" dirty="0" smtClean="0">
                <a:solidFill>
                  <a:srgbClr val="0070C0"/>
                </a:solidFill>
              </a:rPr>
              <a:t>independiente.</a:t>
            </a:r>
            <a:endParaRPr lang="es-MX" dirty="0">
              <a:solidFill>
                <a:srgbClr val="0070C0"/>
              </a:solidFill>
            </a:endParaRPr>
          </a:p>
        </p:txBody>
      </p:sp>
      <p:sp>
        <p:nvSpPr>
          <p:cNvPr id="4" name="Marcador de contenido 3"/>
          <p:cNvSpPr>
            <a:spLocks noGrp="1"/>
          </p:cNvSpPr>
          <p:nvPr>
            <p:ph sz="half" idx="2"/>
          </p:nvPr>
        </p:nvSpPr>
        <p:spPr/>
        <p:txBody>
          <a:bodyPr>
            <a:normAutofit fontScale="92500" lnSpcReduction="10000"/>
          </a:bodyPr>
          <a:lstStyle/>
          <a:p>
            <a:pPr algn="just">
              <a:lnSpc>
                <a:spcPct val="150000"/>
              </a:lnSpc>
            </a:pPr>
            <a:r>
              <a:rPr lang="es-MX" dirty="0" smtClean="0">
                <a:solidFill>
                  <a:srgbClr val="0070C0"/>
                </a:solidFill>
              </a:rPr>
              <a:t>No </a:t>
            </a:r>
            <a:r>
              <a:rPr lang="es-MX" dirty="0">
                <a:solidFill>
                  <a:srgbClr val="0070C0"/>
                </a:solidFill>
              </a:rPr>
              <a:t>es el resultado final del método </a:t>
            </a:r>
            <a:r>
              <a:rPr lang="es-MX" dirty="0" smtClean="0">
                <a:solidFill>
                  <a:srgbClr val="0070C0"/>
                </a:solidFill>
              </a:rPr>
              <a:t>científico, las </a:t>
            </a:r>
            <a:r>
              <a:rPr lang="es-MX" dirty="0">
                <a:solidFill>
                  <a:srgbClr val="0070C0"/>
                </a:solidFill>
              </a:rPr>
              <a:t>teorías </a:t>
            </a:r>
            <a:r>
              <a:rPr lang="es-MX" dirty="0" smtClean="0">
                <a:solidFill>
                  <a:srgbClr val="FF0000"/>
                </a:solidFill>
              </a:rPr>
              <a:t>PUEDEN SEGUIR SIENDO PUESTAS A PRUEBA</a:t>
            </a:r>
            <a:r>
              <a:rPr lang="es-MX" dirty="0" smtClean="0">
                <a:solidFill>
                  <a:srgbClr val="0070C0"/>
                </a:solidFill>
              </a:rPr>
              <a:t> </a:t>
            </a:r>
            <a:r>
              <a:rPr lang="es-MX" dirty="0">
                <a:solidFill>
                  <a:srgbClr val="0070C0"/>
                </a:solidFill>
              </a:rPr>
              <a:t>de forma indefinida, y </a:t>
            </a:r>
            <a:r>
              <a:rPr lang="es-MX" dirty="0" smtClean="0">
                <a:solidFill>
                  <a:srgbClr val="0070C0"/>
                </a:solidFill>
              </a:rPr>
              <a:t>eventualmente rechazadas.</a:t>
            </a:r>
          </a:p>
          <a:p>
            <a:pPr algn="just">
              <a:lnSpc>
                <a:spcPct val="150000"/>
              </a:lnSpc>
            </a:pPr>
            <a:r>
              <a:rPr lang="es-MX" dirty="0" smtClean="0">
                <a:solidFill>
                  <a:srgbClr val="FF0000"/>
                </a:solidFill>
              </a:rPr>
              <a:t>PUEDEN MEJORARSE Y MODIFICARSE</a:t>
            </a:r>
            <a:r>
              <a:rPr lang="es-MX" dirty="0" smtClean="0">
                <a:solidFill>
                  <a:srgbClr val="0070C0"/>
                </a:solidFill>
              </a:rPr>
              <a:t>, </a:t>
            </a:r>
            <a:r>
              <a:rPr lang="es-MX" dirty="0">
                <a:solidFill>
                  <a:srgbClr val="0070C0"/>
                </a:solidFill>
              </a:rPr>
              <a:t>a medida que se consigue más información, o se mejora la que ya se </a:t>
            </a:r>
            <a:r>
              <a:rPr lang="es-MX" dirty="0" smtClean="0">
                <a:solidFill>
                  <a:srgbClr val="0070C0"/>
                </a:solidFill>
              </a:rPr>
              <a:t>tenía (</a:t>
            </a:r>
            <a:r>
              <a:rPr lang="es-MX" dirty="0" err="1" smtClean="0">
                <a:solidFill>
                  <a:srgbClr val="0070C0"/>
                </a:solidFill>
              </a:rPr>
              <a:t>Marsh</a:t>
            </a:r>
            <a:r>
              <a:rPr lang="es-MX" dirty="0" smtClean="0">
                <a:solidFill>
                  <a:srgbClr val="0070C0"/>
                </a:solidFill>
              </a:rPr>
              <a:t> y </a:t>
            </a:r>
            <a:r>
              <a:rPr lang="es-MX" dirty="0" err="1" smtClean="0">
                <a:solidFill>
                  <a:srgbClr val="0070C0"/>
                </a:solidFill>
              </a:rPr>
              <a:t>Stoker</a:t>
            </a:r>
            <a:r>
              <a:rPr lang="es-MX" dirty="0" smtClean="0">
                <a:solidFill>
                  <a:srgbClr val="0070C0"/>
                </a:solidFill>
              </a:rPr>
              <a:t>, 1995). </a:t>
            </a:r>
            <a:endParaRPr lang="es-MX" dirty="0">
              <a:solidFill>
                <a:srgbClr val="0070C0"/>
              </a:solidFill>
            </a:endParaRPr>
          </a:p>
        </p:txBody>
      </p:sp>
    </p:spTree>
    <p:extLst>
      <p:ext uri="{BB962C8B-B14F-4D97-AF65-F5344CB8AC3E}">
        <p14:creationId xmlns:p14="http://schemas.microsoft.com/office/powerpoint/2010/main" val="1624654592"/>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pPr algn="ctr"/>
            <a:r>
              <a:rPr lang="es-MX" dirty="0" smtClean="0">
                <a:solidFill>
                  <a:srgbClr val="FF0000"/>
                </a:solidFill>
              </a:rPr>
              <a:t>¿cuál es el propósito de una teoría?</a:t>
            </a:r>
            <a:endParaRPr lang="es-MX" dirty="0">
              <a:solidFill>
                <a:srgbClr val="FF0000"/>
              </a:solidFill>
            </a:endParaRPr>
          </a:p>
        </p:txBody>
      </p:sp>
      <p:sp>
        <p:nvSpPr>
          <p:cNvPr id="6" name="Marcador de contenido 5"/>
          <p:cNvSpPr>
            <a:spLocks noGrp="1"/>
          </p:cNvSpPr>
          <p:nvPr>
            <p:ph sz="half" idx="2"/>
          </p:nvPr>
        </p:nvSpPr>
        <p:spPr>
          <a:xfrm>
            <a:off x="5624945" y="2194560"/>
            <a:ext cx="5494159" cy="3977640"/>
          </a:xfrm>
        </p:spPr>
        <p:txBody>
          <a:bodyPr>
            <a:normAutofit fontScale="85000" lnSpcReduction="10000"/>
          </a:bodyPr>
          <a:lstStyle/>
          <a:p>
            <a:pPr algn="just">
              <a:lnSpc>
                <a:spcPct val="150000"/>
              </a:lnSpc>
            </a:pPr>
            <a:r>
              <a:rPr lang="es-MX" dirty="0" smtClean="0">
                <a:solidFill>
                  <a:srgbClr val="0070C0"/>
                </a:solidFill>
              </a:rPr>
              <a:t>Ampliar el campo explicativo de la ciencia, buscando la comprensión, la interpretación y la explicación de la realidad. </a:t>
            </a:r>
          </a:p>
          <a:p>
            <a:pPr algn="just">
              <a:lnSpc>
                <a:spcPct val="150000"/>
              </a:lnSpc>
            </a:pPr>
            <a:r>
              <a:rPr lang="es-MX" dirty="0" smtClean="0">
                <a:solidFill>
                  <a:srgbClr val="0070C0"/>
                </a:solidFill>
              </a:rPr>
              <a:t>“A través de la observación y de un proceso de estructuración determina los elementos más importantes del fenómeno. La teoría es una guía que permite organizar el conocimiento y a la vez abre el camino para generar nuevo conocimiento siguiendo una metodología establecida” (Juárez, 2015).</a:t>
            </a:r>
            <a:endParaRPr lang="es-MX" dirty="0">
              <a:solidFill>
                <a:srgbClr val="0070C0"/>
              </a:solidFill>
            </a:endParaRPr>
          </a:p>
        </p:txBody>
      </p:sp>
      <p:pic>
        <p:nvPicPr>
          <p:cNvPr id="7" name="Imagen 6"/>
          <p:cNvPicPr>
            <a:picLocks noChangeAspect="1"/>
          </p:cNvPicPr>
          <p:nvPr/>
        </p:nvPicPr>
        <p:blipFill>
          <a:blip r:embed="rId2"/>
          <a:stretch>
            <a:fillRect/>
          </a:stretch>
        </p:blipFill>
        <p:spPr>
          <a:xfrm>
            <a:off x="1219201" y="2194559"/>
            <a:ext cx="3359582" cy="3864495"/>
          </a:xfrm>
          <a:prstGeom prst="rect">
            <a:avLst/>
          </a:prstGeom>
          <a:ln w="28575">
            <a:solidFill>
              <a:srgbClr val="0070C0"/>
            </a:solidFill>
          </a:ln>
        </p:spPr>
      </p:pic>
    </p:spTree>
    <p:extLst>
      <p:ext uri="{BB962C8B-B14F-4D97-AF65-F5344CB8AC3E}">
        <p14:creationId xmlns:p14="http://schemas.microsoft.com/office/powerpoint/2010/main" val="2542790402"/>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p:txBody>
          <a:bodyPr/>
          <a:lstStyle/>
          <a:p>
            <a:pPr algn="ctr">
              <a:lnSpc>
                <a:spcPct val="150000"/>
              </a:lnSpc>
            </a:pPr>
            <a:r>
              <a:rPr lang="es-MX" sz="4800" dirty="0" smtClean="0">
                <a:solidFill>
                  <a:srgbClr val="FF0000"/>
                </a:solidFill>
              </a:rPr>
              <a:t>TEORÍAS GENERALES E INTERMEDIAS</a:t>
            </a:r>
            <a:endParaRPr lang="es-MX" sz="4800" dirty="0">
              <a:solidFill>
                <a:srgbClr val="FF0000"/>
              </a:solidFill>
            </a:endParaRPr>
          </a:p>
        </p:txBody>
      </p:sp>
    </p:spTree>
    <p:extLst>
      <p:ext uri="{BB962C8B-B14F-4D97-AF65-F5344CB8AC3E}">
        <p14:creationId xmlns:p14="http://schemas.microsoft.com/office/powerpoint/2010/main" val="3259029869"/>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pPr algn="ctr"/>
            <a:r>
              <a:rPr lang="es-MX" dirty="0" smtClean="0">
                <a:solidFill>
                  <a:srgbClr val="FF0000"/>
                </a:solidFill>
              </a:rPr>
              <a:t>¿QUÉ ES UNA TEORÍA GENERAL?</a:t>
            </a:r>
            <a:endParaRPr lang="es-MX" dirty="0">
              <a:solidFill>
                <a:srgbClr val="FF0000"/>
              </a:solidFill>
            </a:endParaRPr>
          </a:p>
        </p:txBody>
      </p:sp>
      <p:sp>
        <p:nvSpPr>
          <p:cNvPr id="5" name="Marcador de contenido 4"/>
          <p:cNvSpPr>
            <a:spLocks noGrp="1"/>
          </p:cNvSpPr>
          <p:nvPr>
            <p:ph idx="1"/>
          </p:nvPr>
        </p:nvSpPr>
        <p:spPr/>
        <p:txBody>
          <a:bodyPr>
            <a:normAutofit fontScale="92500" lnSpcReduction="10000"/>
          </a:bodyPr>
          <a:lstStyle/>
          <a:p>
            <a:pPr algn="just">
              <a:lnSpc>
                <a:spcPct val="150000"/>
              </a:lnSpc>
            </a:pPr>
            <a:r>
              <a:rPr lang="es-MX" dirty="0" smtClean="0">
                <a:solidFill>
                  <a:srgbClr val="0070C0"/>
                </a:solidFill>
              </a:rPr>
              <a:t>Es la que proporciona </a:t>
            </a:r>
            <a:r>
              <a:rPr lang="es-MX" dirty="0">
                <a:solidFill>
                  <a:srgbClr val="0070C0"/>
                </a:solidFill>
              </a:rPr>
              <a:t>recomendaciones para producir un tipo de persona o un tipo de sociedad. Hace referencia a aspectos amplios y a propósitos o fines abarcadores.</a:t>
            </a:r>
          </a:p>
          <a:p>
            <a:pPr algn="just">
              <a:lnSpc>
                <a:spcPct val="150000"/>
              </a:lnSpc>
            </a:pPr>
            <a:r>
              <a:rPr lang="es-MX" dirty="0">
                <a:solidFill>
                  <a:srgbClr val="0070C0"/>
                </a:solidFill>
              </a:rPr>
              <a:t>Intenta dilucidar una amplia gama de fenómenos (o de tipos de fenómenos). La generalidad de una teoría entra una relación inversa respecto de su especificidad. Cuanto más amplio sea el conjunto de fenómenos o de tipos de fenómenos examinados, más general será la teoría; y cuanto más general sea, menos específica será debido a que no se puede ser tan particular al tratar grandes conjuntos de fenómenos como se es cuando se trabaja con pequeños grupos o bien con </a:t>
            </a:r>
            <a:r>
              <a:rPr lang="es-MX" dirty="0" smtClean="0">
                <a:solidFill>
                  <a:srgbClr val="0070C0"/>
                </a:solidFill>
              </a:rPr>
              <a:t>individuales (García y Arce, 2012).</a:t>
            </a:r>
            <a:endParaRPr lang="es-MX" dirty="0">
              <a:solidFill>
                <a:srgbClr val="0070C0"/>
              </a:solidFill>
            </a:endParaRPr>
          </a:p>
          <a:p>
            <a:endParaRPr lang="es-MX" dirty="0"/>
          </a:p>
        </p:txBody>
      </p:sp>
    </p:spTree>
    <p:extLst>
      <p:ext uri="{BB962C8B-B14F-4D97-AF65-F5344CB8AC3E}">
        <p14:creationId xmlns:p14="http://schemas.microsoft.com/office/powerpoint/2010/main" val="1391954759"/>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fontScale="90000"/>
          </a:bodyPr>
          <a:lstStyle/>
          <a:p>
            <a:pPr algn="ctr">
              <a:lnSpc>
                <a:spcPct val="150000"/>
              </a:lnSpc>
            </a:pPr>
            <a:r>
              <a:rPr lang="es-MX" dirty="0" smtClean="0">
                <a:solidFill>
                  <a:srgbClr val="0070C0"/>
                </a:solidFill>
              </a:rPr>
              <a:t>Ejemplos de teorías generales</a:t>
            </a:r>
            <a:endParaRPr lang="es-MX" dirty="0">
              <a:solidFill>
                <a:srgbClr val="0070C0"/>
              </a:solidFill>
            </a:endParaRPr>
          </a:p>
        </p:txBody>
      </p:sp>
      <p:sp>
        <p:nvSpPr>
          <p:cNvPr id="6" name="Marcador de contenido 5"/>
          <p:cNvSpPr>
            <a:spLocks noGrp="1"/>
          </p:cNvSpPr>
          <p:nvPr>
            <p:ph idx="1"/>
          </p:nvPr>
        </p:nvSpPr>
        <p:spPr>
          <a:xfrm>
            <a:off x="461819" y="685799"/>
            <a:ext cx="7703126" cy="5779655"/>
          </a:xfrm>
        </p:spPr>
        <p:txBody>
          <a:bodyPr>
            <a:normAutofit fontScale="70000" lnSpcReduction="20000"/>
          </a:bodyPr>
          <a:lstStyle/>
          <a:p>
            <a:pPr algn="just">
              <a:lnSpc>
                <a:spcPct val="160000"/>
              </a:lnSpc>
            </a:pPr>
            <a:r>
              <a:rPr lang="es-MX" sz="2300" dirty="0">
                <a:solidFill>
                  <a:srgbClr val="FF0000"/>
                </a:solidFill>
              </a:rPr>
              <a:t>TEORÍA GENERAL DE KEYNES (de la ocupación, el interés y el dinero): </a:t>
            </a:r>
          </a:p>
          <a:p>
            <a:pPr algn="just">
              <a:lnSpc>
                <a:spcPct val="160000"/>
              </a:lnSpc>
            </a:pPr>
            <a:r>
              <a:rPr lang="es-MX" sz="2300" dirty="0">
                <a:solidFill>
                  <a:srgbClr val="0070C0"/>
                </a:solidFill>
              </a:rPr>
              <a:t>Establece que el nivel de empleo en la economía moderna está determinado por tres factores: la propensión marginal a consumir (el porcentaje de cualquier incremento en la renta que la gente destina para gastos en bienes y servicios), la eficiencia marginal del capital (dependiente de los incrementos en las tasas de retorno) y la tasa de interés. El argumento clave es: ante una economía debilitada por la baja demanda (como por ejemplo, en una depresión), donde hay un problema desencadenante (dificultad en conseguir una economía que crezca vigorosamente), el gobierno (más genéricamente: el sector público) puede incrementar la demanda agregada incrementando sus gastos (aunque incurra en déficit público), sin que el sector público incremente la tasa de interés lo suficiente como para minar la eficacia de esta política.</a:t>
            </a:r>
          </a:p>
          <a:p>
            <a:pPr algn="just">
              <a:lnSpc>
                <a:spcPct val="160000"/>
              </a:lnSpc>
            </a:pPr>
            <a:r>
              <a:rPr lang="es-MX" sz="2300" dirty="0">
                <a:solidFill>
                  <a:srgbClr val="FF0000"/>
                </a:solidFill>
              </a:rPr>
              <a:t>1935, </a:t>
            </a:r>
            <a:r>
              <a:rPr lang="es-MX" sz="2300" dirty="0" smtClean="0">
                <a:solidFill>
                  <a:srgbClr val="FF0000"/>
                </a:solidFill>
              </a:rPr>
              <a:t>ECONOMÍA.</a:t>
            </a:r>
            <a:endParaRPr lang="es-MX" sz="2300" dirty="0">
              <a:solidFill>
                <a:srgbClr val="FF0000"/>
              </a:solidFill>
            </a:endParaRPr>
          </a:p>
          <a:p>
            <a:endParaRPr lang="es-MX" dirty="0"/>
          </a:p>
        </p:txBody>
      </p:sp>
      <p:pic>
        <p:nvPicPr>
          <p:cNvPr id="8" name="Imagen 7"/>
          <p:cNvPicPr>
            <a:picLocks noChangeAspect="1"/>
          </p:cNvPicPr>
          <p:nvPr/>
        </p:nvPicPr>
        <p:blipFill>
          <a:blip r:embed="rId2"/>
          <a:stretch>
            <a:fillRect/>
          </a:stretch>
        </p:blipFill>
        <p:spPr>
          <a:xfrm>
            <a:off x="8349971" y="2533411"/>
            <a:ext cx="3749365" cy="3544116"/>
          </a:xfrm>
          <a:prstGeom prst="rect">
            <a:avLst/>
          </a:prstGeom>
          <a:ln w="38100">
            <a:solidFill>
              <a:srgbClr val="FF0000"/>
            </a:solidFill>
          </a:ln>
        </p:spPr>
      </p:pic>
    </p:spTree>
    <p:extLst>
      <p:ext uri="{BB962C8B-B14F-4D97-AF65-F5344CB8AC3E}">
        <p14:creationId xmlns:p14="http://schemas.microsoft.com/office/powerpoint/2010/main" val="1259404192"/>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1069848" y="484632"/>
            <a:ext cx="10058400" cy="826932"/>
          </a:xfrm>
        </p:spPr>
        <p:txBody>
          <a:bodyPr>
            <a:normAutofit fontScale="90000"/>
          </a:bodyPr>
          <a:lstStyle/>
          <a:p>
            <a:pPr algn="ctr"/>
            <a:r>
              <a:rPr lang="es-MX" dirty="0" smtClean="0">
                <a:solidFill>
                  <a:srgbClr val="FF0000"/>
                </a:solidFill>
              </a:rPr>
              <a:t>Ejemplos de teorías generales</a:t>
            </a:r>
            <a:endParaRPr lang="es-MX" dirty="0">
              <a:solidFill>
                <a:srgbClr val="FF0000"/>
              </a:solidFill>
            </a:endParaRPr>
          </a:p>
        </p:txBody>
      </p:sp>
      <p:sp>
        <p:nvSpPr>
          <p:cNvPr id="6" name="Marcador de contenido 5"/>
          <p:cNvSpPr>
            <a:spLocks noGrp="1"/>
          </p:cNvSpPr>
          <p:nvPr>
            <p:ph idx="1"/>
          </p:nvPr>
        </p:nvSpPr>
        <p:spPr>
          <a:xfrm>
            <a:off x="1069847" y="1588655"/>
            <a:ext cx="10447897" cy="4839854"/>
          </a:xfrm>
        </p:spPr>
        <p:txBody>
          <a:bodyPr>
            <a:normAutofit fontScale="70000" lnSpcReduction="20000"/>
          </a:bodyPr>
          <a:lstStyle/>
          <a:p>
            <a:pPr algn="just">
              <a:lnSpc>
                <a:spcPct val="170000"/>
              </a:lnSpc>
            </a:pPr>
            <a:r>
              <a:rPr lang="es-MX" sz="2100" b="1" dirty="0">
                <a:solidFill>
                  <a:srgbClr val="FF0000"/>
                </a:solidFill>
              </a:rPr>
              <a:t>TEORÍA GENERAL DE SISTEMAS:</a:t>
            </a:r>
          </a:p>
          <a:p>
            <a:pPr marL="0" indent="0" algn="just">
              <a:lnSpc>
                <a:spcPct val="170000"/>
              </a:lnSpc>
              <a:buNone/>
            </a:pPr>
            <a:r>
              <a:rPr lang="es-MX" sz="2100" b="1" dirty="0">
                <a:solidFill>
                  <a:srgbClr val="0070C0"/>
                </a:solidFill>
              </a:rPr>
              <a:t>La teoría general de sistemas en su propósito más amplio, contempla la elaboración de herramientas que capaciten a otras ramas de la ciencia en su investigación práctica; es el estudio interdisciplinario de las ciencias. Busca:</a:t>
            </a:r>
          </a:p>
          <a:p>
            <a:pPr algn="just">
              <a:lnSpc>
                <a:spcPct val="170000"/>
              </a:lnSpc>
              <a:buFont typeface="Wingdings" panose="05000000000000000000" pitchFamily="2" charset="2"/>
              <a:buChar char="Ø"/>
            </a:pPr>
            <a:r>
              <a:rPr lang="es-MX" sz="2100" b="1" dirty="0">
                <a:solidFill>
                  <a:srgbClr val="0070C0"/>
                </a:solidFill>
              </a:rPr>
              <a:t>Usar los mismos términos y conceptos para describir rasgos esenciales de sistemas reales muy diferentes; y encontrar leyes generales aplicables a la comprensión de su dinámica.</a:t>
            </a:r>
          </a:p>
          <a:p>
            <a:pPr algn="just">
              <a:lnSpc>
                <a:spcPct val="170000"/>
              </a:lnSpc>
              <a:buFont typeface="Wingdings" panose="05000000000000000000" pitchFamily="2" charset="2"/>
              <a:buChar char="Ø"/>
            </a:pPr>
            <a:r>
              <a:rPr lang="es-MX" sz="2100" b="1" dirty="0">
                <a:solidFill>
                  <a:srgbClr val="0070C0"/>
                </a:solidFill>
              </a:rPr>
              <a:t>Favorecer, primero, la formalización de las descripciones de la realidad; luego, a partir de ella, permitir la modelización de las interpretaciones que se hacen de ella.</a:t>
            </a:r>
          </a:p>
          <a:p>
            <a:pPr algn="just">
              <a:lnSpc>
                <a:spcPct val="170000"/>
              </a:lnSpc>
              <a:buFont typeface="Wingdings" panose="05000000000000000000" pitchFamily="2" charset="2"/>
              <a:buChar char="Ø"/>
            </a:pPr>
            <a:r>
              <a:rPr lang="es-MX" sz="2100" b="1" dirty="0" smtClean="0">
                <a:solidFill>
                  <a:srgbClr val="0070C0"/>
                </a:solidFill>
              </a:rPr>
              <a:t>Superar </a:t>
            </a:r>
            <a:r>
              <a:rPr lang="es-MX" sz="2100" b="1" dirty="0">
                <a:solidFill>
                  <a:srgbClr val="0070C0"/>
                </a:solidFill>
              </a:rPr>
              <a:t>la oposición entre las dos aproximaciones al conocimiento de la realidad: La analítica, basada en operaciones de reducción. La sistémica, basada en la composición.</a:t>
            </a:r>
          </a:p>
          <a:p>
            <a:pPr algn="just">
              <a:lnSpc>
                <a:spcPct val="170000"/>
              </a:lnSpc>
            </a:pPr>
            <a:r>
              <a:rPr lang="es-MX" sz="2100" b="1" dirty="0">
                <a:solidFill>
                  <a:srgbClr val="FF0000"/>
                </a:solidFill>
              </a:rPr>
              <a:t>1950, Filosofía.</a:t>
            </a:r>
          </a:p>
          <a:p>
            <a:endParaRPr lang="es-MX" dirty="0"/>
          </a:p>
        </p:txBody>
      </p:sp>
    </p:spTree>
    <p:extLst>
      <p:ext uri="{BB962C8B-B14F-4D97-AF65-F5344CB8AC3E}">
        <p14:creationId xmlns:p14="http://schemas.microsoft.com/office/powerpoint/2010/main" val="668731847"/>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fontScale="90000"/>
          </a:bodyPr>
          <a:lstStyle/>
          <a:p>
            <a:pPr algn="ctr">
              <a:lnSpc>
                <a:spcPct val="150000"/>
              </a:lnSpc>
            </a:pPr>
            <a:r>
              <a:rPr lang="es-MX" dirty="0" smtClean="0">
                <a:solidFill>
                  <a:srgbClr val="0070C0"/>
                </a:solidFill>
              </a:rPr>
              <a:t>Ejemplos de teorías generales</a:t>
            </a:r>
            <a:endParaRPr lang="es-MX" dirty="0">
              <a:solidFill>
                <a:srgbClr val="0070C0"/>
              </a:solidFill>
            </a:endParaRPr>
          </a:p>
        </p:txBody>
      </p:sp>
      <p:sp>
        <p:nvSpPr>
          <p:cNvPr id="5" name="Marcador de contenido 4"/>
          <p:cNvSpPr>
            <a:spLocks noGrp="1"/>
          </p:cNvSpPr>
          <p:nvPr>
            <p:ph idx="1"/>
          </p:nvPr>
        </p:nvSpPr>
        <p:spPr>
          <a:xfrm>
            <a:off x="415636" y="685800"/>
            <a:ext cx="7134260" cy="5761182"/>
          </a:xfrm>
        </p:spPr>
        <p:txBody>
          <a:bodyPr>
            <a:normAutofit fontScale="92500" lnSpcReduction="10000"/>
          </a:bodyPr>
          <a:lstStyle/>
          <a:p>
            <a:pPr algn="just">
              <a:lnSpc>
                <a:spcPct val="150000"/>
              </a:lnSpc>
            </a:pPr>
            <a:r>
              <a:rPr lang="es-MX" dirty="0">
                <a:solidFill>
                  <a:srgbClr val="FF0000"/>
                </a:solidFill>
              </a:rPr>
              <a:t>TEORÍA GENERAL DEL PROCESO</a:t>
            </a:r>
            <a:r>
              <a:rPr lang="es-MX" dirty="0"/>
              <a:t>:</a:t>
            </a:r>
          </a:p>
          <a:p>
            <a:pPr marL="0" indent="0" algn="just">
              <a:lnSpc>
                <a:spcPct val="150000"/>
              </a:lnSpc>
              <a:buNone/>
            </a:pPr>
            <a:r>
              <a:rPr lang="es-MX" dirty="0">
                <a:solidFill>
                  <a:srgbClr val="0070C0"/>
                </a:solidFill>
              </a:rPr>
              <a:t>Estudia, principalmente, las instituciones, principios y conceptos que les son comunes a todo tipo de procesos. Tiene como objetivos:</a:t>
            </a:r>
          </a:p>
          <a:p>
            <a:pPr algn="just">
              <a:lnSpc>
                <a:spcPct val="150000"/>
              </a:lnSpc>
            </a:pPr>
            <a:r>
              <a:rPr lang="es-MX" dirty="0">
                <a:solidFill>
                  <a:srgbClr val="0070C0"/>
                </a:solidFill>
              </a:rPr>
              <a:t>Establecer el alcance y principios del proceso.</a:t>
            </a:r>
          </a:p>
          <a:p>
            <a:pPr algn="just">
              <a:lnSpc>
                <a:spcPct val="150000"/>
              </a:lnSpc>
            </a:pPr>
            <a:r>
              <a:rPr lang="es-MX" dirty="0" smtClean="0">
                <a:solidFill>
                  <a:srgbClr val="0070C0"/>
                </a:solidFill>
              </a:rPr>
              <a:t>Reconocer </a:t>
            </a:r>
            <a:r>
              <a:rPr lang="es-MX" dirty="0">
                <a:solidFill>
                  <a:srgbClr val="0070C0"/>
                </a:solidFill>
              </a:rPr>
              <a:t>las instituciones vinculadas al proceso.</a:t>
            </a:r>
          </a:p>
          <a:p>
            <a:pPr algn="just">
              <a:lnSpc>
                <a:spcPct val="150000"/>
              </a:lnSpc>
            </a:pPr>
            <a:r>
              <a:rPr lang="es-MX" dirty="0">
                <a:solidFill>
                  <a:srgbClr val="0070C0"/>
                </a:solidFill>
              </a:rPr>
              <a:t>Identificar las partes y actos del proceso.</a:t>
            </a:r>
          </a:p>
          <a:p>
            <a:pPr algn="just">
              <a:lnSpc>
                <a:spcPct val="150000"/>
              </a:lnSpc>
            </a:pPr>
            <a:r>
              <a:rPr lang="es-MX" dirty="0">
                <a:solidFill>
                  <a:srgbClr val="0070C0"/>
                </a:solidFill>
              </a:rPr>
              <a:t>Identificar los sujetos procesales y sus pretensiones.</a:t>
            </a:r>
          </a:p>
          <a:p>
            <a:pPr algn="just">
              <a:lnSpc>
                <a:spcPct val="150000"/>
              </a:lnSpc>
            </a:pPr>
            <a:r>
              <a:rPr lang="es-MX" dirty="0">
                <a:solidFill>
                  <a:srgbClr val="0070C0"/>
                </a:solidFill>
              </a:rPr>
              <a:t>Conocer los </a:t>
            </a:r>
            <a:r>
              <a:rPr lang="es-MX" dirty="0" smtClean="0">
                <a:solidFill>
                  <a:srgbClr val="0070C0"/>
                </a:solidFill>
              </a:rPr>
              <a:t>límites </a:t>
            </a:r>
            <a:r>
              <a:rPr lang="es-MX" dirty="0">
                <a:solidFill>
                  <a:srgbClr val="0070C0"/>
                </a:solidFill>
              </a:rPr>
              <a:t>de la competencia, cosa juzgada y figuras especiales.</a:t>
            </a:r>
          </a:p>
          <a:p>
            <a:pPr algn="just">
              <a:lnSpc>
                <a:spcPct val="150000"/>
              </a:lnSpc>
            </a:pPr>
            <a:r>
              <a:rPr lang="es-MX" dirty="0">
                <a:solidFill>
                  <a:srgbClr val="FF0000"/>
                </a:solidFill>
              </a:rPr>
              <a:t>1970, Derecho.</a:t>
            </a:r>
          </a:p>
          <a:p>
            <a:endParaRPr lang="es-MX" dirty="0"/>
          </a:p>
        </p:txBody>
      </p:sp>
      <p:pic>
        <p:nvPicPr>
          <p:cNvPr id="7" name="Imagen 6"/>
          <p:cNvPicPr>
            <a:picLocks noChangeAspect="1"/>
          </p:cNvPicPr>
          <p:nvPr/>
        </p:nvPicPr>
        <p:blipFill>
          <a:blip r:embed="rId2"/>
          <a:stretch>
            <a:fillRect/>
          </a:stretch>
        </p:blipFill>
        <p:spPr>
          <a:xfrm>
            <a:off x="8646248" y="2890982"/>
            <a:ext cx="3007184" cy="2662868"/>
          </a:xfrm>
          <a:prstGeom prst="rect">
            <a:avLst/>
          </a:prstGeom>
          <a:ln w="38100">
            <a:solidFill>
              <a:srgbClr val="FF0000"/>
            </a:solidFill>
          </a:ln>
        </p:spPr>
      </p:pic>
    </p:spTree>
    <p:extLst>
      <p:ext uri="{BB962C8B-B14F-4D97-AF65-F5344CB8AC3E}">
        <p14:creationId xmlns:p14="http://schemas.microsoft.com/office/powerpoint/2010/main" val="1137453334"/>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normAutofit/>
          </a:bodyPr>
          <a:lstStyle/>
          <a:p>
            <a:pPr algn="ctr">
              <a:lnSpc>
                <a:spcPct val="150000"/>
              </a:lnSpc>
            </a:pPr>
            <a:r>
              <a:rPr lang="es-MX" sz="3200" dirty="0" smtClean="0">
                <a:solidFill>
                  <a:srgbClr val="FF0000"/>
                </a:solidFill>
              </a:rPr>
              <a:t>Teorías limitadas o de alcance intermedio</a:t>
            </a:r>
            <a:endParaRPr lang="es-MX" sz="3200" dirty="0">
              <a:solidFill>
                <a:srgbClr val="FF0000"/>
              </a:solidFill>
            </a:endParaRPr>
          </a:p>
        </p:txBody>
      </p:sp>
      <p:sp>
        <p:nvSpPr>
          <p:cNvPr id="6" name="Marcador de contenido 5"/>
          <p:cNvSpPr>
            <a:spLocks noGrp="1"/>
          </p:cNvSpPr>
          <p:nvPr>
            <p:ph idx="1"/>
          </p:nvPr>
        </p:nvSpPr>
        <p:spPr/>
        <p:txBody>
          <a:bodyPr>
            <a:normAutofit fontScale="92500" lnSpcReduction="20000"/>
          </a:bodyPr>
          <a:lstStyle/>
          <a:p>
            <a:pPr marL="0" indent="0" algn="ctr">
              <a:lnSpc>
                <a:spcPct val="150000"/>
              </a:lnSpc>
              <a:buNone/>
            </a:pPr>
            <a:r>
              <a:rPr lang="es-MX" sz="3200" dirty="0">
                <a:solidFill>
                  <a:srgbClr val="0070C0"/>
                </a:solidFill>
              </a:rPr>
              <a:t>Teorías ubicadas en un punto medio entre las teorías generales de los sistemas sociales que están demasiado lejos de los tipos particulares de conducta, organización y cambio sociales para tomarlas en cuenta en lo que se observa, y las descripciones ordenadamente detalladas de particularidades no generalizadas.</a:t>
            </a:r>
            <a:r>
              <a:rPr lang="es-MX" dirty="0"/>
              <a:t/>
            </a:r>
            <a:br>
              <a:rPr lang="es-MX" dirty="0"/>
            </a:br>
            <a:endParaRPr lang="es-MX" dirty="0"/>
          </a:p>
        </p:txBody>
      </p:sp>
    </p:spTree>
    <p:extLst>
      <p:ext uri="{BB962C8B-B14F-4D97-AF65-F5344CB8AC3E}">
        <p14:creationId xmlns:p14="http://schemas.microsoft.com/office/powerpoint/2010/main" val="2025688395"/>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802317" y="314037"/>
            <a:ext cx="10602200" cy="6142182"/>
          </a:xfrm>
          <a:prstGeom prst="rect">
            <a:avLst/>
          </a:prstGeom>
        </p:spPr>
      </p:pic>
    </p:spTree>
    <p:extLst>
      <p:ext uri="{BB962C8B-B14F-4D97-AF65-F5344CB8AC3E}">
        <p14:creationId xmlns:p14="http://schemas.microsoft.com/office/powerpoint/2010/main" val="1853345999"/>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normAutofit/>
          </a:bodyPr>
          <a:lstStyle/>
          <a:p>
            <a:pPr algn="ctr">
              <a:lnSpc>
                <a:spcPct val="150000"/>
              </a:lnSpc>
            </a:pPr>
            <a:r>
              <a:rPr lang="es-MX" sz="3600" dirty="0" smtClean="0">
                <a:solidFill>
                  <a:srgbClr val="FF0000"/>
                </a:solidFill>
              </a:rPr>
              <a:t>Teorías limitadas o de alcance intermedio</a:t>
            </a:r>
            <a:endParaRPr lang="es-MX" sz="3600" dirty="0">
              <a:solidFill>
                <a:srgbClr val="FF0000"/>
              </a:solidFill>
            </a:endParaRPr>
          </a:p>
        </p:txBody>
      </p:sp>
      <p:sp>
        <p:nvSpPr>
          <p:cNvPr id="6" name="Marcador de contenido 5"/>
          <p:cNvSpPr>
            <a:spLocks noGrp="1"/>
          </p:cNvSpPr>
          <p:nvPr>
            <p:ph idx="1"/>
          </p:nvPr>
        </p:nvSpPr>
        <p:spPr/>
        <p:txBody>
          <a:bodyPr>
            <a:normAutofit lnSpcReduction="10000"/>
          </a:bodyPr>
          <a:lstStyle/>
          <a:p>
            <a:pPr algn="just">
              <a:lnSpc>
                <a:spcPct val="150000"/>
              </a:lnSpc>
              <a:buFont typeface="Wingdings" panose="05000000000000000000" pitchFamily="2" charset="2"/>
              <a:buChar char="q"/>
            </a:pPr>
            <a:r>
              <a:rPr lang="es-MX" dirty="0">
                <a:solidFill>
                  <a:srgbClr val="0070C0"/>
                </a:solidFill>
              </a:rPr>
              <a:t>Proporcionan una prescripción concreta sobre un aspecto específico.</a:t>
            </a:r>
          </a:p>
          <a:p>
            <a:pPr algn="just">
              <a:lnSpc>
                <a:spcPct val="150000"/>
              </a:lnSpc>
              <a:buFont typeface="Wingdings" panose="05000000000000000000" pitchFamily="2" charset="2"/>
              <a:buChar char="q"/>
            </a:pPr>
            <a:r>
              <a:rPr lang="es-MX" dirty="0">
                <a:solidFill>
                  <a:srgbClr val="0070C0"/>
                </a:solidFill>
              </a:rPr>
              <a:t>Las investigaciones basadas en dichas teorías proporcionan orientaciones para el descubrimiento de hechos o situaciones en algunos casos muy puntuales y meramente descriptivos.</a:t>
            </a:r>
          </a:p>
          <a:p>
            <a:pPr algn="just">
              <a:lnSpc>
                <a:spcPct val="150000"/>
              </a:lnSpc>
              <a:buFont typeface="Wingdings" panose="05000000000000000000" pitchFamily="2" charset="2"/>
              <a:buChar char="q"/>
            </a:pPr>
            <a:r>
              <a:rPr lang="es-MX" dirty="0">
                <a:solidFill>
                  <a:srgbClr val="0070C0"/>
                </a:solidFill>
              </a:rPr>
              <a:t>Las llamadas “teorías limitadas” pueden predecir tendencias y hacer observaciones predominantes que, podrían no ser ciertas, pero que poseen una presunta verdad.</a:t>
            </a:r>
          </a:p>
          <a:p>
            <a:pPr algn="just">
              <a:lnSpc>
                <a:spcPct val="150000"/>
              </a:lnSpc>
              <a:buFont typeface="Wingdings" panose="05000000000000000000" pitchFamily="2" charset="2"/>
              <a:buChar char="q"/>
            </a:pPr>
            <a:r>
              <a:rPr lang="es-MX" dirty="0">
                <a:solidFill>
                  <a:srgbClr val="0070C0"/>
                </a:solidFill>
              </a:rPr>
              <a:t>Constituyen una aportación del sociólogo Robert </a:t>
            </a:r>
            <a:r>
              <a:rPr lang="es-MX" dirty="0" err="1">
                <a:solidFill>
                  <a:srgbClr val="0070C0"/>
                </a:solidFill>
              </a:rPr>
              <a:t>Merton</a:t>
            </a:r>
            <a:r>
              <a:rPr lang="es-MX" dirty="0">
                <a:solidFill>
                  <a:srgbClr val="0070C0"/>
                </a:solidFill>
              </a:rPr>
              <a:t> </a:t>
            </a:r>
            <a:r>
              <a:rPr lang="es-MX" dirty="0" smtClean="0">
                <a:solidFill>
                  <a:srgbClr val="0070C0"/>
                </a:solidFill>
              </a:rPr>
              <a:t>(</a:t>
            </a:r>
            <a:r>
              <a:rPr lang="es-MX" dirty="0" err="1" smtClean="0">
                <a:solidFill>
                  <a:srgbClr val="0070C0"/>
                </a:solidFill>
              </a:rPr>
              <a:t>Hedström</a:t>
            </a:r>
            <a:r>
              <a:rPr lang="es-MX" dirty="0" smtClean="0">
                <a:solidFill>
                  <a:srgbClr val="0070C0"/>
                </a:solidFill>
              </a:rPr>
              <a:t>, 2009).</a:t>
            </a:r>
            <a:endParaRPr lang="es-MX" dirty="0">
              <a:solidFill>
                <a:srgbClr val="0070C0"/>
              </a:solidFill>
            </a:endParaRPr>
          </a:p>
          <a:p>
            <a:pPr marL="0" indent="0">
              <a:buNone/>
            </a:pPr>
            <a:endParaRPr lang="es-MX" dirty="0"/>
          </a:p>
        </p:txBody>
      </p:sp>
    </p:spTree>
    <p:extLst>
      <p:ext uri="{BB962C8B-B14F-4D97-AF65-F5344CB8AC3E}">
        <p14:creationId xmlns:p14="http://schemas.microsoft.com/office/powerpoint/2010/main" val="184502530"/>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lnSpc>
                <a:spcPct val="150000"/>
              </a:lnSpc>
            </a:pPr>
            <a:r>
              <a:rPr lang="es-MX" sz="2400" dirty="0" smtClean="0">
                <a:solidFill>
                  <a:srgbClr val="FF0000"/>
                </a:solidFill>
              </a:rPr>
              <a:t>Título del material:</a:t>
            </a:r>
            <a:r>
              <a:rPr lang="es-MX" dirty="0" smtClean="0"/>
              <a:t/>
            </a:r>
            <a:br>
              <a:rPr lang="es-MX" dirty="0" smtClean="0"/>
            </a:br>
            <a:r>
              <a:rPr lang="es-MX" sz="4400" dirty="0" smtClean="0">
                <a:solidFill>
                  <a:srgbClr val="0070C0"/>
                </a:solidFill>
              </a:rPr>
              <a:t>teorías y elementos teóricos a considerar en investigación</a:t>
            </a:r>
            <a:endParaRPr lang="es-MX" sz="4400" dirty="0">
              <a:solidFill>
                <a:srgbClr val="0070C0"/>
              </a:solidFill>
            </a:endParaRPr>
          </a:p>
        </p:txBody>
      </p:sp>
      <p:sp>
        <p:nvSpPr>
          <p:cNvPr id="3" name="Marcador de texto 2"/>
          <p:cNvSpPr>
            <a:spLocks noGrp="1"/>
          </p:cNvSpPr>
          <p:nvPr>
            <p:ph type="body" idx="1"/>
          </p:nvPr>
        </p:nvSpPr>
        <p:spPr/>
        <p:txBody>
          <a:bodyPr>
            <a:noAutofit/>
          </a:bodyPr>
          <a:lstStyle/>
          <a:p>
            <a:pPr algn="ctr">
              <a:lnSpc>
                <a:spcPct val="170000"/>
              </a:lnSpc>
            </a:pPr>
            <a:r>
              <a:rPr lang="es-MX" sz="1400" b="1" dirty="0" smtClean="0">
                <a:solidFill>
                  <a:srgbClr val="FF0000"/>
                </a:solidFill>
              </a:rPr>
              <a:t>RESPONSABLE DE LA ELABORACIÓN: </a:t>
            </a:r>
          </a:p>
          <a:p>
            <a:pPr algn="ctr">
              <a:lnSpc>
                <a:spcPct val="170000"/>
              </a:lnSpc>
            </a:pPr>
            <a:r>
              <a:rPr lang="es-MX" sz="1400" b="1" dirty="0" smtClean="0">
                <a:solidFill>
                  <a:srgbClr val="0070C0"/>
                </a:solidFill>
              </a:rPr>
              <a:t>DIANA CASTRO RICALDE</a:t>
            </a:r>
          </a:p>
          <a:p>
            <a:pPr algn="ctr">
              <a:lnSpc>
                <a:spcPct val="170000"/>
              </a:lnSpc>
            </a:pPr>
            <a:r>
              <a:rPr lang="es-MX" sz="1400" b="1" dirty="0" smtClean="0">
                <a:solidFill>
                  <a:srgbClr val="FF0000"/>
                </a:solidFill>
              </a:rPr>
              <a:t>PROFESORA</a:t>
            </a:r>
            <a:endParaRPr lang="es-MX" sz="1400" b="1" dirty="0">
              <a:solidFill>
                <a:srgbClr val="FF0000"/>
              </a:solidFill>
            </a:endParaRPr>
          </a:p>
        </p:txBody>
      </p:sp>
    </p:spTree>
    <p:extLst>
      <p:ext uri="{BB962C8B-B14F-4D97-AF65-F5344CB8AC3E}">
        <p14:creationId xmlns:p14="http://schemas.microsoft.com/office/powerpoint/2010/main" val="478445231"/>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a:bodyPr>
          <a:lstStyle/>
          <a:p>
            <a:pPr algn="ctr">
              <a:lnSpc>
                <a:spcPct val="150000"/>
              </a:lnSpc>
            </a:pPr>
            <a:r>
              <a:rPr lang="es-MX" sz="3200" dirty="0" smtClean="0">
                <a:solidFill>
                  <a:srgbClr val="0070C0"/>
                </a:solidFill>
              </a:rPr>
              <a:t>Ventajas y desventajas de las teorías limitadas o de alcance intermedio</a:t>
            </a:r>
            <a:endParaRPr lang="es-MX" sz="3200" dirty="0">
              <a:solidFill>
                <a:srgbClr val="0070C0"/>
              </a:solidFill>
            </a:endParaRPr>
          </a:p>
        </p:txBody>
      </p:sp>
      <p:sp>
        <p:nvSpPr>
          <p:cNvPr id="5" name="Marcador de contenido 4"/>
          <p:cNvSpPr>
            <a:spLocks noGrp="1"/>
          </p:cNvSpPr>
          <p:nvPr>
            <p:ph sz="half" idx="1"/>
          </p:nvPr>
        </p:nvSpPr>
        <p:spPr/>
        <p:txBody>
          <a:bodyPr>
            <a:normAutofit fontScale="92500" lnSpcReduction="10000"/>
          </a:bodyPr>
          <a:lstStyle/>
          <a:p>
            <a:pPr algn="just">
              <a:lnSpc>
                <a:spcPct val="150000"/>
              </a:lnSpc>
            </a:pPr>
            <a:r>
              <a:rPr lang="es-MX" dirty="0">
                <a:solidFill>
                  <a:srgbClr val="FF0000"/>
                </a:solidFill>
              </a:rPr>
              <a:t>No aportan uniformidades regulares generales o leyes causales.</a:t>
            </a:r>
          </a:p>
          <a:p>
            <a:pPr algn="just">
              <a:lnSpc>
                <a:spcPct val="150000"/>
              </a:lnSpc>
            </a:pPr>
            <a:r>
              <a:rPr lang="es-MX" dirty="0">
                <a:solidFill>
                  <a:srgbClr val="0070C0"/>
                </a:solidFill>
              </a:rPr>
              <a:t>La conveniencia o necesidad de asumir dichas teorías, consiste en una forma de interpretar y avanzar en el campo del conocimiento.</a:t>
            </a:r>
          </a:p>
          <a:p>
            <a:endParaRPr lang="es-MX" dirty="0"/>
          </a:p>
        </p:txBody>
      </p:sp>
      <p:sp>
        <p:nvSpPr>
          <p:cNvPr id="6" name="Marcador de contenido 5"/>
          <p:cNvSpPr>
            <a:spLocks noGrp="1"/>
          </p:cNvSpPr>
          <p:nvPr>
            <p:ph sz="half" idx="2"/>
          </p:nvPr>
        </p:nvSpPr>
        <p:spPr>
          <a:xfrm>
            <a:off x="6364224" y="2194560"/>
            <a:ext cx="5107340" cy="3977640"/>
          </a:xfrm>
        </p:spPr>
        <p:txBody>
          <a:bodyPr>
            <a:normAutofit fontScale="92500" lnSpcReduction="10000"/>
          </a:bodyPr>
          <a:lstStyle/>
          <a:p>
            <a:pPr algn="just">
              <a:lnSpc>
                <a:spcPct val="150000"/>
              </a:lnSpc>
            </a:pPr>
            <a:r>
              <a:rPr lang="es-MX" dirty="0">
                <a:solidFill>
                  <a:srgbClr val="0070C0"/>
                </a:solidFill>
              </a:rPr>
              <a:t>Son teorías capaces de explicar parcialmente una gama de diferentes fenómenos sociales, y constituyen un tipo simple en el sentido que buscan dar cuenta de una parte de la historia, más que la historia </a:t>
            </a:r>
            <a:r>
              <a:rPr lang="es-MX" dirty="0" smtClean="0">
                <a:solidFill>
                  <a:srgbClr val="0070C0"/>
                </a:solidFill>
              </a:rPr>
              <a:t>completa </a:t>
            </a:r>
            <a:r>
              <a:rPr lang="es-MX" dirty="0">
                <a:solidFill>
                  <a:srgbClr val="0070C0"/>
                </a:solidFill>
              </a:rPr>
              <a:t>(</a:t>
            </a:r>
            <a:r>
              <a:rPr lang="es-MX" dirty="0" err="1">
                <a:solidFill>
                  <a:srgbClr val="0070C0"/>
                </a:solidFill>
              </a:rPr>
              <a:t>Hedström</a:t>
            </a:r>
            <a:r>
              <a:rPr lang="es-MX" dirty="0">
                <a:solidFill>
                  <a:srgbClr val="0070C0"/>
                </a:solidFill>
              </a:rPr>
              <a:t>, 2009</a:t>
            </a:r>
            <a:r>
              <a:rPr lang="es-MX" dirty="0" smtClean="0">
                <a:solidFill>
                  <a:srgbClr val="0070C0"/>
                </a:solidFill>
              </a:rPr>
              <a:t>).</a:t>
            </a:r>
            <a:endParaRPr lang="es-MX" dirty="0">
              <a:solidFill>
                <a:srgbClr val="0070C0"/>
              </a:solidFill>
            </a:endParaRPr>
          </a:p>
          <a:p>
            <a:pPr algn="just">
              <a:lnSpc>
                <a:spcPct val="150000"/>
              </a:lnSpc>
            </a:pPr>
            <a:r>
              <a:rPr lang="es-MX" dirty="0">
                <a:solidFill>
                  <a:srgbClr val="FF0000"/>
                </a:solidFill>
              </a:rPr>
              <a:t>No pretenden explicar todos los fenómenos de interés sociológico y no están fundadas en reduccionismos.</a:t>
            </a:r>
          </a:p>
          <a:p>
            <a:endParaRPr lang="es-MX" dirty="0"/>
          </a:p>
        </p:txBody>
      </p:sp>
      <p:pic>
        <p:nvPicPr>
          <p:cNvPr id="7" name="Imagen 6"/>
          <p:cNvPicPr>
            <a:picLocks noChangeAspect="1"/>
          </p:cNvPicPr>
          <p:nvPr/>
        </p:nvPicPr>
        <p:blipFill>
          <a:blip r:embed="rId2"/>
          <a:stretch>
            <a:fillRect/>
          </a:stretch>
        </p:blipFill>
        <p:spPr>
          <a:xfrm>
            <a:off x="1188074" y="5036848"/>
            <a:ext cx="4636654" cy="1476375"/>
          </a:xfrm>
          <a:prstGeom prst="rect">
            <a:avLst/>
          </a:prstGeom>
          <a:ln w="28575">
            <a:solidFill>
              <a:srgbClr val="FF0000"/>
            </a:solidFill>
          </a:ln>
        </p:spPr>
      </p:pic>
    </p:spTree>
    <p:extLst>
      <p:ext uri="{BB962C8B-B14F-4D97-AF65-F5344CB8AC3E}">
        <p14:creationId xmlns:p14="http://schemas.microsoft.com/office/powerpoint/2010/main" val="1000493321"/>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dirty="0" smtClean="0">
                <a:solidFill>
                  <a:srgbClr val="FF0000"/>
                </a:solidFill>
              </a:rPr>
              <a:t>LA AISLACIÓN EN LA TEORÍA</a:t>
            </a:r>
            <a:endParaRPr lang="es-MX" dirty="0">
              <a:solidFill>
                <a:srgbClr val="FF0000"/>
              </a:solidFill>
            </a:endParaRPr>
          </a:p>
        </p:txBody>
      </p:sp>
      <p:sp>
        <p:nvSpPr>
          <p:cNvPr id="6" name="Marcador de contenido 5"/>
          <p:cNvSpPr>
            <a:spLocks noGrp="1"/>
          </p:cNvSpPr>
          <p:nvPr>
            <p:ph idx="1"/>
          </p:nvPr>
        </p:nvSpPr>
        <p:spPr/>
        <p:txBody>
          <a:bodyPr/>
          <a:lstStyle/>
          <a:p>
            <a:pPr algn="just">
              <a:lnSpc>
                <a:spcPct val="150000"/>
              </a:lnSpc>
            </a:pPr>
            <a:r>
              <a:rPr lang="es-MX" sz="2200" dirty="0">
                <a:solidFill>
                  <a:srgbClr val="0070C0"/>
                </a:solidFill>
              </a:rPr>
              <a:t>La </a:t>
            </a:r>
            <a:r>
              <a:rPr lang="es-MX" sz="2200" dirty="0">
                <a:solidFill>
                  <a:srgbClr val="FF0000"/>
                </a:solidFill>
              </a:rPr>
              <a:t>aislación</a:t>
            </a:r>
            <a:r>
              <a:rPr lang="es-MX" sz="2200" dirty="0">
                <a:solidFill>
                  <a:srgbClr val="0070C0"/>
                </a:solidFill>
              </a:rPr>
              <a:t> es un cierto tipo de </a:t>
            </a:r>
            <a:r>
              <a:rPr lang="es-MX" sz="2200" dirty="0">
                <a:solidFill>
                  <a:srgbClr val="FF0000"/>
                </a:solidFill>
              </a:rPr>
              <a:t>abstracción</a:t>
            </a:r>
            <a:r>
              <a:rPr lang="es-MX" sz="2200" dirty="0">
                <a:solidFill>
                  <a:srgbClr val="0070C0"/>
                </a:solidFill>
              </a:rPr>
              <a:t> que consiste en centrar la atención en determinados factores explicativos a expensas de otros. Por ejemplo, si una serie de posibles factores explicativos incluye a, b, c, d y nos enfocamos únicamente en a, b, habremos llevado a cabo una aislación. </a:t>
            </a:r>
          </a:p>
          <a:p>
            <a:pPr algn="just">
              <a:lnSpc>
                <a:spcPct val="150000"/>
              </a:lnSpc>
            </a:pPr>
            <a:r>
              <a:rPr lang="es-MX" sz="2200" dirty="0">
                <a:solidFill>
                  <a:srgbClr val="0070C0"/>
                </a:solidFill>
              </a:rPr>
              <a:t>El conjunto tomado en cuenta, a, b, es denominado </a:t>
            </a:r>
            <a:r>
              <a:rPr lang="es-MX" sz="2200" dirty="0">
                <a:solidFill>
                  <a:srgbClr val="FF0000"/>
                </a:solidFill>
              </a:rPr>
              <a:t>campo aislado, </a:t>
            </a:r>
            <a:r>
              <a:rPr lang="es-MX" sz="2200" dirty="0">
                <a:solidFill>
                  <a:srgbClr val="0070C0"/>
                </a:solidFill>
              </a:rPr>
              <a:t>y el conjunto no considerado, c, d, es conocido como </a:t>
            </a:r>
            <a:r>
              <a:rPr lang="es-MX" sz="2200" dirty="0">
                <a:solidFill>
                  <a:srgbClr val="FF0000"/>
                </a:solidFill>
              </a:rPr>
              <a:t>campo excluido.</a:t>
            </a:r>
          </a:p>
          <a:p>
            <a:endParaRPr lang="es-MX" dirty="0"/>
          </a:p>
        </p:txBody>
      </p:sp>
    </p:spTree>
    <p:extLst>
      <p:ext uri="{BB962C8B-B14F-4D97-AF65-F5344CB8AC3E}">
        <p14:creationId xmlns:p14="http://schemas.microsoft.com/office/powerpoint/2010/main" val="2504658947"/>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smtClean="0">
                <a:solidFill>
                  <a:srgbClr val="FF0000"/>
                </a:solidFill>
              </a:rPr>
              <a:t>LA AISLACIÓN EN TEORÍA</a:t>
            </a:r>
            <a:endParaRPr lang="es-MX" dirty="0">
              <a:solidFill>
                <a:srgbClr val="FF0000"/>
              </a:solidFill>
            </a:endParaRPr>
          </a:p>
        </p:txBody>
      </p:sp>
      <p:sp>
        <p:nvSpPr>
          <p:cNvPr id="5" name="Marcador de contenido 4"/>
          <p:cNvSpPr>
            <a:spLocks noGrp="1"/>
          </p:cNvSpPr>
          <p:nvPr>
            <p:ph sz="half" idx="1"/>
          </p:nvPr>
        </p:nvSpPr>
        <p:spPr/>
        <p:txBody>
          <a:bodyPr>
            <a:normAutofit fontScale="92500" lnSpcReduction="10000"/>
          </a:bodyPr>
          <a:lstStyle/>
          <a:p>
            <a:pPr algn="just">
              <a:lnSpc>
                <a:spcPct val="150000"/>
              </a:lnSpc>
            </a:pPr>
            <a:r>
              <a:rPr lang="es-MX" dirty="0">
                <a:solidFill>
                  <a:srgbClr val="0070C0"/>
                </a:solidFill>
              </a:rPr>
              <a:t>Una dimensión importante a la hora de distinguir diferentes tipos de teorías es el tamaño de su campo aislado en relación a su campo excluido. </a:t>
            </a:r>
            <a:endParaRPr lang="es-MX" dirty="0" smtClean="0">
              <a:solidFill>
                <a:srgbClr val="0070C0"/>
              </a:solidFill>
            </a:endParaRPr>
          </a:p>
          <a:p>
            <a:pPr algn="just">
              <a:lnSpc>
                <a:spcPct val="150000"/>
              </a:lnSpc>
            </a:pPr>
            <a:r>
              <a:rPr lang="es-MX" dirty="0" smtClean="0">
                <a:solidFill>
                  <a:srgbClr val="0070C0"/>
                </a:solidFill>
              </a:rPr>
              <a:t>Algunas </a:t>
            </a:r>
            <a:r>
              <a:rPr lang="es-MX" dirty="0">
                <a:solidFill>
                  <a:srgbClr val="0070C0"/>
                </a:solidFill>
              </a:rPr>
              <a:t>teorías focalizan su atención en un estrecho conjunto de factores explicativos mientras que otras persiguen una explicación más comprehensiva. </a:t>
            </a:r>
          </a:p>
          <a:p>
            <a:endParaRPr lang="es-MX" dirty="0"/>
          </a:p>
        </p:txBody>
      </p:sp>
      <p:pic>
        <p:nvPicPr>
          <p:cNvPr id="7" name="Imagen 6"/>
          <p:cNvPicPr>
            <a:picLocks noChangeAspect="1"/>
          </p:cNvPicPr>
          <p:nvPr/>
        </p:nvPicPr>
        <p:blipFill>
          <a:blip r:embed="rId2"/>
          <a:stretch>
            <a:fillRect/>
          </a:stretch>
        </p:blipFill>
        <p:spPr>
          <a:xfrm>
            <a:off x="7715250" y="2194560"/>
            <a:ext cx="2857500" cy="3809076"/>
          </a:xfrm>
          <a:prstGeom prst="rect">
            <a:avLst/>
          </a:prstGeom>
          <a:ln w="38100">
            <a:solidFill>
              <a:srgbClr val="FF0000"/>
            </a:solidFill>
          </a:ln>
        </p:spPr>
      </p:pic>
    </p:spTree>
    <p:extLst>
      <p:ext uri="{BB962C8B-B14F-4D97-AF65-F5344CB8AC3E}">
        <p14:creationId xmlns:p14="http://schemas.microsoft.com/office/powerpoint/2010/main" val="2805608216"/>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1069848" y="484632"/>
            <a:ext cx="10058400" cy="993186"/>
          </a:xfrm>
        </p:spPr>
        <p:txBody>
          <a:bodyPr>
            <a:normAutofit/>
          </a:bodyPr>
          <a:lstStyle/>
          <a:p>
            <a:r>
              <a:rPr lang="es-MX" sz="4000" dirty="0" smtClean="0">
                <a:solidFill>
                  <a:srgbClr val="FF0000"/>
                </a:solidFill>
              </a:rPr>
              <a:t>Ejemplo: teoría de la identidad social</a:t>
            </a:r>
            <a:endParaRPr lang="es-MX" sz="4000" dirty="0">
              <a:solidFill>
                <a:srgbClr val="FF0000"/>
              </a:solidFill>
            </a:endParaRPr>
          </a:p>
        </p:txBody>
      </p:sp>
      <p:sp>
        <p:nvSpPr>
          <p:cNvPr id="7" name="Marcador de contenido 6"/>
          <p:cNvSpPr>
            <a:spLocks noGrp="1"/>
          </p:cNvSpPr>
          <p:nvPr>
            <p:ph sz="half" idx="2"/>
          </p:nvPr>
        </p:nvSpPr>
        <p:spPr>
          <a:xfrm>
            <a:off x="6364223" y="1477817"/>
            <a:ext cx="5347485" cy="4694383"/>
          </a:xfrm>
        </p:spPr>
        <p:txBody>
          <a:bodyPr>
            <a:normAutofit fontScale="77500" lnSpcReduction="20000"/>
          </a:bodyPr>
          <a:lstStyle/>
          <a:p>
            <a:pPr algn="just">
              <a:lnSpc>
                <a:spcPct val="170000"/>
              </a:lnSpc>
            </a:pPr>
            <a:r>
              <a:rPr lang="es-MX" dirty="0">
                <a:solidFill>
                  <a:srgbClr val="0070C0"/>
                </a:solidFill>
              </a:rPr>
              <a:t>Henri </a:t>
            </a:r>
            <a:r>
              <a:rPr lang="es-MX" dirty="0" err="1">
                <a:solidFill>
                  <a:srgbClr val="0070C0"/>
                </a:solidFill>
              </a:rPr>
              <a:t>Tajfel</a:t>
            </a:r>
            <a:r>
              <a:rPr lang="es-MX" dirty="0">
                <a:solidFill>
                  <a:srgbClr val="0070C0"/>
                </a:solidFill>
              </a:rPr>
              <a:t>, psicólogo británico y su estudiante John Turner, propusieron que la gente tiene tendencia innata a categorizarse a sí misma en grupos excluyentes (“</a:t>
            </a:r>
            <a:r>
              <a:rPr lang="es-MX" dirty="0" err="1">
                <a:solidFill>
                  <a:srgbClr val="0070C0"/>
                </a:solidFill>
              </a:rPr>
              <a:t>ingroups</a:t>
            </a:r>
            <a:r>
              <a:rPr lang="es-MX" dirty="0">
                <a:solidFill>
                  <a:srgbClr val="0070C0"/>
                </a:solidFill>
              </a:rPr>
              <a:t>”), construyendo una parte de su identidad sobre la base de su membresía en ese grupo y forzando fronteras excluyentes con otros grupos ajenos a los suyos (“</a:t>
            </a:r>
            <a:r>
              <a:rPr lang="es-MX" dirty="0" err="1">
                <a:solidFill>
                  <a:srgbClr val="0070C0"/>
                </a:solidFill>
              </a:rPr>
              <a:t>outgroups</a:t>
            </a:r>
            <a:r>
              <a:rPr lang="es-MX" dirty="0">
                <a:solidFill>
                  <a:srgbClr val="0070C0"/>
                </a:solidFill>
              </a:rPr>
              <a:t>”).</a:t>
            </a:r>
          </a:p>
          <a:p>
            <a:pPr algn="just">
              <a:lnSpc>
                <a:spcPct val="170000"/>
              </a:lnSpc>
            </a:pPr>
            <a:r>
              <a:rPr lang="es-MX" dirty="0">
                <a:solidFill>
                  <a:srgbClr val="0070C0"/>
                </a:solidFill>
              </a:rPr>
              <a:t>Dicha teoría sugiere que la gente se identifica con grupos con el fin de “maximizar su distinción positiva”, ofreciéndole dichos grupos tanto identidad cultural (nos dicen quiénes somos) y autoestima (nos hacen sentir bien con nosotros mismos).</a:t>
            </a:r>
          </a:p>
          <a:p>
            <a:endParaRPr lang="es-MX" dirty="0"/>
          </a:p>
        </p:txBody>
      </p:sp>
      <p:pic>
        <p:nvPicPr>
          <p:cNvPr id="8" name="Imagen 7"/>
          <p:cNvPicPr>
            <a:picLocks noChangeAspect="1"/>
          </p:cNvPicPr>
          <p:nvPr/>
        </p:nvPicPr>
        <p:blipFill>
          <a:blip r:embed="rId2"/>
          <a:stretch>
            <a:fillRect/>
          </a:stretch>
        </p:blipFill>
        <p:spPr>
          <a:xfrm>
            <a:off x="923060" y="1477817"/>
            <a:ext cx="5025158" cy="4858327"/>
          </a:xfrm>
          <a:prstGeom prst="rect">
            <a:avLst/>
          </a:prstGeom>
          <a:ln w="28575">
            <a:solidFill>
              <a:srgbClr val="FF0000"/>
            </a:solidFill>
          </a:ln>
        </p:spPr>
      </p:pic>
    </p:spTree>
    <p:extLst>
      <p:ext uri="{BB962C8B-B14F-4D97-AF65-F5344CB8AC3E}">
        <p14:creationId xmlns:p14="http://schemas.microsoft.com/office/powerpoint/2010/main" val="1802664780"/>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1069848" y="484632"/>
            <a:ext cx="10058400" cy="1261041"/>
          </a:xfrm>
        </p:spPr>
        <p:txBody>
          <a:bodyPr>
            <a:normAutofit/>
          </a:bodyPr>
          <a:lstStyle/>
          <a:p>
            <a:pPr>
              <a:lnSpc>
                <a:spcPct val="150000"/>
              </a:lnSpc>
            </a:pPr>
            <a:r>
              <a:rPr lang="es-MX" sz="4000" dirty="0" smtClean="0">
                <a:solidFill>
                  <a:srgbClr val="FF0000"/>
                </a:solidFill>
              </a:rPr>
              <a:t>EJEMPLO: TEORÍA DE LA ADMINISTRACIÓN CIENTÍFICA</a:t>
            </a:r>
            <a:endParaRPr lang="es-MX" sz="4000" dirty="0">
              <a:solidFill>
                <a:srgbClr val="FF0000"/>
              </a:solidFill>
            </a:endParaRPr>
          </a:p>
        </p:txBody>
      </p:sp>
      <p:sp>
        <p:nvSpPr>
          <p:cNvPr id="6" name="Marcador de contenido 5"/>
          <p:cNvSpPr>
            <a:spLocks noGrp="1"/>
          </p:cNvSpPr>
          <p:nvPr>
            <p:ph sz="half" idx="1"/>
          </p:nvPr>
        </p:nvSpPr>
        <p:spPr>
          <a:xfrm>
            <a:off x="489527" y="1745673"/>
            <a:ext cx="6640946" cy="4682836"/>
          </a:xfrm>
        </p:spPr>
        <p:txBody>
          <a:bodyPr>
            <a:normAutofit fontScale="77500" lnSpcReduction="20000"/>
          </a:bodyPr>
          <a:lstStyle/>
          <a:p>
            <a:pPr>
              <a:lnSpc>
                <a:spcPct val="170000"/>
              </a:lnSpc>
            </a:pPr>
            <a:r>
              <a:rPr lang="es-MX" dirty="0">
                <a:solidFill>
                  <a:srgbClr val="0070C0"/>
                </a:solidFill>
              </a:rPr>
              <a:t>Esta teoría se desarrolló durante los conflictos sociales originados durante el proceso de la revolución industrial en la que surgieron problemas de bajo rendimiento de la maquinaria utilizada, desperdicio, insatisfacción generalizada entre los operarios, competencia intensa pero con tendencias poco definidas, elevado volumen de pérdidas, etc.</a:t>
            </a:r>
          </a:p>
          <a:p>
            <a:pPr>
              <a:lnSpc>
                <a:spcPct val="170000"/>
              </a:lnSpc>
            </a:pPr>
            <a:r>
              <a:rPr lang="es-MX" dirty="0">
                <a:solidFill>
                  <a:srgbClr val="0070C0"/>
                </a:solidFill>
              </a:rPr>
              <a:t>Formulada por Frederick Taylor quien es considerado el padre de la administración científica, estableció que muchos de los factores que originaban los problemas de las empresas podrían remediarse con la racionalización del trabajo. Partió de la hipótesis de que al mejorar la eficiencia industrial se mejorarían las relaciones obrero-patronales, además de lograrse muchos otros beneficios.</a:t>
            </a:r>
          </a:p>
          <a:p>
            <a:endParaRPr lang="es-MX" dirty="0"/>
          </a:p>
        </p:txBody>
      </p:sp>
      <p:pic>
        <p:nvPicPr>
          <p:cNvPr id="8" name="Imagen 7"/>
          <p:cNvPicPr>
            <a:picLocks noChangeAspect="1"/>
          </p:cNvPicPr>
          <p:nvPr/>
        </p:nvPicPr>
        <p:blipFill>
          <a:blip r:embed="rId2"/>
          <a:stretch>
            <a:fillRect/>
          </a:stretch>
        </p:blipFill>
        <p:spPr>
          <a:xfrm>
            <a:off x="7576271" y="1916546"/>
            <a:ext cx="3110202" cy="3763818"/>
          </a:xfrm>
          <a:prstGeom prst="rect">
            <a:avLst/>
          </a:prstGeom>
          <a:ln w="38100">
            <a:solidFill>
              <a:srgbClr val="FF0000"/>
            </a:solidFill>
          </a:ln>
        </p:spPr>
      </p:pic>
    </p:spTree>
    <p:extLst>
      <p:ext uri="{BB962C8B-B14F-4D97-AF65-F5344CB8AC3E}">
        <p14:creationId xmlns:p14="http://schemas.microsoft.com/office/powerpoint/2010/main" val="974154278"/>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normAutofit fontScale="90000"/>
          </a:bodyPr>
          <a:lstStyle/>
          <a:p>
            <a:pPr algn="ctr">
              <a:lnSpc>
                <a:spcPct val="150000"/>
              </a:lnSpc>
            </a:pPr>
            <a:r>
              <a:rPr lang="es-MX" dirty="0" smtClean="0">
                <a:solidFill>
                  <a:srgbClr val="FF0000"/>
                </a:solidFill>
              </a:rPr>
              <a:t>¿qué es un marco teórico?</a:t>
            </a:r>
            <a:endParaRPr lang="es-MX" dirty="0">
              <a:solidFill>
                <a:srgbClr val="FF0000"/>
              </a:solidFill>
            </a:endParaRPr>
          </a:p>
        </p:txBody>
      </p:sp>
      <p:sp>
        <p:nvSpPr>
          <p:cNvPr id="6" name="Marcador de texto 5"/>
          <p:cNvSpPr>
            <a:spLocks noGrp="1"/>
          </p:cNvSpPr>
          <p:nvPr>
            <p:ph type="body" idx="1"/>
          </p:nvPr>
        </p:nvSpPr>
        <p:spPr/>
        <p:txBody>
          <a:bodyPr/>
          <a:lstStyle/>
          <a:p>
            <a:pPr algn="ctr"/>
            <a:r>
              <a:rPr lang="es-MX" b="1" dirty="0" smtClean="0">
                <a:solidFill>
                  <a:srgbClr val="0070C0"/>
                </a:solidFill>
              </a:rPr>
              <a:t>ELEMENTOS TEÓRICOS A CONSIDERAR EN INVESTIGACIÓN</a:t>
            </a:r>
            <a:endParaRPr lang="es-MX" b="1" dirty="0">
              <a:solidFill>
                <a:srgbClr val="0070C0"/>
              </a:solidFill>
            </a:endParaRPr>
          </a:p>
        </p:txBody>
      </p:sp>
    </p:spTree>
    <p:extLst>
      <p:ext uri="{BB962C8B-B14F-4D97-AF65-F5344CB8AC3E}">
        <p14:creationId xmlns:p14="http://schemas.microsoft.com/office/powerpoint/2010/main" val="3879061091"/>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8642926" y="316346"/>
            <a:ext cx="3200400" cy="1737360"/>
          </a:xfrm>
        </p:spPr>
        <p:txBody>
          <a:bodyPr/>
          <a:lstStyle/>
          <a:p>
            <a:pPr algn="ctr"/>
            <a:r>
              <a:rPr lang="es-MX" dirty="0" smtClean="0">
                <a:solidFill>
                  <a:srgbClr val="FF0000"/>
                </a:solidFill>
              </a:rPr>
              <a:t>Marco teórico</a:t>
            </a:r>
            <a:endParaRPr lang="es-MX" dirty="0">
              <a:solidFill>
                <a:srgbClr val="FF0000"/>
              </a:solidFill>
            </a:endParaRPr>
          </a:p>
        </p:txBody>
      </p:sp>
      <p:sp>
        <p:nvSpPr>
          <p:cNvPr id="7" name="Marcador de contenido 6"/>
          <p:cNvSpPr>
            <a:spLocks noGrp="1"/>
          </p:cNvSpPr>
          <p:nvPr>
            <p:ph idx="1"/>
          </p:nvPr>
        </p:nvSpPr>
        <p:spPr/>
        <p:txBody>
          <a:bodyPr>
            <a:normAutofit fontScale="92500" lnSpcReduction="10000"/>
          </a:bodyPr>
          <a:lstStyle/>
          <a:p>
            <a:pPr algn="just">
              <a:lnSpc>
                <a:spcPct val="150000"/>
              </a:lnSpc>
            </a:pPr>
            <a:r>
              <a:rPr lang="es-MX" dirty="0" smtClean="0">
                <a:solidFill>
                  <a:srgbClr val="0070C0"/>
                </a:solidFill>
              </a:rPr>
              <a:t>Es la exposición detallada de la teoría o de los conceptos teóricos que se utilizarán para definir el problema de investigación.</a:t>
            </a:r>
          </a:p>
          <a:p>
            <a:pPr algn="just">
              <a:lnSpc>
                <a:spcPct val="150000"/>
              </a:lnSpc>
            </a:pPr>
            <a:r>
              <a:rPr lang="es-MX" dirty="0" smtClean="0">
                <a:solidFill>
                  <a:srgbClr val="0070C0"/>
                </a:solidFill>
              </a:rPr>
              <a:t>En él se debe interpretar la situación problemática bajo los términos que se manejan en la teoría.</a:t>
            </a:r>
          </a:p>
          <a:p>
            <a:pPr algn="just">
              <a:lnSpc>
                <a:spcPct val="150000"/>
              </a:lnSpc>
            </a:pPr>
            <a:r>
              <a:rPr lang="es-MX" dirty="0" smtClean="0">
                <a:solidFill>
                  <a:srgbClr val="0070C0"/>
                </a:solidFill>
              </a:rPr>
              <a:t>En él debe presentarse al autor o autores relacionados con la teoría, así como los aspectos más relevantes del contexto intelectual en el cual surgió.</a:t>
            </a:r>
          </a:p>
          <a:p>
            <a:pPr algn="just">
              <a:lnSpc>
                <a:spcPct val="150000"/>
              </a:lnSpc>
            </a:pPr>
            <a:r>
              <a:rPr lang="es-MX" dirty="0" smtClean="0">
                <a:solidFill>
                  <a:srgbClr val="0070C0"/>
                </a:solidFill>
              </a:rPr>
              <a:t>La exposición debe incluir la terminología adecuada y permitir la relación entre todos los conceptos teóricos que se contemplen (</a:t>
            </a:r>
            <a:r>
              <a:rPr lang="es-MX" dirty="0" err="1" smtClean="0">
                <a:solidFill>
                  <a:srgbClr val="0070C0"/>
                </a:solidFill>
              </a:rPr>
              <a:t>Berthier</a:t>
            </a:r>
            <a:r>
              <a:rPr lang="es-MX" dirty="0" smtClean="0">
                <a:solidFill>
                  <a:srgbClr val="0070C0"/>
                </a:solidFill>
              </a:rPr>
              <a:t>, 2004).</a:t>
            </a:r>
            <a:endParaRPr lang="es-MX" dirty="0">
              <a:solidFill>
                <a:srgbClr val="0070C0"/>
              </a:solidFill>
            </a:endParaRPr>
          </a:p>
        </p:txBody>
      </p:sp>
      <p:pic>
        <p:nvPicPr>
          <p:cNvPr id="9" name="Imagen 8"/>
          <p:cNvPicPr>
            <a:picLocks noChangeAspect="1"/>
          </p:cNvPicPr>
          <p:nvPr/>
        </p:nvPicPr>
        <p:blipFill>
          <a:blip r:embed="rId2"/>
          <a:stretch>
            <a:fillRect/>
          </a:stretch>
        </p:blipFill>
        <p:spPr>
          <a:xfrm>
            <a:off x="8887689" y="2401454"/>
            <a:ext cx="2955637" cy="3592946"/>
          </a:xfrm>
          <a:prstGeom prst="rect">
            <a:avLst/>
          </a:prstGeom>
          <a:ln w="28575">
            <a:solidFill>
              <a:srgbClr val="FF0000"/>
            </a:solidFill>
          </a:ln>
        </p:spPr>
      </p:pic>
    </p:spTree>
    <p:extLst>
      <p:ext uri="{BB962C8B-B14F-4D97-AF65-F5344CB8AC3E}">
        <p14:creationId xmlns:p14="http://schemas.microsoft.com/office/powerpoint/2010/main" val="1794039304"/>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dirty="0" smtClean="0">
                <a:solidFill>
                  <a:srgbClr val="FF0000"/>
                </a:solidFill>
              </a:rPr>
              <a:t>Marco teórico</a:t>
            </a:r>
            <a:endParaRPr lang="es-MX" dirty="0">
              <a:solidFill>
                <a:srgbClr val="FF0000"/>
              </a:solidFill>
            </a:endParaRPr>
          </a:p>
        </p:txBody>
      </p:sp>
      <p:sp>
        <p:nvSpPr>
          <p:cNvPr id="6" name="Marcador de contenido 5"/>
          <p:cNvSpPr>
            <a:spLocks noGrp="1"/>
          </p:cNvSpPr>
          <p:nvPr>
            <p:ph idx="1"/>
          </p:nvPr>
        </p:nvSpPr>
        <p:spPr/>
        <p:txBody>
          <a:bodyPr>
            <a:noAutofit/>
          </a:bodyPr>
          <a:lstStyle/>
          <a:p>
            <a:pPr algn="ctr">
              <a:lnSpc>
                <a:spcPct val="150000"/>
              </a:lnSpc>
            </a:pPr>
            <a:r>
              <a:rPr lang="es-MX" sz="2400" dirty="0" smtClean="0">
                <a:solidFill>
                  <a:srgbClr val="0070C0"/>
                </a:solidFill>
              </a:rPr>
              <a:t>El marco teórico nos permite aproximarnos a la comprensión del fenómeno estudiado, de una manera más rigurosa, y a un mismo tiempo, nos permite generar una mayor conciencia acerca de lo que dicho fenómeno y de lo que la propia teoría, significan para nosotros.</a:t>
            </a:r>
          </a:p>
          <a:p>
            <a:pPr algn="ctr">
              <a:lnSpc>
                <a:spcPct val="150000"/>
              </a:lnSpc>
            </a:pPr>
            <a:r>
              <a:rPr lang="es-MX" sz="2400" dirty="0" smtClean="0">
                <a:solidFill>
                  <a:srgbClr val="0070C0"/>
                </a:solidFill>
              </a:rPr>
              <a:t>De esta forma se puede llegar no sólo a la comprensión y explicación de lo que se estudia, sino y sobre todo a su interpretación, fin último en las Ciencias Sociales.</a:t>
            </a:r>
            <a:endParaRPr lang="es-MX" sz="2400" dirty="0">
              <a:solidFill>
                <a:srgbClr val="0070C0"/>
              </a:solidFill>
            </a:endParaRPr>
          </a:p>
        </p:txBody>
      </p:sp>
    </p:spTree>
    <p:extLst>
      <p:ext uri="{BB962C8B-B14F-4D97-AF65-F5344CB8AC3E}">
        <p14:creationId xmlns:p14="http://schemas.microsoft.com/office/powerpoint/2010/main" val="2645414526"/>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fontScale="90000"/>
          </a:bodyPr>
          <a:lstStyle/>
          <a:p>
            <a:pPr algn="ctr">
              <a:lnSpc>
                <a:spcPct val="150000"/>
              </a:lnSpc>
            </a:pPr>
            <a:r>
              <a:rPr lang="es-MX" dirty="0" smtClean="0">
                <a:solidFill>
                  <a:srgbClr val="0070C0"/>
                </a:solidFill>
              </a:rPr>
              <a:t>¿qué es un marco conceptual?</a:t>
            </a:r>
            <a:endParaRPr lang="es-MX" dirty="0">
              <a:solidFill>
                <a:srgbClr val="0070C0"/>
              </a:solidFill>
            </a:endParaRPr>
          </a:p>
        </p:txBody>
      </p:sp>
      <p:sp>
        <p:nvSpPr>
          <p:cNvPr id="6" name="Rectángulo 5"/>
          <p:cNvSpPr/>
          <p:nvPr/>
        </p:nvSpPr>
        <p:spPr>
          <a:xfrm>
            <a:off x="3408219" y="5331798"/>
            <a:ext cx="6096000" cy="786562"/>
          </a:xfrm>
          <a:prstGeom prst="rect">
            <a:avLst/>
          </a:prstGeom>
        </p:spPr>
        <p:txBody>
          <a:bodyPr>
            <a:spAutoFit/>
          </a:bodyPr>
          <a:lstStyle/>
          <a:p>
            <a:pPr algn="ctr">
              <a:lnSpc>
                <a:spcPct val="150000"/>
              </a:lnSpc>
            </a:pPr>
            <a:r>
              <a:rPr lang="es-MX" sz="1600" b="1" dirty="0">
                <a:solidFill>
                  <a:srgbClr val="FF0000"/>
                </a:solidFill>
              </a:rPr>
              <a:t>ELEMENTOS TEÓRICOS A CONSIDERAR EN INVESTIGACIÓN</a:t>
            </a:r>
            <a:endParaRPr lang="es-MX" sz="1600" b="1" dirty="0">
              <a:solidFill>
                <a:srgbClr val="FF0000"/>
              </a:solidFill>
            </a:endParaRPr>
          </a:p>
        </p:txBody>
      </p:sp>
    </p:spTree>
    <p:extLst>
      <p:ext uri="{BB962C8B-B14F-4D97-AF65-F5344CB8AC3E}">
        <p14:creationId xmlns:p14="http://schemas.microsoft.com/office/powerpoint/2010/main" val="2915556124"/>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smtClean="0">
                <a:solidFill>
                  <a:srgbClr val="FF0000"/>
                </a:solidFill>
              </a:rPr>
              <a:t>PRIMERO, CONCEPTOS</a:t>
            </a:r>
            <a:endParaRPr lang="es-MX" dirty="0">
              <a:solidFill>
                <a:srgbClr val="FF0000"/>
              </a:solidFill>
            </a:endParaRPr>
          </a:p>
        </p:txBody>
      </p:sp>
      <p:sp>
        <p:nvSpPr>
          <p:cNvPr id="5" name="Marcador de contenido 4"/>
          <p:cNvSpPr>
            <a:spLocks noGrp="1"/>
          </p:cNvSpPr>
          <p:nvPr>
            <p:ph idx="1"/>
          </p:nvPr>
        </p:nvSpPr>
        <p:spPr/>
        <p:txBody>
          <a:bodyPr/>
          <a:lstStyle/>
          <a:p>
            <a:pPr algn="ctr">
              <a:lnSpc>
                <a:spcPct val="150000"/>
              </a:lnSpc>
            </a:pPr>
            <a:r>
              <a:rPr lang="es-MX" dirty="0">
                <a:solidFill>
                  <a:srgbClr val="0070C0"/>
                </a:solidFill>
              </a:rPr>
              <a:t>Un concepto es una abstracción obtenida de la realidad y, por tanto, </a:t>
            </a:r>
            <a:r>
              <a:rPr lang="es-MX" dirty="0" smtClean="0">
                <a:solidFill>
                  <a:srgbClr val="0070C0"/>
                </a:solidFill>
              </a:rPr>
              <a:t>constituyen un cuerpo de ideas cuya finalidad </a:t>
            </a:r>
            <a:r>
              <a:rPr lang="es-MX" dirty="0">
                <a:solidFill>
                  <a:srgbClr val="0070C0"/>
                </a:solidFill>
              </a:rPr>
              <a:t>es simplificar </a:t>
            </a:r>
            <a:r>
              <a:rPr lang="es-MX" dirty="0" smtClean="0">
                <a:solidFill>
                  <a:srgbClr val="0070C0"/>
                </a:solidFill>
              </a:rPr>
              <a:t>una </a:t>
            </a:r>
            <a:r>
              <a:rPr lang="es-MX" dirty="0">
                <a:solidFill>
                  <a:srgbClr val="0070C0"/>
                </a:solidFill>
              </a:rPr>
              <a:t>serie de observaciones que se pueden clasificar bajo un mismo nombre. </a:t>
            </a:r>
            <a:endParaRPr lang="es-MX" dirty="0" smtClean="0">
              <a:solidFill>
                <a:srgbClr val="0070C0"/>
              </a:solidFill>
            </a:endParaRPr>
          </a:p>
          <a:p>
            <a:pPr algn="ctr">
              <a:lnSpc>
                <a:spcPct val="150000"/>
              </a:lnSpc>
            </a:pPr>
            <a:r>
              <a:rPr lang="es-MX" dirty="0" smtClean="0">
                <a:solidFill>
                  <a:srgbClr val="0070C0"/>
                </a:solidFill>
              </a:rPr>
              <a:t>“Un </a:t>
            </a:r>
            <a:r>
              <a:rPr lang="es-MX" dirty="0">
                <a:solidFill>
                  <a:srgbClr val="0070C0"/>
                </a:solidFill>
              </a:rPr>
              <a:t>concepto científico es una construcción mental en la cual </a:t>
            </a:r>
            <a:r>
              <a:rPr lang="es-MX" dirty="0" smtClean="0">
                <a:solidFill>
                  <a:srgbClr val="0070C0"/>
                </a:solidFill>
              </a:rPr>
              <a:t>se </a:t>
            </a:r>
            <a:r>
              <a:rPr lang="es-MX" dirty="0">
                <a:solidFill>
                  <a:srgbClr val="0070C0"/>
                </a:solidFill>
              </a:rPr>
              <a:t>incluyen las propiedades nucleares, estructurantes, del objeto de investigación. Los conceptos son medios mentales que tienen por finalidad dominar espiritualmente </a:t>
            </a:r>
            <a:r>
              <a:rPr lang="es-MX" dirty="0" smtClean="0">
                <a:solidFill>
                  <a:srgbClr val="0070C0"/>
                </a:solidFill>
              </a:rPr>
              <a:t>lo </a:t>
            </a:r>
            <a:r>
              <a:rPr lang="es-MX" dirty="0">
                <a:solidFill>
                  <a:srgbClr val="0070C0"/>
                </a:solidFill>
              </a:rPr>
              <a:t>empíricamente </a:t>
            </a:r>
            <a:r>
              <a:rPr lang="es-MX" dirty="0" smtClean="0">
                <a:solidFill>
                  <a:srgbClr val="0070C0"/>
                </a:solidFill>
              </a:rPr>
              <a:t>dado” (</a:t>
            </a:r>
            <a:r>
              <a:rPr lang="es-MX" dirty="0" err="1" smtClean="0">
                <a:solidFill>
                  <a:srgbClr val="0070C0"/>
                </a:solidFill>
              </a:rPr>
              <a:t>Borsotti</a:t>
            </a:r>
            <a:r>
              <a:rPr lang="es-MX" dirty="0" smtClean="0">
                <a:solidFill>
                  <a:srgbClr val="0070C0"/>
                </a:solidFill>
              </a:rPr>
              <a:t>, cit. en </a:t>
            </a:r>
            <a:r>
              <a:rPr lang="es-MX" dirty="0" err="1" smtClean="0">
                <a:solidFill>
                  <a:srgbClr val="0070C0"/>
                </a:solidFill>
              </a:rPr>
              <a:t>Schanzer</a:t>
            </a:r>
            <a:r>
              <a:rPr lang="es-MX" dirty="0" smtClean="0">
                <a:solidFill>
                  <a:srgbClr val="0070C0"/>
                </a:solidFill>
              </a:rPr>
              <a:t>, 2013).</a:t>
            </a:r>
            <a:endParaRPr lang="es-MX" dirty="0">
              <a:solidFill>
                <a:srgbClr val="0070C0"/>
              </a:solidFill>
            </a:endParaRPr>
          </a:p>
        </p:txBody>
      </p:sp>
    </p:spTree>
    <p:extLst>
      <p:ext uri="{BB962C8B-B14F-4D97-AF65-F5344CB8AC3E}">
        <p14:creationId xmlns:p14="http://schemas.microsoft.com/office/powerpoint/2010/main" val="240149213"/>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lnSpc>
                <a:spcPct val="150000"/>
              </a:lnSpc>
            </a:pPr>
            <a:r>
              <a:rPr lang="es-MX" sz="4400" dirty="0" smtClean="0">
                <a:solidFill>
                  <a:srgbClr val="0070C0"/>
                </a:solidFill>
              </a:rPr>
              <a:t>UNIDAD DE APRENDIZAJE: </a:t>
            </a:r>
            <a:r>
              <a:rPr lang="es-MX" sz="4400" dirty="0" smtClean="0">
                <a:solidFill>
                  <a:srgbClr val="FF0000"/>
                </a:solidFill>
              </a:rPr>
              <a:t/>
            </a:r>
            <a:br>
              <a:rPr lang="es-MX" sz="4400" dirty="0" smtClean="0">
                <a:solidFill>
                  <a:srgbClr val="FF0000"/>
                </a:solidFill>
              </a:rPr>
            </a:br>
            <a:r>
              <a:rPr lang="es-MX" sz="4400" dirty="0" smtClean="0">
                <a:solidFill>
                  <a:srgbClr val="FF0000"/>
                </a:solidFill>
              </a:rPr>
              <a:t>TALLER DE INVESTIGACIÓN</a:t>
            </a:r>
            <a:endParaRPr lang="es-MX" sz="4400" dirty="0">
              <a:solidFill>
                <a:srgbClr val="FF0000"/>
              </a:solidFill>
            </a:endParaRPr>
          </a:p>
        </p:txBody>
      </p:sp>
      <p:sp>
        <p:nvSpPr>
          <p:cNvPr id="3" name="Marcador de texto 2"/>
          <p:cNvSpPr>
            <a:spLocks noGrp="1"/>
          </p:cNvSpPr>
          <p:nvPr>
            <p:ph type="body" idx="1"/>
          </p:nvPr>
        </p:nvSpPr>
        <p:spPr/>
        <p:txBody>
          <a:bodyPr/>
          <a:lstStyle/>
          <a:p>
            <a:pPr algn="ctr"/>
            <a:r>
              <a:rPr lang="es-MX" b="1" dirty="0" smtClean="0">
                <a:solidFill>
                  <a:srgbClr val="0070C0"/>
                </a:solidFill>
              </a:rPr>
              <a:t>PERIODO: NOVENO SEMESTRE</a:t>
            </a:r>
          </a:p>
          <a:p>
            <a:pPr algn="ctr"/>
            <a:r>
              <a:rPr lang="es-MX" b="1" dirty="0" smtClean="0">
                <a:solidFill>
                  <a:srgbClr val="0070C0"/>
                </a:solidFill>
              </a:rPr>
              <a:t>2016B</a:t>
            </a:r>
            <a:endParaRPr lang="es-MX" b="1" dirty="0">
              <a:solidFill>
                <a:srgbClr val="0070C0"/>
              </a:solidFill>
            </a:endParaRPr>
          </a:p>
        </p:txBody>
      </p:sp>
    </p:spTree>
    <p:extLst>
      <p:ext uri="{BB962C8B-B14F-4D97-AF65-F5344CB8AC3E}">
        <p14:creationId xmlns:p14="http://schemas.microsoft.com/office/powerpoint/2010/main" val="369984201"/>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smtClean="0">
                <a:solidFill>
                  <a:srgbClr val="FF0000"/>
                </a:solidFill>
              </a:rPr>
              <a:t>¿PARA QUÉ LOS CONCEPTOS?</a:t>
            </a:r>
            <a:endParaRPr lang="es-MX" dirty="0">
              <a:solidFill>
                <a:srgbClr val="FF0000"/>
              </a:solidFill>
            </a:endParaRPr>
          </a:p>
        </p:txBody>
      </p:sp>
      <p:sp>
        <p:nvSpPr>
          <p:cNvPr id="5" name="Marcador de contenido 4"/>
          <p:cNvSpPr>
            <a:spLocks noGrp="1"/>
          </p:cNvSpPr>
          <p:nvPr>
            <p:ph sz="half" idx="1"/>
          </p:nvPr>
        </p:nvSpPr>
        <p:spPr>
          <a:xfrm>
            <a:off x="766617" y="1948873"/>
            <a:ext cx="5966691" cy="4223327"/>
          </a:xfrm>
        </p:spPr>
        <p:txBody>
          <a:bodyPr>
            <a:normAutofit fontScale="40000" lnSpcReduction="20000"/>
          </a:bodyPr>
          <a:lstStyle/>
          <a:p>
            <a:pPr>
              <a:lnSpc>
                <a:spcPct val="170000"/>
              </a:lnSpc>
            </a:pPr>
            <a:endParaRPr lang="es-MX" dirty="0"/>
          </a:p>
          <a:p>
            <a:pPr algn="just">
              <a:lnSpc>
                <a:spcPct val="170000"/>
              </a:lnSpc>
            </a:pPr>
            <a:r>
              <a:rPr lang="es-MX" sz="3600" dirty="0" smtClean="0">
                <a:solidFill>
                  <a:srgbClr val="0070C0"/>
                </a:solidFill>
              </a:rPr>
              <a:t>Sirven para definir con precisión lo que se estudia. El concepto de visitante no será el mismo o igual para el campo del turismo, que para el campo de la antropología, o de la economía.</a:t>
            </a:r>
          </a:p>
          <a:p>
            <a:pPr algn="just">
              <a:lnSpc>
                <a:spcPct val="170000"/>
              </a:lnSpc>
            </a:pPr>
            <a:r>
              <a:rPr lang="es-MX" sz="3600" dirty="0" smtClean="0">
                <a:solidFill>
                  <a:srgbClr val="FF0000"/>
                </a:solidFill>
              </a:rPr>
              <a:t>Dan idea más exacta del campo semántico al cual corresponden.</a:t>
            </a:r>
            <a:endParaRPr lang="es-MX" sz="3600" dirty="0">
              <a:solidFill>
                <a:srgbClr val="FF0000"/>
              </a:solidFill>
            </a:endParaRPr>
          </a:p>
          <a:p>
            <a:pPr algn="just">
              <a:lnSpc>
                <a:spcPct val="170000"/>
              </a:lnSpc>
            </a:pPr>
            <a:r>
              <a:rPr lang="es-MX" sz="3600" dirty="0" smtClean="0">
                <a:solidFill>
                  <a:srgbClr val="0070C0"/>
                </a:solidFill>
              </a:rPr>
              <a:t>Hacen referencia a objetos de estudio observables, tangibles.</a:t>
            </a:r>
            <a:endParaRPr lang="es-MX" sz="3600" dirty="0">
              <a:solidFill>
                <a:srgbClr val="0070C0"/>
              </a:solidFill>
            </a:endParaRPr>
          </a:p>
          <a:p>
            <a:pPr algn="just">
              <a:lnSpc>
                <a:spcPct val="170000"/>
              </a:lnSpc>
            </a:pPr>
            <a:r>
              <a:rPr lang="es-MX" sz="3600" dirty="0" smtClean="0">
                <a:solidFill>
                  <a:srgbClr val="FF0000"/>
                </a:solidFill>
              </a:rPr>
              <a:t>Permiten </a:t>
            </a:r>
            <a:r>
              <a:rPr lang="es-MX" sz="3600" dirty="0">
                <a:solidFill>
                  <a:srgbClr val="FF0000"/>
                </a:solidFill>
              </a:rPr>
              <a:t>organizar la información y </a:t>
            </a:r>
            <a:r>
              <a:rPr lang="es-MX" sz="3600" dirty="0" smtClean="0">
                <a:solidFill>
                  <a:srgbClr val="FF0000"/>
                </a:solidFill>
              </a:rPr>
              <a:t>ayudan a percibir las relaciones </a:t>
            </a:r>
            <a:r>
              <a:rPr lang="es-MX" sz="3600" dirty="0">
                <a:solidFill>
                  <a:srgbClr val="FF0000"/>
                </a:solidFill>
              </a:rPr>
              <a:t>entre los </a:t>
            </a:r>
            <a:r>
              <a:rPr lang="es-MX" sz="3600" dirty="0" smtClean="0">
                <a:solidFill>
                  <a:srgbClr val="FF0000"/>
                </a:solidFill>
              </a:rPr>
              <a:t>datos considerados en la investigación.</a:t>
            </a:r>
          </a:p>
          <a:p>
            <a:pPr algn="just">
              <a:lnSpc>
                <a:spcPct val="170000"/>
              </a:lnSpc>
            </a:pPr>
            <a:r>
              <a:rPr lang="es-MX" sz="3600" dirty="0" smtClean="0">
                <a:solidFill>
                  <a:srgbClr val="0070C0"/>
                </a:solidFill>
              </a:rPr>
              <a:t>Ayudan a unir </a:t>
            </a:r>
            <a:r>
              <a:rPr lang="es-MX" sz="3600" dirty="0">
                <a:solidFill>
                  <a:srgbClr val="0070C0"/>
                </a:solidFill>
              </a:rPr>
              <a:t>el estudio a la </a:t>
            </a:r>
            <a:r>
              <a:rPr lang="es-MX" sz="3600" dirty="0" smtClean="0">
                <a:solidFill>
                  <a:srgbClr val="0070C0"/>
                </a:solidFill>
              </a:rPr>
              <a:t>teoría, a darle sentido concreto a ésta, en una determinada dirección.</a:t>
            </a:r>
            <a:endParaRPr lang="es-MX" sz="3600" dirty="0">
              <a:solidFill>
                <a:srgbClr val="0070C0"/>
              </a:solidFill>
            </a:endParaRPr>
          </a:p>
          <a:p>
            <a:endParaRPr lang="es-MX" dirty="0"/>
          </a:p>
        </p:txBody>
      </p:sp>
      <p:pic>
        <p:nvPicPr>
          <p:cNvPr id="7" name="Imagen 6"/>
          <p:cNvPicPr>
            <a:picLocks noChangeAspect="1"/>
          </p:cNvPicPr>
          <p:nvPr/>
        </p:nvPicPr>
        <p:blipFill>
          <a:blip r:embed="rId2"/>
          <a:stretch>
            <a:fillRect/>
          </a:stretch>
        </p:blipFill>
        <p:spPr>
          <a:xfrm>
            <a:off x="7195128" y="2214345"/>
            <a:ext cx="4193309" cy="3692381"/>
          </a:xfrm>
          <a:prstGeom prst="rect">
            <a:avLst/>
          </a:prstGeom>
          <a:ln w="28575">
            <a:solidFill>
              <a:srgbClr val="FF0000"/>
            </a:solidFill>
          </a:ln>
        </p:spPr>
      </p:pic>
    </p:spTree>
    <p:extLst>
      <p:ext uri="{BB962C8B-B14F-4D97-AF65-F5344CB8AC3E}">
        <p14:creationId xmlns:p14="http://schemas.microsoft.com/office/powerpoint/2010/main" val="1782627248"/>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smtClean="0">
                <a:solidFill>
                  <a:srgbClr val="FF0000"/>
                </a:solidFill>
              </a:rPr>
              <a:t>MARCO CONCEPTUAL</a:t>
            </a:r>
            <a:endParaRPr lang="es-MX" dirty="0">
              <a:solidFill>
                <a:srgbClr val="FF0000"/>
              </a:solidFill>
            </a:endParaRPr>
          </a:p>
        </p:txBody>
      </p:sp>
      <p:sp>
        <p:nvSpPr>
          <p:cNvPr id="5" name="Marcador de contenido 4"/>
          <p:cNvSpPr>
            <a:spLocks noGrp="1"/>
          </p:cNvSpPr>
          <p:nvPr>
            <p:ph idx="1"/>
          </p:nvPr>
        </p:nvSpPr>
        <p:spPr/>
        <p:txBody>
          <a:bodyPr>
            <a:normAutofit fontScale="92500"/>
          </a:bodyPr>
          <a:lstStyle/>
          <a:p>
            <a:pPr marL="0" indent="0" algn="just">
              <a:lnSpc>
                <a:spcPct val="150000"/>
              </a:lnSpc>
              <a:buNone/>
            </a:pPr>
            <a:r>
              <a:rPr lang="es-MX" dirty="0" smtClean="0">
                <a:solidFill>
                  <a:srgbClr val="0070C0"/>
                </a:solidFill>
              </a:rPr>
              <a:t>“… está </a:t>
            </a:r>
            <a:r>
              <a:rPr lang="es-MX" dirty="0">
                <a:solidFill>
                  <a:srgbClr val="0070C0"/>
                </a:solidFill>
              </a:rPr>
              <a:t>constituido por sistemas de conceptos interrelacionados de distintos modos. De ahí que, para acceder a las ideas de la ciencia, sea necesario manejar los conceptos y los lenguajes de la ciencia. En ciencias sociales, la pretensión de validez objetiva de cualquier conocimiento empírico se apoya en que se haya ordenado la realidad según conceptos formados rigurosamente. Estos conceptos no pueden dejar de ser subjetivos. Están necesariamente condicionados por posiciones ideológicas y por posiciones valorativas que son supuestos lógicos de todo </a:t>
            </a:r>
            <a:r>
              <a:rPr lang="es-MX" dirty="0" smtClean="0">
                <a:solidFill>
                  <a:srgbClr val="0070C0"/>
                </a:solidFill>
              </a:rPr>
              <a:t>conocimiento“ (</a:t>
            </a:r>
            <a:r>
              <a:rPr lang="es-MX" dirty="0" err="1" smtClean="0">
                <a:solidFill>
                  <a:srgbClr val="0070C0"/>
                </a:solidFill>
              </a:rPr>
              <a:t>Schanzer</a:t>
            </a:r>
            <a:r>
              <a:rPr lang="es-MX" dirty="0" smtClean="0">
                <a:solidFill>
                  <a:srgbClr val="0070C0"/>
                </a:solidFill>
              </a:rPr>
              <a:t>, 2013).</a:t>
            </a:r>
            <a:endParaRPr lang="es-MX" dirty="0">
              <a:solidFill>
                <a:srgbClr val="0070C0"/>
              </a:solidFill>
            </a:endParaRPr>
          </a:p>
          <a:p>
            <a:endParaRPr lang="es-MX" dirty="0"/>
          </a:p>
          <a:p>
            <a:r>
              <a:rPr lang="es-MX" dirty="0"/>
              <a:t> </a:t>
            </a:r>
          </a:p>
        </p:txBody>
      </p:sp>
    </p:spTree>
    <p:extLst>
      <p:ext uri="{BB962C8B-B14F-4D97-AF65-F5344CB8AC3E}">
        <p14:creationId xmlns:p14="http://schemas.microsoft.com/office/powerpoint/2010/main" val="3636654819"/>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normAutofit/>
          </a:bodyPr>
          <a:lstStyle/>
          <a:p>
            <a:pPr>
              <a:lnSpc>
                <a:spcPct val="150000"/>
              </a:lnSpc>
            </a:pPr>
            <a:r>
              <a:rPr lang="es-MX" sz="3600" dirty="0" smtClean="0">
                <a:solidFill>
                  <a:srgbClr val="FF0000"/>
                </a:solidFill>
              </a:rPr>
              <a:t>¿cuál es el propósito de un marco conceptual?</a:t>
            </a:r>
            <a:endParaRPr lang="es-MX" sz="3600" dirty="0">
              <a:solidFill>
                <a:srgbClr val="FF0000"/>
              </a:solidFill>
            </a:endParaRPr>
          </a:p>
        </p:txBody>
      </p:sp>
      <p:sp>
        <p:nvSpPr>
          <p:cNvPr id="6" name="Marcador de contenido 5"/>
          <p:cNvSpPr>
            <a:spLocks noGrp="1"/>
          </p:cNvSpPr>
          <p:nvPr>
            <p:ph idx="1"/>
          </p:nvPr>
        </p:nvSpPr>
        <p:spPr/>
        <p:txBody>
          <a:bodyPr/>
          <a:lstStyle/>
          <a:p>
            <a:pPr algn="just">
              <a:lnSpc>
                <a:spcPct val="150000"/>
              </a:lnSpc>
            </a:pPr>
            <a:r>
              <a:rPr lang="es-MX" dirty="0" smtClean="0">
                <a:solidFill>
                  <a:srgbClr val="0070C0"/>
                </a:solidFill>
              </a:rPr>
              <a:t>“… tiene </a:t>
            </a:r>
            <a:r>
              <a:rPr lang="es-MX" dirty="0">
                <a:solidFill>
                  <a:srgbClr val="0070C0"/>
                </a:solidFill>
              </a:rPr>
              <a:t>el propósito de dar a la investigación un sistema coordinado y coherente de conceptos y proposiciones que permitan abordar el problema. </a:t>
            </a:r>
            <a:r>
              <a:rPr lang="es-MX" dirty="0" smtClean="0">
                <a:solidFill>
                  <a:srgbClr val="0070C0"/>
                </a:solidFill>
              </a:rPr>
              <a:t>Se </a:t>
            </a:r>
            <a:r>
              <a:rPr lang="es-MX" dirty="0">
                <a:solidFill>
                  <a:srgbClr val="0070C0"/>
                </a:solidFill>
              </a:rPr>
              <a:t>trata de integrar al problema dentro de un ámbito donde éste cobre sentido, incorporando los conocimientos previos relativos al mismo y ordenándolos de modo tal que resulten útil a nuestra </a:t>
            </a:r>
            <a:r>
              <a:rPr lang="es-MX" dirty="0" smtClean="0">
                <a:solidFill>
                  <a:srgbClr val="0070C0"/>
                </a:solidFill>
              </a:rPr>
              <a:t>tarea“ (</a:t>
            </a:r>
            <a:r>
              <a:rPr lang="es-MX" dirty="0" err="1" smtClean="0">
                <a:solidFill>
                  <a:srgbClr val="0070C0"/>
                </a:solidFill>
              </a:rPr>
              <a:t>Schanzer</a:t>
            </a:r>
            <a:r>
              <a:rPr lang="es-MX" dirty="0" smtClean="0">
                <a:solidFill>
                  <a:srgbClr val="0070C0"/>
                </a:solidFill>
              </a:rPr>
              <a:t>, 2013).</a:t>
            </a:r>
            <a:endParaRPr lang="es-MX" dirty="0">
              <a:solidFill>
                <a:srgbClr val="0070C0"/>
              </a:solidFill>
            </a:endParaRPr>
          </a:p>
          <a:p>
            <a:endParaRPr lang="es-MX" dirty="0"/>
          </a:p>
          <a:p>
            <a:pPr marL="0" indent="0" algn="ctr">
              <a:lnSpc>
                <a:spcPct val="150000"/>
              </a:lnSpc>
              <a:buNone/>
            </a:pPr>
            <a:r>
              <a:rPr lang="es-MX" dirty="0" smtClean="0">
                <a:solidFill>
                  <a:srgbClr val="FF0000"/>
                </a:solidFill>
              </a:rPr>
              <a:t>Algunos autores suelen denominar al marco conceptual, marco de referencia, e incluso, marco teórico-conceptual. </a:t>
            </a:r>
            <a:endParaRPr lang="es-MX" dirty="0">
              <a:solidFill>
                <a:srgbClr val="FF0000"/>
              </a:solidFill>
            </a:endParaRPr>
          </a:p>
        </p:txBody>
      </p:sp>
    </p:spTree>
    <p:extLst>
      <p:ext uri="{BB962C8B-B14F-4D97-AF65-F5344CB8AC3E}">
        <p14:creationId xmlns:p14="http://schemas.microsoft.com/office/powerpoint/2010/main" val="2388682644"/>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ctrTitle"/>
          </p:nvPr>
        </p:nvSpPr>
        <p:spPr/>
        <p:txBody>
          <a:bodyPr/>
          <a:lstStyle/>
          <a:p>
            <a:pPr algn="ctr">
              <a:lnSpc>
                <a:spcPct val="150000"/>
              </a:lnSpc>
            </a:pPr>
            <a:r>
              <a:rPr lang="es-MX" sz="5400" dirty="0" err="1" smtClean="0">
                <a:solidFill>
                  <a:srgbClr val="0070C0"/>
                </a:solidFill>
              </a:rPr>
              <a:t>CONTRASTAción</a:t>
            </a:r>
            <a:r>
              <a:rPr lang="es-MX" sz="5400" dirty="0" smtClean="0">
                <a:solidFill>
                  <a:srgbClr val="0070C0"/>
                </a:solidFill>
              </a:rPr>
              <a:t> de la teoría</a:t>
            </a:r>
            <a:endParaRPr lang="es-MX" sz="5400" dirty="0">
              <a:solidFill>
                <a:srgbClr val="0070C0"/>
              </a:solidFill>
            </a:endParaRPr>
          </a:p>
        </p:txBody>
      </p:sp>
      <p:sp>
        <p:nvSpPr>
          <p:cNvPr id="6" name="Subtítulo 5"/>
          <p:cNvSpPr>
            <a:spLocks noGrp="1"/>
          </p:cNvSpPr>
          <p:nvPr>
            <p:ph type="subTitle" idx="1"/>
          </p:nvPr>
        </p:nvSpPr>
        <p:spPr/>
        <p:txBody>
          <a:bodyPr/>
          <a:lstStyle/>
          <a:p>
            <a:pPr algn="ctr">
              <a:lnSpc>
                <a:spcPct val="150000"/>
              </a:lnSpc>
            </a:pPr>
            <a:r>
              <a:rPr lang="es-MX" dirty="0" smtClean="0">
                <a:solidFill>
                  <a:srgbClr val="FF0000"/>
                </a:solidFill>
              </a:rPr>
              <a:t>¿Cómo contrastar en términos prácticos y operativos, la teoría con la realidad?</a:t>
            </a:r>
            <a:endParaRPr lang="es-MX" dirty="0">
              <a:solidFill>
                <a:srgbClr val="FF0000"/>
              </a:solidFill>
            </a:endParaRPr>
          </a:p>
        </p:txBody>
      </p:sp>
    </p:spTree>
    <p:extLst>
      <p:ext uri="{BB962C8B-B14F-4D97-AF65-F5344CB8AC3E}">
        <p14:creationId xmlns:p14="http://schemas.microsoft.com/office/powerpoint/2010/main" val="2597328051"/>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p:txBody>
          <a:bodyPr/>
          <a:lstStyle/>
          <a:p>
            <a:pPr algn="ctr">
              <a:lnSpc>
                <a:spcPct val="150000"/>
              </a:lnSpc>
            </a:pPr>
            <a:r>
              <a:rPr lang="es-MX" sz="4400" dirty="0" smtClean="0">
                <a:solidFill>
                  <a:srgbClr val="FF0000"/>
                </a:solidFill>
              </a:rPr>
              <a:t>DISTINGUIENDO CATEGORÍAS Y UNIDADES DE ANÁLISIS</a:t>
            </a:r>
            <a:endParaRPr lang="es-MX" sz="4400" dirty="0">
              <a:solidFill>
                <a:srgbClr val="FF0000"/>
              </a:solidFill>
            </a:endParaRPr>
          </a:p>
        </p:txBody>
      </p:sp>
      <p:sp>
        <p:nvSpPr>
          <p:cNvPr id="6" name="Rectángulo 5"/>
          <p:cNvSpPr/>
          <p:nvPr/>
        </p:nvSpPr>
        <p:spPr>
          <a:xfrm>
            <a:off x="3195783" y="4971581"/>
            <a:ext cx="6096000" cy="873381"/>
          </a:xfrm>
          <a:prstGeom prst="rect">
            <a:avLst/>
          </a:prstGeom>
        </p:spPr>
        <p:txBody>
          <a:bodyPr>
            <a:spAutoFit/>
          </a:bodyPr>
          <a:lstStyle/>
          <a:p>
            <a:pPr algn="ctr">
              <a:lnSpc>
                <a:spcPct val="150000"/>
              </a:lnSpc>
            </a:pPr>
            <a:r>
              <a:rPr lang="es-MX" b="1" dirty="0">
                <a:solidFill>
                  <a:srgbClr val="0070C0"/>
                </a:solidFill>
              </a:rPr>
              <a:t>ELEMENTOS TEÓRICOS A CONSIDERAR EN INVESTIGACIÓN</a:t>
            </a:r>
          </a:p>
        </p:txBody>
      </p:sp>
    </p:spTree>
    <p:extLst>
      <p:ext uri="{BB962C8B-B14F-4D97-AF65-F5344CB8AC3E}">
        <p14:creationId xmlns:p14="http://schemas.microsoft.com/office/powerpoint/2010/main" val="1035950658"/>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1947301" y="1935018"/>
            <a:ext cx="7891272" cy="1815223"/>
          </a:xfrm>
        </p:spPr>
        <p:txBody>
          <a:bodyPr>
            <a:normAutofit lnSpcReduction="10000"/>
          </a:bodyPr>
          <a:lstStyle/>
          <a:p>
            <a:pPr algn="ctr">
              <a:lnSpc>
                <a:spcPct val="150000"/>
              </a:lnSpc>
            </a:pPr>
            <a:r>
              <a:rPr lang="es-MX" sz="4000" b="1" dirty="0" smtClean="0">
                <a:solidFill>
                  <a:srgbClr val="FF0000"/>
                </a:solidFill>
              </a:rPr>
              <a:t>CATEGORÍAS Y UNIDADES DE ANÁLISIS</a:t>
            </a:r>
            <a:endParaRPr lang="es-MX" sz="4000" b="1" dirty="0">
              <a:solidFill>
                <a:srgbClr val="FF0000"/>
              </a:solidFill>
            </a:endParaRPr>
          </a:p>
        </p:txBody>
      </p:sp>
      <p:pic>
        <p:nvPicPr>
          <p:cNvPr id="4" name="Imagen 3"/>
          <p:cNvPicPr>
            <a:picLocks noChangeAspect="1"/>
          </p:cNvPicPr>
          <p:nvPr/>
        </p:nvPicPr>
        <p:blipFill>
          <a:blip r:embed="rId2"/>
          <a:stretch>
            <a:fillRect/>
          </a:stretch>
        </p:blipFill>
        <p:spPr>
          <a:xfrm>
            <a:off x="2641599" y="4369075"/>
            <a:ext cx="6770255" cy="2105615"/>
          </a:xfrm>
          <a:prstGeom prst="rect">
            <a:avLst/>
          </a:prstGeom>
        </p:spPr>
      </p:pic>
    </p:spTree>
    <p:extLst>
      <p:ext uri="{BB962C8B-B14F-4D97-AF65-F5344CB8AC3E}">
        <p14:creationId xmlns:p14="http://schemas.microsoft.com/office/powerpoint/2010/main" val="3025959124"/>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a:bodyPr>
          <a:lstStyle/>
          <a:p>
            <a:pPr algn="ctr">
              <a:lnSpc>
                <a:spcPct val="150000"/>
              </a:lnSpc>
            </a:pPr>
            <a:r>
              <a:rPr lang="es-MX" sz="2400" dirty="0" smtClean="0">
                <a:solidFill>
                  <a:srgbClr val="0070C0"/>
                </a:solidFill>
              </a:rPr>
              <a:t>Es un atributo o característica manifiesta del objeto o fenómeno que se estudia; puede estar relacionado con un situación, contexto, problema, etc., y suele expresarse en forma de concepto.</a:t>
            </a:r>
            <a:br>
              <a:rPr lang="es-MX" sz="2400" dirty="0" smtClean="0">
                <a:solidFill>
                  <a:srgbClr val="0070C0"/>
                </a:solidFill>
              </a:rPr>
            </a:br>
            <a:r>
              <a:rPr lang="es-MX" sz="2400" dirty="0" smtClean="0">
                <a:solidFill>
                  <a:srgbClr val="0070C0"/>
                </a:solidFill>
              </a:rPr>
              <a:t>Cada categoría debe </a:t>
            </a:r>
            <a:r>
              <a:rPr lang="es-MX" sz="2400" dirty="0" err="1" smtClean="0">
                <a:solidFill>
                  <a:srgbClr val="0070C0"/>
                </a:solidFill>
              </a:rPr>
              <a:t>operacionalizarse</a:t>
            </a:r>
            <a:r>
              <a:rPr lang="es-MX" sz="2400" dirty="0" smtClean="0">
                <a:solidFill>
                  <a:srgbClr val="0070C0"/>
                </a:solidFill>
              </a:rPr>
              <a:t>; esto se hace a través de subcategorías o unidades de análisis que deben ser observables (García y ARCE, 2012).</a:t>
            </a:r>
            <a:endParaRPr lang="es-MX" sz="2400" dirty="0">
              <a:solidFill>
                <a:srgbClr val="0070C0"/>
              </a:solidFill>
            </a:endParaRPr>
          </a:p>
        </p:txBody>
      </p:sp>
      <p:sp>
        <p:nvSpPr>
          <p:cNvPr id="5" name="Marcador de texto 4"/>
          <p:cNvSpPr>
            <a:spLocks noGrp="1"/>
          </p:cNvSpPr>
          <p:nvPr>
            <p:ph type="body" idx="1"/>
          </p:nvPr>
        </p:nvSpPr>
        <p:spPr/>
        <p:txBody>
          <a:bodyPr>
            <a:normAutofit/>
          </a:bodyPr>
          <a:lstStyle/>
          <a:p>
            <a:pPr algn="ctr"/>
            <a:r>
              <a:rPr lang="es-MX" sz="3200" dirty="0" smtClean="0">
                <a:solidFill>
                  <a:srgbClr val="FF0000"/>
                </a:solidFill>
              </a:rPr>
              <a:t>CATEGORÍA DE ANÁLISIS</a:t>
            </a:r>
            <a:endParaRPr lang="es-MX" sz="3200" dirty="0">
              <a:solidFill>
                <a:srgbClr val="FF0000"/>
              </a:solidFill>
            </a:endParaRPr>
          </a:p>
        </p:txBody>
      </p:sp>
    </p:spTree>
    <p:extLst>
      <p:ext uri="{BB962C8B-B14F-4D97-AF65-F5344CB8AC3E}">
        <p14:creationId xmlns:p14="http://schemas.microsoft.com/office/powerpoint/2010/main" val="4100037524"/>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smtClean="0">
                <a:solidFill>
                  <a:srgbClr val="FF0000"/>
                </a:solidFill>
              </a:rPr>
              <a:t>Categorías de análisis</a:t>
            </a:r>
            <a:endParaRPr lang="es-MX" dirty="0">
              <a:solidFill>
                <a:srgbClr val="FF0000"/>
              </a:solidFill>
            </a:endParaRPr>
          </a:p>
        </p:txBody>
      </p:sp>
      <p:sp>
        <p:nvSpPr>
          <p:cNvPr id="5" name="Marcador de contenido 4"/>
          <p:cNvSpPr>
            <a:spLocks noGrp="1"/>
          </p:cNvSpPr>
          <p:nvPr>
            <p:ph sz="half" idx="1"/>
          </p:nvPr>
        </p:nvSpPr>
        <p:spPr>
          <a:xfrm>
            <a:off x="1069848" y="2194559"/>
            <a:ext cx="4754880" cy="4275513"/>
          </a:xfrm>
        </p:spPr>
        <p:txBody>
          <a:bodyPr>
            <a:normAutofit fontScale="92500"/>
          </a:bodyPr>
          <a:lstStyle/>
          <a:p>
            <a:pPr marL="0" indent="0" algn="just">
              <a:lnSpc>
                <a:spcPct val="150000"/>
              </a:lnSpc>
              <a:buNone/>
            </a:pPr>
            <a:r>
              <a:rPr lang="es-MX" dirty="0" smtClean="0">
                <a:solidFill>
                  <a:srgbClr val="0070C0"/>
                </a:solidFill>
              </a:rPr>
              <a:t>“El análisis en el campo de las Ciencias Sociales no puede limitarse a la mera identificación o cuantificación de sus componentes, elementos o principios, sino que debe concebirse y determinarse como una fundada descripción de los contenidos, lo más exacta posible de sus características, sus principios y relaciones” (</a:t>
            </a:r>
            <a:r>
              <a:rPr lang="es-MX" dirty="0" err="1" smtClean="0">
                <a:solidFill>
                  <a:srgbClr val="0070C0"/>
                </a:solidFill>
              </a:rPr>
              <a:t>Bardin</a:t>
            </a:r>
            <a:r>
              <a:rPr lang="es-MX" dirty="0" smtClean="0">
                <a:solidFill>
                  <a:srgbClr val="0070C0"/>
                </a:solidFill>
              </a:rPr>
              <a:t>, 2002).</a:t>
            </a:r>
            <a:endParaRPr lang="es-MX" dirty="0">
              <a:solidFill>
                <a:srgbClr val="0070C0"/>
              </a:solidFill>
            </a:endParaRPr>
          </a:p>
        </p:txBody>
      </p:sp>
      <p:pic>
        <p:nvPicPr>
          <p:cNvPr id="1026" name="Picture 2" descr="http://www.arqhys.com/contenidos/fotos/contenidos/Lecto-escritur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00957" y="2093975"/>
            <a:ext cx="5081443" cy="4126715"/>
          </a:xfrm>
          <a:prstGeom prst="rect">
            <a:avLst/>
          </a:prstGeom>
          <a:noFill/>
          <a:ln w="57150">
            <a:solidFill>
              <a:srgbClr val="C00000"/>
            </a:solidFill>
            <a:prstDash val="lgDash"/>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7545040"/>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arn(inVertic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750"/>
                                  </p:stCondLst>
                                  <p:childTnLst>
                                    <p:set>
                                      <p:cBhvr>
                                        <p:cTn id="11" dur="1" fill="hold">
                                          <p:stCondLst>
                                            <p:cond delay="0"/>
                                          </p:stCondLst>
                                        </p:cTn>
                                        <p:tgtEl>
                                          <p:spTgt spid="1026"/>
                                        </p:tgtEl>
                                        <p:attrNameLst>
                                          <p:attrName>style.visibility</p:attrName>
                                        </p:attrNameLst>
                                      </p:cBhvr>
                                      <p:to>
                                        <p:strVal val="visible"/>
                                      </p:to>
                                    </p:set>
                                    <p:animEffect transition="in" filter="wipe(down)">
                                      <p:cBhvr>
                                        <p:cTn id="12"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9847" y="484632"/>
            <a:ext cx="10581825" cy="1609344"/>
          </a:xfrm>
        </p:spPr>
        <p:txBody>
          <a:bodyPr/>
          <a:lstStyle/>
          <a:p>
            <a:r>
              <a:rPr lang="es-MX" dirty="0" smtClean="0">
                <a:solidFill>
                  <a:srgbClr val="FF0000"/>
                </a:solidFill>
              </a:rPr>
              <a:t>Categorías de análisis en investigación</a:t>
            </a:r>
            <a:endParaRPr lang="es-MX" dirty="0">
              <a:solidFill>
                <a:srgbClr val="FF0000"/>
              </a:solidFill>
            </a:endParaRPr>
          </a:p>
        </p:txBody>
      </p:sp>
      <p:sp>
        <p:nvSpPr>
          <p:cNvPr id="4" name="Marcador de contenido 3"/>
          <p:cNvSpPr>
            <a:spLocks noGrp="1"/>
          </p:cNvSpPr>
          <p:nvPr>
            <p:ph sz="half" idx="2"/>
          </p:nvPr>
        </p:nvSpPr>
        <p:spPr/>
        <p:txBody>
          <a:bodyPr>
            <a:normAutofit fontScale="92500"/>
          </a:bodyPr>
          <a:lstStyle/>
          <a:p>
            <a:pPr algn="just">
              <a:lnSpc>
                <a:spcPct val="150000"/>
              </a:lnSpc>
            </a:pPr>
            <a:r>
              <a:rPr lang="es-MX" dirty="0" smtClean="0">
                <a:solidFill>
                  <a:srgbClr val="0070C0"/>
                </a:solidFill>
              </a:rPr>
              <a:t>Conjunto de interpretaciones que constituyen un patrón común; los elementos se pueden conjuntar porque tienen características similares, y dicha similitud constituye la categoría.</a:t>
            </a:r>
          </a:p>
          <a:p>
            <a:pPr algn="just">
              <a:lnSpc>
                <a:spcPct val="150000"/>
              </a:lnSpc>
            </a:pPr>
            <a:r>
              <a:rPr lang="es-MX" dirty="0" smtClean="0">
                <a:solidFill>
                  <a:srgbClr val="0070C0"/>
                </a:solidFill>
              </a:rPr>
              <a:t>Elementos ya interpretados con una relación entre sí muy cercana (Vargas, 2015).</a:t>
            </a:r>
            <a:endParaRPr lang="es-MX" dirty="0">
              <a:solidFill>
                <a:srgbClr val="0070C0"/>
              </a:solidFill>
            </a:endParaRPr>
          </a:p>
        </p:txBody>
      </p:sp>
      <p:pic>
        <p:nvPicPr>
          <p:cNvPr id="2050" name="Picture 2" descr="http://mlm-d2-p.mlstatic.com/semanario-servilletas-cocina-punto-de-cruz-esquema-patron-306305-MLM20854136619_082016-F.jpg?square=fals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309" y="2228850"/>
            <a:ext cx="5140036" cy="3943350"/>
          </a:xfrm>
          <a:prstGeom prst="rect">
            <a:avLst/>
          </a:prstGeom>
          <a:blipFill>
            <a:blip r:embed="rId3"/>
            <a:tile tx="0" ty="0" sx="100000" sy="100000" flip="none" algn="tl"/>
          </a:blipFill>
          <a:ln w="57150">
            <a:solidFill>
              <a:srgbClr val="FF0000"/>
            </a:solidFill>
          </a:ln>
        </p:spPr>
      </p:pic>
    </p:spTree>
    <p:extLst>
      <p:ext uri="{BB962C8B-B14F-4D97-AF65-F5344CB8AC3E}">
        <p14:creationId xmlns:p14="http://schemas.microsoft.com/office/powerpoint/2010/main" val="3444179487"/>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circle(in)">
                                      <p:cBhvr>
                                        <p:cTn id="7" dur="20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ipe(down)">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1000"/>
                                        <p:tgtEl>
                                          <p:spTgt spid="4">
                                            <p:txEl>
                                              <p:pRg st="1" end="1"/>
                                            </p:txEl>
                                          </p:spTgt>
                                        </p:tgtEl>
                                      </p:cBhvr>
                                    </p:animEffect>
                                    <p:anim calcmode="lin" valueType="num">
                                      <p:cBhvr>
                                        <p:cTn id="18"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67128" y="1225296"/>
            <a:ext cx="9281160" cy="908304"/>
          </a:xfrm>
        </p:spPr>
        <p:txBody>
          <a:bodyPr>
            <a:normAutofit/>
          </a:bodyPr>
          <a:lstStyle/>
          <a:p>
            <a:pPr algn="ctr"/>
            <a:r>
              <a:rPr lang="es-MX" sz="2400" dirty="0" smtClean="0">
                <a:solidFill>
                  <a:srgbClr val="0070C0"/>
                </a:solidFill>
              </a:rPr>
              <a:t>CATEGORÍAS DE ANÁLISIS</a:t>
            </a:r>
            <a:endParaRPr lang="es-MX" sz="2400" dirty="0">
              <a:solidFill>
                <a:srgbClr val="0070C0"/>
              </a:solidFill>
            </a:endParaRPr>
          </a:p>
        </p:txBody>
      </p:sp>
      <p:sp>
        <p:nvSpPr>
          <p:cNvPr id="3" name="Marcador de texto 2"/>
          <p:cNvSpPr>
            <a:spLocks noGrp="1"/>
          </p:cNvSpPr>
          <p:nvPr>
            <p:ph type="body" idx="1"/>
          </p:nvPr>
        </p:nvSpPr>
        <p:spPr>
          <a:xfrm>
            <a:off x="2165774" y="2881745"/>
            <a:ext cx="9052560" cy="3205111"/>
          </a:xfrm>
        </p:spPr>
        <p:txBody>
          <a:bodyPr>
            <a:normAutofit/>
          </a:bodyPr>
          <a:lstStyle/>
          <a:p>
            <a:pPr algn="ctr">
              <a:lnSpc>
                <a:spcPct val="150000"/>
              </a:lnSpc>
            </a:pPr>
            <a:r>
              <a:rPr lang="es-MX" sz="2400" b="1" dirty="0" smtClean="0">
                <a:solidFill>
                  <a:srgbClr val="0070C0"/>
                </a:solidFill>
              </a:rPr>
              <a:t>El uso de categorías permite delimitar la investigación, comprender la relación entre los diferentes componentes que conforman la teoría y los procesos que se pueden presentar a raíz de su formulación y consecuente contrastación en la realidad.</a:t>
            </a:r>
            <a:endParaRPr lang="es-MX" sz="2400" b="1" dirty="0">
              <a:solidFill>
                <a:srgbClr val="0070C0"/>
              </a:solidFill>
            </a:endParaRPr>
          </a:p>
        </p:txBody>
      </p:sp>
    </p:spTree>
    <p:extLst>
      <p:ext uri="{BB962C8B-B14F-4D97-AF65-F5344CB8AC3E}">
        <p14:creationId xmlns:p14="http://schemas.microsoft.com/office/powerpoint/2010/main" val="3325226438"/>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a:bodyPr>
          <a:lstStyle/>
          <a:p>
            <a:r>
              <a:rPr lang="es-MX" sz="4000" dirty="0" smtClean="0">
                <a:solidFill>
                  <a:srgbClr val="FF0000"/>
                </a:solidFill>
              </a:rPr>
              <a:t>DATOS GENERALES DE LA UNIDAD DE APRENDIZAJE</a:t>
            </a:r>
            <a:endParaRPr lang="es-MX" sz="4000" dirty="0">
              <a:solidFill>
                <a:srgbClr val="FF0000"/>
              </a:solidFill>
            </a:endParaRPr>
          </a:p>
        </p:txBody>
      </p:sp>
      <p:sp>
        <p:nvSpPr>
          <p:cNvPr id="5" name="Marcador de contenido 4"/>
          <p:cNvSpPr>
            <a:spLocks noGrp="1"/>
          </p:cNvSpPr>
          <p:nvPr>
            <p:ph sz="half" idx="1"/>
          </p:nvPr>
        </p:nvSpPr>
        <p:spPr/>
        <p:txBody>
          <a:bodyPr/>
          <a:lstStyle/>
          <a:p>
            <a:pPr marL="0" indent="0" algn="just">
              <a:lnSpc>
                <a:spcPct val="150000"/>
              </a:lnSpc>
              <a:buNone/>
            </a:pPr>
            <a:r>
              <a:rPr lang="es-MX" dirty="0" smtClean="0">
                <a:solidFill>
                  <a:srgbClr val="0070C0"/>
                </a:solidFill>
              </a:rPr>
              <a:t>UNIDAD DE COMPETENCIA II:</a:t>
            </a:r>
          </a:p>
          <a:p>
            <a:pPr marL="0" indent="0" algn="just">
              <a:lnSpc>
                <a:spcPct val="150000"/>
              </a:lnSpc>
              <a:buNone/>
            </a:pPr>
            <a:endParaRPr lang="es-MX" dirty="0" smtClean="0">
              <a:solidFill>
                <a:srgbClr val="0070C0"/>
              </a:solidFill>
            </a:endParaRPr>
          </a:p>
          <a:p>
            <a:pPr marL="0" indent="0" algn="ctr">
              <a:lnSpc>
                <a:spcPct val="150000"/>
              </a:lnSpc>
              <a:buNone/>
            </a:pPr>
            <a:r>
              <a:rPr lang="es-MX" dirty="0" smtClean="0">
                <a:solidFill>
                  <a:srgbClr val="0070C0"/>
                </a:solidFill>
              </a:rPr>
              <a:t>Fundamentación </a:t>
            </a:r>
            <a:r>
              <a:rPr lang="es-MX" dirty="0">
                <a:solidFill>
                  <a:srgbClr val="0070C0"/>
                </a:solidFill>
              </a:rPr>
              <a:t>teórica del objeto de estudio elegido.</a:t>
            </a:r>
          </a:p>
        </p:txBody>
      </p:sp>
      <p:sp>
        <p:nvSpPr>
          <p:cNvPr id="6" name="Marcador de contenido 5"/>
          <p:cNvSpPr>
            <a:spLocks noGrp="1"/>
          </p:cNvSpPr>
          <p:nvPr>
            <p:ph sz="half" idx="2"/>
          </p:nvPr>
        </p:nvSpPr>
        <p:spPr/>
        <p:txBody>
          <a:bodyPr/>
          <a:lstStyle/>
          <a:p>
            <a:pPr marL="0" indent="0" algn="ctr">
              <a:lnSpc>
                <a:spcPct val="150000"/>
              </a:lnSpc>
              <a:buNone/>
            </a:pPr>
            <a:r>
              <a:rPr lang="es-MX" dirty="0" smtClean="0">
                <a:solidFill>
                  <a:srgbClr val="FF0000"/>
                </a:solidFill>
              </a:rPr>
              <a:t>CONOCIMIENTOS A IMPARTIR:</a:t>
            </a:r>
          </a:p>
          <a:p>
            <a:pPr marL="0" indent="0" algn="ctr">
              <a:lnSpc>
                <a:spcPct val="150000"/>
              </a:lnSpc>
              <a:buNone/>
            </a:pPr>
            <a:endParaRPr lang="es-MX" dirty="0">
              <a:solidFill>
                <a:srgbClr val="0070C0"/>
              </a:solidFill>
            </a:endParaRPr>
          </a:p>
          <a:p>
            <a:pPr marL="0" indent="0" algn="ctr">
              <a:lnSpc>
                <a:spcPct val="150000"/>
              </a:lnSpc>
              <a:buNone/>
            </a:pPr>
            <a:r>
              <a:rPr lang="es-MX" dirty="0" smtClean="0">
                <a:solidFill>
                  <a:srgbClr val="0070C0"/>
                </a:solidFill>
              </a:rPr>
              <a:t>Diferenciación </a:t>
            </a:r>
            <a:r>
              <a:rPr lang="es-MX" dirty="0">
                <a:solidFill>
                  <a:srgbClr val="0070C0"/>
                </a:solidFill>
              </a:rPr>
              <a:t>entre teorías y marco conceptual.</a:t>
            </a:r>
          </a:p>
        </p:txBody>
      </p:sp>
      <p:sp>
        <p:nvSpPr>
          <p:cNvPr id="7" name="CuadroTexto 6"/>
          <p:cNvSpPr txBox="1"/>
          <p:nvPr/>
        </p:nvSpPr>
        <p:spPr>
          <a:xfrm>
            <a:off x="1431636" y="4933956"/>
            <a:ext cx="9559637" cy="1338828"/>
          </a:xfrm>
          <a:prstGeom prst="rect">
            <a:avLst/>
          </a:prstGeom>
          <a:noFill/>
        </p:spPr>
        <p:txBody>
          <a:bodyPr wrap="square" rtlCol="0">
            <a:spAutoFit/>
          </a:bodyPr>
          <a:lstStyle/>
          <a:p>
            <a:pPr algn="ctr">
              <a:lnSpc>
                <a:spcPct val="150000"/>
              </a:lnSpc>
            </a:pPr>
            <a:r>
              <a:rPr lang="es-MX" dirty="0">
                <a:solidFill>
                  <a:srgbClr val="FF0000"/>
                </a:solidFill>
              </a:rPr>
              <a:t>PROPÓSITO DE LA UNIDAD DE APRENDIZAJE: </a:t>
            </a:r>
            <a:endParaRPr lang="es-MX" dirty="0" smtClean="0">
              <a:solidFill>
                <a:srgbClr val="FF0000"/>
              </a:solidFill>
            </a:endParaRPr>
          </a:p>
          <a:p>
            <a:pPr algn="just">
              <a:lnSpc>
                <a:spcPct val="150000"/>
              </a:lnSpc>
            </a:pPr>
            <a:r>
              <a:rPr lang="es-MX" dirty="0" smtClean="0">
                <a:solidFill>
                  <a:srgbClr val="0070C0"/>
                </a:solidFill>
              </a:rPr>
              <a:t>Desarrollar </a:t>
            </a:r>
            <a:r>
              <a:rPr lang="es-MX" dirty="0">
                <a:solidFill>
                  <a:srgbClr val="0070C0"/>
                </a:solidFill>
              </a:rPr>
              <a:t>competencias para la investigación científica de la gastronomía a través de la integración de un protocolo con argumentación empírica, teórica y metodológica. </a:t>
            </a:r>
          </a:p>
        </p:txBody>
      </p:sp>
    </p:spTree>
    <p:extLst>
      <p:ext uri="{BB962C8B-B14F-4D97-AF65-F5344CB8AC3E}">
        <p14:creationId xmlns:p14="http://schemas.microsoft.com/office/powerpoint/2010/main" val="569532131"/>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1051560" y="1432223"/>
            <a:ext cx="9966960" cy="1768177"/>
          </a:xfrm>
        </p:spPr>
        <p:txBody>
          <a:bodyPr/>
          <a:lstStyle/>
          <a:p>
            <a:pPr algn="ctr">
              <a:lnSpc>
                <a:spcPct val="150000"/>
              </a:lnSpc>
            </a:pPr>
            <a:r>
              <a:rPr lang="es-MX" sz="4400" dirty="0" smtClean="0">
                <a:solidFill>
                  <a:srgbClr val="FF0000"/>
                </a:solidFill>
              </a:rPr>
              <a:t>¿CÓMO SE CONSTRUYEN LAS CATEGORÍAS?</a:t>
            </a:r>
            <a:endParaRPr lang="es-MX" sz="4400" dirty="0">
              <a:solidFill>
                <a:srgbClr val="FF0000"/>
              </a:solidFill>
            </a:endParaRPr>
          </a:p>
        </p:txBody>
      </p:sp>
      <p:pic>
        <p:nvPicPr>
          <p:cNvPr id="6" name="Imagen 5"/>
          <p:cNvPicPr>
            <a:picLocks noChangeAspect="1"/>
          </p:cNvPicPr>
          <p:nvPr/>
        </p:nvPicPr>
        <p:blipFill>
          <a:blip r:embed="rId2"/>
          <a:stretch>
            <a:fillRect/>
          </a:stretch>
        </p:blipFill>
        <p:spPr>
          <a:xfrm>
            <a:off x="1246909" y="4849091"/>
            <a:ext cx="8340436" cy="1884218"/>
          </a:xfrm>
          <a:prstGeom prst="rect">
            <a:avLst/>
          </a:prstGeom>
        </p:spPr>
      </p:pic>
    </p:spTree>
    <p:extLst>
      <p:ext uri="{BB962C8B-B14F-4D97-AF65-F5344CB8AC3E}">
        <p14:creationId xmlns:p14="http://schemas.microsoft.com/office/powerpoint/2010/main" val="2895345909"/>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a:bodyPr>
          <a:lstStyle/>
          <a:p>
            <a:pPr algn="ctr">
              <a:lnSpc>
                <a:spcPct val="150000"/>
              </a:lnSpc>
            </a:pPr>
            <a:r>
              <a:rPr lang="es-MX" sz="4000" b="1" dirty="0" smtClean="0">
                <a:solidFill>
                  <a:srgbClr val="0070C0"/>
                </a:solidFill>
              </a:rPr>
              <a:t>Se tiene que recoger información</a:t>
            </a:r>
            <a:endParaRPr lang="es-MX" sz="4000" b="1" dirty="0">
              <a:solidFill>
                <a:srgbClr val="0070C0"/>
              </a:solidFill>
            </a:endParaRPr>
          </a:p>
        </p:txBody>
      </p:sp>
      <p:sp>
        <p:nvSpPr>
          <p:cNvPr id="5" name="Marcador de contenido 4"/>
          <p:cNvSpPr>
            <a:spLocks noGrp="1"/>
          </p:cNvSpPr>
          <p:nvPr>
            <p:ph sz="half" idx="1"/>
          </p:nvPr>
        </p:nvSpPr>
        <p:spPr/>
        <p:txBody>
          <a:bodyPr>
            <a:normAutofit lnSpcReduction="10000"/>
          </a:bodyPr>
          <a:lstStyle/>
          <a:p>
            <a:pPr>
              <a:lnSpc>
                <a:spcPct val="150000"/>
              </a:lnSpc>
            </a:pPr>
            <a:r>
              <a:rPr lang="es-MX" dirty="0" smtClean="0">
                <a:solidFill>
                  <a:srgbClr val="0070C0"/>
                </a:solidFill>
              </a:rPr>
              <a:t>Con los datos, hechos, estadísticas, opiniones, información recogida de la realidad, se pueden construir las categorías.</a:t>
            </a:r>
          </a:p>
          <a:p>
            <a:pPr>
              <a:lnSpc>
                <a:spcPct val="150000"/>
              </a:lnSpc>
            </a:pPr>
            <a:r>
              <a:rPr lang="es-MX" dirty="0" smtClean="0">
                <a:solidFill>
                  <a:srgbClr val="FF0000"/>
                </a:solidFill>
              </a:rPr>
              <a:t>Se van conjuntando los elementos comunes; y se separan los que no tienen nada en común.</a:t>
            </a:r>
          </a:p>
          <a:p>
            <a:endParaRPr lang="es-MX" dirty="0"/>
          </a:p>
        </p:txBody>
      </p:sp>
      <p:sp>
        <p:nvSpPr>
          <p:cNvPr id="6" name="Marcador de contenido 5"/>
          <p:cNvSpPr>
            <a:spLocks noGrp="1"/>
          </p:cNvSpPr>
          <p:nvPr>
            <p:ph sz="half" idx="2"/>
          </p:nvPr>
        </p:nvSpPr>
        <p:spPr/>
        <p:txBody>
          <a:bodyPr>
            <a:normAutofit lnSpcReduction="10000"/>
          </a:bodyPr>
          <a:lstStyle/>
          <a:p>
            <a:pPr>
              <a:lnSpc>
                <a:spcPct val="150000"/>
              </a:lnSpc>
            </a:pPr>
            <a:r>
              <a:rPr lang="es-MX" dirty="0" smtClean="0">
                <a:solidFill>
                  <a:srgbClr val="FF0000"/>
                </a:solidFill>
              </a:rPr>
              <a:t>Cada “montón” puede constituir una categoría.</a:t>
            </a:r>
          </a:p>
          <a:p>
            <a:pPr>
              <a:lnSpc>
                <a:spcPct val="150000"/>
              </a:lnSpc>
            </a:pPr>
            <a:r>
              <a:rPr lang="es-MX" dirty="0" smtClean="0">
                <a:solidFill>
                  <a:srgbClr val="0070C0"/>
                </a:solidFill>
              </a:rPr>
              <a:t>Luego, se tienen que interpretar para comprender qué tienen en común y por qué van juntas.</a:t>
            </a:r>
          </a:p>
          <a:p>
            <a:pPr>
              <a:lnSpc>
                <a:spcPct val="150000"/>
              </a:lnSpc>
            </a:pPr>
            <a:r>
              <a:rPr lang="es-MX" dirty="0" smtClean="0">
                <a:solidFill>
                  <a:srgbClr val="FF0000"/>
                </a:solidFill>
              </a:rPr>
              <a:t>La interpretación permite reconocer el sentido y significado de cada aspecto, según su contexto.</a:t>
            </a:r>
            <a:endParaRPr lang="es-MX" dirty="0">
              <a:solidFill>
                <a:srgbClr val="FF0000"/>
              </a:solidFill>
            </a:endParaRPr>
          </a:p>
        </p:txBody>
      </p:sp>
    </p:spTree>
    <p:extLst>
      <p:ext uri="{BB962C8B-B14F-4D97-AF65-F5344CB8AC3E}">
        <p14:creationId xmlns:p14="http://schemas.microsoft.com/office/powerpoint/2010/main" val="1224505875"/>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randombar(horizontal)">
                                      <p:cBhvr>
                                        <p:cTn id="13" dur="500"/>
                                        <p:tgtEl>
                                          <p:spTgt spid="5">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barn(inVertical)">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6">
                                            <p:txEl>
                                              <p:pRg st="1" end="1"/>
                                            </p:txEl>
                                          </p:spTgt>
                                        </p:tgtEl>
                                        <p:attrNameLst>
                                          <p:attrName>style.visibility</p:attrName>
                                        </p:attrNameLst>
                                      </p:cBhvr>
                                      <p:to>
                                        <p:strVal val="visible"/>
                                      </p:to>
                                    </p:set>
                                    <p:animEffect transition="in" filter="wipe(down)">
                                      <p:cBhvr>
                                        <p:cTn id="23" dur="500"/>
                                        <p:tgtEl>
                                          <p:spTgt spid="6">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6" presetClass="entr" presetSubtype="16" fill="hold" nodeType="clickEffect">
                                  <p:stCondLst>
                                    <p:cond delay="0"/>
                                  </p:stCondLst>
                                  <p:childTnLst>
                                    <p:set>
                                      <p:cBhvr>
                                        <p:cTn id="27" dur="1" fill="hold">
                                          <p:stCondLst>
                                            <p:cond delay="0"/>
                                          </p:stCondLst>
                                        </p:cTn>
                                        <p:tgtEl>
                                          <p:spTgt spid="6">
                                            <p:txEl>
                                              <p:pRg st="2" end="2"/>
                                            </p:txEl>
                                          </p:spTgt>
                                        </p:tgtEl>
                                        <p:attrNameLst>
                                          <p:attrName>style.visibility</p:attrName>
                                        </p:attrNameLst>
                                      </p:cBhvr>
                                      <p:to>
                                        <p:strVal val="visible"/>
                                      </p:to>
                                    </p:set>
                                    <p:animEffect transition="in" filter="circle(in)">
                                      <p:cBhvr>
                                        <p:cTn id="28" dur="20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nSpc>
                <a:spcPct val="150000"/>
              </a:lnSpc>
            </a:pPr>
            <a:r>
              <a:rPr lang="es-MX" sz="4000" dirty="0" smtClean="0">
                <a:solidFill>
                  <a:srgbClr val="FF0000"/>
                </a:solidFill>
              </a:rPr>
              <a:t>Se tienen que construir patrones</a:t>
            </a:r>
            <a:endParaRPr lang="es-MX" sz="4000" dirty="0">
              <a:solidFill>
                <a:srgbClr val="FF0000"/>
              </a:solidFill>
            </a:endParaRPr>
          </a:p>
        </p:txBody>
      </p:sp>
      <p:sp>
        <p:nvSpPr>
          <p:cNvPr id="3" name="Marcador de contenido 2"/>
          <p:cNvSpPr>
            <a:spLocks noGrp="1"/>
          </p:cNvSpPr>
          <p:nvPr>
            <p:ph sz="half" idx="1"/>
          </p:nvPr>
        </p:nvSpPr>
        <p:spPr>
          <a:xfrm>
            <a:off x="1069848" y="2471651"/>
            <a:ext cx="4754880" cy="3977640"/>
          </a:xfrm>
        </p:spPr>
        <p:txBody>
          <a:bodyPr/>
          <a:lstStyle/>
          <a:p>
            <a:pPr algn="just">
              <a:lnSpc>
                <a:spcPct val="150000"/>
              </a:lnSpc>
            </a:pPr>
            <a:r>
              <a:rPr lang="es-MX" dirty="0" smtClean="0">
                <a:solidFill>
                  <a:srgbClr val="0070C0"/>
                </a:solidFill>
              </a:rPr>
              <a:t>Cada categoría tiene una estructura, y puede contener tanto </a:t>
            </a:r>
            <a:r>
              <a:rPr lang="es-MX" i="1" dirty="0" err="1" smtClean="0">
                <a:solidFill>
                  <a:srgbClr val="0070C0"/>
                </a:solidFill>
              </a:rPr>
              <a:t>macrocategorías</a:t>
            </a:r>
            <a:r>
              <a:rPr lang="es-MX" dirty="0" smtClean="0">
                <a:solidFill>
                  <a:srgbClr val="0070C0"/>
                </a:solidFill>
              </a:rPr>
              <a:t> como </a:t>
            </a:r>
            <a:r>
              <a:rPr lang="es-MX" i="1" dirty="0" err="1" smtClean="0">
                <a:solidFill>
                  <a:srgbClr val="0070C0"/>
                </a:solidFill>
              </a:rPr>
              <a:t>microcategorías</a:t>
            </a:r>
            <a:r>
              <a:rPr lang="es-MX" dirty="0" smtClean="0">
                <a:solidFill>
                  <a:srgbClr val="0070C0"/>
                </a:solidFill>
              </a:rPr>
              <a:t> que se deben distinguir, y que tienen relación directa con la pregunta de investigación.</a:t>
            </a:r>
          </a:p>
          <a:p>
            <a:pPr algn="ctr">
              <a:lnSpc>
                <a:spcPct val="150000"/>
              </a:lnSpc>
            </a:pPr>
            <a:r>
              <a:rPr lang="es-MX" i="1" dirty="0" smtClean="0">
                <a:solidFill>
                  <a:srgbClr val="FF0000"/>
                </a:solidFill>
              </a:rPr>
              <a:t>¿Qué se quiere saber?</a:t>
            </a:r>
            <a:endParaRPr lang="es-MX" i="1" dirty="0">
              <a:solidFill>
                <a:srgbClr val="FF0000"/>
              </a:solidFill>
            </a:endParaRPr>
          </a:p>
        </p:txBody>
      </p:sp>
      <p:sp>
        <p:nvSpPr>
          <p:cNvPr id="4" name="Marcador de contenido 3"/>
          <p:cNvSpPr>
            <a:spLocks noGrp="1"/>
          </p:cNvSpPr>
          <p:nvPr>
            <p:ph sz="half" idx="2"/>
          </p:nvPr>
        </p:nvSpPr>
        <p:spPr>
          <a:xfrm>
            <a:off x="6364224" y="2840182"/>
            <a:ext cx="4754880" cy="3332018"/>
          </a:xfrm>
        </p:spPr>
        <p:txBody>
          <a:bodyPr/>
          <a:lstStyle/>
          <a:p>
            <a:pPr algn="ctr">
              <a:lnSpc>
                <a:spcPct val="150000"/>
              </a:lnSpc>
            </a:pPr>
            <a:r>
              <a:rPr lang="es-MX" dirty="0" smtClean="0">
                <a:solidFill>
                  <a:srgbClr val="FF0000"/>
                </a:solidFill>
              </a:rPr>
              <a:t>Con base en dicha pregunta, es que se pueden ir conjuntando los elementos para construir un patrón, y luego distinguiendo sus componentes para interpretarlos y poder responder dicha interrogante.</a:t>
            </a:r>
            <a:endParaRPr lang="es-MX" dirty="0">
              <a:solidFill>
                <a:srgbClr val="FF0000"/>
              </a:solidFill>
            </a:endParaRPr>
          </a:p>
        </p:txBody>
      </p:sp>
    </p:spTree>
    <p:extLst>
      <p:ext uri="{BB962C8B-B14F-4D97-AF65-F5344CB8AC3E}">
        <p14:creationId xmlns:p14="http://schemas.microsoft.com/office/powerpoint/2010/main" val="2192453498"/>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fade">
                                      <p:cBhvr>
                                        <p:cTn id="17" dur="1000"/>
                                        <p:tgtEl>
                                          <p:spTgt spid="4">
                                            <p:txEl>
                                              <p:pRg st="0" end="0"/>
                                            </p:txEl>
                                          </p:spTgt>
                                        </p:tgtEl>
                                      </p:cBhvr>
                                    </p:animEffect>
                                    <p:anim calcmode="lin" valueType="num">
                                      <p:cBhvr>
                                        <p:cTn id="1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1069847" y="484632"/>
            <a:ext cx="10595679" cy="1609344"/>
          </a:xfrm>
        </p:spPr>
        <p:txBody>
          <a:bodyPr>
            <a:normAutofit fontScale="90000"/>
          </a:bodyPr>
          <a:lstStyle/>
          <a:p>
            <a:pPr algn="r">
              <a:lnSpc>
                <a:spcPct val="150000"/>
              </a:lnSpc>
            </a:pPr>
            <a:r>
              <a:rPr lang="es-MX" sz="4400" dirty="0" smtClean="0">
                <a:solidFill>
                  <a:srgbClr val="0070C0"/>
                </a:solidFill>
              </a:rPr>
              <a:t>Se tienen que interpretar las relaciones y sus componentes</a:t>
            </a:r>
            <a:endParaRPr lang="es-MX" sz="4400" dirty="0">
              <a:solidFill>
                <a:srgbClr val="0070C0"/>
              </a:solidFill>
            </a:endParaRPr>
          </a:p>
        </p:txBody>
      </p:sp>
      <p:sp>
        <p:nvSpPr>
          <p:cNvPr id="6" name="Marcador de contenido 5"/>
          <p:cNvSpPr>
            <a:spLocks noGrp="1"/>
          </p:cNvSpPr>
          <p:nvPr>
            <p:ph idx="1"/>
          </p:nvPr>
        </p:nvSpPr>
        <p:spPr>
          <a:xfrm>
            <a:off x="1069848" y="2121407"/>
            <a:ext cx="10595678" cy="4265537"/>
          </a:xfrm>
        </p:spPr>
        <p:txBody>
          <a:bodyPr/>
          <a:lstStyle/>
          <a:p>
            <a:pPr marL="0" indent="0" algn="ctr">
              <a:lnSpc>
                <a:spcPct val="150000"/>
              </a:lnSpc>
              <a:buNone/>
            </a:pPr>
            <a:r>
              <a:rPr lang="es-MX" dirty="0" smtClean="0">
                <a:solidFill>
                  <a:srgbClr val="0070C0"/>
                </a:solidFill>
              </a:rPr>
              <a:t>Ponderar, de todas las posibles relaciones que encontremos, cuáles son realmente sustantivas para contestar la pregunta de investigación.</a:t>
            </a:r>
          </a:p>
          <a:p>
            <a:pPr marL="0" indent="0" algn="ctr">
              <a:lnSpc>
                <a:spcPct val="150000"/>
              </a:lnSpc>
              <a:buNone/>
            </a:pPr>
            <a:r>
              <a:rPr lang="es-MX" dirty="0" smtClean="0">
                <a:solidFill>
                  <a:srgbClr val="0070C0"/>
                </a:solidFill>
              </a:rPr>
              <a:t>EJEMPLO</a:t>
            </a:r>
          </a:p>
          <a:p>
            <a:pPr marL="0" indent="0" algn="ctr">
              <a:lnSpc>
                <a:spcPct val="150000"/>
              </a:lnSpc>
              <a:buNone/>
            </a:pPr>
            <a:r>
              <a:rPr lang="es-MX" sz="3200" b="1" i="1" dirty="0" smtClean="0">
                <a:solidFill>
                  <a:srgbClr val="FF0000"/>
                </a:solidFill>
              </a:rPr>
              <a:t>¿DE QUÉ MANERA CONSTRUYEN SU CONOCIMIENTO LOS ALUMNOS DURANTE SUS PRÁCTICAS DE CAMPO?</a:t>
            </a:r>
          </a:p>
        </p:txBody>
      </p:sp>
    </p:spTree>
    <p:extLst>
      <p:ext uri="{BB962C8B-B14F-4D97-AF65-F5344CB8AC3E}">
        <p14:creationId xmlns:p14="http://schemas.microsoft.com/office/powerpoint/2010/main" val="3453292152"/>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arn(inVertic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wipe(down)">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circle(in)">
                                      <p:cBhvr>
                                        <p:cTn id="17" dur="20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rgbClr val="0070C0"/>
                </a:solidFill>
              </a:rPr>
              <a:t>POSIBLE CATEGORÍA (1)</a:t>
            </a:r>
            <a:endParaRPr lang="es-MX" dirty="0">
              <a:solidFill>
                <a:srgbClr val="0070C0"/>
              </a:solidFill>
            </a:endParaRPr>
          </a:p>
        </p:txBody>
      </p:sp>
      <p:sp>
        <p:nvSpPr>
          <p:cNvPr id="4" name="Marcador de contenido 3"/>
          <p:cNvSpPr>
            <a:spLocks noGrp="1"/>
          </p:cNvSpPr>
          <p:nvPr>
            <p:ph sz="half" idx="2"/>
          </p:nvPr>
        </p:nvSpPr>
        <p:spPr/>
        <p:txBody>
          <a:bodyPr/>
          <a:lstStyle/>
          <a:p>
            <a:pPr marL="0" indent="0" algn="ctr">
              <a:lnSpc>
                <a:spcPct val="150000"/>
              </a:lnSpc>
              <a:buNone/>
            </a:pPr>
            <a:r>
              <a:rPr lang="es-MX" b="1" dirty="0" smtClean="0">
                <a:solidFill>
                  <a:srgbClr val="FF0000"/>
                </a:solidFill>
              </a:rPr>
              <a:t>CONSTRUCCIÓN DE CONOCIMIENTO</a:t>
            </a:r>
          </a:p>
          <a:p>
            <a:pPr marL="0" indent="0" algn="ctr">
              <a:lnSpc>
                <a:spcPct val="150000"/>
              </a:lnSpc>
              <a:buNone/>
            </a:pPr>
            <a:endParaRPr lang="es-MX" b="1" dirty="0" smtClean="0">
              <a:solidFill>
                <a:srgbClr val="FF0000"/>
              </a:solidFill>
            </a:endParaRPr>
          </a:p>
          <a:p>
            <a:pPr algn="ctr">
              <a:lnSpc>
                <a:spcPct val="150000"/>
              </a:lnSpc>
              <a:buFont typeface="Wingdings" panose="05000000000000000000" pitchFamily="2" charset="2"/>
              <a:buChar char="ü"/>
            </a:pPr>
            <a:r>
              <a:rPr lang="es-MX" b="1" dirty="0" smtClean="0">
                <a:solidFill>
                  <a:srgbClr val="0070C0"/>
                </a:solidFill>
              </a:rPr>
              <a:t>Inteligencias múltiples</a:t>
            </a:r>
          </a:p>
          <a:p>
            <a:pPr algn="ctr">
              <a:lnSpc>
                <a:spcPct val="150000"/>
              </a:lnSpc>
              <a:buFont typeface="Wingdings" panose="05000000000000000000" pitchFamily="2" charset="2"/>
              <a:buChar char="ü"/>
            </a:pPr>
            <a:r>
              <a:rPr lang="es-MX" b="1" dirty="0" smtClean="0">
                <a:solidFill>
                  <a:srgbClr val="0070C0"/>
                </a:solidFill>
              </a:rPr>
              <a:t>Modularidad de la mente</a:t>
            </a:r>
          </a:p>
          <a:p>
            <a:pPr algn="ctr">
              <a:lnSpc>
                <a:spcPct val="150000"/>
              </a:lnSpc>
              <a:buFont typeface="Wingdings" panose="05000000000000000000" pitchFamily="2" charset="2"/>
              <a:buChar char="ü"/>
            </a:pPr>
            <a:r>
              <a:rPr lang="es-MX" b="1" dirty="0" smtClean="0">
                <a:solidFill>
                  <a:srgbClr val="0070C0"/>
                </a:solidFill>
              </a:rPr>
              <a:t>Constructivismo</a:t>
            </a:r>
          </a:p>
          <a:p>
            <a:pPr marL="0" indent="0" algn="ctr">
              <a:lnSpc>
                <a:spcPct val="150000"/>
              </a:lnSpc>
              <a:buNone/>
            </a:pPr>
            <a:endParaRPr lang="es-MX" b="1" dirty="0">
              <a:solidFill>
                <a:srgbClr val="0070C0"/>
              </a:solidFill>
            </a:endParaRPr>
          </a:p>
        </p:txBody>
      </p:sp>
      <p:pic>
        <p:nvPicPr>
          <p:cNvPr id="3074" name="Picture 2" descr="http://4.bp.blogspot.com/-cJqgzBuW9Mk/UyjQ1tvOVNI/AAAAAAAAte8/olfMAHSFxu4/s1600/inteligencias-multipl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4883" y="2093976"/>
            <a:ext cx="4167043" cy="4078224"/>
          </a:xfrm>
          <a:prstGeom prst="rect">
            <a:avLst/>
          </a:prstGeom>
          <a:noFill/>
          <a:ln w="57150">
            <a:solidFill>
              <a:srgbClr val="FF0000"/>
            </a:solidFill>
            <a:prstDash val="sysDot"/>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2522384"/>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inVertic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circle(in)">
                                      <p:cBhvr>
                                        <p:cTn id="12" dur="20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anim calcmode="lin" valueType="num">
                                      <p:cBhvr additive="base">
                                        <p:cTn id="17"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animEffect transition="in" filter="barn(inVertical)">
                                      <p:cBhvr>
                                        <p:cTn id="23"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069848" y="484632"/>
            <a:ext cx="5538770" cy="1609344"/>
          </a:xfrm>
        </p:spPr>
        <p:txBody>
          <a:bodyPr/>
          <a:lstStyle/>
          <a:p>
            <a:r>
              <a:rPr lang="es-MX" dirty="0" smtClean="0">
                <a:solidFill>
                  <a:srgbClr val="FF0000"/>
                </a:solidFill>
              </a:rPr>
              <a:t>Posible categoría (2)</a:t>
            </a:r>
            <a:endParaRPr lang="es-MX" dirty="0">
              <a:solidFill>
                <a:srgbClr val="FF0000"/>
              </a:solidFill>
            </a:endParaRPr>
          </a:p>
        </p:txBody>
      </p:sp>
      <p:sp>
        <p:nvSpPr>
          <p:cNvPr id="5" name="Marcador de contenido 4"/>
          <p:cNvSpPr>
            <a:spLocks noGrp="1"/>
          </p:cNvSpPr>
          <p:nvPr>
            <p:ph sz="half" idx="1"/>
          </p:nvPr>
        </p:nvSpPr>
        <p:spPr/>
        <p:txBody>
          <a:bodyPr/>
          <a:lstStyle/>
          <a:p>
            <a:pPr marL="0" indent="0" algn="ctr">
              <a:lnSpc>
                <a:spcPct val="150000"/>
              </a:lnSpc>
              <a:buNone/>
            </a:pPr>
            <a:r>
              <a:rPr lang="es-MX" b="1" dirty="0" smtClean="0">
                <a:solidFill>
                  <a:srgbClr val="FF0000"/>
                </a:solidFill>
              </a:rPr>
              <a:t>PRÁCTICAS DE CAMPO</a:t>
            </a:r>
          </a:p>
          <a:p>
            <a:pPr marL="0" indent="0" algn="ctr">
              <a:lnSpc>
                <a:spcPct val="150000"/>
              </a:lnSpc>
              <a:buNone/>
            </a:pPr>
            <a:endParaRPr lang="es-MX" b="1" dirty="0">
              <a:solidFill>
                <a:srgbClr val="FF0000"/>
              </a:solidFill>
            </a:endParaRPr>
          </a:p>
          <a:p>
            <a:pPr algn="ctr">
              <a:lnSpc>
                <a:spcPct val="150000"/>
              </a:lnSpc>
              <a:buFont typeface="Wingdings" panose="05000000000000000000" pitchFamily="2" charset="2"/>
              <a:buChar char="Ø"/>
            </a:pPr>
            <a:r>
              <a:rPr lang="es-MX" b="1" dirty="0" smtClean="0">
                <a:solidFill>
                  <a:srgbClr val="0070C0"/>
                </a:solidFill>
              </a:rPr>
              <a:t>VISITAS DE FAMILIARIZACIÓN</a:t>
            </a:r>
          </a:p>
          <a:p>
            <a:pPr algn="ctr">
              <a:lnSpc>
                <a:spcPct val="150000"/>
              </a:lnSpc>
              <a:buFont typeface="Wingdings" panose="05000000000000000000" pitchFamily="2" charset="2"/>
              <a:buChar char="Ø"/>
            </a:pPr>
            <a:endParaRPr lang="es-MX" b="1" dirty="0">
              <a:solidFill>
                <a:srgbClr val="0070C0"/>
              </a:solidFill>
            </a:endParaRPr>
          </a:p>
          <a:p>
            <a:pPr algn="ctr">
              <a:lnSpc>
                <a:spcPct val="150000"/>
              </a:lnSpc>
              <a:buFont typeface="Wingdings" panose="05000000000000000000" pitchFamily="2" charset="2"/>
              <a:buChar char="Ø"/>
            </a:pPr>
            <a:r>
              <a:rPr lang="es-MX" b="1" dirty="0" smtClean="0">
                <a:solidFill>
                  <a:srgbClr val="0070C0"/>
                </a:solidFill>
              </a:rPr>
              <a:t>PRÁCTICAS PROFESIONALES</a:t>
            </a:r>
            <a:endParaRPr lang="es-MX" b="1" dirty="0">
              <a:solidFill>
                <a:srgbClr val="0070C0"/>
              </a:solidFill>
            </a:endParaRPr>
          </a:p>
        </p:txBody>
      </p:sp>
      <p:pic>
        <p:nvPicPr>
          <p:cNvPr id="4098" name="Picture 2" descr="https://encrypted-tbn3.gstatic.com/images?q=tbn:ANd9GcTKPLgvVSFTE4Wlp4qRjHGZ53i7WO_7ZxVNqPbzlZhiLs5nIFjaq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68837" y="764898"/>
            <a:ext cx="4447309" cy="5407302"/>
          </a:xfrm>
          <a:prstGeom prst="rect">
            <a:avLst/>
          </a:prstGeom>
          <a:noFill/>
          <a:ln w="38100">
            <a:solidFill>
              <a:srgbClr val="FF0000"/>
            </a:solidFill>
            <a:prstDash val="lgDashDot"/>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5961388"/>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circle(in)">
                                      <p:cBhvr>
                                        <p:cTn id="7" dur="2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wheel(1)">
                                      <p:cBhvr>
                                        <p:cTn id="12" dur="20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Effect transition="in" filter="fade">
                                      <p:cBhvr>
                                        <p:cTn id="17" dur="1000"/>
                                        <p:tgtEl>
                                          <p:spTgt spid="5">
                                            <p:txEl>
                                              <p:pRg st="4" end="4"/>
                                            </p:txEl>
                                          </p:spTgt>
                                        </p:tgtEl>
                                      </p:cBhvr>
                                    </p:animEffect>
                                    <p:anim calcmode="lin" valueType="num">
                                      <p:cBhvr>
                                        <p:cTn id="18"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19"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p:txBody>
          <a:bodyPr/>
          <a:lstStyle/>
          <a:p>
            <a:r>
              <a:rPr lang="es-MX" dirty="0" smtClean="0">
                <a:solidFill>
                  <a:srgbClr val="FF0000"/>
                </a:solidFill>
              </a:rPr>
              <a:t>POSIBLE RELACIÓN:</a:t>
            </a:r>
            <a:endParaRPr lang="es-MX" dirty="0">
              <a:solidFill>
                <a:srgbClr val="FF0000"/>
              </a:solidFill>
            </a:endParaRPr>
          </a:p>
        </p:txBody>
      </p:sp>
      <p:sp>
        <p:nvSpPr>
          <p:cNvPr id="8" name="Marcador de contenido 7"/>
          <p:cNvSpPr>
            <a:spLocks noGrp="1"/>
          </p:cNvSpPr>
          <p:nvPr>
            <p:ph idx="1"/>
          </p:nvPr>
        </p:nvSpPr>
        <p:spPr/>
        <p:txBody>
          <a:bodyPr/>
          <a:lstStyle/>
          <a:p>
            <a:pPr marL="0" indent="0" algn="ctr">
              <a:lnSpc>
                <a:spcPct val="150000"/>
              </a:lnSpc>
              <a:buNone/>
            </a:pPr>
            <a:r>
              <a:rPr lang="es-MX" dirty="0" smtClean="0">
                <a:solidFill>
                  <a:srgbClr val="0070C0"/>
                </a:solidFill>
              </a:rPr>
              <a:t>LAS PRÁCTICAS DE CAMPO PERMITEN CONSTRUIR EL CONOCIMIENTO DE LOS ALUMNOS</a:t>
            </a:r>
          </a:p>
          <a:p>
            <a:pPr algn="ctr">
              <a:lnSpc>
                <a:spcPct val="150000"/>
              </a:lnSpc>
            </a:pPr>
            <a:r>
              <a:rPr lang="es-MX" dirty="0" smtClean="0">
                <a:solidFill>
                  <a:srgbClr val="0070C0"/>
                </a:solidFill>
              </a:rPr>
              <a:t>A) Sin el profesor, de manera individual y de forma grupal.</a:t>
            </a:r>
          </a:p>
          <a:p>
            <a:pPr algn="ctr">
              <a:lnSpc>
                <a:spcPct val="150000"/>
              </a:lnSpc>
            </a:pPr>
            <a:r>
              <a:rPr lang="es-MX" dirty="0" smtClean="0">
                <a:solidFill>
                  <a:srgbClr val="0070C0"/>
                </a:solidFill>
              </a:rPr>
              <a:t>B) Con el profesor, individual y grupal.</a:t>
            </a:r>
          </a:p>
          <a:p>
            <a:pPr algn="ctr">
              <a:lnSpc>
                <a:spcPct val="150000"/>
              </a:lnSpc>
            </a:pPr>
            <a:r>
              <a:rPr lang="es-MX" dirty="0" smtClean="0">
                <a:solidFill>
                  <a:srgbClr val="0070C0"/>
                </a:solidFill>
              </a:rPr>
              <a:t>C) Con/de los propios compañeros.</a:t>
            </a:r>
          </a:p>
          <a:p>
            <a:pPr algn="ctr">
              <a:lnSpc>
                <a:spcPct val="150000"/>
              </a:lnSpc>
            </a:pPr>
            <a:r>
              <a:rPr lang="es-MX" dirty="0" smtClean="0">
                <a:solidFill>
                  <a:srgbClr val="0070C0"/>
                </a:solidFill>
              </a:rPr>
              <a:t>D) Con/ delos expertos o conocedores en el campo.</a:t>
            </a:r>
            <a:endParaRPr lang="es-MX" dirty="0">
              <a:solidFill>
                <a:srgbClr val="0070C0"/>
              </a:solidFill>
            </a:endParaRPr>
          </a:p>
        </p:txBody>
      </p:sp>
    </p:spTree>
    <p:extLst>
      <p:ext uri="{BB962C8B-B14F-4D97-AF65-F5344CB8AC3E}">
        <p14:creationId xmlns:p14="http://schemas.microsoft.com/office/powerpoint/2010/main" val="2336019058"/>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8">
                                            <p:txEl>
                                              <p:pRg st="1" end="1"/>
                                            </p:txEl>
                                          </p:spTgt>
                                        </p:tgtEl>
                                        <p:attrNameLst>
                                          <p:attrName>style.visibility</p:attrName>
                                        </p:attrNameLst>
                                      </p:cBhvr>
                                      <p:to>
                                        <p:strVal val="visible"/>
                                      </p:to>
                                    </p:set>
                                    <p:animEffect transition="in" filter="wipe(down)">
                                      <p:cBhvr>
                                        <p:cTn id="14" dur="500"/>
                                        <p:tgtEl>
                                          <p:spTgt spid="8">
                                            <p:txEl>
                                              <p:pRg st="1" end="1"/>
                                            </p:txEl>
                                          </p:spTgt>
                                        </p:tgtEl>
                                      </p:cBhvr>
                                    </p:animEffect>
                                  </p:childTnLst>
                                </p:cTn>
                              </p:par>
                              <p:par>
                                <p:cTn id="15" presetID="22" presetClass="entr" presetSubtype="4" fill="hold" nodeType="with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wipe(down)">
                                      <p:cBhvr>
                                        <p:cTn id="17" dur="500"/>
                                        <p:tgtEl>
                                          <p:spTgt spid="8">
                                            <p:txEl>
                                              <p:pRg st="2" end="2"/>
                                            </p:txEl>
                                          </p:spTgt>
                                        </p:tgtEl>
                                      </p:cBhvr>
                                    </p:animEffect>
                                  </p:childTnLst>
                                </p:cTn>
                              </p:par>
                              <p:par>
                                <p:cTn id="18" presetID="22" presetClass="entr" presetSubtype="4" fill="hold" nodeType="withEffect">
                                  <p:stCondLst>
                                    <p:cond delay="0"/>
                                  </p:stCondLst>
                                  <p:childTnLst>
                                    <p:set>
                                      <p:cBhvr>
                                        <p:cTn id="19" dur="1" fill="hold">
                                          <p:stCondLst>
                                            <p:cond delay="0"/>
                                          </p:stCondLst>
                                        </p:cTn>
                                        <p:tgtEl>
                                          <p:spTgt spid="8">
                                            <p:txEl>
                                              <p:pRg st="3" end="3"/>
                                            </p:txEl>
                                          </p:spTgt>
                                        </p:tgtEl>
                                        <p:attrNameLst>
                                          <p:attrName>style.visibility</p:attrName>
                                        </p:attrNameLst>
                                      </p:cBhvr>
                                      <p:to>
                                        <p:strVal val="visible"/>
                                      </p:to>
                                    </p:set>
                                    <p:animEffect transition="in" filter="wipe(down)">
                                      <p:cBhvr>
                                        <p:cTn id="20" dur="500"/>
                                        <p:tgtEl>
                                          <p:spTgt spid="8">
                                            <p:txEl>
                                              <p:pRg st="3" end="3"/>
                                            </p:txEl>
                                          </p:spTgt>
                                        </p:tgtEl>
                                      </p:cBhvr>
                                    </p:animEffect>
                                  </p:childTnLst>
                                </p:cTn>
                              </p:par>
                              <p:par>
                                <p:cTn id="21" presetID="22" presetClass="entr" presetSubtype="4" fill="hold" nodeType="withEffect">
                                  <p:stCondLst>
                                    <p:cond delay="0"/>
                                  </p:stCondLst>
                                  <p:childTnLst>
                                    <p:set>
                                      <p:cBhvr>
                                        <p:cTn id="22" dur="1" fill="hold">
                                          <p:stCondLst>
                                            <p:cond delay="0"/>
                                          </p:stCondLst>
                                        </p:cTn>
                                        <p:tgtEl>
                                          <p:spTgt spid="8">
                                            <p:txEl>
                                              <p:pRg st="4" end="4"/>
                                            </p:txEl>
                                          </p:spTgt>
                                        </p:tgtEl>
                                        <p:attrNameLst>
                                          <p:attrName>style.visibility</p:attrName>
                                        </p:attrNameLst>
                                      </p:cBhvr>
                                      <p:to>
                                        <p:strVal val="visible"/>
                                      </p:to>
                                    </p:set>
                                    <p:animEffect transition="in" filter="wipe(down)">
                                      <p:cBhvr>
                                        <p:cTn id="23" dur="500"/>
                                        <p:tgtEl>
                                          <p:spTgt spid="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fontScale="90000"/>
          </a:bodyPr>
          <a:lstStyle/>
          <a:p>
            <a:pPr algn="ctr">
              <a:lnSpc>
                <a:spcPct val="150000"/>
              </a:lnSpc>
            </a:pPr>
            <a:r>
              <a:rPr lang="es-MX" dirty="0" smtClean="0">
                <a:solidFill>
                  <a:srgbClr val="0070C0"/>
                </a:solidFill>
              </a:rPr>
              <a:t>¿CUÁLES SERÍAN LAS UNIDADES DE ANÁLISIS?</a:t>
            </a:r>
            <a:endParaRPr lang="es-MX" dirty="0">
              <a:solidFill>
                <a:srgbClr val="0070C0"/>
              </a:solidFill>
            </a:endParaRPr>
          </a:p>
        </p:txBody>
      </p:sp>
      <p:pic>
        <p:nvPicPr>
          <p:cNvPr id="2" name="Imagen 1"/>
          <p:cNvPicPr>
            <a:picLocks noChangeAspect="1"/>
          </p:cNvPicPr>
          <p:nvPr/>
        </p:nvPicPr>
        <p:blipFill>
          <a:blip r:embed="rId2"/>
          <a:stretch>
            <a:fillRect/>
          </a:stretch>
        </p:blipFill>
        <p:spPr>
          <a:xfrm>
            <a:off x="3153430" y="5479081"/>
            <a:ext cx="7529213" cy="536494"/>
          </a:xfrm>
          <a:prstGeom prst="rect">
            <a:avLst/>
          </a:prstGeom>
        </p:spPr>
      </p:pic>
    </p:spTree>
    <p:extLst>
      <p:ext uri="{BB962C8B-B14F-4D97-AF65-F5344CB8AC3E}">
        <p14:creationId xmlns:p14="http://schemas.microsoft.com/office/powerpoint/2010/main" val="415941213"/>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b="1" dirty="0" smtClean="0">
                <a:solidFill>
                  <a:srgbClr val="FF0000"/>
                </a:solidFill>
              </a:rPr>
              <a:t>UNIDADES DE ANÁLISIS</a:t>
            </a:r>
            <a:endParaRPr lang="es-MX" b="1" dirty="0">
              <a:solidFill>
                <a:srgbClr val="FF0000"/>
              </a:solidFill>
            </a:endParaRPr>
          </a:p>
        </p:txBody>
      </p:sp>
      <p:sp>
        <p:nvSpPr>
          <p:cNvPr id="5" name="Marcador de contenido 4"/>
          <p:cNvSpPr>
            <a:spLocks noGrp="1"/>
          </p:cNvSpPr>
          <p:nvPr>
            <p:ph idx="1"/>
          </p:nvPr>
        </p:nvSpPr>
        <p:spPr/>
        <p:txBody>
          <a:bodyPr>
            <a:normAutofit fontScale="92500"/>
          </a:bodyPr>
          <a:lstStyle/>
          <a:p>
            <a:pPr>
              <a:lnSpc>
                <a:spcPct val="150000"/>
              </a:lnSpc>
            </a:pPr>
            <a:r>
              <a:rPr lang="es-MX" b="1" dirty="0" smtClean="0">
                <a:solidFill>
                  <a:srgbClr val="0070C0"/>
                </a:solidFill>
              </a:rPr>
              <a:t>Las subcategorías o unidades de análisis, permiten delimitar qué y cómo se va a investigar.</a:t>
            </a:r>
          </a:p>
          <a:p>
            <a:pPr>
              <a:lnSpc>
                <a:spcPct val="150000"/>
              </a:lnSpc>
            </a:pPr>
            <a:r>
              <a:rPr lang="es-MX" b="1" dirty="0" smtClean="0">
                <a:solidFill>
                  <a:srgbClr val="0070C0"/>
                </a:solidFill>
              </a:rPr>
              <a:t>Representan en detalle la categoría que se investigará.</a:t>
            </a:r>
          </a:p>
          <a:p>
            <a:pPr>
              <a:lnSpc>
                <a:spcPct val="150000"/>
              </a:lnSpc>
            </a:pPr>
            <a:r>
              <a:rPr lang="es-MX" b="1" dirty="0" smtClean="0">
                <a:solidFill>
                  <a:srgbClr val="0070C0"/>
                </a:solidFill>
              </a:rPr>
              <a:t>Deben responder a los objetivos y/o propósitos específicos de la investigación.</a:t>
            </a:r>
          </a:p>
          <a:p>
            <a:pPr>
              <a:lnSpc>
                <a:spcPct val="150000"/>
              </a:lnSpc>
            </a:pPr>
            <a:r>
              <a:rPr lang="es-MX" b="1" dirty="0" smtClean="0">
                <a:solidFill>
                  <a:srgbClr val="0070C0"/>
                </a:solidFill>
              </a:rPr>
              <a:t>Permiten sistematizar los datos recolectados.</a:t>
            </a:r>
          </a:p>
          <a:p>
            <a:pPr>
              <a:lnSpc>
                <a:spcPct val="150000"/>
              </a:lnSpc>
            </a:pPr>
            <a:r>
              <a:rPr lang="es-MX" b="1" dirty="0" smtClean="0">
                <a:solidFill>
                  <a:srgbClr val="0070C0"/>
                </a:solidFill>
              </a:rPr>
              <a:t>Constituyen una guía para la investigación y para facilitar la observación y análisis de los datos.</a:t>
            </a:r>
            <a:endParaRPr lang="es-MX" b="1" dirty="0">
              <a:solidFill>
                <a:srgbClr val="0070C0"/>
              </a:solidFill>
            </a:endParaRPr>
          </a:p>
        </p:txBody>
      </p:sp>
    </p:spTree>
    <p:extLst>
      <p:ext uri="{BB962C8B-B14F-4D97-AF65-F5344CB8AC3E}">
        <p14:creationId xmlns:p14="http://schemas.microsoft.com/office/powerpoint/2010/main" val="2116531844"/>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wipe(down)">
                                      <p:cBhvr>
                                        <p:cTn id="14" dur="500"/>
                                        <p:tgtEl>
                                          <p:spTgt spid="5">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Effect transition="in" filter="circle(in)">
                                      <p:cBhvr>
                                        <p:cTn id="19" dur="2000"/>
                                        <p:tgtEl>
                                          <p:spTgt spid="5">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5">
                                            <p:txEl>
                                              <p:pRg st="3" end="3"/>
                                            </p:txEl>
                                          </p:spTgt>
                                        </p:tgtEl>
                                        <p:attrNameLst>
                                          <p:attrName>style.visibility</p:attrName>
                                        </p:attrNameLst>
                                      </p:cBhvr>
                                      <p:to>
                                        <p:strVal val="visible"/>
                                      </p:to>
                                    </p:set>
                                    <p:animEffect transition="in" filter="fade">
                                      <p:cBhvr>
                                        <p:cTn id="24" dur="1000"/>
                                        <p:tgtEl>
                                          <p:spTgt spid="5">
                                            <p:txEl>
                                              <p:pRg st="3" end="3"/>
                                            </p:txEl>
                                          </p:spTgt>
                                        </p:tgtEl>
                                      </p:cBhvr>
                                    </p:animEffect>
                                    <p:anim calcmode="lin" valueType="num">
                                      <p:cBhvr>
                                        <p:cTn id="25"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nodeType="click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animEffect transition="in" filter="wipe(down)">
                                      <p:cBhvr>
                                        <p:cTn id="31"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9848" y="484632"/>
            <a:ext cx="10058400" cy="900823"/>
          </a:xfrm>
        </p:spPr>
        <p:txBody>
          <a:bodyPr/>
          <a:lstStyle/>
          <a:p>
            <a:r>
              <a:rPr lang="es-MX" dirty="0" smtClean="0">
                <a:solidFill>
                  <a:srgbClr val="FF0000"/>
                </a:solidFill>
              </a:rPr>
              <a:t>UNIDADES DE ANÁLISIS</a:t>
            </a:r>
            <a:endParaRPr lang="es-MX" dirty="0">
              <a:solidFill>
                <a:srgbClr val="FF0000"/>
              </a:solidFill>
            </a:endParaRPr>
          </a:p>
        </p:txBody>
      </p:sp>
      <p:sp>
        <p:nvSpPr>
          <p:cNvPr id="3" name="Marcador de contenido 2"/>
          <p:cNvSpPr>
            <a:spLocks noGrp="1"/>
          </p:cNvSpPr>
          <p:nvPr>
            <p:ph idx="1"/>
          </p:nvPr>
        </p:nvSpPr>
        <p:spPr>
          <a:xfrm>
            <a:off x="1069848" y="1593274"/>
            <a:ext cx="10058400" cy="3865418"/>
          </a:xfrm>
        </p:spPr>
        <p:txBody>
          <a:bodyPr/>
          <a:lstStyle/>
          <a:p>
            <a:pPr algn="just">
              <a:lnSpc>
                <a:spcPct val="150000"/>
              </a:lnSpc>
            </a:pPr>
            <a:r>
              <a:rPr lang="es-MX" dirty="0" smtClean="0">
                <a:solidFill>
                  <a:srgbClr val="0070C0"/>
                </a:solidFill>
              </a:rPr>
              <a:t>Son los elementos sobre los que se focaliza el estudio; deben hacerse visibles para poder comprender mejor la realidad que se estudia.</a:t>
            </a:r>
          </a:p>
          <a:p>
            <a:pPr algn="just">
              <a:lnSpc>
                <a:spcPct val="150000"/>
              </a:lnSpc>
            </a:pPr>
            <a:r>
              <a:rPr lang="es-MX" dirty="0" smtClean="0">
                <a:solidFill>
                  <a:srgbClr val="0070C0"/>
                </a:solidFill>
              </a:rPr>
              <a:t>Son partes analizables, segmentos de contenido que pueden ser descritos, medidos, analizados e interpretados sistemáticamente, cuidando de no destruir las relaciones existentes entre ellos y la propia teoría.</a:t>
            </a:r>
          </a:p>
          <a:p>
            <a:pPr algn="just">
              <a:lnSpc>
                <a:spcPct val="150000"/>
              </a:lnSpc>
            </a:pPr>
            <a:r>
              <a:rPr lang="es-MX" dirty="0" smtClean="0">
                <a:solidFill>
                  <a:srgbClr val="0070C0"/>
                </a:solidFill>
              </a:rPr>
              <a:t>Pueden equipararse a las “variables” que se utilizan en los estudios cuantitativos.</a:t>
            </a:r>
            <a:endParaRPr lang="es-MX" dirty="0">
              <a:solidFill>
                <a:srgbClr val="0070C0"/>
              </a:solidFill>
            </a:endParaRPr>
          </a:p>
        </p:txBody>
      </p:sp>
      <p:pic>
        <p:nvPicPr>
          <p:cNvPr id="4" name="Imagen 3"/>
          <p:cNvPicPr>
            <a:picLocks noChangeAspect="1"/>
          </p:cNvPicPr>
          <p:nvPr/>
        </p:nvPicPr>
        <p:blipFill>
          <a:blip r:embed="rId2"/>
          <a:stretch>
            <a:fillRect/>
          </a:stretch>
        </p:blipFill>
        <p:spPr>
          <a:xfrm>
            <a:off x="1745672" y="5458691"/>
            <a:ext cx="9144000" cy="1143000"/>
          </a:xfrm>
          <a:prstGeom prst="rect">
            <a:avLst/>
          </a:prstGeom>
        </p:spPr>
      </p:pic>
    </p:spTree>
    <p:extLst>
      <p:ext uri="{BB962C8B-B14F-4D97-AF65-F5344CB8AC3E}">
        <p14:creationId xmlns:p14="http://schemas.microsoft.com/office/powerpoint/2010/main" val="1188904937"/>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rgbClr val="FF0000"/>
                </a:solidFill>
              </a:rPr>
              <a:t>Guión para el empleo del material</a:t>
            </a:r>
            <a:endParaRPr lang="es-MX" dirty="0">
              <a:solidFill>
                <a:srgbClr val="FF0000"/>
              </a:solidFill>
            </a:endParaRPr>
          </a:p>
        </p:txBody>
      </p:sp>
      <p:sp>
        <p:nvSpPr>
          <p:cNvPr id="3" name="Marcador de contenido 2"/>
          <p:cNvSpPr>
            <a:spLocks noGrp="1"/>
          </p:cNvSpPr>
          <p:nvPr>
            <p:ph sz="half" idx="1"/>
          </p:nvPr>
        </p:nvSpPr>
        <p:spPr>
          <a:xfrm>
            <a:off x="711200" y="2194560"/>
            <a:ext cx="5113528" cy="3977640"/>
          </a:xfrm>
        </p:spPr>
        <p:txBody>
          <a:bodyPr>
            <a:normAutofit fontScale="77500" lnSpcReduction="20000"/>
          </a:bodyPr>
          <a:lstStyle/>
          <a:p>
            <a:pPr algn="just">
              <a:lnSpc>
                <a:spcPct val="150000"/>
              </a:lnSpc>
            </a:pPr>
            <a:r>
              <a:rPr lang="es-MX" dirty="0" smtClean="0">
                <a:solidFill>
                  <a:srgbClr val="0070C0"/>
                </a:solidFill>
              </a:rPr>
              <a:t>Se sugiere dedicar un mínimo de </a:t>
            </a:r>
            <a:r>
              <a:rPr lang="es-MX" dirty="0" smtClean="0">
                <a:solidFill>
                  <a:srgbClr val="FF0000"/>
                </a:solidFill>
              </a:rPr>
              <a:t>tres sesiones presenciales, de dos horas cada una</a:t>
            </a:r>
            <a:r>
              <a:rPr lang="es-MX" dirty="0" smtClean="0">
                <a:solidFill>
                  <a:srgbClr val="0070C0"/>
                </a:solidFill>
              </a:rPr>
              <a:t>, para la presentación de los contenidos considerados en este material.</a:t>
            </a:r>
          </a:p>
          <a:p>
            <a:pPr algn="just">
              <a:lnSpc>
                <a:spcPct val="150000"/>
              </a:lnSpc>
            </a:pPr>
            <a:r>
              <a:rPr lang="es-MX" dirty="0">
                <a:solidFill>
                  <a:srgbClr val="0070C0"/>
                </a:solidFill>
              </a:rPr>
              <a:t>Las diapositivas pueden mostrarse a los alumnos, para </a:t>
            </a:r>
            <a:r>
              <a:rPr lang="es-MX" dirty="0">
                <a:solidFill>
                  <a:srgbClr val="FF0000"/>
                </a:solidFill>
              </a:rPr>
              <a:t>apoyar la exposición oral del profesor.</a:t>
            </a:r>
          </a:p>
          <a:p>
            <a:pPr algn="just">
              <a:lnSpc>
                <a:spcPct val="150000"/>
              </a:lnSpc>
            </a:pPr>
            <a:r>
              <a:rPr lang="es-MX" dirty="0">
                <a:solidFill>
                  <a:srgbClr val="0070C0"/>
                </a:solidFill>
              </a:rPr>
              <a:t>Se recomienda </a:t>
            </a:r>
            <a:r>
              <a:rPr lang="es-MX" dirty="0">
                <a:solidFill>
                  <a:srgbClr val="FF0000"/>
                </a:solidFill>
              </a:rPr>
              <a:t>asignar un máximo de 30 minutos por sesión, a dicha exposición oral</a:t>
            </a:r>
            <a:r>
              <a:rPr lang="es-MX" dirty="0" smtClean="0">
                <a:solidFill>
                  <a:srgbClr val="FF0000"/>
                </a:solidFill>
              </a:rPr>
              <a:t>. </a:t>
            </a:r>
            <a:r>
              <a:rPr lang="es-MX" dirty="0" smtClean="0">
                <a:solidFill>
                  <a:srgbClr val="0070C0"/>
                </a:solidFill>
              </a:rPr>
              <a:t>El resto del tiempo, se sugiere dedicarlo a la lectura de textos, a la realización de ejercicios, a la resolución de posibles dudas y cuestionamientos.</a:t>
            </a:r>
            <a:endParaRPr lang="es-MX" dirty="0">
              <a:solidFill>
                <a:srgbClr val="0070C0"/>
              </a:solidFill>
            </a:endParaRPr>
          </a:p>
          <a:p>
            <a:pPr algn="just">
              <a:lnSpc>
                <a:spcPct val="150000"/>
              </a:lnSpc>
            </a:pPr>
            <a:endParaRPr lang="es-MX" dirty="0" smtClean="0">
              <a:solidFill>
                <a:srgbClr val="0070C0"/>
              </a:solidFill>
            </a:endParaRPr>
          </a:p>
          <a:p>
            <a:pPr algn="just">
              <a:lnSpc>
                <a:spcPct val="150000"/>
              </a:lnSpc>
            </a:pPr>
            <a:endParaRPr lang="es-MX" dirty="0" smtClean="0">
              <a:solidFill>
                <a:srgbClr val="0070C0"/>
              </a:solidFill>
            </a:endParaRPr>
          </a:p>
        </p:txBody>
      </p:sp>
      <p:sp>
        <p:nvSpPr>
          <p:cNvPr id="4" name="Marcador de contenido 3"/>
          <p:cNvSpPr>
            <a:spLocks noGrp="1"/>
          </p:cNvSpPr>
          <p:nvPr>
            <p:ph sz="half" idx="2"/>
          </p:nvPr>
        </p:nvSpPr>
        <p:spPr/>
        <p:txBody>
          <a:bodyPr>
            <a:normAutofit fontScale="77500" lnSpcReduction="20000"/>
          </a:bodyPr>
          <a:lstStyle/>
          <a:p>
            <a:pPr algn="just">
              <a:lnSpc>
                <a:spcPct val="150000"/>
              </a:lnSpc>
            </a:pPr>
            <a:r>
              <a:rPr lang="es-MX" dirty="0">
                <a:solidFill>
                  <a:srgbClr val="0070C0"/>
                </a:solidFill>
              </a:rPr>
              <a:t>En una </a:t>
            </a:r>
            <a:r>
              <a:rPr lang="es-MX" dirty="0">
                <a:solidFill>
                  <a:srgbClr val="FF0000"/>
                </a:solidFill>
              </a:rPr>
              <a:t>primera sesión</a:t>
            </a:r>
            <a:r>
              <a:rPr lang="es-MX" dirty="0">
                <a:solidFill>
                  <a:srgbClr val="0070C0"/>
                </a:solidFill>
              </a:rPr>
              <a:t>, se sugiere abordar lo relativo a la teoría (primeras 16 diapositivas, de la número 8 a la 24). En una </a:t>
            </a:r>
            <a:r>
              <a:rPr lang="es-MX" dirty="0">
                <a:solidFill>
                  <a:srgbClr val="FF0000"/>
                </a:solidFill>
              </a:rPr>
              <a:t>segunda clase,  </a:t>
            </a:r>
            <a:r>
              <a:rPr lang="es-MX" dirty="0">
                <a:solidFill>
                  <a:srgbClr val="0070C0"/>
                </a:solidFill>
              </a:rPr>
              <a:t>lo relacionado con el marco teórico y el conceptual (diapositivas 25 a 32). En una </a:t>
            </a:r>
            <a:r>
              <a:rPr lang="es-MX" dirty="0">
                <a:solidFill>
                  <a:srgbClr val="FF0000"/>
                </a:solidFill>
              </a:rPr>
              <a:t>tercera sesión</a:t>
            </a:r>
            <a:r>
              <a:rPr lang="es-MX" dirty="0">
                <a:solidFill>
                  <a:srgbClr val="0070C0"/>
                </a:solidFill>
              </a:rPr>
              <a:t>, los contenidos referidos a las categorías, unidades de análisis y variables (diapositivas 33 a 53).</a:t>
            </a:r>
          </a:p>
          <a:p>
            <a:pPr algn="just">
              <a:lnSpc>
                <a:spcPct val="150000"/>
              </a:lnSpc>
            </a:pPr>
            <a:r>
              <a:rPr lang="es-MX" dirty="0" smtClean="0">
                <a:solidFill>
                  <a:srgbClr val="0070C0"/>
                </a:solidFill>
              </a:rPr>
              <a:t>Toda la presentación </a:t>
            </a:r>
            <a:r>
              <a:rPr lang="es-MX" dirty="0" smtClean="0">
                <a:solidFill>
                  <a:srgbClr val="FF0000"/>
                </a:solidFill>
              </a:rPr>
              <a:t>oral apoyada y enriquecida con diversas estrategias didácticas.</a:t>
            </a:r>
          </a:p>
        </p:txBody>
      </p:sp>
    </p:spTree>
    <p:extLst>
      <p:ext uri="{BB962C8B-B14F-4D97-AF65-F5344CB8AC3E}">
        <p14:creationId xmlns:p14="http://schemas.microsoft.com/office/powerpoint/2010/main" val="3066904116"/>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rgbClr val="FF0000"/>
                </a:solidFill>
              </a:rPr>
              <a:t>UNIDADES DE ANÁLISIS</a:t>
            </a:r>
            <a:endParaRPr lang="es-MX" dirty="0">
              <a:solidFill>
                <a:srgbClr val="FF0000"/>
              </a:solidFill>
            </a:endParaRPr>
          </a:p>
        </p:txBody>
      </p:sp>
      <p:sp>
        <p:nvSpPr>
          <p:cNvPr id="3" name="Marcador de contenido 2"/>
          <p:cNvSpPr>
            <a:spLocks noGrp="1"/>
          </p:cNvSpPr>
          <p:nvPr>
            <p:ph idx="1"/>
          </p:nvPr>
        </p:nvSpPr>
        <p:spPr/>
        <p:txBody>
          <a:bodyPr/>
          <a:lstStyle/>
          <a:p>
            <a:pPr algn="just">
              <a:lnSpc>
                <a:spcPct val="150000"/>
              </a:lnSpc>
            </a:pPr>
            <a:r>
              <a:rPr lang="es-MX" dirty="0" smtClean="0">
                <a:solidFill>
                  <a:srgbClr val="0070C0"/>
                </a:solidFill>
              </a:rPr>
              <a:t>Unidades materiales que, en su conjunto, conforman la realidad a investigar y que deben, en algún momento, ser recogidas y conservadas para permitir su estudio.</a:t>
            </a:r>
          </a:p>
          <a:p>
            <a:pPr marL="0" indent="0" algn="just">
              <a:lnSpc>
                <a:spcPct val="150000"/>
              </a:lnSpc>
              <a:buNone/>
            </a:pPr>
            <a:endParaRPr lang="es-MX" dirty="0" smtClean="0">
              <a:solidFill>
                <a:srgbClr val="0070C0"/>
              </a:solidFill>
            </a:endParaRPr>
          </a:p>
          <a:p>
            <a:pPr marL="0" indent="0" algn="ctr">
              <a:lnSpc>
                <a:spcPct val="150000"/>
              </a:lnSpc>
              <a:buNone/>
            </a:pPr>
            <a:r>
              <a:rPr lang="es-MX" dirty="0" smtClean="0">
                <a:solidFill>
                  <a:srgbClr val="FF0000"/>
                </a:solidFill>
              </a:rPr>
              <a:t>EJEMPLO:</a:t>
            </a:r>
          </a:p>
          <a:p>
            <a:pPr marL="0" indent="0" algn="ctr">
              <a:lnSpc>
                <a:spcPct val="150000"/>
              </a:lnSpc>
              <a:buNone/>
            </a:pPr>
            <a:r>
              <a:rPr lang="es-MX" dirty="0">
                <a:solidFill>
                  <a:srgbClr val="FF0000"/>
                </a:solidFill>
              </a:rPr>
              <a:t>LAS PRÁCTICAS DE CAMPO PERMITEN CONSTRUIR EL CONOCIMIENTO DE LOS ALUMNOS</a:t>
            </a:r>
          </a:p>
          <a:p>
            <a:pPr algn="just">
              <a:lnSpc>
                <a:spcPct val="150000"/>
              </a:lnSpc>
            </a:pPr>
            <a:endParaRPr lang="es-MX" dirty="0">
              <a:solidFill>
                <a:srgbClr val="0070C0"/>
              </a:solidFill>
            </a:endParaRPr>
          </a:p>
        </p:txBody>
      </p:sp>
    </p:spTree>
    <p:extLst>
      <p:ext uri="{BB962C8B-B14F-4D97-AF65-F5344CB8AC3E}">
        <p14:creationId xmlns:p14="http://schemas.microsoft.com/office/powerpoint/2010/main" val="2257858792"/>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arn(inVertical)">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circle(in)">
                                      <p:cBhvr>
                                        <p:cTn id="18"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smtClean="0"/>
              <a:t>RESPONDER LAS INTERROGANTES</a:t>
            </a:r>
            <a:endParaRPr lang="es-MX" dirty="0"/>
          </a:p>
        </p:txBody>
      </p:sp>
      <p:sp>
        <p:nvSpPr>
          <p:cNvPr id="5" name="Marcador de contenido 4"/>
          <p:cNvSpPr>
            <a:spLocks noGrp="1"/>
          </p:cNvSpPr>
          <p:nvPr>
            <p:ph sz="half" idx="1"/>
          </p:nvPr>
        </p:nvSpPr>
        <p:spPr/>
        <p:txBody>
          <a:bodyPr/>
          <a:lstStyle/>
          <a:p>
            <a:pPr marL="0" indent="0" algn="ctr">
              <a:buNone/>
            </a:pPr>
            <a:r>
              <a:rPr lang="es-MX" sz="3200" b="1" i="1" dirty="0" smtClean="0">
                <a:solidFill>
                  <a:srgbClr val="0070C0"/>
                </a:solidFill>
              </a:rPr>
              <a:t>¿QUÉ?</a:t>
            </a:r>
            <a:endParaRPr lang="es-MX" sz="3200" b="1" i="1" dirty="0">
              <a:solidFill>
                <a:srgbClr val="0070C0"/>
              </a:solidFill>
            </a:endParaRPr>
          </a:p>
          <a:p>
            <a:pPr marL="0" indent="0" algn="ctr">
              <a:buNone/>
            </a:pPr>
            <a:endParaRPr lang="es-MX" sz="3200" b="1" i="1" dirty="0" smtClean="0">
              <a:solidFill>
                <a:srgbClr val="0070C0"/>
              </a:solidFill>
            </a:endParaRPr>
          </a:p>
          <a:p>
            <a:pPr marL="0" indent="0" algn="ctr">
              <a:buNone/>
            </a:pPr>
            <a:r>
              <a:rPr lang="es-MX" sz="3200" b="1" i="1" dirty="0" smtClean="0">
                <a:solidFill>
                  <a:srgbClr val="0070C0"/>
                </a:solidFill>
              </a:rPr>
              <a:t>¿CÓMO?</a:t>
            </a:r>
          </a:p>
          <a:p>
            <a:pPr marL="0" indent="0" algn="ctr">
              <a:buNone/>
            </a:pPr>
            <a:endParaRPr lang="es-MX" sz="3200" b="1" i="1" dirty="0">
              <a:solidFill>
                <a:srgbClr val="0070C0"/>
              </a:solidFill>
            </a:endParaRPr>
          </a:p>
          <a:p>
            <a:pPr marL="0" indent="0" algn="ctr">
              <a:buNone/>
            </a:pPr>
            <a:r>
              <a:rPr lang="es-MX" sz="3200" b="1" i="1" dirty="0" smtClean="0">
                <a:solidFill>
                  <a:srgbClr val="0070C0"/>
                </a:solidFill>
              </a:rPr>
              <a:t>¿CUÁNDO?</a:t>
            </a:r>
            <a:endParaRPr lang="es-MX" sz="3200" b="1" i="1" dirty="0">
              <a:solidFill>
                <a:srgbClr val="0070C0"/>
              </a:solidFill>
            </a:endParaRPr>
          </a:p>
        </p:txBody>
      </p:sp>
      <p:sp>
        <p:nvSpPr>
          <p:cNvPr id="6" name="Marcador de contenido 5"/>
          <p:cNvSpPr>
            <a:spLocks noGrp="1"/>
          </p:cNvSpPr>
          <p:nvPr>
            <p:ph sz="half" idx="2"/>
          </p:nvPr>
        </p:nvSpPr>
        <p:spPr/>
        <p:txBody>
          <a:bodyPr>
            <a:noAutofit/>
          </a:bodyPr>
          <a:lstStyle/>
          <a:p>
            <a:pPr marL="0" indent="0" algn="ctr">
              <a:lnSpc>
                <a:spcPct val="150000"/>
              </a:lnSpc>
              <a:buNone/>
            </a:pPr>
            <a:r>
              <a:rPr lang="es-MX" sz="2800" b="1" i="1" dirty="0" smtClean="0">
                <a:solidFill>
                  <a:srgbClr val="FF0000"/>
                </a:solidFill>
              </a:rPr>
              <a:t>¿CÓMO CONSTRUYEN SU CONOCIMIENTO LOS ALUMNOS A TRAVÉS DE LAS PRÁCTICAS DE CAMPO?</a:t>
            </a:r>
            <a:endParaRPr lang="es-MX" sz="2800" b="1" i="1" dirty="0">
              <a:solidFill>
                <a:srgbClr val="FF0000"/>
              </a:solidFill>
            </a:endParaRPr>
          </a:p>
        </p:txBody>
      </p:sp>
    </p:spTree>
    <p:extLst>
      <p:ext uri="{BB962C8B-B14F-4D97-AF65-F5344CB8AC3E}">
        <p14:creationId xmlns:p14="http://schemas.microsoft.com/office/powerpoint/2010/main" val="749032976"/>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arn(inVertical)">
                                      <p:cBhvr>
                                        <p:cTn id="7" dur="500"/>
                                        <p:tgtEl>
                                          <p:spTgt spid="5">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5">
                                            <p:txEl>
                                              <p:pRg st="2" end="2"/>
                                            </p:txEl>
                                          </p:spTgt>
                                        </p:tgtEl>
                                        <p:attrNameLst>
                                          <p:attrName>style.visibility</p:attrName>
                                        </p:attrNameLst>
                                      </p:cBhvr>
                                      <p:to>
                                        <p:strVal val="visible"/>
                                      </p:to>
                                    </p:set>
                                    <p:animEffect transition="in" filter="barn(inVertical)">
                                      <p:cBhvr>
                                        <p:cTn id="10" dur="500"/>
                                        <p:tgtEl>
                                          <p:spTgt spid="5">
                                            <p:txEl>
                                              <p:pRg st="2" end="2"/>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5">
                                            <p:txEl>
                                              <p:pRg st="4" end="4"/>
                                            </p:txEl>
                                          </p:spTgt>
                                        </p:tgtEl>
                                        <p:attrNameLst>
                                          <p:attrName>style.visibility</p:attrName>
                                        </p:attrNameLst>
                                      </p:cBhvr>
                                      <p:to>
                                        <p:strVal val="visible"/>
                                      </p:to>
                                    </p:set>
                                    <p:animEffect transition="in" filter="barn(inVertical)">
                                      <p:cBhvr>
                                        <p:cTn id="13" dur="500"/>
                                        <p:tgtEl>
                                          <p:spTgt spid="5">
                                            <p:txEl>
                                              <p:pRg st="4" end="4"/>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nodeType="click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circle(in)">
                                      <p:cBhvr>
                                        <p:cTn id="18" dur="2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9848" y="484632"/>
            <a:ext cx="10058400" cy="803841"/>
          </a:xfrm>
        </p:spPr>
        <p:txBody>
          <a:bodyPr>
            <a:normAutofit fontScale="90000"/>
          </a:bodyPr>
          <a:lstStyle/>
          <a:p>
            <a:pPr algn="r"/>
            <a:r>
              <a:rPr lang="es-MX" dirty="0" smtClean="0">
                <a:solidFill>
                  <a:srgbClr val="0070C0"/>
                </a:solidFill>
              </a:rPr>
              <a:t>VARIABLES</a:t>
            </a:r>
            <a:endParaRPr lang="es-MX" dirty="0">
              <a:solidFill>
                <a:srgbClr val="0070C0"/>
              </a:solidFill>
            </a:endParaRPr>
          </a:p>
        </p:txBody>
      </p:sp>
      <p:sp>
        <p:nvSpPr>
          <p:cNvPr id="4" name="Marcador de contenido 3"/>
          <p:cNvSpPr>
            <a:spLocks noGrp="1"/>
          </p:cNvSpPr>
          <p:nvPr>
            <p:ph sz="half" idx="1"/>
          </p:nvPr>
        </p:nvSpPr>
        <p:spPr>
          <a:xfrm>
            <a:off x="498764" y="484633"/>
            <a:ext cx="5325964" cy="6082422"/>
          </a:xfrm>
        </p:spPr>
        <p:txBody>
          <a:bodyPr>
            <a:normAutofit/>
          </a:bodyPr>
          <a:lstStyle/>
          <a:p>
            <a:pPr algn="just">
              <a:lnSpc>
                <a:spcPct val="150000"/>
              </a:lnSpc>
              <a:buFont typeface="Wingdings" panose="05000000000000000000" pitchFamily="2" charset="2"/>
              <a:buChar char="q"/>
            </a:pPr>
            <a:r>
              <a:rPr lang="es-MX" dirty="0" smtClean="0">
                <a:solidFill>
                  <a:srgbClr val="0070C0"/>
                </a:solidFill>
              </a:rPr>
              <a:t>Aspecto o dimensión de un objeto; elementos que sintetizan o abrevian conceptualmente los aspectos que se desean conocer acerca de las categorías de análisis. Cobran distinto valor y significado al interior de la posición teórica adoptada.</a:t>
            </a:r>
          </a:p>
          <a:p>
            <a:pPr marL="0" indent="0" algn="just">
              <a:lnSpc>
                <a:spcPct val="150000"/>
              </a:lnSpc>
              <a:buNone/>
            </a:pPr>
            <a:endParaRPr lang="es-MX" dirty="0" smtClean="0">
              <a:solidFill>
                <a:srgbClr val="0070C0"/>
              </a:solidFill>
            </a:endParaRPr>
          </a:p>
          <a:p>
            <a:pPr algn="just">
              <a:lnSpc>
                <a:spcPct val="150000"/>
              </a:lnSpc>
              <a:buFont typeface="Wingdings" panose="05000000000000000000" pitchFamily="2" charset="2"/>
              <a:buChar char="q"/>
            </a:pPr>
            <a:r>
              <a:rPr lang="es-MX" dirty="0">
                <a:solidFill>
                  <a:srgbClr val="0070C0"/>
                </a:solidFill>
              </a:rPr>
              <a:t>“Unidades básicas de información que se estudian e interpretan en una investigación</a:t>
            </a:r>
            <a:r>
              <a:rPr lang="es-MX" dirty="0" smtClean="0">
                <a:solidFill>
                  <a:srgbClr val="0070C0"/>
                </a:solidFill>
              </a:rPr>
              <a:t>” (SDSU, 2015).</a:t>
            </a:r>
            <a:endParaRPr lang="es-MX" dirty="0">
              <a:solidFill>
                <a:srgbClr val="0070C0"/>
              </a:solidFill>
            </a:endParaRPr>
          </a:p>
          <a:p>
            <a:pPr algn="just">
              <a:lnSpc>
                <a:spcPct val="150000"/>
              </a:lnSpc>
            </a:pPr>
            <a:endParaRPr lang="es-MX" dirty="0">
              <a:solidFill>
                <a:schemeClr val="bg1">
                  <a:lumMod val="65000"/>
                </a:schemeClr>
              </a:solidFill>
            </a:endParaRPr>
          </a:p>
        </p:txBody>
      </p:sp>
      <p:sp>
        <p:nvSpPr>
          <p:cNvPr id="5" name="Marcador de contenido 4"/>
          <p:cNvSpPr>
            <a:spLocks noGrp="1"/>
          </p:cNvSpPr>
          <p:nvPr>
            <p:ph sz="half" idx="2"/>
          </p:nvPr>
        </p:nvSpPr>
        <p:spPr>
          <a:xfrm>
            <a:off x="6364224" y="1842655"/>
            <a:ext cx="4754880" cy="4329545"/>
          </a:xfrm>
        </p:spPr>
        <p:txBody>
          <a:bodyPr>
            <a:normAutofit/>
          </a:bodyPr>
          <a:lstStyle/>
          <a:p>
            <a:pPr algn="just">
              <a:lnSpc>
                <a:spcPct val="150000"/>
              </a:lnSpc>
            </a:pPr>
            <a:r>
              <a:rPr lang="es-MX" dirty="0" smtClean="0"/>
              <a:t>“</a:t>
            </a:r>
            <a:r>
              <a:rPr lang="es-MX" dirty="0" smtClean="0">
                <a:solidFill>
                  <a:srgbClr val="FF0000"/>
                </a:solidFill>
              </a:rPr>
              <a:t>En otros términos, el significado completo de la palabra ‘variable’, tal como es usada en ciencias sociales, contiene no sólo la connotación de ‘aspecto’ o ‘dimensión’ de un fenómeno sino también la propiedad de estos aspectos o dimensiones de asumir distintos valores” (Carlós y Telmo, 2013).</a:t>
            </a:r>
            <a:endParaRPr lang="es-MX" dirty="0">
              <a:solidFill>
                <a:srgbClr val="FF0000"/>
              </a:solidFill>
            </a:endParaRPr>
          </a:p>
        </p:txBody>
      </p:sp>
    </p:spTree>
    <p:extLst>
      <p:ext uri="{BB962C8B-B14F-4D97-AF65-F5344CB8AC3E}">
        <p14:creationId xmlns:p14="http://schemas.microsoft.com/office/powerpoint/2010/main" val="968317550"/>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4">
                                            <p:txEl>
                                              <p:pRg st="2" end="2"/>
                                            </p:txEl>
                                          </p:spTgt>
                                        </p:tgtEl>
                                        <p:attrNameLst>
                                          <p:attrName>style.visibility</p:attrName>
                                        </p:attrNameLst>
                                      </p:cBhvr>
                                      <p:to>
                                        <p:strVal val="visible"/>
                                      </p:to>
                                    </p:set>
                                    <p:animEffect transition="in" filter="circle(in)">
                                      <p:cBhvr>
                                        <p:cTn id="14" dur="2000"/>
                                        <p:tgtEl>
                                          <p:spTgt spid="4">
                                            <p:txEl>
                                              <p:pRg st="2" end="2"/>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Effect transition="in" filter="randombar(horizontal)">
                                      <p:cBhvr>
                                        <p:cTn id="19"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1069848" y="484632"/>
            <a:ext cx="10058400" cy="789986"/>
          </a:xfrm>
        </p:spPr>
        <p:txBody>
          <a:bodyPr>
            <a:normAutofit fontScale="90000"/>
          </a:bodyPr>
          <a:lstStyle/>
          <a:p>
            <a:r>
              <a:rPr lang="es-MX" dirty="0" smtClean="0">
                <a:solidFill>
                  <a:srgbClr val="0070C0"/>
                </a:solidFill>
              </a:rPr>
              <a:t>variables</a:t>
            </a:r>
            <a:endParaRPr lang="es-MX" dirty="0">
              <a:solidFill>
                <a:srgbClr val="0070C0"/>
              </a:solidFill>
            </a:endParaRPr>
          </a:p>
        </p:txBody>
      </p:sp>
      <p:sp>
        <p:nvSpPr>
          <p:cNvPr id="6" name="Marcador de contenido 5"/>
          <p:cNvSpPr>
            <a:spLocks noGrp="1"/>
          </p:cNvSpPr>
          <p:nvPr>
            <p:ph idx="1"/>
          </p:nvPr>
        </p:nvSpPr>
        <p:spPr>
          <a:xfrm>
            <a:off x="1069848" y="1274618"/>
            <a:ext cx="10058400" cy="4897582"/>
          </a:xfrm>
        </p:spPr>
        <p:txBody>
          <a:bodyPr>
            <a:normAutofit/>
          </a:bodyPr>
          <a:lstStyle/>
          <a:p>
            <a:pPr marL="0" indent="0" algn="ctr">
              <a:lnSpc>
                <a:spcPct val="150000"/>
              </a:lnSpc>
              <a:buNone/>
            </a:pPr>
            <a:r>
              <a:rPr lang="es-MX" dirty="0">
                <a:solidFill>
                  <a:srgbClr val="0070C0"/>
                </a:solidFill>
              </a:rPr>
              <a:t>Una variable puede ser el resultado de una fuerza o ser una fuerza que causa un cambio en otra variable. En un experimento, se denominan variables dependientes e independientes, respectivamente. Cuando un investigador da una droga activa a un grupo de personas y un placebo (o droga inactiva) a otro grupo, la variable independiente es el tratamiento con la droga. La respuesta de cada persona a la droga activa o al placebo será entonces la variable dependiente. Estas respuestas podrían ser diversas, dependiendo de la droga, como alta presión o dolores musculares. Por ello, en los experimentos, un investigador manipula una variable independiente para determinar si causa algún cambio en la variable </a:t>
            </a:r>
            <a:r>
              <a:rPr lang="es-MX" dirty="0" smtClean="0">
                <a:solidFill>
                  <a:srgbClr val="0070C0"/>
                </a:solidFill>
              </a:rPr>
              <a:t>dependiente (SDSU, 2015). </a:t>
            </a:r>
            <a:endParaRPr lang="es-MX" dirty="0">
              <a:solidFill>
                <a:srgbClr val="0070C0"/>
              </a:solidFill>
            </a:endParaRPr>
          </a:p>
        </p:txBody>
      </p:sp>
    </p:spTree>
    <p:extLst>
      <p:ext uri="{BB962C8B-B14F-4D97-AF65-F5344CB8AC3E}">
        <p14:creationId xmlns:p14="http://schemas.microsoft.com/office/powerpoint/2010/main" val="2471664656"/>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dirty="0" smtClean="0">
                <a:solidFill>
                  <a:srgbClr val="FF0000"/>
                </a:solidFill>
              </a:rPr>
              <a:t>Fuentes de información</a:t>
            </a:r>
            <a:endParaRPr lang="es-MX" dirty="0">
              <a:solidFill>
                <a:srgbClr val="FF0000"/>
              </a:solidFill>
            </a:endParaRPr>
          </a:p>
        </p:txBody>
      </p:sp>
      <p:sp>
        <p:nvSpPr>
          <p:cNvPr id="6" name="Marcador de contenido 5"/>
          <p:cNvSpPr>
            <a:spLocks noGrp="1"/>
          </p:cNvSpPr>
          <p:nvPr>
            <p:ph idx="1"/>
          </p:nvPr>
        </p:nvSpPr>
        <p:spPr/>
        <p:txBody>
          <a:bodyPr>
            <a:normAutofit fontScale="85000" lnSpcReduction="10000"/>
          </a:bodyPr>
          <a:lstStyle/>
          <a:p>
            <a:pPr algn="just">
              <a:lnSpc>
                <a:spcPct val="150000"/>
              </a:lnSpc>
            </a:pPr>
            <a:r>
              <a:rPr lang="es-MX" dirty="0" err="1" smtClean="0">
                <a:solidFill>
                  <a:srgbClr val="0070C0"/>
                </a:solidFill>
              </a:rPr>
              <a:t>Bardín</a:t>
            </a:r>
            <a:r>
              <a:rPr lang="es-MX" dirty="0" smtClean="0">
                <a:solidFill>
                  <a:srgbClr val="0070C0"/>
                </a:solidFill>
              </a:rPr>
              <a:t>, </a:t>
            </a:r>
            <a:r>
              <a:rPr lang="es-MX" dirty="0">
                <a:solidFill>
                  <a:srgbClr val="0070C0"/>
                </a:solidFill>
              </a:rPr>
              <a:t>L. (2002). </a:t>
            </a:r>
            <a:r>
              <a:rPr lang="es-MX" i="1" dirty="0">
                <a:solidFill>
                  <a:srgbClr val="0070C0"/>
                </a:solidFill>
              </a:rPr>
              <a:t>El Análisis de Contenido</a:t>
            </a:r>
            <a:r>
              <a:rPr lang="es-MX" dirty="0">
                <a:solidFill>
                  <a:srgbClr val="0070C0"/>
                </a:solidFill>
              </a:rPr>
              <a:t>. Madrid: </a:t>
            </a:r>
            <a:r>
              <a:rPr lang="es-MX" dirty="0" err="1">
                <a:solidFill>
                  <a:srgbClr val="0070C0"/>
                </a:solidFill>
              </a:rPr>
              <a:t>Akal</a:t>
            </a:r>
            <a:r>
              <a:rPr lang="es-MX" dirty="0" smtClean="0">
                <a:solidFill>
                  <a:srgbClr val="0070C0"/>
                </a:solidFill>
              </a:rPr>
              <a:t>.</a:t>
            </a:r>
          </a:p>
          <a:p>
            <a:pPr algn="just">
              <a:lnSpc>
                <a:spcPct val="150000"/>
              </a:lnSpc>
            </a:pPr>
            <a:r>
              <a:rPr lang="es-MX" dirty="0" err="1" smtClean="0">
                <a:solidFill>
                  <a:srgbClr val="0070C0"/>
                </a:solidFill>
              </a:rPr>
              <a:t>Berthier</a:t>
            </a:r>
            <a:r>
              <a:rPr lang="es-MX" dirty="0" smtClean="0">
                <a:solidFill>
                  <a:srgbClr val="0070C0"/>
                </a:solidFill>
              </a:rPr>
              <a:t>, Antonio Emmanuel (2004). </a:t>
            </a:r>
            <a:r>
              <a:rPr lang="es-MX" i="1" dirty="0" smtClean="0">
                <a:solidFill>
                  <a:srgbClr val="0070C0"/>
                </a:solidFill>
              </a:rPr>
              <a:t>Cómo construir un marco teórico</a:t>
            </a:r>
            <a:r>
              <a:rPr lang="es-MX" dirty="0" smtClean="0">
                <a:solidFill>
                  <a:srgbClr val="0070C0"/>
                </a:solidFill>
              </a:rPr>
              <a:t>. Materiales para el taller de elaboración de proyectos, módulo II: Investigación Documental y Marco Teórico. México: Sociedad Mexicana de Oftalmología. Disponible </a:t>
            </a:r>
            <a:r>
              <a:rPr lang="es-MX" dirty="0">
                <a:solidFill>
                  <a:srgbClr val="0070C0"/>
                </a:solidFill>
              </a:rPr>
              <a:t>en: http://www.smo.edu.mx/colegiados/apoyos/marco_teorico.pdf</a:t>
            </a:r>
            <a:endParaRPr lang="es-MX" dirty="0">
              <a:solidFill>
                <a:srgbClr val="0070C0"/>
              </a:solidFill>
            </a:endParaRPr>
          </a:p>
          <a:p>
            <a:pPr algn="just">
              <a:lnSpc>
                <a:spcPct val="150000"/>
              </a:lnSpc>
            </a:pPr>
            <a:r>
              <a:rPr lang="es-MX" dirty="0" smtClean="0">
                <a:solidFill>
                  <a:srgbClr val="0070C0"/>
                </a:solidFill>
              </a:rPr>
              <a:t>Carlós</a:t>
            </a:r>
            <a:r>
              <a:rPr lang="es-MX" dirty="0">
                <a:solidFill>
                  <a:srgbClr val="0070C0"/>
                </a:solidFill>
              </a:rPr>
              <a:t>, Luis y Telmo, Daniel (2013). </a:t>
            </a:r>
            <a:r>
              <a:rPr lang="es-MX" i="1" dirty="0">
                <a:solidFill>
                  <a:srgbClr val="0070C0"/>
                </a:solidFill>
              </a:rPr>
              <a:t>Análisis de contenido: su presencia y uso en las Ciencias </a:t>
            </a:r>
            <a:r>
              <a:rPr lang="es-MX" i="1" dirty="0" smtClean="0">
                <a:solidFill>
                  <a:srgbClr val="0070C0"/>
                </a:solidFill>
              </a:rPr>
              <a:t>Sociales</a:t>
            </a:r>
            <a:r>
              <a:rPr lang="es-MX" dirty="0" smtClean="0">
                <a:solidFill>
                  <a:srgbClr val="0070C0"/>
                </a:solidFill>
              </a:rPr>
              <a:t>. Facultad de Humanidades y Artes. Argentina</a:t>
            </a:r>
            <a:r>
              <a:rPr lang="es-MX" dirty="0">
                <a:solidFill>
                  <a:srgbClr val="0070C0"/>
                </a:solidFill>
              </a:rPr>
              <a:t>: </a:t>
            </a:r>
            <a:r>
              <a:rPr lang="es-MX" dirty="0" smtClean="0">
                <a:solidFill>
                  <a:srgbClr val="0070C0"/>
                </a:solidFill>
              </a:rPr>
              <a:t>Universidad del Rosario. Disponible </a:t>
            </a:r>
            <a:r>
              <a:rPr lang="es-MX" dirty="0">
                <a:solidFill>
                  <a:srgbClr val="0070C0"/>
                </a:solidFill>
              </a:rPr>
              <a:t>en: http://www.fhumyar.unr.edu.ar/escuelas/3/materiales%20de%20catedras/trabajo%20de%20campo/telmoyluis.htm</a:t>
            </a:r>
          </a:p>
        </p:txBody>
      </p:sp>
    </p:spTree>
    <p:extLst>
      <p:ext uri="{BB962C8B-B14F-4D97-AF65-F5344CB8AC3E}">
        <p14:creationId xmlns:p14="http://schemas.microsoft.com/office/powerpoint/2010/main" val="127264497"/>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rgbClr val="0070C0"/>
                </a:solidFill>
              </a:rPr>
              <a:t>FUENTES DE INFORMACIÓN</a:t>
            </a:r>
            <a:endParaRPr lang="es-MX" dirty="0">
              <a:solidFill>
                <a:srgbClr val="0070C0"/>
              </a:solidFill>
            </a:endParaRPr>
          </a:p>
        </p:txBody>
      </p:sp>
      <p:sp>
        <p:nvSpPr>
          <p:cNvPr id="3" name="Marcador de contenido 2"/>
          <p:cNvSpPr>
            <a:spLocks noGrp="1"/>
          </p:cNvSpPr>
          <p:nvPr>
            <p:ph idx="1"/>
          </p:nvPr>
        </p:nvSpPr>
        <p:spPr/>
        <p:txBody>
          <a:bodyPr>
            <a:normAutofit fontScale="92500" lnSpcReduction="20000"/>
          </a:bodyPr>
          <a:lstStyle/>
          <a:p>
            <a:pPr algn="just">
              <a:lnSpc>
                <a:spcPct val="150000"/>
              </a:lnSpc>
            </a:pPr>
            <a:r>
              <a:rPr lang="es-MX" dirty="0">
                <a:solidFill>
                  <a:srgbClr val="0070C0"/>
                </a:solidFill>
              </a:rPr>
              <a:t>García Valcárcel Muñoz Repiso (2008). </a:t>
            </a:r>
            <a:r>
              <a:rPr lang="es-MX" i="1" dirty="0">
                <a:solidFill>
                  <a:srgbClr val="0070C0"/>
                </a:solidFill>
              </a:rPr>
              <a:t>Investigación y Tecnologías de la Información y Comunicación.</a:t>
            </a:r>
            <a:r>
              <a:rPr lang="es-MX" dirty="0">
                <a:solidFill>
                  <a:srgbClr val="0070C0"/>
                </a:solidFill>
              </a:rPr>
              <a:t> España: Universidad de Salamanca. Disponible en: https://</a:t>
            </a:r>
            <a:r>
              <a:rPr lang="es-MX" dirty="0" smtClean="0">
                <a:solidFill>
                  <a:srgbClr val="0070C0"/>
                </a:solidFill>
              </a:rPr>
              <a:t>books.google.com.mx/books?id=u60kDAAAQBAJ&amp;pg=PA237&amp;lpg=PA237&amp;dq=teor%C3%ADas+limitadas&amp;source=bl&amp;ots=DxvUohyLvo&amp;sig=HOaAPhC4StD29YsTB3MLuVpve_w&amp;hl=es&amp;sa=X&amp;ved=0ahUKEwjSo86IwsfOAhXM7iYKHaRCAO8Q6AEIRzAJ#v=onepage&amp;q=teor%C3%ADas%20limitadas&amp;f=false</a:t>
            </a:r>
          </a:p>
          <a:p>
            <a:pPr algn="just">
              <a:lnSpc>
                <a:spcPct val="150000"/>
              </a:lnSpc>
            </a:pPr>
            <a:r>
              <a:rPr lang="es-MX" dirty="0">
                <a:solidFill>
                  <a:srgbClr val="0070C0"/>
                </a:solidFill>
              </a:rPr>
              <a:t>García Vargas, Silvia y Arce </a:t>
            </a:r>
            <a:r>
              <a:rPr lang="es-MX" dirty="0" err="1">
                <a:solidFill>
                  <a:srgbClr val="0070C0"/>
                </a:solidFill>
              </a:rPr>
              <a:t>Badill</a:t>
            </a:r>
            <a:r>
              <a:rPr lang="es-MX" dirty="0">
                <a:solidFill>
                  <a:srgbClr val="0070C0"/>
                </a:solidFill>
              </a:rPr>
              <a:t>, Randall (2012). </a:t>
            </a:r>
            <a:r>
              <a:rPr lang="es-MX" i="1" dirty="0">
                <a:solidFill>
                  <a:srgbClr val="0070C0"/>
                </a:solidFill>
              </a:rPr>
              <a:t>La matriz metodológica y el uso de recursos tecnológicos para el diseño de propuestas de investigación cualitativa</a:t>
            </a:r>
            <a:r>
              <a:rPr lang="es-MX" dirty="0">
                <a:solidFill>
                  <a:srgbClr val="0070C0"/>
                </a:solidFill>
              </a:rPr>
              <a:t>. Costa Rica: Universidad Nacional de Costa Rica. Disponible en: </a:t>
            </a:r>
            <a:r>
              <a:rPr lang="es-MX" dirty="0">
                <a:solidFill>
                  <a:srgbClr val="0070C0"/>
                </a:solidFill>
                <a:hlinkClick r:id="rId2"/>
              </a:rPr>
              <a:t>http://es.slideshare.net/randalarba/matrz-metodolgica</a:t>
            </a:r>
            <a:endParaRPr lang="es-MX" dirty="0">
              <a:solidFill>
                <a:srgbClr val="0070C0"/>
              </a:solidFill>
            </a:endParaRPr>
          </a:p>
          <a:p>
            <a:pPr algn="just">
              <a:lnSpc>
                <a:spcPct val="150000"/>
              </a:lnSpc>
            </a:pPr>
            <a:endParaRPr lang="es-MX" dirty="0">
              <a:solidFill>
                <a:srgbClr val="0070C0"/>
              </a:solidFill>
            </a:endParaRPr>
          </a:p>
          <a:p>
            <a:endParaRPr lang="es-MX" dirty="0"/>
          </a:p>
        </p:txBody>
      </p:sp>
    </p:spTree>
    <p:extLst>
      <p:ext uri="{BB962C8B-B14F-4D97-AF65-F5344CB8AC3E}">
        <p14:creationId xmlns:p14="http://schemas.microsoft.com/office/powerpoint/2010/main" val="71168130"/>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rgbClr val="FF0000"/>
                </a:solidFill>
              </a:rPr>
              <a:t>Fuentes de información</a:t>
            </a:r>
            <a:endParaRPr lang="es-MX" dirty="0">
              <a:solidFill>
                <a:srgbClr val="FF0000"/>
              </a:solidFill>
            </a:endParaRPr>
          </a:p>
        </p:txBody>
      </p:sp>
      <p:sp>
        <p:nvSpPr>
          <p:cNvPr id="3" name="Marcador de contenido 2"/>
          <p:cNvSpPr>
            <a:spLocks noGrp="1"/>
          </p:cNvSpPr>
          <p:nvPr>
            <p:ph idx="1"/>
          </p:nvPr>
        </p:nvSpPr>
        <p:spPr/>
        <p:txBody>
          <a:bodyPr>
            <a:normAutofit fontScale="92500"/>
          </a:bodyPr>
          <a:lstStyle/>
          <a:p>
            <a:pPr>
              <a:lnSpc>
                <a:spcPct val="150000"/>
              </a:lnSpc>
            </a:pPr>
            <a:r>
              <a:rPr lang="es-MX" dirty="0" err="1">
                <a:solidFill>
                  <a:srgbClr val="0070C0"/>
                </a:solidFill>
              </a:rPr>
              <a:t>Hedström</a:t>
            </a:r>
            <a:r>
              <a:rPr lang="es-MX" dirty="0">
                <a:solidFill>
                  <a:srgbClr val="0070C0"/>
                </a:solidFill>
              </a:rPr>
              <a:t>, Peter; </a:t>
            </a:r>
            <a:r>
              <a:rPr lang="es-MX" dirty="0" err="1">
                <a:solidFill>
                  <a:srgbClr val="0070C0"/>
                </a:solidFill>
              </a:rPr>
              <a:t>Udehn</a:t>
            </a:r>
            <a:r>
              <a:rPr lang="es-MX" dirty="0">
                <a:solidFill>
                  <a:srgbClr val="0070C0"/>
                </a:solidFill>
              </a:rPr>
              <a:t>, Lars (2009). </a:t>
            </a:r>
            <a:r>
              <a:rPr lang="es-MX" i="1" dirty="0" err="1">
                <a:solidFill>
                  <a:srgbClr val="0070C0"/>
                </a:solidFill>
              </a:rPr>
              <a:t>Analytical</a:t>
            </a:r>
            <a:r>
              <a:rPr lang="es-MX" i="1" dirty="0">
                <a:solidFill>
                  <a:srgbClr val="0070C0"/>
                </a:solidFill>
              </a:rPr>
              <a:t> </a:t>
            </a:r>
            <a:r>
              <a:rPr lang="es-MX" i="1" dirty="0" err="1">
                <a:solidFill>
                  <a:srgbClr val="0070C0"/>
                </a:solidFill>
              </a:rPr>
              <a:t>sociology</a:t>
            </a:r>
            <a:r>
              <a:rPr lang="es-MX" i="1" dirty="0">
                <a:solidFill>
                  <a:srgbClr val="0070C0"/>
                </a:solidFill>
              </a:rPr>
              <a:t> and </a:t>
            </a:r>
            <a:r>
              <a:rPr lang="es-MX" i="1" dirty="0" err="1">
                <a:solidFill>
                  <a:srgbClr val="0070C0"/>
                </a:solidFill>
              </a:rPr>
              <a:t>theories</a:t>
            </a:r>
            <a:r>
              <a:rPr lang="es-MX" i="1" dirty="0">
                <a:solidFill>
                  <a:srgbClr val="0070C0"/>
                </a:solidFill>
              </a:rPr>
              <a:t> of </a:t>
            </a:r>
            <a:r>
              <a:rPr lang="es-MX" i="1" dirty="0" err="1">
                <a:solidFill>
                  <a:srgbClr val="0070C0"/>
                </a:solidFill>
              </a:rPr>
              <a:t>the</a:t>
            </a:r>
            <a:r>
              <a:rPr lang="es-MX" i="1" dirty="0">
                <a:solidFill>
                  <a:srgbClr val="0070C0"/>
                </a:solidFill>
              </a:rPr>
              <a:t> </a:t>
            </a:r>
            <a:r>
              <a:rPr lang="es-MX" i="1" dirty="0" err="1">
                <a:solidFill>
                  <a:srgbClr val="0070C0"/>
                </a:solidFill>
              </a:rPr>
              <a:t>middle</a:t>
            </a:r>
            <a:r>
              <a:rPr lang="es-MX" i="1" dirty="0">
                <a:solidFill>
                  <a:srgbClr val="0070C0"/>
                </a:solidFill>
              </a:rPr>
              <a:t> </a:t>
            </a:r>
            <a:r>
              <a:rPr lang="es-MX" i="1" dirty="0" err="1">
                <a:solidFill>
                  <a:srgbClr val="0070C0"/>
                </a:solidFill>
              </a:rPr>
              <a:t>range</a:t>
            </a:r>
            <a:r>
              <a:rPr lang="es-MX" i="1" dirty="0">
                <a:solidFill>
                  <a:srgbClr val="0070C0"/>
                </a:solidFill>
              </a:rPr>
              <a:t>.</a:t>
            </a:r>
            <a:r>
              <a:rPr lang="es-MX" dirty="0">
                <a:solidFill>
                  <a:srgbClr val="0070C0"/>
                </a:solidFill>
              </a:rPr>
              <a:t> En </a:t>
            </a:r>
            <a:r>
              <a:rPr lang="es-MX" dirty="0" err="1">
                <a:solidFill>
                  <a:srgbClr val="0070C0"/>
                </a:solidFill>
              </a:rPr>
              <a:t>Hedström</a:t>
            </a:r>
            <a:r>
              <a:rPr lang="es-MX" dirty="0">
                <a:solidFill>
                  <a:srgbClr val="0070C0"/>
                </a:solidFill>
              </a:rPr>
              <a:t>, Peter; </a:t>
            </a:r>
            <a:r>
              <a:rPr lang="es-MX" dirty="0" err="1">
                <a:solidFill>
                  <a:srgbClr val="0070C0"/>
                </a:solidFill>
              </a:rPr>
              <a:t>Bearman</a:t>
            </a:r>
            <a:r>
              <a:rPr lang="es-MX" dirty="0">
                <a:solidFill>
                  <a:srgbClr val="0070C0"/>
                </a:solidFill>
              </a:rPr>
              <a:t>, Peter: “</a:t>
            </a:r>
            <a:r>
              <a:rPr lang="es-MX" dirty="0" err="1">
                <a:solidFill>
                  <a:srgbClr val="0070C0"/>
                </a:solidFill>
              </a:rPr>
              <a:t>The</a:t>
            </a:r>
            <a:r>
              <a:rPr lang="es-MX" dirty="0">
                <a:solidFill>
                  <a:srgbClr val="0070C0"/>
                </a:solidFill>
              </a:rPr>
              <a:t> Oxford </a:t>
            </a:r>
            <a:r>
              <a:rPr lang="es-MX" dirty="0" err="1">
                <a:solidFill>
                  <a:srgbClr val="0070C0"/>
                </a:solidFill>
              </a:rPr>
              <a:t>Handbook</a:t>
            </a:r>
            <a:r>
              <a:rPr lang="es-MX" dirty="0">
                <a:solidFill>
                  <a:srgbClr val="0070C0"/>
                </a:solidFill>
              </a:rPr>
              <a:t> of </a:t>
            </a:r>
            <a:r>
              <a:rPr lang="es-MX" dirty="0" err="1">
                <a:solidFill>
                  <a:srgbClr val="0070C0"/>
                </a:solidFill>
              </a:rPr>
              <a:t>Analytical</a:t>
            </a:r>
            <a:r>
              <a:rPr lang="es-MX" dirty="0">
                <a:solidFill>
                  <a:srgbClr val="0070C0"/>
                </a:solidFill>
              </a:rPr>
              <a:t> </a:t>
            </a:r>
            <a:r>
              <a:rPr lang="es-MX" dirty="0" err="1">
                <a:solidFill>
                  <a:srgbClr val="0070C0"/>
                </a:solidFill>
              </a:rPr>
              <a:t>Sociology</a:t>
            </a:r>
            <a:r>
              <a:rPr lang="es-MX" dirty="0">
                <a:solidFill>
                  <a:srgbClr val="0070C0"/>
                </a:solidFill>
              </a:rPr>
              <a:t>”. Oxford, UK: Oxford </a:t>
            </a:r>
            <a:r>
              <a:rPr lang="es-MX" dirty="0" err="1">
                <a:solidFill>
                  <a:srgbClr val="0070C0"/>
                </a:solidFill>
              </a:rPr>
              <a:t>University</a:t>
            </a:r>
            <a:r>
              <a:rPr lang="es-MX" dirty="0">
                <a:solidFill>
                  <a:srgbClr val="0070C0"/>
                </a:solidFill>
              </a:rPr>
              <a:t> </a:t>
            </a:r>
            <a:r>
              <a:rPr lang="es-MX" dirty="0" err="1">
                <a:solidFill>
                  <a:srgbClr val="0070C0"/>
                </a:solidFill>
              </a:rPr>
              <a:t>Press</a:t>
            </a:r>
            <a:r>
              <a:rPr lang="es-MX" dirty="0" smtClean="0">
                <a:solidFill>
                  <a:srgbClr val="0070C0"/>
                </a:solidFill>
              </a:rPr>
              <a:t>.</a:t>
            </a:r>
          </a:p>
          <a:p>
            <a:pPr>
              <a:lnSpc>
                <a:spcPct val="150000"/>
              </a:lnSpc>
            </a:pPr>
            <a:r>
              <a:rPr lang="es-MX" dirty="0" smtClean="0">
                <a:solidFill>
                  <a:srgbClr val="0070C0"/>
                </a:solidFill>
              </a:rPr>
              <a:t>Juárez Becerra, María José (2015). </a:t>
            </a:r>
            <a:r>
              <a:rPr lang="es-MX" i="1" dirty="0" smtClean="0">
                <a:solidFill>
                  <a:srgbClr val="0070C0"/>
                </a:solidFill>
              </a:rPr>
              <a:t>¿Qué es una teoría?, ¿qué es teorizar? </a:t>
            </a:r>
            <a:r>
              <a:rPr lang="es-MX" dirty="0">
                <a:solidFill>
                  <a:srgbClr val="0070C0"/>
                </a:solidFill>
              </a:rPr>
              <a:t>Disponible en: </a:t>
            </a:r>
            <a:r>
              <a:rPr lang="es-MX" dirty="0">
                <a:solidFill>
                  <a:srgbClr val="00B0F0"/>
                </a:solidFill>
                <a:hlinkClick r:id="rId2"/>
              </a:rPr>
              <a:t>http://www.academia.edu/3154422/_</a:t>
            </a:r>
            <a:r>
              <a:rPr lang="es-MX" dirty="0" smtClean="0">
                <a:solidFill>
                  <a:srgbClr val="00B0F0"/>
                </a:solidFill>
                <a:hlinkClick r:id="rId2"/>
              </a:rPr>
              <a:t>Qu%C3%A9_es_una_teor%C3%ADa_Qu%C3%A9_es_teorizar_Una_breve_explicaci%C3%B3n</a:t>
            </a:r>
            <a:endParaRPr lang="es-MX" dirty="0">
              <a:solidFill>
                <a:srgbClr val="00B0F0"/>
              </a:solidFill>
            </a:endParaRPr>
          </a:p>
          <a:p>
            <a:pPr>
              <a:lnSpc>
                <a:spcPct val="150000"/>
              </a:lnSpc>
            </a:pPr>
            <a:r>
              <a:rPr lang="es-MX" dirty="0" err="1" smtClean="0">
                <a:solidFill>
                  <a:srgbClr val="0070C0"/>
                </a:solidFill>
              </a:rPr>
              <a:t>Marsh</a:t>
            </a:r>
            <a:r>
              <a:rPr lang="es-MX" dirty="0">
                <a:solidFill>
                  <a:srgbClr val="0070C0"/>
                </a:solidFill>
              </a:rPr>
              <a:t>, D. &amp; </a:t>
            </a:r>
            <a:r>
              <a:rPr lang="es-MX" dirty="0" err="1">
                <a:solidFill>
                  <a:srgbClr val="0070C0"/>
                </a:solidFill>
              </a:rPr>
              <a:t>Sotker</a:t>
            </a:r>
            <a:r>
              <a:rPr lang="es-MX" dirty="0">
                <a:solidFill>
                  <a:srgbClr val="0070C0"/>
                </a:solidFill>
              </a:rPr>
              <a:t>, G. (1995). </a:t>
            </a:r>
            <a:r>
              <a:rPr lang="es-MX" i="1" dirty="0">
                <a:solidFill>
                  <a:srgbClr val="0070C0"/>
                </a:solidFill>
              </a:rPr>
              <a:t>Teoría y métodos de la ciencia política</a:t>
            </a:r>
            <a:r>
              <a:rPr lang="es-MX" dirty="0">
                <a:solidFill>
                  <a:srgbClr val="0070C0"/>
                </a:solidFill>
              </a:rPr>
              <a:t>. Madrid, España: </a:t>
            </a:r>
            <a:r>
              <a:rPr lang="es-MX" dirty="0" smtClean="0">
                <a:solidFill>
                  <a:srgbClr val="0070C0"/>
                </a:solidFill>
              </a:rPr>
              <a:t>Alianza.</a:t>
            </a:r>
            <a:endParaRPr lang="es-MX" dirty="0">
              <a:solidFill>
                <a:srgbClr val="0070C0"/>
              </a:solidFill>
            </a:endParaRPr>
          </a:p>
        </p:txBody>
      </p:sp>
    </p:spTree>
    <p:extLst>
      <p:ext uri="{BB962C8B-B14F-4D97-AF65-F5344CB8AC3E}">
        <p14:creationId xmlns:p14="http://schemas.microsoft.com/office/powerpoint/2010/main" val="3662752817"/>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rgbClr val="FF0000"/>
                </a:solidFill>
              </a:rPr>
              <a:t>FUENTES DE INFORMACIÓN</a:t>
            </a:r>
            <a:endParaRPr lang="es-MX" dirty="0">
              <a:solidFill>
                <a:srgbClr val="FF0000"/>
              </a:solidFill>
            </a:endParaRPr>
          </a:p>
        </p:txBody>
      </p:sp>
      <p:sp>
        <p:nvSpPr>
          <p:cNvPr id="3" name="Marcador de contenido 2"/>
          <p:cNvSpPr>
            <a:spLocks noGrp="1"/>
          </p:cNvSpPr>
          <p:nvPr>
            <p:ph idx="1"/>
          </p:nvPr>
        </p:nvSpPr>
        <p:spPr>
          <a:xfrm>
            <a:off x="1069848" y="1801091"/>
            <a:ext cx="10058400" cy="4918363"/>
          </a:xfrm>
        </p:spPr>
        <p:txBody>
          <a:bodyPr>
            <a:normAutofit/>
          </a:bodyPr>
          <a:lstStyle/>
          <a:p>
            <a:pPr algn="just">
              <a:lnSpc>
                <a:spcPct val="150000"/>
              </a:lnSpc>
            </a:pPr>
            <a:r>
              <a:rPr lang="es-MX" dirty="0" smtClean="0">
                <a:solidFill>
                  <a:srgbClr val="0070C0"/>
                </a:solidFill>
              </a:rPr>
              <a:t>SDSU </a:t>
            </a:r>
            <a:r>
              <a:rPr lang="es-MX" dirty="0" smtClean="0">
                <a:solidFill>
                  <a:srgbClr val="0070C0"/>
                </a:solidFill>
              </a:rPr>
              <a:t>(2015). </a:t>
            </a:r>
            <a:r>
              <a:rPr lang="es-MX" dirty="0">
                <a:solidFill>
                  <a:srgbClr val="0070C0"/>
                </a:solidFill>
              </a:rPr>
              <a:t> </a:t>
            </a:r>
            <a:r>
              <a:rPr lang="es-MX" i="1" dirty="0" smtClean="0">
                <a:solidFill>
                  <a:srgbClr val="0070C0"/>
                </a:solidFill>
              </a:rPr>
              <a:t>Elementos de la investigación: variables</a:t>
            </a:r>
            <a:r>
              <a:rPr lang="es-MX" dirty="0" smtClean="0">
                <a:solidFill>
                  <a:srgbClr val="0070C0"/>
                </a:solidFill>
              </a:rPr>
              <a:t>. </a:t>
            </a:r>
            <a:r>
              <a:rPr lang="es-MX" dirty="0" err="1" smtClean="0">
                <a:solidFill>
                  <a:srgbClr val="0070C0"/>
                </a:solidFill>
              </a:rPr>
              <a:t>Graduate</a:t>
            </a:r>
            <a:r>
              <a:rPr lang="es-MX" dirty="0" smtClean="0">
                <a:solidFill>
                  <a:srgbClr val="0070C0"/>
                </a:solidFill>
              </a:rPr>
              <a:t> and </a:t>
            </a:r>
            <a:r>
              <a:rPr lang="es-MX" dirty="0" err="1" smtClean="0">
                <a:solidFill>
                  <a:srgbClr val="0070C0"/>
                </a:solidFill>
              </a:rPr>
              <a:t>Research</a:t>
            </a:r>
            <a:r>
              <a:rPr lang="es-MX" dirty="0" smtClean="0">
                <a:solidFill>
                  <a:srgbClr val="0070C0"/>
                </a:solidFill>
              </a:rPr>
              <a:t> </a:t>
            </a:r>
            <a:r>
              <a:rPr lang="es-MX" dirty="0" err="1" smtClean="0">
                <a:solidFill>
                  <a:srgbClr val="0070C0"/>
                </a:solidFill>
              </a:rPr>
              <a:t>Affairs</a:t>
            </a:r>
            <a:r>
              <a:rPr lang="es-MX" dirty="0" smtClean="0">
                <a:solidFill>
                  <a:srgbClr val="0070C0"/>
                </a:solidFill>
              </a:rPr>
              <a:t>. USA: San Diego </a:t>
            </a:r>
            <a:r>
              <a:rPr lang="es-MX" dirty="0" err="1" smtClean="0">
                <a:solidFill>
                  <a:srgbClr val="0070C0"/>
                </a:solidFill>
              </a:rPr>
              <a:t>State</a:t>
            </a:r>
            <a:r>
              <a:rPr lang="es-MX" dirty="0" smtClean="0">
                <a:solidFill>
                  <a:srgbClr val="0070C0"/>
                </a:solidFill>
              </a:rPr>
              <a:t> </a:t>
            </a:r>
            <a:r>
              <a:rPr lang="es-MX" dirty="0" err="1" smtClean="0">
                <a:solidFill>
                  <a:srgbClr val="0070C0"/>
                </a:solidFill>
              </a:rPr>
              <a:t>University</a:t>
            </a:r>
            <a:r>
              <a:rPr lang="es-MX" dirty="0" smtClean="0">
                <a:solidFill>
                  <a:srgbClr val="0070C0"/>
                </a:solidFill>
              </a:rPr>
              <a:t>. Disponible </a:t>
            </a:r>
            <a:r>
              <a:rPr lang="es-MX" dirty="0">
                <a:solidFill>
                  <a:srgbClr val="0070C0"/>
                </a:solidFill>
              </a:rPr>
              <a:t>en: </a:t>
            </a:r>
            <a:r>
              <a:rPr lang="es-MX" dirty="0">
                <a:solidFill>
                  <a:srgbClr val="0070C0"/>
                </a:solidFill>
                <a:hlinkClick r:id="rId2"/>
              </a:rPr>
              <a:t>http://</a:t>
            </a:r>
            <a:r>
              <a:rPr lang="es-MX" dirty="0" smtClean="0">
                <a:solidFill>
                  <a:srgbClr val="0070C0"/>
                </a:solidFill>
                <a:hlinkClick r:id="rId2"/>
              </a:rPr>
              <a:t>ori.hhs.gov/education/products/sdsu/espanol/variables.htm</a:t>
            </a:r>
            <a:endParaRPr lang="es-MX" dirty="0" smtClean="0">
              <a:solidFill>
                <a:srgbClr val="0070C0"/>
              </a:solidFill>
            </a:endParaRPr>
          </a:p>
          <a:p>
            <a:pPr algn="just">
              <a:lnSpc>
                <a:spcPct val="150000"/>
              </a:lnSpc>
            </a:pPr>
            <a:r>
              <a:rPr lang="es-MX" dirty="0" err="1" smtClean="0">
                <a:solidFill>
                  <a:srgbClr val="0070C0"/>
                </a:solidFill>
              </a:rPr>
              <a:t>Shanzer</a:t>
            </a:r>
            <a:r>
              <a:rPr lang="es-MX" dirty="0" smtClean="0">
                <a:solidFill>
                  <a:srgbClr val="0070C0"/>
                </a:solidFill>
              </a:rPr>
              <a:t> (2013). </a:t>
            </a:r>
            <a:r>
              <a:rPr lang="es-MX" i="1" dirty="0" smtClean="0">
                <a:solidFill>
                  <a:srgbClr val="0070C0"/>
                </a:solidFill>
              </a:rPr>
              <a:t>El marco teórico de una investigación</a:t>
            </a:r>
            <a:r>
              <a:rPr lang="es-MX" dirty="0" smtClean="0">
                <a:solidFill>
                  <a:srgbClr val="0070C0"/>
                </a:solidFill>
              </a:rPr>
              <a:t>. Argentina: Universidad Nacional del Rosario. Disponible en</a:t>
            </a:r>
            <a:r>
              <a:rPr lang="es-MX" dirty="0">
                <a:solidFill>
                  <a:srgbClr val="0070C0"/>
                </a:solidFill>
              </a:rPr>
              <a:t>: http://www.fhumyar.unr.edu.ar/escuelas/3/materiales%20de%20catedras/trabajo%20de%20campo/marco_teorico.htm</a:t>
            </a:r>
            <a:endParaRPr lang="es-MX" dirty="0" smtClean="0">
              <a:solidFill>
                <a:srgbClr val="0070C0"/>
              </a:solidFill>
            </a:endParaRPr>
          </a:p>
          <a:p>
            <a:pPr algn="just">
              <a:lnSpc>
                <a:spcPct val="150000"/>
              </a:lnSpc>
            </a:pPr>
            <a:r>
              <a:rPr lang="es-MX" dirty="0" smtClean="0">
                <a:solidFill>
                  <a:srgbClr val="0070C0"/>
                </a:solidFill>
              </a:rPr>
              <a:t>Vargas </a:t>
            </a:r>
            <a:r>
              <a:rPr lang="es-MX" dirty="0" err="1" smtClean="0">
                <a:solidFill>
                  <a:srgbClr val="0070C0"/>
                </a:solidFill>
              </a:rPr>
              <a:t>Beal</a:t>
            </a:r>
            <a:r>
              <a:rPr lang="es-MX" dirty="0" smtClean="0">
                <a:solidFill>
                  <a:srgbClr val="0070C0"/>
                </a:solidFill>
              </a:rPr>
              <a:t>, Xavier (2015). </a:t>
            </a:r>
            <a:r>
              <a:rPr lang="es-MX" i="1" dirty="0" smtClean="0">
                <a:solidFill>
                  <a:srgbClr val="0070C0"/>
                </a:solidFill>
              </a:rPr>
              <a:t>Investigación cualitativa</a:t>
            </a:r>
            <a:r>
              <a:rPr lang="es-MX" dirty="0" smtClean="0">
                <a:solidFill>
                  <a:srgbClr val="0070C0"/>
                </a:solidFill>
              </a:rPr>
              <a:t>. [video en línea]. México: Instituto Tecnológico de Estudios Superiores de Occidente (ITESO). </a:t>
            </a:r>
            <a:r>
              <a:rPr lang="es-MX" dirty="0">
                <a:solidFill>
                  <a:srgbClr val="0070C0"/>
                </a:solidFill>
              </a:rPr>
              <a:t>Disponible </a:t>
            </a:r>
            <a:r>
              <a:rPr lang="es-MX" dirty="0" smtClean="0">
                <a:solidFill>
                  <a:srgbClr val="0070C0"/>
                </a:solidFill>
              </a:rPr>
              <a:t>en YouTube: </a:t>
            </a:r>
            <a:r>
              <a:rPr lang="es-MX" dirty="0">
                <a:solidFill>
                  <a:srgbClr val="0070C0"/>
                </a:solidFill>
              </a:rPr>
              <a:t>https://www.youtube.com/watch?v=zV1qy8f0jSI</a:t>
            </a:r>
          </a:p>
        </p:txBody>
      </p:sp>
    </p:spTree>
    <p:extLst>
      <p:ext uri="{BB962C8B-B14F-4D97-AF65-F5344CB8AC3E}">
        <p14:creationId xmlns:p14="http://schemas.microsoft.com/office/powerpoint/2010/main" val="2389405966"/>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rgbClr val="FF0000"/>
                </a:solidFill>
              </a:rPr>
              <a:t>Guión para el empleo del material</a:t>
            </a:r>
            <a:endParaRPr lang="es-MX" dirty="0">
              <a:solidFill>
                <a:srgbClr val="FF0000"/>
              </a:solidFill>
            </a:endParaRPr>
          </a:p>
        </p:txBody>
      </p:sp>
      <p:sp>
        <p:nvSpPr>
          <p:cNvPr id="3" name="Marcador de contenido 2"/>
          <p:cNvSpPr>
            <a:spLocks noGrp="1"/>
          </p:cNvSpPr>
          <p:nvPr>
            <p:ph sz="half" idx="1"/>
          </p:nvPr>
        </p:nvSpPr>
        <p:spPr>
          <a:xfrm>
            <a:off x="803564" y="2194560"/>
            <a:ext cx="5021164" cy="4104640"/>
          </a:xfrm>
        </p:spPr>
        <p:txBody>
          <a:bodyPr>
            <a:normAutofit fontScale="62500" lnSpcReduction="20000"/>
          </a:bodyPr>
          <a:lstStyle/>
          <a:p>
            <a:pPr algn="just">
              <a:lnSpc>
                <a:spcPct val="150000"/>
              </a:lnSpc>
            </a:pPr>
            <a:r>
              <a:rPr lang="es-MX" dirty="0" smtClean="0">
                <a:solidFill>
                  <a:srgbClr val="0070C0"/>
                </a:solidFill>
              </a:rPr>
              <a:t>Algunas de las estrategias a considerar, para apoyar la exposición oral del profesor son:</a:t>
            </a:r>
          </a:p>
          <a:p>
            <a:pPr marL="0" indent="0" algn="just">
              <a:lnSpc>
                <a:spcPct val="150000"/>
              </a:lnSpc>
              <a:buNone/>
            </a:pPr>
            <a:r>
              <a:rPr lang="es-MX" dirty="0" smtClean="0">
                <a:solidFill>
                  <a:srgbClr val="0070C0"/>
                </a:solidFill>
              </a:rPr>
              <a:t>a) </a:t>
            </a:r>
            <a:r>
              <a:rPr lang="es-MX" dirty="0" smtClean="0">
                <a:solidFill>
                  <a:srgbClr val="FF0000"/>
                </a:solidFill>
              </a:rPr>
              <a:t>Lectura dirigida de textos </a:t>
            </a:r>
            <a:r>
              <a:rPr lang="es-MX" dirty="0" smtClean="0">
                <a:solidFill>
                  <a:srgbClr val="0070C0"/>
                </a:solidFill>
              </a:rPr>
              <a:t>previamente seleccionados (se presentan las diapositivas, se hacen pausas para realizar una lectura en voz alta, la cual también puede proyectarse; el texto a considerar puede subrayarse o resaltarse). Dichos textos pueden relacionarse con los conceptos de teoría, marco teórico, marco conceptual; conceptos, categorías y unidades de análisis, variables.</a:t>
            </a:r>
          </a:p>
          <a:p>
            <a:pPr algn="just">
              <a:lnSpc>
                <a:spcPct val="150000"/>
              </a:lnSpc>
            </a:pPr>
            <a:endParaRPr lang="es-MX" dirty="0" smtClean="0">
              <a:solidFill>
                <a:srgbClr val="0070C0"/>
              </a:solidFill>
            </a:endParaRPr>
          </a:p>
        </p:txBody>
      </p:sp>
      <p:sp>
        <p:nvSpPr>
          <p:cNvPr id="4" name="Marcador de contenido 3"/>
          <p:cNvSpPr>
            <a:spLocks noGrp="1"/>
          </p:cNvSpPr>
          <p:nvPr>
            <p:ph sz="half" idx="2"/>
          </p:nvPr>
        </p:nvSpPr>
        <p:spPr>
          <a:xfrm>
            <a:off x="6364224" y="2194560"/>
            <a:ext cx="4754880" cy="4206240"/>
          </a:xfrm>
        </p:spPr>
        <p:txBody>
          <a:bodyPr>
            <a:normAutofit fontScale="62500" lnSpcReduction="20000"/>
          </a:bodyPr>
          <a:lstStyle/>
          <a:p>
            <a:pPr marL="0" indent="0" algn="just">
              <a:lnSpc>
                <a:spcPct val="150000"/>
              </a:lnSpc>
              <a:buNone/>
            </a:pPr>
            <a:r>
              <a:rPr lang="es-MX" dirty="0" smtClean="0">
                <a:solidFill>
                  <a:srgbClr val="FF0000"/>
                </a:solidFill>
              </a:rPr>
              <a:t>b) Debates </a:t>
            </a:r>
            <a:r>
              <a:rPr lang="es-MX" dirty="0" smtClean="0">
                <a:solidFill>
                  <a:srgbClr val="0070C0"/>
                </a:solidFill>
              </a:rPr>
              <a:t>(se divide al grupo en varios equipos, y a cada uno se le entrega una pregunta que contenga posiciones encontradas respecto a un asunto, de tal manera que dos equipos tengan una misma interrogante, pero con diferente posición –a favor o en contra, afirmativo o negativo-; después de dar tiempo para la discusión al interior de cada equipo, se les cede la palabra a un representante para exponer sus argumentos y la posición de los compañeros a quienes representa. No debe olvidarse llegar a un consenso final del asunto que se trate, así como de hacer un resumen de lo dicho y acordado al final de la clase. Recomendaciones para llevar a cabo esta estrategia pueden ser buscadas en línea (Internet) en sitios educativos).</a:t>
            </a:r>
            <a:endParaRPr lang="es-MX" dirty="0">
              <a:solidFill>
                <a:srgbClr val="0070C0"/>
              </a:solidFill>
            </a:endParaRPr>
          </a:p>
        </p:txBody>
      </p:sp>
    </p:spTree>
    <p:extLst>
      <p:ext uri="{BB962C8B-B14F-4D97-AF65-F5344CB8AC3E}">
        <p14:creationId xmlns:p14="http://schemas.microsoft.com/office/powerpoint/2010/main" val="2258532506"/>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rgbClr val="FF0000"/>
                </a:solidFill>
              </a:rPr>
              <a:t>Guión para el empleo del material</a:t>
            </a:r>
            <a:endParaRPr lang="es-MX" dirty="0">
              <a:solidFill>
                <a:srgbClr val="FF0000"/>
              </a:solidFill>
            </a:endParaRPr>
          </a:p>
        </p:txBody>
      </p:sp>
      <p:sp>
        <p:nvSpPr>
          <p:cNvPr id="3" name="Marcador de contenido 2"/>
          <p:cNvSpPr>
            <a:spLocks noGrp="1"/>
          </p:cNvSpPr>
          <p:nvPr>
            <p:ph sz="half" idx="1"/>
          </p:nvPr>
        </p:nvSpPr>
        <p:spPr/>
        <p:txBody>
          <a:bodyPr>
            <a:normAutofit fontScale="77500" lnSpcReduction="20000"/>
          </a:bodyPr>
          <a:lstStyle/>
          <a:p>
            <a:pPr algn="just">
              <a:lnSpc>
                <a:spcPct val="150000"/>
              </a:lnSpc>
            </a:pPr>
            <a:r>
              <a:rPr lang="es-MX" dirty="0" smtClean="0">
                <a:solidFill>
                  <a:srgbClr val="0070C0"/>
                </a:solidFill>
              </a:rPr>
              <a:t>c) </a:t>
            </a:r>
            <a:r>
              <a:rPr lang="es-MX" dirty="0" smtClean="0">
                <a:solidFill>
                  <a:srgbClr val="FF0000"/>
                </a:solidFill>
              </a:rPr>
              <a:t>Otra estrategia didáctica </a:t>
            </a:r>
            <a:r>
              <a:rPr lang="es-MX" dirty="0" smtClean="0">
                <a:solidFill>
                  <a:srgbClr val="0070C0"/>
                </a:solidFill>
              </a:rPr>
              <a:t>a considerar para apoyar la exposición oral hecha por el profesor con este material, puede ser la </a:t>
            </a:r>
            <a:r>
              <a:rPr lang="es-MX" dirty="0" smtClean="0">
                <a:solidFill>
                  <a:srgbClr val="FF0000"/>
                </a:solidFill>
              </a:rPr>
              <a:t>“lluvia de ideas” y la discusión dirigida</a:t>
            </a:r>
            <a:r>
              <a:rPr lang="es-MX" dirty="0" smtClean="0">
                <a:solidFill>
                  <a:srgbClr val="0070C0"/>
                </a:solidFill>
              </a:rPr>
              <a:t> (se formulan interrogantes relacionadas con lo que se expone, y se dejan abiertas para que los alumnos que deseen exponer su punto de vista, lo hagan libremente; aquí el docente debe fungir como moderador, dando la palabra, limitando el tiempo de respuesta, orientando las participaciones hacia lo esencial del tema que se aborda).</a:t>
            </a:r>
          </a:p>
          <a:p>
            <a:pPr algn="just">
              <a:lnSpc>
                <a:spcPct val="150000"/>
              </a:lnSpc>
            </a:pPr>
            <a:endParaRPr lang="es-MX" dirty="0" smtClean="0">
              <a:solidFill>
                <a:srgbClr val="0070C0"/>
              </a:solidFill>
            </a:endParaRPr>
          </a:p>
        </p:txBody>
      </p:sp>
      <p:sp>
        <p:nvSpPr>
          <p:cNvPr id="4" name="Marcador de contenido 3"/>
          <p:cNvSpPr>
            <a:spLocks noGrp="1"/>
          </p:cNvSpPr>
          <p:nvPr>
            <p:ph sz="half" idx="2"/>
          </p:nvPr>
        </p:nvSpPr>
        <p:spPr/>
        <p:txBody>
          <a:bodyPr>
            <a:normAutofit fontScale="77500" lnSpcReduction="20000"/>
          </a:bodyPr>
          <a:lstStyle/>
          <a:p>
            <a:pPr marL="0" indent="0" algn="just">
              <a:lnSpc>
                <a:spcPct val="150000"/>
              </a:lnSpc>
              <a:buNone/>
            </a:pPr>
            <a:r>
              <a:rPr lang="es-MX" dirty="0" smtClean="0">
                <a:solidFill>
                  <a:srgbClr val="FF0000"/>
                </a:solidFill>
              </a:rPr>
              <a:t>d) Mapas conceptuales </a:t>
            </a:r>
            <a:r>
              <a:rPr lang="es-MX" dirty="0" smtClean="0">
                <a:solidFill>
                  <a:srgbClr val="0070C0"/>
                </a:solidFill>
              </a:rPr>
              <a:t>(los cuales pueden solicitarse a los alumnos en el transcurso de la clase para poner en evidencia los conocimientos adquiridos).</a:t>
            </a:r>
          </a:p>
          <a:p>
            <a:pPr marL="0" indent="0" algn="just">
              <a:lnSpc>
                <a:spcPct val="150000"/>
              </a:lnSpc>
              <a:buNone/>
            </a:pPr>
            <a:r>
              <a:rPr lang="es-MX" dirty="0" smtClean="0">
                <a:solidFill>
                  <a:srgbClr val="0070C0"/>
                </a:solidFill>
              </a:rPr>
              <a:t>e) </a:t>
            </a:r>
            <a:r>
              <a:rPr lang="es-MX" dirty="0" smtClean="0">
                <a:solidFill>
                  <a:srgbClr val="FF0000"/>
                </a:solidFill>
              </a:rPr>
              <a:t>Proyección de videos </a:t>
            </a:r>
            <a:r>
              <a:rPr lang="es-MX" dirty="0" smtClean="0">
                <a:solidFill>
                  <a:srgbClr val="0070C0"/>
                </a:solidFill>
              </a:rPr>
              <a:t>(en “</a:t>
            </a:r>
            <a:r>
              <a:rPr lang="es-MX" dirty="0" err="1" smtClean="0">
                <a:solidFill>
                  <a:srgbClr val="0070C0"/>
                </a:solidFill>
              </a:rPr>
              <a:t>Youtube</a:t>
            </a:r>
            <a:r>
              <a:rPr lang="es-MX" dirty="0" smtClean="0">
                <a:solidFill>
                  <a:srgbClr val="0070C0"/>
                </a:solidFill>
              </a:rPr>
              <a:t>” se pueden ubicar y “descargar” algunos videos relacionados con el contenido abordado; aun cuando son expositivos, y suelen ser presentados por algún docente o investigador, puede considerarse como alternativa para variar la explicación del profesor).</a:t>
            </a:r>
            <a:endParaRPr lang="es-MX" dirty="0">
              <a:solidFill>
                <a:srgbClr val="0070C0"/>
              </a:solidFill>
            </a:endParaRPr>
          </a:p>
        </p:txBody>
      </p:sp>
    </p:spTree>
    <p:extLst>
      <p:ext uri="{BB962C8B-B14F-4D97-AF65-F5344CB8AC3E}">
        <p14:creationId xmlns:p14="http://schemas.microsoft.com/office/powerpoint/2010/main" val="3254616942"/>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ctrTitle"/>
          </p:nvPr>
        </p:nvSpPr>
        <p:spPr/>
        <p:txBody>
          <a:bodyPr/>
          <a:lstStyle/>
          <a:p>
            <a:pPr algn="ctr">
              <a:lnSpc>
                <a:spcPct val="150000"/>
              </a:lnSpc>
            </a:pPr>
            <a:r>
              <a:rPr lang="es-MX" sz="3600" dirty="0">
                <a:solidFill>
                  <a:srgbClr val="0070C0"/>
                </a:solidFill>
              </a:rPr>
              <a:t>teorías y elementos teóricos a considerar en investigación</a:t>
            </a:r>
            <a:endParaRPr lang="es-MX" sz="3600" dirty="0"/>
          </a:p>
        </p:txBody>
      </p:sp>
      <p:sp>
        <p:nvSpPr>
          <p:cNvPr id="6" name="Subtítulo 5"/>
          <p:cNvSpPr>
            <a:spLocks noGrp="1"/>
          </p:cNvSpPr>
          <p:nvPr>
            <p:ph type="subTitle" idx="1"/>
          </p:nvPr>
        </p:nvSpPr>
        <p:spPr>
          <a:xfrm>
            <a:off x="2089404" y="4730866"/>
            <a:ext cx="7891272" cy="1069848"/>
          </a:xfrm>
        </p:spPr>
        <p:txBody>
          <a:bodyPr/>
          <a:lstStyle/>
          <a:p>
            <a:pPr algn="ctr"/>
            <a:r>
              <a:rPr lang="es-MX" dirty="0" smtClean="0">
                <a:solidFill>
                  <a:srgbClr val="FF0000"/>
                </a:solidFill>
              </a:rPr>
              <a:t>TÍTULO DEL MATERIAL</a:t>
            </a:r>
            <a:endParaRPr lang="es-MX" dirty="0">
              <a:solidFill>
                <a:srgbClr val="FF0000"/>
              </a:solidFill>
            </a:endParaRPr>
          </a:p>
        </p:txBody>
      </p:sp>
    </p:spTree>
    <p:extLst>
      <p:ext uri="{BB962C8B-B14F-4D97-AF65-F5344CB8AC3E}">
        <p14:creationId xmlns:p14="http://schemas.microsoft.com/office/powerpoint/2010/main" val="1576040357"/>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pPr algn="ctr"/>
            <a:r>
              <a:rPr lang="es-MX" dirty="0" smtClean="0">
                <a:solidFill>
                  <a:srgbClr val="FF0000"/>
                </a:solidFill>
              </a:rPr>
              <a:t>¿qué es una teoría?</a:t>
            </a:r>
            <a:endParaRPr lang="es-MX" dirty="0">
              <a:solidFill>
                <a:srgbClr val="FF0000"/>
              </a:solidFill>
            </a:endParaRPr>
          </a:p>
        </p:txBody>
      </p:sp>
      <p:sp>
        <p:nvSpPr>
          <p:cNvPr id="5" name="Marcador de contenido 4"/>
          <p:cNvSpPr>
            <a:spLocks noGrp="1"/>
          </p:cNvSpPr>
          <p:nvPr>
            <p:ph sz="half" idx="1"/>
          </p:nvPr>
        </p:nvSpPr>
        <p:spPr>
          <a:xfrm>
            <a:off x="701964" y="2194560"/>
            <a:ext cx="5122764" cy="3977640"/>
          </a:xfrm>
        </p:spPr>
        <p:txBody>
          <a:bodyPr>
            <a:normAutofit fontScale="85000" lnSpcReduction="10000"/>
          </a:bodyPr>
          <a:lstStyle/>
          <a:p>
            <a:pPr algn="just">
              <a:lnSpc>
                <a:spcPct val="150000"/>
              </a:lnSpc>
            </a:pPr>
            <a:r>
              <a:rPr lang="es-MX" dirty="0">
                <a:solidFill>
                  <a:srgbClr val="0070C0"/>
                </a:solidFill>
              </a:rPr>
              <a:t>La palabra teoría, cuando es utilizada en un contexto no científico, implica que algo no ha sido probado o es especulativo. Sin embargo, en el lenguaje científico una teoría es una explicación o un modelo basado en la observación, en la experimentación y en el razonamiento, especialmente una que ha sido probada y confirmada como un principio general que ayude a explicar y predecir un fenómeno </a:t>
            </a:r>
            <a:r>
              <a:rPr lang="es-MX" dirty="0" smtClean="0">
                <a:solidFill>
                  <a:srgbClr val="0070C0"/>
                </a:solidFill>
              </a:rPr>
              <a:t>natural (</a:t>
            </a:r>
            <a:r>
              <a:rPr lang="es-MX" dirty="0" err="1" smtClean="0">
                <a:solidFill>
                  <a:srgbClr val="0070C0"/>
                </a:solidFill>
              </a:rPr>
              <a:t>Marsh</a:t>
            </a:r>
            <a:r>
              <a:rPr lang="es-MX" dirty="0" smtClean="0">
                <a:solidFill>
                  <a:srgbClr val="0070C0"/>
                </a:solidFill>
              </a:rPr>
              <a:t> y </a:t>
            </a:r>
            <a:r>
              <a:rPr lang="es-MX" dirty="0" err="1" smtClean="0">
                <a:solidFill>
                  <a:srgbClr val="0070C0"/>
                </a:solidFill>
              </a:rPr>
              <a:t>Stoker</a:t>
            </a:r>
            <a:r>
              <a:rPr lang="es-MX" dirty="0" smtClean="0">
                <a:solidFill>
                  <a:srgbClr val="0070C0"/>
                </a:solidFill>
              </a:rPr>
              <a:t>, 1995).</a:t>
            </a:r>
            <a:endParaRPr lang="es-MX" dirty="0">
              <a:solidFill>
                <a:srgbClr val="0070C0"/>
              </a:solidFill>
            </a:endParaRPr>
          </a:p>
        </p:txBody>
      </p:sp>
      <p:pic>
        <p:nvPicPr>
          <p:cNvPr id="8" name="Imagen 7"/>
          <p:cNvPicPr>
            <a:picLocks noChangeAspect="1"/>
          </p:cNvPicPr>
          <p:nvPr/>
        </p:nvPicPr>
        <p:blipFill>
          <a:blip r:embed="rId2"/>
          <a:stretch>
            <a:fillRect/>
          </a:stretch>
        </p:blipFill>
        <p:spPr>
          <a:xfrm>
            <a:off x="6419274" y="2194560"/>
            <a:ext cx="4775200" cy="4113876"/>
          </a:xfrm>
          <a:prstGeom prst="rect">
            <a:avLst/>
          </a:prstGeom>
          <a:ln w="38100">
            <a:solidFill>
              <a:srgbClr val="FF0000"/>
            </a:solidFill>
          </a:ln>
        </p:spPr>
      </p:pic>
    </p:spTree>
    <p:extLst>
      <p:ext uri="{BB962C8B-B14F-4D97-AF65-F5344CB8AC3E}">
        <p14:creationId xmlns:p14="http://schemas.microsoft.com/office/powerpoint/2010/main" val="3012547978"/>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ipo de madera">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docProps/app.xml><?xml version="1.0" encoding="utf-8"?>
<Properties xmlns="http://schemas.openxmlformats.org/officeDocument/2006/extended-properties" xmlns:vt="http://schemas.openxmlformats.org/officeDocument/2006/docPropsVTypes">
  <Template>Madera</Template>
  <TotalTime>552</TotalTime>
  <Words>4029</Words>
  <Application>Microsoft Office PowerPoint</Application>
  <PresentationFormat>Panorámica</PresentationFormat>
  <Paragraphs>214</Paragraphs>
  <Slides>57</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57</vt:i4>
      </vt:variant>
    </vt:vector>
  </HeadingPairs>
  <TitlesOfParts>
    <vt:vector size="61" baseType="lpstr">
      <vt:lpstr>Rockwell</vt:lpstr>
      <vt:lpstr>Rockwell Condensed</vt:lpstr>
      <vt:lpstr>Wingdings</vt:lpstr>
      <vt:lpstr>Tipo de madera</vt:lpstr>
      <vt:lpstr>      UNIVERSIDAD AUTÓNOMA DEL ESTADO DE MÉXICO  FACULTAD DE TURISMO Y GASTRONOMÍA   MATERIAL DIDÁCTICO    </vt:lpstr>
      <vt:lpstr>Título del material: teorías y elementos teóricos a considerar en investigación</vt:lpstr>
      <vt:lpstr>UNIDAD DE APRENDIZAJE:  TALLER DE INVESTIGACIÓN</vt:lpstr>
      <vt:lpstr>DATOS GENERALES DE LA UNIDAD DE APRENDIZAJE</vt:lpstr>
      <vt:lpstr>Guión para el empleo del material</vt:lpstr>
      <vt:lpstr>Guión para el empleo del material</vt:lpstr>
      <vt:lpstr>Guión para el empleo del material</vt:lpstr>
      <vt:lpstr>teorías y elementos teóricos a considerar en investigación</vt:lpstr>
      <vt:lpstr>¿qué es una teoría?</vt:lpstr>
      <vt:lpstr>Características de una teoría</vt:lpstr>
      <vt:lpstr>¿cuál es el propósito de una teoría?</vt:lpstr>
      <vt:lpstr>TEORÍAS GENERALES E INTERMEDIAS</vt:lpstr>
      <vt:lpstr>¿QUÉ ES UNA TEORÍA GENERAL?</vt:lpstr>
      <vt:lpstr>Ejemplos de teorías generales</vt:lpstr>
      <vt:lpstr>Ejemplos de teorías generales</vt:lpstr>
      <vt:lpstr>Ejemplos de teorías generales</vt:lpstr>
      <vt:lpstr>Teorías limitadas o de alcance intermedio</vt:lpstr>
      <vt:lpstr>Presentación de PowerPoint</vt:lpstr>
      <vt:lpstr>Teorías limitadas o de alcance intermedio</vt:lpstr>
      <vt:lpstr>Ventajas y desventajas de las teorías limitadas o de alcance intermedio</vt:lpstr>
      <vt:lpstr>LA AISLACIÓN EN LA TEORÍA</vt:lpstr>
      <vt:lpstr>LA AISLACIÓN EN TEORÍA</vt:lpstr>
      <vt:lpstr>Ejemplo: teoría de la identidad social</vt:lpstr>
      <vt:lpstr>EJEMPLO: TEORÍA DE LA ADMINISTRACIÓN CIENTÍFICA</vt:lpstr>
      <vt:lpstr>¿qué es un marco teórico?</vt:lpstr>
      <vt:lpstr>Marco teórico</vt:lpstr>
      <vt:lpstr>Marco teórico</vt:lpstr>
      <vt:lpstr>¿qué es un marco conceptual?</vt:lpstr>
      <vt:lpstr>PRIMERO, CONCEPTOS</vt:lpstr>
      <vt:lpstr>¿PARA QUÉ LOS CONCEPTOS?</vt:lpstr>
      <vt:lpstr>MARCO CONCEPTUAL</vt:lpstr>
      <vt:lpstr>¿cuál es el propósito de un marco conceptual?</vt:lpstr>
      <vt:lpstr>CONTRASTAción de la teoría</vt:lpstr>
      <vt:lpstr>DISTINGUIENDO CATEGORÍAS Y UNIDADES DE ANÁLISIS</vt:lpstr>
      <vt:lpstr>Presentación de PowerPoint</vt:lpstr>
      <vt:lpstr>Es un atributo o característica manifiesta del objeto o fenómeno que se estudia; puede estar relacionado con un situación, contexto, problema, etc., y suele expresarse en forma de concepto. Cada categoría debe operacionalizarse; esto se hace a través de subcategorías o unidades de análisis que deben ser observables (García y ARCE, 2012).</vt:lpstr>
      <vt:lpstr>Categorías de análisis</vt:lpstr>
      <vt:lpstr>Categorías de análisis en investigación</vt:lpstr>
      <vt:lpstr>CATEGORÍAS DE ANÁLISIS</vt:lpstr>
      <vt:lpstr>¿CÓMO SE CONSTRUYEN LAS CATEGORÍAS?</vt:lpstr>
      <vt:lpstr>Se tiene que recoger información</vt:lpstr>
      <vt:lpstr>Se tienen que construir patrones</vt:lpstr>
      <vt:lpstr>Se tienen que interpretar las relaciones y sus componentes</vt:lpstr>
      <vt:lpstr>POSIBLE CATEGORÍA (1)</vt:lpstr>
      <vt:lpstr>Posible categoría (2)</vt:lpstr>
      <vt:lpstr>POSIBLE RELACIÓN:</vt:lpstr>
      <vt:lpstr>¿CUÁLES SERÍAN LAS UNIDADES DE ANÁLISIS?</vt:lpstr>
      <vt:lpstr>UNIDADES DE ANÁLISIS</vt:lpstr>
      <vt:lpstr>UNIDADES DE ANÁLISIS</vt:lpstr>
      <vt:lpstr>UNIDADES DE ANÁLISIS</vt:lpstr>
      <vt:lpstr>RESPONDER LAS INTERROGANTES</vt:lpstr>
      <vt:lpstr>VARIABLES</vt:lpstr>
      <vt:lpstr>variables</vt:lpstr>
      <vt:lpstr>Fuentes de información</vt:lpstr>
      <vt:lpstr>FUENTES DE INFORMACIÓN</vt:lpstr>
      <vt:lpstr>Fuentes de información</vt:lpstr>
      <vt:lpstr>FUENTES DE INFORMACIÓN</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METODOLOGÍAS CUALITATIVAS</dc:title>
  <dc:creator>Diana Castro Ricalde</dc:creator>
  <cp:lastModifiedBy>Diana</cp:lastModifiedBy>
  <cp:revision>111</cp:revision>
  <dcterms:created xsi:type="dcterms:W3CDTF">2016-08-20T23:13:14Z</dcterms:created>
  <dcterms:modified xsi:type="dcterms:W3CDTF">2016-09-27T19:27:55Z</dcterms:modified>
</cp:coreProperties>
</file>