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11" r:id="rId2"/>
    <p:sldId id="312" r:id="rId3"/>
    <p:sldId id="313" r:id="rId4"/>
    <p:sldId id="315" r:id="rId5"/>
    <p:sldId id="314" r:id="rId6"/>
    <p:sldId id="316" r:id="rId7"/>
    <p:sldId id="317" r:id="rId8"/>
    <p:sldId id="319" r:id="rId9"/>
    <p:sldId id="320" r:id="rId10"/>
    <p:sldId id="321" r:id="rId11"/>
    <p:sldId id="318" r:id="rId12"/>
    <p:sldId id="308" r:id="rId13"/>
    <p:sldId id="271" r:id="rId14"/>
    <p:sldId id="273" r:id="rId15"/>
    <p:sldId id="274" r:id="rId16"/>
    <p:sldId id="307" r:id="rId17"/>
    <p:sldId id="275" r:id="rId18"/>
    <p:sldId id="276" r:id="rId19"/>
    <p:sldId id="277" r:id="rId20"/>
    <p:sldId id="309" r:id="rId21"/>
    <p:sldId id="322" r:id="rId22"/>
    <p:sldId id="278" r:id="rId23"/>
    <p:sldId id="279" r:id="rId24"/>
    <p:sldId id="280" r:id="rId25"/>
    <p:sldId id="281" r:id="rId26"/>
    <p:sldId id="282" r:id="rId27"/>
    <p:sldId id="283" r:id="rId28"/>
    <p:sldId id="326" r:id="rId29"/>
    <p:sldId id="327" r:id="rId30"/>
    <p:sldId id="328" r:id="rId31"/>
    <p:sldId id="256" r:id="rId32"/>
    <p:sldId id="325" r:id="rId33"/>
    <p:sldId id="267" r:id="rId34"/>
    <p:sldId id="257" r:id="rId35"/>
    <p:sldId id="268" r:id="rId36"/>
    <p:sldId id="270" r:id="rId37"/>
    <p:sldId id="259" r:id="rId38"/>
    <p:sldId id="262" r:id="rId39"/>
    <p:sldId id="258" r:id="rId40"/>
    <p:sldId id="263" r:id="rId41"/>
    <p:sldId id="261" r:id="rId42"/>
    <p:sldId id="266" r:id="rId43"/>
    <p:sldId id="264" r:id="rId44"/>
    <p:sldId id="265" r:id="rId45"/>
    <p:sldId id="323" r:id="rId46"/>
    <p:sldId id="260" r:id="rId47"/>
    <p:sldId id="310" r:id="rId48"/>
    <p:sldId id="269" r:id="rId49"/>
    <p:sldId id="324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7E7FA1-590C-469D-9B3D-FCFF6591B11B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DE7133CE-DC16-4438-AE4E-16D966B18EA8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Reflexión analítica sobre los </a:t>
          </a:r>
          <a:r>
            <a:rPr lang="es-MX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datos obtenidos</a:t>
          </a:r>
          <a:endParaRPr lang="es-MX" dirty="0">
            <a:solidFill>
              <a:schemeClr val="accent1">
                <a:lumMod val="60000"/>
                <a:lumOff val="40000"/>
              </a:schemeClr>
            </a:solidFill>
          </a:endParaRPr>
        </a:p>
      </dgm:t>
    </dgm:pt>
    <dgm:pt modelId="{0529524C-A353-4B64-9E5C-13585C7B421C}" type="parTrans" cxnId="{F25A384C-DE8C-48FC-9C05-FD2810D341B4}">
      <dgm:prSet/>
      <dgm:spPr/>
      <dgm:t>
        <a:bodyPr/>
        <a:lstStyle/>
        <a:p>
          <a:endParaRPr lang="es-MX"/>
        </a:p>
      </dgm:t>
    </dgm:pt>
    <dgm:pt modelId="{1E272D44-64CD-41CD-96DA-743DD60846AF}" type="sibTrans" cxnId="{F25A384C-DE8C-48FC-9C05-FD2810D341B4}">
      <dgm:prSet/>
      <dgm:spPr/>
      <dgm:t>
        <a:bodyPr/>
        <a:lstStyle/>
        <a:p>
          <a:endParaRPr lang="es-MX"/>
        </a:p>
      </dgm:t>
    </dgm:pt>
    <dgm:pt modelId="{16E50917-7695-40FF-8EE5-533A4E4B654E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Selección, </a:t>
          </a:r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reducción </a:t>
          </a:r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y </a:t>
          </a:r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organización </a:t>
          </a:r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de los </a:t>
          </a:r>
          <a:r>
            <a:rPr lang="es-MX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datos</a:t>
          </a:r>
          <a:endParaRPr lang="es-MX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8E3AC07F-7DAD-4753-A740-8F0DC2260974}" type="parTrans" cxnId="{71508AC7-BED1-4222-8280-B7F61955CB91}">
      <dgm:prSet/>
      <dgm:spPr/>
      <dgm:t>
        <a:bodyPr/>
        <a:lstStyle/>
        <a:p>
          <a:endParaRPr lang="es-MX"/>
        </a:p>
      </dgm:t>
    </dgm:pt>
    <dgm:pt modelId="{83B39073-3F30-4104-A610-7F977DEEBA05}" type="sibTrans" cxnId="{71508AC7-BED1-4222-8280-B7F61955CB91}">
      <dgm:prSet/>
      <dgm:spPr/>
      <dgm:t>
        <a:bodyPr/>
        <a:lstStyle/>
        <a:p>
          <a:endParaRPr lang="es-MX"/>
        </a:p>
      </dgm:t>
    </dgm:pt>
    <dgm:pt modelId="{B80B4C1A-C746-4860-A959-1F67D1B2C644}">
      <dgm:prSet phldrT="[Texto]"/>
      <dgm:spPr/>
      <dgm:t>
        <a:bodyPr/>
        <a:lstStyle/>
        <a:p>
          <a:r>
            <a:rPr lang="es-MX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Categorización de los </a:t>
          </a:r>
          <a:r>
            <a:rPr lang="es-MX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datos</a:t>
          </a:r>
          <a:endParaRPr lang="es-MX" dirty="0">
            <a:solidFill>
              <a:schemeClr val="accent3">
                <a:lumMod val="20000"/>
                <a:lumOff val="80000"/>
              </a:schemeClr>
            </a:solidFill>
          </a:endParaRPr>
        </a:p>
      </dgm:t>
    </dgm:pt>
    <dgm:pt modelId="{D6B73DA0-C28F-422E-B4FC-BEEA4A21AAAC}" type="parTrans" cxnId="{88345ECB-82C9-45BF-8396-E6EC4711841E}">
      <dgm:prSet/>
      <dgm:spPr/>
      <dgm:t>
        <a:bodyPr/>
        <a:lstStyle/>
        <a:p>
          <a:endParaRPr lang="es-MX"/>
        </a:p>
      </dgm:t>
    </dgm:pt>
    <dgm:pt modelId="{B552F429-FEBE-4CCC-84EE-ECEE4D90C48C}" type="sibTrans" cxnId="{88345ECB-82C9-45BF-8396-E6EC4711841E}">
      <dgm:prSet/>
      <dgm:spPr/>
      <dgm:t>
        <a:bodyPr/>
        <a:lstStyle/>
        <a:p>
          <a:endParaRPr lang="es-MX"/>
        </a:p>
      </dgm:t>
    </dgm:pt>
    <dgm:pt modelId="{D99BA618-8B9D-40BA-9F97-20ABE54E6FE0}" type="pres">
      <dgm:prSet presAssocID="{E57E7FA1-590C-469D-9B3D-FCFF6591B11B}" presName="Name0" presStyleCnt="0">
        <dgm:presLayoutVars>
          <dgm:dir/>
          <dgm:resizeHandles val="exact"/>
        </dgm:presLayoutVars>
      </dgm:prSet>
      <dgm:spPr/>
    </dgm:pt>
    <dgm:pt modelId="{F6CBE9B6-9263-42D4-A9C3-30A6EDA0A98D}" type="pres">
      <dgm:prSet presAssocID="{DE7133CE-DC16-4438-AE4E-16D966B18E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6D11C-3AD2-4071-ADAF-C914EE0C54B7}" type="pres">
      <dgm:prSet presAssocID="{1E272D44-64CD-41CD-96DA-743DD60846AF}" presName="sibTrans" presStyleLbl="sibTrans2D1" presStyleIdx="0" presStyleCnt="2"/>
      <dgm:spPr/>
      <dgm:t>
        <a:bodyPr/>
        <a:lstStyle/>
        <a:p>
          <a:endParaRPr lang="es-MX"/>
        </a:p>
      </dgm:t>
    </dgm:pt>
    <dgm:pt modelId="{DB7B6989-E140-448C-B93D-FC0066A777D8}" type="pres">
      <dgm:prSet presAssocID="{1E272D44-64CD-41CD-96DA-743DD60846AF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D00A135D-F9EC-4417-9D55-E0510D2676D8}" type="pres">
      <dgm:prSet presAssocID="{16E50917-7695-40FF-8EE5-533A4E4B654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0E4AAE-62BE-45D3-BBFE-EF6AE1139C36}" type="pres">
      <dgm:prSet presAssocID="{83B39073-3F30-4104-A610-7F977DEEBA05}" presName="sibTrans" presStyleLbl="sibTrans2D1" presStyleIdx="1" presStyleCnt="2"/>
      <dgm:spPr/>
      <dgm:t>
        <a:bodyPr/>
        <a:lstStyle/>
        <a:p>
          <a:endParaRPr lang="es-MX"/>
        </a:p>
      </dgm:t>
    </dgm:pt>
    <dgm:pt modelId="{09A63FC8-B9BD-48FE-A8BE-8548549B1A37}" type="pres">
      <dgm:prSet presAssocID="{83B39073-3F30-4104-A610-7F977DEEBA05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F097B207-FA4D-4777-986B-BBA230D1A68B}" type="pres">
      <dgm:prSet presAssocID="{B80B4C1A-C746-4860-A959-1F67D1B2C64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B38D3B-A408-40F3-8835-D16D09F3C814}" type="presOf" srcId="{DE7133CE-DC16-4438-AE4E-16D966B18EA8}" destId="{F6CBE9B6-9263-42D4-A9C3-30A6EDA0A98D}" srcOrd="0" destOrd="0" presId="urn:microsoft.com/office/officeart/2005/8/layout/process1"/>
    <dgm:cxn modelId="{84A94833-9A6A-4F7C-B909-18012024C87C}" type="presOf" srcId="{1E272D44-64CD-41CD-96DA-743DD60846AF}" destId="{DB7B6989-E140-448C-B93D-FC0066A777D8}" srcOrd="1" destOrd="0" presId="urn:microsoft.com/office/officeart/2005/8/layout/process1"/>
    <dgm:cxn modelId="{B9E45AF7-4824-4AD8-8AA1-86458F313C10}" type="presOf" srcId="{16E50917-7695-40FF-8EE5-533A4E4B654E}" destId="{D00A135D-F9EC-4417-9D55-E0510D2676D8}" srcOrd="0" destOrd="0" presId="urn:microsoft.com/office/officeart/2005/8/layout/process1"/>
    <dgm:cxn modelId="{02791B5C-41D4-4EB4-94CF-7C569EE0459F}" type="presOf" srcId="{83B39073-3F30-4104-A610-7F977DEEBA05}" destId="{310E4AAE-62BE-45D3-BBFE-EF6AE1139C36}" srcOrd="0" destOrd="0" presId="urn:microsoft.com/office/officeart/2005/8/layout/process1"/>
    <dgm:cxn modelId="{050A45EA-C226-4D99-B787-91BCEB591D7B}" type="presOf" srcId="{E57E7FA1-590C-469D-9B3D-FCFF6591B11B}" destId="{D99BA618-8B9D-40BA-9F97-20ABE54E6FE0}" srcOrd="0" destOrd="0" presId="urn:microsoft.com/office/officeart/2005/8/layout/process1"/>
    <dgm:cxn modelId="{88345ECB-82C9-45BF-8396-E6EC4711841E}" srcId="{E57E7FA1-590C-469D-9B3D-FCFF6591B11B}" destId="{B80B4C1A-C746-4860-A959-1F67D1B2C644}" srcOrd="2" destOrd="0" parTransId="{D6B73DA0-C28F-422E-B4FC-BEEA4A21AAAC}" sibTransId="{B552F429-FEBE-4CCC-84EE-ECEE4D90C48C}"/>
    <dgm:cxn modelId="{F9E2BF52-429E-4737-BC04-9EE75CB49AEF}" type="presOf" srcId="{1E272D44-64CD-41CD-96DA-743DD60846AF}" destId="{8B46D11C-3AD2-4071-ADAF-C914EE0C54B7}" srcOrd="0" destOrd="0" presId="urn:microsoft.com/office/officeart/2005/8/layout/process1"/>
    <dgm:cxn modelId="{F25A384C-DE8C-48FC-9C05-FD2810D341B4}" srcId="{E57E7FA1-590C-469D-9B3D-FCFF6591B11B}" destId="{DE7133CE-DC16-4438-AE4E-16D966B18EA8}" srcOrd="0" destOrd="0" parTransId="{0529524C-A353-4B64-9E5C-13585C7B421C}" sibTransId="{1E272D44-64CD-41CD-96DA-743DD60846AF}"/>
    <dgm:cxn modelId="{8ED90DA8-39C7-4D77-B534-8040FE6593EE}" type="presOf" srcId="{B80B4C1A-C746-4860-A959-1F67D1B2C644}" destId="{F097B207-FA4D-4777-986B-BBA230D1A68B}" srcOrd="0" destOrd="0" presId="urn:microsoft.com/office/officeart/2005/8/layout/process1"/>
    <dgm:cxn modelId="{5FBC621B-439F-410A-AE63-178656B269B1}" type="presOf" srcId="{83B39073-3F30-4104-A610-7F977DEEBA05}" destId="{09A63FC8-B9BD-48FE-A8BE-8548549B1A37}" srcOrd="1" destOrd="0" presId="urn:microsoft.com/office/officeart/2005/8/layout/process1"/>
    <dgm:cxn modelId="{71508AC7-BED1-4222-8280-B7F61955CB91}" srcId="{E57E7FA1-590C-469D-9B3D-FCFF6591B11B}" destId="{16E50917-7695-40FF-8EE5-533A4E4B654E}" srcOrd="1" destOrd="0" parTransId="{8E3AC07F-7DAD-4753-A740-8F0DC2260974}" sibTransId="{83B39073-3F30-4104-A610-7F977DEEBA05}"/>
    <dgm:cxn modelId="{AD972347-3788-4CDB-9B59-8AD96CC2443D}" type="presParOf" srcId="{D99BA618-8B9D-40BA-9F97-20ABE54E6FE0}" destId="{F6CBE9B6-9263-42D4-A9C3-30A6EDA0A98D}" srcOrd="0" destOrd="0" presId="urn:microsoft.com/office/officeart/2005/8/layout/process1"/>
    <dgm:cxn modelId="{1F02251C-C6F3-45A0-A789-0DB6A0A6890F}" type="presParOf" srcId="{D99BA618-8B9D-40BA-9F97-20ABE54E6FE0}" destId="{8B46D11C-3AD2-4071-ADAF-C914EE0C54B7}" srcOrd="1" destOrd="0" presId="urn:microsoft.com/office/officeart/2005/8/layout/process1"/>
    <dgm:cxn modelId="{B2D77F5C-39A2-470E-9347-D20E1F314D86}" type="presParOf" srcId="{8B46D11C-3AD2-4071-ADAF-C914EE0C54B7}" destId="{DB7B6989-E140-448C-B93D-FC0066A777D8}" srcOrd="0" destOrd="0" presId="urn:microsoft.com/office/officeart/2005/8/layout/process1"/>
    <dgm:cxn modelId="{2B120B0A-0EBD-4330-A110-58282CA2DBD5}" type="presParOf" srcId="{D99BA618-8B9D-40BA-9F97-20ABE54E6FE0}" destId="{D00A135D-F9EC-4417-9D55-E0510D2676D8}" srcOrd="2" destOrd="0" presId="urn:microsoft.com/office/officeart/2005/8/layout/process1"/>
    <dgm:cxn modelId="{3FB7D112-D566-4041-A2FD-65EC734D4A59}" type="presParOf" srcId="{D99BA618-8B9D-40BA-9F97-20ABE54E6FE0}" destId="{310E4AAE-62BE-45D3-BBFE-EF6AE1139C36}" srcOrd="3" destOrd="0" presId="urn:microsoft.com/office/officeart/2005/8/layout/process1"/>
    <dgm:cxn modelId="{9A4210E7-D80A-4DFE-A5C7-AE7B4EF0CCFD}" type="presParOf" srcId="{310E4AAE-62BE-45D3-BBFE-EF6AE1139C36}" destId="{09A63FC8-B9BD-48FE-A8BE-8548549B1A37}" srcOrd="0" destOrd="0" presId="urn:microsoft.com/office/officeart/2005/8/layout/process1"/>
    <dgm:cxn modelId="{8CC458D7-EA26-4E23-8A9B-021C7E3EB08C}" type="presParOf" srcId="{D99BA618-8B9D-40BA-9F97-20ABE54E6FE0}" destId="{F097B207-FA4D-4777-986B-BBA230D1A68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BE9B6-9263-42D4-A9C3-30A6EDA0A98D}">
      <dsp:nvSpPr>
        <dsp:cNvPr id="0" name=""/>
        <dsp:cNvSpPr/>
      </dsp:nvSpPr>
      <dsp:spPr>
        <a:xfrm>
          <a:off x="8048" y="1010934"/>
          <a:ext cx="2405511" cy="14433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Reflexión analítica sobre los </a:t>
          </a:r>
          <a:r>
            <a:rPr lang="es-MX" sz="2100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datos obtenidos</a:t>
          </a:r>
          <a:endParaRPr lang="es-MX" sz="2100" kern="1200" dirty="0">
            <a:solidFill>
              <a:schemeClr val="accent1">
                <a:lumMod val="60000"/>
                <a:lumOff val="40000"/>
              </a:schemeClr>
            </a:solidFill>
          </a:endParaRPr>
        </a:p>
      </dsp:txBody>
      <dsp:txXfrm>
        <a:off x="50321" y="1053207"/>
        <a:ext cx="2320965" cy="1358760"/>
      </dsp:txXfrm>
    </dsp:sp>
    <dsp:sp modelId="{8B46D11C-3AD2-4071-ADAF-C914EE0C54B7}">
      <dsp:nvSpPr>
        <dsp:cNvPr id="0" name=""/>
        <dsp:cNvSpPr/>
      </dsp:nvSpPr>
      <dsp:spPr>
        <a:xfrm>
          <a:off x="2654110" y="1434304"/>
          <a:ext cx="509968" cy="596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2654110" y="1553617"/>
        <a:ext cx="356978" cy="357940"/>
      </dsp:txXfrm>
    </dsp:sp>
    <dsp:sp modelId="{D00A135D-F9EC-4417-9D55-E0510D2676D8}">
      <dsp:nvSpPr>
        <dsp:cNvPr id="0" name=""/>
        <dsp:cNvSpPr/>
      </dsp:nvSpPr>
      <dsp:spPr>
        <a:xfrm>
          <a:off x="3375763" y="1010934"/>
          <a:ext cx="2405511" cy="14433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Selección, </a:t>
          </a: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reducción </a:t>
          </a: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y </a:t>
          </a: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organización </a:t>
          </a: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de los </a:t>
          </a:r>
          <a:r>
            <a:rPr lang="es-MX" sz="2100" kern="1200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datos</a:t>
          </a:r>
          <a:endParaRPr lang="es-MX" sz="2100" kern="1200" dirty="0">
            <a:solidFill>
              <a:schemeClr val="accent1">
                <a:lumMod val="20000"/>
                <a:lumOff val="80000"/>
              </a:schemeClr>
            </a:solidFill>
          </a:endParaRPr>
        </a:p>
      </dsp:txBody>
      <dsp:txXfrm>
        <a:off x="3418036" y="1053207"/>
        <a:ext cx="2320965" cy="1358760"/>
      </dsp:txXfrm>
    </dsp:sp>
    <dsp:sp modelId="{310E4AAE-62BE-45D3-BBFE-EF6AE1139C36}">
      <dsp:nvSpPr>
        <dsp:cNvPr id="0" name=""/>
        <dsp:cNvSpPr/>
      </dsp:nvSpPr>
      <dsp:spPr>
        <a:xfrm>
          <a:off x="6021826" y="1434304"/>
          <a:ext cx="509968" cy="596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6021826" y="1553617"/>
        <a:ext cx="356978" cy="357940"/>
      </dsp:txXfrm>
    </dsp:sp>
    <dsp:sp modelId="{F097B207-FA4D-4777-986B-BBA230D1A68B}">
      <dsp:nvSpPr>
        <dsp:cNvPr id="0" name=""/>
        <dsp:cNvSpPr/>
      </dsp:nvSpPr>
      <dsp:spPr>
        <a:xfrm>
          <a:off x="6743479" y="1010934"/>
          <a:ext cx="2405511" cy="14433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Categorización de los </a:t>
          </a:r>
          <a:r>
            <a:rPr lang="es-MX" sz="2100" kern="1200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datos</a:t>
          </a:r>
          <a:endParaRPr lang="es-MX" sz="2100" kern="1200" dirty="0">
            <a:solidFill>
              <a:schemeClr val="accent3">
                <a:lumMod val="20000"/>
                <a:lumOff val="80000"/>
              </a:schemeClr>
            </a:solidFill>
          </a:endParaRPr>
        </a:p>
      </dsp:txBody>
      <dsp:txXfrm>
        <a:off x="6785752" y="1053207"/>
        <a:ext cx="2320965" cy="1358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gr.es/~pwlac/G24_10Carmen_Alvarez_Alvarez.pdf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am.es/personal_pdi/stmaria/jmurillo/InvestigacionEE/Presentaciones/Observacion_ppt.pdf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reinvestigacion.es/OJS/index.php/nure/article/viewFile/433/424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097280" y="637309"/>
            <a:ext cx="10058400" cy="368780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100" b="1" dirty="0" smtClean="0">
                <a:solidFill>
                  <a:srgbClr val="C00000"/>
                </a:solidFill>
              </a:rPr>
              <a:t/>
            </a:r>
            <a:br>
              <a:rPr lang="es-MX" sz="3100" b="1" dirty="0" smtClean="0">
                <a:solidFill>
                  <a:srgbClr val="C00000"/>
                </a:solidFill>
              </a:rPr>
            </a:br>
            <a:r>
              <a:rPr lang="es-MX" sz="3100" b="1" dirty="0">
                <a:solidFill>
                  <a:srgbClr val="C00000"/>
                </a:solidFill>
              </a:rPr>
              <a:t/>
            </a:r>
            <a:br>
              <a:rPr lang="es-MX" sz="3100" b="1" dirty="0">
                <a:solidFill>
                  <a:srgbClr val="C00000"/>
                </a:solidFill>
              </a:rPr>
            </a:br>
            <a:r>
              <a:rPr lang="es-MX" sz="22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UNIVERSIDAD </a:t>
            </a: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>AUTÓNOMA DEL ESTADO DE MÉXICO</a:t>
            </a:r>
            <a:b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</a:b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/>
            </a:r>
            <a:b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</a:b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>FACULTAD DE TURISMO Y </a:t>
            </a:r>
            <a:r>
              <a:rPr lang="es-MX" sz="22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GASTRONOMÍA</a:t>
            </a: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/>
            </a:r>
            <a:b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</a:b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/>
            </a:r>
            <a:b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</a:br>
            <a: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  <a:t/>
            </a:r>
            <a:br>
              <a:rPr lang="es-MX" sz="2200" b="1" dirty="0">
                <a:solidFill>
                  <a:srgbClr val="C00000"/>
                </a:solidFill>
                <a:latin typeface="Bell MT" panose="02020503060305020303" pitchFamily="18" charset="0"/>
              </a:rPr>
            </a:b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MATERIAL DIDÁCTICO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Programa educativo: </a:t>
            </a:r>
          </a:p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maestría en estudios turísticos</a:t>
            </a:r>
            <a:endParaRPr lang="es-MX" b="1" dirty="0">
              <a:solidFill>
                <a:schemeClr val="accent2">
                  <a:lumMod val="75000"/>
                </a:schemeClr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51953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GUIÓN PARA EL EMPLEO DEL MATERIAL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Continuando con la estrategia de </a:t>
            </a:r>
            <a:r>
              <a:rPr lang="es-MX" dirty="0">
                <a:solidFill>
                  <a:srgbClr val="C00000"/>
                </a:solidFill>
              </a:rPr>
              <a:t>presentación del material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16. Después de la dinámica (actividad), destinar espacio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para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es-MX" dirty="0" smtClean="0">
                <a:solidFill>
                  <a:srgbClr val="C00000"/>
                </a:solidFill>
              </a:rPr>
              <a:t>retroalimentación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, a través de preguntas y respuestas específicas, </a:t>
            </a:r>
            <a:r>
              <a:rPr lang="es-MX" dirty="0">
                <a:solidFill>
                  <a:srgbClr val="C00000"/>
                </a:solidFill>
              </a:rPr>
              <a:t>anotando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en el pizarrón, tableta o computadora, </a:t>
            </a:r>
            <a:r>
              <a:rPr lang="es-MX" dirty="0">
                <a:solidFill>
                  <a:srgbClr val="C00000"/>
                </a:solidFill>
              </a:rPr>
              <a:t>lo más relevante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(conocimientos y experiencias surgidos de la aplicación de lo visto).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17. Asignar como </a:t>
            </a:r>
            <a:r>
              <a:rPr lang="es-MX" dirty="0" smtClean="0">
                <a:solidFill>
                  <a:srgbClr val="C00000"/>
                </a:solidFill>
              </a:rPr>
              <a:t>tarea, la lectura de algún texto de refuerzo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, relacionado con el tema abordado.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202422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4400" b="1" dirty="0">
                <a:solidFill>
                  <a:srgbClr val="C00000"/>
                </a:solidFill>
                <a:latin typeface="Bell MT" panose="02020503060305020303" pitchFamily="18" charset="0"/>
              </a:rPr>
              <a:t>La etnografía como método, y la observación participante como técnica para la investigación cualitativa</a:t>
            </a:r>
            <a:endParaRPr lang="es-MX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59823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940262" y="286603"/>
            <a:ext cx="10058400" cy="145075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rgbClr val="C00000"/>
                </a:solidFill>
              </a:rPr>
              <a:t>MÉTODO ETNOGRÁFICO Y ETNOGRAFÍA EDUCATIVA</a:t>
            </a:r>
            <a:endParaRPr lang="es-MX" sz="3200" b="1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236" y="2101560"/>
            <a:ext cx="7065818" cy="4040621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8475010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¿QUÉ ES LA ETNOGRAFÍA?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Según </a:t>
            </a:r>
            <a:r>
              <a:rPr lang="es-MX" sz="3200" dirty="0" err="1" smtClean="0">
                <a:solidFill>
                  <a:schemeClr val="accent3">
                    <a:lumMod val="75000"/>
                  </a:schemeClr>
                </a:solidFill>
              </a:rPr>
              <a:t>Malinowski</a:t>
            </a: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, es la rama de la Antropología que estudia descriptivamente a las culturas.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</a:rPr>
              <a:t>Permite comprender las costumbres, creencias, prácticas culturales y religiosas, conocimientos y comportamientos de una cultura en particular.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En ellas prevalece la técnica de la observación participante.</a:t>
            </a:r>
            <a:endParaRPr lang="es-MX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87869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PROPÓSITOS DE LA ETNOGRAFÍA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44423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Hacer la acción social de una sociedad, o de una subunidad, comprensible para un público de otra sociedad o para el resto de las mismas personas (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</a:rPr>
              <a:t>Muecke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, cit. en Govea, Vera y Marina, 2011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Crear una imagen realista y fiel del grupo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estudiado, contribuyendo a la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comprensión de sectores o grupos poblacionales más amplios con características similares (Martínez, 2005).</a:t>
            </a:r>
          </a:p>
          <a:p>
            <a:pPr algn="just">
              <a:lnSpc>
                <a:spcPct val="150000"/>
              </a:lnSpc>
            </a:pPr>
            <a:endParaRPr lang="es-MX" dirty="0"/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578138" y="1845734"/>
            <a:ext cx="4937760" cy="40233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Presentar 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episodios que son “porciones de vida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” del grupo que se estudia, 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documentados con un lenguaje 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natural; representando cómo </a:t>
            </a:r>
            <a:r>
              <a:rPr lang="es-MX" sz="2400" dirty="0">
                <a:solidFill>
                  <a:schemeClr val="accent2">
                    <a:lumMod val="50000"/>
                  </a:schemeClr>
                </a:solidFill>
              </a:rPr>
              <a:t>siente la gente, qué sabe, cómo lo conoce, cuáles son sus creencias, percepciones y modos de entender y ver (Martínez, cit. en Govea, Vera y Marina, 2011).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1566738"/>
      </p:ext>
    </p:extLst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PRINCIPALES CARACTERÍSTICAS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es-MX" b="1" dirty="0" smtClean="0">
                <a:solidFill>
                  <a:srgbClr val="C00000"/>
                </a:solidFill>
              </a:rPr>
              <a:t>Holística </a:t>
            </a:r>
            <a:r>
              <a:rPr lang="es-MX" b="1" dirty="0">
                <a:solidFill>
                  <a:srgbClr val="C00000"/>
                </a:solidFill>
              </a:rPr>
              <a:t>y contextual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: describe los fenómenos de una manera global en sus contextos naturales.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es-MX" b="1" dirty="0" smtClean="0">
                <a:solidFill>
                  <a:srgbClr val="C00000"/>
                </a:solidFill>
              </a:rPr>
              <a:t>Reflexividad: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el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investigador es parte del mundo que estudia y está afectado por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éste.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es-MX" b="1" dirty="0" err="1" smtClean="0">
                <a:solidFill>
                  <a:srgbClr val="C00000"/>
                </a:solidFill>
              </a:rPr>
              <a:t>Emic</a:t>
            </a:r>
            <a:r>
              <a:rPr lang="es-MX" b="1" dirty="0" smtClean="0">
                <a:solidFill>
                  <a:srgbClr val="C00000"/>
                </a:solidFill>
              </a:rPr>
              <a:t> </a:t>
            </a:r>
            <a:r>
              <a:rPr lang="es-MX" b="1" dirty="0">
                <a:solidFill>
                  <a:srgbClr val="C00000"/>
                </a:solidFill>
              </a:rPr>
              <a:t>y </a:t>
            </a:r>
            <a:r>
              <a:rPr lang="es-MX" b="1" dirty="0" err="1" smtClean="0">
                <a:solidFill>
                  <a:srgbClr val="C00000"/>
                </a:solidFill>
              </a:rPr>
              <a:t>Etic</a:t>
            </a:r>
            <a:r>
              <a:rPr lang="es-MX" b="1" dirty="0" smtClean="0">
                <a:solidFill>
                  <a:srgbClr val="C00000"/>
                </a:solidFill>
              </a:rPr>
              <a:t>: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Se estudia desde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adentro y desde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afuera.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854" y="2159144"/>
            <a:ext cx="4283825" cy="3576638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84945882"/>
      </p:ext>
    </p:extLst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PRINCIPALES CARACTERÍSTICAS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5190836" y="1737360"/>
            <a:ext cx="6234546" cy="427028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/>
              <a:t>4. </a:t>
            </a:r>
            <a:r>
              <a:rPr lang="es-MX" sz="2400" b="1" dirty="0" smtClean="0">
                <a:solidFill>
                  <a:srgbClr val="C00000"/>
                </a:solidFill>
              </a:rPr>
              <a:t>Inductiva</a:t>
            </a:r>
            <a:r>
              <a:rPr lang="es-MX" sz="2400" b="1" dirty="0">
                <a:solidFill>
                  <a:srgbClr val="C00000"/>
                </a:solidFill>
              </a:rPr>
              <a:t>: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se basa en las evidencias para formular sus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concepciones. </a:t>
            </a: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5. Tiene </a:t>
            </a:r>
            <a:r>
              <a:rPr lang="es-MX" sz="2400" b="1" dirty="0" smtClean="0">
                <a:solidFill>
                  <a:srgbClr val="C00000"/>
                </a:solidFill>
              </a:rPr>
              <a:t>carácter fenomenológico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: los significados se estudian desde el punto de vista de los agentes sociales.</a:t>
            </a:r>
          </a:p>
          <a:p>
            <a:pPr algn="just">
              <a:lnSpc>
                <a:spcPct val="150000"/>
              </a:lnSpc>
            </a:pP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6. Está libre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s-MX" sz="2400" b="1" dirty="0">
                <a:solidFill>
                  <a:srgbClr val="C00000"/>
                </a:solidFill>
              </a:rPr>
              <a:t>juicios de </a:t>
            </a:r>
            <a:r>
              <a:rPr lang="es-MX" sz="2400" b="1" dirty="0" smtClean="0">
                <a:solidFill>
                  <a:srgbClr val="C00000"/>
                </a:solidFill>
              </a:rPr>
              <a:t>valor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: en ella debe predominar lo objetivo más que lo subjetivo.</a:t>
            </a: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200" y="2034164"/>
            <a:ext cx="3103564" cy="3784745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89082854"/>
      </p:ext>
    </p:extLst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VENTAJAS DE LA ETNOGRAFÍA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16713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Flexibilidad y apertura que le otorga su orientación naturalista y fenomenológica. </a:t>
            </a:r>
            <a:endParaRPr lang="es-MX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Enfoque 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amplio y vasto (Martínez, cit. en Govea, Vera y Marina, 2011).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Permite la exploración a profundidad del fenómeno u objeto estudiado (Martínez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, 2005).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>
                <a:solidFill>
                  <a:schemeClr val="accent1">
                    <a:lumMod val="75000"/>
                  </a:schemeClr>
                </a:solidFill>
              </a:rPr>
              <a:t>El proceso de análisis </a:t>
            </a:r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acepta la interpretación y predicción.</a:t>
            </a:r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492771"/>
      </p:ext>
    </p:extLst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POSIBLES DESVENTAJAS DE LA ETNOGRAFÍA</a:t>
            </a:r>
            <a:endParaRPr lang="es-MX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374284" cy="402336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Puede haber un cambio notable en el ambiente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estudiado,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entre el principio y el fin de la investigación.</a:t>
            </a:r>
          </a:p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credibilidad de la información puede variar mucho (los informantes).</a:t>
            </a:r>
          </a:p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“Las principales limitantes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para este método lo forman el tiempo, los fondos y el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personal”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(Martínez, cit. en Govea, Vera y Marina, 2011).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61176846"/>
      </p:ext>
    </p:extLst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FASES EN LA INVESTIGACIÓN ETNOGRÁFICA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es-MX" dirty="0" smtClean="0">
                <a:solidFill>
                  <a:srgbClr val="C00000"/>
                </a:solidFill>
              </a:rPr>
              <a:t>Fase </a:t>
            </a:r>
            <a:r>
              <a:rPr lang="es-MX" dirty="0">
                <a:solidFill>
                  <a:srgbClr val="C00000"/>
                </a:solidFill>
              </a:rPr>
              <a:t>exploratoria y de reflexión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 Revisión de la literatura científica.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es-MX" dirty="0" smtClean="0">
                <a:solidFill>
                  <a:srgbClr val="C00000"/>
                </a:solidFill>
              </a:rPr>
              <a:t>Fase </a:t>
            </a:r>
            <a:r>
              <a:rPr lang="es-MX" dirty="0">
                <a:solidFill>
                  <a:srgbClr val="C00000"/>
                </a:solidFill>
              </a:rPr>
              <a:t>de planificación: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investigador planifica la investigación.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es-MX" dirty="0" smtClean="0">
                <a:solidFill>
                  <a:srgbClr val="C00000"/>
                </a:solidFill>
              </a:rPr>
              <a:t>Fase </a:t>
            </a:r>
            <a:r>
              <a:rPr lang="es-MX" dirty="0">
                <a:solidFill>
                  <a:srgbClr val="C00000"/>
                </a:solidFill>
              </a:rPr>
              <a:t>de entrada en el escenario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(inicio del estudio): En el diseño cualitativo, el investigador decide a qué personas se entrevistará y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observará –</a:t>
            </a:r>
            <a:r>
              <a:rPr lang="es-MX" dirty="0" smtClean="0">
                <a:solidFill>
                  <a:srgbClr val="C00000"/>
                </a:solidFill>
              </a:rPr>
              <a:t>observación participante-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254" y="2059094"/>
            <a:ext cx="3513571" cy="381000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49556516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Bell MT" panose="02020503060305020303" pitchFamily="18" charset="0"/>
              </a:rPr>
              <a:t>TÍTULO DEL MATERIAL:</a:t>
            </a:r>
            <a:r>
              <a:rPr lang="es-MX" sz="2800" dirty="0" smtClean="0">
                <a:latin typeface="Bell MT" panose="02020503060305020303" pitchFamily="18" charset="0"/>
              </a:rPr>
              <a:t/>
            </a:r>
            <a:br>
              <a:rPr lang="es-MX" sz="2800" dirty="0" smtClean="0">
                <a:latin typeface="Bell MT" panose="02020503060305020303" pitchFamily="18" charset="0"/>
              </a:rPr>
            </a:br>
            <a:r>
              <a:rPr lang="es-MX" sz="2800" dirty="0" smtClean="0">
                <a:latin typeface="Bell MT" panose="02020503060305020303" pitchFamily="18" charset="0"/>
              </a:rPr>
              <a:t/>
            </a:r>
            <a:br>
              <a:rPr lang="es-MX" sz="2800" dirty="0" smtClean="0">
                <a:latin typeface="Bell MT" panose="02020503060305020303" pitchFamily="18" charset="0"/>
              </a:rPr>
            </a:b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La etnografía como método, y la observación participante como técnica para la investigación cualitativa</a:t>
            </a:r>
            <a:endParaRPr lang="es-MX" sz="2800" b="1" dirty="0">
              <a:solidFill>
                <a:schemeClr val="accent2">
                  <a:lumMod val="7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1097280" y="4933419"/>
            <a:ext cx="10058400" cy="1347308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</a:pPr>
            <a:r>
              <a:rPr lang="es-MX" sz="11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RESPONSABLE DE LA ELABORACIÓN:</a:t>
            </a:r>
          </a:p>
          <a:p>
            <a:pPr algn="ctr">
              <a:lnSpc>
                <a:spcPct val="170000"/>
              </a:lnSpc>
            </a:pPr>
            <a:r>
              <a:rPr lang="es-MX" sz="1100" b="1" dirty="0" smtClean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Dra. en c. s. diana castro </a:t>
            </a:r>
            <a:r>
              <a:rPr lang="es-MX" sz="1100" b="1" dirty="0" err="1" smtClean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ricalde</a:t>
            </a:r>
            <a:endParaRPr lang="es-MX" sz="1100" b="1" dirty="0" smtClean="0">
              <a:solidFill>
                <a:schemeClr val="accent2">
                  <a:lumMod val="75000"/>
                </a:schemeClr>
              </a:solidFill>
              <a:latin typeface="Bell MT" panose="02020503060305020303" pitchFamily="18" charset="0"/>
            </a:endParaRPr>
          </a:p>
          <a:p>
            <a:pPr algn="ctr">
              <a:lnSpc>
                <a:spcPct val="170000"/>
              </a:lnSpc>
            </a:pPr>
            <a:r>
              <a:rPr lang="es-MX" sz="1100" b="1" dirty="0" err="1" smtClean="0">
                <a:solidFill>
                  <a:schemeClr val="accent2">
                    <a:lumMod val="75000"/>
                  </a:schemeClr>
                </a:solidFill>
                <a:latin typeface="Bell MT" panose="02020503060305020303" pitchFamily="18" charset="0"/>
              </a:rPr>
              <a:t>pROFESORA</a:t>
            </a:r>
            <a:endParaRPr lang="es-MX" sz="1100" b="1" dirty="0">
              <a:solidFill>
                <a:schemeClr val="accent2">
                  <a:lumMod val="75000"/>
                </a:schemeClr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9034"/>
      </p:ext>
    </p:extLst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FASES EN LA INVESTIGACIÓN ETNOGRÁFICA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6325061" y="1984280"/>
            <a:ext cx="4937760" cy="402336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4. </a:t>
            </a:r>
            <a:r>
              <a:rPr lang="es-MX" b="1" dirty="0" smtClean="0">
                <a:solidFill>
                  <a:srgbClr val="C00000"/>
                </a:solidFill>
              </a:rPr>
              <a:t>Fase </a:t>
            </a:r>
            <a:r>
              <a:rPr lang="es-MX" b="1" dirty="0">
                <a:solidFill>
                  <a:srgbClr val="C00000"/>
                </a:solidFill>
              </a:rPr>
              <a:t>de recogida y análisis de la información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Permite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obtener resultados y conclusiones.</a:t>
            </a: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5. </a:t>
            </a:r>
            <a:r>
              <a:rPr lang="es-MX" b="1" dirty="0" smtClean="0">
                <a:solidFill>
                  <a:srgbClr val="C00000"/>
                </a:solidFill>
              </a:rPr>
              <a:t>Fase </a:t>
            </a:r>
            <a:r>
              <a:rPr lang="es-MX" b="1" dirty="0">
                <a:solidFill>
                  <a:srgbClr val="C00000"/>
                </a:solidFill>
              </a:rPr>
              <a:t>de retirada del escenario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: Finaliza la recogida de datos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(siempre y cuando no haya información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nueva o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relevante).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6. </a:t>
            </a:r>
            <a:r>
              <a:rPr lang="es-MX" b="1" dirty="0" smtClean="0">
                <a:solidFill>
                  <a:srgbClr val="C00000"/>
                </a:solidFill>
              </a:rPr>
              <a:t>Fase </a:t>
            </a:r>
            <a:r>
              <a:rPr lang="es-MX" b="1" dirty="0">
                <a:solidFill>
                  <a:srgbClr val="C00000"/>
                </a:solidFill>
              </a:rPr>
              <a:t>de elaboración del informe de investigación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Comunicación de </a:t>
            </a:r>
            <a:r>
              <a:rPr lang="es-MX" b="1" dirty="0">
                <a:solidFill>
                  <a:schemeClr val="accent3">
                    <a:lumMod val="75000"/>
                  </a:schemeClr>
                </a:solidFill>
              </a:rPr>
              <a:t>los resultados 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obtenidos.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307553"/>
            <a:ext cx="4193309" cy="351135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46080548"/>
      </p:ext>
    </p:extLst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ETNOGRAFÍA EDUCATIVA</a:t>
            </a:r>
            <a:endParaRPr lang="es-MX" b="1" dirty="0">
              <a:solidFill>
                <a:srgbClr val="C0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414" y="2141393"/>
            <a:ext cx="5905500" cy="390525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838459601"/>
      </p:ext>
    </p:extLst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C00000"/>
                </a:solidFill>
              </a:rPr>
              <a:t>DIVERSAS DEFINICIONES DE ETNOGRAFÍA EDUCATIVA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225964"/>
            <a:ext cx="10058400" cy="364313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A) La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etnografía de la escuela no es más que el resultado de aplicar una práctica etnográfica y una reflexión antropológica al estudio de la institución escolar  (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Velasco, 2006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).</a:t>
            </a:r>
          </a:p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B) La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etnografía escolar o de la educación surge simplemente como consecuencia de haber seleccionado un campo determinado para realizar la etnografía (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Serra,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2004).</a:t>
            </a:r>
          </a:p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C) Etnografía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realizada en el campo específico de la escuela (Fernández, 1985).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3916575"/>
      </p:ext>
    </p:extLst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OTROS TÉRMINOS RELACIONADOS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</a:pPr>
            <a:r>
              <a:rPr lang="es-MX" sz="4000" dirty="0" smtClean="0">
                <a:solidFill>
                  <a:srgbClr val="C00000"/>
                </a:solidFill>
              </a:rPr>
              <a:t>Etnografía escolar</a:t>
            </a:r>
          </a:p>
          <a:p>
            <a:pPr algn="ctr">
              <a:lnSpc>
                <a:spcPct val="150000"/>
              </a:lnSpc>
            </a:pPr>
            <a:r>
              <a:rPr lang="es-MX" sz="4000" dirty="0" smtClean="0">
                <a:solidFill>
                  <a:srgbClr val="C00000"/>
                </a:solidFill>
              </a:rPr>
              <a:t>De aula</a:t>
            </a:r>
          </a:p>
          <a:p>
            <a:pPr algn="ctr">
              <a:lnSpc>
                <a:spcPct val="150000"/>
              </a:lnSpc>
            </a:pPr>
            <a:r>
              <a:rPr lang="es-MX" sz="4000" dirty="0" smtClean="0">
                <a:solidFill>
                  <a:srgbClr val="C00000"/>
                </a:solidFill>
              </a:rPr>
              <a:t>Etnografía educativa</a:t>
            </a:r>
          </a:p>
          <a:p>
            <a:pPr algn="ctr">
              <a:lnSpc>
                <a:spcPct val="150000"/>
              </a:lnSpc>
            </a:pPr>
            <a:r>
              <a:rPr lang="es-MX" sz="4000" dirty="0" smtClean="0">
                <a:solidFill>
                  <a:srgbClr val="C00000"/>
                </a:solidFill>
              </a:rPr>
              <a:t>Práctica etnográfica</a:t>
            </a:r>
            <a:endParaRPr lang="es-MX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63739"/>
      </p:ext>
    </p:extLst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PRINCIPALES CARACTERÍSTICAS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Proporciona </a:t>
            </a:r>
            <a:r>
              <a:rPr lang="es-MX" sz="2600" dirty="0">
                <a:solidFill>
                  <a:srgbClr val="C00000"/>
                </a:solidFill>
              </a:rPr>
              <a:t>datos </a:t>
            </a:r>
            <a:r>
              <a:rPr lang="es-MX" sz="2600" dirty="0" smtClean="0">
                <a:solidFill>
                  <a:srgbClr val="C00000"/>
                </a:solidFill>
              </a:rPr>
              <a:t>fenomenológicos 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(que representan </a:t>
            </a: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la concepción del mundo de los participantes).</a:t>
            </a:r>
          </a:p>
          <a:p>
            <a:pPr algn="just">
              <a:lnSpc>
                <a:spcPct val="150000"/>
              </a:lnSpc>
            </a:pPr>
            <a:endParaRPr lang="es-MX" sz="2600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2. Se recurre a la </a:t>
            </a:r>
            <a:r>
              <a:rPr lang="es-MX" sz="2600" dirty="0">
                <a:solidFill>
                  <a:srgbClr val="C00000"/>
                </a:solidFill>
              </a:rPr>
              <a:t>observación participante </a:t>
            </a: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y no participante para </a:t>
            </a:r>
            <a:r>
              <a:rPr lang="es-MX" sz="2600" dirty="0">
                <a:solidFill>
                  <a:srgbClr val="C00000"/>
                </a:solidFill>
              </a:rPr>
              <a:t>obtener datos </a:t>
            </a: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empíricos de primera mano.</a:t>
            </a:r>
          </a:p>
          <a:p>
            <a:pPr algn="just">
              <a:lnSpc>
                <a:spcPct val="150000"/>
              </a:lnSpc>
            </a:pPr>
            <a:endParaRPr lang="es-MX" sz="2600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2600" dirty="0">
                <a:solidFill>
                  <a:schemeClr val="accent2">
                    <a:lumMod val="75000"/>
                  </a:schemeClr>
                </a:solidFill>
              </a:rPr>
              <a:t>3. Pretende construir descripciones de fenómenos globales en sus diversos contextos y determinar, a partir de ellas, las complejas conexiones de causas y consecuencias que afectan el comportamiento y las creencias en relación con dichos fenómenos.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1387516"/>
      </p:ext>
    </p:extLst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TÉCNICA PREDOMINANTE EN LA ETNOGRAFÍA EDUCATIVA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5026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>
                <a:solidFill>
                  <a:srgbClr val="C00000"/>
                </a:solidFill>
              </a:rPr>
              <a:t>Observación participante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investigador, a quien se le conoce como </a:t>
            </a:r>
            <a:r>
              <a:rPr lang="es-MX" dirty="0">
                <a:solidFill>
                  <a:srgbClr val="C00000"/>
                </a:solidFill>
              </a:rPr>
              <a:t>“nativo marginal”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Freilich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1970).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Como plantean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Hammersley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y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Atkinson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(2005), el etnógrafo tiene que </a:t>
            </a:r>
            <a:r>
              <a:rPr lang="es-MX" dirty="0">
                <a:solidFill>
                  <a:srgbClr val="C00000"/>
                </a:solidFill>
              </a:rPr>
              <a:t>“vivir en dos mundos simultáneamente, el de la participación y el de la investigación”.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>
                <a:solidFill>
                  <a:srgbClr val="C00000"/>
                </a:solidFill>
              </a:rPr>
              <a:t>El mundo de la participación implica tratar de “ser uno más” en el grupo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procurando interferir lo menos posible en el modo de vida de los sujetos estudiados.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El mundo de la investigación supone, además de trabajo de despacho, no olvidarse de que uno es investigador y tiene que </a:t>
            </a:r>
            <a:r>
              <a:rPr lang="es-MX" dirty="0">
                <a:solidFill>
                  <a:srgbClr val="C00000"/>
                </a:solidFill>
              </a:rPr>
              <a:t>asumir cierta distancia con aquello que observa.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0367848"/>
      </p:ext>
    </p:extLst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latin typeface="Bell MT" panose="02020503060305020303" pitchFamily="18" charset="0"/>
              </a:rPr>
              <a:t>PROCESO DE LA ETNOGRAFÍA EDUCATIVA</a:t>
            </a:r>
            <a:endParaRPr lang="es-MX" sz="3200" b="1" dirty="0">
              <a:solidFill>
                <a:schemeClr val="accent1">
                  <a:lumMod val="75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43" y="2161309"/>
            <a:ext cx="9809314" cy="411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21291"/>
      </p:ext>
    </p:extLst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chemeClr val="accent1">
                    <a:lumMod val="75000"/>
                  </a:schemeClr>
                </a:solidFill>
              </a:rPr>
              <a:t>RECOLECCIÓN DE DATOS EN ETNOGRAFÍA EDUCATIVA</a:t>
            </a:r>
            <a:endParaRPr lang="es-MX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Casi siempre, la recogida de datos “se juega en casa” de alguien. En la mayoría de los casos supone una pequeña invasión de la vida privada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 ¿A quién corresponde el espacio en que nos movemos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Resulta necesario solicitar los accesos, permisos y autorizaciones a la autoridad o persona correspondiente.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En la investigación educativa etnográfica es preciso negociar a diferentes niveles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MX" b="1" dirty="0">
                <a:solidFill>
                  <a:srgbClr val="C00000"/>
                </a:solidFill>
              </a:rPr>
              <a:t>Dirección, administración, profesorado, alumnado, familias, etc</a:t>
            </a:r>
            <a:r>
              <a:rPr lang="es-MX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Se requiere la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aprobación y/o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consentimiento de ellos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antes de iniciar el estudio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empírico.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96952963"/>
      </p:ext>
    </p:extLst>
  </p:cSld>
  <p:clrMapOvr>
    <a:masterClrMapping/>
  </p:clrMapOvr>
  <p:transition spd="slow"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TRABAJO DE CAMPO EN ETNOGRAFÍA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Se desarrolla en el </a:t>
            </a:r>
            <a:r>
              <a:rPr lang="es-MX" b="1" dirty="0">
                <a:solidFill>
                  <a:srgbClr val="C00000"/>
                </a:solidFill>
              </a:rPr>
              <a:t>espacio en el que habita el grupo a estudiar.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 este caso, en el </a:t>
            </a:r>
            <a:r>
              <a:rPr lang="es-MX" b="1" dirty="0" smtClean="0">
                <a:solidFill>
                  <a:srgbClr val="C00000"/>
                </a:solidFill>
              </a:rPr>
              <a:t>aula,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en el patio de la escuela, o en algún espacio específico de la </a:t>
            </a:r>
            <a:r>
              <a:rPr lang="es-MX" b="1" dirty="0" smtClean="0">
                <a:solidFill>
                  <a:srgbClr val="C00000"/>
                </a:solidFill>
              </a:rPr>
              <a:t>institución educativa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donde se presenta el problema.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En esta etapa básicamente se recoge la información con la que se trabajará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posteriormente, aunque el </a:t>
            </a:r>
            <a:r>
              <a:rPr lang="es-MX" b="1" dirty="0" smtClean="0">
                <a:solidFill>
                  <a:srgbClr val="C00000"/>
                </a:solidFill>
              </a:rPr>
              <a:t>análisis se puede realizar a la </a:t>
            </a:r>
            <a:r>
              <a:rPr lang="es-MX" b="1" dirty="0">
                <a:solidFill>
                  <a:srgbClr val="C00000"/>
                </a:solidFill>
              </a:rPr>
              <a:t>par de la recogida de datos.</a:t>
            </a:r>
          </a:p>
          <a:p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Para llevar a cabo dicha </a:t>
            </a:r>
            <a:r>
              <a:rPr lang="es-MX" b="1" dirty="0" smtClean="0">
                <a:solidFill>
                  <a:srgbClr val="C00000"/>
                </a:solidFill>
              </a:rPr>
              <a:t>recolección de datos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pueden emplearse algunas técnicas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 instrumentos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etnográficos que se consideran como los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más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destacados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s-MX" b="1" dirty="0">
                <a:solidFill>
                  <a:srgbClr val="C00000"/>
                </a:solidFill>
              </a:rPr>
              <a:t>la observación participante, la entrevista y el análisis documental. 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En función del estudio pueden además emplearse otras, y conviene señalar que estas técnicas deben contribuir a un fin básico: </a:t>
            </a:r>
            <a:r>
              <a:rPr lang="es-MX" b="1" dirty="0">
                <a:solidFill>
                  <a:srgbClr val="C00000"/>
                </a:solidFill>
              </a:rPr>
              <a:t>la triangulación de perspectivas.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7417321"/>
      </p:ext>
    </p:extLst>
  </p:cSld>
  <p:clrMapOvr>
    <a:masterClrMapping/>
  </p:clrMapOvr>
  <p:transition spd="slow"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880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ANÁLISIS DE DATOS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097280" y="1274618"/>
            <a:ext cx="10058400" cy="459447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El etnógrafo recoge gran cantidad de material de diversas fuentes, en diferentes soportes, y necesariamente debe hacer uso de él para  la interpretación de la estructura social y de los roles en la comunidad estudiada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. El proceso a seguir para ello, puede ser el siguiente: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MX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899557264"/>
              </p:ext>
            </p:extLst>
          </p:nvPr>
        </p:nvGraphicFramePr>
        <p:xfrm>
          <a:off x="1778815" y="2741661"/>
          <a:ext cx="9157039" cy="3465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7536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UNIDAD DE APRENDIZAJE: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4400" dirty="0" smtClean="0">
                <a:solidFill>
                  <a:schemeClr val="accent2">
                    <a:lumMod val="75000"/>
                  </a:schemeClr>
                </a:solidFill>
              </a:rPr>
              <a:t>METODOLOGÍAS CUALITATIVAS</a:t>
            </a:r>
          </a:p>
          <a:p>
            <a:pPr algn="ctr">
              <a:lnSpc>
                <a:spcPct val="150000"/>
              </a:lnSpc>
            </a:pPr>
            <a:r>
              <a:rPr lang="es-MX" sz="4400" dirty="0" smtClean="0">
                <a:solidFill>
                  <a:schemeClr val="accent2">
                    <a:lumMod val="75000"/>
                  </a:schemeClr>
                </a:solidFill>
              </a:rPr>
              <a:t>(TEMAS SELECTOS)</a:t>
            </a:r>
            <a:endParaRPr lang="es-MX" sz="4400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sz="2600" dirty="0" smtClean="0">
                <a:solidFill>
                  <a:srgbClr val="C00000"/>
                </a:solidFill>
              </a:rPr>
              <a:t>PERIODO: </a:t>
            </a:r>
          </a:p>
          <a:p>
            <a:pPr algn="ctr">
              <a:lnSpc>
                <a:spcPct val="150000"/>
              </a:lnSpc>
            </a:pPr>
            <a:r>
              <a:rPr lang="es-MX" sz="2600" dirty="0" smtClean="0">
                <a:solidFill>
                  <a:srgbClr val="C00000"/>
                </a:solidFill>
              </a:rPr>
              <a:t>Tercer semestre, 2016B</a:t>
            </a:r>
            <a:endParaRPr lang="es-MX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04064"/>
      </p:ext>
    </p:extLst>
  </p:cSld>
  <p:clrMapOvr>
    <a:masterClrMapping/>
  </p:clrMapOvr>
  <p:transition spd="slow">
    <p:randomBa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ELABORACIÓN DEL INFORME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29644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Implica precisar una estructura, adoptar un estilo de redacción, hacer esquemas, borradores y bosquejos y revisar una y otra vez lo producido, dándoselo a leer a otros siempre que sea posible, para comprobar que las personas ajenas al estudio lo comprenden.</a:t>
            </a:r>
          </a:p>
          <a:p>
            <a:pPr algn="just">
              <a:lnSpc>
                <a:spcPct val="16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Es un proceso creativo, reflexivo y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personal, PERO SE DEBE CUIDAR LA ESTRUCTURA DE CUALQUIER TRABAJO ACADÉMICO O CIENTÍFICO.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6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“El </a:t>
            </a:r>
            <a:r>
              <a:rPr lang="es-MX" b="1" dirty="0">
                <a:solidFill>
                  <a:srgbClr val="C00000"/>
                </a:solidFill>
              </a:rPr>
              <a:t>mundo no se divide a sí mismo en capítulos y subtítulos según nuestra conveniencia” (</a:t>
            </a:r>
            <a:r>
              <a:rPr lang="es-MX" b="1" dirty="0" err="1">
                <a:solidFill>
                  <a:srgbClr val="C00000"/>
                </a:solidFill>
              </a:rPr>
              <a:t>Hammersley</a:t>
            </a:r>
            <a:r>
              <a:rPr lang="es-MX" b="1" dirty="0">
                <a:solidFill>
                  <a:srgbClr val="C00000"/>
                </a:solidFill>
              </a:rPr>
              <a:t> y </a:t>
            </a:r>
            <a:r>
              <a:rPr lang="es-MX" b="1" dirty="0" err="1" smtClean="0">
                <a:solidFill>
                  <a:srgbClr val="C00000"/>
                </a:solidFill>
              </a:rPr>
              <a:t>Atkinson</a:t>
            </a:r>
            <a:r>
              <a:rPr lang="es-MX" b="1" dirty="0" smtClean="0">
                <a:solidFill>
                  <a:srgbClr val="C00000"/>
                </a:solidFill>
              </a:rPr>
              <a:t>, </a:t>
            </a:r>
            <a:r>
              <a:rPr lang="es-MX" b="1" dirty="0">
                <a:solidFill>
                  <a:srgbClr val="C00000"/>
                </a:solidFill>
              </a:rPr>
              <a:t>2005).</a:t>
            </a:r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952" y="2391254"/>
            <a:ext cx="4340728" cy="303607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608222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790284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>
                <a:solidFill>
                  <a:schemeClr val="accent2">
                    <a:lumMod val="75000"/>
                  </a:schemeClr>
                </a:solidFill>
              </a:rPr>
              <a:t>TÉCNICA CUALITATIVA</a:t>
            </a:r>
            <a:endParaRPr lang="es-MX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3417455"/>
            <a:ext cx="10058400" cy="2181165"/>
          </a:xfrm>
        </p:spPr>
        <p:txBody>
          <a:bodyPr>
            <a:normAutofit fontScale="92500"/>
          </a:bodyPr>
          <a:lstStyle/>
          <a:p>
            <a:pPr algn="ctr"/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OBSERVACIÓN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PARTICIPANTE</a:t>
            </a:r>
          </a:p>
          <a:p>
            <a:pPr algn="ctr"/>
            <a:endParaRPr lang="es-MX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4000" b="1" dirty="0" smtClean="0">
                <a:solidFill>
                  <a:schemeClr val="accent1">
                    <a:lumMod val="75000"/>
                  </a:schemeClr>
                </a:solidFill>
              </a:rPr>
              <a:t>PARA APLICAR CON EL </a:t>
            </a:r>
            <a:r>
              <a:rPr lang="es-MX" sz="4000" b="1" dirty="0" smtClean="0">
                <a:solidFill>
                  <a:srgbClr val="FF0000"/>
                </a:solidFill>
              </a:rPr>
              <a:t>MÉTODO ETNOGRÁFICO</a:t>
            </a:r>
            <a:endParaRPr lang="es-MX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007474"/>
      </p:ext>
    </p:extLst>
  </p:cSld>
  <p:clrMapOvr>
    <a:masterClrMapping/>
  </p:clrMapOvr>
  <p:transition spd="slow">
    <p:randomBa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OBSERVACIÓN PARTICIPANTE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18" y="2319337"/>
            <a:ext cx="7102764" cy="308393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050082006"/>
      </p:ext>
    </p:extLst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ANTECEDENTES (Robledo, 2009)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 err="1">
                <a:solidFill>
                  <a:schemeClr val="accent2">
                    <a:lumMod val="75000"/>
                  </a:schemeClr>
                </a:solidFill>
              </a:rPr>
              <a:t>Bronislaw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b="1" dirty="0" err="1">
                <a:solidFill>
                  <a:schemeClr val="accent2">
                    <a:lumMod val="75000"/>
                  </a:schemeClr>
                </a:solidFill>
              </a:rPr>
              <a:t>Malinowski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está considerado como el </a:t>
            </a:r>
            <a:r>
              <a:rPr lang="es-MX" b="1" dirty="0">
                <a:solidFill>
                  <a:srgbClr val="FF0000"/>
                </a:solidFill>
              </a:rPr>
              <a:t>padre </a:t>
            </a:r>
            <a:r>
              <a:rPr lang="es-MX" b="1" dirty="0" smtClean="0">
                <a:solidFill>
                  <a:srgbClr val="FF0000"/>
                </a:solidFill>
              </a:rPr>
              <a:t>de la observación participante.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rgbClr val="FF0000"/>
                </a:solidFill>
              </a:rPr>
              <a:t>Surge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en los comienzos de la </a:t>
            </a:r>
            <a:r>
              <a:rPr lang="es-MX" b="1" dirty="0" smtClean="0">
                <a:solidFill>
                  <a:srgbClr val="FF0000"/>
                </a:solidFill>
              </a:rPr>
              <a:t>Antropología Social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y es a partir de 1922 que se adopta por los antropólogos, para hacer investigación.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Lleva implícita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la noción del </a:t>
            </a:r>
            <a:r>
              <a:rPr lang="es-MX" b="1" dirty="0">
                <a:solidFill>
                  <a:srgbClr val="FF0000"/>
                </a:solidFill>
              </a:rPr>
              <a:t>referente </a:t>
            </a:r>
            <a:r>
              <a:rPr lang="es-MX" b="1" dirty="0" smtClean="0">
                <a:solidFill>
                  <a:srgbClr val="FF0000"/>
                </a:solidFill>
              </a:rPr>
              <a:t>geográfico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que indica que el objeto del estudio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no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se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encuentra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en el espacio  de la cotidianeidad del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investigado, por lo que debe hacerse una investigación empírica.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971086"/>
      </p:ext>
    </p:extLst>
  </p:cSld>
  <p:clrMapOvr>
    <a:masterClrMapping/>
  </p:clrMapOvr>
  <p:transition spd="slow">
    <p:randomBa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CONCEPTOS DE OBSERVACIÓN PARTICIPANTE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Técnica que consiste en la recolección de información a través de la observación y participación activa con el grupo o comunidad que es parte del estudio.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Permite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recoger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aquella información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más numerosa más directa, más rica,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más profunda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y más compleja.</a:t>
            </a: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La finalidad es introducirse en ella y recoger datos de su vida cotidiana de manera directa.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La  observación participante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se puede hacer desde fuera o dentro del 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grupo social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. Es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exógena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cuando el investigador es un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extraño en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el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contexto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estudiado y es endógena cuando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el grupo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es capaz de generar un sistema de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autoevaluación.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064131"/>
      </p:ext>
    </p:extLst>
  </p:cSld>
  <p:clrMapOvr>
    <a:masterClrMapping/>
  </p:clrMapOvr>
  <p:transition spd="slow">
    <p:randomBa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C00000"/>
                </a:solidFill>
              </a:rPr>
              <a:t>CONCEPTOS DE OBSERVACIÓN PARTICIPANTE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339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“Es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una situación metodológica y también en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sí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mismo un proceso, una secuencia de acciones, de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comportamientos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y de acontecimientos, no todos controlados por el investigador, cuyos objetivos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pueden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ordenarse en un eje de inmediatez a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lejanía” (Robledo, 2009).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/>
                </a:solidFill>
              </a:rPr>
              <a:t>“Puede </a:t>
            </a:r>
            <a:r>
              <a:rPr lang="es-MX" b="1" dirty="0">
                <a:solidFill>
                  <a:schemeClr val="accent1"/>
                </a:solidFill>
              </a:rPr>
              <a:t>ser considerada como una técnica entre las múltiples que pueden emplearse para </a:t>
            </a:r>
            <a:r>
              <a:rPr lang="es-MX" b="1" dirty="0" smtClean="0">
                <a:solidFill>
                  <a:schemeClr val="accent1"/>
                </a:solidFill>
              </a:rPr>
              <a:t>describir grupos humanos. Por </a:t>
            </a:r>
            <a:r>
              <a:rPr lang="es-MX" b="1" dirty="0">
                <a:solidFill>
                  <a:schemeClr val="accent1"/>
                </a:solidFill>
              </a:rPr>
              <a:t>lo </a:t>
            </a:r>
            <a:r>
              <a:rPr lang="es-MX" b="1" dirty="0" smtClean="0">
                <a:solidFill>
                  <a:schemeClr val="accent1"/>
                </a:solidFill>
              </a:rPr>
              <a:t>tanto, </a:t>
            </a:r>
            <a:r>
              <a:rPr lang="es-MX" b="1" dirty="0">
                <a:solidFill>
                  <a:schemeClr val="accent1"/>
                </a:solidFill>
              </a:rPr>
              <a:t>la etnografía no es la observación participante </a:t>
            </a:r>
            <a:r>
              <a:rPr lang="es-MX" b="1" dirty="0" smtClean="0">
                <a:solidFill>
                  <a:schemeClr val="accent1"/>
                </a:solidFill>
              </a:rPr>
              <a:t>sino su </a:t>
            </a:r>
            <a:r>
              <a:rPr lang="es-MX" b="1" dirty="0">
                <a:solidFill>
                  <a:schemeClr val="accent1"/>
                </a:solidFill>
              </a:rPr>
              <a:t>resultado, pero la etnografía y la observación participante no pueden entenderse una sin </a:t>
            </a:r>
            <a:r>
              <a:rPr lang="es-MX" b="1" dirty="0" smtClean="0">
                <a:solidFill>
                  <a:schemeClr val="accent1"/>
                </a:solidFill>
              </a:rPr>
              <a:t>la otra” (</a:t>
            </a:r>
            <a:r>
              <a:rPr lang="es-MX" b="1" dirty="0" err="1" smtClean="0">
                <a:solidFill>
                  <a:schemeClr val="accent1"/>
                </a:solidFill>
              </a:rPr>
              <a:t>Guasch</a:t>
            </a:r>
            <a:r>
              <a:rPr lang="es-MX" b="1" dirty="0" smtClean="0">
                <a:solidFill>
                  <a:schemeClr val="accent1"/>
                </a:solidFill>
              </a:rPr>
              <a:t>, 1997). </a:t>
            </a:r>
            <a:endParaRPr lang="es-MX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413721"/>
      </p:ext>
    </p:extLst>
  </p:cSld>
  <p:clrMapOvr>
    <a:masterClrMapping/>
  </p:clrMapOvr>
  <p:transition spd="slow"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¿QUÉ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ESTUDIA LA OBSERVACIÓN EN ETNOGRAFÍA?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2800" dirty="0">
                <a:solidFill>
                  <a:srgbClr val="C00000"/>
                </a:solidFill>
              </a:rPr>
              <a:t>L</a:t>
            </a:r>
            <a:r>
              <a:rPr lang="es-MX" sz="2800" dirty="0" smtClean="0">
                <a:solidFill>
                  <a:srgbClr val="C00000"/>
                </a:solidFill>
              </a:rPr>
              <a:t>os </a:t>
            </a:r>
            <a:r>
              <a:rPr lang="es-MX" sz="2800" dirty="0">
                <a:solidFill>
                  <a:srgbClr val="C00000"/>
                </a:solidFill>
              </a:rPr>
              <a:t>diferentes componentes culturales de las personas en su medio: las relaciones con el </a:t>
            </a:r>
            <a:r>
              <a:rPr lang="es-MX" sz="2800" dirty="0" smtClean="0">
                <a:solidFill>
                  <a:srgbClr val="C00000"/>
                </a:solidFill>
              </a:rPr>
              <a:t>grupo, sus creencias</a:t>
            </a:r>
            <a:r>
              <a:rPr lang="es-MX" sz="2800" dirty="0">
                <a:solidFill>
                  <a:srgbClr val="C00000"/>
                </a:solidFill>
              </a:rPr>
              <a:t>, sus símbolos y rituales, los objetos que utilizan, sus costumbres, sus valores, </a:t>
            </a:r>
            <a:r>
              <a:rPr lang="es-MX" sz="2800" dirty="0" smtClean="0">
                <a:solidFill>
                  <a:srgbClr val="C00000"/>
                </a:solidFill>
              </a:rPr>
              <a:t>etc.</a:t>
            </a:r>
            <a:endParaRPr lang="es-MX" sz="2800" dirty="0">
              <a:solidFill>
                <a:srgbClr val="C0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821" y="4147128"/>
            <a:ext cx="6367318" cy="198365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54049414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ASPECTOS IMPORTANTES A CONSIDERAR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622472" y="1845735"/>
            <a:ext cx="4533207" cy="40233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rgbClr val="FFC000"/>
                </a:solidFill>
              </a:rPr>
              <a:t>GRADO DE PARTICIPACIÓN </a:t>
            </a:r>
          </a:p>
          <a:p>
            <a:pPr algn="ctr"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Aproximación del observador, a los observados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endParaRPr lang="es-MX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FFC000"/>
                </a:solidFill>
              </a:rPr>
              <a:t>ACCESO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Estrategias para introducirse al contexto de la observación.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95" y="1845735"/>
            <a:ext cx="5953125" cy="438712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800191205"/>
      </p:ext>
    </p:extLst>
  </p:cSld>
  <p:clrMapOvr>
    <a:masterClrMapping/>
  </p:clrMapOvr>
  <p:transition spd="slow">
    <p:randomBa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ASPECTOS IMPORTANTES A CONSIDERAR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EL LENGUAJE</a:t>
            </a:r>
          </a:p>
          <a:p>
            <a:pPr algn="ctr">
              <a:lnSpc>
                <a:spcPct val="150000"/>
              </a:lnSpc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dioma del grupo, formas de utilización o significados del lenguaje.</a:t>
            </a:r>
          </a:p>
          <a:p>
            <a:pPr algn="ctr">
              <a:lnSpc>
                <a:spcPct val="150000"/>
              </a:lnSpc>
            </a:pPr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LOS MEDIOS </a:t>
            </a:r>
          </a:p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Para la recopilación de información.</a:t>
            </a:r>
          </a:p>
          <a:p>
            <a:pPr algn="ctr">
              <a:lnSpc>
                <a:spcPct val="150000"/>
              </a:lnSpc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752" y="2038466"/>
            <a:ext cx="4705928" cy="363789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67961718"/>
      </p:ext>
    </p:extLst>
  </p:cSld>
  <p:clrMapOvr>
    <a:masterClrMapping/>
  </p:clrMapOvr>
  <p:transition spd="slow">
    <p:randomBa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ALGUNAS INTERROGANTES A RESPONDER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¿Qué observar?</a:t>
            </a:r>
          </a:p>
          <a:p>
            <a:pPr marL="0" indent="0" algn="ctr">
              <a:buNone/>
            </a:pPr>
            <a:endParaRPr lang="es-MX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¿Cómo </a:t>
            </a:r>
            <a:r>
              <a:rPr lang="es-MX" sz="3200" b="1" dirty="0">
                <a:solidFill>
                  <a:srgbClr val="C00000"/>
                </a:solidFill>
              </a:rPr>
              <a:t>observar</a:t>
            </a:r>
            <a:r>
              <a:rPr lang="es-MX" sz="3200" b="1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endParaRPr lang="es-MX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¿Dónde observar</a:t>
            </a:r>
          </a:p>
          <a:p>
            <a:pPr algn="ctr"/>
            <a:endParaRPr lang="es-MX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¿Cuándo </a:t>
            </a:r>
            <a:r>
              <a:rPr lang="es-MX" sz="3200" b="1" dirty="0">
                <a:solidFill>
                  <a:srgbClr val="C00000"/>
                </a:solidFill>
              </a:rPr>
              <a:t>observar</a:t>
            </a:r>
            <a:r>
              <a:rPr lang="es-MX" sz="3200" b="1" dirty="0" smtClean="0">
                <a:solidFill>
                  <a:srgbClr val="C00000"/>
                </a:solidFill>
              </a:rPr>
              <a:t>? </a:t>
            </a:r>
            <a:endParaRPr lang="es-MX" sz="3200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60000"/>
              </a:lnSpc>
            </a:pPr>
            <a:r>
              <a:rPr lang="es-MX" sz="3600" b="1" dirty="0" smtClean="0">
                <a:solidFill>
                  <a:schemeClr val="accent2">
                    <a:lumMod val="75000"/>
                  </a:schemeClr>
                </a:solidFill>
              </a:rPr>
              <a:t>¿Cómo </a:t>
            </a:r>
            <a:r>
              <a:rPr lang="es-MX" sz="3600" b="1" dirty="0">
                <a:solidFill>
                  <a:schemeClr val="accent2">
                    <a:lumMod val="75000"/>
                  </a:schemeClr>
                </a:solidFill>
              </a:rPr>
              <a:t>registrar? </a:t>
            </a:r>
            <a:endParaRPr lang="es-MX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60000"/>
              </a:lnSpc>
            </a:pPr>
            <a:r>
              <a:rPr lang="es-MX" sz="3600" b="1" dirty="0" smtClean="0">
                <a:solidFill>
                  <a:schemeClr val="accent2">
                    <a:lumMod val="75000"/>
                  </a:schemeClr>
                </a:solidFill>
              </a:rPr>
              <a:t>¿Cómo analizar la información obtenida?</a:t>
            </a:r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180321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C00000"/>
                </a:solidFill>
              </a:rPr>
              <a:t>Método </a:t>
            </a:r>
            <a:r>
              <a:rPr lang="es-MX" b="1" dirty="0">
                <a:solidFill>
                  <a:srgbClr val="C00000"/>
                </a:solidFill>
              </a:rPr>
              <a:t>etnográfico y etnografía </a:t>
            </a:r>
            <a:r>
              <a:rPr lang="es-MX" b="1" dirty="0" smtClean="0">
                <a:solidFill>
                  <a:srgbClr val="C00000"/>
                </a:solidFill>
              </a:rPr>
              <a:t>educativa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097280" y="4756726"/>
            <a:ext cx="10058400" cy="839401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CONTENIDO A ABORDAR EN ESTE MATERIAL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94225"/>
      </p:ext>
    </p:extLst>
  </p:cSld>
  <p:clrMapOvr>
    <a:masterClrMapping/>
  </p:clrMapOvr>
  <p:transition spd="slow">
    <p:randomBar dir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RECOMENDACIONES (“DE FONDO</a:t>
            </a:r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”) PARA LA OBSERVACIÓN PARTICIPANTE EN ETNOGRAFÍA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El investigador debe convivir por un tiempo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determinado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con los sujetos de investigación.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Las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fronteras del escenario tienen que ser definidas.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El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analista debe guardar distancia con el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objeto.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O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bservar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objetiva y críticamente los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procesos sociales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y no condenar o </a:t>
            </a: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elogiar.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Conocer los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significados simbólicos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que producen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los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sujetos.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accent3">
                    <a:lumMod val="75000"/>
                  </a:schemeClr>
                </a:solidFill>
              </a:rPr>
              <a:t>Desarrollar 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una interacción social con los informantes.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Registrar </a:t>
            </a:r>
            <a:r>
              <a:rPr lang="es-MX" sz="2400" b="1" dirty="0">
                <a:solidFill>
                  <a:schemeClr val="accent1">
                    <a:lumMod val="75000"/>
                  </a:schemeClr>
                </a:solidFill>
              </a:rPr>
              <a:t>de manera controlada los </a:t>
            </a:r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datos (Sánchez, 2012).</a:t>
            </a:r>
            <a:endParaRPr lang="es-MX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90312"/>
      </p:ext>
    </p:extLst>
  </p:cSld>
  <p:clrMapOvr>
    <a:masterClrMapping/>
  </p:clrMapOvr>
  <p:transition spd="slow">
    <p:randomBa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RECOMENDACIONES (DE “FORMA</a:t>
            </a:r>
            <a:r>
              <a:rPr lang="es-MX" b="1" dirty="0" smtClean="0">
                <a:solidFill>
                  <a:srgbClr val="C00000"/>
                </a:solidFill>
              </a:rPr>
              <a:t>”) PARA LA OBSERVACIÓN PARTICIPANTE EN ETNOGRAFÍA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PRESTAR ATENCIÓN, a todo lo que acontece en el entorno, porque puede ser fuente de información importante.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BUSCAR PALABRAS CLAVE, en cualquier texto o discurso.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ADECUARSE A LA RUTINA DE LAS PERSONAS, siendo puntual y oportuno, para no ser una “carga”.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MOSTRAR HUMILDAD, provocando que la gente hable con libertad y confianza.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TOMAR NOTAS O HACER REGISTROS CONTINUOS Y PERMANENTES, en un “diario de campo”, o en una “bitácora”, para evitar perder información relevante.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GRABAR CONVERSACIONES O ACONTECIMIENTOS que pudieran resultar relevantes y/o más ilustrativos para la investigación (Murillo, s/f).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46775"/>
      </p:ext>
    </p:extLst>
  </p:cSld>
  <p:clrMapOvr>
    <a:masterClrMapping/>
  </p:clrMapOvr>
  <p:transition spd="slow">
    <p:randomBa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RECOMENDACIONES PARA LA OBSERVACIÓN EN ETNOGRAFÍA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/>
          <a:lstStyle/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Estar en el momento y en el lugar oportunos, para recoger información relevante.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Asistir a lugares donde se comenten los sucesos del día o donde se reúna un mayor número de personas.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Propiciar el acercamiento a los focos de interés.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473" y="4331855"/>
            <a:ext cx="9753600" cy="191192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8305640"/>
      </p:ext>
    </p:extLst>
  </p:cSld>
  <p:clrMapOvr>
    <a:masterClrMapping/>
  </p:clrMapOvr>
  <p:transition spd="slow">
    <p:randomBa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600" b="1" dirty="0" smtClean="0">
                <a:solidFill>
                  <a:srgbClr val="C00000"/>
                </a:solidFill>
              </a:rPr>
              <a:t>POSIBLES INFORMANTES CLAVE (Sánchez, 2012) 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480291" y="2032000"/>
            <a:ext cx="5554748" cy="383709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1.  </a:t>
            </a:r>
            <a:r>
              <a:rPr lang="es-MX" sz="1800" b="1" dirty="0" smtClean="0">
                <a:solidFill>
                  <a:srgbClr val="C00000"/>
                </a:solidFill>
              </a:rPr>
              <a:t>EL EXTRAÑO,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quien no está “metido”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tanto en los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problemas del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grupo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social, y que lo conoce poco.</a:t>
            </a:r>
            <a:endParaRPr lang="es-MX" sz="1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es-MX" sz="1800" b="1" dirty="0" smtClean="0">
                <a:solidFill>
                  <a:srgbClr val="C00000"/>
                </a:solidFill>
              </a:rPr>
              <a:t>EL REFLEXIVO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, quien goza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de reconocimiento social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, y puede aportar varias ideas novedosas.</a:t>
            </a:r>
            <a:endParaRPr lang="es-MX" sz="18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.  </a:t>
            </a:r>
            <a:r>
              <a:rPr lang="es-MX" sz="1800" b="1" dirty="0" smtClean="0">
                <a:solidFill>
                  <a:srgbClr val="C00000"/>
                </a:solidFill>
              </a:rPr>
              <a:t>EL INTELECTUAL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, quien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tiene una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educación elevada 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y goza de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cierta reputación</a:t>
            </a:r>
            <a:r>
              <a:rPr lang="es-MX" sz="1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1800" b="1" dirty="0" smtClean="0">
                <a:solidFill>
                  <a:schemeClr val="accent3">
                    <a:lumMod val="75000"/>
                  </a:schemeClr>
                </a:solidFill>
              </a:rPr>
              <a:t>en la comunidad.</a:t>
            </a:r>
            <a:endParaRPr lang="es-MX" sz="1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295" y="2350221"/>
            <a:ext cx="2815360" cy="336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40881"/>
      </p:ext>
    </p:extLst>
  </p:cSld>
  <p:clrMapOvr>
    <a:masterClrMapping/>
  </p:clrMapOvr>
  <p:transition spd="slow"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>
                <a:solidFill>
                  <a:srgbClr val="C00000"/>
                </a:solidFill>
              </a:rPr>
              <a:t>POSIBLES INFORMANTES CLAVE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484553" cy="44165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4.  </a:t>
            </a:r>
            <a:r>
              <a:rPr lang="es-MX" b="1" dirty="0" smtClean="0">
                <a:solidFill>
                  <a:srgbClr val="C00000"/>
                </a:solidFill>
              </a:rPr>
              <a:t>EL DESBANCADO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quien ha perdido posición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social,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pero todavía posee información valiosa.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5. </a:t>
            </a:r>
            <a:r>
              <a:rPr lang="es-MX" b="1" dirty="0" smtClean="0">
                <a:solidFill>
                  <a:srgbClr val="C00000"/>
                </a:solidFill>
              </a:rPr>
              <a:t>EL VIEJO LOBO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quien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maneja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mucha información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y no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tiene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miedo de difundirla.</a:t>
            </a:r>
          </a:p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6. </a:t>
            </a:r>
            <a:r>
              <a:rPr lang="es-MX" b="1" dirty="0" smtClean="0">
                <a:solidFill>
                  <a:srgbClr val="C00000"/>
                </a:solidFill>
              </a:rPr>
              <a:t>EL NECESITADO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que busca una oportunidad de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apoyo en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el investigador a cambio de brindar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información.</a:t>
            </a:r>
          </a:p>
          <a:p>
            <a:pPr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7. </a:t>
            </a:r>
            <a:r>
              <a:rPr lang="es-MX" b="1" dirty="0" smtClean="0">
                <a:solidFill>
                  <a:srgbClr val="C00000"/>
                </a:solidFill>
              </a:rPr>
              <a:t>EL BOICOTEADOR DE INFORMACIÓN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, quien no tiene ninguna intención de ayudar, por el contrario, pretende perjudicar al investigador por diversos motivos.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82264">
            <a:off x="1907394" y="2102444"/>
            <a:ext cx="2457450" cy="376451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55046921"/>
      </p:ext>
    </p:extLst>
  </p:cSld>
  <p:clrMapOvr>
    <a:masterClrMapping/>
  </p:clrMapOvr>
  <p:transition spd="slow">
    <p:randomBa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</a:rPr>
              <a:t>FUENTES DE INFORMACIÓN CONSULTADAS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Álvarez, Carmen (2008).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La etnografía como modelo de investigación en educación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 En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“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Gazeta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Antropología”,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2008, 24 (1), artículo 10. España: Universidad de Oviedo.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http://www.ugr.es/~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pwlac/G24_10Carmen_Alvarez_Alvarez.pdf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Álvarez, Carmen (2011).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El interés de la etnografía escolar en la investigación educativa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En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“Estudios Pedagógicos”, vol.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XXXVII, Nº 2: 267-279, 2011. España:  Universidad de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Cantabria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http://www.scielo.cl/pdf/estped/v37n2/art16.pdf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4842928"/>
      </p:ext>
    </p:extLst>
  </p:cSld>
  <p:clrMapOvr>
    <a:masterClrMapping/>
  </p:clrMapOvr>
  <p:transition spd="slow">
    <p:randomBar dir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accent2">
                    <a:lumMod val="75000"/>
                  </a:schemeClr>
                </a:solidFill>
              </a:rPr>
              <a:t>FUENTES DE </a:t>
            </a:r>
            <a:r>
              <a:rPr lang="es-MX" sz="3600" b="1" dirty="0" smtClean="0">
                <a:solidFill>
                  <a:schemeClr val="accent2">
                    <a:lumMod val="75000"/>
                  </a:schemeClr>
                </a:solidFill>
              </a:rPr>
              <a:t>INFORMACIÓN CONSULTADAS</a:t>
            </a:r>
            <a:endParaRPr lang="es-MX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Govea, V., Vera, G., &amp; Vargas, A. M. (2011).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Etnografía: una mirada desde corpus teórico de la investigación cualitativa.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“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Omnia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”,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17(2), 26–39.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http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://www.redalyc.org/articulo.oa?id=73719138003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Guasch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Óscar (1997).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Observación Participante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En “Cuadernos metodológicos” núm. 20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Madrid: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CIS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Martínez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Miguélez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M. (2005).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El método etnográfico de la investigación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1–16. Venezuela: Universidad Nacional Experimental de Guayana. Disponible en: http://investigacionypostgrado.uneg.edu.ve/intranetcgip/documentos/225000/225000archivo00002.pdf </a:t>
            </a:r>
          </a:p>
          <a:p>
            <a:pPr algn="just">
              <a:lnSpc>
                <a:spcPct val="150000"/>
              </a:lnSpc>
            </a:pP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79870"/>
      </p:ext>
    </p:extLst>
  </p:cSld>
  <p:clrMapOvr>
    <a:masterClrMapping/>
  </p:clrMapOvr>
  <p:transition spd="slow"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FUENTES DE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INFORMACIÓN CONSULTADAS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83491" y="1845734"/>
            <a:ext cx="10472189" cy="402336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Murillo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, J. (s/f). </a:t>
            </a:r>
            <a:r>
              <a:rPr lang="es-MX" sz="1800" i="1" dirty="0">
                <a:solidFill>
                  <a:schemeClr val="accent2">
                    <a:lumMod val="75000"/>
                  </a:schemeClr>
                </a:solidFill>
              </a:rPr>
              <a:t>La observación participante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. España: Universidad Autónoma de Madrid. Disponible en: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https://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www.uam.es/personal_pdi/stmaria/jmurillo/InvestigacionEE/Presentaciones/Observacion_ppt.pdf</a:t>
            </a:r>
            <a:endParaRPr lang="es-MX" sz="1800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Murillo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, J., &amp; Martínez, C. (2010). </a:t>
            </a:r>
            <a:r>
              <a:rPr lang="es-MX" sz="1800" i="1" dirty="0">
                <a:solidFill>
                  <a:schemeClr val="accent2">
                    <a:lumMod val="75000"/>
                  </a:schemeClr>
                </a:solidFill>
              </a:rPr>
              <a:t>Investigación </a:t>
            </a:r>
            <a:r>
              <a:rPr lang="es-MX" sz="1800" i="1" dirty="0" smtClean="0">
                <a:solidFill>
                  <a:schemeClr val="accent2">
                    <a:lumMod val="75000"/>
                  </a:schemeClr>
                </a:solidFill>
              </a:rPr>
              <a:t>etnográfica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. En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Métodos de Investigación Educativa en Ed. Especial. 3o Ed. Especial, 3,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págs.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1-21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. España: Universidad Autónoma de Madrid. Disponible en: https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://www.uam.es/personal_pdi/stmaria/jmurillo/InvestigacionEE/Presentaciones/Curso_10/I_Etnografica_Trabajo.pdf </a:t>
            </a:r>
            <a:endParaRPr lang="es-MX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Murillo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, J. (s/f). </a:t>
            </a:r>
            <a:r>
              <a:rPr lang="es-MX" sz="1800" i="1" dirty="0" smtClean="0">
                <a:solidFill>
                  <a:schemeClr val="accent2">
                    <a:lumMod val="75000"/>
                  </a:schemeClr>
                </a:solidFill>
              </a:rPr>
              <a:t>La observación participante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. España: Universidad Autónoma de Madrid. Disponible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</a:rPr>
              <a:t>en: </a:t>
            </a:r>
            <a:r>
              <a:rPr lang="es-MX" sz="1800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https://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www.uam.es/personal_pdi/stmaria/jmurillo/InvestigacionEE/Presentaciones/Observacion_ppt.pdf</a:t>
            </a:r>
            <a:endParaRPr lang="es-MX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00421"/>
      </p:ext>
    </p:extLst>
  </p:cSld>
  <p:clrMapOvr>
    <a:masterClrMapping/>
  </p:clrMapOvr>
  <p:transition spd="slow"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C00000"/>
                </a:solidFill>
              </a:rPr>
              <a:t>FUENTES DE </a:t>
            </a:r>
            <a:r>
              <a:rPr lang="es-MX" sz="3600" b="1" dirty="0" smtClean="0">
                <a:solidFill>
                  <a:srgbClr val="C00000"/>
                </a:solidFill>
              </a:rPr>
              <a:t>INFORMACIÓN CONSULTADAS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Robledo Martín, Juana (2009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). </a:t>
            </a:r>
            <a:r>
              <a:rPr lang="es-MX" i="1" dirty="0" smtClean="0">
                <a:solidFill>
                  <a:schemeClr val="accent2">
                    <a:lumMod val="75000"/>
                  </a:schemeClr>
                </a:solidFill>
              </a:rPr>
              <a:t>Observación participante: ¿técnica o método?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En “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Nure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Investigación”, nº 39, marzo-abril de 2009. Departamento de Investigación FUDEN. España. Disponible en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http://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www.nureinvestigacion.es/OJS/index.php/nure/article/viewFile/433/424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Rodríguez, D., &amp;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Valldeoriola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J. (2010).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Metodología de la investigación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Universitat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Oberta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de Catalunya, 613.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http://www.casadellibro.com/libro-metodologia-de-la-investigacion-5-ed-incluye-cd-rom/9786071502919/1960006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Sánchez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Silva, Modesto (2012).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La metodología en la investigación cualitativa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México: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Instituo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 Politécnico Nacional. Disponible en: http://www.mundosigloxxi.ciecas.ipn.mx/pdf/v01/01/08.pdf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4135923"/>
      </p:ext>
    </p:extLst>
  </p:cSld>
  <p:clrMapOvr>
    <a:masterClrMapping/>
  </p:clrMapOvr>
  <p:transition spd="slow">
    <p:randomBar dir="vert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C00000"/>
                </a:solidFill>
              </a:rPr>
              <a:t>FUENTES DE </a:t>
            </a:r>
            <a:r>
              <a:rPr lang="es-MX" sz="3600" b="1" dirty="0" smtClean="0">
                <a:solidFill>
                  <a:srgbClr val="C00000"/>
                </a:solidFill>
              </a:rPr>
              <a:t>INFORMACIÓN CONSULTADAS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Santillán,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Laura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(2007).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La "educación" y la "escolarización" infantil en tramas de intervención local: una etnografía en los contornos de la escuela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 En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“Revista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Mexicana de Investigación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Educativa”,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 julio-septiembre,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pp. 895-919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 México: Consejo Mexicano de Investigación Educativa, A.C.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http://www.redalyc.org/articulo.oa?id=14003405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Serra, Carles (2004). </a:t>
            </a:r>
            <a:r>
              <a:rPr lang="es-MX" i="1" dirty="0">
                <a:solidFill>
                  <a:schemeClr val="accent2">
                    <a:lumMod val="75000"/>
                  </a:schemeClr>
                </a:solidFill>
              </a:rPr>
              <a:t>Etnografía escolar, etnografía de la educación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. En “Revista de Educación”, núm. 334 (2004), pp. 165-176. España: Ministerio de Educación, Cultura y Deporte.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Disponible en: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http://www.revistaeducacion.mec.es/re334/re334_11.pdf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2690606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C00000"/>
                </a:solidFill>
              </a:rPr>
              <a:t>DATOS GENERALES DE LA UNIDAD DE APRENDIZAJEY DEL CONTENIDO</a:t>
            </a:r>
            <a:endParaRPr lang="es-MX" sz="3600" b="1" dirty="0">
              <a:solidFill>
                <a:srgbClr val="C0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PROPÓSITO DE LA UA: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Caracterizar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los diversos métodos de investigación cualitativa mayormente utilizados en las Ciencias Sociales para orientar la selección por parte del alumno del proceso de recolección, análisis e interpretación de información idóneo a su tema de estudio.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OBJETIVO DEL SEGUNDO CONTENIDO DE LA UNIDAD QUE SE ABORDA:</a:t>
            </a:r>
          </a:p>
          <a:p>
            <a:pPr algn="ctr">
              <a:lnSpc>
                <a:spcPct val="150000"/>
              </a:lnSpc>
            </a:pP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Exponer los componentes del proceso sistemático de aproximación a las situaciones sociales desde un enfoque tanto macro como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</a:rPr>
              <a:t>microetnográfico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015317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GUIÓN PARA EL EMPLEO DEL MATERIAL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54182" y="1845734"/>
            <a:ext cx="5480857" cy="402336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Este material puede ser utilizado como </a:t>
            </a:r>
            <a:r>
              <a:rPr lang="es-MX" sz="1800" dirty="0" smtClean="0">
                <a:solidFill>
                  <a:srgbClr val="C00000"/>
                </a:solidFill>
              </a:rPr>
              <a:t>apoyo visual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tanto por </a:t>
            </a:r>
            <a:r>
              <a:rPr lang="es-MX" sz="1800" dirty="0" smtClean="0">
                <a:solidFill>
                  <a:srgbClr val="C00000"/>
                </a:solidFill>
              </a:rPr>
              <a:t>profesores como por alumnos de Posgrado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, para </a:t>
            </a:r>
            <a:r>
              <a:rPr lang="es-MX" sz="1800" dirty="0" smtClean="0">
                <a:solidFill>
                  <a:srgbClr val="C00000"/>
                </a:solidFill>
              </a:rPr>
              <a:t>conocer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más acerca de una </a:t>
            </a:r>
            <a:r>
              <a:rPr lang="es-MX" sz="1800" dirty="0" smtClean="0">
                <a:solidFill>
                  <a:srgbClr val="C00000"/>
                </a:solidFill>
              </a:rPr>
              <a:t>metodología cualitativa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específica como lo es la </a:t>
            </a:r>
            <a:r>
              <a:rPr lang="es-MX" sz="1800" dirty="0" smtClean="0">
                <a:solidFill>
                  <a:srgbClr val="C00000"/>
                </a:solidFill>
              </a:rPr>
              <a:t>Etnografía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, y de una de las </a:t>
            </a:r>
            <a:r>
              <a:rPr lang="es-MX" sz="1800" dirty="0" smtClean="0">
                <a:solidFill>
                  <a:srgbClr val="C00000"/>
                </a:solidFill>
              </a:rPr>
              <a:t>técnicas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 mayormente utilizadas para su abordaje, como lo es la </a:t>
            </a:r>
            <a:r>
              <a:rPr lang="es-MX" sz="1800" dirty="0" smtClean="0">
                <a:solidFill>
                  <a:srgbClr val="C00000"/>
                </a:solidFill>
              </a:rPr>
              <a:t>Observación Participante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Cabe señalar que dicho material </a:t>
            </a:r>
            <a:r>
              <a:rPr lang="es-MX" sz="1800" dirty="0" smtClean="0">
                <a:solidFill>
                  <a:srgbClr val="C00000"/>
                </a:solidFill>
              </a:rPr>
              <a:t>de ninguna manera sustituye la orientación necesaria del docente </a:t>
            </a:r>
            <a:r>
              <a:rPr lang="es-MX" sz="1800" dirty="0" smtClean="0">
                <a:solidFill>
                  <a:schemeClr val="accent2">
                    <a:lumMod val="75000"/>
                  </a:schemeClr>
                </a:solidFill>
              </a:rPr>
              <a:t>en torno a la temática.</a:t>
            </a:r>
            <a:endParaRPr lang="es-MX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17919" y="1845735"/>
            <a:ext cx="5392189" cy="402336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Esta guía visual puede ser </a:t>
            </a:r>
            <a:r>
              <a:rPr lang="es-MX" dirty="0" smtClean="0">
                <a:solidFill>
                  <a:srgbClr val="C00000"/>
                </a:solidFill>
              </a:rPr>
              <a:t>utilizada durante dos o tres sesiones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 con duración de dos horas cada una, o bien, a través de un máximo de </a:t>
            </a:r>
            <a:r>
              <a:rPr lang="es-MX" dirty="0" smtClean="0">
                <a:solidFill>
                  <a:srgbClr val="C00000"/>
                </a:solidFill>
              </a:rPr>
              <a:t>dos sesiones de cuatro horas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 –que son las predominantes en este nivel educativo-.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Se sugiere </a:t>
            </a:r>
            <a:r>
              <a:rPr lang="es-MX" dirty="0" smtClean="0">
                <a:solidFill>
                  <a:srgbClr val="C00000"/>
                </a:solidFill>
              </a:rPr>
              <a:t>intercalar la presentación con lecturas, videos, dinámicas y otras actividades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relacionadas para evitar el tedio y la falta de interés en el material.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47983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GUIÓN PARA EL EMPLEO DEL MATERIAL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La estrategia de </a:t>
            </a:r>
            <a:r>
              <a:rPr lang="es-MX" dirty="0" smtClean="0">
                <a:solidFill>
                  <a:srgbClr val="C00000"/>
                </a:solidFill>
              </a:rPr>
              <a:t>presentación del material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que se sugiere, es la siguiente: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es-MX" dirty="0" smtClean="0">
                <a:solidFill>
                  <a:srgbClr val="C00000"/>
                </a:solidFill>
              </a:rPr>
              <a:t>Exposición oral por parte del profesor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en un tiempo </a:t>
            </a:r>
            <a:r>
              <a:rPr lang="es-MX" dirty="0" smtClean="0">
                <a:solidFill>
                  <a:srgbClr val="C00000"/>
                </a:solidFill>
              </a:rPr>
              <a:t>máximo de 20 minutos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apoyándose de la proyección de las diapositivas.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es-MX" dirty="0" smtClean="0">
                <a:solidFill>
                  <a:srgbClr val="C00000"/>
                </a:solidFill>
              </a:rPr>
              <a:t>Abordaje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únicamente del </a:t>
            </a:r>
            <a:r>
              <a:rPr lang="es-MX" dirty="0" smtClean="0">
                <a:solidFill>
                  <a:srgbClr val="C00000"/>
                </a:solidFill>
              </a:rPr>
              <a:t>primer tema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correspondiente a la </a:t>
            </a:r>
            <a:r>
              <a:rPr lang="es-MX" dirty="0" smtClean="0">
                <a:solidFill>
                  <a:srgbClr val="C00000"/>
                </a:solidFill>
              </a:rPr>
              <a:t>Etnografía.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es-MX" dirty="0" smtClean="0">
                <a:solidFill>
                  <a:srgbClr val="C00000"/>
                </a:solidFill>
              </a:rPr>
              <a:t>Retroalimentación constante con los alumnos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para garantizar la comprensión de los temas expuestos.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4. </a:t>
            </a:r>
            <a:r>
              <a:rPr lang="es-MX" dirty="0" smtClean="0">
                <a:solidFill>
                  <a:srgbClr val="C00000"/>
                </a:solidFill>
              </a:rPr>
              <a:t>Proyección de un video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previamente seleccionado en YouTube, relacionado con las características principales de la Etnografía. </a:t>
            </a:r>
            <a:r>
              <a:rPr lang="es-MX" dirty="0" smtClean="0">
                <a:solidFill>
                  <a:srgbClr val="C00000"/>
                </a:solidFill>
              </a:rPr>
              <a:t>Duración máxima sugerida: 15 minutos.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rgbClr val="C00000"/>
                </a:solidFill>
              </a:rPr>
              <a:t>5.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Espacio para </a:t>
            </a:r>
            <a:r>
              <a:rPr lang="es-MX" dirty="0" smtClean="0">
                <a:solidFill>
                  <a:srgbClr val="C00000"/>
                </a:solidFill>
              </a:rPr>
              <a:t>retroalimentación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, a través de preguntas y respuestas específicas, </a:t>
            </a:r>
            <a:r>
              <a:rPr lang="es-MX" dirty="0" smtClean="0">
                <a:solidFill>
                  <a:srgbClr val="C00000"/>
                </a:solidFill>
              </a:rPr>
              <a:t>anotando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en el pizarrón, tableta o computadora, </a:t>
            </a:r>
            <a:r>
              <a:rPr lang="es-MX" dirty="0" smtClean="0">
                <a:solidFill>
                  <a:srgbClr val="C00000"/>
                </a:solidFill>
              </a:rPr>
              <a:t>lo más relevante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(abordado en el video).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48681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GUIÓN PARA EL EMPLEO DEL MATERIAL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Continuando con la estrategia de </a:t>
            </a:r>
            <a:r>
              <a:rPr lang="es-MX" dirty="0" smtClean="0">
                <a:solidFill>
                  <a:srgbClr val="C00000"/>
                </a:solidFill>
              </a:rPr>
              <a:t>presentación del material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6. Después de la proyección del video, </a:t>
            </a:r>
            <a:r>
              <a:rPr lang="es-MX" dirty="0" smtClean="0">
                <a:solidFill>
                  <a:srgbClr val="C00000"/>
                </a:solidFill>
              </a:rPr>
              <a:t>lectura guiada relacionada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con el proceso general seguido en la investigación etnográfica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ocupando un tiempo </a:t>
            </a:r>
            <a:r>
              <a:rPr lang="es-MX" dirty="0" smtClean="0">
                <a:solidFill>
                  <a:srgbClr val="C00000"/>
                </a:solidFill>
              </a:rPr>
              <a:t>máximo de 30 minutos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 Se sugiere hacer pausas en diversas partes del texto, para ir puntualizando algunas ideas, o aclarando algunos puntos.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7. </a:t>
            </a:r>
            <a:r>
              <a:rPr lang="es-MX" dirty="0" smtClean="0">
                <a:solidFill>
                  <a:srgbClr val="C00000"/>
                </a:solidFill>
              </a:rPr>
              <a:t>Se recomienda hacer un receso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después de una hora y 45 minutos, o de dos horas de sesión.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8. Regresando del receso, o bien, en la siguiente sesión, </a:t>
            </a:r>
            <a:r>
              <a:rPr lang="es-MX" dirty="0" smtClean="0">
                <a:solidFill>
                  <a:srgbClr val="C00000"/>
                </a:solidFill>
              </a:rPr>
              <a:t>continuar con la proyección de las diapositivas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abordando lo relativo a la </a:t>
            </a:r>
            <a:r>
              <a:rPr lang="es-MX" dirty="0" smtClean="0">
                <a:solidFill>
                  <a:srgbClr val="C00000"/>
                </a:solidFill>
              </a:rPr>
              <a:t>Etnografía Educativa, durante un máximo de 20 minutos.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rgbClr val="C00000"/>
                </a:solidFill>
              </a:rPr>
              <a:t>9. Garantizar la participación constante del alumno,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por medio de preguntas y respuestas dirigidas durante la presentación oral.</a:t>
            </a: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10. Continuar la sesión </a:t>
            </a:r>
            <a:r>
              <a:rPr lang="es-MX" dirty="0" smtClean="0">
                <a:solidFill>
                  <a:srgbClr val="C00000"/>
                </a:solidFill>
              </a:rPr>
              <a:t>abordando ejemplos específicos que den cuenta de la aplicación de la Etnografía Educativa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(se sugiere utilizar material impreso para su lectura).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19372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3">
                    <a:lumMod val="75000"/>
                  </a:schemeClr>
                </a:solidFill>
              </a:rPr>
              <a:t>GUIÓN PARA EL EMPLEO DEL MATERIAL</a:t>
            </a:r>
            <a:endParaRPr lang="es-MX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11. Solicitar participación, motivando al alumno a </a:t>
            </a:r>
            <a:r>
              <a:rPr lang="es-MX" dirty="0" smtClean="0">
                <a:solidFill>
                  <a:srgbClr val="C00000"/>
                </a:solidFill>
              </a:rPr>
              <a:t>compartir posibles ejemplos de aplicación de la Etnografía Educativa, en relación con el proyecto de investigación particular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que cada uno esté realizando (recordando que los grupos de alumnos de Posgrado suelen ser menores a 10).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12. Proyectar un nuevo </a:t>
            </a:r>
            <a:r>
              <a:rPr lang="es-MX" dirty="0" smtClean="0">
                <a:solidFill>
                  <a:srgbClr val="C00000"/>
                </a:solidFill>
              </a:rPr>
              <a:t>video identificado en YouTube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relacionado con la Etnografía Educativa, con una duración máxima de 15 minutos.</a:t>
            </a:r>
          </a:p>
          <a:p>
            <a:pPr algn="just">
              <a:lnSpc>
                <a:spcPct val="15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13. Solicitar </a:t>
            </a:r>
            <a:r>
              <a:rPr lang="es-MX" dirty="0" smtClean="0">
                <a:solidFill>
                  <a:srgbClr val="C00000"/>
                </a:solidFill>
              </a:rPr>
              <a:t>retroalimentación en relación con lo visto y discutido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, para llegar a un consenso en torno a la temática.</a:t>
            </a:r>
          </a:p>
          <a:p>
            <a:pPr algn="just">
              <a:lnSpc>
                <a:spcPct val="150000"/>
              </a:lnSpc>
            </a:pPr>
            <a:endParaRPr lang="es-MX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14. En una siguiente sesión, </a:t>
            </a:r>
            <a:r>
              <a:rPr lang="es-MX" dirty="0" smtClean="0">
                <a:solidFill>
                  <a:srgbClr val="C00000"/>
                </a:solidFill>
              </a:rPr>
              <a:t>exposición </a:t>
            </a:r>
            <a:r>
              <a:rPr lang="es-MX" dirty="0">
                <a:solidFill>
                  <a:srgbClr val="C00000"/>
                </a:solidFill>
              </a:rPr>
              <a:t>oral por parte del profesor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en un tiempo </a:t>
            </a:r>
            <a:r>
              <a:rPr lang="es-MX" dirty="0">
                <a:solidFill>
                  <a:srgbClr val="C00000"/>
                </a:solidFill>
              </a:rPr>
              <a:t>máximo de 20 minutos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, apoyándose de la proyección de las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diapositivas para abordar el tema de la </a:t>
            </a:r>
            <a:r>
              <a:rPr lang="es-MX" dirty="0" smtClean="0">
                <a:solidFill>
                  <a:srgbClr val="C00000"/>
                </a:solidFill>
              </a:rPr>
              <a:t>Observación Participante.</a:t>
            </a:r>
          </a:p>
          <a:p>
            <a:pPr algn="just">
              <a:lnSpc>
                <a:spcPct val="160000"/>
              </a:lnSpc>
            </a:pPr>
            <a:endParaRPr lang="es-MX" dirty="0" smtClean="0">
              <a:solidFill>
                <a:srgbClr val="C00000"/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rgbClr val="C00000"/>
                </a:solidFill>
              </a:rPr>
              <a:t>15.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Diseñar una </a:t>
            </a:r>
            <a:r>
              <a:rPr lang="es-MX" dirty="0" smtClean="0">
                <a:solidFill>
                  <a:srgbClr val="C00000"/>
                </a:solidFill>
              </a:rPr>
              <a:t>actividad (dinámica) relacionada con la técnica de observación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; definiendo de antemano qué observar, cómo hacerlo y cómo registrarlo.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37106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245</TotalTime>
  <Words>3390</Words>
  <Application>Microsoft Office PowerPoint</Application>
  <PresentationFormat>Panorámica</PresentationFormat>
  <Paragraphs>222</Paragraphs>
  <Slides>49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5" baseType="lpstr">
      <vt:lpstr>Bell MT</vt:lpstr>
      <vt:lpstr>Calibri</vt:lpstr>
      <vt:lpstr>Calibri Light</vt:lpstr>
      <vt:lpstr>Courier New</vt:lpstr>
      <vt:lpstr>Wingdings</vt:lpstr>
      <vt:lpstr>Retrospección</vt:lpstr>
      <vt:lpstr>  UNIVERSIDAD AUTÓNOMA DEL ESTADO DE MÉXICO  FACULTAD DE TURISMO Y GASTRONOMÍA   MATERIAL DIDÁCTICO  </vt:lpstr>
      <vt:lpstr>TÍTULO DEL MATERIAL:  La etnografía como método, y la observación participante como técnica para la investigación cualitativa</vt:lpstr>
      <vt:lpstr>UNIDAD DE APRENDIZAJE:</vt:lpstr>
      <vt:lpstr>Método etnográfico y etnografía educativa</vt:lpstr>
      <vt:lpstr>DATOS GENERALES DE LA UNIDAD DE APRENDIZAJEY DEL CONTENIDO</vt:lpstr>
      <vt:lpstr>GUIÓN PARA EL EMPLEO DEL MATERIAL</vt:lpstr>
      <vt:lpstr>GUIÓN PARA EL EMPLEO DEL MATERIAL</vt:lpstr>
      <vt:lpstr>GUIÓN PARA EL EMPLEO DEL MATERIAL</vt:lpstr>
      <vt:lpstr>GUIÓN PARA EL EMPLEO DEL MATERIAL</vt:lpstr>
      <vt:lpstr>GUIÓN PARA EL EMPLEO DEL MATERIAL</vt:lpstr>
      <vt:lpstr>La etnografía como método, y la observación participante como técnica para la investigación cualitativa</vt:lpstr>
      <vt:lpstr>MÉTODO ETNOGRÁFICO Y ETNOGRAFÍA EDUCATIVA</vt:lpstr>
      <vt:lpstr>¿QUÉ ES LA ETNOGRAFÍA?</vt:lpstr>
      <vt:lpstr>PROPÓSITOS DE LA ETNOGRAFÍA</vt:lpstr>
      <vt:lpstr>PRINCIPALES CARACTERÍSTICAS</vt:lpstr>
      <vt:lpstr>PRINCIPALES CARACTERÍSTICAS</vt:lpstr>
      <vt:lpstr>VENTAJAS DE LA ETNOGRAFÍA</vt:lpstr>
      <vt:lpstr>POSIBLES DESVENTAJAS DE LA ETNOGRAFÍA</vt:lpstr>
      <vt:lpstr>FASES EN LA INVESTIGACIÓN ETNOGRÁFICA</vt:lpstr>
      <vt:lpstr>FASES EN LA INVESTIGACIÓN ETNOGRÁFICA</vt:lpstr>
      <vt:lpstr>ETNOGRAFÍA EDUCATIVA</vt:lpstr>
      <vt:lpstr>DIVERSAS DEFINICIONES DE ETNOGRAFÍA EDUCATIVA</vt:lpstr>
      <vt:lpstr>OTROS TÉRMINOS RELACIONADOS</vt:lpstr>
      <vt:lpstr>PRINCIPALES CARACTERÍSTICAS</vt:lpstr>
      <vt:lpstr>TÉCNICA PREDOMINANTE EN LA ETNOGRAFÍA EDUCATIVA</vt:lpstr>
      <vt:lpstr>PROCESO DE LA ETNOGRAFÍA EDUCATIVA</vt:lpstr>
      <vt:lpstr>RECOLECCIÓN DE DATOS EN ETNOGRAFÍA EDUCATIVA</vt:lpstr>
      <vt:lpstr>TRABAJO DE CAMPO EN ETNOGRAFÍA</vt:lpstr>
      <vt:lpstr>ANÁLISIS DE DATOS</vt:lpstr>
      <vt:lpstr>ELABORACIÓN DEL INFORME</vt:lpstr>
      <vt:lpstr>TÉCNICA CUALITATIVA</vt:lpstr>
      <vt:lpstr>OBSERVACIÓN PARTICIPANTE</vt:lpstr>
      <vt:lpstr>ANTECEDENTES (Robledo, 2009)</vt:lpstr>
      <vt:lpstr>CONCEPTOS DE OBSERVACIÓN PARTICIPANTE</vt:lpstr>
      <vt:lpstr>CONCEPTOS DE OBSERVACIÓN PARTICIPANTE</vt:lpstr>
      <vt:lpstr>¿QUÉ ESTUDIA LA OBSERVACIÓN EN ETNOGRAFÍA?</vt:lpstr>
      <vt:lpstr>ASPECTOS IMPORTANTES A CONSIDERAR</vt:lpstr>
      <vt:lpstr>ASPECTOS IMPORTANTES A CONSIDERAR</vt:lpstr>
      <vt:lpstr>ALGUNAS INTERROGANTES A RESPONDER</vt:lpstr>
      <vt:lpstr>RECOMENDACIONES (“DE FONDO”) PARA LA OBSERVACIÓN PARTICIPANTE EN ETNOGRAFÍA</vt:lpstr>
      <vt:lpstr>RECOMENDACIONES (DE “FORMA”) PARA LA OBSERVACIÓN PARTICIPANTE EN ETNOGRAFÍA</vt:lpstr>
      <vt:lpstr>RECOMENDACIONES PARA LA OBSERVACIÓN EN ETNOGRAFÍA</vt:lpstr>
      <vt:lpstr>POSIBLES INFORMANTES CLAVE (Sánchez, 2012) </vt:lpstr>
      <vt:lpstr>POSIBLES INFORMANTES CLAVE</vt:lpstr>
      <vt:lpstr>FUENTES DE INFORMACIÓN CONSULTADAS</vt:lpstr>
      <vt:lpstr>FUENTES DE INFORMACIÓN CONSULTADAS</vt:lpstr>
      <vt:lpstr>FUENTES DE INFORMACIÓN CONSULTADAS</vt:lpstr>
      <vt:lpstr>FUENTES DE INFORMACIÓN CONSULTADAS</vt:lpstr>
      <vt:lpstr>FUENTES DE INFORMACIÓN CONSULTADAS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 CUALITATIVA</dc:title>
  <dc:creator>Diana</dc:creator>
  <cp:lastModifiedBy>Diana</cp:lastModifiedBy>
  <cp:revision>61</cp:revision>
  <dcterms:created xsi:type="dcterms:W3CDTF">2016-10-04T18:11:25Z</dcterms:created>
  <dcterms:modified xsi:type="dcterms:W3CDTF">2016-10-11T20:02:47Z</dcterms:modified>
</cp:coreProperties>
</file>