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64" r:id="rId1"/>
  </p:sldMasterIdLst>
  <p:notesMasterIdLst>
    <p:notesMasterId r:id="rId38"/>
  </p:notesMasterIdLst>
  <p:handoutMasterIdLst>
    <p:handoutMasterId r:id="rId39"/>
  </p:handoutMasterIdLst>
  <p:sldIdLst>
    <p:sldId id="256" r:id="rId2"/>
    <p:sldId id="257" r:id="rId3"/>
    <p:sldId id="258" r:id="rId4"/>
    <p:sldId id="299" r:id="rId5"/>
    <p:sldId id="259" r:id="rId6"/>
    <p:sldId id="300" r:id="rId7"/>
    <p:sldId id="301" r:id="rId8"/>
    <p:sldId id="304" r:id="rId9"/>
    <p:sldId id="307" r:id="rId10"/>
    <p:sldId id="303" r:id="rId11"/>
    <p:sldId id="322" r:id="rId12"/>
    <p:sldId id="330" r:id="rId13"/>
    <p:sldId id="321" r:id="rId14"/>
    <p:sldId id="306" r:id="rId15"/>
    <p:sldId id="310" r:id="rId16"/>
    <p:sldId id="311" r:id="rId17"/>
    <p:sldId id="312" r:id="rId18"/>
    <p:sldId id="308" r:id="rId19"/>
    <p:sldId id="333" r:id="rId20"/>
    <p:sldId id="309" r:id="rId21"/>
    <p:sldId id="313" r:id="rId22"/>
    <p:sldId id="334" r:id="rId23"/>
    <p:sldId id="336" r:id="rId24"/>
    <p:sldId id="338" r:id="rId25"/>
    <p:sldId id="339" r:id="rId26"/>
    <p:sldId id="317" r:id="rId27"/>
    <p:sldId id="319" r:id="rId28"/>
    <p:sldId id="314" r:id="rId29"/>
    <p:sldId id="315" r:id="rId30"/>
    <p:sldId id="320" r:id="rId31"/>
    <p:sldId id="340" r:id="rId32"/>
    <p:sldId id="341" r:id="rId33"/>
    <p:sldId id="342" r:id="rId34"/>
    <p:sldId id="260" r:id="rId35"/>
    <p:sldId id="262" r:id="rId36"/>
    <p:sldId id="298"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ra Diaz" initials="SD" lastIdx="0" clrIdx="0">
    <p:extLst>
      <p:ext uri="{19B8F6BF-5375-455C-9EA6-DF929625EA0E}">
        <p15:presenceInfo xmlns:p15="http://schemas.microsoft.com/office/powerpoint/2012/main" userId="Sandra Dia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6600"/>
    <a:srgbClr val="FF9933"/>
    <a:srgbClr val="FFFFD9"/>
    <a:srgbClr val="FFCC00"/>
    <a:srgbClr val="669900"/>
    <a:srgbClr val="FF33CC"/>
    <a:srgbClr val="00B6F6"/>
    <a:srgbClr val="CC6600"/>
    <a:srgbClr val="EEDAED"/>
    <a:srgbClr val="15C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30" autoAdjust="0"/>
  </p:normalViewPr>
  <p:slideViewPr>
    <p:cSldViewPr snapToGrid="0">
      <p:cViewPr varScale="1">
        <p:scale>
          <a:sx n="51" d="100"/>
          <a:sy n="51" d="100"/>
        </p:scale>
        <p:origin x="773"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6AC5C4-3BC5-49DD-A830-FD5159BA64D2}" type="doc">
      <dgm:prSet loTypeId="urn:microsoft.com/office/officeart/2008/layout/HorizontalMultiLevelHierarchy" loCatId="hierarchy" qsTypeId="urn:microsoft.com/office/officeart/2005/8/quickstyle/simple1" qsCatId="simple" csTypeId="urn:microsoft.com/office/officeart/2005/8/colors/accent6_4" csCatId="accent6" phldr="1"/>
      <dgm:spPr/>
      <dgm:t>
        <a:bodyPr/>
        <a:lstStyle/>
        <a:p>
          <a:endParaRPr lang="es-MX"/>
        </a:p>
      </dgm:t>
    </dgm:pt>
    <dgm:pt modelId="{B0113292-DC7D-461F-AAD7-C842C01AB4A9}">
      <dgm:prSet phldrT="[Texto]" custT="1"/>
      <dgm:spPr/>
      <dgm:t>
        <a:bodyPr/>
        <a:lstStyle/>
        <a:p>
          <a:r>
            <a:rPr lang="es-MX" sz="4000" dirty="0" smtClean="0">
              <a:solidFill>
                <a:srgbClr val="99CC00"/>
              </a:solidFill>
            </a:rPr>
            <a:t>SALUD EMOCIONAL</a:t>
          </a:r>
        </a:p>
      </dgm:t>
    </dgm:pt>
    <dgm:pt modelId="{CED8B515-DE0B-4A51-B056-CF0D95A3BE2D}" type="parTrans" cxnId="{68B9BB46-8D16-48CA-B8AB-7A0BFDD4EC9D}">
      <dgm:prSet/>
      <dgm:spPr/>
      <dgm:t>
        <a:bodyPr/>
        <a:lstStyle/>
        <a:p>
          <a:endParaRPr lang="es-MX">
            <a:solidFill>
              <a:srgbClr val="FFCC99"/>
            </a:solidFill>
          </a:endParaRPr>
        </a:p>
      </dgm:t>
    </dgm:pt>
    <dgm:pt modelId="{8AD65333-A0DB-4735-B20A-08793EA4AF90}" type="sibTrans" cxnId="{68B9BB46-8D16-48CA-B8AB-7A0BFDD4EC9D}">
      <dgm:prSet/>
      <dgm:spPr/>
      <dgm:t>
        <a:bodyPr/>
        <a:lstStyle/>
        <a:p>
          <a:endParaRPr lang="es-MX">
            <a:solidFill>
              <a:srgbClr val="FFCC99"/>
            </a:solidFill>
          </a:endParaRPr>
        </a:p>
      </dgm:t>
    </dgm:pt>
    <dgm:pt modelId="{99323643-2790-41BF-91E3-A6738A4B49BB}">
      <dgm:prSet phldrT="[Texto]"/>
      <dgm:spPr/>
      <dgm:t>
        <a:bodyPr/>
        <a:lstStyle/>
        <a:p>
          <a:r>
            <a:rPr lang="es-MX" b="0" dirty="0" smtClean="0">
              <a:solidFill>
                <a:srgbClr val="FF9999"/>
              </a:solidFill>
            </a:rPr>
            <a:t>Aprendiendo a sentir</a:t>
          </a:r>
          <a:endParaRPr lang="es-MX" b="0" dirty="0">
            <a:solidFill>
              <a:srgbClr val="FF9999"/>
            </a:solidFill>
          </a:endParaRPr>
        </a:p>
      </dgm:t>
    </dgm:pt>
    <dgm:pt modelId="{3130B823-3C14-49CF-8150-77CB9B7809BC}" type="parTrans" cxnId="{9DF11593-965D-4B49-B105-4312C0F32A53}">
      <dgm:prSet/>
      <dgm:spPr/>
      <dgm:t>
        <a:bodyPr/>
        <a:lstStyle/>
        <a:p>
          <a:endParaRPr lang="es-MX">
            <a:solidFill>
              <a:srgbClr val="FFCC99"/>
            </a:solidFill>
          </a:endParaRPr>
        </a:p>
      </dgm:t>
    </dgm:pt>
    <dgm:pt modelId="{5715877C-FCFA-4D3E-B810-C9D18EDB24A6}" type="sibTrans" cxnId="{9DF11593-965D-4B49-B105-4312C0F32A53}">
      <dgm:prSet/>
      <dgm:spPr/>
      <dgm:t>
        <a:bodyPr/>
        <a:lstStyle/>
        <a:p>
          <a:endParaRPr lang="es-MX">
            <a:solidFill>
              <a:srgbClr val="FFCC99"/>
            </a:solidFill>
          </a:endParaRPr>
        </a:p>
      </dgm:t>
    </dgm:pt>
    <dgm:pt modelId="{543F0F07-D0D7-4581-A1AB-E6F627081C4F}">
      <dgm:prSet phldrT="[Texto]"/>
      <dgm:spPr/>
      <dgm:t>
        <a:bodyPr/>
        <a:lstStyle/>
        <a:p>
          <a:r>
            <a:rPr lang="es-MX" b="0" dirty="0" smtClean="0">
              <a:solidFill>
                <a:srgbClr val="FFFF89"/>
              </a:solidFill>
            </a:rPr>
            <a:t>Estrategias para la autorregulación emocional</a:t>
          </a:r>
          <a:endParaRPr lang="es-MX" b="0" dirty="0">
            <a:solidFill>
              <a:srgbClr val="FFFF89"/>
            </a:solidFill>
          </a:endParaRPr>
        </a:p>
      </dgm:t>
    </dgm:pt>
    <dgm:pt modelId="{6FB69797-C99F-402F-A24A-D1297205BBC0}" type="parTrans" cxnId="{D729D282-9CBC-4E0A-B90E-4FEFED0822B2}">
      <dgm:prSet/>
      <dgm:spPr/>
      <dgm:t>
        <a:bodyPr/>
        <a:lstStyle/>
        <a:p>
          <a:endParaRPr lang="es-MX">
            <a:solidFill>
              <a:srgbClr val="FFCC99"/>
            </a:solidFill>
          </a:endParaRPr>
        </a:p>
      </dgm:t>
    </dgm:pt>
    <dgm:pt modelId="{732D36DD-F20D-44B0-B25A-300672212C15}" type="sibTrans" cxnId="{D729D282-9CBC-4E0A-B90E-4FEFED0822B2}">
      <dgm:prSet/>
      <dgm:spPr/>
      <dgm:t>
        <a:bodyPr/>
        <a:lstStyle/>
        <a:p>
          <a:endParaRPr lang="es-MX">
            <a:solidFill>
              <a:srgbClr val="FFCC99"/>
            </a:solidFill>
          </a:endParaRPr>
        </a:p>
      </dgm:t>
    </dgm:pt>
    <dgm:pt modelId="{DD5B84F0-FA54-47E9-835C-D405A71F041D}">
      <dgm:prSet phldrT="[Texto]"/>
      <dgm:spPr/>
      <dgm:t>
        <a:bodyPr/>
        <a:lstStyle/>
        <a:p>
          <a:r>
            <a:rPr lang="es-MX" b="0" dirty="0" smtClean="0">
              <a:solidFill>
                <a:srgbClr val="FF9966"/>
              </a:solidFill>
            </a:rPr>
            <a:t>Alinear mi pensar, sentir y actuar</a:t>
          </a:r>
          <a:endParaRPr lang="es-MX" b="0" dirty="0">
            <a:solidFill>
              <a:srgbClr val="FF9966"/>
            </a:solidFill>
          </a:endParaRPr>
        </a:p>
      </dgm:t>
    </dgm:pt>
    <dgm:pt modelId="{D3E1EE0C-5587-4E46-9ED9-74EB788E44C8}" type="parTrans" cxnId="{D28385FA-61F0-45A3-AE80-C746735D26A2}">
      <dgm:prSet/>
      <dgm:spPr/>
      <dgm:t>
        <a:bodyPr/>
        <a:lstStyle/>
        <a:p>
          <a:endParaRPr lang="es-MX">
            <a:solidFill>
              <a:srgbClr val="FFCC99"/>
            </a:solidFill>
          </a:endParaRPr>
        </a:p>
      </dgm:t>
    </dgm:pt>
    <dgm:pt modelId="{AFCC7A28-2E2F-4D1B-B5DF-2D1C93B8250B}" type="sibTrans" cxnId="{D28385FA-61F0-45A3-AE80-C746735D26A2}">
      <dgm:prSet/>
      <dgm:spPr/>
      <dgm:t>
        <a:bodyPr/>
        <a:lstStyle/>
        <a:p>
          <a:endParaRPr lang="es-MX">
            <a:solidFill>
              <a:srgbClr val="FFCC99"/>
            </a:solidFill>
          </a:endParaRPr>
        </a:p>
      </dgm:t>
    </dgm:pt>
    <dgm:pt modelId="{5664EB61-664A-4A0A-9CDF-44A1587A4DB5}" type="pres">
      <dgm:prSet presAssocID="{416AC5C4-3BC5-49DD-A830-FD5159BA64D2}" presName="Name0" presStyleCnt="0">
        <dgm:presLayoutVars>
          <dgm:chPref val="1"/>
          <dgm:dir/>
          <dgm:animOne val="branch"/>
          <dgm:animLvl val="lvl"/>
          <dgm:resizeHandles val="exact"/>
        </dgm:presLayoutVars>
      </dgm:prSet>
      <dgm:spPr/>
      <dgm:t>
        <a:bodyPr/>
        <a:lstStyle/>
        <a:p>
          <a:endParaRPr lang="es-MX"/>
        </a:p>
      </dgm:t>
    </dgm:pt>
    <dgm:pt modelId="{0DB368A2-7A26-4DD8-ABBB-23A6B7873DA9}" type="pres">
      <dgm:prSet presAssocID="{B0113292-DC7D-461F-AAD7-C842C01AB4A9}" presName="root1" presStyleCnt="0"/>
      <dgm:spPr/>
      <dgm:t>
        <a:bodyPr/>
        <a:lstStyle/>
        <a:p>
          <a:endParaRPr lang="es-MX"/>
        </a:p>
      </dgm:t>
    </dgm:pt>
    <dgm:pt modelId="{B65DBE5D-4169-4A4B-84E9-C06E3327E530}" type="pres">
      <dgm:prSet presAssocID="{B0113292-DC7D-461F-AAD7-C842C01AB4A9}" presName="LevelOneTextNode" presStyleLbl="node0" presStyleIdx="0" presStyleCnt="1">
        <dgm:presLayoutVars>
          <dgm:chPref val="3"/>
        </dgm:presLayoutVars>
      </dgm:prSet>
      <dgm:spPr/>
      <dgm:t>
        <a:bodyPr/>
        <a:lstStyle/>
        <a:p>
          <a:endParaRPr lang="es-MX"/>
        </a:p>
      </dgm:t>
    </dgm:pt>
    <dgm:pt modelId="{BA9BE5B0-442F-4B9E-940B-922603B19C5A}" type="pres">
      <dgm:prSet presAssocID="{B0113292-DC7D-461F-AAD7-C842C01AB4A9}" presName="level2hierChild" presStyleCnt="0"/>
      <dgm:spPr/>
      <dgm:t>
        <a:bodyPr/>
        <a:lstStyle/>
        <a:p>
          <a:endParaRPr lang="es-MX"/>
        </a:p>
      </dgm:t>
    </dgm:pt>
    <dgm:pt modelId="{1D15D72D-9299-440A-8015-4FDE21EC2E44}" type="pres">
      <dgm:prSet presAssocID="{3130B823-3C14-49CF-8150-77CB9B7809BC}" presName="conn2-1" presStyleLbl="parChTrans1D2" presStyleIdx="0" presStyleCnt="3"/>
      <dgm:spPr/>
      <dgm:t>
        <a:bodyPr/>
        <a:lstStyle/>
        <a:p>
          <a:endParaRPr lang="es-MX"/>
        </a:p>
      </dgm:t>
    </dgm:pt>
    <dgm:pt modelId="{D3C8CD77-9D7F-4C8F-B349-432A74C435E7}" type="pres">
      <dgm:prSet presAssocID="{3130B823-3C14-49CF-8150-77CB9B7809BC}" presName="connTx" presStyleLbl="parChTrans1D2" presStyleIdx="0" presStyleCnt="3"/>
      <dgm:spPr/>
      <dgm:t>
        <a:bodyPr/>
        <a:lstStyle/>
        <a:p>
          <a:endParaRPr lang="es-MX"/>
        </a:p>
      </dgm:t>
    </dgm:pt>
    <dgm:pt modelId="{71338915-FF05-497A-A26E-BA1F132683E9}" type="pres">
      <dgm:prSet presAssocID="{99323643-2790-41BF-91E3-A6738A4B49BB}" presName="root2" presStyleCnt="0"/>
      <dgm:spPr/>
      <dgm:t>
        <a:bodyPr/>
        <a:lstStyle/>
        <a:p>
          <a:endParaRPr lang="es-MX"/>
        </a:p>
      </dgm:t>
    </dgm:pt>
    <dgm:pt modelId="{2A842B15-29F5-47B3-8D52-1980A88C3F18}" type="pres">
      <dgm:prSet presAssocID="{99323643-2790-41BF-91E3-A6738A4B49BB}" presName="LevelTwoTextNode" presStyleLbl="node2" presStyleIdx="0" presStyleCnt="3">
        <dgm:presLayoutVars>
          <dgm:chPref val="3"/>
        </dgm:presLayoutVars>
      </dgm:prSet>
      <dgm:spPr/>
      <dgm:t>
        <a:bodyPr/>
        <a:lstStyle/>
        <a:p>
          <a:endParaRPr lang="es-MX"/>
        </a:p>
      </dgm:t>
    </dgm:pt>
    <dgm:pt modelId="{28831253-27DE-4CBB-AD99-A84358DC5BBB}" type="pres">
      <dgm:prSet presAssocID="{99323643-2790-41BF-91E3-A6738A4B49BB}" presName="level3hierChild" presStyleCnt="0"/>
      <dgm:spPr/>
      <dgm:t>
        <a:bodyPr/>
        <a:lstStyle/>
        <a:p>
          <a:endParaRPr lang="es-MX"/>
        </a:p>
      </dgm:t>
    </dgm:pt>
    <dgm:pt modelId="{C7609ED9-1887-4988-A863-D72A81A20ABF}" type="pres">
      <dgm:prSet presAssocID="{6FB69797-C99F-402F-A24A-D1297205BBC0}" presName="conn2-1" presStyleLbl="parChTrans1D2" presStyleIdx="1" presStyleCnt="3"/>
      <dgm:spPr/>
      <dgm:t>
        <a:bodyPr/>
        <a:lstStyle/>
        <a:p>
          <a:endParaRPr lang="es-MX"/>
        </a:p>
      </dgm:t>
    </dgm:pt>
    <dgm:pt modelId="{C6866F0F-58B5-4E97-AAB0-C1895DBEE928}" type="pres">
      <dgm:prSet presAssocID="{6FB69797-C99F-402F-A24A-D1297205BBC0}" presName="connTx" presStyleLbl="parChTrans1D2" presStyleIdx="1" presStyleCnt="3"/>
      <dgm:spPr/>
      <dgm:t>
        <a:bodyPr/>
        <a:lstStyle/>
        <a:p>
          <a:endParaRPr lang="es-MX"/>
        </a:p>
      </dgm:t>
    </dgm:pt>
    <dgm:pt modelId="{D4B5B395-DEFA-4D01-85CA-1919C4597321}" type="pres">
      <dgm:prSet presAssocID="{543F0F07-D0D7-4581-A1AB-E6F627081C4F}" presName="root2" presStyleCnt="0"/>
      <dgm:spPr/>
      <dgm:t>
        <a:bodyPr/>
        <a:lstStyle/>
        <a:p>
          <a:endParaRPr lang="es-MX"/>
        </a:p>
      </dgm:t>
    </dgm:pt>
    <dgm:pt modelId="{9AA86F9B-B6E7-4362-A485-2ACF5906755E}" type="pres">
      <dgm:prSet presAssocID="{543F0F07-D0D7-4581-A1AB-E6F627081C4F}" presName="LevelTwoTextNode" presStyleLbl="node2" presStyleIdx="1" presStyleCnt="3">
        <dgm:presLayoutVars>
          <dgm:chPref val="3"/>
        </dgm:presLayoutVars>
      </dgm:prSet>
      <dgm:spPr/>
      <dgm:t>
        <a:bodyPr/>
        <a:lstStyle/>
        <a:p>
          <a:endParaRPr lang="es-MX"/>
        </a:p>
      </dgm:t>
    </dgm:pt>
    <dgm:pt modelId="{D358D0E1-1F8F-4D20-8746-77D6E3A2A4D1}" type="pres">
      <dgm:prSet presAssocID="{543F0F07-D0D7-4581-A1AB-E6F627081C4F}" presName="level3hierChild" presStyleCnt="0"/>
      <dgm:spPr/>
      <dgm:t>
        <a:bodyPr/>
        <a:lstStyle/>
        <a:p>
          <a:endParaRPr lang="es-MX"/>
        </a:p>
      </dgm:t>
    </dgm:pt>
    <dgm:pt modelId="{5066F647-D1B3-47E4-B15B-B7A1D2A5C01F}" type="pres">
      <dgm:prSet presAssocID="{D3E1EE0C-5587-4E46-9ED9-74EB788E44C8}" presName="conn2-1" presStyleLbl="parChTrans1D2" presStyleIdx="2" presStyleCnt="3"/>
      <dgm:spPr/>
      <dgm:t>
        <a:bodyPr/>
        <a:lstStyle/>
        <a:p>
          <a:endParaRPr lang="es-MX"/>
        </a:p>
      </dgm:t>
    </dgm:pt>
    <dgm:pt modelId="{6E825205-FE50-4FCD-8213-61528721A871}" type="pres">
      <dgm:prSet presAssocID="{D3E1EE0C-5587-4E46-9ED9-74EB788E44C8}" presName="connTx" presStyleLbl="parChTrans1D2" presStyleIdx="2" presStyleCnt="3"/>
      <dgm:spPr/>
      <dgm:t>
        <a:bodyPr/>
        <a:lstStyle/>
        <a:p>
          <a:endParaRPr lang="es-MX"/>
        </a:p>
      </dgm:t>
    </dgm:pt>
    <dgm:pt modelId="{55CEA44B-703A-488C-8CD8-F2B86F3573CF}" type="pres">
      <dgm:prSet presAssocID="{DD5B84F0-FA54-47E9-835C-D405A71F041D}" presName="root2" presStyleCnt="0"/>
      <dgm:spPr/>
      <dgm:t>
        <a:bodyPr/>
        <a:lstStyle/>
        <a:p>
          <a:endParaRPr lang="es-MX"/>
        </a:p>
      </dgm:t>
    </dgm:pt>
    <dgm:pt modelId="{3C3B3D13-A6FF-48B6-B73B-DDAC73E1F2D6}" type="pres">
      <dgm:prSet presAssocID="{DD5B84F0-FA54-47E9-835C-D405A71F041D}" presName="LevelTwoTextNode" presStyleLbl="node2" presStyleIdx="2" presStyleCnt="3">
        <dgm:presLayoutVars>
          <dgm:chPref val="3"/>
        </dgm:presLayoutVars>
      </dgm:prSet>
      <dgm:spPr/>
      <dgm:t>
        <a:bodyPr/>
        <a:lstStyle/>
        <a:p>
          <a:endParaRPr lang="es-MX"/>
        </a:p>
      </dgm:t>
    </dgm:pt>
    <dgm:pt modelId="{11AA1F53-BC8C-4A0D-802D-E924A6F5BC7B}" type="pres">
      <dgm:prSet presAssocID="{DD5B84F0-FA54-47E9-835C-D405A71F041D}" presName="level3hierChild" presStyleCnt="0"/>
      <dgm:spPr/>
      <dgm:t>
        <a:bodyPr/>
        <a:lstStyle/>
        <a:p>
          <a:endParaRPr lang="es-MX"/>
        </a:p>
      </dgm:t>
    </dgm:pt>
  </dgm:ptLst>
  <dgm:cxnLst>
    <dgm:cxn modelId="{85A8486A-AF4A-4748-82BA-5CCD1F2EE358}" type="presOf" srcId="{99323643-2790-41BF-91E3-A6738A4B49BB}" destId="{2A842B15-29F5-47B3-8D52-1980A88C3F18}" srcOrd="0" destOrd="0" presId="urn:microsoft.com/office/officeart/2008/layout/HorizontalMultiLevelHierarchy"/>
    <dgm:cxn modelId="{10978EC5-AC08-41A4-AB05-C3DE488D08EF}" type="presOf" srcId="{3130B823-3C14-49CF-8150-77CB9B7809BC}" destId="{D3C8CD77-9D7F-4C8F-B349-432A74C435E7}" srcOrd="1" destOrd="0" presId="urn:microsoft.com/office/officeart/2008/layout/HorizontalMultiLevelHierarchy"/>
    <dgm:cxn modelId="{5AA2C425-7420-4346-B07A-E4A0D75E476A}" type="presOf" srcId="{D3E1EE0C-5587-4E46-9ED9-74EB788E44C8}" destId="{5066F647-D1B3-47E4-B15B-B7A1D2A5C01F}" srcOrd="0" destOrd="0" presId="urn:microsoft.com/office/officeart/2008/layout/HorizontalMultiLevelHierarchy"/>
    <dgm:cxn modelId="{D729D282-9CBC-4E0A-B90E-4FEFED0822B2}" srcId="{B0113292-DC7D-461F-AAD7-C842C01AB4A9}" destId="{543F0F07-D0D7-4581-A1AB-E6F627081C4F}" srcOrd="1" destOrd="0" parTransId="{6FB69797-C99F-402F-A24A-D1297205BBC0}" sibTransId="{732D36DD-F20D-44B0-B25A-300672212C15}"/>
    <dgm:cxn modelId="{CF4AF2AB-6FF8-4637-A803-D00E79534AE1}" type="presOf" srcId="{6FB69797-C99F-402F-A24A-D1297205BBC0}" destId="{C6866F0F-58B5-4E97-AAB0-C1895DBEE928}" srcOrd="1" destOrd="0" presId="urn:microsoft.com/office/officeart/2008/layout/HorizontalMultiLevelHierarchy"/>
    <dgm:cxn modelId="{07F32EDB-89CC-42DD-8533-73D9AC205AF6}" type="presOf" srcId="{543F0F07-D0D7-4581-A1AB-E6F627081C4F}" destId="{9AA86F9B-B6E7-4362-A485-2ACF5906755E}" srcOrd="0" destOrd="0" presId="urn:microsoft.com/office/officeart/2008/layout/HorizontalMultiLevelHierarchy"/>
    <dgm:cxn modelId="{33839C27-3BD3-4239-8AE7-CA3237C93EE7}" type="presOf" srcId="{B0113292-DC7D-461F-AAD7-C842C01AB4A9}" destId="{B65DBE5D-4169-4A4B-84E9-C06E3327E530}" srcOrd="0" destOrd="0" presId="urn:microsoft.com/office/officeart/2008/layout/HorizontalMultiLevelHierarchy"/>
    <dgm:cxn modelId="{B09F4598-9AF2-4068-8700-59D62387FED6}" type="presOf" srcId="{D3E1EE0C-5587-4E46-9ED9-74EB788E44C8}" destId="{6E825205-FE50-4FCD-8213-61528721A871}" srcOrd="1" destOrd="0" presId="urn:microsoft.com/office/officeart/2008/layout/HorizontalMultiLevelHierarchy"/>
    <dgm:cxn modelId="{24EB8B9F-3663-4AB6-A64A-3391EAEECBD8}" type="presOf" srcId="{6FB69797-C99F-402F-A24A-D1297205BBC0}" destId="{C7609ED9-1887-4988-A863-D72A81A20ABF}" srcOrd="0" destOrd="0" presId="urn:microsoft.com/office/officeart/2008/layout/HorizontalMultiLevelHierarchy"/>
    <dgm:cxn modelId="{9DF11593-965D-4B49-B105-4312C0F32A53}" srcId="{B0113292-DC7D-461F-AAD7-C842C01AB4A9}" destId="{99323643-2790-41BF-91E3-A6738A4B49BB}" srcOrd="0" destOrd="0" parTransId="{3130B823-3C14-49CF-8150-77CB9B7809BC}" sibTransId="{5715877C-FCFA-4D3E-B810-C9D18EDB24A6}"/>
    <dgm:cxn modelId="{D28385FA-61F0-45A3-AE80-C746735D26A2}" srcId="{B0113292-DC7D-461F-AAD7-C842C01AB4A9}" destId="{DD5B84F0-FA54-47E9-835C-D405A71F041D}" srcOrd="2" destOrd="0" parTransId="{D3E1EE0C-5587-4E46-9ED9-74EB788E44C8}" sibTransId="{AFCC7A28-2E2F-4D1B-B5DF-2D1C93B8250B}"/>
    <dgm:cxn modelId="{68B9BB46-8D16-48CA-B8AB-7A0BFDD4EC9D}" srcId="{416AC5C4-3BC5-49DD-A830-FD5159BA64D2}" destId="{B0113292-DC7D-461F-AAD7-C842C01AB4A9}" srcOrd="0" destOrd="0" parTransId="{CED8B515-DE0B-4A51-B056-CF0D95A3BE2D}" sibTransId="{8AD65333-A0DB-4735-B20A-08793EA4AF90}"/>
    <dgm:cxn modelId="{3CA5FAE2-9676-4735-BAC9-BF4E4E5E92D5}" type="presOf" srcId="{3130B823-3C14-49CF-8150-77CB9B7809BC}" destId="{1D15D72D-9299-440A-8015-4FDE21EC2E44}" srcOrd="0" destOrd="0" presId="urn:microsoft.com/office/officeart/2008/layout/HorizontalMultiLevelHierarchy"/>
    <dgm:cxn modelId="{84F76D6B-C466-406D-A2BE-E81BD5D446C3}" type="presOf" srcId="{416AC5C4-3BC5-49DD-A830-FD5159BA64D2}" destId="{5664EB61-664A-4A0A-9CDF-44A1587A4DB5}" srcOrd="0" destOrd="0" presId="urn:microsoft.com/office/officeart/2008/layout/HorizontalMultiLevelHierarchy"/>
    <dgm:cxn modelId="{00FCE482-37F6-46F3-A09B-6471C7B5B63F}" type="presOf" srcId="{DD5B84F0-FA54-47E9-835C-D405A71F041D}" destId="{3C3B3D13-A6FF-48B6-B73B-DDAC73E1F2D6}" srcOrd="0" destOrd="0" presId="urn:microsoft.com/office/officeart/2008/layout/HorizontalMultiLevelHierarchy"/>
    <dgm:cxn modelId="{E49CCABE-662F-48BB-8C9E-9BA30C700BCD}" type="presParOf" srcId="{5664EB61-664A-4A0A-9CDF-44A1587A4DB5}" destId="{0DB368A2-7A26-4DD8-ABBB-23A6B7873DA9}" srcOrd="0" destOrd="0" presId="urn:microsoft.com/office/officeart/2008/layout/HorizontalMultiLevelHierarchy"/>
    <dgm:cxn modelId="{1D6B67B9-6BD1-4CDC-8B2F-C82DF7DC4728}" type="presParOf" srcId="{0DB368A2-7A26-4DD8-ABBB-23A6B7873DA9}" destId="{B65DBE5D-4169-4A4B-84E9-C06E3327E530}" srcOrd="0" destOrd="0" presId="urn:microsoft.com/office/officeart/2008/layout/HorizontalMultiLevelHierarchy"/>
    <dgm:cxn modelId="{F423C950-1687-444D-ADF9-3F4F0A7CDD23}" type="presParOf" srcId="{0DB368A2-7A26-4DD8-ABBB-23A6B7873DA9}" destId="{BA9BE5B0-442F-4B9E-940B-922603B19C5A}" srcOrd="1" destOrd="0" presId="urn:microsoft.com/office/officeart/2008/layout/HorizontalMultiLevelHierarchy"/>
    <dgm:cxn modelId="{86C34448-A8B6-4779-BF90-52DFDA66F957}" type="presParOf" srcId="{BA9BE5B0-442F-4B9E-940B-922603B19C5A}" destId="{1D15D72D-9299-440A-8015-4FDE21EC2E44}" srcOrd="0" destOrd="0" presId="urn:microsoft.com/office/officeart/2008/layout/HorizontalMultiLevelHierarchy"/>
    <dgm:cxn modelId="{B06970AC-5F5D-4505-A6BF-C2D81A189A39}" type="presParOf" srcId="{1D15D72D-9299-440A-8015-4FDE21EC2E44}" destId="{D3C8CD77-9D7F-4C8F-B349-432A74C435E7}" srcOrd="0" destOrd="0" presId="urn:microsoft.com/office/officeart/2008/layout/HorizontalMultiLevelHierarchy"/>
    <dgm:cxn modelId="{312B1C10-E2EE-4F31-8E8A-3064549A7F7C}" type="presParOf" srcId="{BA9BE5B0-442F-4B9E-940B-922603B19C5A}" destId="{71338915-FF05-497A-A26E-BA1F132683E9}" srcOrd="1" destOrd="0" presId="urn:microsoft.com/office/officeart/2008/layout/HorizontalMultiLevelHierarchy"/>
    <dgm:cxn modelId="{8E0CB884-6B68-47B3-9266-48684A2604CA}" type="presParOf" srcId="{71338915-FF05-497A-A26E-BA1F132683E9}" destId="{2A842B15-29F5-47B3-8D52-1980A88C3F18}" srcOrd="0" destOrd="0" presId="urn:microsoft.com/office/officeart/2008/layout/HorizontalMultiLevelHierarchy"/>
    <dgm:cxn modelId="{6A36FB7F-355E-4FCD-B8A9-1DB4955715EB}" type="presParOf" srcId="{71338915-FF05-497A-A26E-BA1F132683E9}" destId="{28831253-27DE-4CBB-AD99-A84358DC5BBB}" srcOrd="1" destOrd="0" presId="urn:microsoft.com/office/officeart/2008/layout/HorizontalMultiLevelHierarchy"/>
    <dgm:cxn modelId="{311CEC4B-8053-415C-8382-ED5BAFD69F79}" type="presParOf" srcId="{BA9BE5B0-442F-4B9E-940B-922603B19C5A}" destId="{C7609ED9-1887-4988-A863-D72A81A20ABF}" srcOrd="2" destOrd="0" presId="urn:microsoft.com/office/officeart/2008/layout/HorizontalMultiLevelHierarchy"/>
    <dgm:cxn modelId="{02E3EDC4-75B7-498F-A714-119722BF8091}" type="presParOf" srcId="{C7609ED9-1887-4988-A863-D72A81A20ABF}" destId="{C6866F0F-58B5-4E97-AAB0-C1895DBEE928}" srcOrd="0" destOrd="0" presId="urn:microsoft.com/office/officeart/2008/layout/HorizontalMultiLevelHierarchy"/>
    <dgm:cxn modelId="{77CEDDDB-284A-41CB-BBA9-398ECDE1A489}" type="presParOf" srcId="{BA9BE5B0-442F-4B9E-940B-922603B19C5A}" destId="{D4B5B395-DEFA-4D01-85CA-1919C4597321}" srcOrd="3" destOrd="0" presId="urn:microsoft.com/office/officeart/2008/layout/HorizontalMultiLevelHierarchy"/>
    <dgm:cxn modelId="{9F57F80F-6BC9-41A0-9DB9-BE593CBA22E4}" type="presParOf" srcId="{D4B5B395-DEFA-4D01-85CA-1919C4597321}" destId="{9AA86F9B-B6E7-4362-A485-2ACF5906755E}" srcOrd="0" destOrd="0" presId="urn:microsoft.com/office/officeart/2008/layout/HorizontalMultiLevelHierarchy"/>
    <dgm:cxn modelId="{BCFA7326-DE91-4933-A91B-AAE760F8FCEA}" type="presParOf" srcId="{D4B5B395-DEFA-4D01-85CA-1919C4597321}" destId="{D358D0E1-1F8F-4D20-8746-77D6E3A2A4D1}" srcOrd="1" destOrd="0" presId="urn:microsoft.com/office/officeart/2008/layout/HorizontalMultiLevelHierarchy"/>
    <dgm:cxn modelId="{6F6C9C5E-BA7E-49CD-88B6-588E11BEB598}" type="presParOf" srcId="{BA9BE5B0-442F-4B9E-940B-922603B19C5A}" destId="{5066F647-D1B3-47E4-B15B-B7A1D2A5C01F}" srcOrd="4" destOrd="0" presId="urn:microsoft.com/office/officeart/2008/layout/HorizontalMultiLevelHierarchy"/>
    <dgm:cxn modelId="{95E4DFA6-022F-47D4-AA49-9DCC0D98FD0D}" type="presParOf" srcId="{5066F647-D1B3-47E4-B15B-B7A1D2A5C01F}" destId="{6E825205-FE50-4FCD-8213-61528721A871}" srcOrd="0" destOrd="0" presId="urn:microsoft.com/office/officeart/2008/layout/HorizontalMultiLevelHierarchy"/>
    <dgm:cxn modelId="{C59D0C36-880A-491D-9438-C0D3FA656BE5}" type="presParOf" srcId="{BA9BE5B0-442F-4B9E-940B-922603B19C5A}" destId="{55CEA44B-703A-488C-8CD8-F2B86F3573CF}" srcOrd="5" destOrd="0" presId="urn:microsoft.com/office/officeart/2008/layout/HorizontalMultiLevelHierarchy"/>
    <dgm:cxn modelId="{41747762-2658-4FEB-961D-5294740D03A2}" type="presParOf" srcId="{55CEA44B-703A-488C-8CD8-F2B86F3573CF}" destId="{3C3B3D13-A6FF-48B6-B73B-DDAC73E1F2D6}" srcOrd="0" destOrd="0" presId="urn:microsoft.com/office/officeart/2008/layout/HorizontalMultiLevelHierarchy"/>
    <dgm:cxn modelId="{B878D082-D2FA-4B91-A131-81F6267F8A47}" type="presParOf" srcId="{55CEA44B-703A-488C-8CD8-F2B86F3573CF}" destId="{11AA1F53-BC8C-4A0D-802D-E924A6F5BC7B}"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B3777E-42B9-4E5D-9B7B-51FD4CC29216}" type="doc">
      <dgm:prSet loTypeId="urn:microsoft.com/office/officeart/2008/layout/VerticalCurvedList" loCatId="list" qsTypeId="urn:microsoft.com/office/officeart/2005/8/quickstyle/simple1" qsCatId="simple" csTypeId="urn:microsoft.com/office/officeart/2005/8/colors/accent5_3" csCatId="accent5" phldr="1"/>
      <dgm:spPr/>
      <dgm:t>
        <a:bodyPr/>
        <a:lstStyle/>
        <a:p>
          <a:endParaRPr lang="es-MX"/>
        </a:p>
      </dgm:t>
    </dgm:pt>
    <dgm:pt modelId="{F7AD95A5-79E5-4EFF-954A-5743CFA1DE62}">
      <dgm:prSet phldrT="[Texto]"/>
      <dgm:spPr>
        <a:solidFill>
          <a:srgbClr val="FFFFBD">
            <a:alpha val="89804"/>
          </a:srgbClr>
        </a:solidFill>
      </dgm:spPr>
      <dgm:t>
        <a:bodyPr/>
        <a:lstStyle/>
        <a:p>
          <a:r>
            <a:rPr lang="es-MX" dirty="0" smtClean="0">
              <a:solidFill>
                <a:srgbClr val="FF7F61"/>
              </a:solidFill>
            </a:rPr>
            <a:t>ASERTIVOS</a:t>
          </a:r>
          <a:endParaRPr lang="es-MX" dirty="0">
            <a:solidFill>
              <a:srgbClr val="FF7F61"/>
            </a:solidFill>
          </a:endParaRPr>
        </a:p>
      </dgm:t>
    </dgm:pt>
    <dgm:pt modelId="{590285BB-062A-46E7-A5D3-9988B9E9D343}" type="parTrans" cxnId="{D1B8579C-BFED-4935-8E2E-A6DE6433EC9F}">
      <dgm:prSet/>
      <dgm:spPr/>
      <dgm:t>
        <a:bodyPr/>
        <a:lstStyle/>
        <a:p>
          <a:endParaRPr lang="es-MX"/>
        </a:p>
      </dgm:t>
    </dgm:pt>
    <dgm:pt modelId="{A8215C4A-067D-464F-8862-A24031FBD230}" type="sibTrans" cxnId="{D1B8579C-BFED-4935-8E2E-A6DE6433EC9F}">
      <dgm:prSet/>
      <dgm:spPr/>
      <dgm:t>
        <a:bodyPr/>
        <a:lstStyle/>
        <a:p>
          <a:endParaRPr lang="es-MX"/>
        </a:p>
      </dgm:t>
    </dgm:pt>
    <dgm:pt modelId="{266F4385-DFEC-400E-832D-5CB3C6E2C2E8}">
      <dgm:prSet phldrT="[Texto]"/>
      <dgm:spPr>
        <a:solidFill>
          <a:srgbClr val="BFE0F9">
            <a:alpha val="89804"/>
          </a:srgbClr>
        </a:solidFill>
      </dgm:spPr>
      <dgm:t>
        <a:bodyPr/>
        <a:lstStyle/>
        <a:p>
          <a:r>
            <a:rPr lang="es-MX" dirty="0" smtClean="0">
              <a:solidFill>
                <a:schemeClr val="accent5"/>
              </a:solidFill>
            </a:rPr>
            <a:t>PASIVOS</a:t>
          </a:r>
          <a:endParaRPr lang="es-MX" dirty="0">
            <a:solidFill>
              <a:schemeClr val="accent5"/>
            </a:solidFill>
          </a:endParaRPr>
        </a:p>
      </dgm:t>
    </dgm:pt>
    <dgm:pt modelId="{3E982FDF-4183-4DA7-9578-DB7C052AB492}" type="parTrans" cxnId="{A25216A7-2F6A-49B0-9003-F20A03EB7D4C}">
      <dgm:prSet/>
      <dgm:spPr/>
      <dgm:t>
        <a:bodyPr/>
        <a:lstStyle/>
        <a:p>
          <a:endParaRPr lang="es-MX"/>
        </a:p>
      </dgm:t>
    </dgm:pt>
    <dgm:pt modelId="{1D3AB4CC-1C64-4A38-9E96-D707F6C4AA69}" type="sibTrans" cxnId="{A25216A7-2F6A-49B0-9003-F20A03EB7D4C}">
      <dgm:prSet/>
      <dgm:spPr/>
      <dgm:t>
        <a:bodyPr/>
        <a:lstStyle/>
        <a:p>
          <a:endParaRPr lang="es-MX"/>
        </a:p>
      </dgm:t>
    </dgm:pt>
    <dgm:pt modelId="{206C8B55-4524-445D-887B-B4C6C0FEBFD8}">
      <dgm:prSet phldrT="[Texto]"/>
      <dgm:spPr>
        <a:solidFill>
          <a:srgbClr val="DAB0D9">
            <a:alpha val="89804"/>
          </a:srgbClr>
        </a:solidFill>
      </dgm:spPr>
      <dgm:t>
        <a:bodyPr/>
        <a:lstStyle/>
        <a:p>
          <a:r>
            <a:rPr lang="es-MX" dirty="0" smtClean="0">
              <a:solidFill>
                <a:srgbClr val="CD47CA"/>
              </a:solidFill>
            </a:rPr>
            <a:t>AGRESIVOS</a:t>
          </a:r>
          <a:endParaRPr lang="es-MX" dirty="0">
            <a:solidFill>
              <a:srgbClr val="CD47CA"/>
            </a:solidFill>
          </a:endParaRPr>
        </a:p>
      </dgm:t>
    </dgm:pt>
    <dgm:pt modelId="{A8E95223-992C-403D-ADE1-8E7CA32EE264}" type="parTrans" cxnId="{392720ED-C3BE-45D4-B238-B5EFED64D378}">
      <dgm:prSet/>
      <dgm:spPr/>
      <dgm:t>
        <a:bodyPr/>
        <a:lstStyle/>
        <a:p>
          <a:endParaRPr lang="es-MX"/>
        </a:p>
      </dgm:t>
    </dgm:pt>
    <dgm:pt modelId="{3B1B605E-060F-4D9C-BE51-50D80AB414D1}" type="sibTrans" cxnId="{392720ED-C3BE-45D4-B238-B5EFED64D378}">
      <dgm:prSet/>
      <dgm:spPr/>
      <dgm:t>
        <a:bodyPr/>
        <a:lstStyle/>
        <a:p>
          <a:endParaRPr lang="es-MX"/>
        </a:p>
      </dgm:t>
    </dgm:pt>
    <dgm:pt modelId="{30F9DC55-0A08-4953-9AB1-4D7960E470FF}" type="pres">
      <dgm:prSet presAssocID="{1DB3777E-42B9-4E5D-9B7B-51FD4CC29216}" presName="Name0" presStyleCnt="0">
        <dgm:presLayoutVars>
          <dgm:chMax val="7"/>
          <dgm:chPref val="7"/>
          <dgm:dir/>
        </dgm:presLayoutVars>
      </dgm:prSet>
      <dgm:spPr/>
      <dgm:t>
        <a:bodyPr/>
        <a:lstStyle/>
        <a:p>
          <a:endParaRPr lang="es-MX"/>
        </a:p>
      </dgm:t>
    </dgm:pt>
    <dgm:pt modelId="{3015F01B-FABB-492B-9041-9EC0D2F83507}" type="pres">
      <dgm:prSet presAssocID="{1DB3777E-42B9-4E5D-9B7B-51FD4CC29216}" presName="Name1" presStyleCnt="0"/>
      <dgm:spPr/>
    </dgm:pt>
    <dgm:pt modelId="{98F10B47-4BF3-4E1A-A58A-A9497CAEA9B5}" type="pres">
      <dgm:prSet presAssocID="{1DB3777E-42B9-4E5D-9B7B-51FD4CC29216}" presName="cycle" presStyleCnt="0"/>
      <dgm:spPr/>
    </dgm:pt>
    <dgm:pt modelId="{899856E6-7631-4EED-AC7B-FECE051076A4}" type="pres">
      <dgm:prSet presAssocID="{1DB3777E-42B9-4E5D-9B7B-51FD4CC29216}" presName="srcNode" presStyleLbl="node1" presStyleIdx="0" presStyleCnt="3"/>
      <dgm:spPr/>
    </dgm:pt>
    <dgm:pt modelId="{BC836CF5-DFB2-493E-9C0F-B2E6DB256683}" type="pres">
      <dgm:prSet presAssocID="{1DB3777E-42B9-4E5D-9B7B-51FD4CC29216}" presName="conn" presStyleLbl="parChTrans1D2" presStyleIdx="0" presStyleCnt="1"/>
      <dgm:spPr/>
      <dgm:t>
        <a:bodyPr/>
        <a:lstStyle/>
        <a:p>
          <a:endParaRPr lang="es-MX"/>
        </a:p>
      </dgm:t>
    </dgm:pt>
    <dgm:pt modelId="{7759F5F0-3EB7-4060-95DC-167E464CB0CF}" type="pres">
      <dgm:prSet presAssocID="{1DB3777E-42B9-4E5D-9B7B-51FD4CC29216}" presName="extraNode" presStyleLbl="node1" presStyleIdx="0" presStyleCnt="3"/>
      <dgm:spPr/>
    </dgm:pt>
    <dgm:pt modelId="{90403567-CAD5-4CA6-A6F7-AF925E1172FE}" type="pres">
      <dgm:prSet presAssocID="{1DB3777E-42B9-4E5D-9B7B-51FD4CC29216}" presName="dstNode" presStyleLbl="node1" presStyleIdx="0" presStyleCnt="3"/>
      <dgm:spPr/>
    </dgm:pt>
    <dgm:pt modelId="{7CBDFBA9-E7D7-4EAD-AF16-7608812D72E2}" type="pres">
      <dgm:prSet presAssocID="{F7AD95A5-79E5-4EFF-954A-5743CFA1DE62}" presName="text_1" presStyleLbl="node1" presStyleIdx="0" presStyleCnt="3">
        <dgm:presLayoutVars>
          <dgm:bulletEnabled val="1"/>
        </dgm:presLayoutVars>
      </dgm:prSet>
      <dgm:spPr/>
      <dgm:t>
        <a:bodyPr/>
        <a:lstStyle/>
        <a:p>
          <a:endParaRPr lang="es-MX"/>
        </a:p>
      </dgm:t>
    </dgm:pt>
    <dgm:pt modelId="{15FF67BD-DB74-47A2-8885-C6BA90B5D67E}" type="pres">
      <dgm:prSet presAssocID="{F7AD95A5-79E5-4EFF-954A-5743CFA1DE62}" presName="accent_1" presStyleCnt="0"/>
      <dgm:spPr/>
    </dgm:pt>
    <dgm:pt modelId="{9F8F2FB0-32C1-4C12-AEF6-A7766A22AC5A}" type="pres">
      <dgm:prSet presAssocID="{F7AD95A5-79E5-4EFF-954A-5743CFA1DE62}" presName="accentRepeatNode" presStyleLbl="solidFgAcc1" presStyleIdx="0" presStyleCnt="3"/>
      <dgm:spPr>
        <a:blipFill rotWithShape="0">
          <a:blip xmlns:r="http://schemas.openxmlformats.org/officeDocument/2006/relationships" r:embed="rId1"/>
          <a:stretch>
            <a:fillRect/>
          </a:stretch>
        </a:blipFill>
      </dgm:spPr>
      <dgm:t>
        <a:bodyPr/>
        <a:lstStyle/>
        <a:p>
          <a:endParaRPr lang="es-MX"/>
        </a:p>
      </dgm:t>
    </dgm:pt>
    <dgm:pt modelId="{9A6DDC89-A622-4A0B-A7B9-657A7370FDD0}" type="pres">
      <dgm:prSet presAssocID="{266F4385-DFEC-400E-832D-5CB3C6E2C2E8}" presName="text_2" presStyleLbl="node1" presStyleIdx="1" presStyleCnt="3">
        <dgm:presLayoutVars>
          <dgm:bulletEnabled val="1"/>
        </dgm:presLayoutVars>
      </dgm:prSet>
      <dgm:spPr/>
      <dgm:t>
        <a:bodyPr/>
        <a:lstStyle/>
        <a:p>
          <a:endParaRPr lang="es-MX"/>
        </a:p>
      </dgm:t>
    </dgm:pt>
    <dgm:pt modelId="{D81AC242-CB5B-4171-84C5-B5569EC4B476}" type="pres">
      <dgm:prSet presAssocID="{266F4385-DFEC-400E-832D-5CB3C6E2C2E8}" presName="accent_2" presStyleCnt="0"/>
      <dgm:spPr/>
    </dgm:pt>
    <dgm:pt modelId="{A854BB82-9172-445F-9E90-4FABA7D67C2B}" type="pres">
      <dgm:prSet presAssocID="{266F4385-DFEC-400E-832D-5CB3C6E2C2E8}" presName="accentRepeatNode" presStyleLbl="solidFgAcc1" presStyleIdx="1" presStyleCnt="3"/>
      <dgm:spPr>
        <a:blipFill rotWithShape="0">
          <a:blip xmlns:r="http://schemas.openxmlformats.org/officeDocument/2006/relationships" r:embed="rId2"/>
          <a:stretch>
            <a:fillRect/>
          </a:stretch>
        </a:blipFill>
      </dgm:spPr>
      <dgm:t>
        <a:bodyPr/>
        <a:lstStyle/>
        <a:p>
          <a:endParaRPr lang="es-MX"/>
        </a:p>
      </dgm:t>
    </dgm:pt>
    <dgm:pt modelId="{0EF2695B-7E9E-4B55-8E4F-BE970F41BA76}" type="pres">
      <dgm:prSet presAssocID="{206C8B55-4524-445D-887B-B4C6C0FEBFD8}" presName="text_3" presStyleLbl="node1" presStyleIdx="2" presStyleCnt="3" custLinFactNeighborX="459" custLinFactNeighborY="-3805">
        <dgm:presLayoutVars>
          <dgm:bulletEnabled val="1"/>
        </dgm:presLayoutVars>
      </dgm:prSet>
      <dgm:spPr/>
      <dgm:t>
        <a:bodyPr/>
        <a:lstStyle/>
        <a:p>
          <a:endParaRPr lang="es-MX"/>
        </a:p>
      </dgm:t>
    </dgm:pt>
    <dgm:pt modelId="{32C723FF-146B-497C-B1D2-99D98B233C6E}" type="pres">
      <dgm:prSet presAssocID="{206C8B55-4524-445D-887B-B4C6C0FEBFD8}" presName="accent_3" presStyleCnt="0"/>
      <dgm:spPr/>
    </dgm:pt>
    <dgm:pt modelId="{86AF97FE-EE79-4EAD-AA02-5BE7053BC666}" type="pres">
      <dgm:prSet presAssocID="{206C8B55-4524-445D-887B-B4C6C0FEBFD8}" presName="accentRepeatNode" presStyleLbl="solidFgAcc1" presStyleIdx="2" presStyleCnt="3"/>
      <dgm:spPr>
        <a:blipFill rotWithShape="0">
          <a:blip xmlns:r="http://schemas.openxmlformats.org/officeDocument/2006/relationships" r:embed="rId3"/>
          <a:stretch>
            <a:fillRect/>
          </a:stretch>
        </a:blipFill>
      </dgm:spPr>
      <dgm:t>
        <a:bodyPr/>
        <a:lstStyle/>
        <a:p>
          <a:endParaRPr lang="es-MX"/>
        </a:p>
      </dgm:t>
    </dgm:pt>
  </dgm:ptLst>
  <dgm:cxnLst>
    <dgm:cxn modelId="{392720ED-C3BE-45D4-B238-B5EFED64D378}" srcId="{1DB3777E-42B9-4E5D-9B7B-51FD4CC29216}" destId="{206C8B55-4524-445D-887B-B4C6C0FEBFD8}" srcOrd="2" destOrd="0" parTransId="{A8E95223-992C-403D-ADE1-8E7CA32EE264}" sibTransId="{3B1B605E-060F-4D9C-BE51-50D80AB414D1}"/>
    <dgm:cxn modelId="{56F8458A-E2C1-42F1-8BE6-2E1958EE0E35}" type="presOf" srcId="{1DB3777E-42B9-4E5D-9B7B-51FD4CC29216}" destId="{30F9DC55-0A08-4953-9AB1-4D7960E470FF}" srcOrd="0" destOrd="0" presId="urn:microsoft.com/office/officeart/2008/layout/VerticalCurvedList"/>
    <dgm:cxn modelId="{0BB2BE40-EB59-4CF4-A194-A8DAF837E6F0}" type="presOf" srcId="{A8215C4A-067D-464F-8862-A24031FBD230}" destId="{BC836CF5-DFB2-493E-9C0F-B2E6DB256683}" srcOrd="0" destOrd="0" presId="urn:microsoft.com/office/officeart/2008/layout/VerticalCurvedList"/>
    <dgm:cxn modelId="{59436083-3B51-4A94-89D5-0FBE18013D82}" type="presOf" srcId="{266F4385-DFEC-400E-832D-5CB3C6E2C2E8}" destId="{9A6DDC89-A622-4A0B-A7B9-657A7370FDD0}" srcOrd="0" destOrd="0" presId="urn:microsoft.com/office/officeart/2008/layout/VerticalCurvedList"/>
    <dgm:cxn modelId="{A25216A7-2F6A-49B0-9003-F20A03EB7D4C}" srcId="{1DB3777E-42B9-4E5D-9B7B-51FD4CC29216}" destId="{266F4385-DFEC-400E-832D-5CB3C6E2C2E8}" srcOrd="1" destOrd="0" parTransId="{3E982FDF-4183-4DA7-9578-DB7C052AB492}" sibTransId="{1D3AB4CC-1C64-4A38-9E96-D707F6C4AA69}"/>
    <dgm:cxn modelId="{17E674A1-AFBF-4D08-9FD9-5577995F6FD3}" type="presOf" srcId="{F7AD95A5-79E5-4EFF-954A-5743CFA1DE62}" destId="{7CBDFBA9-E7D7-4EAD-AF16-7608812D72E2}" srcOrd="0" destOrd="0" presId="urn:microsoft.com/office/officeart/2008/layout/VerticalCurvedList"/>
    <dgm:cxn modelId="{18E0BF5B-AC35-4506-96EF-C2A98437174D}" type="presOf" srcId="{206C8B55-4524-445D-887B-B4C6C0FEBFD8}" destId="{0EF2695B-7E9E-4B55-8E4F-BE970F41BA76}" srcOrd="0" destOrd="0" presId="urn:microsoft.com/office/officeart/2008/layout/VerticalCurvedList"/>
    <dgm:cxn modelId="{D1B8579C-BFED-4935-8E2E-A6DE6433EC9F}" srcId="{1DB3777E-42B9-4E5D-9B7B-51FD4CC29216}" destId="{F7AD95A5-79E5-4EFF-954A-5743CFA1DE62}" srcOrd="0" destOrd="0" parTransId="{590285BB-062A-46E7-A5D3-9988B9E9D343}" sibTransId="{A8215C4A-067D-464F-8862-A24031FBD230}"/>
    <dgm:cxn modelId="{C51F1674-3E62-4BBE-AAAB-676745773ECD}" type="presParOf" srcId="{30F9DC55-0A08-4953-9AB1-4D7960E470FF}" destId="{3015F01B-FABB-492B-9041-9EC0D2F83507}" srcOrd="0" destOrd="0" presId="urn:microsoft.com/office/officeart/2008/layout/VerticalCurvedList"/>
    <dgm:cxn modelId="{56B266B9-D91D-43CD-9963-79F161B9DEB7}" type="presParOf" srcId="{3015F01B-FABB-492B-9041-9EC0D2F83507}" destId="{98F10B47-4BF3-4E1A-A58A-A9497CAEA9B5}" srcOrd="0" destOrd="0" presId="urn:microsoft.com/office/officeart/2008/layout/VerticalCurvedList"/>
    <dgm:cxn modelId="{B299FAA4-335B-40E3-9055-7CD018A7E57A}" type="presParOf" srcId="{98F10B47-4BF3-4E1A-A58A-A9497CAEA9B5}" destId="{899856E6-7631-4EED-AC7B-FECE051076A4}" srcOrd="0" destOrd="0" presId="urn:microsoft.com/office/officeart/2008/layout/VerticalCurvedList"/>
    <dgm:cxn modelId="{CE37C1CA-170F-40FE-A402-0D0ED0412090}" type="presParOf" srcId="{98F10B47-4BF3-4E1A-A58A-A9497CAEA9B5}" destId="{BC836CF5-DFB2-493E-9C0F-B2E6DB256683}" srcOrd="1" destOrd="0" presId="urn:microsoft.com/office/officeart/2008/layout/VerticalCurvedList"/>
    <dgm:cxn modelId="{F73E2B0D-2872-490F-B0C1-BDDEB668BAAB}" type="presParOf" srcId="{98F10B47-4BF3-4E1A-A58A-A9497CAEA9B5}" destId="{7759F5F0-3EB7-4060-95DC-167E464CB0CF}" srcOrd="2" destOrd="0" presId="urn:microsoft.com/office/officeart/2008/layout/VerticalCurvedList"/>
    <dgm:cxn modelId="{D445104B-105E-4EC5-9F10-4DD61420F56F}" type="presParOf" srcId="{98F10B47-4BF3-4E1A-A58A-A9497CAEA9B5}" destId="{90403567-CAD5-4CA6-A6F7-AF925E1172FE}" srcOrd="3" destOrd="0" presId="urn:microsoft.com/office/officeart/2008/layout/VerticalCurvedList"/>
    <dgm:cxn modelId="{C2923859-79EB-416A-990E-40BBBD137AA4}" type="presParOf" srcId="{3015F01B-FABB-492B-9041-9EC0D2F83507}" destId="{7CBDFBA9-E7D7-4EAD-AF16-7608812D72E2}" srcOrd="1" destOrd="0" presId="urn:microsoft.com/office/officeart/2008/layout/VerticalCurvedList"/>
    <dgm:cxn modelId="{F4E58147-E73F-4941-A589-75B1599F4BCF}" type="presParOf" srcId="{3015F01B-FABB-492B-9041-9EC0D2F83507}" destId="{15FF67BD-DB74-47A2-8885-C6BA90B5D67E}" srcOrd="2" destOrd="0" presId="urn:microsoft.com/office/officeart/2008/layout/VerticalCurvedList"/>
    <dgm:cxn modelId="{DDF7787C-DAE8-4D80-99F2-E4FB2300D6A9}" type="presParOf" srcId="{15FF67BD-DB74-47A2-8885-C6BA90B5D67E}" destId="{9F8F2FB0-32C1-4C12-AEF6-A7766A22AC5A}" srcOrd="0" destOrd="0" presId="urn:microsoft.com/office/officeart/2008/layout/VerticalCurvedList"/>
    <dgm:cxn modelId="{4F511F78-D018-4D10-A340-1193818C7351}" type="presParOf" srcId="{3015F01B-FABB-492B-9041-9EC0D2F83507}" destId="{9A6DDC89-A622-4A0B-A7B9-657A7370FDD0}" srcOrd="3" destOrd="0" presId="urn:microsoft.com/office/officeart/2008/layout/VerticalCurvedList"/>
    <dgm:cxn modelId="{8F77AD9F-A091-4204-A335-04AE400FD65F}" type="presParOf" srcId="{3015F01B-FABB-492B-9041-9EC0D2F83507}" destId="{D81AC242-CB5B-4171-84C5-B5569EC4B476}" srcOrd="4" destOrd="0" presId="urn:microsoft.com/office/officeart/2008/layout/VerticalCurvedList"/>
    <dgm:cxn modelId="{992E9050-0B78-4E66-9BDF-ADB5E38F6E72}" type="presParOf" srcId="{D81AC242-CB5B-4171-84C5-B5569EC4B476}" destId="{A854BB82-9172-445F-9E90-4FABA7D67C2B}" srcOrd="0" destOrd="0" presId="urn:microsoft.com/office/officeart/2008/layout/VerticalCurvedList"/>
    <dgm:cxn modelId="{04E07342-2F43-4FD0-AD77-3BA56BA95694}" type="presParOf" srcId="{3015F01B-FABB-492B-9041-9EC0D2F83507}" destId="{0EF2695B-7E9E-4B55-8E4F-BE970F41BA76}" srcOrd="5" destOrd="0" presId="urn:microsoft.com/office/officeart/2008/layout/VerticalCurvedList"/>
    <dgm:cxn modelId="{621CD1F1-0D99-477E-A7B1-1FE88580B530}" type="presParOf" srcId="{3015F01B-FABB-492B-9041-9EC0D2F83507}" destId="{32C723FF-146B-497C-B1D2-99D98B233C6E}" srcOrd="6" destOrd="0" presId="urn:microsoft.com/office/officeart/2008/layout/VerticalCurvedList"/>
    <dgm:cxn modelId="{AA983ED5-15FF-462E-AB77-DD93C1B57141}" type="presParOf" srcId="{32C723FF-146B-497C-B1D2-99D98B233C6E}" destId="{86AF97FE-EE79-4EAD-AA02-5BE7053BC66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D7D666F-F051-4CD4-829D-6F6984B27F5E}" type="datetimeFigureOut">
              <a:rPr lang="es-MX" smtClean="0"/>
              <a:t>26/09/2016</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C051CE-9046-4E66-B48E-AFB9A9E2B21E}" type="slidenum">
              <a:rPr lang="es-MX" smtClean="0"/>
              <a:t>‹Nº›</a:t>
            </a:fld>
            <a:endParaRPr lang="es-MX"/>
          </a:p>
        </p:txBody>
      </p:sp>
    </p:spTree>
    <p:extLst>
      <p:ext uri="{BB962C8B-B14F-4D97-AF65-F5344CB8AC3E}">
        <p14:creationId xmlns:p14="http://schemas.microsoft.com/office/powerpoint/2010/main" val="1245676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C94EED-6F86-4D3D-991B-39E98BDA9B3F}" type="datetimeFigureOut">
              <a:rPr lang="es-MX" smtClean="0"/>
              <a:t>26/09/2016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43FEC2-1E61-4A44-A8E4-80308523DE96}" type="slidenum">
              <a:rPr lang="es-MX" smtClean="0"/>
              <a:t>‹Nº›</a:t>
            </a:fld>
            <a:endParaRPr lang="es-MX"/>
          </a:p>
        </p:txBody>
      </p:sp>
    </p:spTree>
    <p:extLst>
      <p:ext uri="{BB962C8B-B14F-4D97-AF65-F5344CB8AC3E}">
        <p14:creationId xmlns:p14="http://schemas.microsoft.com/office/powerpoint/2010/main" val="180944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E43FEC2-1E61-4A44-A8E4-80308523DE96}" type="slidenum">
              <a:rPr lang="es-MX" smtClean="0"/>
              <a:t>24</a:t>
            </a:fld>
            <a:endParaRPr lang="es-MX"/>
          </a:p>
        </p:txBody>
      </p:sp>
    </p:spTree>
    <p:extLst>
      <p:ext uri="{BB962C8B-B14F-4D97-AF65-F5344CB8AC3E}">
        <p14:creationId xmlns:p14="http://schemas.microsoft.com/office/powerpoint/2010/main" val="1599383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E43FEC2-1E61-4A44-A8E4-80308523DE96}" type="slidenum">
              <a:rPr lang="es-MX" smtClean="0"/>
              <a:t>27</a:t>
            </a:fld>
            <a:endParaRPr lang="es-MX"/>
          </a:p>
        </p:txBody>
      </p:sp>
    </p:spTree>
    <p:extLst>
      <p:ext uri="{BB962C8B-B14F-4D97-AF65-F5344CB8AC3E}">
        <p14:creationId xmlns:p14="http://schemas.microsoft.com/office/powerpoint/2010/main" val="3119827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8008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1843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42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34438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73680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93286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1051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37612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24460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25591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77695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93578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95854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04899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7280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53255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9/26/2016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112575377"/>
      </p:ext>
    </p:extLst>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 id="2147484076" r:id="rId12"/>
    <p:sldLayoutId id="2147484077" r:id="rId13"/>
    <p:sldLayoutId id="2147484078" r:id="rId14"/>
    <p:sldLayoutId id="2147484079" r:id="rId15"/>
    <p:sldLayoutId id="214748408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5.xml"/><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image" Target="../media/image26.jpg"/></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42.jpg"/><Relationship Id="rId3" Type="http://schemas.openxmlformats.org/officeDocument/2006/relationships/image" Target="../media/image37.jpg"/><Relationship Id="rId7" Type="http://schemas.openxmlformats.org/officeDocument/2006/relationships/image" Target="../media/image41.jp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0.jpg"/><Relationship Id="rId5" Type="http://schemas.openxmlformats.org/officeDocument/2006/relationships/image" Target="../media/image39.jpg"/><Relationship Id="rId10" Type="http://schemas.openxmlformats.org/officeDocument/2006/relationships/image" Target="../media/image44.jpeg"/><Relationship Id="rId4" Type="http://schemas.openxmlformats.org/officeDocument/2006/relationships/image" Target="../media/image38.jpg"/><Relationship Id="rId9" Type="http://schemas.openxmlformats.org/officeDocument/2006/relationships/image" Target="../media/image43.jpeg"/></Relationships>
</file>

<file path=ppt/slides/_rels/slide2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4.xml"/><Relationship Id="rId5" Type="http://schemas.openxmlformats.org/officeDocument/2006/relationships/image" Target="../media/image58.jpeg"/><Relationship Id="rId4" Type="http://schemas.openxmlformats.org/officeDocument/2006/relationships/image" Target="../media/image57.gif"/></Relationships>
</file>

<file path=ppt/slides/_rels/slide3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4.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3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www.sebascelis.com/autocontrol/" TargetMode="External"/><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6826" y="676137"/>
            <a:ext cx="10131425" cy="2660072"/>
          </a:xfrm>
        </p:spPr>
        <p:txBody>
          <a:bodyPr>
            <a:normAutofit fontScale="90000"/>
          </a:bodyPr>
          <a:lstStyle/>
          <a:p>
            <a:pPr algn="ctr"/>
            <a:r>
              <a:rPr lang="es-MX" dirty="0" smtClean="0"/>
              <a:t/>
            </a:r>
            <a:br>
              <a:rPr lang="es-MX" dirty="0" smtClean="0"/>
            </a:br>
            <a:r>
              <a:rPr lang="es-MX" sz="3100" dirty="0" smtClean="0">
                <a:solidFill>
                  <a:schemeClr val="accent1">
                    <a:lumMod val="60000"/>
                    <a:lumOff val="40000"/>
                  </a:schemeClr>
                </a:solidFill>
              </a:rPr>
              <a:t>UNIVERSIDAD AUTÓNOMA DEL ESTADO DE MÉXICO</a:t>
            </a:r>
            <a:br>
              <a:rPr lang="es-MX" sz="3100" dirty="0" smtClean="0">
                <a:solidFill>
                  <a:schemeClr val="accent1">
                    <a:lumMod val="60000"/>
                    <a:lumOff val="40000"/>
                  </a:schemeClr>
                </a:solidFill>
              </a:rPr>
            </a:br>
            <a:r>
              <a:rPr lang="es-MX" sz="3100" dirty="0" smtClean="0">
                <a:solidFill>
                  <a:schemeClr val="accent1">
                    <a:lumMod val="60000"/>
                    <a:lumOff val="40000"/>
                  </a:schemeClr>
                </a:solidFill>
              </a:rPr>
              <a:t>PLANTEL “LIC. ADOLFO LÓPEZ MATEOS” DE LA ESCUELA PREPARATORIA</a:t>
            </a:r>
            <a:br>
              <a:rPr lang="es-MX" sz="3100" dirty="0" smtClean="0">
                <a:solidFill>
                  <a:schemeClr val="accent1">
                    <a:lumMod val="60000"/>
                    <a:lumOff val="40000"/>
                  </a:schemeClr>
                </a:solidFill>
              </a:rPr>
            </a:br>
            <a:r>
              <a:rPr lang="es-MX" sz="3100" dirty="0" smtClean="0">
                <a:solidFill>
                  <a:schemeClr val="accent1">
                    <a:lumMod val="60000"/>
                    <a:lumOff val="40000"/>
                  </a:schemeClr>
                </a:solidFill>
              </a:rPr>
              <a:t>DESARROLLO PERSONAL</a:t>
            </a:r>
            <a:br>
              <a:rPr lang="es-MX" sz="3100" dirty="0" smtClean="0">
                <a:solidFill>
                  <a:schemeClr val="accent1">
                    <a:lumMod val="60000"/>
                    <a:lumOff val="40000"/>
                  </a:schemeClr>
                </a:solidFill>
              </a:rPr>
            </a:br>
            <a:endParaRPr lang="es-MX" sz="3100" dirty="0">
              <a:solidFill>
                <a:schemeClr val="accent1">
                  <a:lumMod val="60000"/>
                  <a:lumOff val="40000"/>
                </a:schemeClr>
              </a:solidFill>
            </a:endParaRPr>
          </a:p>
        </p:txBody>
      </p:sp>
      <p:sp>
        <p:nvSpPr>
          <p:cNvPr id="4" name="Marcador de contenido 3"/>
          <p:cNvSpPr>
            <a:spLocks noGrp="1"/>
          </p:cNvSpPr>
          <p:nvPr>
            <p:ph idx="1"/>
          </p:nvPr>
        </p:nvSpPr>
        <p:spPr>
          <a:xfrm>
            <a:off x="1124168" y="3606375"/>
            <a:ext cx="10131425" cy="944844"/>
          </a:xfrm>
        </p:spPr>
        <p:txBody>
          <a:bodyPr>
            <a:normAutofit/>
          </a:bodyPr>
          <a:lstStyle/>
          <a:p>
            <a:pPr marL="0" indent="0" algn="ctr">
              <a:buNone/>
            </a:pPr>
            <a:r>
              <a:rPr lang="es-MX" sz="3200" dirty="0" smtClean="0">
                <a:latin typeface="Lucida Handwriting" panose="03010101010101010101" pitchFamily="66" charset="0"/>
              </a:rPr>
              <a:t> </a:t>
            </a:r>
            <a:r>
              <a:rPr lang="es-MX" sz="3200" dirty="0" smtClean="0">
                <a:solidFill>
                  <a:schemeClr val="accent6"/>
                </a:solidFill>
                <a:latin typeface="Lucida Handwriting" panose="03010101010101010101" pitchFamily="66" charset="0"/>
              </a:rPr>
              <a:t>SALUD EMOCIONAL</a:t>
            </a:r>
            <a:endParaRPr lang="es-MX" sz="3200" dirty="0">
              <a:solidFill>
                <a:schemeClr val="accent6"/>
              </a:solidFill>
              <a:latin typeface="Lucida Handwriting" panose="03010101010101010101" pitchFamily="66" charset="0"/>
            </a:endParaRPr>
          </a:p>
        </p:txBody>
      </p:sp>
      <p:sp>
        <p:nvSpPr>
          <p:cNvPr id="3" name="Rectángulo 2"/>
          <p:cNvSpPr/>
          <p:nvPr/>
        </p:nvSpPr>
        <p:spPr>
          <a:xfrm>
            <a:off x="2608119" y="5107861"/>
            <a:ext cx="7419109" cy="830997"/>
          </a:xfrm>
          <a:prstGeom prst="rect">
            <a:avLst/>
          </a:prstGeom>
        </p:spPr>
        <p:txBody>
          <a:bodyPr wrap="square">
            <a:spAutoFit/>
          </a:bodyPr>
          <a:lstStyle/>
          <a:p>
            <a:pPr algn="ctr"/>
            <a:r>
              <a:rPr lang="es-MX" sz="2400" dirty="0" smtClean="0">
                <a:solidFill>
                  <a:schemeClr val="accent1">
                    <a:lumMod val="60000"/>
                    <a:lumOff val="40000"/>
                  </a:schemeClr>
                </a:solidFill>
              </a:rPr>
              <a:t>M. EN ED. SANDRA ARACELI DÍAZ VÁZQUEZ</a:t>
            </a:r>
          </a:p>
          <a:p>
            <a:pPr algn="ctr"/>
            <a:r>
              <a:rPr lang="es-MX" sz="2400" dirty="0" smtClean="0">
                <a:solidFill>
                  <a:schemeClr val="accent1">
                    <a:lumMod val="60000"/>
                    <a:lumOff val="40000"/>
                  </a:schemeClr>
                </a:solidFill>
              </a:rPr>
              <a:t>Octubre</a:t>
            </a:r>
            <a:r>
              <a:rPr lang="es-MX" sz="2400" dirty="0" smtClean="0">
                <a:solidFill>
                  <a:schemeClr val="accent1">
                    <a:lumMod val="60000"/>
                    <a:lumOff val="40000"/>
                  </a:schemeClr>
                </a:solidFill>
              </a:rPr>
              <a:t> </a:t>
            </a:r>
            <a:r>
              <a:rPr lang="es-MX" sz="2400" dirty="0" smtClean="0">
                <a:solidFill>
                  <a:schemeClr val="accent1">
                    <a:lumMod val="60000"/>
                    <a:lumOff val="40000"/>
                  </a:schemeClr>
                </a:solidFill>
              </a:rPr>
              <a:t>2016</a:t>
            </a:r>
            <a:endParaRPr lang="es-MX" sz="2400" dirty="0">
              <a:solidFill>
                <a:schemeClr val="accent1">
                  <a:lumMod val="60000"/>
                  <a:lumOff val="40000"/>
                </a:schemeClr>
              </a:solidFill>
            </a:endParaRPr>
          </a:p>
        </p:txBody>
      </p:sp>
      <p:pic>
        <p:nvPicPr>
          <p:cNvPr id="5" name="10 Marcador de contenido" descr="uaem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0827" y="277958"/>
            <a:ext cx="1270937" cy="1137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10 Imagen" descr="prepa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26439" y="277958"/>
            <a:ext cx="1258308" cy="11258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7381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1000"/>
                                        <p:tgtEl>
                                          <p:spTgt spid="3">
                                            <p:txEl>
                                              <p:pRg st="1" end="1"/>
                                            </p:txEl>
                                          </p:spTgt>
                                        </p:tgtEl>
                                      </p:cBhvr>
                                    </p:animEffect>
                                    <p:anim calcmode="lin" valueType="num">
                                      <p:cBhvr>
                                        <p:cTn id="2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contenido 10"/>
          <p:cNvSpPr>
            <a:spLocks noGrp="1"/>
          </p:cNvSpPr>
          <p:nvPr>
            <p:ph sz="half" idx="1"/>
          </p:nvPr>
        </p:nvSpPr>
        <p:spPr>
          <a:xfrm>
            <a:off x="2207201" y="1233963"/>
            <a:ext cx="4313864" cy="4423945"/>
          </a:xfrm>
        </p:spPr>
        <p:txBody>
          <a:bodyPr>
            <a:noAutofit/>
          </a:bodyPr>
          <a:lstStyle/>
          <a:p>
            <a:pPr marL="457200" lvl="1" indent="0" algn="ctr">
              <a:buNone/>
            </a:pPr>
            <a:r>
              <a:rPr lang="es-MX" sz="2400" dirty="0" smtClean="0">
                <a:solidFill>
                  <a:srgbClr val="FF4F53"/>
                </a:solidFill>
              </a:rPr>
              <a:t>La emoción es un sentimiento y sus pensamientos característicos, a estados psicológicos y biológicos y a una variedad de tendencias a actuar. Existen cientos de emociones, junto con sus combinaciones, variables, mutaciones y matices.</a:t>
            </a:r>
            <a:endParaRPr lang="es-MX" sz="2400" dirty="0">
              <a:solidFill>
                <a:srgbClr val="FF4F53"/>
              </a:solidFill>
            </a:endParaRPr>
          </a:p>
        </p:txBody>
      </p:sp>
      <p:pic>
        <p:nvPicPr>
          <p:cNvPr id="5122" name="Picture 2" descr="Escucha a tus emocio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133374">
            <a:off x="6938263" y="2197460"/>
            <a:ext cx="4656315" cy="2496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4562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1000"/>
                                        <p:tgtEl>
                                          <p:spTgt spid="11">
                                            <p:txEl>
                                              <p:pRg st="0" end="0"/>
                                            </p:txEl>
                                          </p:spTgt>
                                        </p:tgtEl>
                                      </p:cBhvr>
                                    </p:animEffect>
                                    <p:anim calcmode="lin" valueType="num">
                                      <p:cBhvr>
                                        <p:cTn id="8"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5" presetClass="entr" presetSubtype="0" fill="hold" nodeType="after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p:cTn id="13" dur="500" decel="50000" fill="hold">
                                          <p:stCondLst>
                                            <p:cond delay="0"/>
                                          </p:stCondLst>
                                        </p:cTn>
                                        <p:tgtEl>
                                          <p:spTgt spid="5122"/>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5122"/>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5122"/>
                                        </p:tgtEl>
                                        <p:attrNameLst>
                                          <p:attrName>ppt_w</p:attrName>
                                        </p:attrNameLst>
                                      </p:cBhvr>
                                      <p:tavLst>
                                        <p:tav tm="0">
                                          <p:val>
                                            <p:strVal val="#ppt_w*.05"/>
                                          </p:val>
                                        </p:tav>
                                        <p:tav tm="100000">
                                          <p:val>
                                            <p:strVal val="#ppt_w"/>
                                          </p:val>
                                        </p:tav>
                                      </p:tavLst>
                                    </p:anim>
                                    <p:anim calcmode="lin" valueType="num">
                                      <p:cBhvr>
                                        <p:cTn id="16" dur="1000" fill="hold"/>
                                        <p:tgtEl>
                                          <p:spTgt spid="5122"/>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5122"/>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5122"/>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5122"/>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2450944" y="635540"/>
            <a:ext cx="8911687" cy="793210"/>
          </a:xfrm>
        </p:spPr>
        <p:txBody>
          <a:bodyPr>
            <a:normAutofit/>
          </a:bodyPr>
          <a:lstStyle/>
          <a:p>
            <a:r>
              <a:rPr lang="es-MX" sz="3200" dirty="0" smtClean="0">
                <a:solidFill>
                  <a:srgbClr val="9933FF"/>
                </a:solidFill>
              </a:rPr>
              <a:t>Emociones básicas</a:t>
            </a:r>
            <a:endParaRPr lang="es-MX" sz="3200" dirty="0">
              <a:solidFill>
                <a:srgbClr val="9933FF"/>
              </a:solidFill>
            </a:endParaRPr>
          </a:p>
        </p:txBody>
      </p:sp>
      <p:sp>
        <p:nvSpPr>
          <p:cNvPr id="6" name="Marcador de contenido 2"/>
          <p:cNvSpPr>
            <a:spLocks noGrp="1"/>
          </p:cNvSpPr>
          <p:nvPr>
            <p:ph sz="half" idx="1"/>
          </p:nvPr>
        </p:nvSpPr>
        <p:spPr>
          <a:xfrm>
            <a:off x="2592924" y="1773716"/>
            <a:ext cx="4313864" cy="4038354"/>
          </a:xfrm>
        </p:spPr>
        <p:txBody>
          <a:bodyPr>
            <a:noAutofit/>
          </a:bodyPr>
          <a:lstStyle/>
          <a:p>
            <a:pPr marL="0" indent="0">
              <a:buNone/>
            </a:pPr>
            <a:r>
              <a:rPr lang="es-MX" sz="2000" b="1" dirty="0" smtClean="0">
                <a:solidFill>
                  <a:srgbClr val="CC3399"/>
                </a:solidFill>
              </a:rPr>
              <a:t>Ira:</a:t>
            </a:r>
            <a:r>
              <a:rPr lang="es-MX" sz="2000" dirty="0" smtClean="0">
                <a:solidFill>
                  <a:srgbClr val="CC3399"/>
                </a:solidFill>
              </a:rPr>
              <a:t> </a:t>
            </a:r>
            <a:r>
              <a:rPr lang="es-MX" sz="2000" dirty="0" smtClean="0">
                <a:solidFill>
                  <a:srgbClr val="336699"/>
                </a:solidFill>
              </a:rPr>
              <a:t>furia, ultraje, resentimiento, cólera, aflicción fastidio, irritabilidad.</a:t>
            </a:r>
          </a:p>
          <a:p>
            <a:pPr marL="0" indent="0">
              <a:buNone/>
            </a:pPr>
            <a:r>
              <a:rPr lang="es-MX" sz="2000" b="1" dirty="0" smtClean="0">
                <a:solidFill>
                  <a:srgbClr val="CC3399"/>
                </a:solidFill>
              </a:rPr>
              <a:t>Tristeza:</a:t>
            </a:r>
            <a:r>
              <a:rPr lang="es-MX" sz="2000" b="1" dirty="0" smtClean="0"/>
              <a:t> </a:t>
            </a:r>
            <a:r>
              <a:rPr lang="es-MX" sz="2000" dirty="0" smtClean="0">
                <a:solidFill>
                  <a:srgbClr val="336699"/>
                </a:solidFill>
              </a:rPr>
              <a:t>congoja, pesar, melancolía, pesimismo, pena, autocompasión, soledad.</a:t>
            </a:r>
          </a:p>
          <a:p>
            <a:pPr marL="0" indent="0">
              <a:buNone/>
            </a:pPr>
            <a:r>
              <a:rPr lang="es-MX" sz="2000" b="1" dirty="0" smtClean="0">
                <a:solidFill>
                  <a:srgbClr val="CC3399"/>
                </a:solidFill>
              </a:rPr>
              <a:t>Temor:</a:t>
            </a:r>
            <a:r>
              <a:rPr lang="es-MX" sz="2000" dirty="0" smtClean="0"/>
              <a:t> </a:t>
            </a:r>
            <a:r>
              <a:rPr lang="es-MX" sz="2000" dirty="0" smtClean="0">
                <a:solidFill>
                  <a:srgbClr val="336699"/>
                </a:solidFill>
              </a:rPr>
              <a:t>ansiedad, nerviosismo, pavor, preocupación, inquietud, miedo, incertidumbre.</a:t>
            </a:r>
          </a:p>
          <a:p>
            <a:pPr marL="0" indent="0">
              <a:buNone/>
            </a:pPr>
            <a:r>
              <a:rPr lang="es-MX" sz="2000" b="1" dirty="0" smtClean="0">
                <a:solidFill>
                  <a:srgbClr val="CC3399"/>
                </a:solidFill>
              </a:rPr>
              <a:t>Placer:</a:t>
            </a:r>
            <a:r>
              <a:rPr lang="es-MX" sz="2000" dirty="0" smtClean="0"/>
              <a:t> </a:t>
            </a:r>
            <a:r>
              <a:rPr lang="es-MX" sz="2000" dirty="0" smtClean="0">
                <a:solidFill>
                  <a:srgbClr val="336699"/>
                </a:solidFill>
              </a:rPr>
              <a:t>felicidad, alegría, alivio, contento, orgullo, satisfacción, euforia.</a:t>
            </a:r>
          </a:p>
          <a:p>
            <a:pPr marL="0" indent="0">
              <a:buNone/>
            </a:pPr>
            <a:endParaRPr lang="es-MX" sz="2000" dirty="0"/>
          </a:p>
        </p:txBody>
      </p:sp>
      <p:sp>
        <p:nvSpPr>
          <p:cNvPr id="7" name="Marcador de contenido 3"/>
          <p:cNvSpPr>
            <a:spLocks noGrp="1"/>
          </p:cNvSpPr>
          <p:nvPr>
            <p:ph sz="half" idx="2"/>
          </p:nvPr>
        </p:nvSpPr>
        <p:spPr>
          <a:xfrm>
            <a:off x="7190747" y="1773716"/>
            <a:ext cx="4313864" cy="4130128"/>
          </a:xfrm>
        </p:spPr>
        <p:txBody>
          <a:bodyPr>
            <a:normAutofit/>
          </a:bodyPr>
          <a:lstStyle/>
          <a:p>
            <a:pPr marL="0" indent="0">
              <a:buNone/>
            </a:pPr>
            <a:r>
              <a:rPr lang="es-MX" sz="2000" b="1" dirty="0" smtClean="0">
                <a:solidFill>
                  <a:srgbClr val="CC3399"/>
                </a:solidFill>
              </a:rPr>
              <a:t>Amor:</a:t>
            </a:r>
            <a:r>
              <a:rPr lang="es-MX" sz="2000" b="1" dirty="0" smtClean="0"/>
              <a:t> </a:t>
            </a:r>
            <a:r>
              <a:rPr lang="es-MX" sz="2000" dirty="0" smtClean="0">
                <a:solidFill>
                  <a:srgbClr val="336699"/>
                </a:solidFill>
              </a:rPr>
              <a:t>aceptación, simpatía, confianza, amabilidad, afinidad, adoración, devoción.</a:t>
            </a:r>
          </a:p>
          <a:p>
            <a:pPr marL="0" indent="0">
              <a:buNone/>
            </a:pPr>
            <a:r>
              <a:rPr lang="es-MX" sz="2000" b="1" dirty="0" smtClean="0">
                <a:solidFill>
                  <a:srgbClr val="CC3399"/>
                </a:solidFill>
              </a:rPr>
              <a:t>Sorpresa:</a:t>
            </a:r>
            <a:r>
              <a:rPr lang="es-MX" sz="2000" dirty="0" smtClean="0"/>
              <a:t> </a:t>
            </a:r>
            <a:r>
              <a:rPr lang="es-MX" sz="2000" dirty="0" smtClean="0">
                <a:solidFill>
                  <a:srgbClr val="336699"/>
                </a:solidFill>
              </a:rPr>
              <a:t>conmoción, asombro, desconcierto.</a:t>
            </a:r>
          </a:p>
          <a:p>
            <a:pPr marL="0" indent="0">
              <a:buNone/>
            </a:pPr>
            <a:r>
              <a:rPr lang="es-MX" sz="2000" b="1" dirty="0" smtClean="0">
                <a:solidFill>
                  <a:srgbClr val="CC3399"/>
                </a:solidFill>
              </a:rPr>
              <a:t>Disgusto:</a:t>
            </a:r>
            <a:r>
              <a:rPr lang="es-MX" sz="2000" b="1" dirty="0" smtClean="0"/>
              <a:t> </a:t>
            </a:r>
            <a:r>
              <a:rPr lang="es-MX" sz="2000" dirty="0" smtClean="0">
                <a:solidFill>
                  <a:srgbClr val="336699"/>
                </a:solidFill>
              </a:rPr>
              <a:t>desdén, desprecio, menosprecio, aversión, repulsión</a:t>
            </a:r>
            <a:r>
              <a:rPr lang="es-MX" sz="2000" dirty="0" smtClean="0"/>
              <a:t>.</a:t>
            </a:r>
          </a:p>
          <a:p>
            <a:pPr marL="0" indent="0">
              <a:buNone/>
            </a:pPr>
            <a:r>
              <a:rPr lang="es-MX" sz="2000" b="1" dirty="0" smtClean="0">
                <a:solidFill>
                  <a:srgbClr val="CC3399"/>
                </a:solidFill>
              </a:rPr>
              <a:t>Vergüenza:</a:t>
            </a:r>
            <a:r>
              <a:rPr lang="es-MX" sz="2000" b="1" dirty="0" smtClean="0"/>
              <a:t> </a:t>
            </a:r>
            <a:r>
              <a:rPr lang="es-MX" sz="2000" dirty="0" smtClean="0">
                <a:solidFill>
                  <a:srgbClr val="336699"/>
                </a:solidFill>
              </a:rPr>
              <a:t>culpabilidad, molestia, disgusto, remordimiento, humillación, arrepentimiento, mortificación.</a:t>
            </a:r>
            <a:endParaRPr lang="es-MX" sz="2000" dirty="0">
              <a:solidFill>
                <a:srgbClr val="336699"/>
              </a:solidFill>
            </a:endParaRPr>
          </a:p>
        </p:txBody>
      </p:sp>
    </p:spTree>
    <p:extLst>
      <p:ext uri="{BB962C8B-B14F-4D97-AF65-F5344CB8AC3E}">
        <p14:creationId xmlns:p14="http://schemas.microsoft.com/office/powerpoint/2010/main" val="3374220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1000"/>
                                        <p:tgtEl>
                                          <p:spTgt spid="6">
                                            <p:txEl>
                                              <p:pRg st="0" end="0"/>
                                            </p:txEl>
                                          </p:spTgt>
                                        </p:tgtEl>
                                      </p:cBhvr>
                                    </p:animEffect>
                                    <p:anim calcmode="lin" valueType="num">
                                      <p:cBhvr>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fade">
                                      <p:cBhvr>
                                        <p:cTn id="19" dur="1000"/>
                                        <p:tgtEl>
                                          <p:spTgt spid="6">
                                            <p:txEl>
                                              <p:pRg st="1" end="1"/>
                                            </p:txEl>
                                          </p:spTgt>
                                        </p:tgtEl>
                                      </p:cBhvr>
                                    </p:animEffect>
                                    <p:anim calcmode="lin" valueType="num">
                                      <p:cBhvr>
                                        <p:cTn id="20"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Effect transition="in" filter="fade">
                                      <p:cBhvr>
                                        <p:cTn id="25" dur="1000"/>
                                        <p:tgtEl>
                                          <p:spTgt spid="6">
                                            <p:txEl>
                                              <p:pRg st="2" end="2"/>
                                            </p:txEl>
                                          </p:spTgt>
                                        </p:tgtEl>
                                      </p:cBhvr>
                                    </p:animEffect>
                                    <p:anim calcmode="lin" valueType="num">
                                      <p:cBhvr>
                                        <p:cTn id="26"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Effect transition="in" filter="fade">
                                      <p:cBhvr>
                                        <p:cTn id="31" dur="1000"/>
                                        <p:tgtEl>
                                          <p:spTgt spid="6">
                                            <p:txEl>
                                              <p:pRg st="3" end="3"/>
                                            </p:txEl>
                                          </p:spTgt>
                                        </p:tgtEl>
                                      </p:cBhvr>
                                    </p:animEffect>
                                    <p:anim calcmode="lin" valueType="num">
                                      <p:cBhvr>
                                        <p:cTn id="3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1000"/>
                                        <p:tgtEl>
                                          <p:spTgt spid="7">
                                            <p:txEl>
                                              <p:pRg st="0" end="0"/>
                                            </p:txEl>
                                          </p:spTgt>
                                        </p:tgtEl>
                                      </p:cBhvr>
                                    </p:animEffect>
                                    <p:anim calcmode="lin" valueType="num">
                                      <p:cBhvr>
                                        <p:cTn id="3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1000"/>
                                        <p:tgtEl>
                                          <p:spTgt spid="7">
                                            <p:txEl>
                                              <p:pRg st="1" end="1"/>
                                            </p:txEl>
                                          </p:spTgt>
                                        </p:tgtEl>
                                      </p:cBhvr>
                                    </p:animEffect>
                                    <p:anim calcmode="lin" valueType="num">
                                      <p:cBhvr>
                                        <p:cTn id="4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45"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1000"/>
                                        <p:tgtEl>
                                          <p:spTgt spid="7">
                                            <p:txEl>
                                              <p:pRg st="2" end="2"/>
                                            </p:txEl>
                                          </p:spTgt>
                                        </p:tgtEl>
                                      </p:cBhvr>
                                    </p:animEffect>
                                    <p:anim calcmode="lin" valueType="num">
                                      <p:cBhvr>
                                        <p:cTn id="50"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nodeType="afterEffect">
                                  <p:stCondLst>
                                    <p:cond delay="0"/>
                                  </p:stCondLst>
                                  <p:childTnLst>
                                    <p:set>
                                      <p:cBhvr>
                                        <p:cTn id="54" dur="1" fill="hold">
                                          <p:stCondLst>
                                            <p:cond delay="0"/>
                                          </p:stCondLst>
                                        </p:cTn>
                                        <p:tgtEl>
                                          <p:spTgt spid="7">
                                            <p:txEl>
                                              <p:pRg st="3" end="3"/>
                                            </p:txEl>
                                          </p:spTgt>
                                        </p:tgtEl>
                                        <p:attrNameLst>
                                          <p:attrName>style.visibility</p:attrName>
                                        </p:attrNameLst>
                                      </p:cBhvr>
                                      <p:to>
                                        <p:strVal val="visible"/>
                                      </p:to>
                                    </p:set>
                                    <p:animEffect transition="in" filter="fade">
                                      <p:cBhvr>
                                        <p:cTn id="55" dur="1000"/>
                                        <p:tgtEl>
                                          <p:spTgt spid="7">
                                            <p:txEl>
                                              <p:pRg st="3" end="3"/>
                                            </p:txEl>
                                          </p:spTgt>
                                        </p:tgtEl>
                                      </p:cBhvr>
                                    </p:animEffect>
                                    <p:anim calcmode="lin" valueType="num">
                                      <p:cBhvr>
                                        <p:cTn id="56"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57"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938856" y="617429"/>
            <a:ext cx="8911687" cy="686897"/>
          </a:xfrm>
        </p:spPr>
        <p:txBody>
          <a:bodyPr>
            <a:normAutofit/>
          </a:bodyPr>
          <a:lstStyle/>
          <a:p>
            <a:pPr algn="ctr"/>
            <a:r>
              <a:rPr lang="es-MX" sz="3200" dirty="0" smtClean="0">
                <a:solidFill>
                  <a:srgbClr val="FF0000"/>
                </a:solidFill>
              </a:rPr>
              <a:t>Emociones positivas y negativas</a:t>
            </a:r>
            <a:endParaRPr lang="es-MX" sz="3200" dirty="0">
              <a:solidFill>
                <a:srgbClr val="FF0000"/>
              </a:solidFill>
            </a:endParaRPr>
          </a:p>
        </p:txBody>
      </p:sp>
      <p:sp>
        <p:nvSpPr>
          <p:cNvPr id="3" name="Marcador de contenido 2"/>
          <p:cNvSpPr>
            <a:spLocks noGrp="1"/>
          </p:cNvSpPr>
          <p:nvPr>
            <p:ph sz="half" idx="1"/>
          </p:nvPr>
        </p:nvSpPr>
        <p:spPr>
          <a:xfrm>
            <a:off x="1012718" y="1643402"/>
            <a:ext cx="4313864" cy="4556647"/>
          </a:xfrm>
        </p:spPr>
        <p:txBody>
          <a:bodyPr>
            <a:noAutofit/>
          </a:bodyPr>
          <a:lstStyle/>
          <a:p>
            <a:pPr marL="0" indent="0" algn="just">
              <a:buNone/>
            </a:pPr>
            <a:r>
              <a:rPr lang="es-MX" dirty="0">
                <a:solidFill>
                  <a:srgbClr val="0070C0"/>
                </a:solidFill>
              </a:rPr>
              <a:t>El bienestar emocional es lo más parecido a la felicidad, entendida como la experiencia de emociones positivas</a:t>
            </a:r>
            <a:r>
              <a:rPr lang="es-MX" dirty="0" smtClean="0">
                <a:solidFill>
                  <a:srgbClr val="0070C0"/>
                </a:solidFill>
              </a:rPr>
              <a:t>.</a:t>
            </a:r>
          </a:p>
          <a:p>
            <a:pPr marL="0" indent="0" algn="just">
              <a:buNone/>
            </a:pPr>
            <a:r>
              <a:rPr lang="es-MX" b="1" dirty="0">
                <a:solidFill>
                  <a:srgbClr val="0070C0"/>
                </a:solidFill>
              </a:rPr>
              <a:t>Las emociones </a:t>
            </a:r>
            <a:r>
              <a:rPr lang="es-MX" b="1" dirty="0" smtClean="0">
                <a:solidFill>
                  <a:srgbClr val="0070C0"/>
                </a:solidFill>
              </a:rPr>
              <a:t>positivas</a:t>
            </a:r>
            <a:r>
              <a:rPr lang="es-MX" dirty="0" smtClean="0">
                <a:solidFill>
                  <a:srgbClr val="0070C0"/>
                </a:solidFill>
              </a:rPr>
              <a:t>: </a:t>
            </a:r>
            <a:r>
              <a:rPr lang="es-MX" dirty="0">
                <a:solidFill>
                  <a:srgbClr val="0070C0"/>
                </a:solidFill>
              </a:rPr>
              <a:t>la ilusión, la confianza, la alegría, etc.</a:t>
            </a:r>
          </a:p>
          <a:p>
            <a:pPr marL="0" indent="0" algn="just">
              <a:buNone/>
            </a:pPr>
            <a:r>
              <a:rPr lang="es-MX" b="1" dirty="0">
                <a:solidFill>
                  <a:srgbClr val="0070C0"/>
                </a:solidFill>
              </a:rPr>
              <a:t>Las emociones </a:t>
            </a:r>
            <a:r>
              <a:rPr lang="es-MX" b="1" dirty="0" smtClean="0">
                <a:solidFill>
                  <a:srgbClr val="0070C0"/>
                </a:solidFill>
              </a:rPr>
              <a:t>negativa</a:t>
            </a:r>
            <a:r>
              <a:rPr lang="es-MX" dirty="0" smtClean="0">
                <a:solidFill>
                  <a:srgbClr val="0070C0"/>
                </a:solidFill>
              </a:rPr>
              <a:t>: </a:t>
            </a:r>
            <a:r>
              <a:rPr lang="es-MX" dirty="0">
                <a:solidFill>
                  <a:srgbClr val="0070C0"/>
                </a:solidFill>
              </a:rPr>
              <a:t>el miedo, la ira, la envidia etc. </a:t>
            </a:r>
            <a:endParaRPr lang="es-MX" dirty="0" smtClean="0">
              <a:solidFill>
                <a:srgbClr val="0070C0"/>
              </a:solidFill>
            </a:endParaRPr>
          </a:p>
          <a:p>
            <a:pPr marL="0" indent="0" algn="just">
              <a:buNone/>
            </a:pPr>
            <a:r>
              <a:rPr lang="es-MX" dirty="0" smtClean="0">
                <a:solidFill>
                  <a:srgbClr val="0070C0"/>
                </a:solidFill>
              </a:rPr>
              <a:t>No </a:t>
            </a:r>
            <a:r>
              <a:rPr lang="es-MX" dirty="0">
                <a:solidFill>
                  <a:srgbClr val="0070C0"/>
                </a:solidFill>
              </a:rPr>
              <a:t>podemos esperar a que nos vengan dados los estados emocionales positivos, sino que hay que construirlos conscientemente, </a:t>
            </a:r>
            <a:r>
              <a:rPr lang="es-MX" b="1" dirty="0">
                <a:solidFill>
                  <a:srgbClr val="0070C0"/>
                </a:solidFill>
              </a:rPr>
              <a:t>con voluntad y actitud positiva</a:t>
            </a:r>
            <a:r>
              <a:rPr lang="es-MX" dirty="0">
                <a:solidFill>
                  <a:srgbClr val="0070C0"/>
                </a:solidFill>
              </a:rPr>
              <a:t>. </a:t>
            </a:r>
            <a:endParaRPr lang="es-MX" dirty="0" smtClean="0">
              <a:solidFill>
                <a:srgbClr val="0070C0"/>
              </a:solidFill>
            </a:endParaRPr>
          </a:p>
          <a:p>
            <a:pPr marL="0" indent="0" algn="ctr">
              <a:buNone/>
            </a:pPr>
            <a:r>
              <a:rPr lang="es-MX" i="1" dirty="0" smtClean="0">
                <a:solidFill>
                  <a:srgbClr val="FF0000"/>
                </a:solidFill>
              </a:rPr>
              <a:t>“Esto </a:t>
            </a:r>
            <a:r>
              <a:rPr lang="es-MX" i="1" dirty="0">
                <a:solidFill>
                  <a:srgbClr val="FF0000"/>
                </a:solidFill>
              </a:rPr>
              <a:t>es posible y </a:t>
            </a:r>
            <a:r>
              <a:rPr lang="es-MX" i="1" dirty="0" smtClean="0">
                <a:solidFill>
                  <a:srgbClr val="FF0000"/>
                </a:solidFill>
              </a:rPr>
              <a:t>deseable” </a:t>
            </a:r>
          </a:p>
        </p:txBody>
      </p:sp>
      <p:pic>
        <p:nvPicPr>
          <p:cNvPr id="1026" name="Picture 2" descr="http://3.bp.blogspot.com/-uFqN41xmGHs/VWEwMGHxAOI/AAAAAAAAKjk/nQCVaGbJ-ZI/s640/2014-08-28-emocion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7903" y="3811836"/>
            <a:ext cx="5644518" cy="258263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7903" y="1443210"/>
            <a:ext cx="3228676" cy="21445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latamsalud.com/plataforma/wp-content/uploads/2014/08/descarga1-210x20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84956" y="1443209"/>
            <a:ext cx="2154859" cy="2144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056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1850"/>
                            </p:stCondLst>
                            <p:childTnLst>
                              <p:par>
                                <p:cTn id="13" presetID="42" presetClass="entr" presetSubtype="0"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2850"/>
                            </p:stCondLst>
                            <p:childTnLst>
                              <p:par>
                                <p:cTn id="19" presetID="42" presetClass="entr" presetSubtype="0" fill="hold"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4" fill="hold">
                            <p:stCondLst>
                              <p:cond delay="3850"/>
                            </p:stCondLst>
                            <p:childTnLst>
                              <p:par>
                                <p:cTn id="25" presetID="53" presetClass="entr" presetSubtype="16" fill="hold" nodeType="afterEffect">
                                  <p:stCondLst>
                                    <p:cond delay="0"/>
                                  </p:stCondLst>
                                  <p:childTnLst>
                                    <p:set>
                                      <p:cBhvr>
                                        <p:cTn id="26" dur="1" fill="hold">
                                          <p:stCondLst>
                                            <p:cond delay="0"/>
                                          </p:stCondLst>
                                        </p:cTn>
                                        <p:tgtEl>
                                          <p:spTgt spid="1030"/>
                                        </p:tgtEl>
                                        <p:attrNameLst>
                                          <p:attrName>style.visibility</p:attrName>
                                        </p:attrNameLst>
                                      </p:cBhvr>
                                      <p:to>
                                        <p:strVal val="visible"/>
                                      </p:to>
                                    </p:set>
                                    <p:anim calcmode="lin" valueType="num">
                                      <p:cBhvr>
                                        <p:cTn id="27" dur="500" fill="hold"/>
                                        <p:tgtEl>
                                          <p:spTgt spid="1030"/>
                                        </p:tgtEl>
                                        <p:attrNameLst>
                                          <p:attrName>ppt_w</p:attrName>
                                        </p:attrNameLst>
                                      </p:cBhvr>
                                      <p:tavLst>
                                        <p:tav tm="0">
                                          <p:val>
                                            <p:fltVal val="0"/>
                                          </p:val>
                                        </p:tav>
                                        <p:tav tm="100000">
                                          <p:val>
                                            <p:strVal val="#ppt_w"/>
                                          </p:val>
                                        </p:tav>
                                      </p:tavLst>
                                    </p:anim>
                                    <p:anim calcmode="lin" valueType="num">
                                      <p:cBhvr>
                                        <p:cTn id="28" dur="500" fill="hold"/>
                                        <p:tgtEl>
                                          <p:spTgt spid="1030"/>
                                        </p:tgtEl>
                                        <p:attrNameLst>
                                          <p:attrName>ppt_h</p:attrName>
                                        </p:attrNameLst>
                                      </p:cBhvr>
                                      <p:tavLst>
                                        <p:tav tm="0">
                                          <p:val>
                                            <p:fltVal val="0"/>
                                          </p:val>
                                        </p:tav>
                                        <p:tav tm="100000">
                                          <p:val>
                                            <p:strVal val="#ppt_h"/>
                                          </p:val>
                                        </p:tav>
                                      </p:tavLst>
                                    </p:anim>
                                    <p:animEffect transition="in" filter="fade">
                                      <p:cBhvr>
                                        <p:cTn id="29" dur="500"/>
                                        <p:tgtEl>
                                          <p:spTgt spid="1030"/>
                                        </p:tgtEl>
                                      </p:cBhvr>
                                    </p:animEffect>
                                  </p:childTnLst>
                                </p:cTn>
                              </p:par>
                            </p:childTnLst>
                          </p:cTn>
                        </p:par>
                        <p:par>
                          <p:cTn id="30" fill="hold">
                            <p:stCondLst>
                              <p:cond delay="4350"/>
                            </p:stCondLst>
                            <p:childTnLst>
                              <p:par>
                                <p:cTn id="31" presetID="42" presetClass="entr" presetSubtype="0" fill="hold" nodeType="after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1000"/>
                                        <p:tgtEl>
                                          <p:spTgt spid="3">
                                            <p:txEl>
                                              <p:pRg st="2" end="2"/>
                                            </p:txEl>
                                          </p:spTgt>
                                        </p:tgtEl>
                                      </p:cBhvr>
                                    </p:animEffect>
                                    <p:anim calcmode="lin" valueType="num">
                                      <p:cBhvr>
                                        <p:cTn id="3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6" fill="hold">
                            <p:stCondLst>
                              <p:cond delay="5350"/>
                            </p:stCondLst>
                            <p:childTnLst>
                              <p:par>
                                <p:cTn id="37" presetID="53" presetClass="entr" presetSubtype="16" fill="hold" nodeType="afterEffect">
                                  <p:stCondLst>
                                    <p:cond delay="0"/>
                                  </p:stCondLst>
                                  <p:childTnLst>
                                    <p:set>
                                      <p:cBhvr>
                                        <p:cTn id="38" dur="1" fill="hold">
                                          <p:stCondLst>
                                            <p:cond delay="0"/>
                                          </p:stCondLst>
                                        </p:cTn>
                                        <p:tgtEl>
                                          <p:spTgt spid="1032"/>
                                        </p:tgtEl>
                                        <p:attrNameLst>
                                          <p:attrName>style.visibility</p:attrName>
                                        </p:attrNameLst>
                                      </p:cBhvr>
                                      <p:to>
                                        <p:strVal val="visible"/>
                                      </p:to>
                                    </p:set>
                                    <p:anim calcmode="lin" valueType="num">
                                      <p:cBhvr>
                                        <p:cTn id="39" dur="500" fill="hold"/>
                                        <p:tgtEl>
                                          <p:spTgt spid="1032"/>
                                        </p:tgtEl>
                                        <p:attrNameLst>
                                          <p:attrName>ppt_w</p:attrName>
                                        </p:attrNameLst>
                                      </p:cBhvr>
                                      <p:tavLst>
                                        <p:tav tm="0">
                                          <p:val>
                                            <p:fltVal val="0"/>
                                          </p:val>
                                        </p:tav>
                                        <p:tav tm="100000">
                                          <p:val>
                                            <p:strVal val="#ppt_w"/>
                                          </p:val>
                                        </p:tav>
                                      </p:tavLst>
                                    </p:anim>
                                    <p:anim calcmode="lin" valueType="num">
                                      <p:cBhvr>
                                        <p:cTn id="40" dur="500" fill="hold"/>
                                        <p:tgtEl>
                                          <p:spTgt spid="1032"/>
                                        </p:tgtEl>
                                        <p:attrNameLst>
                                          <p:attrName>ppt_h</p:attrName>
                                        </p:attrNameLst>
                                      </p:cBhvr>
                                      <p:tavLst>
                                        <p:tav tm="0">
                                          <p:val>
                                            <p:fltVal val="0"/>
                                          </p:val>
                                        </p:tav>
                                        <p:tav tm="100000">
                                          <p:val>
                                            <p:strVal val="#ppt_h"/>
                                          </p:val>
                                        </p:tav>
                                      </p:tavLst>
                                    </p:anim>
                                    <p:animEffect transition="in" filter="fade">
                                      <p:cBhvr>
                                        <p:cTn id="41" dur="500"/>
                                        <p:tgtEl>
                                          <p:spTgt spid="1032"/>
                                        </p:tgtEl>
                                      </p:cBhvr>
                                    </p:animEffect>
                                  </p:childTnLst>
                                </p:cTn>
                              </p:par>
                            </p:childTnLst>
                          </p:cTn>
                        </p:par>
                        <p:par>
                          <p:cTn id="42" fill="hold">
                            <p:stCondLst>
                              <p:cond delay="5850"/>
                            </p:stCondLst>
                            <p:childTnLst>
                              <p:par>
                                <p:cTn id="43" presetID="42" presetClass="entr" presetSubtype="0" fill="hold" nodeType="after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Effect transition="in" filter="fade">
                                      <p:cBhvr>
                                        <p:cTn id="45" dur="1000"/>
                                        <p:tgtEl>
                                          <p:spTgt spid="3">
                                            <p:txEl>
                                              <p:pRg st="3" end="3"/>
                                            </p:txEl>
                                          </p:spTgt>
                                        </p:tgtEl>
                                      </p:cBhvr>
                                    </p:animEffect>
                                    <p:anim calcmode="lin" valueType="num">
                                      <p:cBhvr>
                                        <p:cTn id="4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48" fill="hold">
                            <p:stCondLst>
                              <p:cond delay="6850"/>
                            </p:stCondLst>
                            <p:childTnLst>
                              <p:par>
                                <p:cTn id="49" presetID="42" presetClass="entr" presetSubtype="0" fill="hold" nodeType="after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fade">
                                      <p:cBhvr>
                                        <p:cTn id="51" dur="1000"/>
                                        <p:tgtEl>
                                          <p:spTgt spid="3">
                                            <p:txEl>
                                              <p:pRg st="4" end="4"/>
                                            </p:txEl>
                                          </p:spTgt>
                                        </p:tgtEl>
                                      </p:cBhvr>
                                    </p:animEffect>
                                    <p:anim calcmode="lin" valueType="num">
                                      <p:cBhvr>
                                        <p:cTn id="5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54" fill="hold">
                            <p:stCondLst>
                              <p:cond delay="7850"/>
                            </p:stCondLst>
                            <p:childTnLst>
                              <p:par>
                                <p:cTn id="55" presetID="53" presetClass="entr" presetSubtype="16" fill="hold" nodeType="afterEffect">
                                  <p:stCondLst>
                                    <p:cond delay="0"/>
                                  </p:stCondLst>
                                  <p:childTnLst>
                                    <p:set>
                                      <p:cBhvr>
                                        <p:cTn id="56" dur="1" fill="hold">
                                          <p:stCondLst>
                                            <p:cond delay="0"/>
                                          </p:stCondLst>
                                        </p:cTn>
                                        <p:tgtEl>
                                          <p:spTgt spid="1026"/>
                                        </p:tgtEl>
                                        <p:attrNameLst>
                                          <p:attrName>style.visibility</p:attrName>
                                        </p:attrNameLst>
                                      </p:cBhvr>
                                      <p:to>
                                        <p:strVal val="visible"/>
                                      </p:to>
                                    </p:set>
                                    <p:anim calcmode="lin" valueType="num">
                                      <p:cBhvr>
                                        <p:cTn id="57" dur="500" fill="hold"/>
                                        <p:tgtEl>
                                          <p:spTgt spid="1026"/>
                                        </p:tgtEl>
                                        <p:attrNameLst>
                                          <p:attrName>ppt_w</p:attrName>
                                        </p:attrNameLst>
                                      </p:cBhvr>
                                      <p:tavLst>
                                        <p:tav tm="0">
                                          <p:val>
                                            <p:fltVal val="0"/>
                                          </p:val>
                                        </p:tav>
                                        <p:tav tm="100000">
                                          <p:val>
                                            <p:strVal val="#ppt_w"/>
                                          </p:val>
                                        </p:tav>
                                      </p:tavLst>
                                    </p:anim>
                                    <p:anim calcmode="lin" valueType="num">
                                      <p:cBhvr>
                                        <p:cTn id="58" dur="500" fill="hold"/>
                                        <p:tgtEl>
                                          <p:spTgt spid="1026"/>
                                        </p:tgtEl>
                                        <p:attrNameLst>
                                          <p:attrName>ppt_h</p:attrName>
                                        </p:attrNameLst>
                                      </p:cBhvr>
                                      <p:tavLst>
                                        <p:tav tm="0">
                                          <p:val>
                                            <p:fltVal val="0"/>
                                          </p:val>
                                        </p:tav>
                                        <p:tav tm="100000">
                                          <p:val>
                                            <p:strVal val="#ppt_h"/>
                                          </p:val>
                                        </p:tav>
                                      </p:tavLst>
                                    </p:anim>
                                    <p:animEffect transition="in" filter="fade">
                                      <p:cBhvr>
                                        <p:cTn id="5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FFD5AB"/>
        </a:solidFill>
        <a:effectLst/>
      </p:bgPr>
    </p:bg>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1695" y="783773"/>
            <a:ext cx="9421565" cy="5292790"/>
          </a:xfrm>
          <a:prstGeom prst="rect">
            <a:avLst/>
          </a:prstGeom>
        </p:spPr>
      </p:pic>
    </p:spTree>
    <p:extLst>
      <p:ext uri="{BB962C8B-B14F-4D97-AF65-F5344CB8AC3E}">
        <p14:creationId xmlns:p14="http://schemas.microsoft.com/office/powerpoint/2010/main" val="605727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200" dirty="0" smtClean="0">
                <a:solidFill>
                  <a:schemeClr val="accent1"/>
                </a:solidFill>
              </a:rPr>
              <a:t>Las </a:t>
            </a:r>
            <a:r>
              <a:rPr lang="es-MX" sz="3200" dirty="0">
                <a:solidFill>
                  <a:schemeClr val="accent1"/>
                </a:solidFill>
              </a:rPr>
              <a:t>emociones poseen componentes fisiológicos:</a:t>
            </a:r>
            <a:br>
              <a:rPr lang="es-MX" sz="3200" dirty="0">
                <a:solidFill>
                  <a:schemeClr val="accent1"/>
                </a:solidFill>
              </a:rPr>
            </a:br>
            <a:endParaRPr lang="es-MX" sz="3200" dirty="0">
              <a:solidFill>
                <a:schemeClr val="accent1"/>
              </a:solidFill>
            </a:endParaRPr>
          </a:p>
        </p:txBody>
      </p:sp>
      <p:sp>
        <p:nvSpPr>
          <p:cNvPr id="4" name="Marcador de contenido 3"/>
          <p:cNvSpPr>
            <a:spLocks noGrp="1"/>
          </p:cNvSpPr>
          <p:nvPr>
            <p:ph sz="half" idx="2"/>
          </p:nvPr>
        </p:nvSpPr>
        <p:spPr>
          <a:xfrm>
            <a:off x="6845421" y="1652943"/>
            <a:ext cx="4313864" cy="4262827"/>
          </a:xfrm>
        </p:spPr>
        <p:txBody>
          <a:bodyPr/>
          <a:lstStyle/>
          <a:p>
            <a:pPr algn="just">
              <a:buFont typeface="Wingdings" panose="05000000000000000000" pitchFamily="2" charset="2"/>
              <a:buChar char="v"/>
            </a:pPr>
            <a:r>
              <a:rPr lang="es-MX" sz="1900" dirty="0">
                <a:solidFill>
                  <a:schemeClr val="accent6">
                    <a:lumMod val="75000"/>
                  </a:schemeClr>
                </a:solidFill>
              </a:rPr>
              <a:t>Son los cambios físicos que ocurren en nuestro cuerpo y que derivan en una gran variedad de sensaciones </a:t>
            </a:r>
            <a:r>
              <a:rPr lang="es-MX" sz="1900" dirty="0" smtClean="0">
                <a:solidFill>
                  <a:schemeClr val="accent6">
                    <a:lumMod val="75000"/>
                  </a:schemeClr>
                </a:solidFill>
              </a:rPr>
              <a:t>físicas: taquicardia, sudoración, rubor,  hipertensión, </a:t>
            </a:r>
            <a:r>
              <a:rPr lang="es-MX" sz="1900" dirty="0">
                <a:solidFill>
                  <a:schemeClr val="accent6">
                    <a:lumMod val="75000"/>
                  </a:schemeClr>
                </a:solidFill>
              </a:rPr>
              <a:t>transpiración, temblor, ansiedad, inquietud, tensión, debilidad, mareos, angustia, opresión, llanto, etc.</a:t>
            </a:r>
          </a:p>
          <a:p>
            <a:pPr>
              <a:buFont typeface="Wingdings" panose="05000000000000000000" pitchFamily="2" charset="2"/>
              <a:buChar char="v"/>
            </a:pPr>
            <a:r>
              <a:rPr lang="es-MX" sz="1900" dirty="0">
                <a:solidFill>
                  <a:schemeClr val="accent6">
                    <a:lumMod val="75000"/>
                  </a:schemeClr>
                </a:solidFill>
              </a:rPr>
              <a:t>Su origen se encuentra en el sistema límbico y SNC.</a:t>
            </a:r>
          </a:p>
          <a:p>
            <a:pPr marL="0" indent="0">
              <a:buNone/>
            </a:pPr>
            <a:endParaRPr lang="es-MX" dirty="0"/>
          </a:p>
          <a:p>
            <a:pPr marL="0" indent="0">
              <a:buNone/>
            </a:pPr>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137" y="2119348"/>
            <a:ext cx="4644755" cy="3582073"/>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8479" y="5113419"/>
            <a:ext cx="1579168" cy="1581841"/>
          </a:xfrm>
          <a:prstGeom prst="rect">
            <a:avLst/>
          </a:prstGeom>
        </p:spPr>
      </p:pic>
    </p:spTree>
    <p:extLst>
      <p:ext uri="{BB962C8B-B14F-4D97-AF65-F5344CB8AC3E}">
        <p14:creationId xmlns:p14="http://schemas.microsoft.com/office/powerpoint/2010/main" val="452931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1000"/>
                                        <p:tgtEl>
                                          <p:spTgt spid="4">
                                            <p:txEl>
                                              <p:pRg st="0" end="0"/>
                                            </p:txEl>
                                          </p:spTgt>
                                        </p:tgtEl>
                                      </p:cBhvr>
                                    </p:animEffect>
                                    <p:anim calcmode="lin" valueType="num">
                                      <p:cBhvr>
                                        <p:cTn id="1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5"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7" dur="1000" fill="hold"/>
                                        <p:tgtEl>
                                          <p:spTgt spid="3"/>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3"/>
                                        </p:tgtEl>
                                      </p:cBhvr>
                                    </p:animEffect>
                                  </p:childTnLst>
                                </p:cTn>
                              </p:par>
                            </p:childTnLst>
                          </p:cTn>
                        </p:par>
                        <p:par>
                          <p:cTn id="32" fill="hold">
                            <p:stCondLst>
                              <p:cond delay="3000"/>
                            </p:stCondLst>
                            <p:childTnLst>
                              <p:par>
                                <p:cTn id="33" presetID="42" presetClass="entr" presetSubtype="0" fill="hold" nodeType="after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animEffect transition="in" filter="fade">
                                      <p:cBhvr>
                                        <p:cTn id="35" dur="1000"/>
                                        <p:tgtEl>
                                          <p:spTgt spid="4">
                                            <p:txEl>
                                              <p:pRg st="1" end="1"/>
                                            </p:txEl>
                                          </p:spTgt>
                                        </p:tgtEl>
                                      </p:cBhvr>
                                    </p:animEffect>
                                    <p:anim calcmode="lin" valueType="num">
                                      <p:cBhvr>
                                        <p:cTn id="36"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lt1">
            <a:hueOff val="0"/>
            <a:satOff val="0"/>
            <a:lumOff val="0"/>
          </a:schemeClr>
        </a:solid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2447232" y="395510"/>
            <a:ext cx="8911687" cy="1280890"/>
          </a:xfrm>
        </p:spPr>
        <p:txBody>
          <a:bodyPr>
            <a:normAutofit fontScale="90000"/>
          </a:bodyPr>
          <a:lstStyle/>
          <a:p>
            <a:r>
              <a:rPr lang="es-MX" dirty="0">
                <a:solidFill>
                  <a:srgbClr val="FF7C80"/>
                </a:solidFill>
              </a:rPr>
              <a:t>Las emociones poseen componentes conductuales:</a:t>
            </a:r>
            <a:br>
              <a:rPr lang="es-MX" dirty="0">
                <a:solidFill>
                  <a:srgbClr val="FF7C80"/>
                </a:solidFill>
              </a:rPr>
            </a:br>
            <a:endParaRPr lang="es-MX" dirty="0">
              <a:solidFill>
                <a:srgbClr val="FF7C80"/>
              </a:solidFill>
            </a:endParaRPr>
          </a:p>
        </p:txBody>
      </p:sp>
      <p:sp>
        <p:nvSpPr>
          <p:cNvPr id="3" name="Marcador de contenido 2"/>
          <p:cNvSpPr>
            <a:spLocks noGrp="1"/>
          </p:cNvSpPr>
          <p:nvPr>
            <p:ph sz="half" idx="1"/>
          </p:nvPr>
        </p:nvSpPr>
        <p:spPr>
          <a:xfrm>
            <a:off x="1484807" y="1929115"/>
            <a:ext cx="4313864" cy="3777622"/>
          </a:xfrm>
        </p:spPr>
        <p:txBody>
          <a:bodyPr>
            <a:normAutofit/>
          </a:bodyPr>
          <a:lstStyle/>
          <a:p>
            <a:pPr marL="0" indent="0" algn="just">
              <a:buNone/>
            </a:pPr>
            <a:r>
              <a:rPr lang="es-MX" sz="2000" dirty="0" smtClean="0">
                <a:solidFill>
                  <a:srgbClr val="996600"/>
                </a:solidFill>
              </a:rPr>
              <a:t>Que son la manera en que éstas se muestran externamente. Son en cierta medida controlables, basados en el aprendizaje familiar y cultural de cada grupo:</a:t>
            </a:r>
          </a:p>
          <a:p>
            <a:pPr>
              <a:buClr>
                <a:srgbClr val="FF7C80"/>
              </a:buClr>
              <a:buFont typeface="Wingdings" panose="05000000000000000000" pitchFamily="2" charset="2"/>
              <a:buChar char="v"/>
            </a:pPr>
            <a:r>
              <a:rPr lang="es-MX" sz="2000" dirty="0" smtClean="0">
                <a:solidFill>
                  <a:srgbClr val="996600"/>
                </a:solidFill>
              </a:rPr>
              <a:t>Expresiones faciales</a:t>
            </a:r>
          </a:p>
          <a:p>
            <a:pPr>
              <a:buClr>
                <a:srgbClr val="FF7C80"/>
              </a:buClr>
              <a:buFont typeface="Wingdings" panose="05000000000000000000" pitchFamily="2" charset="2"/>
              <a:buChar char="v"/>
            </a:pPr>
            <a:r>
              <a:rPr lang="es-MX" sz="2000" dirty="0" smtClean="0">
                <a:solidFill>
                  <a:srgbClr val="996600"/>
                </a:solidFill>
              </a:rPr>
              <a:t>Acciones y gestos</a:t>
            </a:r>
          </a:p>
          <a:p>
            <a:pPr>
              <a:buClr>
                <a:srgbClr val="FF7C80"/>
              </a:buClr>
              <a:buFont typeface="Wingdings" panose="05000000000000000000" pitchFamily="2" charset="2"/>
              <a:buChar char="v"/>
            </a:pPr>
            <a:r>
              <a:rPr lang="es-MX" sz="2000" dirty="0" smtClean="0">
                <a:solidFill>
                  <a:srgbClr val="996600"/>
                </a:solidFill>
              </a:rPr>
              <a:t>Distancia entre personas</a:t>
            </a:r>
          </a:p>
          <a:p>
            <a:pPr>
              <a:buClr>
                <a:srgbClr val="FF7C80"/>
              </a:buClr>
              <a:buFont typeface="Wingdings" panose="05000000000000000000" pitchFamily="2" charset="2"/>
              <a:buChar char="v"/>
            </a:pPr>
            <a:r>
              <a:rPr lang="es-MX" sz="2000" dirty="0" smtClean="0">
                <a:solidFill>
                  <a:srgbClr val="996600"/>
                </a:solidFill>
              </a:rPr>
              <a:t>Componentes no lingüísticos de la expresión verbal  </a:t>
            </a:r>
            <a:endParaRPr lang="es-MX" sz="2000" dirty="0">
              <a:solidFill>
                <a:srgbClr val="996600"/>
              </a:solidFill>
            </a:endParaRPr>
          </a:p>
          <a:p>
            <a:pPr marL="0" indent="0">
              <a:buNone/>
            </a:pPr>
            <a:endParaRPr lang="es-MX" dirty="0"/>
          </a:p>
        </p:txBody>
      </p:sp>
      <p:pic>
        <p:nvPicPr>
          <p:cNvPr id="1026" name="Picture 2" descr="http://previews.123rf.com/images/yanlev/yanlev1110/yanlev111000068/10932805-Collage-de-la-mujer-expresiones-faciales-diferentes-Foto-de-arch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1190" y="1498294"/>
            <a:ext cx="4208443" cy="4208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7395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randombar(horizontal)">
                                      <p:cBhvr>
                                        <p:cTn id="13" dur="500"/>
                                        <p:tgtEl>
                                          <p:spTgt spid="1026"/>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2307174" y="426724"/>
            <a:ext cx="8574186" cy="1280890"/>
          </a:xfrm>
        </p:spPr>
        <p:txBody>
          <a:bodyPr>
            <a:noAutofit/>
          </a:bodyPr>
          <a:lstStyle/>
          <a:p>
            <a:r>
              <a:rPr lang="es-MX" sz="3200" dirty="0">
                <a:solidFill>
                  <a:srgbClr val="FF0000"/>
                </a:solidFill>
              </a:rPr>
              <a:t>Las emociones poseen componentes cognitivos:</a:t>
            </a:r>
            <a:br>
              <a:rPr lang="es-MX" sz="3200" dirty="0">
                <a:solidFill>
                  <a:srgbClr val="FF0000"/>
                </a:solidFill>
              </a:rPr>
            </a:br>
            <a:endParaRPr lang="es-MX" sz="3200" dirty="0">
              <a:solidFill>
                <a:srgbClr val="FF0000"/>
              </a:solidFill>
            </a:endParaRPr>
          </a:p>
        </p:txBody>
      </p:sp>
      <p:sp>
        <p:nvSpPr>
          <p:cNvPr id="4" name="Marcador de contenido 3"/>
          <p:cNvSpPr>
            <a:spLocks noGrp="1"/>
          </p:cNvSpPr>
          <p:nvPr>
            <p:ph sz="half" idx="2"/>
          </p:nvPr>
        </p:nvSpPr>
        <p:spPr>
          <a:xfrm>
            <a:off x="6816173" y="1707614"/>
            <a:ext cx="4494572" cy="3553155"/>
          </a:xfrm>
        </p:spPr>
        <p:txBody>
          <a:bodyPr>
            <a:normAutofit fontScale="92500" lnSpcReduction="20000"/>
          </a:bodyPr>
          <a:lstStyle/>
          <a:p>
            <a:pPr marL="0" indent="0">
              <a:buNone/>
            </a:pPr>
            <a:endParaRPr lang="es-MX" sz="2200" b="1" dirty="0" smtClean="0"/>
          </a:p>
          <a:p>
            <a:pPr algn="just">
              <a:buClr>
                <a:srgbClr val="FF0000"/>
              </a:buClr>
              <a:buFont typeface="Wingdings" panose="05000000000000000000" pitchFamily="2" charset="2"/>
              <a:buChar char="v"/>
            </a:pPr>
            <a:r>
              <a:rPr lang="es-MX" sz="2000" dirty="0" smtClean="0">
                <a:solidFill>
                  <a:srgbClr val="006699"/>
                </a:solidFill>
              </a:rPr>
              <a:t>Se refiere </a:t>
            </a:r>
            <a:r>
              <a:rPr lang="es-MX" sz="2000" dirty="0">
                <a:solidFill>
                  <a:srgbClr val="006699"/>
                </a:solidFill>
              </a:rPr>
              <a:t>a los </a:t>
            </a:r>
            <a:r>
              <a:rPr lang="es-MX" sz="2000" b="1" dirty="0">
                <a:solidFill>
                  <a:srgbClr val="006699"/>
                </a:solidFill>
              </a:rPr>
              <a:t>sentimientos </a:t>
            </a:r>
            <a:r>
              <a:rPr lang="es-MX" sz="2000" dirty="0">
                <a:solidFill>
                  <a:srgbClr val="006699"/>
                </a:solidFill>
              </a:rPr>
              <a:t>que nos genera la emoción principalmente de placer o displacer. </a:t>
            </a:r>
            <a:r>
              <a:rPr lang="es-MX" sz="2000" dirty="0" smtClean="0">
                <a:solidFill>
                  <a:srgbClr val="006699"/>
                </a:solidFill>
              </a:rPr>
              <a:t>                                                               </a:t>
            </a:r>
          </a:p>
          <a:p>
            <a:pPr algn="just">
              <a:spcBef>
                <a:spcPts val="1200"/>
              </a:spcBef>
              <a:buClr>
                <a:srgbClr val="FF0000"/>
              </a:buClr>
              <a:buFont typeface="Wingdings" panose="05000000000000000000" pitchFamily="2" charset="2"/>
              <a:buChar char="v"/>
            </a:pPr>
            <a:r>
              <a:rPr lang="es-MX" sz="2000" dirty="0" smtClean="0">
                <a:solidFill>
                  <a:srgbClr val="006699"/>
                </a:solidFill>
              </a:rPr>
              <a:t>Es también lo que</a:t>
            </a:r>
            <a:r>
              <a:rPr lang="es-MX" sz="2000" b="1" dirty="0">
                <a:solidFill>
                  <a:srgbClr val="006699"/>
                </a:solidFill>
              </a:rPr>
              <a:t> pensamos</a:t>
            </a:r>
            <a:r>
              <a:rPr lang="es-MX" sz="2000" dirty="0">
                <a:solidFill>
                  <a:srgbClr val="006699"/>
                </a:solidFill>
              </a:rPr>
              <a:t> cuando sentimos la emoción, la experiencia subjetiva y el sentido que le damos: alegría, tristeza, miedo, ira, disgusto, angustia, vergüenza, etc. </a:t>
            </a:r>
            <a:br>
              <a:rPr lang="es-MX" sz="2000" dirty="0">
                <a:solidFill>
                  <a:srgbClr val="006699"/>
                </a:solidFill>
              </a:rPr>
            </a:br>
            <a:endParaRPr lang="es-MX" sz="2000" dirty="0">
              <a:solidFill>
                <a:srgbClr val="006699"/>
              </a:solidFill>
            </a:endParaRPr>
          </a:p>
          <a:p>
            <a:pPr marL="0" indent="0">
              <a:buNone/>
            </a:pPr>
            <a:endParaRPr lang="es-MX" sz="2200" dirty="0" smtClean="0"/>
          </a:p>
        </p:txBody>
      </p:sp>
      <p:sp>
        <p:nvSpPr>
          <p:cNvPr id="5" name="AutoShape 2" descr="http://www.joseluisdelamata.com/IZARGAIN-secciones_files/placer.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4" name="Picture 6" descr="http://image.slidesharecdn.com/laira-cuencaabril2013-1-131210111112-phpapp01/95/la-ira-cuenca-abril-20131-21-638.jpg?cb=13866748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5102" y="1707614"/>
            <a:ext cx="5245976" cy="393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025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2054"/>
                                        </p:tgtEl>
                                        <p:attrNameLst>
                                          <p:attrName>style.visibility</p:attrName>
                                        </p:attrNameLst>
                                      </p:cBhvr>
                                      <p:to>
                                        <p:strVal val="visible"/>
                                      </p:to>
                                    </p:set>
                                    <p:animEffect transition="in" filter="randombar(horizontal)">
                                      <p:cBhvr>
                                        <p:cTn id="13" dur="500"/>
                                        <p:tgtEl>
                                          <p:spTgt spid="205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1000"/>
                                        <p:tgtEl>
                                          <p:spTgt spid="4">
                                            <p:txEl>
                                              <p:pRg st="1" end="1"/>
                                            </p:txEl>
                                          </p:spTgt>
                                        </p:tgtEl>
                                      </p:cBhvr>
                                    </p:animEffect>
                                    <p:anim calcmode="lin" valueType="num">
                                      <p:cBhvr>
                                        <p:cTn id="1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Effect transition="in" filter="fade">
                                      <p:cBhvr>
                                        <p:cTn id="23" dur="1000"/>
                                        <p:tgtEl>
                                          <p:spTgt spid="4">
                                            <p:txEl>
                                              <p:pRg st="2" end="2"/>
                                            </p:txEl>
                                          </p:spTgt>
                                        </p:tgtEl>
                                      </p:cBhvr>
                                    </p:animEffect>
                                    <p:anim calcmode="lin" valueType="num">
                                      <p:cBhvr>
                                        <p:cTn id="24"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592924" y="624110"/>
            <a:ext cx="8911687" cy="775032"/>
          </a:xfrm>
        </p:spPr>
        <p:txBody>
          <a:bodyPr>
            <a:normAutofit/>
          </a:bodyPr>
          <a:lstStyle/>
          <a:p>
            <a:pPr algn="ctr"/>
            <a:r>
              <a:rPr lang="es-MX" sz="3200" dirty="0" smtClean="0">
                <a:solidFill>
                  <a:srgbClr val="83C937"/>
                </a:solidFill>
                <a:effectLst>
                  <a:outerShdw blurRad="38100" dist="38100" dir="2700000" algn="tl">
                    <a:srgbClr val="000000">
                      <a:alpha val="43137"/>
                    </a:srgbClr>
                  </a:outerShdw>
                </a:effectLst>
              </a:rPr>
              <a:t>Las emociones y el aprendizaje</a:t>
            </a:r>
            <a:endParaRPr lang="es-MX" sz="3200" dirty="0">
              <a:solidFill>
                <a:srgbClr val="83C937"/>
              </a:solidFill>
              <a:effectLst>
                <a:outerShdw blurRad="38100" dist="38100" dir="2700000" algn="tl">
                  <a:srgbClr val="000000">
                    <a:alpha val="43137"/>
                  </a:srgbClr>
                </a:outerShdw>
              </a:effectLst>
            </a:endParaRPr>
          </a:p>
        </p:txBody>
      </p:sp>
      <p:sp>
        <p:nvSpPr>
          <p:cNvPr id="6" name="Marcador de texto 5"/>
          <p:cNvSpPr>
            <a:spLocks noGrp="1"/>
          </p:cNvSpPr>
          <p:nvPr>
            <p:ph type="body" idx="1"/>
          </p:nvPr>
        </p:nvSpPr>
        <p:spPr/>
        <p:txBody>
          <a:bodyPr/>
          <a:lstStyle/>
          <a:p>
            <a:r>
              <a:rPr lang="es-MX" dirty="0" smtClean="0">
                <a:solidFill>
                  <a:srgbClr val="FF0066"/>
                </a:solidFill>
              </a:rPr>
              <a:t>Emociones que favorecen el aprendizaje</a:t>
            </a:r>
            <a:endParaRPr lang="es-MX" dirty="0">
              <a:solidFill>
                <a:srgbClr val="FF0066"/>
              </a:solidFill>
            </a:endParaRPr>
          </a:p>
        </p:txBody>
      </p:sp>
      <p:sp>
        <p:nvSpPr>
          <p:cNvPr id="7" name="Marcador de contenido 6"/>
          <p:cNvSpPr>
            <a:spLocks noGrp="1"/>
          </p:cNvSpPr>
          <p:nvPr>
            <p:ph sz="half" idx="2"/>
          </p:nvPr>
        </p:nvSpPr>
        <p:spPr>
          <a:xfrm>
            <a:off x="2654228" y="2545738"/>
            <a:ext cx="4342893" cy="3354060"/>
          </a:xfrm>
        </p:spPr>
        <p:txBody>
          <a:bodyPr/>
          <a:lstStyle/>
          <a:p>
            <a:pPr>
              <a:buFont typeface="Wingdings" panose="05000000000000000000" pitchFamily="2" charset="2"/>
              <a:buChar char="v"/>
            </a:pPr>
            <a:endParaRPr lang="es-MX" dirty="0" smtClean="0"/>
          </a:p>
          <a:p>
            <a:pPr>
              <a:buClr>
                <a:srgbClr val="FF0066"/>
              </a:buClr>
              <a:buFont typeface="Wingdings" panose="05000000000000000000" pitchFamily="2" charset="2"/>
              <a:buChar char="v"/>
            </a:pPr>
            <a:r>
              <a:rPr lang="es-MX" dirty="0" smtClean="0">
                <a:solidFill>
                  <a:schemeClr val="accent5">
                    <a:lumMod val="75000"/>
                  </a:schemeClr>
                </a:solidFill>
              </a:rPr>
              <a:t>Alegría</a:t>
            </a:r>
          </a:p>
          <a:p>
            <a:pPr>
              <a:buClr>
                <a:srgbClr val="FF0066"/>
              </a:buClr>
              <a:buFont typeface="Wingdings" panose="05000000000000000000" pitchFamily="2" charset="2"/>
              <a:buChar char="v"/>
            </a:pPr>
            <a:r>
              <a:rPr lang="es-MX" dirty="0" smtClean="0">
                <a:solidFill>
                  <a:schemeClr val="accent5">
                    <a:lumMod val="75000"/>
                  </a:schemeClr>
                </a:solidFill>
              </a:rPr>
              <a:t>Creer en positivo </a:t>
            </a:r>
          </a:p>
          <a:p>
            <a:pPr>
              <a:buClr>
                <a:srgbClr val="FF0066"/>
              </a:buClr>
              <a:buFont typeface="Wingdings" panose="05000000000000000000" pitchFamily="2" charset="2"/>
              <a:buChar char="v"/>
            </a:pPr>
            <a:r>
              <a:rPr lang="es-MX" dirty="0" smtClean="0">
                <a:solidFill>
                  <a:schemeClr val="accent5">
                    <a:lumMod val="75000"/>
                  </a:schemeClr>
                </a:solidFill>
              </a:rPr>
              <a:t>Entusiasmo</a:t>
            </a:r>
          </a:p>
          <a:p>
            <a:pPr>
              <a:buClr>
                <a:srgbClr val="FF0066"/>
              </a:buClr>
              <a:buFont typeface="Wingdings" panose="05000000000000000000" pitchFamily="2" charset="2"/>
              <a:buChar char="v"/>
            </a:pPr>
            <a:r>
              <a:rPr lang="es-MX" dirty="0" smtClean="0">
                <a:solidFill>
                  <a:schemeClr val="accent5">
                    <a:lumMod val="75000"/>
                  </a:schemeClr>
                </a:solidFill>
              </a:rPr>
              <a:t>Creatividad</a:t>
            </a:r>
          </a:p>
          <a:p>
            <a:pPr>
              <a:buClr>
                <a:srgbClr val="FF0066"/>
              </a:buClr>
              <a:buFont typeface="Wingdings" panose="05000000000000000000" pitchFamily="2" charset="2"/>
              <a:buChar char="v"/>
            </a:pPr>
            <a:r>
              <a:rPr lang="es-MX" dirty="0" smtClean="0">
                <a:solidFill>
                  <a:schemeClr val="accent5">
                    <a:lumMod val="75000"/>
                  </a:schemeClr>
                </a:solidFill>
              </a:rPr>
              <a:t>Curiosidad</a:t>
            </a:r>
          </a:p>
          <a:p>
            <a:pPr>
              <a:buClr>
                <a:srgbClr val="FF0066"/>
              </a:buClr>
              <a:buFont typeface="Wingdings" panose="05000000000000000000" pitchFamily="2" charset="2"/>
              <a:buChar char="v"/>
            </a:pPr>
            <a:r>
              <a:rPr lang="es-MX" dirty="0" smtClean="0">
                <a:solidFill>
                  <a:schemeClr val="accent5">
                    <a:lumMod val="75000"/>
                  </a:schemeClr>
                </a:solidFill>
              </a:rPr>
              <a:t>Motivación</a:t>
            </a:r>
          </a:p>
          <a:p>
            <a:pPr marL="0" indent="0">
              <a:buNone/>
            </a:pPr>
            <a:endParaRPr lang="es-MX" dirty="0"/>
          </a:p>
        </p:txBody>
      </p:sp>
      <p:sp>
        <p:nvSpPr>
          <p:cNvPr id="8" name="Marcador de texto 7"/>
          <p:cNvSpPr>
            <a:spLocks noGrp="1"/>
          </p:cNvSpPr>
          <p:nvPr>
            <p:ph type="body" sz="quarter" idx="3"/>
          </p:nvPr>
        </p:nvSpPr>
        <p:spPr>
          <a:xfrm>
            <a:off x="7217250" y="1945526"/>
            <a:ext cx="3999001" cy="576262"/>
          </a:xfrm>
        </p:spPr>
        <p:txBody>
          <a:bodyPr/>
          <a:lstStyle/>
          <a:p>
            <a:r>
              <a:rPr lang="es-MX" dirty="0" smtClean="0">
                <a:solidFill>
                  <a:srgbClr val="FF0066"/>
                </a:solidFill>
              </a:rPr>
              <a:t>Emociones que dificultan el aprendizaje</a:t>
            </a:r>
            <a:endParaRPr lang="es-MX" dirty="0">
              <a:solidFill>
                <a:srgbClr val="FF0066"/>
              </a:solidFill>
            </a:endParaRPr>
          </a:p>
        </p:txBody>
      </p:sp>
      <p:sp>
        <p:nvSpPr>
          <p:cNvPr id="9" name="Marcador de contenido 8"/>
          <p:cNvSpPr>
            <a:spLocks noGrp="1"/>
          </p:cNvSpPr>
          <p:nvPr>
            <p:ph sz="quarter" idx="4"/>
          </p:nvPr>
        </p:nvSpPr>
        <p:spPr/>
        <p:txBody>
          <a:bodyPr/>
          <a:lstStyle/>
          <a:p>
            <a:pPr>
              <a:buFont typeface="Wingdings" panose="05000000000000000000" pitchFamily="2" charset="2"/>
              <a:buChar char="v"/>
            </a:pPr>
            <a:endParaRPr lang="es-MX" dirty="0" smtClean="0"/>
          </a:p>
          <a:p>
            <a:pPr>
              <a:buClr>
                <a:srgbClr val="FF0066"/>
              </a:buClr>
              <a:buFont typeface="Wingdings" panose="05000000000000000000" pitchFamily="2" charset="2"/>
              <a:buChar char="v"/>
            </a:pPr>
            <a:r>
              <a:rPr lang="es-MX" dirty="0" smtClean="0">
                <a:solidFill>
                  <a:schemeClr val="accent5">
                    <a:lumMod val="75000"/>
                  </a:schemeClr>
                </a:solidFill>
              </a:rPr>
              <a:t>Ansiedad</a:t>
            </a:r>
          </a:p>
          <a:p>
            <a:pPr>
              <a:buClr>
                <a:srgbClr val="FF0066"/>
              </a:buClr>
              <a:buFont typeface="Wingdings" panose="05000000000000000000" pitchFamily="2" charset="2"/>
              <a:buChar char="v"/>
            </a:pPr>
            <a:r>
              <a:rPr lang="es-MX" dirty="0" smtClean="0">
                <a:solidFill>
                  <a:schemeClr val="accent5">
                    <a:lumMod val="75000"/>
                  </a:schemeClr>
                </a:solidFill>
              </a:rPr>
              <a:t>Depresión</a:t>
            </a:r>
            <a:endParaRPr lang="es-MX" dirty="0">
              <a:solidFill>
                <a:schemeClr val="accent5">
                  <a:lumMod val="75000"/>
                </a:schemeClr>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9373" y="5346198"/>
            <a:ext cx="1668635" cy="1212257"/>
          </a:xfrm>
          <a:prstGeom prst="ellipse">
            <a:avLst/>
          </a:prstGeom>
          <a:ln>
            <a:noFill/>
          </a:ln>
          <a:effectLst>
            <a:softEdge rad="112500"/>
          </a:effectLst>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13089" y="4897551"/>
            <a:ext cx="2024255" cy="1349925"/>
          </a:xfrm>
          <a:prstGeom prst="ellipse">
            <a:avLst/>
          </a:prstGeom>
          <a:ln>
            <a:noFill/>
          </a:ln>
          <a:effectLst>
            <a:softEdge rad="112500"/>
          </a:effectLst>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25674" y="4820877"/>
            <a:ext cx="1867807" cy="1050642"/>
          </a:xfrm>
          <a:prstGeom prst="rect">
            <a:avLst/>
          </a:prstGeom>
        </p:spPr>
      </p:pic>
      <p:pic>
        <p:nvPicPr>
          <p:cNvPr id="11" name="Imagen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6629" y="3917919"/>
            <a:ext cx="1694542" cy="1125281"/>
          </a:xfrm>
          <a:prstGeom prst="rect">
            <a:avLst/>
          </a:prstGeom>
        </p:spPr>
      </p:pic>
      <p:pic>
        <p:nvPicPr>
          <p:cNvPr id="12" name="Imagen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3050" y="4761739"/>
            <a:ext cx="1981561" cy="1138059"/>
          </a:xfrm>
          <a:prstGeom prst="rect">
            <a:avLst/>
          </a:prstGeom>
        </p:spPr>
      </p:pic>
    </p:spTree>
    <p:extLst>
      <p:ext uri="{BB962C8B-B14F-4D97-AF65-F5344CB8AC3E}">
        <p14:creationId xmlns:p14="http://schemas.microsoft.com/office/powerpoint/2010/main" val="3272586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randombar(horizontal)">
                                      <p:cBhvr>
                                        <p:cTn id="24" dur="500"/>
                                        <p:tgtEl>
                                          <p:spTgt spid="6">
                                            <p:txEl>
                                              <p:pRg st="0" end="0"/>
                                            </p:txEl>
                                          </p:spTgt>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animEffect transition="in" filter="fade">
                                      <p:cBhvr>
                                        <p:cTn id="28" dur="1000"/>
                                        <p:tgtEl>
                                          <p:spTgt spid="7">
                                            <p:txEl>
                                              <p:pRg st="1" end="1"/>
                                            </p:txEl>
                                          </p:spTgt>
                                        </p:tgtEl>
                                      </p:cBhvr>
                                    </p:animEffect>
                                    <p:anim calcmode="lin" valueType="num">
                                      <p:cBhvr>
                                        <p:cTn id="29"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31" presetClass="entr" presetSubtype="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1000" fill="hold"/>
                                        <p:tgtEl>
                                          <p:spTgt spid="3"/>
                                        </p:tgtEl>
                                        <p:attrNameLst>
                                          <p:attrName>ppt_w</p:attrName>
                                        </p:attrNameLst>
                                      </p:cBhvr>
                                      <p:tavLst>
                                        <p:tav tm="0">
                                          <p:val>
                                            <p:fltVal val="0"/>
                                          </p:val>
                                        </p:tav>
                                        <p:tav tm="100000">
                                          <p:val>
                                            <p:strVal val="#ppt_w"/>
                                          </p:val>
                                        </p:tav>
                                      </p:tavLst>
                                    </p:anim>
                                    <p:anim calcmode="lin" valueType="num">
                                      <p:cBhvr>
                                        <p:cTn id="35" dur="1000" fill="hold"/>
                                        <p:tgtEl>
                                          <p:spTgt spid="3"/>
                                        </p:tgtEl>
                                        <p:attrNameLst>
                                          <p:attrName>ppt_h</p:attrName>
                                        </p:attrNameLst>
                                      </p:cBhvr>
                                      <p:tavLst>
                                        <p:tav tm="0">
                                          <p:val>
                                            <p:fltVal val="0"/>
                                          </p:val>
                                        </p:tav>
                                        <p:tav tm="100000">
                                          <p:val>
                                            <p:strVal val="#ppt_h"/>
                                          </p:val>
                                        </p:tav>
                                      </p:tavLst>
                                    </p:anim>
                                    <p:anim calcmode="lin" valueType="num">
                                      <p:cBhvr>
                                        <p:cTn id="36" dur="1000" fill="hold"/>
                                        <p:tgtEl>
                                          <p:spTgt spid="3"/>
                                        </p:tgtEl>
                                        <p:attrNameLst>
                                          <p:attrName>style.rotation</p:attrName>
                                        </p:attrNameLst>
                                      </p:cBhvr>
                                      <p:tavLst>
                                        <p:tav tm="0">
                                          <p:val>
                                            <p:fltVal val="90"/>
                                          </p:val>
                                        </p:tav>
                                        <p:tav tm="100000">
                                          <p:val>
                                            <p:fltVal val="0"/>
                                          </p:val>
                                        </p:tav>
                                      </p:tavLst>
                                    </p:anim>
                                    <p:animEffect transition="in" filter="fade">
                                      <p:cBhvr>
                                        <p:cTn id="37" dur="1000"/>
                                        <p:tgtEl>
                                          <p:spTgt spid="3"/>
                                        </p:tgtEl>
                                      </p:cBhvr>
                                    </p:animEffect>
                                  </p:childTnLst>
                                </p:cTn>
                              </p:par>
                            </p:childTnLst>
                          </p:cTn>
                        </p:par>
                        <p:par>
                          <p:cTn id="38" fill="hold">
                            <p:stCondLst>
                              <p:cond delay="4500"/>
                            </p:stCondLst>
                            <p:childTnLst>
                              <p:par>
                                <p:cTn id="39" presetID="42" presetClass="entr" presetSubtype="0" fill="hold" nodeType="afterEffect">
                                  <p:stCondLst>
                                    <p:cond delay="0"/>
                                  </p:stCondLst>
                                  <p:childTnLst>
                                    <p:set>
                                      <p:cBhvr>
                                        <p:cTn id="40" dur="1" fill="hold">
                                          <p:stCondLst>
                                            <p:cond delay="0"/>
                                          </p:stCondLst>
                                        </p:cTn>
                                        <p:tgtEl>
                                          <p:spTgt spid="7">
                                            <p:txEl>
                                              <p:pRg st="2" end="2"/>
                                            </p:txEl>
                                          </p:spTgt>
                                        </p:tgtEl>
                                        <p:attrNameLst>
                                          <p:attrName>style.visibility</p:attrName>
                                        </p:attrNameLst>
                                      </p:cBhvr>
                                      <p:to>
                                        <p:strVal val="visible"/>
                                      </p:to>
                                    </p:set>
                                    <p:animEffect transition="in" filter="fade">
                                      <p:cBhvr>
                                        <p:cTn id="41" dur="1000"/>
                                        <p:tgtEl>
                                          <p:spTgt spid="7">
                                            <p:txEl>
                                              <p:pRg st="2" end="2"/>
                                            </p:txEl>
                                          </p:spTgt>
                                        </p:tgtEl>
                                      </p:cBhvr>
                                    </p:animEffect>
                                    <p:anim calcmode="lin" valueType="num">
                                      <p:cBhvr>
                                        <p:cTn id="42"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43"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par>
                          <p:cTn id="44" fill="hold">
                            <p:stCondLst>
                              <p:cond delay="5500"/>
                            </p:stCondLst>
                            <p:childTnLst>
                              <p:par>
                                <p:cTn id="45" presetID="31" presetClass="entr" presetSubtype="0"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1000" fill="hold"/>
                                        <p:tgtEl>
                                          <p:spTgt spid="2"/>
                                        </p:tgtEl>
                                        <p:attrNameLst>
                                          <p:attrName>ppt_w</p:attrName>
                                        </p:attrNameLst>
                                      </p:cBhvr>
                                      <p:tavLst>
                                        <p:tav tm="0">
                                          <p:val>
                                            <p:fltVal val="0"/>
                                          </p:val>
                                        </p:tav>
                                        <p:tav tm="100000">
                                          <p:val>
                                            <p:strVal val="#ppt_w"/>
                                          </p:val>
                                        </p:tav>
                                      </p:tavLst>
                                    </p:anim>
                                    <p:anim calcmode="lin" valueType="num">
                                      <p:cBhvr>
                                        <p:cTn id="48" dur="1000" fill="hold"/>
                                        <p:tgtEl>
                                          <p:spTgt spid="2"/>
                                        </p:tgtEl>
                                        <p:attrNameLst>
                                          <p:attrName>ppt_h</p:attrName>
                                        </p:attrNameLst>
                                      </p:cBhvr>
                                      <p:tavLst>
                                        <p:tav tm="0">
                                          <p:val>
                                            <p:fltVal val="0"/>
                                          </p:val>
                                        </p:tav>
                                        <p:tav tm="100000">
                                          <p:val>
                                            <p:strVal val="#ppt_h"/>
                                          </p:val>
                                        </p:tav>
                                      </p:tavLst>
                                    </p:anim>
                                    <p:anim calcmode="lin" valueType="num">
                                      <p:cBhvr>
                                        <p:cTn id="49" dur="1000" fill="hold"/>
                                        <p:tgtEl>
                                          <p:spTgt spid="2"/>
                                        </p:tgtEl>
                                        <p:attrNameLst>
                                          <p:attrName>style.rotation</p:attrName>
                                        </p:attrNameLst>
                                      </p:cBhvr>
                                      <p:tavLst>
                                        <p:tav tm="0">
                                          <p:val>
                                            <p:fltVal val="90"/>
                                          </p:val>
                                        </p:tav>
                                        <p:tav tm="100000">
                                          <p:val>
                                            <p:fltVal val="0"/>
                                          </p:val>
                                        </p:tav>
                                      </p:tavLst>
                                    </p:anim>
                                    <p:animEffect transition="in" filter="fade">
                                      <p:cBhvr>
                                        <p:cTn id="50" dur="1000"/>
                                        <p:tgtEl>
                                          <p:spTgt spid="2"/>
                                        </p:tgtEl>
                                      </p:cBhvr>
                                    </p:animEffect>
                                  </p:childTnLst>
                                </p:cTn>
                              </p:par>
                            </p:childTnLst>
                          </p:cTn>
                        </p:par>
                        <p:par>
                          <p:cTn id="51" fill="hold">
                            <p:stCondLst>
                              <p:cond delay="6500"/>
                            </p:stCondLst>
                            <p:childTnLst>
                              <p:par>
                                <p:cTn id="52" presetID="42" presetClass="entr" presetSubtype="0" fill="hold" nodeType="afterEffect">
                                  <p:stCondLst>
                                    <p:cond delay="0"/>
                                  </p:stCondLst>
                                  <p:childTnLst>
                                    <p:set>
                                      <p:cBhvr>
                                        <p:cTn id="53" dur="1" fill="hold">
                                          <p:stCondLst>
                                            <p:cond delay="0"/>
                                          </p:stCondLst>
                                        </p:cTn>
                                        <p:tgtEl>
                                          <p:spTgt spid="7">
                                            <p:txEl>
                                              <p:pRg st="3" end="3"/>
                                            </p:txEl>
                                          </p:spTgt>
                                        </p:tgtEl>
                                        <p:attrNameLst>
                                          <p:attrName>style.visibility</p:attrName>
                                        </p:attrNameLst>
                                      </p:cBhvr>
                                      <p:to>
                                        <p:strVal val="visible"/>
                                      </p:to>
                                    </p:set>
                                    <p:animEffect transition="in" filter="fade">
                                      <p:cBhvr>
                                        <p:cTn id="54" dur="1000"/>
                                        <p:tgtEl>
                                          <p:spTgt spid="7">
                                            <p:txEl>
                                              <p:pRg st="3" end="3"/>
                                            </p:txEl>
                                          </p:spTgt>
                                        </p:tgtEl>
                                      </p:cBhvr>
                                    </p:animEffect>
                                    <p:anim calcmode="lin" valueType="num">
                                      <p:cBhvr>
                                        <p:cTn id="55"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56"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par>
                          <p:cTn id="57" fill="hold">
                            <p:stCondLst>
                              <p:cond delay="7500"/>
                            </p:stCondLst>
                            <p:childTnLst>
                              <p:par>
                                <p:cTn id="58" presetID="31" presetClass="entr" presetSubtype="0" fill="hold" nodeType="afterEffect">
                                  <p:stCondLst>
                                    <p:cond delay="0"/>
                                  </p:stCondLst>
                                  <p:childTnLst>
                                    <p:set>
                                      <p:cBhvr>
                                        <p:cTn id="59" dur="1" fill="hold">
                                          <p:stCondLst>
                                            <p:cond delay="0"/>
                                          </p:stCondLst>
                                        </p:cTn>
                                        <p:tgtEl>
                                          <p:spTgt spid="7">
                                            <p:txEl>
                                              <p:pRg st="4" end="4"/>
                                            </p:txEl>
                                          </p:spTgt>
                                        </p:tgtEl>
                                        <p:attrNameLst>
                                          <p:attrName>style.visibility</p:attrName>
                                        </p:attrNameLst>
                                      </p:cBhvr>
                                      <p:to>
                                        <p:strVal val="visible"/>
                                      </p:to>
                                    </p:set>
                                    <p:anim calcmode="lin" valueType="num">
                                      <p:cBhvr>
                                        <p:cTn id="60" dur="1000" fill="hold"/>
                                        <p:tgtEl>
                                          <p:spTgt spid="7">
                                            <p:txEl>
                                              <p:pRg st="4" end="4"/>
                                            </p:txEl>
                                          </p:spTgt>
                                        </p:tgtEl>
                                        <p:attrNameLst>
                                          <p:attrName>ppt_w</p:attrName>
                                        </p:attrNameLst>
                                      </p:cBhvr>
                                      <p:tavLst>
                                        <p:tav tm="0">
                                          <p:val>
                                            <p:fltVal val="0"/>
                                          </p:val>
                                        </p:tav>
                                        <p:tav tm="100000">
                                          <p:val>
                                            <p:strVal val="#ppt_w"/>
                                          </p:val>
                                        </p:tav>
                                      </p:tavLst>
                                    </p:anim>
                                    <p:anim calcmode="lin" valueType="num">
                                      <p:cBhvr>
                                        <p:cTn id="61" dur="1000" fill="hold"/>
                                        <p:tgtEl>
                                          <p:spTgt spid="7">
                                            <p:txEl>
                                              <p:pRg st="4" end="4"/>
                                            </p:txEl>
                                          </p:spTgt>
                                        </p:tgtEl>
                                        <p:attrNameLst>
                                          <p:attrName>ppt_h</p:attrName>
                                        </p:attrNameLst>
                                      </p:cBhvr>
                                      <p:tavLst>
                                        <p:tav tm="0">
                                          <p:val>
                                            <p:fltVal val="0"/>
                                          </p:val>
                                        </p:tav>
                                        <p:tav tm="100000">
                                          <p:val>
                                            <p:strVal val="#ppt_h"/>
                                          </p:val>
                                        </p:tav>
                                      </p:tavLst>
                                    </p:anim>
                                    <p:anim calcmode="lin" valueType="num">
                                      <p:cBhvr>
                                        <p:cTn id="62" dur="1000" fill="hold"/>
                                        <p:tgtEl>
                                          <p:spTgt spid="7">
                                            <p:txEl>
                                              <p:pRg st="4" end="4"/>
                                            </p:txEl>
                                          </p:spTgt>
                                        </p:tgtEl>
                                        <p:attrNameLst>
                                          <p:attrName>style.rotation</p:attrName>
                                        </p:attrNameLst>
                                      </p:cBhvr>
                                      <p:tavLst>
                                        <p:tav tm="0">
                                          <p:val>
                                            <p:fltVal val="90"/>
                                          </p:val>
                                        </p:tav>
                                        <p:tav tm="100000">
                                          <p:val>
                                            <p:fltVal val="0"/>
                                          </p:val>
                                        </p:tav>
                                      </p:tavLst>
                                    </p:anim>
                                    <p:animEffect transition="in" filter="fade">
                                      <p:cBhvr>
                                        <p:cTn id="63" dur="1000"/>
                                        <p:tgtEl>
                                          <p:spTgt spid="7">
                                            <p:txEl>
                                              <p:pRg st="4" end="4"/>
                                            </p:txEl>
                                          </p:spTgt>
                                        </p:tgtEl>
                                      </p:cBhvr>
                                    </p:animEffect>
                                  </p:childTnLst>
                                </p:cTn>
                              </p:par>
                            </p:childTnLst>
                          </p:cTn>
                        </p:par>
                        <p:par>
                          <p:cTn id="64" fill="hold">
                            <p:stCondLst>
                              <p:cond delay="8500"/>
                            </p:stCondLst>
                            <p:childTnLst>
                              <p:par>
                                <p:cTn id="65" presetID="31" presetClass="entr" presetSubtype="0" fill="hold" nodeType="afterEffect">
                                  <p:stCondLst>
                                    <p:cond delay="0"/>
                                  </p:stCondLst>
                                  <p:childTnLst>
                                    <p:set>
                                      <p:cBhvr>
                                        <p:cTn id="66" dur="1" fill="hold">
                                          <p:stCondLst>
                                            <p:cond delay="0"/>
                                          </p:stCondLst>
                                        </p:cTn>
                                        <p:tgtEl>
                                          <p:spTgt spid="4"/>
                                        </p:tgtEl>
                                        <p:attrNameLst>
                                          <p:attrName>style.visibility</p:attrName>
                                        </p:attrNameLst>
                                      </p:cBhvr>
                                      <p:to>
                                        <p:strVal val="visible"/>
                                      </p:to>
                                    </p:set>
                                    <p:anim calcmode="lin" valueType="num">
                                      <p:cBhvr>
                                        <p:cTn id="67" dur="1000" fill="hold"/>
                                        <p:tgtEl>
                                          <p:spTgt spid="4"/>
                                        </p:tgtEl>
                                        <p:attrNameLst>
                                          <p:attrName>ppt_w</p:attrName>
                                        </p:attrNameLst>
                                      </p:cBhvr>
                                      <p:tavLst>
                                        <p:tav tm="0">
                                          <p:val>
                                            <p:fltVal val="0"/>
                                          </p:val>
                                        </p:tav>
                                        <p:tav tm="100000">
                                          <p:val>
                                            <p:strVal val="#ppt_w"/>
                                          </p:val>
                                        </p:tav>
                                      </p:tavLst>
                                    </p:anim>
                                    <p:anim calcmode="lin" valueType="num">
                                      <p:cBhvr>
                                        <p:cTn id="68" dur="1000" fill="hold"/>
                                        <p:tgtEl>
                                          <p:spTgt spid="4"/>
                                        </p:tgtEl>
                                        <p:attrNameLst>
                                          <p:attrName>ppt_h</p:attrName>
                                        </p:attrNameLst>
                                      </p:cBhvr>
                                      <p:tavLst>
                                        <p:tav tm="0">
                                          <p:val>
                                            <p:fltVal val="0"/>
                                          </p:val>
                                        </p:tav>
                                        <p:tav tm="100000">
                                          <p:val>
                                            <p:strVal val="#ppt_h"/>
                                          </p:val>
                                        </p:tav>
                                      </p:tavLst>
                                    </p:anim>
                                    <p:anim calcmode="lin" valueType="num">
                                      <p:cBhvr>
                                        <p:cTn id="69" dur="1000" fill="hold"/>
                                        <p:tgtEl>
                                          <p:spTgt spid="4"/>
                                        </p:tgtEl>
                                        <p:attrNameLst>
                                          <p:attrName>style.rotation</p:attrName>
                                        </p:attrNameLst>
                                      </p:cBhvr>
                                      <p:tavLst>
                                        <p:tav tm="0">
                                          <p:val>
                                            <p:fltVal val="90"/>
                                          </p:val>
                                        </p:tav>
                                        <p:tav tm="100000">
                                          <p:val>
                                            <p:fltVal val="0"/>
                                          </p:val>
                                        </p:tav>
                                      </p:tavLst>
                                    </p:anim>
                                    <p:animEffect transition="in" filter="fade">
                                      <p:cBhvr>
                                        <p:cTn id="70" dur="1000"/>
                                        <p:tgtEl>
                                          <p:spTgt spid="4"/>
                                        </p:tgtEl>
                                      </p:cBhvr>
                                    </p:animEffect>
                                  </p:childTnLst>
                                </p:cTn>
                              </p:par>
                            </p:childTnLst>
                          </p:cTn>
                        </p:par>
                        <p:par>
                          <p:cTn id="71" fill="hold">
                            <p:stCondLst>
                              <p:cond delay="9500"/>
                            </p:stCondLst>
                            <p:childTnLst>
                              <p:par>
                                <p:cTn id="72" presetID="42" presetClass="entr" presetSubtype="0" fill="hold" nodeType="afterEffect">
                                  <p:stCondLst>
                                    <p:cond delay="0"/>
                                  </p:stCondLst>
                                  <p:childTnLst>
                                    <p:set>
                                      <p:cBhvr>
                                        <p:cTn id="73" dur="1" fill="hold">
                                          <p:stCondLst>
                                            <p:cond delay="0"/>
                                          </p:stCondLst>
                                        </p:cTn>
                                        <p:tgtEl>
                                          <p:spTgt spid="7">
                                            <p:txEl>
                                              <p:pRg st="5" end="5"/>
                                            </p:txEl>
                                          </p:spTgt>
                                        </p:tgtEl>
                                        <p:attrNameLst>
                                          <p:attrName>style.visibility</p:attrName>
                                        </p:attrNameLst>
                                      </p:cBhvr>
                                      <p:to>
                                        <p:strVal val="visible"/>
                                      </p:to>
                                    </p:set>
                                    <p:animEffect transition="in" filter="fade">
                                      <p:cBhvr>
                                        <p:cTn id="74" dur="1000"/>
                                        <p:tgtEl>
                                          <p:spTgt spid="7">
                                            <p:txEl>
                                              <p:pRg st="5" end="5"/>
                                            </p:txEl>
                                          </p:spTgt>
                                        </p:tgtEl>
                                      </p:cBhvr>
                                    </p:animEffect>
                                    <p:anim calcmode="lin" valueType="num">
                                      <p:cBhvr>
                                        <p:cTn id="75"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76"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par>
                          <p:cTn id="77" fill="hold">
                            <p:stCondLst>
                              <p:cond delay="10500"/>
                            </p:stCondLst>
                            <p:childTnLst>
                              <p:par>
                                <p:cTn id="78" presetID="42" presetClass="entr" presetSubtype="0" fill="hold" nodeType="afterEffect">
                                  <p:stCondLst>
                                    <p:cond delay="0"/>
                                  </p:stCondLst>
                                  <p:childTnLst>
                                    <p:set>
                                      <p:cBhvr>
                                        <p:cTn id="79" dur="1" fill="hold">
                                          <p:stCondLst>
                                            <p:cond delay="0"/>
                                          </p:stCondLst>
                                        </p:cTn>
                                        <p:tgtEl>
                                          <p:spTgt spid="7">
                                            <p:txEl>
                                              <p:pRg st="6" end="6"/>
                                            </p:txEl>
                                          </p:spTgt>
                                        </p:tgtEl>
                                        <p:attrNameLst>
                                          <p:attrName>style.visibility</p:attrName>
                                        </p:attrNameLst>
                                      </p:cBhvr>
                                      <p:to>
                                        <p:strVal val="visible"/>
                                      </p:to>
                                    </p:set>
                                    <p:animEffect transition="in" filter="fade">
                                      <p:cBhvr>
                                        <p:cTn id="80" dur="1000"/>
                                        <p:tgtEl>
                                          <p:spTgt spid="7">
                                            <p:txEl>
                                              <p:pRg st="6" end="6"/>
                                            </p:txEl>
                                          </p:spTgt>
                                        </p:tgtEl>
                                      </p:cBhvr>
                                    </p:animEffect>
                                    <p:anim calcmode="lin" valueType="num">
                                      <p:cBhvr>
                                        <p:cTn id="81"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82"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par>
                          <p:cTn id="83" fill="hold">
                            <p:stCondLst>
                              <p:cond delay="11500"/>
                            </p:stCondLst>
                            <p:childTnLst>
                              <p:par>
                                <p:cTn id="84" presetID="14" presetClass="entr" presetSubtype="10" fill="hold" nodeType="afterEffect">
                                  <p:stCondLst>
                                    <p:cond delay="0"/>
                                  </p:stCondLst>
                                  <p:childTnLst>
                                    <p:set>
                                      <p:cBhvr>
                                        <p:cTn id="85" dur="1" fill="hold">
                                          <p:stCondLst>
                                            <p:cond delay="0"/>
                                          </p:stCondLst>
                                        </p:cTn>
                                        <p:tgtEl>
                                          <p:spTgt spid="8">
                                            <p:txEl>
                                              <p:pRg st="0" end="0"/>
                                            </p:txEl>
                                          </p:spTgt>
                                        </p:tgtEl>
                                        <p:attrNameLst>
                                          <p:attrName>style.visibility</p:attrName>
                                        </p:attrNameLst>
                                      </p:cBhvr>
                                      <p:to>
                                        <p:strVal val="visible"/>
                                      </p:to>
                                    </p:set>
                                    <p:animEffect transition="in" filter="randombar(horizontal)">
                                      <p:cBhvr>
                                        <p:cTn id="86" dur="500"/>
                                        <p:tgtEl>
                                          <p:spTgt spid="8">
                                            <p:txEl>
                                              <p:pRg st="0" end="0"/>
                                            </p:txEl>
                                          </p:spTgt>
                                        </p:tgtEl>
                                      </p:cBhvr>
                                    </p:animEffect>
                                  </p:childTnLst>
                                </p:cTn>
                              </p:par>
                            </p:childTnLst>
                          </p:cTn>
                        </p:par>
                        <p:par>
                          <p:cTn id="87" fill="hold">
                            <p:stCondLst>
                              <p:cond delay="12000"/>
                            </p:stCondLst>
                            <p:childTnLst>
                              <p:par>
                                <p:cTn id="88" presetID="42" presetClass="entr" presetSubtype="0" fill="hold" nodeType="afterEffect">
                                  <p:stCondLst>
                                    <p:cond delay="0"/>
                                  </p:stCondLst>
                                  <p:childTnLst>
                                    <p:set>
                                      <p:cBhvr>
                                        <p:cTn id="89" dur="1" fill="hold">
                                          <p:stCondLst>
                                            <p:cond delay="0"/>
                                          </p:stCondLst>
                                        </p:cTn>
                                        <p:tgtEl>
                                          <p:spTgt spid="9">
                                            <p:txEl>
                                              <p:pRg st="1" end="1"/>
                                            </p:txEl>
                                          </p:spTgt>
                                        </p:tgtEl>
                                        <p:attrNameLst>
                                          <p:attrName>style.visibility</p:attrName>
                                        </p:attrNameLst>
                                      </p:cBhvr>
                                      <p:to>
                                        <p:strVal val="visible"/>
                                      </p:to>
                                    </p:set>
                                    <p:animEffect transition="in" filter="fade">
                                      <p:cBhvr>
                                        <p:cTn id="90" dur="1000"/>
                                        <p:tgtEl>
                                          <p:spTgt spid="9">
                                            <p:txEl>
                                              <p:pRg st="1" end="1"/>
                                            </p:txEl>
                                          </p:spTgt>
                                        </p:tgtEl>
                                      </p:cBhvr>
                                    </p:animEffect>
                                    <p:anim calcmode="lin" valueType="num">
                                      <p:cBhvr>
                                        <p:cTn id="91"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92"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par>
                          <p:cTn id="93" fill="hold">
                            <p:stCondLst>
                              <p:cond delay="13000"/>
                            </p:stCondLst>
                            <p:childTnLst>
                              <p:par>
                                <p:cTn id="94" presetID="31" presetClass="entr" presetSubtype="0" fill="hold" nodeType="afterEffect">
                                  <p:stCondLst>
                                    <p:cond delay="0"/>
                                  </p:stCondLst>
                                  <p:childTnLst>
                                    <p:set>
                                      <p:cBhvr>
                                        <p:cTn id="95" dur="1" fill="hold">
                                          <p:stCondLst>
                                            <p:cond delay="0"/>
                                          </p:stCondLst>
                                        </p:cTn>
                                        <p:tgtEl>
                                          <p:spTgt spid="11"/>
                                        </p:tgtEl>
                                        <p:attrNameLst>
                                          <p:attrName>style.visibility</p:attrName>
                                        </p:attrNameLst>
                                      </p:cBhvr>
                                      <p:to>
                                        <p:strVal val="visible"/>
                                      </p:to>
                                    </p:set>
                                    <p:anim calcmode="lin" valueType="num">
                                      <p:cBhvr>
                                        <p:cTn id="96" dur="1000" fill="hold"/>
                                        <p:tgtEl>
                                          <p:spTgt spid="11"/>
                                        </p:tgtEl>
                                        <p:attrNameLst>
                                          <p:attrName>ppt_w</p:attrName>
                                        </p:attrNameLst>
                                      </p:cBhvr>
                                      <p:tavLst>
                                        <p:tav tm="0">
                                          <p:val>
                                            <p:fltVal val="0"/>
                                          </p:val>
                                        </p:tav>
                                        <p:tav tm="100000">
                                          <p:val>
                                            <p:strVal val="#ppt_w"/>
                                          </p:val>
                                        </p:tav>
                                      </p:tavLst>
                                    </p:anim>
                                    <p:anim calcmode="lin" valueType="num">
                                      <p:cBhvr>
                                        <p:cTn id="97" dur="1000" fill="hold"/>
                                        <p:tgtEl>
                                          <p:spTgt spid="11"/>
                                        </p:tgtEl>
                                        <p:attrNameLst>
                                          <p:attrName>ppt_h</p:attrName>
                                        </p:attrNameLst>
                                      </p:cBhvr>
                                      <p:tavLst>
                                        <p:tav tm="0">
                                          <p:val>
                                            <p:fltVal val="0"/>
                                          </p:val>
                                        </p:tav>
                                        <p:tav tm="100000">
                                          <p:val>
                                            <p:strVal val="#ppt_h"/>
                                          </p:val>
                                        </p:tav>
                                      </p:tavLst>
                                    </p:anim>
                                    <p:anim calcmode="lin" valueType="num">
                                      <p:cBhvr>
                                        <p:cTn id="98" dur="1000" fill="hold"/>
                                        <p:tgtEl>
                                          <p:spTgt spid="11"/>
                                        </p:tgtEl>
                                        <p:attrNameLst>
                                          <p:attrName>style.rotation</p:attrName>
                                        </p:attrNameLst>
                                      </p:cBhvr>
                                      <p:tavLst>
                                        <p:tav tm="0">
                                          <p:val>
                                            <p:fltVal val="90"/>
                                          </p:val>
                                        </p:tav>
                                        <p:tav tm="100000">
                                          <p:val>
                                            <p:fltVal val="0"/>
                                          </p:val>
                                        </p:tav>
                                      </p:tavLst>
                                    </p:anim>
                                    <p:animEffect transition="in" filter="fade">
                                      <p:cBhvr>
                                        <p:cTn id="99" dur="1000"/>
                                        <p:tgtEl>
                                          <p:spTgt spid="11"/>
                                        </p:tgtEl>
                                      </p:cBhvr>
                                    </p:animEffect>
                                  </p:childTnLst>
                                </p:cTn>
                              </p:par>
                            </p:childTnLst>
                          </p:cTn>
                        </p:par>
                        <p:par>
                          <p:cTn id="100" fill="hold">
                            <p:stCondLst>
                              <p:cond delay="14000"/>
                            </p:stCondLst>
                            <p:childTnLst>
                              <p:par>
                                <p:cTn id="101" presetID="42" presetClass="entr" presetSubtype="0" fill="hold" nodeType="afterEffect">
                                  <p:stCondLst>
                                    <p:cond delay="0"/>
                                  </p:stCondLst>
                                  <p:childTnLst>
                                    <p:set>
                                      <p:cBhvr>
                                        <p:cTn id="102" dur="1" fill="hold">
                                          <p:stCondLst>
                                            <p:cond delay="0"/>
                                          </p:stCondLst>
                                        </p:cTn>
                                        <p:tgtEl>
                                          <p:spTgt spid="9">
                                            <p:txEl>
                                              <p:pRg st="2" end="2"/>
                                            </p:txEl>
                                          </p:spTgt>
                                        </p:tgtEl>
                                        <p:attrNameLst>
                                          <p:attrName>style.visibility</p:attrName>
                                        </p:attrNameLst>
                                      </p:cBhvr>
                                      <p:to>
                                        <p:strVal val="visible"/>
                                      </p:to>
                                    </p:set>
                                    <p:animEffect transition="in" filter="fade">
                                      <p:cBhvr>
                                        <p:cTn id="103" dur="1000"/>
                                        <p:tgtEl>
                                          <p:spTgt spid="9">
                                            <p:txEl>
                                              <p:pRg st="2" end="2"/>
                                            </p:txEl>
                                          </p:spTgt>
                                        </p:tgtEl>
                                      </p:cBhvr>
                                    </p:animEffect>
                                    <p:anim calcmode="lin" valueType="num">
                                      <p:cBhvr>
                                        <p:cTn id="104"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105"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par>
                          <p:cTn id="106" fill="hold">
                            <p:stCondLst>
                              <p:cond delay="15000"/>
                            </p:stCondLst>
                            <p:childTnLst>
                              <p:par>
                                <p:cTn id="107" presetID="31" presetClass="entr" presetSubtype="0" fill="hold" nodeType="after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p:cTn id="109" dur="1000" fill="hold"/>
                                        <p:tgtEl>
                                          <p:spTgt spid="12"/>
                                        </p:tgtEl>
                                        <p:attrNameLst>
                                          <p:attrName>ppt_w</p:attrName>
                                        </p:attrNameLst>
                                      </p:cBhvr>
                                      <p:tavLst>
                                        <p:tav tm="0">
                                          <p:val>
                                            <p:fltVal val="0"/>
                                          </p:val>
                                        </p:tav>
                                        <p:tav tm="100000">
                                          <p:val>
                                            <p:strVal val="#ppt_w"/>
                                          </p:val>
                                        </p:tav>
                                      </p:tavLst>
                                    </p:anim>
                                    <p:anim calcmode="lin" valueType="num">
                                      <p:cBhvr>
                                        <p:cTn id="110" dur="1000" fill="hold"/>
                                        <p:tgtEl>
                                          <p:spTgt spid="12"/>
                                        </p:tgtEl>
                                        <p:attrNameLst>
                                          <p:attrName>ppt_h</p:attrName>
                                        </p:attrNameLst>
                                      </p:cBhvr>
                                      <p:tavLst>
                                        <p:tav tm="0">
                                          <p:val>
                                            <p:fltVal val="0"/>
                                          </p:val>
                                        </p:tav>
                                        <p:tav tm="100000">
                                          <p:val>
                                            <p:strVal val="#ppt_h"/>
                                          </p:val>
                                        </p:tav>
                                      </p:tavLst>
                                    </p:anim>
                                    <p:anim calcmode="lin" valueType="num">
                                      <p:cBhvr>
                                        <p:cTn id="111" dur="1000" fill="hold"/>
                                        <p:tgtEl>
                                          <p:spTgt spid="12"/>
                                        </p:tgtEl>
                                        <p:attrNameLst>
                                          <p:attrName>style.rotation</p:attrName>
                                        </p:attrNameLst>
                                      </p:cBhvr>
                                      <p:tavLst>
                                        <p:tav tm="0">
                                          <p:val>
                                            <p:fltVal val="90"/>
                                          </p:val>
                                        </p:tav>
                                        <p:tav tm="100000">
                                          <p:val>
                                            <p:fltVal val="0"/>
                                          </p:val>
                                        </p:tav>
                                      </p:tavLst>
                                    </p:anim>
                                    <p:animEffect transition="in" filter="fade">
                                      <p:cBhvr>
                                        <p:cTn id="11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907383" y="498380"/>
            <a:ext cx="4973478" cy="855042"/>
          </a:xfrm>
        </p:spPr>
        <p:txBody>
          <a:bodyPr>
            <a:normAutofit fontScale="90000"/>
          </a:bodyPr>
          <a:lstStyle/>
          <a:p>
            <a:pPr algn="ctr"/>
            <a:r>
              <a:rPr lang="es-MX" dirty="0" smtClean="0">
                <a:solidFill>
                  <a:srgbClr val="FF0000"/>
                </a:solidFill>
                <a:effectLst>
                  <a:outerShdw blurRad="38100" dist="38100" dir="2700000" algn="tl">
                    <a:srgbClr val="000000">
                      <a:alpha val="43137"/>
                    </a:srgbClr>
                  </a:outerShdw>
                </a:effectLst>
              </a:rPr>
              <a:t>Emoción – Sentimiento</a:t>
            </a:r>
            <a:r>
              <a:rPr lang="es-MX" dirty="0" smtClean="0">
                <a:effectLst>
                  <a:outerShdw blurRad="38100" dist="38100" dir="2700000" algn="tl">
                    <a:srgbClr val="000000">
                      <a:alpha val="43137"/>
                    </a:srgbClr>
                  </a:outerShdw>
                </a:effectLst>
              </a:rPr>
              <a:t/>
            </a:r>
            <a:br>
              <a:rPr lang="es-MX" dirty="0" smtClean="0">
                <a:effectLst>
                  <a:outerShdw blurRad="38100" dist="38100" dir="2700000" algn="tl">
                    <a:srgbClr val="000000">
                      <a:alpha val="43137"/>
                    </a:srgbClr>
                  </a:outerShdw>
                </a:effectLst>
              </a:rPr>
            </a:br>
            <a:endParaRPr lang="es-MX" dirty="0">
              <a:effectLst>
                <a:outerShdw blurRad="38100" dist="38100" dir="2700000" algn="tl">
                  <a:srgbClr val="000000">
                    <a:alpha val="43137"/>
                  </a:srgbClr>
                </a:outerShdw>
              </a:effectLst>
            </a:endParaRPr>
          </a:p>
        </p:txBody>
      </p:sp>
      <p:sp>
        <p:nvSpPr>
          <p:cNvPr id="3" name="Marcador de contenido 2"/>
          <p:cNvSpPr>
            <a:spLocks noGrp="1"/>
          </p:cNvSpPr>
          <p:nvPr>
            <p:ph sz="half" idx="1"/>
          </p:nvPr>
        </p:nvSpPr>
        <p:spPr>
          <a:xfrm>
            <a:off x="2033059" y="1653269"/>
            <a:ext cx="4288043" cy="4139572"/>
          </a:xfrm>
        </p:spPr>
        <p:txBody>
          <a:bodyPr>
            <a:normAutofit/>
          </a:bodyPr>
          <a:lstStyle/>
          <a:p>
            <a:pPr marL="0" indent="0" algn="just">
              <a:buNone/>
            </a:pPr>
            <a:r>
              <a:rPr lang="es-MX" sz="2000" b="1" dirty="0">
                <a:solidFill>
                  <a:srgbClr val="FF0000"/>
                </a:solidFill>
              </a:rPr>
              <a:t>Emoción.- </a:t>
            </a:r>
            <a:r>
              <a:rPr lang="es-MX" sz="2000" dirty="0">
                <a:solidFill>
                  <a:schemeClr val="tx1"/>
                </a:solidFill>
              </a:rPr>
              <a:t>proceso del estado afectivo que revela la manera subjetiva de afrontar la realidad</a:t>
            </a:r>
            <a:r>
              <a:rPr lang="es-MX" sz="2000" dirty="0" smtClean="0">
                <a:solidFill>
                  <a:schemeClr val="tx1"/>
                </a:solidFill>
              </a:rPr>
              <a:t>.</a:t>
            </a:r>
          </a:p>
          <a:p>
            <a:pPr marL="0" indent="0" algn="just">
              <a:buNone/>
            </a:pPr>
            <a:endParaRPr lang="es-MX" sz="2000" b="1" dirty="0">
              <a:solidFill>
                <a:srgbClr val="FF0000"/>
              </a:solidFill>
            </a:endParaRPr>
          </a:p>
          <a:p>
            <a:pPr marL="0" indent="0" algn="just">
              <a:buNone/>
            </a:pPr>
            <a:r>
              <a:rPr lang="es-MX" sz="2000" b="1" dirty="0" smtClean="0">
                <a:solidFill>
                  <a:srgbClr val="FF0000"/>
                </a:solidFill>
              </a:rPr>
              <a:t>Sentimiento.- </a:t>
            </a:r>
            <a:r>
              <a:rPr lang="es-MX" sz="2000" dirty="0" smtClean="0">
                <a:solidFill>
                  <a:schemeClr val="tx1"/>
                </a:solidFill>
              </a:rPr>
              <a:t>estado cognitivo y afectivo como resultado de una representación (en la que intervienen diferentes factores: estado físico, deseos, proyectos, sistemas de creencias, experiencias anteriores…).</a:t>
            </a:r>
            <a:endParaRPr lang="es-MX" sz="2000" dirty="0">
              <a:solidFill>
                <a:schemeClr val="tx1"/>
              </a:solidFill>
            </a:endParaRPr>
          </a:p>
          <a:p>
            <a:pPr marL="0" indent="0">
              <a:buNone/>
            </a:pPr>
            <a:endParaRPr lang="es-MX" sz="2000" dirty="0" smtClean="0"/>
          </a:p>
        </p:txBody>
      </p:sp>
      <p:sp>
        <p:nvSpPr>
          <p:cNvPr id="4" name="Marcador de contenido 3"/>
          <p:cNvSpPr>
            <a:spLocks noGrp="1"/>
          </p:cNvSpPr>
          <p:nvPr>
            <p:ph sz="half" idx="2"/>
          </p:nvPr>
        </p:nvSpPr>
        <p:spPr>
          <a:xfrm>
            <a:off x="7670806" y="346345"/>
            <a:ext cx="2913373" cy="1676400"/>
          </a:xfrm>
        </p:spPr>
        <p:txBody>
          <a:bodyPr>
            <a:noAutofit/>
          </a:bodyPr>
          <a:lstStyle/>
          <a:p>
            <a:pPr marL="0" indent="0" algn="ctr">
              <a:buNone/>
            </a:pPr>
            <a:r>
              <a:rPr lang="es-MX" sz="2400" dirty="0" smtClean="0">
                <a:solidFill>
                  <a:srgbClr val="FF0000"/>
                </a:solidFill>
              </a:rPr>
              <a:t>Mientras que el sentimiento es más duradero, la emoción es más breve y repentina.</a:t>
            </a:r>
            <a:endParaRPr lang="es-MX" sz="2400" dirty="0">
              <a:solidFill>
                <a:srgbClr val="FF0000"/>
              </a:solidFill>
            </a:endParaRPr>
          </a:p>
        </p:txBody>
      </p:sp>
      <p:pic>
        <p:nvPicPr>
          <p:cNvPr id="1026" name="Picture 2" descr="El amor es un sentimien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3376" y="2458783"/>
            <a:ext cx="4037728" cy="3620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211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fade">
                                      <p:cBhvr>
                                        <p:cTn id="23" dur="1000"/>
                                        <p:tgtEl>
                                          <p:spTgt spid="4">
                                            <p:txEl>
                                              <p:pRg st="0" end="0"/>
                                            </p:txEl>
                                          </p:spTgt>
                                        </p:tgtEl>
                                      </p:cBhvr>
                                    </p:animEffect>
                                    <p:anim calcmode="lin" valueType="num">
                                      <p:cBhvr>
                                        <p:cTn id="2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42" presetClass="entr" presetSubtype="0" fill="hold" nodeType="afterEffect">
                                  <p:stCondLst>
                                    <p:cond delay="0"/>
                                  </p:stCondLst>
                                  <p:childTnLst>
                                    <p:set>
                                      <p:cBhvr>
                                        <p:cTn id="28" dur="1" fill="hold">
                                          <p:stCondLst>
                                            <p:cond delay="0"/>
                                          </p:stCondLst>
                                        </p:cTn>
                                        <p:tgtEl>
                                          <p:spTgt spid="1026"/>
                                        </p:tgtEl>
                                        <p:attrNameLst>
                                          <p:attrName>style.visibility</p:attrName>
                                        </p:attrNameLst>
                                      </p:cBhvr>
                                      <p:to>
                                        <p:strVal val="visible"/>
                                      </p:to>
                                    </p:set>
                                    <p:animEffect transition="in" filter="fade">
                                      <p:cBhvr>
                                        <p:cTn id="29" dur="1000"/>
                                        <p:tgtEl>
                                          <p:spTgt spid="1026"/>
                                        </p:tgtEl>
                                      </p:cBhvr>
                                    </p:animEffect>
                                    <p:anim calcmode="lin" valueType="num">
                                      <p:cBhvr>
                                        <p:cTn id="30" dur="1000" fill="hold"/>
                                        <p:tgtEl>
                                          <p:spTgt spid="1026"/>
                                        </p:tgtEl>
                                        <p:attrNameLst>
                                          <p:attrName>ppt_x</p:attrName>
                                        </p:attrNameLst>
                                      </p:cBhvr>
                                      <p:tavLst>
                                        <p:tav tm="0">
                                          <p:val>
                                            <p:strVal val="#ppt_x"/>
                                          </p:val>
                                        </p:tav>
                                        <p:tav tm="100000">
                                          <p:val>
                                            <p:strVal val="#ppt_x"/>
                                          </p:val>
                                        </p:tav>
                                      </p:tavLst>
                                    </p:anim>
                                    <p:anim calcmode="lin" valueType="num">
                                      <p:cBhvr>
                                        <p:cTn id="31"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5" name="Picture 2" descr="http://eleslaboninvisible.com/wp-content/uploads/2015/09/emoci%C3%B3n-y-sentimiento.-Diferenci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0181" y="286025"/>
            <a:ext cx="8820150" cy="6229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4242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589212" y="2058750"/>
            <a:ext cx="8915399" cy="1006568"/>
          </a:xfrm>
        </p:spPr>
        <p:txBody>
          <a:bodyPr>
            <a:normAutofit/>
          </a:bodyPr>
          <a:lstStyle/>
          <a:p>
            <a:pPr algn="ctr"/>
            <a:r>
              <a:rPr lang="es-MX" sz="3200" dirty="0" smtClean="0">
                <a:solidFill>
                  <a:schemeClr val="accent6"/>
                </a:solidFill>
                <a:latin typeface="Lucida Handwriting" panose="03010101010101010101" pitchFamily="66" charset="0"/>
              </a:rPr>
              <a:t>SALUD EMOCIONAL</a:t>
            </a:r>
            <a:endParaRPr lang="es-MX" sz="3200" dirty="0"/>
          </a:p>
        </p:txBody>
      </p:sp>
      <p:sp>
        <p:nvSpPr>
          <p:cNvPr id="5" name="Subtítulo 4"/>
          <p:cNvSpPr>
            <a:spLocks noGrp="1"/>
          </p:cNvSpPr>
          <p:nvPr>
            <p:ph type="body" idx="1"/>
          </p:nvPr>
        </p:nvSpPr>
        <p:spPr>
          <a:xfrm>
            <a:off x="2589212" y="3530129"/>
            <a:ext cx="8915399" cy="1301644"/>
          </a:xfrm>
        </p:spPr>
        <p:txBody>
          <a:bodyPr>
            <a:noAutofit/>
          </a:bodyPr>
          <a:lstStyle/>
          <a:p>
            <a:pPr algn="just"/>
            <a:r>
              <a:rPr lang="es-MX" sz="2800" dirty="0" smtClean="0">
                <a:solidFill>
                  <a:schemeClr val="accent1">
                    <a:lumMod val="60000"/>
                    <a:lumOff val="40000"/>
                  </a:schemeClr>
                </a:solidFill>
              </a:rPr>
              <a:t>Propósito del módulo</a:t>
            </a:r>
          </a:p>
          <a:p>
            <a:pPr marL="285750" indent="-285750" algn="just">
              <a:buFont typeface="Wingdings" panose="05000000000000000000" pitchFamily="2" charset="2"/>
              <a:buChar char="q"/>
            </a:pPr>
            <a:r>
              <a:rPr lang="es-MX" dirty="0" smtClean="0">
                <a:solidFill>
                  <a:schemeClr val="accent1">
                    <a:lumMod val="60000"/>
                    <a:lumOff val="40000"/>
                  </a:schemeClr>
                </a:solidFill>
              </a:rPr>
              <a:t>Analiza sus emociones con responsabilidad para desarrollar sus habilidades de autorregulación.</a:t>
            </a:r>
            <a:endParaRPr lang="es-MX" dirty="0">
              <a:solidFill>
                <a:schemeClr val="accent1">
                  <a:lumMod val="60000"/>
                  <a:lumOff val="40000"/>
                </a:schemeClr>
              </a:solidFill>
            </a:endParaRPr>
          </a:p>
        </p:txBody>
      </p:sp>
    </p:spTree>
    <p:extLst>
      <p:ext uri="{BB962C8B-B14F-4D97-AF65-F5344CB8AC3E}">
        <p14:creationId xmlns:p14="http://schemas.microsoft.com/office/powerpoint/2010/main" val="3080211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heel(1)">
                                      <p:cBhvr>
                                        <p:cTn id="13" dur="2000"/>
                                        <p:tgtEl>
                                          <p:spTgt spid="5">
                                            <p:txEl>
                                              <p:pRg st="0" end="0"/>
                                            </p:txEl>
                                          </p:spTgt>
                                        </p:tgtEl>
                                      </p:cBhvr>
                                    </p:animEffect>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1000"/>
                                        <p:tgtEl>
                                          <p:spTgt spid="5">
                                            <p:txEl>
                                              <p:pRg st="1" end="1"/>
                                            </p:txEl>
                                          </p:spTgt>
                                        </p:tgtEl>
                                      </p:cBhvr>
                                    </p:animEffect>
                                    <p:anim calcmode="lin" valueType="num">
                                      <p:cBhvr>
                                        <p:cTn id="1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rgbClr val="E1FFE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667095" y="679738"/>
            <a:ext cx="5824650" cy="818556"/>
          </a:xfrm>
        </p:spPr>
        <p:txBody>
          <a:bodyPr/>
          <a:lstStyle/>
          <a:p>
            <a:r>
              <a:rPr lang="es-MX" dirty="0" smtClean="0">
                <a:solidFill>
                  <a:srgbClr val="CC6600"/>
                </a:solidFill>
              </a:rPr>
              <a:t>Vocabulario emocional</a:t>
            </a:r>
            <a:endParaRPr lang="es-MX" dirty="0">
              <a:solidFill>
                <a:srgbClr val="CC6600"/>
              </a:solidFill>
            </a:endParaRPr>
          </a:p>
        </p:txBody>
      </p:sp>
      <p:sp>
        <p:nvSpPr>
          <p:cNvPr id="3" name="Marcador de contenido 2"/>
          <p:cNvSpPr>
            <a:spLocks noGrp="1"/>
          </p:cNvSpPr>
          <p:nvPr>
            <p:ph sz="half" idx="1"/>
          </p:nvPr>
        </p:nvSpPr>
        <p:spPr>
          <a:xfrm>
            <a:off x="2061056" y="1652824"/>
            <a:ext cx="4313864" cy="4605766"/>
          </a:xfrm>
        </p:spPr>
        <p:txBody>
          <a:bodyPr>
            <a:noAutofit/>
          </a:bodyPr>
          <a:lstStyle/>
          <a:p>
            <a:pPr marL="0" indent="0" algn="just">
              <a:buNone/>
            </a:pPr>
            <a:r>
              <a:rPr lang="es-MX" b="1" dirty="0" smtClean="0">
                <a:solidFill>
                  <a:srgbClr val="CC6600"/>
                </a:solidFill>
              </a:rPr>
              <a:t>Alegría.- </a:t>
            </a:r>
            <a:r>
              <a:rPr lang="es-MX" dirty="0" smtClean="0">
                <a:solidFill>
                  <a:srgbClr val="336600"/>
                </a:solidFill>
              </a:rPr>
              <a:t>emoción positiva que se traducen satisfacción general. Se suele experimentar cuando se alcanza alguna objetivo o deseo considerado como valioso por la persona. </a:t>
            </a:r>
          </a:p>
          <a:p>
            <a:pPr marL="0" indent="0" algn="just">
              <a:buNone/>
            </a:pPr>
            <a:r>
              <a:rPr lang="es-MX" b="1" dirty="0" smtClean="0">
                <a:solidFill>
                  <a:srgbClr val="CC6600"/>
                </a:solidFill>
              </a:rPr>
              <a:t>Amor.- </a:t>
            </a:r>
            <a:r>
              <a:rPr lang="es-MX" dirty="0" smtClean="0">
                <a:solidFill>
                  <a:srgbClr val="336600"/>
                </a:solidFill>
              </a:rPr>
              <a:t>pasión, sentido de felicidad suprema hacia algo o alguien.</a:t>
            </a:r>
          </a:p>
          <a:p>
            <a:pPr marL="0" indent="0" algn="just">
              <a:buNone/>
            </a:pPr>
            <a:r>
              <a:rPr lang="es-MX" b="1" dirty="0" smtClean="0">
                <a:solidFill>
                  <a:srgbClr val="CC6600"/>
                </a:solidFill>
              </a:rPr>
              <a:t>Ira.- </a:t>
            </a:r>
            <a:r>
              <a:rPr lang="es-MX" dirty="0" smtClean="0">
                <a:solidFill>
                  <a:srgbClr val="336600"/>
                </a:solidFill>
              </a:rPr>
              <a:t>enfado muy violento, furia o violencia de los elementos, repetición de actos de enfado o venganza.</a:t>
            </a:r>
          </a:p>
          <a:p>
            <a:pPr marL="0" indent="0" algn="just">
              <a:buNone/>
            </a:pPr>
            <a:r>
              <a:rPr lang="es-MX" b="1" dirty="0" smtClean="0">
                <a:solidFill>
                  <a:srgbClr val="CC6600"/>
                </a:solidFill>
              </a:rPr>
              <a:t>Miedo.- </a:t>
            </a:r>
            <a:r>
              <a:rPr lang="es-MX" dirty="0" smtClean="0">
                <a:solidFill>
                  <a:srgbClr val="336600"/>
                </a:solidFill>
              </a:rPr>
              <a:t>emoción primaria que nos predispone ante una situación de peligro y de emergencia.</a:t>
            </a:r>
          </a:p>
        </p:txBody>
      </p:sp>
      <p:sp>
        <p:nvSpPr>
          <p:cNvPr id="4" name="Marcador de contenido 3"/>
          <p:cNvSpPr>
            <a:spLocks noGrp="1"/>
          </p:cNvSpPr>
          <p:nvPr>
            <p:ph sz="half" idx="2"/>
          </p:nvPr>
        </p:nvSpPr>
        <p:spPr>
          <a:xfrm>
            <a:off x="7391411" y="2092532"/>
            <a:ext cx="4113197" cy="4274578"/>
          </a:xfrm>
          <a:noFill/>
        </p:spPr>
        <p:txBody>
          <a:bodyPr>
            <a:normAutofit fontScale="92500" lnSpcReduction="10000"/>
          </a:bodyPr>
          <a:lstStyle/>
          <a:p>
            <a:pPr marL="0" indent="0" algn="just">
              <a:buNone/>
            </a:pPr>
            <a:r>
              <a:rPr lang="es-MX" sz="1900" b="1" dirty="0">
                <a:solidFill>
                  <a:srgbClr val="CC6600"/>
                </a:solidFill>
              </a:rPr>
              <a:t>Terror</a:t>
            </a:r>
            <a:r>
              <a:rPr lang="es-MX" sz="1900" b="1" dirty="0" smtClean="0">
                <a:solidFill>
                  <a:srgbClr val="CC6600"/>
                </a:solidFill>
              </a:rPr>
              <a:t>.- </a:t>
            </a:r>
            <a:r>
              <a:rPr lang="es-MX" sz="1900" dirty="0" smtClean="0">
                <a:solidFill>
                  <a:srgbClr val="336600"/>
                </a:solidFill>
              </a:rPr>
              <a:t>aprensión, miedo, sospecha. </a:t>
            </a:r>
            <a:endParaRPr lang="es-MX" sz="1900" dirty="0">
              <a:solidFill>
                <a:srgbClr val="336600"/>
              </a:solidFill>
            </a:endParaRPr>
          </a:p>
          <a:p>
            <a:pPr marL="0" indent="0" algn="just">
              <a:buNone/>
            </a:pPr>
            <a:r>
              <a:rPr lang="es-MX" sz="1900" b="1" dirty="0" smtClean="0">
                <a:solidFill>
                  <a:srgbClr val="CC6600"/>
                </a:solidFill>
              </a:rPr>
              <a:t>Sorpresa.- </a:t>
            </a:r>
            <a:r>
              <a:rPr lang="es-MX" sz="1900" dirty="0" smtClean="0">
                <a:solidFill>
                  <a:srgbClr val="336600"/>
                </a:solidFill>
              </a:rPr>
              <a:t>reacción emocional que suele producirse ante un estímulo ambiental inesperado.</a:t>
            </a:r>
            <a:endParaRPr lang="es-MX" sz="1900" dirty="0">
              <a:solidFill>
                <a:srgbClr val="336600"/>
              </a:solidFill>
            </a:endParaRPr>
          </a:p>
          <a:p>
            <a:pPr marL="0" indent="0" algn="just">
              <a:buNone/>
            </a:pPr>
            <a:r>
              <a:rPr lang="es-MX" sz="1900" b="1" dirty="0">
                <a:solidFill>
                  <a:srgbClr val="CC6600"/>
                </a:solidFill>
              </a:rPr>
              <a:t>Vergüenza</a:t>
            </a:r>
            <a:r>
              <a:rPr lang="es-MX" sz="1900" b="1" dirty="0" smtClean="0">
                <a:solidFill>
                  <a:srgbClr val="CC6600"/>
                </a:solidFill>
              </a:rPr>
              <a:t>.- </a:t>
            </a:r>
            <a:r>
              <a:rPr lang="es-MX" sz="1900" dirty="0" smtClean="0">
                <a:solidFill>
                  <a:srgbClr val="336600"/>
                </a:solidFill>
              </a:rPr>
              <a:t>sentimiento que se genera en la persona al percibir que peligra su propia autoimagen como consecuencia de una evaluación externa.</a:t>
            </a:r>
          </a:p>
          <a:p>
            <a:pPr marL="0" indent="0" algn="just">
              <a:buNone/>
            </a:pPr>
            <a:r>
              <a:rPr lang="es-MX" sz="1900" b="1" dirty="0" smtClean="0">
                <a:solidFill>
                  <a:srgbClr val="CC6600"/>
                </a:solidFill>
              </a:rPr>
              <a:t>Estrés.- </a:t>
            </a:r>
            <a:r>
              <a:rPr lang="es-MX" sz="1900" dirty="0" smtClean="0">
                <a:solidFill>
                  <a:srgbClr val="336600"/>
                </a:solidFill>
              </a:rPr>
              <a:t>estado de tensión provocado por una relación negativa entre las demandas de la situación y las expectativas del individuo.</a:t>
            </a:r>
            <a:endParaRPr lang="es-MX" sz="1900" dirty="0">
              <a:solidFill>
                <a:srgbClr val="336600"/>
              </a:solidFill>
            </a:endParaRPr>
          </a:p>
          <a:p>
            <a:pPr marL="0" indent="0">
              <a:buNone/>
            </a:pPr>
            <a:endParaRPr lang="es-MX" dirty="0">
              <a:solidFill>
                <a:srgbClr val="336600"/>
              </a:solidFill>
            </a:endParaRPr>
          </a:p>
          <a:p>
            <a:pPr marL="0" indent="0">
              <a:buNone/>
            </a:pPr>
            <a:endParaRPr lang="es-MX" dirty="0"/>
          </a:p>
        </p:txBody>
      </p:sp>
      <p:pic>
        <p:nvPicPr>
          <p:cNvPr id="3074" name="Picture 2" descr="http://kidshealth.org/teen/en_espanol/mente/headers_93337/T_stress1_S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1744" y="241884"/>
            <a:ext cx="3912529" cy="1417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6170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anim calcmode="lin" valueType="num">
                                      <p:cBhvr>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1000"/>
                                        <p:tgtEl>
                                          <p:spTgt spid="3">
                                            <p:txEl>
                                              <p:pRg st="1" end="1"/>
                                            </p:txEl>
                                          </p:spTgt>
                                        </p:tgtEl>
                                      </p:cBhvr>
                                    </p:animEffect>
                                    <p:anim calcmode="lin" valueType="num">
                                      <p:cBhvr>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1000"/>
                                        <p:tgtEl>
                                          <p:spTgt spid="4">
                                            <p:txEl>
                                              <p:pRg st="0" end="0"/>
                                            </p:txEl>
                                          </p:spTgt>
                                        </p:tgtEl>
                                      </p:cBhvr>
                                    </p:animEffect>
                                    <p:anim calcmode="lin" valueType="num">
                                      <p:cBhvr>
                                        <p:cTn id="3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42" presetClass="entr" presetSubtype="0" fill="hold" nodeType="afterEffect">
                                  <p:stCondLst>
                                    <p:cond delay="0"/>
                                  </p:stCondLst>
                                  <p:childTnLst>
                                    <p:set>
                                      <p:cBhvr>
                                        <p:cTn id="39" dur="1" fill="hold">
                                          <p:stCondLst>
                                            <p:cond delay="0"/>
                                          </p:stCondLst>
                                        </p:cTn>
                                        <p:tgtEl>
                                          <p:spTgt spid="4">
                                            <p:txEl>
                                              <p:pRg st="1" end="1"/>
                                            </p:txEl>
                                          </p:spTgt>
                                        </p:tgtEl>
                                        <p:attrNameLst>
                                          <p:attrName>style.visibility</p:attrName>
                                        </p:attrNameLst>
                                      </p:cBhvr>
                                      <p:to>
                                        <p:strVal val="visible"/>
                                      </p:to>
                                    </p:set>
                                    <p:animEffect transition="in" filter="fade">
                                      <p:cBhvr>
                                        <p:cTn id="40" dur="1000"/>
                                        <p:tgtEl>
                                          <p:spTgt spid="4">
                                            <p:txEl>
                                              <p:pRg st="1" end="1"/>
                                            </p:txEl>
                                          </p:spTgt>
                                        </p:tgtEl>
                                      </p:cBhvr>
                                    </p:animEffect>
                                    <p:anim calcmode="lin" valueType="num">
                                      <p:cBhvr>
                                        <p:cTn id="4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42" presetClass="entr" presetSubtype="0" fill="hold" nodeType="afterEffect">
                                  <p:stCondLst>
                                    <p:cond delay="0"/>
                                  </p:stCondLst>
                                  <p:childTnLst>
                                    <p:set>
                                      <p:cBhvr>
                                        <p:cTn id="45" dur="1" fill="hold">
                                          <p:stCondLst>
                                            <p:cond delay="0"/>
                                          </p:stCondLst>
                                        </p:cTn>
                                        <p:tgtEl>
                                          <p:spTgt spid="4">
                                            <p:txEl>
                                              <p:pRg st="2" end="2"/>
                                            </p:txEl>
                                          </p:spTgt>
                                        </p:tgtEl>
                                        <p:attrNameLst>
                                          <p:attrName>style.visibility</p:attrName>
                                        </p:attrNameLst>
                                      </p:cBhvr>
                                      <p:to>
                                        <p:strVal val="visible"/>
                                      </p:to>
                                    </p:set>
                                    <p:animEffect transition="in" filter="fade">
                                      <p:cBhvr>
                                        <p:cTn id="46" dur="1000"/>
                                        <p:tgtEl>
                                          <p:spTgt spid="4">
                                            <p:txEl>
                                              <p:pRg st="2" end="2"/>
                                            </p:txEl>
                                          </p:spTgt>
                                        </p:tgtEl>
                                      </p:cBhvr>
                                    </p:animEffect>
                                    <p:anim calcmode="lin" valueType="num">
                                      <p:cBhvr>
                                        <p:cTn id="4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8"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49" fill="hold">
                            <p:stCondLst>
                              <p:cond delay="7000"/>
                            </p:stCondLst>
                            <p:childTnLst>
                              <p:par>
                                <p:cTn id="50" presetID="42" presetClass="entr" presetSubtype="0" fill="hold" nodeType="afterEffect">
                                  <p:stCondLst>
                                    <p:cond delay="0"/>
                                  </p:stCondLst>
                                  <p:childTnLst>
                                    <p:set>
                                      <p:cBhvr>
                                        <p:cTn id="51" dur="1" fill="hold">
                                          <p:stCondLst>
                                            <p:cond delay="0"/>
                                          </p:stCondLst>
                                        </p:cTn>
                                        <p:tgtEl>
                                          <p:spTgt spid="4">
                                            <p:txEl>
                                              <p:pRg st="3" end="3"/>
                                            </p:txEl>
                                          </p:spTgt>
                                        </p:tgtEl>
                                        <p:attrNameLst>
                                          <p:attrName>style.visibility</p:attrName>
                                        </p:attrNameLst>
                                      </p:cBhvr>
                                      <p:to>
                                        <p:strVal val="visible"/>
                                      </p:to>
                                    </p:set>
                                    <p:animEffect transition="in" filter="fade">
                                      <p:cBhvr>
                                        <p:cTn id="52" dur="1000"/>
                                        <p:tgtEl>
                                          <p:spTgt spid="4">
                                            <p:txEl>
                                              <p:pRg st="3" end="3"/>
                                            </p:txEl>
                                          </p:spTgt>
                                        </p:tgtEl>
                                      </p:cBhvr>
                                    </p:animEffect>
                                    <p:anim calcmode="lin" valueType="num">
                                      <p:cBhvr>
                                        <p:cTn id="5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5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3074"/>
                                        </p:tgtEl>
                                        <p:attrNameLst>
                                          <p:attrName>style.visibility</p:attrName>
                                        </p:attrNameLst>
                                      </p:cBhvr>
                                      <p:to>
                                        <p:strVal val="visible"/>
                                      </p:to>
                                    </p:set>
                                    <p:animEffect transition="in" filter="fade">
                                      <p:cBhvr>
                                        <p:cTn id="57" dur="1000"/>
                                        <p:tgtEl>
                                          <p:spTgt spid="3074"/>
                                        </p:tgtEl>
                                      </p:cBhvr>
                                    </p:animEffect>
                                    <p:anim calcmode="lin" valueType="num">
                                      <p:cBhvr>
                                        <p:cTn id="58" dur="1000" fill="hold"/>
                                        <p:tgtEl>
                                          <p:spTgt spid="3074"/>
                                        </p:tgtEl>
                                        <p:attrNameLst>
                                          <p:attrName>ppt_x</p:attrName>
                                        </p:attrNameLst>
                                      </p:cBhvr>
                                      <p:tavLst>
                                        <p:tav tm="0">
                                          <p:val>
                                            <p:strVal val="#ppt_x"/>
                                          </p:val>
                                        </p:tav>
                                        <p:tav tm="100000">
                                          <p:val>
                                            <p:strVal val="#ppt_x"/>
                                          </p:val>
                                        </p:tav>
                                      </p:tavLst>
                                    </p:anim>
                                    <p:anim calcmode="lin" valueType="num">
                                      <p:cBhvr>
                                        <p:cTn id="59"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423351" y="395510"/>
            <a:ext cx="8911687" cy="1280890"/>
          </a:xfrm>
        </p:spPr>
        <p:txBody>
          <a:bodyPr>
            <a:noAutofit/>
          </a:bodyPr>
          <a:lstStyle/>
          <a:p>
            <a:r>
              <a:rPr lang="es-MX" sz="2400" b="1" dirty="0">
                <a:solidFill>
                  <a:srgbClr val="C00000"/>
                </a:solidFill>
              </a:rPr>
              <a:t>CONOCE T</a:t>
            </a:r>
            <a:r>
              <a:rPr lang="es-MX" sz="2000" dirty="0">
                <a:solidFill>
                  <a:srgbClr val="C00000"/>
                </a:solidFill>
              </a:rPr>
              <a:t/>
            </a:r>
            <a:br>
              <a:rPr lang="es-MX" sz="2000" dirty="0">
                <a:solidFill>
                  <a:srgbClr val="C00000"/>
                </a:solidFill>
              </a:rPr>
            </a:br>
            <a:r>
              <a:rPr lang="es-MX" sz="2000" dirty="0">
                <a:solidFill>
                  <a:srgbClr val="C00000"/>
                </a:solidFill>
              </a:rPr>
              <a:t>Dimensión intrapersonal que agrupa aquellas habilidades que tienen que ver con la identificación, el entendimiento y el manejo de las emociones propias. </a:t>
            </a:r>
          </a:p>
        </p:txBody>
      </p:sp>
      <p:sp>
        <p:nvSpPr>
          <p:cNvPr id="3" name="Marcador de contenido 2"/>
          <p:cNvSpPr>
            <a:spLocks noGrp="1"/>
          </p:cNvSpPr>
          <p:nvPr>
            <p:ph sz="half" idx="1"/>
          </p:nvPr>
        </p:nvSpPr>
        <p:spPr>
          <a:xfrm>
            <a:off x="6875462" y="2137883"/>
            <a:ext cx="4313864" cy="3777622"/>
          </a:xfrm>
        </p:spPr>
        <p:txBody>
          <a:bodyPr>
            <a:normAutofit/>
          </a:bodyPr>
          <a:lstStyle/>
          <a:p>
            <a:pPr marL="0" indent="0" algn="just">
              <a:buNone/>
            </a:pPr>
            <a:r>
              <a:rPr lang="es-MX" sz="2000" b="1" dirty="0" smtClean="0">
                <a:solidFill>
                  <a:srgbClr val="FF4F53"/>
                </a:solidFill>
              </a:rPr>
              <a:t>Autorregulación.-</a:t>
            </a:r>
            <a:r>
              <a:rPr lang="es-MX" sz="2000" b="1" dirty="0" smtClean="0">
                <a:solidFill>
                  <a:srgbClr val="FF7C80"/>
                </a:solidFill>
              </a:rPr>
              <a:t> </a:t>
            </a:r>
            <a:r>
              <a:rPr lang="es-MX" sz="2000" dirty="0" smtClean="0">
                <a:solidFill>
                  <a:srgbClr val="FF7C80"/>
                </a:solidFill>
              </a:rPr>
              <a:t>Es la habilidad para moderar la reacción emocional y las conductas propias con base en el autoconocimiento.</a:t>
            </a:r>
          </a:p>
          <a:p>
            <a:pPr marL="0" indent="0" algn="just">
              <a:buNone/>
            </a:pPr>
            <a:r>
              <a:rPr lang="es-MX" sz="2000" b="1" dirty="0" smtClean="0">
                <a:solidFill>
                  <a:srgbClr val="FF4F53"/>
                </a:solidFill>
              </a:rPr>
              <a:t>Manejo de emociones.-</a:t>
            </a:r>
            <a:r>
              <a:rPr lang="es-MX" sz="2000" dirty="0" smtClean="0">
                <a:solidFill>
                  <a:srgbClr val="FF4F53"/>
                </a:solidFill>
              </a:rPr>
              <a:t> </a:t>
            </a:r>
            <a:r>
              <a:rPr lang="es-MX" sz="2000" dirty="0" smtClean="0">
                <a:solidFill>
                  <a:srgbClr val="FF7C80"/>
                </a:solidFill>
              </a:rPr>
              <a:t>es la habilidad para experimentar y guiar nuestras emociones de manera consciente y sana, minimizando la posibilidad de un conflicto.</a:t>
            </a:r>
            <a:endParaRPr lang="es-MX" sz="2000" dirty="0">
              <a:solidFill>
                <a:srgbClr val="FF7C80"/>
              </a:solidFill>
            </a:endParaRPr>
          </a:p>
        </p:txBody>
      </p:sp>
      <p:pic>
        <p:nvPicPr>
          <p:cNvPr id="2050" name="Picture 2" descr="http://www.epaqroo.edu.mx/wp-content/uploads/2015/06/dimensiones-construy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8575" y="1920239"/>
            <a:ext cx="5617213" cy="4212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643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1000"/>
                                        <p:tgtEl>
                                          <p:spTgt spid="2050"/>
                                        </p:tgtEl>
                                      </p:cBhvr>
                                    </p:animEffect>
                                    <p:anim calcmode="lin" valueType="num">
                                      <p:cBhvr>
                                        <p:cTn id="14" dur="1000" fill="hold"/>
                                        <p:tgtEl>
                                          <p:spTgt spid="2050"/>
                                        </p:tgtEl>
                                        <p:attrNameLst>
                                          <p:attrName>ppt_x</p:attrName>
                                        </p:attrNameLst>
                                      </p:cBhvr>
                                      <p:tavLst>
                                        <p:tav tm="0">
                                          <p:val>
                                            <p:strVal val="#ppt_x"/>
                                          </p:val>
                                        </p:tav>
                                        <p:tav tm="100000">
                                          <p:val>
                                            <p:strVal val="#ppt_x"/>
                                          </p:val>
                                        </p:tav>
                                      </p:tavLst>
                                    </p:anim>
                                    <p:anim calcmode="lin" valueType="num">
                                      <p:cBhvr>
                                        <p:cTn id="15" dur="1000" fill="hold"/>
                                        <p:tgtEl>
                                          <p:spTgt spid="205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7" presetClass="entr" presetSubtype="0" fill="hold"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23" fill="hold">
                            <p:stCondLst>
                              <p:cond delay="3000"/>
                            </p:stCondLst>
                            <p:childTnLst>
                              <p:par>
                                <p:cTn id="24" presetID="37" presetClass="entr" presetSubtype="0" fill="hold" nodeType="after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rgbClr val="EEDAED"/>
        </a:solidFill>
        <a:effectLst/>
      </p:bgPr>
    </p:bg>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1286192" y="1200150"/>
            <a:ext cx="4313864" cy="4455205"/>
          </a:xfrm>
        </p:spPr>
        <p:txBody>
          <a:bodyPr>
            <a:noAutofit/>
          </a:bodyPr>
          <a:lstStyle/>
          <a:p>
            <a:pPr marL="0" indent="0" algn="just">
              <a:buNone/>
            </a:pPr>
            <a:r>
              <a:rPr lang="es-MX" sz="2000" b="1" dirty="0" smtClean="0">
                <a:solidFill>
                  <a:srgbClr val="669900"/>
                </a:solidFill>
              </a:rPr>
              <a:t>Postergación de la satisfacción.- </a:t>
            </a:r>
            <a:r>
              <a:rPr lang="es-MX" sz="2000" dirty="0">
                <a:solidFill>
                  <a:srgbClr val="808000"/>
                </a:solidFill>
              </a:rPr>
              <a:t>es la habilidad para aplazar o dejar de lado actividades que generan satisfacción inmediata con el fin de lograr una meta que proporcione una mayor recompensa a un plazo más largo</a:t>
            </a:r>
            <a:r>
              <a:rPr lang="es-MX" sz="2000" dirty="0" smtClean="0">
                <a:solidFill>
                  <a:srgbClr val="808000"/>
                </a:solidFill>
              </a:rPr>
              <a:t>.</a:t>
            </a:r>
            <a:endParaRPr lang="es-MX" sz="2000" dirty="0">
              <a:solidFill>
                <a:srgbClr val="808000"/>
              </a:solidFill>
            </a:endParaRPr>
          </a:p>
          <a:p>
            <a:pPr marL="0" indent="0" algn="just">
              <a:buNone/>
            </a:pPr>
            <a:r>
              <a:rPr lang="es-MX" sz="2000" b="1" dirty="0" smtClean="0">
                <a:solidFill>
                  <a:srgbClr val="669900"/>
                </a:solidFill>
              </a:rPr>
              <a:t>Tolerancia a la frustración.- </a:t>
            </a:r>
            <a:r>
              <a:rPr lang="es-MX" sz="2000" dirty="0">
                <a:solidFill>
                  <a:srgbClr val="808000"/>
                </a:solidFill>
              </a:rPr>
              <a:t>es la habilidad para aceptar sanamente el fracaso o las limitaciones en el logro de un objetivo y replantearlo en términos asequibles.</a:t>
            </a:r>
          </a:p>
        </p:txBody>
      </p:sp>
      <p:pic>
        <p:nvPicPr>
          <p:cNvPr id="1032" name="Picture 8" descr="http://static.iris.net.co/semana/upload/images/2014/9/6/401841_111945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33628">
            <a:off x="5827255" y="311755"/>
            <a:ext cx="3945061" cy="207115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3.bp.blogspot.com/-VUNorivTH5k/UuuEbqZSXuI/AAAAAAAAAhs/icD5m2GaVio/s1600/paciencia-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8375" y="2532493"/>
            <a:ext cx="3010007" cy="4033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8632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1032"/>
                                        </p:tgtEl>
                                        <p:attrNameLst>
                                          <p:attrName>style.visibility</p:attrName>
                                        </p:attrNameLst>
                                      </p:cBhvr>
                                      <p:to>
                                        <p:strVal val="visible"/>
                                      </p:to>
                                    </p:set>
                                    <p:animEffect transition="in" filter="randombar(horizontal)">
                                      <p:cBhvr>
                                        <p:cTn id="13" dur="500"/>
                                        <p:tgtEl>
                                          <p:spTgt spid="1032"/>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4" presetClass="entr" presetSubtype="10" fill="hold" nodeType="afterEffect">
                                  <p:stCondLst>
                                    <p:cond delay="0"/>
                                  </p:stCondLst>
                                  <p:childTnLst>
                                    <p:set>
                                      <p:cBhvr>
                                        <p:cTn id="22" dur="1" fill="hold">
                                          <p:stCondLst>
                                            <p:cond delay="0"/>
                                          </p:stCondLst>
                                        </p:cTn>
                                        <p:tgtEl>
                                          <p:spTgt spid="1034"/>
                                        </p:tgtEl>
                                        <p:attrNameLst>
                                          <p:attrName>style.visibility</p:attrName>
                                        </p:attrNameLst>
                                      </p:cBhvr>
                                      <p:to>
                                        <p:strVal val="visible"/>
                                      </p:to>
                                    </p:set>
                                    <p:animEffect transition="in" filter="randombar(horizontal)">
                                      <p:cBhvr>
                                        <p:cTn id="23" dur="5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45394" y="398503"/>
            <a:ext cx="8911687" cy="861790"/>
          </a:xfrm>
        </p:spPr>
        <p:txBody>
          <a:bodyPr>
            <a:normAutofit/>
          </a:bodyPr>
          <a:lstStyle/>
          <a:p>
            <a:pPr algn="ctr"/>
            <a:r>
              <a:rPr lang="es-MX" sz="3200" dirty="0" smtClean="0">
                <a:solidFill>
                  <a:srgbClr val="FF0066"/>
                </a:solidFill>
              </a:rPr>
              <a:t>La autorregulación emocional</a:t>
            </a:r>
            <a:endParaRPr lang="es-MX" sz="3200" dirty="0">
              <a:solidFill>
                <a:srgbClr val="FF0066"/>
              </a:solidFill>
            </a:endParaRPr>
          </a:p>
        </p:txBody>
      </p:sp>
      <p:sp>
        <p:nvSpPr>
          <p:cNvPr id="4" name="Marcador de contenido 3"/>
          <p:cNvSpPr>
            <a:spLocks noGrp="1"/>
          </p:cNvSpPr>
          <p:nvPr>
            <p:ph sz="half" idx="2"/>
          </p:nvPr>
        </p:nvSpPr>
        <p:spPr>
          <a:xfrm>
            <a:off x="6821968" y="1783080"/>
            <a:ext cx="4313864" cy="4263390"/>
          </a:xfrm>
        </p:spPr>
        <p:txBody>
          <a:bodyPr>
            <a:normAutofit/>
          </a:bodyPr>
          <a:lstStyle/>
          <a:p>
            <a:pPr marL="0" indent="0" algn="ctr">
              <a:buNone/>
            </a:pPr>
            <a:r>
              <a:rPr lang="es-MX" sz="2000" dirty="0" smtClean="0">
                <a:solidFill>
                  <a:srgbClr val="00B6F6"/>
                </a:solidFill>
              </a:rPr>
              <a:t>La regulación emocional significa dar una respuesta apropiada a las emociones que experimentamos. </a:t>
            </a:r>
          </a:p>
          <a:p>
            <a:pPr marL="0" indent="0" algn="ctr">
              <a:buNone/>
            </a:pPr>
            <a:r>
              <a:rPr lang="es-MX" sz="2000" dirty="0" smtClean="0">
                <a:solidFill>
                  <a:srgbClr val="00B6F6"/>
                </a:solidFill>
              </a:rPr>
              <a:t>Son componentes importantes de la </a:t>
            </a:r>
            <a:r>
              <a:rPr lang="es-MX" sz="2000" b="1" dirty="0" smtClean="0">
                <a:solidFill>
                  <a:srgbClr val="00B6F6"/>
                </a:solidFill>
              </a:rPr>
              <a:t>habilidad de autorregulación, la tolerancia a la frustración, el manejo de la ira, la capacidad para retrasar gratificaciones, las habilidades de afrontamiento en situaciones de riesgo, el desarrollo de la empatía</a:t>
            </a:r>
            <a:r>
              <a:rPr lang="es-MX" sz="2000" dirty="0" smtClean="0">
                <a:solidFill>
                  <a:srgbClr val="00B6F6"/>
                </a:solidFill>
              </a:rPr>
              <a:t>, etc. </a:t>
            </a:r>
            <a:endParaRPr lang="es-MX" sz="2000" dirty="0">
              <a:solidFill>
                <a:srgbClr val="00B6F6"/>
              </a:solidFill>
            </a:endParaRP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6315" y="4296439"/>
            <a:ext cx="3854445" cy="2350141"/>
          </a:xfrm>
          <a:prstGeom prst="rect">
            <a:avLst/>
          </a:prstGeom>
        </p:spPr>
      </p:pic>
      <p:pic>
        <p:nvPicPr>
          <p:cNvPr id="2052" name="Picture 4" descr="http://ecopolitica.net/wp-content/uploads/2014/02/ECOEMPRESAS-INTELIGENCIA-EMOCIONAL-1-1024x5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3884" y="1260293"/>
            <a:ext cx="4599305" cy="26544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9829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7" presetClass="entr" presetSubtype="10" fill="hold" nodeType="afterEffect">
                                  <p:stCondLst>
                                    <p:cond delay="0"/>
                                  </p:stCondLst>
                                  <p:childTnLst>
                                    <p:set>
                                      <p:cBhvr>
                                        <p:cTn id="19" dur="1" fill="hold">
                                          <p:stCondLst>
                                            <p:cond delay="0"/>
                                          </p:stCondLst>
                                        </p:cTn>
                                        <p:tgtEl>
                                          <p:spTgt spid="2052"/>
                                        </p:tgtEl>
                                        <p:attrNameLst>
                                          <p:attrName>style.visibility</p:attrName>
                                        </p:attrNameLst>
                                      </p:cBhvr>
                                      <p:to>
                                        <p:strVal val="visible"/>
                                      </p:to>
                                    </p:set>
                                    <p:anim calcmode="lin" valueType="num">
                                      <p:cBhvr>
                                        <p:cTn id="20" dur="500" fill="hold"/>
                                        <p:tgtEl>
                                          <p:spTgt spid="2052"/>
                                        </p:tgtEl>
                                        <p:attrNameLst>
                                          <p:attrName>ppt_w</p:attrName>
                                        </p:attrNameLst>
                                      </p:cBhvr>
                                      <p:tavLst>
                                        <p:tav tm="0">
                                          <p:val>
                                            <p:fltVal val="0"/>
                                          </p:val>
                                        </p:tav>
                                        <p:tav tm="100000">
                                          <p:val>
                                            <p:strVal val="#ppt_w"/>
                                          </p:val>
                                        </p:tav>
                                      </p:tavLst>
                                    </p:anim>
                                    <p:anim calcmode="lin" valueType="num">
                                      <p:cBhvr>
                                        <p:cTn id="21" dur="500" fill="hold"/>
                                        <p:tgtEl>
                                          <p:spTgt spid="2052"/>
                                        </p:tgtEl>
                                        <p:attrNameLst>
                                          <p:attrName>ppt_h</p:attrName>
                                        </p:attrNameLst>
                                      </p:cBhvr>
                                      <p:tavLst>
                                        <p:tav tm="0">
                                          <p:val>
                                            <p:strVal val="#ppt_h"/>
                                          </p:val>
                                        </p:tav>
                                        <p:tav tm="100000">
                                          <p:val>
                                            <p:strVal val="#ppt_h"/>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1000"/>
                                        <p:tgtEl>
                                          <p:spTgt spid="4">
                                            <p:txEl>
                                              <p:pRg st="1" end="1"/>
                                            </p:txEl>
                                          </p:spTgt>
                                        </p:tgtEl>
                                      </p:cBhvr>
                                    </p:animEffect>
                                    <p:anim calcmode="lin" valueType="num">
                                      <p:cBhvr>
                                        <p:cTn id="26"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7" presetClass="entr" presetSubtype="1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rgbClr val="FFFFD9"/>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660449" y="471251"/>
            <a:ext cx="8911687" cy="1280890"/>
          </a:xfrm>
        </p:spPr>
        <p:txBody>
          <a:bodyPr>
            <a:normAutofit/>
          </a:bodyPr>
          <a:lstStyle/>
          <a:p>
            <a:pPr algn="ctr"/>
            <a:r>
              <a:rPr lang="es-MX" sz="3200" dirty="0" smtClean="0">
                <a:solidFill>
                  <a:schemeClr val="accent1">
                    <a:lumMod val="60000"/>
                    <a:lumOff val="40000"/>
                  </a:schemeClr>
                </a:solidFill>
              </a:rPr>
              <a:t>Estrategias para la autorregulación emocional</a:t>
            </a:r>
            <a:endParaRPr lang="es-MX" sz="3200" dirty="0">
              <a:solidFill>
                <a:schemeClr val="accent1">
                  <a:lumMod val="60000"/>
                  <a:lumOff val="40000"/>
                </a:schemeClr>
              </a:solidFill>
            </a:endParaRPr>
          </a:p>
        </p:txBody>
      </p:sp>
      <p:sp>
        <p:nvSpPr>
          <p:cNvPr id="3" name="Marcador de contenido 2"/>
          <p:cNvSpPr>
            <a:spLocks noGrp="1"/>
          </p:cNvSpPr>
          <p:nvPr>
            <p:ph sz="half" idx="1"/>
          </p:nvPr>
        </p:nvSpPr>
        <p:spPr>
          <a:xfrm>
            <a:off x="3502565" y="1752141"/>
            <a:ext cx="4313864" cy="4381500"/>
          </a:xfrm>
        </p:spPr>
        <p:txBody>
          <a:bodyPr>
            <a:normAutofit/>
          </a:bodyPr>
          <a:lstStyle/>
          <a:p>
            <a:pPr marL="0" indent="0">
              <a:buNone/>
            </a:pPr>
            <a:r>
              <a:rPr lang="es-MX" sz="2000" dirty="0">
                <a:solidFill>
                  <a:srgbClr val="CC6600"/>
                </a:solidFill>
              </a:rPr>
              <a:t>Algunas Técnicas son:</a:t>
            </a:r>
          </a:p>
          <a:p>
            <a:pPr>
              <a:buClr>
                <a:schemeClr val="accent1">
                  <a:lumMod val="60000"/>
                  <a:lumOff val="40000"/>
                </a:schemeClr>
              </a:buClr>
              <a:buFont typeface="Wingdings" panose="05000000000000000000" pitchFamily="2" charset="2"/>
              <a:buChar char="q"/>
            </a:pPr>
            <a:r>
              <a:rPr lang="es-MX" sz="2000" dirty="0">
                <a:solidFill>
                  <a:srgbClr val="CC6600"/>
                </a:solidFill>
              </a:rPr>
              <a:t>Diálogo interno</a:t>
            </a:r>
          </a:p>
          <a:p>
            <a:pPr>
              <a:buClr>
                <a:schemeClr val="accent1">
                  <a:lumMod val="60000"/>
                  <a:lumOff val="40000"/>
                </a:schemeClr>
              </a:buClr>
              <a:buFont typeface="Wingdings" panose="05000000000000000000" pitchFamily="2" charset="2"/>
              <a:buChar char="q"/>
            </a:pPr>
            <a:r>
              <a:rPr lang="es-MX" sz="2000" dirty="0">
                <a:solidFill>
                  <a:srgbClr val="CC6600"/>
                </a:solidFill>
              </a:rPr>
              <a:t>Introspección</a:t>
            </a:r>
          </a:p>
          <a:p>
            <a:pPr>
              <a:buClr>
                <a:schemeClr val="accent1">
                  <a:lumMod val="60000"/>
                  <a:lumOff val="40000"/>
                </a:schemeClr>
              </a:buClr>
              <a:buFont typeface="Wingdings" panose="05000000000000000000" pitchFamily="2" charset="2"/>
              <a:buChar char="q"/>
            </a:pPr>
            <a:r>
              <a:rPr lang="es-MX" sz="2000" dirty="0">
                <a:solidFill>
                  <a:srgbClr val="CC6600"/>
                </a:solidFill>
              </a:rPr>
              <a:t>Meditación</a:t>
            </a:r>
          </a:p>
          <a:p>
            <a:pPr>
              <a:buClr>
                <a:schemeClr val="accent1">
                  <a:lumMod val="60000"/>
                  <a:lumOff val="40000"/>
                </a:schemeClr>
              </a:buClr>
              <a:buFont typeface="Wingdings" panose="05000000000000000000" pitchFamily="2" charset="2"/>
              <a:buChar char="q"/>
            </a:pPr>
            <a:r>
              <a:rPr lang="es-MX" sz="2000" dirty="0">
                <a:solidFill>
                  <a:srgbClr val="CC6600"/>
                </a:solidFill>
              </a:rPr>
              <a:t>Control del estrés (relajación y respiración)</a:t>
            </a:r>
          </a:p>
          <a:p>
            <a:pPr>
              <a:buClr>
                <a:schemeClr val="accent1">
                  <a:lumMod val="60000"/>
                  <a:lumOff val="40000"/>
                </a:schemeClr>
              </a:buClr>
              <a:buFont typeface="Wingdings" panose="05000000000000000000" pitchFamily="2" charset="2"/>
              <a:buChar char="q"/>
            </a:pPr>
            <a:r>
              <a:rPr lang="es-MX" sz="2000" dirty="0">
                <a:solidFill>
                  <a:srgbClr val="CC6600"/>
                </a:solidFill>
              </a:rPr>
              <a:t>Autoafirmaciones positivas</a:t>
            </a:r>
          </a:p>
          <a:p>
            <a:pPr>
              <a:buClr>
                <a:schemeClr val="accent1">
                  <a:lumMod val="60000"/>
                  <a:lumOff val="40000"/>
                </a:schemeClr>
              </a:buClr>
              <a:buFont typeface="Wingdings" panose="05000000000000000000" pitchFamily="2" charset="2"/>
              <a:buChar char="q"/>
            </a:pPr>
            <a:r>
              <a:rPr lang="es-MX" sz="2000" dirty="0">
                <a:solidFill>
                  <a:srgbClr val="CC6600"/>
                </a:solidFill>
              </a:rPr>
              <a:t>Asertividad</a:t>
            </a:r>
          </a:p>
          <a:p>
            <a:pPr>
              <a:buClr>
                <a:schemeClr val="accent1">
                  <a:lumMod val="60000"/>
                  <a:lumOff val="40000"/>
                </a:schemeClr>
              </a:buClr>
              <a:buFont typeface="Wingdings" panose="05000000000000000000" pitchFamily="2" charset="2"/>
              <a:buChar char="q"/>
            </a:pPr>
            <a:r>
              <a:rPr lang="es-MX" sz="2000" dirty="0">
                <a:solidFill>
                  <a:srgbClr val="CC6600"/>
                </a:solidFill>
              </a:rPr>
              <a:t>Imaginación emotiva</a:t>
            </a:r>
          </a:p>
          <a:p>
            <a:pPr>
              <a:buClr>
                <a:schemeClr val="accent1">
                  <a:lumMod val="60000"/>
                  <a:lumOff val="40000"/>
                </a:schemeClr>
              </a:buClr>
              <a:buFont typeface="Wingdings" panose="05000000000000000000" pitchFamily="2" charset="2"/>
              <a:buChar char="q"/>
            </a:pPr>
            <a:r>
              <a:rPr lang="es-MX" sz="2000" dirty="0">
                <a:solidFill>
                  <a:srgbClr val="CC6600"/>
                </a:solidFill>
              </a:rPr>
              <a:t>Reestructuración cognitiva</a:t>
            </a:r>
          </a:p>
          <a:p>
            <a:pPr marL="0" indent="0">
              <a:buNone/>
            </a:pPr>
            <a:endParaRPr lang="es-MX"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5" y="337303"/>
            <a:ext cx="1402517" cy="1795464"/>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8119" y="2194037"/>
            <a:ext cx="1946860" cy="1249836"/>
          </a:xfrm>
          <a:prstGeom prst="rect">
            <a:avLst/>
          </a:prstGeom>
        </p:spPr>
      </p:pic>
      <p:pic>
        <p:nvPicPr>
          <p:cNvPr id="9" name="Imagen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6052" y="1111696"/>
            <a:ext cx="1585562" cy="1813883"/>
          </a:xfrm>
          <a:prstGeom prst="rect">
            <a:avLst/>
          </a:prstGeom>
        </p:spPr>
      </p:pic>
      <p:pic>
        <p:nvPicPr>
          <p:cNvPr id="10" name="Imagen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5" y="3041596"/>
            <a:ext cx="2703884" cy="1802589"/>
          </a:xfrm>
          <a:prstGeom prst="rect">
            <a:avLst/>
          </a:prstGeom>
        </p:spPr>
      </p:pic>
      <p:pic>
        <p:nvPicPr>
          <p:cNvPr id="11" name="Imagen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4960202"/>
            <a:ext cx="1810674" cy="1644862"/>
          </a:xfrm>
          <a:prstGeom prst="rect">
            <a:avLst/>
          </a:prstGeom>
        </p:spPr>
      </p:pic>
      <p:pic>
        <p:nvPicPr>
          <p:cNvPr id="12" name="Imagen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93528" y="1235035"/>
            <a:ext cx="3674630" cy="3209768"/>
          </a:xfrm>
          <a:prstGeom prst="rect">
            <a:avLst/>
          </a:prstGeom>
        </p:spPr>
      </p:pic>
      <p:pic>
        <p:nvPicPr>
          <p:cNvPr id="1026" name="Picture 2" descr="http://www.dilin-dalan.com/wp-content/uploads/2015/12/imaginacion-12.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49535" y="4886699"/>
            <a:ext cx="1903786" cy="127145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1.bp.blogspot.com/-_GwJYRfrnn4/UdAUu4jCb_I/AAAAAAAAEzU/KV1azylSJ-Y/s547/somos+lo+que+pensamos.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477174" y="4619141"/>
            <a:ext cx="2714826" cy="180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28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3" presetClass="entr" presetSubtype="16"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childTnLst>
                                </p:cTn>
                              </p:par>
                            </p:childTnLst>
                          </p:cTn>
                        </p:par>
                        <p:par>
                          <p:cTn id="36" fill="hold">
                            <p:stCondLst>
                              <p:cond delay="3500"/>
                            </p:stCondLst>
                            <p:childTnLst>
                              <p:par>
                                <p:cTn id="37" presetID="42" presetClass="entr" presetSubtype="0" fill="hold" nodeType="after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23" presetClass="entr" presetSubtype="16"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childTnLst>
                                </p:cTn>
                              </p:par>
                            </p:childTnLst>
                          </p:cTn>
                        </p:par>
                        <p:par>
                          <p:cTn id="47" fill="hold">
                            <p:stCondLst>
                              <p:cond delay="5000"/>
                            </p:stCondLst>
                            <p:childTnLst>
                              <p:par>
                                <p:cTn id="48" presetID="42" presetClass="entr" presetSubtype="0" fill="hold" nodeType="afterEffect">
                                  <p:stCondLst>
                                    <p:cond delay="0"/>
                                  </p:stCondLst>
                                  <p:childTnLst>
                                    <p:set>
                                      <p:cBhvr>
                                        <p:cTn id="49" dur="1" fill="hold">
                                          <p:stCondLst>
                                            <p:cond delay="0"/>
                                          </p:stCondLst>
                                        </p:cTn>
                                        <p:tgtEl>
                                          <p:spTgt spid="3">
                                            <p:txEl>
                                              <p:pRg st="4" end="4"/>
                                            </p:txEl>
                                          </p:spTgt>
                                        </p:tgtEl>
                                        <p:attrNameLst>
                                          <p:attrName>style.visibility</p:attrName>
                                        </p:attrNameLst>
                                      </p:cBhvr>
                                      <p:to>
                                        <p:strVal val="visible"/>
                                      </p:to>
                                    </p:set>
                                    <p:animEffect transition="in" filter="fade">
                                      <p:cBhvr>
                                        <p:cTn id="50" dur="1000"/>
                                        <p:tgtEl>
                                          <p:spTgt spid="3">
                                            <p:txEl>
                                              <p:pRg st="4" end="4"/>
                                            </p:txEl>
                                          </p:spTgt>
                                        </p:tgtEl>
                                      </p:cBhvr>
                                    </p:animEffect>
                                    <p:anim calcmode="lin" valueType="num">
                                      <p:cBhvr>
                                        <p:cTn id="5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53" fill="hold">
                            <p:stCondLst>
                              <p:cond delay="6000"/>
                            </p:stCondLst>
                            <p:childTnLst>
                              <p:par>
                                <p:cTn id="54" presetID="23" presetClass="entr" presetSubtype="16"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childTnLst>
                                </p:cTn>
                              </p:par>
                            </p:childTnLst>
                          </p:cTn>
                        </p:par>
                        <p:par>
                          <p:cTn id="58" fill="hold">
                            <p:stCondLst>
                              <p:cond delay="6500"/>
                            </p:stCondLst>
                            <p:childTnLst>
                              <p:par>
                                <p:cTn id="59" presetID="42" presetClass="entr" presetSubtype="0" fill="hold" nodeType="after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Effect transition="in" filter="fade">
                                      <p:cBhvr>
                                        <p:cTn id="61" dur="1000"/>
                                        <p:tgtEl>
                                          <p:spTgt spid="3">
                                            <p:txEl>
                                              <p:pRg st="5" end="5"/>
                                            </p:txEl>
                                          </p:spTgt>
                                        </p:tgtEl>
                                      </p:cBhvr>
                                    </p:animEffect>
                                    <p:anim calcmode="lin" valueType="num">
                                      <p:cBhvr>
                                        <p:cTn id="6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64" fill="hold">
                            <p:stCondLst>
                              <p:cond delay="7500"/>
                            </p:stCondLst>
                            <p:childTnLst>
                              <p:par>
                                <p:cTn id="65" presetID="23" presetClass="entr" presetSubtype="16"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childTnLst>
                                </p:cTn>
                              </p:par>
                            </p:childTnLst>
                          </p:cTn>
                        </p:par>
                        <p:par>
                          <p:cTn id="69" fill="hold">
                            <p:stCondLst>
                              <p:cond delay="8000"/>
                            </p:stCondLst>
                            <p:childTnLst>
                              <p:par>
                                <p:cTn id="70" presetID="42" presetClass="entr" presetSubtype="0" fill="hold" nodeType="afterEffect">
                                  <p:stCondLst>
                                    <p:cond delay="0"/>
                                  </p:stCondLst>
                                  <p:childTnLst>
                                    <p:set>
                                      <p:cBhvr>
                                        <p:cTn id="71" dur="1" fill="hold">
                                          <p:stCondLst>
                                            <p:cond delay="0"/>
                                          </p:stCondLst>
                                        </p:cTn>
                                        <p:tgtEl>
                                          <p:spTgt spid="3">
                                            <p:txEl>
                                              <p:pRg st="6" end="6"/>
                                            </p:txEl>
                                          </p:spTgt>
                                        </p:tgtEl>
                                        <p:attrNameLst>
                                          <p:attrName>style.visibility</p:attrName>
                                        </p:attrNameLst>
                                      </p:cBhvr>
                                      <p:to>
                                        <p:strVal val="visible"/>
                                      </p:to>
                                    </p:set>
                                    <p:animEffect transition="in" filter="fade">
                                      <p:cBhvr>
                                        <p:cTn id="72" dur="1000"/>
                                        <p:tgtEl>
                                          <p:spTgt spid="3">
                                            <p:txEl>
                                              <p:pRg st="6" end="6"/>
                                            </p:txEl>
                                          </p:spTgt>
                                        </p:tgtEl>
                                      </p:cBhvr>
                                    </p:animEffect>
                                    <p:anim calcmode="lin" valueType="num">
                                      <p:cBhvr>
                                        <p:cTn id="7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75" fill="hold">
                            <p:stCondLst>
                              <p:cond delay="9000"/>
                            </p:stCondLst>
                            <p:childTnLst>
                              <p:par>
                                <p:cTn id="76" presetID="23" presetClass="entr" presetSubtype="16" fill="hold" nodeType="afterEffect">
                                  <p:stCondLst>
                                    <p:cond delay="0"/>
                                  </p:stCondLst>
                                  <p:childTnLst>
                                    <p:set>
                                      <p:cBhvr>
                                        <p:cTn id="77" dur="1" fill="hold">
                                          <p:stCondLst>
                                            <p:cond delay="0"/>
                                          </p:stCondLst>
                                        </p:cTn>
                                        <p:tgtEl>
                                          <p:spTgt spid="8"/>
                                        </p:tgtEl>
                                        <p:attrNameLst>
                                          <p:attrName>style.visibility</p:attrName>
                                        </p:attrNameLst>
                                      </p:cBhvr>
                                      <p:to>
                                        <p:strVal val="visible"/>
                                      </p:to>
                                    </p:set>
                                    <p:anim calcmode="lin" valueType="num">
                                      <p:cBhvr>
                                        <p:cTn id="78" dur="500" fill="hold"/>
                                        <p:tgtEl>
                                          <p:spTgt spid="8"/>
                                        </p:tgtEl>
                                        <p:attrNameLst>
                                          <p:attrName>ppt_w</p:attrName>
                                        </p:attrNameLst>
                                      </p:cBhvr>
                                      <p:tavLst>
                                        <p:tav tm="0">
                                          <p:val>
                                            <p:fltVal val="0"/>
                                          </p:val>
                                        </p:tav>
                                        <p:tav tm="100000">
                                          <p:val>
                                            <p:strVal val="#ppt_w"/>
                                          </p:val>
                                        </p:tav>
                                      </p:tavLst>
                                    </p:anim>
                                    <p:anim calcmode="lin" valueType="num">
                                      <p:cBhvr>
                                        <p:cTn id="79" dur="500" fill="hold"/>
                                        <p:tgtEl>
                                          <p:spTgt spid="8"/>
                                        </p:tgtEl>
                                        <p:attrNameLst>
                                          <p:attrName>ppt_h</p:attrName>
                                        </p:attrNameLst>
                                      </p:cBhvr>
                                      <p:tavLst>
                                        <p:tav tm="0">
                                          <p:val>
                                            <p:fltVal val="0"/>
                                          </p:val>
                                        </p:tav>
                                        <p:tav tm="100000">
                                          <p:val>
                                            <p:strVal val="#ppt_h"/>
                                          </p:val>
                                        </p:tav>
                                      </p:tavLst>
                                    </p:anim>
                                  </p:childTnLst>
                                </p:cTn>
                              </p:par>
                            </p:childTnLst>
                          </p:cTn>
                        </p:par>
                        <p:par>
                          <p:cTn id="80" fill="hold">
                            <p:stCondLst>
                              <p:cond delay="9500"/>
                            </p:stCondLst>
                            <p:childTnLst>
                              <p:par>
                                <p:cTn id="81" presetID="42" presetClass="entr" presetSubtype="0" fill="hold" nodeType="afterEffect">
                                  <p:stCondLst>
                                    <p:cond delay="0"/>
                                  </p:stCondLst>
                                  <p:childTnLst>
                                    <p:set>
                                      <p:cBhvr>
                                        <p:cTn id="82" dur="1" fill="hold">
                                          <p:stCondLst>
                                            <p:cond delay="0"/>
                                          </p:stCondLst>
                                        </p:cTn>
                                        <p:tgtEl>
                                          <p:spTgt spid="3">
                                            <p:txEl>
                                              <p:pRg st="7" end="7"/>
                                            </p:txEl>
                                          </p:spTgt>
                                        </p:tgtEl>
                                        <p:attrNameLst>
                                          <p:attrName>style.visibility</p:attrName>
                                        </p:attrNameLst>
                                      </p:cBhvr>
                                      <p:to>
                                        <p:strVal val="visible"/>
                                      </p:to>
                                    </p:set>
                                    <p:animEffect transition="in" filter="fade">
                                      <p:cBhvr>
                                        <p:cTn id="83" dur="1000"/>
                                        <p:tgtEl>
                                          <p:spTgt spid="3">
                                            <p:txEl>
                                              <p:pRg st="7" end="7"/>
                                            </p:txEl>
                                          </p:spTgt>
                                        </p:tgtEl>
                                      </p:cBhvr>
                                    </p:animEffect>
                                    <p:anim calcmode="lin" valueType="num">
                                      <p:cBhvr>
                                        <p:cTn id="8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8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86" fill="hold">
                            <p:stCondLst>
                              <p:cond delay="10500"/>
                            </p:stCondLst>
                            <p:childTnLst>
                              <p:par>
                                <p:cTn id="87" presetID="23" presetClass="entr" presetSubtype="16" fill="hold" nodeType="afterEffect">
                                  <p:stCondLst>
                                    <p:cond delay="0"/>
                                  </p:stCondLst>
                                  <p:childTnLst>
                                    <p:set>
                                      <p:cBhvr>
                                        <p:cTn id="88" dur="1" fill="hold">
                                          <p:stCondLst>
                                            <p:cond delay="0"/>
                                          </p:stCondLst>
                                        </p:cTn>
                                        <p:tgtEl>
                                          <p:spTgt spid="1026"/>
                                        </p:tgtEl>
                                        <p:attrNameLst>
                                          <p:attrName>style.visibility</p:attrName>
                                        </p:attrNameLst>
                                      </p:cBhvr>
                                      <p:to>
                                        <p:strVal val="visible"/>
                                      </p:to>
                                    </p:set>
                                    <p:anim calcmode="lin" valueType="num">
                                      <p:cBhvr>
                                        <p:cTn id="89" dur="500" fill="hold"/>
                                        <p:tgtEl>
                                          <p:spTgt spid="1026"/>
                                        </p:tgtEl>
                                        <p:attrNameLst>
                                          <p:attrName>ppt_w</p:attrName>
                                        </p:attrNameLst>
                                      </p:cBhvr>
                                      <p:tavLst>
                                        <p:tav tm="0">
                                          <p:val>
                                            <p:fltVal val="0"/>
                                          </p:val>
                                        </p:tav>
                                        <p:tav tm="100000">
                                          <p:val>
                                            <p:strVal val="#ppt_w"/>
                                          </p:val>
                                        </p:tav>
                                      </p:tavLst>
                                    </p:anim>
                                    <p:anim calcmode="lin" valueType="num">
                                      <p:cBhvr>
                                        <p:cTn id="90" dur="500" fill="hold"/>
                                        <p:tgtEl>
                                          <p:spTgt spid="1026"/>
                                        </p:tgtEl>
                                        <p:attrNameLst>
                                          <p:attrName>ppt_h</p:attrName>
                                        </p:attrNameLst>
                                      </p:cBhvr>
                                      <p:tavLst>
                                        <p:tav tm="0">
                                          <p:val>
                                            <p:fltVal val="0"/>
                                          </p:val>
                                        </p:tav>
                                        <p:tav tm="100000">
                                          <p:val>
                                            <p:strVal val="#ppt_h"/>
                                          </p:val>
                                        </p:tav>
                                      </p:tavLst>
                                    </p:anim>
                                  </p:childTnLst>
                                </p:cTn>
                              </p:par>
                            </p:childTnLst>
                          </p:cTn>
                        </p:par>
                        <p:par>
                          <p:cTn id="91" fill="hold">
                            <p:stCondLst>
                              <p:cond delay="11000"/>
                            </p:stCondLst>
                            <p:childTnLst>
                              <p:par>
                                <p:cTn id="92" presetID="42" presetClass="entr" presetSubtype="0" fill="hold" nodeType="afterEffect">
                                  <p:stCondLst>
                                    <p:cond delay="0"/>
                                  </p:stCondLst>
                                  <p:childTnLst>
                                    <p:set>
                                      <p:cBhvr>
                                        <p:cTn id="93" dur="1" fill="hold">
                                          <p:stCondLst>
                                            <p:cond delay="0"/>
                                          </p:stCondLst>
                                        </p:cTn>
                                        <p:tgtEl>
                                          <p:spTgt spid="3">
                                            <p:txEl>
                                              <p:pRg st="8" end="8"/>
                                            </p:txEl>
                                          </p:spTgt>
                                        </p:tgtEl>
                                        <p:attrNameLst>
                                          <p:attrName>style.visibility</p:attrName>
                                        </p:attrNameLst>
                                      </p:cBhvr>
                                      <p:to>
                                        <p:strVal val="visible"/>
                                      </p:to>
                                    </p:set>
                                    <p:animEffect transition="in" filter="fade">
                                      <p:cBhvr>
                                        <p:cTn id="94" dur="1000"/>
                                        <p:tgtEl>
                                          <p:spTgt spid="3">
                                            <p:txEl>
                                              <p:pRg st="8" end="8"/>
                                            </p:txEl>
                                          </p:spTgt>
                                        </p:tgtEl>
                                      </p:cBhvr>
                                    </p:animEffect>
                                    <p:anim calcmode="lin" valueType="num">
                                      <p:cBhvr>
                                        <p:cTn id="9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96"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par>
                          <p:cTn id="97" fill="hold">
                            <p:stCondLst>
                              <p:cond delay="12000"/>
                            </p:stCondLst>
                            <p:childTnLst>
                              <p:par>
                                <p:cTn id="98" presetID="23" presetClass="entr" presetSubtype="16" fill="hold" nodeType="afterEffect">
                                  <p:stCondLst>
                                    <p:cond delay="0"/>
                                  </p:stCondLst>
                                  <p:childTnLst>
                                    <p:set>
                                      <p:cBhvr>
                                        <p:cTn id="99" dur="1" fill="hold">
                                          <p:stCondLst>
                                            <p:cond delay="0"/>
                                          </p:stCondLst>
                                        </p:cTn>
                                        <p:tgtEl>
                                          <p:spTgt spid="1028"/>
                                        </p:tgtEl>
                                        <p:attrNameLst>
                                          <p:attrName>style.visibility</p:attrName>
                                        </p:attrNameLst>
                                      </p:cBhvr>
                                      <p:to>
                                        <p:strVal val="visible"/>
                                      </p:to>
                                    </p:set>
                                    <p:anim calcmode="lin" valueType="num">
                                      <p:cBhvr>
                                        <p:cTn id="100" dur="500" fill="hold"/>
                                        <p:tgtEl>
                                          <p:spTgt spid="1028"/>
                                        </p:tgtEl>
                                        <p:attrNameLst>
                                          <p:attrName>ppt_w</p:attrName>
                                        </p:attrNameLst>
                                      </p:cBhvr>
                                      <p:tavLst>
                                        <p:tav tm="0">
                                          <p:val>
                                            <p:fltVal val="0"/>
                                          </p:val>
                                        </p:tav>
                                        <p:tav tm="100000">
                                          <p:val>
                                            <p:strVal val="#ppt_w"/>
                                          </p:val>
                                        </p:tav>
                                      </p:tavLst>
                                    </p:anim>
                                    <p:anim calcmode="lin" valueType="num">
                                      <p:cBhvr>
                                        <p:cTn id="101" dur="500" fill="hold"/>
                                        <p:tgtEl>
                                          <p:spTgt spid="10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4" name="Marcador de contenido 3"/>
          <p:cNvSpPr>
            <a:spLocks noGrp="1"/>
          </p:cNvSpPr>
          <p:nvPr>
            <p:ph sz="half" idx="2"/>
          </p:nvPr>
        </p:nvSpPr>
        <p:spPr>
          <a:xfrm>
            <a:off x="7190747" y="708660"/>
            <a:ext cx="4313864" cy="5486400"/>
          </a:xfrm>
        </p:spPr>
        <p:txBody>
          <a:bodyPr>
            <a:noAutofit/>
          </a:bodyPr>
          <a:lstStyle/>
          <a:p>
            <a:pPr marL="0" indent="0" algn="ctr">
              <a:buNone/>
            </a:pPr>
            <a:r>
              <a:rPr lang="es-MX" sz="2200" b="1" dirty="0" smtClean="0">
                <a:solidFill>
                  <a:srgbClr val="CC6600"/>
                </a:solidFill>
              </a:rPr>
              <a:t>La </a:t>
            </a:r>
            <a:r>
              <a:rPr lang="es-MX" sz="2200" b="1" i="1" dirty="0">
                <a:solidFill>
                  <a:srgbClr val="CC6600"/>
                </a:solidFill>
              </a:rPr>
              <a:t>autonomía emocional</a:t>
            </a:r>
            <a:r>
              <a:rPr lang="es-MX" sz="2200" i="1" dirty="0">
                <a:solidFill>
                  <a:srgbClr val="CC6600"/>
                </a:solidFill>
              </a:rPr>
              <a:t> </a:t>
            </a:r>
            <a:r>
              <a:rPr lang="es-MX" sz="2200" dirty="0">
                <a:solidFill>
                  <a:srgbClr val="CC6600"/>
                </a:solidFill>
              </a:rPr>
              <a:t>es la capacidad de no verse seriamente afectado por los estímulos del entorno. </a:t>
            </a:r>
            <a:endParaRPr lang="es-MX" sz="2200" dirty="0" smtClean="0">
              <a:solidFill>
                <a:srgbClr val="CC6600"/>
              </a:solidFill>
            </a:endParaRPr>
          </a:p>
          <a:p>
            <a:pPr marL="0" indent="0" algn="ctr">
              <a:buNone/>
            </a:pPr>
            <a:r>
              <a:rPr lang="es-MX" sz="2200" dirty="0" smtClean="0">
                <a:solidFill>
                  <a:srgbClr val="CC6600"/>
                </a:solidFill>
              </a:rPr>
              <a:t>Se </a:t>
            </a:r>
            <a:r>
              <a:rPr lang="es-MX" sz="2200" dirty="0">
                <a:solidFill>
                  <a:srgbClr val="CC6600"/>
                </a:solidFill>
              </a:rPr>
              <a:t>trata de tener sensibilidad con invulnerabilidad. Esto requiere de una sana autoestima, autoconfianza, percepción de autoeficacia, automotivación y responsabilidad. </a:t>
            </a:r>
            <a:endParaRPr lang="es-MX" sz="2200" dirty="0" smtClean="0">
              <a:solidFill>
                <a:srgbClr val="CC6600"/>
              </a:solidFill>
            </a:endParaRPr>
          </a:p>
          <a:p>
            <a:pPr marL="0" indent="0" algn="ctr">
              <a:buNone/>
            </a:pPr>
            <a:r>
              <a:rPr lang="es-MX" sz="2200" b="1" dirty="0" smtClean="0">
                <a:solidFill>
                  <a:srgbClr val="CC6600"/>
                </a:solidFill>
              </a:rPr>
              <a:t>La </a:t>
            </a:r>
            <a:r>
              <a:rPr lang="es-MX" sz="2200" b="1" dirty="0">
                <a:solidFill>
                  <a:srgbClr val="CC6600"/>
                </a:solidFill>
              </a:rPr>
              <a:t>autonomía emocional </a:t>
            </a:r>
            <a:r>
              <a:rPr lang="es-MX" sz="2200" dirty="0">
                <a:solidFill>
                  <a:srgbClr val="CC6600"/>
                </a:solidFill>
              </a:rPr>
              <a:t>es un equilibrio entre la dependencia emocional y la desvinculación. </a:t>
            </a:r>
          </a:p>
        </p:txBody>
      </p:sp>
      <p:pic>
        <p:nvPicPr>
          <p:cNvPr id="3076" name="Picture 4" descr="http://carlacarrizo.com.ar/wp-content/uploads/2015/10/Autonom%C3%ADa-J%C3%B3ven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97" y="560070"/>
            <a:ext cx="5395913" cy="303372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fundacioncadah.org/j289eghfd7511986_uploads/TDAH%20ESTRATEGIAS%20AUTONOMIA%20FAMILI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0528" y="3817620"/>
            <a:ext cx="428625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1471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1000"/>
                                        <p:tgtEl>
                                          <p:spTgt spid="4">
                                            <p:txEl>
                                              <p:pRg st="1" end="1"/>
                                            </p:txEl>
                                          </p:spTgt>
                                        </p:tgtEl>
                                      </p:cBhvr>
                                    </p:animEffect>
                                    <p:anim calcmode="lin" valueType="num">
                                      <p:cBhvr>
                                        <p:cTn id="14"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4" presetClass="entr" presetSubtype="10" fill="hold" nodeType="afterEffect">
                                  <p:stCondLst>
                                    <p:cond delay="0"/>
                                  </p:stCondLst>
                                  <p:childTnLst>
                                    <p:set>
                                      <p:cBhvr>
                                        <p:cTn id="18" dur="1" fill="hold">
                                          <p:stCondLst>
                                            <p:cond delay="0"/>
                                          </p:stCondLst>
                                        </p:cTn>
                                        <p:tgtEl>
                                          <p:spTgt spid="3076"/>
                                        </p:tgtEl>
                                        <p:attrNameLst>
                                          <p:attrName>style.visibility</p:attrName>
                                        </p:attrNameLst>
                                      </p:cBhvr>
                                      <p:to>
                                        <p:strVal val="visible"/>
                                      </p:to>
                                    </p:set>
                                    <p:animEffect transition="in" filter="randombar(horizontal)">
                                      <p:cBhvr>
                                        <p:cTn id="19" dur="500"/>
                                        <p:tgtEl>
                                          <p:spTgt spid="3076"/>
                                        </p:tgtEl>
                                      </p:cBhvr>
                                    </p:animEffect>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Effect transition="in" filter="fade">
                                      <p:cBhvr>
                                        <p:cTn id="23" dur="1000"/>
                                        <p:tgtEl>
                                          <p:spTgt spid="4">
                                            <p:txEl>
                                              <p:pRg st="2" end="2"/>
                                            </p:txEl>
                                          </p:spTgt>
                                        </p:tgtEl>
                                      </p:cBhvr>
                                    </p:animEffect>
                                    <p:anim calcmode="lin" valueType="num">
                                      <p:cBhvr>
                                        <p:cTn id="24"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14" presetClass="entr" presetSubtype="10" fill="hold" nodeType="afterEffect">
                                  <p:stCondLst>
                                    <p:cond delay="0"/>
                                  </p:stCondLst>
                                  <p:childTnLst>
                                    <p:set>
                                      <p:cBhvr>
                                        <p:cTn id="28" dur="1" fill="hold">
                                          <p:stCondLst>
                                            <p:cond delay="0"/>
                                          </p:stCondLst>
                                        </p:cTn>
                                        <p:tgtEl>
                                          <p:spTgt spid="3078"/>
                                        </p:tgtEl>
                                        <p:attrNameLst>
                                          <p:attrName>style.visibility</p:attrName>
                                        </p:attrNameLst>
                                      </p:cBhvr>
                                      <p:to>
                                        <p:strVal val="visible"/>
                                      </p:to>
                                    </p:set>
                                    <p:animEffect transition="in" filter="randombar(horizontal)">
                                      <p:cBhvr>
                                        <p:cTn id="29" dur="5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solidFill>
                  <a:srgbClr val="7030A0"/>
                </a:solidFill>
              </a:rPr>
              <a:t>Sin embargo, en nuestra comunicación con los demás, podemos reaccionar de tres formas: </a:t>
            </a:r>
            <a:endParaRPr lang="es-MX" sz="2800" dirty="0">
              <a:solidFill>
                <a:srgbClr val="7030A0"/>
              </a:solidFill>
            </a:endParaRPr>
          </a:p>
        </p:txBody>
      </p:sp>
      <p:graphicFrame>
        <p:nvGraphicFramePr>
          <p:cNvPr id="5" name="Diagrama 4"/>
          <p:cNvGraphicFramePr/>
          <p:nvPr>
            <p:extLst>
              <p:ext uri="{D42A27DB-BD31-4B8C-83A1-F6EECF244321}">
                <p14:modId xmlns:p14="http://schemas.microsoft.com/office/powerpoint/2010/main" val="1100231746"/>
              </p:ext>
            </p:extLst>
          </p:nvPr>
        </p:nvGraphicFramePr>
        <p:xfrm>
          <a:off x="2695794" y="1681449"/>
          <a:ext cx="7861147" cy="4342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5052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2"/>
          <p:cNvSpPr txBox="1">
            <a:spLocks/>
          </p:cNvSpPr>
          <p:nvPr/>
        </p:nvSpPr>
        <p:spPr>
          <a:xfrm>
            <a:off x="1257300" y="1121318"/>
            <a:ext cx="10412730" cy="532638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endParaRPr lang="es-MX" dirty="0" smtClean="0"/>
          </a:p>
          <a:p>
            <a:pPr marL="0" indent="0">
              <a:buFont typeface="Wingdings 3" charset="2"/>
              <a:buNone/>
            </a:pPr>
            <a:endParaRPr lang="es-MX" dirty="0" smtClean="0"/>
          </a:p>
          <a:p>
            <a:pPr marL="0" indent="0">
              <a:buFont typeface="Wingdings 3" charset="2"/>
              <a:buNone/>
            </a:pPr>
            <a:endParaRPr lang="es-MX" dirty="0" smtClean="0"/>
          </a:p>
          <a:p>
            <a:pPr marL="0" indent="0">
              <a:buFont typeface="Wingdings 3" charset="2"/>
              <a:buNone/>
            </a:pPr>
            <a:endParaRPr lang="es-MX" dirty="0" smtClean="0"/>
          </a:p>
          <a:p>
            <a:pPr marL="0" indent="0">
              <a:buFont typeface="Wingdings 3" charset="2"/>
              <a:buNone/>
            </a:pPr>
            <a:r>
              <a:rPr lang="es-MX" dirty="0"/>
              <a:t> </a:t>
            </a:r>
            <a:r>
              <a:rPr lang="es-MX" sz="2800" dirty="0" smtClean="0">
                <a:solidFill>
                  <a:srgbClr val="99CC00"/>
                </a:solidFill>
                <a:effectLst>
                  <a:outerShdw blurRad="38100" dist="38100" dir="2700000" algn="tl">
                    <a:srgbClr val="000000">
                      <a:alpha val="43137"/>
                    </a:srgbClr>
                  </a:outerShdw>
                </a:effectLst>
              </a:rPr>
              <a:t>Reacción asertiva - activa</a:t>
            </a:r>
          </a:p>
          <a:p>
            <a:pPr marL="0" indent="0">
              <a:buFont typeface="Wingdings 3" charset="2"/>
              <a:buNone/>
            </a:pPr>
            <a:endParaRPr lang="es-MX" sz="2700" dirty="0"/>
          </a:p>
        </p:txBody>
      </p:sp>
      <p:sp>
        <p:nvSpPr>
          <p:cNvPr id="11" name="Marcador de contenido 3"/>
          <p:cNvSpPr txBox="1">
            <a:spLocks/>
          </p:cNvSpPr>
          <p:nvPr/>
        </p:nvSpPr>
        <p:spPr>
          <a:xfrm>
            <a:off x="6194694" y="1121318"/>
            <a:ext cx="5117147" cy="532638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s-MX" dirty="0" smtClean="0">
                <a:solidFill>
                  <a:schemeClr val="accent1"/>
                </a:solidFill>
              </a:rPr>
              <a:t>Decimos lo que pensamos y cómo nos sentimos </a:t>
            </a:r>
          </a:p>
          <a:p>
            <a:pPr algn="just"/>
            <a:r>
              <a:rPr lang="es-MX" dirty="0" smtClean="0">
                <a:solidFill>
                  <a:schemeClr val="accent1"/>
                </a:solidFill>
              </a:rPr>
              <a:t>No humillamos, desagradamos, manipulamos o fastidiamos a los demás</a:t>
            </a:r>
          </a:p>
          <a:p>
            <a:pPr algn="just"/>
            <a:r>
              <a:rPr lang="es-MX" dirty="0" smtClean="0">
                <a:solidFill>
                  <a:schemeClr val="accent1"/>
                </a:solidFill>
              </a:rPr>
              <a:t>Tenemos en cuenta los derechos de los demás </a:t>
            </a:r>
          </a:p>
          <a:p>
            <a:pPr algn="just"/>
            <a:r>
              <a:rPr lang="es-MX" dirty="0" smtClean="0">
                <a:solidFill>
                  <a:schemeClr val="accent1"/>
                </a:solidFill>
              </a:rPr>
              <a:t>No siempre evitamos los conflictos, pero sí el máximo número de veces</a:t>
            </a:r>
          </a:p>
          <a:p>
            <a:pPr algn="just"/>
            <a:r>
              <a:rPr lang="es-MX" dirty="0" smtClean="0">
                <a:solidFill>
                  <a:schemeClr val="accent1"/>
                </a:solidFill>
              </a:rPr>
              <a:t>Empleamos frases como: “Pienso que...”, “Siento...”, “Quiero...”, “Hagamos...”, “¿Cómo podemos resolver esto?”, “¿Qué piensas”, “¿Qué te parece?”,...</a:t>
            </a:r>
          </a:p>
          <a:p>
            <a:pPr algn="just"/>
            <a:r>
              <a:rPr lang="es-MX" dirty="0" smtClean="0">
                <a:solidFill>
                  <a:schemeClr val="accent1"/>
                </a:solidFill>
              </a:rPr>
              <a:t>Hablamos con fluidez y control, seguros, relajados, con postura recta y manos visibles, utilizamos gestos firmes sin vacilaciones, miramos a los ojos</a:t>
            </a:r>
            <a:endParaRPr lang="es-MX" dirty="0">
              <a:solidFill>
                <a:schemeClr val="accent1"/>
              </a:solidFill>
            </a:endParaRPr>
          </a:p>
        </p:txBody>
      </p:sp>
      <p:pic>
        <p:nvPicPr>
          <p:cNvPr id="1026" name="Picture 2" descr="http://image.slidesharecdn.com/comunicacionasertiva-110810142443-phpapp02/95/slide-1-728.jpg?cb=13521583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9786" y="1121318"/>
            <a:ext cx="2231383" cy="1673538"/>
          </a:xfrm>
          <a:prstGeom prst="rect">
            <a:avLst/>
          </a:prstGeom>
          <a:noFill/>
          <a:extLst>
            <a:ext uri="{909E8E84-426E-40DD-AFC4-6F175D3DCCD1}">
              <a14:hiddenFill xmlns:a14="http://schemas.microsoft.com/office/drawing/2010/main">
                <a:solidFill>
                  <a:srgbClr val="FFFFFF"/>
                </a:solidFill>
              </a14:hiddenFill>
            </a:ext>
          </a:extLst>
        </p:spPr>
      </p:pic>
      <p:sp>
        <p:nvSpPr>
          <p:cNvPr id="5" name="Elipse 4"/>
          <p:cNvSpPr/>
          <p:nvPr/>
        </p:nvSpPr>
        <p:spPr>
          <a:xfrm>
            <a:off x="1865346" y="3594503"/>
            <a:ext cx="3540261" cy="2622598"/>
          </a:xfrm>
          <a:prstGeom prst="ellipse">
            <a:avLst/>
          </a:prstGeom>
          <a:blipFill rotWithShape="0">
            <a:blip r:embed="rId4"/>
            <a:stretch>
              <a:fillRect/>
            </a:stretch>
          </a:blipFill>
        </p:spPr>
        <p:style>
          <a:lnRef idx="2">
            <a:schemeClr val="accent5">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6" name="Título 1"/>
          <p:cNvSpPr txBox="1">
            <a:spLocks/>
          </p:cNvSpPr>
          <p:nvPr/>
        </p:nvSpPr>
        <p:spPr>
          <a:xfrm>
            <a:off x="1971309" y="263116"/>
            <a:ext cx="8911687" cy="757023"/>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smtClean="0">
                <a:solidFill>
                  <a:srgbClr val="99CC00"/>
                </a:solidFill>
                <a:effectLst>
                  <a:outerShdw blurRad="38100" dist="38100" dir="2700000" algn="tl">
                    <a:srgbClr val="000000">
                      <a:alpha val="43137"/>
                    </a:srgbClr>
                  </a:outerShdw>
                </a:effectLst>
              </a:rPr>
              <a:t>Reacciones ante mis sentimientos</a:t>
            </a:r>
            <a:endParaRPr lang="es-MX" dirty="0">
              <a:solidFill>
                <a:srgbClr val="99CC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3106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6">
                                            <p:txEl>
                                              <p:pRg st="0" end="0"/>
                                            </p:txEl>
                                          </p:spTgt>
                                        </p:tgtEl>
                                      </p:cBhvr>
                                    </p:animEffec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8">
                                            <p:txEl>
                                              <p:pRg st="4" end="4"/>
                                            </p:txEl>
                                          </p:spTgt>
                                        </p:tgtEl>
                                        <p:attrNameLst>
                                          <p:attrName>style.visibility</p:attrName>
                                        </p:attrNameLst>
                                      </p:cBhvr>
                                      <p:to>
                                        <p:strVal val="visible"/>
                                      </p:to>
                                    </p:set>
                                    <p:anim calcmode="lin" valueType="num">
                                      <p:cBhvr additive="base">
                                        <p:cTn id="14"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500"/>
                            </p:stCondLst>
                            <p:childTnLst>
                              <p:par>
                                <p:cTn id="17" presetID="6" presetClass="entr" presetSubtype="16" fill="hold" nodeType="after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circle(in)">
                                      <p:cBhvr>
                                        <p:cTn id="19" dur="2000"/>
                                        <p:tgtEl>
                                          <p:spTgt spid="1026"/>
                                        </p:tgtEl>
                                      </p:cBhvr>
                                    </p:animEffect>
                                  </p:childTnLst>
                                </p:cTn>
                              </p:par>
                            </p:childTnLst>
                          </p:cTn>
                        </p:par>
                        <p:par>
                          <p:cTn id="20" fill="hold">
                            <p:stCondLst>
                              <p:cond delay="3500"/>
                            </p:stCondLst>
                            <p:childTnLst>
                              <p:par>
                                <p:cTn id="21" presetID="6"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circle(in)">
                                      <p:cBhvr>
                                        <p:cTn id="23" dur="2000"/>
                                        <p:tgtEl>
                                          <p:spTgt spid="5"/>
                                        </p:tgtEl>
                                      </p:cBhvr>
                                    </p:animEffect>
                                  </p:childTnLst>
                                </p:cTn>
                              </p:par>
                            </p:childTnLst>
                          </p:cTn>
                        </p:par>
                        <p:par>
                          <p:cTn id="24" fill="hold">
                            <p:stCondLst>
                              <p:cond delay="5500"/>
                            </p:stCondLst>
                            <p:childTnLst>
                              <p:par>
                                <p:cTn id="25" presetID="42" presetClass="entr" presetSubtype="0" fill="hold" nodeType="after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fade">
                                      <p:cBhvr>
                                        <p:cTn id="27" dur="1000"/>
                                        <p:tgtEl>
                                          <p:spTgt spid="11">
                                            <p:txEl>
                                              <p:pRg st="0" end="0"/>
                                            </p:txEl>
                                          </p:spTgt>
                                        </p:tgtEl>
                                      </p:cBhvr>
                                    </p:animEffect>
                                    <p:anim calcmode="lin" valueType="num">
                                      <p:cBhvr>
                                        <p:cTn id="28"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9"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par>
                          <p:cTn id="30" fill="hold">
                            <p:stCondLst>
                              <p:cond delay="6500"/>
                            </p:stCondLst>
                            <p:childTnLst>
                              <p:par>
                                <p:cTn id="31" presetID="42" presetClass="entr" presetSubtype="0" fill="hold" nodeType="afterEffect">
                                  <p:stCondLst>
                                    <p:cond delay="0"/>
                                  </p:stCondLst>
                                  <p:childTnLst>
                                    <p:set>
                                      <p:cBhvr>
                                        <p:cTn id="32" dur="1" fill="hold">
                                          <p:stCondLst>
                                            <p:cond delay="0"/>
                                          </p:stCondLst>
                                        </p:cTn>
                                        <p:tgtEl>
                                          <p:spTgt spid="11">
                                            <p:txEl>
                                              <p:pRg st="1" end="1"/>
                                            </p:txEl>
                                          </p:spTgt>
                                        </p:tgtEl>
                                        <p:attrNameLst>
                                          <p:attrName>style.visibility</p:attrName>
                                        </p:attrNameLst>
                                      </p:cBhvr>
                                      <p:to>
                                        <p:strVal val="visible"/>
                                      </p:to>
                                    </p:set>
                                    <p:animEffect transition="in" filter="fade">
                                      <p:cBhvr>
                                        <p:cTn id="33" dur="1000"/>
                                        <p:tgtEl>
                                          <p:spTgt spid="11">
                                            <p:txEl>
                                              <p:pRg st="1" end="1"/>
                                            </p:txEl>
                                          </p:spTgt>
                                        </p:tgtEl>
                                      </p:cBhvr>
                                    </p:animEffect>
                                    <p:anim calcmode="lin" valueType="num">
                                      <p:cBhvr>
                                        <p:cTn id="34"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35"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par>
                          <p:cTn id="36" fill="hold">
                            <p:stCondLst>
                              <p:cond delay="7500"/>
                            </p:stCondLst>
                            <p:childTnLst>
                              <p:par>
                                <p:cTn id="37" presetID="42" presetClass="entr" presetSubtype="0" fill="hold" nodeType="afterEffect">
                                  <p:stCondLst>
                                    <p:cond delay="0"/>
                                  </p:stCondLst>
                                  <p:childTnLst>
                                    <p:set>
                                      <p:cBhvr>
                                        <p:cTn id="38" dur="1" fill="hold">
                                          <p:stCondLst>
                                            <p:cond delay="0"/>
                                          </p:stCondLst>
                                        </p:cTn>
                                        <p:tgtEl>
                                          <p:spTgt spid="11">
                                            <p:txEl>
                                              <p:pRg st="2" end="2"/>
                                            </p:txEl>
                                          </p:spTgt>
                                        </p:tgtEl>
                                        <p:attrNameLst>
                                          <p:attrName>style.visibility</p:attrName>
                                        </p:attrNameLst>
                                      </p:cBhvr>
                                      <p:to>
                                        <p:strVal val="visible"/>
                                      </p:to>
                                    </p:set>
                                    <p:animEffect transition="in" filter="fade">
                                      <p:cBhvr>
                                        <p:cTn id="39" dur="1000"/>
                                        <p:tgtEl>
                                          <p:spTgt spid="11">
                                            <p:txEl>
                                              <p:pRg st="2" end="2"/>
                                            </p:txEl>
                                          </p:spTgt>
                                        </p:tgtEl>
                                      </p:cBhvr>
                                    </p:animEffect>
                                    <p:anim calcmode="lin" valueType="num">
                                      <p:cBhvr>
                                        <p:cTn id="40"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41" dur="10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par>
                          <p:cTn id="42" fill="hold">
                            <p:stCondLst>
                              <p:cond delay="8500"/>
                            </p:stCondLst>
                            <p:childTnLst>
                              <p:par>
                                <p:cTn id="43" presetID="42" presetClass="entr" presetSubtype="0" fill="hold" nodeType="afterEffect">
                                  <p:stCondLst>
                                    <p:cond delay="0"/>
                                  </p:stCondLst>
                                  <p:childTnLst>
                                    <p:set>
                                      <p:cBhvr>
                                        <p:cTn id="44" dur="1" fill="hold">
                                          <p:stCondLst>
                                            <p:cond delay="0"/>
                                          </p:stCondLst>
                                        </p:cTn>
                                        <p:tgtEl>
                                          <p:spTgt spid="11">
                                            <p:txEl>
                                              <p:pRg st="3" end="3"/>
                                            </p:txEl>
                                          </p:spTgt>
                                        </p:tgtEl>
                                        <p:attrNameLst>
                                          <p:attrName>style.visibility</p:attrName>
                                        </p:attrNameLst>
                                      </p:cBhvr>
                                      <p:to>
                                        <p:strVal val="visible"/>
                                      </p:to>
                                    </p:set>
                                    <p:animEffect transition="in" filter="fade">
                                      <p:cBhvr>
                                        <p:cTn id="45" dur="1000"/>
                                        <p:tgtEl>
                                          <p:spTgt spid="11">
                                            <p:txEl>
                                              <p:pRg st="3" end="3"/>
                                            </p:txEl>
                                          </p:spTgt>
                                        </p:tgtEl>
                                      </p:cBhvr>
                                    </p:animEffect>
                                    <p:anim calcmode="lin" valueType="num">
                                      <p:cBhvr>
                                        <p:cTn id="46" dur="10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47" dur="1000" fill="hold"/>
                                        <p:tgtEl>
                                          <p:spTgt spid="11">
                                            <p:txEl>
                                              <p:pRg st="3" end="3"/>
                                            </p:txEl>
                                          </p:spTgt>
                                        </p:tgtEl>
                                        <p:attrNameLst>
                                          <p:attrName>ppt_y</p:attrName>
                                        </p:attrNameLst>
                                      </p:cBhvr>
                                      <p:tavLst>
                                        <p:tav tm="0">
                                          <p:val>
                                            <p:strVal val="#ppt_y+.1"/>
                                          </p:val>
                                        </p:tav>
                                        <p:tav tm="100000">
                                          <p:val>
                                            <p:strVal val="#ppt_y"/>
                                          </p:val>
                                        </p:tav>
                                      </p:tavLst>
                                    </p:anim>
                                  </p:childTnLst>
                                </p:cTn>
                              </p:par>
                            </p:childTnLst>
                          </p:cTn>
                        </p:par>
                        <p:par>
                          <p:cTn id="48" fill="hold">
                            <p:stCondLst>
                              <p:cond delay="9500"/>
                            </p:stCondLst>
                            <p:childTnLst>
                              <p:par>
                                <p:cTn id="49" presetID="42" presetClass="entr" presetSubtype="0" fill="hold" nodeType="afterEffect">
                                  <p:stCondLst>
                                    <p:cond delay="0"/>
                                  </p:stCondLst>
                                  <p:childTnLst>
                                    <p:set>
                                      <p:cBhvr>
                                        <p:cTn id="50" dur="1" fill="hold">
                                          <p:stCondLst>
                                            <p:cond delay="0"/>
                                          </p:stCondLst>
                                        </p:cTn>
                                        <p:tgtEl>
                                          <p:spTgt spid="11">
                                            <p:txEl>
                                              <p:pRg st="4" end="4"/>
                                            </p:txEl>
                                          </p:spTgt>
                                        </p:tgtEl>
                                        <p:attrNameLst>
                                          <p:attrName>style.visibility</p:attrName>
                                        </p:attrNameLst>
                                      </p:cBhvr>
                                      <p:to>
                                        <p:strVal val="visible"/>
                                      </p:to>
                                    </p:set>
                                    <p:animEffect transition="in" filter="fade">
                                      <p:cBhvr>
                                        <p:cTn id="51" dur="1000"/>
                                        <p:tgtEl>
                                          <p:spTgt spid="11">
                                            <p:txEl>
                                              <p:pRg st="4" end="4"/>
                                            </p:txEl>
                                          </p:spTgt>
                                        </p:tgtEl>
                                      </p:cBhvr>
                                    </p:animEffect>
                                    <p:anim calcmode="lin" valueType="num">
                                      <p:cBhvr>
                                        <p:cTn id="52" dur="1000" fill="hold"/>
                                        <p:tgtEl>
                                          <p:spTgt spid="11">
                                            <p:txEl>
                                              <p:pRg st="4" end="4"/>
                                            </p:txEl>
                                          </p:spTgt>
                                        </p:tgtEl>
                                        <p:attrNameLst>
                                          <p:attrName>ppt_x</p:attrName>
                                        </p:attrNameLst>
                                      </p:cBhvr>
                                      <p:tavLst>
                                        <p:tav tm="0">
                                          <p:val>
                                            <p:strVal val="#ppt_x"/>
                                          </p:val>
                                        </p:tav>
                                        <p:tav tm="100000">
                                          <p:val>
                                            <p:strVal val="#ppt_x"/>
                                          </p:val>
                                        </p:tav>
                                      </p:tavLst>
                                    </p:anim>
                                    <p:anim calcmode="lin" valueType="num">
                                      <p:cBhvr>
                                        <p:cTn id="53" dur="1000" fill="hold"/>
                                        <p:tgtEl>
                                          <p:spTgt spid="11">
                                            <p:txEl>
                                              <p:pRg st="4" end="4"/>
                                            </p:txEl>
                                          </p:spTgt>
                                        </p:tgtEl>
                                        <p:attrNameLst>
                                          <p:attrName>ppt_y</p:attrName>
                                        </p:attrNameLst>
                                      </p:cBhvr>
                                      <p:tavLst>
                                        <p:tav tm="0">
                                          <p:val>
                                            <p:strVal val="#ppt_y+.1"/>
                                          </p:val>
                                        </p:tav>
                                        <p:tav tm="100000">
                                          <p:val>
                                            <p:strVal val="#ppt_y"/>
                                          </p:val>
                                        </p:tav>
                                      </p:tavLst>
                                    </p:anim>
                                  </p:childTnLst>
                                </p:cTn>
                              </p:par>
                            </p:childTnLst>
                          </p:cTn>
                        </p:par>
                        <p:par>
                          <p:cTn id="54" fill="hold">
                            <p:stCondLst>
                              <p:cond delay="10500"/>
                            </p:stCondLst>
                            <p:childTnLst>
                              <p:par>
                                <p:cTn id="55" presetID="42" presetClass="entr" presetSubtype="0" fill="hold" nodeType="afterEffect">
                                  <p:stCondLst>
                                    <p:cond delay="0"/>
                                  </p:stCondLst>
                                  <p:childTnLst>
                                    <p:set>
                                      <p:cBhvr>
                                        <p:cTn id="56" dur="1" fill="hold">
                                          <p:stCondLst>
                                            <p:cond delay="0"/>
                                          </p:stCondLst>
                                        </p:cTn>
                                        <p:tgtEl>
                                          <p:spTgt spid="11">
                                            <p:txEl>
                                              <p:pRg st="5" end="5"/>
                                            </p:txEl>
                                          </p:spTgt>
                                        </p:tgtEl>
                                        <p:attrNameLst>
                                          <p:attrName>style.visibility</p:attrName>
                                        </p:attrNameLst>
                                      </p:cBhvr>
                                      <p:to>
                                        <p:strVal val="visible"/>
                                      </p:to>
                                    </p:set>
                                    <p:animEffect transition="in" filter="fade">
                                      <p:cBhvr>
                                        <p:cTn id="57" dur="1000"/>
                                        <p:tgtEl>
                                          <p:spTgt spid="11">
                                            <p:txEl>
                                              <p:pRg st="5" end="5"/>
                                            </p:txEl>
                                          </p:spTgt>
                                        </p:tgtEl>
                                      </p:cBhvr>
                                    </p:animEffect>
                                    <p:anim calcmode="lin" valueType="num">
                                      <p:cBhvr>
                                        <p:cTn id="58" dur="1000" fill="hold"/>
                                        <p:tgtEl>
                                          <p:spTgt spid="11">
                                            <p:txEl>
                                              <p:pRg st="5" end="5"/>
                                            </p:txEl>
                                          </p:spTgt>
                                        </p:tgtEl>
                                        <p:attrNameLst>
                                          <p:attrName>ppt_x</p:attrName>
                                        </p:attrNameLst>
                                      </p:cBhvr>
                                      <p:tavLst>
                                        <p:tav tm="0">
                                          <p:val>
                                            <p:strVal val="#ppt_x"/>
                                          </p:val>
                                        </p:tav>
                                        <p:tav tm="100000">
                                          <p:val>
                                            <p:strVal val="#ppt_x"/>
                                          </p:val>
                                        </p:tav>
                                      </p:tavLst>
                                    </p:anim>
                                    <p:anim calcmode="lin" valueType="num">
                                      <p:cBhvr>
                                        <p:cTn id="59" dur="1000" fill="hold"/>
                                        <p:tgtEl>
                                          <p:spTgt spid="1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1389061" y="925141"/>
            <a:ext cx="10115550" cy="5451908"/>
          </a:xfrm>
        </p:spPr>
        <p:txBody>
          <a:bodyPr>
            <a:normAutofit/>
          </a:bodyPr>
          <a:lstStyle/>
          <a:p>
            <a:pPr marL="0" indent="0">
              <a:buNone/>
            </a:pPr>
            <a:endParaRPr lang="es-MX" sz="2400" dirty="0" smtClean="0"/>
          </a:p>
          <a:p>
            <a:pPr marL="0" indent="0">
              <a:buNone/>
            </a:pPr>
            <a:endParaRPr lang="es-MX" sz="2400" dirty="0"/>
          </a:p>
          <a:p>
            <a:pPr marL="0" indent="0">
              <a:buNone/>
            </a:pPr>
            <a:endParaRPr lang="es-MX" sz="2400" dirty="0" smtClean="0"/>
          </a:p>
          <a:p>
            <a:pPr marL="0" indent="0">
              <a:buNone/>
            </a:pPr>
            <a:r>
              <a:rPr lang="es-MX" sz="2800" dirty="0"/>
              <a:t> </a:t>
            </a:r>
            <a:r>
              <a:rPr lang="es-MX" sz="2800" dirty="0" smtClean="0"/>
              <a:t>      </a:t>
            </a:r>
            <a:r>
              <a:rPr lang="es-MX" sz="2800" dirty="0" smtClean="0">
                <a:solidFill>
                  <a:srgbClr val="CC3300"/>
                </a:solidFill>
                <a:effectLst>
                  <a:outerShdw blurRad="38100" dist="38100" dir="2700000" algn="tl">
                    <a:srgbClr val="000000">
                      <a:alpha val="43137"/>
                    </a:srgbClr>
                  </a:outerShdw>
                </a:effectLst>
              </a:rPr>
              <a:t>Reacción pasiva</a:t>
            </a:r>
            <a:endParaRPr lang="es-MX" sz="2800" dirty="0">
              <a:solidFill>
                <a:srgbClr val="CC3300"/>
              </a:solidFill>
              <a:effectLst>
                <a:outerShdw blurRad="38100" dist="38100" dir="2700000" algn="tl">
                  <a:srgbClr val="000000">
                    <a:alpha val="43137"/>
                  </a:srgbClr>
                </a:outerShdw>
              </a:effectLst>
            </a:endParaRPr>
          </a:p>
        </p:txBody>
      </p:sp>
      <p:sp>
        <p:nvSpPr>
          <p:cNvPr id="4" name="Marcador de contenido 3"/>
          <p:cNvSpPr>
            <a:spLocks noGrp="1"/>
          </p:cNvSpPr>
          <p:nvPr>
            <p:ph sz="half" idx="4294967295"/>
          </p:nvPr>
        </p:nvSpPr>
        <p:spPr>
          <a:xfrm>
            <a:off x="6347142" y="822271"/>
            <a:ext cx="5157469" cy="5189220"/>
          </a:xfrm>
        </p:spPr>
        <p:txBody>
          <a:bodyPr>
            <a:noAutofit/>
          </a:bodyPr>
          <a:lstStyle/>
          <a:p>
            <a:pPr>
              <a:buClr>
                <a:srgbClr val="CC3300"/>
              </a:buClr>
            </a:pPr>
            <a:r>
              <a:rPr lang="es-MX" dirty="0" smtClean="0">
                <a:solidFill>
                  <a:srgbClr val="663300"/>
                </a:solidFill>
              </a:rPr>
              <a:t>Dejamos </a:t>
            </a:r>
            <a:r>
              <a:rPr lang="es-MX" dirty="0">
                <a:solidFill>
                  <a:srgbClr val="663300"/>
                </a:solidFill>
              </a:rPr>
              <a:t>que los demás violen nuestros derechos </a:t>
            </a:r>
            <a:endParaRPr lang="es-MX" dirty="0" smtClean="0">
              <a:solidFill>
                <a:srgbClr val="663300"/>
              </a:solidFill>
            </a:endParaRPr>
          </a:p>
          <a:p>
            <a:pPr>
              <a:buClr>
                <a:srgbClr val="CC3300"/>
              </a:buClr>
            </a:pPr>
            <a:r>
              <a:rPr lang="es-MX" dirty="0" smtClean="0">
                <a:solidFill>
                  <a:srgbClr val="663300"/>
                </a:solidFill>
              </a:rPr>
              <a:t>Evitamos </a:t>
            </a:r>
            <a:r>
              <a:rPr lang="es-MX" dirty="0">
                <a:solidFill>
                  <a:srgbClr val="663300"/>
                </a:solidFill>
              </a:rPr>
              <a:t>la mirada del que nos </a:t>
            </a:r>
            <a:r>
              <a:rPr lang="es-MX" dirty="0" smtClean="0">
                <a:solidFill>
                  <a:srgbClr val="663300"/>
                </a:solidFill>
              </a:rPr>
              <a:t>habla</a:t>
            </a:r>
          </a:p>
          <a:p>
            <a:pPr>
              <a:buClr>
                <a:srgbClr val="CC3300"/>
              </a:buClr>
            </a:pPr>
            <a:r>
              <a:rPr lang="es-MX" dirty="0" smtClean="0">
                <a:solidFill>
                  <a:srgbClr val="663300"/>
                </a:solidFill>
              </a:rPr>
              <a:t>Apenas </a:t>
            </a:r>
            <a:r>
              <a:rPr lang="es-MX" dirty="0">
                <a:solidFill>
                  <a:srgbClr val="663300"/>
                </a:solidFill>
              </a:rPr>
              <a:t>se nos oye cuando </a:t>
            </a:r>
            <a:r>
              <a:rPr lang="es-MX" dirty="0" smtClean="0">
                <a:solidFill>
                  <a:srgbClr val="663300"/>
                </a:solidFill>
              </a:rPr>
              <a:t>hablamos</a:t>
            </a:r>
          </a:p>
          <a:p>
            <a:pPr>
              <a:buClr>
                <a:srgbClr val="CC3300"/>
              </a:buClr>
            </a:pPr>
            <a:r>
              <a:rPr lang="es-MX" dirty="0" smtClean="0">
                <a:solidFill>
                  <a:srgbClr val="663300"/>
                </a:solidFill>
              </a:rPr>
              <a:t>No </a:t>
            </a:r>
            <a:r>
              <a:rPr lang="es-MX" dirty="0">
                <a:solidFill>
                  <a:srgbClr val="663300"/>
                </a:solidFill>
              </a:rPr>
              <a:t>respetamos nuestras propias necesidades </a:t>
            </a:r>
            <a:endParaRPr lang="es-MX" dirty="0" smtClean="0">
              <a:solidFill>
                <a:srgbClr val="663300"/>
              </a:solidFill>
            </a:endParaRPr>
          </a:p>
          <a:p>
            <a:pPr>
              <a:buClr>
                <a:srgbClr val="CC3300"/>
              </a:buClr>
            </a:pPr>
            <a:r>
              <a:rPr lang="es-MX" dirty="0" smtClean="0">
                <a:solidFill>
                  <a:srgbClr val="663300"/>
                </a:solidFill>
              </a:rPr>
              <a:t>Nuestro </a:t>
            </a:r>
            <a:r>
              <a:rPr lang="es-MX" dirty="0">
                <a:solidFill>
                  <a:srgbClr val="663300"/>
                </a:solidFill>
              </a:rPr>
              <a:t>objetivo es evitar conflictos a toda costa </a:t>
            </a:r>
            <a:endParaRPr lang="es-MX" dirty="0" smtClean="0">
              <a:solidFill>
                <a:srgbClr val="663300"/>
              </a:solidFill>
            </a:endParaRPr>
          </a:p>
          <a:p>
            <a:pPr>
              <a:buClr>
                <a:srgbClr val="CC3300"/>
              </a:buClr>
            </a:pPr>
            <a:r>
              <a:rPr lang="es-MX" dirty="0" smtClean="0">
                <a:solidFill>
                  <a:srgbClr val="663300"/>
                </a:solidFill>
              </a:rPr>
              <a:t>Empleamos </a:t>
            </a:r>
            <a:r>
              <a:rPr lang="es-MX" dirty="0">
                <a:solidFill>
                  <a:srgbClr val="663300"/>
                </a:solidFill>
              </a:rPr>
              <a:t>frases como: “Quizá tengas razón”, “Supongo que será así”, “Bueno, realmente no es importante”, “Me pregunto si podríamos...”, “Te importaría mucho...”, “No crees que...”, “Entonces, no te molestes”,... </a:t>
            </a:r>
            <a:endParaRPr lang="es-MX" dirty="0" smtClean="0">
              <a:solidFill>
                <a:srgbClr val="663300"/>
              </a:solidFill>
            </a:endParaRPr>
          </a:p>
          <a:p>
            <a:pPr>
              <a:buClr>
                <a:srgbClr val="CC3300"/>
              </a:buClr>
            </a:pPr>
            <a:r>
              <a:rPr lang="es-MX" dirty="0" smtClean="0">
                <a:solidFill>
                  <a:srgbClr val="663300"/>
                </a:solidFill>
              </a:rPr>
              <a:t>No </a:t>
            </a:r>
            <a:r>
              <a:rPr lang="es-MX" dirty="0">
                <a:solidFill>
                  <a:srgbClr val="663300"/>
                </a:solidFill>
              </a:rPr>
              <a:t>expresamos eficazmente nuestros sentimientos y pensamientos</a:t>
            </a:r>
          </a:p>
        </p:txBody>
      </p:sp>
      <p:sp>
        <p:nvSpPr>
          <p:cNvPr id="7" name="Elipse 6"/>
          <p:cNvSpPr/>
          <p:nvPr/>
        </p:nvSpPr>
        <p:spPr>
          <a:xfrm>
            <a:off x="1867288" y="3294835"/>
            <a:ext cx="3547860" cy="2587390"/>
          </a:xfrm>
          <a:prstGeom prst="ellipse">
            <a:avLst/>
          </a:prstGeom>
          <a:blipFill rotWithShape="0">
            <a:blip r:embed="rId2"/>
            <a:stretch>
              <a:fillRect/>
            </a:stretch>
          </a:blipFill>
        </p:spPr>
        <p:style>
          <a:lnRef idx="2">
            <a:schemeClr val="accent5">
              <a:shade val="80000"/>
              <a:hueOff val="181200"/>
              <a:satOff val="5902"/>
              <a:lumOff val="12176"/>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2609901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fade">
                                      <p:cBhvr>
                                        <p:cTn id="7" dur="500"/>
                                        <p:tgtEl>
                                          <p:spTgt spid="6">
                                            <p:txEl>
                                              <p:pRg st="3" end="3"/>
                                            </p:txEl>
                                          </p:spTgt>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1000"/>
                                        <p:tgtEl>
                                          <p:spTgt spid="4">
                                            <p:txEl>
                                              <p:pRg st="0" end="0"/>
                                            </p:txEl>
                                          </p:spTgt>
                                        </p:tgtEl>
                                      </p:cBhvr>
                                    </p:animEffect>
                                    <p:anim calcmode="lin" valueType="num">
                                      <p:cBhvr>
                                        <p:cTn id="1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1000"/>
                                        <p:tgtEl>
                                          <p:spTgt spid="4">
                                            <p:txEl>
                                              <p:pRg st="2" end="2"/>
                                            </p:txEl>
                                          </p:spTgt>
                                        </p:tgtEl>
                                      </p:cBhvr>
                                    </p:animEffect>
                                    <p:anim calcmode="lin" valueType="num">
                                      <p:cBhvr>
                                        <p:cTn id="2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1000"/>
                                        <p:tgtEl>
                                          <p:spTgt spid="4">
                                            <p:txEl>
                                              <p:pRg st="3" end="3"/>
                                            </p:txEl>
                                          </p:spTgt>
                                        </p:tgtEl>
                                      </p:cBhvr>
                                    </p:animEffect>
                                    <p:anim calcmode="lin" valueType="num">
                                      <p:cBhvr>
                                        <p:cTn id="34"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1000"/>
                                        <p:tgtEl>
                                          <p:spTgt spid="4">
                                            <p:txEl>
                                              <p:pRg st="4" end="4"/>
                                            </p:txEl>
                                          </p:spTgt>
                                        </p:tgtEl>
                                      </p:cBhvr>
                                    </p:animEffect>
                                    <p:anim calcmode="lin" valueType="num">
                                      <p:cBhvr>
                                        <p:cTn id="40"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42" presetClass="entr" presetSubtype="0" fill="hold" nodeType="afterEffect">
                                  <p:stCondLst>
                                    <p:cond delay="0"/>
                                  </p:stCondLst>
                                  <p:childTnLst>
                                    <p:set>
                                      <p:cBhvr>
                                        <p:cTn id="44" dur="1" fill="hold">
                                          <p:stCondLst>
                                            <p:cond delay="0"/>
                                          </p:stCondLst>
                                        </p:cTn>
                                        <p:tgtEl>
                                          <p:spTgt spid="4">
                                            <p:txEl>
                                              <p:pRg st="5" end="5"/>
                                            </p:txEl>
                                          </p:spTgt>
                                        </p:tgtEl>
                                        <p:attrNameLst>
                                          <p:attrName>style.visibility</p:attrName>
                                        </p:attrNameLst>
                                      </p:cBhvr>
                                      <p:to>
                                        <p:strVal val="visible"/>
                                      </p:to>
                                    </p:set>
                                    <p:animEffect transition="in" filter="fade">
                                      <p:cBhvr>
                                        <p:cTn id="45" dur="1400"/>
                                        <p:tgtEl>
                                          <p:spTgt spid="4">
                                            <p:txEl>
                                              <p:pRg st="5" end="5"/>
                                            </p:txEl>
                                          </p:spTgt>
                                        </p:tgtEl>
                                      </p:cBhvr>
                                    </p:animEffect>
                                    <p:anim calcmode="lin" valueType="num">
                                      <p:cBhvr>
                                        <p:cTn id="46" dur="14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7" dur="14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par>
                          <p:cTn id="48" fill="hold">
                            <p:stCondLst>
                              <p:cond delay="7400"/>
                            </p:stCondLst>
                            <p:childTnLst>
                              <p:par>
                                <p:cTn id="49" presetID="42" presetClass="entr" presetSubtype="0" fill="hold" nodeType="afterEffect">
                                  <p:stCondLst>
                                    <p:cond delay="0"/>
                                  </p:stCondLst>
                                  <p:childTnLst>
                                    <p:set>
                                      <p:cBhvr>
                                        <p:cTn id="50" dur="1" fill="hold">
                                          <p:stCondLst>
                                            <p:cond delay="0"/>
                                          </p:stCondLst>
                                        </p:cTn>
                                        <p:tgtEl>
                                          <p:spTgt spid="4">
                                            <p:txEl>
                                              <p:pRg st="6" end="6"/>
                                            </p:txEl>
                                          </p:spTgt>
                                        </p:tgtEl>
                                        <p:attrNameLst>
                                          <p:attrName>style.visibility</p:attrName>
                                        </p:attrNameLst>
                                      </p:cBhvr>
                                      <p:to>
                                        <p:strVal val="visible"/>
                                      </p:to>
                                    </p:set>
                                    <p:animEffect transition="in" filter="fade">
                                      <p:cBhvr>
                                        <p:cTn id="51" dur="1000"/>
                                        <p:tgtEl>
                                          <p:spTgt spid="4">
                                            <p:txEl>
                                              <p:pRg st="6" end="6"/>
                                            </p:txEl>
                                          </p:spTgt>
                                        </p:tgtEl>
                                      </p:cBhvr>
                                    </p:animEffect>
                                    <p:anim calcmode="lin" valueType="num">
                                      <p:cBhvr>
                                        <p:cTn id="52"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53"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00200" y="558140"/>
            <a:ext cx="9904412" cy="5353082"/>
          </a:xfrm>
        </p:spPr>
        <p:txBody>
          <a:bodyPr>
            <a:normAutofit/>
          </a:bodyPr>
          <a:lstStyle/>
          <a:p>
            <a:pPr marL="0" indent="0">
              <a:buNone/>
            </a:pPr>
            <a:endParaRPr lang="es-MX" sz="2400" dirty="0" smtClean="0">
              <a:effectLst>
                <a:outerShdw blurRad="38100" dist="38100" dir="2700000" algn="tl">
                  <a:srgbClr val="000000">
                    <a:alpha val="43137"/>
                  </a:srgbClr>
                </a:outerShdw>
              </a:effectLst>
            </a:endParaRPr>
          </a:p>
          <a:p>
            <a:pPr marL="0" indent="0">
              <a:buNone/>
            </a:pPr>
            <a:endParaRPr lang="es-MX" sz="2400" dirty="0">
              <a:effectLst>
                <a:outerShdw blurRad="38100" dist="38100" dir="2700000" algn="tl">
                  <a:srgbClr val="000000">
                    <a:alpha val="43137"/>
                  </a:srgbClr>
                </a:outerShdw>
              </a:effectLst>
            </a:endParaRPr>
          </a:p>
          <a:p>
            <a:pPr marL="0" indent="0">
              <a:buNone/>
            </a:pPr>
            <a:endParaRPr lang="es-MX" sz="2400" dirty="0" smtClean="0">
              <a:effectLst>
                <a:outerShdw blurRad="38100" dist="38100" dir="2700000" algn="tl">
                  <a:srgbClr val="000000">
                    <a:alpha val="43137"/>
                  </a:srgbClr>
                </a:outerShdw>
              </a:effectLst>
            </a:endParaRPr>
          </a:p>
          <a:p>
            <a:pPr marL="0" indent="0">
              <a:buNone/>
            </a:pPr>
            <a:r>
              <a:rPr lang="es-MX" sz="2800" dirty="0">
                <a:effectLst>
                  <a:outerShdw blurRad="38100" dist="38100" dir="2700000" algn="tl">
                    <a:srgbClr val="000000">
                      <a:alpha val="43137"/>
                    </a:srgbClr>
                  </a:outerShdw>
                </a:effectLst>
              </a:rPr>
              <a:t> </a:t>
            </a:r>
            <a:r>
              <a:rPr lang="es-MX" sz="2800" dirty="0" smtClean="0">
                <a:effectLst>
                  <a:outerShdw blurRad="38100" dist="38100" dir="2700000" algn="tl">
                    <a:srgbClr val="000000">
                      <a:alpha val="43137"/>
                    </a:srgbClr>
                  </a:outerShdw>
                </a:effectLst>
              </a:rPr>
              <a:t>  </a:t>
            </a:r>
            <a:r>
              <a:rPr lang="es-MX" sz="2800" dirty="0" smtClean="0">
                <a:solidFill>
                  <a:srgbClr val="FF0000"/>
                </a:solidFill>
                <a:effectLst>
                  <a:outerShdw blurRad="38100" dist="38100" dir="2700000" algn="tl">
                    <a:srgbClr val="000000">
                      <a:alpha val="43137"/>
                    </a:srgbClr>
                  </a:outerShdw>
                </a:effectLst>
              </a:rPr>
              <a:t>Reacción agresiva</a:t>
            </a:r>
            <a:endParaRPr lang="es-MX" sz="2800" dirty="0">
              <a:solidFill>
                <a:srgbClr val="FF0000"/>
              </a:solidFill>
              <a:effectLst>
                <a:outerShdw blurRad="38100" dist="38100" dir="2700000" algn="tl">
                  <a:srgbClr val="000000">
                    <a:alpha val="43137"/>
                  </a:srgbClr>
                </a:outerShdw>
              </a:effectLst>
            </a:endParaRPr>
          </a:p>
          <a:p>
            <a:pPr marL="0" indent="0">
              <a:buNone/>
            </a:pPr>
            <a:endParaRPr lang="es-MX" dirty="0"/>
          </a:p>
        </p:txBody>
      </p:sp>
      <p:sp>
        <p:nvSpPr>
          <p:cNvPr id="4" name="Marcador de contenido 3"/>
          <p:cNvSpPr>
            <a:spLocks noGrp="1"/>
          </p:cNvSpPr>
          <p:nvPr>
            <p:ph sz="half" idx="4294967295"/>
          </p:nvPr>
        </p:nvSpPr>
        <p:spPr>
          <a:xfrm>
            <a:off x="5878513" y="662940"/>
            <a:ext cx="5482907" cy="5248282"/>
          </a:xfrm>
        </p:spPr>
        <p:txBody>
          <a:bodyPr>
            <a:noAutofit/>
          </a:bodyPr>
          <a:lstStyle/>
          <a:p>
            <a:pPr algn="just">
              <a:buClr>
                <a:srgbClr val="FF0000"/>
              </a:buClr>
            </a:pPr>
            <a:r>
              <a:rPr lang="es-MX" dirty="0" smtClean="0">
                <a:solidFill>
                  <a:srgbClr val="006699"/>
                </a:solidFill>
              </a:rPr>
              <a:t>Ofendemos </a:t>
            </a:r>
            <a:r>
              <a:rPr lang="es-MX" dirty="0">
                <a:solidFill>
                  <a:srgbClr val="006699"/>
                </a:solidFill>
              </a:rPr>
              <a:t>verbalmente (humillamos, amenazamos, insultamos</a:t>
            </a:r>
            <a:r>
              <a:rPr lang="es-MX" dirty="0" smtClean="0">
                <a:solidFill>
                  <a:srgbClr val="006699"/>
                </a:solidFill>
              </a:rPr>
              <a:t>,...)</a:t>
            </a:r>
          </a:p>
          <a:p>
            <a:pPr algn="just">
              <a:buClr>
                <a:srgbClr val="FF0000"/>
              </a:buClr>
            </a:pPr>
            <a:r>
              <a:rPr lang="es-MX" dirty="0" smtClean="0">
                <a:solidFill>
                  <a:srgbClr val="006699"/>
                </a:solidFill>
              </a:rPr>
              <a:t>Mostramos </a:t>
            </a:r>
            <a:r>
              <a:rPr lang="es-MX" dirty="0">
                <a:solidFill>
                  <a:srgbClr val="006699"/>
                </a:solidFill>
              </a:rPr>
              <a:t>desprecio por la opinión de los </a:t>
            </a:r>
            <a:r>
              <a:rPr lang="es-MX" dirty="0" smtClean="0">
                <a:solidFill>
                  <a:srgbClr val="006699"/>
                </a:solidFill>
              </a:rPr>
              <a:t>demás</a:t>
            </a:r>
          </a:p>
          <a:p>
            <a:pPr algn="just">
              <a:buClr>
                <a:srgbClr val="FF0000"/>
              </a:buClr>
            </a:pPr>
            <a:r>
              <a:rPr lang="es-MX" dirty="0" smtClean="0">
                <a:solidFill>
                  <a:srgbClr val="006699"/>
                </a:solidFill>
              </a:rPr>
              <a:t>Estamos </a:t>
            </a:r>
            <a:r>
              <a:rPr lang="es-MX" dirty="0">
                <a:solidFill>
                  <a:srgbClr val="006699"/>
                </a:solidFill>
              </a:rPr>
              <a:t>groseros, rencorosos o </a:t>
            </a:r>
            <a:r>
              <a:rPr lang="es-MX" dirty="0" smtClean="0">
                <a:solidFill>
                  <a:srgbClr val="006699"/>
                </a:solidFill>
              </a:rPr>
              <a:t>maliciosos</a:t>
            </a:r>
          </a:p>
          <a:p>
            <a:pPr algn="just">
              <a:buClr>
                <a:srgbClr val="FF0000"/>
              </a:buClr>
            </a:pPr>
            <a:r>
              <a:rPr lang="es-MX" dirty="0" smtClean="0">
                <a:solidFill>
                  <a:srgbClr val="006699"/>
                </a:solidFill>
              </a:rPr>
              <a:t>Hacemos </a:t>
            </a:r>
            <a:r>
              <a:rPr lang="es-MX" dirty="0">
                <a:solidFill>
                  <a:srgbClr val="006699"/>
                </a:solidFill>
              </a:rPr>
              <a:t>gestos hostiles o amenazantes </a:t>
            </a:r>
            <a:endParaRPr lang="es-MX" dirty="0" smtClean="0">
              <a:solidFill>
                <a:srgbClr val="006699"/>
              </a:solidFill>
            </a:endParaRPr>
          </a:p>
          <a:p>
            <a:pPr algn="just">
              <a:buClr>
                <a:srgbClr val="FF0000"/>
              </a:buClr>
            </a:pPr>
            <a:r>
              <a:rPr lang="es-MX" dirty="0" smtClean="0">
                <a:solidFill>
                  <a:srgbClr val="006699"/>
                </a:solidFill>
              </a:rPr>
              <a:t> </a:t>
            </a:r>
            <a:r>
              <a:rPr lang="es-MX" dirty="0">
                <a:solidFill>
                  <a:srgbClr val="006699"/>
                </a:solidFill>
              </a:rPr>
              <a:t>Empleamos frases como: “Esto es lo que pienso, eres estúpido por pensar de otra forma”, “Esto es lo que yo quiero, lo que tu quieres no es importante”, “Esto es lo que yo siento, tus sentimientos no cuentan”, “Harías mejor en...”, “Ándate con cuidado...”, “Debes estar bromeando...”, “Si no lo haces...”, “Deberías...” </a:t>
            </a:r>
          </a:p>
        </p:txBody>
      </p:sp>
      <p:sp>
        <p:nvSpPr>
          <p:cNvPr id="5" name="Elipse 4"/>
          <p:cNvSpPr/>
          <p:nvPr/>
        </p:nvSpPr>
        <p:spPr>
          <a:xfrm>
            <a:off x="1887430" y="2890296"/>
            <a:ext cx="3468341" cy="2596104"/>
          </a:xfrm>
          <a:prstGeom prst="ellipse">
            <a:avLst/>
          </a:prstGeom>
          <a:blipFill rotWithShape="0">
            <a:blip r:embed="rId2"/>
            <a:stretch>
              <a:fillRect/>
            </a:stretch>
          </a:blipFill>
        </p:spPr>
        <p:style>
          <a:lnRef idx="2">
            <a:schemeClr val="accent5">
              <a:shade val="80000"/>
              <a:hueOff val="362400"/>
              <a:satOff val="11804"/>
              <a:lumOff val="24351"/>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1835342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par>
                                <p:cTn id="12" presetID="42" presetClass="entr" presetSubtype="0" fill="hold" nodeType="with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500"/>
                            </p:stCondLst>
                            <p:childTnLst>
                              <p:par>
                                <p:cTn id="18" presetID="42" presetClass="entr" presetSubtype="0"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1000"/>
                                        <p:tgtEl>
                                          <p:spTgt spid="4">
                                            <p:txEl>
                                              <p:pRg st="1" end="1"/>
                                            </p:txEl>
                                          </p:spTgt>
                                        </p:tgtEl>
                                      </p:cBhvr>
                                    </p:animEffect>
                                    <p:anim calcmode="lin" valueType="num">
                                      <p:cBhvr>
                                        <p:cTn id="2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42" presetClass="entr" presetSubtype="0" fill="hold" nodeType="after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1000"/>
                                        <p:tgtEl>
                                          <p:spTgt spid="4">
                                            <p:txEl>
                                              <p:pRg st="2" end="2"/>
                                            </p:txEl>
                                          </p:spTgt>
                                        </p:tgtEl>
                                      </p:cBhvr>
                                    </p:animEffect>
                                    <p:anim calcmode="lin" valueType="num">
                                      <p:cBhvr>
                                        <p:cTn id="2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9" fill="hold">
                            <p:stCondLst>
                              <p:cond delay="4500"/>
                            </p:stCondLst>
                            <p:childTnLst>
                              <p:par>
                                <p:cTn id="30" presetID="42" presetClass="entr" presetSubtype="0" fill="hold" nodeType="after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1000"/>
                                        <p:tgtEl>
                                          <p:spTgt spid="4">
                                            <p:txEl>
                                              <p:pRg st="3" end="3"/>
                                            </p:txEl>
                                          </p:spTgt>
                                        </p:tgtEl>
                                      </p:cBhvr>
                                    </p:animEffect>
                                    <p:anim calcmode="lin" valueType="num">
                                      <p:cBhvr>
                                        <p:cTn id="3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par>
                          <p:cTn id="35" fill="hold">
                            <p:stCondLst>
                              <p:cond delay="5500"/>
                            </p:stCondLst>
                            <p:childTnLst>
                              <p:par>
                                <p:cTn id="36" presetID="42" presetClass="entr" presetSubtype="0" fill="hold" nodeType="afterEffect">
                                  <p:stCondLst>
                                    <p:cond delay="0"/>
                                  </p:stCondLst>
                                  <p:childTnLst>
                                    <p:set>
                                      <p:cBhvr>
                                        <p:cTn id="37" dur="1" fill="hold">
                                          <p:stCondLst>
                                            <p:cond delay="0"/>
                                          </p:stCondLst>
                                        </p:cTn>
                                        <p:tgtEl>
                                          <p:spTgt spid="4">
                                            <p:txEl>
                                              <p:pRg st="4" end="4"/>
                                            </p:txEl>
                                          </p:spTgt>
                                        </p:tgtEl>
                                        <p:attrNameLst>
                                          <p:attrName>style.visibility</p:attrName>
                                        </p:attrNameLst>
                                      </p:cBhvr>
                                      <p:to>
                                        <p:strVal val="visible"/>
                                      </p:to>
                                    </p:set>
                                    <p:animEffect transition="in" filter="fade">
                                      <p:cBhvr>
                                        <p:cTn id="38" dur="1000"/>
                                        <p:tgtEl>
                                          <p:spTgt spid="4">
                                            <p:txEl>
                                              <p:pRg st="4" end="4"/>
                                            </p:txEl>
                                          </p:spTgt>
                                        </p:tgtEl>
                                      </p:cBhvr>
                                    </p:animEffect>
                                    <p:anim calcmode="lin" valueType="num">
                                      <p:cBhvr>
                                        <p:cTn id="3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69460125"/>
              </p:ext>
            </p:extLst>
          </p:nvPr>
        </p:nvGraphicFramePr>
        <p:xfrm>
          <a:off x="666199" y="641359"/>
          <a:ext cx="8506460" cy="5601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https://queesunavidasaludable.files.wordpress.com/2013/01/salud-emocional.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47240" y="3617821"/>
            <a:ext cx="3895892" cy="25866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aes-es.org/wp-content/uploads/2013/01/shutterstock_12003385.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47240" y="465458"/>
            <a:ext cx="3895892" cy="2976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8720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1030"/>
                                        </p:tgtEl>
                                        <p:attrNameLst>
                                          <p:attrName>style.visibility</p:attrName>
                                        </p:attrNameLst>
                                      </p:cBhvr>
                                      <p:to>
                                        <p:strVal val="visible"/>
                                      </p:to>
                                    </p:set>
                                    <p:anim calcmode="lin" valueType="num">
                                      <p:cBhvr>
                                        <p:cTn id="14" dur="500" fill="hold"/>
                                        <p:tgtEl>
                                          <p:spTgt spid="1030"/>
                                        </p:tgtEl>
                                        <p:attrNameLst>
                                          <p:attrName>ppt_w</p:attrName>
                                        </p:attrNameLst>
                                      </p:cBhvr>
                                      <p:tavLst>
                                        <p:tav tm="0">
                                          <p:val>
                                            <p:fltVal val="0"/>
                                          </p:val>
                                        </p:tav>
                                        <p:tav tm="100000">
                                          <p:val>
                                            <p:strVal val="#ppt_w"/>
                                          </p:val>
                                        </p:tav>
                                      </p:tavLst>
                                    </p:anim>
                                    <p:anim calcmode="lin" valueType="num">
                                      <p:cBhvr>
                                        <p:cTn id="15" dur="500" fill="hold"/>
                                        <p:tgtEl>
                                          <p:spTgt spid="1030"/>
                                        </p:tgtEl>
                                        <p:attrNameLst>
                                          <p:attrName>ppt_h</p:attrName>
                                        </p:attrNameLst>
                                      </p:cBhvr>
                                      <p:tavLst>
                                        <p:tav tm="0">
                                          <p:val>
                                            <p:fltVal val="0"/>
                                          </p:val>
                                        </p:tav>
                                        <p:tav tm="100000">
                                          <p:val>
                                            <p:strVal val="#ppt_h"/>
                                          </p:val>
                                        </p:tav>
                                      </p:tavLst>
                                    </p:anim>
                                    <p:animEffect transition="in" filter="fade">
                                      <p:cBhvr>
                                        <p:cTn id="16" dur="500"/>
                                        <p:tgtEl>
                                          <p:spTgt spid="1030"/>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1026"/>
                                        </p:tgtEl>
                                        <p:attrNameLst>
                                          <p:attrName>style.visibility</p:attrName>
                                        </p:attrNameLst>
                                      </p:cBhvr>
                                      <p:to>
                                        <p:strVal val="visible"/>
                                      </p:to>
                                    </p:set>
                                    <p:anim calcmode="lin" valueType="num">
                                      <p:cBhvr>
                                        <p:cTn id="20" dur="500" fill="hold"/>
                                        <p:tgtEl>
                                          <p:spTgt spid="1026"/>
                                        </p:tgtEl>
                                        <p:attrNameLst>
                                          <p:attrName>ppt_w</p:attrName>
                                        </p:attrNameLst>
                                      </p:cBhvr>
                                      <p:tavLst>
                                        <p:tav tm="0">
                                          <p:val>
                                            <p:fltVal val="0"/>
                                          </p:val>
                                        </p:tav>
                                        <p:tav tm="100000">
                                          <p:val>
                                            <p:strVal val="#ppt_w"/>
                                          </p:val>
                                        </p:tav>
                                      </p:tavLst>
                                    </p:anim>
                                    <p:anim calcmode="lin" valueType="num">
                                      <p:cBhvr>
                                        <p:cTn id="21" dur="500" fill="hold"/>
                                        <p:tgtEl>
                                          <p:spTgt spid="1026"/>
                                        </p:tgtEl>
                                        <p:attrNameLst>
                                          <p:attrName>ppt_h</p:attrName>
                                        </p:attrNameLst>
                                      </p:cBhvr>
                                      <p:tavLst>
                                        <p:tav tm="0">
                                          <p:val>
                                            <p:fltVal val="0"/>
                                          </p:val>
                                        </p:tav>
                                        <p:tav tm="100000">
                                          <p:val>
                                            <p:strVal val="#ppt_h"/>
                                          </p:val>
                                        </p:tav>
                                      </p:tavLst>
                                    </p:anim>
                                    <p:animEffect transition="in" filter="fade">
                                      <p:cBhvr>
                                        <p:cTn id="2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7705506" cy="896080"/>
          </a:xfrm>
        </p:spPr>
        <p:txBody>
          <a:bodyPr>
            <a:normAutofit/>
          </a:bodyPr>
          <a:lstStyle/>
          <a:p>
            <a:pPr algn="ctr"/>
            <a:r>
              <a:rPr lang="es-MX" sz="3200" dirty="0" smtClean="0">
                <a:solidFill>
                  <a:srgbClr val="FF3399"/>
                </a:solidFill>
              </a:rPr>
              <a:t>Alinear mi pensar, sentir y actuar</a:t>
            </a:r>
            <a:endParaRPr lang="es-MX" sz="3200" dirty="0">
              <a:solidFill>
                <a:srgbClr val="FF3399"/>
              </a:solidFill>
            </a:endParaRPr>
          </a:p>
        </p:txBody>
      </p:sp>
      <p:sp>
        <p:nvSpPr>
          <p:cNvPr id="3" name="Marcador de contenido 2"/>
          <p:cNvSpPr>
            <a:spLocks noGrp="1"/>
          </p:cNvSpPr>
          <p:nvPr>
            <p:ph sz="half" idx="1"/>
          </p:nvPr>
        </p:nvSpPr>
        <p:spPr>
          <a:xfrm>
            <a:off x="1354772" y="1905000"/>
            <a:ext cx="4313864" cy="3777622"/>
          </a:xfrm>
        </p:spPr>
        <p:txBody>
          <a:bodyPr>
            <a:normAutofit/>
          </a:bodyPr>
          <a:lstStyle/>
          <a:p>
            <a:pPr marL="0" indent="0" algn="just">
              <a:buNone/>
            </a:pPr>
            <a:r>
              <a:rPr lang="es-MX" sz="2400" dirty="0" smtClean="0">
                <a:solidFill>
                  <a:srgbClr val="FF3399"/>
                </a:solidFill>
              </a:rPr>
              <a:t>Congruencia.- </a:t>
            </a:r>
            <a:r>
              <a:rPr lang="es-MX" sz="2400" dirty="0" smtClean="0">
                <a:solidFill>
                  <a:schemeClr val="accent5"/>
                </a:solidFill>
              </a:rPr>
              <a:t>alineación entre lo que pienso, siento y hago.</a:t>
            </a:r>
          </a:p>
          <a:p>
            <a:pPr marL="0" indent="0" algn="just">
              <a:buNone/>
            </a:pPr>
            <a:r>
              <a:rPr lang="es-MX" sz="2400" dirty="0" smtClean="0">
                <a:solidFill>
                  <a:srgbClr val="FF3399"/>
                </a:solidFill>
              </a:rPr>
              <a:t>Autenticidad.- </a:t>
            </a:r>
            <a:r>
              <a:rPr lang="es-MX" sz="2400" dirty="0" smtClean="0">
                <a:solidFill>
                  <a:schemeClr val="accent5"/>
                </a:solidFill>
              </a:rPr>
              <a:t>lo que estoy siendo al relacionarme con los otros.</a:t>
            </a:r>
          </a:p>
          <a:p>
            <a:pPr marL="0" indent="0" algn="just">
              <a:buNone/>
            </a:pPr>
            <a:r>
              <a:rPr lang="es-MX" sz="2400" dirty="0" smtClean="0">
                <a:solidFill>
                  <a:srgbClr val="FF3399"/>
                </a:solidFill>
              </a:rPr>
              <a:t>Coherencia.- </a:t>
            </a:r>
            <a:r>
              <a:rPr lang="es-MX" sz="2400" dirty="0" smtClean="0">
                <a:solidFill>
                  <a:schemeClr val="accent5"/>
                </a:solidFill>
              </a:rPr>
              <a:t>en relación al contexto donde me desarrollo.</a:t>
            </a:r>
            <a:endParaRPr lang="es-MX" sz="2400" dirty="0">
              <a:solidFill>
                <a:schemeClr val="accent5"/>
              </a:solidFill>
            </a:endParaRPr>
          </a:p>
        </p:txBody>
      </p:sp>
      <p:pic>
        <p:nvPicPr>
          <p:cNvPr id="5122" name="Picture 2" descr="http://image.slidesharecdn.com/inteligenciaemocional-141125131851-conversion-gate02/95/inteligencia-emocional-11-638.jpg?cb=141692369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0500" y="1905000"/>
            <a:ext cx="5772472" cy="4333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497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5122"/>
                                        </p:tgtEl>
                                        <p:attrNameLst>
                                          <p:attrName>style.visibility</p:attrName>
                                        </p:attrNameLst>
                                      </p:cBhvr>
                                      <p:to>
                                        <p:strVal val="visible"/>
                                      </p:to>
                                    </p:set>
                                    <p:anim calcmode="lin" valueType="num">
                                      <p:cBhvr>
                                        <p:cTn id="16" dur="500" fill="hold"/>
                                        <p:tgtEl>
                                          <p:spTgt spid="5122"/>
                                        </p:tgtEl>
                                        <p:attrNameLst>
                                          <p:attrName>ppt_w</p:attrName>
                                        </p:attrNameLst>
                                      </p:cBhvr>
                                      <p:tavLst>
                                        <p:tav tm="0">
                                          <p:val>
                                            <p:fltVal val="0"/>
                                          </p:val>
                                        </p:tav>
                                        <p:tav tm="100000">
                                          <p:val>
                                            <p:strVal val="#ppt_w"/>
                                          </p:val>
                                        </p:tav>
                                      </p:tavLst>
                                    </p:anim>
                                    <p:anim calcmode="lin" valueType="num">
                                      <p:cBhvr>
                                        <p:cTn id="17" dur="500" fill="hold"/>
                                        <p:tgtEl>
                                          <p:spTgt spid="5122"/>
                                        </p:tgtEl>
                                        <p:attrNameLst>
                                          <p:attrName>ppt_h</p:attrName>
                                        </p:attrNameLst>
                                      </p:cBhvr>
                                      <p:tavLst>
                                        <p:tav tm="0">
                                          <p:val>
                                            <p:fltVal val="0"/>
                                          </p:val>
                                        </p:tav>
                                        <p:tav tm="100000">
                                          <p:val>
                                            <p:strVal val="#ppt_h"/>
                                          </p:val>
                                        </p:tav>
                                      </p:tavLst>
                                    </p:anim>
                                    <p:animEffect transition="in" filter="fade">
                                      <p:cBhvr>
                                        <p:cTn id="18" dur="500"/>
                                        <p:tgtEl>
                                          <p:spTgt spid="5122"/>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1000"/>
                                        <p:tgtEl>
                                          <p:spTgt spid="3">
                                            <p:txEl>
                                              <p:pRg st="0" end="0"/>
                                            </p:txEl>
                                          </p:spTgt>
                                        </p:tgtEl>
                                      </p:cBhvr>
                                    </p:animEffect>
                                    <p:anim calcmode="lin" valueType="num">
                                      <p:cBhvr>
                                        <p:cTn id="2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fade">
                                      <p:cBhvr>
                                        <p:cTn id="34" dur="1000"/>
                                        <p:tgtEl>
                                          <p:spTgt spid="3">
                                            <p:txEl>
                                              <p:pRg st="2" end="2"/>
                                            </p:txEl>
                                          </p:spTgt>
                                        </p:tgtEl>
                                      </p:cBhvr>
                                    </p:animEffect>
                                    <p:anim calcmode="lin" valueType="num">
                                      <p:cBhvr>
                                        <p:cTn id="3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027450" y="349790"/>
            <a:ext cx="8911687" cy="806981"/>
          </a:xfrm>
        </p:spPr>
        <p:txBody>
          <a:bodyPr>
            <a:normAutofit/>
          </a:bodyPr>
          <a:lstStyle/>
          <a:p>
            <a:pPr algn="ctr"/>
            <a:r>
              <a:rPr lang="es-MX" sz="3200" dirty="0" smtClean="0">
                <a:solidFill>
                  <a:srgbClr val="FF0000"/>
                </a:solidFill>
              </a:rPr>
              <a:t>Coherencia entre sentir, pensar y hacer</a:t>
            </a:r>
            <a:endParaRPr lang="es-MX" sz="3200" dirty="0">
              <a:solidFill>
                <a:srgbClr val="FF0000"/>
              </a:solidFill>
            </a:endParaRPr>
          </a:p>
        </p:txBody>
      </p:sp>
      <p:sp>
        <p:nvSpPr>
          <p:cNvPr id="4" name="Marcador de contenido 3"/>
          <p:cNvSpPr>
            <a:spLocks noGrp="1"/>
          </p:cNvSpPr>
          <p:nvPr>
            <p:ph sz="half" idx="2"/>
          </p:nvPr>
        </p:nvSpPr>
        <p:spPr>
          <a:xfrm>
            <a:off x="4093969" y="1451486"/>
            <a:ext cx="4313864" cy="2401711"/>
          </a:xfrm>
        </p:spPr>
        <p:txBody>
          <a:bodyPr>
            <a:noAutofit/>
          </a:bodyPr>
          <a:lstStyle/>
          <a:p>
            <a:pPr marL="0" indent="0" algn="just">
              <a:buNone/>
            </a:pPr>
            <a:r>
              <a:rPr lang="es-MX" sz="2000" dirty="0" smtClean="0">
                <a:solidFill>
                  <a:srgbClr val="7030A0"/>
                </a:solidFill>
              </a:rPr>
              <a:t>Este </a:t>
            </a:r>
            <a:r>
              <a:rPr lang="es-MX" sz="2000" dirty="0">
                <a:solidFill>
                  <a:srgbClr val="7030A0"/>
                </a:solidFill>
              </a:rPr>
              <a:t>es el principio fundamental de la </a:t>
            </a:r>
            <a:r>
              <a:rPr lang="es-MX" sz="2000" b="1" dirty="0">
                <a:solidFill>
                  <a:srgbClr val="7030A0"/>
                </a:solidFill>
              </a:rPr>
              <a:t>Inteligencia Emocional</a:t>
            </a:r>
            <a:r>
              <a:rPr lang="es-MX" sz="2000" dirty="0">
                <a:solidFill>
                  <a:srgbClr val="7030A0"/>
                </a:solidFill>
              </a:rPr>
              <a:t>, la cual nos indica que debemos ser conscientes de lo que sentimos y decidir qué pensar para que nuestra acción sea la </a:t>
            </a:r>
            <a:r>
              <a:rPr lang="es-MX" sz="2000" dirty="0" smtClean="0">
                <a:solidFill>
                  <a:srgbClr val="7030A0"/>
                </a:solidFill>
              </a:rPr>
              <a:t>adecuada.</a:t>
            </a:r>
            <a:endParaRPr lang="es-MX" sz="2000" dirty="0">
              <a:solidFill>
                <a:srgbClr val="7030A0"/>
              </a:solidFill>
            </a:endParaRPr>
          </a:p>
        </p:txBody>
      </p:sp>
      <p:pic>
        <p:nvPicPr>
          <p:cNvPr id="4098" name="Picture 2" descr="http://www.arandaconsultora.net/wp-content/uploads/2014/03/Captura-de-pantalla-2014-03-11-a-las-09.55.5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61525">
            <a:off x="9007377" y="1148704"/>
            <a:ext cx="2175854" cy="21831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3.bp.blogspot.com/-lwJEhjaEcbU/VijK6GZk0jI/AAAAAAAAB0w/5gh4YAW8V6Y/s1600/coherencia-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8852" y="3776079"/>
            <a:ext cx="3615021" cy="2722153"/>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thinkandsell.com/wp-content/uploads/2014/08/Pensar-sentir-hacer-marketing.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038927">
            <a:off x="443144" y="1736633"/>
            <a:ext cx="3168612" cy="227140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marinside.files.wordpress.com/2015/08/mafald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73305" y="3570488"/>
            <a:ext cx="2958242" cy="2927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789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1000"/>
                                        <p:tgtEl>
                                          <p:spTgt spid="4">
                                            <p:txEl>
                                              <p:pRg st="0" end="0"/>
                                            </p:txEl>
                                          </p:spTgt>
                                        </p:tgtEl>
                                      </p:cBhvr>
                                    </p:animEffect>
                                    <p:anim calcmode="lin" valueType="num">
                                      <p:cBhvr>
                                        <p:cTn id="1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4104"/>
                                        </p:tgtEl>
                                        <p:attrNameLst>
                                          <p:attrName>style.visibility</p:attrName>
                                        </p:attrNameLst>
                                      </p:cBhvr>
                                      <p:to>
                                        <p:strVal val="visible"/>
                                      </p:to>
                                    </p:set>
                                    <p:anim calcmode="lin" valueType="num">
                                      <p:cBhvr>
                                        <p:cTn id="17" dur="1000" fill="hold"/>
                                        <p:tgtEl>
                                          <p:spTgt spid="4104"/>
                                        </p:tgtEl>
                                        <p:attrNameLst>
                                          <p:attrName>ppt_w</p:attrName>
                                        </p:attrNameLst>
                                      </p:cBhvr>
                                      <p:tavLst>
                                        <p:tav tm="0">
                                          <p:val>
                                            <p:fltVal val="0"/>
                                          </p:val>
                                        </p:tav>
                                        <p:tav tm="100000">
                                          <p:val>
                                            <p:strVal val="#ppt_w"/>
                                          </p:val>
                                        </p:tav>
                                      </p:tavLst>
                                    </p:anim>
                                    <p:anim calcmode="lin" valueType="num">
                                      <p:cBhvr>
                                        <p:cTn id="18" dur="1000" fill="hold"/>
                                        <p:tgtEl>
                                          <p:spTgt spid="4104"/>
                                        </p:tgtEl>
                                        <p:attrNameLst>
                                          <p:attrName>ppt_h</p:attrName>
                                        </p:attrNameLst>
                                      </p:cBhvr>
                                      <p:tavLst>
                                        <p:tav tm="0">
                                          <p:val>
                                            <p:fltVal val="0"/>
                                          </p:val>
                                        </p:tav>
                                        <p:tav tm="100000">
                                          <p:val>
                                            <p:strVal val="#ppt_h"/>
                                          </p:val>
                                        </p:tav>
                                      </p:tavLst>
                                    </p:anim>
                                    <p:anim calcmode="lin" valueType="num">
                                      <p:cBhvr>
                                        <p:cTn id="19" dur="1000" fill="hold"/>
                                        <p:tgtEl>
                                          <p:spTgt spid="4104"/>
                                        </p:tgtEl>
                                        <p:attrNameLst>
                                          <p:attrName>style.rotation</p:attrName>
                                        </p:attrNameLst>
                                      </p:cBhvr>
                                      <p:tavLst>
                                        <p:tav tm="0">
                                          <p:val>
                                            <p:fltVal val="90"/>
                                          </p:val>
                                        </p:tav>
                                        <p:tav tm="100000">
                                          <p:val>
                                            <p:fltVal val="0"/>
                                          </p:val>
                                        </p:tav>
                                      </p:tavLst>
                                    </p:anim>
                                    <p:animEffect transition="in" filter="fade">
                                      <p:cBhvr>
                                        <p:cTn id="20" dur="1000"/>
                                        <p:tgtEl>
                                          <p:spTgt spid="4104"/>
                                        </p:tgtEl>
                                      </p:cBhvr>
                                    </p:animEffect>
                                  </p:childTnLst>
                                </p:cTn>
                              </p:par>
                            </p:childTnLst>
                          </p:cTn>
                        </p:par>
                        <p:par>
                          <p:cTn id="21" fill="hold">
                            <p:stCondLst>
                              <p:cond delay="2500"/>
                            </p:stCondLst>
                            <p:childTnLst>
                              <p:par>
                                <p:cTn id="22" presetID="31" presetClass="entr" presetSubtype="0" fill="hold" nodeType="afterEffect">
                                  <p:stCondLst>
                                    <p:cond delay="0"/>
                                  </p:stCondLst>
                                  <p:childTnLst>
                                    <p:set>
                                      <p:cBhvr>
                                        <p:cTn id="23" dur="1" fill="hold">
                                          <p:stCondLst>
                                            <p:cond delay="0"/>
                                          </p:stCondLst>
                                        </p:cTn>
                                        <p:tgtEl>
                                          <p:spTgt spid="4098"/>
                                        </p:tgtEl>
                                        <p:attrNameLst>
                                          <p:attrName>style.visibility</p:attrName>
                                        </p:attrNameLst>
                                      </p:cBhvr>
                                      <p:to>
                                        <p:strVal val="visible"/>
                                      </p:to>
                                    </p:set>
                                    <p:anim calcmode="lin" valueType="num">
                                      <p:cBhvr>
                                        <p:cTn id="24" dur="1000" fill="hold"/>
                                        <p:tgtEl>
                                          <p:spTgt spid="4098"/>
                                        </p:tgtEl>
                                        <p:attrNameLst>
                                          <p:attrName>ppt_w</p:attrName>
                                        </p:attrNameLst>
                                      </p:cBhvr>
                                      <p:tavLst>
                                        <p:tav tm="0">
                                          <p:val>
                                            <p:fltVal val="0"/>
                                          </p:val>
                                        </p:tav>
                                        <p:tav tm="100000">
                                          <p:val>
                                            <p:strVal val="#ppt_w"/>
                                          </p:val>
                                        </p:tav>
                                      </p:tavLst>
                                    </p:anim>
                                    <p:anim calcmode="lin" valueType="num">
                                      <p:cBhvr>
                                        <p:cTn id="25" dur="1000" fill="hold"/>
                                        <p:tgtEl>
                                          <p:spTgt spid="4098"/>
                                        </p:tgtEl>
                                        <p:attrNameLst>
                                          <p:attrName>ppt_h</p:attrName>
                                        </p:attrNameLst>
                                      </p:cBhvr>
                                      <p:tavLst>
                                        <p:tav tm="0">
                                          <p:val>
                                            <p:fltVal val="0"/>
                                          </p:val>
                                        </p:tav>
                                        <p:tav tm="100000">
                                          <p:val>
                                            <p:strVal val="#ppt_h"/>
                                          </p:val>
                                        </p:tav>
                                      </p:tavLst>
                                    </p:anim>
                                    <p:anim calcmode="lin" valueType="num">
                                      <p:cBhvr>
                                        <p:cTn id="26" dur="1000" fill="hold"/>
                                        <p:tgtEl>
                                          <p:spTgt spid="4098"/>
                                        </p:tgtEl>
                                        <p:attrNameLst>
                                          <p:attrName>style.rotation</p:attrName>
                                        </p:attrNameLst>
                                      </p:cBhvr>
                                      <p:tavLst>
                                        <p:tav tm="0">
                                          <p:val>
                                            <p:fltVal val="90"/>
                                          </p:val>
                                        </p:tav>
                                        <p:tav tm="100000">
                                          <p:val>
                                            <p:fltVal val="0"/>
                                          </p:val>
                                        </p:tav>
                                      </p:tavLst>
                                    </p:anim>
                                    <p:animEffect transition="in" filter="fade">
                                      <p:cBhvr>
                                        <p:cTn id="27" dur="1000"/>
                                        <p:tgtEl>
                                          <p:spTgt spid="4098"/>
                                        </p:tgtEl>
                                      </p:cBhvr>
                                    </p:animEffect>
                                  </p:childTnLst>
                                </p:cTn>
                              </p:par>
                            </p:childTnLst>
                          </p:cTn>
                        </p:par>
                        <p:par>
                          <p:cTn id="28" fill="hold">
                            <p:stCondLst>
                              <p:cond delay="3500"/>
                            </p:stCondLst>
                            <p:childTnLst>
                              <p:par>
                                <p:cTn id="29" presetID="31" presetClass="entr" presetSubtype="0" fill="hold" nodeType="afterEffect">
                                  <p:stCondLst>
                                    <p:cond delay="0"/>
                                  </p:stCondLst>
                                  <p:childTnLst>
                                    <p:set>
                                      <p:cBhvr>
                                        <p:cTn id="30" dur="1" fill="hold">
                                          <p:stCondLst>
                                            <p:cond delay="0"/>
                                          </p:stCondLst>
                                        </p:cTn>
                                        <p:tgtEl>
                                          <p:spTgt spid="4102"/>
                                        </p:tgtEl>
                                        <p:attrNameLst>
                                          <p:attrName>style.visibility</p:attrName>
                                        </p:attrNameLst>
                                      </p:cBhvr>
                                      <p:to>
                                        <p:strVal val="visible"/>
                                      </p:to>
                                    </p:set>
                                    <p:anim calcmode="lin" valueType="num">
                                      <p:cBhvr>
                                        <p:cTn id="31" dur="1000" fill="hold"/>
                                        <p:tgtEl>
                                          <p:spTgt spid="4102"/>
                                        </p:tgtEl>
                                        <p:attrNameLst>
                                          <p:attrName>ppt_w</p:attrName>
                                        </p:attrNameLst>
                                      </p:cBhvr>
                                      <p:tavLst>
                                        <p:tav tm="0">
                                          <p:val>
                                            <p:fltVal val="0"/>
                                          </p:val>
                                        </p:tav>
                                        <p:tav tm="100000">
                                          <p:val>
                                            <p:strVal val="#ppt_w"/>
                                          </p:val>
                                        </p:tav>
                                      </p:tavLst>
                                    </p:anim>
                                    <p:anim calcmode="lin" valueType="num">
                                      <p:cBhvr>
                                        <p:cTn id="32" dur="1000" fill="hold"/>
                                        <p:tgtEl>
                                          <p:spTgt spid="4102"/>
                                        </p:tgtEl>
                                        <p:attrNameLst>
                                          <p:attrName>ppt_h</p:attrName>
                                        </p:attrNameLst>
                                      </p:cBhvr>
                                      <p:tavLst>
                                        <p:tav tm="0">
                                          <p:val>
                                            <p:fltVal val="0"/>
                                          </p:val>
                                        </p:tav>
                                        <p:tav tm="100000">
                                          <p:val>
                                            <p:strVal val="#ppt_h"/>
                                          </p:val>
                                        </p:tav>
                                      </p:tavLst>
                                    </p:anim>
                                    <p:anim calcmode="lin" valueType="num">
                                      <p:cBhvr>
                                        <p:cTn id="33" dur="1000" fill="hold"/>
                                        <p:tgtEl>
                                          <p:spTgt spid="4102"/>
                                        </p:tgtEl>
                                        <p:attrNameLst>
                                          <p:attrName>style.rotation</p:attrName>
                                        </p:attrNameLst>
                                      </p:cBhvr>
                                      <p:tavLst>
                                        <p:tav tm="0">
                                          <p:val>
                                            <p:fltVal val="90"/>
                                          </p:val>
                                        </p:tav>
                                        <p:tav tm="100000">
                                          <p:val>
                                            <p:fltVal val="0"/>
                                          </p:val>
                                        </p:tav>
                                      </p:tavLst>
                                    </p:anim>
                                    <p:animEffect transition="in" filter="fade">
                                      <p:cBhvr>
                                        <p:cTn id="34" dur="1000"/>
                                        <p:tgtEl>
                                          <p:spTgt spid="4102"/>
                                        </p:tgtEl>
                                      </p:cBhvr>
                                    </p:animEffect>
                                  </p:childTnLst>
                                </p:cTn>
                              </p:par>
                            </p:childTnLst>
                          </p:cTn>
                        </p:par>
                        <p:par>
                          <p:cTn id="35" fill="hold">
                            <p:stCondLst>
                              <p:cond delay="4500"/>
                            </p:stCondLst>
                            <p:childTnLst>
                              <p:par>
                                <p:cTn id="36" presetID="31" presetClass="entr" presetSubtype="0" fill="hold" nodeType="afterEffect">
                                  <p:stCondLst>
                                    <p:cond delay="0"/>
                                  </p:stCondLst>
                                  <p:childTnLst>
                                    <p:set>
                                      <p:cBhvr>
                                        <p:cTn id="37" dur="1" fill="hold">
                                          <p:stCondLst>
                                            <p:cond delay="0"/>
                                          </p:stCondLst>
                                        </p:cTn>
                                        <p:tgtEl>
                                          <p:spTgt spid="2050"/>
                                        </p:tgtEl>
                                        <p:attrNameLst>
                                          <p:attrName>style.visibility</p:attrName>
                                        </p:attrNameLst>
                                      </p:cBhvr>
                                      <p:to>
                                        <p:strVal val="visible"/>
                                      </p:to>
                                    </p:set>
                                    <p:anim calcmode="lin" valueType="num">
                                      <p:cBhvr>
                                        <p:cTn id="38" dur="1000" fill="hold"/>
                                        <p:tgtEl>
                                          <p:spTgt spid="2050"/>
                                        </p:tgtEl>
                                        <p:attrNameLst>
                                          <p:attrName>ppt_w</p:attrName>
                                        </p:attrNameLst>
                                      </p:cBhvr>
                                      <p:tavLst>
                                        <p:tav tm="0">
                                          <p:val>
                                            <p:fltVal val="0"/>
                                          </p:val>
                                        </p:tav>
                                        <p:tav tm="100000">
                                          <p:val>
                                            <p:strVal val="#ppt_w"/>
                                          </p:val>
                                        </p:tav>
                                      </p:tavLst>
                                    </p:anim>
                                    <p:anim calcmode="lin" valueType="num">
                                      <p:cBhvr>
                                        <p:cTn id="39" dur="1000" fill="hold"/>
                                        <p:tgtEl>
                                          <p:spTgt spid="2050"/>
                                        </p:tgtEl>
                                        <p:attrNameLst>
                                          <p:attrName>ppt_h</p:attrName>
                                        </p:attrNameLst>
                                      </p:cBhvr>
                                      <p:tavLst>
                                        <p:tav tm="0">
                                          <p:val>
                                            <p:fltVal val="0"/>
                                          </p:val>
                                        </p:tav>
                                        <p:tav tm="100000">
                                          <p:val>
                                            <p:strVal val="#ppt_h"/>
                                          </p:val>
                                        </p:tav>
                                      </p:tavLst>
                                    </p:anim>
                                    <p:anim calcmode="lin" valueType="num">
                                      <p:cBhvr>
                                        <p:cTn id="40" dur="1000" fill="hold"/>
                                        <p:tgtEl>
                                          <p:spTgt spid="2050"/>
                                        </p:tgtEl>
                                        <p:attrNameLst>
                                          <p:attrName>style.rotation</p:attrName>
                                        </p:attrNameLst>
                                      </p:cBhvr>
                                      <p:tavLst>
                                        <p:tav tm="0">
                                          <p:val>
                                            <p:fltVal val="90"/>
                                          </p:val>
                                        </p:tav>
                                        <p:tav tm="100000">
                                          <p:val>
                                            <p:fltVal val="0"/>
                                          </p:val>
                                        </p:tav>
                                      </p:tavLst>
                                    </p:anim>
                                    <p:animEffect transition="in" filter="fade">
                                      <p:cBhvr>
                                        <p:cTn id="41"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rgbClr val="FFFFD9"/>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035455" y="613093"/>
            <a:ext cx="7548725" cy="636377"/>
          </a:xfrm>
        </p:spPr>
        <p:txBody>
          <a:bodyPr>
            <a:normAutofit/>
          </a:bodyPr>
          <a:lstStyle/>
          <a:p>
            <a:pPr algn="ctr"/>
            <a:r>
              <a:rPr lang="es-MX" sz="3200" dirty="0" smtClean="0">
                <a:solidFill>
                  <a:srgbClr val="FFC000"/>
                </a:solidFill>
              </a:rPr>
              <a:t>Componentes de la coherencia</a:t>
            </a:r>
            <a:endParaRPr lang="es-MX" sz="3200" dirty="0">
              <a:solidFill>
                <a:srgbClr val="FFC000"/>
              </a:solidFill>
            </a:endParaRPr>
          </a:p>
        </p:txBody>
      </p:sp>
      <p:sp>
        <p:nvSpPr>
          <p:cNvPr id="3" name="Marcador de contenido 2"/>
          <p:cNvSpPr>
            <a:spLocks noGrp="1"/>
          </p:cNvSpPr>
          <p:nvPr>
            <p:ph sz="half" idx="1"/>
          </p:nvPr>
        </p:nvSpPr>
        <p:spPr>
          <a:xfrm>
            <a:off x="3652169" y="1494470"/>
            <a:ext cx="4313864" cy="4203608"/>
          </a:xfrm>
        </p:spPr>
        <p:txBody>
          <a:bodyPr>
            <a:normAutofit/>
          </a:bodyPr>
          <a:lstStyle/>
          <a:p>
            <a:pPr marL="0" indent="0" algn="just">
              <a:buNone/>
            </a:pPr>
            <a:r>
              <a:rPr lang="es-MX" sz="2000" dirty="0">
                <a:solidFill>
                  <a:srgbClr val="669900"/>
                </a:solidFill>
              </a:rPr>
              <a:t>Para actuar con coherencia es necesario, combinar los siguientes </a:t>
            </a:r>
            <a:r>
              <a:rPr lang="es-MX" sz="2000" b="1" dirty="0">
                <a:solidFill>
                  <a:srgbClr val="669900"/>
                </a:solidFill>
              </a:rPr>
              <a:t>componentes</a:t>
            </a:r>
            <a:r>
              <a:rPr lang="es-MX" sz="2000" dirty="0">
                <a:solidFill>
                  <a:srgbClr val="669900"/>
                </a:solidFill>
              </a:rPr>
              <a:t> que nos facilitan el proceso</a:t>
            </a:r>
            <a:r>
              <a:rPr lang="es-MX" sz="2000" dirty="0" smtClean="0">
                <a:solidFill>
                  <a:srgbClr val="669900"/>
                </a:solidFill>
              </a:rPr>
              <a:t>:</a:t>
            </a:r>
          </a:p>
          <a:p>
            <a:pPr marL="0" indent="0" algn="just">
              <a:buNone/>
            </a:pPr>
            <a:endParaRPr lang="es-MX" sz="2000" dirty="0" smtClean="0">
              <a:solidFill>
                <a:srgbClr val="669900"/>
              </a:solidFill>
            </a:endParaRPr>
          </a:p>
          <a:p>
            <a:pPr>
              <a:buClr>
                <a:srgbClr val="FFC000"/>
              </a:buClr>
            </a:pPr>
            <a:r>
              <a:rPr lang="es-MX" sz="2000" dirty="0" smtClean="0">
                <a:solidFill>
                  <a:srgbClr val="669900"/>
                </a:solidFill>
              </a:rPr>
              <a:t>Compromiso</a:t>
            </a:r>
          </a:p>
          <a:p>
            <a:pPr>
              <a:buClr>
                <a:srgbClr val="FFC000"/>
              </a:buClr>
            </a:pPr>
            <a:r>
              <a:rPr lang="es-MX" sz="2000" dirty="0" smtClean="0">
                <a:solidFill>
                  <a:srgbClr val="669900"/>
                </a:solidFill>
              </a:rPr>
              <a:t>Honestidad</a:t>
            </a:r>
          </a:p>
          <a:p>
            <a:pPr>
              <a:buClr>
                <a:srgbClr val="FFC000"/>
              </a:buClr>
            </a:pPr>
            <a:r>
              <a:rPr lang="es-MX" sz="2000" dirty="0" smtClean="0">
                <a:solidFill>
                  <a:srgbClr val="669900"/>
                </a:solidFill>
              </a:rPr>
              <a:t>Sinceridad</a:t>
            </a:r>
          </a:p>
          <a:p>
            <a:pPr>
              <a:buClr>
                <a:srgbClr val="FFC000"/>
              </a:buClr>
            </a:pPr>
            <a:r>
              <a:rPr lang="es-MX" sz="2000" dirty="0" smtClean="0">
                <a:solidFill>
                  <a:srgbClr val="669900"/>
                </a:solidFill>
              </a:rPr>
              <a:t>Respeto</a:t>
            </a:r>
          </a:p>
          <a:p>
            <a:pPr>
              <a:buClr>
                <a:srgbClr val="FFC000"/>
              </a:buClr>
            </a:pPr>
            <a:r>
              <a:rPr lang="es-MX" sz="2000" dirty="0" smtClean="0">
                <a:solidFill>
                  <a:srgbClr val="669900"/>
                </a:solidFill>
              </a:rPr>
              <a:t>Consciencia</a:t>
            </a:r>
            <a:endParaRPr lang="es-MX" sz="2000" dirty="0">
              <a:solidFill>
                <a:srgbClr val="669900"/>
              </a:solidFill>
            </a:endParaRPr>
          </a:p>
          <a:p>
            <a:pPr marL="0" indent="0" algn="just">
              <a:buNone/>
            </a:pPr>
            <a:endParaRPr lang="es-MX" dirty="0"/>
          </a:p>
        </p:txBody>
      </p:sp>
      <p:pic>
        <p:nvPicPr>
          <p:cNvPr id="1026" name="Picture 2" descr="hands-circ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15" y="613093"/>
            <a:ext cx="2578240" cy="213994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vinculacionirapuato2.com/nosotros/wp-content/uploads/2014/04/honestidad-flyer-791x10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084" y="3145073"/>
            <a:ext cx="2578240" cy="333769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cardsimages.info-tuparada.com/2113/24516-6-sincerida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4757" y="1204417"/>
            <a:ext cx="3599002" cy="235134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image.slidesharecdn.com/cuandomerespetosoycapazderespetaralosdemas-110403140806-phpapp01/95/cuando-me-respeto-soy-capaz-de-respetar-a-los-demas-2-728.jpg?cb=13018397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9101" y="3555765"/>
            <a:ext cx="2856416" cy="2142313"/>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s://encrypted-tbn1.gstatic.com/images?q=tbn:ANd9GcQzliPJYaoZCUdj4NzXYZqBzGfxj-VK6Rsh00nyqyP06ghGm1Jb1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65517" y="4340458"/>
            <a:ext cx="3332487" cy="2142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1027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400"/>
                                        <p:tgtEl>
                                          <p:spTgt spid="3">
                                            <p:txEl>
                                              <p:pRg st="2" end="2"/>
                                            </p:txEl>
                                          </p:spTgt>
                                        </p:tgtEl>
                                      </p:cBhvr>
                                    </p:animEffect>
                                    <p:anim calcmode="lin" valueType="num">
                                      <p:cBhvr>
                                        <p:cTn id="18" dur="1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4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2900"/>
                            </p:stCondLst>
                            <p:childTnLst>
                              <p:par>
                                <p:cTn id="21" presetID="14" presetClass="entr" presetSubtype="10" fill="hold" nodeType="after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randombar(horizontal)">
                                      <p:cBhvr>
                                        <p:cTn id="23" dur="500"/>
                                        <p:tgtEl>
                                          <p:spTgt spid="1026"/>
                                        </p:tgtEl>
                                      </p:cBhvr>
                                    </p:animEffect>
                                  </p:childTnLst>
                                </p:cTn>
                              </p:par>
                            </p:childTnLst>
                          </p:cTn>
                        </p:par>
                        <p:par>
                          <p:cTn id="24" fill="hold">
                            <p:stCondLst>
                              <p:cond delay="3400"/>
                            </p:stCondLst>
                            <p:childTnLst>
                              <p:par>
                                <p:cTn id="25" presetID="42" presetClass="entr" presetSubtype="0"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0" fill="hold">
                            <p:stCondLst>
                              <p:cond delay="4400"/>
                            </p:stCondLst>
                            <p:childTnLst>
                              <p:par>
                                <p:cTn id="31" presetID="14" presetClass="entr" presetSubtype="10" fill="hold" nodeType="afterEffect">
                                  <p:stCondLst>
                                    <p:cond delay="0"/>
                                  </p:stCondLst>
                                  <p:childTnLst>
                                    <p:set>
                                      <p:cBhvr>
                                        <p:cTn id="32" dur="1" fill="hold">
                                          <p:stCondLst>
                                            <p:cond delay="0"/>
                                          </p:stCondLst>
                                        </p:cTn>
                                        <p:tgtEl>
                                          <p:spTgt spid="1030"/>
                                        </p:tgtEl>
                                        <p:attrNameLst>
                                          <p:attrName>style.visibility</p:attrName>
                                        </p:attrNameLst>
                                      </p:cBhvr>
                                      <p:to>
                                        <p:strVal val="visible"/>
                                      </p:to>
                                    </p:set>
                                    <p:animEffect transition="in" filter="randombar(horizontal)">
                                      <p:cBhvr>
                                        <p:cTn id="33" dur="500"/>
                                        <p:tgtEl>
                                          <p:spTgt spid="1030"/>
                                        </p:tgtEl>
                                      </p:cBhvr>
                                    </p:animEffect>
                                  </p:childTnLst>
                                </p:cTn>
                              </p:par>
                            </p:childTnLst>
                          </p:cTn>
                        </p:par>
                        <p:par>
                          <p:cTn id="34" fill="hold">
                            <p:stCondLst>
                              <p:cond delay="4900"/>
                            </p:stCondLst>
                            <p:childTnLst>
                              <p:par>
                                <p:cTn id="35" presetID="42" presetClass="entr" presetSubtype="0" fill="hold"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40" fill="hold">
                            <p:stCondLst>
                              <p:cond delay="5900"/>
                            </p:stCondLst>
                            <p:childTnLst>
                              <p:par>
                                <p:cTn id="41" presetID="14" presetClass="entr" presetSubtype="10" fill="hold" nodeType="afterEffect">
                                  <p:stCondLst>
                                    <p:cond delay="0"/>
                                  </p:stCondLst>
                                  <p:childTnLst>
                                    <p:set>
                                      <p:cBhvr>
                                        <p:cTn id="42" dur="1" fill="hold">
                                          <p:stCondLst>
                                            <p:cond delay="0"/>
                                          </p:stCondLst>
                                        </p:cTn>
                                        <p:tgtEl>
                                          <p:spTgt spid="1034"/>
                                        </p:tgtEl>
                                        <p:attrNameLst>
                                          <p:attrName>style.visibility</p:attrName>
                                        </p:attrNameLst>
                                      </p:cBhvr>
                                      <p:to>
                                        <p:strVal val="visible"/>
                                      </p:to>
                                    </p:set>
                                    <p:animEffect transition="in" filter="randombar(horizontal)">
                                      <p:cBhvr>
                                        <p:cTn id="43" dur="500"/>
                                        <p:tgtEl>
                                          <p:spTgt spid="1034"/>
                                        </p:tgtEl>
                                      </p:cBhvr>
                                    </p:animEffect>
                                  </p:childTnLst>
                                </p:cTn>
                              </p:par>
                            </p:childTnLst>
                          </p:cTn>
                        </p:par>
                        <p:par>
                          <p:cTn id="44" fill="hold">
                            <p:stCondLst>
                              <p:cond delay="6400"/>
                            </p:stCondLst>
                            <p:childTnLst>
                              <p:par>
                                <p:cTn id="45" presetID="42" presetClass="entr" presetSubtype="0" fill="hold" nodeType="after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50" fill="hold">
                            <p:stCondLst>
                              <p:cond delay="7400"/>
                            </p:stCondLst>
                            <p:childTnLst>
                              <p:par>
                                <p:cTn id="51" presetID="14" presetClass="entr" presetSubtype="10" fill="hold" nodeType="afterEffect">
                                  <p:stCondLst>
                                    <p:cond delay="0"/>
                                  </p:stCondLst>
                                  <p:childTnLst>
                                    <p:set>
                                      <p:cBhvr>
                                        <p:cTn id="52" dur="1" fill="hold">
                                          <p:stCondLst>
                                            <p:cond delay="0"/>
                                          </p:stCondLst>
                                        </p:cTn>
                                        <p:tgtEl>
                                          <p:spTgt spid="1036"/>
                                        </p:tgtEl>
                                        <p:attrNameLst>
                                          <p:attrName>style.visibility</p:attrName>
                                        </p:attrNameLst>
                                      </p:cBhvr>
                                      <p:to>
                                        <p:strVal val="visible"/>
                                      </p:to>
                                    </p:set>
                                    <p:animEffect transition="in" filter="randombar(horizontal)">
                                      <p:cBhvr>
                                        <p:cTn id="53" dur="500"/>
                                        <p:tgtEl>
                                          <p:spTgt spid="1036"/>
                                        </p:tgtEl>
                                      </p:cBhvr>
                                    </p:animEffect>
                                  </p:childTnLst>
                                </p:cTn>
                              </p:par>
                            </p:childTnLst>
                          </p:cTn>
                        </p:par>
                        <p:par>
                          <p:cTn id="54" fill="hold">
                            <p:stCondLst>
                              <p:cond delay="7900"/>
                            </p:stCondLst>
                            <p:childTnLst>
                              <p:par>
                                <p:cTn id="55" presetID="42" presetClass="entr" presetSubtype="0" fill="hold" nodeType="afterEffect">
                                  <p:stCondLst>
                                    <p:cond delay="0"/>
                                  </p:stCondLst>
                                  <p:childTnLst>
                                    <p:set>
                                      <p:cBhvr>
                                        <p:cTn id="56" dur="1" fill="hold">
                                          <p:stCondLst>
                                            <p:cond delay="0"/>
                                          </p:stCondLst>
                                        </p:cTn>
                                        <p:tgtEl>
                                          <p:spTgt spid="3">
                                            <p:txEl>
                                              <p:pRg st="6" end="6"/>
                                            </p:txEl>
                                          </p:spTgt>
                                        </p:tgtEl>
                                        <p:attrNameLst>
                                          <p:attrName>style.visibility</p:attrName>
                                        </p:attrNameLst>
                                      </p:cBhvr>
                                      <p:to>
                                        <p:strVal val="visible"/>
                                      </p:to>
                                    </p:set>
                                    <p:animEffect transition="in" filter="fade">
                                      <p:cBhvr>
                                        <p:cTn id="57" dur="1000"/>
                                        <p:tgtEl>
                                          <p:spTgt spid="3">
                                            <p:txEl>
                                              <p:pRg st="6" end="6"/>
                                            </p:txEl>
                                          </p:spTgt>
                                        </p:tgtEl>
                                      </p:cBhvr>
                                    </p:animEffect>
                                    <p:anim calcmode="lin" valueType="num">
                                      <p:cBhvr>
                                        <p:cTn id="5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60" fill="hold">
                            <p:stCondLst>
                              <p:cond delay="8900"/>
                            </p:stCondLst>
                            <p:childTnLst>
                              <p:par>
                                <p:cTn id="61" presetID="14" presetClass="entr" presetSubtype="10" fill="hold" nodeType="afterEffect">
                                  <p:stCondLst>
                                    <p:cond delay="0"/>
                                  </p:stCondLst>
                                  <p:childTnLst>
                                    <p:set>
                                      <p:cBhvr>
                                        <p:cTn id="62" dur="1" fill="hold">
                                          <p:stCondLst>
                                            <p:cond delay="0"/>
                                          </p:stCondLst>
                                        </p:cTn>
                                        <p:tgtEl>
                                          <p:spTgt spid="1040"/>
                                        </p:tgtEl>
                                        <p:attrNameLst>
                                          <p:attrName>style.visibility</p:attrName>
                                        </p:attrNameLst>
                                      </p:cBhvr>
                                      <p:to>
                                        <p:strVal val="visible"/>
                                      </p:to>
                                    </p:set>
                                    <p:animEffect transition="in" filter="randombar(horizontal)">
                                      <p:cBhvr>
                                        <p:cTn id="63" dur="500"/>
                                        <p:tgtEl>
                                          <p:spTgt spid="10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p:cNvSpPr>
            <a:spLocks noGrp="1"/>
          </p:cNvSpPr>
          <p:nvPr>
            <p:ph type="title"/>
          </p:nvPr>
        </p:nvSpPr>
        <p:spPr>
          <a:xfrm rot="20973689">
            <a:off x="748916" y="868086"/>
            <a:ext cx="6002247" cy="642352"/>
          </a:xfrm>
        </p:spPr>
        <p:txBody>
          <a:bodyPr>
            <a:normAutofit fontScale="90000"/>
          </a:bodyPr>
          <a:lstStyle/>
          <a:p>
            <a:pPr algn="ctr"/>
            <a:r>
              <a:rPr lang="es-MX" sz="3600" dirty="0" smtClean="0">
                <a:solidFill>
                  <a:srgbClr val="FF6600"/>
                </a:solidFill>
              </a:rPr>
              <a:t>¿Cómo lograr coherencia?</a:t>
            </a:r>
            <a:endParaRPr lang="es-MX" sz="3600" dirty="0">
              <a:solidFill>
                <a:srgbClr val="FF6600"/>
              </a:solidFill>
            </a:endParaRPr>
          </a:p>
        </p:txBody>
      </p:sp>
      <p:sp>
        <p:nvSpPr>
          <p:cNvPr id="12" name="Marcador de texto 11"/>
          <p:cNvSpPr>
            <a:spLocks noGrp="1"/>
          </p:cNvSpPr>
          <p:nvPr>
            <p:ph type="body" idx="1"/>
          </p:nvPr>
        </p:nvSpPr>
        <p:spPr>
          <a:xfrm>
            <a:off x="1094724" y="2249507"/>
            <a:ext cx="5138971" cy="3339763"/>
          </a:xfrm>
        </p:spPr>
        <p:txBody>
          <a:bodyPr>
            <a:noAutofit/>
          </a:bodyPr>
          <a:lstStyle/>
          <a:p>
            <a:pPr algn="just"/>
            <a:r>
              <a:rPr lang="es-MX" dirty="0">
                <a:solidFill>
                  <a:srgbClr val="0070C0"/>
                </a:solidFill>
              </a:rPr>
              <a:t>Para lograr ser coherentes, es importante que consideremos la </a:t>
            </a:r>
            <a:r>
              <a:rPr lang="es-MX" b="1" dirty="0">
                <a:solidFill>
                  <a:srgbClr val="0070C0"/>
                </a:solidFill>
              </a:rPr>
              <a:t>coherencia</a:t>
            </a:r>
            <a:r>
              <a:rPr lang="es-MX" dirty="0">
                <a:solidFill>
                  <a:srgbClr val="0070C0"/>
                </a:solidFill>
              </a:rPr>
              <a:t> como un valor que rija nuestro comportamiento</a:t>
            </a:r>
            <a:r>
              <a:rPr lang="es-MX" dirty="0" smtClean="0">
                <a:solidFill>
                  <a:srgbClr val="0070C0"/>
                </a:solidFill>
              </a:rPr>
              <a:t>.</a:t>
            </a:r>
          </a:p>
          <a:p>
            <a:pPr algn="just"/>
            <a:endParaRPr lang="es-MX" sz="800" dirty="0">
              <a:solidFill>
                <a:srgbClr val="0070C0"/>
              </a:solidFill>
            </a:endParaRPr>
          </a:p>
          <a:p>
            <a:pPr algn="just"/>
            <a:r>
              <a:rPr lang="es-MX" dirty="0" smtClean="0">
                <a:solidFill>
                  <a:srgbClr val="0070C0"/>
                </a:solidFill>
              </a:rPr>
              <a:t>Para lograr </a:t>
            </a:r>
            <a:r>
              <a:rPr lang="es-MX" dirty="0">
                <a:solidFill>
                  <a:srgbClr val="0070C0"/>
                </a:solidFill>
              </a:rPr>
              <a:t>la </a:t>
            </a:r>
            <a:r>
              <a:rPr lang="es-MX" b="1" dirty="0">
                <a:solidFill>
                  <a:srgbClr val="0070C0"/>
                </a:solidFill>
              </a:rPr>
              <a:t>coherencia</a:t>
            </a:r>
            <a:r>
              <a:rPr lang="es-MX" dirty="0">
                <a:solidFill>
                  <a:srgbClr val="0070C0"/>
                </a:solidFill>
              </a:rPr>
              <a:t> es necesario no sólo para desarrollar eficazmente el resto de las </a:t>
            </a:r>
            <a:r>
              <a:rPr lang="es-MX" b="1" dirty="0">
                <a:solidFill>
                  <a:srgbClr val="0070C0"/>
                </a:solidFill>
              </a:rPr>
              <a:t>competencias emocionales</a:t>
            </a:r>
            <a:r>
              <a:rPr lang="es-MX" dirty="0">
                <a:solidFill>
                  <a:srgbClr val="0070C0"/>
                </a:solidFill>
              </a:rPr>
              <a:t>, sino también para lograr </a:t>
            </a:r>
            <a:r>
              <a:rPr lang="es-MX" b="1" dirty="0">
                <a:solidFill>
                  <a:srgbClr val="0070C0"/>
                </a:solidFill>
              </a:rPr>
              <a:t>nuestra</a:t>
            </a:r>
            <a:r>
              <a:rPr lang="es-MX" dirty="0">
                <a:solidFill>
                  <a:srgbClr val="0070C0"/>
                </a:solidFill>
              </a:rPr>
              <a:t> </a:t>
            </a:r>
            <a:r>
              <a:rPr lang="es-MX" b="1" dirty="0">
                <a:solidFill>
                  <a:srgbClr val="0070C0"/>
                </a:solidFill>
              </a:rPr>
              <a:t>autorrealización</a:t>
            </a:r>
            <a:r>
              <a:rPr lang="es-MX" dirty="0" smtClean="0">
                <a:solidFill>
                  <a:srgbClr val="0070C0"/>
                </a:solidFill>
              </a:rPr>
              <a:t>.</a:t>
            </a:r>
            <a:endParaRPr lang="es-MX" dirty="0">
              <a:solidFill>
                <a:srgbClr val="0070C0"/>
              </a:solidFill>
            </a:endParaRPr>
          </a:p>
        </p:txBody>
      </p:sp>
      <p:pic>
        <p:nvPicPr>
          <p:cNvPr id="3074" name="Picture 2" descr="https://s-media-cache-ak0.pinimg.com/236x/51/9e/3b/519e3b0a9fa83575899bda40f1e51ea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1200" y="1189262"/>
            <a:ext cx="4422738" cy="4291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58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1000"/>
                                        <p:tgtEl>
                                          <p:spTgt spid="12">
                                            <p:txEl>
                                              <p:pRg st="0" end="0"/>
                                            </p:txEl>
                                          </p:spTgt>
                                        </p:tgtEl>
                                      </p:cBhvr>
                                    </p:animEffect>
                                    <p:anim calcmode="lin" valueType="num">
                                      <p:cBhvr>
                                        <p:cTn id="13"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12">
                                            <p:txEl>
                                              <p:pRg st="2" end="2"/>
                                            </p:txEl>
                                          </p:spTgt>
                                        </p:tgtEl>
                                        <p:attrNameLst>
                                          <p:attrName>style.visibility</p:attrName>
                                        </p:attrNameLst>
                                      </p:cBhvr>
                                      <p:to>
                                        <p:strVal val="visible"/>
                                      </p:to>
                                    </p:set>
                                    <p:animEffect transition="in" filter="fade">
                                      <p:cBhvr>
                                        <p:cTn id="18" dur="1000"/>
                                        <p:tgtEl>
                                          <p:spTgt spid="12">
                                            <p:txEl>
                                              <p:pRg st="2" end="2"/>
                                            </p:txEl>
                                          </p:spTgt>
                                        </p:tgtEl>
                                      </p:cBhvr>
                                    </p:animEffect>
                                    <p:anim calcmode="lin" valueType="num">
                                      <p:cBhvr>
                                        <p:cTn id="19" dur="10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12">
                                            <p:txEl>
                                              <p:pRg st="2" end="2"/>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53" presetClass="entr" presetSubtype="16" fill="hold" nodeType="afterEffect">
                                  <p:stCondLst>
                                    <p:cond delay="0"/>
                                  </p:stCondLst>
                                  <p:childTnLst>
                                    <p:set>
                                      <p:cBhvr>
                                        <p:cTn id="23" dur="1" fill="hold">
                                          <p:stCondLst>
                                            <p:cond delay="0"/>
                                          </p:stCondLst>
                                        </p:cTn>
                                        <p:tgtEl>
                                          <p:spTgt spid="3074"/>
                                        </p:tgtEl>
                                        <p:attrNameLst>
                                          <p:attrName>style.visibility</p:attrName>
                                        </p:attrNameLst>
                                      </p:cBhvr>
                                      <p:to>
                                        <p:strVal val="visible"/>
                                      </p:to>
                                    </p:set>
                                    <p:anim calcmode="lin" valueType="num">
                                      <p:cBhvr>
                                        <p:cTn id="24" dur="500" fill="hold"/>
                                        <p:tgtEl>
                                          <p:spTgt spid="3074"/>
                                        </p:tgtEl>
                                        <p:attrNameLst>
                                          <p:attrName>ppt_w</p:attrName>
                                        </p:attrNameLst>
                                      </p:cBhvr>
                                      <p:tavLst>
                                        <p:tav tm="0">
                                          <p:val>
                                            <p:fltVal val="0"/>
                                          </p:val>
                                        </p:tav>
                                        <p:tav tm="100000">
                                          <p:val>
                                            <p:strVal val="#ppt_w"/>
                                          </p:val>
                                        </p:tav>
                                      </p:tavLst>
                                    </p:anim>
                                    <p:anim calcmode="lin" valueType="num">
                                      <p:cBhvr>
                                        <p:cTn id="25" dur="500" fill="hold"/>
                                        <p:tgtEl>
                                          <p:spTgt spid="3074"/>
                                        </p:tgtEl>
                                        <p:attrNameLst>
                                          <p:attrName>ppt_h</p:attrName>
                                        </p:attrNameLst>
                                      </p:cBhvr>
                                      <p:tavLst>
                                        <p:tav tm="0">
                                          <p:val>
                                            <p:fltVal val="0"/>
                                          </p:val>
                                        </p:tav>
                                        <p:tav tm="100000">
                                          <p:val>
                                            <p:strVal val="#ppt_h"/>
                                          </p:val>
                                        </p:tav>
                                      </p:tavLst>
                                    </p:anim>
                                    <p:animEffect transition="in" filter="fade">
                                      <p:cBhvr>
                                        <p:cTn id="26"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85303" y="582547"/>
            <a:ext cx="8911687" cy="695535"/>
          </a:xfrm>
        </p:spPr>
        <p:txBody>
          <a:bodyPr>
            <a:normAutofit/>
          </a:bodyPr>
          <a:lstStyle/>
          <a:p>
            <a:pPr algn="ctr"/>
            <a:r>
              <a:rPr lang="es-MX" sz="3200" dirty="0" smtClean="0">
                <a:solidFill>
                  <a:schemeClr val="accent1">
                    <a:lumMod val="60000"/>
                    <a:lumOff val="40000"/>
                  </a:schemeClr>
                </a:solidFill>
              </a:rPr>
              <a:t>BIBLIOGRAFÍA</a:t>
            </a:r>
            <a:endParaRPr lang="es-MX" sz="3200" dirty="0">
              <a:solidFill>
                <a:schemeClr val="accent1">
                  <a:lumMod val="60000"/>
                  <a:lumOff val="40000"/>
                </a:schemeClr>
              </a:solidFill>
            </a:endParaRPr>
          </a:p>
        </p:txBody>
      </p:sp>
      <p:sp>
        <p:nvSpPr>
          <p:cNvPr id="5" name="Marcador de contenido 4"/>
          <p:cNvSpPr>
            <a:spLocks noGrp="1"/>
          </p:cNvSpPr>
          <p:nvPr>
            <p:ph idx="1"/>
          </p:nvPr>
        </p:nvSpPr>
        <p:spPr>
          <a:xfrm>
            <a:off x="2485303" y="1278082"/>
            <a:ext cx="8695315" cy="4748145"/>
          </a:xfrm>
        </p:spPr>
        <p:txBody>
          <a:bodyPr>
            <a:normAutofit lnSpcReduction="10000"/>
          </a:bodyPr>
          <a:lstStyle/>
          <a:p>
            <a:pPr marL="0" indent="0" algn="just">
              <a:buNone/>
            </a:pPr>
            <a:endParaRPr lang="es-MX" dirty="0" smtClean="0">
              <a:solidFill>
                <a:srgbClr val="006699"/>
              </a:solidFill>
            </a:endParaRPr>
          </a:p>
          <a:p>
            <a:pPr algn="just"/>
            <a:r>
              <a:rPr lang="es-MX" dirty="0" smtClean="0">
                <a:solidFill>
                  <a:srgbClr val="006699"/>
                </a:solidFill>
              </a:rPr>
              <a:t>Goleman</a:t>
            </a:r>
            <a:r>
              <a:rPr lang="es-MX" dirty="0">
                <a:solidFill>
                  <a:srgbClr val="006699"/>
                </a:solidFill>
              </a:rPr>
              <a:t>, Daniel. (2003). </a:t>
            </a:r>
            <a:r>
              <a:rPr lang="es-MX" i="1" dirty="0">
                <a:solidFill>
                  <a:srgbClr val="006699"/>
                </a:solidFill>
              </a:rPr>
              <a:t>La inteligencia emocional: por qué es más importante que el cociente intelectual</a:t>
            </a:r>
            <a:r>
              <a:rPr lang="es-MX" dirty="0">
                <a:solidFill>
                  <a:srgbClr val="006699"/>
                </a:solidFill>
              </a:rPr>
              <a:t>. México. Vergara</a:t>
            </a:r>
            <a:r>
              <a:rPr lang="es-MX" dirty="0" smtClean="0">
                <a:solidFill>
                  <a:srgbClr val="006699"/>
                </a:solidFill>
              </a:rPr>
              <a:t>.</a:t>
            </a:r>
          </a:p>
          <a:p>
            <a:pPr algn="just"/>
            <a:r>
              <a:rPr lang="es-MX" dirty="0">
                <a:solidFill>
                  <a:srgbClr val="006699"/>
                </a:solidFill>
              </a:rPr>
              <a:t>Jungham, Frida. (2001). </a:t>
            </a:r>
            <a:r>
              <a:rPr lang="es-MX" i="1" dirty="0">
                <a:solidFill>
                  <a:srgbClr val="006699"/>
                </a:solidFill>
              </a:rPr>
              <a:t>Mente y emoción en tu trabajo: Inteligencia emocional: Liderazgo. </a:t>
            </a:r>
            <a:r>
              <a:rPr lang="es-MX" dirty="0">
                <a:solidFill>
                  <a:srgbClr val="006699"/>
                </a:solidFill>
              </a:rPr>
              <a:t>México: Leo S.A. </a:t>
            </a:r>
            <a:endParaRPr lang="es-MX" dirty="0" smtClean="0">
              <a:solidFill>
                <a:srgbClr val="006699"/>
              </a:solidFill>
            </a:endParaRPr>
          </a:p>
          <a:p>
            <a:pPr algn="just"/>
            <a:r>
              <a:rPr lang="es-MX" dirty="0" err="1">
                <a:solidFill>
                  <a:srgbClr val="006699"/>
                </a:solidFill>
              </a:rPr>
              <a:t>Matthews</a:t>
            </a:r>
            <a:r>
              <a:rPr lang="es-MX" dirty="0">
                <a:solidFill>
                  <a:srgbClr val="006699"/>
                </a:solidFill>
              </a:rPr>
              <a:t>, Andrew. (1999). </a:t>
            </a:r>
            <a:r>
              <a:rPr lang="es-MX" i="1" dirty="0">
                <a:solidFill>
                  <a:srgbClr val="006699"/>
                </a:solidFill>
              </a:rPr>
              <a:t>Sigue los dictados de tu corazón: Encuentra sentido a tu vida y tu trabajo</a:t>
            </a:r>
            <a:r>
              <a:rPr lang="es-MX" dirty="0">
                <a:solidFill>
                  <a:srgbClr val="006699"/>
                </a:solidFill>
              </a:rPr>
              <a:t>. España. </a:t>
            </a:r>
            <a:r>
              <a:rPr lang="es-MX" dirty="0" smtClean="0">
                <a:solidFill>
                  <a:srgbClr val="006699"/>
                </a:solidFill>
              </a:rPr>
              <a:t>Oniro</a:t>
            </a:r>
            <a:r>
              <a:rPr lang="es-MX" dirty="0">
                <a:solidFill>
                  <a:srgbClr val="006699"/>
                </a:solidFill>
              </a:rPr>
              <a:t> </a:t>
            </a:r>
            <a:r>
              <a:rPr lang="es-MX" dirty="0" smtClean="0">
                <a:solidFill>
                  <a:srgbClr val="006699"/>
                </a:solidFill>
              </a:rPr>
              <a:t>S.A.</a:t>
            </a:r>
          </a:p>
          <a:p>
            <a:pPr algn="just"/>
            <a:r>
              <a:rPr lang="es-MX" i="1" dirty="0" smtClean="0">
                <a:solidFill>
                  <a:srgbClr val="006699"/>
                </a:solidFill>
              </a:rPr>
              <a:t> </a:t>
            </a:r>
            <a:r>
              <a:rPr lang="es-MX" dirty="0" smtClean="0">
                <a:solidFill>
                  <a:srgbClr val="006699"/>
                </a:solidFill>
              </a:rPr>
              <a:t>Repetto. E. (2009). </a:t>
            </a:r>
            <a:r>
              <a:rPr lang="es-MX" i="1" dirty="0" smtClean="0">
                <a:solidFill>
                  <a:srgbClr val="006699"/>
                </a:solidFill>
              </a:rPr>
              <a:t>Formación en competencias socioemocionales. </a:t>
            </a:r>
            <a:r>
              <a:rPr lang="es-MX" dirty="0" smtClean="0">
                <a:solidFill>
                  <a:srgbClr val="006699"/>
                </a:solidFill>
              </a:rPr>
              <a:t>España. La Muralla.</a:t>
            </a:r>
          </a:p>
          <a:p>
            <a:pPr algn="just"/>
            <a:r>
              <a:rPr lang="es-MX" dirty="0" smtClean="0">
                <a:solidFill>
                  <a:srgbClr val="006699"/>
                </a:solidFill>
              </a:rPr>
              <a:t>Riveroll</a:t>
            </a:r>
            <a:r>
              <a:rPr lang="es-MX" dirty="0">
                <a:solidFill>
                  <a:srgbClr val="006699"/>
                </a:solidFill>
              </a:rPr>
              <a:t>, Ma. del Refugio. (2000). </a:t>
            </a:r>
            <a:r>
              <a:rPr lang="es-MX" i="1" dirty="0">
                <a:solidFill>
                  <a:srgbClr val="006699"/>
                </a:solidFill>
              </a:rPr>
              <a:t>Pensar con el corazón. </a:t>
            </a:r>
            <a:r>
              <a:rPr lang="es-MX" dirty="0">
                <a:solidFill>
                  <a:srgbClr val="006699"/>
                </a:solidFill>
              </a:rPr>
              <a:t>México: Diana</a:t>
            </a:r>
            <a:r>
              <a:rPr lang="es-MX" dirty="0" smtClean="0">
                <a:solidFill>
                  <a:srgbClr val="006699"/>
                </a:solidFill>
              </a:rPr>
              <a:t>.</a:t>
            </a:r>
          </a:p>
          <a:p>
            <a:pPr marL="0" indent="0" algn="ctr">
              <a:buNone/>
            </a:pPr>
            <a:r>
              <a:rPr lang="es-MX" sz="3200" dirty="0" smtClean="0">
                <a:solidFill>
                  <a:schemeClr val="accent1">
                    <a:lumMod val="60000"/>
                    <a:lumOff val="40000"/>
                  </a:schemeClr>
                </a:solidFill>
              </a:rPr>
              <a:t>HEMEROGRAFÍA</a:t>
            </a:r>
          </a:p>
          <a:p>
            <a:pPr algn="just"/>
            <a:r>
              <a:rPr lang="es-MX" dirty="0" smtClean="0">
                <a:solidFill>
                  <a:srgbClr val="006699"/>
                </a:solidFill>
              </a:rPr>
              <a:t>Bisquerra Alzina, Rafael. </a:t>
            </a:r>
            <a:r>
              <a:rPr lang="es-MX" dirty="0">
                <a:solidFill>
                  <a:srgbClr val="006699"/>
                </a:solidFill>
              </a:rPr>
              <a:t>(</a:t>
            </a:r>
            <a:r>
              <a:rPr lang="es-MX" dirty="0" smtClean="0">
                <a:solidFill>
                  <a:srgbClr val="006699"/>
                </a:solidFill>
              </a:rPr>
              <a:t>2003). </a:t>
            </a:r>
            <a:r>
              <a:rPr lang="es-MX" i="1" dirty="0" smtClean="0">
                <a:solidFill>
                  <a:srgbClr val="006699"/>
                </a:solidFill>
              </a:rPr>
              <a:t>Revista de investigación educativa.</a:t>
            </a:r>
            <a:r>
              <a:rPr lang="es-MX" dirty="0">
                <a:solidFill>
                  <a:srgbClr val="006699"/>
                </a:solidFill>
              </a:rPr>
              <a:t> </a:t>
            </a:r>
            <a:r>
              <a:rPr lang="es-MX" dirty="0" smtClean="0">
                <a:solidFill>
                  <a:srgbClr val="006699"/>
                </a:solidFill>
              </a:rPr>
              <a:t>vol</a:t>
            </a:r>
            <a:r>
              <a:rPr lang="es-MX" dirty="0">
                <a:solidFill>
                  <a:srgbClr val="006699"/>
                </a:solidFill>
              </a:rPr>
              <a:t>. </a:t>
            </a:r>
            <a:r>
              <a:rPr lang="es-MX" dirty="0" smtClean="0">
                <a:solidFill>
                  <a:srgbClr val="006699"/>
                </a:solidFill>
              </a:rPr>
              <a:t>21 núm.1 págs. 7-43.</a:t>
            </a:r>
          </a:p>
          <a:p>
            <a:pPr marL="0" indent="0" algn="just">
              <a:buNone/>
            </a:pPr>
            <a:endParaRPr lang="es-MX" dirty="0" smtClean="0">
              <a:solidFill>
                <a:srgbClr val="006699"/>
              </a:solidFill>
            </a:endParaRPr>
          </a:p>
          <a:p>
            <a:pPr marL="0" indent="0" algn="just">
              <a:buNone/>
            </a:pPr>
            <a:endParaRPr lang="es-MX" dirty="0">
              <a:solidFill>
                <a:srgbClr val="006699"/>
              </a:solidFill>
            </a:endParaRPr>
          </a:p>
          <a:p>
            <a:pPr marL="0" indent="0">
              <a:buNone/>
            </a:pPr>
            <a:endParaRPr lang="es-MX" sz="2800" dirty="0">
              <a:solidFill>
                <a:schemeClr val="accent6">
                  <a:lumMod val="75000"/>
                </a:schemeClr>
              </a:solidFill>
            </a:endParaRPr>
          </a:p>
          <a:p>
            <a:pPr marL="0" indent="0" algn="ctr">
              <a:buNone/>
            </a:pPr>
            <a:endParaRPr lang="es-MX" sz="3200" dirty="0" smtClean="0">
              <a:solidFill>
                <a:schemeClr val="accent1">
                  <a:lumMod val="60000"/>
                  <a:lumOff val="40000"/>
                </a:schemeClr>
              </a:solidFill>
            </a:endParaRPr>
          </a:p>
          <a:p>
            <a:pPr algn="ctr"/>
            <a:endParaRPr lang="es-MX" sz="3200" dirty="0" smtClean="0">
              <a:solidFill>
                <a:schemeClr val="accent1">
                  <a:lumMod val="60000"/>
                  <a:lumOff val="40000"/>
                </a:schemeClr>
              </a:solidFill>
            </a:endParaRPr>
          </a:p>
          <a:p>
            <a:pPr marL="0" indent="0" algn="ctr">
              <a:buNone/>
            </a:pPr>
            <a:endParaRPr lang="es-MX" sz="3200" dirty="0">
              <a:solidFill>
                <a:schemeClr val="accent6">
                  <a:lumMod val="75000"/>
                </a:schemeClr>
              </a:solidFill>
            </a:endParaRPr>
          </a:p>
          <a:p>
            <a:pPr marL="0" indent="0">
              <a:buNone/>
            </a:pPr>
            <a:endParaRPr lang="es-MX" sz="1600" dirty="0"/>
          </a:p>
          <a:p>
            <a:pPr algn="just">
              <a:buClr>
                <a:schemeClr val="accent1">
                  <a:lumMod val="60000"/>
                  <a:lumOff val="40000"/>
                </a:schemeClr>
              </a:buClr>
              <a:buFont typeface="Courier New" panose="02070309020205020404" pitchFamily="49" charset="0"/>
              <a:buChar char="o"/>
            </a:pPr>
            <a:endParaRPr lang="es-MX" sz="1500" dirty="0">
              <a:solidFill>
                <a:schemeClr val="accent6">
                  <a:lumMod val="75000"/>
                </a:schemeClr>
              </a:solidFill>
            </a:endParaRPr>
          </a:p>
          <a:p>
            <a:pPr algn="just">
              <a:buClr>
                <a:schemeClr val="accent1">
                  <a:lumMod val="60000"/>
                  <a:lumOff val="40000"/>
                </a:schemeClr>
              </a:buClr>
              <a:buFont typeface="Courier New" panose="02070309020205020404" pitchFamily="49" charset="0"/>
              <a:buChar char="o"/>
            </a:pPr>
            <a:endParaRPr lang="es-MX" sz="1400" dirty="0" smtClean="0">
              <a:solidFill>
                <a:schemeClr val="accent6">
                  <a:lumMod val="75000"/>
                </a:schemeClr>
              </a:solidFill>
            </a:endParaRPr>
          </a:p>
          <a:p>
            <a:pPr algn="just">
              <a:buClr>
                <a:schemeClr val="accent1">
                  <a:lumMod val="60000"/>
                  <a:lumOff val="40000"/>
                </a:schemeClr>
              </a:buClr>
              <a:buFont typeface="Courier New" panose="02070309020205020404" pitchFamily="49" charset="0"/>
              <a:buChar char="o"/>
            </a:pPr>
            <a:endParaRPr lang="es-MX" sz="1400" dirty="0" smtClean="0">
              <a:solidFill>
                <a:schemeClr val="accent6">
                  <a:lumMod val="75000"/>
                </a:schemeClr>
              </a:solidFill>
            </a:endParaRPr>
          </a:p>
          <a:p>
            <a:pPr algn="just">
              <a:buClr>
                <a:schemeClr val="accent1">
                  <a:lumMod val="60000"/>
                  <a:lumOff val="40000"/>
                </a:schemeClr>
              </a:buClr>
              <a:buFont typeface="Courier New" panose="02070309020205020404" pitchFamily="49" charset="0"/>
              <a:buChar char="o"/>
            </a:pPr>
            <a:endParaRPr lang="es-MX" sz="1600" dirty="0" smtClean="0">
              <a:solidFill>
                <a:schemeClr val="accent6">
                  <a:lumMod val="75000"/>
                </a:schemeClr>
              </a:solidFill>
            </a:endParaRPr>
          </a:p>
        </p:txBody>
      </p:sp>
    </p:spTree>
    <p:extLst>
      <p:ext uri="{BB962C8B-B14F-4D97-AF65-F5344CB8AC3E}">
        <p14:creationId xmlns:p14="http://schemas.microsoft.com/office/powerpoint/2010/main" val="3581568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fade">
                                      <p:cBhvr>
                                        <p:cTn id="20" dur="1000"/>
                                        <p:tgtEl>
                                          <p:spTgt spid="5">
                                            <p:txEl>
                                              <p:pRg st="2" end="2"/>
                                            </p:txEl>
                                          </p:spTgt>
                                        </p:tgtEl>
                                      </p:cBhvr>
                                    </p:animEffect>
                                    <p:anim calcmode="lin" valueType="num">
                                      <p:cBhvr>
                                        <p:cTn id="21"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1000"/>
                                        <p:tgtEl>
                                          <p:spTgt spid="5">
                                            <p:txEl>
                                              <p:pRg st="3" end="3"/>
                                            </p:txEl>
                                          </p:spTgt>
                                        </p:tgtEl>
                                      </p:cBhvr>
                                    </p:animEffect>
                                    <p:anim calcmode="lin" valueType="num">
                                      <p:cBhvr>
                                        <p:cTn id="27"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1000"/>
                                        <p:tgtEl>
                                          <p:spTgt spid="5">
                                            <p:txEl>
                                              <p:pRg st="4" end="4"/>
                                            </p:txEl>
                                          </p:spTgt>
                                        </p:tgtEl>
                                      </p:cBhvr>
                                    </p:animEffect>
                                    <p:anim calcmode="lin" valueType="num">
                                      <p:cBhvr>
                                        <p:cTn id="3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5">
                                            <p:txEl>
                                              <p:pRg st="5" end="5"/>
                                            </p:txEl>
                                          </p:spTgt>
                                        </p:tgtEl>
                                        <p:attrNameLst>
                                          <p:attrName>style.visibility</p:attrName>
                                        </p:attrNameLst>
                                      </p:cBhvr>
                                      <p:to>
                                        <p:strVal val="visible"/>
                                      </p:to>
                                    </p:set>
                                    <p:animEffect transition="in" filter="fade">
                                      <p:cBhvr>
                                        <p:cTn id="38" dur="1000"/>
                                        <p:tgtEl>
                                          <p:spTgt spid="5">
                                            <p:txEl>
                                              <p:pRg st="5" end="5"/>
                                            </p:txEl>
                                          </p:spTgt>
                                        </p:tgtEl>
                                      </p:cBhvr>
                                    </p:animEffect>
                                    <p:anim calcmode="lin" valueType="num">
                                      <p:cBhvr>
                                        <p:cTn id="39"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42" presetClass="entr" presetSubtype="0" fill="hold" nodeType="afterEffect">
                                  <p:stCondLst>
                                    <p:cond delay="0"/>
                                  </p:stCondLst>
                                  <p:childTnLst>
                                    <p:set>
                                      <p:cBhvr>
                                        <p:cTn id="43" dur="1" fill="hold">
                                          <p:stCondLst>
                                            <p:cond delay="0"/>
                                          </p:stCondLst>
                                        </p:cTn>
                                        <p:tgtEl>
                                          <p:spTgt spid="5">
                                            <p:txEl>
                                              <p:pRg st="6" end="6"/>
                                            </p:txEl>
                                          </p:spTgt>
                                        </p:tgtEl>
                                        <p:attrNameLst>
                                          <p:attrName>style.visibility</p:attrName>
                                        </p:attrNameLst>
                                      </p:cBhvr>
                                      <p:to>
                                        <p:strVal val="visible"/>
                                      </p:to>
                                    </p:set>
                                    <p:animEffect transition="in" filter="fade">
                                      <p:cBhvr>
                                        <p:cTn id="44" dur="1000"/>
                                        <p:tgtEl>
                                          <p:spTgt spid="5">
                                            <p:txEl>
                                              <p:pRg st="6" end="6"/>
                                            </p:txEl>
                                          </p:spTgt>
                                        </p:tgtEl>
                                      </p:cBhvr>
                                    </p:animEffect>
                                    <p:anim calcmode="lin" valueType="num">
                                      <p:cBhvr>
                                        <p:cTn id="45"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6"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42" presetClass="entr" presetSubtype="0" fill="hold" nodeType="afterEffect">
                                  <p:stCondLst>
                                    <p:cond delay="0"/>
                                  </p:stCondLst>
                                  <p:childTnLst>
                                    <p:set>
                                      <p:cBhvr>
                                        <p:cTn id="49" dur="1" fill="hold">
                                          <p:stCondLst>
                                            <p:cond delay="0"/>
                                          </p:stCondLst>
                                        </p:cTn>
                                        <p:tgtEl>
                                          <p:spTgt spid="5">
                                            <p:txEl>
                                              <p:pRg st="7" end="7"/>
                                            </p:txEl>
                                          </p:spTgt>
                                        </p:tgtEl>
                                        <p:attrNameLst>
                                          <p:attrName>style.visibility</p:attrName>
                                        </p:attrNameLst>
                                      </p:cBhvr>
                                      <p:to>
                                        <p:strVal val="visible"/>
                                      </p:to>
                                    </p:set>
                                    <p:animEffect transition="in" filter="fade">
                                      <p:cBhvr>
                                        <p:cTn id="50" dur="1000"/>
                                        <p:tgtEl>
                                          <p:spTgt spid="5">
                                            <p:txEl>
                                              <p:pRg st="7" end="7"/>
                                            </p:txEl>
                                          </p:spTgt>
                                        </p:tgtEl>
                                      </p:cBhvr>
                                    </p:animEffect>
                                    <p:anim calcmode="lin" valueType="num">
                                      <p:cBhvr>
                                        <p:cTn id="51"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57843" y="561765"/>
            <a:ext cx="8911687" cy="747490"/>
          </a:xfrm>
        </p:spPr>
        <p:txBody>
          <a:bodyPr>
            <a:normAutofit/>
          </a:bodyPr>
          <a:lstStyle/>
          <a:p>
            <a:pPr algn="ctr"/>
            <a:r>
              <a:rPr lang="es-MX" sz="3200" dirty="0" smtClean="0">
                <a:solidFill>
                  <a:schemeClr val="accent1">
                    <a:lumMod val="60000"/>
                    <a:lumOff val="40000"/>
                  </a:schemeClr>
                </a:solidFill>
              </a:rPr>
              <a:t>MESOGRAFÍA</a:t>
            </a:r>
            <a:endParaRPr lang="es-MX" sz="3200" dirty="0">
              <a:solidFill>
                <a:schemeClr val="accent1">
                  <a:lumMod val="60000"/>
                  <a:lumOff val="40000"/>
                </a:schemeClr>
              </a:solidFill>
            </a:endParaRPr>
          </a:p>
        </p:txBody>
      </p:sp>
      <p:sp>
        <p:nvSpPr>
          <p:cNvPr id="4" name="Marcador de contenido 3"/>
          <p:cNvSpPr>
            <a:spLocks noGrp="1"/>
          </p:cNvSpPr>
          <p:nvPr>
            <p:ph idx="1"/>
          </p:nvPr>
        </p:nvSpPr>
        <p:spPr>
          <a:xfrm>
            <a:off x="2589212" y="1630496"/>
            <a:ext cx="8915400" cy="4439798"/>
          </a:xfrm>
        </p:spPr>
        <p:txBody>
          <a:bodyPr/>
          <a:lstStyle/>
          <a:p>
            <a:pPr algn="just"/>
            <a:r>
              <a:rPr lang="es-MX" dirty="0" smtClean="0">
                <a:solidFill>
                  <a:srgbClr val="006699"/>
                </a:solidFill>
              </a:rPr>
              <a:t>http://www.preparadosparaaprender.com/desarrollo_personal_y_emociones.php</a:t>
            </a:r>
          </a:p>
          <a:p>
            <a:pPr algn="just"/>
            <a:r>
              <a:rPr lang="es-MX" dirty="0" smtClean="0">
                <a:solidFill>
                  <a:srgbClr val="006699"/>
                </a:solidFill>
              </a:rPr>
              <a:t>http</a:t>
            </a:r>
            <a:r>
              <a:rPr lang="es-MX" dirty="0">
                <a:solidFill>
                  <a:srgbClr val="006699"/>
                </a:solidFill>
              </a:rPr>
              <a:t>://</a:t>
            </a:r>
            <a:r>
              <a:rPr lang="es-MX" dirty="0" smtClean="0">
                <a:solidFill>
                  <a:srgbClr val="006699"/>
                </a:solidFill>
              </a:rPr>
              <a:t>www.preparadosparaaprender.com/desarrollo_personal.php</a:t>
            </a:r>
          </a:p>
          <a:p>
            <a:pPr algn="just"/>
            <a:r>
              <a:rPr lang="es-MX" dirty="0">
                <a:solidFill>
                  <a:srgbClr val="006699"/>
                </a:solidFill>
              </a:rPr>
              <a:t>http://www.sebascelis.com/desarrollo-emocional</a:t>
            </a:r>
            <a:r>
              <a:rPr lang="es-MX" dirty="0" smtClean="0">
                <a:solidFill>
                  <a:srgbClr val="006699"/>
                </a:solidFill>
              </a:rPr>
              <a:t>/</a:t>
            </a:r>
          </a:p>
          <a:p>
            <a:pPr algn="just"/>
            <a:r>
              <a:rPr lang="es-MX" dirty="0">
                <a:solidFill>
                  <a:srgbClr val="006699"/>
                </a:solidFill>
              </a:rPr>
              <a:t>https://</a:t>
            </a:r>
            <a:r>
              <a:rPr lang="es-MX" dirty="0" smtClean="0">
                <a:solidFill>
                  <a:srgbClr val="006699"/>
                </a:solidFill>
              </a:rPr>
              <a:t>sites.google.com/site/desarrollohumanosepunadm/contenido/233-autocontrol-y-autoestima</a:t>
            </a:r>
          </a:p>
          <a:p>
            <a:pPr algn="just"/>
            <a:r>
              <a:rPr lang="es-MX" dirty="0">
                <a:solidFill>
                  <a:srgbClr val="006699"/>
                </a:solidFill>
              </a:rPr>
              <a:t>http://</a:t>
            </a:r>
            <a:r>
              <a:rPr lang="es-MX" dirty="0" smtClean="0">
                <a:solidFill>
                  <a:srgbClr val="006699"/>
                </a:solidFill>
              </a:rPr>
              <a:t>www.centropsicologicobienestar.com/componentesdelasemociones.htm</a:t>
            </a:r>
          </a:p>
          <a:p>
            <a:pPr algn="just"/>
            <a:r>
              <a:rPr lang="es-MX" dirty="0">
                <a:solidFill>
                  <a:srgbClr val="006699"/>
                </a:solidFill>
              </a:rPr>
              <a:t>http://</a:t>
            </a:r>
            <a:r>
              <a:rPr lang="es-MX" dirty="0" smtClean="0">
                <a:solidFill>
                  <a:srgbClr val="006699"/>
                </a:solidFill>
              </a:rPr>
              <a:t>www.msssi.gob.es/ciudadanos/proteccionSalud/adolescencia/docs/Ado6_1.pdf</a:t>
            </a:r>
          </a:p>
          <a:p>
            <a:pPr algn="just"/>
            <a:r>
              <a:rPr lang="es-MX" dirty="0">
                <a:solidFill>
                  <a:srgbClr val="006699"/>
                </a:solidFill>
              </a:rPr>
              <a:t>http://</a:t>
            </a:r>
            <a:r>
              <a:rPr lang="es-MX" dirty="0" smtClean="0">
                <a:solidFill>
                  <a:srgbClr val="006699"/>
                </a:solidFill>
              </a:rPr>
              <a:t>www.colegiofranciscopalau.cl/archivos/biblioteca/archivo_65/archivo_65_emociones.pdf</a:t>
            </a:r>
          </a:p>
          <a:p>
            <a:pPr marL="0" indent="0" algn="just">
              <a:buNone/>
            </a:pPr>
            <a:endParaRPr lang="es-MX" dirty="0" smtClean="0">
              <a:solidFill>
                <a:srgbClr val="006699"/>
              </a:solidFill>
            </a:endParaRPr>
          </a:p>
          <a:p>
            <a:pPr marL="0" indent="0" algn="just">
              <a:buNone/>
            </a:pPr>
            <a:endParaRPr lang="es-MX" dirty="0">
              <a:solidFill>
                <a:srgbClr val="006699"/>
              </a:solidFill>
            </a:endParaRPr>
          </a:p>
          <a:p>
            <a:pPr marL="0" indent="0" algn="just">
              <a:buNone/>
            </a:pPr>
            <a:endParaRPr lang="es-MX" dirty="0" smtClean="0">
              <a:solidFill>
                <a:srgbClr val="006699"/>
              </a:solidFill>
            </a:endParaRPr>
          </a:p>
          <a:p>
            <a:pPr algn="just"/>
            <a:endParaRPr lang="es-MX" dirty="0"/>
          </a:p>
        </p:txBody>
      </p:sp>
    </p:spTree>
    <p:extLst>
      <p:ext uri="{BB962C8B-B14F-4D97-AF65-F5344CB8AC3E}">
        <p14:creationId xmlns:p14="http://schemas.microsoft.com/office/powerpoint/2010/main" val="3039773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1000"/>
                                        <p:tgtEl>
                                          <p:spTgt spid="4">
                                            <p:txEl>
                                              <p:pRg st="1" end="1"/>
                                            </p:txEl>
                                          </p:spTgt>
                                        </p:tgtEl>
                                      </p:cBhvr>
                                    </p:animEffect>
                                    <p:anim calcmode="lin" valueType="num">
                                      <p:cBhvr>
                                        <p:cTn id="2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1000"/>
                                        <p:tgtEl>
                                          <p:spTgt spid="4">
                                            <p:txEl>
                                              <p:pRg st="2" end="2"/>
                                            </p:txEl>
                                          </p:spTgt>
                                        </p:tgtEl>
                                      </p:cBhvr>
                                    </p:animEffect>
                                    <p:anim calcmode="lin" valueType="num">
                                      <p:cBhvr>
                                        <p:cTn id="2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1000"/>
                                        <p:tgtEl>
                                          <p:spTgt spid="4">
                                            <p:txEl>
                                              <p:pRg st="3" end="3"/>
                                            </p:txEl>
                                          </p:spTgt>
                                        </p:tgtEl>
                                      </p:cBhvr>
                                    </p:animEffect>
                                    <p:anim calcmode="lin" valueType="num">
                                      <p:cBhvr>
                                        <p:cTn id="3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4">
                                            <p:txEl>
                                              <p:pRg st="4" end="4"/>
                                            </p:txEl>
                                          </p:spTgt>
                                        </p:tgtEl>
                                        <p:attrNameLst>
                                          <p:attrName>style.visibility</p:attrName>
                                        </p:attrNameLst>
                                      </p:cBhvr>
                                      <p:to>
                                        <p:strVal val="visible"/>
                                      </p:to>
                                    </p:set>
                                    <p:animEffect transition="in" filter="fade">
                                      <p:cBhvr>
                                        <p:cTn id="38" dur="1000"/>
                                        <p:tgtEl>
                                          <p:spTgt spid="4">
                                            <p:txEl>
                                              <p:pRg st="4" end="4"/>
                                            </p:txEl>
                                          </p:spTgt>
                                        </p:tgtEl>
                                      </p:cBhvr>
                                    </p:animEffect>
                                    <p:anim calcmode="lin" valueType="num">
                                      <p:cBhvr>
                                        <p:cTn id="3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42" presetClass="entr" presetSubtype="0" fill="hold" nodeType="afterEffect">
                                  <p:stCondLst>
                                    <p:cond delay="0"/>
                                  </p:stCondLst>
                                  <p:childTnLst>
                                    <p:set>
                                      <p:cBhvr>
                                        <p:cTn id="43" dur="1" fill="hold">
                                          <p:stCondLst>
                                            <p:cond delay="0"/>
                                          </p:stCondLst>
                                        </p:cTn>
                                        <p:tgtEl>
                                          <p:spTgt spid="4">
                                            <p:txEl>
                                              <p:pRg st="5" end="5"/>
                                            </p:txEl>
                                          </p:spTgt>
                                        </p:tgtEl>
                                        <p:attrNameLst>
                                          <p:attrName>style.visibility</p:attrName>
                                        </p:attrNameLst>
                                      </p:cBhvr>
                                      <p:to>
                                        <p:strVal val="visible"/>
                                      </p:to>
                                    </p:set>
                                    <p:animEffect transition="in" filter="fade">
                                      <p:cBhvr>
                                        <p:cTn id="44" dur="1000"/>
                                        <p:tgtEl>
                                          <p:spTgt spid="4">
                                            <p:txEl>
                                              <p:pRg st="5" end="5"/>
                                            </p:txEl>
                                          </p:spTgt>
                                        </p:tgtEl>
                                      </p:cBhvr>
                                    </p:animEffect>
                                    <p:anim calcmode="lin" valueType="num">
                                      <p:cBhvr>
                                        <p:cTn id="4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6"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42" presetClass="entr" presetSubtype="0" fill="hold" nodeType="afterEffect">
                                  <p:stCondLst>
                                    <p:cond delay="0"/>
                                  </p:stCondLst>
                                  <p:childTnLst>
                                    <p:set>
                                      <p:cBhvr>
                                        <p:cTn id="49" dur="1" fill="hold">
                                          <p:stCondLst>
                                            <p:cond delay="0"/>
                                          </p:stCondLst>
                                        </p:cTn>
                                        <p:tgtEl>
                                          <p:spTgt spid="4">
                                            <p:txEl>
                                              <p:pRg st="6" end="6"/>
                                            </p:txEl>
                                          </p:spTgt>
                                        </p:tgtEl>
                                        <p:attrNameLst>
                                          <p:attrName>style.visibility</p:attrName>
                                        </p:attrNameLst>
                                      </p:cBhvr>
                                      <p:to>
                                        <p:strVal val="visible"/>
                                      </p:to>
                                    </p:set>
                                    <p:animEffect transition="in" filter="fade">
                                      <p:cBhvr>
                                        <p:cTn id="50" dur="1000"/>
                                        <p:tgtEl>
                                          <p:spTgt spid="4">
                                            <p:txEl>
                                              <p:pRg st="6" end="6"/>
                                            </p:txEl>
                                          </p:spTgt>
                                        </p:tgtEl>
                                      </p:cBhvr>
                                    </p:animEffect>
                                    <p:anim calcmode="lin" valueType="num">
                                      <p:cBhvr>
                                        <p:cTn id="51"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978188" y="3933284"/>
            <a:ext cx="7873042" cy="2031325"/>
          </a:xfrm>
          <a:prstGeom prst="rect">
            <a:avLst/>
          </a:prstGeom>
          <a:solidFill>
            <a:schemeClr val="accent1"/>
          </a:solidFill>
        </p:spPr>
        <p:txBody>
          <a:bodyPr wrap="square">
            <a:spAutoFit/>
          </a:bodyPr>
          <a:lstStyle/>
          <a:p>
            <a:pPr marL="82550" algn="just">
              <a:defRPr/>
            </a:pPr>
            <a:endParaRPr lang="es-AR" dirty="0" smtClean="0">
              <a:solidFill>
                <a:schemeClr val="accent6">
                  <a:lumMod val="75000"/>
                </a:schemeClr>
              </a:solidFill>
              <a:latin typeface="Tahoma" pitchFamily="34" charset="0"/>
              <a:cs typeface="Tahoma" pitchFamily="34" charset="0"/>
            </a:endParaRPr>
          </a:p>
          <a:p>
            <a:pPr marL="82550" algn="just">
              <a:defRPr/>
            </a:pPr>
            <a:r>
              <a:rPr lang="es-AR" dirty="0" smtClean="0">
                <a:solidFill>
                  <a:srgbClr val="FFFFBD"/>
                </a:solidFill>
                <a:latin typeface="Tahoma" pitchFamily="34" charset="0"/>
                <a:cs typeface="Tahoma" pitchFamily="34" charset="0"/>
              </a:rPr>
              <a:t>Nota</a:t>
            </a:r>
            <a:r>
              <a:rPr lang="es-AR" dirty="0">
                <a:solidFill>
                  <a:srgbClr val="FFFFBD"/>
                </a:solidFill>
                <a:latin typeface="Tahoma" pitchFamily="34" charset="0"/>
                <a:cs typeface="Tahoma" pitchFamily="34" charset="0"/>
              </a:rPr>
              <a:t>: El contenido de este material es únicamente con fines educativos </a:t>
            </a:r>
            <a:endParaRPr lang="es-AR" dirty="0" smtClean="0">
              <a:solidFill>
                <a:srgbClr val="FFFFBD"/>
              </a:solidFill>
              <a:latin typeface="Tahoma" pitchFamily="34" charset="0"/>
              <a:cs typeface="Tahoma" pitchFamily="34" charset="0"/>
            </a:endParaRPr>
          </a:p>
          <a:p>
            <a:pPr marL="82550" algn="just">
              <a:defRPr/>
            </a:pPr>
            <a:r>
              <a:rPr lang="es-AR" dirty="0" smtClean="0">
                <a:solidFill>
                  <a:srgbClr val="FFFFBD"/>
                </a:solidFill>
                <a:latin typeface="Tahoma" pitchFamily="34" charset="0"/>
                <a:cs typeface="Tahoma" pitchFamily="34" charset="0"/>
              </a:rPr>
              <a:t>y </a:t>
            </a:r>
            <a:r>
              <a:rPr lang="es-AR" dirty="0">
                <a:solidFill>
                  <a:srgbClr val="FFFFBD"/>
                </a:solidFill>
                <a:latin typeface="Tahoma" pitchFamily="34" charset="0"/>
                <a:cs typeface="Tahoma" pitchFamily="34" charset="0"/>
              </a:rPr>
              <a:t>se reconoce que pertenece a sus autores legales y/o intelectuales. </a:t>
            </a:r>
          </a:p>
          <a:p>
            <a:pPr marL="82550" algn="just">
              <a:defRPr/>
            </a:pPr>
            <a:endParaRPr lang="es-AR" dirty="0">
              <a:solidFill>
                <a:srgbClr val="FFFFBD"/>
              </a:solidFill>
              <a:latin typeface="Tahoma" pitchFamily="34" charset="0"/>
              <a:cs typeface="Tahoma" pitchFamily="34" charset="0"/>
            </a:endParaRPr>
          </a:p>
          <a:p>
            <a:pPr marL="82550" algn="just">
              <a:defRPr/>
            </a:pPr>
            <a:r>
              <a:rPr lang="es-AR" dirty="0">
                <a:solidFill>
                  <a:srgbClr val="FFFFBD"/>
                </a:solidFill>
                <a:latin typeface="Tahoma" pitchFamily="34" charset="0"/>
                <a:cs typeface="Tahoma" pitchFamily="34" charset="0"/>
              </a:rPr>
              <a:t>Las imágenes de este material fueron tomadas de Google</a:t>
            </a:r>
            <a:r>
              <a:rPr lang="es-AR" dirty="0" smtClean="0">
                <a:solidFill>
                  <a:srgbClr val="FFFFBD"/>
                </a:solidFill>
                <a:latin typeface="Tahoma" pitchFamily="34" charset="0"/>
                <a:cs typeface="Tahoma" pitchFamily="34" charset="0"/>
              </a:rPr>
              <a:t>.</a:t>
            </a:r>
          </a:p>
          <a:p>
            <a:pPr marL="82550" algn="just">
              <a:defRPr/>
            </a:pPr>
            <a:endParaRPr lang="es-AR" dirty="0">
              <a:solidFill>
                <a:schemeClr val="accent6">
                  <a:lumMod val="75000"/>
                </a:schemeClr>
              </a:solidFill>
              <a:latin typeface="Tahoma" pitchFamily="34" charset="0"/>
              <a:cs typeface="Tahoma" pitchFamily="34" charset="0"/>
            </a:endParaRPr>
          </a:p>
          <a:p>
            <a:pPr marL="82550" algn="just">
              <a:defRPr/>
            </a:pPr>
            <a:endParaRPr lang="es-AR" dirty="0">
              <a:solidFill>
                <a:schemeClr val="tx2">
                  <a:lumMod val="60000"/>
                  <a:lumOff val="40000"/>
                </a:schemeClr>
              </a:solidFill>
              <a:latin typeface="Tahoma" pitchFamily="34" charset="0"/>
              <a:cs typeface="Tahoma" pitchFamily="34" charset="0"/>
            </a:endParaRPr>
          </a:p>
        </p:txBody>
      </p:sp>
      <p:sp>
        <p:nvSpPr>
          <p:cNvPr id="6" name="Marcador de contenido 3"/>
          <p:cNvSpPr txBox="1">
            <a:spLocks/>
          </p:cNvSpPr>
          <p:nvPr/>
        </p:nvSpPr>
        <p:spPr>
          <a:xfrm>
            <a:off x="2457009" y="870332"/>
            <a:ext cx="8915400" cy="4280726"/>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endParaRPr lang="es-MX" dirty="0" smtClean="0">
              <a:solidFill>
                <a:srgbClr val="006699"/>
              </a:solidFill>
            </a:endParaRPr>
          </a:p>
          <a:p>
            <a:pPr marL="0" indent="0" algn="just">
              <a:buNone/>
            </a:pPr>
            <a:endParaRPr lang="es-MX" dirty="0" smtClean="0">
              <a:solidFill>
                <a:srgbClr val="006699"/>
              </a:solidFill>
            </a:endParaRPr>
          </a:p>
          <a:p>
            <a:pPr marL="0" indent="0" algn="just">
              <a:buFont typeface="Wingdings 3" charset="2"/>
              <a:buNone/>
            </a:pPr>
            <a:endParaRPr lang="es-MX" dirty="0" smtClean="0">
              <a:solidFill>
                <a:srgbClr val="006699"/>
              </a:solidFill>
            </a:endParaRPr>
          </a:p>
        </p:txBody>
      </p:sp>
      <p:sp>
        <p:nvSpPr>
          <p:cNvPr id="7" name="Marcador de contenido 3"/>
          <p:cNvSpPr txBox="1">
            <a:spLocks/>
          </p:cNvSpPr>
          <p:nvPr/>
        </p:nvSpPr>
        <p:spPr>
          <a:xfrm>
            <a:off x="2457009" y="969484"/>
            <a:ext cx="8915400" cy="2291508"/>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s-MX" dirty="0">
                <a:solidFill>
                  <a:srgbClr val="006699"/>
                </a:solidFill>
              </a:rPr>
              <a:t>http://</a:t>
            </a:r>
            <a:r>
              <a:rPr lang="es-MX" dirty="0" smtClean="0">
                <a:solidFill>
                  <a:srgbClr val="006699"/>
                </a:solidFill>
              </a:rPr>
              <a:t>www.adide.org/revista/images/stories/pdf_16/ase16_mono04.pdf</a:t>
            </a:r>
          </a:p>
          <a:p>
            <a:pPr algn="just"/>
            <a:r>
              <a:rPr lang="es-MX" dirty="0">
                <a:solidFill>
                  <a:srgbClr val="006699"/>
                </a:solidFill>
              </a:rPr>
              <a:t>http://www.agama-consulting.com/pt/wp-content/uploads/La_coherencia_clave_de_las_competencias_emocionales.pdf</a:t>
            </a:r>
            <a:endParaRPr lang="es-MX" dirty="0" smtClean="0">
              <a:solidFill>
                <a:srgbClr val="006699"/>
              </a:solidFill>
            </a:endParaRPr>
          </a:p>
          <a:p>
            <a:pPr marL="0" indent="0" algn="just">
              <a:buNone/>
            </a:pPr>
            <a:endParaRPr lang="es-MX" dirty="0" smtClean="0">
              <a:solidFill>
                <a:srgbClr val="006699"/>
              </a:solidFill>
            </a:endParaRPr>
          </a:p>
          <a:p>
            <a:pPr marL="0" indent="0" algn="just">
              <a:buFont typeface="Wingdings 3" charset="2"/>
              <a:buNone/>
            </a:pPr>
            <a:endParaRPr lang="es-MX" dirty="0" smtClean="0">
              <a:solidFill>
                <a:srgbClr val="006699"/>
              </a:solidFill>
            </a:endParaRPr>
          </a:p>
          <a:p>
            <a:pPr marL="0" indent="0" algn="just">
              <a:buFont typeface="Wingdings 3" charset="2"/>
              <a:buNone/>
            </a:pPr>
            <a:endParaRPr lang="es-MX" dirty="0" smtClean="0">
              <a:solidFill>
                <a:srgbClr val="006699"/>
              </a:solidFill>
            </a:endParaRPr>
          </a:p>
          <a:p>
            <a:pPr marL="0" indent="0" algn="just">
              <a:buFont typeface="Wingdings 3" charset="2"/>
              <a:buNone/>
            </a:pPr>
            <a:endParaRPr lang="es-MX" dirty="0" smtClean="0">
              <a:solidFill>
                <a:srgbClr val="006699"/>
              </a:solidFill>
            </a:endParaRPr>
          </a:p>
          <a:p>
            <a:pPr marL="0" indent="0" algn="just">
              <a:buNone/>
            </a:pPr>
            <a:endParaRPr lang="es-MX" dirty="0"/>
          </a:p>
        </p:txBody>
      </p:sp>
    </p:spTree>
    <p:extLst>
      <p:ext uri="{BB962C8B-B14F-4D97-AF65-F5344CB8AC3E}">
        <p14:creationId xmlns:p14="http://schemas.microsoft.com/office/powerpoint/2010/main" val="1467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1000"/>
                                        <p:tgtEl>
                                          <p:spTgt spid="7">
                                            <p:txEl>
                                              <p:pRg st="1" end="1"/>
                                            </p:txEl>
                                          </p:spTgt>
                                        </p:tgtEl>
                                      </p:cBhvr>
                                    </p:animEffect>
                                    <p:anim calcmode="lin" valueType="num">
                                      <p:cBhvr>
                                        <p:cTn id="1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3944" y="767328"/>
            <a:ext cx="8911687" cy="620797"/>
          </a:xfrm>
        </p:spPr>
        <p:txBody>
          <a:bodyPr>
            <a:normAutofit/>
          </a:bodyPr>
          <a:lstStyle/>
          <a:p>
            <a:pPr algn="ctr"/>
            <a:r>
              <a:rPr lang="es-AR" sz="3200" dirty="0" smtClean="0">
                <a:solidFill>
                  <a:srgbClr val="0070C0"/>
                </a:solidFill>
                <a:effectLst>
                  <a:outerShdw blurRad="38100" dist="38100" dir="2700000" algn="tl">
                    <a:srgbClr val="000000">
                      <a:alpha val="43137"/>
                    </a:srgbClr>
                  </a:outerShdw>
                </a:effectLst>
              </a:rPr>
              <a:t>COMPETENCIAS </a:t>
            </a:r>
            <a:r>
              <a:rPr lang="es-AR" sz="3200" dirty="0">
                <a:solidFill>
                  <a:srgbClr val="0070C0"/>
                </a:solidFill>
                <a:effectLst>
                  <a:outerShdw blurRad="38100" dist="38100" dir="2700000" algn="tl">
                    <a:srgbClr val="000000">
                      <a:alpha val="43137"/>
                    </a:srgbClr>
                  </a:outerShdw>
                </a:effectLst>
              </a:rPr>
              <a:t>A DESARROLLAR</a:t>
            </a:r>
            <a:endParaRPr lang="es-MX" sz="3200" dirty="0"/>
          </a:p>
        </p:txBody>
      </p:sp>
      <p:sp>
        <p:nvSpPr>
          <p:cNvPr id="3" name="Marcador de texto 2"/>
          <p:cNvSpPr>
            <a:spLocks noGrp="1"/>
          </p:cNvSpPr>
          <p:nvPr>
            <p:ph type="body" idx="1"/>
          </p:nvPr>
        </p:nvSpPr>
        <p:spPr>
          <a:xfrm>
            <a:off x="2939373" y="1388125"/>
            <a:ext cx="3992732" cy="1564395"/>
          </a:xfrm>
        </p:spPr>
        <p:txBody>
          <a:bodyPr/>
          <a:lstStyle/>
          <a:p>
            <a:pPr algn="ctr"/>
            <a:r>
              <a:rPr lang="es-AR" sz="2000" dirty="0">
                <a:solidFill>
                  <a:schemeClr val="accent1">
                    <a:lumMod val="60000"/>
                    <a:lumOff val="40000"/>
                  </a:schemeClr>
                </a:solidFill>
                <a:latin typeface="Century Schoolbook" pitchFamily="18" charset="0"/>
              </a:rPr>
              <a:t>COMPETENCIAS GENÉRICAS</a:t>
            </a:r>
          </a:p>
          <a:p>
            <a:endParaRPr lang="es-MX" dirty="0"/>
          </a:p>
        </p:txBody>
      </p:sp>
      <p:sp>
        <p:nvSpPr>
          <p:cNvPr id="4" name="Marcador de contenido 3"/>
          <p:cNvSpPr>
            <a:spLocks noGrp="1"/>
          </p:cNvSpPr>
          <p:nvPr>
            <p:ph sz="half" idx="2"/>
          </p:nvPr>
        </p:nvSpPr>
        <p:spPr/>
        <p:txBody>
          <a:bodyPr/>
          <a:lstStyle/>
          <a:p>
            <a:pPr marL="118872" indent="0" algn="just">
              <a:buNone/>
              <a:defRPr/>
            </a:pPr>
            <a:r>
              <a:rPr lang="es-AR" dirty="0" smtClean="0">
                <a:solidFill>
                  <a:srgbClr val="002060"/>
                </a:solidFill>
              </a:rPr>
              <a:t>1. Se </a:t>
            </a:r>
            <a:r>
              <a:rPr lang="es-AR" dirty="0">
                <a:solidFill>
                  <a:srgbClr val="002060"/>
                </a:solidFill>
              </a:rPr>
              <a:t>conoce y valora a sí mismo y aborda problemas y retos teniendo en cuenta los objetivos que </a:t>
            </a:r>
            <a:r>
              <a:rPr lang="es-AR" dirty="0" smtClean="0">
                <a:solidFill>
                  <a:srgbClr val="002060"/>
                </a:solidFill>
              </a:rPr>
              <a:t>persigue.</a:t>
            </a:r>
          </a:p>
          <a:p>
            <a:pPr marL="118872" indent="0" algn="just">
              <a:buNone/>
              <a:defRPr/>
            </a:pPr>
            <a:r>
              <a:rPr lang="es-AR" dirty="0" smtClean="0">
                <a:solidFill>
                  <a:srgbClr val="002060"/>
                </a:solidFill>
              </a:rPr>
              <a:t>3. Elige y practica estilos de vida saludables.</a:t>
            </a:r>
            <a:endParaRPr lang="es-AR" dirty="0">
              <a:solidFill>
                <a:srgbClr val="002060"/>
              </a:solidFill>
            </a:endParaRPr>
          </a:p>
          <a:p>
            <a:pPr marL="0" indent="0" algn="just">
              <a:buNone/>
            </a:pPr>
            <a:r>
              <a:rPr lang="es-AR" dirty="0" smtClean="0">
                <a:solidFill>
                  <a:srgbClr val="002060"/>
                </a:solidFill>
              </a:rPr>
              <a:t>  5. Desarrolla </a:t>
            </a:r>
            <a:r>
              <a:rPr lang="es-AR" dirty="0">
                <a:solidFill>
                  <a:srgbClr val="002060"/>
                </a:solidFill>
              </a:rPr>
              <a:t>innovaciones y propone soluciones a problemas a partir de métodos establecidos.</a:t>
            </a:r>
          </a:p>
          <a:p>
            <a:pPr marL="0" indent="0" algn="just">
              <a:buNone/>
            </a:pPr>
            <a:endParaRPr lang="es-MX" dirty="0"/>
          </a:p>
        </p:txBody>
      </p:sp>
      <p:sp>
        <p:nvSpPr>
          <p:cNvPr id="5" name="Marcador de texto 4"/>
          <p:cNvSpPr>
            <a:spLocks noGrp="1"/>
          </p:cNvSpPr>
          <p:nvPr>
            <p:ph type="body" sz="quarter" idx="3"/>
          </p:nvPr>
        </p:nvSpPr>
        <p:spPr>
          <a:xfrm>
            <a:off x="7336793" y="1750763"/>
            <a:ext cx="3999001" cy="1201757"/>
          </a:xfrm>
        </p:spPr>
        <p:txBody>
          <a:bodyPr/>
          <a:lstStyle/>
          <a:p>
            <a:pPr algn="ctr"/>
            <a:r>
              <a:rPr lang="es-AR" sz="2000" dirty="0">
                <a:solidFill>
                  <a:schemeClr val="accent1">
                    <a:lumMod val="60000"/>
                    <a:lumOff val="40000"/>
                  </a:schemeClr>
                </a:solidFill>
                <a:latin typeface="Century Schoolbook" pitchFamily="18" charset="0"/>
              </a:rPr>
              <a:t>COMPETENCIAS DISCIPLINARES BÁSICAS</a:t>
            </a:r>
          </a:p>
          <a:p>
            <a:endParaRPr lang="es-MX" dirty="0"/>
          </a:p>
        </p:txBody>
      </p:sp>
      <p:sp>
        <p:nvSpPr>
          <p:cNvPr id="6" name="Marcador de contenido 5"/>
          <p:cNvSpPr>
            <a:spLocks noGrp="1"/>
          </p:cNvSpPr>
          <p:nvPr>
            <p:ph sz="quarter" idx="4"/>
          </p:nvPr>
        </p:nvSpPr>
        <p:spPr>
          <a:xfrm>
            <a:off x="7166957" y="2669014"/>
            <a:ext cx="4338674" cy="3230783"/>
          </a:xfrm>
        </p:spPr>
        <p:txBody>
          <a:bodyPr>
            <a:normAutofit lnSpcReduction="10000"/>
          </a:bodyPr>
          <a:lstStyle/>
          <a:p>
            <a:pPr marL="0" indent="0" algn="just">
              <a:buNone/>
            </a:pPr>
            <a:r>
              <a:rPr lang="es-AR" dirty="0" smtClean="0">
                <a:solidFill>
                  <a:srgbClr val="002060"/>
                </a:solidFill>
              </a:rPr>
              <a:t>1. Identifica </a:t>
            </a:r>
            <a:r>
              <a:rPr lang="es-AR" dirty="0">
                <a:solidFill>
                  <a:srgbClr val="002060"/>
                </a:solidFill>
              </a:rPr>
              <a:t>el conocimiento social y humanista como una construcción en constante transformación</a:t>
            </a:r>
            <a:r>
              <a:rPr lang="es-AR" dirty="0" smtClean="0">
                <a:solidFill>
                  <a:srgbClr val="002060"/>
                </a:solidFill>
              </a:rPr>
              <a:t>.</a:t>
            </a:r>
            <a:endParaRPr lang="es-AR" dirty="0">
              <a:solidFill>
                <a:srgbClr val="002060"/>
              </a:solidFill>
            </a:endParaRPr>
          </a:p>
          <a:p>
            <a:pPr marL="0" indent="0" algn="just">
              <a:buNone/>
            </a:pPr>
            <a:r>
              <a:rPr lang="es-MX" dirty="0" smtClean="0">
                <a:solidFill>
                  <a:srgbClr val="002060"/>
                </a:solidFill>
              </a:rPr>
              <a:t>4. Valora las diferencias sociales, políticas, económicas, étnicas, culturales y de género y las desigualdades que inducen.</a:t>
            </a:r>
          </a:p>
          <a:p>
            <a:pPr marL="0" indent="0" algn="just">
              <a:buNone/>
            </a:pPr>
            <a:r>
              <a:rPr lang="es-AR" dirty="0">
                <a:solidFill>
                  <a:srgbClr val="002060"/>
                </a:solidFill>
              </a:rPr>
              <a:t>10. Valora distintas prácticas sociales mediante el reconocimiento de sus significados dentro de un sistema cultural con una actitud de respeto.</a:t>
            </a:r>
          </a:p>
          <a:p>
            <a:pPr marL="0" indent="0">
              <a:buNone/>
            </a:pPr>
            <a:endParaRPr lang="es-MX" dirty="0"/>
          </a:p>
        </p:txBody>
      </p:sp>
    </p:spTree>
    <p:extLst>
      <p:ext uri="{BB962C8B-B14F-4D97-AF65-F5344CB8AC3E}">
        <p14:creationId xmlns:p14="http://schemas.microsoft.com/office/powerpoint/2010/main" val="782793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3"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4" dur="1000"/>
                                        <p:tgtEl>
                                          <p:spTgt spid="3">
                                            <p:txEl>
                                              <p:pRg st="0" end="0"/>
                                            </p:txEl>
                                          </p:spTgt>
                                        </p:tgtEl>
                                      </p:cBhvr>
                                    </p:animEffect>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1000"/>
                                        <p:tgtEl>
                                          <p:spTgt spid="4">
                                            <p:txEl>
                                              <p:pRg st="0" end="0"/>
                                            </p:txEl>
                                          </p:spTgt>
                                        </p:tgtEl>
                                      </p:cBhvr>
                                    </p:animEffect>
                                    <p:anim calcmode="lin" valueType="num">
                                      <p:cBhvr>
                                        <p:cTn id="1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1000"/>
                                        <p:tgtEl>
                                          <p:spTgt spid="4">
                                            <p:txEl>
                                              <p:pRg st="1" end="1"/>
                                            </p:txEl>
                                          </p:spTgt>
                                        </p:tgtEl>
                                      </p:cBhvr>
                                    </p:animEffect>
                                    <p:anim calcmode="lin" valueType="num">
                                      <p:cBhvr>
                                        <p:cTn id="2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1000"/>
                                        <p:tgtEl>
                                          <p:spTgt spid="4">
                                            <p:txEl>
                                              <p:pRg st="2" end="2"/>
                                            </p:txEl>
                                          </p:spTgt>
                                        </p:tgtEl>
                                      </p:cBhvr>
                                    </p:animEffect>
                                    <p:anim calcmode="lin" valueType="num">
                                      <p:cBhvr>
                                        <p:cTn id="31"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31" presetClass="entr" presetSubtype="0" fill="hold" nodeType="afterEffect">
                                  <p:stCondLst>
                                    <p:cond delay="0"/>
                                  </p:stCondLst>
                                  <p:childTnLst>
                                    <p:set>
                                      <p:cBhvr>
                                        <p:cTn id="35" dur="1" fill="hold">
                                          <p:stCondLst>
                                            <p:cond delay="0"/>
                                          </p:stCondLst>
                                        </p:cTn>
                                        <p:tgtEl>
                                          <p:spTgt spid="5">
                                            <p:txEl>
                                              <p:pRg st="0" end="0"/>
                                            </p:txEl>
                                          </p:spTgt>
                                        </p:tgtEl>
                                        <p:attrNameLst>
                                          <p:attrName>style.visibility</p:attrName>
                                        </p:attrNameLst>
                                      </p:cBhvr>
                                      <p:to>
                                        <p:strVal val="visible"/>
                                      </p:to>
                                    </p:set>
                                    <p:anim calcmode="lin" valueType="num">
                                      <p:cBhvr>
                                        <p:cTn id="36"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37"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38"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39" dur="1000"/>
                                        <p:tgtEl>
                                          <p:spTgt spid="5">
                                            <p:txEl>
                                              <p:pRg st="0" end="0"/>
                                            </p:txEl>
                                          </p:spTgt>
                                        </p:tgtEl>
                                      </p:cBhvr>
                                    </p:animEffect>
                                  </p:childTnLst>
                                </p:cTn>
                              </p:par>
                            </p:childTnLst>
                          </p:cTn>
                        </p:par>
                        <p:par>
                          <p:cTn id="40" fill="hold">
                            <p:stCondLst>
                              <p:cond delay="5500"/>
                            </p:stCondLst>
                            <p:childTnLst>
                              <p:par>
                                <p:cTn id="41" presetID="42" presetClass="entr" presetSubtype="0" fill="hold" nodeType="after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Effect transition="in" filter="fade">
                                      <p:cBhvr>
                                        <p:cTn id="43" dur="1000"/>
                                        <p:tgtEl>
                                          <p:spTgt spid="6">
                                            <p:txEl>
                                              <p:pRg st="0" end="0"/>
                                            </p:txEl>
                                          </p:spTgt>
                                        </p:tgtEl>
                                      </p:cBhvr>
                                    </p:animEffect>
                                    <p:anim calcmode="lin" valueType="num">
                                      <p:cBhvr>
                                        <p:cTn id="4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42" presetClass="entr" presetSubtype="0" fill="hold" nodeType="afterEffect">
                                  <p:stCondLst>
                                    <p:cond delay="0"/>
                                  </p:stCondLst>
                                  <p:childTnLst>
                                    <p:set>
                                      <p:cBhvr>
                                        <p:cTn id="48" dur="1" fill="hold">
                                          <p:stCondLst>
                                            <p:cond delay="0"/>
                                          </p:stCondLst>
                                        </p:cTn>
                                        <p:tgtEl>
                                          <p:spTgt spid="6">
                                            <p:txEl>
                                              <p:pRg st="1" end="1"/>
                                            </p:txEl>
                                          </p:spTgt>
                                        </p:tgtEl>
                                        <p:attrNameLst>
                                          <p:attrName>style.visibility</p:attrName>
                                        </p:attrNameLst>
                                      </p:cBhvr>
                                      <p:to>
                                        <p:strVal val="visible"/>
                                      </p:to>
                                    </p:set>
                                    <p:animEffect transition="in" filter="fade">
                                      <p:cBhvr>
                                        <p:cTn id="49" dur="1000"/>
                                        <p:tgtEl>
                                          <p:spTgt spid="6">
                                            <p:txEl>
                                              <p:pRg st="1" end="1"/>
                                            </p:txEl>
                                          </p:spTgt>
                                        </p:tgtEl>
                                      </p:cBhvr>
                                    </p:animEffect>
                                    <p:anim calcmode="lin" valueType="num">
                                      <p:cBhvr>
                                        <p:cTn id="50"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par>
                          <p:cTn id="52" fill="hold">
                            <p:stCondLst>
                              <p:cond delay="7500"/>
                            </p:stCondLst>
                            <p:childTnLst>
                              <p:par>
                                <p:cTn id="53" presetID="42" presetClass="entr" presetSubtype="0" fill="hold" nodeType="afterEffect">
                                  <p:stCondLst>
                                    <p:cond delay="0"/>
                                  </p:stCondLst>
                                  <p:childTnLst>
                                    <p:set>
                                      <p:cBhvr>
                                        <p:cTn id="54" dur="1" fill="hold">
                                          <p:stCondLst>
                                            <p:cond delay="0"/>
                                          </p:stCondLst>
                                        </p:cTn>
                                        <p:tgtEl>
                                          <p:spTgt spid="6">
                                            <p:txEl>
                                              <p:pRg st="2" end="2"/>
                                            </p:txEl>
                                          </p:spTgt>
                                        </p:tgtEl>
                                        <p:attrNameLst>
                                          <p:attrName>style.visibility</p:attrName>
                                        </p:attrNameLst>
                                      </p:cBhvr>
                                      <p:to>
                                        <p:strVal val="visible"/>
                                      </p:to>
                                    </p:set>
                                    <p:animEffect transition="in" filter="fade">
                                      <p:cBhvr>
                                        <p:cTn id="55" dur="1000"/>
                                        <p:tgtEl>
                                          <p:spTgt spid="6">
                                            <p:txEl>
                                              <p:pRg st="2" end="2"/>
                                            </p:txEl>
                                          </p:spTgt>
                                        </p:tgtEl>
                                      </p:cBhvr>
                                    </p:animEffect>
                                    <p:anim calcmode="lin" valueType="num">
                                      <p:cBhvr>
                                        <p:cTn id="56"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57"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592925" y="822413"/>
            <a:ext cx="5284135" cy="708931"/>
          </a:xfrm>
        </p:spPr>
        <p:txBody>
          <a:bodyPr>
            <a:normAutofit/>
          </a:bodyPr>
          <a:lstStyle/>
          <a:p>
            <a:r>
              <a:rPr lang="es-MX" sz="3200" dirty="0" smtClean="0">
                <a:solidFill>
                  <a:srgbClr val="FF0000"/>
                </a:solidFill>
              </a:rPr>
              <a:t>Aprendiendo a Sentir</a:t>
            </a:r>
            <a:endParaRPr lang="es-MX" sz="3200" dirty="0">
              <a:solidFill>
                <a:srgbClr val="FF0000"/>
              </a:solidFill>
            </a:endParaRPr>
          </a:p>
        </p:txBody>
      </p:sp>
      <p:sp>
        <p:nvSpPr>
          <p:cNvPr id="3" name="Marcador de contenido 2"/>
          <p:cNvSpPr>
            <a:spLocks noGrp="1"/>
          </p:cNvSpPr>
          <p:nvPr>
            <p:ph idx="1"/>
          </p:nvPr>
        </p:nvSpPr>
        <p:spPr>
          <a:xfrm>
            <a:off x="2592925" y="2133600"/>
            <a:ext cx="8915400" cy="3777622"/>
          </a:xfrm>
        </p:spPr>
        <p:txBody>
          <a:bodyPr>
            <a:noAutofit/>
          </a:bodyPr>
          <a:lstStyle/>
          <a:p>
            <a:pPr marL="0" indent="0" algn="ctr">
              <a:buNone/>
            </a:pPr>
            <a:r>
              <a:rPr lang="es-MX" sz="2400" dirty="0">
                <a:solidFill>
                  <a:srgbClr val="7030A0"/>
                </a:solidFill>
              </a:rPr>
              <a:t>El camino hacia el desarrollo personal precisa que nuestro mundo emocional esté en equilibrio. </a:t>
            </a:r>
          </a:p>
          <a:p>
            <a:pPr marL="0" indent="0" algn="ctr">
              <a:buNone/>
            </a:pPr>
            <a:r>
              <a:rPr lang="es-MX" sz="2400" dirty="0" smtClean="0">
                <a:solidFill>
                  <a:srgbClr val="7030A0"/>
                </a:solidFill>
              </a:rPr>
              <a:t>Las </a:t>
            </a:r>
            <a:r>
              <a:rPr lang="es-MX" sz="2400" dirty="0">
                <a:solidFill>
                  <a:srgbClr val="7030A0"/>
                </a:solidFill>
              </a:rPr>
              <a:t>emociones son parte de nuestra estructura cerebral, son órganos de nuestro cerebro, sensaciones captadas por nuestros sentidos, pensamientos elaborados sobre nuestras experiencias, reacciones de supervivencia ante situaciones externas,... los componentes de la emoción discurren entre la fisiología, la experiencia y los valores y creencias en los que nos desarrollamos.</a:t>
            </a:r>
          </a:p>
        </p:txBody>
      </p:sp>
      <p:sp>
        <p:nvSpPr>
          <p:cNvPr id="6" name="AutoShape 2" descr="http://juguetes.es/wp-content/uploads/2011/05/Juguetes-y-desarrollo-inteligencia.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http://www.asunnieto.es/wp-content/uploads/2015/01/inteligencia-emocio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1971" y="200023"/>
            <a:ext cx="2827663" cy="1794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4189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1026"/>
                                        </p:tgtEl>
                                        <p:attrNameLst>
                                          <p:attrName>style.visibility</p:attrName>
                                        </p:attrNameLst>
                                      </p:cBhvr>
                                      <p:to>
                                        <p:strVal val="visible"/>
                                      </p:to>
                                    </p:set>
                                    <p:anim calcmode="lin" valueType="num">
                                      <p:cBhvr>
                                        <p:cTn id="14" dur="500" fill="hold"/>
                                        <p:tgtEl>
                                          <p:spTgt spid="1026"/>
                                        </p:tgtEl>
                                        <p:attrNameLst>
                                          <p:attrName>ppt_w</p:attrName>
                                        </p:attrNameLst>
                                      </p:cBhvr>
                                      <p:tavLst>
                                        <p:tav tm="0">
                                          <p:val>
                                            <p:fltVal val="0"/>
                                          </p:val>
                                        </p:tav>
                                        <p:tav tm="100000">
                                          <p:val>
                                            <p:strVal val="#ppt_w"/>
                                          </p:val>
                                        </p:tav>
                                      </p:tavLst>
                                    </p:anim>
                                    <p:anim calcmode="lin" valueType="num">
                                      <p:cBhvr>
                                        <p:cTn id="15" dur="500" fill="hold"/>
                                        <p:tgtEl>
                                          <p:spTgt spid="1026"/>
                                        </p:tgtEl>
                                        <p:attrNameLst>
                                          <p:attrName>ppt_h</p:attrName>
                                        </p:attrNameLst>
                                      </p:cBhvr>
                                      <p:tavLst>
                                        <p:tav tm="0">
                                          <p:val>
                                            <p:fltVal val="0"/>
                                          </p:val>
                                        </p:tav>
                                        <p:tav tm="100000">
                                          <p:val>
                                            <p:strVal val="#ppt_h"/>
                                          </p:val>
                                        </p:tav>
                                      </p:tavLst>
                                    </p:anim>
                                    <p:animEffect transition="in" filter="fade">
                                      <p:cBhvr>
                                        <p:cTn id="16" dur="500"/>
                                        <p:tgtEl>
                                          <p:spTgt spid="1026"/>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anim calcmode="lin" valueType="num">
                                      <p:cBhvr>
                                        <p:cTn id="2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ítulo 3"/>
          <p:cNvSpPr>
            <a:spLocks noGrp="1"/>
          </p:cNvSpPr>
          <p:nvPr>
            <p:ph type="title"/>
          </p:nvPr>
        </p:nvSpPr>
        <p:spPr>
          <a:xfrm>
            <a:off x="2592924" y="624110"/>
            <a:ext cx="8911687" cy="764014"/>
          </a:xfrm>
        </p:spPr>
        <p:txBody>
          <a:bodyPr>
            <a:normAutofit/>
          </a:bodyPr>
          <a:lstStyle/>
          <a:p>
            <a:r>
              <a:rPr lang="es-MX" sz="3200" dirty="0" smtClean="0">
                <a:solidFill>
                  <a:srgbClr val="339966"/>
                </a:solidFill>
              </a:rPr>
              <a:t>El pensamiento positivo y las emociones </a:t>
            </a:r>
            <a:endParaRPr lang="es-MX" sz="3200" dirty="0">
              <a:solidFill>
                <a:srgbClr val="339966"/>
              </a:solidFill>
            </a:endParaRPr>
          </a:p>
        </p:txBody>
      </p:sp>
      <p:sp useBgFill="1">
        <p:nvSpPr>
          <p:cNvPr id="5" name="Marcador de contenido 4"/>
          <p:cNvSpPr>
            <a:spLocks noGrp="1"/>
          </p:cNvSpPr>
          <p:nvPr>
            <p:ph sz="half" idx="1"/>
          </p:nvPr>
        </p:nvSpPr>
        <p:spPr>
          <a:xfrm>
            <a:off x="4173214" y="1388124"/>
            <a:ext cx="4313864" cy="4858439"/>
          </a:xfrm>
        </p:spPr>
        <p:txBody>
          <a:bodyPr>
            <a:noAutofit/>
          </a:bodyPr>
          <a:lstStyle/>
          <a:p>
            <a:pPr marL="0" indent="0" algn="ctr">
              <a:buNone/>
            </a:pPr>
            <a:r>
              <a:rPr lang="es-MX" sz="2400" dirty="0">
                <a:solidFill>
                  <a:srgbClr val="FF5050"/>
                </a:solidFill>
              </a:rPr>
              <a:t>Nuestras emociones pueden conducirnos al éxito o limitar nuestro desarrollo personal. El pensamiento positivo produce cambios fisiológicos en nuestro cerebro, cambios que son química, redes nerviosas, movimientos, etc. que se transforman en conducta y en sentimientos elaborados.</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29231" y="2183129"/>
            <a:ext cx="3125229" cy="3125229"/>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188" y="2183130"/>
            <a:ext cx="3775873" cy="3125229"/>
          </a:xfrm>
          <a:prstGeom prst="rect">
            <a:avLst/>
          </a:prstGeom>
        </p:spPr>
      </p:pic>
    </p:spTree>
    <p:extLst>
      <p:ext uri="{BB962C8B-B14F-4D97-AF65-F5344CB8AC3E}">
        <p14:creationId xmlns:p14="http://schemas.microsoft.com/office/powerpoint/2010/main" val="79347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712955"/>
          </a:xfrm>
        </p:spPr>
        <p:txBody>
          <a:bodyPr>
            <a:normAutofit/>
          </a:bodyPr>
          <a:lstStyle/>
          <a:p>
            <a:pPr algn="ctr"/>
            <a:r>
              <a:rPr lang="es-MX" sz="3200" dirty="0" smtClean="0">
                <a:solidFill>
                  <a:schemeClr val="accent1">
                    <a:lumMod val="60000"/>
                    <a:lumOff val="40000"/>
                  </a:schemeClr>
                </a:solidFill>
              </a:rPr>
              <a:t>Autocontrol emocional</a:t>
            </a:r>
            <a:endParaRPr lang="es-MX" sz="3200" dirty="0">
              <a:solidFill>
                <a:schemeClr val="accent1">
                  <a:lumMod val="60000"/>
                  <a:lumOff val="40000"/>
                </a:schemeClr>
              </a:solidFill>
            </a:endParaRPr>
          </a:p>
        </p:txBody>
      </p:sp>
      <p:sp>
        <p:nvSpPr>
          <p:cNvPr id="4" name="Marcador de contenido 3"/>
          <p:cNvSpPr>
            <a:spLocks noGrp="1"/>
          </p:cNvSpPr>
          <p:nvPr>
            <p:ph sz="half" idx="2"/>
          </p:nvPr>
        </p:nvSpPr>
        <p:spPr>
          <a:xfrm>
            <a:off x="7048767" y="1582994"/>
            <a:ext cx="4313864" cy="4032174"/>
          </a:xfrm>
        </p:spPr>
        <p:txBody>
          <a:bodyPr>
            <a:noAutofit/>
          </a:bodyPr>
          <a:lstStyle/>
          <a:p>
            <a:pPr marL="0" indent="0" algn="ctr">
              <a:buNone/>
            </a:pPr>
            <a:r>
              <a:rPr lang="es-MX" sz="2400" dirty="0">
                <a:solidFill>
                  <a:srgbClr val="9900FF"/>
                </a:solidFill>
              </a:rPr>
              <a:t>El desarrollo emocional básicamente comprende todo lo necesario para crecer personalmente en términos del </a:t>
            </a:r>
            <a:r>
              <a:rPr lang="es-MX" sz="2400" dirty="0">
                <a:solidFill>
                  <a:srgbClr val="9900FF"/>
                </a:solidFill>
                <a:hlinkClick r:id="rId2" tooltip="autocontrol"/>
              </a:rPr>
              <a:t>autocontrol</a:t>
            </a:r>
            <a:r>
              <a:rPr lang="es-MX" sz="2400" dirty="0" smtClean="0">
                <a:solidFill>
                  <a:srgbClr val="9900FF"/>
                </a:solidFill>
              </a:rPr>
              <a:t>.</a:t>
            </a:r>
            <a:endParaRPr lang="es-MX" sz="2400" dirty="0">
              <a:solidFill>
                <a:srgbClr val="9900FF"/>
              </a:solidFill>
            </a:endParaRPr>
          </a:p>
          <a:p>
            <a:pPr marL="0" indent="0" algn="ctr">
              <a:buNone/>
            </a:pPr>
            <a:r>
              <a:rPr lang="es-MX" sz="2400" dirty="0">
                <a:solidFill>
                  <a:srgbClr val="9900FF"/>
                </a:solidFill>
              </a:rPr>
              <a:t>Cuando logremos un gran nivel de autocontrol, habremos alcanzado un desarrollo emocional óptimo</a:t>
            </a:r>
            <a:r>
              <a:rPr lang="es-MX" sz="2400" dirty="0">
                <a:solidFill>
                  <a:schemeClr val="accent1">
                    <a:lumMod val="60000"/>
                    <a:lumOff val="40000"/>
                  </a:schemeClr>
                </a:solidFill>
              </a:rPr>
              <a:t>.</a:t>
            </a:r>
          </a:p>
          <a:p>
            <a:pPr marL="0" indent="0" algn="ctr">
              <a:buNone/>
            </a:pPr>
            <a:endParaRPr lang="es-MX" sz="2400" dirty="0"/>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5305" y="4102223"/>
            <a:ext cx="3556000" cy="2294193"/>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5305" y="1582994"/>
            <a:ext cx="3556000" cy="2273300"/>
          </a:xfrm>
          <a:prstGeom prst="rect">
            <a:avLst/>
          </a:prstGeom>
        </p:spPr>
      </p:pic>
    </p:spTree>
    <p:extLst>
      <p:ext uri="{BB962C8B-B14F-4D97-AF65-F5344CB8AC3E}">
        <p14:creationId xmlns:p14="http://schemas.microsoft.com/office/powerpoint/2010/main" val="2517371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fade">
                                      <p:cBhvr>
                                        <p:cTn id="23" dur="1000"/>
                                        <p:tgtEl>
                                          <p:spTgt spid="4">
                                            <p:txEl>
                                              <p:pRg st="1" end="1"/>
                                            </p:txEl>
                                          </p:spTgt>
                                        </p:tgtEl>
                                      </p:cBhvr>
                                    </p:animEffect>
                                    <p:anim calcmode="lin" valueType="num">
                                      <p:cBhvr>
                                        <p:cTn id="24"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14" presetClass="entr" presetSubtype="1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randombar(horizontal)">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1640870" y="498802"/>
            <a:ext cx="4370122" cy="2652159"/>
          </a:xfrm>
        </p:spPr>
        <p:txBody>
          <a:bodyPr>
            <a:normAutofit/>
          </a:bodyPr>
          <a:lstStyle/>
          <a:p>
            <a:pPr marL="0" indent="0" algn="just">
              <a:buNone/>
            </a:pPr>
            <a:r>
              <a:rPr lang="es-MX" sz="2000" b="1" dirty="0">
                <a:solidFill>
                  <a:srgbClr val="FF6600"/>
                </a:solidFill>
              </a:rPr>
              <a:t>El autocontrol </a:t>
            </a:r>
            <a:r>
              <a:rPr lang="es-MX" sz="2000" dirty="0">
                <a:solidFill>
                  <a:srgbClr val="FF6600"/>
                </a:solidFill>
              </a:rPr>
              <a:t>significa tomar control de las capacidades y emociones; impide realizar actos de manera impulsiva y permite reconocer la diferencia y el adecuado manejo de los sentimientos en determinadas situaciones</a:t>
            </a:r>
            <a:r>
              <a:rPr lang="es-MX" sz="2000" dirty="0" smtClean="0">
                <a:solidFill>
                  <a:srgbClr val="FF6600"/>
                </a:solidFill>
              </a:rPr>
              <a:t>. </a:t>
            </a:r>
          </a:p>
          <a:p>
            <a:pPr marL="0" indent="0">
              <a:buNone/>
            </a:pPr>
            <a:endParaRPr lang="es-MX" sz="2400" dirty="0"/>
          </a:p>
        </p:txBody>
      </p:sp>
      <p:sp>
        <p:nvSpPr>
          <p:cNvPr id="2" name="Rectángulo 1"/>
          <p:cNvSpPr/>
          <p:nvPr/>
        </p:nvSpPr>
        <p:spPr>
          <a:xfrm>
            <a:off x="1640870" y="3264372"/>
            <a:ext cx="9112333" cy="1015663"/>
          </a:xfrm>
          <a:prstGeom prst="rect">
            <a:avLst/>
          </a:prstGeom>
        </p:spPr>
        <p:txBody>
          <a:bodyPr wrap="square">
            <a:spAutoFit/>
          </a:bodyPr>
          <a:lstStyle/>
          <a:p>
            <a:pPr algn="just"/>
            <a:r>
              <a:rPr lang="es-MX" sz="2000" dirty="0" smtClean="0">
                <a:solidFill>
                  <a:srgbClr val="FF6600"/>
                </a:solidFill>
              </a:rPr>
              <a:t>Controlar </a:t>
            </a:r>
            <a:r>
              <a:rPr lang="es-MX" sz="2000" dirty="0">
                <a:solidFill>
                  <a:srgbClr val="FF6600"/>
                </a:solidFill>
              </a:rPr>
              <a:t>los impulsos y encaminarlos al logro de un objetivo, implica una mayor responsabilidad sobre las actitudes. Es importante aprender a pensar antes de actuar y evitar los juicios prematuros.</a:t>
            </a:r>
          </a:p>
        </p:txBody>
      </p:sp>
      <p:pic>
        <p:nvPicPr>
          <p:cNvPr id="9" name="Picture 2" descr="http://4.bp.blogspot.com/-MZNyO245pEw/UYUopFyKABI/AAAAAAAAEmM/8-Wkhj2APrM/s1600/autocontro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8999" y="4424279"/>
            <a:ext cx="2334677" cy="2124818"/>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8701" y="4504289"/>
            <a:ext cx="2454459" cy="2130963"/>
          </a:xfrm>
          <a:prstGeom prst="rect">
            <a:avLst/>
          </a:prstGeom>
        </p:spPr>
      </p:pic>
      <p:pic>
        <p:nvPicPr>
          <p:cNvPr id="3076" name="Picture 4" descr="http://habilidadsocial.com/wp-content/uploads/2015/05/Inteligencia-emociona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4129" y="529637"/>
            <a:ext cx="3504419" cy="2590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1605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3076"/>
                                        </p:tgtEl>
                                        <p:attrNameLst>
                                          <p:attrName>style.visibility</p:attrName>
                                        </p:attrNameLst>
                                      </p:cBhvr>
                                      <p:to>
                                        <p:strVal val="visible"/>
                                      </p:to>
                                    </p:set>
                                    <p:animEffect transition="in" filter="fade">
                                      <p:cBhvr>
                                        <p:cTn id="13" dur="1000"/>
                                        <p:tgtEl>
                                          <p:spTgt spid="3076"/>
                                        </p:tgtEl>
                                      </p:cBhvr>
                                    </p:animEffect>
                                    <p:anim calcmode="lin" valueType="num">
                                      <p:cBhvr>
                                        <p:cTn id="14" dur="1000" fill="hold"/>
                                        <p:tgtEl>
                                          <p:spTgt spid="3076"/>
                                        </p:tgtEl>
                                        <p:attrNameLst>
                                          <p:attrName>ppt_x</p:attrName>
                                        </p:attrNameLst>
                                      </p:cBhvr>
                                      <p:tavLst>
                                        <p:tav tm="0">
                                          <p:val>
                                            <p:strVal val="#ppt_x"/>
                                          </p:val>
                                        </p:tav>
                                        <p:tav tm="100000">
                                          <p:val>
                                            <p:strVal val="#ppt_x"/>
                                          </p:val>
                                        </p:tav>
                                      </p:tavLst>
                                    </p:anim>
                                    <p:anim calcmode="lin" valueType="num">
                                      <p:cBhvr>
                                        <p:cTn id="15" dur="1000" fill="hold"/>
                                        <p:tgtEl>
                                          <p:spTgt spid="307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Effect transition="in" filter="fade">
                                      <p:cBhvr>
                                        <p:cTn id="19" dur="1000"/>
                                        <p:tgtEl>
                                          <p:spTgt spid="2">
                                            <p:txEl>
                                              <p:pRg st="0" end="0"/>
                                            </p:txEl>
                                          </p:spTgt>
                                        </p:tgtEl>
                                      </p:cBhvr>
                                    </p:animEffect>
                                    <p:anim calcmode="lin" valueType="num">
                                      <p:cBhvr>
                                        <p:cTn id="20"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4607975" cy="701770"/>
          </a:xfrm>
        </p:spPr>
        <p:txBody>
          <a:bodyPr>
            <a:normAutofit/>
          </a:bodyPr>
          <a:lstStyle/>
          <a:p>
            <a:r>
              <a:rPr lang="es-MX" sz="3200" dirty="0" smtClean="0">
                <a:solidFill>
                  <a:srgbClr val="FF6600"/>
                </a:solidFill>
              </a:rPr>
              <a:t>¿Qué es la emoción?</a:t>
            </a:r>
            <a:endParaRPr lang="es-MX" sz="3200" dirty="0">
              <a:solidFill>
                <a:srgbClr val="FF6600"/>
              </a:solidFill>
            </a:endParaRPr>
          </a:p>
        </p:txBody>
      </p:sp>
      <p:sp>
        <p:nvSpPr>
          <p:cNvPr id="3" name="Marcador de contenido 2"/>
          <p:cNvSpPr>
            <a:spLocks noGrp="1"/>
          </p:cNvSpPr>
          <p:nvPr>
            <p:ph idx="1"/>
          </p:nvPr>
        </p:nvSpPr>
        <p:spPr>
          <a:xfrm>
            <a:off x="2592925" y="1421176"/>
            <a:ext cx="8915400" cy="4493875"/>
          </a:xfrm>
        </p:spPr>
        <p:txBody>
          <a:bodyPr>
            <a:normAutofit/>
          </a:bodyPr>
          <a:lstStyle/>
          <a:p>
            <a:pPr marL="0" indent="0" algn="just">
              <a:buNone/>
            </a:pPr>
            <a:r>
              <a:rPr lang="es-MX" sz="2400" dirty="0" smtClean="0">
                <a:solidFill>
                  <a:srgbClr val="006699"/>
                </a:solidFill>
              </a:rPr>
              <a:t>Una emoción es un estado afectivo que experimentamos, una reacción subjetiva al ambiente que viene acompañada de cambios orgánicos (fisiológicos y endocrinos)de origen innato influidos por la experiencia.</a:t>
            </a:r>
            <a:endParaRPr lang="es-MX" sz="2400" dirty="0">
              <a:solidFill>
                <a:srgbClr val="006699"/>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7355" y="3528601"/>
            <a:ext cx="3571558" cy="238645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3343" y="3528600"/>
            <a:ext cx="3284742" cy="2500441"/>
          </a:xfrm>
          <a:prstGeom prst="rect">
            <a:avLst/>
          </a:prstGeom>
        </p:spPr>
      </p:pic>
    </p:spTree>
    <p:extLst>
      <p:ext uri="{BB962C8B-B14F-4D97-AF65-F5344CB8AC3E}">
        <p14:creationId xmlns:p14="http://schemas.microsoft.com/office/powerpoint/2010/main" val="4252069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3" presetClass="entr" presetSubtype="1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childTnLst>
                                </p:cTn>
                              </p:par>
                            </p:childTnLst>
                          </p:cTn>
                        </p:par>
                        <p:par>
                          <p:cTn id="20" fill="hold">
                            <p:stCondLst>
                              <p:cond delay="2000"/>
                            </p:stCondLst>
                            <p:childTnLst>
                              <p:par>
                                <p:cTn id="21" presetID="23"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Espiral">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4279</TotalTime>
  <Words>1952</Words>
  <Application>Microsoft Office PowerPoint</Application>
  <PresentationFormat>Panorámica</PresentationFormat>
  <Paragraphs>204</Paragraphs>
  <Slides>36</Slides>
  <Notes>2</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36</vt:i4>
      </vt:variant>
    </vt:vector>
  </HeadingPairs>
  <TitlesOfParts>
    <vt:vector size="46" baseType="lpstr">
      <vt:lpstr>Arial</vt:lpstr>
      <vt:lpstr>Calibri</vt:lpstr>
      <vt:lpstr>Century Gothic</vt:lpstr>
      <vt:lpstr>Century Schoolbook</vt:lpstr>
      <vt:lpstr>Courier New</vt:lpstr>
      <vt:lpstr>Lucida Handwriting</vt:lpstr>
      <vt:lpstr>Tahoma</vt:lpstr>
      <vt:lpstr>Wingdings</vt:lpstr>
      <vt:lpstr>Wingdings 3</vt:lpstr>
      <vt:lpstr>Espiral</vt:lpstr>
      <vt:lpstr> UNIVERSIDAD AUTÓNOMA DEL ESTADO DE MÉXICO PLANTEL “LIC. ADOLFO LÓPEZ MATEOS” DE LA ESCUELA PREPARATORIA DESARROLLO PERSONAL </vt:lpstr>
      <vt:lpstr>SALUD EMOCIONAL</vt:lpstr>
      <vt:lpstr>Presentación de PowerPoint</vt:lpstr>
      <vt:lpstr>COMPETENCIAS A DESARROLLAR</vt:lpstr>
      <vt:lpstr>Aprendiendo a Sentir</vt:lpstr>
      <vt:lpstr>El pensamiento positivo y las emociones </vt:lpstr>
      <vt:lpstr>Autocontrol emocional</vt:lpstr>
      <vt:lpstr>Presentación de PowerPoint</vt:lpstr>
      <vt:lpstr>¿Qué es la emoción?</vt:lpstr>
      <vt:lpstr>Presentación de PowerPoint</vt:lpstr>
      <vt:lpstr>Emociones básicas</vt:lpstr>
      <vt:lpstr>Emociones positivas y negativas</vt:lpstr>
      <vt:lpstr>Presentación de PowerPoint</vt:lpstr>
      <vt:lpstr>Las emociones poseen componentes fisiológicos: </vt:lpstr>
      <vt:lpstr>Las emociones poseen componentes conductuales: </vt:lpstr>
      <vt:lpstr>Las emociones poseen componentes cognitivos: </vt:lpstr>
      <vt:lpstr>Las emociones y el aprendizaje</vt:lpstr>
      <vt:lpstr>Emoción – Sentimiento </vt:lpstr>
      <vt:lpstr>Presentación de PowerPoint</vt:lpstr>
      <vt:lpstr>Vocabulario emocional</vt:lpstr>
      <vt:lpstr>CONOCE T Dimensión intrapersonal que agrupa aquellas habilidades que tienen que ver con la identificación, el entendimiento y el manejo de las emociones propias. </vt:lpstr>
      <vt:lpstr>Presentación de PowerPoint</vt:lpstr>
      <vt:lpstr>La autorregulación emocional</vt:lpstr>
      <vt:lpstr>Estrategias para la autorregulación emocional</vt:lpstr>
      <vt:lpstr>Presentación de PowerPoint</vt:lpstr>
      <vt:lpstr>Sin embargo, en nuestra comunicación con los demás, podemos reaccionar de tres formas: </vt:lpstr>
      <vt:lpstr>Presentación de PowerPoint</vt:lpstr>
      <vt:lpstr>Presentación de PowerPoint</vt:lpstr>
      <vt:lpstr>Presentación de PowerPoint</vt:lpstr>
      <vt:lpstr>Alinear mi pensar, sentir y actuar</vt:lpstr>
      <vt:lpstr>Coherencia entre sentir, pensar y hacer</vt:lpstr>
      <vt:lpstr>Componentes de la coherencia</vt:lpstr>
      <vt:lpstr>¿Cómo lograr coherencia?</vt:lpstr>
      <vt:lpstr>BIBLIOGRAFÍA</vt:lpstr>
      <vt:lpstr>MESOGRAFÍA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HURTADO</cp:lastModifiedBy>
  <cp:revision>500</cp:revision>
  <cp:lastPrinted>2016-02-02T23:02:46Z</cp:lastPrinted>
  <dcterms:created xsi:type="dcterms:W3CDTF">2014-06-05T11:31:11Z</dcterms:created>
  <dcterms:modified xsi:type="dcterms:W3CDTF">2016-09-27T00:05:47Z</dcterms:modified>
</cp:coreProperties>
</file>