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5" r:id="rId1"/>
  </p:sldMasterIdLst>
  <p:sldIdLst>
    <p:sldId id="257" r:id="rId2"/>
    <p:sldId id="256" r:id="rId3"/>
    <p:sldId id="259" r:id="rId4"/>
    <p:sldId id="260" r:id="rId5"/>
    <p:sldId id="263" r:id="rId6"/>
    <p:sldId id="261" r:id="rId7"/>
    <p:sldId id="262" r:id="rId8"/>
    <p:sldId id="264" r:id="rId9"/>
    <p:sldId id="265" r:id="rId10"/>
    <p:sldId id="266" r:id="rId11"/>
    <p:sldId id="268" r:id="rId12"/>
    <p:sldId id="269" r:id="rId13"/>
    <p:sldId id="270" r:id="rId14"/>
    <p:sldId id="271" r:id="rId15"/>
    <p:sldId id="272" r:id="rId16"/>
    <p:sldId id="279" r:id="rId17"/>
    <p:sldId id="280" r:id="rId18"/>
    <p:sldId id="281" r:id="rId19"/>
    <p:sldId id="274" r:id="rId20"/>
    <p:sldId id="277" r:id="rId21"/>
    <p:sldId id="276" r:id="rId22"/>
    <p:sldId id="278" r:id="rId23"/>
    <p:sldId id="275" r:id="rId24"/>
    <p:sldId id="287" r:id="rId25"/>
    <p:sldId id="288" r:id="rId26"/>
    <p:sldId id="290" r:id="rId27"/>
    <p:sldId id="282" r:id="rId28"/>
    <p:sldId id="283" r:id="rId29"/>
    <p:sldId id="284" r:id="rId30"/>
    <p:sldId id="285" r:id="rId31"/>
    <p:sldId id="286" r:id="rId32"/>
    <p:sldId id="258" r:id="rId33"/>
    <p:sldId id="267" r:id="rId34"/>
    <p:sldId id="289" r:id="rId3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FFCC66"/>
    <a:srgbClr val="FF9933"/>
    <a:srgbClr val="660033"/>
    <a:srgbClr val="336699"/>
    <a:srgbClr val="008080"/>
    <a:srgbClr val="808000"/>
    <a:srgbClr val="CC9900"/>
    <a:srgbClr val="336600"/>
    <a:srgbClr val="9966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594" autoAdjust="0"/>
    <p:restoredTop sz="94630" autoAdjust="0"/>
  </p:normalViewPr>
  <p:slideViewPr>
    <p:cSldViewPr snapToGrid="0">
      <p:cViewPr varScale="1">
        <p:scale>
          <a:sx n="55" d="100"/>
          <a:sy n="55" d="100"/>
        </p:scale>
        <p:origin x="562" y="5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_rels/data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image" Target="../media/image3.png"/><Relationship Id="rId4" Type="http://schemas.openxmlformats.org/officeDocument/2006/relationships/image" Target="../media/image6.png"/></Relationships>
</file>

<file path=ppt/diagrams/_rels/data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image" Target="../media/image39.png"/><Relationship Id="rId4" Type="http://schemas.openxmlformats.org/officeDocument/2006/relationships/image" Target="../media/image42.png"/></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3_5">
  <dgm:title val=""/>
  <dgm:desc val=""/>
  <dgm:catLst>
    <dgm:cat type="accent3" pri="11500"/>
  </dgm:catLst>
  <dgm:styleLbl name="node0">
    <dgm:fillClrLst meth="cycle">
      <a:schemeClr val="accent3">
        <a:alpha val="80000"/>
      </a:schemeClr>
    </dgm:fillClrLst>
    <dgm:linClrLst meth="repeat">
      <a:schemeClr val="lt1"/>
    </dgm:linClrLst>
    <dgm:effectClrLst/>
    <dgm:txLinClrLst/>
    <dgm:txFillClrLst/>
    <dgm:txEffectClrLst/>
  </dgm:styleLbl>
  <dgm:styleLbl name="node1">
    <dgm:fillClrLst>
      <a:schemeClr val="accent3">
        <a:alpha val="90000"/>
      </a:schemeClr>
      <a:schemeClr val="accent3">
        <a:alpha val="50000"/>
      </a:schemeClr>
    </dgm:fillClrLst>
    <dgm:linClrLst meth="repeat">
      <a:schemeClr val="lt1"/>
    </dgm:linClrLst>
    <dgm:effectClrLst/>
    <dgm:txLinClrLst/>
    <dgm:txFillClrLst/>
    <dgm:txEffectClrLst/>
  </dgm:styleLbl>
  <dgm:styleLbl name="alignNode1">
    <dgm:fillClrLst>
      <a:schemeClr val="accent3">
        <a:alpha val="90000"/>
      </a:schemeClr>
      <a:schemeClr val="accent3">
        <a:alpha val="50000"/>
      </a:schemeClr>
    </dgm:fillClrLst>
    <dgm:linClrLst>
      <a:schemeClr val="accent3">
        <a:alpha val="90000"/>
      </a:schemeClr>
      <a:schemeClr val="accent3">
        <a:alpha val="50000"/>
      </a:schemeClr>
    </dgm:linClrLst>
    <dgm:effectClrLst/>
    <dgm:txLinClrLst/>
    <dgm:txFillClrLst/>
    <dgm:txEffectClrLst/>
  </dgm:styleLbl>
  <dgm:styleLbl name="lnNode1">
    <dgm:fillClrLst>
      <a:schemeClr val="accent3">
        <a:shade val="90000"/>
      </a:schemeClr>
      <a:schemeClr val="accent3">
        <a:alpha val="50000"/>
        <a:tint val="5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alpha val="80000"/>
      </a:schemeClr>
    </dgm:fillClrLst>
    <dgm:linClrLst meth="repeat">
      <a:schemeClr val="lt1"/>
    </dgm:linClrLst>
    <dgm:effectClrLst/>
    <dgm:txLinClrLst/>
    <dgm:txFillClrLst/>
    <dgm:txEffectClrLst/>
  </dgm:styleLbl>
  <dgm:styleLbl name="node2">
    <dgm:fillClrLst>
      <a:schemeClr val="accent3">
        <a:alpha val="70000"/>
      </a:schemeClr>
    </dgm:fillClrLst>
    <dgm:linClrLst meth="repeat">
      <a:schemeClr val="lt1"/>
    </dgm:linClrLst>
    <dgm:effectClrLst/>
    <dgm:txLinClrLst/>
    <dgm:txFillClrLst/>
    <dgm:txEffectClrLst/>
  </dgm:styleLbl>
  <dgm:styleLbl name="node3">
    <dgm:fillClrLst>
      <a:schemeClr val="accent3">
        <a:alpha val="50000"/>
      </a:schemeClr>
    </dgm:fillClrLst>
    <dgm:linClrLst meth="repeat">
      <a:schemeClr val="lt1"/>
    </dgm:linClrLst>
    <dgm:effectClrLst/>
    <dgm:txLinClrLst/>
    <dgm:txFillClrLst/>
    <dgm:txEffectClrLst/>
  </dgm:styleLbl>
  <dgm:styleLbl name="node4">
    <dgm:fillClrLst>
      <a:schemeClr val="accent3">
        <a:alpha val="30000"/>
      </a:schemeClr>
    </dgm:fillClrLst>
    <dgm:linClrLst meth="repeat">
      <a:schemeClr val="lt1"/>
    </dgm:linClrLst>
    <dgm:effectClrLst/>
    <dgm:txLinClrLst/>
    <dgm:txFillClrLst/>
    <dgm:txEffectClrLst/>
  </dgm:styleLbl>
  <dgm:styleLbl name="fgImgPlace1">
    <dgm:fillClrLst>
      <a:schemeClr val="accent3">
        <a:tint val="50000"/>
        <a:alpha val="90000"/>
      </a:schemeClr>
      <a:schemeClr val="accent3">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f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b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sibTrans1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alpha val="90000"/>
      </a:schemeClr>
    </dgm:fillClrLst>
    <dgm:linClrLst meth="repeat">
      <a:schemeClr val="lt1"/>
    </dgm:linClrLst>
    <dgm:effectClrLst/>
    <dgm:txLinClrLst/>
    <dgm:txFillClrLst/>
    <dgm:txEffectClrLst/>
  </dgm:styleLbl>
  <dgm:styleLbl name="asst1">
    <dgm:fillClrLst meth="repeat">
      <a:schemeClr val="accent3">
        <a:alpha val="90000"/>
      </a:schemeClr>
    </dgm:fillClrLst>
    <dgm:linClrLst meth="repeat">
      <a:schemeClr val="lt1"/>
    </dgm:linClrLst>
    <dgm:effectClrLst/>
    <dgm:txLinClrLst/>
    <dgm:txFillClrLst/>
    <dgm:txEffectClrLst/>
  </dgm:styleLbl>
  <dgm:styleLbl name="asst2">
    <dgm:fillClrLst>
      <a:schemeClr val="accent3">
        <a:alpha val="90000"/>
      </a:schemeClr>
    </dgm:fillClrLst>
    <dgm:linClrLst meth="repeat">
      <a:schemeClr val="lt1"/>
    </dgm:linClrLst>
    <dgm:effectClrLst/>
    <dgm:txLinClrLst/>
    <dgm:txFillClrLst/>
    <dgm:txEffectClrLst/>
  </dgm:styleLbl>
  <dgm:styleLbl name="asst3">
    <dgm:fillClrLst>
      <a:schemeClr val="accent3">
        <a:alpha val="70000"/>
      </a:schemeClr>
    </dgm:fillClrLst>
    <dgm:linClrLst meth="repeat">
      <a:schemeClr val="lt1"/>
    </dgm:linClrLst>
    <dgm:effectClrLst/>
    <dgm:txLinClrLst/>
    <dgm:txFillClrLst/>
    <dgm:txEffectClrLst/>
  </dgm:styleLbl>
  <dgm:styleLbl name="asst4">
    <dgm:fillClrLst>
      <a:schemeClr val="accent3">
        <a:alpha val="50000"/>
      </a:schemeClr>
    </dgm:fillClrLst>
    <dgm:linClrLst meth="repeat">
      <a:schemeClr val="lt1"/>
    </dgm:linClrLst>
    <dgm:effectClrLst/>
    <dgm:txLinClrLst/>
    <dgm:txFillClrLst/>
    <dgm:txEffectClrLst/>
  </dgm:styleLbl>
  <dgm:styleLbl name="parChTrans2D1">
    <dgm:fillClrLst meth="repeat">
      <a:schemeClr val="accent3">
        <a:shade val="8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a:schemeClr val="accent3">
        <a:alpha val="90000"/>
        <a:tint val="40000"/>
      </a:schemeClr>
      <a:schemeClr val="accent3">
        <a:alpha val="5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EA2A908-A368-43DF-B6A1-D7223453D62B}" type="doc">
      <dgm:prSet loTypeId="urn:microsoft.com/office/officeart/2008/layout/VerticalCurvedList" loCatId="list" qsTypeId="urn:microsoft.com/office/officeart/2005/8/quickstyle/simple1" qsCatId="simple" csTypeId="urn:microsoft.com/office/officeart/2005/8/colors/colorful2" csCatId="colorful" phldr="1"/>
      <dgm:spPr/>
      <dgm:t>
        <a:bodyPr/>
        <a:lstStyle/>
        <a:p>
          <a:endParaRPr lang="es-MX"/>
        </a:p>
      </dgm:t>
    </dgm:pt>
    <dgm:pt modelId="{398B98C0-9FBF-4299-A327-D2050F410401}">
      <dgm:prSet phldrT="[Texto]"/>
      <dgm:spPr>
        <a:solidFill>
          <a:schemeClr val="accent6">
            <a:lumMod val="20000"/>
            <a:lumOff val="80000"/>
          </a:schemeClr>
        </a:solidFill>
      </dgm:spPr>
      <dgm:t>
        <a:bodyPr/>
        <a:lstStyle/>
        <a:p>
          <a:r>
            <a:rPr lang="es-MX" b="0" dirty="0" smtClean="0">
              <a:solidFill>
                <a:schemeClr val="accent6"/>
              </a:solidFill>
              <a:latin typeface="Lucida Handwriting" panose="03010101010101010101" pitchFamily="66" charset="0"/>
            </a:rPr>
            <a:t>LAS DOS CARAS DEL CONFLICTO: ORIGEN Y ALCANCES, VENTAJAS VS DESVENTAJAS</a:t>
          </a:r>
          <a:endParaRPr lang="es-MX" b="0" dirty="0">
            <a:solidFill>
              <a:schemeClr val="accent6"/>
            </a:solidFill>
            <a:latin typeface="Lucida Handwriting" panose="03010101010101010101" pitchFamily="66" charset="0"/>
          </a:endParaRPr>
        </a:p>
      </dgm:t>
    </dgm:pt>
    <dgm:pt modelId="{9E173CD3-F458-4805-A60E-2AF9B4457373}" type="parTrans" cxnId="{9E1E081C-CF31-498A-8842-50E2F1B3F571}">
      <dgm:prSet/>
      <dgm:spPr/>
      <dgm:t>
        <a:bodyPr/>
        <a:lstStyle/>
        <a:p>
          <a:endParaRPr lang="es-MX"/>
        </a:p>
      </dgm:t>
    </dgm:pt>
    <dgm:pt modelId="{E45D4EC7-5362-41FA-BAB2-C82BFF2EC3E2}" type="sibTrans" cxnId="{9E1E081C-CF31-498A-8842-50E2F1B3F571}">
      <dgm:prSet/>
      <dgm:spPr/>
      <dgm:t>
        <a:bodyPr/>
        <a:lstStyle/>
        <a:p>
          <a:endParaRPr lang="es-MX"/>
        </a:p>
      </dgm:t>
    </dgm:pt>
    <dgm:pt modelId="{E6592FC6-D419-469A-B2C4-8F95BD01B768}">
      <dgm:prSet phldrT="[Texto]"/>
      <dgm:spPr>
        <a:solidFill>
          <a:srgbClr val="FFFFC9"/>
        </a:solidFill>
      </dgm:spPr>
      <dgm:t>
        <a:bodyPr/>
        <a:lstStyle/>
        <a:p>
          <a:r>
            <a:rPr lang="es-MX" b="1" dirty="0" smtClean="0">
              <a:solidFill>
                <a:srgbClr val="FF9966"/>
              </a:solidFill>
              <a:latin typeface="Lucida Handwriting" panose="03010101010101010101" pitchFamily="66" charset="0"/>
            </a:rPr>
            <a:t>PASOS PARA LA RESOLUCIÓN DE UN CONFLICTO </a:t>
          </a:r>
          <a:endParaRPr lang="es-MX" b="1" dirty="0">
            <a:solidFill>
              <a:srgbClr val="FF9966"/>
            </a:solidFill>
            <a:latin typeface="Lucida Handwriting" panose="03010101010101010101" pitchFamily="66" charset="0"/>
          </a:endParaRPr>
        </a:p>
      </dgm:t>
    </dgm:pt>
    <dgm:pt modelId="{932B5061-62BA-4C8C-9F0C-9F8DFA97A4D8}" type="parTrans" cxnId="{7E9D0D02-14D0-4076-80FA-C9C355F969AA}">
      <dgm:prSet/>
      <dgm:spPr/>
      <dgm:t>
        <a:bodyPr/>
        <a:lstStyle/>
        <a:p>
          <a:endParaRPr lang="es-MX"/>
        </a:p>
      </dgm:t>
    </dgm:pt>
    <dgm:pt modelId="{33979A32-CB62-4B51-B718-4F4CCB35BC84}" type="sibTrans" cxnId="{7E9D0D02-14D0-4076-80FA-C9C355F969AA}">
      <dgm:prSet/>
      <dgm:spPr/>
      <dgm:t>
        <a:bodyPr/>
        <a:lstStyle/>
        <a:p>
          <a:endParaRPr lang="es-MX"/>
        </a:p>
      </dgm:t>
    </dgm:pt>
    <dgm:pt modelId="{54842D59-D058-40A4-B768-8AB90CE50B65}">
      <dgm:prSet phldrT="[Texto]"/>
      <dgm:spPr>
        <a:solidFill>
          <a:schemeClr val="accent1">
            <a:lumMod val="20000"/>
            <a:lumOff val="80000"/>
          </a:schemeClr>
        </a:solidFill>
      </dgm:spPr>
      <dgm:t>
        <a:bodyPr/>
        <a:lstStyle/>
        <a:p>
          <a:r>
            <a:rPr lang="es-MX" b="1" dirty="0" smtClean="0">
              <a:solidFill>
                <a:srgbClr val="FF0000"/>
              </a:solidFill>
              <a:latin typeface="Lucida Handwriting" panose="03010101010101010101" pitchFamily="66" charset="0"/>
            </a:rPr>
            <a:t>LA MEDIACIÓN EN LOS CONFLICTOS</a:t>
          </a:r>
          <a:endParaRPr lang="es-MX" b="1" dirty="0">
            <a:solidFill>
              <a:srgbClr val="FF0000"/>
            </a:solidFill>
            <a:latin typeface="Lucida Handwriting" panose="03010101010101010101" pitchFamily="66" charset="0"/>
          </a:endParaRPr>
        </a:p>
      </dgm:t>
    </dgm:pt>
    <dgm:pt modelId="{FD01989C-B3F7-497A-91F8-596E4B6CFECB}" type="parTrans" cxnId="{36E2FFB7-BCAE-4EBC-81B3-769A2466B136}">
      <dgm:prSet/>
      <dgm:spPr/>
      <dgm:t>
        <a:bodyPr/>
        <a:lstStyle/>
        <a:p>
          <a:endParaRPr lang="es-MX"/>
        </a:p>
      </dgm:t>
    </dgm:pt>
    <dgm:pt modelId="{00F575FC-A60A-41C2-BAF3-04B8C95DA13B}" type="sibTrans" cxnId="{36E2FFB7-BCAE-4EBC-81B3-769A2466B136}">
      <dgm:prSet/>
      <dgm:spPr/>
      <dgm:t>
        <a:bodyPr/>
        <a:lstStyle/>
        <a:p>
          <a:endParaRPr lang="es-MX"/>
        </a:p>
      </dgm:t>
    </dgm:pt>
    <dgm:pt modelId="{69B4E243-D6BA-4454-916C-E7E3C0BD99ED}">
      <dgm:prSet/>
      <dgm:spPr>
        <a:solidFill>
          <a:schemeClr val="accent2">
            <a:lumMod val="20000"/>
            <a:lumOff val="80000"/>
          </a:schemeClr>
        </a:solidFill>
      </dgm:spPr>
      <dgm:t>
        <a:bodyPr/>
        <a:lstStyle/>
        <a:p>
          <a:r>
            <a:rPr lang="es-MX" b="1" dirty="0" smtClean="0">
              <a:solidFill>
                <a:srgbClr val="0070C0"/>
              </a:solidFill>
              <a:latin typeface="Lucida Handwriting" panose="03010101010101010101" pitchFamily="66" charset="0"/>
            </a:rPr>
            <a:t>FORMAS DE ENFRENTAR EL CONFLICTO</a:t>
          </a:r>
          <a:endParaRPr lang="es-MX" b="1" dirty="0">
            <a:solidFill>
              <a:srgbClr val="0070C0"/>
            </a:solidFill>
            <a:latin typeface="Lucida Handwriting" panose="03010101010101010101" pitchFamily="66" charset="0"/>
          </a:endParaRPr>
        </a:p>
      </dgm:t>
    </dgm:pt>
    <dgm:pt modelId="{29143355-8248-4BB7-A0E3-86E1D0BA35A5}" type="parTrans" cxnId="{8158ECAF-E89C-4204-9E09-7A4A836D7324}">
      <dgm:prSet/>
      <dgm:spPr/>
      <dgm:t>
        <a:bodyPr/>
        <a:lstStyle/>
        <a:p>
          <a:endParaRPr lang="es-MX"/>
        </a:p>
      </dgm:t>
    </dgm:pt>
    <dgm:pt modelId="{DE292E45-09DC-433E-8325-DA5EC58894D6}" type="sibTrans" cxnId="{8158ECAF-E89C-4204-9E09-7A4A836D7324}">
      <dgm:prSet/>
      <dgm:spPr/>
      <dgm:t>
        <a:bodyPr/>
        <a:lstStyle/>
        <a:p>
          <a:endParaRPr lang="es-MX"/>
        </a:p>
      </dgm:t>
    </dgm:pt>
    <dgm:pt modelId="{615E6B79-788E-4AF7-B04F-5003242606E8}" type="pres">
      <dgm:prSet presAssocID="{2EA2A908-A368-43DF-B6A1-D7223453D62B}" presName="Name0" presStyleCnt="0">
        <dgm:presLayoutVars>
          <dgm:chMax val="7"/>
          <dgm:chPref val="7"/>
          <dgm:dir/>
        </dgm:presLayoutVars>
      </dgm:prSet>
      <dgm:spPr/>
      <dgm:t>
        <a:bodyPr/>
        <a:lstStyle/>
        <a:p>
          <a:endParaRPr lang="es-MX"/>
        </a:p>
      </dgm:t>
    </dgm:pt>
    <dgm:pt modelId="{15319CB0-7E5E-4A83-B730-DF14DAE12EF3}" type="pres">
      <dgm:prSet presAssocID="{2EA2A908-A368-43DF-B6A1-D7223453D62B}" presName="Name1" presStyleCnt="0"/>
      <dgm:spPr/>
    </dgm:pt>
    <dgm:pt modelId="{62EF92AA-10D7-433E-A8B5-9496E8E87DD0}" type="pres">
      <dgm:prSet presAssocID="{2EA2A908-A368-43DF-B6A1-D7223453D62B}" presName="cycle" presStyleCnt="0"/>
      <dgm:spPr/>
    </dgm:pt>
    <dgm:pt modelId="{EEF549D9-3D7C-4C92-A887-F2A7C93053E9}" type="pres">
      <dgm:prSet presAssocID="{2EA2A908-A368-43DF-B6A1-D7223453D62B}" presName="srcNode" presStyleLbl="node1" presStyleIdx="0" presStyleCnt="4"/>
      <dgm:spPr/>
    </dgm:pt>
    <dgm:pt modelId="{9B4AC7C3-64D0-4037-BDD1-747EEAE5ABD3}" type="pres">
      <dgm:prSet presAssocID="{2EA2A908-A368-43DF-B6A1-D7223453D62B}" presName="conn" presStyleLbl="parChTrans1D2" presStyleIdx="0" presStyleCnt="1"/>
      <dgm:spPr/>
      <dgm:t>
        <a:bodyPr/>
        <a:lstStyle/>
        <a:p>
          <a:endParaRPr lang="es-MX"/>
        </a:p>
      </dgm:t>
    </dgm:pt>
    <dgm:pt modelId="{7B79DE7E-046A-4DC9-B485-63F8DBE20743}" type="pres">
      <dgm:prSet presAssocID="{2EA2A908-A368-43DF-B6A1-D7223453D62B}" presName="extraNode" presStyleLbl="node1" presStyleIdx="0" presStyleCnt="4"/>
      <dgm:spPr/>
    </dgm:pt>
    <dgm:pt modelId="{CCE8685D-763F-4EEC-91F5-5487E6A4D76A}" type="pres">
      <dgm:prSet presAssocID="{2EA2A908-A368-43DF-B6A1-D7223453D62B}" presName="dstNode" presStyleLbl="node1" presStyleIdx="0" presStyleCnt="4"/>
      <dgm:spPr/>
    </dgm:pt>
    <dgm:pt modelId="{14008408-1C75-4E23-92D9-173AD0107B60}" type="pres">
      <dgm:prSet presAssocID="{398B98C0-9FBF-4299-A327-D2050F410401}" presName="text_1" presStyleLbl="node1" presStyleIdx="0" presStyleCnt="4">
        <dgm:presLayoutVars>
          <dgm:bulletEnabled val="1"/>
        </dgm:presLayoutVars>
      </dgm:prSet>
      <dgm:spPr/>
      <dgm:t>
        <a:bodyPr/>
        <a:lstStyle/>
        <a:p>
          <a:endParaRPr lang="es-MX"/>
        </a:p>
      </dgm:t>
    </dgm:pt>
    <dgm:pt modelId="{B70ED72E-7E7D-4632-BE4C-A18533F61AD2}" type="pres">
      <dgm:prSet presAssocID="{398B98C0-9FBF-4299-A327-D2050F410401}" presName="accent_1" presStyleCnt="0"/>
      <dgm:spPr/>
    </dgm:pt>
    <dgm:pt modelId="{1FED04B8-8F1B-4B07-88DC-A5482E1C6DE1}" type="pres">
      <dgm:prSet presAssocID="{398B98C0-9FBF-4299-A327-D2050F410401}" presName="accentRepeatNode" presStyleLbl="solidFgAcc1" presStyleIdx="0" presStyleCnt="4"/>
      <dgm:spPr>
        <a:blipFill rotWithShape="0">
          <a:blip xmlns:r="http://schemas.openxmlformats.org/officeDocument/2006/relationships" r:embed="rId1"/>
          <a:stretch>
            <a:fillRect/>
          </a:stretch>
        </a:blipFill>
      </dgm:spPr>
      <dgm:t>
        <a:bodyPr/>
        <a:lstStyle/>
        <a:p>
          <a:endParaRPr lang="es-MX"/>
        </a:p>
      </dgm:t>
    </dgm:pt>
    <dgm:pt modelId="{02C9B98A-2CD5-4A9F-9AE3-0C9A399887A5}" type="pres">
      <dgm:prSet presAssocID="{69B4E243-D6BA-4454-916C-E7E3C0BD99ED}" presName="text_2" presStyleLbl="node1" presStyleIdx="1" presStyleCnt="4" custLinFactNeighborX="-657" custLinFactNeighborY="1371">
        <dgm:presLayoutVars>
          <dgm:bulletEnabled val="1"/>
        </dgm:presLayoutVars>
      </dgm:prSet>
      <dgm:spPr/>
      <dgm:t>
        <a:bodyPr/>
        <a:lstStyle/>
        <a:p>
          <a:endParaRPr lang="es-MX"/>
        </a:p>
      </dgm:t>
    </dgm:pt>
    <dgm:pt modelId="{D3FD38D1-476D-4120-936A-763FDD4288DA}" type="pres">
      <dgm:prSet presAssocID="{69B4E243-D6BA-4454-916C-E7E3C0BD99ED}" presName="accent_2" presStyleCnt="0"/>
      <dgm:spPr/>
    </dgm:pt>
    <dgm:pt modelId="{3FEE52A3-0D75-48A8-A941-52695C228093}" type="pres">
      <dgm:prSet presAssocID="{69B4E243-D6BA-4454-916C-E7E3C0BD99ED}" presName="accentRepeatNode" presStyleLbl="solidFgAcc1" presStyleIdx="1" presStyleCnt="4" custLinFactNeighborX="-2194" custLinFactNeighborY="17551"/>
      <dgm:spPr>
        <a:blipFill rotWithShape="0">
          <a:blip xmlns:r="http://schemas.openxmlformats.org/officeDocument/2006/relationships" r:embed="rId2"/>
          <a:stretch>
            <a:fillRect/>
          </a:stretch>
        </a:blipFill>
      </dgm:spPr>
      <dgm:t>
        <a:bodyPr/>
        <a:lstStyle/>
        <a:p>
          <a:endParaRPr lang="es-MX"/>
        </a:p>
      </dgm:t>
    </dgm:pt>
    <dgm:pt modelId="{30EB8BE4-D0F3-4418-A65C-EC55A864BDE3}" type="pres">
      <dgm:prSet presAssocID="{E6592FC6-D419-469A-B2C4-8F95BD01B768}" presName="text_3" presStyleLbl="node1" presStyleIdx="2" presStyleCnt="4" custScaleY="96883">
        <dgm:presLayoutVars>
          <dgm:bulletEnabled val="1"/>
        </dgm:presLayoutVars>
      </dgm:prSet>
      <dgm:spPr/>
      <dgm:t>
        <a:bodyPr/>
        <a:lstStyle/>
        <a:p>
          <a:endParaRPr lang="es-MX"/>
        </a:p>
      </dgm:t>
    </dgm:pt>
    <dgm:pt modelId="{5376AABA-5C09-47BF-98B6-73A32EC630EA}" type="pres">
      <dgm:prSet presAssocID="{E6592FC6-D419-469A-B2C4-8F95BD01B768}" presName="accent_3" presStyleCnt="0"/>
      <dgm:spPr/>
    </dgm:pt>
    <dgm:pt modelId="{53E50C79-7696-4DC2-87E2-350542808152}" type="pres">
      <dgm:prSet presAssocID="{E6592FC6-D419-469A-B2C4-8F95BD01B768}" presName="accentRepeatNode" presStyleLbl="solidFgAcc1" presStyleIdx="2" presStyleCnt="4"/>
      <dgm:spPr>
        <a:blipFill rotWithShape="0">
          <a:blip xmlns:r="http://schemas.openxmlformats.org/officeDocument/2006/relationships" r:embed="rId3"/>
          <a:stretch>
            <a:fillRect/>
          </a:stretch>
        </a:blipFill>
      </dgm:spPr>
      <dgm:t>
        <a:bodyPr/>
        <a:lstStyle/>
        <a:p>
          <a:endParaRPr lang="es-MX"/>
        </a:p>
      </dgm:t>
    </dgm:pt>
    <dgm:pt modelId="{5E8A929B-1819-4DDB-852A-EF6BB6E3D10D}" type="pres">
      <dgm:prSet presAssocID="{54842D59-D058-40A4-B768-8AB90CE50B65}" presName="text_4" presStyleLbl="node1" presStyleIdx="3" presStyleCnt="4">
        <dgm:presLayoutVars>
          <dgm:bulletEnabled val="1"/>
        </dgm:presLayoutVars>
      </dgm:prSet>
      <dgm:spPr/>
      <dgm:t>
        <a:bodyPr/>
        <a:lstStyle/>
        <a:p>
          <a:endParaRPr lang="es-MX"/>
        </a:p>
      </dgm:t>
    </dgm:pt>
    <dgm:pt modelId="{73B1B504-CBED-4130-B636-329E7FE93A51}" type="pres">
      <dgm:prSet presAssocID="{54842D59-D058-40A4-B768-8AB90CE50B65}" presName="accent_4" presStyleCnt="0"/>
      <dgm:spPr/>
    </dgm:pt>
    <dgm:pt modelId="{7EE4C72B-BDDB-4857-B0EA-6893EBEA3DD7}" type="pres">
      <dgm:prSet presAssocID="{54842D59-D058-40A4-B768-8AB90CE50B65}" presName="accentRepeatNode" presStyleLbl="solidFgAcc1" presStyleIdx="3" presStyleCnt="4"/>
      <dgm:spPr>
        <a:blipFill rotWithShape="0">
          <a:blip xmlns:r="http://schemas.openxmlformats.org/officeDocument/2006/relationships" r:embed="rId4"/>
          <a:stretch>
            <a:fillRect/>
          </a:stretch>
        </a:blipFill>
      </dgm:spPr>
      <dgm:t>
        <a:bodyPr/>
        <a:lstStyle/>
        <a:p>
          <a:endParaRPr lang="es-MX"/>
        </a:p>
      </dgm:t>
    </dgm:pt>
  </dgm:ptLst>
  <dgm:cxnLst>
    <dgm:cxn modelId="{6B0BA6F5-7C31-4915-86AE-341D5E4AE123}" type="presOf" srcId="{69B4E243-D6BA-4454-916C-E7E3C0BD99ED}" destId="{02C9B98A-2CD5-4A9F-9AE3-0C9A399887A5}" srcOrd="0" destOrd="0" presId="urn:microsoft.com/office/officeart/2008/layout/VerticalCurvedList"/>
    <dgm:cxn modelId="{8158ECAF-E89C-4204-9E09-7A4A836D7324}" srcId="{2EA2A908-A368-43DF-B6A1-D7223453D62B}" destId="{69B4E243-D6BA-4454-916C-E7E3C0BD99ED}" srcOrd="1" destOrd="0" parTransId="{29143355-8248-4BB7-A0E3-86E1D0BA35A5}" sibTransId="{DE292E45-09DC-433E-8325-DA5EC58894D6}"/>
    <dgm:cxn modelId="{A2D38354-BAAE-4A3D-B82A-ABF5AAFC1FC8}" type="presOf" srcId="{E45D4EC7-5362-41FA-BAB2-C82BFF2EC3E2}" destId="{9B4AC7C3-64D0-4037-BDD1-747EEAE5ABD3}" srcOrd="0" destOrd="0" presId="urn:microsoft.com/office/officeart/2008/layout/VerticalCurvedList"/>
    <dgm:cxn modelId="{36E2FFB7-BCAE-4EBC-81B3-769A2466B136}" srcId="{2EA2A908-A368-43DF-B6A1-D7223453D62B}" destId="{54842D59-D058-40A4-B768-8AB90CE50B65}" srcOrd="3" destOrd="0" parTransId="{FD01989C-B3F7-497A-91F8-596E4B6CFECB}" sibTransId="{00F575FC-A60A-41C2-BAF3-04B8C95DA13B}"/>
    <dgm:cxn modelId="{799BF2A0-DEBA-441A-A2E9-DB254618F08A}" type="presOf" srcId="{54842D59-D058-40A4-B768-8AB90CE50B65}" destId="{5E8A929B-1819-4DDB-852A-EF6BB6E3D10D}" srcOrd="0" destOrd="0" presId="urn:microsoft.com/office/officeart/2008/layout/VerticalCurvedList"/>
    <dgm:cxn modelId="{DB6EF3B6-6AA2-4B1F-9597-CBE140BAED6B}" type="presOf" srcId="{E6592FC6-D419-469A-B2C4-8F95BD01B768}" destId="{30EB8BE4-D0F3-4418-A65C-EC55A864BDE3}" srcOrd="0" destOrd="0" presId="urn:microsoft.com/office/officeart/2008/layout/VerticalCurvedList"/>
    <dgm:cxn modelId="{428D33D5-26B4-4833-B60D-FB9D1BAEE398}" type="presOf" srcId="{2EA2A908-A368-43DF-B6A1-D7223453D62B}" destId="{615E6B79-788E-4AF7-B04F-5003242606E8}" srcOrd="0" destOrd="0" presId="urn:microsoft.com/office/officeart/2008/layout/VerticalCurvedList"/>
    <dgm:cxn modelId="{7E9D0D02-14D0-4076-80FA-C9C355F969AA}" srcId="{2EA2A908-A368-43DF-B6A1-D7223453D62B}" destId="{E6592FC6-D419-469A-B2C4-8F95BD01B768}" srcOrd="2" destOrd="0" parTransId="{932B5061-62BA-4C8C-9F0C-9F8DFA97A4D8}" sibTransId="{33979A32-CB62-4B51-B718-4F4CCB35BC84}"/>
    <dgm:cxn modelId="{5874820B-9BEB-4694-A8D1-A7E4CB14EFE4}" type="presOf" srcId="{398B98C0-9FBF-4299-A327-D2050F410401}" destId="{14008408-1C75-4E23-92D9-173AD0107B60}" srcOrd="0" destOrd="0" presId="urn:microsoft.com/office/officeart/2008/layout/VerticalCurvedList"/>
    <dgm:cxn modelId="{9E1E081C-CF31-498A-8842-50E2F1B3F571}" srcId="{2EA2A908-A368-43DF-B6A1-D7223453D62B}" destId="{398B98C0-9FBF-4299-A327-D2050F410401}" srcOrd="0" destOrd="0" parTransId="{9E173CD3-F458-4805-A60E-2AF9B4457373}" sibTransId="{E45D4EC7-5362-41FA-BAB2-C82BFF2EC3E2}"/>
    <dgm:cxn modelId="{2BB478E9-5921-4E32-BDA1-A207AA2276A2}" type="presParOf" srcId="{615E6B79-788E-4AF7-B04F-5003242606E8}" destId="{15319CB0-7E5E-4A83-B730-DF14DAE12EF3}" srcOrd="0" destOrd="0" presId="urn:microsoft.com/office/officeart/2008/layout/VerticalCurvedList"/>
    <dgm:cxn modelId="{E381874E-0B03-4B67-B5AD-8CA96FFDCBCB}" type="presParOf" srcId="{15319CB0-7E5E-4A83-B730-DF14DAE12EF3}" destId="{62EF92AA-10D7-433E-A8B5-9496E8E87DD0}" srcOrd="0" destOrd="0" presId="urn:microsoft.com/office/officeart/2008/layout/VerticalCurvedList"/>
    <dgm:cxn modelId="{0DA07386-800C-4763-A267-E14C8AA4B2B3}" type="presParOf" srcId="{62EF92AA-10D7-433E-A8B5-9496E8E87DD0}" destId="{EEF549D9-3D7C-4C92-A887-F2A7C93053E9}" srcOrd="0" destOrd="0" presId="urn:microsoft.com/office/officeart/2008/layout/VerticalCurvedList"/>
    <dgm:cxn modelId="{A8ECF703-A60A-42CD-9FFA-13A2B835B494}" type="presParOf" srcId="{62EF92AA-10D7-433E-A8B5-9496E8E87DD0}" destId="{9B4AC7C3-64D0-4037-BDD1-747EEAE5ABD3}" srcOrd="1" destOrd="0" presId="urn:microsoft.com/office/officeart/2008/layout/VerticalCurvedList"/>
    <dgm:cxn modelId="{D8D1A821-1BA3-4DB8-876E-9EF23BDF42AE}" type="presParOf" srcId="{62EF92AA-10D7-433E-A8B5-9496E8E87DD0}" destId="{7B79DE7E-046A-4DC9-B485-63F8DBE20743}" srcOrd="2" destOrd="0" presId="urn:microsoft.com/office/officeart/2008/layout/VerticalCurvedList"/>
    <dgm:cxn modelId="{B2A7A21C-E47D-4275-B344-26097ABA0373}" type="presParOf" srcId="{62EF92AA-10D7-433E-A8B5-9496E8E87DD0}" destId="{CCE8685D-763F-4EEC-91F5-5487E6A4D76A}" srcOrd="3" destOrd="0" presId="urn:microsoft.com/office/officeart/2008/layout/VerticalCurvedList"/>
    <dgm:cxn modelId="{32690675-3B40-4905-B410-B8B1809455BF}" type="presParOf" srcId="{15319CB0-7E5E-4A83-B730-DF14DAE12EF3}" destId="{14008408-1C75-4E23-92D9-173AD0107B60}" srcOrd="1" destOrd="0" presId="urn:microsoft.com/office/officeart/2008/layout/VerticalCurvedList"/>
    <dgm:cxn modelId="{A39CC7CB-FD2C-4002-A2C9-FCB7316FF4F6}" type="presParOf" srcId="{15319CB0-7E5E-4A83-B730-DF14DAE12EF3}" destId="{B70ED72E-7E7D-4632-BE4C-A18533F61AD2}" srcOrd="2" destOrd="0" presId="urn:microsoft.com/office/officeart/2008/layout/VerticalCurvedList"/>
    <dgm:cxn modelId="{E8DB5A17-3A85-4A99-A77E-CA74D361740A}" type="presParOf" srcId="{B70ED72E-7E7D-4632-BE4C-A18533F61AD2}" destId="{1FED04B8-8F1B-4B07-88DC-A5482E1C6DE1}" srcOrd="0" destOrd="0" presId="urn:microsoft.com/office/officeart/2008/layout/VerticalCurvedList"/>
    <dgm:cxn modelId="{64412619-A354-4922-8A17-0184CBF274E4}" type="presParOf" srcId="{15319CB0-7E5E-4A83-B730-DF14DAE12EF3}" destId="{02C9B98A-2CD5-4A9F-9AE3-0C9A399887A5}" srcOrd="3" destOrd="0" presId="urn:microsoft.com/office/officeart/2008/layout/VerticalCurvedList"/>
    <dgm:cxn modelId="{2DF7A0CA-1580-41BE-92C9-CAB5608B020C}" type="presParOf" srcId="{15319CB0-7E5E-4A83-B730-DF14DAE12EF3}" destId="{D3FD38D1-476D-4120-936A-763FDD4288DA}" srcOrd="4" destOrd="0" presId="urn:microsoft.com/office/officeart/2008/layout/VerticalCurvedList"/>
    <dgm:cxn modelId="{95F490AC-394A-4557-996E-99C01B8D2052}" type="presParOf" srcId="{D3FD38D1-476D-4120-936A-763FDD4288DA}" destId="{3FEE52A3-0D75-48A8-A941-52695C228093}" srcOrd="0" destOrd="0" presId="urn:microsoft.com/office/officeart/2008/layout/VerticalCurvedList"/>
    <dgm:cxn modelId="{21D0B4BF-9576-44B5-9018-7FE6E01913F9}" type="presParOf" srcId="{15319CB0-7E5E-4A83-B730-DF14DAE12EF3}" destId="{30EB8BE4-D0F3-4418-A65C-EC55A864BDE3}" srcOrd="5" destOrd="0" presId="urn:microsoft.com/office/officeart/2008/layout/VerticalCurvedList"/>
    <dgm:cxn modelId="{437450EB-CCA9-44B2-86F8-64BB9C2E8E49}" type="presParOf" srcId="{15319CB0-7E5E-4A83-B730-DF14DAE12EF3}" destId="{5376AABA-5C09-47BF-98B6-73A32EC630EA}" srcOrd="6" destOrd="0" presId="urn:microsoft.com/office/officeart/2008/layout/VerticalCurvedList"/>
    <dgm:cxn modelId="{EDB95CCE-19E4-4142-8393-A4D9FAA20A2E}" type="presParOf" srcId="{5376AABA-5C09-47BF-98B6-73A32EC630EA}" destId="{53E50C79-7696-4DC2-87E2-350542808152}" srcOrd="0" destOrd="0" presId="urn:microsoft.com/office/officeart/2008/layout/VerticalCurvedList"/>
    <dgm:cxn modelId="{C08DAD66-4D29-44B4-9D7A-2D15DB50C2CA}" type="presParOf" srcId="{15319CB0-7E5E-4A83-B730-DF14DAE12EF3}" destId="{5E8A929B-1819-4DDB-852A-EF6BB6E3D10D}" srcOrd="7" destOrd="0" presId="urn:microsoft.com/office/officeart/2008/layout/VerticalCurvedList"/>
    <dgm:cxn modelId="{1FE1A0D9-6BC0-4938-A580-213758384A25}" type="presParOf" srcId="{15319CB0-7E5E-4A83-B730-DF14DAE12EF3}" destId="{73B1B504-CBED-4130-B636-329E7FE93A51}" srcOrd="8" destOrd="0" presId="urn:microsoft.com/office/officeart/2008/layout/VerticalCurvedList"/>
    <dgm:cxn modelId="{5A4AD6DF-71A7-44E8-97B6-CB99180F5481}" type="presParOf" srcId="{73B1B504-CBED-4130-B636-329E7FE93A51}" destId="{7EE4C72B-BDDB-4857-B0EA-6893EBEA3DD7}"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D7B78A2-3FBD-4238-B8ED-EF6881212E5D}" type="doc">
      <dgm:prSet loTypeId="urn:microsoft.com/office/officeart/2005/8/layout/orgChart1" loCatId="hierarchy" qsTypeId="urn:microsoft.com/office/officeart/2005/8/quickstyle/simple1" qsCatId="simple" csTypeId="urn:microsoft.com/office/officeart/2005/8/colors/colorful5" csCatId="colorful" phldr="1"/>
      <dgm:spPr/>
      <dgm:t>
        <a:bodyPr/>
        <a:lstStyle/>
        <a:p>
          <a:endParaRPr lang="es-MX"/>
        </a:p>
      </dgm:t>
    </dgm:pt>
    <dgm:pt modelId="{997BFD5C-2E6F-48D2-84E8-26E84C99E769}">
      <dgm:prSet phldrT="[Texto]" custT="1"/>
      <dgm:spPr/>
      <dgm:t>
        <a:bodyPr/>
        <a:lstStyle/>
        <a:p>
          <a:r>
            <a:rPr lang="es-MX" sz="3600" dirty="0" smtClean="0">
              <a:solidFill>
                <a:srgbClr val="FFFFCC"/>
              </a:solidFill>
            </a:rPr>
            <a:t>APERTURA</a:t>
          </a:r>
          <a:endParaRPr lang="es-MX" sz="3600" dirty="0">
            <a:solidFill>
              <a:srgbClr val="FFFFCC"/>
            </a:solidFill>
          </a:endParaRPr>
        </a:p>
      </dgm:t>
    </dgm:pt>
    <dgm:pt modelId="{6D81FA80-E59F-4824-AC8C-4DFD4CBC056F}" type="parTrans" cxnId="{5FBA0C3C-A569-4878-A658-4C73D3F94798}">
      <dgm:prSet/>
      <dgm:spPr/>
      <dgm:t>
        <a:bodyPr/>
        <a:lstStyle/>
        <a:p>
          <a:endParaRPr lang="es-MX"/>
        </a:p>
      </dgm:t>
    </dgm:pt>
    <dgm:pt modelId="{BD940421-306B-4878-AA32-3310BFEF8C70}" type="sibTrans" cxnId="{5FBA0C3C-A569-4878-A658-4C73D3F94798}">
      <dgm:prSet/>
      <dgm:spPr/>
      <dgm:t>
        <a:bodyPr/>
        <a:lstStyle/>
        <a:p>
          <a:endParaRPr lang="es-MX"/>
        </a:p>
      </dgm:t>
    </dgm:pt>
    <dgm:pt modelId="{917E5805-F775-409C-A395-FF288B42240B}">
      <dgm:prSet phldrT="[Texto]"/>
      <dgm:spPr/>
      <dgm:t>
        <a:bodyPr/>
        <a:lstStyle/>
        <a:p>
          <a:r>
            <a:rPr lang="es-MX" dirty="0" smtClean="0">
              <a:solidFill>
                <a:srgbClr val="FFFFCC"/>
              </a:solidFill>
            </a:rPr>
            <a:t>Fase 1 Definir el problema</a:t>
          </a:r>
          <a:endParaRPr lang="es-MX" dirty="0">
            <a:solidFill>
              <a:srgbClr val="FFFFCC"/>
            </a:solidFill>
          </a:endParaRPr>
        </a:p>
      </dgm:t>
    </dgm:pt>
    <dgm:pt modelId="{E94DDD9A-080A-4E45-8660-EDE98324F51A}" type="parTrans" cxnId="{65916473-E2A5-435E-9189-E6EB6713C480}">
      <dgm:prSet/>
      <dgm:spPr/>
      <dgm:t>
        <a:bodyPr/>
        <a:lstStyle/>
        <a:p>
          <a:endParaRPr lang="es-MX"/>
        </a:p>
      </dgm:t>
    </dgm:pt>
    <dgm:pt modelId="{61F113ED-7E00-4809-B16D-E209522BDA94}" type="sibTrans" cxnId="{65916473-E2A5-435E-9189-E6EB6713C480}">
      <dgm:prSet/>
      <dgm:spPr/>
      <dgm:t>
        <a:bodyPr/>
        <a:lstStyle/>
        <a:p>
          <a:endParaRPr lang="es-MX"/>
        </a:p>
      </dgm:t>
    </dgm:pt>
    <dgm:pt modelId="{DC31E41F-49C5-43B4-B462-7FC320D85B42}">
      <dgm:prSet phldrT="[Texto]"/>
      <dgm:spPr/>
      <dgm:t>
        <a:bodyPr/>
        <a:lstStyle/>
        <a:p>
          <a:r>
            <a:rPr lang="es-MX" dirty="0" smtClean="0">
              <a:solidFill>
                <a:srgbClr val="FFFFCC"/>
              </a:solidFill>
            </a:rPr>
            <a:t>Fase 2 Aclarar el problema</a:t>
          </a:r>
          <a:endParaRPr lang="es-MX" dirty="0">
            <a:solidFill>
              <a:srgbClr val="FFFFCC"/>
            </a:solidFill>
          </a:endParaRPr>
        </a:p>
      </dgm:t>
    </dgm:pt>
    <dgm:pt modelId="{DE528DCA-A726-4C11-A079-EFBC73D6F0A2}" type="parTrans" cxnId="{55043BE9-F261-4A69-82F3-3ECE67DBD660}">
      <dgm:prSet/>
      <dgm:spPr/>
      <dgm:t>
        <a:bodyPr/>
        <a:lstStyle/>
        <a:p>
          <a:endParaRPr lang="es-MX"/>
        </a:p>
      </dgm:t>
    </dgm:pt>
    <dgm:pt modelId="{47B985AC-7124-4AC7-BCBF-36F2B84D5127}" type="sibTrans" cxnId="{55043BE9-F261-4A69-82F3-3ECE67DBD660}">
      <dgm:prSet/>
      <dgm:spPr/>
      <dgm:t>
        <a:bodyPr/>
        <a:lstStyle/>
        <a:p>
          <a:endParaRPr lang="es-MX"/>
        </a:p>
      </dgm:t>
    </dgm:pt>
    <dgm:pt modelId="{84EBD4CE-A2B2-4F09-91BC-42B7E8404320}">
      <dgm:prSet phldrT="[Texto]"/>
      <dgm:spPr/>
      <dgm:t>
        <a:bodyPr/>
        <a:lstStyle/>
        <a:p>
          <a:r>
            <a:rPr lang="es-MX" dirty="0" smtClean="0">
              <a:solidFill>
                <a:srgbClr val="FFFFCC"/>
              </a:solidFill>
            </a:rPr>
            <a:t>Fase3 Proponer y acordar soluciones</a:t>
          </a:r>
          <a:endParaRPr lang="es-MX" dirty="0">
            <a:solidFill>
              <a:srgbClr val="FFFFCC"/>
            </a:solidFill>
          </a:endParaRPr>
        </a:p>
      </dgm:t>
    </dgm:pt>
    <dgm:pt modelId="{002CD7CE-CF27-4B7F-97BB-2F5F32D1EDDA}" type="parTrans" cxnId="{80B140B2-A577-4301-BFD9-067A14AF04E4}">
      <dgm:prSet/>
      <dgm:spPr/>
      <dgm:t>
        <a:bodyPr/>
        <a:lstStyle/>
        <a:p>
          <a:endParaRPr lang="es-MX"/>
        </a:p>
      </dgm:t>
    </dgm:pt>
    <dgm:pt modelId="{E7317323-66A4-4358-9239-7EBC4624854F}" type="sibTrans" cxnId="{80B140B2-A577-4301-BFD9-067A14AF04E4}">
      <dgm:prSet/>
      <dgm:spPr/>
      <dgm:t>
        <a:bodyPr/>
        <a:lstStyle/>
        <a:p>
          <a:endParaRPr lang="es-MX"/>
        </a:p>
      </dgm:t>
    </dgm:pt>
    <dgm:pt modelId="{3E18765B-DE96-4E4A-B348-243569F640D4}" type="pres">
      <dgm:prSet presAssocID="{ED7B78A2-3FBD-4238-B8ED-EF6881212E5D}" presName="hierChild1" presStyleCnt="0">
        <dgm:presLayoutVars>
          <dgm:orgChart val="1"/>
          <dgm:chPref val="1"/>
          <dgm:dir/>
          <dgm:animOne val="branch"/>
          <dgm:animLvl val="lvl"/>
          <dgm:resizeHandles/>
        </dgm:presLayoutVars>
      </dgm:prSet>
      <dgm:spPr/>
      <dgm:t>
        <a:bodyPr/>
        <a:lstStyle/>
        <a:p>
          <a:endParaRPr lang="es-MX"/>
        </a:p>
      </dgm:t>
    </dgm:pt>
    <dgm:pt modelId="{CC625FF8-625C-4633-8F1C-3280E99564B1}" type="pres">
      <dgm:prSet presAssocID="{997BFD5C-2E6F-48D2-84E8-26E84C99E769}" presName="hierRoot1" presStyleCnt="0">
        <dgm:presLayoutVars>
          <dgm:hierBranch val="init"/>
        </dgm:presLayoutVars>
      </dgm:prSet>
      <dgm:spPr/>
    </dgm:pt>
    <dgm:pt modelId="{70E1E159-37DA-44B1-99A1-AFE03B169D30}" type="pres">
      <dgm:prSet presAssocID="{997BFD5C-2E6F-48D2-84E8-26E84C99E769}" presName="rootComposite1" presStyleCnt="0"/>
      <dgm:spPr/>
    </dgm:pt>
    <dgm:pt modelId="{EBD8039C-1AA7-4E01-BF65-A898FB4DAA15}" type="pres">
      <dgm:prSet presAssocID="{997BFD5C-2E6F-48D2-84E8-26E84C99E769}" presName="rootText1" presStyleLbl="node0" presStyleIdx="0" presStyleCnt="1">
        <dgm:presLayoutVars>
          <dgm:chPref val="3"/>
        </dgm:presLayoutVars>
      </dgm:prSet>
      <dgm:spPr/>
      <dgm:t>
        <a:bodyPr/>
        <a:lstStyle/>
        <a:p>
          <a:endParaRPr lang="es-MX"/>
        </a:p>
      </dgm:t>
    </dgm:pt>
    <dgm:pt modelId="{2B2D62C7-37BF-4A46-9A63-E989B6448BE1}" type="pres">
      <dgm:prSet presAssocID="{997BFD5C-2E6F-48D2-84E8-26E84C99E769}" presName="rootConnector1" presStyleLbl="node1" presStyleIdx="0" presStyleCnt="0"/>
      <dgm:spPr/>
      <dgm:t>
        <a:bodyPr/>
        <a:lstStyle/>
        <a:p>
          <a:endParaRPr lang="es-MX"/>
        </a:p>
      </dgm:t>
    </dgm:pt>
    <dgm:pt modelId="{69CB8C9B-3038-42C1-9D1D-B45A4E983BBB}" type="pres">
      <dgm:prSet presAssocID="{997BFD5C-2E6F-48D2-84E8-26E84C99E769}" presName="hierChild2" presStyleCnt="0"/>
      <dgm:spPr/>
    </dgm:pt>
    <dgm:pt modelId="{6DFE6234-DBAF-4B7E-8BA8-A142D4FDE1D8}" type="pres">
      <dgm:prSet presAssocID="{E94DDD9A-080A-4E45-8660-EDE98324F51A}" presName="Name37" presStyleLbl="parChTrans1D2" presStyleIdx="0" presStyleCnt="3"/>
      <dgm:spPr/>
      <dgm:t>
        <a:bodyPr/>
        <a:lstStyle/>
        <a:p>
          <a:endParaRPr lang="es-MX"/>
        </a:p>
      </dgm:t>
    </dgm:pt>
    <dgm:pt modelId="{31D3D655-056B-4228-A9BF-E98EDE65EE95}" type="pres">
      <dgm:prSet presAssocID="{917E5805-F775-409C-A395-FF288B42240B}" presName="hierRoot2" presStyleCnt="0">
        <dgm:presLayoutVars>
          <dgm:hierBranch val="init"/>
        </dgm:presLayoutVars>
      </dgm:prSet>
      <dgm:spPr/>
    </dgm:pt>
    <dgm:pt modelId="{9BAA3576-8F78-4599-8CFA-05EED28A07D3}" type="pres">
      <dgm:prSet presAssocID="{917E5805-F775-409C-A395-FF288B42240B}" presName="rootComposite" presStyleCnt="0"/>
      <dgm:spPr/>
    </dgm:pt>
    <dgm:pt modelId="{CD382D3F-94C4-46B6-A1B3-1CD3A9A3196E}" type="pres">
      <dgm:prSet presAssocID="{917E5805-F775-409C-A395-FF288B42240B}" presName="rootText" presStyleLbl="node2" presStyleIdx="0" presStyleCnt="3">
        <dgm:presLayoutVars>
          <dgm:chPref val="3"/>
        </dgm:presLayoutVars>
      </dgm:prSet>
      <dgm:spPr/>
      <dgm:t>
        <a:bodyPr/>
        <a:lstStyle/>
        <a:p>
          <a:endParaRPr lang="es-MX"/>
        </a:p>
      </dgm:t>
    </dgm:pt>
    <dgm:pt modelId="{BF1410F9-34B8-4FAC-A556-5D479931EC1E}" type="pres">
      <dgm:prSet presAssocID="{917E5805-F775-409C-A395-FF288B42240B}" presName="rootConnector" presStyleLbl="node2" presStyleIdx="0" presStyleCnt="3"/>
      <dgm:spPr/>
      <dgm:t>
        <a:bodyPr/>
        <a:lstStyle/>
        <a:p>
          <a:endParaRPr lang="es-MX"/>
        </a:p>
      </dgm:t>
    </dgm:pt>
    <dgm:pt modelId="{5A0A037B-6FC3-4322-94B0-DC3C5005B6BA}" type="pres">
      <dgm:prSet presAssocID="{917E5805-F775-409C-A395-FF288B42240B}" presName="hierChild4" presStyleCnt="0"/>
      <dgm:spPr/>
    </dgm:pt>
    <dgm:pt modelId="{F70596EC-887E-49A3-8BB3-6D9804C61566}" type="pres">
      <dgm:prSet presAssocID="{917E5805-F775-409C-A395-FF288B42240B}" presName="hierChild5" presStyleCnt="0"/>
      <dgm:spPr/>
    </dgm:pt>
    <dgm:pt modelId="{F89D0B0C-0DE9-4EBD-ABC8-CD73DC34B2D1}" type="pres">
      <dgm:prSet presAssocID="{DE528DCA-A726-4C11-A079-EFBC73D6F0A2}" presName="Name37" presStyleLbl="parChTrans1D2" presStyleIdx="1" presStyleCnt="3"/>
      <dgm:spPr/>
      <dgm:t>
        <a:bodyPr/>
        <a:lstStyle/>
        <a:p>
          <a:endParaRPr lang="es-MX"/>
        </a:p>
      </dgm:t>
    </dgm:pt>
    <dgm:pt modelId="{8CFE57BC-D2E3-4693-B485-B817D8BF5252}" type="pres">
      <dgm:prSet presAssocID="{DC31E41F-49C5-43B4-B462-7FC320D85B42}" presName="hierRoot2" presStyleCnt="0">
        <dgm:presLayoutVars>
          <dgm:hierBranch val="init"/>
        </dgm:presLayoutVars>
      </dgm:prSet>
      <dgm:spPr/>
    </dgm:pt>
    <dgm:pt modelId="{92927627-CF8B-4987-9CF0-CDDCF6487CDC}" type="pres">
      <dgm:prSet presAssocID="{DC31E41F-49C5-43B4-B462-7FC320D85B42}" presName="rootComposite" presStyleCnt="0"/>
      <dgm:spPr/>
    </dgm:pt>
    <dgm:pt modelId="{FB132BD8-EB16-442C-9FB7-E6BA604B29A4}" type="pres">
      <dgm:prSet presAssocID="{DC31E41F-49C5-43B4-B462-7FC320D85B42}" presName="rootText" presStyleLbl="node2" presStyleIdx="1" presStyleCnt="3">
        <dgm:presLayoutVars>
          <dgm:chPref val="3"/>
        </dgm:presLayoutVars>
      </dgm:prSet>
      <dgm:spPr/>
      <dgm:t>
        <a:bodyPr/>
        <a:lstStyle/>
        <a:p>
          <a:endParaRPr lang="es-MX"/>
        </a:p>
      </dgm:t>
    </dgm:pt>
    <dgm:pt modelId="{5A195295-7238-4520-A24C-45A0D2C41203}" type="pres">
      <dgm:prSet presAssocID="{DC31E41F-49C5-43B4-B462-7FC320D85B42}" presName="rootConnector" presStyleLbl="node2" presStyleIdx="1" presStyleCnt="3"/>
      <dgm:spPr/>
      <dgm:t>
        <a:bodyPr/>
        <a:lstStyle/>
        <a:p>
          <a:endParaRPr lang="es-MX"/>
        </a:p>
      </dgm:t>
    </dgm:pt>
    <dgm:pt modelId="{CFBB9201-7E9A-4E12-B53B-9036A07D4271}" type="pres">
      <dgm:prSet presAssocID="{DC31E41F-49C5-43B4-B462-7FC320D85B42}" presName="hierChild4" presStyleCnt="0"/>
      <dgm:spPr/>
    </dgm:pt>
    <dgm:pt modelId="{1BA46696-C4F2-4396-A0BA-BEEAAB81403E}" type="pres">
      <dgm:prSet presAssocID="{DC31E41F-49C5-43B4-B462-7FC320D85B42}" presName="hierChild5" presStyleCnt="0"/>
      <dgm:spPr/>
    </dgm:pt>
    <dgm:pt modelId="{343E26B4-FB36-44BC-AE31-5D26F188C36D}" type="pres">
      <dgm:prSet presAssocID="{002CD7CE-CF27-4B7F-97BB-2F5F32D1EDDA}" presName="Name37" presStyleLbl="parChTrans1D2" presStyleIdx="2" presStyleCnt="3"/>
      <dgm:spPr/>
      <dgm:t>
        <a:bodyPr/>
        <a:lstStyle/>
        <a:p>
          <a:endParaRPr lang="es-MX"/>
        </a:p>
      </dgm:t>
    </dgm:pt>
    <dgm:pt modelId="{4FB425CF-AE3C-4897-973D-067CAA21D57F}" type="pres">
      <dgm:prSet presAssocID="{84EBD4CE-A2B2-4F09-91BC-42B7E8404320}" presName="hierRoot2" presStyleCnt="0">
        <dgm:presLayoutVars>
          <dgm:hierBranch val="init"/>
        </dgm:presLayoutVars>
      </dgm:prSet>
      <dgm:spPr/>
    </dgm:pt>
    <dgm:pt modelId="{395EFCE4-9153-4DE3-8188-7466AF986336}" type="pres">
      <dgm:prSet presAssocID="{84EBD4CE-A2B2-4F09-91BC-42B7E8404320}" presName="rootComposite" presStyleCnt="0"/>
      <dgm:spPr/>
    </dgm:pt>
    <dgm:pt modelId="{3E4D95CC-7110-44ED-B60D-7AEF79B6BBD0}" type="pres">
      <dgm:prSet presAssocID="{84EBD4CE-A2B2-4F09-91BC-42B7E8404320}" presName="rootText" presStyleLbl="node2" presStyleIdx="2" presStyleCnt="3">
        <dgm:presLayoutVars>
          <dgm:chPref val="3"/>
        </dgm:presLayoutVars>
      </dgm:prSet>
      <dgm:spPr/>
      <dgm:t>
        <a:bodyPr/>
        <a:lstStyle/>
        <a:p>
          <a:endParaRPr lang="es-MX"/>
        </a:p>
      </dgm:t>
    </dgm:pt>
    <dgm:pt modelId="{9DCE9395-0770-46E5-A63F-FC75C397763E}" type="pres">
      <dgm:prSet presAssocID="{84EBD4CE-A2B2-4F09-91BC-42B7E8404320}" presName="rootConnector" presStyleLbl="node2" presStyleIdx="2" presStyleCnt="3"/>
      <dgm:spPr/>
      <dgm:t>
        <a:bodyPr/>
        <a:lstStyle/>
        <a:p>
          <a:endParaRPr lang="es-MX"/>
        </a:p>
      </dgm:t>
    </dgm:pt>
    <dgm:pt modelId="{0FF15869-0159-4B59-8283-98F97A0E4CB7}" type="pres">
      <dgm:prSet presAssocID="{84EBD4CE-A2B2-4F09-91BC-42B7E8404320}" presName="hierChild4" presStyleCnt="0"/>
      <dgm:spPr/>
    </dgm:pt>
    <dgm:pt modelId="{202CE5CD-77BB-4655-944B-88D3C46E43E0}" type="pres">
      <dgm:prSet presAssocID="{84EBD4CE-A2B2-4F09-91BC-42B7E8404320}" presName="hierChild5" presStyleCnt="0"/>
      <dgm:spPr/>
    </dgm:pt>
    <dgm:pt modelId="{F653D9DE-1C62-44B6-8BA5-DE764725F7E5}" type="pres">
      <dgm:prSet presAssocID="{997BFD5C-2E6F-48D2-84E8-26E84C99E769}" presName="hierChild3" presStyleCnt="0"/>
      <dgm:spPr/>
    </dgm:pt>
  </dgm:ptLst>
  <dgm:cxnLst>
    <dgm:cxn modelId="{5C67FA09-F2DB-4CA3-9AA6-C0FC4CA8FC6D}" type="presOf" srcId="{002CD7CE-CF27-4B7F-97BB-2F5F32D1EDDA}" destId="{343E26B4-FB36-44BC-AE31-5D26F188C36D}" srcOrd="0" destOrd="0" presId="urn:microsoft.com/office/officeart/2005/8/layout/orgChart1"/>
    <dgm:cxn modelId="{0D1FF2D4-F2BA-40E2-BCDF-B09B71902701}" type="presOf" srcId="{DC31E41F-49C5-43B4-B462-7FC320D85B42}" destId="{5A195295-7238-4520-A24C-45A0D2C41203}" srcOrd="1" destOrd="0" presId="urn:microsoft.com/office/officeart/2005/8/layout/orgChart1"/>
    <dgm:cxn modelId="{55043BE9-F261-4A69-82F3-3ECE67DBD660}" srcId="{997BFD5C-2E6F-48D2-84E8-26E84C99E769}" destId="{DC31E41F-49C5-43B4-B462-7FC320D85B42}" srcOrd="1" destOrd="0" parTransId="{DE528DCA-A726-4C11-A079-EFBC73D6F0A2}" sibTransId="{47B985AC-7124-4AC7-BCBF-36F2B84D5127}"/>
    <dgm:cxn modelId="{A3E21063-F448-4A7E-B320-B8702205582D}" type="presOf" srcId="{84EBD4CE-A2B2-4F09-91BC-42B7E8404320}" destId="{3E4D95CC-7110-44ED-B60D-7AEF79B6BBD0}" srcOrd="0" destOrd="0" presId="urn:microsoft.com/office/officeart/2005/8/layout/orgChart1"/>
    <dgm:cxn modelId="{78BC5DEF-C0A9-43BD-8330-2D62EE87564C}" type="presOf" srcId="{917E5805-F775-409C-A395-FF288B42240B}" destId="{BF1410F9-34B8-4FAC-A556-5D479931EC1E}" srcOrd="1" destOrd="0" presId="urn:microsoft.com/office/officeart/2005/8/layout/orgChart1"/>
    <dgm:cxn modelId="{5FBA0C3C-A569-4878-A658-4C73D3F94798}" srcId="{ED7B78A2-3FBD-4238-B8ED-EF6881212E5D}" destId="{997BFD5C-2E6F-48D2-84E8-26E84C99E769}" srcOrd="0" destOrd="0" parTransId="{6D81FA80-E59F-4824-AC8C-4DFD4CBC056F}" sibTransId="{BD940421-306B-4878-AA32-3310BFEF8C70}"/>
    <dgm:cxn modelId="{980A49B7-7424-4869-AE55-98F30DBDBC74}" type="presOf" srcId="{997BFD5C-2E6F-48D2-84E8-26E84C99E769}" destId="{2B2D62C7-37BF-4A46-9A63-E989B6448BE1}" srcOrd="1" destOrd="0" presId="urn:microsoft.com/office/officeart/2005/8/layout/orgChart1"/>
    <dgm:cxn modelId="{B3535A39-9C71-4AFA-B044-8DD7F9EEF204}" type="presOf" srcId="{84EBD4CE-A2B2-4F09-91BC-42B7E8404320}" destId="{9DCE9395-0770-46E5-A63F-FC75C397763E}" srcOrd="1" destOrd="0" presId="urn:microsoft.com/office/officeart/2005/8/layout/orgChart1"/>
    <dgm:cxn modelId="{65916473-E2A5-435E-9189-E6EB6713C480}" srcId="{997BFD5C-2E6F-48D2-84E8-26E84C99E769}" destId="{917E5805-F775-409C-A395-FF288B42240B}" srcOrd="0" destOrd="0" parTransId="{E94DDD9A-080A-4E45-8660-EDE98324F51A}" sibTransId="{61F113ED-7E00-4809-B16D-E209522BDA94}"/>
    <dgm:cxn modelId="{B3AF9620-AA68-4591-B368-9204B34F3B78}" type="presOf" srcId="{917E5805-F775-409C-A395-FF288B42240B}" destId="{CD382D3F-94C4-46B6-A1B3-1CD3A9A3196E}" srcOrd="0" destOrd="0" presId="urn:microsoft.com/office/officeart/2005/8/layout/orgChart1"/>
    <dgm:cxn modelId="{80B140B2-A577-4301-BFD9-067A14AF04E4}" srcId="{997BFD5C-2E6F-48D2-84E8-26E84C99E769}" destId="{84EBD4CE-A2B2-4F09-91BC-42B7E8404320}" srcOrd="2" destOrd="0" parTransId="{002CD7CE-CF27-4B7F-97BB-2F5F32D1EDDA}" sibTransId="{E7317323-66A4-4358-9239-7EBC4624854F}"/>
    <dgm:cxn modelId="{7DE52312-6A85-4775-B387-2744F343704B}" type="presOf" srcId="{997BFD5C-2E6F-48D2-84E8-26E84C99E769}" destId="{EBD8039C-1AA7-4E01-BF65-A898FB4DAA15}" srcOrd="0" destOrd="0" presId="urn:microsoft.com/office/officeart/2005/8/layout/orgChart1"/>
    <dgm:cxn modelId="{C9BFD05E-B8F5-4FEE-B7E2-8132556A9082}" type="presOf" srcId="{DC31E41F-49C5-43B4-B462-7FC320D85B42}" destId="{FB132BD8-EB16-442C-9FB7-E6BA604B29A4}" srcOrd="0" destOrd="0" presId="urn:microsoft.com/office/officeart/2005/8/layout/orgChart1"/>
    <dgm:cxn modelId="{1EC9FEF2-5BC9-4CAF-AED0-E94981A4576D}" type="presOf" srcId="{ED7B78A2-3FBD-4238-B8ED-EF6881212E5D}" destId="{3E18765B-DE96-4E4A-B348-243569F640D4}" srcOrd="0" destOrd="0" presId="urn:microsoft.com/office/officeart/2005/8/layout/orgChart1"/>
    <dgm:cxn modelId="{F5882FD9-13DF-49CC-B0CC-C53FA5C187DF}" type="presOf" srcId="{DE528DCA-A726-4C11-A079-EFBC73D6F0A2}" destId="{F89D0B0C-0DE9-4EBD-ABC8-CD73DC34B2D1}" srcOrd="0" destOrd="0" presId="urn:microsoft.com/office/officeart/2005/8/layout/orgChart1"/>
    <dgm:cxn modelId="{688421F0-C212-439B-9289-40D06E15AF9D}" type="presOf" srcId="{E94DDD9A-080A-4E45-8660-EDE98324F51A}" destId="{6DFE6234-DBAF-4B7E-8BA8-A142D4FDE1D8}" srcOrd="0" destOrd="0" presId="urn:microsoft.com/office/officeart/2005/8/layout/orgChart1"/>
    <dgm:cxn modelId="{3CFAC248-BE41-4D29-BF97-501DE6271F86}" type="presParOf" srcId="{3E18765B-DE96-4E4A-B348-243569F640D4}" destId="{CC625FF8-625C-4633-8F1C-3280E99564B1}" srcOrd="0" destOrd="0" presId="urn:microsoft.com/office/officeart/2005/8/layout/orgChart1"/>
    <dgm:cxn modelId="{B30B010A-E506-4687-946C-5883462687A9}" type="presParOf" srcId="{CC625FF8-625C-4633-8F1C-3280E99564B1}" destId="{70E1E159-37DA-44B1-99A1-AFE03B169D30}" srcOrd="0" destOrd="0" presId="urn:microsoft.com/office/officeart/2005/8/layout/orgChart1"/>
    <dgm:cxn modelId="{2F382D4C-E5A4-423A-B5E9-C086BA0A17B3}" type="presParOf" srcId="{70E1E159-37DA-44B1-99A1-AFE03B169D30}" destId="{EBD8039C-1AA7-4E01-BF65-A898FB4DAA15}" srcOrd="0" destOrd="0" presId="urn:microsoft.com/office/officeart/2005/8/layout/orgChart1"/>
    <dgm:cxn modelId="{8B9A7CFB-5F74-4866-8015-33023C1B5680}" type="presParOf" srcId="{70E1E159-37DA-44B1-99A1-AFE03B169D30}" destId="{2B2D62C7-37BF-4A46-9A63-E989B6448BE1}" srcOrd="1" destOrd="0" presId="urn:microsoft.com/office/officeart/2005/8/layout/orgChart1"/>
    <dgm:cxn modelId="{374E76CB-C10C-4D40-9D93-04BE4EABEA5F}" type="presParOf" srcId="{CC625FF8-625C-4633-8F1C-3280E99564B1}" destId="{69CB8C9B-3038-42C1-9D1D-B45A4E983BBB}" srcOrd="1" destOrd="0" presId="urn:microsoft.com/office/officeart/2005/8/layout/orgChart1"/>
    <dgm:cxn modelId="{88EE42A1-CBC2-4686-A89A-B4805478A5D2}" type="presParOf" srcId="{69CB8C9B-3038-42C1-9D1D-B45A4E983BBB}" destId="{6DFE6234-DBAF-4B7E-8BA8-A142D4FDE1D8}" srcOrd="0" destOrd="0" presId="urn:microsoft.com/office/officeart/2005/8/layout/orgChart1"/>
    <dgm:cxn modelId="{1B9446B0-31DB-4610-BA8B-9D856CF60CBB}" type="presParOf" srcId="{69CB8C9B-3038-42C1-9D1D-B45A4E983BBB}" destId="{31D3D655-056B-4228-A9BF-E98EDE65EE95}" srcOrd="1" destOrd="0" presId="urn:microsoft.com/office/officeart/2005/8/layout/orgChart1"/>
    <dgm:cxn modelId="{913C9F4F-54E5-4131-99AA-409323E0FAC8}" type="presParOf" srcId="{31D3D655-056B-4228-A9BF-E98EDE65EE95}" destId="{9BAA3576-8F78-4599-8CFA-05EED28A07D3}" srcOrd="0" destOrd="0" presId="urn:microsoft.com/office/officeart/2005/8/layout/orgChart1"/>
    <dgm:cxn modelId="{3E7C6F5A-5E10-47CB-9B20-FF60F4FE8965}" type="presParOf" srcId="{9BAA3576-8F78-4599-8CFA-05EED28A07D3}" destId="{CD382D3F-94C4-46B6-A1B3-1CD3A9A3196E}" srcOrd="0" destOrd="0" presId="urn:microsoft.com/office/officeart/2005/8/layout/orgChart1"/>
    <dgm:cxn modelId="{A6E786F2-1CDB-4218-A7ED-657D36DA9BC5}" type="presParOf" srcId="{9BAA3576-8F78-4599-8CFA-05EED28A07D3}" destId="{BF1410F9-34B8-4FAC-A556-5D479931EC1E}" srcOrd="1" destOrd="0" presId="urn:microsoft.com/office/officeart/2005/8/layout/orgChart1"/>
    <dgm:cxn modelId="{137C8F6A-88B1-414C-8487-194864E90D02}" type="presParOf" srcId="{31D3D655-056B-4228-A9BF-E98EDE65EE95}" destId="{5A0A037B-6FC3-4322-94B0-DC3C5005B6BA}" srcOrd="1" destOrd="0" presId="urn:microsoft.com/office/officeart/2005/8/layout/orgChart1"/>
    <dgm:cxn modelId="{EDC49B6B-6FA5-48C4-A1C5-22A867EA2123}" type="presParOf" srcId="{31D3D655-056B-4228-A9BF-E98EDE65EE95}" destId="{F70596EC-887E-49A3-8BB3-6D9804C61566}" srcOrd="2" destOrd="0" presId="urn:microsoft.com/office/officeart/2005/8/layout/orgChart1"/>
    <dgm:cxn modelId="{5BA83156-EB79-4DA6-9684-5F55A9B919D2}" type="presParOf" srcId="{69CB8C9B-3038-42C1-9D1D-B45A4E983BBB}" destId="{F89D0B0C-0DE9-4EBD-ABC8-CD73DC34B2D1}" srcOrd="2" destOrd="0" presId="urn:microsoft.com/office/officeart/2005/8/layout/orgChart1"/>
    <dgm:cxn modelId="{7DA5D0CE-AE02-4756-B1D8-8C5157D2DC08}" type="presParOf" srcId="{69CB8C9B-3038-42C1-9D1D-B45A4E983BBB}" destId="{8CFE57BC-D2E3-4693-B485-B817D8BF5252}" srcOrd="3" destOrd="0" presId="urn:microsoft.com/office/officeart/2005/8/layout/orgChart1"/>
    <dgm:cxn modelId="{53A54DE7-8E87-47B6-B04E-D66DA623E4C6}" type="presParOf" srcId="{8CFE57BC-D2E3-4693-B485-B817D8BF5252}" destId="{92927627-CF8B-4987-9CF0-CDDCF6487CDC}" srcOrd="0" destOrd="0" presId="urn:microsoft.com/office/officeart/2005/8/layout/orgChart1"/>
    <dgm:cxn modelId="{B8C407B0-3822-4E21-9A13-B2F5473A4DD2}" type="presParOf" srcId="{92927627-CF8B-4987-9CF0-CDDCF6487CDC}" destId="{FB132BD8-EB16-442C-9FB7-E6BA604B29A4}" srcOrd="0" destOrd="0" presId="urn:microsoft.com/office/officeart/2005/8/layout/orgChart1"/>
    <dgm:cxn modelId="{D2CCBEFA-802F-4C68-83E4-9ED245924253}" type="presParOf" srcId="{92927627-CF8B-4987-9CF0-CDDCF6487CDC}" destId="{5A195295-7238-4520-A24C-45A0D2C41203}" srcOrd="1" destOrd="0" presId="urn:microsoft.com/office/officeart/2005/8/layout/orgChart1"/>
    <dgm:cxn modelId="{103E2A7B-B016-4C7A-9C76-7476E42E6854}" type="presParOf" srcId="{8CFE57BC-D2E3-4693-B485-B817D8BF5252}" destId="{CFBB9201-7E9A-4E12-B53B-9036A07D4271}" srcOrd="1" destOrd="0" presId="urn:microsoft.com/office/officeart/2005/8/layout/orgChart1"/>
    <dgm:cxn modelId="{C502B2AF-29BB-499F-B543-B72B63E7678E}" type="presParOf" srcId="{8CFE57BC-D2E3-4693-B485-B817D8BF5252}" destId="{1BA46696-C4F2-4396-A0BA-BEEAAB81403E}" srcOrd="2" destOrd="0" presId="urn:microsoft.com/office/officeart/2005/8/layout/orgChart1"/>
    <dgm:cxn modelId="{B0DDA112-9F45-4F3E-BDA3-397B09B47C98}" type="presParOf" srcId="{69CB8C9B-3038-42C1-9D1D-B45A4E983BBB}" destId="{343E26B4-FB36-44BC-AE31-5D26F188C36D}" srcOrd="4" destOrd="0" presId="urn:microsoft.com/office/officeart/2005/8/layout/orgChart1"/>
    <dgm:cxn modelId="{9576DEA6-35AC-48DE-90CB-180DDDBA7644}" type="presParOf" srcId="{69CB8C9B-3038-42C1-9D1D-B45A4E983BBB}" destId="{4FB425CF-AE3C-4897-973D-067CAA21D57F}" srcOrd="5" destOrd="0" presId="urn:microsoft.com/office/officeart/2005/8/layout/orgChart1"/>
    <dgm:cxn modelId="{98385541-7FAD-4106-AC2C-6B6C5AE7F8A3}" type="presParOf" srcId="{4FB425CF-AE3C-4897-973D-067CAA21D57F}" destId="{395EFCE4-9153-4DE3-8188-7466AF986336}" srcOrd="0" destOrd="0" presId="urn:microsoft.com/office/officeart/2005/8/layout/orgChart1"/>
    <dgm:cxn modelId="{E73F4CA1-3215-4087-AF91-40ABF89F66F2}" type="presParOf" srcId="{395EFCE4-9153-4DE3-8188-7466AF986336}" destId="{3E4D95CC-7110-44ED-B60D-7AEF79B6BBD0}" srcOrd="0" destOrd="0" presId="urn:microsoft.com/office/officeart/2005/8/layout/orgChart1"/>
    <dgm:cxn modelId="{45A77943-26E9-4831-AFEA-161579E1F076}" type="presParOf" srcId="{395EFCE4-9153-4DE3-8188-7466AF986336}" destId="{9DCE9395-0770-46E5-A63F-FC75C397763E}" srcOrd="1" destOrd="0" presId="urn:microsoft.com/office/officeart/2005/8/layout/orgChart1"/>
    <dgm:cxn modelId="{BB3916A6-A1AB-453F-AFC6-5CF480616A04}" type="presParOf" srcId="{4FB425CF-AE3C-4897-973D-067CAA21D57F}" destId="{0FF15869-0159-4B59-8283-98F97A0E4CB7}" srcOrd="1" destOrd="0" presId="urn:microsoft.com/office/officeart/2005/8/layout/orgChart1"/>
    <dgm:cxn modelId="{2E23D2AC-7F9B-4F54-A500-E4C1EAA2159F}" type="presParOf" srcId="{4FB425CF-AE3C-4897-973D-067CAA21D57F}" destId="{202CE5CD-77BB-4655-944B-88D3C46E43E0}" srcOrd="2" destOrd="0" presId="urn:microsoft.com/office/officeart/2005/8/layout/orgChart1"/>
    <dgm:cxn modelId="{B4D87EBD-DEC5-4A3A-962F-63E406A8D452}" type="presParOf" srcId="{CC625FF8-625C-4633-8F1C-3280E99564B1}" destId="{F653D9DE-1C62-44B6-8BA5-DE764725F7E5}"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3E4DF0C-140A-45A2-AD20-D1C58634F0EF}" type="doc">
      <dgm:prSet loTypeId="urn:microsoft.com/office/officeart/2005/8/layout/vList4" loCatId="list" qsTypeId="urn:microsoft.com/office/officeart/2005/8/quickstyle/simple1" qsCatId="simple" csTypeId="urn:microsoft.com/office/officeart/2005/8/colors/accent3_5" csCatId="accent3" phldr="1"/>
      <dgm:spPr/>
      <dgm:t>
        <a:bodyPr/>
        <a:lstStyle/>
        <a:p>
          <a:endParaRPr lang="es-MX"/>
        </a:p>
      </dgm:t>
    </dgm:pt>
    <dgm:pt modelId="{F48707A5-8CE6-461D-B506-626508D25D78}">
      <dgm:prSet phldrT="[Texto]"/>
      <dgm:spPr/>
      <dgm:t>
        <a:bodyPr/>
        <a:lstStyle/>
        <a:p>
          <a:pPr algn="l"/>
          <a:r>
            <a:rPr lang="es-MX" b="1" dirty="0" smtClean="0">
              <a:solidFill>
                <a:srgbClr val="FF9933"/>
              </a:solidFill>
            </a:rPr>
            <a:t> ESCUCHA ACTIVA</a:t>
          </a:r>
          <a:endParaRPr lang="es-MX" b="1" dirty="0">
            <a:solidFill>
              <a:srgbClr val="FF9933"/>
            </a:solidFill>
          </a:endParaRPr>
        </a:p>
      </dgm:t>
    </dgm:pt>
    <dgm:pt modelId="{E40BD87E-5815-4588-A6A7-F1383477B366}" type="parTrans" cxnId="{746B9F4E-FDCF-42F7-B3B7-295F261ED79D}">
      <dgm:prSet/>
      <dgm:spPr/>
      <dgm:t>
        <a:bodyPr/>
        <a:lstStyle/>
        <a:p>
          <a:endParaRPr lang="es-MX"/>
        </a:p>
      </dgm:t>
    </dgm:pt>
    <dgm:pt modelId="{B5334FEC-81E4-420C-8E35-464D0D83B083}" type="sibTrans" cxnId="{746B9F4E-FDCF-42F7-B3B7-295F261ED79D}">
      <dgm:prSet/>
      <dgm:spPr/>
      <dgm:t>
        <a:bodyPr/>
        <a:lstStyle/>
        <a:p>
          <a:endParaRPr lang="es-MX"/>
        </a:p>
      </dgm:t>
    </dgm:pt>
    <dgm:pt modelId="{217916F4-99F8-4584-A511-AB8451233EAC}">
      <dgm:prSet phldrT="[Texto]"/>
      <dgm:spPr/>
      <dgm:t>
        <a:bodyPr/>
        <a:lstStyle/>
        <a:p>
          <a:pPr algn="l"/>
          <a:r>
            <a:rPr lang="es-MX" b="1" dirty="0" smtClean="0">
              <a:solidFill>
                <a:srgbClr val="92D050"/>
              </a:solidFill>
            </a:rPr>
            <a:t> ESTRUCTURAR</a:t>
          </a:r>
          <a:endParaRPr lang="es-MX" b="1" dirty="0">
            <a:solidFill>
              <a:srgbClr val="92D050"/>
            </a:solidFill>
          </a:endParaRPr>
        </a:p>
      </dgm:t>
    </dgm:pt>
    <dgm:pt modelId="{ED6B24E0-E259-42EF-98FB-752C5D9C8771}" type="parTrans" cxnId="{B04ECCAA-61EF-4DF7-9A0C-B02E68869DA2}">
      <dgm:prSet/>
      <dgm:spPr/>
      <dgm:t>
        <a:bodyPr/>
        <a:lstStyle/>
        <a:p>
          <a:endParaRPr lang="es-MX"/>
        </a:p>
      </dgm:t>
    </dgm:pt>
    <dgm:pt modelId="{FA2E849C-059E-4825-9EDF-E2F823547A39}" type="sibTrans" cxnId="{B04ECCAA-61EF-4DF7-9A0C-B02E68869DA2}">
      <dgm:prSet/>
      <dgm:spPr/>
      <dgm:t>
        <a:bodyPr/>
        <a:lstStyle/>
        <a:p>
          <a:endParaRPr lang="es-MX"/>
        </a:p>
      </dgm:t>
    </dgm:pt>
    <dgm:pt modelId="{17DD36C0-F34C-4792-A54B-A4A261C33689}">
      <dgm:prSet phldrT="[Texto]"/>
      <dgm:spPr/>
      <dgm:t>
        <a:bodyPr/>
        <a:lstStyle/>
        <a:p>
          <a:pPr algn="just"/>
          <a:r>
            <a:rPr lang="es-MX" dirty="0" smtClean="0">
              <a:solidFill>
                <a:srgbClr val="92D050"/>
              </a:solidFill>
            </a:rPr>
            <a:t>Consiste en realizar intervenciones encaminadas a mantener el orden y la dirección del proceso de mediación y alcanzar los objetivos específicos de cada una de las fases.</a:t>
          </a:r>
          <a:endParaRPr lang="es-MX" dirty="0">
            <a:solidFill>
              <a:srgbClr val="92D050"/>
            </a:solidFill>
          </a:endParaRPr>
        </a:p>
      </dgm:t>
    </dgm:pt>
    <dgm:pt modelId="{48BA4276-5B99-44C3-8D0F-730D0AADC1CD}" type="parTrans" cxnId="{91EDC8AA-4E62-4358-B47A-7E2D5327FDE1}">
      <dgm:prSet/>
      <dgm:spPr/>
      <dgm:t>
        <a:bodyPr/>
        <a:lstStyle/>
        <a:p>
          <a:endParaRPr lang="es-MX"/>
        </a:p>
      </dgm:t>
    </dgm:pt>
    <dgm:pt modelId="{7CA9EC7A-84CB-4C3D-AD97-D42D255F041B}" type="sibTrans" cxnId="{91EDC8AA-4E62-4358-B47A-7E2D5327FDE1}">
      <dgm:prSet/>
      <dgm:spPr/>
      <dgm:t>
        <a:bodyPr/>
        <a:lstStyle/>
        <a:p>
          <a:endParaRPr lang="es-MX"/>
        </a:p>
      </dgm:t>
    </dgm:pt>
    <dgm:pt modelId="{8F50F77B-6A9C-4C00-B774-280E29B80ECA}">
      <dgm:prSet phldrT="[Texto]"/>
      <dgm:spPr/>
      <dgm:t>
        <a:bodyPr/>
        <a:lstStyle/>
        <a:p>
          <a:r>
            <a:rPr lang="es-MX" b="1" dirty="0" smtClean="0">
              <a:solidFill>
                <a:srgbClr val="FFCC66"/>
              </a:solidFill>
            </a:rPr>
            <a:t> PONERSE EN LUGAR DEL OTRO</a:t>
          </a:r>
          <a:endParaRPr lang="es-MX" b="1" dirty="0">
            <a:solidFill>
              <a:srgbClr val="FFCC66"/>
            </a:solidFill>
          </a:endParaRPr>
        </a:p>
      </dgm:t>
    </dgm:pt>
    <dgm:pt modelId="{5EF33DF8-D05F-421F-A8DF-ABF6D05CBAE3}" type="parTrans" cxnId="{82E31C3A-BE90-4E5A-B6F8-2331A2732831}">
      <dgm:prSet/>
      <dgm:spPr/>
      <dgm:t>
        <a:bodyPr/>
        <a:lstStyle/>
        <a:p>
          <a:endParaRPr lang="es-MX"/>
        </a:p>
      </dgm:t>
    </dgm:pt>
    <dgm:pt modelId="{C9680DC5-132A-4818-82E2-5381BF775710}" type="sibTrans" cxnId="{82E31C3A-BE90-4E5A-B6F8-2331A2732831}">
      <dgm:prSet/>
      <dgm:spPr/>
      <dgm:t>
        <a:bodyPr/>
        <a:lstStyle/>
        <a:p>
          <a:endParaRPr lang="es-MX"/>
        </a:p>
      </dgm:t>
    </dgm:pt>
    <dgm:pt modelId="{98C5C1DD-4799-4653-A150-D8B5589BC217}">
      <dgm:prSet phldrT="[Texto]"/>
      <dgm:spPr/>
      <dgm:t>
        <a:bodyPr/>
        <a:lstStyle/>
        <a:p>
          <a:r>
            <a:rPr lang="es-MX" b="0" i="0" dirty="0" smtClean="0">
              <a:solidFill>
                <a:srgbClr val="FFFFCC"/>
              </a:solidFill>
            </a:rPr>
            <a:t>Es la capacidad que tiene el ser humano para conectarse a otra persona y responder adecuadamente a las necesidades del otro, a compartir sus sentimientos, e ideas de tal manera que logra que el otro se sienta muy bien con el.</a:t>
          </a:r>
          <a:endParaRPr lang="es-MX" dirty="0">
            <a:solidFill>
              <a:srgbClr val="FFFFCC"/>
            </a:solidFill>
          </a:endParaRPr>
        </a:p>
      </dgm:t>
    </dgm:pt>
    <dgm:pt modelId="{204B83E7-54F8-4D2D-A097-2C3B7241FB89}" type="parTrans" cxnId="{F725228E-D59C-401A-ADF7-B8ECCAF48AAB}">
      <dgm:prSet/>
      <dgm:spPr/>
      <dgm:t>
        <a:bodyPr/>
        <a:lstStyle/>
        <a:p>
          <a:endParaRPr lang="es-MX"/>
        </a:p>
      </dgm:t>
    </dgm:pt>
    <dgm:pt modelId="{573959DD-FECD-4366-9D95-81520EB606E9}" type="sibTrans" cxnId="{F725228E-D59C-401A-ADF7-B8ECCAF48AAB}">
      <dgm:prSet/>
      <dgm:spPr/>
      <dgm:t>
        <a:bodyPr/>
        <a:lstStyle/>
        <a:p>
          <a:endParaRPr lang="es-MX"/>
        </a:p>
      </dgm:t>
    </dgm:pt>
    <dgm:pt modelId="{E393FE4B-03A2-44D3-B9F0-6FF293D4F345}">
      <dgm:prSet/>
      <dgm:spPr/>
      <dgm:t>
        <a:bodyPr/>
        <a:lstStyle/>
        <a:p>
          <a:pPr algn="l"/>
          <a:r>
            <a:rPr lang="es-MX" b="1" dirty="0" smtClean="0">
              <a:solidFill>
                <a:schemeClr val="accent2">
                  <a:lumMod val="60000"/>
                  <a:lumOff val="40000"/>
                </a:schemeClr>
              </a:solidFill>
            </a:rPr>
            <a:t> MENSAJES EN PRIMERA PERSONA</a:t>
          </a:r>
          <a:endParaRPr lang="es-MX" b="1" dirty="0">
            <a:solidFill>
              <a:schemeClr val="accent2">
                <a:lumMod val="60000"/>
                <a:lumOff val="40000"/>
              </a:schemeClr>
            </a:solidFill>
          </a:endParaRPr>
        </a:p>
      </dgm:t>
    </dgm:pt>
    <dgm:pt modelId="{4BA8A2D3-5618-47C3-AAB5-57CB3F7C3F90}" type="parTrans" cxnId="{BB67D0D8-0A87-4DB2-88E8-BFEC4B160486}">
      <dgm:prSet/>
      <dgm:spPr/>
      <dgm:t>
        <a:bodyPr/>
        <a:lstStyle/>
        <a:p>
          <a:endParaRPr lang="es-MX"/>
        </a:p>
      </dgm:t>
    </dgm:pt>
    <dgm:pt modelId="{910DB475-9178-4EC4-AF80-13C9F5207C89}" type="sibTrans" cxnId="{BB67D0D8-0A87-4DB2-88E8-BFEC4B160486}">
      <dgm:prSet/>
      <dgm:spPr/>
      <dgm:t>
        <a:bodyPr/>
        <a:lstStyle/>
        <a:p>
          <a:endParaRPr lang="es-MX"/>
        </a:p>
      </dgm:t>
    </dgm:pt>
    <dgm:pt modelId="{5C7DE180-43F2-41BD-9386-E8FA91CB22B6}">
      <dgm:prSet/>
      <dgm:spPr/>
      <dgm:t>
        <a:bodyPr/>
        <a:lstStyle/>
        <a:p>
          <a:pPr algn="just"/>
          <a:r>
            <a:rPr lang="es-MX" dirty="0" smtClean="0">
              <a:solidFill>
                <a:srgbClr val="002060"/>
              </a:solidFill>
            </a:rPr>
            <a:t>Facilitar que cada una de las intervenciones se haga en primera persona, sin agresividad, y expresando los sentimientos que le produce el problema y cómo le afecta.</a:t>
          </a:r>
          <a:endParaRPr lang="es-MX" dirty="0">
            <a:solidFill>
              <a:srgbClr val="002060"/>
            </a:solidFill>
          </a:endParaRPr>
        </a:p>
      </dgm:t>
    </dgm:pt>
    <dgm:pt modelId="{0212213D-3F2A-46E1-BFAF-0049CB978BFC}" type="parTrans" cxnId="{9BEB1366-A8CC-4341-863D-B06C6FCBAE50}">
      <dgm:prSet/>
      <dgm:spPr/>
      <dgm:t>
        <a:bodyPr/>
        <a:lstStyle/>
        <a:p>
          <a:endParaRPr lang="es-MX"/>
        </a:p>
      </dgm:t>
    </dgm:pt>
    <dgm:pt modelId="{A5B91FDB-0D7E-40B0-9560-B408DB785F35}" type="sibTrans" cxnId="{9BEB1366-A8CC-4341-863D-B06C6FCBAE50}">
      <dgm:prSet/>
      <dgm:spPr/>
      <dgm:t>
        <a:bodyPr/>
        <a:lstStyle/>
        <a:p>
          <a:endParaRPr lang="es-MX"/>
        </a:p>
      </dgm:t>
    </dgm:pt>
    <dgm:pt modelId="{2BBE4089-4CFA-490A-8FFA-91FA97D131E6}">
      <dgm:prSet phldrT="[Texto]"/>
      <dgm:spPr/>
      <dgm:t>
        <a:bodyPr/>
        <a:lstStyle/>
        <a:p>
          <a:pPr algn="just"/>
          <a:r>
            <a:rPr lang="es-MX" b="0" i="0" dirty="0" smtClean="0">
              <a:solidFill>
                <a:srgbClr val="FF9933"/>
              </a:solidFill>
            </a:rPr>
            <a:t>Escuchar y ser capaz de comprender a las personas afectadas por un conflicto, y sin emitir nunca juicios de valor.</a:t>
          </a:r>
          <a:endParaRPr lang="es-MX" dirty="0">
            <a:solidFill>
              <a:srgbClr val="FF9933"/>
            </a:solidFill>
          </a:endParaRPr>
        </a:p>
      </dgm:t>
    </dgm:pt>
    <dgm:pt modelId="{2F83D138-5A1A-42C6-8E48-FC747F62A3DC}" type="sibTrans" cxnId="{9BA6AF6F-1C9D-47E4-8FE3-6E84E9276BDB}">
      <dgm:prSet/>
      <dgm:spPr/>
      <dgm:t>
        <a:bodyPr/>
        <a:lstStyle/>
        <a:p>
          <a:endParaRPr lang="es-MX"/>
        </a:p>
      </dgm:t>
    </dgm:pt>
    <dgm:pt modelId="{A1E95975-EB35-4C90-8A84-2B8348B172EB}" type="parTrans" cxnId="{9BA6AF6F-1C9D-47E4-8FE3-6E84E9276BDB}">
      <dgm:prSet/>
      <dgm:spPr/>
      <dgm:t>
        <a:bodyPr/>
        <a:lstStyle/>
        <a:p>
          <a:endParaRPr lang="es-MX"/>
        </a:p>
      </dgm:t>
    </dgm:pt>
    <dgm:pt modelId="{C16E4C42-A31B-48DF-81D0-F970B1E1BB80}" type="pres">
      <dgm:prSet presAssocID="{43E4DF0C-140A-45A2-AD20-D1C58634F0EF}" presName="linear" presStyleCnt="0">
        <dgm:presLayoutVars>
          <dgm:dir/>
          <dgm:resizeHandles val="exact"/>
        </dgm:presLayoutVars>
      </dgm:prSet>
      <dgm:spPr/>
      <dgm:t>
        <a:bodyPr/>
        <a:lstStyle/>
        <a:p>
          <a:endParaRPr lang="es-MX"/>
        </a:p>
      </dgm:t>
    </dgm:pt>
    <dgm:pt modelId="{D96B3A8F-703C-4519-9FF9-DA539DF197B3}" type="pres">
      <dgm:prSet presAssocID="{F48707A5-8CE6-461D-B506-626508D25D78}" presName="comp" presStyleCnt="0"/>
      <dgm:spPr/>
      <dgm:t>
        <a:bodyPr/>
        <a:lstStyle/>
        <a:p>
          <a:endParaRPr lang="es-MX"/>
        </a:p>
      </dgm:t>
    </dgm:pt>
    <dgm:pt modelId="{0E5F387E-89A9-446B-A9F1-3C8968D8F6AA}" type="pres">
      <dgm:prSet presAssocID="{F48707A5-8CE6-461D-B506-626508D25D78}" presName="box" presStyleLbl="node1" presStyleIdx="0" presStyleCnt="4"/>
      <dgm:spPr/>
      <dgm:t>
        <a:bodyPr/>
        <a:lstStyle/>
        <a:p>
          <a:endParaRPr lang="es-MX"/>
        </a:p>
      </dgm:t>
    </dgm:pt>
    <dgm:pt modelId="{6B19B6CC-5BFD-47F2-9499-16A6BA703E44}" type="pres">
      <dgm:prSet presAssocID="{F48707A5-8CE6-461D-B506-626508D25D78}" presName="img" presStyleLbl="fgImgPlace1" presStyleIdx="0" presStyleCnt="4" custLinFactNeighborX="1186" custLinFactNeighborY="-3655"/>
      <dgm:spPr>
        <a:blipFill rotWithShape="1">
          <a:blip xmlns:r="http://schemas.openxmlformats.org/officeDocument/2006/relationships" r:embed="rId1"/>
          <a:stretch>
            <a:fillRect/>
          </a:stretch>
        </a:blipFill>
      </dgm:spPr>
      <dgm:t>
        <a:bodyPr/>
        <a:lstStyle/>
        <a:p>
          <a:endParaRPr lang="es-MX"/>
        </a:p>
      </dgm:t>
    </dgm:pt>
    <dgm:pt modelId="{29ED9556-9C22-4E72-9CB1-3281323DC0D3}" type="pres">
      <dgm:prSet presAssocID="{F48707A5-8CE6-461D-B506-626508D25D78}" presName="text" presStyleLbl="node1" presStyleIdx="0" presStyleCnt="4">
        <dgm:presLayoutVars>
          <dgm:bulletEnabled val="1"/>
        </dgm:presLayoutVars>
      </dgm:prSet>
      <dgm:spPr/>
      <dgm:t>
        <a:bodyPr/>
        <a:lstStyle/>
        <a:p>
          <a:endParaRPr lang="es-MX"/>
        </a:p>
      </dgm:t>
    </dgm:pt>
    <dgm:pt modelId="{FEC42F61-8392-4ECB-AFB1-EDADF7338FC6}" type="pres">
      <dgm:prSet presAssocID="{B5334FEC-81E4-420C-8E35-464D0D83B083}" presName="spacer" presStyleCnt="0"/>
      <dgm:spPr/>
      <dgm:t>
        <a:bodyPr/>
        <a:lstStyle/>
        <a:p>
          <a:endParaRPr lang="es-MX"/>
        </a:p>
      </dgm:t>
    </dgm:pt>
    <dgm:pt modelId="{2EC4072D-C973-4B11-9659-0FC364AA41C4}" type="pres">
      <dgm:prSet presAssocID="{217916F4-99F8-4584-A511-AB8451233EAC}" presName="comp" presStyleCnt="0"/>
      <dgm:spPr/>
      <dgm:t>
        <a:bodyPr/>
        <a:lstStyle/>
        <a:p>
          <a:endParaRPr lang="es-MX"/>
        </a:p>
      </dgm:t>
    </dgm:pt>
    <dgm:pt modelId="{05BF6DC7-9536-4B69-8786-8812D5E48843}" type="pres">
      <dgm:prSet presAssocID="{217916F4-99F8-4584-A511-AB8451233EAC}" presName="box" presStyleLbl="node1" presStyleIdx="1" presStyleCnt="4"/>
      <dgm:spPr/>
      <dgm:t>
        <a:bodyPr/>
        <a:lstStyle/>
        <a:p>
          <a:endParaRPr lang="es-MX"/>
        </a:p>
      </dgm:t>
    </dgm:pt>
    <dgm:pt modelId="{B8E85806-D0CE-4E09-87E1-919D43F80F12}" type="pres">
      <dgm:prSet presAssocID="{217916F4-99F8-4584-A511-AB8451233EAC}" presName="img" presStyleLbl="fgImgPlace1" presStyleIdx="1" presStyleCnt="4"/>
      <dgm:spPr>
        <a:blipFill rotWithShape="1">
          <a:blip xmlns:r="http://schemas.openxmlformats.org/officeDocument/2006/relationships" r:embed="rId2"/>
          <a:stretch>
            <a:fillRect/>
          </a:stretch>
        </a:blipFill>
      </dgm:spPr>
      <dgm:t>
        <a:bodyPr/>
        <a:lstStyle/>
        <a:p>
          <a:endParaRPr lang="es-MX"/>
        </a:p>
      </dgm:t>
    </dgm:pt>
    <dgm:pt modelId="{019D0E24-2AC5-4310-8603-49A4B60F1A3C}" type="pres">
      <dgm:prSet presAssocID="{217916F4-99F8-4584-A511-AB8451233EAC}" presName="text" presStyleLbl="node1" presStyleIdx="1" presStyleCnt="4">
        <dgm:presLayoutVars>
          <dgm:bulletEnabled val="1"/>
        </dgm:presLayoutVars>
      </dgm:prSet>
      <dgm:spPr/>
      <dgm:t>
        <a:bodyPr/>
        <a:lstStyle/>
        <a:p>
          <a:endParaRPr lang="es-MX"/>
        </a:p>
      </dgm:t>
    </dgm:pt>
    <dgm:pt modelId="{225B61D2-D8F0-44A5-93B5-124F1726136A}" type="pres">
      <dgm:prSet presAssocID="{FA2E849C-059E-4825-9EDF-E2F823547A39}" presName="spacer" presStyleCnt="0"/>
      <dgm:spPr/>
      <dgm:t>
        <a:bodyPr/>
        <a:lstStyle/>
        <a:p>
          <a:endParaRPr lang="es-MX"/>
        </a:p>
      </dgm:t>
    </dgm:pt>
    <dgm:pt modelId="{3CDAB21D-22AF-4705-B54C-31615621EF2C}" type="pres">
      <dgm:prSet presAssocID="{8F50F77B-6A9C-4C00-B774-280E29B80ECA}" presName="comp" presStyleCnt="0"/>
      <dgm:spPr/>
      <dgm:t>
        <a:bodyPr/>
        <a:lstStyle/>
        <a:p>
          <a:endParaRPr lang="es-MX"/>
        </a:p>
      </dgm:t>
    </dgm:pt>
    <dgm:pt modelId="{A04655D2-CC79-4243-BF90-1EE3CC3AE48A}" type="pres">
      <dgm:prSet presAssocID="{8F50F77B-6A9C-4C00-B774-280E29B80ECA}" presName="box" presStyleLbl="node1" presStyleIdx="2" presStyleCnt="4"/>
      <dgm:spPr/>
      <dgm:t>
        <a:bodyPr/>
        <a:lstStyle/>
        <a:p>
          <a:endParaRPr lang="es-MX"/>
        </a:p>
      </dgm:t>
    </dgm:pt>
    <dgm:pt modelId="{2F995CF1-11CD-4737-8FB5-70DDFFA497B1}" type="pres">
      <dgm:prSet presAssocID="{8F50F77B-6A9C-4C00-B774-280E29B80ECA}" presName="img" presStyleLbl="fgImgPlace1" presStyleIdx="2" presStyleCnt="4"/>
      <dgm:spPr>
        <a:blipFill rotWithShape="1">
          <a:blip xmlns:r="http://schemas.openxmlformats.org/officeDocument/2006/relationships" r:embed="rId3"/>
          <a:stretch>
            <a:fillRect/>
          </a:stretch>
        </a:blipFill>
      </dgm:spPr>
      <dgm:t>
        <a:bodyPr/>
        <a:lstStyle/>
        <a:p>
          <a:endParaRPr lang="es-MX"/>
        </a:p>
      </dgm:t>
    </dgm:pt>
    <dgm:pt modelId="{7C446D23-F088-4222-8B77-19B200DDE860}" type="pres">
      <dgm:prSet presAssocID="{8F50F77B-6A9C-4C00-B774-280E29B80ECA}" presName="text" presStyleLbl="node1" presStyleIdx="2" presStyleCnt="4">
        <dgm:presLayoutVars>
          <dgm:bulletEnabled val="1"/>
        </dgm:presLayoutVars>
      </dgm:prSet>
      <dgm:spPr/>
      <dgm:t>
        <a:bodyPr/>
        <a:lstStyle/>
        <a:p>
          <a:endParaRPr lang="es-MX"/>
        </a:p>
      </dgm:t>
    </dgm:pt>
    <dgm:pt modelId="{0A7C096E-1472-40BF-9EBC-074EA1BB14E6}" type="pres">
      <dgm:prSet presAssocID="{C9680DC5-132A-4818-82E2-5381BF775710}" presName="spacer" presStyleCnt="0"/>
      <dgm:spPr/>
      <dgm:t>
        <a:bodyPr/>
        <a:lstStyle/>
        <a:p>
          <a:endParaRPr lang="es-MX"/>
        </a:p>
      </dgm:t>
    </dgm:pt>
    <dgm:pt modelId="{EBE93ED2-4324-4DF8-89AE-2ED87CA39D8A}" type="pres">
      <dgm:prSet presAssocID="{E393FE4B-03A2-44D3-B9F0-6FF293D4F345}" presName="comp" presStyleCnt="0"/>
      <dgm:spPr/>
      <dgm:t>
        <a:bodyPr/>
        <a:lstStyle/>
        <a:p>
          <a:endParaRPr lang="es-MX"/>
        </a:p>
      </dgm:t>
    </dgm:pt>
    <dgm:pt modelId="{C4D6A7DA-A181-4423-ADB4-86EF86C9A79E}" type="pres">
      <dgm:prSet presAssocID="{E393FE4B-03A2-44D3-B9F0-6FF293D4F345}" presName="box" presStyleLbl="node1" presStyleIdx="3" presStyleCnt="4"/>
      <dgm:spPr/>
      <dgm:t>
        <a:bodyPr/>
        <a:lstStyle/>
        <a:p>
          <a:endParaRPr lang="es-MX"/>
        </a:p>
      </dgm:t>
    </dgm:pt>
    <dgm:pt modelId="{F64EFC10-47FD-482C-80F2-5DD6E4809768}" type="pres">
      <dgm:prSet presAssocID="{E393FE4B-03A2-44D3-B9F0-6FF293D4F345}" presName="img" presStyleLbl="fgImgPlace1" presStyleIdx="3" presStyleCnt="4" custScaleY="99797"/>
      <dgm:spPr>
        <a:blipFill rotWithShape="1">
          <a:blip xmlns:r="http://schemas.openxmlformats.org/officeDocument/2006/relationships" r:embed="rId4"/>
          <a:stretch>
            <a:fillRect/>
          </a:stretch>
        </a:blipFill>
      </dgm:spPr>
      <dgm:t>
        <a:bodyPr/>
        <a:lstStyle/>
        <a:p>
          <a:endParaRPr lang="es-MX"/>
        </a:p>
      </dgm:t>
    </dgm:pt>
    <dgm:pt modelId="{F3C2F511-D7A8-4722-B0B2-9BE8695DC60E}" type="pres">
      <dgm:prSet presAssocID="{E393FE4B-03A2-44D3-B9F0-6FF293D4F345}" presName="text" presStyleLbl="node1" presStyleIdx="3" presStyleCnt="4">
        <dgm:presLayoutVars>
          <dgm:bulletEnabled val="1"/>
        </dgm:presLayoutVars>
      </dgm:prSet>
      <dgm:spPr/>
      <dgm:t>
        <a:bodyPr/>
        <a:lstStyle/>
        <a:p>
          <a:endParaRPr lang="es-MX"/>
        </a:p>
      </dgm:t>
    </dgm:pt>
  </dgm:ptLst>
  <dgm:cxnLst>
    <dgm:cxn modelId="{AD58ACB7-27F4-4A8C-A38C-03D81AB07B2E}" type="presOf" srcId="{43E4DF0C-140A-45A2-AD20-D1C58634F0EF}" destId="{C16E4C42-A31B-48DF-81D0-F970B1E1BB80}" srcOrd="0" destOrd="0" presId="urn:microsoft.com/office/officeart/2005/8/layout/vList4"/>
    <dgm:cxn modelId="{5BDDF438-BFE1-41CE-B727-7752D1EE9DD8}" type="presOf" srcId="{17DD36C0-F34C-4792-A54B-A4A261C33689}" destId="{019D0E24-2AC5-4310-8603-49A4B60F1A3C}" srcOrd="1" destOrd="1" presId="urn:microsoft.com/office/officeart/2005/8/layout/vList4"/>
    <dgm:cxn modelId="{B02B9DA8-87C5-4C58-8F76-189EE6CF38B2}" type="presOf" srcId="{217916F4-99F8-4584-A511-AB8451233EAC}" destId="{05BF6DC7-9536-4B69-8786-8812D5E48843}" srcOrd="0" destOrd="0" presId="urn:microsoft.com/office/officeart/2005/8/layout/vList4"/>
    <dgm:cxn modelId="{9BEB1366-A8CC-4341-863D-B06C6FCBAE50}" srcId="{E393FE4B-03A2-44D3-B9F0-6FF293D4F345}" destId="{5C7DE180-43F2-41BD-9386-E8FA91CB22B6}" srcOrd="0" destOrd="0" parTransId="{0212213D-3F2A-46E1-BFAF-0049CB978BFC}" sibTransId="{A5B91FDB-0D7E-40B0-9560-B408DB785F35}"/>
    <dgm:cxn modelId="{86AF3E70-F58C-47E5-B672-D77494A964C2}" type="presOf" srcId="{17DD36C0-F34C-4792-A54B-A4A261C33689}" destId="{05BF6DC7-9536-4B69-8786-8812D5E48843}" srcOrd="0" destOrd="1" presId="urn:microsoft.com/office/officeart/2005/8/layout/vList4"/>
    <dgm:cxn modelId="{F725228E-D59C-401A-ADF7-B8ECCAF48AAB}" srcId="{8F50F77B-6A9C-4C00-B774-280E29B80ECA}" destId="{98C5C1DD-4799-4653-A150-D8B5589BC217}" srcOrd="0" destOrd="0" parTransId="{204B83E7-54F8-4D2D-A097-2C3B7241FB89}" sibTransId="{573959DD-FECD-4366-9D95-81520EB606E9}"/>
    <dgm:cxn modelId="{BB67D0D8-0A87-4DB2-88E8-BFEC4B160486}" srcId="{43E4DF0C-140A-45A2-AD20-D1C58634F0EF}" destId="{E393FE4B-03A2-44D3-B9F0-6FF293D4F345}" srcOrd="3" destOrd="0" parTransId="{4BA8A2D3-5618-47C3-AAB5-57CB3F7C3F90}" sibTransId="{910DB475-9178-4EC4-AF80-13C9F5207C89}"/>
    <dgm:cxn modelId="{28824B6C-E49A-4EA3-86A7-C4C85CE04996}" type="presOf" srcId="{98C5C1DD-4799-4653-A150-D8B5589BC217}" destId="{A04655D2-CC79-4243-BF90-1EE3CC3AE48A}" srcOrd="0" destOrd="1" presId="urn:microsoft.com/office/officeart/2005/8/layout/vList4"/>
    <dgm:cxn modelId="{1DD10B92-03D2-408A-93A7-9E4B6F395BD3}" type="presOf" srcId="{E393FE4B-03A2-44D3-B9F0-6FF293D4F345}" destId="{F3C2F511-D7A8-4722-B0B2-9BE8695DC60E}" srcOrd="1" destOrd="0" presId="urn:microsoft.com/office/officeart/2005/8/layout/vList4"/>
    <dgm:cxn modelId="{9C8AAACD-3471-4845-808C-D8B6D5AD5BA0}" type="presOf" srcId="{E393FE4B-03A2-44D3-B9F0-6FF293D4F345}" destId="{C4D6A7DA-A181-4423-ADB4-86EF86C9A79E}" srcOrd="0" destOrd="0" presId="urn:microsoft.com/office/officeart/2005/8/layout/vList4"/>
    <dgm:cxn modelId="{B04ECCAA-61EF-4DF7-9A0C-B02E68869DA2}" srcId="{43E4DF0C-140A-45A2-AD20-D1C58634F0EF}" destId="{217916F4-99F8-4584-A511-AB8451233EAC}" srcOrd="1" destOrd="0" parTransId="{ED6B24E0-E259-42EF-98FB-752C5D9C8771}" sibTransId="{FA2E849C-059E-4825-9EDF-E2F823547A39}"/>
    <dgm:cxn modelId="{A296A68F-FD41-46A3-B606-EED84263F964}" type="presOf" srcId="{217916F4-99F8-4584-A511-AB8451233EAC}" destId="{019D0E24-2AC5-4310-8603-49A4B60F1A3C}" srcOrd="1" destOrd="0" presId="urn:microsoft.com/office/officeart/2005/8/layout/vList4"/>
    <dgm:cxn modelId="{6D40A35F-A265-421F-9319-859EEE7761C2}" type="presOf" srcId="{98C5C1DD-4799-4653-A150-D8B5589BC217}" destId="{7C446D23-F088-4222-8B77-19B200DDE860}" srcOrd="1" destOrd="1" presId="urn:microsoft.com/office/officeart/2005/8/layout/vList4"/>
    <dgm:cxn modelId="{91EDC8AA-4E62-4358-B47A-7E2D5327FDE1}" srcId="{217916F4-99F8-4584-A511-AB8451233EAC}" destId="{17DD36C0-F34C-4792-A54B-A4A261C33689}" srcOrd="0" destOrd="0" parTransId="{48BA4276-5B99-44C3-8D0F-730D0AADC1CD}" sibTransId="{7CA9EC7A-84CB-4C3D-AD97-D42D255F041B}"/>
    <dgm:cxn modelId="{9BA6AF6F-1C9D-47E4-8FE3-6E84E9276BDB}" srcId="{F48707A5-8CE6-461D-B506-626508D25D78}" destId="{2BBE4089-4CFA-490A-8FFA-91FA97D131E6}" srcOrd="0" destOrd="0" parTransId="{A1E95975-EB35-4C90-8A84-2B8348B172EB}" sibTransId="{2F83D138-5A1A-42C6-8E48-FC747F62A3DC}"/>
    <dgm:cxn modelId="{DD06B62F-570A-45C5-B978-E905D3A92CC1}" type="presOf" srcId="{5C7DE180-43F2-41BD-9386-E8FA91CB22B6}" destId="{C4D6A7DA-A181-4423-ADB4-86EF86C9A79E}" srcOrd="0" destOrd="1" presId="urn:microsoft.com/office/officeart/2005/8/layout/vList4"/>
    <dgm:cxn modelId="{746B9F4E-FDCF-42F7-B3B7-295F261ED79D}" srcId="{43E4DF0C-140A-45A2-AD20-D1C58634F0EF}" destId="{F48707A5-8CE6-461D-B506-626508D25D78}" srcOrd="0" destOrd="0" parTransId="{E40BD87E-5815-4588-A6A7-F1383477B366}" sibTransId="{B5334FEC-81E4-420C-8E35-464D0D83B083}"/>
    <dgm:cxn modelId="{EDC0EDB3-36A0-493A-BC1D-F45E5E0EF7D3}" type="presOf" srcId="{8F50F77B-6A9C-4C00-B774-280E29B80ECA}" destId="{A04655D2-CC79-4243-BF90-1EE3CC3AE48A}" srcOrd="0" destOrd="0" presId="urn:microsoft.com/office/officeart/2005/8/layout/vList4"/>
    <dgm:cxn modelId="{5CEF3E4D-FC1A-440D-9D11-1EF224291C2A}" type="presOf" srcId="{8F50F77B-6A9C-4C00-B774-280E29B80ECA}" destId="{7C446D23-F088-4222-8B77-19B200DDE860}" srcOrd="1" destOrd="0" presId="urn:microsoft.com/office/officeart/2005/8/layout/vList4"/>
    <dgm:cxn modelId="{82E31C3A-BE90-4E5A-B6F8-2331A2732831}" srcId="{43E4DF0C-140A-45A2-AD20-D1C58634F0EF}" destId="{8F50F77B-6A9C-4C00-B774-280E29B80ECA}" srcOrd="2" destOrd="0" parTransId="{5EF33DF8-D05F-421F-A8DF-ABF6D05CBAE3}" sibTransId="{C9680DC5-132A-4818-82E2-5381BF775710}"/>
    <dgm:cxn modelId="{EC24A3E1-77D0-4258-9D57-80F62CB4F5D9}" type="presOf" srcId="{F48707A5-8CE6-461D-B506-626508D25D78}" destId="{0E5F387E-89A9-446B-A9F1-3C8968D8F6AA}" srcOrd="0" destOrd="0" presId="urn:microsoft.com/office/officeart/2005/8/layout/vList4"/>
    <dgm:cxn modelId="{95BDFABD-0C14-45BA-96D7-2D56218E7CCB}" type="presOf" srcId="{2BBE4089-4CFA-490A-8FFA-91FA97D131E6}" destId="{29ED9556-9C22-4E72-9CB1-3281323DC0D3}" srcOrd="1" destOrd="1" presId="urn:microsoft.com/office/officeart/2005/8/layout/vList4"/>
    <dgm:cxn modelId="{421B8FD9-E12C-4370-9DEA-E4A5453ECF58}" type="presOf" srcId="{5C7DE180-43F2-41BD-9386-E8FA91CB22B6}" destId="{F3C2F511-D7A8-4722-B0B2-9BE8695DC60E}" srcOrd="1" destOrd="1" presId="urn:microsoft.com/office/officeart/2005/8/layout/vList4"/>
    <dgm:cxn modelId="{9E384BE5-45C6-4949-91C6-AD2038C03B81}" type="presOf" srcId="{2BBE4089-4CFA-490A-8FFA-91FA97D131E6}" destId="{0E5F387E-89A9-446B-A9F1-3C8968D8F6AA}" srcOrd="0" destOrd="1" presId="urn:microsoft.com/office/officeart/2005/8/layout/vList4"/>
    <dgm:cxn modelId="{2D13DB24-2A02-4BE4-B3CD-69EC0A683C9A}" type="presOf" srcId="{F48707A5-8CE6-461D-B506-626508D25D78}" destId="{29ED9556-9C22-4E72-9CB1-3281323DC0D3}" srcOrd="1" destOrd="0" presId="urn:microsoft.com/office/officeart/2005/8/layout/vList4"/>
    <dgm:cxn modelId="{F60687CE-15F1-4E31-B9E8-FEE2066F5D26}" type="presParOf" srcId="{C16E4C42-A31B-48DF-81D0-F970B1E1BB80}" destId="{D96B3A8F-703C-4519-9FF9-DA539DF197B3}" srcOrd="0" destOrd="0" presId="urn:microsoft.com/office/officeart/2005/8/layout/vList4"/>
    <dgm:cxn modelId="{63B29DF4-B2A7-44A8-B0D0-8F4D9548446C}" type="presParOf" srcId="{D96B3A8F-703C-4519-9FF9-DA539DF197B3}" destId="{0E5F387E-89A9-446B-A9F1-3C8968D8F6AA}" srcOrd="0" destOrd="0" presId="urn:microsoft.com/office/officeart/2005/8/layout/vList4"/>
    <dgm:cxn modelId="{B85BE0CD-7EAC-491D-803B-551B782EF1FC}" type="presParOf" srcId="{D96B3A8F-703C-4519-9FF9-DA539DF197B3}" destId="{6B19B6CC-5BFD-47F2-9499-16A6BA703E44}" srcOrd="1" destOrd="0" presId="urn:microsoft.com/office/officeart/2005/8/layout/vList4"/>
    <dgm:cxn modelId="{709210F6-2CD5-4D9A-BB89-B980948E2F67}" type="presParOf" srcId="{D96B3A8F-703C-4519-9FF9-DA539DF197B3}" destId="{29ED9556-9C22-4E72-9CB1-3281323DC0D3}" srcOrd="2" destOrd="0" presId="urn:microsoft.com/office/officeart/2005/8/layout/vList4"/>
    <dgm:cxn modelId="{2A2D8732-FE68-4E20-A346-D92318B3850F}" type="presParOf" srcId="{C16E4C42-A31B-48DF-81D0-F970B1E1BB80}" destId="{FEC42F61-8392-4ECB-AFB1-EDADF7338FC6}" srcOrd="1" destOrd="0" presId="urn:microsoft.com/office/officeart/2005/8/layout/vList4"/>
    <dgm:cxn modelId="{22D41AB2-03E8-4D5E-8F13-DC141B1D5E94}" type="presParOf" srcId="{C16E4C42-A31B-48DF-81D0-F970B1E1BB80}" destId="{2EC4072D-C973-4B11-9659-0FC364AA41C4}" srcOrd="2" destOrd="0" presId="urn:microsoft.com/office/officeart/2005/8/layout/vList4"/>
    <dgm:cxn modelId="{0ADC920D-9250-4C64-916E-741577B5AE0A}" type="presParOf" srcId="{2EC4072D-C973-4B11-9659-0FC364AA41C4}" destId="{05BF6DC7-9536-4B69-8786-8812D5E48843}" srcOrd="0" destOrd="0" presId="urn:microsoft.com/office/officeart/2005/8/layout/vList4"/>
    <dgm:cxn modelId="{3DEEEDBC-A2AE-4682-9351-2C34A428184A}" type="presParOf" srcId="{2EC4072D-C973-4B11-9659-0FC364AA41C4}" destId="{B8E85806-D0CE-4E09-87E1-919D43F80F12}" srcOrd="1" destOrd="0" presId="urn:microsoft.com/office/officeart/2005/8/layout/vList4"/>
    <dgm:cxn modelId="{DF3186E6-573B-470B-B01F-62AA469E6C27}" type="presParOf" srcId="{2EC4072D-C973-4B11-9659-0FC364AA41C4}" destId="{019D0E24-2AC5-4310-8603-49A4B60F1A3C}" srcOrd="2" destOrd="0" presId="urn:microsoft.com/office/officeart/2005/8/layout/vList4"/>
    <dgm:cxn modelId="{E20AF38C-4C4E-4D89-BF50-EF8D52F2D239}" type="presParOf" srcId="{C16E4C42-A31B-48DF-81D0-F970B1E1BB80}" destId="{225B61D2-D8F0-44A5-93B5-124F1726136A}" srcOrd="3" destOrd="0" presId="urn:microsoft.com/office/officeart/2005/8/layout/vList4"/>
    <dgm:cxn modelId="{D26EB8F8-F66D-4B9D-B3CD-AA161B82A41C}" type="presParOf" srcId="{C16E4C42-A31B-48DF-81D0-F970B1E1BB80}" destId="{3CDAB21D-22AF-4705-B54C-31615621EF2C}" srcOrd="4" destOrd="0" presId="urn:microsoft.com/office/officeart/2005/8/layout/vList4"/>
    <dgm:cxn modelId="{7FEEAD70-091F-483F-93CE-8A28EFE07AB0}" type="presParOf" srcId="{3CDAB21D-22AF-4705-B54C-31615621EF2C}" destId="{A04655D2-CC79-4243-BF90-1EE3CC3AE48A}" srcOrd="0" destOrd="0" presId="urn:microsoft.com/office/officeart/2005/8/layout/vList4"/>
    <dgm:cxn modelId="{D2AFC17A-06DC-4700-9FBB-689100B7AE32}" type="presParOf" srcId="{3CDAB21D-22AF-4705-B54C-31615621EF2C}" destId="{2F995CF1-11CD-4737-8FB5-70DDFFA497B1}" srcOrd="1" destOrd="0" presId="urn:microsoft.com/office/officeart/2005/8/layout/vList4"/>
    <dgm:cxn modelId="{048946CC-5EEB-4F78-ADB2-0FED7F7A9B58}" type="presParOf" srcId="{3CDAB21D-22AF-4705-B54C-31615621EF2C}" destId="{7C446D23-F088-4222-8B77-19B200DDE860}" srcOrd="2" destOrd="0" presId="urn:microsoft.com/office/officeart/2005/8/layout/vList4"/>
    <dgm:cxn modelId="{E2C09813-A267-4260-97D3-1503E45A0C68}" type="presParOf" srcId="{C16E4C42-A31B-48DF-81D0-F970B1E1BB80}" destId="{0A7C096E-1472-40BF-9EBC-074EA1BB14E6}" srcOrd="5" destOrd="0" presId="urn:microsoft.com/office/officeart/2005/8/layout/vList4"/>
    <dgm:cxn modelId="{1626648F-C72A-45D9-90A3-BB42EBCB6FBF}" type="presParOf" srcId="{C16E4C42-A31B-48DF-81D0-F970B1E1BB80}" destId="{EBE93ED2-4324-4DF8-89AE-2ED87CA39D8A}" srcOrd="6" destOrd="0" presId="urn:microsoft.com/office/officeart/2005/8/layout/vList4"/>
    <dgm:cxn modelId="{E20C5034-D5AF-404F-BD93-62F7665BD290}" type="presParOf" srcId="{EBE93ED2-4324-4DF8-89AE-2ED87CA39D8A}" destId="{C4D6A7DA-A181-4423-ADB4-86EF86C9A79E}" srcOrd="0" destOrd="0" presId="urn:microsoft.com/office/officeart/2005/8/layout/vList4"/>
    <dgm:cxn modelId="{B74D692E-9A5D-4AAA-9CA1-FAE93D7E933C}" type="presParOf" srcId="{EBE93ED2-4324-4DF8-89AE-2ED87CA39D8A}" destId="{F64EFC10-47FD-482C-80F2-5DD6E4809768}" srcOrd="1" destOrd="0" presId="urn:microsoft.com/office/officeart/2005/8/layout/vList4"/>
    <dgm:cxn modelId="{F9FC5CED-C431-4D1B-A9AE-5020B8F19393}" type="presParOf" srcId="{EBE93ED2-4324-4DF8-89AE-2ED87CA39D8A}" destId="{F3C2F511-D7A8-4722-B0B2-9BE8695DC60E}" srcOrd="2" destOrd="0" presId="urn:microsoft.com/office/officeart/2005/8/layout/vList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9/26/2016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0028055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9/26/2016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5172163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9/26/2016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‹Nº›</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6359461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pPr/>
              <a:t>9/26/2016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90201355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pPr/>
              <a:t>9/26/2016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‹Nº›</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40727366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pPr/>
              <a:t>9/26/2016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28818312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9/26/2016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81758770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9/26/2016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7378302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9/26/2016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2391294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9/26/2016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0065106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pPr/>
              <a:t>9/26/2016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284849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9/26/2016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6649892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9/26/2016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9620214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9/26/2016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720121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pPr/>
              <a:t>9/26/2016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7219606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pPr/>
              <a:t>9/26/2016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38764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157"/>
            <a:ext cx="2356674" cy="6853096"/>
            <a:chOff x="6627813" y="195610"/>
            <a:chExt cx="1952625" cy="5678141"/>
          </a:xfrm>
        </p:grpSpPr>
        <p:sp>
          <p:nvSpPr>
            <p:cNvPr id="11" name="Freeform 27"/>
            <p:cNvSpPr/>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smtClean="0"/>
              <a:pPr/>
              <a:t>9/26/2016</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332319941"/>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 id="2147483677" r:id="rId12"/>
    <p:sldLayoutId id="2147483678" r:id="rId13"/>
    <p:sldLayoutId id="2147483679" r:id="rId14"/>
    <p:sldLayoutId id="2147483680" r:id="rId15"/>
    <p:sldLayoutId id="2147483681" r:id="rId16"/>
  </p:sldLayoutIdLst>
  <p:txStyles>
    <p:title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7" Type="http://schemas.openxmlformats.org/officeDocument/2006/relationships/image" Target="../media/image16.jpeg"/><Relationship Id="rId2" Type="http://schemas.openxmlformats.org/officeDocument/2006/relationships/image" Target="../media/image11.jpeg"/><Relationship Id="rId1" Type="http://schemas.openxmlformats.org/officeDocument/2006/relationships/slideLayout" Target="../slideLayouts/slideLayout2.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_rels/slide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8.xml"/><Relationship Id="rId5" Type="http://schemas.openxmlformats.org/officeDocument/2006/relationships/image" Target="../media/image20.jpeg"/><Relationship Id="rId4" Type="http://schemas.openxmlformats.org/officeDocument/2006/relationships/image" Target="../media/image1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2383473" y="1165860"/>
            <a:ext cx="8726487" cy="3204197"/>
          </a:xfrm>
        </p:spPr>
        <p:txBody>
          <a:bodyPr>
            <a:noAutofit/>
          </a:bodyPr>
          <a:lstStyle/>
          <a:p>
            <a:pPr algn="ctr"/>
            <a:r>
              <a:rPr lang="es-MX" sz="2400" dirty="0" smtClean="0">
                <a:solidFill>
                  <a:srgbClr val="0070C0"/>
                </a:solidFill>
              </a:rPr>
              <a:t>UNIVERSIDAD </a:t>
            </a:r>
            <a:r>
              <a:rPr lang="es-MX" sz="2400" dirty="0">
                <a:solidFill>
                  <a:srgbClr val="0070C0"/>
                </a:solidFill>
              </a:rPr>
              <a:t>AUTÓNOMA DEL ESTADO DE MÉXICO</a:t>
            </a:r>
            <a:br>
              <a:rPr lang="es-MX" sz="2400" dirty="0">
                <a:solidFill>
                  <a:srgbClr val="0070C0"/>
                </a:solidFill>
              </a:rPr>
            </a:br>
            <a:r>
              <a:rPr lang="es-MX" sz="2400" dirty="0">
                <a:solidFill>
                  <a:srgbClr val="0070C0"/>
                </a:solidFill>
              </a:rPr>
              <a:t>PLANTEL “LIC. ADOLFO LÓPEZ MATEOS” DE LA ESCUELA PREPARATORIA</a:t>
            </a:r>
            <a:br>
              <a:rPr lang="es-MX" sz="2400" dirty="0">
                <a:solidFill>
                  <a:srgbClr val="0070C0"/>
                </a:solidFill>
              </a:rPr>
            </a:br>
            <a:r>
              <a:rPr lang="es-MX" sz="2400" dirty="0">
                <a:solidFill>
                  <a:srgbClr val="0070C0"/>
                </a:solidFill>
              </a:rPr>
              <a:t>DESARROLLO </a:t>
            </a:r>
            <a:r>
              <a:rPr lang="es-MX" sz="2400" dirty="0" smtClean="0">
                <a:solidFill>
                  <a:srgbClr val="0070C0"/>
                </a:solidFill>
              </a:rPr>
              <a:t>SOCIAL DEL ADOLESCENTE</a:t>
            </a:r>
            <a:r>
              <a:rPr lang="es-MX" sz="2400" dirty="0">
                <a:solidFill>
                  <a:srgbClr val="336699"/>
                </a:solidFill>
              </a:rPr>
              <a:t/>
            </a:r>
            <a:br>
              <a:rPr lang="es-MX" sz="2400" dirty="0">
                <a:solidFill>
                  <a:srgbClr val="336699"/>
                </a:solidFill>
              </a:rPr>
            </a:br>
            <a:r>
              <a:rPr lang="es-MX" sz="2400" dirty="0">
                <a:solidFill>
                  <a:srgbClr val="336699"/>
                </a:solidFill>
              </a:rPr>
              <a:t/>
            </a:r>
            <a:br>
              <a:rPr lang="es-MX" sz="2400" dirty="0">
                <a:solidFill>
                  <a:srgbClr val="336699"/>
                </a:solidFill>
              </a:rPr>
            </a:br>
            <a:r>
              <a:rPr lang="es-MX" sz="2800" dirty="0" smtClean="0">
                <a:solidFill>
                  <a:schemeClr val="accent6"/>
                </a:solidFill>
                <a:latin typeface="Lucida Handwriting" panose="03010101010101010101" pitchFamily="66" charset="0"/>
              </a:rPr>
              <a:t>LÍMITES EN MIS RELACIONES </a:t>
            </a:r>
            <a:br>
              <a:rPr lang="es-MX" sz="2800" dirty="0" smtClean="0">
                <a:solidFill>
                  <a:schemeClr val="accent6"/>
                </a:solidFill>
                <a:latin typeface="Lucida Handwriting" panose="03010101010101010101" pitchFamily="66" charset="0"/>
              </a:rPr>
            </a:br>
            <a:r>
              <a:rPr lang="es-MX" sz="2800" dirty="0" smtClean="0">
                <a:solidFill>
                  <a:schemeClr val="accent6"/>
                </a:solidFill>
                <a:latin typeface="Lucida Handwriting" panose="03010101010101010101" pitchFamily="66" charset="0"/>
              </a:rPr>
              <a:t>INTERPERSONALES</a:t>
            </a:r>
            <a:r>
              <a:rPr lang="es-MX" sz="2400" dirty="0">
                <a:solidFill>
                  <a:srgbClr val="EE6ED3"/>
                </a:solidFill>
                <a:latin typeface="Lucida Handwriting" panose="03010101010101010101" pitchFamily="66" charset="0"/>
              </a:rPr>
              <a:t/>
            </a:r>
            <a:br>
              <a:rPr lang="es-MX" sz="2400" dirty="0">
                <a:solidFill>
                  <a:srgbClr val="EE6ED3"/>
                </a:solidFill>
                <a:latin typeface="Lucida Handwriting" panose="03010101010101010101" pitchFamily="66" charset="0"/>
              </a:rPr>
            </a:br>
            <a:endParaRPr lang="es-MX" sz="2400" dirty="0">
              <a:solidFill>
                <a:srgbClr val="EE6ED3"/>
              </a:solidFill>
            </a:endParaRPr>
          </a:p>
        </p:txBody>
      </p:sp>
      <p:sp>
        <p:nvSpPr>
          <p:cNvPr id="3" name="Subtítulo 2"/>
          <p:cNvSpPr>
            <a:spLocks noGrp="1"/>
          </p:cNvSpPr>
          <p:nvPr>
            <p:ph type="subTitle" idx="1"/>
          </p:nvPr>
        </p:nvSpPr>
        <p:spPr>
          <a:xfrm>
            <a:off x="2383472" y="4617361"/>
            <a:ext cx="8726487" cy="1126283"/>
          </a:xfrm>
        </p:spPr>
        <p:txBody>
          <a:bodyPr/>
          <a:lstStyle/>
          <a:p>
            <a:pPr algn="ctr"/>
            <a:r>
              <a:rPr lang="es-MX" sz="2400" dirty="0">
                <a:solidFill>
                  <a:srgbClr val="0070C0"/>
                </a:solidFill>
                <a:latin typeface="+mj-lt"/>
              </a:rPr>
              <a:t>M. EN ED. SANDRA ARACELI DÍAZ VÁZQUEZ</a:t>
            </a:r>
          </a:p>
          <a:p>
            <a:pPr algn="ctr"/>
            <a:r>
              <a:rPr lang="es-MX" sz="2400" smtClean="0">
                <a:solidFill>
                  <a:srgbClr val="0070C0"/>
                </a:solidFill>
                <a:latin typeface="+mj-lt"/>
              </a:rPr>
              <a:t>Octubre </a:t>
            </a:r>
            <a:r>
              <a:rPr lang="es-MX" sz="2400" dirty="0">
                <a:solidFill>
                  <a:srgbClr val="0070C0"/>
                </a:solidFill>
                <a:latin typeface="+mj-lt"/>
              </a:rPr>
              <a:t>2016</a:t>
            </a:r>
          </a:p>
          <a:p>
            <a:endParaRPr lang="es-MX" dirty="0"/>
          </a:p>
        </p:txBody>
      </p:sp>
      <p:pic>
        <p:nvPicPr>
          <p:cNvPr id="4" name="10 Imagen" descr="prepa 1.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618089" y="272892"/>
            <a:ext cx="1258308" cy="112585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5" name="10 Marcador de contenido" descr="uaem1.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318276" y="272892"/>
            <a:ext cx="1270937" cy="1137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694266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1000"/>
                                        <p:tgtEl>
                                          <p:spTgt spid="3">
                                            <p:txEl>
                                              <p:pRg st="0" end="0"/>
                                            </p:txEl>
                                          </p:spTgt>
                                        </p:tgtEl>
                                      </p:cBhvr>
                                    </p:animEffect>
                                    <p:anim calcmode="lin" valueType="num">
                                      <p:cBhvr>
                                        <p:cTn id="14"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1000"/>
                                        <p:tgtEl>
                                          <p:spTgt spid="3">
                                            <p:txEl>
                                              <p:pRg st="1" end="1"/>
                                            </p:txEl>
                                          </p:spTgt>
                                        </p:tgtEl>
                                      </p:cBhvr>
                                    </p:animEffect>
                                    <p:anim calcmode="lin" valueType="num">
                                      <p:cBhvr>
                                        <p:cTn id="20"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p:cNvSpPr>
            <a:spLocks noGrp="1"/>
          </p:cNvSpPr>
          <p:nvPr>
            <p:ph type="title"/>
          </p:nvPr>
        </p:nvSpPr>
        <p:spPr>
          <a:xfrm>
            <a:off x="1594317" y="672397"/>
            <a:ext cx="4957266" cy="775032"/>
          </a:xfrm>
        </p:spPr>
        <p:txBody>
          <a:bodyPr>
            <a:normAutofit/>
          </a:bodyPr>
          <a:lstStyle/>
          <a:p>
            <a:pPr algn="ctr"/>
            <a:r>
              <a:rPr lang="es-MX" sz="3200" dirty="0" smtClean="0">
                <a:solidFill>
                  <a:srgbClr val="FF0000"/>
                </a:solidFill>
                <a:effectLst>
                  <a:outerShdw blurRad="38100" dist="38100" dir="2700000" algn="tl">
                    <a:srgbClr val="000000">
                      <a:alpha val="43137"/>
                    </a:srgbClr>
                  </a:outerShdw>
                </a:effectLst>
              </a:rPr>
              <a:t>Origen del conflicto</a:t>
            </a:r>
            <a:endParaRPr lang="es-MX" sz="3200" dirty="0">
              <a:solidFill>
                <a:srgbClr val="FF0000"/>
              </a:solidFill>
              <a:effectLst>
                <a:outerShdw blurRad="38100" dist="38100" dir="2700000" algn="tl">
                  <a:srgbClr val="000000">
                    <a:alpha val="43137"/>
                  </a:srgbClr>
                </a:outerShdw>
              </a:effectLst>
            </a:endParaRPr>
          </a:p>
        </p:txBody>
      </p:sp>
      <p:sp>
        <p:nvSpPr>
          <p:cNvPr id="7" name="Marcador de contenido 6"/>
          <p:cNvSpPr>
            <a:spLocks noGrp="1"/>
          </p:cNvSpPr>
          <p:nvPr>
            <p:ph sz="half" idx="2"/>
          </p:nvPr>
        </p:nvSpPr>
        <p:spPr>
          <a:xfrm>
            <a:off x="6945897" y="672397"/>
            <a:ext cx="4313864" cy="5579813"/>
          </a:xfrm>
        </p:spPr>
        <p:txBody>
          <a:bodyPr>
            <a:noAutofit/>
          </a:bodyPr>
          <a:lstStyle/>
          <a:p>
            <a:pPr marL="0" indent="0" algn="ctr">
              <a:buNone/>
            </a:pPr>
            <a:r>
              <a:rPr lang="es-MX" sz="2400" dirty="0" smtClean="0">
                <a:solidFill>
                  <a:srgbClr val="7030A0"/>
                </a:solidFill>
              </a:rPr>
              <a:t>Todo conflicto deriva de la actividad humana. </a:t>
            </a:r>
          </a:p>
          <a:p>
            <a:pPr marL="0" indent="0" algn="ctr">
              <a:buNone/>
            </a:pPr>
            <a:r>
              <a:rPr lang="es-MX" sz="2400" dirty="0" smtClean="0">
                <a:solidFill>
                  <a:srgbClr val="7030A0"/>
                </a:solidFill>
              </a:rPr>
              <a:t>Cuando se juntan dos o más personas se establecen puntos de unión y puntos de diferenciación. </a:t>
            </a:r>
          </a:p>
          <a:p>
            <a:pPr marL="0" indent="0" algn="ctr">
              <a:buNone/>
            </a:pPr>
            <a:r>
              <a:rPr lang="es-MX" sz="2400" dirty="0" smtClean="0">
                <a:solidFill>
                  <a:srgbClr val="7030A0"/>
                </a:solidFill>
              </a:rPr>
              <a:t>Los puntos de unión nos acercan y nos permiten ver al otro como a un ser cercano, uno de los nuestros. Pero los puntos de diferenciación nos alejan y nos llevan a los conflictos. </a:t>
            </a:r>
            <a:endParaRPr lang="es-MX" sz="2400" dirty="0">
              <a:solidFill>
                <a:srgbClr val="7030A0"/>
              </a:solidFill>
            </a:endParaRPr>
          </a:p>
        </p:txBody>
      </p:sp>
      <p:pic>
        <p:nvPicPr>
          <p:cNvPr id="1026" name="Picture 2" descr="http://blog.pucp.edu.pe/blog/pensamientocritico/wp-content/uploads/sites/597/2016/03/MC-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1136077">
            <a:off x="1619065" y="2016087"/>
            <a:ext cx="4601048" cy="31853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316394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1026"/>
                                        </p:tgtEl>
                                        <p:attrNameLst>
                                          <p:attrName>style.visibility</p:attrName>
                                        </p:attrNameLst>
                                      </p:cBhvr>
                                      <p:to>
                                        <p:strVal val="visible"/>
                                      </p:to>
                                    </p:set>
                                    <p:anim calcmode="lin" valueType="num">
                                      <p:cBhvr>
                                        <p:cTn id="12" dur="500" fill="hold"/>
                                        <p:tgtEl>
                                          <p:spTgt spid="1026"/>
                                        </p:tgtEl>
                                        <p:attrNameLst>
                                          <p:attrName>ppt_w</p:attrName>
                                        </p:attrNameLst>
                                      </p:cBhvr>
                                      <p:tavLst>
                                        <p:tav tm="0">
                                          <p:val>
                                            <p:fltVal val="0"/>
                                          </p:val>
                                        </p:tav>
                                        <p:tav tm="100000">
                                          <p:val>
                                            <p:strVal val="#ppt_w"/>
                                          </p:val>
                                        </p:tav>
                                      </p:tavLst>
                                    </p:anim>
                                    <p:anim calcmode="lin" valueType="num">
                                      <p:cBhvr>
                                        <p:cTn id="13" dur="500" fill="hold"/>
                                        <p:tgtEl>
                                          <p:spTgt spid="1026"/>
                                        </p:tgtEl>
                                        <p:attrNameLst>
                                          <p:attrName>ppt_h</p:attrName>
                                        </p:attrNameLst>
                                      </p:cBhvr>
                                      <p:tavLst>
                                        <p:tav tm="0">
                                          <p:val>
                                            <p:fltVal val="0"/>
                                          </p:val>
                                        </p:tav>
                                        <p:tav tm="100000">
                                          <p:val>
                                            <p:strVal val="#ppt_h"/>
                                          </p:val>
                                        </p:tav>
                                      </p:tavLst>
                                    </p:anim>
                                    <p:animEffect transition="in" filter="fade">
                                      <p:cBhvr>
                                        <p:cTn id="14" dur="500"/>
                                        <p:tgtEl>
                                          <p:spTgt spid="1026"/>
                                        </p:tgtEl>
                                      </p:cBhvr>
                                    </p:animEffect>
                                  </p:childTnLst>
                                </p:cTn>
                              </p:par>
                            </p:childTnLst>
                          </p:cTn>
                        </p:par>
                        <p:par>
                          <p:cTn id="15" fill="hold">
                            <p:stCondLst>
                              <p:cond delay="1000"/>
                            </p:stCondLst>
                            <p:childTnLst>
                              <p:par>
                                <p:cTn id="16" presetID="42" presetClass="entr" presetSubtype="0" fill="hold" nodeType="after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fade">
                                      <p:cBhvr>
                                        <p:cTn id="18" dur="1000"/>
                                        <p:tgtEl>
                                          <p:spTgt spid="7">
                                            <p:txEl>
                                              <p:pRg st="0" end="0"/>
                                            </p:txEl>
                                          </p:spTgt>
                                        </p:tgtEl>
                                      </p:cBhvr>
                                    </p:animEffect>
                                    <p:anim calcmode="lin" valueType="num">
                                      <p:cBhvr>
                                        <p:cTn id="19"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20" dur="10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par>
                          <p:cTn id="21" fill="hold">
                            <p:stCondLst>
                              <p:cond delay="2000"/>
                            </p:stCondLst>
                            <p:childTnLst>
                              <p:par>
                                <p:cTn id="22" presetID="42" presetClass="entr" presetSubtype="0" fill="hold" nodeType="afterEffect">
                                  <p:stCondLst>
                                    <p:cond delay="0"/>
                                  </p:stCondLst>
                                  <p:childTnLst>
                                    <p:set>
                                      <p:cBhvr>
                                        <p:cTn id="23" dur="1" fill="hold">
                                          <p:stCondLst>
                                            <p:cond delay="0"/>
                                          </p:stCondLst>
                                        </p:cTn>
                                        <p:tgtEl>
                                          <p:spTgt spid="7">
                                            <p:txEl>
                                              <p:pRg st="1" end="1"/>
                                            </p:txEl>
                                          </p:spTgt>
                                        </p:tgtEl>
                                        <p:attrNameLst>
                                          <p:attrName>style.visibility</p:attrName>
                                        </p:attrNameLst>
                                      </p:cBhvr>
                                      <p:to>
                                        <p:strVal val="visible"/>
                                      </p:to>
                                    </p:set>
                                    <p:animEffect transition="in" filter="fade">
                                      <p:cBhvr>
                                        <p:cTn id="24" dur="1000"/>
                                        <p:tgtEl>
                                          <p:spTgt spid="7">
                                            <p:txEl>
                                              <p:pRg st="1" end="1"/>
                                            </p:txEl>
                                          </p:spTgt>
                                        </p:tgtEl>
                                      </p:cBhvr>
                                    </p:animEffect>
                                    <p:anim calcmode="lin" valueType="num">
                                      <p:cBhvr>
                                        <p:cTn id="25" dur="1000" fill="hold"/>
                                        <p:tgtEl>
                                          <p:spTgt spid="7">
                                            <p:txEl>
                                              <p:pRg st="1" end="1"/>
                                            </p:txEl>
                                          </p:spTgt>
                                        </p:tgtEl>
                                        <p:attrNameLst>
                                          <p:attrName>ppt_x</p:attrName>
                                        </p:attrNameLst>
                                      </p:cBhvr>
                                      <p:tavLst>
                                        <p:tav tm="0">
                                          <p:val>
                                            <p:strVal val="#ppt_x"/>
                                          </p:val>
                                        </p:tav>
                                        <p:tav tm="100000">
                                          <p:val>
                                            <p:strVal val="#ppt_x"/>
                                          </p:val>
                                        </p:tav>
                                      </p:tavLst>
                                    </p:anim>
                                    <p:anim calcmode="lin" valueType="num">
                                      <p:cBhvr>
                                        <p:cTn id="26" dur="1000" fill="hold"/>
                                        <p:tgtEl>
                                          <p:spTgt spid="7">
                                            <p:txEl>
                                              <p:pRg st="1" end="1"/>
                                            </p:txEl>
                                          </p:spTgt>
                                        </p:tgtEl>
                                        <p:attrNameLst>
                                          <p:attrName>ppt_y</p:attrName>
                                        </p:attrNameLst>
                                      </p:cBhvr>
                                      <p:tavLst>
                                        <p:tav tm="0">
                                          <p:val>
                                            <p:strVal val="#ppt_y+.1"/>
                                          </p:val>
                                        </p:tav>
                                        <p:tav tm="100000">
                                          <p:val>
                                            <p:strVal val="#ppt_y"/>
                                          </p:val>
                                        </p:tav>
                                      </p:tavLst>
                                    </p:anim>
                                  </p:childTnLst>
                                </p:cTn>
                              </p:par>
                            </p:childTnLst>
                          </p:cTn>
                        </p:par>
                        <p:par>
                          <p:cTn id="27" fill="hold">
                            <p:stCondLst>
                              <p:cond delay="3000"/>
                            </p:stCondLst>
                            <p:childTnLst>
                              <p:par>
                                <p:cTn id="28" presetID="42" presetClass="entr" presetSubtype="0" fill="hold" nodeType="afterEffect">
                                  <p:stCondLst>
                                    <p:cond delay="0"/>
                                  </p:stCondLst>
                                  <p:childTnLst>
                                    <p:set>
                                      <p:cBhvr>
                                        <p:cTn id="29" dur="1" fill="hold">
                                          <p:stCondLst>
                                            <p:cond delay="0"/>
                                          </p:stCondLst>
                                        </p:cTn>
                                        <p:tgtEl>
                                          <p:spTgt spid="7">
                                            <p:txEl>
                                              <p:pRg st="2" end="2"/>
                                            </p:txEl>
                                          </p:spTgt>
                                        </p:tgtEl>
                                        <p:attrNameLst>
                                          <p:attrName>style.visibility</p:attrName>
                                        </p:attrNameLst>
                                      </p:cBhvr>
                                      <p:to>
                                        <p:strVal val="visible"/>
                                      </p:to>
                                    </p:set>
                                    <p:animEffect transition="in" filter="fade">
                                      <p:cBhvr>
                                        <p:cTn id="30" dur="1000"/>
                                        <p:tgtEl>
                                          <p:spTgt spid="7">
                                            <p:txEl>
                                              <p:pRg st="2" end="2"/>
                                            </p:txEl>
                                          </p:spTgt>
                                        </p:tgtEl>
                                      </p:cBhvr>
                                    </p:animEffect>
                                    <p:anim calcmode="lin" valueType="num">
                                      <p:cBhvr>
                                        <p:cTn id="31" dur="1000" fill="hold"/>
                                        <p:tgtEl>
                                          <p:spTgt spid="7">
                                            <p:txEl>
                                              <p:pRg st="2" end="2"/>
                                            </p:txEl>
                                          </p:spTgt>
                                        </p:tgtEl>
                                        <p:attrNameLst>
                                          <p:attrName>ppt_x</p:attrName>
                                        </p:attrNameLst>
                                      </p:cBhvr>
                                      <p:tavLst>
                                        <p:tav tm="0">
                                          <p:val>
                                            <p:strVal val="#ppt_x"/>
                                          </p:val>
                                        </p:tav>
                                        <p:tav tm="100000">
                                          <p:val>
                                            <p:strVal val="#ppt_x"/>
                                          </p:val>
                                        </p:tav>
                                      </p:tavLst>
                                    </p:anim>
                                    <p:anim calcmode="lin" valueType="num">
                                      <p:cBhvr>
                                        <p:cTn id="32" dur="1000" fill="hold"/>
                                        <p:tgtEl>
                                          <p:spTgt spid="7">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2349182" y="521240"/>
            <a:ext cx="8911687" cy="708931"/>
          </a:xfrm>
        </p:spPr>
        <p:txBody>
          <a:bodyPr>
            <a:normAutofit/>
          </a:bodyPr>
          <a:lstStyle/>
          <a:p>
            <a:pPr algn="ctr"/>
            <a:r>
              <a:rPr lang="es-MX" sz="3200" dirty="0" smtClean="0">
                <a:solidFill>
                  <a:srgbClr val="FF6600"/>
                </a:solidFill>
                <a:effectLst>
                  <a:outerShdw blurRad="38100" dist="38100" dir="2700000" algn="tl">
                    <a:srgbClr val="000000">
                      <a:alpha val="43137"/>
                    </a:srgbClr>
                  </a:outerShdw>
                </a:effectLst>
              </a:rPr>
              <a:t>Factores que desencadenan el conflicto </a:t>
            </a:r>
            <a:endParaRPr lang="es-MX" sz="3200" dirty="0">
              <a:solidFill>
                <a:srgbClr val="FF6600"/>
              </a:solidFill>
              <a:effectLst>
                <a:outerShdw blurRad="38100" dist="38100" dir="2700000" algn="tl">
                  <a:srgbClr val="000000">
                    <a:alpha val="43137"/>
                  </a:srgbClr>
                </a:outerShdw>
              </a:effectLst>
            </a:endParaRPr>
          </a:p>
        </p:txBody>
      </p:sp>
      <p:sp>
        <p:nvSpPr>
          <p:cNvPr id="6" name="Marcador de contenido 5"/>
          <p:cNvSpPr>
            <a:spLocks noGrp="1"/>
          </p:cNvSpPr>
          <p:nvPr>
            <p:ph idx="1"/>
          </p:nvPr>
        </p:nvSpPr>
        <p:spPr>
          <a:xfrm>
            <a:off x="2345469" y="1355763"/>
            <a:ext cx="8915400" cy="4930737"/>
          </a:xfrm>
        </p:spPr>
        <p:txBody>
          <a:bodyPr>
            <a:noAutofit/>
          </a:bodyPr>
          <a:lstStyle/>
          <a:p>
            <a:pPr algn="just">
              <a:buClr>
                <a:srgbClr val="FF6600"/>
              </a:buClr>
            </a:pPr>
            <a:r>
              <a:rPr lang="es-MX" sz="2000" b="1" dirty="0" smtClean="0">
                <a:solidFill>
                  <a:srgbClr val="336699"/>
                </a:solidFill>
              </a:rPr>
              <a:t>La subjetividad de la percepción</a:t>
            </a:r>
            <a:r>
              <a:rPr lang="es-MX" sz="2000" dirty="0" smtClean="0">
                <a:solidFill>
                  <a:srgbClr val="336699"/>
                </a:solidFill>
              </a:rPr>
              <a:t>: </a:t>
            </a:r>
            <a:r>
              <a:rPr lang="es-MX" sz="2000" dirty="0" smtClean="0">
                <a:solidFill>
                  <a:srgbClr val="CC6600"/>
                </a:solidFill>
              </a:rPr>
              <a:t>Las personas captan de diferentes maneras el mismo objeto o situación.</a:t>
            </a:r>
          </a:p>
          <a:p>
            <a:pPr algn="just">
              <a:buClr>
                <a:srgbClr val="FF6600"/>
              </a:buClr>
            </a:pPr>
            <a:r>
              <a:rPr lang="es-MX" sz="2000" b="1" dirty="0" smtClean="0">
                <a:solidFill>
                  <a:srgbClr val="336699"/>
                </a:solidFill>
              </a:rPr>
              <a:t>La información incompleta</a:t>
            </a:r>
            <a:r>
              <a:rPr lang="es-MX" sz="2000" dirty="0" smtClean="0">
                <a:solidFill>
                  <a:srgbClr val="336699"/>
                </a:solidFill>
              </a:rPr>
              <a:t>:</a:t>
            </a:r>
            <a:r>
              <a:rPr lang="es-MX" sz="2000" dirty="0" smtClean="0">
                <a:solidFill>
                  <a:srgbClr val="CC6600"/>
                </a:solidFill>
              </a:rPr>
              <a:t> ¿Por qué sobre una misma persona o suceso oímos formular juicios contradictorios? Un motivo es que los opinantes sólo han tenido acceso a una parte de los hechos, y no se dan cuenta de los otros.</a:t>
            </a:r>
          </a:p>
          <a:p>
            <a:pPr algn="just">
              <a:buClr>
                <a:srgbClr val="FF6600"/>
              </a:buClr>
            </a:pPr>
            <a:r>
              <a:rPr lang="es-MX" sz="2000" b="1" dirty="0" smtClean="0">
                <a:solidFill>
                  <a:srgbClr val="336699"/>
                </a:solidFill>
              </a:rPr>
              <a:t>Las diferencias de caracteres</a:t>
            </a:r>
            <a:r>
              <a:rPr lang="es-MX" sz="2000" dirty="0" smtClean="0">
                <a:solidFill>
                  <a:srgbClr val="336699"/>
                </a:solidFill>
              </a:rPr>
              <a:t>: </a:t>
            </a:r>
            <a:r>
              <a:rPr lang="es-MX" sz="2000" dirty="0" smtClean="0">
                <a:solidFill>
                  <a:srgbClr val="CC6600"/>
                </a:solidFill>
              </a:rPr>
              <a:t>Una persona es lenta y la otras rápida; una idealista y la otra pragmática. </a:t>
            </a:r>
          </a:p>
          <a:p>
            <a:pPr algn="just">
              <a:buClr>
                <a:srgbClr val="FF6600"/>
              </a:buClr>
            </a:pPr>
            <a:r>
              <a:rPr lang="es-MX" sz="2000" b="1" dirty="0" smtClean="0">
                <a:solidFill>
                  <a:srgbClr val="336699"/>
                </a:solidFill>
              </a:rPr>
              <a:t>Las presiones que causan frustración</a:t>
            </a:r>
            <a:r>
              <a:rPr lang="es-MX" sz="2000" dirty="0" smtClean="0">
                <a:solidFill>
                  <a:srgbClr val="336699"/>
                </a:solidFill>
              </a:rPr>
              <a:t>: </a:t>
            </a:r>
            <a:r>
              <a:rPr lang="es-MX" sz="2000" dirty="0" smtClean="0">
                <a:solidFill>
                  <a:srgbClr val="CC6600"/>
                </a:solidFill>
              </a:rPr>
              <a:t>Para un niño es la falta de aceptación por parte de sus padres; para un adulto, las actitudes dictatoriales de los jefes.</a:t>
            </a:r>
          </a:p>
          <a:p>
            <a:pPr algn="just">
              <a:buClr>
                <a:srgbClr val="FF6600"/>
              </a:buClr>
            </a:pPr>
            <a:r>
              <a:rPr lang="es-MX" sz="2000" b="1" dirty="0" smtClean="0">
                <a:solidFill>
                  <a:srgbClr val="336699"/>
                </a:solidFill>
              </a:rPr>
              <a:t>La mucha intimidad e interdependencia</a:t>
            </a:r>
            <a:r>
              <a:rPr lang="es-MX" sz="2000" dirty="0" smtClean="0">
                <a:solidFill>
                  <a:srgbClr val="336699"/>
                </a:solidFill>
              </a:rPr>
              <a:t>: </a:t>
            </a:r>
            <a:r>
              <a:rPr lang="es-MX" sz="2000" dirty="0" smtClean="0">
                <a:solidFill>
                  <a:srgbClr val="CC6600"/>
                </a:solidFill>
              </a:rPr>
              <a:t>Hay personas que dependen tanto de otras, o las hacen depender de ellas, que llegan a estorbarse. </a:t>
            </a:r>
            <a:endParaRPr lang="es-MX" sz="2000" dirty="0">
              <a:solidFill>
                <a:srgbClr val="CC6600"/>
              </a:solidFill>
            </a:endParaRPr>
          </a:p>
        </p:txBody>
      </p:sp>
    </p:spTree>
    <p:extLst>
      <p:ext uri="{BB962C8B-B14F-4D97-AF65-F5344CB8AC3E}">
        <p14:creationId xmlns:p14="http://schemas.microsoft.com/office/powerpoint/2010/main" val="21783945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animEffect transition="in" filter="fade">
                                      <p:cBhvr>
                                        <p:cTn id="13" dur="1000"/>
                                        <p:tgtEl>
                                          <p:spTgt spid="6">
                                            <p:txEl>
                                              <p:pRg st="0" end="0"/>
                                            </p:txEl>
                                          </p:spTgt>
                                        </p:tgtEl>
                                      </p:cBhvr>
                                    </p:animEffect>
                                    <p:anim calcmode="lin" valueType="num">
                                      <p:cBhvr>
                                        <p:cTn id="14"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42" presetClass="entr" presetSubtype="0" fill="hold" nodeType="afterEffect">
                                  <p:stCondLst>
                                    <p:cond delay="0"/>
                                  </p:stCondLst>
                                  <p:childTnLst>
                                    <p:set>
                                      <p:cBhvr>
                                        <p:cTn id="18" dur="1" fill="hold">
                                          <p:stCondLst>
                                            <p:cond delay="0"/>
                                          </p:stCondLst>
                                        </p:cTn>
                                        <p:tgtEl>
                                          <p:spTgt spid="6">
                                            <p:txEl>
                                              <p:pRg st="1" end="1"/>
                                            </p:txEl>
                                          </p:spTgt>
                                        </p:tgtEl>
                                        <p:attrNameLst>
                                          <p:attrName>style.visibility</p:attrName>
                                        </p:attrNameLst>
                                      </p:cBhvr>
                                      <p:to>
                                        <p:strVal val="visible"/>
                                      </p:to>
                                    </p:set>
                                    <p:animEffect transition="in" filter="fade">
                                      <p:cBhvr>
                                        <p:cTn id="19" dur="1000"/>
                                        <p:tgtEl>
                                          <p:spTgt spid="6">
                                            <p:txEl>
                                              <p:pRg st="1" end="1"/>
                                            </p:txEl>
                                          </p:spTgt>
                                        </p:tgtEl>
                                      </p:cBhvr>
                                    </p:animEffect>
                                    <p:anim calcmode="lin" valueType="num">
                                      <p:cBhvr>
                                        <p:cTn id="20" dur="10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6">
                                            <p:txEl>
                                              <p:pRg st="1" end="1"/>
                                            </p:txEl>
                                          </p:spTgt>
                                        </p:tgtEl>
                                        <p:attrNameLst>
                                          <p:attrName>ppt_y</p:attrName>
                                        </p:attrNameLst>
                                      </p:cBhvr>
                                      <p:tavLst>
                                        <p:tav tm="0">
                                          <p:val>
                                            <p:strVal val="#ppt_y+.1"/>
                                          </p:val>
                                        </p:tav>
                                        <p:tav tm="100000">
                                          <p:val>
                                            <p:strVal val="#ppt_y"/>
                                          </p:val>
                                        </p:tav>
                                      </p:tavLst>
                                    </p:anim>
                                  </p:childTnLst>
                                </p:cTn>
                              </p:par>
                            </p:childTnLst>
                          </p:cTn>
                        </p:par>
                        <p:par>
                          <p:cTn id="22" fill="hold">
                            <p:stCondLst>
                              <p:cond delay="2500"/>
                            </p:stCondLst>
                            <p:childTnLst>
                              <p:par>
                                <p:cTn id="23" presetID="42" presetClass="entr" presetSubtype="0" fill="hold" nodeType="afterEffect">
                                  <p:stCondLst>
                                    <p:cond delay="0"/>
                                  </p:stCondLst>
                                  <p:childTnLst>
                                    <p:set>
                                      <p:cBhvr>
                                        <p:cTn id="24" dur="1" fill="hold">
                                          <p:stCondLst>
                                            <p:cond delay="0"/>
                                          </p:stCondLst>
                                        </p:cTn>
                                        <p:tgtEl>
                                          <p:spTgt spid="6">
                                            <p:txEl>
                                              <p:pRg st="2" end="2"/>
                                            </p:txEl>
                                          </p:spTgt>
                                        </p:tgtEl>
                                        <p:attrNameLst>
                                          <p:attrName>style.visibility</p:attrName>
                                        </p:attrNameLst>
                                      </p:cBhvr>
                                      <p:to>
                                        <p:strVal val="visible"/>
                                      </p:to>
                                    </p:set>
                                    <p:animEffect transition="in" filter="fade">
                                      <p:cBhvr>
                                        <p:cTn id="25" dur="1000"/>
                                        <p:tgtEl>
                                          <p:spTgt spid="6">
                                            <p:txEl>
                                              <p:pRg st="2" end="2"/>
                                            </p:txEl>
                                          </p:spTgt>
                                        </p:tgtEl>
                                      </p:cBhvr>
                                    </p:animEffect>
                                    <p:anim calcmode="lin" valueType="num">
                                      <p:cBhvr>
                                        <p:cTn id="26" dur="10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27" dur="10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par>
                          <p:cTn id="28" fill="hold">
                            <p:stCondLst>
                              <p:cond delay="3500"/>
                            </p:stCondLst>
                            <p:childTnLst>
                              <p:par>
                                <p:cTn id="29" presetID="42" presetClass="entr" presetSubtype="0" fill="hold" nodeType="afterEffect">
                                  <p:stCondLst>
                                    <p:cond delay="0"/>
                                  </p:stCondLst>
                                  <p:childTnLst>
                                    <p:set>
                                      <p:cBhvr>
                                        <p:cTn id="30" dur="1" fill="hold">
                                          <p:stCondLst>
                                            <p:cond delay="0"/>
                                          </p:stCondLst>
                                        </p:cTn>
                                        <p:tgtEl>
                                          <p:spTgt spid="6">
                                            <p:txEl>
                                              <p:pRg st="3" end="3"/>
                                            </p:txEl>
                                          </p:spTgt>
                                        </p:tgtEl>
                                        <p:attrNameLst>
                                          <p:attrName>style.visibility</p:attrName>
                                        </p:attrNameLst>
                                      </p:cBhvr>
                                      <p:to>
                                        <p:strVal val="visible"/>
                                      </p:to>
                                    </p:set>
                                    <p:animEffect transition="in" filter="fade">
                                      <p:cBhvr>
                                        <p:cTn id="31" dur="1000"/>
                                        <p:tgtEl>
                                          <p:spTgt spid="6">
                                            <p:txEl>
                                              <p:pRg st="3" end="3"/>
                                            </p:txEl>
                                          </p:spTgt>
                                        </p:tgtEl>
                                      </p:cBhvr>
                                    </p:animEffect>
                                    <p:anim calcmode="lin" valueType="num">
                                      <p:cBhvr>
                                        <p:cTn id="32" dur="10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33" dur="1000" fill="hold"/>
                                        <p:tgtEl>
                                          <p:spTgt spid="6">
                                            <p:txEl>
                                              <p:pRg st="3" end="3"/>
                                            </p:txEl>
                                          </p:spTgt>
                                        </p:tgtEl>
                                        <p:attrNameLst>
                                          <p:attrName>ppt_y</p:attrName>
                                        </p:attrNameLst>
                                      </p:cBhvr>
                                      <p:tavLst>
                                        <p:tav tm="0">
                                          <p:val>
                                            <p:strVal val="#ppt_y+.1"/>
                                          </p:val>
                                        </p:tav>
                                        <p:tav tm="100000">
                                          <p:val>
                                            <p:strVal val="#ppt_y"/>
                                          </p:val>
                                        </p:tav>
                                      </p:tavLst>
                                    </p:anim>
                                  </p:childTnLst>
                                </p:cTn>
                              </p:par>
                            </p:childTnLst>
                          </p:cTn>
                        </p:par>
                        <p:par>
                          <p:cTn id="34" fill="hold">
                            <p:stCondLst>
                              <p:cond delay="4500"/>
                            </p:stCondLst>
                            <p:childTnLst>
                              <p:par>
                                <p:cTn id="35" presetID="42" presetClass="entr" presetSubtype="0" fill="hold" nodeType="afterEffect">
                                  <p:stCondLst>
                                    <p:cond delay="0"/>
                                  </p:stCondLst>
                                  <p:childTnLst>
                                    <p:set>
                                      <p:cBhvr>
                                        <p:cTn id="36" dur="1" fill="hold">
                                          <p:stCondLst>
                                            <p:cond delay="0"/>
                                          </p:stCondLst>
                                        </p:cTn>
                                        <p:tgtEl>
                                          <p:spTgt spid="6">
                                            <p:txEl>
                                              <p:pRg st="4" end="4"/>
                                            </p:txEl>
                                          </p:spTgt>
                                        </p:tgtEl>
                                        <p:attrNameLst>
                                          <p:attrName>style.visibility</p:attrName>
                                        </p:attrNameLst>
                                      </p:cBhvr>
                                      <p:to>
                                        <p:strVal val="visible"/>
                                      </p:to>
                                    </p:set>
                                    <p:animEffect transition="in" filter="fade">
                                      <p:cBhvr>
                                        <p:cTn id="37" dur="1000"/>
                                        <p:tgtEl>
                                          <p:spTgt spid="6">
                                            <p:txEl>
                                              <p:pRg st="4" end="4"/>
                                            </p:txEl>
                                          </p:spTgt>
                                        </p:tgtEl>
                                      </p:cBhvr>
                                    </p:animEffect>
                                    <p:anim calcmode="lin" valueType="num">
                                      <p:cBhvr>
                                        <p:cTn id="38" dur="10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39" dur="1000" fill="hold"/>
                                        <p:tgtEl>
                                          <p:spTgt spid="6">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bg>
      <p:bgPr>
        <a:gradFill>
          <a:gsLst>
            <a:gs pos="0">
              <a:schemeClr val="bg2">
                <a:tint val="90000"/>
                <a:lumMod val="120000"/>
              </a:schemeClr>
            </a:gs>
            <a:gs pos="100000">
              <a:schemeClr val="bg2">
                <a:shade val="98000"/>
                <a:satMod val="120000"/>
                <a:lumMod val="98000"/>
              </a:schemeClr>
            </a:gs>
          </a:gsLst>
          <a:lin ang="5400000" scaled="0"/>
        </a:gradFill>
        <a:effectLst/>
      </p:bgPr>
    </p:bg>
    <p:spTree>
      <p:nvGrpSpPr>
        <p:cNvPr id="1" name=""/>
        <p:cNvGrpSpPr/>
        <p:nvPr/>
      </p:nvGrpSpPr>
      <p:grpSpPr>
        <a:xfrm>
          <a:off x="0" y="0"/>
          <a:ext cx="0" cy="0"/>
          <a:chOff x="0" y="0"/>
          <a:chExt cx="0" cy="0"/>
        </a:xfrm>
      </p:grpSpPr>
      <p:sp>
        <p:nvSpPr>
          <p:cNvPr id="4" name="Título 3"/>
          <p:cNvSpPr>
            <a:spLocks noGrp="1"/>
          </p:cNvSpPr>
          <p:nvPr>
            <p:ph type="title"/>
          </p:nvPr>
        </p:nvSpPr>
        <p:spPr>
          <a:xfrm>
            <a:off x="2455764" y="468644"/>
            <a:ext cx="8911687" cy="686897"/>
          </a:xfrm>
        </p:spPr>
        <p:txBody>
          <a:bodyPr>
            <a:normAutofit/>
          </a:bodyPr>
          <a:lstStyle/>
          <a:p>
            <a:pPr algn="ctr"/>
            <a:r>
              <a:rPr lang="es-MX" sz="3200" dirty="0" smtClean="0">
                <a:effectLst>
                  <a:outerShdw blurRad="38100" dist="38100" dir="2700000" algn="tl">
                    <a:srgbClr val="000000">
                      <a:alpha val="43137"/>
                    </a:srgbClr>
                  </a:outerShdw>
                </a:effectLst>
              </a:rPr>
              <a:t>Ventajas y desventajas del conflicto</a:t>
            </a:r>
            <a:endParaRPr lang="es-MX" sz="3200" dirty="0">
              <a:effectLst>
                <a:outerShdw blurRad="38100" dist="38100" dir="2700000" algn="tl">
                  <a:srgbClr val="000000">
                    <a:alpha val="43137"/>
                  </a:srgbClr>
                </a:outerShdw>
              </a:effectLst>
            </a:endParaRPr>
          </a:p>
        </p:txBody>
      </p:sp>
      <p:sp>
        <p:nvSpPr>
          <p:cNvPr id="7" name="Marcador de texto 6"/>
          <p:cNvSpPr>
            <a:spLocks noGrp="1"/>
          </p:cNvSpPr>
          <p:nvPr>
            <p:ph type="body" idx="1"/>
          </p:nvPr>
        </p:nvSpPr>
        <p:spPr>
          <a:xfrm>
            <a:off x="1228348" y="1638588"/>
            <a:ext cx="3992732" cy="576262"/>
          </a:xfrm>
        </p:spPr>
        <p:txBody>
          <a:bodyPr/>
          <a:lstStyle/>
          <a:p>
            <a:pPr algn="ctr"/>
            <a:r>
              <a:rPr lang="es-MX" b="1" dirty="0" smtClean="0">
                <a:solidFill>
                  <a:srgbClr val="FF0000"/>
                </a:solidFill>
                <a:latin typeface="Lucida Sans" panose="020B0602030504020204" pitchFamily="34" charset="0"/>
                <a:ea typeface="Arial Unicode MS" panose="020B0604020202020204" pitchFamily="34" charset="-128"/>
                <a:cs typeface="Arial Unicode MS" panose="020B0604020202020204" pitchFamily="34" charset="-128"/>
              </a:rPr>
              <a:t>VENTAJAS</a:t>
            </a:r>
            <a:endParaRPr lang="es-MX" b="1" dirty="0">
              <a:solidFill>
                <a:srgbClr val="FF0000"/>
              </a:solidFill>
              <a:latin typeface="Lucida Sans" panose="020B0602030504020204" pitchFamily="34" charset="0"/>
              <a:ea typeface="Arial Unicode MS" panose="020B0604020202020204" pitchFamily="34" charset="-128"/>
              <a:cs typeface="Arial Unicode MS" panose="020B0604020202020204" pitchFamily="34" charset="-128"/>
            </a:endParaRPr>
          </a:p>
        </p:txBody>
      </p:sp>
      <p:sp>
        <p:nvSpPr>
          <p:cNvPr id="5" name="Marcador de contenido 4"/>
          <p:cNvSpPr>
            <a:spLocks noGrp="1"/>
          </p:cNvSpPr>
          <p:nvPr>
            <p:ph sz="half" idx="2"/>
          </p:nvPr>
        </p:nvSpPr>
        <p:spPr>
          <a:xfrm>
            <a:off x="1350448" y="2697897"/>
            <a:ext cx="4342893" cy="3808012"/>
          </a:xfrm>
        </p:spPr>
        <p:txBody>
          <a:bodyPr>
            <a:noAutofit/>
          </a:bodyPr>
          <a:lstStyle/>
          <a:p>
            <a:pPr algn="just">
              <a:buClr>
                <a:srgbClr val="FF0000"/>
              </a:buClr>
              <a:buFont typeface="Courier New" panose="02070309020205020404" pitchFamily="49" charset="0"/>
              <a:buChar char="o"/>
            </a:pPr>
            <a:r>
              <a:rPr lang="es-MX" sz="2000" dirty="0" smtClean="0">
                <a:solidFill>
                  <a:srgbClr val="7030A0"/>
                </a:solidFill>
              </a:rPr>
              <a:t>El conflicto es un motor de cambio personal y social.</a:t>
            </a:r>
          </a:p>
          <a:p>
            <a:pPr algn="just">
              <a:buClr>
                <a:srgbClr val="FF0000"/>
              </a:buClr>
              <a:buFont typeface="Courier New" panose="02070309020205020404" pitchFamily="49" charset="0"/>
              <a:buChar char="o"/>
            </a:pPr>
            <a:r>
              <a:rPr lang="es-MX" sz="2000" dirty="0" smtClean="0">
                <a:solidFill>
                  <a:srgbClr val="7030A0"/>
                </a:solidFill>
              </a:rPr>
              <a:t>Estimula el interés y la curiosidad.</a:t>
            </a:r>
          </a:p>
          <a:p>
            <a:pPr algn="just">
              <a:buClr>
                <a:srgbClr val="FF0000"/>
              </a:buClr>
              <a:buFont typeface="Courier New" panose="02070309020205020404" pitchFamily="49" charset="0"/>
              <a:buChar char="o"/>
            </a:pPr>
            <a:r>
              <a:rPr lang="es-MX" sz="2000" dirty="0" smtClean="0">
                <a:solidFill>
                  <a:srgbClr val="7030A0"/>
                </a:solidFill>
              </a:rPr>
              <a:t>Facilita la comunicación abierta y honesta entre los participantes sobre temas relevantes para ambos.</a:t>
            </a:r>
          </a:p>
          <a:p>
            <a:pPr algn="just">
              <a:buClr>
                <a:srgbClr val="FF0000"/>
              </a:buClr>
              <a:buFont typeface="Courier New" panose="02070309020205020404" pitchFamily="49" charset="0"/>
              <a:buChar char="o"/>
            </a:pPr>
            <a:r>
              <a:rPr lang="es-MX" sz="2000" dirty="0" smtClean="0">
                <a:solidFill>
                  <a:srgbClr val="7030A0"/>
                </a:solidFill>
              </a:rPr>
              <a:t>Conduce a la confianza y actitudes amistosas entre las partes.</a:t>
            </a:r>
            <a:endParaRPr lang="es-MX" sz="2000" dirty="0">
              <a:solidFill>
                <a:srgbClr val="7030A0"/>
              </a:solidFill>
            </a:endParaRPr>
          </a:p>
        </p:txBody>
      </p:sp>
      <p:sp>
        <p:nvSpPr>
          <p:cNvPr id="8" name="Marcador de texto 7"/>
          <p:cNvSpPr>
            <a:spLocks noGrp="1"/>
          </p:cNvSpPr>
          <p:nvPr>
            <p:ph type="body" sz="quarter" idx="3"/>
          </p:nvPr>
        </p:nvSpPr>
        <p:spPr>
          <a:xfrm>
            <a:off x="6344879" y="1703314"/>
            <a:ext cx="3999001" cy="576262"/>
          </a:xfrm>
        </p:spPr>
        <p:txBody>
          <a:bodyPr/>
          <a:lstStyle/>
          <a:p>
            <a:pPr algn="ctr"/>
            <a:r>
              <a:rPr lang="es-MX" b="1" dirty="0" smtClean="0">
                <a:solidFill>
                  <a:srgbClr val="FF0000"/>
                </a:solidFill>
                <a:latin typeface="Lucida Sans" panose="020B0602030504020204" pitchFamily="34" charset="0"/>
                <a:ea typeface="Arial Unicode MS" panose="020B0604020202020204" pitchFamily="34" charset="-128"/>
                <a:cs typeface="Arial Unicode MS" panose="020B0604020202020204" pitchFamily="34" charset="-128"/>
              </a:rPr>
              <a:t>DESVENTAJAS</a:t>
            </a:r>
            <a:endParaRPr lang="es-MX" b="1" dirty="0">
              <a:solidFill>
                <a:srgbClr val="FF0000"/>
              </a:solidFill>
              <a:latin typeface="Lucida Sans" panose="020B0602030504020204" pitchFamily="34" charset="0"/>
              <a:ea typeface="Arial Unicode MS" panose="020B0604020202020204" pitchFamily="34" charset="-128"/>
              <a:cs typeface="Arial Unicode MS" panose="020B0604020202020204" pitchFamily="34" charset="-128"/>
            </a:endParaRPr>
          </a:p>
        </p:txBody>
      </p:sp>
      <p:sp>
        <p:nvSpPr>
          <p:cNvPr id="9" name="Marcador de contenido 8"/>
          <p:cNvSpPr>
            <a:spLocks noGrp="1"/>
          </p:cNvSpPr>
          <p:nvPr>
            <p:ph sz="quarter" idx="4"/>
          </p:nvPr>
        </p:nvSpPr>
        <p:spPr>
          <a:xfrm>
            <a:off x="6175043" y="2827349"/>
            <a:ext cx="4338674" cy="3678559"/>
          </a:xfrm>
        </p:spPr>
        <p:txBody>
          <a:bodyPr>
            <a:noAutofit/>
          </a:bodyPr>
          <a:lstStyle/>
          <a:p>
            <a:pPr algn="just">
              <a:buClr>
                <a:srgbClr val="FF0000"/>
              </a:buClr>
              <a:buFont typeface="Courier New" panose="02070309020205020404" pitchFamily="49" charset="0"/>
              <a:buChar char="o"/>
            </a:pPr>
            <a:r>
              <a:rPr lang="es-MX" sz="2000" dirty="0" smtClean="0">
                <a:solidFill>
                  <a:srgbClr val="7030A0"/>
                </a:solidFill>
              </a:rPr>
              <a:t>La comunicación se reduce y  hace más insegura.</a:t>
            </a:r>
          </a:p>
          <a:p>
            <a:pPr algn="just">
              <a:buClr>
                <a:srgbClr val="FF0000"/>
              </a:buClr>
              <a:buFont typeface="Courier New" panose="02070309020205020404" pitchFamily="49" charset="0"/>
              <a:buChar char="o"/>
            </a:pPr>
            <a:r>
              <a:rPr lang="es-MX" sz="2000" dirty="0" smtClean="0">
                <a:solidFill>
                  <a:srgbClr val="7030A0"/>
                </a:solidFill>
              </a:rPr>
              <a:t>Se estimula la idea de que la solución es una cuestión de fuerza.</a:t>
            </a:r>
          </a:p>
          <a:p>
            <a:pPr algn="just">
              <a:buClr>
                <a:srgbClr val="FF0000"/>
              </a:buClr>
              <a:buFont typeface="Courier New" panose="02070309020205020404" pitchFamily="49" charset="0"/>
              <a:buChar char="o"/>
            </a:pPr>
            <a:r>
              <a:rPr lang="es-MX" sz="2000" dirty="0" smtClean="0">
                <a:solidFill>
                  <a:srgbClr val="7030A0"/>
                </a:solidFill>
              </a:rPr>
              <a:t>Se forma una actitud hostil y sospechosa que incrementa la sensibilidad a las diferencias y disminuye la conciencia de las similitudes.</a:t>
            </a:r>
            <a:endParaRPr lang="es-MX" sz="2000" dirty="0">
              <a:solidFill>
                <a:srgbClr val="7030A0"/>
              </a:solidFill>
            </a:endParaRPr>
          </a:p>
        </p:txBody>
      </p:sp>
      <p:pic>
        <p:nvPicPr>
          <p:cNvPr id="2052" name="Picture 4" descr="http://www.flashcr.com/online/wp-content/uploads/2015/07/Descartar_Patanes_649_43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679872" y="1443383"/>
            <a:ext cx="1667689" cy="1110079"/>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http://intervencionneuropsicologica.com/wp-content/uploads/2013/02/mediacion.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54782" y="1421166"/>
            <a:ext cx="1662170" cy="11100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875675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3"/>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7">
                                            <p:txEl>
                                              <p:pRg st="0" end="0"/>
                                            </p:txEl>
                                          </p:spTgt>
                                        </p:tgtEl>
                                        <p:attrNameLst>
                                          <p:attrName>style.visibility</p:attrName>
                                        </p:attrNameLst>
                                      </p:cBhvr>
                                      <p:to>
                                        <p:strVal val="visible"/>
                                      </p:to>
                                    </p:set>
                                    <p:animEffect transition="in" filter="fade">
                                      <p:cBhvr>
                                        <p:cTn id="13" dur="1000"/>
                                        <p:tgtEl>
                                          <p:spTgt spid="7">
                                            <p:txEl>
                                              <p:pRg st="0" end="0"/>
                                            </p:txEl>
                                          </p:spTgt>
                                        </p:tgtEl>
                                      </p:cBhvr>
                                    </p:animEffect>
                                    <p:anim calcmode="lin" valueType="num">
                                      <p:cBhvr>
                                        <p:cTn id="14"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53" presetClass="entr" presetSubtype="16" fill="hold" nodeType="afterEffect">
                                  <p:stCondLst>
                                    <p:cond delay="0"/>
                                  </p:stCondLst>
                                  <p:childTnLst>
                                    <p:set>
                                      <p:cBhvr>
                                        <p:cTn id="18" dur="1" fill="hold">
                                          <p:stCondLst>
                                            <p:cond delay="0"/>
                                          </p:stCondLst>
                                        </p:cTn>
                                        <p:tgtEl>
                                          <p:spTgt spid="2054"/>
                                        </p:tgtEl>
                                        <p:attrNameLst>
                                          <p:attrName>style.visibility</p:attrName>
                                        </p:attrNameLst>
                                      </p:cBhvr>
                                      <p:to>
                                        <p:strVal val="visible"/>
                                      </p:to>
                                    </p:set>
                                    <p:anim calcmode="lin" valueType="num">
                                      <p:cBhvr>
                                        <p:cTn id="19" dur="500" fill="hold"/>
                                        <p:tgtEl>
                                          <p:spTgt spid="2054"/>
                                        </p:tgtEl>
                                        <p:attrNameLst>
                                          <p:attrName>ppt_w</p:attrName>
                                        </p:attrNameLst>
                                      </p:cBhvr>
                                      <p:tavLst>
                                        <p:tav tm="0">
                                          <p:val>
                                            <p:fltVal val="0"/>
                                          </p:val>
                                        </p:tav>
                                        <p:tav tm="100000">
                                          <p:val>
                                            <p:strVal val="#ppt_w"/>
                                          </p:val>
                                        </p:tav>
                                      </p:tavLst>
                                    </p:anim>
                                    <p:anim calcmode="lin" valueType="num">
                                      <p:cBhvr>
                                        <p:cTn id="20" dur="500" fill="hold"/>
                                        <p:tgtEl>
                                          <p:spTgt spid="2054"/>
                                        </p:tgtEl>
                                        <p:attrNameLst>
                                          <p:attrName>ppt_h</p:attrName>
                                        </p:attrNameLst>
                                      </p:cBhvr>
                                      <p:tavLst>
                                        <p:tav tm="0">
                                          <p:val>
                                            <p:fltVal val="0"/>
                                          </p:val>
                                        </p:tav>
                                        <p:tav tm="100000">
                                          <p:val>
                                            <p:strVal val="#ppt_h"/>
                                          </p:val>
                                        </p:tav>
                                      </p:tavLst>
                                    </p:anim>
                                    <p:animEffect transition="in" filter="fade">
                                      <p:cBhvr>
                                        <p:cTn id="21" dur="500"/>
                                        <p:tgtEl>
                                          <p:spTgt spid="2054"/>
                                        </p:tgtEl>
                                      </p:cBhvr>
                                    </p:animEffect>
                                  </p:childTnLst>
                                </p:cTn>
                              </p:par>
                            </p:childTnLst>
                          </p:cTn>
                        </p:par>
                        <p:par>
                          <p:cTn id="22" fill="hold">
                            <p:stCondLst>
                              <p:cond delay="2500"/>
                            </p:stCondLst>
                            <p:childTnLst>
                              <p:par>
                                <p:cTn id="23" presetID="42" presetClass="entr" presetSubtype="0" fill="hold" nodeType="afterEffect">
                                  <p:stCondLst>
                                    <p:cond delay="0"/>
                                  </p:stCondLst>
                                  <p:childTnLst>
                                    <p:set>
                                      <p:cBhvr>
                                        <p:cTn id="24" dur="1" fill="hold">
                                          <p:stCondLst>
                                            <p:cond delay="0"/>
                                          </p:stCondLst>
                                        </p:cTn>
                                        <p:tgtEl>
                                          <p:spTgt spid="5">
                                            <p:txEl>
                                              <p:pRg st="0" end="0"/>
                                            </p:txEl>
                                          </p:spTgt>
                                        </p:tgtEl>
                                        <p:attrNameLst>
                                          <p:attrName>style.visibility</p:attrName>
                                        </p:attrNameLst>
                                      </p:cBhvr>
                                      <p:to>
                                        <p:strVal val="visible"/>
                                      </p:to>
                                    </p:set>
                                    <p:animEffect transition="in" filter="fade">
                                      <p:cBhvr>
                                        <p:cTn id="25" dur="1000"/>
                                        <p:tgtEl>
                                          <p:spTgt spid="5">
                                            <p:txEl>
                                              <p:pRg st="0" end="0"/>
                                            </p:txEl>
                                          </p:spTgt>
                                        </p:tgtEl>
                                      </p:cBhvr>
                                    </p:animEffect>
                                    <p:anim calcmode="lin" valueType="num">
                                      <p:cBhvr>
                                        <p:cTn id="26"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27"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par>
                          <p:cTn id="28" fill="hold">
                            <p:stCondLst>
                              <p:cond delay="3500"/>
                            </p:stCondLst>
                            <p:childTnLst>
                              <p:par>
                                <p:cTn id="29" presetID="42" presetClass="entr" presetSubtype="0" fill="hold" nodeType="afterEffect">
                                  <p:stCondLst>
                                    <p:cond delay="0"/>
                                  </p:stCondLst>
                                  <p:childTnLst>
                                    <p:set>
                                      <p:cBhvr>
                                        <p:cTn id="30" dur="1" fill="hold">
                                          <p:stCondLst>
                                            <p:cond delay="0"/>
                                          </p:stCondLst>
                                        </p:cTn>
                                        <p:tgtEl>
                                          <p:spTgt spid="5">
                                            <p:txEl>
                                              <p:pRg st="1" end="1"/>
                                            </p:txEl>
                                          </p:spTgt>
                                        </p:tgtEl>
                                        <p:attrNameLst>
                                          <p:attrName>style.visibility</p:attrName>
                                        </p:attrNameLst>
                                      </p:cBhvr>
                                      <p:to>
                                        <p:strVal val="visible"/>
                                      </p:to>
                                    </p:set>
                                    <p:animEffect transition="in" filter="fade">
                                      <p:cBhvr>
                                        <p:cTn id="31" dur="1000"/>
                                        <p:tgtEl>
                                          <p:spTgt spid="5">
                                            <p:txEl>
                                              <p:pRg st="1" end="1"/>
                                            </p:txEl>
                                          </p:spTgt>
                                        </p:tgtEl>
                                      </p:cBhvr>
                                    </p:animEffect>
                                    <p:anim calcmode="lin" valueType="num">
                                      <p:cBhvr>
                                        <p:cTn id="32"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33"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par>
                          <p:cTn id="34" fill="hold">
                            <p:stCondLst>
                              <p:cond delay="4500"/>
                            </p:stCondLst>
                            <p:childTnLst>
                              <p:par>
                                <p:cTn id="35" presetID="42" presetClass="entr" presetSubtype="0" fill="hold" nodeType="afterEffect">
                                  <p:stCondLst>
                                    <p:cond delay="0"/>
                                  </p:stCondLst>
                                  <p:childTnLst>
                                    <p:set>
                                      <p:cBhvr>
                                        <p:cTn id="36" dur="1" fill="hold">
                                          <p:stCondLst>
                                            <p:cond delay="0"/>
                                          </p:stCondLst>
                                        </p:cTn>
                                        <p:tgtEl>
                                          <p:spTgt spid="5">
                                            <p:txEl>
                                              <p:pRg st="2" end="2"/>
                                            </p:txEl>
                                          </p:spTgt>
                                        </p:tgtEl>
                                        <p:attrNameLst>
                                          <p:attrName>style.visibility</p:attrName>
                                        </p:attrNameLst>
                                      </p:cBhvr>
                                      <p:to>
                                        <p:strVal val="visible"/>
                                      </p:to>
                                    </p:set>
                                    <p:animEffect transition="in" filter="fade">
                                      <p:cBhvr>
                                        <p:cTn id="37" dur="1000"/>
                                        <p:tgtEl>
                                          <p:spTgt spid="5">
                                            <p:txEl>
                                              <p:pRg st="2" end="2"/>
                                            </p:txEl>
                                          </p:spTgt>
                                        </p:tgtEl>
                                      </p:cBhvr>
                                    </p:animEffect>
                                    <p:anim calcmode="lin" valueType="num">
                                      <p:cBhvr>
                                        <p:cTn id="38"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39"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par>
                          <p:cTn id="40" fill="hold">
                            <p:stCondLst>
                              <p:cond delay="5500"/>
                            </p:stCondLst>
                            <p:childTnLst>
                              <p:par>
                                <p:cTn id="41" presetID="42" presetClass="entr" presetSubtype="0" fill="hold" nodeType="afterEffect">
                                  <p:stCondLst>
                                    <p:cond delay="0"/>
                                  </p:stCondLst>
                                  <p:childTnLst>
                                    <p:set>
                                      <p:cBhvr>
                                        <p:cTn id="42" dur="1" fill="hold">
                                          <p:stCondLst>
                                            <p:cond delay="0"/>
                                          </p:stCondLst>
                                        </p:cTn>
                                        <p:tgtEl>
                                          <p:spTgt spid="5">
                                            <p:txEl>
                                              <p:pRg st="3" end="3"/>
                                            </p:txEl>
                                          </p:spTgt>
                                        </p:tgtEl>
                                        <p:attrNameLst>
                                          <p:attrName>style.visibility</p:attrName>
                                        </p:attrNameLst>
                                      </p:cBhvr>
                                      <p:to>
                                        <p:strVal val="visible"/>
                                      </p:to>
                                    </p:set>
                                    <p:animEffect transition="in" filter="fade">
                                      <p:cBhvr>
                                        <p:cTn id="43" dur="1000"/>
                                        <p:tgtEl>
                                          <p:spTgt spid="5">
                                            <p:txEl>
                                              <p:pRg st="3" end="3"/>
                                            </p:txEl>
                                          </p:spTgt>
                                        </p:tgtEl>
                                      </p:cBhvr>
                                    </p:animEffect>
                                    <p:anim calcmode="lin" valueType="num">
                                      <p:cBhvr>
                                        <p:cTn id="44" dur="10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45" dur="10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par>
                          <p:cTn id="46" fill="hold">
                            <p:stCondLst>
                              <p:cond delay="6500"/>
                            </p:stCondLst>
                            <p:childTnLst>
                              <p:par>
                                <p:cTn id="47" presetID="42" presetClass="entr" presetSubtype="0" fill="hold" nodeType="afterEffect">
                                  <p:stCondLst>
                                    <p:cond delay="0"/>
                                  </p:stCondLst>
                                  <p:childTnLst>
                                    <p:set>
                                      <p:cBhvr>
                                        <p:cTn id="48" dur="1" fill="hold">
                                          <p:stCondLst>
                                            <p:cond delay="0"/>
                                          </p:stCondLst>
                                        </p:cTn>
                                        <p:tgtEl>
                                          <p:spTgt spid="8">
                                            <p:txEl>
                                              <p:pRg st="0" end="0"/>
                                            </p:txEl>
                                          </p:spTgt>
                                        </p:tgtEl>
                                        <p:attrNameLst>
                                          <p:attrName>style.visibility</p:attrName>
                                        </p:attrNameLst>
                                      </p:cBhvr>
                                      <p:to>
                                        <p:strVal val="visible"/>
                                      </p:to>
                                    </p:set>
                                    <p:animEffect transition="in" filter="fade">
                                      <p:cBhvr>
                                        <p:cTn id="49" dur="1000"/>
                                        <p:tgtEl>
                                          <p:spTgt spid="8">
                                            <p:txEl>
                                              <p:pRg st="0" end="0"/>
                                            </p:txEl>
                                          </p:spTgt>
                                        </p:tgtEl>
                                      </p:cBhvr>
                                    </p:animEffect>
                                    <p:anim calcmode="lin" valueType="num">
                                      <p:cBhvr>
                                        <p:cTn id="50" dur="10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51" dur="1000" fill="hold"/>
                                        <p:tgtEl>
                                          <p:spTgt spid="8">
                                            <p:txEl>
                                              <p:pRg st="0" end="0"/>
                                            </p:txEl>
                                          </p:spTgt>
                                        </p:tgtEl>
                                        <p:attrNameLst>
                                          <p:attrName>ppt_y</p:attrName>
                                        </p:attrNameLst>
                                      </p:cBhvr>
                                      <p:tavLst>
                                        <p:tav tm="0">
                                          <p:val>
                                            <p:strVal val="#ppt_y+.1"/>
                                          </p:val>
                                        </p:tav>
                                        <p:tav tm="100000">
                                          <p:val>
                                            <p:strVal val="#ppt_y"/>
                                          </p:val>
                                        </p:tav>
                                      </p:tavLst>
                                    </p:anim>
                                  </p:childTnLst>
                                </p:cTn>
                              </p:par>
                            </p:childTnLst>
                          </p:cTn>
                        </p:par>
                        <p:par>
                          <p:cTn id="52" fill="hold">
                            <p:stCondLst>
                              <p:cond delay="7500"/>
                            </p:stCondLst>
                            <p:childTnLst>
                              <p:par>
                                <p:cTn id="53" presetID="53" presetClass="entr" presetSubtype="16" fill="hold" nodeType="afterEffect">
                                  <p:stCondLst>
                                    <p:cond delay="0"/>
                                  </p:stCondLst>
                                  <p:childTnLst>
                                    <p:set>
                                      <p:cBhvr>
                                        <p:cTn id="54" dur="1" fill="hold">
                                          <p:stCondLst>
                                            <p:cond delay="0"/>
                                          </p:stCondLst>
                                        </p:cTn>
                                        <p:tgtEl>
                                          <p:spTgt spid="2052"/>
                                        </p:tgtEl>
                                        <p:attrNameLst>
                                          <p:attrName>style.visibility</p:attrName>
                                        </p:attrNameLst>
                                      </p:cBhvr>
                                      <p:to>
                                        <p:strVal val="visible"/>
                                      </p:to>
                                    </p:set>
                                    <p:anim calcmode="lin" valueType="num">
                                      <p:cBhvr>
                                        <p:cTn id="55" dur="500" fill="hold"/>
                                        <p:tgtEl>
                                          <p:spTgt spid="2052"/>
                                        </p:tgtEl>
                                        <p:attrNameLst>
                                          <p:attrName>ppt_w</p:attrName>
                                        </p:attrNameLst>
                                      </p:cBhvr>
                                      <p:tavLst>
                                        <p:tav tm="0">
                                          <p:val>
                                            <p:fltVal val="0"/>
                                          </p:val>
                                        </p:tav>
                                        <p:tav tm="100000">
                                          <p:val>
                                            <p:strVal val="#ppt_w"/>
                                          </p:val>
                                        </p:tav>
                                      </p:tavLst>
                                    </p:anim>
                                    <p:anim calcmode="lin" valueType="num">
                                      <p:cBhvr>
                                        <p:cTn id="56" dur="500" fill="hold"/>
                                        <p:tgtEl>
                                          <p:spTgt spid="2052"/>
                                        </p:tgtEl>
                                        <p:attrNameLst>
                                          <p:attrName>ppt_h</p:attrName>
                                        </p:attrNameLst>
                                      </p:cBhvr>
                                      <p:tavLst>
                                        <p:tav tm="0">
                                          <p:val>
                                            <p:fltVal val="0"/>
                                          </p:val>
                                        </p:tav>
                                        <p:tav tm="100000">
                                          <p:val>
                                            <p:strVal val="#ppt_h"/>
                                          </p:val>
                                        </p:tav>
                                      </p:tavLst>
                                    </p:anim>
                                    <p:animEffect transition="in" filter="fade">
                                      <p:cBhvr>
                                        <p:cTn id="57" dur="500"/>
                                        <p:tgtEl>
                                          <p:spTgt spid="2052"/>
                                        </p:tgtEl>
                                      </p:cBhvr>
                                    </p:animEffect>
                                  </p:childTnLst>
                                </p:cTn>
                              </p:par>
                            </p:childTnLst>
                          </p:cTn>
                        </p:par>
                        <p:par>
                          <p:cTn id="58" fill="hold">
                            <p:stCondLst>
                              <p:cond delay="8000"/>
                            </p:stCondLst>
                            <p:childTnLst>
                              <p:par>
                                <p:cTn id="59" presetID="42" presetClass="entr" presetSubtype="0" fill="hold" grpId="0" nodeType="afterEffect">
                                  <p:stCondLst>
                                    <p:cond delay="0"/>
                                  </p:stCondLst>
                                  <p:childTnLst>
                                    <p:set>
                                      <p:cBhvr>
                                        <p:cTn id="60" dur="1" fill="hold">
                                          <p:stCondLst>
                                            <p:cond delay="0"/>
                                          </p:stCondLst>
                                        </p:cTn>
                                        <p:tgtEl>
                                          <p:spTgt spid="9">
                                            <p:txEl>
                                              <p:pRg st="0" end="0"/>
                                            </p:txEl>
                                          </p:spTgt>
                                        </p:tgtEl>
                                        <p:attrNameLst>
                                          <p:attrName>style.visibility</p:attrName>
                                        </p:attrNameLst>
                                      </p:cBhvr>
                                      <p:to>
                                        <p:strVal val="visible"/>
                                      </p:to>
                                    </p:set>
                                    <p:animEffect transition="in" filter="fade">
                                      <p:cBhvr>
                                        <p:cTn id="61" dur="1000"/>
                                        <p:tgtEl>
                                          <p:spTgt spid="9">
                                            <p:txEl>
                                              <p:pRg st="0" end="0"/>
                                            </p:txEl>
                                          </p:spTgt>
                                        </p:tgtEl>
                                      </p:cBhvr>
                                    </p:animEffect>
                                    <p:anim calcmode="lin" valueType="num">
                                      <p:cBhvr>
                                        <p:cTn id="62" dur="10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63" dur="10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par>
                          <p:cTn id="64" fill="hold">
                            <p:stCondLst>
                              <p:cond delay="9000"/>
                            </p:stCondLst>
                            <p:childTnLst>
                              <p:par>
                                <p:cTn id="65" presetID="42" presetClass="entr" presetSubtype="0" fill="hold" grpId="0" nodeType="afterEffect">
                                  <p:stCondLst>
                                    <p:cond delay="0"/>
                                  </p:stCondLst>
                                  <p:childTnLst>
                                    <p:set>
                                      <p:cBhvr>
                                        <p:cTn id="66" dur="1" fill="hold">
                                          <p:stCondLst>
                                            <p:cond delay="0"/>
                                          </p:stCondLst>
                                        </p:cTn>
                                        <p:tgtEl>
                                          <p:spTgt spid="9">
                                            <p:txEl>
                                              <p:pRg st="1" end="1"/>
                                            </p:txEl>
                                          </p:spTgt>
                                        </p:tgtEl>
                                        <p:attrNameLst>
                                          <p:attrName>style.visibility</p:attrName>
                                        </p:attrNameLst>
                                      </p:cBhvr>
                                      <p:to>
                                        <p:strVal val="visible"/>
                                      </p:to>
                                    </p:set>
                                    <p:animEffect transition="in" filter="fade">
                                      <p:cBhvr>
                                        <p:cTn id="67" dur="1000"/>
                                        <p:tgtEl>
                                          <p:spTgt spid="9">
                                            <p:txEl>
                                              <p:pRg st="1" end="1"/>
                                            </p:txEl>
                                          </p:spTgt>
                                        </p:tgtEl>
                                      </p:cBhvr>
                                    </p:animEffect>
                                    <p:anim calcmode="lin" valueType="num">
                                      <p:cBhvr>
                                        <p:cTn id="68" dur="1000" fill="hold"/>
                                        <p:tgtEl>
                                          <p:spTgt spid="9">
                                            <p:txEl>
                                              <p:pRg st="1" end="1"/>
                                            </p:txEl>
                                          </p:spTgt>
                                        </p:tgtEl>
                                        <p:attrNameLst>
                                          <p:attrName>ppt_x</p:attrName>
                                        </p:attrNameLst>
                                      </p:cBhvr>
                                      <p:tavLst>
                                        <p:tav tm="0">
                                          <p:val>
                                            <p:strVal val="#ppt_x"/>
                                          </p:val>
                                        </p:tav>
                                        <p:tav tm="100000">
                                          <p:val>
                                            <p:strVal val="#ppt_x"/>
                                          </p:val>
                                        </p:tav>
                                      </p:tavLst>
                                    </p:anim>
                                    <p:anim calcmode="lin" valueType="num">
                                      <p:cBhvr>
                                        <p:cTn id="69" dur="1000" fill="hold"/>
                                        <p:tgtEl>
                                          <p:spTgt spid="9">
                                            <p:txEl>
                                              <p:pRg st="1" end="1"/>
                                            </p:txEl>
                                          </p:spTgt>
                                        </p:tgtEl>
                                        <p:attrNameLst>
                                          <p:attrName>ppt_y</p:attrName>
                                        </p:attrNameLst>
                                      </p:cBhvr>
                                      <p:tavLst>
                                        <p:tav tm="0">
                                          <p:val>
                                            <p:strVal val="#ppt_y+.1"/>
                                          </p:val>
                                        </p:tav>
                                        <p:tav tm="100000">
                                          <p:val>
                                            <p:strVal val="#ppt_y"/>
                                          </p:val>
                                        </p:tav>
                                      </p:tavLst>
                                    </p:anim>
                                  </p:childTnLst>
                                </p:cTn>
                              </p:par>
                            </p:childTnLst>
                          </p:cTn>
                        </p:par>
                        <p:par>
                          <p:cTn id="70" fill="hold">
                            <p:stCondLst>
                              <p:cond delay="10000"/>
                            </p:stCondLst>
                            <p:childTnLst>
                              <p:par>
                                <p:cTn id="71" presetID="42" presetClass="entr" presetSubtype="0" fill="hold" grpId="0" nodeType="afterEffect">
                                  <p:stCondLst>
                                    <p:cond delay="0"/>
                                  </p:stCondLst>
                                  <p:childTnLst>
                                    <p:set>
                                      <p:cBhvr>
                                        <p:cTn id="72" dur="1" fill="hold">
                                          <p:stCondLst>
                                            <p:cond delay="0"/>
                                          </p:stCondLst>
                                        </p:cTn>
                                        <p:tgtEl>
                                          <p:spTgt spid="9">
                                            <p:txEl>
                                              <p:pRg st="2" end="2"/>
                                            </p:txEl>
                                          </p:spTgt>
                                        </p:tgtEl>
                                        <p:attrNameLst>
                                          <p:attrName>style.visibility</p:attrName>
                                        </p:attrNameLst>
                                      </p:cBhvr>
                                      <p:to>
                                        <p:strVal val="visible"/>
                                      </p:to>
                                    </p:set>
                                    <p:animEffect transition="in" filter="fade">
                                      <p:cBhvr>
                                        <p:cTn id="73" dur="1000"/>
                                        <p:tgtEl>
                                          <p:spTgt spid="9">
                                            <p:txEl>
                                              <p:pRg st="2" end="2"/>
                                            </p:txEl>
                                          </p:spTgt>
                                        </p:tgtEl>
                                      </p:cBhvr>
                                    </p:animEffect>
                                    <p:anim calcmode="lin" valueType="num">
                                      <p:cBhvr>
                                        <p:cTn id="74" dur="1000" fill="hold"/>
                                        <p:tgtEl>
                                          <p:spTgt spid="9">
                                            <p:txEl>
                                              <p:pRg st="2" end="2"/>
                                            </p:txEl>
                                          </p:spTgt>
                                        </p:tgtEl>
                                        <p:attrNameLst>
                                          <p:attrName>ppt_x</p:attrName>
                                        </p:attrNameLst>
                                      </p:cBhvr>
                                      <p:tavLst>
                                        <p:tav tm="0">
                                          <p:val>
                                            <p:strVal val="#ppt_x"/>
                                          </p:val>
                                        </p:tav>
                                        <p:tav tm="100000">
                                          <p:val>
                                            <p:strVal val="#ppt_x"/>
                                          </p:val>
                                        </p:tav>
                                      </p:tavLst>
                                    </p:anim>
                                    <p:anim calcmode="lin" valueType="num">
                                      <p:cBhvr>
                                        <p:cTn id="75" dur="1000" fill="hold"/>
                                        <p:tgtEl>
                                          <p:spTgt spid="9">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build="p"/>
    </p:bld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Título 6"/>
          <p:cNvSpPr>
            <a:spLocks noGrp="1"/>
          </p:cNvSpPr>
          <p:nvPr>
            <p:ph type="title"/>
          </p:nvPr>
        </p:nvSpPr>
        <p:spPr>
          <a:xfrm>
            <a:off x="1942929" y="502945"/>
            <a:ext cx="8911687" cy="719948"/>
          </a:xfrm>
        </p:spPr>
        <p:txBody>
          <a:bodyPr>
            <a:normAutofit/>
          </a:bodyPr>
          <a:lstStyle/>
          <a:p>
            <a:pPr algn="ctr"/>
            <a:r>
              <a:rPr lang="es-MX" sz="3200" dirty="0" smtClean="0">
                <a:latin typeface="Lucida Handwriting" panose="03010101010101010101" pitchFamily="66" charset="0"/>
              </a:rPr>
              <a:t>Formas de enfrentar el conflicto</a:t>
            </a:r>
            <a:endParaRPr lang="es-MX" sz="3200" dirty="0">
              <a:latin typeface="Lucida Handwriting" panose="03010101010101010101" pitchFamily="66" charset="0"/>
            </a:endParaRPr>
          </a:p>
        </p:txBody>
      </p:sp>
      <p:sp>
        <p:nvSpPr>
          <p:cNvPr id="11" name="Rectángulo redondeado 10"/>
          <p:cNvSpPr/>
          <p:nvPr/>
        </p:nvSpPr>
        <p:spPr>
          <a:xfrm>
            <a:off x="7714809" y="1412734"/>
            <a:ext cx="3139807" cy="1222872"/>
          </a:xfrm>
          <a:prstGeom prst="roundRect">
            <a:avLst/>
          </a:prstGeom>
          <a:solidFill>
            <a:srgbClr val="D2ECB6"/>
          </a:solidFill>
          <a:ln>
            <a:solidFill>
              <a:srgbClr val="92D050"/>
            </a:solidFill>
          </a:ln>
        </p:spPr>
        <p:style>
          <a:lnRef idx="1">
            <a:schemeClr val="accent3"/>
          </a:lnRef>
          <a:fillRef idx="2">
            <a:schemeClr val="accent3"/>
          </a:fillRef>
          <a:effectRef idx="1">
            <a:schemeClr val="accent3"/>
          </a:effectRef>
          <a:fontRef idx="minor">
            <a:schemeClr val="dk1"/>
          </a:fontRef>
        </p:style>
        <p:txBody>
          <a:bodyPr rtlCol="0" anchor="ctr"/>
          <a:lstStyle/>
          <a:p>
            <a:pPr algn="ctr"/>
            <a:r>
              <a:rPr lang="es-MX" dirty="0">
                <a:solidFill>
                  <a:srgbClr val="339933"/>
                </a:solidFill>
              </a:rPr>
              <a:t>Aceptar la condición humana que hace de la vida una cadena de conflictos.</a:t>
            </a:r>
          </a:p>
        </p:txBody>
      </p:sp>
      <p:sp>
        <p:nvSpPr>
          <p:cNvPr id="12" name="Rectángulo redondeado 11"/>
          <p:cNvSpPr/>
          <p:nvPr/>
        </p:nvSpPr>
        <p:spPr>
          <a:xfrm>
            <a:off x="953972" y="3985061"/>
            <a:ext cx="3139807" cy="1494677"/>
          </a:xfrm>
          <a:prstGeom prst="roundRect">
            <a:avLst/>
          </a:prstGeom>
          <a:solidFill>
            <a:srgbClr val="FFD1D1"/>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s-MX" dirty="0" smtClean="0">
                <a:solidFill>
                  <a:srgbClr val="7030A0"/>
                </a:solidFill>
              </a:rPr>
              <a:t>Aprender a dialogar, y para ello cultivar la empatía: entender al otro antes de defenderse de él.</a:t>
            </a:r>
            <a:endParaRPr lang="es-MX" dirty="0">
              <a:solidFill>
                <a:srgbClr val="7030A0"/>
              </a:solidFill>
            </a:endParaRPr>
          </a:p>
        </p:txBody>
      </p:sp>
      <p:sp>
        <p:nvSpPr>
          <p:cNvPr id="14" name="Rectángulo redondeado 13"/>
          <p:cNvSpPr/>
          <p:nvPr/>
        </p:nvSpPr>
        <p:spPr>
          <a:xfrm>
            <a:off x="7990326" y="4526483"/>
            <a:ext cx="3139807" cy="1222872"/>
          </a:xfrm>
          <a:prstGeom prst="roundRect">
            <a:avLst/>
          </a:prstGeom>
          <a:solidFill>
            <a:schemeClr val="accent4">
              <a:lumMod val="20000"/>
              <a:lumOff val="80000"/>
            </a:schemeClr>
          </a:solidFill>
          <a:ln>
            <a:solidFill>
              <a:schemeClr val="accent6">
                <a:lumMod val="60000"/>
                <a:lumOff val="40000"/>
              </a:schemeClr>
            </a:solidFill>
          </a:ln>
        </p:spPr>
        <p:style>
          <a:lnRef idx="1">
            <a:schemeClr val="accent3"/>
          </a:lnRef>
          <a:fillRef idx="2">
            <a:schemeClr val="accent3"/>
          </a:fillRef>
          <a:effectRef idx="1">
            <a:schemeClr val="accent3"/>
          </a:effectRef>
          <a:fontRef idx="minor">
            <a:schemeClr val="dk1"/>
          </a:fontRef>
        </p:style>
        <p:txBody>
          <a:bodyPr rtlCol="0" anchor="ctr"/>
          <a:lstStyle/>
          <a:p>
            <a:pPr algn="ctr"/>
            <a:r>
              <a:rPr lang="es-MX" dirty="0" smtClean="0">
                <a:solidFill>
                  <a:schemeClr val="accent5"/>
                </a:solidFill>
              </a:rPr>
              <a:t>Cultivar el gusto de vivir, trabajar, relacionarse, luchar y vencer las dificultades.</a:t>
            </a:r>
            <a:endParaRPr lang="es-MX" dirty="0">
              <a:solidFill>
                <a:schemeClr val="accent5"/>
              </a:solidFill>
            </a:endParaRPr>
          </a:p>
        </p:txBody>
      </p:sp>
      <p:sp>
        <p:nvSpPr>
          <p:cNvPr id="15" name="Rectángulo redondeado 14"/>
          <p:cNvSpPr/>
          <p:nvPr/>
        </p:nvSpPr>
        <p:spPr>
          <a:xfrm>
            <a:off x="4472149" y="4510285"/>
            <a:ext cx="3139807" cy="1781059"/>
          </a:xfrm>
          <a:prstGeom prst="roundRect">
            <a:avLst/>
          </a:prstGeom>
          <a:solidFill>
            <a:srgbClr val="FFEFBD"/>
          </a:solidFill>
          <a:ln>
            <a:solidFill>
              <a:srgbClr val="FFC000"/>
            </a:solidFill>
          </a:ln>
        </p:spPr>
        <p:style>
          <a:lnRef idx="1">
            <a:schemeClr val="accent3"/>
          </a:lnRef>
          <a:fillRef idx="2">
            <a:schemeClr val="accent3"/>
          </a:fillRef>
          <a:effectRef idx="1">
            <a:schemeClr val="accent3"/>
          </a:effectRef>
          <a:fontRef idx="minor">
            <a:schemeClr val="dk1"/>
          </a:fontRef>
        </p:style>
        <p:txBody>
          <a:bodyPr rtlCol="0" anchor="ctr"/>
          <a:lstStyle/>
          <a:p>
            <a:pPr algn="ctr"/>
            <a:r>
              <a:rPr lang="es-MX" dirty="0" smtClean="0">
                <a:solidFill>
                  <a:srgbClr val="CC6600"/>
                </a:solidFill>
              </a:rPr>
              <a:t>No atribuir los conflictos a la mala voluntad de la gente: aceptar a las personas con todo y sus ideas diferentes a las nuestras.</a:t>
            </a:r>
            <a:endParaRPr lang="es-MX" dirty="0">
              <a:solidFill>
                <a:srgbClr val="CC6600"/>
              </a:solidFill>
            </a:endParaRPr>
          </a:p>
        </p:txBody>
      </p:sp>
      <p:sp>
        <p:nvSpPr>
          <p:cNvPr id="16" name="Rectángulo redondeado 15"/>
          <p:cNvSpPr/>
          <p:nvPr/>
        </p:nvSpPr>
        <p:spPr>
          <a:xfrm>
            <a:off x="8157659" y="2851147"/>
            <a:ext cx="3139807" cy="1222872"/>
          </a:xfrm>
          <a:prstGeom prst="roundRect">
            <a:avLst/>
          </a:prstGeom>
          <a:solidFill>
            <a:srgbClr val="FFD5B9"/>
          </a:solidFill>
          <a:ln w="12700">
            <a:solidFill>
              <a:srgbClr val="FF6600"/>
            </a:solidFill>
          </a:ln>
        </p:spPr>
        <p:style>
          <a:lnRef idx="1">
            <a:schemeClr val="accent3"/>
          </a:lnRef>
          <a:fillRef idx="2">
            <a:schemeClr val="accent3"/>
          </a:fillRef>
          <a:effectRef idx="1">
            <a:schemeClr val="accent3"/>
          </a:effectRef>
          <a:fontRef idx="minor">
            <a:schemeClr val="dk1"/>
          </a:fontRef>
        </p:style>
        <p:txBody>
          <a:bodyPr rtlCol="0" anchor="ctr"/>
          <a:lstStyle/>
          <a:p>
            <a:pPr algn="ctr"/>
            <a:r>
              <a:rPr lang="es-MX" dirty="0" smtClean="0">
                <a:ln w="3175">
                  <a:solidFill>
                    <a:srgbClr val="FF6600"/>
                  </a:solidFill>
                </a:ln>
                <a:solidFill>
                  <a:srgbClr val="FF6600"/>
                </a:solidFill>
              </a:rPr>
              <a:t>Enfrentar el conflicto más que evitarlo.</a:t>
            </a:r>
            <a:endParaRPr lang="es-MX" dirty="0">
              <a:ln w="3175">
                <a:solidFill>
                  <a:srgbClr val="FF6600"/>
                </a:solidFill>
              </a:ln>
              <a:solidFill>
                <a:srgbClr val="FF6600"/>
              </a:solidFill>
            </a:endParaRPr>
          </a:p>
        </p:txBody>
      </p:sp>
      <p:sp>
        <p:nvSpPr>
          <p:cNvPr id="18" name="Llamada de nube 17"/>
          <p:cNvSpPr/>
          <p:nvPr/>
        </p:nvSpPr>
        <p:spPr>
          <a:xfrm>
            <a:off x="4777578" y="2283579"/>
            <a:ext cx="2765330" cy="1699638"/>
          </a:xfrm>
          <a:prstGeom prst="cloudCallout">
            <a:avLst>
              <a:gd name="adj1" fmla="val -64739"/>
              <a:gd name="adj2" fmla="val 71542"/>
            </a:avLst>
          </a:prstGeom>
          <a:solidFill>
            <a:srgbClr val="F7D1EB"/>
          </a:solidFill>
        </p:spPr>
        <p:style>
          <a:lnRef idx="1">
            <a:schemeClr val="accent6"/>
          </a:lnRef>
          <a:fillRef idx="2">
            <a:schemeClr val="accent6"/>
          </a:fillRef>
          <a:effectRef idx="1">
            <a:schemeClr val="accent6"/>
          </a:effectRef>
          <a:fontRef idx="minor">
            <a:schemeClr val="dk1"/>
          </a:fontRef>
        </p:style>
        <p:txBody>
          <a:bodyPr rtlCol="0" anchor="ctr"/>
          <a:lstStyle/>
          <a:p>
            <a:pPr algn="ctr"/>
            <a:r>
              <a:rPr lang="es-MX" sz="2800" dirty="0">
                <a:solidFill>
                  <a:schemeClr val="accent6"/>
                </a:solidFill>
              </a:rPr>
              <a:t>Las actitudes</a:t>
            </a:r>
          </a:p>
        </p:txBody>
      </p:sp>
      <p:sp>
        <p:nvSpPr>
          <p:cNvPr id="20" name="Rectángulo redondeado 19"/>
          <p:cNvSpPr/>
          <p:nvPr/>
        </p:nvSpPr>
        <p:spPr>
          <a:xfrm>
            <a:off x="1023020" y="1591368"/>
            <a:ext cx="3139807" cy="1827527"/>
          </a:xfrm>
          <a:prstGeom prst="roundRect">
            <a:avLst/>
          </a:prstGeom>
          <a:solidFill>
            <a:schemeClr val="accent3">
              <a:lumMod val="20000"/>
              <a:lumOff val="8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r>
              <a:rPr lang="es-MX" dirty="0" smtClean="0">
                <a:solidFill>
                  <a:srgbClr val="336699"/>
                </a:solidFill>
              </a:rPr>
              <a:t>Fomentar en sí mismo y en el equipo de trabajo la actitud mental y emotiva de </a:t>
            </a:r>
            <a:r>
              <a:rPr lang="es-MX" b="1" dirty="0" smtClean="0">
                <a:solidFill>
                  <a:srgbClr val="336699"/>
                </a:solidFill>
              </a:rPr>
              <a:t>“ganar-ganar”</a:t>
            </a:r>
            <a:r>
              <a:rPr lang="es-MX" dirty="0" smtClean="0">
                <a:solidFill>
                  <a:srgbClr val="336699"/>
                </a:solidFill>
              </a:rPr>
              <a:t> en vez de </a:t>
            </a:r>
            <a:r>
              <a:rPr lang="es-MX" b="1" dirty="0" smtClean="0">
                <a:solidFill>
                  <a:srgbClr val="336699"/>
                </a:solidFill>
              </a:rPr>
              <a:t>“ganar-perder”</a:t>
            </a:r>
            <a:r>
              <a:rPr lang="es-MX" dirty="0" smtClean="0">
                <a:solidFill>
                  <a:srgbClr val="336699"/>
                </a:solidFill>
              </a:rPr>
              <a:t>.</a:t>
            </a:r>
            <a:endParaRPr lang="es-MX" dirty="0">
              <a:solidFill>
                <a:srgbClr val="336699"/>
              </a:solidFill>
            </a:endParaRPr>
          </a:p>
        </p:txBody>
      </p:sp>
    </p:spTree>
    <p:extLst>
      <p:ext uri="{BB962C8B-B14F-4D97-AF65-F5344CB8AC3E}">
        <p14:creationId xmlns:p14="http://schemas.microsoft.com/office/powerpoint/2010/main" val="12718817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370"/>
                                  </p:iterate>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7"/>
                                        </p:tgtEl>
                                        <p:attrNameLst>
                                          <p:attrName>ppt_y</p:attrName>
                                        </p:attrNameLst>
                                      </p:cBhvr>
                                      <p:tavLst>
                                        <p:tav tm="0">
                                          <p:val>
                                            <p:strVal val="#ppt_y"/>
                                          </p:val>
                                        </p:tav>
                                        <p:tav tm="100000">
                                          <p:val>
                                            <p:strVal val="#ppt_y"/>
                                          </p:val>
                                        </p:tav>
                                      </p:tavLst>
                                    </p:anim>
                                    <p:anim calcmode="lin" valueType="num">
                                      <p:cBhvr>
                                        <p:cTn id="9"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7"/>
                                        </p:tgtEl>
                                      </p:cBhvr>
                                    </p:animEffect>
                                  </p:childTnLst>
                                </p:cTn>
                              </p:par>
                            </p:childTnLst>
                          </p:cTn>
                        </p:par>
                        <p:par>
                          <p:cTn id="12" fill="hold">
                            <p:stCondLst>
                              <p:cond delay="1900"/>
                            </p:stCondLst>
                            <p:childTnLst>
                              <p:par>
                                <p:cTn id="13" presetID="53" presetClass="entr" presetSubtype="16" fill="hold" grpId="0" nodeType="after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p:cTn id="15" dur="500" fill="hold"/>
                                        <p:tgtEl>
                                          <p:spTgt spid="18"/>
                                        </p:tgtEl>
                                        <p:attrNameLst>
                                          <p:attrName>ppt_w</p:attrName>
                                        </p:attrNameLst>
                                      </p:cBhvr>
                                      <p:tavLst>
                                        <p:tav tm="0">
                                          <p:val>
                                            <p:fltVal val="0"/>
                                          </p:val>
                                        </p:tav>
                                        <p:tav tm="100000">
                                          <p:val>
                                            <p:strVal val="#ppt_w"/>
                                          </p:val>
                                        </p:tav>
                                      </p:tavLst>
                                    </p:anim>
                                    <p:anim calcmode="lin" valueType="num">
                                      <p:cBhvr>
                                        <p:cTn id="16" dur="500" fill="hold"/>
                                        <p:tgtEl>
                                          <p:spTgt spid="18"/>
                                        </p:tgtEl>
                                        <p:attrNameLst>
                                          <p:attrName>ppt_h</p:attrName>
                                        </p:attrNameLst>
                                      </p:cBhvr>
                                      <p:tavLst>
                                        <p:tav tm="0">
                                          <p:val>
                                            <p:fltVal val="0"/>
                                          </p:val>
                                        </p:tav>
                                        <p:tav tm="100000">
                                          <p:val>
                                            <p:strVal val="#ppt_h"/>
                                          </p:val>
                                        </p:tav>
                                      </p:tavLst>
                                    </p:anim>
                                    <p:animEffect transition="in" filter="fade">
                                      <p:cBhvr>
                                        <p:cTn id="17" dur="500"/>
                                        <p:tgtEl>
                                          <p:spTgt spid="18"/>
                                        </p:tgtEl>
                                      </p:cBhvr>
                                    </p:animEffect>
                                  </p:childTnLst>
                                </p:cTn>
                              </p:par>
                            </p:childTnLst>
                          </p:cTn>
                        </p:par>
                        <p:par>
                          <p:cTn id="18" fill="hold">
                            <p:stCondLst>
                              <p:cond delay="2400"/>
                            </p:stCondLst>
                            <p:childTnLst>
                              <p:par>
                                <p:cTn id="19" presetID="21" presetClass="entr" presetSubtype="1"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wheel(1)">
                                      <p:cBhvr>
                                        <p:cTn id="21" dur="2000"/>
                                        <p:tgtEl>
                                          <p:spTgt spid="11"/>
                                        </p:tgtEl>
                                      </p:cBhvr>
                                    </p:animEffect>
                                  </p:childTnLst>
                                </p:cTn>
                              </p:par>
                            </p:childTnLst>
                          </p:cTn>
                        </p:par>
                        <p:par>
                          <p:cTn id="22" fill="hold">
                            <p:stCondLst>
                              <p:cond delay="4400"/>
                            </p:stCondLst>
                            <p:childTnLst>
                              <p:par>
                                <p:cTn id="23" presetID="53" presetClass="entr" presetSubtype="16" fill="hold" grpId="0" nodeType="afterEffect">
                                  <p:stCondLst>
                                    <p:cond delay="0"/>
                                  </p:stCondLst>
                                  <p:childTnLst>
                                    <p:set>
                                      <p:cBhvr>
                                        <p:cTn id="24" dur="1" fill="hold">
                                          <p:stCondLst>
                                            <p:cond delay="0"/>
                                          </p:stCondLst>
                                        </p:cTn>
                                        <p:tgtEl>
                                          <p:spTgt spid="16"/>
                                        </p:tgtEl>
                                        <p:attrNameLst>
                                          <p:attrName>style.visibility</p:attrName>
                                        </p:attrNameLst>
                                      </p:cBhvr>
                                      <p:to>
                                        <p:strVal val="visible"/>
                                      </p:to>
                                    </p:set>
                                    <p:anim calcmode="lin" valueType="num">
                                      <p:cBhvr>
                                        <p:cTn id="25" dur="500" fill="hold"/>
                                        <p:tgtEl>
                                          <p:spTgt spid="16"/>
                                        </p:tgtEl>
                                        <p:attrNameLst>
                                          <p:attrName>ppt_w</p:attrName>
                                        </p:attrNameLst>
                                      </p:cBhvr>
                                      <p:tavLst>
                                        <p:tav tm="0">
                                          <p:val>
                                            <p:fltVal val="0"/>
                                          </p:val>
                                        </p:tav>
                                        <p:tav tm="100000">
                                          <p:val>
                                            <p:strVal val="#ppt_w"/>
                                          </p:val>
                                        </p:tav>
                                      </p:tavLst>
                                    </p:anim>
                                    <p:anim calcmode="lin" valueType="num">
                                      <p:cBhvr>
                                        <p:cTn id="26" dur="500" fill="hold"/>
                                        <p:tgtEl>
                                          <p:spTgt spid="16"/>
                                        </p:tgtEl>
                                        <p:attrNameLst>
                                          <p:attrName>ppt_h</p:attrName>
                                        </p:attrNameLst>
                                      </p:cBhvr>
                                      <p:tavLst>
                                        <p:tav tm="0">
                                          <p:val>
                                            <p:fltVal val="0"/>
                                          </p:val>
                                        </p:tav>
                                        <p:tav tm="100000">
                                          <p:val>
                                            <p:strVal val="#ppt_h"/>
                                          </p:val>
                                        </p:tav>
                                      </p:tavLst>
                                    </p:anim>
                                    <p:animEffect transition="in" filter="fade">
                                      <p:cBhvr>
                                        <p:cTn id="27" dur="500"/>
                                        <p:tgtEl>
                                          <p:spTgt spid="16"/>
                                        </p:tgtEl>
                                      </p:cBhvr>
                                    </p:animEffect>
                                  </p:childTnLst>
                                </p:cTn>
                              </p:par>
                            </p:childTnLst>
                          </p:cTn>
                        </p:par>
                        <p:par>
                          <p:cTn id="28" fill="hold">
                            <p:stCondLst>
                              <p:cond delay="4900"/>
                            </p:stCondLst>
                            <p:childTnLst>
                              <p:par>
                                <p:cTn id="29" presetID="21" presetClass="entr" presetSubtype="1"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wheel(1)">
                                      <p:cBhvr>
                                        <p:cTn id="31" dur="2000"/>
                                        <p:tgtEl>
                                          <p:spTgt spid="14"/>
                                        </p:tgtEl>
                                      </p:cBhvr>
                                    </p:animEffect>
                                  </p:childTnLst>
                                </p:cTn>
                              </p:par>
                            </p:childTnLst>
                          </p:cTn>
                        </p:par>
                        <p:par>
                          <p:cTn id="32" fill="hold">
                            <p:stCondLst>
                              <p:cond delay="6900"/>
                            </p:stCondLst>
                            <p:childTnLst>
                              <p:par>
                                <p:cTn id="33" presetID="53" presetClass="entr" presetSubtype="16" fill="hold" grpId="0" nodeType="after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p:cTn id="35" dur="500" fill="hold"/>
                                        <p:tgtEl>
                                          <p:spTgt spid="15"/>
                                        </p:tgtEl>
                                        <p:attrNameLst>
                                          <p:attrName>ppt_w</p:attrName>
                                        </p:attrNameLst>
                                      </p:cBhvr>
                                      <p:tavLst>
                                        <p:tav tm="0">
                                          <p:val>
                                            <p:fltVal val="0"/>
                                          </p:val>
                                        </p:tav>
                                        <p:tav tm="100000">
                                          <p:val>
                                            <p:strVal val="#ppt_w"/>
                                          </p:val>
                                        </p:tav>
                                      </p:tavLst>
                                    </p:anim>
                                    <p:anim calcmode="lin" valueType="num">
                                      <p:cBhvr>
                                        <p:cTn id="36" dur="500" fill="hold"/>
                                        <p:tgtEl>
                                          <p:spTgt spid="15"/>
                                        </p:tgtEl>
                                        <p:attrNameLst>
                                          <p:attrName>ppt_h</p:attrName>
                                        </p:attrNameLst>
                                      </p:cBhvr>
                                      <p:tavLst>
                                        <p:tav tm="0">
                                          <p:val>
                                            <p:fltVal val="0"/>
                                          </p:val>
                                        </p:tav>
                                        <p:tav tm="100000">
                                          <p:val>
                                            <p:strVal val="#ppt_h"/>
                                          </p:val>
                                        </p:tav>
                                      </p:tavLst>
                                    </p:anim>
                                    <p:animEffect transition="in" filter="fade">
                                      <p:cBhvr>
                                        <p:cTn id="37" dur="500"/>
                                        <p:tgtEl>
                                          <p:spTgt spid="15"/>
                                        </p:tgtEl>
                                      </p:cBhvr>
                                    </p:animEffect>
                                  </p:childTnLst>
                                </p:cTn>
                              </p:par>
                            </p:childTnLst>
                          </p:cTn>
                        </p:par>
                        <p:par>
                          <p:cTn id="38" fill="hold">
                            <p:stCondLst>
                              <p:cond delay="7400"/>
                            </p:stCondLst>
                            <p:childTnLst>
                              <p:par>
                                <p:cTn id="39" presetID="21" presetClass="entr" presetSubtype="1" fill="hold" grpId="0" nodeType="after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wheel(1)">
                                      <p:cBhvr>
                                        <p:cTn id="41" dur="2000"/>
                                        <p:tgtEl>
                                          <p:spTgt spid="12"/>
                                        </p:tgtEl>
                                      </p:cBhvr>
                                    </p:animEffect>
                                  </p:childTnLst>
                                </p:cTn>
                              </p:par>
                            </p:childTnLst>
                          </p:cTn>
                        </p:par>
                        <p:par>
                          <p:cTn id="42" fill="hold">
                            <p:stCondLst>
                              <p:cond delay="9400"/>
                            </p:stCondLst>
                            <p:childTnLst>
                              <p:par>
                                <p:cTn id="43" presetID="53" presetClass="entr" presetSubtype="16" fill="hold" grpId="0" nodeType="afterEffect">
                                  <p:stCondLst>
                                    <p:cond delay="0"/>
                                  </p:stCondLst>
                                  <p:childTnLst>
                                    <p:set>
                                      <p:cBhvr>
                                        <p:cTn id="44" dur="1" fill="hold">
                                          <p:stCondLst>
                                            <p:cond delay="0"/>
                                          </p:stCondLst>
                                        </p:cTn>
                                        <p:tgtEl>
                                          <p:spTgt spid="20"/>
                                        </p:tgtEl>
                                        <p:attrNameLst>
                                          <p:attrName>style.visibility</p:attrName>
                                        </p:attrNameLst>
                                      </p:cBhvr>
                                      <p:to>
                                        <p:strVal val="visible"/>
                                      </p:to>
                                    </p:set>
                                    <p:anim calcmode="lin" valueType="num">
                                      <p:cBhvr>
                                        <p:cTn id="45" dur="500" fill="hold"/>
                                        <p:tgtEl>
                                          <p:spTgt spid="20"/>
                                        </p:tgtEl>
                                        <p:attrNameLst>
                                          <p:attrName>ppt_w</p:attrName>
                                        </p:attrNameLst>
                                      </p:cBhvr>
                                      <p:tavLst>
                                        <p:tav tm="0">
                                          <p:val>
                                            <p:fltVal val="0"/>
                                          </p:val>
                                        </p:tav>
                                        <p:tav tm="100000">
                                          <p:val>
                                            <p:strVal val="#ppt_w"/>
                                          </p:val>
                                        </p:tav>
                                      </p:tavLst>
                                    </p:anim>
                                    <p:anim calcmode="lin" valueType="num">
                                      <p:cBhvr>
                                        <p:cTn id="46" dur="500" fill="hold"/>
                                        <p:tgtEl>
                                          <p:spTgt spid="20"/>
                                        </p:tgtEl>
                                        <p:attrNameLst>
                                          <p:attrName>ppt_h</p:attrName>
                                        </p:attrNameLst>
                                      </p:cBhvr>
                                      <p:tavLst>
                                        <p:tav tm="0">
                                          <p:val>
                                            <p:fltVal val="0"/>
                                          </p:val>
                                        </p:tav>
                                        <p:tav tm="100000">
                                          <p:val>
                                            <p:strVal val="#ppt_h"/>
                                          </p:val>
                                        </p:tav>
                                      </p:tavLst>
                                    </p:anim>
                                    <p:animEffect transition="in" filter="fade">
                                      <p:cBhvr>
                                        <p:cTn id="4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1" grpId="0" animBg="1"/>
      <p:bldP spid="12" grpId="0" animBg="1"/>
      <p:bldP spid="14" grpId="0" animBg="1"/>
      <p:bldP spid="15" grpId="0" animBg="1"/>
      <p:bldP spid="16" grpId="0" animBg="1"/>
      <p:bldP spid="18" grpId="0" animBg="1"/>
      <p:bldP spid="20" grpId="0" animBg="1"/>
    </p:bld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Llamada de nube 6"/>
          <p:cNvSpPr/>
          <p:nvPr/>
        </p:nvSpPr>
        <p:spPr>
          <a:xfrm>
            <a:off x="962439" y="2161936"/>
            <a:ext cx="2765330" cy="1699638"/>
          </a:xfrm>
          <a:prstGeom prst="cloudCallout">
            <a:avLst>
              <a:gd name="adj1" fmla="val -64739"/>
              <a:gd name="adj2" fmla="val 71542"/>
            </a:avLst>
          </a:prstGeom>
          <a:solidFill>
            <a:srgbClr val="F6C6E7"/>
          </a:solidFill>
        </p:spPr>
        <p:style>
          <a:lnRef idx="1">
            <a:schemeClr val="accent6"/>
          </a:lnRef>
          <a:fillRef idx="2">
            <a:schemeClr val="accent6"/>
          </a:fillRef>
          <a:effectRef idx="1">
            <a:schemeClr val="accent6"/>
          </a:effectRef>
          <a:fontRef idx="minor">
            <a:schemeClr val="dk1"/>
          </a:fontRef>
        </p:style>
        <p:txBody>
          <a:bodyPr rtlCol="0" anchor="ctr"/>
          <a:lstStyle/>
          <a:p>
            <a:pPr algn="ctr"/>
            <a:r>
              <a:rPr lang="es-MX" sz="2800" dirty="0">
                <a:solidFill>
                  <a:schemeClr val="accent6"/>
                </a:solidFill>
              </a:rPr>
              <a:t>Las </a:t>
            </a:r>
            <a:r>
              <a:rPr lang="es-MX" sz="2800" dirty="0" smtClean="0">
                <a:solidFill>
                  <a:schemeClr val="accent6"/>
                </a:solidFill>
              </a:rPr>
              <a:t>técnicas</a:t>
            </a:r>
            <a:endParaRPr lang="es-MX" sz="2800" dirty="0">
              <a:solidFill>
                <a:schemeClr val="accent6"/>
              </a:solidFill>
            </a:endParaRPr>
          </a:p>
        </p:txBody>
      </p:sp>
      <p:sp>
        <p:nvSpPr>
          <p:cNvPr id="8" name="Rectángulo redondeado 7"/>
          <p:cNvSpPr/>
          <p:nvPr/>
        </p:nvSpPr>
        <p:spPr>
          <a:xfrm>
            <a:off x="4090957" y="482316"/>
            <a:ext cx="7197660" cy="1531344"/>
          </a:xfrm>
          <a:prstGeom prst="roundRect">
            <a:avLst/>
          </a:prstGeom>
          <a:solidFill>
            <a:srgbClr val="FFEFBD"/>
          </a:solidFill>
          <a:ln>
            <a:solidFill>
              <a:srgbClr val="7030A0"/>
            </a:solid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es-MX" dirty="0" smtClean="0">
                <a:solidFill>
                  <a:srgbClr val="7030A0"/>
                </a:solidFill>
              </a:rPr>
              <a:t>Desarrollar en sí mismo y en los miembros del equipo las </a:t>
            </a:r>
            <a:r>
              <a:rPr lang="es-MX" b="1" dirty="0" smtClean="0">
                <a:solidFill>
                  <a:srgbClr val="7030A0"/>
                </a:solidFill>
              </a:rPr>
              <a:t>habilidades de negociación</a:t>
            </a:r>
            <a:r>
              <a:rPr lang="es-MX" dirty="0" smtClean="0">
                <a:solidFill>
                  <a:srgbClr val="7030A0"/>
                </a:solidFill>
              </a:rPr>
              <a:t>: iniciar sin atacar, escuchar con empatía para llegar a un diagnóstico que integre las aportaciones de todos, crear en los interlocutores </a:t>
            </a:r>
            <a:r>
              <a:rPr lang="es-MX" b="1" dirty="0" smtClean="0">
                <a:solidFill>
                  <a:srgbClr val="7030A0"/>
                </a:solidFill>
              </a:rPr>
              <a:t>actitudes de cooperación</a:t>
            </a:r>
            <a:r>
              <a:rPr lang="es-MX" dirty="0" smtClean="0">
                <a:solidFill>
                  <a:srgbClr val="7030A0"/>
                </a:solidFill>
              </a:rPr>
              <a:t> y enfatizar los </a:t>
            </a:r>
            <a:r>
              <a:rPr lang="es-MX" b="1" dirty="0" smtClean="0">
                <a:solidFill>
                  <a:srgbClr val="7030A0"/>
                </a:solidFill>
              </a:rPr>
              <a:t>valores</a:t>
            </a:r>
            <a:r>
              <a:rPr lang="es-MX" dirty="0" smtClean="0">
                <a:solidFill>
                  <a:srgbClr val="7030A0"/>
                </a:solidFill>
              </a:rPr>
              <a:t> comunes. </a:t>
            </a:r>
            <a:endParaRPr lang="es-MX" dirty="0">
              <a:solidFill>
                <a:srgbClr val="7030A0"/>
              </a:solidFill>
            </a:endParaRPr>
          </a:p>
        </p:txBody>
      </p:sp>
      <p:sp>
        <p:nvSpPr>
          <p:cNvPr id="9" name="Rectángulo redondeado 8"/>
          <p:cNvSpPr/>
          <p:nvPr/>
        </p:nvSpPr>
        <p:spPr>
          <a:xfrm>
            <a:off x="4090957" y="3650819"/>
            <a:ext cx="7197660" cy="914400"/>
          </a:xfrm>
          <a:prstGeom prst="roundRect">
            <a:avLst/>
          </a:prstGeom>
          <a:solidFill>
            <a:srgbClr val="E6CDFF"/>
          </a:solidFill>
          <a:ln>
            <a:solidFill>
              <a:schemeClr val="accent5">
                <a:lumMod val="75000"/>
              </a:schemeClr>
            </a:solid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es-MX" dirty="0" smtClean="0">
                <a:solidFill>
                  <a:schemeClr val="accent5"/>
                </a:solidFill>
              </a:rPr>
              <a:t>Recurrir a la </a:t>
            </a:r>
            <a:r>
              <a:rPr lang="es-MX" b="1" dirty="0" smtClean="0">
                <a:solidFill>
                  <a:schemeClr val="accent5"/>
                </a:solidFill>
              </a:rPr>
              <a:t>mediación y arbitraje </a:t>
            </a:r>
            <a:r>
              <a:rPr lang="es-MX" dirty="0" smtClean="0">
                <a:solidFill>
                  <a:schemeClr val="accent5"/>
                </a:solidFill>
              </a:rPr>
              <a:t>de personas respetadas por las partes en conflicto.</a:t>
            </a:r>
            <a:endParaRPr lang="es-MX" dirty="0">
              <a:solidFill>
                <a:schemeClr val="accent5"/>
              </a:solidFill>
            </a:endParaRPr>
          </a:p>
        </p:txBody>
      </p:sp>
      <p:sp>
        <p:nvSpPr>
          <p:cNvPr id="11" name="Rectángulo redondeado 10"/>
          <p:cNvSpPr/>
          <p:nvPr/>
        </p:nvSpPr>
        <p:spPr>
          <a:xfrm>
            <a:off x="4090957" y="2337385"/>
            <a:ext cx="7197660" cy="914400"/>
          </a:xfrm>
          <a:prstGeom prst="roundRect">
            <a:avLst/>
          </a:prstGeom>
          <a:solidFill>
            <a:srgbClr val="F7D1EB"/>
          </a:solidFill>
          <a:ln>
            <a:solidFill>
              <a:schemeClr val="accent6">
                <a:lumMod val="60000"/>
                <a:lumOff val="40000"/>
              </a:schemeClr>
            </a:solid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es-MX" dirty="0" smtClean="0">
                <a:solidFill>
                  <a:schemeClr val="accent6"/>
                </a:solidFill>
              </a:rPr>
              <a:t>Llevar los </a:t>
            </a:r>
            <a:r>
              <a:rPr lang="es-MX" b="1" dirty="0" smtClean="0">
                <a:solidFill>
                  <a:schemeClr val="accent6"/>
                </a:solidFill>
              </a:rPr>
              <a:t>asuntos a votación </a:t>
            </a:r>
            <a:r>
              <a:rPr lang="es-MX" dirty="0" smtClean="0">
                <a:solidFill>
                  <a:schemeClr val="accent6"/>
                </a:solidFill>
              </a:rPr>
              <a:t>cuando esté claro que no se puede llegar a un acuerdo unánime. </a:t>
            </a:r>
            <a:endParaRPr lang="es-MX" dirty="0">
              <a:solidFill>
                <a:schemeClr val="accent6"/>
              </a:solidFill>
            </a:endParaRPr>
          </a:p>
        </p:txBody>
      </p:sp>
      <p:sp>
        <p:nvSpPr>
          <p:cNvPr id="12" name="Rectángulo redondeado 11"/>
          <p:cNvSpPr/>
          <p:nvPr/>
        </p:nvSpPr>
        <p:spPr>
          <a:xfrm>
            <a:off x="4090957" y="4973461"/>
            <a:ext cx="7197660" cy="914400"/>
          </a:xfrm>
          <a:prstGeom prst="roundRect">
            <a:avLst/>
          </a:prstGeom>
          <a:solidFill>
            <a:srgbClr val="D2ECB6"/>
          </a:solidFill>
          <a:ln>
            <a:solidFill>
              <a:srgbClr val="339933"/>
            </a:solid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es-MX" dirty="0" smtClean="0">
                <a:solidFill>
                  <a:srgbClr val="339933"/>
                </a:solidFill>
              </a:rPr>
              <a:t>Practicar </a:t>
            </a:r>
            <a:r>
              <a:rPr lang="es-MX" b="1" dirty="0" smtClean="0">
                <a:solidFill>
                  <a:srgbClr val="339933"/>
                </a:solidFill>
              </a:rPr>
              <a:t>técnicas de relajación </a:t>
            </a:r>
            <a:r>
              <a:rPr lang="es-MX" dirty="0" smtClean="0">
                <a:solidFill>
                  <a:srgbClr val="339933"/>
                </a:solidFill>
              </a:rPr>
              <a:t>para serenarse y mantener el control de las propias emociones.</a:t>
            </a:r>
            <a:endParaRPr lang="es-MX" dirty="0">
              <a:ln>
                <a:solidFill>
                  <a:srgbClr val="D2ECB6"/>
                </a:solidFill>
              </a:ln>
              <a:solidFill>
                <a:srgbClr val="339933"/>
              </a:solidFill>
            </a:endParaRPr>
          </a:p>
        </p:txBody>
      </p:sp>
    </p:spTree>
    <p:extLst>
      <p:ext uri="{BB962C8B-B14F-4D97-AF65-F5344CB8AC3E}">
        <p14:creationId xmlns:p14="http://schemas.microsoft.com/office/powerpoint/2010/main" val="34529638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1000"/>
                                        <p:tgtEl>
                                          <p:spTgt spid="8"/>
                                        </p:tgtEl>
                                      </p:cBhvr>
                                    </p:animEffect>
                                    <p:anim calcmode="lin" valueType="num">
                                      <p:cBhvr>
                                        <p:cTn id="14" dur="1000" fill="hold"/>
                                        <p:tgtEl>
                                          <p:spTgt spid="8"/>
                                        </p:tgtEl>
                                        <p:attrNameLst>
                                          <p:attrName>ppt_x</p:attrName>
                                        </p:attrNameLst>
                                      </p:cBhvr>
                                      <p:tavLst>
                                        <p:tav tm="0">
                                          <p:val>
                                            <p:strVal val="#ppt_x"/>
                                          </p:val>
                                        </p:tav>
                                        <p:tav tm="100000">
                                          <p:val>
                                            <p:strVal val="#ppt_x"/>
                                          </p:val>
                                        </p:tav>
                                      </p:tavLst>
                                    </p:anim>
                                    <p:anim calcmode="lin" valueType="num">
                                      <p:cBhvr>
                                        <p:cTn id="15" dur="1000" fill="hold"/>
                                        <p:tgtEl>
                                          <p:spTgt spid="8"/>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42" presetClass="entr" presetSubtype="0"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1000"/>
                                        <p:tgtEl>
                                          <p:spTgt spid="11"/>
                                        </p:tgtEl>
                                      </p:cBhvr>
                                    </p:animEffect>
                                    <p:anim calcmode="lin" valueType="num">
                                      <p:cBhvr>
                                        <p:cTn id="20" dur="1000" fill="hold"/>
                                        <p:tgtEl>
                                          <p:spTgt spid="11"/>
                                        </p:tgtEl>
                                        <p:attrNameLst>
                                          <p:attrName>ppt_x</p:attrName>
                                        </p:attrNameLst>
                                      </p:cBhvr>
                                      <p:tavLst>
                                        <p:tav tm="0">
                                          <p:val>
                                            <p:strVal val="#ppt_x"/>
                                          </p:val>
                                        </p:tav>
                                        <p:tav tm="100000">
                                          <p:val>
                                            <p:strVal val="#ppt_x"/>
                                          </p:val>
                                        </p:tav>
                                      </p:tavLst>
                                    </p:anim>
                                    <p:anim calcmode="lin" valueType="num">
                                      <p:cBhvr>
                                        <p:cTn id="21" dur="1000" fill="hold"/>
                                        <p:tgtEl>
                                          <p:spTgt spid="11"/>
                                        </p:tgtEl>
                                        <p:attrNameLst>
                                          <p:attrName>ppt_y</p:attrName>
                                        </p:attrNameLst>
                                      </p:cBhvr>
                                      <p:tavLst>
                                        <p:tav tm="0">
                                          <p:val>
                                            <p:strVal val="#ppt_y+.1"/>
                                          </p:val>
                                        </p:tav>
                                        <p:tav tm="100000">
                                          <p:val>
                                            <p:strVal val="#ppt_y"/>
                                          </p:val>
                                        </p:tav>
                                      </p:tavLst>
                                    </p:anim>
                                  </p:childTnLst>
                                </p:cTn>
                              </p:par>
                            </p:childTnLst>
                          </p:cTn>
                        </p:par>
                        <p:par>
                          <p:cTn id="22" fill="hold">
                            <p:stCondLst>
                              <p:cond delay="2500"/>
                            </p:stCondLst>
                            <p:childTnLst>
                              <p:par>
                                <p:cTn id="23" presetID="42" presetClass="entr" presetSubtype="0"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1000"/>
                                        <p:tgtEl>
                                          <p:spTgt spid="9"/>
                                        </p:tgtEl>
                                      </p:cBhvr>
                                    </p:animEffect>
                                    <p:anim calcmode="lin" valueType="num">
                                      <p:cBhvr>
                                        <p:cTn id="26" dur="1000" fill="hold"/>
                                        <p:tgtEl>
                                          <p:spTgt spid="9"/>
                                        </p:tgtEl>
                                        <p:attrNameLst>
                                          <p:attrName>ppt_x</p:attrName>
                                        </p:attrNameLst>
                                      </p:cBhvr>
                                      <p:tavLst>
                                        <p:tav tm="0">
                                          <p:val>
                                            <p:strVal val="#ppt_x"/>
                                          </p:val>
                                        </p:tav>
                                        <p:tav tm="100000">
                                          <p:val>
                                            <p:strVal val="#ppt_x"/>
                                          </p:val>
                                        </p:tav>
                                      </p:tavLst>
                                    </p:anim>
                                    <p:anim calcmode="lin" valueType="num">
                                      <p:cBhvr>
                                        <p:cTn id="27" dur="1000" fill="hold"/>
                                        <p:tgtEl>
                                          <p:spTgt spid="9"/>
                                        </p:tgtEl>
                                        <p:attrNameLst>
                                          <p:attrName>ppt_y</p:attrName>
                                        </p:attrNameLst>
                                      </p:cBhvr>
                                      <p:tavLst>
                                        <p:tav tm="0">
                                          <p:val>
                                            <p:strVal val="#ppt_y+.1"/>
                                          </p:val>
                                        </p:tav>
                                        <p:tav tm="100000">
                                          <p:val>
                                            <p:strVal val="#ppt_y"/>
                                          </p:val>
                                        </p:tav>
                                      </p:tavLst>
                                    </p:anim>
                                  </p:childTnLst>
                                </p:cTn>
                              </p:par>
                            </p:childTnLst>
                          </p:cTn>
                        </p:par>
                        <p:par>
                          <p:cTn id="28" fill="hold">
                            <p:stCondLst>
                              <p:cond delay="3500"/>
                            </p:stCondLst>
                            <p:childTnLst>
                              <p:par>
                                <p:cTn id="29" presetID="42" presetClass="entr" presetSubtype="0"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1000"/>
                                        <p:tgtEl>
                                          <p:spTgt spid="12"/>
                                        </p:tgtEl>
                                      </p:cBhvr>
                                    </p:animEffect>
                                    <p:anim calcmode="lin" valueType="num">
                                      <p:cBhvr>
                                        <p:cTn id="32" dur="1000" fill="hold"/>
                                        <p:tgtEl>
                                          <p:spTgt spid="12"/>
                                        </p:tgtEl>
                                        <p:attrNameLst>
                                          <p:attrName>ppt_x</p:attrName>
                                        </p:attrNameLst>
                                      </p:cBhvr>
                                      <p:tavLst>
                                        <p:tav tm="0">
                                          <p:val>
                                            <p:strVal val="#ppt_x"/>
                                          </p:val>
                                        </p:tav>
                                        <p:tav tm="100000">
                                          <p:val>
                                            <p:strVal val="#ppt_x"/>
                                          </p:val>
                                        </p:tav>
                                      </p:tavLst>
                                    </p:anim>
                                    <p:anim calcmode="lin" valueType="num">
                                      <p:cBhvr>
                                        <p:cTn id="3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1" grpId="0" animBg="1"/>
      <p:bldP spid="12" grpId="0" animBg="1"/>
    </p:bldLst>
  </p:timing>
</p:sld>
</file>

<file path=ppt/slides/slide15.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pic>
        <p:nvPicPr>
          <p:cNvPr id="2050" name="Picture 2" descr="http://image.slidesharecdn.com/tec-avanzadasneg-130127163714-phpapp01/95/tec-avanzadas-neg-7-638.jpg?cb=135930469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44394" y="475825"/>
            <a:ext cx="7765416" cy="58179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625262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fade">
                                      <p:cBhvr>
                                        <p:cTn id="7" dur="5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1"/>
          <p:cNvSpPr>
            <a:spLocks noGrp="1"/>
          </p:cNvSpPr>
          <p:nvPr>
            <p:ph type="title"/>
          </p:nvPr>
        </p:nvSpPr>
        <p:spPr>
          <a:xfrm>
            <a:off x="1760015" y="522573"/>
            <a:ext cx="3996787" cy="741982"/>
          </a:xfrm>
        </p:spPr>
        <p:txBody>
          <a:bodyPr>
            <a:normAutofit/>
          </a:bodyPr>
          <a:lstStyle/>
          <a:p>
            <a:pPr algn="ctr"/>
            <a:r>
              <a:rPr lang="es-MX" sz="3200" dirty="0" smtClean="0">
                <a:solidFill>
                  <a:srgbClr val="336699"/>
                </a:solidFill>
                <a:effectLst>
                  <a:outerShdw blurRad="38100" dist="38100" dir="2700000" algn="tl">
                    <a:srgbClr val="000000">
                      <a:alpha val="43137"/>
                    </a:srgbClr>
                  </a:outerShdw>
                </a:effectLst>
              </a:rPr>
              <a:t>Actitud mental</a:t>
            </a:r>
            <a:endParaRPr lang="es-MX" sz="3200" dirty="0">
              <a:solidFill>
                <a:srgbClr val="336699"/>
              </a:solidFill>
              <a:effectLst>
                <a:outerShdw blurRad="38100" dist="38100" dir="2700000" algn="tl">
                  <a:srgbClr val="000000">
                    <a:alpha val="43137"/>
                  </a:srgbClr>
                </a:outerShdw>
              </a:effectLst>
            </a:endParaRPr>
          </a:p>
        </p:txBody>
      </p:sp>
      <p:sp>
        <p:nvSpPr>
          <p:cNvPr id="3" name="Marcador de contenido 2"/>
          <p:cNvSpPr>
            <a:spLocks noGrp="1"/>
          </p:cNvSpPr>
          <p:nvPr>
            <p:ph sz="half" idx="1"/>
          </p:nvPr>
        </p:nvSpPr>
        <p:spPr>
          <a:xfrm>
            <a:off x="6839912" y="359680"/>
            <a:ext cx="4313864" cy="1617710"/>
          </a:xfrm>
        </p:spPr>
        <p:txBody>
          <a:bodyPr/>
          <a:lstStyle/>
          <a:p>
            <a:pPr marL="0" indent="0" algn="just">
              <a:buNone/>
            </a:pPr>
            <a:r>
              <a:rPr lang="es-MX" dirty="0" smtClean="0">
                <a:solidFill>
                  <a:srgbClr val="336699"/>
                </a:solidFill>
              </a:rPr>
              <a:t>EJEMPLO:</a:t>
            </a:r>
          </a:p>
          <a:p>
            <a:pPr marL="0" indent="0" algn="just">
              <a:buNone/>
            </a:pPr>
            <a:r>
              <a:rPr lang="es-MX" dirty="0" smtClean="0">
                <a:solidFill>
                  <a:srgbClr val="336699"/>
                </a:solidFill>
              </a:rPr>
              <a:t>Quieres salir a cenar. Tu amiga quiere ver una película. Deciden juntos alquilar una película y comprar comida para llevar.</a:t>
            </a:r>
            <a:endParaRPr lang="es-MX" dirty="0">
              <a:solidFill>
                <a:srgbClr val="336699"/>
              </a:solidFill>
            </a:endParaRPr>
          </a:p>
        </p:txBody>
      </p:sp>
      <p:sp>
        <p:nvSpPr>
          <p:cNvPr id="4" name="Marcador de contenido 3"/>
          <p:cNvSpPr>
            <a:spLocks noGrp="1"/>
          </p:cNvSpPr>
          <p:nvPr>
            <p:ph sz="half" idx="2"/>
          </p:nvPr>
        </p:nvSpPr>
        <p:spPr>
          <a:xfrm>
            <a:off x="1601476" y="1483201"/>
            <a:ext cx="4313864" cy="3956692"/>
          </a:xfrm>
        </p:spPr>
        <p:txBody>
          <a:bodyPr>
            <a:normAutofit/>
          </a:bodyPr>
          <a:lstStyle/>
          <a:p>
            <a:pPr marL="0" indent="0" algn="just">
              <a:buNone/>
            </a:pPr>
            <a:r>
              <a:rPr lang="es-MX" sz="2000" b="1" dirty="0">
                <a:solidFill>
                  <a:srgbClr val="FF0000"/>
                </a:solidFill>
              </a:rPr>
              <a:t>PENSAR GANAR - GANAR.- </a:t>
            </a:r>
            <a:r>
              <a:rPr lang="es-MX" sz="2000" dirty="0">
                <a:solidFill>
                  <a:srgbClr val="336699"/>
                </a:solidFill>
              </a:rPr>
              <a:t>Es una actitud </a:t>
            </a:r>
            <a:r>
              <a:rPr lang="es-MX" sz="2000" dirty="0" smtClean="0">
                <a:solidFill>
                  <a:srgbClr val="336699"/>
                </a:solidFill>
              </a:rPr>
              <a:t>hacia </a:t>
            </a:r>
            <a:r>
              <a:rPr lang="es-MX" sz="2000" dirty="0">
                <a:solidFill>
                  <a:srgbClr val="336699"/>
                </a:solidFill>
              </a:rPr>
              <a:t>la vida, un marco de referencia mental que dice: </a:t>
            </a:r>
            <a:r>
              <a:rPr lang="es-MX" sz="2000" b="1" dirty="0">
                <a:solidFill>
                  <a:srgbClr val="FF0000"/>
                </a:solidFill>
              </a:rPr>
              <a:t>“Yo puedo ganar, y tú también. No es o tú o yo, sino ambos</a:t>
            </a:r>
            <a:r>
              <a:rPr lang="es-MX" sz="2000" b="1" dirty="0" smtClean="0">
                <a:solidFill>
                  <a:srgbClr val="FF0000"/>
                </a:solidFill>
              </a:rPr>
              <a:t>”.</a:t>
            </a:r>
          </a:p>
          <a:p>
            <a:pPr marL="0" indent="0" algn="just">
              <a:buNone/>
            </a:pPr>
            <a:r>
              <a:rPr lang="es-MX" sz="2000" dirty="0" smtClean="0">
                <a:solidFill>
                  <a:srgbClr val="FF0000"/>
                </a:solidFill>
              </a:rPr>
              <a:t> </a:t>
            </a:r>
            <a:r>
              <a:rPr lang="es-MX" sz="2000" b="1" dirty="0" smtClean="0">
                <a:solidFill>
                  <a:srgbClr val="FF0000"/>
                </a:solidFill>
              </a:rPr>
              <a:t>Pensar Ganar – Ganar</a:t>
            </a:r>
            <a:r>
              <a:rPr lang="es-MX" sz="2000" dirty="0" smtClean="0">
                <a:solidFill>
                  <a:srgbClr val="FF0000"/>
                </a:solidFill>
              </a:rPr>
              <a:t> </a:t>
            </a:r>
            <a:r>
              <a:rPr lang="es-MX" sz="2000" dirty="0" smtClean="0">
                <a:solidFill>
                  <a:srgbClr val="336699"/>
                </a:solidFill>
              </a:rPr>
              <a:t>es el fundamento para llevarse bien con los demás. Comienza con la creencia de que todos somos iguales de que nadie es inferior o superior a los demás, y que en realidad nadie necesita serlo.</a:t>
            </a:r>
            <a:endParaRPr lang="es-MX" sz="2000" dirty="0">
              <a:solidFill>
                <a:srgbClr val="336699"/>
              </a:solidFill>
            </a:endParaRPr>
          </a:p>
          <a:p>
            <a:pPr marL="0" indent="0">
              <a:buNone/>
            </a:pPr>
            <a:endParaRPr lang="es-MX" sz="2000" dirty="0"/>
          </a:p>
        </p:txBody>
      </p:sp>
      <p:pic>
        <p:nvPicPr>
          <p:cNvPr id="2050" name="Picture 2" descr="http://d1zlh37f1ep3tj.cloudfront.net/wp/wblob/54592E651337D2/E7A/16E312/M_5IZDkqC0wLHrnYBv2HpA/win-to-wi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76952" y="5439893"/>
            <a:ext cx="1762911" cy="110182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images.slideplayer.es/1/19507/slides/slide_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36109" y="2428133"/>
            <a:ext cx="4921471" cy="36911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113717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Effect transition="in" filter="fade">
                                      <p:cBhvr>
                                        <p:cTn id="13" dur="1000"/>
                                        <p:tgtEl>
                                          <p:spTgt spid="4">
                                            <p:txEl>
                                              <p:pRg st="0" end="0"/>
                                            </p:txEl>
                                          </p:spTgt>
                                        </p:tgtEl>
                                      </p:cBhvr>
                                    </p:animEffect>
                                    <p:anim calcmode="lin" valueType="num">
                                      <p:cBhvr>
                                        <p:cTn id="14"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4">
                                            <p:txEl>
                                              <p:pRg st="1" end="1"/>
                                            </p:txEl>
                                          </p:spTgt>
                                        </p:tgtEl>
                                        <p:attrNameLst>
                                          <p:attrName>style.visibility</p:attrName>
                                        </p:attrNameLst>
                                      </p:cBhvr>
                                      <p:to>
                                        <p:strVal val="visible"/>
                                      </p:to>
                                    </p:set>
                                    <p:animEffect transition="in" filter="fade">
                                      <p:cBhvr>
                                        <p:cTn id="19" dur="1000"/>
                                        <p:tgtEl>
                                          <p:spTgt spid="4">
                                            <p:txEl>
                                              <p:pRg st="1" end="1"/>
                                            </p:txEl>
                                          </p:spTgt>
                                        </p:tgtEl>
                                      </p:cBhvr>
                                    </p:animEffect>
                                    <p:anim calcmode="lin" valueType="num">
                                      <p:cBhvr>
                                        <p:cTn id="20"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53" presetClass="entr" presetSubtype="16" fill="hold" nodeType="afterEffect">
                                  <p:stCondLst>
                                    <p:cond delay="0"/>
                                  </p:stCondLst>
                                  <p:childTnLst>
                                    <p:set>
                                      <p:cBhvr>
                                        <p:cTn id="24" dur="1" fill="hold">
                                          <p:stCondLst>
                                            <p:cond delay="0"/>
                                          </p:stCondLst>
                                        </p:cTn>
                                        <p:tgtEl>
                                          <p:spTgt spid="2050"/>
                                        </p:tgtEl>
                                        <p:attrNameLst>
                                          <p:attrName>style.visibility</p:attrName>
                                        </p:attrNameLst>
                                      </p:cBhvr>
                                      <p:to>
                                        <p:strVal val="visible"/>
                                      </p:to>
                                    </p:set>
                                    <p:anim calcmode="lin" valueType="num">
                                      <p:cBhvr>
                                        <p:cTn id="25" dur="500" fill="hold"/>
                                        <p:tgtEl>
                                          <p:spTgt spid="2050"/>
                                        </p:tgtEl>
                                        <p:attrNameLst>
                                          <p:attrName>ppt_w</p:attrName>
                                        </p:attrNameLst>
                                      </p:cBhvr>
                                      <p:tavLst>
                                        <p:tav tm="0">
                                          <p:val>
                                            <p:fltVal val="0"/>
                                          </p:val>
                                        </p:tav>
                                        <p:tav tm="100000">
                                          <p:val>
                                            <p:strVal val="#ppt_w"/>
                                          </p:val>
                                        </p:tav>
                                      </p:tavLst>
                                    </p:anim>
                                    <p:anim calcmode="lin" valueType="num">
                                      <p:cBhvr>
                                        <p:cTn id="26" dur="500" fill="hold"/>
                                        <p:tgtEl>
                                          <p:spTgt spid="2050"/>
                                        </p:tgtEl>
                                        <p:attrNameLst>
                                          <p:attrName>ppt_h</p:attrName>
                                        </p:attrNameLst>
                                      </p:cBhvr>
                                      <p:tavLst>
                                        <p:tav tm="0">
                                          <p:val>
                                            <p:fltVal val="0"/>
                                          </p:val>
                                        </p:tav>
                                        <p:tav tm="100000">
                                          <p:val>
                                            <p:strVal val="#ppt_h"/>
                                          </p:val>
                                        </p:tav>
                                      </p:tavLst>
                                    </p:anim>
                                    <p:animEffect transition="in" filter="fade">
                                      <p:cBhvr>
                                        <p:cTn id="27" dur="500"/>
                                        <p:tgtEl>
                                          <p:spTgt spid="2050"/>
                                        </p:tgtEl>
                                      </p:cBhvr>
                                    </p:animEffect>
                                  </p:childTnLst>
                                </p:cTn>
                              </p:par>
                            </p:childTnLst>
                          </p:cTn>
                        </p:par>
                        <p:par>
                          <p:cTn id="28" fill="hold">
                            <p:stCondLst>
                              <p:cond delay="3500"/>
                            </p:stCondLst>
                            <p:childTnLst>
                              <p:par>
                                <p:cTn id="29" presetID="17" presetClass="entr" presetSubtype="10" fill="hold" nodeType="afterEffect">
                                  <p:stCondLst>
                                    <p:cond delay="0"/>
                                  </p:stCondLst>
                                  <p:childTnLst>
                                    <p:set>
                                      <p:cBhvr>
                                        <p:cTn id="30" dur="1" fill="hold">
                                          <p:stCondLst>
                                            <p:cond delay="0"/>
                                          </p:stCondLst>
                                        </p:cTn>
                                        <p:tgtEl>
                                          <p:spTgt spid="3">
                                            <p:txEl>
                                              <p:pRg st="0" end="0"/>
                                            </p:txEl>
                                          </p:spTgt>
                                        </p:tgtEl>
                                        <p:attrNameLst>
                                          <p:attrName>style.visibility</p:attrName>
                                        </p:attrNameLst>
                                      </p:cBhvr>
                                      <p:to>
                                        <p:strVal val="visible"/>
                                      </p:to>
                                    </p:set>
                                    <p:anim calcmode="lin" valueType="num">
                                      <p:cBhvr>
                                        <p:cTn id="31"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32" dur="500" fill="hold"/>
                                        <p:tgtEl>
                                          <p:spTgt spid="3">
                                            <p:txEl>
                                              <p:pRg st="0" end="0"/>
                                            </p:txEl>
                                          </p:spTgt>
                                        </p:tgtEl>
                                        <p:attrNameLst>
                                          <p:attrName>ppt_h</p:attrName>
                                        </p:attrNameLst>
                                      </p:cBhvr>
                                      <p:tavLst>
                                        <p:tav tm="0">
                                          <p:val>
                                            <p:strVal val="#ppt_h"/>
                                          </p:val>
                                        </p:tav>
                                        <p:tav tm="100000">
                                          <p:val>
                                            <p:strVal val="#ppt_h"/>
                                          </p:val>
                                        </p:tav>
                                      </p:tavLst>
                                    </p:anim>
                                  </p:childTnLst>
                                </p:cTn>
                              </p:par>
                            </p:childTnLst>
                          </p:cTn>
                        </p:par>
                        <p:par>
                          <p:cTn id="33" fill="hold">
                            <p:stCondLst>
                              <p:cond delay="4000"/>
                            </p:stCondLst>
                            <p:childTnLst>
                              <p:par>
                                <p:cTn id="34" presetID="17" presetClass="entr" presetSubtype="10" fill="hold" nodeType="afterEffect">
                                  <p:stCondLst>
                                    <p:cond delay="0"/>
                                  </p:stCondLst>
                                  <p:childTnLst>
                                    <p:set>
                                      <p:cBhvr>
                                        <p:cTn id="35" dur="1" fill="hold">
                                          <p:stCondLst>
                                            <p:cond delay="0"/>
                                          </p:stCondLst>
                                        </p:cTn>
                                        <p:tgtEl>
                                          <p:spTgt spid="3">
                                            <p:txEl>
                                              <p:pRg st="1" end="1"/>
                                            </p:txEl>
                                          </p:spTgt>
                                        </p:tgtEl>
                                        <p:attrNameLst>
                                          <p:attrName>style.visibility</p:attrName>
                                        </p:attrNameLst>
                                      </p:cBhvr>
                                      <p:to>
                                        <p:strVal val="visible"/>
                                      </p:to>
                                    </p:set>
                                    <p:anim calcmode="lin" valueType="num">
                                      <p:cBhvr>
                                        <p:cTn id="36"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37" dur="5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par>
                          <p:cTn id="38" fill="hold">
                            <p:stCondLst>
                              <p:cond delay="4500"/>
                            </p:stCondLst>
                            <p:childTnLst>
                              <p:par>
                                <p:cTn id="39" presetID="17" presetClass="entr" presetSubtype="10" fill="hold" nodeType="afterEffect">
                                  <p:stCondLst>
                                    <p:cond delay="0"/>
                                  </p:stCondLst>
                                  <p:childTnLst>
                                    <p:set>
                                      <p:cBhvr>
                                        <p:cTn id="40" dur="1" fill="hold">
                                          <p:stCondLst>
                                            <p:cond delay="0"/>
                                          </p:stCondLst>
                                        </p:cTn>
                                        <p:tgtEl>
                                          <p:spTgt spid="2052"/>
                                        </p:tgtEl>
                                        <p:attrNameLst>
                                          <p:attrName>style.visibility</p:attrName>
                                        </p:attrNameLst>
                                      </p:cBhvr>
                                      <p:to>
                                        <p:strVal val="visible"/>
                                      </p:to>
                                    </p:set>
                                    <p:anim calcmode="lin" valueType="num">
                                      <p:cBhvr>
                                        <p:cTn id="41" dur="500" fill="hold"/>
                                        <p:tgtEl>
                                          <p:spTgt spid="2052"/>
                                        </p:tgtEl>
                                        <p:attrNameLst>
                                          <p:attrName>ppt_w</p:attrName>
                                        </p:attrNameLst>
                                      </p:cBhvr>
                                      <p:tavLst>
                                        <p:tav tm="0">
                                          <p:val>
                                            <p:fltVal val="0"/>
                                          </p:val>
                                        </p:tav>
                                        <p:tav tm="100000">
                                          <p:val>
                                            <p:strVal val="#ppt_w"/>
                                          </p:val>
                                        </p:tav>
                                      </p:tavLst>
                                    </p:anim>
                                    <p:anim calcmode="lin" valueType="num">
                                      <p:cBhvr>
                                        <p:cTn id="42" dur="500" fill="hold"/>
                                        <p:tgtEl>
                                          <p:spTgt spid="205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half" idx="1"/>
          </p:nvPr>
        </p:nvSpPr>
        <p:spPr>
          <a:xfrm>
            <a:off x="2424271" y="937502"/>
            <a:ext cx="4313864" cy="1737118"/>
          </a:xfrm>
        </p:spPr>
        <p:txBody>
          <a:bodyPr>
            <a:normAutofit/>
          </a:bodyPr>
          <a:lstStyle/>
          <a:p>
            <a:pPr marL="0" indent="0" algn="just">
              <a:buNone/>
            </a:pPr>
            <a:r>
              <a:rPr lang="es-MX" sz="2000" b="1" dirty="0">
                <a:solidFill>
                  <a:srgbClr val="FF0000"/>
                </a:solidFill>
              </a:rPr>
              <a:t>PENSAR </a:t>
            </a:r>
            <a:r>
              <a:rPr lang="es-MX" sz="2000" b="1" dirty="0" smtClean="0">
                <a:solidFill>
                  <a:srgbClr val="FF0000"/>
                </a:solidFill>
              </a:rPr>
              <a:t>PERDER </a:t>
            </a:r>
            <a:r>
              <a:rPr lang="es-MX" sz="2000" b="1" dirty="0">
                <a:solidFill>
                  <a:srgbClr val="FF0000"/>
                </a:solidFill>
              </a:rPr>
              <a:t>- </a:t>
            </a:r>
            <a:r>
              <a:rPr lang="es-MX" sz="2000" b="1" dirty="0" smtClean="0">
                <a:solidFill>
                  <a:srgbClr val="FF0000"/>
                </a:solidFill>
              </a:rPr>
              <a:t>GANAR.- </a:t>
            </a:r>
            <a:r>
              <a:rPr lang="es-MX" sz="2000" dirty="0">
                <a:solidFill>
                  <a:srgbClr val="7030A0"/>
                </a:solidFill>
              </a:rPr>
              <a:t>Es </a:t>
            </a:r>
            <a:r>
              <a:rPr lang="es-MX" sz="2000" dirty="0" smtClean="0">
                <a:solidFill>
                  <a:srgbClr val="7030A0"/>
                </a:solidFill>
              </a:rPr>
              <a:t>débil, te verás a ti mismo fijarte bajas expectativas y comprometiendo tus normas una y otra vez.</a:t>
            </a:r>
            <a:endParaRPr lang="es-MX" sz="2000" dirty="0">
              <a:solidFill>
                <a:srgbClr val="7030A0"/>
              </a:solidFill>
            </a:endParaRPr>
          </a:p>
        </p:txBody>
      </p:sp>
      <p:sp>
        <p:nvSpPr>
          <p:cNvPr id="4" name="Marcador de contenido 3"/>
          <p:cNvSpPr>
            <a:spLocks noGrp="1"/>
          </p:cNvSpPr>
          <p:nvPr>
            <p:ph sz="half" idx="2"/>
          </p:nvPr>
        </p:nvSpPr>
        <p:spPr>
          <a:xfrm>
            <a:off x="7213607" y="846062"/>
            <a:ext cx="4313864" cy="2308618"/>
          </a:xfrm>
        </p:spPr>
        <p:txBody>
          <a:bodyPr/>
          <a:lstStyle/>
          <a:p>
            <a:pPr marL="0" indent="0">
              <a:buNone/>
            </a:pPr>
            <a:r>
              <a:rPr lang="es-MX" dirty="0" smtClean="0">
                <a:solidFill>
                  <a:srgbClr val="7030A0"/>
                </a:solidFill>
              </a:rPr>
              <a:t>EJEMPLO:</a:t>
            </a:r>
          </a:p>
          <a:p>
            <a:pPr marL="0" indent="0" algn="just">
              <a:buNone/>
            </a:pPr>
            <a:r>
              <a:rPr lang="es-MX" dirty="0" smtClean="0">
                <a:solidFill>
                  <a:srgbClr val="7030A0"/>
                </a:solidFill>
              </a:rPr>
              <a:t>Ceder a la presión de los compañeros es Perder – Ganar. Tal vez no quieras irte de  pinta, pero el grupo quiere que lo hagas. Así cedes. </a:t>
            </a:r>
            <a:r>
              <a:rPr lang="es-MX" b="1" dirty="0" smtClean="0">
                <a:solidFill>
                  <a:srgbClr val="7030A0"/>
                </a:solidFill>
              </a:rPr>
              <a:t>¿Qué sucede? </a:t>
            </a:r>
            <a:r>
              <a:rPr lang="es-MX" dirty="0" smtClean="0">
                <a:solidFill>
                  <a:srgbClr val="7030A0"/>
                </a:solidFill>
              </a:rPr>
              <a:t>Tu perdiste y ellos ganaron.</a:t>
            </a:r>
          </a:p>
          <a:p>
            <a:pPr marL="0" indent="0">
              <a:buNone/>
            </a:pPr>
            <a:endParaRPr lang="es-MX" dirty="0">
              <a:solidFill>
                <a:srgbClr val="7030A0"/>
              </a:solidFill>
            </a:endParaRPr>
          </a:p>
        </p:txBody>
      </p:sp>
      <p:sp>
        <p:nvSpPr>
          <p:cNvPr id="5" name="Rectángulo 4"/>
          <p:cNvSpPr/>
          <p:nvPr/>
        </p:nvSpPr>
        <p:spPr>
          <a:xfrm>
            <a:off x="2362200" y="3154680"/>
            <a:ext cx="4438006" cy="1631216"/>
          </a:xfrm>
          <a:prstGeom prst="rect">
            <a:avLst/>
          </a:prstGeom>
        </p:spPr>
        <p:txBody>
          <a:bodyPr wrap="square">
            <a:spAutoFit/>
          </a:bodyPr>
          <a:lstStyle/>
          <a:p>
            <a:pPr algn="just"/>
            <a:r>
              <a:rPr lang="es-MX" sz="2000" b="1" dirty="0">
                <a:solidFill>
                  <a:srgbClr val="FF0000"/>
                </a:solidFill>
              </a:rPr>
              <a:t>PENSAR </a:t>
            </a:r>
            <a:r>
              <a:rPr lang="es-MX" sz="2000" b="1" dirty="0" smtClean="0">
                <a:solidFill>
                  <a:srgbClr val="FF0000"/>
                </a:solidFill>
              </a:rPr>
              <a:t>PERDER </a:t>
            </a:r>
            <a:r>
              <a:rPr lang="es-MX" sz="2000" b="1" dirty="0">
                <a:solidFill>
                  <a:srgbClr val="FF0000"/>
                </a:solidFill>
              </a:rPr>
              <a:t>- PERDER.- </a:t>
            </a:r>
            <a:r>
              <a:rPr lang="es-MX" sz="2000" dirty="0" smtClean="0">
                <a:solidFill>
                  <a:srgbClr val="7030A0"/>
                </a:solidFill>
              </a:rPr>
              <a:t>Dice “si me estoy hundiendo, entonces me hundiré contigo”. Después de todo, a la miseria le gusta estar acompañada.</a:t>
            </a:r>
            <a:endParaRPr lang="es-MX" sz="2000" dirty="0">
              <a:solidFill>
                <a:srgbClr val="7030A0"/>
              </a:solidFill>
            </a:endParaRPr>
          </a:p>
        </p:txBody>
      </p:sp>
      <p:sp>
        <p:nvSpPr>
          <p:cNvPr id="6" name="Rectángulo 5"/>
          <p:cNvSpPr/>
          <p:nvPr/>
        </p:nvSpPr>
        <p:spPr>
          <a:xfrm>
            <a:off x="7213607" y="3154680"/>
            <a:ext cx="4313864" cy="1754326"/>
          </a:xfrm>
          <a:prstGeom prst="rect">
            <a:avLst/>
          </a:prstGeom>
        </p:spPr>
        <p:txBody>
          <a:bodyPr wrap="square">
            <a:spAutoFit/>
          </a:bodyPr>
          <a:lstStyle/>
          <a:p>
            <a:r>
              <a:rPr lang="es-MX" dirty="0">
                <a:solidFill>
                  <a:srgbClr val="7030A0"/>
                </a:solidFill>
              </a:rPr>
              <a:t>EJEMPLO</a:t>
            </a:r>
            <a:r>
              <a:rPr lang="es-MX" dirty="0" smtClean="0">
                <a:solidFill>
                  <a:srgbClr val="7030A0"/>
                </a:solidFill>
              </a:rPr>
              <a:t>:</a:t>
            </a:r>
          </a:p>
          <a:p>
            <a:endParaRPr lang="es-MX" dirty="0">
              <a:solidFill>
                <a:srgbClr val="7030A0"/>
              </a:solidFill>
            </a:endParaRPr>
          </a:p>
          <a:p>
            <a:pPr algn="just"/>
            <a:r>
              <a:rPr lang="es-MX" dirty="0" smtClean="0">
                <a:solidFill>
                  <a:srgbClr val="7030A0"/>
                </a:solidFill>
              </a:rPr>
              <a:t>“Si no puedo tener a Jeff, me aseguraré que tampoco mi amiga Sara lo tenga”.</a:t>
            </a:r>
          </a:p>
          <a:p>
            <a:pPr algn="just"/>
            <a:endParaRPr lang="es-MX" dirty="0"/>
          </a:p>
        </p:txBody>
      </p:sp>
      <p:pic>
        <p:nvPicPr>
          <p:cNvPr id="6146" name="Picture 2" descr="https://igdigital.com/wp-content/uploads/2012/11/foto-bajista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81203" y="4719165"/>
            <a:ext cx="1718961" cy="1718961"/>
          </a:xfrm>
          <a:prstGeom prst="rect">
            <a:avLst/>
          </a:prstGeom>
          <a:noFill/>
          <a:extLst>
            <a:ext uri="{909E8E84-426E-40DD-AFC4-6F175D3DCCD1}">
              <a14:hiddenFill xmlns:a14="http://schemas.microsoft.com/office/drawing/2010/main">
                <a:solidFill>
                  <a:srgbClr val="FFFFFF"/>
                </a:solidFill>
              </a14:hiddenFill>
            </a:ext>
          </a:extLst>
        </p:spPr>
      </p:pic>
      <p:pic>
        <p:nvPicPr>
          <p:cNvPr id="6150" name="Picture 6" descr="http://www.gurusblog.com/jordi/wp/wp-content/uploads/2012/04/Crisis-Presupuestos-201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56607" y="4785896"/>
            <a:ext cx="2322351" cy="17030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059455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Effect transition="in" filter="fade">
                                      <p:cBhvr>
                                        <p:cTn id="13" dur="1000"/>
                                        <p:tgtEl>
                                          <p:spTgt spid="4">
                                            <p:txEl>
                                              <p:pRg st="0" end="0"/>
                                            </p:txEl>
                                          </p:spTgt>
                                        </p:tgtEl>
                                      </p:cBhvr>
                                    </p:animEffect>
                                    <p:anim calcmode="lin" valueType="num">
                                      <p:cBhvr>
                                        <p:cTn id="14"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4">
                                            <p:txEl>
                                              <p:pRg st="1" end="1"/>
                                            </p:txEl>
                                          </p:spTgt>
                                        </p:tgtEl>
                                        <p:attrNameLst>
                                          <p:attrName>style.visibility</p:attrName>
                                        </p:attrNameLst>
                                      </p:cBhvr>
                                      <p:to>
                                        <p:strVal val="visible"/>
                                      </p:to>
                                    </p:set>
                                    <p:animEffect transition="in" filter="fade">
                                      <p:cBhvr>
                                        <p:cTn id="19" dur="1000"/>
                                        <p:tgtEl>
                                          <p:spTgt spid="4">
                                            <p:txEl>
                                              <p:pRg st="1" end="1"/>
                                            </p:txEl>
                                          </p:spTgt>
                                        </p:tgtEl>
                                      </p:cBhvr>
                                    </p:animEffect>
                                    <p:anim calcmode="lin" valueType="num">
                                      <p:cBhvr>
                                        <p:cTn id="20"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5">
                                            <p:txEl>
                                              <p:pRg st="0" end="0"/>
                                            </p:txEl>
                                          </p:spTgt>
                                        </p:tgtEl>
                                        <p:attrNameLst>
                                          <p:attrName>style.visibility</p:attrName>
                                        </p:attrNameLst>
                                      </p:cBhvr>
                                      <p:to>
                                        <p:strVal val="visible"/>
                                      </p:to>
                                    </p:set>
                                    <p:animEffect transition="in" filter="fade">
                                      <p:cBhvr>
                                        <p:cTn id="25" dur="1000"/>
                                        <p:tgtEl>
                                          <p:spTgt spid="5">
                                            <p:txEl>
                                              <p:pRg st="0" end="0"/>
                                            </p:txEl>
                                          </p:spTgt>
                                        </p:tgtEl>
                                      </p:cBhvr>
                                    </p:animEffect>
                                    <p:anim calcmode="lin" valueType="num">
                                      <p:cBhvr>
                                        <p:cTn id="26"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27"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53" presetClass="entr" presetSubtype="16" fill="hold" nodeType="afterEffect">
                                  <p:stCondLst>
                                    <p:cond delay="0"/>
                                  </p:stCondLst>
                                  <p:childTnLst>
                                    <p:set>
                                      <p:cBhvr>
                                        <p:cTn id="30" dur="1" fill="hold">
                                          <p:stCondLst>
                                            <p:cond delay="0"/>
                                          </p:stCondLst>
                                        </p:cTn>
                                        <p:tgtEl>
                                          <p:spTgt spid="6146"/>
                                        </p:tgtEl>
                                        <p:attrNameLst>
                                          <p:attrName>style.visibility</p:attrName>
                                        </p:attrNameLst>
                                      </p:cBhvr>
                                      <p:to>
                                        <p:strVal val="visible"/>
                                      </p:to>
                                    </p:set>
                                    <p:anim calcmode="lin" valueType="num">
                                      <p:cBhvr>
                                        <p:cTn id="31" dur="500" fill="hold"/>
                                        <p:tgtEl>
                                          <p:spTgt spid="6146"/>
                                        </p:tgtEl>
                                        <p:attrNameLst>
                                          <p:attrName>ppt_w</p:attrName>
                                        </p:attrNameLst>
                                      </p:cBhvr>
                                      <p:tavLst>
                                        <p:tav tm="0">
                                          <p:val>
                                            <p:fltVal val="0"/>
                                          </p:val>
                                        </p:tav>
                                        <p:tav tm="100000">
                                          <p:val>
                                            <p:strVal val="#ppt_w"/>
                                          </p:val>
                                        </p:tav>
                                      </p:tavLst>
                                    </p:anim>
                                    <p:anim calcmode="lin" valueType="num">
                                      <p:cBhvr>
                                        <p:cTn id="32" dur="500" fill="hold"/>
                                        <p:tgtEl>
                                          <p:spTgt spid="6146"/>
                                        </p:tgtEl>
                                        <p:attrNameLst>
                                          <p:attrName>ppt_h</p:attrName>
                                        </p:attrNameLst>
                                      </p:cBhvr>
                                      <p:tavLst>
                                        <p:tav tm="0">
                                          <p:val>
                                            <p:fltVal val="0"/>
                                          </p:val>
                                        </p:tav>
                                        <p:tav tm="100000">
                                          <p:val>
                                            <p:strVal val="#ppt_h"/>
                                          </p:val>
                                        </p:tav>
                                      </p:tavLst>
                                    </p:anim>
                                    <p:animEffect transition="in" filter="fade">
                                      <p:cBhvr>
                                        <p:cTn id="33" dur="500"/>
                                        <p:tgtEl>
                                          <p:spTgt spid="6146"/>
                                        </p:tgtEl>
                                      </p:cBhvr>
                                    </p:animEffect>
                                  </p:childTnLst>
                                </p:cTn>
                              </p:par>
                            </p:childTnLst>
                          </p:cTn>
                        </p:par>
                        <p:par>
                          <p:cTn id="34" fill="hold">
                            <p:stCondLst>
                              <p:cond delay="4500"/>
                            </p:stCondLst>
                            <p:childTnLst>
                              <p:par>
                                <p:cTn id="35" presetID="42" presetClass="entr" presetSubtype="0" fill="hold" nodeType="afterEffect">
                                  <p:stCondLst>
                                    <p:cond delay="0"/>
                                  </p:stCondLst>
                                  <p:childTnLst>
                                    <p:set>
                                      <p:cBhvr>
                                        <p:cTn id="36" dur="1" fill="hold">
                                          <p:stCondLst>
                                            <p:cond delay="0"/>
                                          </p:stCondLst>
                                        </p:cTn>
                                        <p:tgtEl>
                                          <p:spTgt spid="6">
                                            <p:txEl>
                                              <p:pRg st="0" end="0"/>
                                            </p:txEl>
                                          </p:spTgt>
                                        </p:tgtEl>
                                        <p:attrNameLst>
                                          <p:attrName>style.visibility</p:attrName>
                                        </p:attrNameLst>
                                      </p:cBhvr>
                                      <p:to>
                                        <p:strVal val="visible"/>
                                      </p:to>
                                    </p:set>
                                    <p:animEffect transition="in" filter="fade">
                                      <p:cBhvr>
                                        <p:cTn id="37" dur="1000"/>
                                        <p:tgtEl>
                                          <p:spTgt spid="6">
                                            <p:txEl>
                                              <p:pRg st="0" end="0"/>
                                            </p:txEl>
                                          </p:spTgt>
                                        </p:tgtEl>
                                      </p:cBhvr>
                                    </p:animEffect>
                                    <p:anim calcmode="lin" valueType="num">
                                      <p:cBhvr>
                                        <p:cTn id="38"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39"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par>
                          <p:cTn id="40" fill="hold">
                            <p:stCondLst>
                              <p:cond delay="5500"/>
                            </p:stCondLst>
                            <p:childTnLst>
                              <p:par>
                                <p:cTn id="41" presetID="42" presetClass="entr" presetSubtype="0" fill="hold" nodeType="afterEffect">
                                  <p:stCondLst>
                                    <p:cond delay="0"/>
                                  </p:stCondLst>
                                  <p:childTnLst>
                                    <p:set>
                                      <p:cBhvr>
                                        <p:cTn id="42" dur="1" fill="hold">
                                          <p:stCondLst>
                                            <p:cond delay="0"/>
                                          </p:stCondLst>
                                        </p:cTn>
                                        <p:tgtEl>
                                          <p:spTgt spid="6">
                                            <p:txEl>
                                              <p:pRg st="2" end="2"/>
                                            </p:txEl>
                                          </p:spTgt>
                                        </p:tgtEl>
                                        <p:attrNameLst>
                                          <p:attrName>style.visibility</p:attrName>
                                        </p:attrNameLst>
                                      </p:cBhvr>
                                      <p:to>
                                        <p:strVal val="visible"/>
                                      </p:to>
                                    </p:set>
                                    <p:animEffect transition="in" filter="fade">
                                      <p:cBhvr>
                                        <p:cTn id="43" dur="1000"/>
                                        <p:tgtEl>
                                          <p:spTgt spid="6">
                                            <p:txEl>
                                              <p:pRg st="2" end="2"/>
                                            </p:txEl>
                                          </p:spTgt>
                                        </p:tgtEl>
                                      </p:cBhvr>
                                    </p:animEffect>
                                    <p:anim calcmode="lin" valueType="num">
                                      <p:cBhvr>
                                        <p:cTn id="44" dur="10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45" dur="10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par>
                          <p:cTn id="46" fill="hold">
                            <p:stCondLst>
                              <p:cond delay="6500"/>
                            </p:stCondLst>
                            <p:childTnLst>
                              <p:par>
                                <p:cTn id="47" presetID="53" presetClass="entr" presetSubtype="16" fill="hold" nodeType="afterEffect">
                                  <p:stCondLst>
                                    <p:cond delay="0"/>
                                  </p:stCondLst>
                                  <p:childTnLst>
                                    <p:set>
                                      <p:cBhvr>
                                        <p:cTn id="48" dur="1" fill="hold">
                                          <p:stCondLst>
                                            <p:cond delay="0"/>
                                          </p:stCondLst>
                                        </p:cTn>
                                        <p:tgtEl>
                                          <p:spTgt spid="6150"/>
                                        </p:tgtEl>
                                        <p:attrNameLst>
                                          <p:attrName>style.visibility</p:attrName>
                                        </p:attrNameLst>
                                      </p:cBhvr>
                                      <p:to>
                                        <p:strVal val="visible"/>
                                      </p:to>
                                    </p:set>
                                    <p:anim calcmode="lin" valueType="num">
                                      <p:cBhvr>
                                        <p:cTn id="49" dur="500" fill="hold"/>
                                        <p:tgtEl>
                                          <p:spTgt spid="6150"/>
                                        </p:tgtEl>
                                        <p:attrNameLst>
                                          <p:attrName>ppt_w</p:attrName>
                                        </p:attrNameLst>
                                      </p:cBhvr>
                                      <p:tavLst>
                                        <p:tav tm="0">
                                          <p:val>
                                            <p:fltVal val="0"/>
                                          </p:val>
                                        </p:tav>
                                        <p:tav tm="100000">
                                          <p:val>
                                            <p:strVal val="#ppt_w"/>
                                          </p:val>
                                        </p:tav>
                                      </p:tavLst>
                                    </p:anim>
                                    <p:anim calcmode="lin" valueType="num">
                                      <p:cBhvr>
                                        <p:cTn id="50" dur="500" fill="hold"/>
                                        <p:tgtEl>
                                          <p:spTgt spid="6150"/>
                                        </p:tgtEl>
                                        <p:attrNameLst>
                                          <p:attrName>ppt_h</p:attrName>
                                        </p:attrNameLst>
                                      </p:cBhvr>
                                      <p:tavLst>
                                        <p:tav tm="0">
                                          <p:val>
                                            <p:fltVal val="0"/>
                                          </p:val>
                                        </p:tav>
                                        <p:tav tm="100000">
                                          <p:val>
                                            <p:strVal val="#ppt_h"/>
                                          </p:val>
                                        </p:tav>
                                      </p:tavLst>
                                    </p:anim>
                                    <p:animEffect transition="in" filter="fade">
                                      <p:cBhvr>
                                        <p:cTn id="51" dur="500"/>
                                        <p:tgtEl>
                                          <p:spTgt spid="61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half" idx="1"/>
          </p:nvPr>
        </p:nvSpPr>
        <p:spPr>
          <a:xfrm>
            <a:off x="2518499" y="755803"/>
            <a:ext cx="4313864" cy="2107894"/>
          </a:xfrm>
        </p:spPr>
        <p:txBody>
          <a:bodyPr>
            <a:normAutofit/>
          </a:bodyPr>
          <a:lstStyle/>
          <a:p>
            <a:pPr marL="0" indent="0" algn="just">
              <a:buNone/>
            </a:pPr>
            <a:r>
              <a:rPr lang="es-MX" sz="2000" b="1" dirty="0">
                <a:solidFill>
                  <a:srgbClr val="FF0000"/>
                </a:solidFill>
              </a:rPr>
              <a:t>PENSAR </a:t>
            </a:r>
            <a:r>
              <a:rPr lang="es-MX" sz="2000" b="1" dirty="0" smtClean="0">
                <a:solidFill>
                  <a:srgbClr val="FF0000"/>
                </a:solidFill>
              </a:rPr>
              <a:t>GANAR </a:t>
            </a:r>
            <a:r>
              <a:rPr lang="es-MX" sz="2000" b="1" dirty="0">
                <a:solidFill>
                  <a:srgbClr val="FF0000"/>
                </a:solidFill>
              </a:rPr>
              <a:t>- </a:t>
            </a:r>
            <a:r>
              <a:rPr lang="es-MX" sz="2000" b="1" dirty="0" smtClean="0">
                <a:solidFill>
                  <a:srgbClr val="FF0000"/>
                </a:solidFill>
              </a:rPr>
              <a:t>PERDER.- </a:t>
            </a:r>
            <a:r>
              <a:rPr lang="es-MX" sz="2000" dirty="0">
                <a:solidFill>
                  <a:srgbClr val="FF0000"/>
                </a:solidFill>
              </a:rPr>
              <a:t> </a:t>
            </a:r>
            <a:r>
              <a:rPr lang="es-MX" sz="2000" dirty="0" smtClean="0">
                <a:solidFill>
                  <a:srgbClr val="0070C0"/>
                </a:solidFill>
              </a:rPr>
              <a:t>Es competitiva. Está lleno de orgullo. Es la comparación es lo que te hace sentirte orgulloso el placer de estar por encima de los demás.</a:t>
            </a:r>
            <a:endParaRPr lang="es-MX" sz="2000" dirty="0">
              <a:solidFill>
                <a:srgbClr val="0070C0"/>
              </a:solidFill>
            </a:endParaRPr>
          </a:p>
        </p:txBody>
      </p:sp>
      <p:sp>
        <p:nvSpPr>
          <p:cNvPr id="4" name="Marcador de contenido 3"/>
          <p:cNvSpPr>
            <a:spLocks noGrp="1"/>
          </p:cNvSpPr>
          <p:nvPr>
            <p:ph sz="half" idx="2"/>
          </p:nvPr>
        </p:nvSpPr>
        <p:spPr>
          <a:xfrm>
            <a:off x="7236054" y="656265"/>
            <a:ext cx="4313864" cy="3058485"/>
          </a:xfrm>
        </p:spPr>
        <p:txBody>
          <a:bodyPr/>
          <a:lstStyle/>
          <a:p>
            <a:pPr marL="0" indent="0">
              <a:buNone/>
            </a:pPr>
            <a:r>
              <a:rPr lang="es-MX" dirty="0">
                <a:solidFill>
                  <a:srgbClr val="0070C0"/>
                </a:solidFill>
              </a:rPr>
              <a:t>EJEMPLO</a:t>
            </a:r>
            <a:r>
              <a:rPr lang="es-MX" dirty="0" smtClean="0">
                <a:solidFill>
                  <a:srgbClr val="0070C0"/>
                </a:solidFill>
              </a:rPr>
              <a:t>:</a:t>
            </a:r>
          </a:p>
          <a:p>
            <a:pPr marL="0" indent="0" algn="just">
              <a:buNone/>
            </a:pPr>
            <a:r>
              <a:rPr lang="es-MX" dirty="0" smtClean="0">
                <a:solidFill>
                  <a:srgbClr val="0070C0"/>
                </a:solidFill>
              </a:rPr>
              <a:t>José esta listo para ingresar a la universidad, hace el examen de admisión y se da cuenta que está en el grupo medio de calificaciones lo cual significa que es más listo que otros, pero hay más listos que él. Desafortunadamente, su calificación no es lo suficiente buena para ingresar a la universidad que quería.</a:t>
            </a:r>
            <a:endParaRPr lang="es-MX" dirty="0">
              <a:solidFill>
                <a:srgbClr val="0070C0"/>
              </a:solidFill>
            </a:endParaRPr>
          </a:p>
        </p:txBody>
      </p:sp>
      <p:pic>
        <p:nvPicPr>
          <p:cNvPr id="5122" name="Picture 2" descr="http://thumbs.dreamstime.com/thumb_1342/1342672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64236" y="3966210"/>
            <a:ext cx="2857500" cy="1666875"/>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nucleoconsultores ganar perd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49684" y="2863697"/>
            <a:ext cx="3651493" cy="31744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379488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5124"/>
                                        </p:tgtEl>
                                        <p:attrNameLst>
                                          <p:attrName>style.visibility</p:attrName>
                                        </p:attrNameLst>
                                      </p:cBhvr>
                                      <p:to>
                                        <p:strVal val="visible"/>
                                      </p:to>
                                    </p:set>
                                    <p:anim calcmode="lin" valueType="num">
                                      <p:cBhvr>
                                        <p:cTn id="13" dur="500" fill="hold"/>
                                        <p:tgtEl>
                                          <p:spTgt spid="5124"/>
                                        </p:tgtEl>
                                        <p:attrNameLst>
                                          <p:attrName>ppt_w</p:attrName>
                                        </p:attrNameLst>
                                      </p:cBhvr>
                                      <p:tavLst>
                                        <p:tav tm="0">
                                          <p:val>
                                            <p:fltVal val="0"/>
                                          </p:val>
                                        </p:tav>
                                        <p:tav tm="100000">
                                          <p:val>
                                            <p:strVal val="#ppt_w"/>
                                          </p:val>
                                        </p:tav>
                                      </p:tavLst>
                                    </p:anim>
                                    <p:anim calcmode="lin" valueType="num">
                                      <p:cBhvr>
                                        <p:cTn id="14" dur="500" fill="hold"/>
                                        <p:tgtEl>
                                          <p:spTgt spid="5124"/>
                                        </p:tgtEl>
                                        <p:attrNameLst>
                                          <p:attrName>ppt_h</p:attrName>
                                        </p:attrNameLst>
                                      </p:cBhvr>
                                      <p:tavLst>
                                        <p:tav tm="0">
                                          <p:val>
                                            <p:fltVal val="0"/>
                                          </p:val>
                                        </p:tav>
                                        <p:tav tm="100000">
                                          <p:val>
                                            <p:strVal val="#ppt_h"/>
                                          </p:val>
                                        </p:tav>
                                      </p:tavLst>
                                    </p:anim>
                                    <p:animEffect transition="in" filter="fade">
                                      <p:cBhvr>
                                        <p:cTn id="15" dur="500"/>
                                        <p:tgtEl>
                                          <p:spTgt spid="5124"/>
                                        </p:tgtEl>
                                      </p:cBhvr>
                                    </p:animEffect>
                                  </p:childTnLst>
                                </p:cTn>
                              </p:par>
                            </p:childTnLst>
                          </p:cTn>
                        </p:par>
                        <p:par>
                          <p:cTn id="16" fill="hold">
                            <p:stCondLst>
                              <p:cond delay="1500"/>
                            </p:stCondLst>
                            <p:childTnLst>
                              <p:par>
                                <p:cTn id="17" presetID="42" presetClass="entr" presetSubtype="0" fill="hold" nodeType="after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Effect transition="in" filter="fade">
                                      <p:cBhvr>
                                        <p:cTn id="19" dur="1000"/>
                                        <p:tgtEl>
                                          <p:spTgt spid="4">
                                            <p:txEl>
                                              <p:pRg st="0" end="0"/>
                                            </p:txEl>
                                          </p:spTgt>
                                        </p:tgtEl>
                                      </p:cBhvr>
                                    </p:animEffect>
                                    <p:anim calcmode="lin" valueType="num">
                                      <p:cBhvr>
                                        <p:cTn id="20"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21"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par>
                          <p:cTn id="22" fill="hold">
                            <p:stCondLst>
                              <p:cond delay="2500"/>
                            </p:stCondLst>
                            <p:childTnLst>
                              <p:par>
                                <p:cTn id="23" presetID="42" presetClass="entr" presetSubtype="0" fill="hold" nodeType="after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Effect transition="in" filter="fade">
                                      <p:cBhvr>
                                        <p:cTn id="25" dur="1000"/>
                                        <p:tgtEl>
                                          <p:spTgt spid="4">
                                            <p:txEl>
                                              <p:pRg st="1" end="1"/>
                                            </p:txEl>
                                          </p:spTgt>
                                        </p:tgtEl>
                                      </p:cBhvr>
                                    </p:animEffect>
                                    <p:anim calcmode="lin" valueType="num">
                                      <p:cBhvr>
                                        <p:cTn id="26"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27"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par>
                          <p:cTn id="28" fill="hold">
                            <p:stCondLst>
                              <p:cond delay="3500"/>
                            </p:stCondLst>
                            <p:childTnLst>
                              <p:par>
                                <p:cTn id="29" presetID="53" presetClass="entr" presetSubtype="16" fill="hold" nodeType="afterEffect">
                                  <p:stCondLst>
                                    <p:cond delay="0"/>
                                  </p:stCondLst>
                                  <p:childTnLst>
                                    <p:set>
                                      <p:cBhvr>
                                        <p:cTn id="30" dur="1" fill="hold">
                                          <p:stCondLst>
                                            <p:cond delay="0"/>
                                          </p:stCondLst>
                                        </p:cTn>
                                        <p:tgtEl>
                                          <p:spTgt spid="5122"/>
                                        </p:tgtEl>
                                        <p:attrNameLst>
                                          <p:attrName>style.visibility</p:attrName>
                                        </p:attrNameLst>
                                      </p:cBhvr>
                                      <p:to>
                                        <p:strVal val="visible"/>
                                      </p:to>
                                    </p:set>
                                    <p:anim calcmode="lin" valueType="num">
                                      <p:cBhvr>
                                        <p:cTn id="31" dur="500" fill="hold"/>
                                        <p:tgtEl>
                                          <p:spTgt spid="5122"/>
                                        </p:tgtEl>
                                        <p:attrNameLst>
                                          <p:attrName>ppt_w</p:attrName>
                                        </p:attrNameLst>
                                      </p:cBhvr>
                                      <p:tavLst>
                                        <p:tav tm="0">
                                          <p:val>
                                            <p:fltVal val="0"/>
                                          </p:val>
                                        </p:tav>
                                        <p:tav tm="100000">
                                          <p:val>
                                            <p:strVal val="#ppt_w"/>
                                          </p:val>
                                        </p:tav>
                                      </p:tavLst>
                                    </p:anim>
                                    <p:anim calcmode="lin" valueType="num">
                                      <p:cBhvr>
                                        <p:cTn id="32" dur="500" fill="hold"/>
                                        <p:tgtEl>
                                          <p:spTgt spid="5122"/>
                                        </p:tgtEl>
                                        <p:attrNameLst>
                                          <p:attrName>ppt_h</p:attrName>
                                        </p:attrNameLst>
                                      </p:cBhvr>
                                      <p:tavLst>
                                        <p:tav tm="0">
                                          <p:val>
                                            <p:fltVal val="0"/>
                                          </p:val>
                                        </p:tav>
                                        <p:tav tm="100000">
                                          <p:val>
                                            <p:strVal val="#ppt_h"/>
                                          </p:val>
                                        </p:tav>
                                      </p:tavLst>
                                    </p:anim>
                                    <p:animEffect transition="in" filter="fade">
                                      <p:cBhvr>
                                        <p:cTn id="33" dur="500"/>
                                        <p:tgtEl>
                                          <p:spTgt spid="51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7" name="Título 6"/>
          <p:cNvSpPr>
            <a:spLocks noGrp="1"/>
          </p:cNvSpPr>
          <p:nvPr>
            <p:ph type="title"/>
          </p:nvPr>
        </p:nvSpPr>
        <p:spPr>
          <a:xfrm>
            <a:off x="2398615" y="349790"/>
            <a:ext cx="8911687" cy="1113250"/>
          </a:xfrm>
        </p:spPr>
        <p:txBody>
          <a:bodyPr>
            <a:noAutofit/>
          </a:bodyPr>
          <a:lstStyle/>
          <a:p>
            <a:pPr algn="ctr"/>
            <a:r>
              <a:rPr lang="es-MX" sz="3200" dirty="0" smtClean="0">
                <a:solidFill>
                  <a:schemeClr val="accent6">
                    <a:lumMod val="75000"/>
                  </a:schemeClr>
                </a:solidFill>
                <a:latin typeface="Lucida Handwriting" panose="03010101010101010101" pitchFamily="66" charset="0"/>
              </a:rPr>
              <a:t>Pasos para la resolución de un conflicto</a:t>
            </a:r>
            <a:endParaRPr lang="es-MX" sz="3200" dirty="0">
              <a:solidFill>
                <a:schemeClr val="accent6">
                  <a:lumMod val="75000"/>
                </a:schemeClr>
              </a:solidFill>
              <a:latin typeface="Lucida Handwriting" panose="03010101010101010101" pitchFamily="66" charset="0"/>
            </a:endParaRPr>
          </a:p>
        </p:txBody>
      </p:sp>
      <p:sp>
        <p:nvSpPr>
          <p:cNvPr id="8" name="Marcador de contenido 7"/>
          <p:cNvSpPr>
            <a:spLocks noGrp="1"/>
          </p:cNvSpPr>
          <p:nvPr>
            <p:ph idx="1"/>
          </p:nvPr>
        </p:nvSpPr>
        <p:spPr>
          <a:xfrm>
            <a:off x="2394902" y="1563156"/>
            <a:ext cx="8915400" cy="4313776"/>
          </a:xfrm>
        </p:spPr>
        <p:txBody>
          <a:bodyPr>
            <a:normAutofit fontScale="92500" lnSpcReduction="10000"/>
          </a:bodyPr>
          <a:lstStyle/>
          <a:p>
            <a:pPr algn="just">
              <a:buClr>
                <a:schemeClr val="accent6">
                  <a:lumMod val="75000"/>
                </a:schemeClr>
              </a:buClr>
              <a:buFont typeface="+mj-lt"/>
              <a:buAutoNum type="arabicPeriod"/>
            </a:pPr>
            <a:r>
              <a:rPr lang="es-MX" sz="2000" dirty="0">
                <a:solidFill>
                  <a:srgbClr val="008080"/>
                </a:solidFill>
              </a:rPr>
              <a:t>Reconocer la existencia del conflicto. Identificar y reconocer las causas del problema.</a:t>
            </a:r>
          </a:p>
          <a:p>
            <a:pPr algn="just">
              <a:buClr>
                <a:schemeClr val="accent6">
                  <a:lumMod val="75000"/>
                </a:schemeClr>
              </a:buClr>
              <a:buFont typeface="+mj-lt"/>
              <a:buAutoNum type="arabicPeriod"/>
            </a:pPr>
            <a:r>
              <a:rPr lang="es-MX" sz="2000" dirty="0">
                <a:solidFill>
                  <a:srgbClr val="008080"/>
                </a:solidFill>
              </a:rPr>
              <a:t>Manifestar (todas las partes implicadas) el deseo de resolverlo.</a:t>
            </a:r>
          </a:p>
          <a:p>
            <a:pPr algn="just">
              <a:buClr>
                <a:schemeClr val="accent6">
                  <a:lumMod val="75000"/>
                </a:schemeClr>
              </a:buClr>
              <a:buFont typeface="+mj-lt"/>
              <a:buAutoNum type="arabicPeriod"/>
            </a:pPr>
            <a:r>
              <a:rPr lang="es-MX" sz="2000" dirty="0">
                <a:solidFill>
                  <a:srgbClr val="008080"/>
                </a:solidFill>
              </a:rPr>
              <a:t>Buscar el espacio y el tiempo necesarios para abordar el problema.</a:t>
            </a:r>
          </a:p>
          <a:p>
            <a:pPr algn="just">
              <a:buClr>
                <a:schemeClr val="accent6">
                  <a:lumMod val="75000"/>
                </a:schemeClr>
              </a:buClr>
              <a:buFont typeface="+mj-lt"/>
              <a:buAutoNum type="arabicPeriod"/>
            </a:pPr>
            <a:r>
              <a:rPr lang="es-MX" sz="2000" dirty="0">
                <a:solidFill>
                  <a:srgbClr val="008080"/>
                </a:solidFill>
              </a:rPr>
              <a:t>Pedir la ayuda de un/a mediador/a o abordarlo por uno/a mismo/a. Para ello, es importante tener en cuenta </a:t>
            </a:r>
            <a:r>
              <a:rPr lang="es-MX" sz="2000" dirty="0" smtClean="0">
                <a:solidFill>
                  <a:srgbClr val="008080"/>
                </a:solidFill>
              </a:rPr>
              <a:t>unas </a:t>
            </a:r>
            <a:r>
              <a:rPr lang="es-MX" sz="2000" b="1" dirty="0" smtClean="0">
                <a:solidFill>
                  <a:srgbClr val="008080"/>
                </a:solidFill>
              </a:rPr>
              <a:t>reglas </a:t>
            </a:r>
            <a:r>
              <a:rPr lang="es-MX" sz="2000" b="1" dirty="0">
                <a:solidFill>
                  <a:srgbClr val="008080"/>
                </a:solidFill>
              </a:rPr>
              <a:t>mínimas:</a:t>
            </a:r>
            <a:r>
              <a:rPr lang="es-MX" sz="2000" dirty="0">
                <a:solidFill>
                  <a:srgbClr val="008080"/>
                </a:solidFill>
              </a:rPr>
              <a:t> </a:t>
            </a:r>
            <a:br>
              <a:rPr lang="es-MX" sz="2000" dirty="0">
                <a:solidFill>
                  <a:srgbClr val="008080"/>
                </a:solidFill>
              </a:rPr>
            </a:br>
            <a:endParaRPr lang="es-MX" sz="2000" dirty="0">
              <a:solidFill>
                <a:srgbClr val="008080"/>
              </a:solidFill>
            </a:endParaRPr>
          </a:p>
          <a:p>
            <a:pPr algn="just">
              <a:buClr>
                <a:srgbClr val="009999"/>
              </a:buClr>
            </a:pPr>
            <a:r>
              <a:rPr lang="es-MX" sz="2000" dirty="0" smtClean="0">
                <a:solidFill>
                  <a:schemeClr val="accent6">
                    <a:lumMod val="75000"/>
                  </a:schemeClr>
                </a:solidFill>
              </a:rPr>
              <a:t>Escuchar </a:t>
            </a:r>
            <a:r>
              <a:rPr lang="es-MX" sz="2000" dirty="0">
                <a:solidFill>
                  <a:schemeClr val="accent6">
                    <a:lumMod val="75000"/>
                  </a:schemeClr>
                </a:solidFill>
              </a:rPr>
              <a:t>a la otra persona sin interrumpir.</a:t>
            </a:r>
          </a:p>
          <a:p>
            <a:pPr algn="just">
              <a:buClr>
                <a:srgbClr val="009999"/>
              </a:buClr>
            </a:pPr>
            <a:r>
              <a:rPr lang="es-MX" sz="2000" dirty="0">
                <a:solidFill>
                  <a:schemeClr val="accent6">
                    <a:lumMod val="75000"/>
                  </a:schemeClr>
                </a:solidFill>
              </a:rPr>
              <a:t>No dar nada por supuesto: si no se ha entendido algo, preguntar.</a:t>
            </a:r>
          </a:p>
          <a:p>
            <a:pPr algn="just">
              <a:buClr>
                <a:srgbClr val="009999"/>
              </a:buClr>
            </a:pPr>
            <a:r>
              <a:rPr lang="es-MX" sz="2000" dirty="0">
                <a:solidFill>
                  <a:schemeClr val="accent6">
                    <a:lumMod val="75000"/>
                  </a:schemeClr>
                </a:solidFill>
              </a:rPr>
              <a:t>Reformular las frases para que no parezcan acusaciones. Para ello, en vez de utilizar la segunda persona singular (tú dijiste…) es mejor utilizar la primera (“yo entendí</a:t>
            </a:r>
            <a:r>
              <a:rPr lang="es-MX" sz="2000" dirty="0" smtClean="0">
                <a:solidFill>
                  <a:schemeClr val="accent6">
                    <a:lumMod val="75000"/>
                  </a:schemeClr>
                </a:solidFill>
              </a:rPr>
              <a:t>…”).</a:t>
            </a:r>
            <a:endParaRPr lang="es-MX" sz="2000" dirty="0">
              <a:solidFill>
                <a:schemeClr val="accent6">
                  <a:lumMod val="75000"/>
                </a:schemeClr>
              </a:solidFill>
            </a:endParaRPr>
          </a:p>
          <a:p>
            <a:pPr marL="0" indent="0" algn="just">
              <a:buNone/>
            </a:pPr>
            <a:endParaRPr lang="es-MX" dirty="0"/>
          </a:p>
        </p:txBody>
      </p:sp>
    </p:spTree>
    <p:extLst>
      <p:ext uri="{BB962C8B-B14F-4D97-AF65-F5344CB8AC3E}">
        <p14:creationId xmlns:p14="http://schemas.microsoft.com/office/powerpoint/2010/main" val="35882523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8">
                                            <p:txEl>
                                              <p:pRg st="0" end="0"/>
                                            </p:txEl>
                                          </p:spTgt>
                                        </p:tgtEl>
                                        <p:attrNameLst>
                                          <p:attrName>style.visibility</p:attrName>
                                        </p:attrNameLst>
                                      </p:cBhvr>
                                      <p:to>
                                        <p:strVal val="visible"/>
                                      </p:to>
                                    </p:set>
                                    <p:animEffect transition="in" filter="fade">
                                      <p:cBhvr>
                                        <p:cTn id="11" dur="1000"/>
                                        <p:tgtEl>
                                          <p:spTgt spid="8">
                                            <p:txEl>
                                              <p:pRg st="0" end="0"/>
                                            </p:txEl>
                                          </p:spTgt>
                                        </p:tgtEl>
                                      </p:cBhvr>
                                    </p:animEffect>
                                    <p:anim calcmode="lin" valueType="num">
                                      <p:cBhvr>
                                        <p:cTn id="12" dur="10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3" dur="1000" fill="hold"/>
                                        <p:tgtEl>
                                          <p:spTgt spid="8">
                                            <p:txEl>
                                              <p:pRg st="0" end="0"/>
                                            </p:txEl>
                                          </p:spTgt>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8">
                                            <p:txEl>
                                              <p:pRg st="1" end="1"/>
                                            </p:txEl>
                                          </p:spTgt>
                                        </p:tgtEl>
                                        <p:attrNameLst>
                                          <p:attrName>style.visibility</p:attrName>
                                        </p:attrNameLst>
                                      </p:cBhvr>
                                      <p:to>
                                        <p:strVal val="visible"/>
                                      </p:to>
                                    </p:set>
                                    <p:animEffect transition="in" filter="fade">
                                      <p:cBhvr>
                                        <p:cTn id="17" dur="1000"/>
                                        <p:tgtEl>
                                          <p:spTgt spid="8">
                                            <p:txEl>
                                              <p:pRg st="1" end="1"/>
                                            </p:txEl>
                                          </p:spTgt>
                                        </p:tgtEl>
                                      </p:cBhvr>
                                    </p:animEffect>
                                    <p:anim calcmode="lin" valueType="num">
                                      <p:cBhvr>
                                        <p:cTn id="18" dur="1000" fill="hold"/>
                                        <p:tgtEl>
                                          <p:spTgt spid="8">
                                            <p:txEl>
                                              <p:pRg st="1" end="1"/>
                                            </p:txEl>
                                          </p:spTgt>
                                        </p:tgtEl>
                                        <p:attrNameLst>
                                          <p:attrName>ppt_x</p:attrName>
                                        </p:attrNameLst>
                                      </p:cBhvr>
                                      <p:tavLst>
                                        <p:tav tm="0">
                                          <p:val>
                                            <p:strVal val="#ppt_x"/>
                                          </p:val>
                                        </p:tav>
                                        <p:tav tm="100000">
                                          <p:val>
                                            <p:strVal val="#ppt_x"/>
                                          </p:val>
                                        </p:tav>
                                      </p:tavLst>
                                    </p:anim>
                                    <p:anim calcmode="lin" valueType="num">
                                      <p:cBhvr>
                                        <p:cTn id="19" dur="1000" fill="hold"/>
                                        <p:tgtEl>
                                          <p:spTgt spid="8">
                                            <p:txEl>
                                              <p:pRg st="1" end="1"/>
                                            </p:txEl>
                                          </p:spTgt>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42" presetClass="entr" presetSubtype="0" fill="hold" nodeType="afterEffect">
                                  <p:stCondLst>
                                    <p:cond delay="0"/>
                                  </p:stCondLst>
                                  <p:childTnLst>
                                    <p:set>
                                      <p:cBhvr>
                                        <p:cTn id="22" dur="1" fill="hold">
                                          <p:stCondLst>
                                            <p:cond delay="0"/>
                                          </p:stCondLst>
                                        </p:cTn>
                                        <p:tgtEl>
                                          <p:spTgt spid="8">
                                            <p:txEl>
                                              <p:pRg st="2" end="2"/>
                                            </p:txEl>
                                          </p:spTgt>
                                        </p:tgtEl>
                                        <p:attrNameLst>
                                          <p:attrName>style.visibility</p:attrName>
                                        </p:attrNameLst>
                                      </p:cBhvr>
                                      <p:to>
                                        <p:strVal val="visible"/>
                                      </p:to>
                                    </p:set>
                                    <p:animEffect transition="in" filter="fade">
                                      <p:cBhvr>
                                        <p:cTn id="23" dur="1000"/>
                                        <p:tgtEl>
                                          <p:spTgt spid="8">
                                            <p:txEl>
                                              <p:pRg st="2" end="2"/>
                                            </p:txEl>
                                          </p:spTgt>
                                        </p:tgtEl>
                                      </p:cBhvr>
                                    </p:animEffect>
                                    <p:anim calcmode="lin" valueType="num">
                                      <p:cBhvr>
                                        <p:cTn id="24" dur="1000" fill="hold"/>
                                        <p:tgtEl>
                                          <p:spTgt spid="8">
                                            <p:txEl>
                                              <p:pRg st="2" end="2"/>
                                            </p:txEl>
                                          </p:spTgt>
                                        </p:tgtEl>
                                        <p:attrNameLst>
                                          <p:attrName>ppt_x</p:attrName>
                                        </p:attrNameLst>
                                      </p:cBhvr>
                                      <p:tavLst>
                                        <p:tav tm="0">
                                          <p:val>
                                            <p:strVal val="#ppt_x"/>
                                          </p:val>
                                        </p:tav>
                                        <p:tav tm="100000">
                                          <p:val>
                                            <p:strVal val="#ppt_x"/>
                                          </p:val>
                                        </p:tav>
                                      </p:tavLst>
                                    </p:anim>
                                    <p:anim calcmode="lin" valueType="num">
                                      <p:cBhvr>
                                        <p:cTn id="25" dur="1000" fill="hold"/>
                                        <p:tgtEl>
                                          <p:spTgt spid="8">
                                            <p:txEl>
                                              <p:pRg st="2" end="2"/>
                                            </p:txEl>
                                          </p:spTgt>
                                        </p:tgtEl>
                                        <p:attrNameLst>
                                          <p:attrName>ppt_y</p:attrName>
                                        </p:attrNameLst>
                                      </p:cBhvr>
                                      <p:tavLst>
                                        <p:tav tm="0">
                                          <p:val>
                                            <p:strVal val="#ppt_y+.1"/>
                                          </p:val>
                                        </p:tav>
                                        <p:tav tm="100000">
                                          <p:val>
                                            <p:strVal val="#ppt_y"/>
                                          </p:val>
                                        </p:tav>
                                      </p:tavLst>
                                    </p:anim>
                                  </p:childTnLst>
                                </p:cTn>
                              </p:par>
                            </p:childTnLst>
                          </p:cTn>
                        </p:par>
                        <p:par>
                          <p:cTn id="26" fill="hold">
                            <p:stCondLst>
                              <p:cond delay="3500"/>
                            </p:stCondLst>
                            <p:childTnLst>
                              <p:par>
                                <p:cTn id="27" presetID="42" presetClass="entr" presetSubtype="0" fill="hold" nodeType="afterEffect">
                                  <p:stCondLst>
                                    <p:cond delay="0"/>
                                  </p:stCondLst>
                                  <p:childTnLst>
                                    <p:set>
                                      <p:cBhvr>
                                        <p:cTn id="28" dur="1" fill="hold">
                                          <p:stCondLst>
                                            <p:cond delay="0"/>
                                          </p:stCondLst>
                                        </p:cTn>
                                        <p:tgtEl>
                                          <p:spTgt spid="8">
                                            <p:txEl>
                                              <p:pRg st="3" end="3"/>
                                            </p:txEl>
                                          </p:spTgt>
                                        </p:tgtEl>
                                        <p:attrNameLst>
                                          <p:attrName>style.visibility</p:attrName>
                                        </p:attrNameLst>
                                      </p:cBhvr>
                                      <p:to>
                                        <p:strVal val="visible"/>
                                      </p:to>
                                    </p:set>
                                    <p:animEffect transition="in" filter="fade">
                                      <p:cBhvr>
                                        <p:cTn id="29" dur="1000"/>
                                        <p:tgtEl>
                                          <p:spTgt spid="8">
                                            <p:txEl>
                                              <p:pRg st="3" end="3"/>
                                            </p:txEl>
                                          </p:spTgt>
                                        </p:tgtEl>
                                      </p:cBhvr>
                                    </p:animEffect>
                                    <p:anim calcmode="lin" valueType="num">
                                      <p:cBhvr>
                                        <p:cTn id="30" dur="1000" fill="hold"/>
                                        <p:tgtEl>
                                          <p:spTgt spid="8">
                                            <p:txEl>
                                              <p:pRg st="3" end="3"/>
                                            </p:txEl>
                                          </p:spTgt>
                                        </p:tgtEl>
                                        <p:attrNameLst>
                                          <p:attrName>ppt_x</p:attrName>
                                        </p:attrNameLst>
                                      </p:cBhvr>
                                      <p:tavLst>
                                        <p:tav tm="0">
                                          <p:val>
                                            <p:strVal val="#ppt_x"/>
                                          </p:val>
                                        </p:tav>
                                        <p:tav tm="100000">
                                          <p:val>
                                            <p:strVal val="#ppt_x"/>
                                          </p:val>
                                        </p:tav>
                                      </p:tavLst>
                                    </p:anim>
                                    <p:anim calcmode="lin" valueType="num">
                                      <p:cBhvr>
                                        <p:cTn id="31" dur="1000" fill="hold"/>
                                        <p:tgtEl>
                                          <p:spTgt spid="8">
                                            <p:txEl>
                                              <p:pRg st="3" end="3"/>
                                            </p:txEl>
                                          </p:spTgt>
                                        </p:tgtEl>
                                        <p:attrNameLst>
                                          <p:attrName>ppt_y</p:attrName>
                                        </p:attrNameLst>
                                      </p:cBhvr>
                                      <p:tavLst>
                                        <p:tav tm="0">
                                          <p:val>
                                            <p:strVal val="#ppt_y+.1"/>
                                          </p:val>
                                        </p:tav>
                                        <p:tav tm="100000">
                                          <p:val>
                                            <p:strVal val="#ppt_y"/>
                                          </p:val>
                                        </p:tav>
                                      </p:tavLst>
                                    </p:anim>
                                  </p:childTnLst>
                                </p:cTn>
                              </p:par>
                            </p:childTnLst>
                          </p:cTn>
                        </p:par>
                        <p:par>
                          <p:cTn id="32" fill="hold">
                            <p:stCondLst>
                              <p:cond delay="4500"/>
                            </p:stCondLst>
                            <p:childTnLst>
                              <p:par>
                                <p:cTn id="33" presetID="42" presetClass="entr" presetSubtype="0" fill="hold" nodeType="afterEffect">
                                  <p:stCondLst>
                                    <p:cond delay="0"/>
                                  </p:stCondLst>
                                  <p:childTnLst>
                                    <p:set>
                                      <p:cBhvr>
                                        <p:cTn id="34" dur="1" fill="hold">
                                          <p:stCondLst>
                                            <p:cond delay="0"/>
                                          </p:stCondLst>
                                        </p:cTn>
                                        <p:tgtEl>
                                          <p:spTgt spid="8">
                                            <p:txEl>
                                              <p:pRg st="4" end="4"/>
                                            </p:txEl>
                                          </p:spTgt>
                                        </p:tgtEl>
                                        <p:attrNameLst>
                                          <p:attrName>style.visibility</p:attrName>
                                        </p:attrNameLst>
                                      </p:cBhvr>
                                      <p:to>
                                        <p:strVal val="visible"/>
                                      </p:to>
                                    </p:set>
                                    <p:animEffect transition="in" filter="fade">
                                      <p:cBhvr>
                                        <p:cTn id="35" dur="1000"/>
                                        <p:tgtEl>
                                          <p:spTgt spid="8">
                                            <p:txEl>
                                              <p:pRg st="4" end="4"/>
                                            </p:txEl>
                                          </p:spTgt>
                                        </p:tgtEl>
                                      </p:cBhvr>
                                    </p:animEffect>
                                    <p:anim calcmode="lin" valueType="num">
                                      <p:cBhvr>
                                        <p:cTn id="36" dur="1000" fill="hold"/>
                                        <p:tgtEl>
                                          <p:spTgt spid="8">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8">
                                            <p:txEl>
                                              <p:pRg st="4" end="4"/>
                                            </p:txEl>
                                          </p:spTgt>
                                        </p:tgtEl>
                                        <p:attrNameLst>
                                          <p:attrName>ppt_y</p:attrName>
                                        </p:attrNameLst>
                                      </p:cBhvr>
                                      <p:tavLst>
                                        <p:tav tm="0">
                                          <p:val>
                                            <p:strVal val="#ppt_y+.1"/>
                                          </p:val>
                                        </p:tav>
                                        <p:tav tm="100000">
                                          <p:val>
                                            <p:strVal val="#ppt_y"/>
                                          </p:val>
                                        </p:tav>
                                      </p:tavLst>
                                    </p:anim>
                                  </p:childTnLst>
                                </p:cTn>
                              </p:par>
                            </p:childTnLst>
                          </p:cTn>
                        </p:par>
                        <p:par>
                          <p:cTn id="38" fill="hold">
                            <p:stCondLst>
                              <p:cond delay="5500"/>
                            </p:stCondLst>
                            <p:childTnLst>
                              <p:par>
                                <p:cTn id="39" presetID="42" presetClass="entr" presetSubtype="0" fill="hold" nodeType="afterEffect">
                                  <p:stCondLst>
                                    <p:cond delay="0"/>
                                  </p:stCondLst>
                                  <p:childTnLst>
                                    <p:set>
                                      <p:cBhvr>
                                        <p:cTn id="40" dur="1" fill="hold">
                                          <p:stCondLst>
                                            <p:cond delay="0"/>
                                          </p:stCondLst>
                                        </p:cTn>
                                        <p:tgtEl>
                                          <p:spTgt spid="8">
                                            <p:txEl>
                                              <p:pRg st="5" end="5"/>
                                            </p:txEl>
                                          </p:spTgt>
                                        </p:tgtEl>
                                        <p:attrNameLst>
                                          <p:attrName>style.visibility</p:attrName>
                                        </p:attrNameLst>
                                      </p:cBhvr>
                                      <p:to>
                                        <p:strVal val="visible"/>
                                      </p:to>
                                    </p:set>
                                    <p:animEffect transition="in" filter="fade">
                                      <p:cBhvr>
                                        <p:cTn id="41" dur="800"/>
                                        <p:tgtEl>
                                          <p:spTgt spid="8">
                                            <p:txEl>
                                              <p:pRg st="5" end="5"/>
                                            </p:txEl>
                                          </p:spTgt>
                                        </p:tgtEl>
                                      </p:cBhvr>
                                    </p:animEffect>
                                    <p:anim calcmode="lin" valueType="num">
                                      <p:cBhvr>
                                        <p:cTn id="42" dur="800" fill="hold"/>
                                        <p:tgtEl>
                                          <p:spTgt spid="8">
                                            <p:txEl>
                                              <p:pRg st="5" end="5"/>
                                            </p:txEl>
                                          </p:spTgt>
                                        </p:tgtEl>
                                        <p:attrNameLst>
                                          <p:attrName>ppt_x</p:attrName>
                                        </p:attrNameLst>
                                      </p:cBhvr>
                                      <p:tavLst>
                                        <p:tav tm="0">
                                          <p:val>
                                            <p:strVal val="#ppt_x"/>
                                          </p:val>
                                        </p:tav>
                                        <p:tav tm="100000">
                                          <p:val>
                                            <p:strVal val="#ppt_x"/>
                                          </p:val>
                                        </p:tav>
                                      </p:tavLst>
                                    </p:anim>
                                    <p:anim calcmode="lin" valueType="num">
                                      <p:cBhvr>
                                        <p:cTn id="43" dur="800" fill="hold"/>
                                        <p:tgtEl>
                                          <p:spTgt spid="8">
                                            <p:txEl>
                                              <p:pRg st="5" end="5"/>
                                            </p:txEl>
                                          </p:spTgt>
                                        </p:tgtEl>
                                        <p:attrNameLst>
                                          <p:attrName>ppt_y</p:attrName>
                                        </p:attrNameLst>
                                      </p:cBhvr>
                                      <p:tavLst>
                                        <p:tav tm="0">
                                          <p:val>
                                            <p:strVal val="#ppt_y+.1"/>
                                          </p:val>
                                        </p:tav>
                                        <p:tav tm="100000">
                                          <p:val>
                                            <p:strVal val="#ppt_y"/>
                                          </p:val>
                                        </p:tav>
                                      </p:tavLst>
                                    </p:anim>
                                  </p:childTnLst>
                                </p:cTn>
                              </p:par>
                            </p:childTnLst>
                          </p:cTn>
                        </p:par>
                        <p:par>
                          <p:cTn id="44" fill="hold">
                            <p:stCondLst>
                              <p:cond delay="6300"/>
                            </p:stCondLst>
                            <p:childTnLst>
                              <p:par>
                                <p:cTn id="45" presetID="42" presetClass="entr" presetSubtype="0" fill="hold" nodeType="afterEffect">
                                  <p:stCondLst>
                                    <p:cond delay="0"/>
                                  </p:stCondLst>
                                  <p:childTnLst>
                                    <p:set>
                                      <p:cBhvr>
                                        <p:cTn id="46" dur="1" fill="hold">
                                          <p:stCondLst>
                                            <p:cond delay="0"/>
                                          </p:stCondLst>
                                        </p:cTn>
                                        <p:tgtEl>
                                          <p:spTgt spid="8">
                                            <p:txEl>
                                              <p:pRg st="6" end="6"/>
                                            </p:txEl>
                                          </p:spTgt>
                                        </p:tgtEl>
                                        <p:attrNameLst>
                                          <p:attrName>style.visibility</p:attrName>
                                        </p:attrNameLst>
                                      </p:cBhvr>
                                      <p:to>
                                        <p:strVal val="visible"/>
                                      </p:to>
                                    </p:set>
                                    <p:animEffect transition="in" filter="fade">
                                      <p:cBhvr>
                                        <p:cTn id="47" dur="1000"/>
                                        <p:tgtEl>
                                          <p:spTgt spid="8">
                                            <p:txEl>
                                              <p:pRg st="6" end="6"/>
                                            </p:txEl>
                                          </p:spTgt>
                                        </p:tgtEl>
                                      </p:cBhvr>
                                    </p:animEffect>
                                    <p:anim calcmode="lin" valueType="num">
                                      <p:cBhvr>
                                        <p:cTn id="48" dur="1000" fill="hold"/>
                                        <p:tgtEl>
                                          <p:spTgt spid="8">
                                            <p:txEl>
                                              <p:pRg st="6" end="6"/>
                                            </p:txEl>
                                          </p:spTgt>
                                        </p:tgtEl>
                                        <p:attrNameLst>
                                          <p:attrName>ppt_x</p:attrName>
                                        </p:attrNameLst>
                                      </p:cBhvr>
                                      <p:tavLst>
                                        <p:tav tm="0">
                                          <p:val>
                                            <p:strVal val="#ppt_x"/>
                                          </p:val>
                                        </p:tav>
                                        <p:tav tm="100000">
                                          <p:val>
                                            <p:strVal val="#ppt_x"/>
                                          </p:val>
                                        </p:tav>
                                      </p:tavLst>
                                    </p:anim>
                                    <p:anim calcmode="lin" valueType="num">
                                      <p:cBhvr>
                                        <p:cTn id="49" dur="1000" fill="hold"/>
                                        <p:tgtEl>
                                          <p:spTgt spid="8">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gradFill>
          <a:gsLst>
            <a:gs pos="0">
              <a:schemeClr val="bg2">
                <a:tint val="90000"/>
                <a:lumMod val="120000"/>
              </a:schemeClr>
            </a:gs>
            <a:gs pos="100000">
              <a:schemeClr val="bg2">
                <a:shade val="98000"/>
                <a:satMod val="120000"/>
                <a:lumMod val="98000"/>
              </a:schemeClr>
            </a:gs>
          </a:gsLst>
          <a:lin ang="5400000" scaled="0"/>
        </a:gradFill>
        <a:effectLst/>
      </p:bgPr>
    </p:bg>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495777202"/>
              </p:ext>
            </p:extLst>
          </p:nvPr>
        </p:nvGraphicFramePr>
        <p:xfrm>
          <a:off x="1594106" y="468630"/>
          <a:ext cx="9458704" cy="588892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376036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338301" y="862208"/>
            <a:ext cx="8915400" cy="4395592"/>
          </a:xfrm>
        </p:spPr>
        <p:txBody>
          <a:bodyPr>
            <a:normAutofit/>
          </a:bodyPr>
          <a:lstStyle/>
          <a:p>
            <a:pPr algn="just">
              <a:buClr>
                <a:srgbClr val="009999"/>
              </a:buClr>
            </a:pPr>
            <a:r>
              <a:rPr lang="es-MX" sz="1900" dirty="0">
                <a:solidFill>
                  <a:schemeClr val="accent6">
                    <a:lumMod val="75000"/>
                  </a:schemeClr>
                </a:solidFill>
              </a:rPr>
              <a:t>No juzgar o insultar.</a:t>
            </a:r>
          </a:p>
          <a:p>
            <a:pPr algn="just">
              <a:buClr>
                <a:srgbClr val="009999"/>
              </a:buClr>
            </a:pPr>
            <a:r>
              <a:rPr lang="es-MX" sz="1900" dirty="0">
                <a:solidFill>
                  <a:schemeClr val="accent6">
                    <a:lumMod val="75000"/>
                  </a:schemeClr>
                </a:solidFill>
              </a:rPr>
              <a:t>No abandonar el lugar sin haber tomado una solución concreta.</a:t>
            </a:r>
          </a:p>
          <a:p>
            <a:pPr algn="just">
              <a:buClr>
                <a:srgbClr val="009999"/>
              </a:buClr>
            </a:pPr>
            <a:r>
              <a:rPr lang="es-MX" sz="1900" dirty="0">
                <a:solidFill>
                  <a:schemeClr val="accent6">
                    <a:lumMod val="75000"/>
                  </a:schemeClr>
                </a:solidFill>
              </a:rPr>
              <a:t>No utilizar lo que se haya dicho para divulgarlo después. </a:t>
            </a:r>
          </a:p>
          <a:p>
            <a:pPr marL="0" indent="0" algn="just">
              <a:buNone/>
            </a:pPr>
            <a:endParaRPr lang="es-MX" sz="1900" dirty="0">
              <a:solidFill>
                <a:schemeClr val="accent6">
                  <a:lumMod val="75000"/>
                </a:schemeClr>
              </a:solidFill>
            </a:endParaRPr>
          </a:p>
          <a:p>
            <a:pPr algn="just">
              <a:buClr>
                <a:schemeClr val="accent6">
                  <a:lumMod val="75000"/>
                </a:schemeClr>
              </a:buClr>
              <a:buFont typeface="+mj-lt"/>
              <a:buAutoNum type="arabicPeriod" startAt="5"/>
            </a:pPr>
            <a:r>
              <a:rPr lang="es-MX" sz="1900" dirty="0">
                <a:solidFill>
                  <a:srgbClr val="008080"/>
                </a:solidFill>
              </a:rPr>
              <a:t>Producir el mayor número (y más variado) de soluciones al problema. Obviamente resultará más fácil encontrar salidas a unos conflictos que a otros.</a:t>
            </a:r>
          </a:p>
          <a:p>
            <a:pPr algn="just">
              <a:buClr>
                <a:schemeClr val="accent6">
                  <a:lumMod val="75000"/>
                </a:schemeClr>
              </a:buClr>
              <a:buFont typeface="+mj-lt"/>
              <a:buAutoNum type="arabicPeriod" startAt="5"/>
            </a:pPr>
            <a:r>
              <a:rPr lang="es-MX" sz="1900" dirty="0">
                <a:solidFill>
                  <a:srgbClr val="008080"/>
                </a:solidFill>
              </a:rPr>
              <a:t>Llegar a un consenso sobre la solución más equitativa para las partes en conflicto, valorando críticamente todas las alternativas.</a:t>
            </a:r>
          </a:p>
          <a:p>
            <a:pPr algn="just">
              <a:buClr>
                <a:schemeClr val="accent6">
                  <a:lumMod val="75000"/>
                </a:schemeClr>
              </a:buClr>
              <a:buFont typeface="+mj-lt"/>
              <a:buAutoNum type="arabicPeriod" startAt="5"/>
            </a:pPr>
            <a:r>
              <a:rPr lang="es-MX" sz="1900" dirty="0" smtClean="0">
                <a:solidFill>
                  <a:srgbClr val="008080"/>
                </a:solidFill>
              </a:rPr>
              <a:t>Puesta </a:t>
            </a:r>
            <a:r>
              <a:rPr lang="es-MX" sz="1900" dirty="0">
                <a:solidFill>
                  <a:srgbClr val="008080"/>
                </a:solidFill>
              </a:rPr>
              <a:t>en práctica de la decisión que se ha tomado.</a:t>
            </a:r>
            <a:br>
              <a:rPr lang="es-MX" sz="1900" dirty="0">
                <a:solidFill>
                  <a:srgbClr val="008080"/>
                </a:solidFill>
              </a:rPr>
            </a:br>
            <a:endParaRPr lang="es-MX" sz="1900" dirty="0">
              <a:solidFill>
                <a:srgbClr val="008080"/>
              </a:solidFill>
            </a:endParaRPr>
          </a:p>
          <a:p>
            <a:pPr marL="0" indent="0">
              <a:buClr>
                <a:schemeClr val="accent6">
                  <a:lumMod val="75000"/>
                </a:schemeClr>
              </a:buClr>
              <a:buNone/>
            </a:pPr>
            <a:endParaRPr lang="es-MX" dirty="0"/>
          </a:p>
        </p:txBody>
      </p:sp>
      <p:pic>
        <p:nvPicPr>
          <p:cNvPr id="1026" name="Picture 2" descr="https://venezuelalibreblog.files.wordpress.com/2013/07/828-resolucion-de-conflicto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59729" y="4843899"/>
            <a:ext cx="4072544" cy="17543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74377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1000"/>
                                        <p:tgtEl>
                                          <p:spTgt spid="3">
                                            <p:txEl>
                                              <p:pRg st="1" end="1"/>
                                            </p:txEl>
                                          </p:spTgt>
                                        </p:tgtEl>
                                      </p:cBhvr>
                                    </p:animEffect>
                                    <p:anim calcmode="lin" valueType="num">
                                      <p:cBhvr>
                                        <p:cTn id="14"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1000"/>
                                        <p:tgtEl>
                                          <p:spTgt spid="3">
                                            <p:txEl>
                                              <p:pRg st="2" end="2"/>
                                            </p:txEl>
                                          </p:spTgt>
                                        </p:tgtEl>
                                      </p:cBhvr>
                                    </p:animEffect>
                                    <p:anim calcmode="lin" valueType="num">
                                      <p:cBhvr>
                                        <p:cTn id="20"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fade">
                                      <p:cBhvr>
                                        <p:cTn id="25" dur="1000"/>
                                        <p:tgtEl>
                                          <p:spTgt spid="3">
                                            <p:txEl>
                                              <p:pRg st="4" end="4"/>
                                            </p:txEl>
                                          </p:spTgt>
                                        </p:tgtEl>
                                      </p:cBhvr>
                                    </p:animEffect>
                                    <p:anim calcmode="lin" valueType="num">
                                      <p:cBhvr>
                                        <p:cTn id="2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nodeType="after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Effect transition="in" filter="fade">
                                      <p:cBhvr>
                                        <p:cTn id="31" dur="1000"/>
                                        <p:tgtEl>
                                          <p:spTgt spid="3">
                                            <p:txEl>
                                              <p:pRg st="5" end="5"/>
                                            </p:txEl>
                                          </p:spTgt>
                                        </p:tgtEl>
                                      </p:cBhvr>
                                    </p:animEffect>
                                    <p:anim calcmode="lin" valueType="num">
                                      <p:cBhvr>
                                        <p:cTn id="32"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3"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42" presetClass="entr" presetSubtype="0" fill="hold" nodeType="after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1000"/>
                                        <p:tgtEl>
                                          <p:spTgt spid="3">
                                            <p:txEl>
                                              <p:pRg st="6" end="6"/>
                                            </p:txEl>
                                          </p:spTgt>
                                        </p:tgtEl>
                                      </p:cBhvr>
                                    </p:animEffect>
                                    <p:anim calcmode="lin" valueType="num">
                                      <p:cBhvr>
                                        <p:cTn id="38"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9"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par>
                          <p:cTn id="40" fill="hold">
                            <p:stCondLst>
                              <p:cond delay="6000"/>
                            </p:stCondLst>
                            <p:childTnLst>
                              <p:par>
                                <p:cTn id="41" presetID="53" presetClass="entr" presetSubtype="16" fill="hold" nodeType="afterEffect">
                                  <p:stCondLst>
                                    <p:cond delay="0"/>
                                  </p:stCondLst>
                                  <p:childTnLst>
                                    <p:set>
                                      <p:cBhvr>
                                        <p:cTn id="42" dur="1" fill="hold">
                                          <p:stCondLst>
                                            <p:cond delay="0"/>
                                          </p:stCondLst>
                                        </p:cTn>
                                        <p:tgtEl>
                                          <p:spTgt spid="1026"/>
                                        </p:tgtEl>
                                        <p:attrNameLst>
                                          <p:attrName>style.visibility</p:attrName>
                                        </p:attrNameLst>
                                      </p:cBhvr>
                                      <p:to>
                                        <p:strVal val="visible"/>
                                      </p:to>
                                    </p:set>
                                    <p:anim calcmode="lin" valueType="num">
                                      <p:cBhvr>
                                        <p:cTn id="43" dur="500" fill="hold"/>
                                        <p:tgtEl>
                                          <p:spTgt spid="1026"/>
                                        </p:tgtEl>
                                        <p:attrNameLst>
                                          <p:attrName>ppt_w</p:attrName>
                                        </p:attrNameLst>
                                      </p:cBhvr>
                                      <p:tavLst>
                                        <p:tav tm="0">
                                          <p:val>
                                            <p:fltVal val="0"/>
                                          </p:val>
                                        </p:tav>
                                        <p:tav tm="100000">
                                          <p:val>
                                            <p:strVal val="#ppt_w"/>
                                          </p:val>
                                        </p:tav>
                                      </p:tavLst>
                                    </p:anim>
                                    <p:anim calcmode="lin" valueType="num">
                                      <p:cBhvr>
                                        <p:cTn id="44" dur="500" fill="hold"/>
                                        <p:tgtEl>
                                          <p:spTgt spid="1026"/>
                                        </p:tgtEl>
                                        <p:attrNameLst>
                                          <p:attrName>ppt_h</p:attrName>
                                        </p:attrNameLst>
                                      </p:cBhvr>
                                      <p:tavLst>
                                        <p:tav tm="0">
                                          <p:val>
                                            <p:fltVal val="0"/>
                                          </p:val>
                                        </p:tav>
                                        <p:tav tm="100000">
                                          <p:val>
                                            <p:strVal val="#ppt_h"/>
                                          </p:val>
                                        </p:tav>
                                      </p:tavLst>
                                    </p:anim>
                                    <p:animEffect transition="in" filter="fade">
                                      <p:cBhvr>
                                        <p:cTn id="45"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2592925" y="624110"/>
            <a:ext cx="8911687" cy="664863"/>
          </a:xfrm>
        </p:spPr>
        <p:txBody>
          <a:bodyPr>
            <a:normAutofit/>
          </a:bodyPr>
          <a:lstStyle/>
          <a:p>
            <a:pPr algn="ctr"/>
            <a:r>
              <a:rPr lang="es-MX" sz="3200" dirty="0" smtClean="0">
                <a:solidFill>
                  <a:srgbClr val="FF0000"/>
                </a:solidFill>
                <a:effectLst>
                  <a:outerShdw blurRad="38100" dist="38100" dir="2700000" algn="tl">
                    <a:srgbClr val="000000">
                      <a:alpha val="43137"/>
                    </a:srgbClr>
                  </a:outerShdw>
                </a:effectLst>
              </a:rPr>
              <a:t>Estrategias en la solución de conflictos</a:t>
            </a:r>
            <a:endParaRPr lang="es-MX" sz="3200" dirty="0">
              <a:solidFill>
                <a:srgbClr val="FF0000"/>
              </a:solidFill>
              <a:effectLst>
                <a:outerShdw blurRad="38100" dist="38100" dir="2700000" algn="tl">
                  <a:srgbClr val="000000">
                    <a:alpha val="43137"/>
                  </a:srgbClr>
                </a:outerShdw>
              </a:effectLst>
            </a:endParaRPr>
          </a:p>
        </p:txBody>
      </p:sp>
      <p:sp>
        <p:nvSpPr>
          <p:cNvPr id="10" name="Marcador de contenido 9"/>
          <p:cNvSpPr>
            <a:spLocks noGrp="1"/>
          </p:cNvSpPr>
          <p:nvPr>
            <p:ph idx="1"/>
          </p:nvPr>
        </p:nvSpPr>
        <p:spPr>
          <a:xfrm>
            <a:off x="2592926" y="1514165"/>
            <a:ext cx="4810410" cy="4313758"/>
          </a:xfrm>
        </p:spPr>
        <p:txBody>
          <a:bodyPr>
            <a:normAutofit/>
          </a:bodyPr>
          <a:lstStyle/>
          <a:p>
            <a:pPr marL="0" indent="0" algn="just">
              <a:buNone/>
            </a:pPr>
            <a:r>
              <a:rPr lang="es-MX" sz="2000" b="1" dirty="0">
                <a:solidFill>
                  <a:srgbClr val="FF0000"/>
                </a:solidFill>
              </a:rPr>
              <a:t>Negociación</a:t>
            </a:r>
            <a:r>
              <a:rPr lang="es-MX" sz="2000" dirty="0">
                <a:solidFill>
                  <a:srgbClr val="FF0000"/>
                </a:solidFill>
              </a:rPr>
              <a:t> </a:t>
            </a:r>
            <a:r>
              <a:rPr lang="es-MX" sz="2000" dirty="0">
                <a:solidFill>
                  <a:srgbClr val="808000"/>
                </a:solidFill>
              </a:rPr>
              <a:t>Proceso por el cual </a:t>
            </a:r>
            <a:r>
              <a:rPr lang="es-MX" sz="2000" b="1" dirty="0">
                <a:solidFill>
                  <a:srgbClr val="808000"/>
                </a:solidFill>
              </a:rPr>
              <a:t>dos o más partes resuelven un asunto </a:t>
            </a:r>
            <a:r>
              <a:rPr lang="es-MX" sz="2000" dirty="0">
                <a:solidFill>
                  <a:srgbClr val="808000"/>
                </a:solidFill>
              </a:rPr>
              <a:t>sobre el cual pueden tener intereses, necesidades o deseos diversos u opuestos. </a:t>
            </a:r>
            <a:endParaRPr lang="es-MX" sz="2000" dirty="0" smtClean="0">
              <a:solidFill>
                <a:srgbClr val="808000"/>
              </a:solidFill>
            </a:endParaRPr>
          </a:p>
          <a:p>
            <a:pPr marL="0" indent="0" algn="just">
              <a:buNone/>
            </a:pPr>
            <a:endParaRPr lang="es-MX" sz="2000" dirty="0" smtClean="0"/>
          </a:p>
          <a:p>
            <a:pPr marL="0" indent="0" algn="just">
              <a:buNone/>
            </a:pPr>
            <a:r>
              <a:rPr lang="es-MX" sz="2000" b="1" dirty="0" smtClean="0">
                <a:solidFill>
                  <a:srgbClr val="FF0000"/>
                </a:solidFill>
              </a:rPr>
              <a:t>Arbitraje</a:t>
            </a:r>
            <a:r>
              <a:rPr lang="es-MX" sz="2000" dirty="0"/>
              <a:t> </a:t>
            </a:r>
            <a:r>
              <a:rPr lang="es-MX" sz="2000" dirty="0" smtClean="0">
                <a:solidFill>
                  <a:srgbClr val="808000"/>
                </a:solidFill>
              </a:rPr>
              <a:t>Proceso </a:t>
            </a:r>
            <a:r>
              <a:rPr lang="es-MX" sz="2000" dirty="0">
                <a:solidFill>
                  <a:srgbClr val="808000"/>
                </a:solidFill>
              </a:rPr>
              <a:t>adjudicativo informal en el que </a:t>
            </a:r>
            <a:r>
              <a:rPr lang="es-MX" sz="2000" b="1" dirty="0">
                <a:solidFill>
                  <a:srgbClr val="808000"/>
                </a:solidFill>
              </a:rPr>
              <a:t>un interventor neutral</a:t>
            </a:r>
            <a:r>
              <a:rPr lang="es-MX" sz="2000" dirty="0">
                <a:solidFill>
                  <a:srgbClr val="808000"/>
                </a:solidFill>
              </a:rPr>
              <a:t> recibe la prueba de las partes en conflicto y a base de la prueba presentada emite una decisión o laudo. </a:t>
            </a:r>
          </a:p>
          <a:p>
            <a:pPr marL="0" indent="0">
              <a:buNone/>
            </a:pPr>
            <a:endParaRPr lang="es-MX" dirty="0"/>
          </a:p>
        </p:txBody>
      </p:sp>
      <p:pic>
        <p:nvPicPr>
          <p:cNvPr id="1028" name="Picture 4" descr="http://1.bp.blogspot.com/-jaB6IOIg6RQ/Vcf2Y5zOlpI/AAAAAAAAAEc/Zx6z3OMt2d8/s1600/ARBITRAJE%2B.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53474" y="3933934"/>
            <a:ext cx="3748357" cy="1654624"/>
          </a:xfrm>
          <a:prstGeom prst="rect">
            <a:avLst/>
          </a:prstGeom>
          <a:noFill/>
          <a:extLst>
            <a:ext uri="{909E8E84-426E-40DD-AFC4-6F175D3DCCD1}">
              <a14:hiddenFill xmlns:a14="http://schemas.microsoft.com/office/drawing/2010/main">
                <a:solidFill>
                  <a:srgbClr val="FFFFFF"/>
                </a:solidFill>
              </a14:hiddenFill>
            </a:ext>
          </a:extLst>
        </p:spPr>
      </p:pic>
      <p:pic>
        <p:nvPicPr>
          <p:cNvPr id="5122" name="Picture 2" descr="Win Wi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98718" y="1514165"/>
            <a:ext cx="3457867" cy="16546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039542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10">
                                            <p:txEl>
                                              <p:pRg st="0" end="0"/>
                                            </p:txEl>
                                          </p:spTgt>
                                        </p:tgtEl>
                                        <p:attrNameLst>
                                          <p:attrName>style.visibility</p:attrName>
                                        </p:attrNameLst>
                                      </p:cBhvr>
                                      <p:to>
                                        <p:strVal val="visible"/>
                                      </p:to>
                                    </p:set>
                                    <p:animEffect transition="in" filter="fade">
                                      <p:cBhvr>
                                        <p:cTn id="12" dur="1000"/>
                                        <p:tgtEl>
                                          <p:spTgt spid="10">
                                            <p:txEl>
                                              <p:pRg st="0" end="0"/>
                                            </p:txEl>
                                          </p:spTgt>
                                        </p:tgtEl>
                                      </p:cBhvr>
                                    </p:animEffect>
                                    <p:anim calcmode="lin" valueType="num">
                                      <p:cBhvr>
                                        <p:cTn id="13" dur="1000" fill="hold"/>
                                        <p:tgtEl>
                                          <p:spTgt spid="10">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10">
                                            <p:txEl>
                                              <p:pRg st="0" end="0"/>
                                            </p:txEl>
                                          </p:spTgt>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31" presetClass="entr" presetSubtype="0" fill="hold" nodeType="afterEffect">
                                  <p:stCondLst>
                                    <p:cond delay="0"/>
                                  </p:stCondLst>
                                  <p:childTnLst>
                                    <p:set>
                                      <p:cBhvr>
                                        <p:cTn id="17" dur="1" fill="hold">
                                          <p:stCondLst>
                                            <p:cond delay="0"/>
                                          </p:stCondLst>
                                        </p:cTn>
                                        <p:tgtEl>
                                          <p:spTgt spid="5122"/>
                                        </p:tgtEl>
                                        <p:attrNameLst>
                                          <p:attrName>style.visibility</p:attrName>
                                        </p:attrNameLst>
                                      </p:cBhvr>
                                      <p:to>
                                        <p:strVal val="visible"/>
                                      </p:to>
                                    </p:set>
                                    <p:anim calcmode="lin" valueType="num">
                                      <p:cBhvr>
                                        <p:cTn id="18" dur="1000" fill="hold"/>
                                        <p:tgtEl>
                                          <p:spTgt spid="5122"/>
                                        </p:tgtEl>
                                        <p:attrNameLst>
                                          <p:attrName>ppt_w</p:attrName>
                                        </p:attrNameLst>
                                      </p:cBhvr>
                                      <p:tavLst>
                                        <p:tav tm="0">
                                          <p:val>
                                            <p:fltVal val="0"/>
                                          </p:val>
                                        </p:tav>
                                        <p:tav tm="100000">
                                          <p:val>
                                            <p:strVal val="#ppt_w"/>
                                          </p:val>
                                        </p:tav>
                                      </p:tavLst>
                                    </p:anim>
                                    <p:anim calcmode="lin" valueType="num">
                                      <p:cBhvr>
                                        <p:cTn id="19" dur="1000" fill="hold"/>
                                        <p:tgtEl>
                                          <p:spTgt spid="5122"/>
                                        </p:tgtEl>
                                        <p:attrNameLst>
                                          <p:attrName>ppt_h</p:attrName>
                                        </p:attrNameLst>
                                      </p:cBhvr>
                                      <p:tavLst>
                                        <p:tav tm="0">
                                          <p:val>
                                            <p:fltVal val="0"/>
                                          </p:val>
                                        </p:tav>
                                        <p:tav tm="100000">
                                          <p:val>
                                            <p:strVal val="#ppt_h"/>
                                          </p:val>
                                        </p:tav>
                                      </p:tavLst>
                                    </p:anim>
                                    <p:anim calcmode="lin" valueType="num">
                                      <p:cBhvr>
                                        <p:cTn id="20" dur="1000" fill="hold"/>
                                        <p:tgtEl>
                                          <p:spTgt spid="5122"/>
                                        </p:tgtEl>
                                        <p:attrNameLst>
                                          <p:attrName>style.rotation</p:attrName>
                                        </p:attrNameLst>
                                      </p:cBhvr>
                                      <p:tavLst>
                                        <p:tav tm="0">
                                          <p:val>
                                            <p:fltVal val="90"/>
                                          </p:val>
                                        </p:tav>
                                        <p:tav tm="100000">
                                          <p:val>
                                            <p:fltVal val="0"/>
                                          </p:val>
                                        </p:tav>
                                      </p:tavLst>
                                    </p:anim>
                                    <p:animEffect transition="in" filter="fade">
                                      <p:cBhvr>
                                        <p:cTn id="21" dur="1000"/>
                                        <p:tgtEl>
                                          <p:spTgt spid="5122"/>
                                        </p:tgtEl>
                                      </p:cBhvr>
                                    </p:animEffect>
                                  </p:childTnLst>
                                </p:cTn>
                              </p:par>
                            </p:childTnLst>
                          </p:cTn>
                        </p:par>
                        <p:par>
                          <p:cTn id="22" fill="hold">
                            <p:stCondLst>
                              <p:cond delay="2500"/>
                            </p:stCondLst>
                            <p:childTnLst>
                              <p:par>
                                <p:cTn id="23" presetID="42" presetClass="entr" presetSubtype="0" fill="hold" nodeType="afterEffect">
                                  <p:stCondLst>
                                    <p:cond delay="0"/>
                                  </p:stCondLst>
                                  <p:childTnLst>
                                    <p:set>
                                      <p:cBhvr>
                                        <p:cTn id="24" dur="1" fill="hold">
                                          <p:stCondLst>
                                            <p:cond delay="0"/>
                                          </p:stCondLst>
                                        </p:cTn>
                                        <p:tgtEl>
                                          <p:spTgt spid="10">
                                            <p:txEl>
                                              <p:pRg st="2" end="2"/>
                                            </p:txEl>
                                          </p:spTgt>
                                        </p:tgtEl>
                                        <p:attrNameLst>
                                          <p:attrName>style.visibility</p:attrName>
                                        </p:attrNameLst>
                                      </p:cBhvr>
                                      <p:to>
                                        <p:strVal val="visible"/>
                                      </p:to>
                                    </p:set>
                                    <p:animEffect transition="in" filter="fade">
                                      <p:cBhvr>
                                        <p:cTn id="25" dur="1000"/>
                                        <p:tgtEl>
                                          <p:spTgt spid="10">
                                            <p:txEl>
                                              <p:pRg st="2" end="2"/>
                                            </p:txEl>
                                          </p:spTgt>
                                        </p:tgtEl>
                                      </p:cBhvr>
                                    </p:animEffect>
                                    <p:anim calcmode="lin" valueType="num">
                                      <p:cBhvr>
                                        <p:cTn id="26" dur="1000" fill="hold"/>
                                        <p:tgtEl>
                                          <p:spTgt spid="10">
                                            <p:txEl>
                                              <p:pRg st="2" end="2"/>
                                            </p:txEl>
                                          </p:spTgt>
                                        </p:tgtEl>
                                        <p:attrNameLst>
                                          <p:attrName>ppt_x</p:attrName>
                                        </p:attrNameLst>
                                      </p:cBhvr>
                                      <p:tavLst>
                                        <p:tav tm="0">
                                          <p:val>
                                            <p:strVal val="#ppt_x"/>
                                          </p:val>
                                        </p:tav>
                                        <p:tav tm="100000">
                                          <p:val>
                                            <p:strVal val="#ppt_x"/>
                                          </p:val>
                                        </p:tav>
                                      </p:tavLst>
                                    </p:anim>
                                    <p:anim calcmode="lin" valueType="num">
                                      <p:cBhvr>
                                        <p:cTn id="27" dur="1000" fill="hold"/>
                                        <p:tgtEl>
                                          <p:spTgt spid="10">
                                            <p:txEl>
                                              <p:pRg st="2" end="2"/>
                                            </p:txEl>
                                          </p:spTgt>
                                        </p:tgtEl>
                                        <p:attrNameLst>
                                          <p:attrName>ppt_y</p:attrName>
                                        </p:attrNameLst>
                                      </p:cBhvr>
                                      <p:tavLst>
                                        <p:tav tm="0">
                                          <p:val>
                                            <p:strVal val="#ppt_y+.1"/>
                                          </p:val>
                                        </p:tav>
                                        <p:tav tm="100000">
                                          <p:val>
                                            <p:strVal val="#ppt_y"/>
                                          </p:val>
                                        </p:tav>
                                      </p:tavLst>
                                    </p:anim>
                                  </p:childTnLst>
                                </p:cTn>
                              </p:par>
                            </p:childTnLst>
                          </p:cTn>
                        </p:par>
                        <p:par>
                          <p:cTn id="28" fill="hold">
                            <p:stCondLst>
                              <p:cond delay="3500"/>
                            </p:stCondLst>
                            <p:childTnLst>
                              <p:par>
                                <p:cTn id="29" presetID="31" presetClass="entr" presetSubtype="0" fill="hold" nodeType="afterEffect">
                                  <p:stCondLst>
                                    <p:cond delay="0"/>
                                  </p:stCondLst>
                                  <p:childTnLst>
                                    <p:set>
                                      <p:cBhvr>
                                        <p:cTn id="30" dur="1" fill="hold">
                                          <p:stCondLst>
                                            <p:cond delay="0"/>
                                          </p:stCondLst>
                                        </p:cTn>
                                        <p:tgtEl>
                                          <p:spTgt spid="1028"/>
                                        </p:tgtEl>
                                        <p:attrNameLst>
                                          <p:attrName>style.visibility</p:attrName>
                                        </p:attrNameLst>
                                      </p:cBhvr>
                                      <p:to>
                                        <p:strVal val="visible"/>
                                      </p:to>
                                    </p:set>
                                    <p:anim calcmode="lin" valueType="num">
                                      <p:cBhvr>
                                        <p:cTn id="31" dur="1000" fill="hold"/>
                                        <p:tgtEl>
                                          <p:spTgt spid="1028"/>
                                        </p:tgtEl>
                                        <p:attrNameLst>
                                          <p:attrName>ppt_w</p:attrName>
                                        </p:attrNameLst>
                                      </p:cBhvr>
                                      <p:tavLst>
                                        <p:tav tm="0">
                                          <p:val>
                                            <p:fltVal val="0"/>
                                          </p:val>
                                        </p:tav>
                                        <p:tav tm="100000">
                                          <p:val>
                                            <p:strVal val="#ppt_w"/>
                                          </p:val>
                                        </p:tav>
                                      </p:tavLst>
                                    </p:anim>
                                    <p:anim calcmode="lin" valueType="num">
                                      <p:cBhvr>
                                        <p:cTn id="32" dur="1000" fill="hold"/>
                                        <p:tgtEl>
                                          <p:spTgt spid="1028"/>
                                        </p:tgtEl>
                                        <p:attrNameLst>
                                          <p:attrName>ppt_h</p:attrName>
                                        </p:attrNameLst>
                                      </p:cBhvr>
                                      <p:tavLst>
                                        <p:tav tm="0">
                                          <p:val>
                                            <p:fltVal val="0"/>
                                          </p:val>
                                        </p:tav>
                                        <p:tav tm="100000">
                                          <p:val>
                                            <p:strVal val="#ppt_h"/>
                                          </p:val>
                                        </p:tav>
                                      </p:tavLst>
                                    </p:anim>
                                    <p:anim calcmode="lin" valueType="num">
                                      <p:cBhvr>
                                        <p:cTn id="33" dur="1000" fill="hold"/>
                                        <p:tgtEl>
                                          <p:spTgt spid="1028"/>
                                        </p:tgtEl>
                                        <p:attrNameLst>
                                          <p:attrName>style.rotation</p:attrName>
                                        </p:attrNameLst>
                                      </p:cBhvr>
                                      <p:tavLst>
                                        <p:tav tm="0">
                                          <p:val>
                                            <p:fltVal val="90"/>
                                          </p:val>
                                        </p:tav>
                                        <p:tav tm="100000">
                                          <p:val>
                                            <p:fltVal val="0"/>
                                          </p:val>
                                        </p:tav>
                                      </p:tavLst>
                                    </p:anim>
                                    <p:animEffect transition="in" filter="fade">
                                      <p:cBhvr>
                                        <p:cTn id="34" dur="1000"/>
                                        <p:tgtEl>
                                          <p:spTgt spid="10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577782" y="980088"/>
            <a:ext cx="4714971" cy="4594034"/>
          </a:xfrm>
        </p:spPr>
        <p:txBody>
          <a:bodyPr/>
          <a:lstStyle/>
          <a:p>
            <a:pPr marL="0" indent="0" algn="just">
              <a:buNone/>
            </a:pPr>
            <a:r>
              <a:rPr lang="es-MX" sz="2000" b="1" dirty="0">
                <a:solidFill>
                  <a:srgbClr val="FF0000"/>
                </a:solidFill>
              </a:rPr>
              <a:t>Mediación</a:t>
            </a:r>
            <a:r>
              <a:rPr lang="es-MX" sz="2000" dirty="0">
                <a:solidFill>
                  <a:srgbClr val="FF0000"/>
                </a:solidFill>
              </a:rPr>
              <a:t> </a:t>
            </a:r>
            <a:r>
              <a:rPr lang="es-MX" sz="2000" dirty="0">
                <a:solidFill>
                  <a:srgbClr val="808000"/>
                </a:solidFill>
              </a:rPr>
              <a:t>Proceso de intervención no adjudicativo en el cual </a:t>
            </a:r>
            <a:r>
              <a:rPr lang="es-MX" sz="2000" b="1" dirty="0">
                <a:solidFill>
                  <a:srgbClr val="808000"/>
                </a:solidFill>
              </a:rPr>
              <a:t>un interventor neutral</a:t>
            </a:r>
            <a:r>
              <a:rPr lang="es-MX" sz="2000" dirty="0">
                <a:solidFill>
                  <a:srgbClr val="808000"/>
                </a:solidFill>
              </a:rPr>
              <a:t> ayuda a las partes en conflicto a lograr un acuerdo que les resulte mutuamente satisfactorio. </a:t>
            </a:r>
            <a:endParaRPr lang="es-MX" sz="2000" dirty="0" smtClean="0">
              <a:solidFill>
                <a:srgbClr val="808000"/>
              </a:solidFill>
            </a:endParaRPr>
          </a:p>
          <a:p>
            <a:pPr marL="0" indent="0" algn="just">
              <a:buNone/>
            </a:pPr>
            <a:endParaRPr lang="es-MX" sz="2000" dirty="0" smtClean="0">
              <a:solidFill>
                <a:srgbClr val="808000"/>
              </a:solidFill>
            </a:endParaRPr>
          </a:p>
          <a:p>
            <a:pPr marL="0" indent="0" algn="just">
              <a:buNone/>
            </a:pPr>
            <a:r>
              <a:rPr lang="es-MX" sz="2000" b="1" dirty="0" smtClean="0">
                <a:solidFill>
                  <a:srgbClr val="FF0000"/>
                </a:solidFill>
              </a:rPr>
              <a:t>Adjudicación </a:t>
            </a:r>
            <a:r>
              <a:rPr lang="es-MX" sz="2000" b="1" dirty="0">
                <a:solidFill>
                  <a:srgbClr val="FF0000"/>
                </a:solidFill>
              </a:rPr>
              <a:t>Oficial </a:t>
            </a:r>
            <a:r>
              <a:rPr lang="es-MX" sz="2000" dirty="0">
                <a:solidFill>
                  <a:srgbClr val="808000"/>
                </a:solidFill>
              </a:rPr>
              <a:t>Proceso formal en el cual las partes tienen la oportunidad de </a:t>
            </a:r>
            <a:r>
              <a:rPr lang="es-MX" sz="2000" b="1" dirty="0">
                <a:solidFill>
                  <a:srgbClr val="808000"/>
                </a:solidFill>
              </a:rPr>
              <a:t>presentar pruebas y argumentos</a:t>
            </a:r>
            <a:r>
              <a:rPr lang="es-MX" sz="2000" dirty="0">
                <a:solidFill>
                  <a:srgbClr val="808000"/>
                </a:solidFill>
              </a:rPr>
              <a:t> </a:t>
            </a:r>
            <a:r>
              <a:rPr lang="es-MX" sz="2000" b="1" dirty="0">
                <a:solidFill>
                  <a:srgbClr val="808000"/>
                </a:solidFill>
              </a:rPr>
              <a:t>ante un tribunal </a:t>
            </a:r>
            <a:r>
              <a:rPr lang="es-MX" sz="2000" dirty="0">
                <a:solidFill>
                  <a:srgbClr val="808000"/>
                </a:solidFill>
              </a:rPr>
              <a:t>u oficial adjudicativo que determinan las acciones a llevarse a cabo</a:t>
            </a:r>
            <a:r>
              <a:rPr lang="es-MX" sz="2000" dirty="0">
                <a:solidFill>
                  <a:srgbClr val="336600"/>
                </a:solidFill>
              </a:rPr>
              <a:t>.</a:t>
            </a:r>
          </a:p>
          <a:p>
            <a:pPr marL="0" indent="0">
              <a:buNone/>
            </a:pPr>
            <a:endParaRPr lang="es-MX" dirty="0">
              <a:solidFill>
                <a:srgbClr val="336600"/>
              </a:solidFill>
            </a:endParaRPr>
          </a:p>
        </p:txBody>
      </p:sp>
      <p:pic>
        <p:nvPicPr>
          <p:cNvPr id="4" name="Picture 2" descr="http://1.bp.blogspot.com/-atqwvmjWlvw/VDT5AdCQxzI/AAAAAAAAAIA/WZM4jac40gU/s1600/mediaci%C3%B3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91113" y="779196"/>
            <a:ext cx="4030834" cy="2018572"/>
          </a:xfrm>
          <a:prstGeom prst="rect">
            <a:avLst/>
          </a:prstGeom>
          <a:noFill/>
          <a:extLst>
            <a:ext uri="{909E8E84-426E-40DD-AFC4-6F175D3DCCD1}">
              <a14:hiddenFill xmlns:a14="http://schemas.microsoft.com/office/drawing/2010/main">
                <a:solidFill>
                  <a:srgbClr val="FFFFFF"/>
                </a:solidFill>
              </a14:hiddenFill>
            </a:ext>
          </a:extLst>
        </p:spPr>
      </p:pic>
      <p:pic>
        <p:nvPicPr>
          <p:cNvPr id="6146" name="Picture 2" descr="untitle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29837" y="3413662"/>
            <a:ext cx="2953385" cy="18174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388995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31" presetClass="entr" presetSubtype="0"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1000" fill="hold"/>
                                        <p:tgtEl>
                                          <p:spTgt spid="4"/>
                                        </p:tgtEl>
                                        <p:attrNameLst>
                                          <p:attrName>ppt_w</p:attrName>
                                        </p:attrNameLst>
                                      </p:cBhvr>
                                      <p:tavLst>
                                        <p:tav tm="0">
                                          <p:val>
                                            <p:fltVal val="0"/>
                                          </p:val>
                                        </p:tav>
                                        <p:tav tm="100000">
                                          <p:val>
                                            <p:strVal val="#ppt_w"/>
                                          </p:val>
                                        </p:tav>
                                      </p:tavLst>
                                    </p:anim>
                                    <p:anim calcmode="lin" valueType="num">
                                      <p:cBhvr>
                                        <p:cTn id="14" dur="1000" fill="hold"/>
                                        <p:tgtEl>
                                          <p:spTgt spid="4"/>
                                        </p:tgtEl>
                                        <p:attrNameLst>
                                          <p:attrName>ppt_h</p:attrName>
                                        </p:attrNameLst>
                                      </p:cBhvr>
                                      <p:tavLst>
                                        <p:tav tm="0">
                                          <p:val>
                                            <p:fltVal val="0"/>
                                          </p:val>
                                        </p:tav>
                                        <p:tav tm="100000">
                                          <p:val>
                                            <p:strVal val="#ppt_h"/>
                                          </p:val>
                                        </p:tav>
                                      </p:tavLst>
                                    </p:anim>
                                    <p:anim calcmode="lin" valueType="num">
                                      <p:cBhvr>
                                        <p:cTn id="15" dur="1000" fill="hold"/>
                                        <p:tgtEl>
                                          <p:spTgt spid="4"/>
                                        </p:tgtEl>
                                        <p:attrNameLst>
                                          <p:attrName>style.rotation</p:attrName>
                                        </p:attrNameLst>
                                      </p:cBhvr>
                                      <p:tavLst>
                                        <p:tav tm="0">
                                          <p:val>
                                            <p:fltVal val="90"/>
                                          </p:val>
                                        </p:tav>
                                        <p:tav tm="100000">
                                          <p:val>
                                            <p:fltVal val="0"/>
                                          </p:val>
                                        </p:tav>
                                      </p:tavLst>
                                    </p:anim>
                                    <p:animEffect transition="in" filter="fade">
                                      <p:cBhvr>
                                        <p:cTn id="16" dur="1000"/>
                                        <p:tgtEl>
                                          <p:spTgt spid="4"/>
                                        </p:tgtEl>
                                      </p:cBhvr>
                                    </p:animEffect>
                                  </p:childTnLst>
                                </p:cTn>
                              </p:par>
                            </p:childTnLst>
                          </p:cTn>
                        </p:par>
                        <p:par>
                          <p:cTn id="17" fill="hold">
                            <p:stCondLst>
                              <p:cond delay="2000"/>
                            </p:stCondLst>
                            <p:childTnLst>
                              <p:par>
                                <p:cTn id="18" presetID="42" presetClass="entr" presetSubtype="0" fill="hold" nodeType="after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fade">
                                      <p:cBhvr>
                                        <p:cTn id="20" dur="1000"/>
                                        <p:tgtEl>
                                          <p:spTgt spid="3">
                                            <p:txEl>
                                              <p:pRg st="2" end="2"/>
                                            </p:txEl>
                                          </p:spTgt>
                                        </p:tgtEl>
                                      </p:cBhvr>
                                    </p:animEffect>
                                    <p:anim calcmode="lin" valueType="num">
                                      <p:cBhvr>
                                        <p:cTn id="21"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2"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par>
                          <p:cTn id="23" fill="hold">
                            <p:stCondLst>
                              <p:cond delay="3000"/>
                            </p:stCondLst>
                            <p:childTnLst>
                              <p:par>
                                <p:cTn id="24" presetID="31" presetClass="entr" presetSubtype="0" fill="hold" nodeType="afterEffect">
                                  <p:stCondLst>
                                    <p:cond delay="0"/>
                                  </p:stCondLst>
                                  <p:childTnLst>
                                    <p:set>
                                      <p:cBhvr>
                                        <p:cTn id="25" dur="1" fill="hold">
                                          <p:stCondLst>
                                            <p:cond delay="0"/>
                                          </p:stCondLst>
                                        </p:cTn>
                                        <p:tgtEl>
                                          <p:spTgt spid="6146"/>
                                        </p:tgtEl>
                                        <p:attrNameLst>
                                          <p:attrName>style.visibility</p:attrName>
                                        </p:attrNameLst>
                                      </p:cBhvr>
                                      <p:to>
                                        <p:strVal val="visible"/>
                                      </p:to>
                                    </p:set>
                                    <p:anim calcmode="lin" valueType="num">
                                      <p:cBhvr>
                                        <p:cTn id="26" dur="1000" fill="hold"/>
                                        <p:tgtEl>
                                          <p:spTgt spid="6146"/>
                                        </p:tgtEl>
                                        <p:attrNameLst>
                                          <p:attrName>ppt_w</p:attrName>
                                        </p:attrNameLst>
                                      </p:cBhvr>
                                      <p:tavLst>
                                        <p:tav tm="0">
                                          <p:val>
                                            <p:fltVal val="0"/>
                                          </p:val>
                                        </p:tav>
                                        <p:tav tm="100000">
                                          <p:val>
                                            <p:strVal val="#ppt_w"/>
                                          </p:val>
                                        </p:tav>
                                      </p:tavLst>
                                    </p:anim>
                                    <p:anim calcmode="lin" valueType="num">
                                      <p:cBhvr>
                                        <p:cTn id="27" dur="1000" fill="hold"/>
                                        <p:tgtEl>
                                          <p:spTgt spid="6146"/>
                                        </p:tgtEl>
                                        <p:attrNameLst>
                                          <p:attrName>ppt_h</p:attrName>
                                        </p:attrNameLst>
                                      </p:cBhvr>
                                      <p:tavLst>
                                        <p:tav tm="0">
                                          <p:val>
                                            <p:fltVal val="0"/>
                                          </p:val>
                                        </p:tav>
                                        <p:tav tm="100000">
                                          <p:val>
                                            <p:strVal val="#ppt_h"/>
                                          </p:val>
                                        </p:tav>
                                      </p:tavLst>
                                    </p:anim>
                                    <p:anim calcmode="lin" valueType="num">
                                      <p:cBhvr>
                                        <p:cTn id="28" dur="1000" fill="hold"/>
                                        <p:tgtEl>
                                          <p:spTgt spid="6146"/>
                                        </p:tgtEl>
                                        <p:attrNameLst>
                                          <p:attrName>style.rotation</p:attrName>
                                        </p:attrNameLst>
                                      </p:cBhvr>
                                      <p:tavLst>
                                        <p:tav tm="0">
                                          <p:val>
                                            <p:fltVal val="90"/>
                                          </p:val>
                                        </p:tav>
                                        <p:tav tm="100000">
                                          <p:val>
                                            <p:fltVal val="0"/>
                                          </p:val>
                                        </p:tav>
                                      </p:tavLst>
                                    </p:anim>
                                    <p:animEffect transition="in" filter="fade">
                                      <p:cBhvr>
                                        <p:cTn id="29" dur="1000"/>
                                        <p:tgtEl>
                                          <p:spTgt spid="61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1"/>
          <p:cNvSpPr>
            <a:spLocks noGrp="1"/>
          </p:cNvSpPr>
          <p:nvPr>
            <p:ph type="title"/>
          </p:nvPr>
        </p:nvSpPr>
        <p:spPr>
          <a:xfrm>
            <a:off x="2592925" y="624110"/>
            <a:ext cx="8911687" cy="640445"/>
          </a:xfrm>
        </p:spPr>
        <p:txBody>
          <a:bodyPr>
            <a:normAutofit/>
          </a:bodyPr>
          <a:lstStyle/>
          <a:p>
            <a:pPr algn="ctr"/>
            <a:r>
              <a:rPr lang="es-MX" sz="3200" dirty="0" smtClean="0">
                <a:latin typeface="Lucida Handwriting" panose="03010101010101010101" pitchFamily="66" charset="0"/>
              </a:rPr>
              <a:t>La mediación en los conflictos</a:t>
            </a:r>
            <a:endParaRPr lang="es-MX" sz="3200" dirty="0">
              <a:latin typeface="Lucida Handwriting" panose="03010101010101010101" pitchFamily="66" charset="0"/>
            </a:endParaRPr>
          </a:p>
        </p:txBody>
      </p:sp>
      <p:sp>
        <p:nvSpPr>
          <p:cNvPr id="3" name="Marcador de contenido 2"/>
          <p:cNvSpPr>
            <a:spLocks noGrp="1"/>
          </p:cNvSpPr>
          <p:nvPr>
            <p:ph idx="1"/>
          </p:nvPr>
        </p:nvSpPr>
        <p:spPr>
          <a:xfrm>
            <a:off x="5972682" y="1264555"/>
            <a:ext cx="5109210" cy="4861926"/>
          </a:xfrm>
        </p:spPr>
        <p:txBody>
          <a:bodyPr>
            <a:noAutofit/>
          </a:bodyPr>
          <a:lstStyle/>
          <a:p>
            <a:pPr marL="0" indent="0" algn="ctr">
              <a:buNone/>
            </a:pPr>
            <a:r>
              <a:rPr lang="es-MX" sz="2200" dirty="0">
                <a:solidFill>
                  <a:srgbClr val="0070C0"/>
                </a:solidFill>
              </a:rPr>
              <a:t>La mediación es un proceso que busca otorgar un espacio de diálogo directo y participativo entre 2 o más personas que tienen un problema. </a:t>
            </a:r>
            <a:endParaRPr lang="es-MX" sz="2200" dirty="0" smtClean="0">
              <a:solidFill>
                <a:srgbClr val="0070C0"/>
              </a:solidFill>
            </a:endParaRPr>
          </a:p>
          <a:p>
            <a:pPr marL="0" indent="0" algn="ctr">
              <a:buNone/>
            </a:pPr>
            <a:r>
              <a:rPr lang="es-MX" sz="2200" dirty="0" smtClean="0">
                <a:solidFill>
                  <a:srgbClr val="0070C0"/>
                </a:solidFill>
              </a:rPr>
              <a:t>La </a:t>
            </a:r>
            <a:r>
              <a:rPr lang="es-MX" sz="2200" dirty="0">
                <a:solidFill>
                  <a:srgbClr val="0070C0"/>
                </a:solidFill>
              </a:rPr>
              <a:t>idea es que conversen sobre el origen del conflicto y las consecuencias que se han derivado de él. Los interesados concurren a la realización de una o más sesiones, acompañados por un Mediador que facilita el diálogo en donde todos buscan vías de solución del conflicto.</a:t>
            </a:r>
          </a:p>
        </p:txBody>
      </p:sp>
      <p:pic>
        <p:nvPicPr>
          <p:cNvPr id="1026" name="Picture 2" descr="http://www.lenguajejuridico.com/wp-content/uploads/2014/11/tu-problema-tiene-mediacio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4413" y="1594335"/>
            <a:ext cx="3990975" cy="42195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505611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1000"/>
                                        <p:tgtEl>
                                          <p:spTgt spid="3">
                                            <p:txEl>
                                              <p:pRg st="0" end="0"/>
                                            </p:txEl>
                                          </p:spTgt>
                                        </p:tgtEl>
                                      </p:cBhvr>
                                    </p:animEffect>
                                    <p:anim calcmode="lin" valueType="num">
                                      <p:cBhvr>
                                        <p:cTn id="12"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3"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1000"/>
                                        <p:tgtEl>
                                          <p:spTgt spid="3">
                                            <p:txEl>
                                              <p:pRg st="1" end="1"/>
                                            </p:txEl>
                                          </p:spTgt>
                                        </p:tgtEl>
                                      </p:cBhvr>
                                    </p:animEffect>
                                    <p:anim calcmode="lin" valueType="num">
                                      <p:cBhvr>
                                        <p:cTn id="1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14" presetClass="entr" presetSubtype="10" fill="hold" nodeType="afterEffect">
                                  <p:stCondLst>
                                    <p:cond delay="0"/>
                                  </p:stCondLst>
                                  <p:childTnLst>
                                    <p:set>
                                      <p:cBhvr>
                                        <p:cTn id="22" dur="1" fill="hold">
                                          <p:stCondLst>
                                            <p:cond delay="0"/>
                                          </p:stCondLst>
                                        </p:cTn>
                                        <p:tgtEl>
                                          <p:spTgt spid="1026"/>
                                        </p:tgtEl>
                                        <p:attrNameLst>
                                          <p:attrName>style.visibility</p:attrName>
                                        </p:attrNameLst>
                                      </p:cBhvr>
                                      <p:to>
                                        <p:strVal val="visible"/>
                                      </p:to>
                                    </p:set>
                                    <p:animEffect transition="in" filter="randombar(horizontal)">
                                      <p:cBhvr>
                                        <p:cTn id="23"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rot="21326967">
            <a:off x="3015836" y="429788"/>
            <a:ext cx="4928015" cy="741982"/>
          </a:xfrm>
        </p:spPr>
        <p:txBody>
          <a:bodyPr>
            <a:normAutofit/>
          </a:bodyPr>
          <a:lstStyle/>
          <a:p>
            <a:r>
              <a:rPr lang="es-MX" sz="3200" dirty="0" smtClean="0">
                <a:solidFill>
                  <a:schemeClr val="accent6"/>
                </a:solidFill>
                <a:effectLst>
                  <a:outerShdw blurRad="38100" dist="38100" dir="2700000" algn="tl">
                    <a:srgbClr val="000000">
                      <a:alpha val="43137"/>
                    </a:srgbClr>
                  </a:outerShdw>
                </a:effectLst>
              </a:rPr>
              <a:t>¿Qué es la mediación?</a:t>
            </a:r>
            <a:endParaRPr lang="es-MX" sz="3200" dirty="0">
              <a:solidFill>
                <a:schemeClr val="accent6"/>
              </a:solidFill>
              <a:effectLst>
                <a:outerShdw blurRad="38100" dist="38100" dir="2700000" algn="tl">
                  <a:srgbClr val="000000">
                    <a:alpha val="43137"/>
                  </a:srgbClr>
                </a:outerShdw>
              </a:effectLst>
            </a:endParaRPr>
          </a:p>
        </p:txBody>
      </p:sp>
      <p:sp>
        <p:nvSpPr>
          <p:cNvPr id="3" name="Marcador de contenido 2"/>
          <p:cNvSpPr>
            <a:spLocks noGrp="1"/>
          </p:cNvSpPr>
          <p:nvPr>
            <p:ph idx="1"/>
          </p:nvPr>
        </p:nvSpPr>
        <p:spPr>
          <a:xfrm>
            <a:off x="2592925" y="1366092"/>
            <a:ext cx="8915400" cy="1596023"/>
          </a:xfrm>
        </p:spPr>
        <p:txBody>
          <a:bodyPr>
            <a:noAutofit/>
          </a:bodyPr>
          <a:lstStyle/>
          <a:p>
            <a:pPr marL="0" indent="0" algn="just">
              <a:buNone/>
            </a:pPr>
            <a:r>
              <a:rPr lang="es-MX" sz="2400" dirty="0">
                <a:solidFill>
                  <a:schemeClr val="accent2"/>
                </a:solidFill>
              </a:rPr>
              <a:t>“La mediación es un sistema de resolución de conflictos en el que un tercero imparcial, sin poder decisorio, llamado mediador, ayuda a las partes a buscar por sí mismas una solución al conflicto y sus efectos”</a:t>
            </a:r>
          </a:p>
        </p:txBody>
      </p:sp>
      <p:pic>
        <p:nvPicPr>
          <p:cNvPr id="2050" name="Picture 2" descr="http://www.revistamediara.es/contenidos/articulos/0/45-515d2984c90a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1750" y="3273331"/>
            <a:ext cx="4754035" cy="31580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876570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par>
                          <p:cTn id="12" fill="hold">
                            <p:stCondLst>
                              <p:cond delay="1350"/>
                            </p:stCondLst>
                            <p:childTnLst>
                              <p:par>
                                <p:cTn id="13" presetID="42" presetClass="entr" presetSubtype="0" fill="hold" nodeType="after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fade">
                                      <p:cBhvr>
                                        <p:cTn id="15" dur="1000"/>
                                        <p:tgtEl>
                                          <p:spTgt spid="3">
                                            <p:txEl>
                                              <p:pRg st="0" end="0"/>
                                            </p:txEl>
                                          </p:spTgt>
                                        </p:tgtEl>
                                      </p:cBhvr>
                                    </p:animEffect>
                                    <p:anim calcmode="lin" valueType="num">
                                      <p:cBhvr>
                                        <p:cTn id="16"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7"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8" fill="hold">
                            <p:stCondLst>
                              <p:cond delay="2350"/>
                            </p:stCondLst>
                            <p:childTnLst>
                              <p:par>
                                <p:cTn id="19" presetID="31" presetClass="entr" presetSubtype="0" fill="hold" nodeType="afterEffect">
                                  <p:stCondLst>
                                    <p:cond delay="0"/>
                                  </p:stCondLst>
                                  <p:childTnLst>
                                    <p:set>
                                      <p:cBhvr>
                                        <p:cTn id="20" dur="1" fill="hold">
                                          <p:stCondLst>
                                            <p:cond delay="0"/>
                                          </p:stCondLst>
                                        </p:cTn>
                                        <p:tgtEl>
                                          <p:spTgt spid="2050"/>
                                        </p:tgtEl>
                                        <p:attrNameLst>
                                          <p:attrName>style.visibility</p:attrName>
                                        </p:attrNameLst>
                                      </p:cBhvr>
                                      <p:to>
                                        <p:strVal val="visible"/>
                                      </p:to>
                                    </p:set>
                                    <p:anim calcmode="lin" valueType="num">
                                      <p:cBhvr>
                                        <p:cTn id="21" dur="1000" fill="hold"/>
                                        <p:tgtEl>
                                          <p:spTgt spid="2050"/>
                                        </p:tgtEl>
                                        <p:attrNameLst>
                                          <p:attrName>ppt_w</p:attrName>
                                        </p:attrNameLst>
                                      </p:cBhvr>
                                      <p:tavLst>
                                        <p:tav tm="0">
                                          <p:val>
                                            <p:fltVal val="0"/>
                                          </p:val>
                                        </p:tav>
                                        <p:tav tm="100000">
                                          <p:val>
                                            <p:strVal val="#ppt_w"/>
                                          </p:val>
                                        </p:tav>
                                      </p:tavLst>
                                    </p:anim>
                                    <p:anim calcmode="lin" valueType="num">
                                      <p:cBhvr>
                                        <p:cTn id="22" dur="1000" fill="hold"/>
                                        <p:tgtEl>
                                          <p:spTgt spid="2050"/>
                                        </p:tgtEl>
                                        <p:attrNameLst>
                                          <p:attrName>ppt_h</p:attrName>
                                        </p:attrNameLst>
                                      </p:cBhvr>
                                      <p:tavLst>
                                        <p:tav tm="0">
                                          <p:val>
                                            <p:fltVal val="0"/>
                                          </p:val>
                                        </p:tav>
                                        <p:tav tm="100000">
                                          <p:val>
                                            <p:strVal val="#ppt_h"/>
                                          </p:val>
                                        </p:tav>
                                      </p:tavLst>
                                    </p:anim>
                                    <p:anim calcmode="lin" valueType="num">
                                      <p:cBhvr>
                                        <p:cTn id="23" dur="1000" fill="hold"/>
                                        <p:tgtEl>
                                          <p:spTgt spid="2050"/>
                                        </p:tgtEl>
                                        <p:attrNameLst>
                                          <p:attrName>style.rotation</p:attrName>
                                        </p:attrNameLst>
                                      </p:cBhvr>
                                      <p:tavLst>
                                        <p:tav tm="0">
                                          <p:val>
                                            <p:fltVal val="90"/>
                                          </p:val>
                                        </p:tav>
                                        <p:tav tm="100000">
                                          <p:val>
                                            <p:fltVal val="0"/>
                                          </p:val>
                                        </p:tav>
                                      </p:tavLst>
                                    </p:anim>
                                    <p:animEffect transition="in" filter="fade">
                                      <p:cBhvr>
                                        <p:cTn id="24" dur="10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804697" y="464090"/>
            <a:ext cx="8699915" cy="678910"/>
          </a:xfrm>
        </p:spPr>
        <p:txBody>
          <a:bodyPr>
            <a:normAutofit/>
          </a:bodyPr>
          <a:lstStyle/>
          <a:p>
            <a:pPr algn="ctr"/>
            <a:r>
              <a:rPr lang="es-MX" sz="3200" dirty="0" smtClean="0">
                <a:solidFill>
                  <a:srgbClr val="92D050"/>
                </a:solidFill>
                <a:effectLst>
                  <a:outerShdw blurRad="38100" dist="38100" dir="2700000" algn="tl">
                    <a:srgbClr val="000000">
                      <a:alpha val="43137"/>
                    </a:srgbClr>
                  </a:outerShdw>
                </a:effectLst>
              </a:rPr>
              <a:t>Características de la mediación</a:t>
            </a:r>
            <a:endParaRPr lang="es-MX" sz="3200" dirty="0">
              <a:solidFill>
                <a:srgbClr val="92D050"/>
              </a:solidFill>
              <a:effectLst>
                <a:outerShdw blurRad="38100" dist="38100" dir="2700000" algn="tl">
                  <a:srgbClr val="000000">
                    <a:alpha val="43137"/>
                  </a:srgbClr>
                </a:outerShdw>
              </a:effectLst>
            </a:endParaRPr>
          </a:p>
        </p:txBody>
      </p:sp>
      <p:sp>
        <p:nvSpPr>
          <p:cNvPr id="3" name="Marcador de contenido 2"/>
          <p:cNvSpPr>
            <a:spLocks noGrp="1"/>
          </p:cNvSpPr>
          <p:nvPr>
            <p:ph idx="1"/>
          </p:nvPr>
        </p:nvSpPr>
        <p:spPr>
          <a:xfrm>
            <a:off x="2589212" y="1344930"/>
            <a:ext cx="8915400" cy="3343274"/>
          </a:xfrm>
        </p:spPr>
        <p:txBody>
          <a:bodyPr>
            <a:noAutofit/>
          </a:bodyPr>
          <a:lstStyle/>
          <a:p>
            <a:pPr algn="just">
              <a:buClr>
                <a:srgbClr val="FF9933"/>
              </a:buClr>
              <a:buAutoNum type="arabicPeriod"/>
            </a:pPr>
            <a:r>
              <a:rPr lang="es-MX" sz="2000" b="1" dirty="0" smtClean="0">
                <a:solidFill>
                  <a:srgbClr val="FF9933"/>
                </a:solidFill>
              </a:rPr>
              <a:t>La </a:t>
            </a:r>
            <a:r>
              <a:rPr lang="es-MX" sz="2000" b="1" dirty="0">
                <a:solidFill>
                  <a:srgbClr val="FF9933"/>
                </a:solidFill>
              </a:rPr>
              <a:t>mediación es una negociación asistida. </a:t>
            </a:r>
            <a:r>
              <a:rPr lang="es-MX" sz="2000" dirty="0">
                <a:solidFill>
                  <a:srgbClr val="0070C0"/>
                </a:solidFill>
              </a:rPr>
              <a:t>Esto es, las partes actúan por sí mismas</a:t>
            </a:r>
            <a:r>
              <a:rPr lang="es-MX" sz="2000" dirty="0" smtClean="0">
                <a:solidFill>
                  <a:srgbClr val="0070C0"/>
                </a:solidFill>
              </a:rPr>
              <a:t>. </a:t>
            </a:r>
            <a:r>
              <a:rPr lang="es-MX" sz="2000" dirty="0">
                <a:solidFill>
                  <a:srgbClr val="0070C0"/>
                </a:solidFill>
              </a:rPr>
              <a:t>L</a:t>
            </a:r>
            <a:r>
              <a:rPr lang="es-MX" sz="2000" dirty="0" smtClean="0">
                <a:solidFill>
                  <a:srgbClr val="0070C0"/>
                </a:solidFill>
              </a:rPr>
              <a:t>as </a:t>
            </a:r>
            <a:r>
              <a:rPr lang="es-MX" sz="2000" dirty="0">
                <a:solidFill>
                  <a:srgbClr val="0070C0"/>
                </a:solidFill>
              </a:rPr>
              <a:t>partes actúan, negocian y proponen las soluciones. </a:t>
            </a:r>
            <a:endParaRPr lang="es-MX" sz="2000" dirty="0" smtClean="0">
              <a:solidFill>
                <a:srgbClr val="0070C0"/>
              </a:solidFill>
            </a:endParaRPr>
          </a:p>
          <a:p>
            <a:pPr algn="just">
              <a:buClr>
                <a:srgbClr val="FF9933"/>
              </a:buClr>
              <a:buAutoNum type="arabicPeriod"/>
            </a:pPr>
            <a:r>
              <a:rPr lang="es-MX" sz="2000" b="1" dirty="0" smtClean="0">
                <a:solidFill>
                  <a:srgbClr val="FF9933"/>
                </a:solidFill>
              </a:rPr>
              <a:t>La </a:t>
            </a:r>
            <a:r>
              <a:rPr lang="es-MX" sz="2000" b="1" dirty="0">
                <a:solidFill>
                  <a:srgbClr val="FF9933"/>
                </a:solidFill>
              </a:rPr>
              <a:t>mediación es un acto voluntario</a:t>
            </a:r>
            <a:r>
              <a:rPr lang="es-MX" sz="2000" b="1" dirty="0" smtClean="0">
                <a:solidFill>
                  <a:srgbClr val="FF9933"/>
                </a:solidFill>
              </a:rPr>
              <a:t>.</a:t>
            </a:r>
            <a:r>
              <a:rPr lang="es-MX" sz="2000" dirty="0" smtClean="0">
                <a:solidFill>
                  <a:srgbClr val="0070C0"/>
                </a:solidFill>
              </a:rPr>
              <a:t> Las </a:t>
            </a:r>
            <a:r>
              <a:rPr lang="es-MX" sz="2000" dirty="0">
                <a:solidFill>
                  <a:srgbClr val="0070C0"/>
                </a:solidFill>
              </a:rPr>
              <a:t>partes deciden participar o no participar en el proceso de la mediación, pueden ponerle fin en cualquier momento y no están obligadas a llegar a un acuerdo. Por tanto, el acuerdo únicamente se firmará si las partes están conformes con el contenido del mismo. </a:t>
            </a:r>
            <a:endParaRPr lang="es-MX" sz="2000" dirty="0" smtClean="0">
              <a:solidFill>
                <a:srgbClr val="0070C0"/>
              </a:solidFill>
            </a:endParaRPr>
          </a:p>
          <a:p>
            <a:pPr algn="just">
              <a:buClr>
                <a:srgbClr val="FF9933"/>
              </a:buClr>
              <a:buAutoNum type="arabicPeriod"/>
            </a:pPr>
            <a:r>
              <a:rPr lang="es-MX" sz="2000" b="1" dirty="0" smtClean="0">
                <a:solidFill>
                  <a:srgbClr val="FF9933"/>
                </a:solidFill>
              </a:rPr>
              <a:t>La </a:t>
            </a:r>
            <a:r>
              <a:rPr lang="es-MX" sz="2000" b="1" dirty="0">
                <a:solidFill>
                  <a:srgbClr val="FF9933"/>
                </a:solidFill>
              </a:rPr>
              <a:t>mediación es un proceso que tiende al acuerdo y no a la reparación.</a:t>
            </a:r>
            <a:r>
              <a:rPr lang="es-MX" sz="2000" dirty="0">
                <a:solidFill>
                  <a:srgbClr val="FF9933"/>
                </a:solidFill>
              </a:rPr>
              <a:t> </a:t>
            </a:r>
          </a:p>
        </p:txBody>
      </p:sp>
      <p:pic>
        <p:nvPicPr>
          <p:cNvPr id="5" name="Picture 4" descr="http://docplayer.es/docs-images/26/8253329/images/4-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60912" y="4688204"/>
            <a:ext cx="4572000" cy="18954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4496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1000"/>
                                        <p:tgtEl>
                                          <p:spTgt spid="3">
                                            <p:txEl>
                                              <p:pRg st="0" end="0"/>
                                            </p:txEl>
                                          </p:spTgt>
                                        </p:tgtEl>
                                      </p:cBhvr>
                                    </p:animEffect>
                                    <p:anim calcmode="lin" valueType="num">
                                      <p:cBhvr>
                                        <p:cTn id="14"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42" presetClass="entr" presetSubtype="0" fill="hold" nodeType="after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1000"/>
                                        <p:tgtEl>
                                          <p:spTgt spid="3">
                                            <p:txEl>
                                              <p:pRg st="1" end="1"/>
                                            </p:txEl>
                                          </p:spTgt>
                                        </p:tgtEl>
                                      </p:cBhvr>
                                    </p:animEffect>
                                    <p:anim calcmode="lin" valueType="num">
                                      <p:cBhvr>
                                        <p:cTn id="20"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par>
                          <p:cTn id="22" fill="hold">
                            <p:stCondLst>
                              <p:cond delay="2500"/>
                            </p:stCondLst>
                            <p:childTnLst>
                              <p:par>
                                <p:cTn id="23" presetID="42" presetClass="entr" presetSubtype="0" fill="hold" nodeType="after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Effect transition="in" filter="fade">
                                      <p:cBhvr>
                                        <p:cTn id="25" dur="1000"/>
                                        <p:tgtEl>
                                          <p:spTgt spid="3">
                                            <p:txEl>
                                              <p:pRg st="2" end="2"/>
                                            </p:txEl>
                                          </p:spTgt>
                                        </p:tgtEl>
                                      </p:cBhvr>
                                    </p:animEffect>
                                    <p:anim calcmode="lin" valueType="num">
                                      <p:cBhvr>
                                        <p:cTn id="26"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7"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par>
                          <p:cTn id="28" fill="hold">
                            <p:stCondLst>
                              <p:cond delay="3500"/>
                            </p:stCondLst>
                            <p:childTnLst>
                              <p:par>
                                <p:cTn id="29" presetID="47" presetClass="entr" presetSubtype="0" fill="hold"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fade">
                                      <p:cBhvr>
                                        <p:cTn id="31" dur="1000"/>
                                        <p:tgtEl>
                                          <p:spTgt spid="5"/>
                                        </p:tgtEl>
                                      </p:cBhvr>
                                    </p:animEffect>
                                    <p:anim calcmode="lin" valueType="num">
                                      <p:cBhvr>
                                        <p:cTn id="32" dur="1000" fill="hold"/>
                                        <p:tgtEl>
                                          <p:spTgt spid="5"/>
                                        </p:tgtEl>
                                        <p:attrNameLst>
                                          <p:attrName>ppt_x</p:attrName>
                                        </p:attrNameLst>
                                      </p:cBhvr>
                                      <p:tavLst>
                                        <p:tav tm="0">
                                          <p:val>
                                            <p:strVal val="#ppt_x"/>
                                          </p:val>
                                        </p:tav>
                                        <p:tav tm="100000">
                                          <p:val>
                                            <p:strVal val="#ppt_x"/>
                                          </p:val>
                                        </p:tav>
                                      </p:tavLst>
                                    </p:anim>
                                    <p:anim calcmode="lin" valueType="num">
                                      <p:cBhvr>
                                        <p:cTn id="3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497772" y="777240"/>
            <a:ext cx="8915400" cy="5076832"/>
          </a:xfrm>
        </p:spPr>
        <p:txBody>
          <a:bodyPr>
            <a:normAutofit/>
          </a:bodyPr>
          <a:lstStyle/>
          <a:p>
            <a:pPr algn="just">
              <a:buClr>
                <a:srgbClr val="FF9933"/>
              </a:buClr>
              <a:buFont typeface="+mj-lt"/>
              <a:buAutoNum type="arabicPeriod" startAt="4"/>
            </a:pPr>
            <a:r>
              <a:rPr lang="es-MX" sz="2000" b="1" dirty="0" smtClean="0">
                <a:solidFill>
                  <a:srgbClr val="FF9933"/>
                </a:solidFill>
              </a:rPr>
              <a:t>El </a:t>
            </a:r>
            <a:r>
              <a:rPr lang="es-MX" sz="2000" b="1" dirty="0">
                <a:solidFill>
                  <a:srgbClr val="FF9933"/>
                </a:solidFill>
              </a:rPr>
              <a:t>mediador utiliza una estructura ya pautada y técnicas específicas para alcanzar los objetivos</a:t>
            </a:r>
            <a:r>
              <a:rPr lang="es-MX" sz="2000" b="1" dirty="0" smtClean="0">
                <a:solidFill>
                  <a:srgbClr val="FF9933"/>
                </a:solidFill>
              </a:rPr>
              <a:t>.</a:t>
            </a:r>
            <a:r>
              <a:rPr lang="es-MX" sz="2000" dirty="0" smtClean="0">
                <a:solidFill>
                  <a:srgbClr val="0070C0"/>
                </a:solidFill>
              </a:rPr>
              <a:t> </a:t>
            </a:r>
            <a:r>
              <a:rPr lang="es-MX" sz="2000" dirty="0">
                <a:solidFill>
                  <a:srgbClr val="0070C0"/>
                </a:solidFill>
              </a:rPr>
              <a:t>E</a:t>
            </a:r>
            <a:r>
              <a:rPr lang="es-MX" sz="2000" dirty="0" smtClean="0">
                <a:solidFill>
                  <a:srgbClr val="0070C0"/>
                </a:solidFill>
              </a:rPr>
              <a:t>l </a:t>
            </a:r>
            <a:r>
              <a:rPr lang="es-MX" sz="2000" dirty="0">
                <a:solidFill>
                  <a:srgbClr val="0070C0"/>
                </a:solidFill>
              </a:rPr>
              <a:t>papel </a:t>
            </a:r>
            <a:r>
              <a:rPr lang="es-MX" sz="2000" dirty="0" smtClean="0">
                <a:solidFill>
                  <a:srgbClr val="0070C0"/>
                </a:solidFill>
              </a:rPr>
              <a:t>determinante </a:t>
            </a:r>
            <a:r>
              <a:rPr lang="es-MX" sz="2000" dirty="0">
                <a:solidFill>
                  <a:srgbClr val="0070C0"/>
                </a:solidFill>
              </a:rPr>
              <a:t>que tienen las partes y la posibilidad que tiene el mediador de imprimir su propio estilo al proceso hacen de la mediación un instrumento muy flexible. </a:t>
            </a:r>
            <a:endParaRPr lang="es-MX" sz="2000" dirty="0" smtClean="0">
              <a:solidFill>
                <a:srgbClr val="0070C0"/>
              </a:solidFill>
            </a:endParaRPr>
          </a:p>
          <a:p>
            <a:pPr algn="just">
              <a:buClr>
                <a:srgbClr val="FF9933"/>
              </a:buClr>
              <a:buFont typeface="+mj-lt"/>
              <a:buAutoNum type="arabicPeriod" startAt="4"/>
            </a:pPr>
            <a:r>
              <a:rPr lang="es-MX" sz="2000" b="1" dirty="0" smtClean="0">
                <a:solidFill>
                  <a:srgbClr val="FF9933"/>
                </a:solidFill>
              </a:rPr>
              <a:t>La </a:t>
            </a:r>
            <a:r>
              <a:rPr lang="es-MX" sz="2000" b="1" dirty="0">
                <a:solidFill>
                  <a:srgbClr val="FF9933"/>
                </a:solidFill>
              </a:rPr>
              <a:t>mediación está basada en el principio de confidencialidad</a:t>
            </a:r>
            <a:r>
              <a:rPr lang="es-MX" sz="2000" dirty="0">
                <a:solidFill>
                  <a:srgbClr val="FF9933"/>
                </a:solidFill>
              </a:rPr>
              <a:t>, </a:t>
            </a:r>
            <a:r>
              <a:rPr lang="es-MX" sz="2000" dirty="0">
                <a:solidFill>
                  <a:srgbClr val="0070C0"/>
                </a:solidFill>
              </a:rPr>
              <a:t>por lo que ni el mediador ni las partes pueden revelar lo ocurrido en las </a:t>
            </a:r>
            <a:r>
              <a:rPr lang="es-MX" sz="2000" dirty="0" smtClean="0">
                <a:solidFill>
                  <a:srgbClr val="0070C0"/>
                </a:solidFill>
              </a:rPr>
              <a:t>sesiones.</a:t>
            </a:r>
          </a:p>
          <a:p>
            <a:pPr algn="just">
              <a:buClr>
                <a:srgbClr val="FF9933"/>
              </a:buClr>
              <a:buFont typeface="+mj-lt"/>
              <a:buAutoNum type="arabicPeriod" startAt="4"/>
            </a:pPr>
            <a:r>
              <a:rPr lang="es-MX" sz="2000" b="1" dirty="0" smtClean="0">
                <a:solidFill>
                  <a:srgbClr val="FF9933"/>
                </a:solidFill>
              </a:rPr>
              <a:t>La </a:t>
            </a:r>
            <a:r>
              <a:rPr lang="es-MX" sz="2000" b="1" dirty="0">
                <a:solidFill>
                  <a:srgbClr val="FF9933"/>
                </a:solidFill>
              </a:rPr>
              <a:t>mediación se caracteriza por ser un procedimiento informal y flexible. </a:t>
            </a:r>
            <a:endParaRPr lang="es-MX" sz="2000" b="1" dirty="0" smtClean="0">
              <a:solidFill>
                <a:srgbClr val="FF9933"/>
              </a:solidFill>
            </a:endParaRPr>
          </a:p>
          <a:p>
            <a:pPr algn="just">
              <a:buClr>
                <a:srgbClr val="FF9933"/>
              </a:buClr>
              <a:buFont typeface="+mj-lt"/>
              <a:buAutoNum type="arabicPeriod" startAt="4"/>
            </a:pPr>
            <a:r>
              <a:rPr lang="es-MX" sz="2000" b="1" dirty="0" smtClean="0">
                <a:solidFill>
                  <a:srgbClr val="FF9933"/>
                </a:solidFill>
              </a:rPr>
              <a:t>El </a:t>
            </a:r>
            <a:r>
              <a:rPr lang="es-MX" sz="2000" b="1" dirty="0">
                <a:solidFill>
                  <a:srgbClr val="FF9933"/>
                </a:solidFill>
              </a:rPr>
              <a:t>acuerdo producto de la mediación parte de los propios interesados</a:t>
            </a:r>
            <a:r>
              <a:rPr lang="es-MX" sz="2000" dirty="0">
                <a:solidFill>
                  <a:srgbClr val="FF9933"/>
                </a:solidFill>
              </a:rPr>
              <a:t>, </a:t>
            </a:r>
            <a:r>
              <a:rPr lang="es-MX" sz="2000" dirty="0">
                <a:solidFill>
                  <a:srgbClr val="0070C0"/>
                </a:solidFill>
              </a:rPr>
              <a:t>lo que constituye una garantía de que los intereses de las partes van a quedar salvaguardados.</a:t>
            </a:r>
          </a:p>
        </p:txBody>
      </p:sp>
    </p:spTree>
    <p:extLst>
      <p:ext uri="{BB962C8B-B14F-4D97-AF65-F5344CB8AC3E}">
        <p14:creationId xmlns:p14="http://schemas.microsoft.com/office/powerpoint/2010/main" val="1800136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1000"/>
                                        <p:tgtEl>
                                          <p:spTgt spid="3">
                                            <p:txEl>
                                              <p:pRg st="1" end="1"/>
                                            </p:txEl>
                                          </p:spTgt>
                                        </p:tgtEl>
                                      </p:cBhvr>
                                    </p:animEffect>
                                    <p:anim calcmode="lin" valueType="num">
                                      <p:cBhvr>
                                        <p:cTn id="14"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1000"/>
                                        <p:tgtEl>
                                          <p:spTgt spid="3">
                                            <p:txEl>
                                              <p:pRg st="2" end="2"/>
                                            </p:txEl>
                                          </p:spTgt>
                                        </p:tgtEl>
                                      </p:cBhvr>
                                    </p:animEffect>
                                    <p:anim calcmode="lin" valueType="num">
                                      <p:cBhvr>
                                        <p:cTn id="20"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fade">
                                      <p:cBhvr>
                                        <p:cTn id="25" dur="1000"/>
                                        <p:tgtEl>
                                          <p:spTgt spid="3">
                                            <p:txEl>
                                              <p:pRg st="3" end="3"/>
                                            </p:txEl>
                                          </p:spTgt>
                                        </p:tgtEl>
                                      </p:cBhvr>
                                    </p:animEffect>
                                    <p:anim calcmode="lin" valueType="num">
                                      <p:cBhvr>
                                        <p:cTn id="2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7"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tx2">
                <a:lumMod val="20000"/>
                <a:lumOff val="80000"/>
              </a:schemeClr>
            </a:gs>
            <a:gs pos="100000">
              <a:schemeClr val="bg2">
                <a:shade val="98000"/>
                <a:satMod val="120000"/>
                <a:lumMod val="98000"/>
              </a:schemeClr>
            </a:gs>
          </a:gsLst>
          <a:lin ang="5400000" scaled="0"/>
        </a:gra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2592925" y="624110"/>
            <a:ext cx="8629650" cy="690340"/>
          </a:xfrm>
        </p:spPr>
        <p:txBody>
          <a:bodyPr>
            <a:normAutofit/>
          </a:bodyPr>
          <a:lstStyle/>
          <a:p>
            <a:pPr algn="ctr"/>
            <a:r>
              <a:rPr lang="es-MX" sz="3200" dirty="0" smtClean="0">
                <a:solidFill>
                  <a:srgbClr val="FF9933"/>
                </a:solidFill>
                <a:effectLst>
                  <a:outerShdw blurRad="38100" dist="38100" dir="2700000" algn="tl">
                    <a:srgbClr val="000000">
                      <a:alpha val="43137"/>
                    </a:srgbClr>
                  </a:outerShdw>
                </a:effectLst>
              </a:rPr>
              <a:t>Beneficios de la mediación</a:t>
            </a:r>
            <a:endParaRPr lang="es-MX" sz="3200" dirty="0">
              <a:solidFill>
                <a:srgbClr val="FF9933"/>
              </a:solidFill>
              <a:effectLst>
                <a:outerShdw blurRad="38100" dist="38100" dir="2700000" algn="tl">
                  <a:srgbClr val="000000">
                    <a:alpha val="43137"/>
                  </a:srgbClr>
                </a:outerShdw>
              </a:effectLst>
            </a:endParaRPr>
          </a:p>
        </p:txBody>
      </p:sp>
      <p:sp>
        <p:nvSpPr>
          <p:cNvPr id="3" name="Marcador de contenido 2"/>
          <p:cNvSpPr>
            <a:spLocks noGrp="1"/>
          </p:cNvSpPr>
          <p:nvPr>
            <p:ph idx="1"/>
          </p:nvPr>
        </p:nvSpPr>
        <p:spPr>
          <a:xfrm>
            <a:off x="2307175" y="1436370"/>
            <a:ext cx="8915400" cy="4598670"/>
          </a:xfrm>
        </p:spPr>
        <p:txBody>
          <a:bodyPr>
            <a:normAutofit lnSpcReduction="10000"/>
          </a:bodyPr>
          <a:lstStyle/>
          <a:p>
            <a:pPr algn="just">
              <a:buClr>
                <a:srgbClr val="FF9933"/>
              </a:buClr>
            </a:pPr>
            <a:r>
              <a:rPr lang="es-MX" sz="2200" dirty="0" smtClean="0">
                <a:solidFill>
                  <a:srgbClr val="008080"/>
                </a:solidFill>
              </a:rPr>
              <a:t>Son </a:t>
            </a:r>
            <a:r>
              <a:rPr lang="es-MX" sz="2200" dirty="0">
                <a:solidFill>
                  <a:srgbClr val="008080"/>
                </a:solidFill>
              </a:rPr>
              <a:t>los propios implicados en el conflicto quienes tienen la herramienta de crear un acuerdo que se ajuste a sus necesidades.</a:t>
            </a:r>
          </a:p>
          <a:p>
            <a:pPr algn="just">
              <a:buClr>
                <a:srgbClr val="FF9933"/>
              </a:buClr>
            </a:pPr>
            <a:r>
              <a:rPr lang="es-MX" sz="2200" dirty="0">
                <a:solidFill>
                  <a:srgbClr val="008080"/>
                </a:solidFill>
              </a:rPr>
              <a:t>Al alcanzar acuerdos que benefician a ambas </a:t>
            </a:r>
            <a:r>
              <a:rPr lang="es-MX" sz="2200" dirty="0" smtClean="0">
                <a:solidFill>
                  <a:srgbClr val="008080"/>
                </a:solidFill>
              </a:rPr>
              <a:t>partes, </a:t>
            </a:r>
            <a:r>
              <a:rPr lang="es-MX" sz="2200" dirty="0">
                <a:solidFill>
                  <a:srgbClr val="008080"/>
                </a:solidFill>
              </a:rPr>
              <a:t>evitando problemas en el futuro.</a:t>
            </a:r>
          </a:p>
          <a:p>
            <a:pPr algn="just">
              <a:buClr>
                <a:srgbClr val="FF9933"/>
              </a:buClr>
            </a:pPr>
            <a:r>
              <a:rPr lang="es-MX" sz="2200" dirty="0">
                <a:solidFill>
                  <a:srgbClr val="008080"/>
                </a:solidFill>
              </a:rPr>
              <a:t>Es un medio que permite que los protagonistas del problema se desahoguen y puedan expresar cómo se han sentido.</a:t>
            </a:r>
          </a:p>
          <a:p>
            <a:pPr algn="just">
              <a:buClr>
                <a:srgbClr val="FF9933"/>
              </a:buClr>
            </a:pPr>
            <a:r>
              <a:rPr lang="es-MX" sz="2200" dirty="0">
                <a:solidFill>
                  <a:srgbClr val="008080"/>
                </a:solidFill>
              </a:rPr>
              <a:t>Es un método que proporciona resultados mucho más rápidos que la vía judicial, además de ser bastante más económico.</a:t>
            </a:r>
          </a:p>
          <a:p>
            <a:pPr algn="just">
              <a:buClr>
                <a:srgbClr val="FF9933"/>
              </a:buClr>
            </a:pPr>
            <a:r>
              <a:rPr lang="es-MX" sz="2200" dirty="0">
                <a:solidFill>
                  <a:srgbClr val="008080"/>
                </a:solidFill>
              </a:rPr>
              <a:t>La Mediación a diferencia de los casos que se resuelven en los juzgados, son completamente confidenciales, por lo que permite un mayor nivel de intimidad</a:t>
            </a:r>
            <a:r>
              <a:rPr lang="es-MX" sz="2200" dirty="0" smtClean="0">
                <a:solidFill>
                  <a:srgbClr val="008080"/>
                </a:solidFill>
              </a:rPr>
              <a:t>.</a:t>
            </a:r>
            <a:endParaRPr lang="es-MX" sz="2200" dirty="0">
              <a:solidFill>
                <a:srgbClr val="008080"/>
              </a:solidFill>
            </a:endParaRPr>
          </a:p>
        </p:txBody>
      </p:sp>
    </p:spTree>
    <p:extLst>
      <p:ext uri="{BB962C8B-B14F-4D97-AF65-F5344CB8AC3E}">
        <p14:creationId xmlns:p14="http://schemas.microsoft.com/office/powerpoint/2010/main" val="3394880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42" presetClass="entr" presetSubtype="0" fill="hold" nodeType="after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fade">
                                      <p:cBhvr>
                                        <p:cTn id="18" dur="1000"/>
                                        <p:tgtEl>
                                          <p:spTgt spid="3">
                                            <p:txEl>
                                              <p:pRg st="1" end="1"/>
                                            </p:txEl>
                                          </p:spTgt>
                                        </p:tgtEl>
                                      </p:cBhvr>
                                    </p:animEffect>
                                    <p:anim calcmode="lin" valueType="num">
                                      <p:cBhvr>
                                        <p:cTn id="19"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0"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par>
                          <p:cTn id="21" fill="hold">
                            <p:stCondLst>
                              <p:cond delay="2500"/>
                            </p:stCondLst>
                            <p:childTnLst>
                              <p:par>
                                <p:cTn id="22" presetID="42" presetClass="entr" presetSubtype="0" fill="hold" nodeType="after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Effect transition="in" filter="fade">
                                      <p:cBhvr>
                                        <p:cTn id="24" dur="1000"/>
                                        <p:tgtEl>
                                          <p:spTgt spid="3">
                                            <p:txEl>
                                              <p:pRg st="2" end="2"/>
                                            </p:txEl>
                                          </p:spTgt>
                                        </p:tgtEl>
                                      </p:cBhvr>
                                    </p:animEffect>
                                    <p:anim calcmode="lin" valueType="num">
                                      <p:cBhvr>
                                        <p:cTn id="2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par>
                          <p:cTn id="27" fill="hold">
                            <p:stCondLst>
                              <p:cond delay="3500"/>
                            </p:stCondLst>
                            <p:childTnLst>
                              <p:par>
                                <p:cTn id="28" presetID="42" presetClass="entr" presetSubtype="0" fill="hold" nodeType="after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animEffect transition="in" filter="fade">
                                      <p:cBhvr>
                                        <p:cTn id="30" dur="1000"/>
                                        <p:tgtEl>
                                          <p:spTgt spid="3">
                                            <p:txEl>
                                              <p:pRg st="3" end="3"/>
                                            </p:txEl>
                                          </p:spTgt>
                                        </p:tgtEl>
                                      </p:cBhvr>
                                    </p:animEffect>
                                    <p:anim calcmode="lin" valueType="num">
                                      <p:cBhvr>
                                        <p:cTn id="31"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2"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par>
                          <p:cTn id="33" fill="hold">
                            <p:stCondLst>
                              <p:cond delay="4500"/>
                            </p:stCondLst>
                            <p:childTnLst>
                              <p:par>
                                <p:cTn id="34" presetID="42" presetClass="entr" presetSubtype="0" fill="hold" nodeType="afterEffect">
                                  <p:stCondLst>
                                    <p:cond delay="0"/>
                                  </p:stCondLst>
                                  <p:childTnLst>
                                    <p:set>
                                      <p:cBhvr>
                                        <p:cTn id="35" dur="1" fill="hold">
                                          <p:stCondLst>
                                            <p:cond delay="0"/>
                                          </p:stCondLst>
                                        </p:cTn>
                                        <p:tgtEl>
                                          <p:spTgt spid="3">
                                            <p:txEl>
                                              <p:pRg st="4" end="4"/>
                                            </p:txEl>
                                          </p:spTgt>
                                        </p:tgtEl>
                                        <p:attrNameLst>
                                          <p:attrName>style.visibility</p:attrName>
                                        </p:attrNameLst>
                                      </p:cBhvr>
                                      <p:to>
                                        <p:strVal val="visible"/>
                                      </p:to>
                                    </p:set>
                                    <p:animEffect transition="in" filter="fade">
                                      <p:cBhvr>
                                        <p:cTn id="36" dur="1000"/>
                                        <p:tgtEl>
                                          <p:spTgt spid="3">
                                            <p:txEl>
                                              <p:pRg st="4" end="4"/>
                                            </p:txEl>
                                          </p:spTgt>
                                        </p:tgtEl>
                                      </p:cBhvr>
                                    </p:animEffect>
                                    <p:anim calcmode="lin" valueType="num">
                                      <p:cBhvr>
                                        <p:cTn id="37"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8"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8.xml><?xml version="1.0" encoding="utf-8"?>
<p:sld xmlns:a="http://schemas.openxmlformats.org/drawingml/2006/main" xmlns:r="http://schemas.openxmlformats.org/officeDocument/2006/relationships" xmlns:p="http://schemas.openxmlformats.org/presentationml/2006/main" showMasterSp="0">
  <p:cSld>
    <p:bg>
      <p:bgPr>
        <a:gradFill rotWithShape="1">
          <a:gsLst>
            <a:gs pos="0">
              <a:schemeClr val="accent5">
                <a:lumMod val="20000"/>
                <a:lumOff val="80000"/>
              </a:schemeClr>
            </a:gs>
            <a:gs pos="100000">
              <a:schemeClr val="bg2">
                <a:shade val="98000"/>
                <a:satMod val="120000"/>
                <a:lumMod val="98000"/>
              </a:schemeClr>
            </a:gs>
          </a:gsLst>
          <a:lin ang="5400000" scaled="0"/>
        </a:gra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2724370" y="551940"/>
            <a:ext cx="7212330" cy="719948"/>
          </a:xfrm>
        </p:spPr>
        <p:txBody>
          <a:bodyPr>
            <a:normAutofit/>
          </a:bodyPr>
          <a:lstStyle/>
          <a:p>
            <a:pPr algn="ctr"/>
            <a:r>
              <a:rPr lang="es-MX" sz="3200" dirty="0" smtClean="0">
                <a:solidFill>
                  <a:schemeClr val="accent6"/>
                </a:solidFill>
                <a:effectLst>
                  <a:outerShdw blurRad="38100" dist="38100" dir="2700000" algn="tl">
                    <a:srgbClr val="000000">
                      <a:alpha val="43137"/>
                    </a:srgbClr>
                  </a:outerShdw>
                </a:effectLst>
              </a:rPr>
              <a:t>Proceso de mediación</a:t>
            </a:r>
            <a:endParaRPr lang="es-MX" sz="3200" dirty="0">
              <a:solidFill>
                <a:schemeClr val="accent6"/>
              </a:solidFill>
              <a:effectLst>
                <a:outerShdw blurRad="38100" dist="38100" dir="2700000" algn="tl">
                  <a:srgbClr val="000000">
                    <a:alpha val="43137"/>
                  </a:srgbClr>
                </a:outerShdw>
              </a:effectLst>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346474040"/>
              </p:ext>
            </p:extLst>
          </p:nvPr>
        </p:nvGraphicFramePr>
        <p:xfrm>
          <a:off x="1872835" y="1882691"/>
          <a:ext cx="8915400" cy="3778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Rectángulo 2"/>
          <p:cNvSpPr/>
          <p:nvPr/>
        </p:nvSpPr>
        <p:spPr>
          <a:xfrm rot="20575524">
            <a:off x="902936" y="938434"/>
            <a:ext cx="3020738" cy="2585323"/>
          </a:xfrm>
          <a:prstGeom prst="rect">
            <a:avLst/>
          </a:prstGeom>
        </p:spPr>
        <p:txBody>
          <a:bodyPr wrap="square">
            <a:spAutoFit/>
          </a:bodyPr>
          <a:lstStyle/>
          <a:p>
            <a:r>
              <a:rPr lang="es-MX" dirty="0">
                <a:solidFill>
                  <a:schemeClr val="accent5">
                    <a:lumMod val="75000"/>
                  </a:schemeClr>
                </a:solidFill>
                <a:latin typeface="gobCL"/>
              </a:rPr>
              <a:t>El proceso de mediación apuesta a que los involucrados son personas capaces de hacerse cargo de sus propios problemas y a que ellos son los que  pueden proponer las mejores soluciones a sus conflictos</a:t>
            </a:r>
            <a:endParaRPr lang="es-MX" dirty="0">
              <a:solidFill>
                <a:schemeClr val="accent5">
                  <a:lumMod val="75000"/>
                </a:schemeClr>
              </a:solidFill>
            </a:endParaRPr>
          </a:p>
        </p:txBody>
      </p:sp>
    </p:spTree>
    <p:extLst>
      <p:ext uri="{BB962C8B-B14F-4D97-AF65-F5344CB8AC3E}">
        <p14:creationId xmlns:p14="http://schemas.microsoft.com/office/powerpoint/2010/main" val="40524468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 calcmode="lin" valueType="num">
                                      <p:cBhvr>
                                        <p:cTn id="19"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20"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2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4" grpId="0">
        <p:bldAsOne/>
      </p:bldGraphic>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228324" y="464090"/>
            <a:ext cx="8911687" cy="861790"/>
          </a:xfrm>
        </p:spPr>
        <p:txBody>
          <a:bodyPr/>
          <a:lstStyle/>
          <a:p>
            <a:pPr algn="ctr"/>
            <a:r>
              <a:rPr lang="es-MX" dirty="0" smtClean="0">
                <a:solidFill>
                  <a:srgbClr val="92D050"/>
                </a:solidFill>
                <a:effectLst>
                  <a:outerShdw blurRad="38100" dist="38100" dir="2700000" algn="tl">
                    <a:srgbClr val="000000">
                      <a:alpha val="43137"/>
                    </a:srgbClr>
                  </a:outerShdw>
                </a:effectLst>
              </a:rPr>
              <a:t>Habilidades en la mediación</a:t>
            </a:r>
            <a:endParaRPr lang="es-MX" dirty="0">
              <a:solidFill>
                <a:srgbClr val="92D050"/>
              </a:solidFill>
              <a:effectLst>
                <a:outerShdw blurRad="38100" dist="38100" dir="2700000" algn="tl">
                  <a:srgbClr val="000000">
                    <a:alpha val="43137"/>
                  </a:srgbClr>
                </a:outerShdw>
              </a:effectLst>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606425012"/>
              </p:ext>
            </p:extLst>
          </p:nvPr>
        </p:nvGraphicFramePr>
        <p:xfrm>
          <a:off x="1863725" y="1447070"/>
          <a:ext cx="9640887" cy="486483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606057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4" grpId="0">
        <p:bldAsOne/>
      </p:bldGraphic>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2655065" y="2505671"/>
            <a:ext cx="8681291" cy="2215991"/>
          </a:xfrm>
          <a:prstGeom prst="rect">
            <a:avLst/>
          </a:prstGeom>
        </p:spPr>
        <p:txBody>
          <a:bodyPr wrap="square">
            <a:spAutoFit/>
          </a:bodyPr>
          <a:lstStyle/>
          <a:p>
            <a:pPr algn="just">
              <a:lnSpc>
                <a:spcPct val="150000"/>
              </a:lnSpc>
            </a:pPr>
            <a:r>
              <a:rPr lang="es-MX" sz="3600" dirty="0">
                <a:solidFill>
                  <a:schemeClr val="accent6"/>
                </a:solidFill>
                <a:effectLst>
                  <a:outerShdw blurRad="38100" dist="38100" dir="2700000" algn="tl">
                    <a:srgbClr val="000000">
                      <a:alpha val="43137"/>
                    </a:srgbClr>
                  </a:outerShdw>
                </a:effectLst>
              </a:rPr>
              <a:t>Propósito del </a:t>
            </a:r>
            <a:r>
              <a:rPr lang="es-MX" sz="3600" dirty="0" smtClean="0">
                <a:solidFill>
                  <a:schemeClr val="accent6"/>
                </a:solidFill>
                <a:effectLst>
                  <a:outerShdw blurRad="38100" dist="38100" dir="2700000" algn="tl">
                    <a:srgbClr val="000000">
                      <a:alpha val="43137"/>
                    </a:srgbClr>
                  </a:outerShdw>
                </a:effectLst>
              </a:rPr>
              <a:t>módulo</a:t>
            </a:r>
          </a:p>
          <a:p>
            <a:pPr algn="just">
              <a:lnSpc>
                <a:spcPct val="150000"/>
              </a:lnSpc>
            </a:pPr>
            <a:endParaRPr lang="es-MX" sz="800" dirty="0">
              <a:solidFill>
                <a:srgbClr val="CC3399"/>
              </a:solidFill>
            </a:endParaRPr>
          </a:p>
          <a:p>
            <a:pPr marL="342900" indent="-342900" algn="just">
              <a:buClr>
                <a:srgbClr val="EE6ED3"/>
              </a:buClr>
              <a:buFont typeface="Courier New" panose="02070309020205020404" pitchFamily="49" charset="0"/>
              <a:buChar char="o"/>
            </a:pPr>
            <a:r>
              <a:rPr lang="es-MX" sz="2400" dirty="0" smtClean="0">
                <a:solidFill>
                  <a:srgbClr val="336699"/>
                </a:solidFill>
              </a:rPr>
              <a:t>Aplica habilidades socioemocionales que le permitan solucionar conflictos en sus relaciones interpersonales para desarrollar una sana convivencia. </a:t>
            </a:r>
            <a:endParaRPr lang="es-MX" sz="2400" dirty="0">
              <a:solidFill>
                <a:srgbClr val="336699"/>
              </a:solidFill>
            </a:endParaRPr>
          </a:p>
        </p:txBody>
      </p:sp>
    </p:spTree>
    <p:extLst>
      <p:ext uri="{BB962C8B-B14F-4D97-AF65-F5344CB8AC3E}">
        <p14:creationId xmlns:p14="http://schemas.microsoft.com/office/powerpoint/2010/main" val="24530946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Effect transition="in" filter="fade">
                                      <p:cBhvr>
                                        <p:cTn id="13" dur="1000"/>
                                        <p:tgtEl>
                                          <p:spTgt spid="4">
                                            <p:txEl>
                                              <p:pRg st="2" end="2"/>
                                            </p:txEl>
                                          </p:spTgt>
                                        </p:tgtEl>
                                      </p:cBhvr>
                                    </p:animEffect>
                                    <p:anim calcmode="lin" valueType="num">
                                      <p:cBhvr>
                                        <p:cTn id="14"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15"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1792824" y="509810"/>
            <a:ext cx="8911687" cy="678910"/>
          </a:xfrm>
        </p:spPr>
        <p:txBody>
          <a:bodyPr>
            <a:normAutofit/>
          </a:bodyPr>
          <a:lstStyle/>
          <a:p>
            <a:pPr algn="ctr"/>
            <a:r>
              <a:rPr lang="es-MX" sz="3200" dirty="0" smtClean="0">
                <a:solidFill>
                  <a:srgbClr val="FF0000"/>
                </a:solidFill>
                <a:effectLst>
                  <a:outerShdw blurRad="38100" dist="38100" dir="2700000" algn="tl">
                    <a:srgbClr val="000000">
                      <a:alpha val="43137"/>
                    </a:srgbClr>
                  </a:outerShdw>
                </a:effectLst>
              </a:rPr>
              <a:t>Estrategias del mediador</a:t>
            </a:r>
            <a:endParaRPr lang="es-MX" sz="3200" dirty="0">
              <a:solidFill>
                <a:srgbClr val="FF0000"/>
              </a:solidFill>
              <a:effectLst>
                <a:outerShdw blurRad="38100" dist="38100" dir="2700000" algn="tl">
                  <a:srgbClr val="000000">
                    <a:alpha val="43137"/>
                  </a:srgbClr>
                </a:outerShdw>
              </a:effectLst>
            </a:endParaRPr>
          </a:p>
        </p:txBody>
      </p:sp>
      <p:pic>
        <p:nvPicPr>
          <p:cNvPr id="4098" name="Picture 2" descr="http://3.bp.blogspot.com/-vadus41xXjI/Unrj-dpfWrI/AAAAAAAAACI/TANejbhg59s/s1600/nube.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11557" y="1985010"/>
            <a:ext cx="5080049" cy="3416618"/>
          </a:xfrm>
          <a:prstGeom prst="rect">
            <a:avLst/>
          </a:prstGeom>
          <a:noFill/>
          <a:extLst>
            <a:ext uri="{909E8E84-426E-40DD-AFC4-6F175D3DCCD1}">
              <a14:hiddenFill xmlns:a14="http://schemas.microsoft.com/office/drawing/2010/main">
                <a:solidFill>
                  <a:srgbClr val="FFFFFF"/>
                </a:solidFill>
              </a14:hiddenFill>
            </a:ext>
          </a:extLst>
        </p:spPr>
      </p:pic>
      <p:sp>
        <p:nvSpPr>
          <p:cNvPr id="3" name="Marcador de contenido 2"/>
          <p:cNvSpPr>
            <a:spLocks noGrp="1"/>
          </p:cNvSpPr>
          <p:nvPr>
            <p:ph sz="half" idx="1"/>
          </p:nvPr>
        </p:nvSpPr>
        <p:spPr>
          <a:xfrm>
            <a:off x="879906" y="1539713"/>
            <a:ext cx="5509464" cy="4558672"/>
          </a:xfrm>
        </p:spPr>
        <p:txBody>
          <a:bodyPr/>
          <a:lstStyle/>
          <a:p>
            <a:pPr algn="just">
              <a:buClr>
                <a:srgbClr val="FF0000"/>
              </a:buClr>
              <a:buFont typeface="Courier New" panose="02070309020205020404" pitchFamily="49" charset="0"/>
              <a:buChar char="o"/>
            </a:pPr>
            <a:r>
              <a:rPr lang="es-MX" b="1" dirty="0">
                <a:solidFill>
                  <a:srgbClr val="660033"/>
                </a:solidFill>
              </a:rPr>
              <a:t>Trabajar en la imparcialidad:</a:t>
            </a:r>
            <a:r>
              <a:rPr lang="es-MX" dirty="0">
                <a:solidFill>
                  <a:srgbClr val="660033"/>
                </a:solidFill>
              </a:rPr>
              <a:t> abstenerse de mostrar juicios sobre lo que es correcto o </a:t>
            </a:r>
            <a:r>
              <a:rPr lang="es-MX" dirty="0" smtClean="0">
                <a:solidFill>
                  <a:srgbClr val="660033"/>
                </a:solidFill>
              </a:rPr>
              <a:t>incorrecto.</a:t>
            </a:r>
          </a:p>
          <a:p>
            <a:pPr algn="just">
              <a:buClr>
                <a:srgbClr val="FF0000"/>
              </a:buClr>
              <a:buFont typeface="Courier New" panose="02070309020205020404" pitchFamily="49" charset="0"/>
              <a:buChar char="o"/>
            </a:pPr>
            <a:r>
              <a:rPr lang="es-MX" b="1" dirty="0">
                <a:solidFill>
                  <a:srgbClr val="660033"/>
                </a:solidFill>
              </a:rPr>
              <a:t>Mantener una escucha activa:</a:t>
            </a:r>
            <a:r>
              <a:rPr lang="es-MX" dirty="0">
                <a:solidFill>
                  <a:srgbClr val="660033"/>
                </a:solidFill>
              </a:rPr>
              <a:t> mostrar </a:t>
            </a:r>
            <a:r>
              <a:rPr lang="es-MX" dirty="0" smtClean="0">
                <a:solidFill>
                  <a:srgbClr val="660033"/>
                </a:solidFill>
              </a:rPr>
              <a:t>interés </a:t>
            </a:r>
            <a:r>
              <a:rPr lang="es-MX" dirty="0">
                <a:solidFill>
                  <a:srgbClr val="660033"/>
                </a:solidFill>
              </a:rPr>
              <a:t>en entender a las </a:t>
            </a:r>
            <a:r>
              <a:rPr lang="es-MX" dirty="0" smtClean="0">
                <a:solidFill>
                  <a:srgbClr val="660033"/>
                </a:solidFill>
              </a:rPr>
              <a:t>personas.</a:t>
            </a:r>
          </a:p>
          <a:p>
            <a:pPr algn="just">
              <a:buClr>
                <a:srgbClr val="FF0000"/>
              </a:buClr>
              <a:buFont typeface="Courier New" panose="02070309020205020404" pitchFamily="49" charset="0"/>
              <a:buChar char="o"/>
            </a:pPr>
            <a:r>
              <a:rPr lang="es-MX" b="1" dirty="0">
                <a:solidFill>
                  <a:srgbClr val="660033"/>
                </a:solidFill>
              </a:rPr>
              <a:t>Empatía:</a:t>
            </a:r>
            <a:r>
              <a:rPr lang="es-MX" dirty="0">
                <a:solidFill>
                  <a:srgbClr val="660033"/>
                </a:solidFill>
              </a:rPr>
              <a:t> es la comprensión de los sentimientos de otra persona</a:t>
            </a:r>
            <a:r>
              <a:rPr lang="es-MX" dirty="0" smtClean="0">
                <a:solidFill>
                  <a:srgbClr val="660033"/>
                </a:solidFill>
              </a:rPr>
              <a:t>.</a:t>
            </a:r>
          </a:p>
          <a:p>
            <a:pPr algn="just">
              <a:buClr>
                <a:srgbClr val="FF0000"/>
              </a:buClr>
              <a:buFont typeface="Courier New" panose="02070309020205020404" pitchFamily="49" charset="0"/>
              <a:buChar char="o"/>
            </a:pPr>
            <a:r>
              <a:rPr lang="es-MX" b="1" dirty="0">
                <a:solidFill>
                  <a:srgbClr val="660033"/>
                </a:solidFill>
              </a:rPr>
              <a:t>Respetar los diferentes puntos de vista para promover el respeto entre las partes en disputa</a:t>
            </a:r>
            <a:r>
              <a:rPr lang="es-MX" b="1" dirty="0" smtClean="0">
                <a:solidFill>
                  <a:srgbClr val="660033"/>
                </a:solidFill>
              </a:rPr>
              <a:t>.</a:t>
            </a:r>
          </a:p>
          <a:p>
            <a:pPr algn="just">
              <a:buClr>
                <a:srgbClr val="FF0000"/>
              </a:buClr>
              <a:buFont typeface="Courier New" panose="02070309020205020404" pitchFamily="49" charset="0"/>
              <a:buChar char="o"/>
            </a:pPr>
            <a:r>
              <a:rPr lang="es-MX" b="1" dirty="0">
                <a:solidFill>
                  <a:srgbClr val="660033"/>
                </a:solidFill>
              </a:rPr>
              <a:t>Autoevaluar la propia actuación:</a:t>
            </a:r>
            <a:r>
              <a:rPr lang="es-MX" dirty="0">
                <a:solidFill>
                  <a:srgbClr val="660033"/>
                </a:solidFill>
              </a:rPr>
              <a:t> reconocer los errores y buscar mejorar la </a:t>
            </a:r>
            <a:r>
              <a:rPr lang="es-MX" dirty="0" smtClean="0">
                <a:solidFill>
                  <a:srgbClr val="660033"/>
                </a:solidFill>
              </a:rPr>
              <a:t>práctica; mantener una actitud de búsqueda y de capacitación.</a:t>
            </a:r>
            <a:endParaRPr lang="es-MX" dirty="0">
              <a:solidFill>
                <a:srgbClr val="660033"/>
              </a:solidFill>
            </a:endParaRPr>
          </a:p>
        </p:txBody>
      </p:sp>
    </p:spTree>
    <p:extLst>
      <p:ext uri="{BB962C8B-B14F-4D97-AF65-F5344CB8AC3E}">
        <p14:creationId xmlns:p14="http://schemas.microsoft.com/office/powerpoint/2010/main" val="35450796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1000"/>
                                        <p:tgtEl>
                                          <p:spTgt spid="3">
                                            <p:txEl>
                                              <p:pRg st="0" end="0"/>
                                            </p:txEl>
                                          </p:spTgt>
                                        </p:tgtEl>
                                      </p:cBhvr>
                                    </p:animEffect>
                                    <p:anim calcmode="lin" valueType="num">
                                      <p:cBhvr>
                                        <p:cTn id="14"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42" presetClass="entr" presetSubtype="0" fill="hold" nodeType="after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1000"/>
                                        <p:tgtEl>
                                          <p:spTgt spid="3">
                                            <p:txEl>
                                              <p:pRg st="1" end="1"/>
                                            </p:txEl>
                                          </p:spTgt>
                                        </p:tgtEl>
                                      </p:cBhvr>
                                    </p:animEffect>
                                    <p:anim calcmode="lin" valueType="num">
                                      <p:cBhvr>
                                        <p:cTn id="20"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par>
                          <p:cTn id="22" fill="hold">
                            <p:stCondLst>
                              <p:cond delay="2500"/>
                            </p:stCondLst>
                            <p:childTnLst>
                              <p:par>
                                <p:cTn id="23" presetID="42" presetClass="entr" presetSubtype="0" fill="hold" nodeType="after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Effect transition="in" filter="fade">
                                      <p:cBhvr>
                                        <p:cTn id="25" dur="1000"/>
                                        <p:tgtEl>
                                          <p:spTgt spid="3">
                                            <p:txEl>
                                              <p:pRg st="2" end="2"/>
                                            </p:txEl>
                                          </p:spTgt>
                                        </p:tgtEl>
                                      </p:cBhvr>
                                    </p:animEffect>
                                    <p:anim calcmode="lin" valueType="num">
                                      <p:cBhvr>
                                        <p:cTn id="26"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7"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par>
                          <p:cTn id="28" fill="hold">
                            <p:stCondLst>
                              <p:cond delay="3500"/>
                            </p:stCondLst>
                            <p:childTnLst>
                              <p:par>
                                <p:cTn id="29" presetID="42" presetClass="entr" presetSubtype="0" fill="hold" nodeType="after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Effect transition="in" filter="fade">
                                      <p:cBhvr>
                                        <p:cTn id="31" dur="1000"/>
                                        <p:tgtEl>
                                          <p:spTgt spid="3">
                                            <p:txEl>
                                              <p:pRg st="3" end="3"/>
                                            </p:txEl>
                                          </p:spTgt>
                                        </p:tgtEl>
                                      </p:cBhvr>
                                    </p:animEffect>
                                    <p:anim calcmode="lin" valueType="num">
                                      <p:cBhvr>
                                        <p:cTn id="3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par>
                          <p:cTn id="34" fill="hold">
                            <p:stCondLst>
                              <p:cond delay="4500"/>
                            </p:stCondLst>
                            <p:childTnLst>
                              <p:par>
                                <p:cTn id="35" presetID="42" presetClass="entr" presetSubtype="0" fill="hold" nodeType="after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Effect transition="in" filter="fade">
                                      <p:cBhvr>
                                        <p:cTn id="37" dur="1000"/>
                                        <p:tgtEl>
                                          <p:spTgt spid="3">
                                            <p:txEl>
                                              <p:pRg st="4" end="4"/>
                                            </p:txEl>
                                          </p:spTgt>
                                        </p:tgtEl>
                                      </p:cBhvr>
                                    </p:animEffect>
                                    <p:anim calcmode="lin" valueType="num">
                                      <p:cBhvr>
                                        <p:cTn id="3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9"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par>
                          <p:cTn id="40" fill="hold">
                            <p:stCondLst>
                              <p:cond delay="5500"/>
                            </p:stCondLst>
                            <p:childTnLst>
                              <p:par>
                                <p:cTn id="41" presetID="53" presetClass="entr" presetSubtype="16" fill="hold" nodeType="afterEffect">
                                  <p:stCondLst>
                                    <p:cond delay="0"/>
                                  </p:stCondLst>
                                  <p:childTnLst>
                                    <p:set>
                                      <p:cBhvr>
                                        <p:cTn id="42" dur="1" fill="hold">
                                          <p:stCondLst>
                                            <p:cond delay="0"/>
                                          </p:stCondLst>
                                        </p:cTn>
                                        <p:tgtEl>
                                          <p:spTgt spid="4098"/>
                                        </p:tgtEl>
                                        <p:attrNameLst>
                                          <p:attrName>style.visibility</p:attrName>
                                        </p:attrNameLst>
                                      </p:cBhvr>
                                      <p:to>
                                        <p:strVal val="visible"/>
                                      </p:to>
                                    </p:set>
                                    <p:anim calcmode="lin" valueType="num">
                                      <p:cBhvr>
                                        <p:cTn id="43" dur="500" fill="hold"/>
                                        <p:tgtEl>
                                          <p:spTgt spid="4098"/>
                                        </p:tgtEl>
                                        <p:attrNameLst>
                                          <p:attrName>ppt_w</p:attrName>
                                        </p:attrNameLst>
                                      </p:cBhvr>
                                      <p:tavLst>
                                        <p:tav tm="0">
                                          <p:val>
                                            <p:fltVal val="0"/>
                                          </p:val>
                                        </p:tav>
                                        <p:tav tm="100000">
                                          <p:val>
                                            <p:strVal val="#ppt_w"/>
                                          </p:val>
                                        </p:tav>
                                      </p:tavLst>
                                    </p:anim>
                                    <p:anim calcmode="lin" valueType="num">
                                      <p:cBhvr>
                                        <p:cTn id="44" dur="500" fill="hold"/>
                                        <p:tgtEl>
                                          <p:spTgt spid="4098"/>
                                        </p:tgtEl>
                                        <p:attrNameLst>
                                          <p:attrName>ppt_h</p:attrName>
                                        </p:attrNameLst>
                                      </p:cBhvr>
                                      <p:tavLst>
                                        <p:tav tm="0">
                                          <p:val>
                                            <p:fltVal val="0"/>
                                          </p:val>
                                        </p:tav>
                                        <p:tav tm="100000">
                                          <p:val>
                                            <p:strVal val="#ppt_h"/>
                                          </p:val>
                                        </p:tav>
                                      </p:tavLst>
                                    </p:anim>
                                    <p:animEffect transition="in" filter="fade">
                                      <p:cBhvr>
                                        <p:cTn id="45" dur="500"/>
                                        <p:tgtEl>
                                          <p:spTgt spid="40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1"/>
          <p:cNvSpPr>
            <a:spLocks noGrp="1"/>
          </p:cNvSpPr>
          <p:nvPr>
            <p:ph type="title"/>
          </p:nvPr>
        </p:nvSpPr>
        <p:spPr>
          <a:xfrm>
            <a:off x="1781394" y="464090"/>
            <a:ext cx="8911687" cy="1280890"/>
          </a:xfrm>
        </p:spPr>
        <p:txBody>
          <a:bodyPr>
            <a:normAutofit/>
          </a:bodyPr>
          <a:lstStyle/>
          <a:p>
            <a:pPr algn="ctr"/>
            <a:r>
              <a:rPr lang="es-MX" sz="3200" dirty="0" smtClean="0">
                <a:effectLst>
                  <a:outerShdw blurRad="38100" dist="38100" dir="2700000" algn="tl">
                    <a:srgbClr val="000000">
                      <a:alpha val="43137"/>
                    </a:srgbClr>
                  </a:outerShdw>
                </a:effectLst>
              </a:rPr>
              <a:t>¿Cómo se promueve una apertura al dialogo con el otro?</a:t>
            </a:r>
            <a:endParaRPr lang="es-MX" sz="3200" dirty="0">
              <a:effectLst>
                <a:outerShdw blurRad="38100" dist="38100" dir="2700000" algn="tl">
                  <a:srgbClr val="000000">
                    <a:alpha val="43137"/>
                  </a:srgbClr>
                </a:outerShdw>
              </a:effectLst>
            </a:endParaRPr>
          </a:p>
        </p:txBody>
      </p:sp>
      <p:sp>
        <p:nvSpPr>
          <p:cNvPr id="3" name="Marcador de contenido 2"/>
          <p:cNvSpPr>
            <a:spLocks noGrp="1"/>
          </p:cNvSpPr>
          <p:nvPr>
            <p:ph sz="half" idx="1"/>
          </p:nvPr>
        </p:nvSpPr>
        <p:spPr>
          <a:xfrm>
            <a:off x="6818312" y="1905000"/>
            <a:ext cx="4313864" cy="4290060"/>
          </a:xfrm>
        </p:spPr>
        <p:txBody>
          <a:bodyPr>
            <a:noAutofit/>
          </a:bodyPr>
          <a:lstStyle/>
          <a:p>
            <a:pPr marL="0" indent="0" algn="ctr">
              <a:buNone/>
            </a:pPr>
            <a:r>
              <a:rPr lang="es-MX" sz="2000" dirty="0" smtClean="0">
                <a:solidFill>
                  <a:schemeClr val="accent6">
                    <a:lumMod val="75000"/>
                  </a:schemeClr>
                </a:solidFill>
              </a:rPr>
              <a:t>La </a:t>
            </a:r>
            <a:r>
              <a:rPr lang="es-MX" sz="2000" dirty="0">
                <a:solidFill>
                  <a:schemeClr val="accent6">
                    <a:lumMod val="75000"/>
                  </a:schemeClr>
                </a:solidFill>
              </a:rPr>
              <a:t>Mediación se inicia con las sesiones informativas, en las que de manera grupal o individual un profesional de la Mediación explicará a las partes implicadas en el conflicto el funcionamiento de la </a:t>
            </a:r>
            <a:r>
              <a:rPr lang="es-MX" sz="2000" dirty="0" smtClean="0">
                <a:solidFill>
                  <a:schemeClr val="accent6">
                    <a:lumMod val="75000"/>
                  </a:schemeClr>
                </a:solidFill>
              </a:rPr>
              <a:t>mediación</a:t>
            </a:r>
            <a:r>
              <a:rPr lang="es-MX" sz="2000" dirty="0">
                <a:solidFill>
                  <a:schemeClr val="accent6">
                    <a:lumMod val="75000"/>
                  </a:schemeClr>
                </a:solidFill>
              </a:rPr>
              <a:t>, los objetivos y reglas de actuación. En dicha sesión informativa, el mediador no entrará en profundidad en el tema conflictivo, aunque si le resultará muy útil tener nociones básicas de lo sucedido.</a:t>
            </a:r>
          </a:p>
        </p:txBody>
      </p:sp>
      <p:pic>
        <p:nvPicPr>
          <p:cNvPr id="2052" name="Picture 4" descr="http://image.slidesharecdn.com/queeslamediacion-present-1233575843212700-1/95/que-es-la-mediacion-10-728.jpg?cb=123355430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46497" y="1905000"/>
            <a:ext cx="4775204" cy="35814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507138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1000"/>
                                        <p:tgtEl>
                                          <p:spTgt spid="3">
                                            <p:txEl>
                                              <p:pRg st="0" end="0"/>
                                            </p:txEl>
                                          </p:spTgt>
                                        </p:tgtEl>
                                      </p:cBhvr>
                                    </p:animEffect>
                                    <p:anim calcmode="lin" valueType="num">
                                      <p:cBhvr>
                                        <p:cTn id="14"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2052"/>
                                        </p:tgtEl>
                                        <p:attrNameLst>
                                          <p:attrName>style.visibility</p:attrName>
                                        </p:attrNameLst>
                                      </p:cBhvr>
                                      <p:to>
                                        <p:strVal val="visible"/>
                                      </p:to>
                                    </p:set>
                                    <p:anim calcmode="lin" valueType="num">
                                      <p:cBhvr>
                                        <p:cTn id="19" dur="500" fill="hold"/>
                                        <p:tgtEl>
                                          <p:spTgt spid="2052"/>
                                        </p:tgtEl>
                                        <p:attrNameLst>
                                          <p:attrName>ppt_w</p:attrName>
                                        </p:attrNameLst>
                                      </p:cBhvr>
                                      <p:tavLst>
                                        <p:tav tm="0">
                                          <p:val>
                                            <p:fltVal val="0"/>
                                          </p:val>
                                        </p:tav>
                                        <p:tav tm="100000">
                                          <p:val>
                                            <p:strVal val="#ppt_w"/>
                                          </p:val>
                                        </p:tav>
                                      </p:tavLst>
                                    </p:anim>
                                    <p:anim calcmode="lin" valueType="num">
                                      <p:cBhvr>
                                        <p:cTn id="20" dur="500" fill="hold"/>
                                        <p:tgtEl>
                                          <p:spTgt spid="2052"/>
                                        </p:tgtEl>
                                        <p:attrNameLst>
                                          <p:attrName>ppt_h</p:attrName>
                                        </p:attrNameLst>
                                      </p:cBhvr>
                                      <p:tavLst>
                                        <p:tav tm="0">
                                          <p:val>
                                            <p:fltVal val="0"/>
                                          </p:val>
                                        </p:tav>
                                        <p:tav tm="100000">
                                          <p:val>
                                            <p:strVal val="#ppt_h"/>
                                          </p:val>
                                        </p:tav>
                                      </p:tavLst>
                                    </p:anim>
                                    <p:animEffect transition="in" filter="fade">
                                      <p:cBhvr>
                                        <p:cTn id="21" dur="500"/>
                                        <p:tgtEl>
                                          <p:spTgt spid="20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92925" y="624110"/>
            <a:ext cx="8911687" cy="664863"/>
          </a:xfrm>
        </p:spPr>
        <p:txBody>
          <a:bodyPr>
            <a:normAutofit/>
          </a:bodyPr>
          <a:lstStyle/>
          <a:p>
            <a:pPr algn="ctr"/>
            <a:r>
              <a:rPr lang="es-MX" sz="3200" dirty="0" smtClean="0">
                <a:solidFill>
                  <a:srgbClr val="EE6ED3"/>
                </a:solidFill>
                <a:latin typeface="Lucida Handwriting" panose="03010101010101010101" pitchFamily="66" charset="0"/>
              </a:rPr>
              <a:t>BIBLIOGRAFÍA</a:t>
            </a:r>
            <a:endParaRPr lang="es-MX" sz="3200" dirty="0">
              <a:solidFill>
                <a:srgbClr val="EE6ED3"/>
              </a:solidFill>
              <a:latin typeface="Lucida Handwriting" panose="03010101010101010101" pitchFamily="66" charset="0"/>
            </a:endParaRPr>
          </a:p>
        </p:txBody>
      </p:sp>
      <p:sp>
        <p:nvSpPr>
          <p:cNvPr id="3" name="Marcador de contenido 2"/>
          <p:cNvSpPr>
            <a:spLocks noGrp="1"/>
          </p:cNvSpPr>
          <p:nvPr>
            <p:ph idx="1"/>
          </p:nvPr>
        </p:nvSpPr>
        <p:spPr>
          <a:xfrm>
            <a:off x="2589212" y="1619480"/>
            <a:ext cx="8915400" cy="4291742"/>
          </a:xfrm>
        </p:spPr>
        <p:txBody>
          <a:bodyPr>
            <a:normAutofit/>
          </a:bodyPr>
          <a:lstStyle/>
          <a:p>
            <a:pPr algn="just">
              <a:buClr>
                <a:schemeClr val="accent6"/>
              </a:buClr>
              <a:buFont typeface="Courier New" panose="02070309020205020404" pitchFamily="49" charset="0"/>
              <a:buChar char="o"/>
            </a:pPr>
            <a:r>
              <a:rPr lang="es-MX" sz="2000" dirty="0" smtClean="0">
                <a:solidFill>
                  <a:srgbClr val="336699"/>
                </a:solidFill>
              </a:rPr>
              <a:t>Covey, Sean. (2003). </a:t>
            </a:r>
            <a:r>
              <a:rPr lang="es-MX" sz="2000" i="1" dirty="0" smtClean="0">
                <a:solidFill>
                  <a:srgbClr val="336699"/>
                </a:solidFill>
              </a:rPr>
              <a:t>Los 7 hábitos de los adolescentes altamente efectivos.</a:t>
            </a:r>
            <a:r>
              <a:rPr lang="es-MX" sz="2000" dirty="0" smtClean="0">
                <a:solidFill>
                  <a:srgbClr val="336699"/>
                </a:solidFill>
              </a:rPr>
              <a:t> México. Grijalbo.</a:t>
            </a:r>
          </a:p>
          <a:p>
            <a:pPr algn="just">
              <a:buClr>
                <a:schemeClr val="accent6"/>
              </a:buClr>
              <a:buFont typeface="Courier New" panose="02070309020205020404" pitchFamily="49" charset="0"/>
              <a:buChar char="o"/>
            </a:pPr>
            <a:r>
              <a:rPr lang="es-MX" sz="2000" dirty="0" smtClean="0">
                <a:solidFill>
                  <a:srgbClr val="336699"/>
                </a:solidFill>
              </a:rPr>
              <a:t>García de León, Ma. Rocio, </a:t>
            </a:r>
            <a:r>
              <a:rPr lang="es-MX" sz="2000" i="1" dirty="0" smtClean="0">
                <a:solidFill>
                  <a:srgbClr val="336699"/>
                </a:solidFill>
              </a:rPr>
              <a:t>et al. </a:t>
            </a:r>
            <a:r>
              <a:rPr lang="es-MX" sz="2000" dirty="0" smtClean="0">
                <a:solidFill>
                  <a:srgbClr val="336699"/>
                </a:solidFill>
              </a:rPr>
              <a:t>(2016). </a:t>
            </a:r>
            <a:r>
              <a:rPr lang="es-MX" sz="2000" i="1" dirty="0" smtClean="0">
                <a:solidFill>
                  <a:srgbClr val="336699"/>
                </a:solidFill>
              </a:rPr>
              <a:t>Desarrollo Social del Adolescente.</a:t>
            </a:r>
            <a:r>
              <a:rPr lang="es-MX" sz="2000" dirty="0" smtClean="0">
                <a:solidFill>
                  <a:srgbClr val="336699"/>
                </a:solidFill>
              </a:rPr>
              <a:t> México. UAEM.</a:t>
            </a:r>
          </a:p>
          <a:p>
            <a:pPr algn="just">
              <a:buClr>
                <a:schemeClr val="accent6"/>
              </a:buClr>
              <a:buFont typeface="Courier New" panose="02070309020205020404" pitchFamily="49" charset="0"/>
              <a:buChar char="o"/>
            </a:pPr>
            <a:r>
              <a:rPr lang="es-MX" sz="2000" dirty="0" smtClean="0">
                <a:solidFill>
                  <a:srgbClr val="336699"/>
                </a:solidFill>
              </a:rPr>
              <a:t>Goleman, Daniel. (2003). </a:t>
            </a:r>
            <a:r>
              <a:rPr lang="es-MX" sz="2000" i="1" dirty="0" smtClean="0">
                <a:solidFill>
                  <a:srgbClr val="336699"/>
                </a:solidFill>
              </a:rPr>
              <a:t>La inteligencia emocional. Por qué es más importante que el cociente intelectual</a:t>
            </a:r>
            <a:r>
              <a:rPr lang="es-MX" sz="2000" dirty="0" smtClean="0">
                <a:solidFill>
                  <a:srgbClr val="336699"/>
                </a:solidFill>
              </a:rPr>
              <a:t>. México. Vergara.</a:t>
            </a:r>
          </a:p>
          <a:p>
            <a:pPr algn="just">
              <a:buClr>
                <a:schemeClr val="accent6"/>
              </a:buClr>
              <a:buFont typeface="Courier New" panose="02070309020205020404" pitchFamily="49" charset="0"/>
              <a:buChar char="o"/>
            </a:pPr>
            <a:r>
              <a:rPr lang="es-MX" sz="2000" dirty="0" smtClean="0">
                <a:solidFill>
                  <a:srgbClr val="336699"/>
                </a:solidFill>
              </a:rPr>
              <a:t>Hay, Louise L. (2016). </a:t>
            </a:r>
            <a:r>
              <a:rPr lang="es-MX" sz="2000" i="1" dirty="0" smtClean="0">
                <a:solidFill>
                  <a:srgbClr val="336699"/>
                </a:solidFill>
              </a:rPr>
              <a:t>Tú puedes sanar tu vida</a:t>
            </a:r>
            <a:r>
              <a:rPr lang="es-MX" sz="2000" dirty="0" smtClean="0">
                <a:solidFill>
                  <a:srgbClr val="336699"/>
                </a:solidFill>
              </a:rPr>
              <a:t>. México. Diana.</a:t>
            </a:r>
          </a:p>
          <a:p>
            <a:pPr algn="just">
              <a:buClr>
                <a:schemeClr val="accent6"/>
              </a:buClr>
              <a:buFont typeface="Courier New" panose="02070309020205020404" pitchFamily="49" charset="0"/>
              <a:buChar char="o"/>
            </a:pPr>
            <a:r>
              <a:rPr lang="es-MX" sz="2000" dirty="0" smtClean="0">
                <a:solidFill>
                  <a:srgbClr val="006699"/>
                </a:solidFill>
              </a:rPr>
              <a:t>Repetto Elvira, </a:t>
            </a:r>
            <a:r>
              <a:rPr lang="es-MX" sz="2000" i="1" dirty="0">
                <a:solidFill>
                  <a:srgbClr val="336699"/>
                </a:solidFill>
              </a:rPr>
              <a:t>et al.</a:t>
            </a:r>
            <a:r>
              <a:rPr lang="es-MX" sz="2000" dirty="0" smtClean="0">
                <a:solidFill>
                  <a:srgbClr val="006699"/>
                </a:solidFill>
              </a:rPr>
              <a:t> (</a:t>
            </a:r>
            <a:r>
              <a:rPr lang="es-MX" sz="2000" dirty="0">
                <a:solidFill>
                  <a:srgbClr val="006699"/>
                </a:solidFill>
              </a:rPr>
              <a:t>2009). </a:t>
            </a:r>
            <a:r>
              <a:rPr lang="es-MX" sz="2000" i="1" dirty="0">
                <a:solidFill>
                  <a:srgbClr val="006699"/>
                </a:solidFill>
              </a:rPr>
              <a:t>Formación en competencias socioemocionales. </a:t>
            </a:r>
            <a:r>
              <a:rPr lang="es-MX" sz="2000" dirty="0" smtClean="0">
                <a:solidFill>
                  <a:srgbClr val="006699"/>
                </a:solidFill>
              </a:rPr>
              <a:t>Madrid. </a:t>
            </a:r>
            <a:r>
              <a:rPr lang="es-MX" sz="2000" dirty="0">
                <a:solidFill>
                  <a:srgbClr val="006699"/>
                </a:solidFill>
              </a:rPr>
              <a:t>La Muralla</a:t>
            </a:r>
            <a:r>
              <a:rPr lang="es-MX" sz="2000" dirty="0" smtClean="0">
                <a:solidFill>
                  <a:srgbClr val="006699"/>
                </a:solidFill>
              </a:rPr>
              <a:t>. </a:t>
            </a:r>
            <a:endParaRPr lang="es-MX" sz="2000" dirty="0" smtClean="0">
              <a:solidFill>
                <a:srgbClr val="336699"/>
              </a:solidFill>
            </a:endParaRPr>
          </a:p>
          <a:p>
            <a:pPr algn="just">
              <a:buClr>
                <a:schemeClr val="accent6"/>
              </a:buClr>
              <a:buFont typeface="Courier New" panose="02070309020205020404" pitchFamily="49" charset="0"/>
              <a:buChar char="o"/>
            </a:pPr>
            <a:r>
              <a:rPr lang="es-MX" sz="2000" dirty="0" smtClean="0">
                <a:solidFill>
                  <a:srgbClr val="336699"/>
                </a:solidFill>
              </a:rPr>
              <a:t>Rodríguez, Mauro</a:t>
            </a:r>
            <a:r>
              <a:rPr lang="es-MX" sz="2000" dirty="0">
                <a:solidFill>
                  <a:srgbClr val="336699"/>
                </a:solidFill>
              </a:rPr>
              <a:t>. (1991). </a:t>
            </a:r>
            <a:r>
              <a:rPr lang="es-MX" sz="2000" i="1" dirty="0">
                <a:solidFill>
                  <a:srgbClr val="336699"/>
                </a:solidFill>
              </a:rPr>
              <a:t>Manejo de conflictos. </a:t>
            </a:r>
            <a:r>
              <a:rPr lang="es-MX" sz="2000" dirty="0">
                <a:solidFill>
                  <a:srgbClr val="336699"/>
                </a:solidFill>
              </a:rPr>
              <a:t>México. Manual Moderno.</a:t>
            </a:r>
          </a:p>
          <a:p>
            <a:pPr algn="just">
              <a:buClr>
                <a:schemeClr val="accent6"/>
              </a:buClr>
              <a:buFont typeface="Courier New" panose="02070309020205020404" pitchFamily="49" charset="0"/>
              <a:buChar char="o"/>
            </a:pPr>
            <a:endParaRPr lang="es-MX" sz="2000" dirty="0" smtClean="0">
              <a:solidFill>
                <a:srgbClr val="336699"/>
              </a:solidFill>
            </a:endParaRPr>
          </a:p>
          <a:p>
            <a:pPr marL="0" indent="0">
              <a:buClr>
                <a:schemeClr val="accent6"/>
              </a:buClr>
              <a:buNone/>
            </a:pPr>
            <a:endParaRPr lang="es-MX" dirty="0"/>
          </a:p>
        </p:txBody>
      </p:sp>
    </p:spTree>
    <p:extLst>
      <p:ext uri="{BB962C8B-B14F-4D97-AF65-F5344CB8AC3E}">
        <p14:creationId xmlns:p14="http://schemas.microsoft.com/office/powerpoint/2010/main" val="37012621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1000"/>
                                        <p:tgtEl>
                                          <p:spTgt spid="3">
                                            <p:txEl>
                                              <p:pRg st="0" end="0"/>
                                            </p:txEl>
                                          </p:spTgt>
                                        </p:tgtEl>
                                      </p:cBhvr>
                                    </p:animEffect>
                                    <p:anim calcmode="lin" valueType="num">
                                      <p:cBhvr>
                                        <p:cTn id="14"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42" presetClass="entr" presetSubtype="0" fill="hold" nodeType="after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1000"/>
                                        <p:tgtEl>
                                          <p:spTgt spid="3">
                                            <p:txEl>
                                              <p:pRg st="1" end="1"/>
                                            </p:txEl>
                                          </p:spTgt>
                                        </p:tgtEl>
                                      </p:cBhvr>
                                    </p:animEffect>
                                    <p:anim calcmode="lin" valueType="num">
                                      <p:cBhvr>
                                        <p:cTn id="20"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par>
                          <p:cTn id="22" fill="hold">
                            <p:stCondLst>
                              <p:cond delay="2500"/>
                            </p:stCondLst>
                            <p:childTnLst>
                              <p:par>
                                <p:cTn id="23" presetID="42" presetClass="entr" presetSubtype="0" fill="hold" nodeType="after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Effect transition="in" filter="fade">
                                      <p:cBhvr>
                                        <p:cTn id="25" dur="1000"/>
                                        <p:tgtEl>
                                          <p:spTgt spid="3">
                                            <p:txEl>
                                              <p:pRg st="2" end="2"/>
                                            </p:txEl>
                                          </p:spTgt>
                                        </p:tgtEl>
                                      </p:cBhvr>
                                    </p:animEffect>
                                    <p:anim calcmode="lin" valueType="num">
                                      <p:cBhvr>
                                        <p:cTn id="26"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7"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par>
                          <p:cTn id="28" fill="hold">
                            <p:stCondLst>
                              <p:cond delay="3500"/>
                            </p:stCondLst>
                            <p:childTnLst>
                              <p:par>
                                <p:cTn id="29" presetID="42" presetClass="entr" presetSubtype="0" fill="hold" nodeType="after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Effect transition="in" filter="fade">
                                      <p:cBhvr>
                                        <p:cTn id="31" dur="1000"/>
                                        <p:tgtEl>
                                          <p:spTgt spid="3">
                                            <p:txEl>
                                              <p:pRg st="3" end="3"/>
                                            </p:txEl>
                                          </p:spTgt>
                                        </p:tgtEl>
                                      </p:cBhvr>
                                    </p:animEffect>
                                    <p:anim calcmode="lin" valueType="num">
                                      <p:cBhvr>
                                        <p:cTn id="3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par>
                          <p:cTn id="34" fill="hold">
                            <p:stCondLst>
                              <p:cond delay="4500"/>
                            </p:stCondLst>
                            <p:childTnLst>
                              <p:par>
                                <p:cTn id="35" presetID="42" presetClass="entr" presetSubtype="0" fill="hold" nodeType="after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Effect transition="in" filter="fade">
                                      <p:cBhvr>
                                        <p:cTn id="37" dur="1000"/>
                                        <p:tgtEl>
                                          <p:spTgt spid="3">
                                            <p:txEl>
                                              <p:pRg st="4" end="4"/>
                                            </p:txEl>
                                          </p:spTgt>
                                        </p:tgtEl>
                                      </p:cBhvr>
                                    </p:animEffect>
                                    <p:anim calcmode="lin" valueType="num">
                                      <p:cBhvr>
                                        <p:cTn id="3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9"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par>
                          <p:cTn id="40" fill="hold">
                            <p:stCondLst>
                              <p:cond delay="5500"/>
                            </p:stCondLst>
                            <p:childTnLst>
                              <p:par>
                                <p:cTn id="41" presetID="42" presetClass="entr" presetSubtype="0" fill="hold" nodeType="afterEffect">
                                  <p:stCondLst>
                                    <p:cond delay="0"/>
                                  </p:stCondLst>
                                  <p:childTnLst>
                                    <p:set>
                                      <p:cBhvr>
                                        <p:cTn id="42" dur="1" fill="hold">
                                          <p:stCondLst>
                                            <p:cond delay="0"/>
                                          </p:stCondLst>
                                        </p:cTn>
                                        <p:tgtEl>
                                          <p:spTgt spid="3">
                                            <p:txEl>
                                              <p:pRg st="5" end="5"/>
                                            </p:txEl>
                                          </p:spTgt>
                                        </p:tgtEl>
                                        <p:attrNameLst>
                                          <p:attrName>style.visibility</p:attrName>
                                        </p:attrNameLst>
                                      </p:cBhvr>
                                      <p:to>
                                        <p:strVal val="visible"/>
                                      </p:to>
                                    </p:set>
                                    <p:animEffect transition="in" filter="fade">
                                      <p:cBhvr>
                                        <p:cTn id="43" dur="700"/>
                                        <p:tgtEl>
                                          <p:spTgt spid="3">
                                            <p:txEl>
                                              <p:pRg st="5" end="5"/>
                                            </p:txEl>
                                          </p:spTgt>
                                        </p:tgtEl>
                                      </p:cBhvr>
                                    </p:animEffect>
                                    <p:anim calcmode="lin" valueType="num">
                                      <p:cBhvr>
                                        <p:cTn id="44" dur="7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5" dur="7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92925" y="624110"/>
            <a:ext cx="8911687" cy="675880"/>
          </a:xfrm>
        </p:spPr>
        <p:txBody>
          <a:bodyPr>
            <a:normAutofit/>
          </a:bodyPr>
          <a:lstStyle/>
          <a:p>
            <a:pPr algn="ctr"/>
            <a:r>
              <a:rPr lang="es-MX" sz="3200" dirty="0" smtClean="0">
                <a:solidFill>
                  <a:srgbClr val="EE6ED3"/>
                </a:solidFill>
                <a:latin typeface="Lucida Handwriting" panose="03010101010101010101" pitchFamily="66" charset="0"/>
              </a:rPr>
              <a:t>MESOGRAFÍA</a:t>
            </a:r>
            <a:endParaRPr lang="es-MX" sz="3200" dirty="0"/>
          </a:p>
        </p:txBody>
      </p:sp>
      <p:sp>
        <p:nvSpPr>
          <p:cNvPr id="3" name="Marcador de contenido 2"/>
          <p:cNvSpPr>
            <a:spLocks noGrp="1"/>
          </p:cNvSpPr>
          <p:nvPr>
            <p:ph idx="1"/>
          </p:nvPr>
        </p:nvSpPr>
        <p:spPr>
          <a:xfrm>
            <a:off x="2589212" y="1608463"/>
            <a:ext cx="8915400" cy="4302759"/>
          </a:xfrm>
        </p:spPr>
        <p:txBody>
          <a:bodyPr>
            <a:normAutofit lnSpcReduction="10000"/>
          </a:bodyPr>
          <a:lstStyle/>
          <a:p>
            <a:pPr algn="just">
              <a:buClr>
                <a:schemeClr val="accent6"/>
              </a:buClr>
              <a:buFont typeface="Courier New" panose="02070309020205020404" pitchFamily="49" charset="0"/>
              <a:buChar char="o"/>
            </a:pPr>
            <a:r>
              <a:rPr lang="es-MX" sz="2000" dirty="0">
                <a:solidFill>
                  <a:srgbClr val="336699"/>
                </a:solidFill>
              </a:rPr>
              <a:t>http://</a:t>
            </a:r>
            <a:r>
              <a:rPr lang="es-MX" sz="2000" dirty="0" smtClean="0">
                <a:solidFill>
                  <a:srgbClr val="336699"/>
                </a:solidFill>
              </a:rPr>
              <a:t>www.unavidaintegral.com/el-origen-de-los-conflictos.html</a:t>
            </a:r>
          </a:p>
          <a:p>
            <a:pPr algn="just">
              <a:buClr>
                <a:schemeClr val="accent6"/>
              </a:buClr>
              <a:buFont typeface="Courier New" panose="02070309020205020404" pitchFamily="49" charset="0"/>
              <a:buChar char="o"/>
            </a:pPr>
            <a:r>
              <a:rPr lang="es-MX" sz="2000" dirty="0">
                <a:solidFill>
                  <a:srgbClr val="336699"/>
                </a:solidFill>
              </a:rPr>
              <a:t>http://</a:t>
            </a:r>
            <a:r>
              <a:rPr lang="es-MX" sz="2000" dirty="0" smtClean="0">
                <a:solidFill>
                  <a:srgbClr val="336699"/>
                </a:solidFill>
              </a:rPr>
              <a:t>www.mailxmail.com/curso-conflicto-solucion/situacion-motivo-conflicto-ventajas-desventajas</a:t>
            </a:r>
          </a:p>
          <a:p>
            <a:pPr algn="just">
              <a:buClr>
                <a:schemeClr val="accent6"/>
              </a:buClr>
              <a:buFont typeface="Courier New" panose="02070309020205020404" pitchFamily="49" charset="0"/>
              <a:buChar char="o"/>
            </a:pPr>
            <a:r>
              <a:rPr lang="es-MX" sz="2000" dirty="0">
                <a:solidFill>
                  <a:srgbClr val="336699"/>
                </a:solidFill>
              </a:rPr>
              <a:t>http://</a:t>
            </a:r>
            <a:r>
              <a:rPr lang="es-MX" sz="2000" dirty="0" smtClean="0">
                <a:solidFill>
                  <a:srgbClr val="336699"/>
                </a:solidFill>
              </a:rPr>
              <a:t>www.formacionsve.es/salida/4_2_1_resolver_conflictos.php</a:t>
            </a:r>
          </a:p>
          <a:p>
            <a:pPr algn="just">
              <a:buClr>
                <a:schemeClr val="accent6"/>
              </a:buClr>
              <a:buFont typeface="Courier New" panose="02070309020205020404" pitchFamily="49" charset="0"/>
              <a:buChar char="o"/>
            </a:pPr>
            <a:r>
              <a:rPr lang="es-MX" sz="2000" dirty="0">
                <a:solidFill>
                  <a:srgbClr val="336699"/>
                </a:solidFill>
              </a:rPr>
              <a:t>http://</a:t>
            </a:r>
            <a:r>
              <a:rPr lang="es-MX" sz="2000" dirty="0" smtClean="0">
                <a:solidFill>
                  <a:srgbClr val="336699"/>
                </a:solidFill>
              </a:rPr>
              <a:t>www.uprm.edu/vivienda/media/docs/ManejoDeConflictos.pdf</a:t>
            </a:r>
          </a:p>
          <a:p>
            <a:pPr algn="just">
              <a:buClr>
                <a:schemeClr val="accent6"/>
              </a:buClr>
              <a:buFont typeface="Courier New" panose="02070309020205020404" pitchFamily="49" charset="0"/>
              <a:buChar char="o"/>
            </a:pPr>
            <a:r>
              <a:rPr lang="es-MX" sz="2000" dirty="0">
                <a:solidFill>
                  <a:srgbClr val="336699"/>
                </a:solidFill>
              </a:rPr>
              <a:t>http://</a:t>
            </a:r>
            <a:r>
              <a:rPr lang="es-MX" sz="2000" dirty="0" smtClean="0">
                <a:solidFill>
                  <a:srgbClr val="336699"/>
                </a:solidFill>
              </a:rPr>
              <a:t>revista.consumer.es/web/es/20040301/interiormente/68165.php</a:t>
            </a:r>
          </a:p>
          <a:p>
            <a:pPr algn="just">
              <a:buClr>
                <a:schemeClr val="accent6"/>
              </a:buClr>
              <a:buFont typeface="Courier New" panose="02070309020205020404" pitchFamily="49" charset="0"/>
              <a:buChar char="o"/>
            </a:pPr>
            <a:r>
              <a:rPr lang="es-MX" sz="2000" dirty="0">
                <a:solidFill>
                  <a:srgbClr val="336699"/>
                </a:solidFill>
              </a:rPr>
              <a:t>http://</a:t>
            </a:r>
            <a:r>
              <a:rPr lang="es-MX" sz="2000" dirty="0" smtClean="0">
                <a:solidFill>
                  <a:srgbClr val="336699"/>
                </a:solidFill>
              </a:rPr>
              <a:t>web.educastur.princast.es/proyectos/mediacion/mediacion.htm</a:t>
            </a:r>
          </a:p>
          <a:p>
            <a:pPr algn="just">
              <a:buClr>
                <a:schemeClr val="accent6"/>
              </a:buClr>
              <a:buFont typeface="Courier New" panose="02070309020205020404" pitchFamily="49" charset="0"/>
              <a:buChar char="o"/>
            </a:pPr>
            <a:r>
              <a:rPr lang="es-MX" sz="2000" dirty="0">
                <a:solidFill>
                  <a:srgbClr val="336699"/>
                </a:solidFill>
              </a:rPr>
              <a:t>http://www.mediacionchile.cl/pagina/mediacion-familiar/que-es-la-mediacion/</a:t>
            </a:r>
          </a:p>
        </p:txBody>
      </p:sp>
    </p:spTree>
    <p:extLst>
      <p:ext uri="{BB962C8B-B14F-4D97-AF65-F5344CB8AC3E}">
        <p14:creationId xmlns:p14="http://schemas.microsoft.com/office/powerpoint/2010/main" val="32707710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1000"/>
                                        <p:tgtEl>
                                          <p:spTgt spid="3">
                                            <p:txEl>
                                              <p:pRg st="0" end="0"/>
                                            </p:txEl>
                                          </p:spTgt>
                                        </p:tgtEl>
                                      </p:cBhvr>
                                    </p:animEffect>
                                    <p:anim calcmode="lin" valueType="num">
                                      <p:cBhvr>
                                        <p:cTn id="14"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42" presetClass="entr" presetSubtype="0" fill="hold" nodeType="after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1000"/>
                                        <p:tgtEl>
                                          <p:spTgt spid="3">
                                            <p:txEl>
                                              <p:pRg st="1" end="1"/>
                                            </p:txEl>
                                          </p:spTgt>
                                        </p:tgtEl>
                                      </p:cBhvr>
                                    </p:animEffect>
                                    <p:anim calcmode="lin" valueType="num">
                                      <p:cBhvr>
                                        <p:cTn id="20"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par>
                          <p:cTn id="22" fill="hold">
                            <p:stCondLst>
                              <p:cond delay="2500"/>
                            </p:stCondLst>
                            <p:childTnLst>
                              <p:par>
                                <p:cTn id="23" presetID="42" presetClass="entr" presetSubtype="0" fill="hold" nodeType="after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Effect transition="in" filter="fade">
                                      <p:cBhvr>
                                        <p:cTn id="25" dur="1000"/>
                                        <p:tgtEl>
                                          <p:spTgt spid="3">
                                            <p:txEl>
                                              <p:pRg st="2" end="2"/>
                                            </p:txEl>
                                          </p:spTgt>
                                        </p:tgtEl>
                                      </p:cBhvr>
                                    </p:animEffect>
                                    <p:anim calcmode="lin" valueType="num">
                                      <p:cBhvr>
                                        <p:cTn id="26"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7"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par>
                          <p:cTn id="28" fill="hold">
                            <p:stCondLst>
                              <p:cond delay="3500"/>
                            </p:stCondLst>
                            <p:childTnLst>
                              <p:par>
                                <p:cTn id="29" presetID="42" presetClass="entr" presetSubtype="0" fill="hold" nodeType="after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Effect transition="in" filter="fade">
                                      <p:cBhvr>
                                        <p:cTn id="31" dur="1000"/>
                                        <p:tgtEl>
                                          <p:spTgt spid="3">
                                            <p:txEl>
                                              <p:pRg st="3" end="3"/>
                                            </p:txEl>
                                          </p:spTgt>
                                        </p:tgtEl>
                                      </p:cBhvr>
                                    </p:animEffect>
                                    <p:anim calcmode="lin" valueType="num">
                                      <p:cBhvr>
                                        <p:cTn id="3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par>
                          <p:cTn id="34" fill="hold">
                            <p:stCondLst>
                              <p:cond delay="4500"/>
                            </p:stCondLst>
                            <p:childTnLst>
                              <p:par>
                                <p:cTn id="35" presetID="42" presetClass="entr" presetSubtype="0" fill="hold" nodeType="after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Effect transition="in" filter="fade">
                                      <p:cBhvr>
                                        <p:cTn id="37" dur="1000"/>
                                        <p:tgtEl>
                                          <p:spTgt spid="3">
                                            <p:txEl>
                                              <p:pRg st="4" end="4"/>
                                            </p:txEl>
                                          </p:spTgt>
                                        </p:tgtEl>
                                      </p:cBhvr>
                                    </p:animEffect>
                                    <p:anim calcmode="lin" valueType="num">
                                      <p:cBhvr>
                                        <p:cTn id="3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9"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par>
                          <p:cTn id="40" fill="hold">
                            <p:stCondLst>
                              <p:cond delay="5500"/>
                            </p:stCondLst>
                            <p:childTnLst>
                              <p:par>
                                <p:cTn id="41" presetID="42" presetClass="entr" presetSubtype="0" fill="hold" nodeType="afterEffect">
                                  <p:stCondLst>
                                    <p:cond delay="0"/>
                                  </p:stCondLst>
                                  <p:childTnLst>
                                    <p:set>
                                      <p:cBhvr>
                                        <p:cTn id="42" dur="1" fill="hold">
                                          <p:stCondLst>
                                            <p:cond delay="0"/>
                                          </p:stCondLst>
                                        </p:cTn>
                                        <p:tgtEl>
                                          <p:spTgt spid="3">
                                            <p:txEl>
                                              <p:pRg st="5" end="5"/>
                                            </p:txEl>
                                          </p:spTgt>
                                        </p:tgtEl>
                                        <p:attrNameLst>
                                          <p:attrName>style.visibility</p:attrName>
                                        </p:attrNameLst>
                                      </p:cBhvr>
                                      <p:to>
                                        <p:strVal val="visible"/>
                                      </p:to>
                                    </p:set>
                                    <p:animEffect transition="in" filter="fade">
                                      <p:cBhvr>
                                        <p:cTn id="43" dur="1000"/>
                                        <p:tgtEl>
                                          <p:spTgt spid="3">
                                            <p:txEl>
                                              <p:pRg st="5" end="5"/>
                                            </p:txEl>
                                          </p:spTgt>
                                        </p:tgtEl>
                                      </p:cBhvr>
                                    </p:animEffect>
                                    <p:anim calcmode="lin" valueType="num">
                                      <p:cBhvr>
                                        <p:cTn id="44"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5"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par>
                          <p:cTn id="46" fill="hold">
                            <p:stCondLst>
                              <p:cond delay="6500"/>
                            </p:stCondLst>
                            <p:childTnLst>
                              <p:par>
                                <p:cTn id="47" presetID="42" presetClass="entr" presetSubtype="0" fill="hold" nodeType="after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Effect transition="in" filter="fade">
                                      <p:cBhvr>
                                        <p:cTn id="49" dur="1000"/>
                                        <p:tgtEl>
                                          <p:spTgt spid="3">
                                            <p:txEl>
                                              <p:pRg st="6" end="6"/>
                                            </p:txEl>
                                          </p:spTgt>
                                        </p:tgtEl>
                                      </p:cBhvr>
                                    </p:animEffect>
                                    <p:anim calcmode="lin" valueType="num">
                                      <p:cBhvr>
                                        <p:cTn id="5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589212" y="848299"/>
            <a:ext cx="8915400" cy="5062923"/>
          </a:xfrm>
        </p:spPr>
        <p:txBody>
          <a:bodyPr/>
          <a:lstStyle/>
          <a:p>
            <a:pPr>
              <a:buClr>
                <a:schemeClr val="accent6"/>
              </a:buClr>
              <a:buFont typeface="Courier New" panose="02070309020205020404" pitchFamily="49" charset="0"/>
              <a:buChar char="o"/>
            </a:pPr>
            <a:r>
              <a:rPr lang="es-MX" dirty="0">
                <a:solidFill>
                  <a:srgbClr val="336699"/>
                </a:solidFill>
              </a:rPr>
              <a:t>http://</a:t>
            </a:r>
            <a:r>
              <a:rPr lang="es-MX" dirty="0" smtClean="0">
                <a:solidFill>
                  <a:srgbClr val="336699"/>
                </a:solidFill>
              </a:rPr>
              <a:t>www.unizar.es/deproyecto/programas/negmedn/negmed3.pdf</a:t>
            </a:r>
          </a:p>
          <a:p>
            <a:pPr>
              <a:buClr>
                <a:schemeClr val="accent6"/>
              </a:buClr>
              <a:buFont typeface="Courier New" panose="02070309020205020404" pitchFamily="49" charset="0"/>
              <a:buChar char="o"/>
            </a:pPr>
            <a:r>
              <a:rPr lang="es-MX" dirty="0">
                <a:solidFill>
                  <a:srgbClr val="336699"/>
                </a:solidFill>
              </a:rPr>
              <a:t>http://</a:t>
            </a:r>
            <a:r>
              <a:rPr lang="es-MX" dirty="0" smtClean="0">
                <a:solidFill>
                  <a:srgbClr val="336699"/>
                </a:solidFill>
              </a:rPr>
              <a:t>www.mediacionsoluciona.com/index.php/que-es-la-mediacion/beneficios-de-la-mediacion</a:t>
            </a:r>
          </a:p>
          <a:p>
            <a:pPr>
              <a:buClr>
                <a:schemeClr val="accent6"/>
              </a:buClr>
              <a:buFont typeface="Courier New" panose="02070309020205020404" pitchFamily="49" charset="0"/>
              <a:buChar char="o"/>
            </a:pPr>
            <a:r>
              <a:rPr lang="es-MX" dirty="0">
                <a:solidFill>
                  <a:srgbClr val="336699"/>
                </a:solidFill>
              </a:rPr>
              <a:t>http://</a:t>
            </a:r>
            <a:r>
              <a:rPr lang="es-MX" dirty="0" smtClean="0">
                <a:solidFill>
                  <a:srgbClr val="336699"/>
                </a:solidFill>
              </a:rPr>
              <a:t>riem.facmed.unam.mx/node/182</a:t>
            </a:r>
          </a:p>
          <a:p>
            <a:pPr>
              <a:buClr>
                <a:schemeClr val="accent6"/>
              </a:buClr>
              <a:buFont typeface="Courier New" panose="02070309020205020404" pitchFamily="49" charset="0"/>
              <a:buChar char="o"/>
            </a:pPr>
            <a:r>
              <a:rPr lang="es-MX" dirty="0">
                <a:solidFill>
                  <a:srgbClr val="336699"/>
                </a:solidFill>
              </a:rPr>
              <a:t>http://www.psicopedagogia.com/definicion/empatia</a:t>
            </a:r>
          </a:p>
        </p:txBody>
      </p:sp>
      <p:sp>
        <p:nvSpPr>
          <p:cNvPr id="4" name="Rectángulo 3"/>
          <p:cNvSpPr/>
          <p:nvPr/>
        </p:nvSpPr>
        <p:spPr>
          <a:xfrm>
            <a:off x="3110391" y="3491024"/>
            <a:ext cx="7873042" cy="2031325"/>
          </a:xfrm>
          <a:prstGeom prst="rect">
            <a:avLst/>
          </a:prstGeom>
          <a:solidFill>
            <a:srgbClr val="336699"/>
          </a:solidFill>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82550" algn="just">
              <a:defRPr/>
            </a:pPr>
            <a:endParaRPr lang="es-AR" dirty="0" smtClean="0">
              <a:solidFill>
                <a:schemeClr val="accent6">
                  <a:lumMod val="75000"/>
                </a:schemeClr>
              </a:solidFill>
              <a:latin typeface="Tahoma" pitchFamily="34" charset="0"/>
              <a:cs typeface="Tahoma" pitchFamily="34" charset="0"/>
            </a:endParaRPr>
          </a:p>
          <a:p>
            <a:pPr marL="82550" algn="just">
              <a:defRPr/>
            </a:pPr>
            <a:r>
              <a:rPr lang="es-AR" dirty="0" smtClean="0">
                <a:solidFill>
                  <a:srgbClr val="FFFFCC"/>
                </a:solidFill>
                <a:latin typeface="Tahoma" pitchFamily="34" charset="0"/>
                <a:cs typeface="Tahoma" pitchFamily="34" charset="0"/>
              </a:rPr>
              <a:t>Nota</a:t>
            </a:r>
            <a:r>
              <a:rPr lang="es-AR" dirty="0">
                <a:solidFill>
                  <a:srgbClr val="FFFFCC"/>
                </a:solidFill>
                <a:latin typeface="Tahoma" pitchFamily="34" charset="0"/>
                <a:cs typeface="Tahoma" pitchFamily="34" charset="0"/>
              </a:rPr>
              <a:t>: El contenido de este material es únicamente con fines educativos </a:t>
            </a:r>
            <a:endParaRPr lang="es-AR" dirty="0" smtClean="0">
              <a:solidFill>
                <a:srgbClr val="FFFFCC"/>
              </a:solidFill>
              <a:latin typeface="Tahoma" pitchFamily="34" charset="0"/>
              <a:cs typeface="Tahoma" pitchFamily="34" charset="0"/>
            </a:endParaRPr>
          </a:p>
          <a:p>
            <a:pPr marL="82550" algn="just">
              <a:defRPr/>
            </a:pPr>
            <a:r>
              <a:rPr lang="es-AR" dirty="0" smtClean="0">
                <a:solidFill>
                  <a:srgbClr val="FFFFCC"/>
                </a:solidFill>
                <a:latin typeface="Tahoma" pitchFamily="34" charset="0"/>
                <a:cs typeface="Tahoma" pitchFamily="34" charset="0"/>
              </a:rPr>
              <a:t>y </a:t>
            </a:r>
            <a:r>
              <a:rPr lang="es-AR" dirty="0">
                <a:solidFill>
                  <a:srgbClr val="FFFFCC"/>
                </a:solidFill>
                <a:latin typeface="Tahoma" pitchFamily="34" charset="0"/>
                <a:cs typeface="Tahoma" pitchFamily="34" charset="0"/>
              </a:rPr>
              <a:t>se reconoce que pertenece a sus autores legales y/o intelectuales. </a:t>
            </a:r>
          </a:p>
          <a:p>
            <a:pPr marL="82550" algn="just">
              <a:defRPr/>
            </a:pPr>
            <a:endParaRPr lang="es-AR" dirty="0">
              <a:solidFill>
                <a:srgbClr val="FFFFCC"/>
              </a:solidFill>
              <a:latin typeface="Tahoma" pitchFamily="34" charset="0"/>
              <a:cs typeface="Tahoma" pitchFamily="34" charset="0"/>
            </a:endParaRPr>
          </a:p>
          <a:p>
            <a:pPr marL="82550" algn="just">
              <a:defRPr/>
            </a:pPr>
            <a:r>
              <a:rPr lang="es-AR" dirty="0">
                <a:solidFill>
                  <a:srgbClr val="FFFFCC"/>
                </a:solidFill>
                <a:latin typeface="Tahoma" pitchFamily="34" charset="0"/>
                <a:cs typeface="Tahoma" pitchFamily="34" charset="0"/>
              </a:rPr>
              <a:t>Las imágenes de este material fueron tomadas de Google</a:t>
            </a:r>
            <a:r>
              <a:rPr lang="es-AR" dirty="0" smtClean="0">
                <a:solidFill>
                  <a:srgbClr val="FFFFCC"/>
                </a:solidFill>
                <a:latin typeface="Tahoma" pitchFamily="34" charset="0"/>
                <a:cs typeface="Tahoma" pitchFamily="34" charset="0"/>
              </a:rPr>
              <a:t>.</a:t>
            </a:r>
          </a:p>
          <a:p>
            <a:pPr marL="82550" algn="just">
              <a:defRPr/>
            </a:pPr>
            <a:endParaRPr lang="es-AR" dirty="0">
              <a:solidFill>
                <a:srgbClr val="FFFFCC"/>
              </a:solidFill>
              <a:latin typeface="Tahoma" pitchFamily="34" charset="0"/>
              <a:cs typeface="Tahoma" pitchFamily="34" charset="0"/>
            </a:endParaRPr>
          </a:p>
          <a:p>
            <a:pPr marL="82550" algn="just">
              <a:defRPr/>
            </a:pPr>
            <a:endParaRPr lang="es-AR" dirty="0">
              <a:solidFill>
                <a:schemeClr val="accent6"/>
              </a:solidFill>
              <a:latin typeface="Tahoma" pitchFamily="34" charset="0"/>
              <a:cs typeface="Tahoma" pitchFamily="34" charset="0"/>
            </a:endParaRPr>
          </a:p>
        </p:txBody>
      </p:sp>
    </p:spTree>
    <p:extLst>
      <p:ext uri="{BB962C8B-B14F-4D97-AF65-F5344CB8AC3E}">
        <p14:creationId xmlns:p14="http://schemas.microsoft.com/office/powerpoint/2010/main" val="42660691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1000"/>
                                        <p:tgtEl>
                                          <p:spTgt spid="3">
                                            <p:txEl>
                                              <p:pRg st="1" end="1"/>
                                            </p:txEl>
                                          </p:spTgt>
                                        </p:tgtEl>
                                      </p:cBhvr>
                                    </p:animEffect>
                                    <p:anim calcmode="lin" valueType="num">
                                      <p:cBhvr>
                                        <p:cTn id="14"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1000"/>
                                        <p:tgtEl>
                                          <p:spTgt spid="3">
                                            <p:txEl>
                                              <p:pRg st="2" end="2"/>
                                            </p:txEl>
                                          </p:spTgt>
                                        </p:tgtEl>
                                      </p:cBhvr>
                                    </p:animEffect>
                                    <p:anim calcmode="lin" valueType="num">
                                      <p:cBhvr>
                                        <p:cTn id="20"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fade">
                                      <p:cBhvr>
                                        <p:cTn id="25" dur="1000"/>
                                        <p:tgtEl>
                                          <p:spTgt spid="3">
                                            <p:txEl>
                                              <p:pRg st="3" end="3"/>
                                            </p:txEl>
                                          </p:spTgt>
                                        </p:tgtEl>
                                      </p:cBhvr>
                                    </p:animEffect>
                                    <p:anim calcmode="lin" valueType="num">
                                      <p:cBhvr>
                                        <p:cTn id="2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7"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92924" y="624110"/>
            <a:ext cx="8911687" cy="675880"/>
          </a:xfrm>
        </p:spPr>
        <p:txBody>
          <a:bodyPr>
            <a:normAutofit/>
          </a:bodyPr>
          <a:lstStyle/>
          <a:p>
            <a:pPr algn="ctr"/>
            <a:r>
              <a:rPr lang="es-MX" sz="3200" dirty="0" smtClean="0">
                <a:solidFill>
                  <a:schemeClr val="accent6"/>
                </a:solidFill>
                <a:effectLst>
                  <a:outerShdw blurRad="38100" dist="38100" dir="2700000" algn="tl">
                    <a:srgbClr val="000000">
                      <a:alpha val="43137"/>
                    </a:srgbClr>
                  </a:outerShdw>
                </a:effectLst>
              </a:rPr>
              <a:t>COMPETENCIAS A DESARROLLAR</a:t>
            </a:r>
            <a:endParaRPr lang="es-MX" sz="3200" dirty="0">
              <a:solidFill>
                <a:schemeClr val="accent6"/>
              </a:solidFill>
              <a:effectLst>
                <a:outerShdw blurRad="38100" dist="38100" dir="2700000" algn="tl">
                  <a:srgbClr val="000000">
                    <a:alpha val="43137"/>
                  </a:srgbClr>
                </a:outerShdw>
              </a:effectLst>
            </a:endParaRPr>
          </a:p>
        </p:txBody>
      </p:sp>
      <p:sp>
        <p:nvSpPr>
          <p:cNvPr id="3" name="Marcador de texto 2"/>
          <p:cNvSpPr>
            <a:spLocks noGrp="1"/>
          </p:cNvSpPr>
          <p:nvPr>
            <p:ph type="body" idx="1"/>
          </p:nvPr>
        </p:nvSpPr>
        <p:spPr>
          <a:xfrm>
            <a:off x="2939373" y="1589755"/>
            <a:ext cx="3992732" cy="576262"/>
          </a:xfrm>
        </p:spPr>
        <p:txBody>
          <a:bodyPr/>
          <a:lstStyle/>
          <a:p>
            <a:pPr algn="ctr"/>
            <a:r>
              <a:rPr lang="es-MX" dirty="0" smtClean="0">
                <a:solidFill>
                  <a:schemeClr val="accent2"/>
                </a:solidFill>
              </a:rPr>
              <a:t>Competencias Disciplinares </a:t>
            </a:r>
            <a:endParaRPr lang="es-MX" dirty="0">
              <a:solidFill>
                <a:schemeClr val="accent2"/>
              </a:solidFill>
            </a:endParaRPr>
          </a:p>
        </p:txBody>
      </p:sp>
      <p:sp>
        <p:nvSpPr>
          <p:cNvPr id="4" name="Marcador de contenido 3"/>
          <p:cNvSpPr>
            <a:spLocks noGrp="1"/>
          </p:cNvSpPr>
          <p:nvPr>
            <p:ph sz="half" idx="2"/>
          </p:nvPr>
        </p:nvSpPr>
        <p:spPr/>
        <p:txBody>
          <a:bodyPr>
            <a:normAutofit fontScale="92500"/>
          </a:bodyPr>
          <a:lstStyle/>
          <a:p>
            <a:pPr algn="just">
              <a:buClr>
                <a:srgbClr val="CC0099"/>
              </a:buClr>
              <a:buAutoNum type="arabicPeriod"/>
            </a:pPr>
            <a:r>
              <a:rPr lang="es-MX" dirty="0" smtClean="0">
                <a:solidFill>
                  <a:srgbClr val="336699"/>
                </a:solidFill>
              </a:rPr>
              <a:t>Identifica el conocimiento social y humanista como una construcción en constante transformación</a:t>
            </a:r>
          </a:p>
          <a:p>
            <a:pPr algn="just">
              <a:buClr>
                <a:srgbClr val="CC0099"/>
              </a:buClr>
              <a:buAutoNum type="arabicPeriod" startAt="4"/>
            </a:pPr>
            <a:r>
              <a:rPr lang="es-MX" dirty="0" smtClean="0">
                <a:solidFill>
                  <a:srgbClr val="336699"/>
                </a:solidFill>
              </a:rPr>
              <a:t>Valora las diferencias sociales, políticas, económicas, étnicas, culturales, y de género y las desigualdades que inducen</a:t>
            </a:r>
          </a:p>
          <a:p>
            <a:pPr algn="just">
              <a:buClr>
                <a:srgbClr val="CC0099"/>
              </a:buClr>
              <a:buFont typeface="+mj-lt"/>
              <a:buAutoNum type="arabicPeriod" startAt="10"/>
            </a:pPr>
            <a:r>
              <a:rPr lang="es-MX" dirty="0" smtClean="0">
                <a:solidFill>
                  <a:srgbClr val="336699"/>
                </a:solidFill>
              </a:rPr>
              <a:t>Valora distintas prácticas sociales mediante el reconocimiento de sus significados dentro de un sistema cultural, con una actitud de respeto               </a:t>
            </a:r>
            <a:endParaRPr lang="es-MX" dirty="0">
              <a:solidFill>
                <a:srgbClr val="336699"/>
              </a:solidFill>
            </a:endParaRPr>
          </a:p>
          <a:p>
            <a:pPr algn="just">
              <a:buClr>
                <a:srgbClr val="CC0099"/>
              </a:buClr>
              <a:buFont typeface="+mj-lt"/>
              <a:buAutoNum type="arabicPeriod" startAt="10"/>
            </a:pPr>
            <a:endParaRPr lang="es-MX" dirty="0" smtClean="0">
              <a:solidFill>
                <a:srgbClr val="336699"/>
              </a:solidFill>
            </a:endParaRPr>
          </a:p>
        </p:txBody>
      </p:sp>
      <p:sp>
        <p:nvSpPr>
          <p:cNvPr id="5" name="Marcador de texto 4"/>
          <p:cNvSpPr>
            <a:spLocks noGrp="1"/>
          </p:cNvSpPr>
          <p:nvPr>
            <p:ph type="body" sz="quarter" idx="3"/>
          </p:nvPr>
        </p:nvSpPr>
        <p:spPr>
          <a:xfrm>
            <a:off x="7391994" y="1589755"/>
            <a:ext cx="3999001" cy="576262"/>
          </a:xfrm>
        </p:spPr>
        <p:txBody>
          <a:bodyPr/>
          <a:lstStyle/>
          <a:p>
            <a:pPr algn="ctr"/>
            <a:r>
              <a:rPr lang="es-MX" dirty="0" smtClean="0">
                <a:solidFill>
                  <a:schemeClr val="accent2"/>
                </a:solidFill>
              </a:rPr>
              <a:t>Competencias Genéricas </a:t>
            </a:r>
            <a:endParaRPr lang="es-MX" dirty="0">
              <a:solidFill>
                <a:schemeClr val="accent2"/>
              </a:solidFill>
            </a:endParaRPr>
          </a:p>
        </p:txBody>
      </p:sp>
      <p:sp>
        <p:nvSpPr>
          <p:cNvPr id="6" name="Marcador de contenido 5"/>
          <p:cNvSpPr>
            <a:spLocks noGrp="1"/>
          </p:cNvSpPr>
          <p:nvPr>
            <p:ph sz="quarter" idx="4"/>
          </p:nvPr>
        </p:nvSpPr>
        <p:spPr>
          <a:xfrm>
            <a:off x="7222158" y="2510672"/>
            <a:ext cx="4338674" cy="3354060"/>
          </a:xfrm>
        </p:spPr>
        <p:txBody>
          <a:bodyPr/>
          <a:lstStyle/>
          <a:p>
            <a:pPr algn="just">
              <a:buClr>
                <a:srgbClr val="CC0099"/>
              </a:buClr>
              <a:buAutoNum type="arabicPeriod" startAt="3"/>
            </a:pPr>
            <a:r>
              <a:rPr lang="es-MX" dirty="0" smtClean="0">
                <a:solidFill>
                  <a:srgbClr val="336699"/>
                </a:solidFill>
              </a:rPr>
              <a:t>Elige y practica estilos de vida saludables</a:t>
            </a:r>
          </a:p>
          <a:p>
            <a:pPr algn="just">
              <a:buClr>
                <a:srgbClr val="CC0099"/>
              </a:buClr>
              <a:buAutoNum type="arabicPeriod" startAt="6"/>
            </a:pPr>
            <a:r>
              <a:rPr lang="es-MX" dirty="0" smtClean="0">
                <a:solidFill>
                  <a:srgbClr val="336699"/>
                </a:solidFill>
              </a:rPr>
              <a:t>Sustenta una postura personal sobre temas de interés y relevancia general, considerando otros puntos de vista de manera crítica y reflexiva</a:t>
            </a:r>
          </a:p>
          <a:p>
            <a:pPr algn="just">
              <a:buClr>
                <a:srgbClr val="CC0099"/>
              </a:buClr>
              <a:buAutoNum type="arabicPeriod" startAt="8"/>
            </a:pPr>
            <a:r>
              <a:rPr lang="es-MX" dirty="0" smtClean="0">
                <a:solidFill>
                  <a:srgbClr val="336699"/>
                </a:solidFill>
              </a:rPr>
              <a:t>Participa y colabora de manera efectiva en equipos diversos</a:t>
            </a:r>
          </a:p>
        </p:txBody>
      </p:sp>
    </p:spTree>
    <p:extLst>
      <p:ext uri="{BB962C8B-B14F-4D97-AF65-F5344CB8AC3E}">
        <p14:creationId xmlns:p14="http://schemas.microsoft.com/office/powerpoint/2010/main" val="15350526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2" presetClass="entr" presetSubtype="4" fill="hold"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wipe(down)">
                                      <p:cBhvr>
                                        <p:cTn id="13" dur="500"/>
                                        <p:tgtEl>
                                          <p:spTgt spid="3">
                                            <p:txEl>
                                              <p:pRg st="0" end="0"/>
                                            </p:txEl>
                                          </p:spTgt>
                                        </p:tgtEl>
                                      </p:cBhvr>
                                    </p:animEffect>
                                  </p:childTnLst>
                                </p:cTn>
                              </p:par>
                            </p:childTnLst>
                          </p:cTn>
                        </p:par>
                        <p:par>
                          <p:cTn id="14" fill="hold">
                            <p:stCondLst>
                              <p:cond delay="1000"/>
                            </p:stCondLst>
                            <p:childTnLst>
                              <p:par>
                                <p:cTn id="15" presetID="42" presetClass="entr" presetSubtype="0" fill="hold" nodeType="afterEffect">
                                  <p:stCondLst>
                                    <p:cond delay="0"/>
                                  </p:stCondLst>
                                  <p:childTnLst>
                                    <p:set>
                                      <p:cBhvr>
                                        <p:cTn id="16" dur="1" fill="hold">
                                          <p:stCondLst>
                                            <p:cond delay="0"/>
                                          </p:stCondLst>
                                        </p:cTn>
                                        <p:tgtEl>
                                          <p:spTgt spid="4">
                                            <p:txEl>
                                              <p:pRg st="0" end="0"/>
                                            </p:txEl>
                                          </p:spTgt>
                                        </p:tgtEl>
                                        <p:attrNameLst>
                                          <p:attrName>style.visibility</p:attrName>
                                        </p:attrNameLst>
                                      </p:cBhvr>
                                      <p:to>
                                        <p:strVal val="visible"/>
                                      </p:to>
                                    </p:set>
                                    <p:animEffect transition="in" filter="fade">
                                      <p:cBhvr>
                                        <p:cTn id="17" dur="1000"/>
                                        <p:tgtEl>
                                          <p:spTgt spid="4">
                                            <p:txEl>
                                              <p:pRg st="0" end="0"/>
                                            </p:txEl>
                                          </p:spTgt>
                                        </p:tgtEl>
                                      </p:cBhvr>
                                    </p:animEffect>
                                    <p:anim calcmode="lin" valueType="num">
                                      <p:cBhvr>
                                        <p:cTn id="1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par>
                          <p:cTn id="20" fill="hold">
                            <p:stCondLst>
                              <p:cond delay="2000"/>
                            </p:stCondLst>
                            <p:childTnLst>
                              <p:par>
                                <p:cTn id="21" presetID="42" presetClass="entr" presetSubtype="0" fill="hold" nodeType="afterEffect">
                                  <p:stCondLst>
                                    <p:cond delay="0"/>
                                  </p:stCondLst>
                                  <p:childTnLst>
                                    <p:set>
                                      <p:cBhvr>
                                        <p:cTn id="22" dur="1" fill="hold">
                                          <p:stCondLst>
                                            <p:cond delay="0"/>
                                          </p:stCondLst>
                                        </p:cTn>
                                        <p:tgtEl>
                                          <p:spTgt spid="4">
                                            <p:txEl>
                                              <p:pRg st="1" end="1"/>
                                            </p:txEl>
                                          </p:spTgt>
                                        </p:tgtEl>
                                        <p:attrNameLst>
                                          <p:attrName>style.visibility</p:attrName>
                                        </p:attrNameLst>
                                      </p:cBhvr>
                                      <p:to>
                                        <p:strVal val="visible"/>
                                      </p:to>
                                    </p:set>
                                    <p:animEffect transition="in" filter="fade">
                                      <p:cBhvr>
                                        <p:cTn id="23" dur="1000"/>
                                        <p:tgtEl>
                                          <p:spTgt spid="4">
                                            <p:txEl>
                                              <p:pRg st="1" end="1"/>
                                            </p:txEl>
                                          </p:spTgt>
                                        </p:tgtEl>
                                      </p:cBhvr>
                                    </p:animEffect>
                                    <p:anim calcmode="lin" valueType="num">
                                      <p:cBhvr>
                                        <p:cTn id="24"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25"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par>
                          <p:cTn id="26" fill="hold">
                            <p:stCondLst>
                              <p:cond delay="3000"/>
                            </p:stCondLst>
                            <p:childTnLst>
                              <p:par>
                                <p:cTn id="27" presetID="42" presetClass="entr" presetSubtype="0" fill="hold" nodeType="after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Effect transition="in" filter="fade">
                                      <p:cBhvr>
                                        <p:cTn id="29" dur="1000"/>
                                        <p:tgtEl>
                                          <p:spTgt spid="4">
                                            <p:txEl>
                                              <p:pRg st="2" end="2"/>
                                            </p:txEl>
                                          </p:spTgt>
                                        </p:tgtEl>
                                      </p:cBhvr>
                                    </p:animEffect>
                                    <p:anim calcmode="lin" valueType="num">
                                      <p:cBhvr>
                                        <p:cTn id="30"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31"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par>
                          <p:cTn id="32" fill="hold">
                            <p:stCondLst>
                              <p:cond delay="4000"/>
                            </p:stCondLst>
                            <p:childTnLst>
                              <p:par>
                                <p:cTn id="33" presetID="22" presetClass="entr" presetSubtype="4" fill="hold" nodeType="afterEffect">
                                  <p:stCondLst>
                                    <p:cond delay="0"/>
                                  </p:stCondLst>
                                  <p:childTnLst>
                                    <p:set>
                                      <p:cBhvr>
                                        <p:cTn id="34" dur="1" fill="hold">
                                          <p:stCondLst>
                                            <p:cond delay="0"/>
                                          </p:stCondLst>
                                        </p:cTn>
                                        <p:tgtEl>
                                          <p:spTgt spid="5">
                                            <p:txEl>
                                              <p:pRg st="0" end="0"/>
                                            </p:txEl>
                                          </p:spTgt>
                                        </p:tgtEl>
                                        <p:attrNameLst>
                                          <p:attrName>style.visibility</p:attrName>
                                        </p:attrNameLst>
                                      </p:cBhvr>
                                      <p:to>
                                        <p:strVal val="visible"/>
                                      </p:to>
                                    </p:set>
                                    <p:animEffect transition="in" filter="wipe(down)">
                                      <p:cBhvr>
                                        <p:cTn id="35" dur="500"/>
                                        <p:tgtEl>
                                          <p:spTgt spid="5">
                                            <p:txEl>
                                              <p:pRg st="0" end="0"/>
                                            </p:txEl>
                                          </p:spTgt>
                                        </p:tgtEl>
                                      </p:cBhvr>
                                    </p:animEffect>
                                  </p:childTnLst>
                                </p:cTn>
                              </p:par>
                            </p:childTnLst>
                          </p:cTn>
                        </p:par>
                        <p:par>
                          <p:cTn id="36" fill="hold">
                            <p:stCondLst>
                              <p:cond delay="4500"/>
                            </p:stCondLst>
                            <p:childTnLst>
                              <p:par>
                                <p:cTn id="37" presetID="42" presetClass="entr" presetSubtype="0" fill="hold" nodeType="afterEffect">
                                  <p:stCondLst>
                                    <p:cond delay="0"/>
                                  </p:stCondLst>
                                  <p:childTnLst>
                                    <p:set>
                                      <p:cBhvr>
                                        <p:cTn id="38" dur="1" fill="hold">
                                          <p:stCondLst>
                                            <p:cond delay="0"/>
                                          </p:stCondLst>
                                        </p:cTn>
                                        <p:tgtEl>
                                          <p:spTgt spid="6">
                                            <p:txEl>
                                              <p:pRg st="0" end="0"/>
                                            </p:txEl>
                                          </p:spTgt>
                                        </p:tgtEl>
                                        <p:attrNameLst>
                                          <p:attrName>style.visibility</p:attrName>
                                        </p:attrNameLst>
                                      </p:cBhvr>
                                      <p:to>
                                        <p:strVal val="visible"/>
                                      </p:to>
                                    </p:set>
                                    <p:animEffect transition="in" filter="fade">
                                      <p:cBhvr>
                                        <p:cTn id="39" dur="1000"/>
                                        <p:tgtEl>
                                          <p:spTgt spid="6">
                                            <p:txEl>
                                              <p:pRg st="0" end="0"/>
                                            </p:txEl>
                                          </p:spTgt>
                                        </p:tgtEl>
                                      </p:cBhvr>
                                    </p:animEffect>
                                    <p:anim calcmode="lin" valueType="num">
                                      <p:cBhvr>
                                        <p:cTn id="40"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41"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par>
                          <p:cTn id="42" fill="hold">
                            <p:stCondLst>
                              <p:cond delay="5500"/>
                            </p:stCondLst>
                            <p:childTnLst>
                              <p:par>
                                <p:cTn id="43" presetID="42" presetClass="entr" presetSubtype="0" fill="hold" nodeType="afterEffect">
                                  <p:stCondLst>
                                    <p:cond delay="0"/>
                                  </p:stCondLst>
                                  <p:childTnLst>
                                    <p:set>
                                      <p:cBhvr>
                                        <p:cTn id="44" dur="1" fill="hold">
                                          <p:stCondLst>
                                            <p:cond delay="0"/>
                                          </p:stCondLst>
                                        </p:cTn>
                                        <p:tgtEl>
                                          <p:spTgt spid="6">
                                            <p:txEl>
                                              <p:pRg st="1" end="1"/>
                                            </p:txEl>
                                          </p:spTgt>
                                        </p:tgtEl>
                                        <p:attrNameLst>
                                          <p:attrName>style.visibility</p:attrName>
                                        </p:attrNameLst>
                                      </p:cBhvr>
                                      <p:to>
                                        <p:strVal val="visible"/>
                                      </p:to>
                                    </p:set>
                                    <p:animEffect transition="in" filter="fade">
                                      <p:cBhvr>
                                        <p:cTn id="45" dur="1000"/>
                                        <p:tgtEl>
                                          <p:spTgt spid="6">
                                            <p:txEl>
                                              <p:pRg st="1" end="1"/>
                                            </p:txEl>
                                          </p:spTgt>
                                        </p:tgtEl>
                                      </p:cBhvr>
                                    </p:animEffect>
                                    <p:anim calcmode="lin" valueType="num">
                                      <p:cBhvr>
                                        <p:cTn id="46" dur="10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47" dur="1000" fill="hold"/>
                                        <p:tgtEl>
                                          <p:spTgt spid="6">
                                            <p:txEl>
                                              <p:pRg st="1" end="1"/>
                                            </p:txEl>
                                          </p:spTgt>
                                        </p:tgtEl>
                                        <p:attrNameLst>
                                          <p:attrName>ppt_y</p:attrName>
                                        </p:attrNameLst>
                                      </p:cBhvr>
                                      <p:tavLst>
                                        <p:tav tm="0">
                                          <p:val>
                                            <p:strVal val="#ppt_y+.1"/>
                                          </p:val>
                                        </p:tav>
                                        <p:tav tm="100000">
                                          <p:val>
                                            <p:strVal val="#ppt_y"/>
                                          </p:val>
                                        </p:tav>
                                      </p:tavLst>
                                    </p:anim>
                                  </p:childTnLst>
                                </p:cTn>
                              </p:par>
                            </p:childTnLst>
                          </p:cTn>
                        </p:par>
                        <p:par>
                          <p:cTn id="48" fill="hold">
                            <p:stCondLst>
                              <p:cond delay="6500"/>
                            </p:stCondLst>
                            <p:childTnLst>
                              <p:par>
                                <p:cTn id="49" presetID="42" presetClass="entr" presetSubtype="0" fill="hold" nodeType="afterEffect">
                                  <p:stCondLst>
                                    <p:cond delay="0"/>
                                  </p:stCondLst>
                                  <p:childTnLst>
                                    <p:set>
                                      <p:cBhvr>
                                        <p:cTn id="50" dur="1" fill="hold">
                                          <p:stCondLst>
                                            <p:cond delay="0"/>
                                          </p:stCondLst>
                                        </p:cTn>
                                        <p:tgtEl>
                                          <p:spTgt spid="6">
                                            <p:txEl>
                                              <p:pRg st="2" end="2"/>
                                            </p:txEl>
                                          </p:spTgt>
                                        </p:tgtEl>
                                        <p:attrNameLst>
                                          <p:attrName>style.visibility</p:attrName>
                                        </p:attrNameLst>
                                      </p:cBhvr>
                                      <p:to>
                                        <p:strVal val="visible"/>
                                      </p:to>
                                    </p:set>
                                    <p:animEffect transition="in" filter="fade">
                                      <p:cBhvr>
                                        <p:cTn id="51" dur="1000"/>
                                        <p:tgtEl>
                                          <p:spTgt spid="6">
                                            <p:txEl>
                                              <p:pRg st="2" end="2"/>
                                            </p:txEl>
                                          </p:spTgt>
                                        </p:tgtEl>
                                      </p:cBhvr>
                                    </p:animEffect>
                                    <p:anim calcmode="lin" valueType="num">
                                      <p:cBhvr>
                                        <p:cTn id="52" dur="10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53" dur="10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2" descr="http://image.slidesharecdn.com/escuelademocraticaprevencinyresolucindeconflictos-140826221856-phpapp01/95/escuela-democratica-prevencin-y-resolucin-de-conflictos-5-638.jpg?cb=140909159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10000" y="384906"/>
            <a:ext cx="8023755" cy="6024106"/>
          </a:xfrm>
          <a:prstGeom prst="rect">
            <a:avLst/>
          </a:prstGeom>
          <a:noFill/>
          <a:extLst>
            <a:ext uri="{909E8E84-426E-40DD-AFC4-6F175D3DCCD1}">
              <a14:hiddenFill xmlns:a14="http://schemas.microsoft.com/office/drawing/2010/main">
                <a:solidFill>
                  <a:srgbClr val="FFFFFF"/>
                </a:solidFill>
              </a14:hiddenFill>
            </a:ext>
          </a:extLst>
        </p:spPr>
      </p:pic>
      <p:sp>
        <p:nvSpPr>
          <p:cNvPr id="7" name="Título 6"/>
          <p:cNvSpPr>
            <a:spLocks noGrp="1"/>
          </p:cNvSpPr>
          <p:nvPr>
            <p:ph type="title"/>
          </p:nvPr>
        </p:nvSpPr>
        <p:spPr>
          <a:xfrm rot="18983127">
            <a:off x="407899" y="2058946"/>
            <a:ext cx="4837694" cy="1044756"/>
          </a:xfrm>
        </p:spPr>
        <p:txBody>
          <a:bodyPr>
            <a:normAutofit fontScale="90000"/>
          </a:bodyPr>
          <a:lstStyle/>
          <a:p>
            <a:pPr algn="ctr"/>
            <a:r>
              <a:rPr lang="es-MX" sz="3200" dirty="0" smtClean="0">
                <a:solidFill>
                  <a:schemeClr val="accent6"/>
                </a:solidFill>
                <a:effectLst>
                  <a:outerShdw blurRad="38100" dist="38100" dir="2700000" algn="tl">
                    <a:srgbClr val="000000">
                      <a:alpha val="43137"/>
                    </a:srgbClr>
                  </a:outerShdw>
                </a:effectLst>
              </a:rPr>
              <a:t>El conflicto es la esencia </a:t>
            </a:r>
            <a:br>
              <a:rPr lang="es-MX" sz="3200" dirty="0" smtClean="0">
                <a:solidFill>
                  <a:schemeClr val="accent6"/>
                </a:solidFill>
                <a:effectLst>
                  <a:outerShdw blurRad="38100" dist="38100" dir="2700000" algn="tl">
                    <a:srgbClr val="000000">
                      <a:alpha val="43137"/>
                    </a:srgbClr>
                  </a:outerShdw>
                </a:effectLst>
              </a:rPr>
            </a:br>
            <a:r>
              <a:rPr lang="es-MX" sz="3200" dirty="0" smtClean="0">
                <a:solidFill>
                  <a:schemeClr val="accent6"/>
                </a:solidFill>
                <a:effectLst>
                  <a:outerShdw blurRad="38100" dist="38100" dir="2700000" algn="tl">
                    <a:srgbClr val="000000">
                      <a:alpha val="43137"/>
                    </a:srgbClr>
                  </a:outerShdw>
                </a:effectLst>
              </a:rPr>
              <a:t>misma de la vida</a:t>
            </a:r>
            <a:endParaRPr lang="es-MX" sz="3200" dirty="0">
              <a:solidFill>
                <a:schemeClr val="accent6"/>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8922715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31" presetClass="entr" presetSubtype="0"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1000" fill="hold"/>
                                        <p:tgtEl>
                                          <p:spTgt spid="7"/>
                                        </p:tgtEl>
                                        <p:attrNameLst>
                                          <p:attrName>ppt_w</p:attrName>
                                        </p:attrNameLst>
                                      </p:cBhvr>
                                      <p:tavLst>
                                        <p:tav tm="0">
                                          <p:val>
                                            <p:fltVal val="0"/>
                                          </p:val>
                                        </p:tav>
                                        <p:tav tm="100000">
                                          <p:val>
                                            <p:strVal val="#ppt_w"/>
                                          </p:val>
                                        </p:tav>
                                      </p:tavLst>
                                    </p:anim>
                                    <p:anim calcmode="lin" valueType="num">
                                      <p:cBhvr>
                                        <p:cTn id="14" dur="1000" fill="hold"/>
                                        <p:tgtEl>
                                          <p:spTgt spid="7"/>
                                        </p:tgtEl>
                                        <p:attrNameLst>
                                          <p:attrName>ppt_h</p:attrName>
                                        </p:attrNameLst>
                                      </p:cBhvr>
                                      <p:tavLst>
                                        <p:tav tm="0">
                                          <p:val>
                                            <p:fltVal val="0"/>
                                          </p:val>
                                        </p:tav>
                                        <p:tav tm="100000">
                                          <p:val>
                                            <p:strVal val="#ppt_h"/>
                                          </p:val>
                                        </p:tav>
                                      </p:tavLst>
                                    </p:anim>
                                    <p:anim calcmode="lin" valueType="num">
                                      <p:cBhvr>
                                        <p:cTn id="15" dur="1000" fill="hold"/>
                                        <p:tgtEl>
                                          <p:spTgt spid="7"/>
                                        </p:tgtEl>
                                        <p:attrNameLst>
                                          <p:attrName>style.rotation</p:attrName>
                                        </p:attrNameLst>
                                      </p:cBhvr>
                                      <p:tavLst>
                                        <p:tav tm="0">
                                          <p:val>
                                            <p:fltVal val="90"/>
                                          </p:val>
                                        </p:tav>
                                        <p:tav tm="100000">
                                          <p:val>
                                            <p:fltVal val="0"/>
                                          </p:val>
                                        </p:tav>
                                      </p:tavLst>
                                    </p:anim>
                                    <p:animEffect transition="in" filter="fade">
                                      <p:cBhvr>
                                        <p:cTn id="16"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p:cNvSpPr>
            <a:spLocks noGrp="1"/>
          </p:cNvSpPr>
          <p:nvPr>
            <p:ph type="title"/>
          </p:nvPr>
        </p:nvSpPr>
        <p:spPr>
          <a:xfrm>
            <a:off x="2592924" y="624110"/>
            <a:ext cx="8911687" cy="656050"/>
          </a:xfrm>
        </p:spPr>
        <p:txBody>
          <a:bodyPr>
            <a:normAutofit/>
          </a:bodyPr>
          <a:lstStyle/>
          <a:p>
            <a:pPr algn="ctr"/>
            <a:r>
              <a:rPr lang="es-MX" sz="3200" dirty="0" smtClean="0">
                <a:solidFill>
                  <a:srgbClr val="FF0000"/>
                </a:solidFill>
                <a:latin typeface="Lucida Handwriting" panose="03010101010101010101" pitchFamily="66" charset="0"/>
              </a:rPr>
              <a:t>Las dos caras del conflicto</a:t>
            </a:r>
            <a:endParaRPr lang="es-MX" sz="3200" dirty="0">
              <a:solidFill>
                <a:srgbClr val="FF0000"/>
              </a:solidFill>
              <a:latin typeface="Lucida Handwriting" panose="03010101010101010101" pitchFamily="66" charset="0"/>
            </a:endParaRPr>
          </a:p>
        </p:txBody>
      </p:sp>
      <p:sp>
        <p:nvSpPr>
          <p:cNvPr id="9" name="Marcador de contenido 8"/>
          <p:cNvSpPr>
            <a:spLocks noGrp="1"/>
          </p:cNvSpPr>
          <p:nvPr>
            <p:ph sz="half" idx="2"/>
          </p:nvPr>
        </p:nvSpPr>
        <p:spPr>
          <a:xfrm>
            <a:off x="2449705" y="1511822"/>
            <a:ext cx="4313864" cy="4477498"/>
          </a:xfrm>
        </p:spPr>
        <p:txBody>
          <a:bodyPr>
            <a:noAutofit/>
          </a:bodyPr>
          <a:lstStyle/>
          <a:p>
            <a:pPr marL="0" indent="0" algn="ctr">
              <a:buNone/>
            </a:pPr>
            <a:r>
              <a:rPr lang="es-MX" sz="2400" dirty="0" smtClean="0">
                <a:solidFill>
                  <a:srgbClr val="336699"/>
                </a:solidFill>
              </a:rPr>
              <a:t>La palabra latina conflictus es un compuesto del verbo flígere, flictum, de donde derivan affígere, affictum, afligir, infligir. Significa chocar.</a:t>
            </a:r>
          </a:p>
          <a:p>
            <a:pPr marL="0" indent="0" algn="ctr">
              <a:buNone/>
            </a:pPr>
            <a:endParaRPr lang="es-MX" sz="800" dirty="0" smtClean="0">
              <a:solidFill>
                <a:srgbClr val="336699"/>
              </a:solidFill>
            </a:endParaRPr>
          </a:p>
          <a:p>
            <a:pPr marL="0" indent="0" algn="ctr">
              <a:buNone/>
            </a:pPr>
            <a:r>
              <a:rPr lang="es-MX" sz="2400" b="1" dirty="0" smtClean="0">
                <a:solidFill>
                  <a:srgbClr val="336699"/>
                </a:solidFill>
              </a:rPr>
              <a:t>El conflicto</a:t>
            </a:r>
            <a:r>
              <a:rPr lang="es-MX" sz="2400" dirty="0" smtClean="0">
                <a:solidFill>
                  <a:srgbClr val="336699"/>
                </a:solidFill>
              </a:rPr>
              <a:t> es, de acuerdo con su origen, un choque. “choque, combate”, “lucha, antagonismo”.</a:t>
            </a:r>
            <a:endParaRPr lang="es-MX" sz="2400" dirty="0">
              <a:solidFill>
                <a:srgbClr val="336699"/>
              </a:solidFill>
            </a:endParaRPr>
          </a:p>
        </p:txBody>
      </p:sp>
      <p:pic>
        <p:nvPicPr>
          <p:cNvPr id="1026" name="Picture 2" descr="http://image.slidesharecdn.com/ccss-4toao-ib-semana3-conflictossocialesenelper02-140313052225-phpapp01/95/conflictos-sociales-en-el-per-3-638.jpg?cb=139468824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18152" y="1854827"/>
            <a:ext cx="4510270" cy="33862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538786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 calcmode="lin" valueType="num">
                                      <p:cBhvr>
                                        <p:cTn id="9" dur="1000" fill="hold"/>
                                        <p:tgtEl>
                                          <p:spTgt spid="7"/>
                                        </p:tgtEl>
                                        <p:attrNameLst>
                                          <p:attrName>style.rotation</p:attrName>
                                        </p:attrNameLst>
                                      </p:cBhvr>
                                      <p:tavLst>
                                        <p:tav tm="0">
                                          <p:val>
                                            <p:fltVal val="90"/>
                                          </p:val>
                                        </p:tav>
                                        <p:tav tm="100000">
                                          <p:val>
                                            <p:fltVal val="0"/>
                                          </p:val>
                                        </p:tav>
                                      </p:tavLst>
                                    </p:anim>
                                    <p:animEffect transition="in" filter="fade">
                                      <p:cBhvr>
                                        <p:cTn id="10" dur="1000"/>
                                        <p:tgtEl>
                                          <p:spTgt spid="7"/>
                                        </p:tgtEl>
                                      </p:cBhvr>
                                    </p:animEffect>
                                  </p:childTnLst>
                                </p:cTn>
                              </p:par>
                            </p:childTnLst>
                          </p:cTn>
                        </p:par>
                        <p:par>
                          <p:cTn id="11" fill="hold">
                            <p:stCondLst>
                              <p:cond delay="1000"/>
                            </p:stCondLst>
                            <p:childTnLst>
                              <p:par>
                                <p:cTn id="12" presetID="42" presetClass="entr" presetSubtype="0" fill="hold" nodeType="afterEffect">
                                  <p:stCondLst>
                                    <p:cond delay="0"/>
                                  </p:stCondLst>
                                  <p:childTnLst>
                                    <p:set>
                                      <p:cBhvr>
                                        <p:cTn id="13" dur="1" fill="hold">
                                          <p:stCondLst>
                                            <p:cond delay="0"/>
                                          </p:stCondLst>
                                        </p:cTn>
                                        <p:tgtEl>
                                          <p:spTgt spid="9">
                                            <p:txEl>
                                              <p:pRg st="0" end="0"/>
                                            </p:txEl>
                                          </p:spTgt>
                                        </p:tgtEl>
                                        <p:attrNameLst>
                                          <p:attrName>style.visibility</p:attrName>
                                        </p:attrNameLst>
                                      </p:cBhvr>
                                      <p:to>
                                        <p:strVal val="visible"/>
                                      </p:to>
                                    </p:set>
                                    <p:animEffect transition="in" filter="fade">
                                      <p:cBhvr>
                                        <p:cTn id="14" dur="1000"/>
                                        <p:tgtEl>
                                          <p:spTgt spid="9">
                                            <p:txEl>
                                              <p:pRg st="0" end="0"/>
                                            </p:txEl>
                                          </p:spTgt>
                                        </p:tgtEl>
                                      </p:cBhvr>
                                    </p:animEffect>
                                    <p:anim calcmode="lin" valueType="num">
                                      <p:cBhvr>
                                        <p:cTn id="15" dur="10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par>
                          <p:cTn id="17" fill="hold">
                            <p:stCondLst>
                              <p:cond delay="2000"/>
                            </p:stCondLst>
                            <p:childTnLst>
                              <p:par>
                                <p:cTn id="18" presetID="42" presetClass="entr" presetSubtype="0" fill="hold" nodeType="afterEffect">
                                  <p:stCondLst>
                                    <p:cond delay="0"/>
                                  </p:stCondLst>
                                  <p:childTnLst>
                                    <p:set>
                                      <p:cBhvr>
                                        <p:cTn id="19" dur="1" fill="hold">
                                          <p:stCondLst>
                                            <p:cond delay="0"/>
                                          </p:stCondLst>
                                        </p:cTn>
                                        <p:tgtEl>
                                          <p:spTgt spid="9">
                                            <p:txEl>
                                              <p:pRg st="2" end="2"/>
                                            </p:txEl>
                                          </p:spTgt>
                                        </p:tgtEl>
                                        <p:attrNameLst>
                                          <p:attrName>style.visibility</p:attrName>
                                        </p:attrNameLst>
                                      </p:cBhvr>
                                      <p:to>
                                        <p:strVal val="visible"/>
                                      </p:to>
                                    </p:set>
                                    <p:animEffect transition="in" filter="fade">
                                      <p:cBhvr>
                                        <p:cTn id="20" dur="1000"/>
                                        <p:tgtEl>
                                          <p:spTgt spid="9">
                                            <p:txEl>
                                              <p:pRg st="2" end="2"/>
                                            </p:txEl>
                                          </p:spTgt>
                                        </p:tgtEl>
                                      </p:cBhvr>
                                    </p:animEffect>
                                    <p:anim calcmode="lin" valueType="num">
                                      <p:cBhvr>
                                        <p:cTn id="21" dur="1000" fill="hold"/>
                                        <p:tgtEl>
                                          <p:spTgt spid="9">
                                            <p:txEl>
                                              <p:pRg st="2" end="2"/>
                                            </p:txEl>
                                          </p:spTgt>
                                        </p:tgtEl>
                                        <p:attrNameLst>
                                          <p:attrName>ppt_x</p:attrName>
                                        </p:attrNameLst>
                                      </p:cBhvr>
                                      <p:tavLst>
                                        <p:tav tm="0">
                                          <p:val>
                                            <p:strVal val="#ppt_x"/>
                                          </p:val>
                                        </p:tav>
                                        <p:tav tm="100000">
                                          <p:val>
                                            <p:strVal val="#ppt_x"/>
                                          </p:val>
                                        </p:tav>
                                      </p:tavLst>
                                    </p:anim>
                                    <p:anim calcmode="lin" valueType="num">
                                      <p:cBhvr>
                                        <p:cTn id="22" dur="1000" fill="hold"/>
                                        <p:tgtEl>
                                          <p:spTgt spid="9">
                                            <p:txEl>
                                              <p:pRg st="2" end="2"/>
                                            </p:txEl>
                                          </p:spTgt>
                                        </p:tgtEl>
                                        <p:attrNameLst>
                                          <p:attrName>ppt_y</p:attrName>
                                        </p:attrNameLst>
                                      </p:cBhvr>
                                      <p:tavLst>
                                        <p:tav tm="0">
                                          <p:val>
                                            <p:strVal val="#ppt_y+.1"/>
                                          </p:val>
                                        </p:tav>
                                        <p:tav tm="100000">
                                          <p:val>
                                            <p:strVal val="#ppt_y"/>
                                          </p:val>
                                        </p:tav>
                                      </p:tavLst>
                                    </p:anim>
                                  </p:childTnLst>
                                </p:cTn>
                              </p:par>
                            </p:childTnLst>
                          </p:cTn>
                        </p:par>
                        <p:par>
                          <p:cTn id="23" fill="hold">
                            <p:stCondLst>
                              <p:cond delay="3000"/>
                            </p:stCondLst>
                            <p:childTnLst>
                              <p:par>
                                <p:cTn id="24" presetID="14" presetClass="entr" presetSubtype="10" fill="hold" nodeType="afterEffect">
                                  <p:stCondLst>
                                    <p:cond delay="0"/>
                                  </p:stCondLst>
                                  <p:childTnLst>
                                    <p:set>
                                      <p:cBhvr>
                                        <p:cTn id="25" dur="1" fill="hold">
                                          <p:stCondLst>
                                            <p:cond delay="0"/>
                                          </p:stCondLst>
                                        </p:cTn>
                                        <p:tgtEl>
                                          <p:spTgt spid="1026"/>
                                        </p:tgtEl>
                                        <p:attrNameLst>
                                          <p:attrName>style.visibility</p:attrName>
                                        </p:attrNameLst>
                                      </p:cBhvr>
                                      <p:to>
                                        <p:strVal val="visible"/>
                                      </p:to>
                                    </p:set>
                                    <p:animEffect transition="in" filter="randombar(horizontal)">
                                      <p:cBhvr>
                                        <p:cTn id="26"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half" idx="1"/>
          </p:nvPr>
        </p:nvSpPr>
        <p:spPr>
          <a:xfrm>
            <a:off x="6939845" y="508959"/>
            <a:ext cx="4313864" cy="5526082"/>
          </a:xfrm>
        </p:spPr>
        <p:txBody>
          <a:bodyPr>
            <a:noAutofit/>
          </a:bodyPr>
          <a:lstStyle/>
          <a:p>
            <a:pPr marL="0" indent="0" algn="ctr">
              <a:buNone/>
            </a:pPr>
            <a:r>
              <a:rPr lang="es-MX" sz="2400" dirty="0" smtClean="0">
                <a:solidFill>
                  <a:srgbClr val="C00000"/>
                </a:solidFill>
              </a:rPr>
              <a:t>Hay conflictos entre humanos: es decir, </a:t>
            </a:r>
            <a:r>
              <a:rPr lang="es-MX" sz="2400" b="1" dirty="0" smtClean="0">
                <a:solidFill>
                  <a:srgbClr val="C00000"/>
                </a:solidFill>
              </a:rPr>
              <a:t>los interpersonales </a:t>
            </a:r>
            <a:r>
              <a:rPr lang="es-MX" sz="2400" dirty="0" smtClean="0">
                <a:solidFill>
                  <a:srgbClr val="C00000"/>
                </a:solidFill>
              </a:rPr>
              <a:t>(de individuos con individuos) </a:t>
            </a:r>
            <a:r>
              <a:rPr lang="es-MX" sz="2400" b="1" dirty="0" smtClean="0">
                <a:solidFill>
                  <a:srgbClr val="C00000"/>
                </a:solidFill>
              </a:rPr>
              <a:t>y los sociales </a:t>
            </a:r>
            <a:r>
              <a:rPr lang="es-MX" sz="2400" dirty="0" smtClean="0">
                <a:solidFill>
                  <a:srgbClr val="C00000"/>
                </a:solidFill>
              </a:rPr>
              <a:t>(entre grupos y/o clases). En ambos casos se implica una interacción, o una madeja de interacciones, y una tensión. </a:t>
            </a:r>
          </a:p>
          <a:p>
            <a:pPr marL="0" indent="0" algn="ctr">
              <a:buNone/>
            </a:pPr>
            <a:r>
              <a:rPr lang="es-MX" sz="2400" dirty="0" smtClean="0">
                <a:solidFill>
                  <a:srgbClr val="C00000"/>
                </a:solidFill>
              </a:rPr>
              <a:t>Una  de las formas comunes de experimentar el conflicto es el </a:t>
            </a:r>
            <a:r>
              <a:rPr lang="es-MX" sz="2400" b="1" dirty="0" smtClean="0">
                <a:solidFill>
                  <a:srgbClr val="C00000"/>
                </a:solidFill>
              </a:rPr>
              <a:t>stress</a:t>
            </a:r>
            <a:r>
              <a:rPr lang="es-MX" sz="2400" dirty="0" smtClean="0">
                <a:solidFill>
                  <a:srgbClr val="C00000"/>
                </a:solidFill>
              </a:rPr>
              <a:t>, que implica: presión y tensión.</a:t>
            </a:r>
            <a:endParaRPr lang="es-MX" sz="2400" dirty="0">
              <a:solidFill>
                <a:srgbClr val="C00000"/>
              </a:solidFill>
            </a:endParaRPr>
          </a:p>
        </p:txBody>
      </p:sp>
      <p:pic>
        <p:nvPicPr>
          <p:cNvPr id="4098" name="Picture 2" descr="Los conflictos interpersonales en la mediación escola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1024962">
            <a:off x="1551147" y="879948"/>
            <a:ext cx="4651805" cy="2329543"/>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Resultado de imagen para conflictos entre grupos o clas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14139" y="3580482"/>
            <a:ext cx="2950277" cy="28852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469430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1" presetClass="entr" presetSubtype="1" fill="hold" nodeType="afterEffect">
                                  <p:stCondLst>
                                    <p:cond delay="0"/>
                                  </p:stCondLst>
                                  <p:childTnLst>
                                    <p:set>
                                      <p:cBhvr>
                                        <p:cTn id="12" dur="1" fill="hold">
                                          <p:stCondLst>
                                            <p:cond delay="0"/>
                                          </p:stCondLst>
                                        </p:cTn>
                                        <p:tgtEl>
                                          <p:spTgt spid="4098"/>
                                        </p:tgtEl>
                                        <p:attrNameLst>
                                          <p:attrName>style.visibility</p:attrName>
                                        </p:attrNameLst>
                                      </p:cBhvr>
                                      <p:to>
                                        <p:strVal val="visible"/>
                                      </p:to>
                                    </p:set>
                                    <p:animEffect transition="in" filter="wheel(1)">
                                      <p:cBhvr>
                                        <p:cTn id="13" dur="2000"/>
                                        <p:tgtEl>
                                          <p:spTgt spid="4098"/>
                                        </p:tgtEl>
                                      </p:cBhvr>
                                    </p:animEffect>
                                  </p:childTnLst>
                                </p:cTn>
                              </p:par>
                            </p:childTnLst>
                          </p:cTn>
                        </p:par>
                        <p:par>
                          <p:cTn id="14" fill="hold">
                            <p:stCondLst>
                              <p:cond delay="3000"/>
                            </p:stCondLst>
                            <p:childTnLst>
                              <p:par>
                                <p:cTn id="15" presetID="42" presetClass="entr" presetSubtype="0" fill="hold" nodeType="after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1000"/>
                                        <p:tgtEl>
                                          <p:spTgt spid="3">
                                            <p:txEl>
                                              <p:pRg st="1" end="1"/>
                                            </p:txEl>
                                          </p:spTgt>
                                        </p:tgtEl>
                                      </p:cBhvr>
                                    </p:animEffect>
                                    <p:anim calcmode="lin" valueType="num">
                                      <p:cBhvr>
                                        <p:cTn id="1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par>
                          <p:cTn id="20" fill="hold">
                            <p:stCondLst>
                              <p:cond delay="4000"/>
                            </p:stCondLst>
                            <p:childTnLst>
                              <p:par>
                                <p:cTn id="21" presetID="21" presetClass="entr" presetSubtype="1" fill="hold" nodeType="afterEffect">
                                  <p:stCondLst>
                                    <p:cond delay="0"/>
                                  </p:stCondLst>
                                  <p:childTnLst>
                                    <p:set>
                                      <p:cBhvr>
                                        <p:cTn id="22" dur="1" fill="hold">
                                          <p:stCondLst>
                                            <p:cond delay="0"/>
                                          </p:stCondLst>
                                        </p:cTn>
                                        <p:tgtEl>
                                          <p:spTgt spid="4100"/>
                                        </p:tgtEl>
                                        <p:attrNameLst>
                                          <p:attrName>style.visibility</p:attrName>
                                        </p:attrNameLst>
                                      </p:cBhvr>
                                      <p:to>
                                        <p:strVal val="visible"/>
                                      </p:to>
                                    </p:set>
                                    <p:animEffect transition="in" filter="wheel(1)">
                                      <p:cBhvr>
                                        <p:cTn id="23" dur="2000"/>
                                        <p:tgtEl>
                                          <p:spTgt spid="4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92925" y="384080"/>
            <a:ext cx="8911687" cy="730965"/>
          </a:xfrm>
        </p:spPr>
        <p:txBody>
          <a:bodyPr>
            <a:normAutofit/>
          </a:bodyPr>
          <a:lstStyle/>
          <a:p>
            <a:pPr algn="ctr"/>
            <a:r>
              <a:rPr lang="es-MX" sz="3200" dirty="0" smtClean="0">
                <a:solidFill>
                  <a:srgbClr val="339933"/>
                </a:solidFill>
                <a:effectLst>
                  <a:outerShdw blurRad="38100" dist="38100" dir="2700000" algn="tl">
                    <a:srgbClr val="000000">
                      <a:alpha val="43137"/>
                    </a:srgbClr>
                  </a:outerShdw>
                </a:effectLst>
              </a:rPr>
              <a:t>Áreas frecuentes de conflicto </a:t>
            </a:r>
            <a:endParaRPr lang="es-MX" sz="3200" dirty="0">
              <a:solidFill>
                <a:srgbClr val="339933"/>
              </a:solidFill>
              <a:effectLst>
                <a:outerShdw blurRad="38100" dist="38100" dir="2700000" algn="tl">
                  <a:srgbClr val="000000">
                    <a:alpha val="43137"/>
                  </a:srgbClr>
                </a:outerShdw>
              </a:effectLst>
            </a:endParaRPr>
          </a:p>
        </p:txBody>
      </p:sp>
      <p:sp>
        <p:nvSpPr>
          <p:cNvPr id="3" name="Marcador de contenido 2"/>
          <p:cNvSpPr>
            <a:spLocks noGrp="1"/>
          </p:cNvSpPr>
          <p:nvPr>
            <p:ph idx="1"/>
          </p:nvPr>
        </p:nvSpPr>
        <p:spPr>
          <a:xfrm>
            <a:off x="2592925" y="1310898"/>
            <a:ext cx="8915400" cy="4302759"/>
          </a:xfrm>
        </p:spPr>
        <p:txBody>
          <a:bodyPr>
            <a:normAutofit/>
          </a:bodyPr>
          <a:lstStyle/>
          <a:p>
            <a:pPr marL="0" indent="0" algn="just">
              <a:buNone/>
            </a:pPr>
            <a:r>
              <a:rPr lang="es-MX" sz="2000" dirty="0" smtClean="0">
                <a:solidFill>
                  <a:srgbClr val="336699"/>
                </a:solidFill>
              </a:rPr>
              <a:t>Los conflictos se encuentran:</a:t>
            </a:r>
          </a:p>
          <a:p>
            <a:pPr algn="just">
              <a:buClr>
                <a:srgbClr val="FF9900"/>
              </a:buClr>
              <a:buFont typeface="Courier New" panose="02070309020205020404" pitchFamily="49" charset="0"/>
              <a:buChar char="o"/>
            </a:pPr>
            <a:r>
              <a:rPr lang="es-MX" sz="2000" b="1" dirty="0" smtClean="0">
                <a:solidFill>
                  <a:srgbClr val="FF9900"/>
                </a:solidFill>
              </a:rPr>
              <a:t>En el orden físico</a:t>
            </a:r>
            <a:r>
              <a:rPr lang="es-MX" sz="2000" dirty="0" smtClean="0">
                <a:solidFill>
                  <a:srgbClr val="FF9900"/>
                </a:solidFill>
              </a:rPr>
              <a:t>: </a:t>
            </a:r>
            <a:r>
              <a:rPr lang="es-MX" sz="2000" dirty="0" smtClean="0">
                <a:solidFill>
                  <a:srgbClr val="336699"/>
                </a:solidFill>
              </a:rPr>
              <a:t>Intentar meter 20 cojines en un baúl y no caben.</a:t>
            </a:r>
          </a:p>
          <a:p>
            <a:pPr algn="just">
              <a:buClr>
                <a:srgbClr val="FF9900"/>
              </a:buClr>
              <a:buFont typeface="Courier New" panose="02070309020205020404" pitchFamily="49" charset="0"/>
              <a:buChar char="o"/>
            </a:pPr>
            <a:r>
              <a:rPr lang="es-MX" sz="2000" b="1" dirty="0" smtClean="0">
                <a:solidFill>
                  <a:srgbClr val="FF9900"/>
                </a:solidFill>
              </a:rPr>
              <a:t>En el orden biológico</a:t>
            </a:r>
            <a:r>
              <a:rPr lang="es-MX" sz="2000" dirty="0" smtClean="0">
                <a:solidFill>
                  <a:srgbClr val="FF9900"/>
                </a:solidFill>
              </a:rPr>
              <a:t>: </a:t>
            </a:r>
            <a:r>
              <a:rPr lang="es-MX" sz="2000" dirty="0" smtClean="0">
                <a:solidFill>
                  <a:srgbClr val="336699"/>
                </a:solidFill>
              </a:rPr>
              <a:t>El cansancio, las enfermedades y el envejecimiento.</a:t>
            </a:r>
          </a:p>
          <a:p>
            <a:pPr algn="just">
              <a:buClr>
                <a:srgbClr val="FF9900"/>
              </a:buClr>
              <a:buFont typeface="Courier New" panose="02070309020205020404" pitchFamily="49" charset="0"/>
              <a:buChar char="o"/>
            </a:pPr>
            <a:r>
              <a:rPr lang="es-MX" sz="2000" b="1" dirty="0" smtClean="0">
                <a:solidFill>
                  <a:srgbClr val="FF9900"/>
                </a:solidFill>
              </a:rPr>
              <a:t>En el orden psicológico intrapersonal</a:t>
            </a:r>
            <a:r>
              <a:rPr lang="es-MX" sz="2000" dirty="0" smtClean="0">
                <a:solidFill>
                  <a:srgbClr val="FF9900"/>
                </a:solidFill>
              </a:rPr>
              <a:t>: </a:t>
            </a:r>
            <a:r>
              <a:rPr lang="es-MX" sz="2000" dirty="0">
                <a:solidFill>
                  <a:srgbClr val="336699"/>
                </a:solidFill>
              </a:rPr>
              <a:t>L</a:t>
            </a:r>
            <a:r>
              <a:rPr lang="es-MX" sz="2000" dirty="0" smtClean="0">
                <a:solidFill>
                  <a:srgbClr val="336699"/>
                </a:solidFill>
              </a:rPr>
              <a:t>a neurosis es conflicto entre el ello, el yo y el superyo.</a:t>
            </a:r>
          </a:p>
          <a:p>
            <a:pPr algn="just">
              <a:buClr>
                <a:srgbClr val="FF9900"/>
              </a:buClr>
              <a:buFont typeface="Courier New" panose="02070309020205020404" pitchFamily="49" charset="0"/>
              <a:buChar char="o"/>
            </a:pPr>
            <a:r>
              <a:rPr lang="es-MX" sz="2000" b="1" dirty="0" smtClean="0">
                <a:solidFill>
                  <a:srgbClr val="FF9900"/>
                </a:solidFill>
              </a:rPr>
              <a:t>En el orden interpersonal</a:t>
            </a:r>
            <a:r>
              <a:rPr lang="es-MX" sz="2000" dirty="0" smtClean="0">
                <a:solidFill>
                  <a:srgbClr val="FF9900"/>
                </a:solidFill>
              </a:rPr>
              <a:t>:</a:t>
            </a:r>
            <a:r>
              <a:rPr lang="es-MX" sz="2000" b="1" dirty="0" smtClean="0">
                <a:solidFill>
                  <a:srgbClr val="336699"/>
                </a:solidFill>
              </a:rPr>
              <a:t> </a:t>
            </a:r>
            <a:r>
              <a:rPr lang="es-MX" sz="2000" dirty="0" smtClean="0">
                <a:solidFill>
                  <a:srgbClr val="336699"/>
                </a:solidFill>
              </a:rPr>
              <a:t>Los conflictos de caracteres, gustos, necesidades y opiniones son habituales.</a:t>
            </a:r>
          </a:p>
          <a:p>
            <a:pPr algn="just">
              <a:buClr>
                <a:srgbClr val="FF9900"/>
              </a:buClr>
              <a:buFont typeface="Courier New" panose="02070309020205020404" pitchFamily="49" charset="0"/>
              <a:buChar char="o"/>
            </a:pPr>
            <a:r>
              <a:rPr lang="es-MX" sz="2000" b="1" dirty="0" smtClean="0">
                <a:solidFill>
                  <a:srgbClr val="FF9900"/>
                </a:solidFill>
              </a:rPr>
              <a:t>En el orden social organizacional</a:t>
            </a:r>
            <a:r>
              <a:rPr lang="es-MX" sz="2000" dirty="0" smtClean="0">
                <a:solidFill>
                  <a:srgbClr val="FF9900"/>
                </a:solidFill>
              </a:rPr>
              <a:t>: </a:t>
            </a:r>
            <a:r>
              <a:rPr lang="es-MX" sz="2000" dirty="0" smtClean="0">
                <a:solidFill>
                  <a:srgbClr val="336699"/>
                </a:solidFill>
              </a:rPr>
              <a:t>Conflictos familiares, laborales, legales, ideológicos en la ciencia, religión y política, conflictos de clases, sexos, generaciones, razas, jerarquías, y países, etc.</a:t>
            </a:r>
            <a:endParaRPr lang="es-MX" sz="2000" dirty="0">
              <a:solidFill>
                <a:srgbClr val="336699"/>
              </a:solidFill>
            </a:endParaRPr>
          </a:p>
        </p:txBody>
      </p:sp>
      <p:pic>
        <p:nvPicPr>
          <p:cNvPr id="3074" name="Picture 2" descr="El Intestino Mi Segundo Cerebr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3120" y="1608463"/>
            <a:ext cx="1498329" cy="976255"/>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http://k46.kn3.net/taringa/0/7/7/1/2/8/pillin_02/10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H="1">
            <a:off x="386924" y="2953581"/>
            <a:ext cx="1914181" cy="957091"/>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http://www.definicionabc.com/wp-content/uploads/conflictos.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8637" y="4279535"/>
            <a:ext cx="1067297" cy="1334122"/>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Family in Dining Room"/>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40899" y="5653992"/>
            <a:ext cx="2101401" cy="967496"/>
          </a:xfrm>
          <a:prstGeom prst="rect">
            <a:avLst/>
          </a:prstGeom>
          <a:noFill/>
          <a:extLst>
            <a:ext uri="{909E8E84-426E-40DD-AFC4-6F175D3DCCD1}">
              <a14:hiddenFill xmlns:a14="http://schemas.microsoft.com/office/drawing/2010/main">
                <a:solidFill>
                  <a:srgbClr val="FFFFFF"/>
                </a:solidFill>
              </a14:hiddenFill>
            </a:ext>
          </a:extLst>
        </p:spPr>
      </p:pic>
      <p:pic>
        <p:nvPicPr>
          <p:cNvPr id="3082" name="Picture 10" descr="Los conflictos laborales se deben solucionar a través del diálogo. (Foto: Jupiter Images)"/>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186916" y="5613657"/>
            <a:ext cx="1719992" cy="967496"/>
          </a:xfrm>
          <a:prstGeom prst="rect">
            <a:avLst/>
          </a:prstGeom>
          <a:noFill/>
          <a:extLst>
            <a:ext uri="{909E8E84-426E-40DD-AFC4-6F175D3DCCD1}">
              <a14:hiddenFill xmlns:a14="http://schemas.microsoft.com/office/drawing/2010/main">
                <a:solidFill>
                  <a:srgbClr val="FFFFFF"/>
                </a:solidFill>
              </a14:hiddenFill>
            </a:ext>
          </a:extLst>
        </p:spPr>
      </p:pic>
      <p:pic>
        <p:nvPicPr>
          <p:cNvPr id="3084" name="Picture 12" descr="http://www.estudiaronline.org/blog/wp-content/uploads/2012/10/30.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551524" y="5653992"/>
            <a:ext cx="1252053" cy="9674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471460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1000"/>
                                        <p:tgtEl>
                                          <p:spTgt spid="3">
                                            <p:txEl>
                                              <p:pRg st="0" end="0"/>
                                            </p:txEl>
                                          </p:spTgt>
                                        </p:tgtEl>
                                      </p:cBhvr>
                                    </p:animEffect>
                                    <p:anim calcmode="lin" valueType="num">
                                      <p:cBhvr>
                                        <p:cTn id="14"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42" presetClass="entr" presetSubtype="0" fill="hold" nodeType="after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1000"/>
                                        <p:tgtEl>
                                          <p:spTgt spid="3">
                                            <p:txEl>
                                              <p:pRg st="1" end="1"/>
                                            </p:txEl>
                                          </p:spTgt>
                                        </p:tgtEl>
                                      </p:cBhvr>
                                    </p:animEffect>
                                    <p:anim calcmode="lin" valueType="num">
                                      <p:cBhvr>
                                        <p:cTn id="20"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par>
                          <p:cTn id="22" fill="hold">
                            <p:stCondLst>
                              <p:cond delay="2500"/>
                            </p:stCondLst>
                            <p:childTnLst>
                              <p:par>
                                <p:cTn id="23" presetID="42" presetClass="entr" presetSubtype="0" fill="hold" nodeType="after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Effect transition="in" filter="fade">
                                      <p:cBhvr>
                                        <p:cTn id="25" dur="1000"/>
                                        <p:tgtEl>
                                          <p:spTgt spid="3">
                                            <p:txEl>
                                              <p:pRg st="2" end="2"/>
                                            </p:txEl>
                                          </p:spTgt>
                                        </p:tgtEl>
                                      </p:cBhvr>
                                    </p:animEffect>
                                    <p:anim calcmode="lin" valueType="num">
                                      <p:cBhvr>
                                        <p:cTn id="26"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7"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par>
                          <p:cTn id="28" fill="hold">
                            <p:stCondLst>
                              <p:cond delay="3500"/>
                            </p:stCondLst>
                            <p:childTnLst>
                              <p:par>
                                <p:cTn id="29" presetID="53" presetClass="entr" presetSubtype="16" fill="hold" nodeType="afterEffect">
                                  <p:stCondLst>
                                    <p:cond delay="0"/>
                                  </p:stCondLst>
                                  <p:childTnLst>
                                    <p:set>
                                      <p:cBhvr>
                                        <p:cTn id="30" dur="1" fill="hold">
                                          <p:stCondLst>
                                            <p:cond delay="0"/>
                                          </p:stCondLst>
                                        </p:cTn>
                                        <p:tgtEl>
                                          <p:spTgt spid="3074"/>
                                        </p:tgtEl>
                                        <p:attrNameLst>
                                          <p:attrName>style.visibility</p:attrName>
                                        </p:attrNameLst>
                                      </p:cBhvr>
                                      <p:to>
                                        <p:strVal val="visible"/>
                                      </p:to>
                                    </p:set>
                                    <p:anim calcmode="lin" valueType="num">
                                      <p:cBhvr>
                                        <p:cTn id="31" dur="500" fill="hold"/>
                                        <p:tgtEl>
                                          <p:spTgt spid="3074"/>
                                        </p:tgtEl>
                                        <p:attrNameLst>
                                          <p:attrName>ppt_w</p:attrName>
                                        </p:attrNameLst>
                                      </p:cBhvr>
                                      <p:tavLst>
                                        <p:tav tm="0">
                                          <p:val>
                                            <p:fltVal val="0"/>
                                          </p:val>
                                        </p:tav>
                                        <p:tav tm="100000">
                                          <p:val>
                                            <p:strVal val="#ppt_w"/>
                                          </p:val>
                                        </p:tav>
                                      </p:tavLst>
                                    </p:anim>
                                    <p:anim calcmode="lin" valueType="num">
                                      <p:cBhvr>
                                        <p:cTn id="32" dur="500" fill="hold"/>
                                        <p:tgtEl>
                                          <p:spTgt spid="3074"/>
                                        </p:tgtEl>
                                        <p:attrNameLst>
                                          <p:attrName>ppt_h</p:attrName>
                                        </p:attrNameLst>
                                      </p:cBhvr>
                                      <p:tavLst>
                                        <p:tav tm="0">
                                          <p:val>
                                            <p:fltVal val="0"/>
                                          </p:val>
                                        </p:tav>
                                        <p:tav tm="100000">
                                          <p:val>
                                            <p:strVal val="#ppt_h"/>
                                          </p:val>
                                        </p:tav>
                                      </p:tavLst>
                                    </p:anim>
                                    <p:animEffect transition="in" filter="fade">
                                      <p:cBhvr>
                                        <p:cTn id="33" dur="500"/>
                                        <p:tgtEl>
                                          <p:spTgt spid="3074"/>
                                        </p:tgtEl>
                                      </p:cBhvr>
                                    </p:animEffect>
                                  </p:childTnLst>
                                </p:cTn>
                              </p:par>
                            </p:childTnLst>
                          </p:cTn>
                        </p:par>
                        <p:par>
                          <p:cTn id="34" fill="hold">
                            <p:stCondLst>
                              <p:cond delay="4000"/>
                            </p:stCondLst>
                            <p:childTnLst>
                              <p:par>
                                <p:cTn id="35" presetID="42" presetClass="entr" presetSubtype="0" fill="hold" nodeType="afterEffect">
                                  <p:stCondLst>
                                    <p:cond delay="0"/>
                                  </p:stCondLst>
                                  <p:childTnLst>
                                    <p:set>
                                      <p:cBhvr>
                                        <p:cTn id="36" dur="1" fill="hold">
                                          <p:stCondLst>
                                            <p:cond delay="0"/>
                                          </p:stCondLst>
                                        </p:cTn>
                                        <p:tgtEl>
                                          <p:spTgt spid="3">
                                            <p:txEl>
                                              <p:pRg st="3" end="3"/>
                                            </p:txEl>
                                          </p:spTgt>
                                        </p:tgtEl>
                                        <p:attrNameLst>
                                          <p:attrName>style.visibility</p:attrName>
                                        </p:attrNameLst>
                                      </p:cBhvr>
                                      <p:to>
                                        <p:strVal val="visible"/>
                                      </p:to>
                                    </p:set>
                                    <p:animEffect transition="in" filter="fade">
                                      <p:cBhvr>
                                        <p:cTn id="37" dur="1000"/>
                                        <p:tgtEl>
                                          <p:spTgt spid="3">
                                            <p:txEl>
                                              <p:pRg st="3" end="3"/>
                                            </p:txEl>
                                          </p:spTgt>
                                        </p:tgtEl>
                                      </p:cBhvr>
                                    </p:animEffect>
                                    <p:anim calcmode="lin" valueType="num">
                                      <p:cBhvr>
                                        <p:cTn id="38"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9"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par>
                          <p:cTn id="40" fill="hold">
                            <p:stCondLst>
                              <p:cond delay="5000"/>
                            </p:stCondLst>
                            <p:childTnLst>
                              <p:par>
                                <p:cTn id="41" presetID="53" presetClass="entr" presetSubtype="16" fill="hold" nodeType="afterEffect">
                                  <p:stCondLst>
                                    <p:cond delay="0"/>
                                  </p:stCondLst>
                                  <p:childTnLst>
                                    <p:set>
                                      <p:cBhvr>
                                        <p:cTn id="42" dur="1" fill="hold">
                                          <p:stCondLst>
                                            <p:cond delay="0"/>
                                          </p:stCondLst>
                                        </p:cTn>
                                        <p:tgtEl>
                                          <p:spTgt spid="3076"/>
                                        </p:tgtEl>
                                        <p:attrNameLst>
                                          <p:attrName>style.visibility</p:attrName>
                                        </p:attrNameLst>
                                      </p:cBhvr>
                                      <p:to>
                                        <p:strVal val="visible"/>
                                      </p:to>
                                    </p:set>
                                    <p:anim calcmode="lin" valueType="num">
                                      <p:cBhvr>
                                        <p:cTn id="43" dur="500" fill="hold"/>
                                        <p:tgtEl>
                                          <p:spTgt spid="3076"/>
                                        </p:tgtEl>
                                        <p:attrNameLst>
                                          <p:attrName>ppt_w</p:attrName>
                                        </p:attrNameLst>
                                      </p:cBhvr>
                                      <p:tavLst>
                                        <p:tav tm="0">
                                          <p:val>
                                            <p:fltVal val="0"/>
                                          </p:val>
                                        </p:tav>
                                        <p:tav tm="100000">
                                          <p:val>
                                            <p:strVal val="#ppt_w"/>
                                          </p:val>
                                        </p:tav>
                                      </p:tavLst>
                                    </p:anim>
                                    <p:anim calcmode="lin" valueType="num">
                                      <p:cBhvr>
                                        <p:cTn id="44" dur="500" fill="hold"/>
                                        <p:tgtEl>
                                          <p:spTgt spid="3076"/>
                                        </p:tgtEl>
                                        <p:attrNameLst>
                                          <p:attrName>ppt_h</p:attrName>
                                        </p:attrNameLst>
                                      </p:cBhvr>
                                      <p:tavLst>
                                        <p:tav tm="0">
                                          <p:val>
                                            <p:fltVal val="0"/>
                                          </p:val>
                                        </p:tav>
                                        <p:tav tm="100000">
                                          <p:val>
                                            <p:strVal val="#ppt_h"/>
                                          </p:val>
                                        </p:tav>
                                      </p:tavLst>
                                    </p:anim>
                                    <p:animEffect transition="in" filter="fade">
                                      <p:cBhvr>
                                        <p:cTn id="45" dur="500"/>
                                        <p:tgtEl>
                                          <p:spTgt spid="3076"/>
                                        </p:tgtEl>
                                      </p:cBhvr>
                                    </p:animEffect>
                                  </p:childTnLst>
                                </p:cTn>
                              </p:par>
                            </p:childTnLst>
                          </p:cTn>
                        </p:par>
                        <p:par>
                          <p:cTn id="46" fill="hold">
                            <p:stCondLst>
                              <p:cond delay="5500"/>
                            </p:stCondLst>
                            <p:childTnLst>
                              <p:par>
                                <p:cTn id="47" presetID="42" presetClass="entr" presetSubtype="0" fill="hold" nodeType="afterEffect">
                                  <p:stCondLst>
                                    <p:cond delay="0"/>
                                  </p:stCondLst>
                                  <p:childTnLst>
                                    <p:set>
                                      <p:cBhvr>
                                        <p:cTn id="48" dur="1" fill="hold">
                                          <p:stCondLst>
                                            <p:cond delay="0"/>
                                          </p:stCondLst>
                                        </p:cTn>
                                        <p:tgtEl>
                                          <p:spTgt spid="3">
                                            <p:txEl>
                                              <p:pRg st="4" end="4"/>
                                            </p:txEl>
                                          </p:spTgt>
                                        </p:tgtEl>
                                        <p:attrNameLst>
                                          <p:attrName>style.visibility</p:attrName>
                                        </p:attrNameLst>
                                      </p:cBhvr>
                                      <p:to>
                                        <p:strVal val="visible"/>
                                      </p:to>
                                    </p:set>
                                    <p:animEffect transition="in" filter="fade">
                                      <p:cBhvr>
                                        <p:cTn id="49" dur="1000"/>
                                        <p:tgtEl>
                                          <p:spTgt spid="3">
                                            <p:txEl>
                                              <p:pRg st="4" end="4"/>
                                            </p:txEl>
                                          </p:spTgt>
                                        </p:tgtEl>
                                      </p:cBhvr>
                                    </p:animEffect>
                                    <p:anim calcmode="lin" valueType="num">
                                      <p:cBhvr>
                                        <p:cTn id="50"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par>
                          <p:cTn id="52" fill="hold">
                            <p:stCondLst>
                              <p:cond delay="6500"/>
                            </p:stCondLst>
                            <p:childTnLst>
                              <p:par>
                                <p:cTn id="53" presetID="53" presetClass="entr" presetSubtype="16" fill="hold" nodeType="afterEffect">
                                  <p:stCondLst>
                                    <p:cond delay="0"/>
                                  </p:stCondLst>
                                  <p:childTnLst>
                                    <p:set>
                                      <p:cBhvr>
                                        <p:cTn id="54" dur="1" fill="hold">
                                          <p:stCondLst>
                                            <p:cond delay="0"/>
                                          </p:stCondLst>
                                        </p:cTn>
                                        <p:tgtEl>
                                          <p:spTgt spid="3078"/>
                                        </p:tgtEl>
                                        <p:attrNameLst>
                                          <p:attrName>style.visibility</p:attrName>
                                        </p:attrNameLst>
                                      </p:cBhvr>
                                      <p:to>
                                        <p:strVal val="visible"/>
                                      </p:to>
                                    </p:set>
                                    <p:anim calcmode="lin" valueType="num">
                                      <p:cBhvr>
                                        <p:cTn id="55" dur="500" fill="hold"/>
                                        <p:tgtEl>
                                          <p:spTgt spid="3078"/>
                                        </p:tgtEl>
                                        <p:attrNameLst>
                                          <p:attrName>ppt_w</p:attrName>
                                        </p:attrNameLst>
                                      </p:cBhvr>
                                      <p:tavLst>
                                        <p:tav tm="0">
                                          <p:val>
                                            <p:fltVal val="0"/>
                                          </p:val>
                                        </p:tav>
                                        <p:tav tm="100000">
                                          <p:val>
                                            <p:strVal val="#ppt_w"/>
                                          </p:val>
                                        </p:tav>
                                      </p:tavLst>
                                    </p:anim>
                                    <p:anim calcmode="lin" valueType="num">
                                      <p:cBhvr>
                                        <p:cTn id="56" dur="500" fill="hold"/>
                                        <p:tgtEl>
                                          <p:spTgt spid="3078"/>
                                        </p:tgtEl>
                                        <p:attrNameLst>
                                          <p:attrName>ppt_h</p:attrName>
                                        </p:attrNameLst>
                                      </p:cBhvr>
                                      <p:tavLst>
                                        <p:tav tm="0">
                                          <p:val>
                                            <p:fltVal val="0"/>
                                          </p:val>
                                        </p:tav>
                                        <p:tav tm="100000">
                                          <p:val>
                                            <p:strVal val="#ppt_h"/>
                                          </p:val>
                                        </p:tav>
                                      </p:tavLst>
                                    </p:anim>
                                    <p:animEffect transition="in" filter="fade">
                                      <p:cBhvr>
                                        <p:cTn id="57" dur="500"/>
                                        <p:tgtEl>
                                          <p:spTgt spid="3078"/>
                                        </p:tgtEl>
                                      </p:cBhvr>
                                    </p:animEffect>
                                  </p:childTnLst>
                                </p:cTn>
                              </p:par>
                            </p:childTnLst>
                          </p:cTn>
                        </p:par>
                        <p:par>
                          <p:cTn id="58" fill="hold">
                            <p:stCondLst>
                              <p:cond delay="7000"/>
                            </p:stCondLst>
                            <p:childTnLst>
                              <p:par>
                                <p:cTn id="59" presetID="42" presetClass="entr" presetSubtype="0" fill="hold" nodeType="afterEffect">
                                  <p:stCondLst>
                                    <p:cond delay="0"/>
                                  </p:stCondLst>
                                  <p:childTnLst>
                                    <p:set>
                                      <p:cBhvr>
                                        <p:cTn id="60" dur="1" fill="hold">
                                          <p:stCondLst>
                                            <p:cond delay="0"/>
                                          </p:stCondLst>
                                        </p:cTn>
                                        <p:tgtEl>
                                          <p:spTgt spid="3">
                                            <p:txEl>
                                              <p:pRg st="5" end="5"/>
                                            </p:txEl>
                                          </p:spTgt>
                                        </p:tgtEl>
                                        <p:attrNameLst>
                                          <p:attrName>style.visibility</p:attrName>
                                        </p:attrNameLst>
                                      </p:cBhvr>
                                      <p:to>
                                        <p:strVal val="visible"/>
                                      </p:to>
                                    </p:set>
                                    <p:animEffect transition="in" filter="fade">
                                      <p:cBhvr>
                                        <p:cTn id="61" dur="1000"/>
                                        <p:tgtEl>
                                          <p:spTgt spid="3">
                                            <p:txEl>
                                              <p:pRg st="5" end="5"/>
                                            </p:txEl>
                                          </p:spTgt>
                                        </p:tgtEl>
                                      </p:cBhvr>
                                    </p:animEffect>
                                    <p:anim calcmode="lin" valueType="num">
                                      <p:cBhvr>
                                        <p:cTn id="62"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63"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par>
                          <p:cTn id="64" fill="hold">
                            <p:stCondLst>
                              <p:cond delay="8000"/>
                            </p:stCondLst>
                            <p:childTnLst>
                              <p:par>
                                <p:cTn id="65" presetID="53" presetClass="entr" presetSubtype="16" fill="hold" nodeType="afterEffect">
                                  <p:stCondLst>
                                    <p:cond delay="0"/>
                                  </p:stCondLst>
                                  <p:childTnLst>
                                    <p:set>
                                      <p:cBhvr>
                                        <p:cTn id="66" dur="1" fill="hold">
                                          <p:stCondLst>
                                            <p:cond delay="0"/>
                                          </p:stCondLst>
                                        </p:cTn>
                                        <p:tgtEl>
                                          <p:spTgt spid="3080"/>
                                        </p:tgtEl>
                                        <p:attrNameLst>
                                          <p:attrName>style.visibility</p:attrName>
                                        </p:attrNameLst>
                                      </p:cBhvr>
                                      <p:to>
                                        <p:strVal val="visible"/>
                                      </p:to>
                                    </p:set>
                                    <p:anim calcmode="lin" valueType="num">
                                      <p:cBhvr>
                                        <p:cTn id="67" dur="500" fill="hold"/>
                                        <p:tgtEl>
                                          <p:spTgt spid="3080"/>
                                        </p:tgtEl>
                                        <p:attrNameLst>
                                          <p:attrName>ppt_w</p:attrName>
                                        </p:attrNameLst>
                                      </p:cBhvr>
                                      <p:tavLst>
                                        <p:tav tm="0">
                                          <p:val>
                                            <p:fltVal val="0"/>
                                          </p:val>
                                        </p:tav>
                                        <p:tav tm="100000">
                                          <p:val>
                                            <p:strVal val="#ppt_w"/>
                                          </p:val>
                                        </p:tav>
                                      </p:tavLst>
                                    </p:anim>
                                    <p:anim calcmode="lin" valueType="num">
                                      <p:cBhvr>
                                        <p:cTn id="68" dur="500" fill="hold"/>
                                        <p:tgtEl>
                                          <p:spTgt spid="3080"/>
                                        </p:tgtEl>
                                        <p:attrNameLst>
                                          <p:attrName>ppt_h</p:attrName>
                                        </p:attrNameLst>
                                      </p:cBhvr>
                                      <p:tavLst>
                                        <p:tav tm="0">
                                          <p:val>
                                            <p:fltVal val="0"/>
                                          </p:val>
                                        </p:tav>
                                        <p:tav tm="100000">
                                          <p:val>
                                            <p:strVal val="#ppt_h"/>
                                          </p:val>
                                        </p:tav>
                                      </p:tavLst>
                                    </p:anim>
                                    <p:animEffect transition="in" filter="fade">
                                      <p:cBhvr>
                                        <p:cTn id="69" dur="500"/>
                                        <p:tgtEl>
                                          <p:spTgt spid="3080"/>
                                        </p:tgtEl>
                                      </p:cBhvr>
                                    </p:animEffect>
                                  </p:childTnLst>
                                </p:cTn>
                              </p:par>
                            </p:childTnLst>
                          </p:cTn>
                        </p:par>
                        <p:par>
                          <p:cTn id="70" fill="hold">
                            <p:stCondLst>
                              <p:cond delay="8500"/>
                            </p:stCondLst>
                            <p:childTnLst>
                              <p:par>
                                <p:cTn id="71" presetID="53" presetClass="entr" presetSubtype="16" fill="hold" nodeType="afterEffect">
                                  <p:stCondLst>
                                    <p:cond delay="0"/>
                                  </p:stCondLst>
                                  <p:childTnLst>
                                    <p:set>
                                      <p:cBhvr>
                                        <p:cTn id="72" dur="1" fill="hold">
                                          <p:stCondLst>
                                            <p:cond delay="0"/>
                                          </p:stCondLst>
                                        </p:cTn>
                                        <p:tgtEl>
                                          <p:spTgt spid="3082"/>
                                        </p:tgtEl>
                                        <p:attrNameLst>
                                          <p:attrName>style.visibility</p:attrName>
                                        </p:attrNameLst>
                                      </p:cBhvr>
                                      <p:to>
                                        <p:strVal val="visible"/>
                                      </p:to>
                                    </p:set>
                                    <p:anim calcmode="lin" valueType="num">
                                      <p:cBhvr>
                                        <p:cTn id="73" dur="500" fill="hold"/>
                                        <p:tgtEl>
                                          <p:spTgt spid="3082"/>
                                        </p:tgtEl>
                                        <p:attrNameLst>
                                          <p:attrName>ppt_w</p:attrName>
                                        </p:attrNameLst>
                                      </p:cBhvr>
                                      <p:tavLst>
                                        <p:tav tm="0">
                                          <p:val>
                                            <p:fltVal val="0"/>
                                          </p:val>
                                        </p:tav>
                                        <p:tav tm="100000">
                                          <p:val>
                                            <p:strVal val="#ppt_w"/>
                                          </p:val>
                                        </p:tav>
                                      </p:tavLst>
                                    </p:anim>
                                    <p:anim calcmode="lin" valueType="num">
                                      <p:cBhvr>
                                        <p:cTn id="74" dur="500" fill="hold"/>
                                        <p:tgtEl>
                                          <p:spTgt spid="3082"/>
                                        </p:tgtEl>
                                        <p:attrNameLst>
                                          <p:attrName>ppt_h</p:attrName>
                                        </p:attrNameLst>
                                      </p:cBhvr>
                                      <p:tavLst>
                                        <p:tav tm="0">
                                          <p:val>
                                            <p:fltVal val="0"/>
                                          </p:val>
                                        </p:tav>
                                        <p:tav tm="100000">
                                          <p:val>
                                            <p:strVal val="#ppt_h"/>
                                          </p:val>
                                        </p:tav>
                                      </p:tavLst>
                                    </p:anim>
                                    <p:animEffect transition="in" filter="fade">
                                      <p:cBhvr>
                                        <p:cTn id="75" dur="500"/>
                                        <p:tgtEl>
                                          <p:spTgt spid="3082"/>
                                        </p:tgtEl>
                                      </p:cBhvr>
                                    </p:animEffect>
                                  </p:childTnLst>
                                </p:cTn>
                              </p:par>
                            </p:childTnLst>
                          </p:cTn>
                        </p:par>
                        <p:par>
                          <p:cTn id="76" fill="hold">
                            <p:stCondLst>
                              <p:cond delay="9000"/>
                            </p:stCondLst>
                            <p:childTnLst>
                              <p:par>
                                <p:cTn id="77" presetID="53" presetClass="entr" presetSubtype="16" fill="hold" nodeType="afterEffect">
                                  <p:stCondLst>
                                    <p:cond delay="0"/>
                                  </p:stCondLst>
                                  <p:childTnLst>
                                    <p:set>
                                      <p:cBhvr>
                                        <p:cTn id="78" dur="1" fill="hold">
                                          <p:stCondLst>
                                            <p:cond delay="0"/>
                                          </p:stCondLst>
                                        </p:cTn>
                                        <p:tgtEl>
                                          <p:spTgt spid="3084"/>
                                        </p:tgtEl>
                                        <p:attrNameLst>
                                          <p:attrName>style.visibility</p:attrName>
                                        </p:attrNameLst>
                                      </p:cBhvr>
                                      <p:to>
                                        <p:strVal val="visible"/>
                                      </p:to>
                                    </p:set>
                                    <p:anim calcmode="lin" valueType="num">
                                      <p:cBhvr>
                                        <p:cTn id="79" dur="500" fill="hold"/>
                                        <p:tgtEl>
                                          <p:spTgt spid="3084"/>
                                        </p:tgtEl>
                                        <p:attrNameLst>
                                          <p:attrName>ppt_w</p:attrName>
                                        </p:attrNameLst>
                                      </p:cBhvr>
                                      <p:tavLst>
                                        <p:tav tm="0">
                                          <p:val>
                                            <p:fltVal val="0"/>
                                          </p:val>
                                        </p:tav>
                                        <p:tav tm="100000">
                                          <p:val>
                                            <p:strVal val="#ppt_w"/>
                                          </p:val>
                                        </p:tav>
                                      </p:tavLst>
                                    </p:anim>
                                    <p:anim calcmode="lin" valueType="num">
                                      <p:cBhvr>
                                        <p:cTn id="80" dur="500" fill="hold"/>
                                        <p:tgtEl>
                                          <p:spTgt spid="3084"/>
                                        </p:tgtEl>
                                        <p:attrNameLst>
                                          <p:attrName>ppt_h</p:attrName>
                                        </p:attrNameLst>
                                      </p:cBhvr>
                                      <p:tavLst>
                                        <p:tav tm="0">
                                          <p:val>
                                            <p:fltVal val="0"/>
                                          </p:val>
                                        </p:tav>
                                        <p:tav tm="100000">
                                          <p:val>
                                            <p:strVal val="#ppt_h"/>
                                          </p:val>
                                        </p:tav>
                                      </p:tavLst>
                                    </p:anim>
                                    <p:animEffect transition="in" filter="fade">
                                      <p:cBhvr>
                                        <p:cTn id="81" dur="500"/>
                                        <p:tgtEl>
                                          <p:spTgt spid="30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2266610" y="306963"/>
            <a:ext cx="3659683" cy="699666"/>
          </a:xfrm>
        </p:spPr>
        <p:txBody>
          <a:bodyPr>
            <a:noAutofit/>
          </a:bodyPr>
          <a:lstStyle/>
          <a:p>
            <a:pPr algn="ctr"/>
            <a:r>
              <a:rPr lang="es-MX" sz="3200" dirty="0" smtClean="0">
                <a:solidFill>
                  <a:srgbClr val="92D050"/>
                </a:solidFill>
                <a:effectLst>
                  <a:outerShdw blurRad="38100" dist="38100" dir="2700000" algn="tl">
                    <a:srgbClr val="000000">
                      <a:alpha val="43137"/>
                    </a:srgbClr>
                  </a:outerShdw>
                </a:effectLst>
              </a:rPr>
              <a:t>Tipos de conflicto</a:t>
            </a:r>
            <a:endParaRPr lang="es-MX" sz="3200" dirty="0">
              <a:solidFill>
                <a:srgbClr val="92D050"/>
              </a:solidFill>
              <a:effectLst>
                <a:outerShdw blurRad="38100" dist="38100" dir="2700000" algn="tl">
                  <a:srgbClr val="000000">
                    <a:alpha val="43137"/>
                  </a:srgbClr>
                </a:outerShdw>
              </a:effectLst>
            </a:endParaRPr>
          </a:p>
        </p:txBody>
      </p:sp>
      <p:sp>
        <p:nvSpPr>
          <p:cNvPr id="6" name="Marcador de texto 5"/>
          <p:cNvSpPr>
            <a:spLocks noGrp="1"/>
          </p:cNvSpPr>
          <p:nvPr>
            <p:ph type="body" sz="half" idx="2"/>
          </p:nvPr>
        </p:nvSpPr>
        <p:spPr>
          <a:xfrm>
            <a:off x="2343728" y="1247600"/>
            <a:ext cx="3582565" cy="4867449"/>
          </a:xfrm>
        </p:spPr>
        <p:txBody>
          <a:bodyPr>
            <a:noAutofit/>
          </a:bodyPr>
          <a:lstStyle/>
          <a:p>
            <a:r>
              <a:rPr lang="es-MX" sz="2200" b="1" dirty="0" smtClean="0">
                <a:solidFill>
                  <a:srgbClr val="FF0000"/>
                </a:solidFill>
              </a:rPr>
              <a:t>Conflictos positivos</a:t>
            </a:r>
            <a:r>
              <a:rPr lang="es-MX" sz="2200" dirty="0" smtClean="0">
                <a:solidFill>
                  <a:srgbClr val="FF0000"/>
                </a:solidFill>
              </a:rPr>
              <a:t>.-</a:t>
            </a:r>
            <a:r>
              <a:rPr lang="es-MX" sz="2200" dirty="0" smtClean="0"/>
              <a:t> </a:t>
            </a:r>
            <a:r>
              <a:rPr lang="es-MX" sz="2200" dirty="0" smtClean="0">
                <a:solidFill>
                  <a:schemeClr val="accent3"/>
                </a:solidFill>
              </a:rPr>
              <a:t>Llevan a experiencias de desarrollo y logro.</a:t>
            </a:r>
          </a:p>
          <a:p>
            <a:r>
              <a:rPr lang="es-MX" sz="2200" b="1" dirty="0" smtClean="0">
                <a:solidFill>
                  <a:srgbClr val="FF0000"/>
                </a:solidFill>
              </a:rPr>
              <a:t>Conflictos negativos</a:t>
            </a:r>
            <a:r>
              <a:rPr lang="es-MX" sz="2200" dirty="0" smtClean="0">
                <a:solidFill>
                  <a:srgbClr val="FF0000"/>
                </a:solidFill>
              </a:rPr>
              <a:t>.- </a:t>
            </a:r>
            <a:r>
              <a:rPr lang="es-MX" sz="2200" dirty="0" smtClean="0">
                <a:solidFill>
                  <a:schemeClr val="accent3"/>
                </a:solidFill>
              </a:rPr>
              <a:t>Llevan a perdidas materiales, situaciones de angustia, divisiones y enemistades.</a:t>
            </a:r>
          </a:p>
          <a:p>
            <a:r>
              <a:rPr lang="es-MX" sz="2200" b="1" dirty="0" smtClean="0">
                <a:solidFill>
                  <a:srgbClr val="FF0000"/>
                </a:solidFill>
              </a:rPr>
              <a:t>Conflictos primarios</a:t>
            </a:r>
            <a:r>
              <a:rPr lang="es-MX" sz="2200" dirty="0" smtClean="0">
                <a:solidFill>
                  <a:srgbClr val="FF0000"/>
                </a:solidFill>
              </a:rPr>
              <a:t>.- </a:t>
            </a:r>
            <a:r>
              <a:rPr lang="es-MX" sz="2200" dirty="0" smtClean="0">
                <a:solidFill>
                  <a:schemeClr val="accent3"/>
                </a:solidFill>
              </a:rPr>
              <a:t>Se resuelven cara a cara.</a:t>
            </a:r>
          </a:p>
          <a:p>
            <a:r>
              <a:rPr lang="es-MX" sz="2200" b="1" dirty="0" smtClean="0">
                <a:solidFill>
                  <a:srgbClr val="FF0000"/>
                </a:solidFill>
              </a:rPr>
              <a:t>Conflictos secundarios</a:t>
            </a:r>
            <a:r>
              <a:rPr lang="es-MX" sz="2200" dirty="0" smtClean="0">
                <a:solidFill>
                  <a:srgbClr val="FF0000"/>
                </a:solidFill>
              </a:rPr>
              <a:t>.- </a:t>
            </a:r>
            <a:r>
              <a:rPr lang="es-MX" sz="2200" dirty="0" smtClean="0">
                <a:solidFill>
                  <a:schemeClr val="accent3"/>
                </a:solidFill>
              </a:rPr>
              <a:t>Se resuelven a través de otra persona.</a:t>
            </a:r>
            <a:endParaRPr lang="es-MX" sz="2200" dirty="0">
              <a:solidFill>
                <a:schemeClr val="accent3"/>
              </a:solidFill>
            </a:endParaRPr>
          </a:p>
        </p:txBody>
      </p:sp>
      <p:pic>
        <p:nvPicPr>
          <p:cNvPr id="2050" name="Picture 2" descr="http://regiodeporte.com/wp-content/uploads/2016/01/aanl-evento-atletico-750x42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17764" y="656796"/>
            <a:ext cx="3454166" cy="1952755"/>
          </a:xfrm>
          <a:prstGeom prst="rect">
            <a:avLst/>
          </a:prstGeom>
          <a:noFill/>
          <a:extLst>
            <a:ext uri="{909E8E84-426E-40DD-AFC4-6F175D3DCCD1}">
              <a14:hiddenFill xmlns:a14="http://schemas.microsoft.com/office/drawing/2010/main">
                <a:solidFill>
                  <a:srgbClr val="FFFFFF"/>
                </a:solidFill>
              </a14:hiddenFill>
            </a:ext>
          </a:extLst>
        </p:spPr>
      </p:pic>
      <p:pic>
        <p:nvPicPr>
          <p:cNvPr id="2064" name="Picture 16" descr="Queue de cheval, Face à face, Journal, Vêtements d'affaires, Sourire à pleines dents, Travail d'équipe, Femme d'Affaires, Joie (Emotion), Médias de masse, Complet (Vêtement), Homme d'Affaires, Business, Aux cheveux bruns, Se Tenir Debout, Style de Vie, Parler, Mise en Scène, 2 (Nombre), Type Européen, Adulte, "/>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4411" y="3543678"/>
            <a:ext cx="3472390" cy="1953220"/>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http://www.psicoglobalia.com/wp-content/uploads/2012/01/mediaci%C3%B3n-familiar-2.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241119" y="4554616"/>
            <a:ext cx="2950881" cy="1956563"/>
          </a:xfrm>
          <a:prstGeom prst="rect">
            <a:avLst/>
          </a:prstGeom>
          <a:noFill/>
          <a:extLst>
            <a:ext uri="{909E8E84-426E-40DD-AFC4-6F175D3DCCD1}">
              <a14:hiddenFill xmlns:a14="http://schemas.microsoft.com/office/drawing/2010/main">
                <a:solidFill>
                  <a:srgbClr val="FFFFFF"/>
                </a:solidFill>
              </a14:hiddenFill>
            </a:ext>
          </a:extLst>
        </p:spPr>
      </p:pic>
      <p:pic>
        <p:nvPicPr>
          <p:cNvPr id="2066" name="Picture 18" descr="http://2.bp.blogspot.com/-kAXMeZpbaWo/Ta4sZIAXwnI/AAAAAAAAAAM/3qGmAFeYfYE/s1600/conflicto%252520laboral.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231410" y="1594768"/>
            <a:ext cx="2940165" cy="19489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045298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animEffect transition="in" filter="fade">
                                      <p:cBhvr>
                                        <p:cTn id="11" dur="1000"/>
                                        <p:tgtEl>
                                          <p:spTgt spid="6">
                                            <p:txEl>
                                              <p:pRg st="0" end="0"/>
                                            </p:txEl>
                                          </p:spTgt>
                                        </p:tgtEl>
                                      </p:cBhvr>
                                    </p:animEffect>
                                    <p:anim calcmode="lin" valueType="num">
                                      <p:cBhvr>
                                        <p:cTn id="12"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3"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14" presetClass="entr" presetSubtype="10" fill="hold" nodeType="afterEffect">
                                  <p:stCondLst>
                                    <p:cond delay="0"/>
                                  </p:stCondLst>
                                  <p:childTnLst>
                                    <p:set>
                                      <p:cBhvr>
                                        <p:cTn id="16" dur="1" fill="hold">
                                          <p:stCondLst>
                                            <p:cond delay="0"/>
                                          </p:stCondLst>
                                        </p:cTn>
                                        <p:tgtEl>
                                          <p:spTgt spid="2050"/>
                                        </p:tgtEl>
                                        <p:attrNameLst>
                                          <p:attrName>style.visibility</p:attrName>
                                        </p:attrNameLst>
                                      </p:cBhvr>
                                      <p:to>
                                        <p:strVal val="visible"/>
                                      </p:to>
                                    </p:set>
                                    <p:animEffect transition="in" filter="randombar(horizontal)">
                                      <p:cBhvr>
                                        <p:cTn id="17" dur="500"/>
                                        <p:tgtEl>
                                          <p:spTgt spid="2050"/>
                                        </p:tgtEl>
                                      </p:cBhvr>
                                    </p:animEffect>
                                  </p:childTnLst>
                                </p:cTn>
                              </p:par>
                            </p:childTnLst>
                          </p:cTn>
                        </p:par>
                        <p:par>
                          <p:cTn id="18" fill="hold">
                            <p:stCondLst>
                              <p:cond delay="2000"/>
                            </p:stCondLst>
                            <p:childTnLst>
                              <p:par>
                                <p:cTn id="19" presetID="42" presetClass="entr" presetSubtype="0" fill="hold" nodeType="afterEffect">
                                  <p:stCondLst>
                                    <p:cond delay="0"/>
                                  </p:stCondLst>
                                  <p:childTnLst>
                                    <p:set>
                                      <p:cBhvr>
                                        <p:cTn id="20" dur="1" fill="hold">
                                          <p:stCondLst>
                                            <p:cond delay="0"/>
                                          </p:stCondLst>
                                        </p:cTn>
                                        <p:tgtEl>
                                          <p:spTgt spid="6">
                                            <p:txEl>
                                              <p:pRg st="1" end="1"/>
                                            </p:txEl>
                                          </p:spTgt>
                                        </p:tgtEl>
                                        <p:attrNameLst>
                                          <p:attrName>style.visibility</p:attrName>
                                        </p:attrNameLst>
                                      </p:cBhvr>
                                      <p:to>
                                        <p:strVal val="visible"/>
                                      </p:to>
                                    </p:set>
                                    <p:animEffect transition="in" filter="fade">
                                      <p:cBhvr>
                                        <p:cTn id="21" dur="1000"/>
                                        <p:tgtEl>
                                          <p:spTgt spid="6">
                                            <p:txEl>
                                              <p:pRg st="1" end="1"/>
                                            </p:txEl>
                                          </p:spTgt>
                                        </p:tgtEl>
                                      </p:cBhvr>
                                    </p:animEffect>
                                    <p:anim calcmode="lin" valueType="num">
                                      <p:cBhvr>
                                        <p:cTn id="22" dur="10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6">
                                            <p:txEl>
                                              <p:pRg st="1" end="1"/>
                                            </p:txEl>
                                          </p:spTgt>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14" presetClass="entr" presetSubtype="10" fill="hold" nodeType="afterEffect">
                                  <p:stCondLst>
                                    <p:cond delay="0"/>
                                  </p:stCondLst>
                                  <p:childTnLst>
                                    <p:set>
                                      <p:cBhvr>
                                        <p:cTn id="26" dur="1" fill="hold">
                                          <p:stCondLst>
                                            <p:cond delay="0"/>
                                          </p:stCondLst>
                                        </p:cTn>
                                        <p:tgtEl>
                                          <p:spTgt spid="2066"/>
                                        </p:tgtEl>
                                        <p:attrNameLst>
                                          <p:attrName>style.visibility</p:attrName>
                                        </p:attrNameLst>
                                      </p:cBhvr>
                                      <p:to>
                                        <p:strVal val="visible"/>
                                      </p:to>
                                    </p:set>
                                    <p:animEffect transition="in" filter="randombar(horizontal)">
                                      <p:cBhvr>
                                        <p:cTn id="27" dur="500"/>
                                        <p:tgtEl>
                                          <p:spTgt spid="2066"/>
                                        </p:tgtEl>
                                      </p:cBhvr>
                                    </p:animEffect>
                                  </p:childTnLst>
                                </p:cTn>
                              </p:par>
                            </p:childTnLst>
                          </p:cTn>
                        </p:par>
                        <p:par>
                          <p:cTn id="28" fill="hold">
                            <p:stCondLst>
                              <p:cond delay="3500"/>
                            </p:stCondLst>
                            <p:childTnLst>
                              <p:par>
                                <p:cTn id="29" presetID="42" presetClass="entr" presetSubtype="0" fill="hold" nodeType="afterEffect">
                                  <p:stCondLst>
                                    <p:cond delay="0"/>
                                  </p:stCondLst>
                                  <p:childTnLst>
                                    <p:set>
                                      <p:cBhvr>
                                        <p:cTn id="30" dur="1" fill="hold">
                                          <p:stCondLst>
                                            <p:cond delay="0"/>
                                          </p:stCondLst>
                                        </p:cTn>
                                        <p:tgtEl>
                                          <p:spTgt spid="6">
                                            <p:txEl>
                                              <p:pRg st="2" end="2"/>
                                            </p:txEl>
                                          </p:spTgt>
                                        </p:tgtEl>
                                        <p:attrNameLst>
                                          <p:attrName>style.visibility</p:attrName>
                                        </p:attrNameLst>
                                      </p:cBhvr>
                                      <p:to>
                                        <p:strVal val="visible"/>
                                      </p:to>
                                    </p:set>
                                    <p:animEffect transition="in" filter="fade">
                                      <p:cBhvr>
                                        <p:cTn id="31" dur="1000"/>
                                        <p:tgtEl>
                                          <p:spTgt spid="6">
                                            <p:txEl>
                                              <p:pRg st="2" end="2"/>
                                            </p:txEl>
                                          </p:spTgt>
                                        </p:tgtEl>
                                      </p:cBhvr>
                                    </p:animEffect>
                                    <p:anim calcmode="lin" valueType="num">
                                      <p:cBhvr>
                                        <p:cTn id="32" dur="10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33" dur="10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par>
                          <p:cTn id="34" fill="hold">
                            <p:stCondLst>
                              <p:cond delay="4500"/>
                            </p:stCondLst>
                            <p:childTnLst>
                              <p:par>
                                <p:cTn id="35" presetID="14" presetClass="entr" presetSubtype="10" fill="hold" nodeType="afterEffect">
                                  <p:stCondLst>
                                    <p:cond delay="0"/>
                                  </p:stCondLst>
                                  <p:childTnLst>
                                    <p:set>
                                      <p:cBhvr>
                                        <p:cTn id="36" dur="1" fill="hold">
                                          <p:stCondLst>
                                            <p:cond delay="0"/>
                                          </p:stCondLst>
                                        </p:cTn>
                                        <p:tgtEl>
                                          <p:spTgt spid="2064"/>
                                        </p:tgtEl>
                                        <p:attrNameLst>
                                          <p:attrName>style.visibility</p:attrName>
                                        </p:attrNameLst>
                                      </p:cBhvr>
                                      <p:to>
                                        <p:strVal val="visible"/>
                                      </p:to>
                                    </p:set>
                                    <p:animEffect transition="in" filter="randombar(horizontal)">
                                      <p:cBhvr>
                                        <p:cTn id="37" dur="500"/>
                                        <p:tgtEl>
                                          <p:spTgt spid="2064"/>
                                        </p:tgtEl>
                                      </p:cBhvr>
                                    </p:animEffect>
                                  </p:childTnLst>
                                </p:cTn>
                              </p:par>
                            </p:childTnLst>
                          </p:cTn>
                        </p:par>
                        <p:par>
                          <p:cTn id="38" fill="hold">
                            <p:stCondLst>
                              <p:cond delay="5000"/>
                            </p:stCondLst>
                            <p:childTnLst>
                              <p:par>
                                <p:cTn id="39" presetID="42" presetClass="entr" presetSubtype="0" fill="hold" nodeType="afterEffect">
                                  <p:stCondLst>
                                    <p:cond delay="0"/>
                                  </p:stCondLst>
                                  <p:childTnLst>
                                    <p:set>
                                      <p:cBhvr>
                                        <p:cTn id="40" dur="1" fill="hold">
                                          <p:stCondLst>
                                            <p:cond delay="0"/>
                                          </p:stCondLst>
                                        </p:cTn>
                                        <p:tgtEl>
                                          <p:spTgt spid="6">
                                            <p:txEl>
                                              <p:pRg st="3" end="3"/>
                                            </p:txEl>
                                          </p:spTgt>
                                        </p:tgtEl>
                                        <p:attrNameLst>
                                          <p:attrName>style.visibility</p:attrName>
                                        </p:attrNameLst>
                                      </p:cBhvr>
                                      <p:to>
                                        <p:strVal val="visible"/>
                                      </p:to>
                                    </p:set>
                                    <p:animEffect transition="in" filter="fade">
                                      <p:cBhvr>
                                        <p:cTn id="41" dur="1000"/>
                                        <p:tgtEl>
                                          <p:spTgt spid="6">
                                            <p:txEl>
                                              <p:pRg st="3" end="3"/>
                                            </p:txEl>
                                          </p:spTgt>
                                        </p:tgtEl>
                                      </p:cBhvr>
                                    </p:animEffect>
                                    <p:anim calcmode="lin" valueType="num">
                                      <p:cBhvr>
                                        <p:cTn id="42" dur="10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43" dur="1000" fill="hold"/>
                                        <p:tgtEl>
                                          <p:spTgt spid="6">
                                            <p:txEl>
                                              <p:pRg st="3" end="3"/>
                                            </p:txEl>
                                          </p:spTgt>
                                        </p:tgtEl>
                                        <p:attrNameLst>
                                          <p:attrName>ppt_y</p:attrName>
                                        </p:attrNameLst>
                                      </p:cBhvr>
                                      <p:tavLst>
                                        <p:tav tm="0">
                                          <p:val>
                                            <p:strVal val="#ppt_y+.1"/>
                                          </p:val>
                                        </p:tav>
                                        <p:tav tm="100000">
                                          <p:val>
                                            <p:strVal val="#ppt_y"/>
                                          </p:val>
                                        </p:tav>
                                      </p:tavLst>
                                    </p:anim>
                                  </p:childTnLst>
                                </p:cTn>
                              </p:par>
                            </p:childTnLst>
                          </p:cTn>
                        </p:par>
                        <p:par>
                          <p:cTn id="44" fill="hold">
                            <p:stCondLst>
                              <p:cond delay="6000"/>
                            </p:stCondLst>
                            <p:childTnLst>
                              <p:par>
                                <p:cTn id="45" presetID="14" presetClass="entr" presetSubtype="10" fill="hold" nodeType="afterEffect">
                                  <p:stCondLst>
                                    <p:cond delay="0"/>
                                  </p:stCondLst>
                                  <p:childTnLst>
                                    <p:set>
                                      <p:cBhvr>
                                        <p:cTn id="46" dur="1" fill="hold">
                                          <p:stCondLst>
                                            <p:cond delay="0"/>
                                          </p:stCondLst>
                                        </p:cTn>
                                        <p:tgtEl>
                                          <p:spTgt spid="2056"/>
                                        </p:tgtEl>
                                        <p:attrNameLst>
                                          <p:attrName>style.visibility</p:attrName>
                                        </p:attrNameLst>
                                      </p:cBhvr>
                                      <p:to>
                                        <p:strVal val="visible"/>
                                      </p:to>
                                    </p:set>
                                    <p:animEffect transition="in" filter="randombar(horizontal)">
                                      <p:cBhvr>
                                        <p:cTn id="47" dur="500"/>
                                        <p:tgtEl>
                                          <p:spTgt spid="20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Espiral">
  <a:themeElements>
    <a:clrScheme name="Espiral">
      <a:dk1>
        <a:sysClr val="windowText" lastClr="000000"/>
      </a:dk1>
      <a:lt1>
        <a:sysClr val="window" lastClr="FFFFFF"/>
      </a:lt1>
      <a:dk2>
        <a:srgbClr val="2E5369"/>
      </a:dk2>
      <a:lt2>
        <a:srgbClr val="CFE2E7"/>
      </a:lt2>
      <a:accent1>
        <a:srgbClr val="353535"/>
      </a:accent1>
      <a:accent2>
        <a:srgbClr val="31B4E6"/>
      </a:accent2>
      <a:accent3>
        <a:srgbClr val="265991"/>
      </a:accent3>
      <a:accent4>
        <a:srgbClr val="7E40CC"/>
      </a:accent4>
      <a:accent5>
        <a:srgbClr val="B927E9"/>
      </a:accent5>
      <a:accent6>
        <a:srgbClr val="E833BF"/>
      </a:accent6>
      <a:hlink>
        <a:srgbClr val="2DA0F1"/>
      </a:hlink>
      <a:folHlink>
        <a:srgbClr val="7ED1E6"/>
      </a:folHlink>
    </a:clrScheme>
    <a:fontScheme name="Espiral">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Espiral">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4F34B87B-9C7A-41AE-A6CB-48536223DFFD}"/>
    </a:ext>
  </a:extLst>
</a:theme>
</file>

<file path=docProps/app.xml><?xml version="1.0" encoding="utf-8"?>
<Properties xmlns="http://schemas.openxmlformats.org/officeDocument/2006/extended-properties" xmlns:vt="http://schemas.openxmlformats.org/officeDocument/2006/docPropsVTypes">
  <Template/>
  <TotalTime>1874</TotalTime>
  <Words>2438</Words>
  <Application>Microsoft Office PowerPoint</Application>
  <PresentationFormat>Panorámica</PresentationFormat>
  <Paragraphs>174</Paragraphs>
  <Slides>34</Slides>
  <Notes>0</Notes>
  <HiddenSlides>0</HiddenSlides>
  <MMClips>0</MMClips>
  <ScaleCrop>false</ScaleCrop>
  <HeadingPairs>
    <vt:vector size="6" baseType="variant">
      <vt:variant>
        <vt:lpstr>Fuentes usadas</vt:lpstr>
      </vt:variant>
      <vt:variant>
        <vt:i4>9</vt:i4>
      </vt:variant>
      <vt:variant>
        <vt:lpstr>Tema</vt:lpstr>
      </vt:variant>
      <vt:variant>
        <vt:i4>1</vt:i4>
      </vt:variant>
      <vt:variant>
        <vt:lpstr>Títulos de diapositiva</vt:lpstr>
      </vt:variant>
      <vt:variant>
        <vt:i4>34</vt:i4>
      </vt:variant>
    </vt:vector>
  </HeadingPairs>
  <TitlesOfParts>
    <vt:vector size="44" baseType="lpstr">
      <vt:lpstr>Arial Unicode MS</vt:lpstr>
      <vt:lpstr>Arial</vt:lpstr>
      <vt:lpstr>Century Gothic</vt:lpstr>
      <vt:lpstr>Courier New</vt:lpstr>
      <vt:lpstr>gobCL</vt:lpstr>
      <vt:lpstr>Lucida Handwriting</vt:lpstr>
      <vt:lpstr>Lucida Sans</vt:lpstr>
      <vt:lpstr>Tahoma</vt:lpstr>
      <vt:lpstr>Wingdings 3</vt:lpstr>
      <vt:lpstr>Espiral</vt:lpstr>
      <vt:lpstr>UNIVERSIDAD AUTÓNOMA DEL ESTADO DE MÉXICO PLANTEL “LIC. ADOLFO LÓPEZ MATEOS” DE LA ESCUELA PREPARATORIA DESARROLLO SOCIAL DEL ADOLESCENTE  LÍMITES EN MIS RELACIONES  INTERPERSONALES </vt:lpstr>
      <vt:lpstr>Presentación de PowerPoint</vt:lpstr>
      <vt:lpstr>Presentación de PowerPoint</vt:lpstr>
      <vt:lpstr>COMPETENCIAS A DESARROLLAR</vt:lpstr>
      <vt:lpstr>El conflicto es la esencia  misma de la vida</vt:lpstr>
      <vt:lpstr>Las dos caras del conflicto</vt:lpstr>
      <vt:lpstr>Presentación de PowerPoint</vt:lpstr>
      <vt:lpstr>Áreas frecuentes de conflicto </vt:lpstr>
      <vt:lpstr>Tipos de conflicto</vt:lpstr>
      <vt:lpstr>Origen del conflicto</vt:lpstr>
      <vt:lpstr>Factores que desencadenan el conflicto </vt:lpstr>
      <vt:lpstr>Ventajas y desventajas del conflicto</vt:lpstr>
      <vt:lpstr>Formas de enfrentar el conflicto</vt:lpstr>
      <vt:lpstr>Presentación de PowerPoint</vt:lpstr>
      <vt:lpstr>Presentación de PowerPoint</vt:lpstr>
      <vt:lpstr>Actitud mental</vt:lpstr>
      <vt:lpstr>Presentación de PowerPoint</vt:lpstr>
      <vt:lpstr>Presentación de PowerPoint</vt:lpstr>
      <vt:lpstr>Pasos para la resolución de un conflicto</vt:lpstr>
      <vt:lpstr>Presentación de PowerPoint</vt:lpstr>
      <vt:lpstr>Estrategias en la solución de conflictos</vt:lpstr>
      <vt:lpstr>Presentación de PowerPoint</vt:lpstr>
      <vt:lpstr>La mediación en los conflictos</vt:lpstr>
      <vt:lpstr>¿Qué es la mediación?</vt:lpstr>
      <vt:lpstr>Características de la mediación</vt:lpstr>
      <vt:lpstr>Presentación de PowerPoint</vt:lpstr>
      <vt:lpstr>Beneficios de la mediación</vt:lpstr>
      <vt:lpstr>Proceso de mediación</vt:lpstr>
      <vt:lpstr>Habilidades en la mediación</vt:lpstr>
      <vt:lpstr>Estrategias del mediador</vt:lpstr>
      <vt:lpstr>¿Cómo se promueve una apertura al dialogo con el otro?</vt:lpstr>
      <vt:lpstr>BIBLIOGRAFÍA</vt:lpstr>
      <vt:lpstr>MESOGRAFÍA</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UNIVERSIDAD AUTÓNOMA DEL ESTADO DE MÉXICO PLANTEL “LIC. ADOLFO LÓPEZ MATEOS” DE LA ESCUELA PREPARATORIA DESARROLLO SOCIAL DEL ADOLESCENTE  LÍMITES EN MIS RELACIONES  INTERPERSONALES</dc:title>
  <dc:creator>Sandra Diaz</dc:creator>
  <cp:lastModifiedBy>HURTADO</cp:lastModifiedBy>
  <cp:revision>212</cp:revision>
  <dcterms:created xsi:type="dcterms:W3CDTF">2016-03-23T01:36:10Z</dcterms:created>
  <dcterms:modified xsi:type="dcterms:W3CDTF">2016-09-27T00:07:07Z</dcterms:modified>
</cp:coreProperties>
</file>