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300" r:id="rId24"/>
    <p:sldId id="279" r:id="rId25"/>
    <p:sldId id="280" r:id="rId26"/>
    <p:sldId id="291" r:id="rId27"/>
    <p:sldId id="295" r:id="rId28"/>
    <p:sldId id="296" r:id="rId29"/>
    <p:sldId id="281" r:id="rId30"/>
    <p:sldId id="292" r:id="rId31"/>
    <p:sldId id="297" r:id="rId32"/>
    <p:sldId id="293" r:id="rId33"/>
    <p:sldId id="294" r:id="rId34"/>
    <p:sldId id="298" r:id="rId35"/>
    <p:sldId id="287" r:id="rId36"/>
    <p:sldId id="288" r:id="rId37"/>
    <p:sldId id="299"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FF3399"/>
    <a:srgbClr val="006666"/>
    <a:srgbClr val="00A6A2"/>
    <a:srgbClr val="FF7D80"/>
    <a:srgbClr val="FF7C80"/>
    <a:srgbClr val="009999"/>
    <a:srgbClr val="669900"/>
    <a:srgbClr val="8080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83FFB0-C23B-49FB-B6A8-068F3B119EBE}"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MX"/>
        </a:p>
      </dgm:t>
    </dgm:pt>
    <dgm:pt modelId="{BAFE3F1E-F460-4085-A6C4-93A98EB785F2}">
      <dgm:prSet phldrT="[Texto]"/>
      <dgm:spPr/>
      <dgm:t>
        <a:bodyPr/>
        <a:lstStyle/>
        <a:p>
          <a:r>
            <a:rPr lang="es-MX" dirty="0" smtClean="0">
              <a:solidFill>
                <a:srgbClr val="CC3300"/>
              </a:solidFill>
            </a:rPr>
            <a:t>Desarrollo personal</a:t>
          </a:r>
          <a:endParaRPr lang="es-MX" dirty="0">
            <a:solidFill>
              <a:srgbClr val="CC3300"/>
            </a:solidFill>
          </a:endParaRPr>
        </a:p>
      </dgm:t>
    </dgm:pt>
    <dgm:pt modelId="{10796B01-5794-4907-BBB1-1E9DA1916067}" type="parTrans" cxnId="{2EFB9EFE-C3EE-4A5B-BB54-94D7A0B08721}">
      <dgm:prSet/>
      <dgm:spPr/>
      <dgm:t>
        <a:bodyPr/>
        <a:lstStyle/>
        <a:p>
          <a:endParaRPr lang="es-MX"/>
        </a:p>
      </dgm:t>
    </dgm:pt>
    <dgm:pt modelId="{F31BBB9B-74F0-4143-934E-FCFF1600E615}" type="sibTrans" cxnId="{2EFB9EFE-C3EE-4A5B-BB54-94D7A0B08721}">
      <dgm:prSet/>
      <dgm:spPr/>
      <dgm:t>
        <a:bodyPr/>
        <a:lstStyle/>
        <a:p>
          <a:endParaRPr lang="es-MX"/>
        </a:p>
      </dgm:t>
    </dgm:pt>
    <dgm:pt modelId="{631DE68B-6FB2-4B74-BD4D-FFBF49EFA84C}">
      <dgm:prSet phldrT="[Texto]"/>
      <dgm:spPr/>
      <dgm:t>
        <a:bodyPr/>
        <a:lstStyle/>
        <a:p>
          <a:r>
            <a:rPr lang="es-MX" dirty="0" smtClean="0">
              <a:solidFill>
                <a:schemeClr val="accent5">
                  <a:lumMod val="50000"/>
                </a:schemeClr>
              </a:solidFill>
            </a:rPr>
            <a:t>El auto concepto y los pensamientos</a:t>
          </a:r>
          <a:endParaRPr lang="es-MX" dirty="0">
            <a:solidFill>
              <a:schemeClr val="accent5">
                <a:lumMod val="50000"/>
              </a:schemeClr>
            </a:solidFill>
          </a:endParaRPr>
        </a:p>
      </dgm:t>
    </dgm:pt>
    <dgm:pt modelId="{993A584B-4826-402A-9CB8-BEC9E8764AA8}" type="parTrans" cxnId="{42E81826-1CE0-4AEF-AC12-5C71712678EF}">
      <dgm:prSet/>
      <dgm:spPr/>
      <dgm:t>
        <a:bodyPr/>
        <a:lstStyle/>
        <a:p>
          <a:endParaRPr lang="es-MX"/>
        </a:p>
      </dgm:t>
    </dgm:pt>
    <dgm:pt modelId="{86A5F315-DEE3-4567-9946-3D89CB7D6453}" type="sibTrans" cxnId="{42E81826-1CE0-4AEF-AC12-5C71712678EF}">
      <dgm:prSet/>
      <dgm:spPr/>
      <dgm:t>
        <a:bodyPr/>
        <a:lstStyle/>
        <a:p>
          <a:endParaRPr lang="es-MX"/>
        </a:p>
      </dgm:t>
    </dgm:pt>
    <dgm:pt modelId="{6C752EC7-C64C-403B-8CAB-239E262F66CA}">
      <dgm:prSet phldrT="[Texto]"/>
      <dgm:spPr/>
      <dgm:t>
        <a:bodyPr/>
        <a:lstStyle/>
        <a:p>
          <a:r>
            <a:rPr lang="es-MX" dirty="0" smtClean="0">
              <a:solidFill>
                <a:srgbClr val="0070C0"/>
              </a:solidFill>
            </a:rPr>
            <a:t>Autoestima</a:t>
          </a:r>
          <a:endParaRPr lang="es-MX" dirty="0">
            <a:solidFill>
              <a:srgbClr val="0070C0"/>
            </a:solidFill>
          </a:endParaRPr>
        </a:p>
      </dgm:t>
    </dgm:pt>
    <dgm:pt modelId="{5C95DE94-0CEF-4E3E-A473-7791A746D408}" type="parTrans" cxnId="{33E6A0C5-436C-4984-AB49-1DC5E44A7F1B}">
      <dgm:prSet/>
      <dgm:spPr/>
      <dgm:t>
        <a:bodyPr/>
        <a:lstStyle/>
        <a:p>
          <a:endParaRPr lang="es-MX"/>
        </a:p>
      </dgm:t>
    </dgm:pt>
    <dgm:pt modelId="{8C326F6B-CCD9-40E0-B369-32A614B505BD}" type="sibTrans" cxnId="{33E6A0C5-436C-4984-AB49-1DC5E44A7F1B}">
      <dgm:prSet/>
      <dgm:spPr/>
      <dgm:t>
        <a:bodyPr/>
        <a:lstStyle/>
        <a:p>
          <a:endParaRPr lang="es-MX"/>
        </a:p>
      </dgm:t>
    </dgm:pt>
    <dgm:pt modelId="{C7D76C5C-3E54-4710-9D20-CC7BB5B15108}">
      <dgm:prSet phldrT="[Texto]"/>
      <dgm:spPr/>
      <dgm:t>
        <a:bodyPr/>
        <a:lstStyle/>
        <a:p>
          <a:r>
            <a:rPr lang="es-MX" dirty="0" smtClean="0">
              <a:solidFill>
                <a:schemeClr val="accent2">
                  <a:lumMod val="60000"/>
                  <a:lumOff val="40000"/>
                </a:schemeClr>
              </a:solidFill>
            </a:rPr>
            <a:t>El poder de los valores</a:t>
          </a:r>
          <a:endParaRPr lang="es-MX" dirty="0">
            <a:solidFill>
              <a:schemeClr val="accent2">
                <a:lumMod val="60000"/>
                <a:lumOff val="40000"/>
              </a:schemeClr>
            </a:solidFill>
          </a:endParaRPr>
        </a:p>
      </dgm:t>
    </dgm:pt>
    <dgm:pt modelId="{933FC9A4-EA1A-4717-B7E2-E42816991482}" type="parTrans" cxnId="{C99DF4A9-DF34-4213-95D5-5F4921D74237}">
      <dgm:prSet/>
      <dgm:spPr/>
      <dgm:t>
        <a:bodyPr/>
        <a:lstStyle/>
        <a:p>
          <a:endParaRPr lang="es-MX"/>
        </a:p>
      </dgm:t>
    </dgm:pt>
    <dgm:pt modelId="{EC9597BE-E565-47AD-82C0-EE1887337F88}" type="sibTrans" cxnId="{C99DF4A9-DF34-4213-95D5-5F4921D74237}">
      <dgm:prSet/>
      <dgm:spPr/>
      <dgm:t>
        <a:bodyPr/>
        <a:lstStyle/>
        <a:p>
          <a:endParaRPr lang="es-MX"/>
        </a:p>
      </dgm:t>
    </dgm:pt>
    <dgm:pt modelId="{E140A6E4-1188-4140-8BC3-D2A54B8B4196}" type="pres">
      <dgm:prSet presAssocID="{3983FFB0-C23B-49FB-B6A8-068F3B119EBE}" presName="Name0" presStyleCnt="0">
        <dgm:presLayoutVars>
          <dgm:chMax val="7"/>
          <dgm:chPref val="7"/>
          <dgm:dir/>
        </dgm:presLayoutVars>
      </dgm:prSet>
      <dgm:spPr/>
      <dgm:t>
        <a:bodyPr/>
        <a:lstStyle/>
        <a:p>
          <a:endParaRPr lang="es-MX"/>
        </a:p>
      </dgm:t>
    </dgm:pt>
    <dgm:pt modelId="{FDB20C07-337F-4A1B-AEF5-3196372C5E94}" type="pres">
      <dgm:prSet presAssocID="{3983FFB0-C23B-49FB-B6A8-068F3B119EBE}" presName="Name1" presStyleCnt="0"/>
      <dgm:spPr/>
      <dgm:t>
        <a:bodyPr/>
        <a:lstStyle/>
        <a:p>
          <a:endParaRPr lang="es-MX"/>
        </a:p>
      </dgm:t>
    </dgm:pt>
    <dgm:pt modelId="{B62B2AAF-84E8-4435-A361-5C87AA045900}" type="pres">
      <dgm:prSet presAssocID="{3983FFB0-C23B-49FB-B6A8-068F3B119EBE}" presName="cycle" presStyleCnt="0"/>
      <dgm:spPr/>
      <dgm:t>
        <a:bodyPr/>
        <a:lstStyle/>
        <a:p>
          <a:endParaRPr lang="es-MX"/>
        </a:p>
      </dgm:t>
    </dgm:pt>
    <dgm:pt modelId="{DDD44093-F309-4231-A22C-FB4AB3C4EF8E}" type="pres">
      <dgm:prSet presAssocID="{3983FFB0-C23B-49FB-B6A8-068F3B119EBE}" presName="srcNode" presStyleLbl="node1" presStyleIdx="0" presStyleCnt="4"/>
      <dgm:spPr/>
      <dgm:t>
        <a:bodyPr/>
        <a:lstStyle/>
        <a:p>
          <a:endParaRPr lang="es-MX"/>
        </a:p>
      </dgm:t>
    </dgm:pt>
    <dgm:pt modelId="{9BF6AF65-AF35-47E9-82F8-3578731A0CD3}" type="pres">
      <dgm:prSet presAssocID="{3983FFB0-C23B-49FB-B6A8-068F3B119EBE}" presName="conn" presStyleLbl="parChTrans1D2" presStyleIdx="0" presStyleCnt="1"/>
      <dgm:spPr/>
      <dgm:t>
        <a:bodyPr/>
        <a:lstStyle/>
        <a:p>
          <a:endParaRPr lang="es-MX"/>
        </a:p>
      </dgm:t>
    </dgm:pt>
    <dgm:pt modelId="{26AA67F3-D434-4101-B02B-5F214BE1DAB7}" type="pres">
      <dgm:prSet presAssocID="{3983FFB0-C23B-49FB-B6A8-068F3B119EBE}" presName="extraNode" presStyleLbl="node1" presStyleIdx="0" presStyleCnt="4"/>
      <dgm:spPr/>
      <dgm:t>
        <a:bodyPr/>
        <a:lstStyle/>
        <a:p>
          <a:endParaRPr lang="es-MX"/>
        </a:p>
      </dgm:t>
    </dgm:pt>
    <dgm:pt modelId="{E173826E-7817-43F4-9C0E-5013C224A0C6}" type="pres">
      <dgm:prSet presAssocID="{3983FFB0-C23B-49FB-B6A8-068F3B119EBE}" presName="dstNode" presStyleLbl="node1" presStyleIdx="0" presStyleCnt="4"/>
      <dgm:spPr/>
      <dgm:t>
        <a:bodyPr/>
        <a:lstStyle/>
        <a:p>
          <a:endParaRPr lang="es-MX"/>
        </a:p>
      </dgm:t>
    </dgm:pt>
    <dgm:pt modelId="{4FA0103E-9D37-4996-921E-ECA596E5BD1C}" type="pres">
      <dgm:prSet presAssocID="{BAFE3F1E-F460-4085-A6C4-93A98EB785F2}" presName="text_1" presStyleLbl="node1" presStyleIdx="0" presStyleCnt="4">
        <dgm:presLayoutVars>
          <dgm:bulletEnabled val="1"/>
        </dgm:presLayoutVars>
      </dgm:prSet>
      <dgm:spPr/>
      <dgm:t>
        <a:bodyPr/>
        <a:lstStyle/>
        <a:p>
          <a:endParaRPr lang="es-MX"/>
        </a:p>
      </dgm:t>
    </dgm:pt>
    <dgm:pt modelId="{CD4858EC-6A00-47E7-94C9-9D46969C7D20}" type="pres">
      <dgm:prSet presAssocID="{BAFE3F1E-F460-4085-A6C4-93A98EB785F2}" presName="accent_1" presStyleCnt="0"/>
      <dgm:spPr/>
      <dgm:t>
        <a:bodyPr/>
        <a:lstStyle/>
        <a:p>
          <a:endParaRPr lang="es-MX"/>
        </a:p>
      </dgm:t>
    </dgm:pt>
    <dgm:pt modelId="{812A301D-45D1-4954-85AB-817C6FF858D8}" type="pres">
      <dgm:prSet presAssocID="{BAFE3F1E-F460-4085-A6C4-93A98EB785F2}" presName="accentRepeatNode" presStyleLbl="solidFgAcc1" presStyleIdx="0" presStyleCnt="4"/>
      <dgm:spPr>
        <a:blipFill rotWithShape="0">
          <a:blip xmlns:r="http://schemas.openxmlformats.org/officeDocument/2006/relationships" r:embed="rId1"/>
          <a:stretch>
            <a:fillRect/>
          </a:stretch>
        </a:blipFill>
      </dgm:spPr>
      <dgm:t>
        <a:bodyPr/>
        <a:lstStyle/>
        <a:p>
          <a:endParaRPr lang="es-MX"/>
        </a:p>
      </dgm:t>
    </dgm:pt>
    <dgm:pt modelId="{7439A545-E8C4-40D2-917C-27675ED19F99}" type="pres">
      <dgm:prSet presAssocID="{631DE68B-6FB2-4B74-BD4D-FFBF49EFA84C}" presName="text_2" presStyleLbl="node1" presStyleIdx="1" presStyleCnt="4">
        <dgm:presLayoutVars>
          <dgm:bulletEnabled val="1"/>
        </dgm:presLayoutVars>
      </dgm:prSet>
      <dgm:spPr/>
      <dgm:t>
        <a:bodyPr/>
        <a:lstStyle/>
        <a:p>
          <a:endParaRPr lang="es-MX"/>
        </a:p>
      </dgm:t>
    </dgm:pt>
    <dgm:pt modelId="{1C803118-2292-4648-BDDA-4B1403E2E93E}" type="pres">
      <dgm:prSet presAssocID="{631DE68B-6FB2-4B74-BD4D-FFBF49EFA84C}" presName="accent_2" presStyleCnt="0"/>
      <dgm:spPr/>
      <dgm:t>
        <a:bodyPr/>
        <a:lstStyle/>
        <a:p>
          <a:endParaRPr lang="es-MX"/>
        </a:p>
      </dgm:t>
    </dgm:pt>
    <dgm:pt modelId="{C71DEAC5-BC2A-4929-8640-C560202E97B9}" type="pres">
      <dgm:prSet presAssocID="{631DE68B-6FB2-4B74-BD4D-FFBF49EFA84C}" presName="accentRepeatNode" presStyleLbl="solidFgAcc1" presStyleIdx="1" presStyleCnt="4"/>
      <dgm:spPr>
        <a:blipFill rotWithShape="0">
          <a:blip xmlns:r="http://schemas.openxmlformats.org/officeDocument/2006/relationships" r:embed="rId2"/>
          <a:stretch>
            <a:fillRect/>
          </a:stretch>
        </a:blipFill>
      </dgm:spPr>
      <dgm:t>
        <a:bodyPr/>
        <a:lstStyle/>
        <a:p>
          <a:endParaRPr lang="es-MX"/>
        </a:p>
      </dgm:t>
    </dgm:pt>
    <dgm:pt modelId="{EC0A195A-649B-4941-9245-55181479C849}" type="pres">
      <dgm:prSet presAssocID="{6C752EC7-C64C-403B-8CAB-239E262F66CA}" presName="text_3" presStyleLbl="node1" presStyleIdx="2" presStyleCnt="4">
        <dgm:presLayoutVars>
          <dgm:bulletEnabled val="1"/>
        </dgm:presLayoutVars>
      </dgm:prSet>
      <dgm:spPr/>
      <dgm:t>
        <a:bodyPr/>
        <a:lstStyle/>
        <a:p>
          <a:endParaRPr lang="es-MX"/>
        </a:p>
      </dgm:t>
    </dgm:pt>
    <dgm:pt modelId="{E9850AAD-D44F-4A8F-995D-037E4E83CFB7}" type="pres">
      <dgm:prSet presAssocID="{6C752EC7-C64C-403B-8CAB-239E262F66CA}" presName="accent_3" presStyleCnt="0"/>
      <dgm:spPr/>
      <dgm:t>
        <a:bodyPr/>
        <a:lstStyle/>
        <a:p>
          <a:endParaRPr lang="es-MX"/>
        </a:p>
      </dgm:t>
    </dgm:pt>
    <dgm:pt modelId="{6DFFEDE8-8C40-498A-87E6-BD6B79BD42FE}" type="pres">
      <dgm:prSet presAssocID="{6C752EC7-C64C-403B-8CAB-239E262F66CA}" presName="accentRepeatNode" presStyleLbl="solidFgAcc1" presStyleIdx="2" presStyleCnt="4"/>
      <dgm:spPr>
        <a:blipFill rotWithShape="0">
          <a:blip xmlns:r="http://schemas.openxmlformats.org/officeDocument/2006/relationships" r:embed="rId3"/>
          <a:stretch>
            <a:fillRect/>
          </a:stretch>
        </a:blipFill>
      </dgm:spPr>
      <dgm:t>
        <a:bodyPr/>
        <a:lstStyle/>
        <a:p>
          <a:endParaRPr lang="es-MX"/>
        </a:p>
      </dgm:t>
    </dgm:pt>
    <dgm:pt modelId="{30C38120-2760-4134-8550-C8892E649930}" type="pres">
      <dgm:prSet presAssocID="{C7D76C5C-3E54-4710-9D20-CC7BB5B15108}" presName="text_4" presStyleLbl="node1" presStyleIdx="3" presStyleCnt="4">
        <dgm:presLayoutVars>
          <dgm:bulletEnabled val="1"/>
        </dgm:presLayoutVars>
      </dgm:prSet>
      <dgm:spPr/>
      <dgm:t>
        <a:bodyPr/>
        <a:lstStyle/>
        <a:p>
          <a:endParaRPr lang="es-MX"/>
        </a:p>
      </dgm:t>
    </dgm:pt>
    <dgm:pt modelId="{D92B096E-BE92-464F-BC59-5019DD29551B}" type="pres">
      <dgm:prSet presAssocID="{C7D76C5C-3E54-4710-9D20-CC7BB5B15108}" presName="accent_4" presStyleCnt="0"/>
      <dgm:spPr/>
      <dgm:t>
        <a:bodyPr/>
        <a:lstStyle/>
        <a:p>
          <a:endParaRPr lang="es-MX"/>
        </a:p>
      </dgm:t>
    </dgm:pt>
    <dgm:pt modelId="{74ECDD0E-B5CF-46A1-A5E2-D9E2A0561390}" type="pres">
      <dgm:prSet presAssocID="{C7D76C5C-3E54-4710-9D20-CC7BB5B15108}" presName="accentRepeatNode" presStyleLbl="solidFgAcc1" presStyleIdx="3" presStyleCnt="4"/>
      <dgm:spPr>
        <a:blipFill rotWithShape="0">
          <a:blip xmlns:r="http://schemas.openxmlformats.org/officeDocument/2006/relationships" r:embed="rId4"/>
          <a:stretch>
            <a:fillRect/>
          </a:stretch>
        </a:blipFill>
      </dgm:spPr>
      <dgm:t>
        <a:bodyPr/>
        <a:lstStyle/>
        <a:p>
          <a:endParaRPr lang="es-MX"/>
        </a:p>
      </dgm:t>
    </dgm:pt>
  </dgm:ptLst>
  <dgm:cxnLst>
    <dgm:cxn modelId="{33E6A0C5-436C-4984-AB49-1DC5E44A7F1B}" srcId="{3983FFB0-C23B-49FB-B6A8-068F3B119EBE}" destId="{6C752EC7-C64C-403B-8CAB-239E262F66CA}" srcOrd="2" destOrd="0" parTransId="{5C95DE94-0CEF-4E3E-A473-7791A746D408}" sibTransId="{8C326F6B-CCD9-40E0-B369-32A614B505BD}"/>
    <dgm:cxn modelId="{42E81826-1CE0-4AEF-AC12-5C71712678EF}" srcId="{3983FFB0-C23B-49FB-B6A8-068F3B119EBE}" destId="{631DE68B-6FB2-4B74-BD4D-FFBF49EFA84C}" srcOrd="1" destOrd="0" parTransId="{993A584B-4826-402A-9CB8-BEC9E8764AA8}" sibTransId="{86A5F315-DEE3-4567-9946-3D89CB7D6453}"/>
    <dgm:cxn modelId="{4CEBFA04-6233-46CE-8E56-E3E537D09431}" type="presOf" srcId="{6C752EC7-C64C-403B-8CAB-239E262F66CA}" destId="{EC0A195A-649B-4941-9245-55181479C849}" srcOrd="0" destOrd="0" presId="urn:microsoft.com/office/officeart/2008/layout/VerticalCurvedList"/>
    <dgm:cxn modelId="{DD87A3E6-FCC2-4310-80CF-491054AA2FAC}" type="presOf" srcId="{631DE68B-6FB2-4B74-BD4D-FFBF49EFA84C}" destId="{7439A545-E8C4-40D2-917C-27675ED19F99}" srcOrd="0" destOrd="0" presId="urn:microsoft.com/office/officeart/2008/layout/VerticalCurvedList"/>
    <dgm:cxn modelId="{02BA102E-912F-46DD-B130-FB0D8C26034D}" type="presOf" srcId="{3983FFB0-C23B-49FB-B6A8-068F3B119EBE}" destId="{E140A6E4-1188-4140-8BC3-D2A54B8B4196}" srcOrd="0" destOrd="0" presId="urn:microsoft.com/office/officeart/2008/layout/VerticalCurvedList"/>
    <dgm:cxn modelId="{2EFB9EFE-C3EE-4A5B-BB54-94D7A0B08721}" srcId="{3983FFB0-C23B-49FB-B6A8-068F3B119EBE}" destId="{BAFE3F1E-F460-4085-A6C4-93A98EB785F2}" srcOrd="0" destOrd="0" parTransId="{10796B01-5794-4907-BBB1-1E9DA1916067}" sibTransId="{F31BBB9B-74F0-4143-934E-FCFF1600E615}"/>
    <dgm:cxn modelId="{C16DAC32-4B38-4CEA-BCA8-E5FEFF9D5D3B}" type="presOf" srcId="{C7D76C5C-3E54-4710-9D20-CC7BB5B15108}" destId="{30C38120-2760-4134-8550-C8892E649930}" srcOrd="0" destOrd="0" presId="urn:microsoft.com/office/officeart/2008/layout/VerticalCurvedList"/>
    <dgm:cxn modelId="{44E87D90-5B97-4163-96BC-4892C72C8D40}" type="presOf" srcId="{F31BBB9B-74F0-4143-934E-FCFF1600E615}" destId="{9BF6AF65-AF35-47E9-82F8-3578731A0CD3}" srcOrd="0" destOrd="0" presId="urn:microsoft.com/office/officeart/2008/layout/VerticalCurvedList"/>
    <dgm:cxn modelId="{FAFF0CD5-63AD-4032-BCB4-B24F4631C878}" type="presOf" srcId="{BAFE3F1E-F460-4085-A6C4-93A98EB785F2}" destId="{4FA0103E-9D37-4996-921E-ECA596E5BD1C}" srcOrd="0" destOrd="0" presId="urn:microsoft.com/office/officeart/2008/layout/VerticalCurvedList"/>
    <dgm:cxn modelId="{C99DF4A9-DF34-4213-95D5-5F4921D74237}" srcId="{3983FFB0-C23B-49FB-B6A8-068F3B119EBE}" destId="{C7D76C5C-3E54-4710-9D20-CC7BB5B15108}" srcOrd="3" destOrd="0" parTransId="{933FC9A4-EA1A-4717-B7E2-E42816991482}" sibTransId="{EC9597BE-E565-47AD-82C0-EE1887337F88}"/>
    <dgm:cxn modelId="{8C1D9AD4-1352-4ADB-A7B9-8D6983F8CAB0}" type="presParOf" srcId="{E140A6E4-1188-4140-8BC3-D2A54B8B4196}" destId="{FDB20C07-337F-4A1B-AEF5-3196372C5E94}" srcOrd="0" destOrd="0" presId="urn:microsoft.com/office/officeart/2008/layout/VerticalCurvedList"/>
    <dgm:cxn modelId="{DFECCAA7-D828-4FCB-9F92-6228C3A5639A}" type="presParOf" srcId="{FDB20C07-337F-4A1B-AEF5-3196372C5E94}" destId="{B62B2AAF-84E8-4435-A361-5C87AA045900}" srcOrd="0" destOrd="0" presId="urn:microsoft.com/office/officeart/2008/layout/VerticalCurvedList"/>
    <dgm:cxn modelId="{4A566785-4772-45E6-BCAF-7AD372A9979A}" type="presParOf" srcId="{B62B2AAF-84E8-4435-A361-5C87AA045900}" destId="{DDD44093-F309-4231-A22C-FB4AB3C4EF8E}" srcOrd="0" destOrd="0" presId="urn:microsoft.com/office/officeart/2008/layout/VerticalCurvedList"/>
    <dgm:cxn modelId="{2480CFC6-D0C5-4DAB-9EFA-9A4638C4F7BA}" type="presParOf" srcId="{B62B2AAF-84E8-4435-A361-5C87AA045900}" destId="{9BF6AF65-AF35-47E9-82F8-3578731A0CD3}" srcOrd="1" destOrd="0" presId="urn:microsoft.com/office/officeart/2008/layout/VerticalCurvedList"/>
    <dgm:cxn modelId="{6F4A7576-B02A-4CFA-888C-588DD8FF5548}" type="presParOf" srcId="{B62B2AAF-84E8-4435-A361-5C87AA045900}" destId="{26AA67F3-D434-4101-B02B-5F214BE1DAB7}" srcOrd="2" destOrd="0" presId="urn:microsoft.com/office/officeart/2008/layout/VerticalCurvedList"/>
    <dgm:cxn modelId="{1F306B9D-5409-4D86-9C49-000CA3422975}" type="presParOf" srcId="{B62B2AAF-84E8-4435-A361-5C87AA045900}" destId="{E173826E-7817-43F4-9C0E-5013C224A0C6}" srcOrd="3" destOrd="0" presId="urn:microsoft.com/office/officeart/2008/layout/VerticalCurvedList"/>
    <dgm:cxn modelId="{16A6D780-2F04-4AA5-847C-E08F8E115FC8}" type="presParOf" srcId="{FDB20C07-337F-4A1B-AEF5-3196372C5E94}" destId="{4FA0103E-9D37-4996-921E-ECA596E5BD1C}" srcOrd="1" destOrd="0" presId="urn:microsoft.com/office/officeart/2008/layout/VerticalCurvedList"/>
    <dgm:cxn modelId="{C59FADD6-F822-4DE9-B551-A3109628D701}" type="presParOf" srcId="{FDB20C07-337F-4A1B-AEF5-3196372C5E94}" destId="{CD4858EC-6A00-47E7-94C9-9D46969C7D20}" srcOrd="2" destOrd="0" presId="urn:microsoft.com/office/officeart/2008/layout/VerticalCurvedList"/>
    <dgm:cxn modelId="{65E382B3-8179-449D-B707-B41E1A35BECD}" type="presParOf" srcId="{CD4858EC-6A00-47E7-94C9-9D46969C7D20}" destId="{812A301D-45D1-4954-85AB-817C6FF858D8}" srcOrd="0" destOrd="0" presId="urn:microsoft.com/office/officeart/2008/layout/VerticalCurvedList"/>
    <dgm:cxn modelId="{AB081F57-FC71-4059-ACA6-447408184BDA}" type="presParOf" srcId="{FDB20C07-337F-4A1B-AEF5-3196372C5E94}" destId="{7439A545-E8C4-40D2-917C-27675ED19F99}" srcOrd="3" destOrd="0" presId="urn:microsoft.com/office/officeart/2008/layout/VerticalCurvedList"/>
    <dgm:cxn modelId="{A6341EC0-9C46-4C3D-869A-241BA89091EC}" type="presParOf" srcId="{FDB20C07-337F-4A1B-AEF5-3196372C5E94}" destId="{1C803118-2292-4648-BDDA-4B1403E2E93E}" srcOrd="4" destOrd="0" presId="urn:microsoft.com/office/officeart/2008/layout/VerticalCurvedList"/>
    <dgm:cxn modelId="{0364BD92-7606-4B4B-BC7F-8AB2BC0CFE68}" type="presParOf" srcId="{1C803118-2292-4648-BDDA-4B1403E2E93E}" destId="{C71DEAC5-BC2A-4929-8640-C560202E97B9}" srcOrd="0" destOrd="0" presId="urn:microsoft.com/office/officeart/2008/layout/VerticalCurvedList"/>
    <dgm:cxn modelId="{2A0831A3-451F-419B-8E00-42978E856D2B}" type="presParOf" srcId="{FDB20C07-337F-4A1B-AEF5-3196372C5E94}" destId="{EC0A195A-649B-4941-9245-55181479C849}" srcOrd="5" destOrd="0" presId="urn:microsoft.com/office/officeart/2008/layout/VerticalCurvedList"/>
    <dgm:cxn modelId="{D8D5D8C0-76F8-4781-9B23-640DC42A1F9D}" type="presParOf" srcId="{FDB20C07-337F-4A1B-AEF5-3196372C5E94}" destId="{E9850AAD-D44F-4A8F-995D-037E4E83CFB7}" srcOrd="6" destOrd="0" presId="urn:microsoft.com/office/officeart/2008/layout/VerticalCurvedList"/>
    <dgm:cxn modelId="{98BA8D3E-E071-406B-A612-5B76C04C37BE}" type="presParOf" srcId="{E9850AAD-D44F-4A8F-995D-037E4E83CFB7}" destId="{6DFFEDE8-8C40-498A-87E6-BD6B79BD42FE}" srcOrd="0" destOrd="0" presId="urn:microsoft.com/office/officeart/2008/layout/VerticalCurvedList"/>
    <dgm:cxn modelId="{A3B85737-F050-464A-91D8-C2A94DD19EED}" type="presParOf" srcId="{FDB20C07-337F-4A1B-AEF5-3196372C5E94}" destId="{30C38120-2760-4134-8550-C8892E649930}" srcOrd="7" destOrd="0" presId="urn:microsoft.com/office/officeart/2008/layout/VerticalCurvedList"/>
    <dgm:cxn modelId="{1409B512-7EA8-4EFD-95FE-E44CB8233162}" type="presParOf" srcId="{FDB20C07-337F-4A1B-AEF5-3196372C5E94}" destId="{D92B096E-BE92-464F-BC59-5019DD29551B}" srcOrd="8" destOrd="0" presId="urn:microsoft.com/office/officeart/2008/layout/VerticalCurvedList"/>
    <dgm:cxn modelId="{26FA5688-2807-4696-8A4E-A11507CF08FF}" type="presParOf" srcId="{D92B096E-BE92-464F-BC59-5019DD29551B}" destId="{74ECDD0E-B5CF-46A1-A5E2-D9E2A056139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2FF036-256F-40E5-B8B7-31F453668139}" type="doc">
      <dgm:prSet loTypeId="urn:microsoft.com/office/officeart/2005/8/layout/pyramid2" loCatId="list" qsTypeId="urn:microsoft.com/office/officeart/2005/8/quickstyle/simple3" qsCatId="simple" csTypeId="urn:microsoft.com/office/officeart/2005/8/colors/accent1_5" csCatId="accent1" phldr="1"/>
      <dgm:spPr/>
    </dgm:pt>
    <dgm:pt modelId="{E7EA4124-6153-4912-8619-98F6B8E1FE68}">
      <dgm:prSet phldrT="[Texto]"/>
      <dgm:spPr/>
      <dgm:t>
        <a:bodyPr/>
        <a:lstStyle/>
        <a:p>
          <a:r>
            <a:rPr lang="es-MX" dirty="0"/>
            <a:t>Nec</a:t>
          </a:r>
          <a:r>
            <a:rPr lang="es-MX" dirty="0" smtClean="0"/>
            <a:t>.  Auto </a:t>
          </a:r>
          <a:r>
            <a:rPr lang="es-MX" dirty="0"/>
            <a:t>realización</a:t>
          </a:r>
          <a:r>
            <a:rPr lang="es-MX" dirty="0" smtClean="0"/>
            <a:t>/ Nec</a:t>
          </a:r>
          <a:r>
            <a:rPr lang="es-MX" dirty="0"/>
            <a:t>. del ser </a:t>
          </a:r>
          <a:r>
            <a:rPr lang="es-MX" dirty="0" smtClean="0"/>
            <a:t>(motivación </a:t>
          </a:r>
          <a:r>
            <a:rPr lang="es-MX" dirty="0"/>
            <a:t>de crecimiento)</a:t>
          </a:r>
        </a:p>
      </dgm:t>
    </dgm:pt>
    <dgm:pt modelId="{A5132468-52EB-4E68-871A-4707F88FB0D0}" type="parTrans" cxnId="{31600505-7583-4314-BDD0-F478D3583E24}">
      <dgm:prSet/>
      <dgm:spPr/>
      <dgm:t>
        <a:bodyPr/>
        <a:lstStyle/>
        <a:p>
          <a:endParaRPr lang="es-MX"/>
        </a:p>
      </dgm:t>
    </dgm:pt>
    <dgm:pt modelId="{B14BF7EB-516F-41E0-A1B3-8C4CD7F75C0B}" type="sibTrans" cxnId="{31600505-7583-4314-BDD0-F478D3583E24}">
      <dgm:prSet/>
      <dgm:spPr/>
      <dgm:t>
        <a:bodyPr/>
        <a:lstStyle/>
        <a:p>
          <a:endParaRPr lang="es-MX"/>
        </a:p>
      </dgm:t>
    </dgm:pt>
    <dgm:pt modelId="{B9B12E58-26BE-4CCC-80EA-55DF52D7E569}">
      <dgm:prSet phldrT="[Texto]"/>
      <dgm:spPr/>
      <dgm:t>
        <a:bodyPr/>
        <a:lstStyle/>
        <a:p>
          <a:r>
            <a:rPr lang="es-MX" dirty="0"/>
            <a:t>Nec. de autoestima </a:t>
          </a:r>
          <a:r>
            <a:rPr lang="es-MX" dirty="0" smtClean="0"/>
            <a:t>(prestigio, cap</a:t>
          </a:r>
          <a:r>
            <a:rPr lang="es-MX" dirty="0"/>
            <a:t>. de valerse por uno mismo, triunfos)</a:t>
          </a:r>
        </a:p>
      </dgm:t>
    </dgm:pt>
    <dgm:pt modelId="{97286F80-34FB-4079-AC32-018EC4E2FA9E}" type="parTrans" cxnId="{1C3D627B-0D45-462C-82E7-0B786C0F019C}">
      <dgm:prSet/>
      <dgm:spPr/>
      <dgm:t>
        <a:bodyPr/>
        <a:lstStyle/>
        <a:p>
          <a:endParaRPr lang="es-MX"/>
        </a:p>
      </dgm:t>
    </dgm:pt>
    <dgm:pt modelId="{DCFF2E45-ED9F-4644-81E2-8EB1DB75D749}" type="sibTrans" cxnId="{1C3D627B-0D45-462C-82E7-0B786C0F019C}">
      <dgm:prSet/>
      <dgm:spPr/>
      <dgm:t>
        <a:bodyPr/>
        <a:lstStyle/>
        <a:p>
          <a:endParaRPr lang="es-MX"/>
        </a:p>
      </dgm:t>
    </dgm:pt>
    <dgm:pt modelId="{9C4A9FC5-3479-45F6-9D1B-7603BBDE9F98}">
      <dgm:prSet phldrT="[Texto]"/>
      <dgm:spPr/>
      <dgm:t>
        <a:bodyPr/>
        <a:lstStyle/>
        <a:p>
          <a:r>
            <a:rPr lang="es-MX" dirty="0"/>
            <a:t>Nec. de pertenencia (grupo donde aparece el afecto, la amistad y el amor)</a:t>
          </a:r>
        </a:p>
      </dgm:t>
    </dgm:pt>
    <dgm:pt modelId="{0C5AC936-C4D3-4103-A0FC-6CEA253C86F7}" type="parTrans" cxnId="{746334A4-767B-4BA5-B795-E272BA8B66F3}">
      <dgm:prSet/>
      <dgm:spPr/>
      <dgm:t>
        <a:bodyPr/>
        <a:lstStyle/>
        <a:p>
          <a:endParaRPr lang="es-MX"/>
        </a:p>
      </dgm:t>
    </dgm:pt>
    <dgm:pt modelId="{CD1AFADC-A4A5-4D94-9EAF-29806DEF99E1}" type="sibTrans" cxnId="{746334A4-767B-4BA5-B795-E272BA8B66F3}">
      <dgm:prSet/>
      <dgm:spPr/>
      <dgm:t>
        <a:bodyPr/>
        <a:lstStyle/>
        <a:p>
          <a:endParaRPr lang="es-MX"/>
        </a:p>
      </dgm:t>
    </dgm:pt>
    <dgm:pt modelId="{242563EA-9426-4461-B56E-74EE235CB495}">
      <dgm:prSet phldrT="[Texto]"/>
      <dgm:spPr/>
      <dgm:t>
        <a:bodyPr/>
        <a:lstStyle/>
        <a:p>
          <a:r>
            <a:rPr lang="es-MX" dirty="0"/>
            <a:t>Nec. </a:t>
          </a:r>
          <a:r>
            <a:rPr lang="es-MX" dirty="0" smtClean="0"/>
            <a:t>Fisiológicas </a:t>
          </a:r>
          <a:r>
            <a:rPr lang="es-MX" dirty="0"/>
            <a:t>(alimento, vestimenta y vivienda)</a:t>
          </a:r>
        </a:p>
      </dgm:t>
    </dgm:pt>
    <dgm:pt modelId="{A50B17CE-6B8D-4039-929B-474D008D53CA}" type="parTrans" cxnId="{0E9409C1-B8DD-46EE-B1BA-5ABB59DBE907}">
      <dgm:prSet/>
      <dgm:spPr/>
      <dgm:t>
        <a:bodyPr/>
        <a:lstStyle/>
        <a:p>
          <a:endParaRPr lang="es-MX"/>
        </a:p>
      </dgm:t>
    </dgm:pt>
    <dgm:pt modelId="{BCE265CB-A721-4932-9325-D5BA76449DD9}" type="sibTrans" cxnId="{0E9409C1-B8DD-46EE-B1BA-5ABB59DBE907}">
      <dgm:prSet/>
      <dgm:spPr/>
      <dgm:t>
        <a:bodyPr/>
        <a:lstStyle/>
        <a:p>
          <a:endParaRPr lang="es-MX"/>
        </a:p>
      </dgm:t>
    </dgm:pt>
    <dgm:pt modelId="{7B814AFA-232B-427A-95A1-71008B642A9B}">
      <dgm:prSet phldrT="[Texto]"/>
      <dgm:spPr/>
      <dgm:t>
        <a:bodyPr/>
        <a:lstStyle/>
        <a:p>
          <a:r>
            <a:rPr lang="es-MX" dirty="0"/>
            <a:t>Nec. </a:t>
          </a:r>
          <a:r>
            <a:rPr lang="es-MX" dirty="0" smtClean="0"/>
            <a:t> Seguridad </a:t>
          </a:r>
          <a:r>
            <a:rPr lang="es-MX" dirty="0"/>
            <a:t>(sistemas y vínculos de protección y cuidado)</a:t>
          </a:r>
        </a:p>
      </dgm:t>
    </dgm:pt>
    <dgm:pt modelId="{6004693E-899D-4B6B-B91D-EAE345F02CD5}" type="parTrans" cxnId="{59F88359-F681-47C3-A2C7-DDBF61E3C6A9}">
      <dgm:prSet/>
      <dgm:spPr/>
      <dgm:t>
        <a:bodyPr/>
        <a:lstStyle/>
        <a:p>
          <a:endParaRPr lang="es-MX"/>
        </a:p>
      </dgm:t>
    </dgm:pt>
    <dgm:pt modelId="{2DD76104-9A39-4F62-AEE4-2C4A21984942}" type="sibTrans" cxnId="{59F88359-F681-47C3-A2C7-DDBF61E3C6A9}">
      <dgm:prSet/>
      <dgm:spPr/>
      <dgm:t>
        <a:bodyPr/>
        <a:lstStyle/>
        <a:p>
          <a:endParaRPr lang="es-MX"/>
        </a:p>
      </dgm:t>
    </dgm:pt>
    <dgm:pt modelId="{D8B346E5-8583-4049-A0EA-BE3D57290CA8}" type="pres">
      <dgm:prSet presAssocID="{DE2FF036-256F-40E5-B8B7-31F453668139}" presName="compositeShape" presStyleCnt="0">
        <dgm:presLayoutVars>
          <dgm:dir/>
          <dgm:resizeHandles/>
        </dgm:presLayoutVars>
      </dgm:prSet>
      <dgm:spPr/>
    </dgm:pt>
    <dgm:pt modelId="{D23CDCEA-8942-4F18-A9D8-3A083E657B3B}" type="pres">
      <dgm:prSet presAssocID="{DE2FF036-256F-40E5-B8B7-31F453668139}" presName="pyramid" presStyleLbl="node1" presStyleIdx="0" presStyleCnt="1" custLinFactNeighborX="-3595" custLinFactNeighborY="-1634"/>
      <dgm:spPr/>
      <dgm:t>
        <a:bodyPr/>
        <a:lstStyle/>
        <a:p>
          <a:endParaRPr lang="es-MX"/>
        </a:p>
      </dgm:t>
    </dgm:pt>
    <dgm:pt modelId="{F2E1EE53-983A-4213-A989-7EDCC9F4D02D}" type="pres">
      <dgm:prSet presAssocID="{DE2FF036-256F-40E5-B8B7-31F453668139}" presName="theList" presStyleCnt="0"/>
      <dgm:spPr/>
    </dgm:pt>
    <dgm:pt modelId="{94FDE7A3-4BB5-4CCE-8808-BA7FA24E75D5}" type="pres">
      <dgm:prSet presAssocID="{E7EA4124-6153-4912-8619-98F6B8E1FE68}" presName="aNode" presStyleLbl="fgAcc1" presStyleIdx="0" presStyleCnt="5">
        <dgm:presLayoutVars>
          <dgm:bulletEnabled val="1"/>
        </dgm:presLayoutVars>
      </dgm:prSet>
      <dgm:spPr/>
      <dgm:t>
        <a:bodyPr/>
        <a:lstStyle/>
        <a:p>
          <a:endParaRPr lang="es-MX"/>
        </a:p>
      </dgm:t>
    </dgm:pt>
    <dgm:pt modelId="{7CE2F135-4F11-4722-A559-B613287E501C}" type="pres">
      <dgm:prSet presAssocID="{E7EA4124-6153-4912-8619-98F6B8E1FE68}" presName="aSpace" presStyleCnt="0"/>
      <dgm:spPr/>
    </dgm:pt>
    <dgm:pt modelId="{A781ADC0-7112-46B3-ADCF-0458B79B96DE}" type="pres">
      <dgm:prSet presAssocID="{B9B12E58-26BE-4CCC-80EA-55DF52D7E569}" presName="aNode" presStyleLbl="fgAcc1" presStyleIdx="1" presStyleCnt="5">
        <dgm:presLayoutVars>
          <dgm:bulletEnabled val="1"/>
        </dgm:presLayoutVars>
      </dgm:prSet>
      <dgm:spPr/>
      <dgm:t>
        <a:bodyPr/>
        <a:lstStyle/>
        <a:p>
          <a:endParaRPr lang="es-MX"/>
        </a:p>
      </dgm:t>
    </dgm:pt>
    <dgm:pt modelId="{E30ED818-F991-4876-9C3C-9470BB56BAD2}" type="pres">
      <dgm:prSet presAssocID="{B9B12E58-26BE-4CCC-80EA-55DF52D7E569}" presName="aSpace" presStyleCnt="0"/>
      <dgm:spPr/>
    </dgm:pt>
    <dgm:pt modelId="{35E18AA6-9C6F-4617-BCF4-323493A16B98}" type="pres">
      <dgm:prSet presAssocID="{9C4A9FC5-3479-45F6-9D1B-7603BBDE9F98}" presName="aNode" presStyleLbl="fgAcc1" presStyleIdx="2" presStyleCnt="5">
        <dgm:presLayoutVars>
          <dgm:bulletEnabled val="1"/>
        </dgm:presLayoutVars>
      </dgm:prSet>
      <dgm:spPr/>
      <dgm:t>
        <a:bodyPr/>
        <a:lstStyle/>
        <a:p>
          <a:endParaRPr lang="es-MX"/>
        </a:p>
      </dgm:t>
    </dgm:pt>
    <dgm:pt modelId="{A8F29C89-2459-400B-8578-3B01128BC06C}" type="pres">
      <dgm:prSet presAssocID="{9C4A9FC5-3479-45F6-9D1B-7603BBDE9F98}" presName="aSpace" presStyleCnt="0"/>
      <dgm:spPr/>
    </dgm:pt>
    <dgm:pt modelId="{B2497567-A6E1-418B-ADD7-66ED38D01D5C}" type="pres">
      <dgm:prSet presAssocID="{7B814AFA-232B-427A-95A1-71008B642A9B}" presName="aNode" presStyleLbl="fgAcc1" presStyleIdx="3" presStyleCnt="5">
        <dgm:presLayoutVars>
          <dgm:bulletEnabled val="1"/>
        </dgm:presLayoutVars>
      </dgm:prSet>
      <dgm:spPr/>
      <dgm:t>
        <a:bodyPr/>
        <a:lstStyle/>
        <a:p>
          <a:endParaRPr lang="es-MX"/>
        </a:p>
      </dgm:t>
    </dgm:pt>
    <dgm:pt modelId="{A4D1617C-CCA0-4EA3-B163-8AA29EF87C3D}" type="pres">
      <dgm:prSet presAssocID="{7B814AFA-232B-427A-95A1-71008B642A9B}" presName="aSpace" presStyleCnt="0"/>
      <dgm:spPr/>
    </dgm:pt>
    <dgm:pt modelId="{62200F3B-2ECD-4CE1-843C-FA9142985CC6}" type="pres">
      <dgm:prSet presAssocID="{242563EA-9426-4461-B56E-74EE235CB495}" presName="aNode" presStyleLbl="fgAcc1" presStyleIdx="4" presStyleCnt="5">
        <dgm:presLayoutVars>
          <dgm:bulletEnabled val="1"/>
        </dgm:presLayoutVars>
      </dgm:prSet>
      <dgm:spPr/>
      <dgm:t>
        <a:bodyPr/>
        <a:lstStyle/>
        <a:p>
          <a:endParaRPr lang="es-MX"/>
        </a:p>
      </dgm:t>
    </dgm:pt>
    <dgm:pt modelId="{5F808417-8571-4054-B83D-354553E78D94}" type="pres">
      <dgm:prSet presAssocID="{242563EA-9426-4461-B56E-74EE235CB495}" presName="aSpace" presStyleCnt="0"/>
      <dgm:spPr/>
    </dgm:pt>
  </dgm:ptLst>
  <dgm:cxnLst>
    <dgm:cxn modelId="{746334A4-767B-4BA5-B795-E272BA8B66F3}" srcId="{DE2FF036-256F-40E5-B8B7-31F453668139}" destId="{9C4A9FC5-3479-45F6-9D1B-7603BBDE9F98}" srcOrd="2" destOrd="0" parTransId="{0C5AC936-C4D3-4103-A0FC-6CEA253C86F7}" sibTransId="{CD1AFADC-A4A5-4D94-9EAF-29806DEF99E1}"/>
    <dgm:cxn modelId="{8CA0F9FB-6967-4A11-ABC4-ABE0927A719A}" type="presOf" srcId="{9C4A9FC5-3479-45F6-9D1B-7603BBDE9F98}" destId="{35E18AA6-9C6F-4617-BCF4-323493A16B98}" srcOrd="0" destOrd="0" presId="urn:microsoft.com/office/officeart/2005/8/layout/pyramid2"/>
    <dgm:cxn modelId="{E450EE35-674D-47C6-86E9-B7CD8E7C5865}" type="presOf" srcId="{242563EA-9426-4461-B56E-74EE235CB495}" destId="{62200F3B-2ECD-4CE1-843C-FA9142985CC6}" srcOrd="0" destOrd="0" presId="urn:microsoft.com/office/officeart/2005/8/layout/pyramid2"/>
    <dgm:cxn modelId="{0E9409C1-B8DD-46EE-B1BA-5ABB59DBE907}" srcId="{DE2FF036-256F-40E5-B8B7-31F453668139}" destId="{242563EA-9426-4461-B56E-74EE235CB495}" srcOrd="4" destOrd="0" parTransId="{A50B17CE-6B8D-4039-929B-474D008D53CA}" sibTransId="{BCE265CB-A721-4932-9325-D5BA76449DD9}"/>
    <dgm:cxn modelId="{446B2D04-AC5B-48EC-8021-5C1ED174B29A}" type="presOf" srcId="{DE2FF036-256F-40E5-B8B7-31F453668139}" destId="{D8B346E5-8583-4049-A0EA-BE3D57290CA8}" srcOrd="0" destOrd="0" presId="urn:microsoft.com/office/officeart/2005/8/layout/pyramid2"/>
    <dgm:cxn modelId="{59F88359-F681-47C3-A2C7-DDBF61E3C6A9}" srcId="{DE2FF036-256F-40E5-B8B7-31F453668139}" destId="{7B814AFA-232B-427A-95A1-71008B642A9B}" srcOrd="3" destOrd="0" parTransId="{6004693E-899D-4B6B-B91D-EAE345F02CD5}" sibTransId="{2DD76104-9A39-4F62-AEE4-2C4A21984942}"/>
    <dgm:cxn modelId="{31600505-7583-4314-BDD0-F478D3583E24}" srcId="{DE2FF036-256F-40E5-B8B7-31F453668139}" destId="{E7EA4124-6153-4912-8619-98F6B8E1FE68}" srcOrd="0" destOrd="0" parTransId="{A5132468-52EB-4E68-871A-4707F88FB0D0}" sibTransId="{B14BF7EB-516F-41E0-A1B3-8C4CD7F75C0B}"/>
    <dgm:cxn modelId="{42064A27-70BB-4C97-A3F8-4CD9ACA7FA50}" type="presOf" srcId="{B9B12E58-26BE-4CCC-80EA-55DF52D7E569}" destId="{A781ADC0-7112-46B3-ADCF-0458B79B96DE}" srcOrd="0" destOrd="0" presId="urn:microsoft.com/office/officeart/2005/8/layout/pyramid2"/>
    <dgm:cxn modelId="{1C3D627B-0D45-462C-82E7-0B786C0F019C}" srcId="{DE2FF036-256F-40E5-B8B7-31F453668139}" destId="{B9B12E58-26BE-4CCC-80EA-55DF52D7E569}" srcOrd="1" destOrd="0" parTransId="{97286F80-34FB-4079-AC32-018EC4E2FA9E}" sibTransId="{DCFF2E45-ED9F-4644-81E2-8EB1DB75D749}"/>
    <dgm:cxn modelId="{43FA480F-35CA-4A0D-B224-4A3E6FD69730}" type="presOf" srcId="{7B814AFA-232B-427A-95A1-71008B642A9B}" destId="{B2497567-A6E1-418B-ADD7-66ED38D01D5C}" srcOrd="0" destOrd="0" presId="urn:microsoft.com/office/officeart/2005/8/layout/pyramid2"/>
    <dgm:cxn modelId="{8532FEA4-1EAB-4B56-B273-677BE88A1283}" type="presOf" srcId="{E7EA4124-6153-4912-8619-98F6B8E1FE68}" destId="{94FDE7A3-4BB5-4CCE-8808-BA7FA24E75D5}" srcOrd="0" destOrd="0" presId="urn:microsoft.com/office/officeart/2005/8/layout/pyramid2"/>
    <dgm:cxn modelId="{61B767AC-4C92-410B-AD8C-B7A9ED217B53}" type="presParOf" srcId="{D8B346E5-8583-4049-A0EA-BE3D57290CA8}" destId="{D23CDCEA-8942-4F18-A9D8-3A083E657B3B}" srcOrd="0" destOrd="0" presId="urn:microsoft.com/office/officeart/2005/8/layout/pyramid2"/>
    <dgm:cxn modelId="{779D3969-7C79-482D-8708-1004C8BFCCB7}" type="presParOf" srcId="{D8B346E5-8583-4049-A0EA-BE3D57290CA8}" destId="{F2E1EE53-983A-4213-A989-7EDCC9F4D02D}" srcOrd="1" destOrd="0" presId="urn:microsoft.com/office/officeart/2005/8/layout/pyramid2"/>
    <dgm:cxn modelId="{1CF81D18-4E0C-48F0-A5F4-D1F7E2864A60}" type="presParOf" srcId="{F2E1EE53-983A-4213-A989-7EDCC9F4D02D}" destId="{94FDE7A3-4BB5-4CCE-8808-BA7FA24E75D5}" srcOrd="0" destOrd="0" presId="urn:microsoft.com/office/officeart/2005/8/layout/pyramid2"/>
    <dgm:cxn modelId="{4243583E-D219-4356-89AA-480FFDFFDD43}" type="presParOf" srcId="{F2E1EE53-983A-4213-A989-7EDCC9F4D02D}" destId="{7CE2F135-4F11-4722-A559-B613287E501C}" srcOrd="1" destOrd="0" presId="urn:microsoft.com/office/officeart/2005/8/layout/pyramid2"/>
    <dgm:cxn modelId="{40B51A6A-2F8B-4A5C-83BE-1D48F6E00DCD}" type="presParOf" srcId="{F2E1EE53-983A-4213-A989-7EDCC9F4D02D}" destId="{A781ADC0-7112-46B3-ADCF-0458B79B96DE}" srcOrd="2" destOrd="0" presId="urn:microsoft.com/office/officeart/2005/8/layout/pyramid2"/>
    <dgm:cxn modelId="{6BBC7AAE-34CA-4890-B481-D25361B713A5}" type="presParOf" srcId="{F2E1EE53-983A-4213-A989-7EDCC9F4D02D}" destId="{E30ED818-F991-4876-9C3C-9470BB56BAD2}" srcOrd="3" destOrd="0" presId="urn:microsoft.com/office/officeart/2005/8/layout/pyramid2"/>
    <dgm:cxn modelId="{53DB3D29-3547-45CB-A6D5-FDFE12D050FB}" type="presParOf" srcId="{F2E1EE53-983A-4213-A989-7EDCC9F4D02D}" destId="{35E18AA6-9C6F-4617-BCF4-323493A16B98}" srcOrd="4" destOrd="0" presId="urn:microsoft.com/office/officeart/2005/8/layout/pyramid2"/>
    <dgm:cxn modelId="{3124BD95-4846-4E3F-8B44-CFE04BB7DEA4}" type="presParOf" srcId="{F2E1EE53-983A-4213-A989-7EDCC9F4D02D}" destId="{A8F29C89-2459-400B-8578-3B01128BC06C}" srcOrd="5" destOrd="0" presId="urn:microsoft.com/office/officeart/2005/8/layout/pyramid2"/>
    <dgm:cxn modelId="{F0818B23-0ED9-4509-AA1B-0C47F0780E4A}" type="presParOf" srcId="{F2E1EE53-983A-4213-A989-7EDCC9F4D02D}" destId="{B2497567-A6E1-418B-ADD7-66ED38D01D5C}" srcOrd="6" destOrd="0" presId="urn:microsoft.com/office/officeart/2005/8/layout/pyramid2"/>
    <dgm:cxn modelId="{ADCC3123-2A3A-4D0A-9ACC-C8443019C7A1}" type="presParOf" srcId="{F2E1EE53-983A-4213-A989-7EDCC9F4D02D}" destId="{A4D1617C-CCA0-4EA3-B163-8AA29EF87C3D}" srcOrd="7" destOrd="0" presId="urn:microsoft.com/office/officeart/2005/8/layout/pyramid2"/>
    <dgm:cxn modelId="{72D98BB5-65CD-4EA8-8374-515865C11E63}" type="presParOf" srcId="{F2E1EE53-983A-4213-A989-7EDCC9F4D02D}" destId="{62200F3B-2ECD-4CE1-843C-FA9142985CC6}" srcOrd="8" destOrd="0" presId="urn:microsoft.com/office/officeart/2005/8/layout/pyramid2"/>
    <dgm:cxn modelId="{B4162AC7-62F9-42FE-83EA-5368B3890656}" type="presParOf" srcId="{F2E1EE53-983A-4213-A989-7EDCC9F4D02D}" destId="{5F808417-8571-4054-B83D-354553E78D94}"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362DE0-0360-4BAD-A96A-7EB61F5D9773}" type="doc">
      <dgm:prSet loTypeId="urn:microsoft.com/office/officeart/2005/8/layout/cycle6" loCatId="relationship" qsTypeId="urn:microsoft.com/office/officeart/2005/8/quickstyle/simple1" qsCatId="simple" csTypeId="urn:microsoft.com/office/officeart/2005/8/colors/colorful5" csCatId="colorful" phldr="1"/>
      <dgm:spPr/>
      <dgm:t>
        <a:bodyPr/>
        <a:lstStyle/>
        <a:p>
          <a:endParaRPr lang="es-MX"/>
        </a:p>
      </dgm:t>
    </dgm:pt>
    <dgm:pt modelId="{F64FE965-7968-4FC9-8608-FEF75AD1CB39}">
      <dgm:prSet phldrT="[Texto]"/>
      <dgm:spPr>
        <a:solidFill>
          <a:schemeClr val="accent1">
            <a:lumMod val="60000"/>
            <a:lumOff val="40000"/>
          </a:schemeClr>
        </a:solidFill>
        <a:ln>
          <a:solidFill>
            <a:schemeClr val="accent1">
              <a:lumMod val="60000"/>
              <a:lumOff val="40000"/>
            </a:schemeClr>
          </a:solidFill>
        </a:ln>
      </dgm:spPr>
      <dgm:t>
        <a:bodyPr/>
        <a:lstStyle/>
        <a:p>
          <a:r>
            <a:rPr lang="es-MX" dirty="0" smtClean="0">
              <a:solidFill>
                <a:srgbClr val="C00000"/>
              </a:solidFill>
            </a:rPr>
            <a:t> </a:t>
          </a:r>
          <a:r>
            <a:rPr lang="es-MX" dirty="0" smtClean="0">
              <a:solidFill>
                <a:srgbClr val="336699"/>
              </a:solidFill>
            </a:rPr>
            <a:t>LOS VALORES HUMANOS</a:t>
          </a:r>
          <a:endParaRPr lang="es-MX" dirty="0">
            <a:solidFill>
              <a:srgbClr val="336699"/>
            </a:solidFill>
          </a:endParaRPr>
        </a:p>
      </dgm:t>
    </dgm:pt>
    <dgm:pt modelId="{61AD38C2-26F5-4394-87D8-FA0332CEBBCC}" type="parTrans" cxnId="{72F87CF3-E118-4D82-8515-BF4EE0C2C853}">
      <dgm:prSet/>
      <dgm:spPr/>
      <dgm:t>
        <a:bodyPr/>
        <a:lstStyle/>
        <a:p>
          <a:endParaRPr lang="es-MX"/>
        </a:p>
      </dgm:t>
    </dgm:pt>
    <dgm:pt modelId="{5F579074-73E5-43DD-86EF-F81EC35705E9}" type="sibTrans" cxnId="{72F87CF3-E118-4D82-8515-BF4EE0C2C853}">
      <dgm:prSet/>
      <dgm:spPr/>
      <dgm:t>
        <a:bodyPr/>
        <a:lstStyle/>
        <a:p>
          <a:endParaRPr lang="es-MX"/>
        </a:p>
      </dgm:t>
    </dgm:pt>
    <dgm:pt modelId="{2FB79D57-2333-4F2B-A950-625803AC64DB}">
      <dgm:prSet phldrT="[Texto]"/>
      <dgm:spPr>
        <a:solidFill>
          <a:srgbClr val="FFCCCC"/>
        </a:solidFill>
      </dgm:spPr>
      <dgm:t>
        <a:bodyPr/>
        <a:lstStyle/>
        <a:p>
          <a:r>
            <a:rPr lang="es-MX" dirty="0" smtClean="0">
              <a:solidFill>
                <a:srgbClr val="0070C0"/>
              </a:solidFill>
            </a:rPr>
            <a:t>Responsabilidad</a:t>
          </a:r>
          <a:endParaRPr lang="es-MX" dirty="0">
            <a:solidFill>
              <a:srgbClr val="0070C0"/>
            </a:solidFill>
          </a:endParaRPr>
        </a:p>
      </dgm:t>
    </dgm:pt>
    <dgm:pt modelId="{CA7873D9-FCE2-4BA2-BEBA-26B5710750EB}" type="parTrans" cxnId="{237C3813-554A-4605-A0D6-C7AC37E21637}">
      <dgm:prSet/>
      <dgm:spPr/>
      <dgm:t>
        <a:bodyPr/>
        <a:lstStyle/>
        <a:p>
          <a:endParaRPr lang="es-MX"/>
        </a:p>
      </dgm:t>
    </dgm:pt>
    <dgm:pt modelId="{FBB3723D-CA18-4458-B024-C70D8C074177}" type="sibTrans" cxnId="{237C3813-554A-4605-A0D6-C7AC37E21637}">
      <dgm:prSet/>
      <dgm:spPr/>
      <dgm:t>
        <a:bodyPr/>
        <a:lstStyle/>
        <a:p>
          <a:endParaRPr lang="es-MX"/>
        </a:p>
      </dgm:t>
    </dgm:pt>
    <dgm:pt modelId="{006A71BB-B7E8-4E99-8689-C84D44D935D1}">
      <dgm:prSet phldrT="[Texto]"/>
      <dgm:spPr>
        <a:solidFill>
          <a:schemeClr val="accent5">
            <a:lumMod val="60000"/>
            <a:lumOff val="40000"/>
          </a:schemeClr>
        </a:solidFill>
      </dgm:spPr>
      <dgm:t>
        <a:bodyPr/>
        <a:lstStyle/>
        <a:p>
          <a:r>
            <a:rPr lang="es-MX" dirty="0" smtClean="0"/>
            <a:t> </a:t>
          </a:r>
          <a:r>
            <a:rPr lang="es-MX" dirty="0" smtClean="0">
              <a:solidFill>
                <a:schemeClr val="accent5">
                  <a:lumMod val="75000"/>
                </a:schemeClr>
              </a:solidFill>
            </a:rPr>
            <a:t>Honestidad</a:t>
          </a:r>
          <a:endParaRPr lang="es-MX" dirty="0">
            <a:solidFill>
              <a:schemeClr val="accent5">
                <a:lumMod val="75000"/>
              </a:schemeClr>
            </a:solidFill>
          </a:endParaRPr>
        </a:p>
      </dgm:t>
    </dgm:pt>
    <dgm:pt modelId="{DB4070F2-2246-40A7-B592-9F4D1D5EAD74}" type="parTrans" cxnId="{B693140A-A348-43D7-B7E8-99CB681C263C}">
      <dgm:prSet/>
      <dgm:spPr/>
      <dgm:t>
        <a:bodyPr/>
        <a:lstStyle/>
        <a:p>
          <a:endParaRPr lang="es-MX"/>
        </a:p>
      </dgm:t>
    </dgm:pt>
    <dgm:pt modelId="{A05C3F78-E016-4A2F-B9AB-B3E4A3F5B69F}" type="sibTrans" cxnId="{B693140A-A348-43D7-B7E8-99CB681C263C}">
      <dgm:prSet/>
      <dgm:spPr/>
      <dgm:t>
        <a:bodyPr/>
        <a:lstStyle/>
        <a:p>
          <a:endParaRPr lang="es-MX"/>
        </a:p>
      </dgm:t>
    </dgm:pt>
    <dgm:pt modelId="{7A202173-0526-491A-A09F-5348CC42746B}">
      <dgm:prSet phldrT="[Texto]"/>
      <dgm:spPr>
        <a:solidFill>
          <a:schemeClr val="accent2">
            <a:lumMod val="20000"/>
            <a:lumOff val="80000"/>
          </a:schemeClr>
        </a:solidFill>
      </dgm:spPr>
      <dgm:t>
        <a:bodyPr/>
        <a:lstStyle/>
        <a:p>
          <a:r>
            <a:rPr lang="es-MX" dirty="0" smtClean="0">
              <a:solidFill>
                <a:srgbClr val="996633"/>
              </a:solidFill>
            </a:rPr>
            <a:t>Respeto</a:t>
          </a:r>
          <a:endParaRPr lang="es-MX" dirty="0">
            <a:solidFill>
              <a:srgbClr val="996633"/>
            </a:solidFill>
          </a:endParaRPr>
        </a:p>
      </dgm:t>
    </dgm:pt>
    <dgm:pt modelId="{42A28693-85F4-415E-9225-9BFF0E2EE6DD}" type="parTrans" cxnId="{AF9F2C7D-F17D-41C9-8E45-7FE473AE9321}">
      <dgm:prSet/>
      <dgm:spPr/>
      <dgm:t>
        <a:bodyPr/>
        <a:lstStyle/>
        <a:p>
          <a:endParaRPr lang="es-MX"/>
        </a:p>
      </dgm:t>
    </dgm:pt>
    <dgm:pt modelId="{6B618047-A45D-47CA-8198-9E9D2309D57F}" type="sibTrans" cxnId="{AF9F2C7D-F17D-41C9-8E45-7FE473AE9321}">
      <dgm:prSet/>
      <dgm:spPr/>
      <dgm:t>
        <a:bodyPr/>
        <a:lstStyle/>
        <a:p>
          <a:endParaRPr lang="es-MX"/>
        </a:p>
      </dgm:t>
    </dgm:pt>
    <dgm:pt modelId="{B9D838D6-78D9-4424-983F-99D3BA02ECB4}">
      <dgm:prSet phldrT="[Texto]"/>
      <dgm:spPr>
        <a:solidFill>
          <a:srgbClr val="BAF6F6"/>
        </a:solidFill>
      </dgm:spPr>
      <dgm:t>
        <a:bodyPr/>
        <a:lstStyle/>
        <a:p>
          <a:r>
            <a:rPr lang="es-MX" dirty="0" smtClean="0"/>
            <a:t> </a:t>
          </a:r>
          <a:r>
            <a:rPr lang="es-MX" dirty="0" smtClean="0">
              <a:solidFill>
                <a:srgbClr val="FF7C80"/>
              </a:solidFill>
            </a:rPr>
            <a:t>Tolerancia</a:t>
          </a:r>
          <a:endParaRPr lang="es-MX" dirty="0">
            <a:solidFill>
              <a:srgbClr val="FF7C80"/>
            </a:solidFill>
          </a:endParaRPr>
        </a:p>
      </dgm:t>
    </dgm:pt>
    <dgm:pt modelId="{EA30F4C1-8ED1-4AB8-899A-E484F79323F9}" type="parTrans" cxnId="{3DDB75BC-C76F-4AAF-B44C-0F96CE663221}">
      <dgm:prSet/>
      <dgm:spPr/>
      <dgm:t>
        <a:bodyPr/>
        <a:lstStyle/>
        <a:p>
          <a:endParaRPr lang="es-MX"/>
        </a:p>
      </dgm:t>
    </dgm:pt>
    <dgm:pt modelId="{71196EDE-6E0C-4AA4-8269-5614B3DFAF49}" type="sibTrans" cxnId="{3DDB75BC-C76F-4AAF-B44C-0F96CE663221}">
      <dgm:prSet/>
      <dgm:spPr/>
      <dgm:t>
        <a:bodyPr/>
        <a:lstStyle/>
        <a:p>
          <a:endParaRPr lang="es-MX"/>
        </a:p>
      </dgm:t>
    </dgm:pt>
    <dgm:pt modelId="{5145C3BB-14A7-429C-A00F-6D193238A411}" type="pres">
      <dgm:prSet presAssocID="{AB362DE0-0360-4BAD-A96A-7EB61F5D9773}" presName="cycle" presStyleCnt="0">
        <dgm:presLayoutVars>
          <dgm:dir/>
          <dgm:resizeHandles val="exact"/>
        </dgm:presLayoutVars>
      </dgm:prSet>
      <dgm:spPr/>
      <dgm:t>
        <a:bodyPr/>
        <a:lstStyle/>
        <a:p>
          <a:endParaRPr lang="es-MX"/>
        </a:p>
      </dgm:t>
    </dgm:pt>
    <dgm:pt modelId="{CAFE129D-701E-45E9-8CD8-07D510A60D3D}" type="pres">
      <dgm:prSet presAssocID="{F64FE965-7968-4FC9-8608-FEF75AD1CB39}" presName="node" presStyleLbl="node1" presStyleIdx="0" presStyleCnt="5" custScaleX="151587" custScaleY="130822">
        <dgm:presLayoutVars>
          <dgm:bulletEnabled val="1"/>
        </dgm:presLayoutVars>
      </dgm:prSet>
      <dgm:spPr/>
      <dgm:t>
        <a:bodyPr/>
        <a:lstStyle/>
        <a:p>
          <a:endParaRPr lang="es-MX"/>
        </a:p>
      </dgm:t>
    </dgm:pt>
    <dgm:pt modelId="{EFD6C797-394C-4595-8BA2-F435EDD66FD8}" type="pres">
      <dgm:prSet presAssocID="{F64FE965-7968-4FC9-8608-FEF75AD1CB39}" presName="spNode" presStyleCnt="0"/>
      <dgm:spPr/>
      <dgm:t>
        <a:bodyPr/>
        <a:lstStyle/>
        <a:p>
          <a:endParaRPr lang="es-MX"/>
        </a:p>
      </dgm:t>
    </dgm:pt>
    <dgm:pt modelId="{A6CFEABD-A5F7-4990-9107-EAF741BB176D}" type="pres">
      <dgm:prSet presAssocID="{5F579074-73E5-43DD-86EF-F81EC35705E9}" presName="sibTrans" presStyleLbl="sibTrans1D1" presStyleIdx="0" presStyleCnt="5"/>
      <dgm:spPr/>
      <dgm:t>
        <a:bodyPr/>
        <a:lstStyle/>
        <a:p>
          <a:endParaRPr lang="es-MX"/>
        </a:p>
      </dgm:t>
    </dgm:pt>
    <dgm:pt modelId="{CC876DE1-617C-41C7-A928-30AF04928CB2}" type="pres">
      <dgm:prSet presAssocID="{2FB79D57-2333-4F2B-A950-625803AC64DB}" presName="node" presStyleLbl="node1" presStyleIdx="1" presStyleCnt="5" custScaleX="143996" custScaleY="148873" custRadScaleRad="98733" custRadScaleInc="23295">
        <dgm:presLayoutVars>
          <dgm:bulletEnabled val="1"/>
        </dgm:presLayoutVars>
      </dgm:prSet>
      <dgm:spPr/>
      <dgm:t>
        <a:bodyPr/>
        <a:lstStyle/>
        <a:p>
          <a:endParaRPr lang="es-MX"/>
        </a:p>
      </dgm:t>
    </dgm:pt>
    <dgm:pt modelId="{64B94E21-2A49-4199-A678-7B332A5BEB43}" type="pres">
      <dgm:prSet presAssocID="{2FB79D57-2333-4F2B-A950-625803AC64DB}" presName="spNode" presStyleCnt="0"/>
      <dgm:spPr/>
      <dgm:t>
        <a:bodyPr/>
        <a:lstStyle/>
        <a:p>
          <a:endParaRPr lang="es-MX"/>
        </a:p>
      </dgm:t>
    </dgm:pt>
    <dgm:pt modelId="{F6A54DAE-A807-49DB-8409-7AE72F3A445F}" type="pres">
      <dgm:prSet presAssocID="{FBB3723D-CA18-4458-B024-C70D8C074177}" presName="sibTrans" presStyleLbl="sibTrans1D1" presStyleIdx="1" presStyleCnt="5"/>
      <dgm:spPr/>
      <dgm:t>
        <a:bodyPr/>
        <a:lstStyle/>
        <a:p>
          <a:endParaRPr lang="es-MX"/>
        </a:p>
      </dgm:t>
    </dgm:pt>
    <dgm:pt modelId="{869CF20C-E822-4894-A6B6-C99609155BB8}" type="pres">
      <dgm:prSet presAssocID="{006A71BB-B7E8-4E99-8689-C84D44D935D1}" presName="node" presStyleLbl="node1" presStyleIdx="2" presStyleCnt="5" custScaleX="164224" custScaleY="147535" custRadScaleRad="103215" custRadScaleInc="-47399">
        <dgm:presLayoutVars>
          <dgm:bulletEnabled val="1"/>
        </dgm:presLayoutVars>
      </dgm:prSet>
      <dgm:spPr/>
      <dgm:t>
        <a:bodyPr/>
        <a:lstStyle/>
        <a:p>
          <a:endParaRPr lang="es-MX"/>
        </a:p>
      </dgm:t>
    </dgm:pt>
    <dgm:pt modelId="{0CEB656F-341F-412F-927D-BF74E9B572D8}" type="pres">
      <dgm:prSet presAssocID="{006A71BB-B7E8-4E99-8689-C84D44D935D1}" presName="spNode" presStyleCnt="0"/>
      <dgm:spPr/>
      <dgm:t>
        <a:bodyPr/>
        <a:lstStyle/>
        <a:p>
          <a:endParaRPr lang="es-MX"/>
        </a:p>
      </dgm:t>
    </dgm:pt>
    <dgm:pt modelId="{C6F719DC-E256-45DE-B7CF-787169AE6FBB}" type="pres">
      <dgm:prSet presAssocID="{A05C3F78-E016-4A2F-B9AB-B3E4A3F5B69F}" presName="sibTrans" presStyleLbl="sibTrans1D1" presStyleIdx="2" presStyleCnt="5"/>
      <dgm:spPr/>
      <dgm:t>
        <a:bodyPr/>
        <a:lstStyle/>
        <a:p>
          <a:endParaRPr lang="es-MX"/>
        </a:p>
      </dgm:t>
    </dgm:pt>
    <dgm:pt modelId="{286B9931-6569-48BA-8B36-BF4EC0855831}" type="pres">
      <dgm:prSet presAssocID="{7A202173-0526-491A-A09F-5348CC42746B}" presName="node" presStyleLbl="node1" presStyleIdx="3" presStyleCnt="5" custScaleX="163963" custScaleY="143255" custRadScaleRad="102206" custRadScaleInc="33679">
        <dgm:presLayoutVars>
          <dgm:bulletEnabled val="1"/>
        </dgm:presLayoutVars>
      </dgm:prSet>
      <dgm:spPr/>
      <dgm:t>
        <a:bodyPr/>
        <a:lstStyle/>
        <a:p>
          <a:endParaRPr lang="es-MX"/>
        </a:p>
      </dgm:t>
    </dgm:pt>
    <dgm:pt modelId="{EF968245-F5D1-48A4-B4D9-14FA9295CFF5}" type="pres">
      <dgm:prSet presAssocID="{7A202173-0526-491A-A09F-5348CC42746B}" presName="spNode" presStyleCnt="0"/>
      <dgm:spPr/>
      <dgm:t>
        <a:bodyPr/>
        <a:lstStyle/>
        <a:p>
          <a:endParaRPr lang="es-MX"/>
        </a:p>
      </dgm:t>
    </dgm:pt>
    <dgm:pt modelId="{B6AB0A0F-9BBB-4C78-B100-6CF2C3C3E203}" type="pres">
      <dgm:prSet presAssocID="{6B618047-A45D-47CA-8198-9E9D2309D57F}" presName="sibTrans" presStyleLbl="sibTrans1D1" presStyleIdx="3" presStyleCnt="5"/>
      <dgm:spPr/>
      <dgm:t>
        <a:bodyPr/>
        <a:lstStyle/>
        <a:p>
          <a:endParaRPr lang="es-MX"/>
        </a:p>
      </dgm:t>
    </dgm:pt>
    <dgm:pt modelId="{CAF27F78-482E-463B-B9CD-733DBC918272}" type="pres">
      <dgm:prSet presAssocID="{B9D838D6-78D9-4424-983F-99D3BA02ECB4}" presName="node" presStyleLbl="node1" presStyleIdx="4" presStyleCnt="5" custScaleX="157813" custScaleY="153759" custRadScaleRad="98698" custRadScaleInc="-18906">
        <dgm:presLayoutVars>
          <dgm:bulletEnabled val="1"/>
        </dgm:presLayoutVars>
      </dgm:prSet>
      <dgm:spPr/>
      <dgm:t>
        <a:bodyPr/>
        <a:lstStyle/>
        <a:p>
          <a:endParaRPr lang="es-MX"/>
        </a:p>
      </dgm:t>
    </dgm:pt>
    <dgm:pt modelId="{7E111BCF-6FDA-47F0-8270-FB37EF1323CB}" type="pres">
      <dgm:prSet presAssocID="{B9D838D6-78D9-4424-983F-99D3BA02ECB4}" presName="spNode" presStyleCnt="0"/>
      <dgm:spPr/>
      <dgm:t>
        <a:bodyPr/>
        <a:lstStyle/>
        <a:p>
          <a:endParaRPr lang="es-MX"/>
        </a:p>
      </dgm:t>
    </dgm:pt>
    <dgm:pt modelId="{5DF51E17-388D-45A3-8AF7-B6B6F7562563}" type="pres">
      <dgm:prSet presAssocID="{71196EDE-6E0C-4AA4-8269-5614B3DFAF49}" presName="sibTrans" presStyleLbl="sibTrans1D1" presStyleIdx="4" presStyleCnt="5"/>
      <dgm:spPr/>
      <dgm:t>
        <a:bodyPr/>
        <a:lstStyle/>
        <a:p>
          <a:endParaRPr lang="es-MX"/>
        </a:p>
      </dgm:t>
    </dgm:pt>
  </dgm:ptLst>
  <dgm:cxnLst>
    <dgm:cxn modelId="{7A3468E7-8085-45E9-979D-12FD33F393E5}" type="presOf" srcId="{71196EDE-6E0C-4AA4-8269-5614B3DFAF49}" destId="{5DF51E17-388D-45A3-8AF7-B6B6F7562563}" srcOrd="0" destOrd="0" presId="urn:microsoft.com/office/officeart/2005/8/layout/cycle6"/>
    <dgm:cxn modelId="{556135D4-CCC9-4CCD-8546-61AF5905F94B}" type="presOf" srcId="{FBB3723D-CA18-4458-B024-C70D8C074177}" destId="{F6A54DAE-A807-49DB-8409-7AE72F3A445F}" srcOrd="0" destOrd="0" presId="urn:microsoft.com/office/officeart/2005/8/layout/cycle6"/>
    <dgm:cxn modelId="{B693140A-A348-43D7-B7E8-99CB681C263C}" srcId="{AB362DE0-0360-4BAD-A96A-7EB61F5D9773}" destId="{006A71BB-B7E8-4E99-8689-C84D44D935D1}" srcOrd="2" destOrd="0" parTransId="{DB4070F2-2246-40A7-B592-9F4D1D5EAD74}" sibTransId="{A05C3F78-E016-4A2F-B9AB-B3E4A3F5B69F}"/>
    <dgm:cxn modelId="{F936EB19-E4C5-43B0-BB16-94376227A0F0}" type="presOf" srcId="{5F579074-73E5-43DD-86EF-F81EC35705E9}" destId="{A6CFEABD-A5F7-4990-9107-EAF741BB176D}" srcOrd="0" destOrd="0" presId="urn:microsoft.com/office/officeart/2005/8/layout/cycle6"/>
    <dgm:cxn modelId="{300B8EC5-5CE6-48FF-B35A-A1DDD80ED782}" type="presOf" srcId="{2FB79D57-2333-4F2B-A950-625803AC64DB}" destId="{CC876DE1-617C-41C7-A928-30AF04928CB2}" srcOrd="0" destOrd="0" presId="urn:microsoft.com/office/officeart/2005/8/layout/cycle6"/>
    <dgm:cxn modelId="{724A3BE1-2AC0-48B0-9A37-55E2783E735F}" type="presOf" srcId="{AB362DE0-0360-4BAD-A96A-7EB61F5D9773}" destId="{5145C3BB-14A7-429C-A00F-6D193238A411}" srcOrd="0" destOrd="0" presId="urn:microsoft.com/office/officeart/2005/8/layout/cycle6"/>
    <dgm:cxn modelId="{3DDB75BC-C76F-4AAF-B44C-0F96CE663221}" srcId="{AB362DE0-0360-4BAD-A96A-7EB61F5D9773}" destId="{B9D838D6-78D9-4424-983F-99D3BA02ECB4}" srcOrd="4" destOrd="0" parTransId="{EA30F4C1-8ED1-4AB8-899A-E484F79323F9}" sibTransId="{71196EDE-6E0C-4AA4-8269-5614B3DFAF49}"/>
    <dgm:cxn modelId="{451F68CC-301A-47AE-97C2-4E5B59D055C9}" type="presOf" srcId="{F64FE965-7968-4FC9-8608-FEF75AD1CB39}" destId="{CAFE129D-701E-45E9-8CD8-07D510A60D3D}" srcOrd="0" destOrd="0" presId="urn:microsoft.com/office/officeart/2005/8/layout/cycle6"/>
    <dgm:cxn modelId="{72F87CF3-E118-4D82-8515-BF4EE0C2C853}" srcId="{AB362DE0-0360-4BAD-A96A-7EB61F5D9773}" destId="{F64FE965-7968-4FC9-8608-FEF75AD1CB39}" srcOrd="0" destOrd="0" parTransId="{61AD38C2-26F5-4394-87D8-FA0332CEBBCC}" sibTransId="{5F579074-73E5-43DD-86EF-F81EC35705E9}"/>
    <dgm:cxn modelId="{3D7893A5-5C2A-425C-A1AD-8EC6478E1694}" type="presOf" srcId="{B9D838D6-78D9-4424-983F-99D3BA02ECB4}" destId="{CAF27F78-482E-463B-B9CD-733DBC918272}" srcOrd="0" destOrd="0" presId="urn:microsoft.com/office/officeart/2005/8/layout/cycle6"/>
    <dgm:cxn modelId="{4E5A14B3-E995-49C5-A7A3-7B142381BA6D}" type="presOf" srcId="{6B618047-A45D-47CA-8198-9E9D2309D57F}" destId="{B6AB0A0F-9BBB-4C78-B100-6CF2C3C3E203}" srcOrd="0" destOrd="0" presId="urn:microsoft.com/office/officeart/2005/8/layout/cycle6"/>
    <dgm:cxn modelId="{BEE44CC0-4557-45E7-92F2-F6E9A0055BAF}" type="presOf" srcId="{A05C3F78-E016-4A2F-B9AB-B3E4A3F5B69F}" destId="{C6F719DC-E256-45DE-B7CF-787169AE6FBB}" srcOrd="0" destOrd="0" presId="urn:microsoft.com/office/officeart/2005/8/layout/cycle6"/>
    <dgm:cxn modelId="{AF9F2C7D-F17D-41C9-8E45-7FE473AE9321}" srcId="{AB362DE0-0360-4BAD-A96A-7EB61F5D9773}" destId="{7A202173-0526-491A-A09F-5348CC42746B}" srcOrd="3" destOrd="0" parTransId="{42A28693-85F4-415E-9225-9BFF0E2EE6DD}" sibTransId="{6B618047-A45D-47CA-8198-9E9D2309D57F}"/>
    <dgm:cxn modelId="{237C3813-554A-4605-A0D6-C7AC37E21637}" srcId="{AB362DE0-0360-4BAD-A96A-7EB61F5D9773}" destId="{2FB79D57-2333-4F2B-A950-625803AC64DB}" srcOrd="1" destOrd="0" parTransId="{CA7873D9-FCE2-4BA2-BEBA-26B5710750EB}" sibTransId="{FBB3723D-CA18-4458-B024-C70D8C074177}"/>
    <dgm:cxn modelId="{A437150E-8BC7-45C1-8DFC-CC9CECDD7889}" type="presOf" srcId="{006A71BB-B7E8-4E99-8689-C84D44D935D1}" destId="{869CF20C-E822-4894-A6B6-C99609155BB8}" srcOrd="0" destOrd="0" presId="urn:microsoft.com/office/officeart/2005/8/layout/cycle6"/>
    <dgm:cxn modelId="{26B1820C-E0C1-405D-8FB8-FA98A6821CE9}" type="presOf" srcId="{7A202173-0526-491A-A09F-5348CC42746B}" destId="{286B9931-6569-48BA-8B36-BF4EC0855831}" srcOrd="0" destOrd="0" presId="urn:microsoft.com/office/officeart/2005/8/layout/cycle6"/>
    <dgm:cxn modelId="{6EFE1AF7-9067-4F1C-81E4-0367DEF30F9E}" type="presParOf" srcId="{5145C3BB-14A7-429C-A00F-6D193238A411}" destId="{CAFE129D-701E-45E9-8CD8-07D510A60D3D}" srcOrd="0" destOrd="0" presId="urn:microsoft.com/office/officeart/2005/8/layout/cycle6"/>
    <dgm:cxn modelId="{16E318B9-E912-4501-B4E2-F4E5A5FE3BEB}" type="presParOf" srcId="{5145C3BB-14A7-429C-A00F-6D193238A411}" destId="{EFD6C797-394C-4595-8BA2-F435EDD66FD8}" srcOrd="1" destOrd="0" presId="urn:microsoft.com/office/officeart/2005/8/layout/cycle6"/>
    <dgm:cxn modelId="{383844C8-EEEB-4A9F-A698-8AA1F2F774B9}" type="presParOf" srcId="{5145C3BB-14A7-429C-A00F-6D193238A411}" destId="{A6CFEABD-A5F7-4990-9107-EAF741BB176D}" srcOrd="2" destOrd="0" presId="urn:microsoft.com/office/officeart/2005/8/layout/cycle6"/>
    <dgm:cxn modelId="{429060E3-AEA5-415C-8BF1-41E69226D84C}" type="presParOf" srcId="{5145C3BB-14A7-429C-A00F-6D193238A411}" destId="{CC876DE1-617C-41C7-A928-30AF04928CB2}" srcOrd="3" destOrd="0" presId="urn:microsoft.com/office/officeart/2005/8/layout/cycle6"/>
    <dgm:cxn modelId="{80F875A4-D815-45F9-B555-67F6BAD89F71}" type="presParOf" srcId="{5145C3BB-14A7-429C-A00F-6D193238A411}" destId="{64B94E21-2A49-4199-A678-7B332A5BEB43}" srcOrd="4" destOrd="0" presId="urn:microsoft.com/office/officeart/2005/8/layout/cycle6"/>
    <dgm:cxn modelId="{796E044E-28B8-4021-BC09-7E3969A41584}" type="presParOf" srcId="{5145C3BB-14A7-429C-A00F-6D193238A411}" destId="{F6A54DAE-A807-49DB-8409-7AE72F3A445F}" srcOrd="5" destOrd="0" presId="urn:microsoft.com/office/officeart/2005/8/layout/cycle6"/>
    <dgm:cxn modelId="{B0965469-78A7-4D87-8824-037F055512EF}" type="presParOf" srcId="{5145C3BB-14A7-429C-A00F-6D193238A411}" destId="{869CF20C-E822-4894-A6B6-C99609155BB8}" srcOrd="6" destOrd="0" presId="urn:microsoft.com/office/officeart/2005/8/layout/cycle6"/>
    <dgm:cxn modelId="{35F620CB-E9DC-4233-AA12-AFE19DFAA583}" type="presParOf" srcId="{5145C3BB-14A7-429C-A00F-6D193238A411}" destId="{0CEB656F-341F-412F-927D-BF74E9B572D8}" srcOrd="7" destOrd="0" presId="urn:microsoft.com/office/officeart/2005/8/layout/cycle6"/>
    <dgm:cxn modelId="{9712F52F-396C-4F82-BDCC-094553E23699}" type="presParOf" srcId="{5145C3BB-14A7-429C-A00F-6D193238A411}" destId="{C6F719DC-E256-45DE-B7CF-787169AE6FBB}" srcOrd="8" destOrd="0" presId="urn:microsoft.com/office/officeart/2005/8/layout/cycle6"/>
    <dgm:cxn modelId="{8FE585E8-D476-43B1-8869-CAD429EA8DAB}" type="presParOf" srcId="{5145C3BB-14A7-429C-A00F-6D193238A411}" destId="{286B9931-6569-48BA-8B36-BF4EC0855831}" srcOrd="9" destOrd="0" presId="urn:microsoft.com/office/officeart/2005/8/layout/cycle6"/>
    <dgm:cxn modelId="{8816EF59-E22E-404C-9E9C-0E121E1121D9}" type="presParOf" srcId="{5145C3BB-14A7-429C-A00F-6D193238A411}" destId="{EF968245-F5D1-48A4-B4D9-14FA9295CFF5}" srcOrd="10" destOrd="0" presId="urn:microsoft.com/office/officeart/2005/8/layout/cycle6"/>
    <dgm:cxn modelId="{6E042C59-42E9-4842-B35B-4492020D9693}" type="presParOf" srcId="{5145C3BB-14A7-429C-A00F-6D193238A411}" destId="{B6AB0A0F-9BBB-4C78-B100-6CF2C3C3E203}" srcOrd="11" destOrd="0" presId="urn:microsoft.com/office/officeart/2005/8/layout/cycle6"/>
    <dgm:cxn modelId="{5A19F5EF-27F1-4444-BE8B-07A9F9771333}" type="presParOf" srcId="{5145C3BB-14A7-429C-A00F-6D193238A411}" destId="{CAF27F78-482E-463B-B9CD-733DBC918272}" srcOrd="12" destOrd="0" presId="urn:microsoft.com/office/officeart/2005/8/layout/cycle6"/>
    <dgm:cxn modelId="{08FB99AF-DF92-462E-A645-166EFD8F81F7}" type="presParOf" srcId="{5145C3BB-14A7-429C-A00F-6D193238A411}" destId="{7E111BCF-6FDA-47F0-8270-FB37EF1323CB}" srcOrd="13" destOrd="0" presId="urn:microsoft.com/office/officeart/2005/8/layout/cycle6"/>
    <dgm:cxn modelId="{DA24F72A-F0EF-4736-AC1B-E9E04DCD2166}" type="presParOf" srcId="{5145C3BB-14A7-429C-A00F-6D193238A411}" destId="{5DF51E17-388D-45A3-8AF7-B6B6F7562563}"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EAB4E9-7ACE-4127-8CA8-CDF63B37F378}" type="datetimeFigureOut">
              <a:rPr lang="es-MX" smtClean="0"/>
              <a:t>27/09/2016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47A2D-5808-4C0A-8004-E90B755E89FD}" type="slidenum">
              <a:rPr lang="es-MX" smtClean="0"/>
              <a:t>‹Nº›</a:t>
            </a:fld>
            <a:endParaRPr lang="es-MX"/>
          </a:p>
        </p:txBody>
      </p:sp>
    </p:spTree>
    <p:extLst>
      <p:ext uri="{BB962C8B-B14F-4D97-AF65-F5344CB8AC3E}">
        <p14:creationId xmlns:p14="http://schemas.microsoft.com/office/powerpoint/2010/main" val="1972137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a:p>
            <a:pPr eaLnBrk="1" hangingPunct="1">
              <a:spcBef>
                <a:spcPct val="0"/>
              </a:spcBef>
            </a:pPr>
            <a:endParaRPr lang="es-AR" altLang="es-MX" smtClean="0"/>
          </a:p>
        </p:txBody>
      </p:sp>
      <p:sp>
        <p:nvSpPr>
          <p:cNvPr id="92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5C1DF60-8ECF-4217-9671-24A69127547E}" type="slidenum">
              <a:rPr lang="es-AR" altLang="es-MX" smtClean="0">
                <a:solidFill>
                  <a:prstClr val="black"/>
                </a:solidFill>
                <a:latin typeface="Arial" panose="020B0604020202020204" pitchFamily="34" charset="0"/>
              </a:rPr>
              <a:pPr>
                <a:spcBef>
                  <a:spcPct val="0"/>
                </a:spcBef>
              </a:pPr>
              <a:t>1</a:t>
            </a:fld>
            <a:endParaRPr lang="es-AR" altLang="es-MX"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168815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22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241C475-E9A8-483E-A12E-52218E31DB74}" type="slidenum">
              <a:rPr lang="es-AR" altLang="es-MX" smtClean="0">
                <a:solidFill>
                  <a:prstClr val="black"/>
                </a:solidFill>
                <a:latin typeface="Arial" panose="020B0604020202020204" pitchFamily="34" charset="0"/>
              </a:rPr>
              <a:pPr>
                <a:spcBef>
                  <a:spcPct val="0"/>
                </a:spcBef>
              </a:pPr>
              <a:t>3</a:t>
            </a:fld>
            <a:endParaRPr lang="es-AR" altLang="es-MX"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183549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43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AE4CF2A-B3FA-4A71-A400-28EF87DAA3DC}" type="slidenum">
              <a:rPr lang="es-AR" altLang="es-MX" smtClean="0">
                <a:solidFill>
                  <a:prstClr val="black"/>
                </a:solidFill>
                <a:latin typeface="Arial" panose="020B0604020202020204" pitchFamily="34" charset="0"/>
              </a:rPr>
              <a:pPr>
                <a:spcBef>
                  <a:spcPct val="0"/>
                </a:spcBef>
              </a:pPr>
              <a:t>4</a:t>
            </a:fld>
            <a:endParaRPr lang="es-AR" altLang="es-MX"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875770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1741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49C90CB-888C-4EE0-9096-2CE409CCE563}" type="slidenum">
              <a:rPr lang="es-AR" altLang="es-MX" smtClean="0">
                <a:solidFill>
                  <a:prstClr val="black"/>
                </a:solidFill>
              </a:rPr>
              <a:pPr/>
              <a:t>6</a:t>
            </a:fld>
            <a:endParaRPr lang="es-AR" altLang="es-MX" smtClean="0">
              <a:solidFill>
                <a:prstClr val="black"/>
              </a:solidFill>
            </a:endParaRPr>
          </a:p>
        </p:txBody>
      </p:sp>
    </p:spTree>
    <p:extLst>
      <p:ext uri="{BB962C8B-B14F-4D97-AF65-F5344CB8AC3E}">
        <p14:creationId xmlns:p14="http://schemas.microsoft.com/office/powerpoint/2010/main" val="2231699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12 Elipse"/>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base">
              <a:spcBef>
                <a:spcPct val="0"/>
              </a:spcBef>
              <a:spcAft>
                <a:spcPct val="0"/>
              </a:spcAft>
              <a:defRPr/>
            </a:pPr>
            <a:endParaRPr lang="en-US" sz="1800">
              <a:solidFill>
                <a:prstClr val="black"/>
              </a:solidFill>
            </a:endParaRPr>
          </a:p>
        </p:txBody>
      </p:sp>
      <p:sp>
        <p:nvSpPr>
          <p:cNvPr id="5" name="13 Elipse"/>
          <p:cNvSpPr/>
          <p:nvPr/>
        </p:nvSpPr>
        <p:spPr>
          <a:xfrm>
            <a:off x="1543051" y="1344614"/>
            <a:ext cx="84667"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base">
              <a:spcBef>
                <a:spcPct val="0"/>
              </a:spcBef>
              <a:spcAft>
                <a:spcPct val="0"/>
              </a:spcAft>
              <a:defRPr/>
            </a:pPr>
            <a:endParaRPr lang="en-US" sz="1800">
              <a:solidFill>
                <a:prstClr val="black"/>
              </a:solidFill>
            </a:endParaRPr>
          </a:p>
        </p:txBody>
      </p:sp>
      <p:sp>
        <p:nvSpPr>
          <p:cNvPr id="14" name="13 Título"/>
          <p:cNvSpPr>
            <a:spLocks noGrp="1"/>
          </p:cNvSpPr>
          <p:nvPr>
            <p:ph type="ctrTitle"/>
          </p:nvPr>
        </p:nvSpPr>
        <p:spPr>
          <a:xfrm>
            <a:off x="1910080" y="359898"/>
            <a:ext cx="987552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2CD47D74-B6DE-4858-B110-EE05E3B5D5E0}"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7" name="19 Marcador de pie de página"/>
          <p:cNvSpPr>
            <a:spLocks noGrp="1"/>
          </p:cNvSpPr>
          <p:nvPr>
            <p:ph type="ftr" sz="quarter" idx="11"/>
          </p:nvPr>
        </p:nvSpPr>
        <p:spPr/>
        <p:txBody>
          <a:bodyPr/>
          <a:lstStyle>
            <a:lvl1pPr>
              <a:defRPr/>
            </a:lvl1pPr>
            <a:extLst/>
          </a:lstStyle>
          <a:p>
            <a:pPr>
              <a:defRPr/>
            </a:pPr>
            <a:endParaRPr lang="es-AR">
              <a:solidFill>
                <a:srgbClr val="C5D1D7">
                  <a:shade val="50000"/>
                  <a:satMod val="200000"/>
                </a:srgbClr>
              </a:solidFill>
            </a:endParaRPr>
          </a:p>
        </p:txBody>
      </p:sp>
      <p:sp>
        <p:nvSpPr>
          <p:cNvPr id="8" name="9 Marcador de número de diapositiva"/>
          <p:cNvSpPr>
            <a:spLocks noGrp="1"/>
          </p:cNvSpPr>
          <p:nvPr>
            <p:ph type="sldNum" sz="quarter" idx="12"/>
          </p:nvPr>
        </p:nvSpPr>
        <p:spPr/>
        <p:txBody>
          <a:bodyPr/>
          <a:lstStyle>
            <a:lvl1pPr>
              <a:defRPr/>
            </a:lvl1pPr>
          </a:lstStyle>
          <a:p>
            <a:pPr>
              <a:defRPr/>
            </a:pPr>
            <a:fld id="{64E9586D-95FD-4663-A282-D4DA4AD25843}" type="slidenum">
              <a:rPr lang="es-AR" altLang="es-MX"/>
              <a:pPr>
                <a:defRPr/>
              </a:pPr>
              <a:t>‹Nº›</a:t>
            </a:fld>
            <a:endParaRPr lang="es-AR" altLang="es-MX"/>
          </a:p>
        </p:txBody>
      </p:sp>
    </p:spTree>
    <p:extLst>
      <p:ext uri="{BB962C8B-B14F-4D97-AF65-F5344CB8AC3E}">
        <p14:creationId xmlns:p14="http://schemas.microsoft.com/office/powerpoint/2010/main" val="257932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1793ED0B-68B2-4EF6-ACB9-9887E52A0197}"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5"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6" name="21 Marcador de número de diapositiva"/>
          <p:cNvSpPr>
            <a:spLocks noGrp="1"/>
          </p:cNvSpPr>
          <p:nvPr>
            <p:ph type="sldNum" sz="quarter" idx="12"/>
          </p:nvPr>
        </p:nvSpPr>
        <p:spPr/>
        <p:txBody>
          <a:bodyPr/>
          <a:lstStyle>
            <a:lvl1pPr>
              <a:defRPr/>
            </a:lvl1pPr>
          </a:lstStyle>
          <a:p>
            <a:pPr>
              <a:defRPr/>
            </a:pPr>
            <a:fld id="{F4AB7131-BFCD-4C65-8458-260913391F6A}" type="slidenum">
              <a:rPr lang="es-AR" altLang="es-MX"/>
              <a:pPr>
                <a:defRPr/>
              </a:pPr>
              <a:t>‹Nº›</a:t>
            </a:fld>
            <a:endParaRPr lang="es-AR" altLang="es-MX"/>
          </a:p>
        </p:txBody>
      </p:sp>
    </p:spTree>
    <p:extLst>
      <p:ext uri="{BB962C8B-B14F-4D97-AF65-F5344CB8AC3E}">
        <p14:creationId xmlns:p14="http://schemas.microsoft.com/office/powerpoint/2010/main" val="1135193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144000" y="274640"/>
            <a:ext cx="24384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524000" y="274641"/>
            <a:ext cx="7416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9172A877-1098-48F6-BA6D-00C40DDE2120}"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5"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6" name="21 Marcador de número de diapositiva"/>
          <p:cNvSpPr>
            <a:spLocks noGrp="1"/>
          </p:cNvSpPr>
          <p:nvPr>
            <p:ph type="sldNum" sz="quarter" idx="12"/>
          </p:nvPr>
        </p:nvSpPr>
        <p:spPr/>
        <p:txBody>
          <a:bodyPr/>
          <a:lstStyle>
            <a:lvl1pPr>
              <a:defRPr/>
            </a:lvl1pPr>
          </a:lstStyle>
          <a:p>
            <a:pPr>
              <a:defRPr/>
            </a:pPr>
            <a:fld id="{0A4879F2-94D7-4025-8F65-6FF6D5688A44}" type="slidenum">
              <a:rPr lang="es-AR" altLang="es-MX"/>
              <a:pPr>
                <a:defRPr/>
              </a:pPr>
              <a:t>‹Nº›</a:t>
            </a:fld>
            <a:endParaRPr lang="es-AR" altLang="es-MX"/>
          </a:p>
        </p:txBody>
      </p:sp>
    </p:spTree>
    <p:extLst>
      <p:ext uri="{BB962C8B-B14F-4D97-AF65-F5344CB8AC3E}">
        <p14:creationId xmlns:p14="http://schemas.microsoft.com/office/powerpoint/2010/main" val="118160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56A7352C-BB02-4A93-9066-E958B432934A}"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5"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6" name="21 Marcador de número de diapositiva"/>
          <p:cNvSpPr>
            <a:spLocks noGrp="1"/>
          </p:cNvSpPr>
          <p:nvPr>
            <p:ph type="sldNum" sz="quarter" idx="12"/>
          </p:nvPr>
        </p:nvSpPr>
        <p:spPr/>
        <p:txBody>
          <a:bodyPr/>
          <a:lstStyle>
            <a:lvl1pPr>
              <a:defRPr/>
            </a:lvl1pPr>
          </a:lstStyle>
          <a:p>
            <a:pPr>
              <a:defRPr/>
            </a:pPr>
            <a:fld id="{760F1AD9-1F57-4BFA-B71C-AFE803FD15EF}" type="slidenum">
              <a:rPr lang="es-AR" altLang="es-MX"/>
              <a:pPr>
                <a:defRPr/>
              </a:pPr>
              <a:t>‹Nº›</a:t>
            </a:fld>
            <a:endParaRPr lang="es-AR" altLang="es-MX"/>
          </a:p>
        </p:txBody>
      </p:sp>
    </p:spTree>
    <p:extLst>
      <p:ext uri="{BB962C8B-B14F-4D97-AF65-F5344CB8AC3E}">
        <p14:creationId xmlns:p14="http://schemas.microsoft.com/office/powerpoint/2010/main" val="161350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12 Rectángulo"/>
          <p:cNvSpPr/>
          <p:nvPr/>
        </p:nvSpPr>
        <p:spPr>
          <a:xfrm>
            <a:off x="3043767" y="0"/>
            <a:ext cx="9144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5" name="13 Rectángulo"/>
          <p:cNvSpPr/>
          <p:nvPr/>
        </p:nvSpPr>
        <p:spPr bwMode="invGray">
          <a:xfrm>
            <a:off x="3048000" y="0"/>
            <a:ext cx="1016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6" name="15 Elipse"/>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base">
              <a:spcBef>
                <a:spcPct val="0"/>
              </a:spcBef>
              <a:spcAft>
                <a:spcPct val="0"/>
              </a:spcAft>
              <a:defRPr/>
            </a:pPr>
            <a:endParaRPr lang="en-US" sz="1800">
              <a:solidFill>
                <a:prstClr val="black"/>
              </a:solidFill>
            </a:endParaRPr>
          </a:p>
        </p:txBody>
      </p:sp>
      <p:sp>
        <p:nvSpPr>
          <p:cNvPr id="7" name="16 Elipse"/>
          <p:cNvSpPr/>
          <p:nvPr/>
        </p:nvSpPr>
        <p:spPr>
          <a:xfrm>
            <a:off x="3210984" y="2746375"/>
            <a:ext cx="84667"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base">
              <a:spcBef>
                <a:spcPct val="0"/>
              </a:spcBef>
              <a:spcAft>
                <a:spcPct val="0"/>
              </a:spcAft>
              <a:defRPr/>
            </a:pPr>
            <a:endParaRPr lang="en-US" sz="1800">
              <a:solidFill>
                <a:prstClr val="black"/>
              </a:solidFill>
            </a:endParaRPr>
          </a:p>
        </p:txBody>
      </p:sp>
      <p:sp>
        <p:nvSpPr>
          <p:cNvPr id="2" name="1 Título"/>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1ACCCBFD-57DC-4027-87FF-1464ACC381FD}"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9" name="4 Marcador de pie de página"/>
          <p:cNvSpPr>
            <a:spLocks noGrp="1"/>
          </p:cNvSpPr>
          <p:nvPr>
            <p:ph type="ftr" sz="quarter" idx="11"/>
          </p:nvPr>
        </p:nvSpPr>
        <p:spPr/>
        <p:txBody>
          <a:bodyPr/>
          <a:lstStyle>
            <a:lvl1pPr>
              <a:defRPr/>
            </a:lvl1pPr>
            <a:extLst/>
          </a:lstStyle>
          <a:p>
            <a:pPr>
              <a:defRPr/>
            </a:pPr>
            <a:endParaRPr lang="es-AR">
              <a:solidFill>
                <a:srgbClr val="C5D1D7">
                  <a:shade val="50000"/>
                  <a:satMod val="200000"/>
                </a:srgbClr>
              </a:solidFill>
            </a:endParaRPr>
          </a:p>
        </p:txBody>
      </p:sp>
      <p:sp>
        <p:nvSpPr>
          <p:cNvPr id="10" name="5 Marcador de número de diapositiva"/>
          <p:cNvSpPr>
            <a:spLocks noGrp="1"/>
          </p:cNvSpPr>
          <p:nvPr>
            <p:ph type="sldNum" sz="quarter" idx="12"/>
          </p:nvPr>
        </p:nvSpPr>
        <p:spPr/>
        <p:txBody>
          <a:bodyPr/>
          <a:lstStyle>
            <a:lvl1pPr>
              <a:defRPr/>
            </a:lvl1pPr>
          </a:lstStyle>
          <a:p>
            <a:pPr>
              <a:defRPr/>
            </a:pPr>
            <a:fld id="{530A7370-1413-47D2-97ED-64DD898A73CB}" type="slidenum">
              <a:rPr lang="es-AR" altLang="es-MX"/>
              <a:pPr>
                <a:defRPr/>
              </a:pPr>
              <a:t>‹Nº›</a:t>
            </a:fld>
            <a:endParaRPr lang="es-AR" altLang="es-MX"/>
          </a:p>
        </p:txBody>
      </p:sp>
    </p:spTree>
    <p:extLst>
      <p:ext uri="{BB962C8B-B14F-4D97-AF65-F5344CB8AC3E}">
        <p14:creationId xmlns:p14="http://schemas.microsoft.com/office/powerpoint/2010/main" val="4043904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14144" y="274320"/>
            <a:ext cx="999744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E4A59EEF-2D44-41BB-A45C-EF079FF8AAA9}"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6"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7" name="21 Marcador de número de diapositiva"/>
          <p:cNvSpPr>
            <a:spLocks noGrp="1"/>
          </p:cNvSpPr>
          <p:nvPr>
            <p:ph type="sldNum" sz="quarter" idx="12"/>
          </p:nvPr>
        </p:nvSpPr>
        <p:spPr/>
        <p:txBody>
          <a:bodyPr/>
          <a:lstStyle>
            <a:lvl1pPr>
              <a:defRPr/>
            </a:lvl1pPr>
          </a:lstStyle>
          <a:p>
            <a:pPr>
              <a:defRPr/>
            </a:pPr>
            <a:fld id="{0BE58C88-736F-4DC2-A570-9274672D0F5F}" type="slidenum">
              <a:rPr lang="es-AR" altLang="es-MX"/>
              <a:pPr>
                <a:defRPr/>
              </a:pPr>
              <a:t>‹Nº›</a:t>
            </a:fld>
            <a:endParaRPr lang="es-AR" altLang="es-MX"/>
          </a:p>
        </p:txBody>
      </p:sp>
    </p:spTree>
    <p:extLst>
      <p:ext uri="{BB962C8B-B14F-4D97-AF65-F5344CB8AC3E}">
        <p14:creationId xmlns:p14="http://schemas.microsoft.com/office/powerpoint/2010/main" val="291395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5160336"/>
            <a:ext cx="109728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3 Marcador de fecha"/>
          <p:cNvSpPr>
            <a:spLocks noGrp="1"/>
          </p:cNvSpPr>
          <p:nvPr>
            <p:ph type="dt" sz="half" idx="10"/>
          </p:nvPr>
        </p:nvSpPr>
        <p:spPr/>
        <p:txBody>
          <a:bodyPr/>
          <a:lstStyle>
            <a:lvl1pPr>
              <a:defRPr/>
            </a:lvl1pPr>
          </a:lstStyle>
          <a:p>
            <a:pPr>
              <a:defRPr/>
            </a:pPr>
            <a:fld id="{233D8321-E6AE-4FFE-8A17-8D900F5A1AC0}"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8"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9" name="21 Marcador de número de diapositiva"/>
          <p:cNvSpPr>
            <a:spLocks noGrp="1"/>
          </p:cNvSpPr>
          <p:nvPr>
            <p:ph type="sldNum" sz="quarter" idx="12"/>
          </p:nvPr>
        </p:nvSpPr>
        <p:spPr/>
        <p:txBody>
          <a:bodyPr/>
          <a:lstStyle>
            <a:lvl1pPr>
              <a:defRPr/>
            </a:lvl1pPr>
          </a:lstStyle>
          <a:p>
            <a:pPr>
              <a:defRPr/>
            </a:pPr>
            <a:fld id="{0F2973F6-6FE5-4902-8C1C-FC7592C137D9}" type="slidenum">
              <a:rPr lang="es-AR" altLang="es-MX"/>
              <a:pPr>
                <a:defRPr/>
              </a:pPr>
              <a:t>‹Nº›</a:t>
            </a:fld>
            <a:endParaRPr lang="es-AR" altLang="es-MX"/>
          </a:p>
        </p:txBody>
      </p:sp>
    </p:spTree>
    <p:extLst>
      <p:ext uri="{BB962C8B-B14F-4D97-AF65-F5344CB8AC3E}">
        <p14:creationId xmlns:p14="http://schemas.microsoft.com/office/powerpoint/2010/main" val="201265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14144" y="274320"/>
            <a:ext cx="999744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BBC39240-4F3A-44DE-AE4A-7C33357A5F96}"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4"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5" name="21 Marcador de número de diapositiva"/>
          <p:cNvSpPr>
            <a:spLocks noGrp="1"/>
          </p:cNvSpPr>
          <p:nvPr>
            <p:ph type="sldNum" sz="quarter" idx="12"/>
          </p:nvPr>
        </p:nvSpPr>
        <p:spPr/>
        <p:txBody>
          <a:bodyPr/>
          <a:lstStyle>
            <a:lvl1pPr>
              <a:defRPr/>
            </a:lvl1pPr>
          </a:lstStyle>
          <a:p>
            <a:pPr>
              <a:defRPr/>
            </a:pPr>
            <a:fld id="{C6F9AEAA-33F3-4B27-90B7-6E82FE055CE0}" type="slidenum">
              <a:rPr lang="es-AR" altLang="es-MX"/>
              <a:pPr>
                <a:defRPr/>
              </a:pPr>
              <a:t>‹Nº›</a:t>
            </a:fld>
            <a:endParaRPr lang="es-AR" altLang="es-MX"/>
          </a:p>
        </p:txBody>
      </p:sp>
    </p:spTree>
    <p:extLst>
      <p:ext uri="{BB962C8B-B14F-4D97-AF65-F5344CB8AC3E}">
        <p14:creationId xmlns:p14="http://schemas.microsoft.com/office/powerpoint/2010/main" val="402282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2 Rectángulo"/>
          <p:cNvSpPr/>
          <p:nvPr/>
        </p:nvSpPr>
        <p:spPr>
          <a:xfrm>
            <a:off x="1352552" y="0"/>
            <a:ext cx="10839449"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3" name="13 Rectángulo"/>
          <p:cNvSpPr/>
          <p:nvPr/>
        </p:nvSpPr>
        <p:spPr bwMode="invGray">
          <a:xfrm>
            <a:off x="1352551" y="0"/>
            <a:ext cx="97367"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4" name="1 Marcador de fecha"/>
          <p:cNvSpPr>
            <a:spLocks noGrp="1"/>
          </p:cNvSpPr>
          <p:nvPr>
            <p:ph type="dt" sz="half" idx="10"/>
          </p:nvPr>
        </p:nvSpPr>
        <p:spPr/>
        <p:txBody>
          <a:bodyPr/>
          <a:lstStyle>
            <a:lvl1pPr>
              <a:defRPr/>
            </a:lvl1pPr>
            <a:extLst/>
          </a:lstStyle>
          <a:p>
            <a:pPr>
              <a:defRPr/>
            </a:pPr>
            <a:fld id="{D860571B-7B70-4EA3-B9EE-4F87BC1F240E}"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5" name="2 Marcador de pie de página"/>
          <p:cNvSpPr>
            <a:spLocks noGrp="1"/>
          </p:cNvSpPr>
          <p:nvPr>
            <p:ph type="ftr" sz="quarter" idx="11"/>
          </p:nvPr>
        </p:nvSpPr>
        <p:spPr/>
        <p:txBody>
          <a:bodyPr/>
          <a:lstStyle>
            <a:lvl1pPr>
              <a:defRPr/>
            </a:lvl1pPr>
            <a:extLst/>
          </a:lstStyle>
          <a:p>
            <a:pPr>
              <a:defRPr/>
            </a:pPr>
            <a:endParaRPr lang="es-AR">
              <a:solidFill>
                <a:srgbClr val="C5D1D7">
                  <a:shade val="50000"/>
                  <a:satMod val="200000"/>
                </a:srgbClr>
              </a:solidFill>
            </a:endParaRPr>
          </a:p>
        </p:txBody>
      </p:sp>
      <p:sp>
        <p:nvSpPr>
          <p:cNvPr id="6" name="3 Marcador de número de diapositiva"/>
          <p:cNvSpPr>
            <a:spLocks noGrp="1"/>
          </p:cNvSpPr>
          <p:nvPr>
            <p:ph type="sldNum" sz="quarter" idx="12"/>
          </p:nvPr>
        </p:nvSpPr>
        <p:spPr/>
        <p:txBody>
          <a:bodyPr/>
          <a:lstStyle>
            <a:lvl1pPr>
              <a:defRPr/>
            </a:lvl1pPr>
          </a:lstStyle>
          <a:p>
            <a:pPr>
              <a:defRPr/>
            </a:pPr>
            <a:fld id="{1B4A8D4C-363C-401D-AA52-1601E1AE8CD9}" type="slidenum">
              <a:rPr lang="es-AR" altLang="es-MX"/>
              <a:pPr>
                <a:defRPr/>
              </a:pPr>
              <a:t>‹Nº›</a:t>
            </a:fld>
            <a:endParaRPr lang="es-AR" altLang="es-MX"/>
          </a:p>
        </p:txBody>
      </p:sp>
    </p:spTree>
    <p:extLst>
      <p:ext uri="{BB962C8B-B14F-4D97-AF65-F5344CB8AC3E}">
        <p14:creationId xmlns:p14="http://schemas.microsoft.com/office/powerpoint/2010/main" val="3599040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E284C0B2-30FF-4049-9642-08D6118B6276}"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6" name="9 Marcador de pie de página"/>
          <p:cNvSpPr>
            <a:spLocks noGrp="1"/>
          </p:cNvSpPr>
          <p:nvPr>
            <p:ph type="ftr" sz="quarter" idx="11"/>
          </p:nvPr>
        </p:nvSpPr>
        <p:spPr/>
        <p:txBody>
          <a:bodyPr/>
          <a:lstStyle>
            <a:lvl1pPr>
              <a:defRPr/>
            </a:lvl1pPr>
          </a:lstStyle>
          <a:p>
            <a:pPr>
              <a:defRPr/>
            </a:pPr>
            <a:endParaRPr lang="es-AR">
              <a:solidFill>
                <a:srgbClr val="C5D1D7">
                  <a:shade val="50000"/>
                  <a:satMod val="200000"/>
                </a:srgbClr>
              </a:solidFill>
            </a:endParaRPr>
          </a:p>
        </p:txBody>
      </p:sp>
      <p:sp>
        <p:nvSpPr>
          <p:cNvPr id="7" name="21 Marcador de número de diapositiva"/>
          <p:cNvSpPr>
            <a:spLocks noGrp="1"/>
          </p:cNvSpPr>
          <p:nvPr>
            <p:ph type="sldNum" sz="quarter" idx="12"/>
          </p:nvPr>
        </p:nvSpPr>
        <p:spPr/>
        <p:txBody>
          <a:bodyPr/>
          <a:lstStyle>
            <a:lvl1pPr>
              <a:defRPr/>
            </a:lvl1pPr>
          </a:lstStyle>
          <a:p>
            <a:pPr>
              <a:defRPr/>
            </a:pPr>
            <a:fld id="{B8EDC6D6-5406-495F-8EDF-B2D97BD44078}" type="slidenum">
              <a:rPr lang="es-AR" altLang="es-MX"/>
              <a:pPr>
                <a:defRPr/>
              </a:pPr>
              <a:t>‹Nº›</a:t>
            </a:fld>
            <a:endParaRPr lang="es-AR" altLang="es-MX"/>
          </a:p>
        </p:txBody>
      </p:sp>
    </p:spTree>
    <p:extLst>
      <p:ext uri="{BB962C8B-B14F-4D97-AF65-F5344CB8AC3E}">
        <p14:creationId xmlns:p14="http://schemas.microsoft.com/office/powerpoint/2010/main" val="669138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12 Rectángulo"/>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base">
              <a:lnSpc>
                <a:spcPts val="3000"/>
              </a:lnSpc>
              <a:spcBef>
                <a:spcPts val="600"/>
              </a:spcBef>
              <a:spcAft>
                <a:spcPct val="0"/>
              </a:spcAft>
              <a:buClr>
                <a:srgbClr val="D16349"/>
              </a:buClr>
              <a:buSzPct val="80000"/>
              <a:buFont typeface="Wingdings 2"/>
              <a:buNone/>
              <a:defRPr/>
            </a:pPr>
            <a:endParaRPr lang="en-US" sz="3200">
              <a:solidFill>
                <a:prstClr val="black"/>
              </a:solidFill>
            </a:endParaRPr>
          </a:p>
        </p:txBody>
      </p:sp>
      <p:sp>
        <p:nvSpPr>
          <p:cNvPr id="6" name="13 Proceso"/>
          <p:cNvSpPr/>
          <p:nvPr/>
        </p:nvSpPr>
        <p:spPr>
          <a:xfrm rot="19468671">
            <a:off x="529167" y="954089"/>
            <a:ext cx="9144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7" name="15 Proceso"/>
          <p:cNvSpPr/>
          <p:nvPr/>
        </p:nvSpPr>
        <p:spPr>
          <a:xfrm rot="2103354" flipH="1">
            <a:off x="6671734" y="936625"/>
            <a:ext cx="865717"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dirty="0">
              <a:solidFill>
                <a:prstClr val="white"/>
              </a:solidFill>
            </a:endParaRPr>
          </a:p>
        </p:txBody>
      </p:sp>
      <p:sp>
        <p:nvSpPr>
          <p:cNvPr id="2" name="1 Título"/>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03828577-28A4-47BF-9FD0-AB50524A2BC8}" type="datetimeFigureOut">
              <a:rPr lang="es-AR">
                <a:solidFill>
                  <a:srgbClr val="C5D1D7">
                    <a:shade val="50000"/>
                    <a:satMod val="200000"/>
                  </a:srgbClr>
                </a:solidFill>
              </a:rPr>
              <a:pPr>
                <a:defRPr/>
              </a:pPr>
              <a:t>27/09/2016</a:t>
            </a:fld>
            <a:endParaRPr lang="es-AR">
              <a:solidFill>
                <a:srgbClr val="C5D1D7">
                  <a:shade val="50000"/>
                  <a:satMod val="200000"/>
                </a:srgbClr>
              </a:solidFill>
            </a:endParaRPr>
          </a:p>
        </p:txBody>
      </p:sp>
      <p:sp>
        <p:nvSpPr>
          <p:cNvPr id="9" name="5 Marcador de pie de página"/>
          <p:cNvSpPr>
            <a:spLocks noGrp="1"/>
          </p:cNvSpPr>
          <p:nvPr>
            <p:ph type="ftr" sz="quarter" idx="11"/>
          </p:nvPr>
        </p:nvSpPr>
        <p:spPr/>
        <p:txBody>
          <a:bodyPr/>
          <a:lstStyle>
            <a:lvl1pPr>
              <a:defRPr/>
            </a:lvl1pPr>
            <a:extLst/>
          </a:lstStyle>
          <a:p>
            <a:pPr>
              <a:defRPr/>
            </a:pPr>
            <a:endParaRPr lang="es-AR">
              <a:solidFill>
                <a:srgbClr val="C5D1D7">
                  <a:shade val="50000"/>
                  <a:satMod val="200000"/>
                </a:srgbClr>
              </a:solidFill>
            </a:endParaRPr>
          </a:p>
        </p:txBody>
      </p:sp>
      <p:sp>
        <p:nvSpPr>
          <p:cNvPr id="10" name="6 Marcador de número de diapositiva"/>
          <p:cNvSpPr>
            <a:spLocks noGrp="1"/>
          </p:cNvSpPr>
          <p:nvPr>
            <p:ph type="sldNum" sz="quarter" idx="12"/>
          </p:nvPr>
        </p:nvSpPr>
        <p:spPr/>
        <p:txBody>
          <a:bodyPr/>
          <a:lstStyle>
            <a:lvl1pPr>
              <a:defRPr/>
            </a:lvl1pPr>
          </a:lstStyle>
          <a:p>
            <a:pPr>
              <a:defRPr/>
            </a:pPr>
            <a:fld id="{352518D9-ABD9-49D3-AB5E-FC5AD0E94649}" type="slidenum">
              <a:rPr lang="es-AR" altLang="es-MX"/>
              <a:pPr>
                <a:defRPr/>
              </a:pPr>
              <a:t>‹Nº›</a:t>
            </a:fld>
            <a:endParaRPr lang="es-AR" altLang="es-MX"/>
          </a:p>
        </p:txBody>
      </p:sp>
    </p:spTree>
    <p:extLst>
      <p:ext uri="{BB962C8B-B14F-4D97-AF65-F5344CB8AC3E}">
        <p14:creationId xmlns:p14="http://schemas.microsoft.com/office/powerpoint/2010/main" val="126246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Circular"/>
          <p:cNvSpPr/>
          <p:nvPr/>
        </p:nvSpPr>
        <p:spPr>
          <a:xfrm>
            <a:off x="-1087967" y="-815975"/>
            <a:ext cx="21844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8" name="7 Elipse"/>
          <p:cNvSpPr/>
          <p:nvPr/>
        </p:nvSpPr>
        <p:spPr>
          <a:xfrm>
            <a:off x="224367" y="20639"/>
            <a:ext cx="2271184"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11" name="10 Anillo"/>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12" name="11 Rectángulo"/>
          <p:cNvSpPr/>
          <p:nvPr/>
        </p:nvSpPr>
        <p:spPr>
          <a:xfrm>
            <a:off x="1350434" y="0"/>
            <a:ext cx="1084156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
        <p:nvSpPr>
          <p:cNvPr id="5" name="4 Marcador de título"/>
          <p:cNvSpPr>
            <a:spLocks noGrp="1"/>
          </p:cNvSpPr>
          <p:nvPr>
            <p:ph type="title"/>
          </p:nvPr>
        </p:nvSpPr>
        <p:spPr>
          <a:xfrm>
            <a:off x="1913467" y="274638"/>
            <a:ext cx="9999133"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33" name="8 Marcador de texto"/>
          <p:cNvSpPr>
            <a:spLocks noGrp="1"/>
          </p:cNvSpPr>
          <p:nvPr>
            <p:ph type="body" idx="1"/>
          </p:nvPr>
        </p:nvSpPr>
        <p:spPr bwMode="auto">
          <a:xfrm>
            <a:off x="1913467" y="1447800"/>
            <a:ext cx="999913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24" name="23 Marcador de fecha"/>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latin typeface="Arial" charset="0"/>
              </a:defRPr>
            </a:lvl1pPr>
            <a:extLst/>
          </a:lstStyle>
          <a:p>
            <a:pPr fontAlgn="base">
              <a:spcBef>
                <a:spcPct val="0"/>
              </a:spcBef>
              <a:spcAft>
                <a:spcPct val="0"/>
              </a:spcAft>
              <a:defRPr/>
            </a:pPr>
            <a:fld id="{5BA706D6-2F10-46D4-9C4A-796C0CC0E60A}" type="datetimeFigureOut">
              <a:rPr lang="es-AR">
                <a:solidFill>
                  <a:srgbClr val="C5D1D7">
                    <a:shade val="50000"/>
                    <a:satMod val="200000"/>
                  </a:srgbClr>
                </a:solidFill>
              </a:rPr>
              <a:pPr fontAlgn="base">
                <a:spcBef>
                  <a:spcPct val="0"/>
                </a:spcBef>
                <a:spcAft>
                  <a:spcPct val="0"/>
                </a:spcAft>
                <a:defRPr/>
              </a:pPr>
              <a:t>27/09/2016</a:t>
            </a:fld>
            <a:endParaRPr lang="es-AR">
              <a:solidFill>
                <a:srgbClr val="C5D1D7">
                  <a:shade val="50000"/>
                  <a:satMod val="200000"/>
                </a:srgbClr>
              </a:solidFill>
            </a:endParaRPr>
          </a:p>
        </p:txBody>
      </p:sp>
      <p:sp>
        <p:nvSpPr>
          <p:cNvPr id="10" name="9 Marcador de pie de página"/>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latin typeface="Arial" charset="0"/>
              </a:defRPr>
            </a:lvl1pPr>
            <a:extLst/>
          </a:lstStyle>
          <a:p>
            <a:pPr fontAlgn="base">
              <a:spcBef>
                <a:spcPct val="0"/>
              </a:spcBef>
              <a:spcAft>
                <a:spcPct val="0"/>
              </a:spcAft>
              <a:defRPr/>
            </a:pPr>
            <a:endParaRPr lang="es-AR">
              <a:solidFill>
                <a:srgbClr val="C5D1D7">
                  <a:shade val="50000"/>
                  <a:satMod val="200000"/>
                </a:srgbClr>
              </a:solidFill>
            </a:endParaRPr>
          </a:p>
        </p:txBody>
      </p:sp>
      <p:sp>
        <p:nvSpPr>
          <p:cNvPr id="22" name="21 Marcador de número de diapositiva"/>
          <p:cNvSpPr>
            <a:spLocks noGrp="1"/>
          </p:cNvSpPr>
          <p:nvPr>
            <p:ph type="sldNum" sz="quarter" idx="4"/>
          </p:nvPr>
        </p:nvSpPr>
        <p:spPr>
          <a:xfrm>
            <a:off x="11485033" y="6305550"/>
            <a:ext cx="6096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solidFill>
                  <a:srgbClr val="899BA4"/>
                </a:solidFill>
              </a:defRPr>
            </a:lvl1pPr>
          </a:lstStyle>
          <a:p>
            <a:pPr fontAlgn="base">
              <a:spcBef>
                <a:spcPct val="0"/>
              </a:spcBef>
              <a:spcAft>
                <a:spcPct val="0"/>
              </a:spcAft>
              <a:defRPr/>
            </a:pPr>
            <a:fld id="{11645E56-784E-4AD1-AD29-0CD0F7EC8B53}" type="slidenum">
              <a:rPr lang="es-AR" altLang="es-MX">
                <a:latin typeface="Arial" panose="020B0604020202020204" pitchFamily="34" charset="0"/>
              </a:rPr>
              <a:pPr fontAlgn="base">
                <a:spcBef>
                  <a:spcPct val="0"/>
                </a:spcBef>
                <a:spcAft>
                  <a:spcPct val="0"/>
                </a:spcAft>
                <a:defRPr/>
              </a:pPr>
              <a:t>‹Nº›</a:t>
            </a:fld>
            <a:endParaRPr lang="es-AR" altLang="es-MX">
              <a:latin typeface="Arial" panose="020B0604020202020204" pitchFamily="34" charset="0"/>
            </a:endParaRPr>
          </a:p>
        </p:txBody>
      </p:sp>
      <p:sp>
        <p:nvSpPr>
          <p:cNvPr id="15" name="14 Rectángulo"/>
          <p:cNvSpPr/>
          <p:nvPr/>
        </p:nvSpPr>
        <p:spPr bwMode="invGray">
          <a:xfrm>
            <a:off x="1352551" y="0"/>
            <a:ext cx="97367"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sz="1800">
              <a:solidFill>
                <a:prstClr val="white"/>
              </a:solidFill>
            </a:endParaRPr>
          </a:p>
        </p:txBody>
      </p:sp>
    </p:spTree>
    <p:extLst>
      <p:ext uri="{BB962C8B-B14F-4D97-AF65-F5344CB8AC3E}">
        <p14:creationId xmlns:p14="http://schemas.microsoft.com/office/powerpoint/2010/main" val="3602876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300" kern="1200">
          <a:solidFill>
            <a:srgbClr val="E60000"/>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E60000"/>
          </a:solidFill>
          <a:latin typeface="Gill Sans MT" pitchFamily="34" charset="0"/>
        </a:defRPr>
      </a:lvl2pPr>
      <a:lvl3pPr algn="l" rtl="0" eaLnBrk="0" fontAlgn="base" hangingPunct="0">
        <a:spcBef>
          <a:spcPct val="0"/>
        </a:spcBef>
        <a:spcAft>
          <a:spcPct val="0"/>
        </a:spcAft>
        <a:defRPr sz="4300">
          <a:solidFill>
            <a:srgbClr val="E60000"/>
          </a:solidFill>
          <a:latin typeface="Gill Sans MT" pitchFamily="34" charset="0"/>
        </a:defRPr>
      </a:lvl3pPr>
      <a:lvl4pPr algn="l" rtl="0" eaLnBrk="0" fontAlgn="base" hangingPunct="0">
        <a:spcBef>
          <a:spcPct val="0"/>
        </a:spcBef>
        <a:spcAft>
          <a:spcPct val="0"/>
        </a:spcAft>
        <a:defRPr sz="4300">
          <a:solidFill>
            <a:srgbClr val="E60000"/>
          </a:solidFill>
          <a:latin typeface="Gill Sans MT" pitchFamily="34" charset="0"/>
        </a:defRPr>
      </a:lvl4pPr>
      <a:lvl5pPr algn="l" rtl="0" eaLnBrk="0" fontAlgn="base" hangingPunct="0">
        <a:spcBef>
          <a:spcPct val="0"/>
        </a:spcBef>
        <a:spcAft>
          <a:spcPct val="0"/>
        </a:spcAft>
        <a:defRPr sz="4300">
          <a:solidFill>
            <a:srgbClr val="E60000"/>
          </a:solidFill>
          <a:latin typeface="Gill Sans MT" pitchFamily="34" charset="0"/>
        </a:defRPr>
      </a:lvl5pPr>
      <a:lvl6pPr marL="457200" algn="l" rtl="0" fontAlgn="base">
        <a:spcBef>
          <a:spcPct val="0"/>
        </a:spcBef>
        <a:spcAft>
          <a:spcPct val="0"/>
        </a:spcAft>
        <a:defRPr sz="4300">
          <a:solidFill>
            <a:srgbClr val="E60000"/>
          </a:solidFill>
          <a:latin typeface="Gill Sans MT" pitchFamily="34" charset="0"/>
        </a:defRPr>
      </a:lvl6pPr>
      <a:lvl7pPr marL="914400" algn="l" rtl="0" fontAlgn="base">
        <a:spcBef>
          <a:spcPct val="0"/>
        </a:spcBef>
        <a:spcAft>
          <a:spcPct val="0"/>
        </a:spcAft>
        <a:defRPr sz="4300">
          <a:solidFill>
            <a:srgbClr val="E60000"/>
          </a:solidFill>
          <a:latin typeface="Gill Sans MT" pitchFamily="34" charset="0"/>
        </a:defRPr>
      </a:lvl7pPr>
      <a:lvl8pPr marL="1371600" algn="l" rtl="0" fontAlgn="base">
        <a:spcBef>
          <a:spcPct val="0"/>
        </a:spcBef>
        <a:spcAft>
          <a:spcPct val="0"/>
        </a:spcAft>
        <a:defRPr sz="4300">
          <a:solidFill>
            <a:srgbClr val="E60000"/>
          </a:solidFill>
          <a:latin typeface="Gill Sans MT" pitchFamily="34" charset="0"/>
        </a:defRPr>
      </a:lvl8pPr>
      <a:lvl9pPr marL="1828800" algn="l" rtl="0" fontAlgn="base">
        <a:spcBef>
          <a:spcPct val="0"/>
        </a:spcBef>
        <a:spcAft>
          <a:spcPct val="0"/>
        </a:spcAft>
        <a:defRPr sz="4300">
          <a:solidFill>
            <a:srgbClr val="E60000"/>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EABC33"/>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698F9B"/>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3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es.wikipedia.org/wiki/Realizaci%C3%B3n_de_s%C3%AD_mismo" TargetMode="External"/><Relationship Id="rId2" Type="http://schemas.openxmlformats.org/officeDocument/2006/relationships/hyperlink" Target="https://es.wikipedia.org/wiki/Realizaci%C3%B3n_personal" TargetMode="Externa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3.gif"/><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ctrTitle"/>
          </p:nvPr>
        </p:nvSpPr>
        <p:spPr>
          <a:xfrm>
            <a:off x="3113089" y="1477963"/>
            <a:ext cx="6829425" cy="2857500"/>
          </a:xfrm>
        </p:spPr>
        <p:txBody>
          <a:bodyPr>
            <a:normAutofit fontScale="90000"/>
          </a:bodyPr>
          <a:lstStyle/>
          <a:p>
            <a:pPr algn="ctr" eaLnBrk="1" fontAlgn="auto" hangingPunct="1">
              <a:spcAft>
                <a:spcPts val="0"/>
              </a:spcAft>
              <a:defRPr/>
            </a:pPr>
            <a: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t>UNIVERSIDAD AUTÓNOMA DEL ESTADO DE MÉXICO </a:t>
            </a:r>
            <a:b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br>
            <a: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t>PLANTEL “LIC. ADOLFO LÓPEZ MATEOS” DE LA ESCUELA PREPARATORIA</a:t>
            </a:r>
            <a:b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br>
            <a: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t/>
            </a:r>
            <a:b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br>
            <a: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t>DESARROLLO PERSONAL </a:t>
            </a:r>
            <a:br>
              <a:rPr lang="es-AR" sz="2000" dirty="0">
                <a:solidFill>
                  <a:schemeClr val="accent3">
                    <a:lumMod val="75000"/>
                  </a:schemeClr>
                </a:solidFill>
                <a:effectLst/>
                <a:latin typeface="Verdana" panose="020B0604030504040204" pitchFamily="34" charset="0"/>
                <a:ea typeface="Verdana" panose="020B0604030504040204" pitchFamily="34" charset="0"/>
                <a:cs typeface="Verdana" panose="020B0604030504040204" pitchFamily="34" charset="0"/>
              </a:rPr>
            </a:br>
            <a:r>
              <a:rPr lang="es-AR" sz="2000" dirty="0">
                <a:solidFill>
                  <a:schemeClr val="accent3">
                    <a:lumMod val="75000"/>
                  </a:schemeClr>
                </a:solidFill>
                <a:effectLst/>
              </a:rPr>
              <a:t/>
            </a:r>
            <a:br>
              <a:rPr lang="es-AR" sz="2000" dirty="0">
                <a:solidFill>
                  <a:schemeClr val="accent3">
                    <a:lumMod val="75000"/>
                  </a:schemeClr>
                </a:solidFill>
                <a:effectLst/>
              </a:rPr>
            </a:br>
            <a:r>
              <a:rPr lang="es-AR" sz="1800" b="1" dirty="0">
                <a:solidFill>
                  <a:schemeClr val="accent1">
                    <a:lumMod val="75000"/>
                  </a:schemeClr>
                </a:solidFill>
                <a:effectLst/>
              </a:rPr>
              <a:t/>
            </a:r>
            <a:br>
              <a:rPr lang="es-AR" sz="1800" b="1" dirty="0">
                <a:solidFill>
                  <a:schemeClr val="accent1">
                    <a:lumMod val="75000"/>
                  </a:schemeClr>
                </a:solidFill>
                <a:effectLst/>
              </a:rPr>
            </a:br>
            <a:r>
              <a:rPr lang="es-AR" sz="3100" b="1" dirty="0">
                <a:solidFill>
                  <a:schemeClr val="accent1"/>
                </a:solidFill>
                <a:latin typeface="Lucida Handwriting" pitchFamily="66" charset="0"/>
              </a:rPr>
              <a:t>MI CRECIMIENTO </a:t>
            </a:r>
            <a:br>
              <a:rPr lang="es-AR" sz="3100" b="1" dirty="0">
                <a:solidFill>
                  <a:schemeClr val="accent1"/>
                </a:solidFill>
                <a:latin typeface="Lucida Handwriting" pitchFamily="66" charset="0"/>
              </a:rPr>
            </a:br>
            <a:r>
              <a:rPr lang="es-AR" sz="3100" b="1" dirty="0">
                <a:solidFill>
                  <a:schemeClr val="accent1"/>
                </a:solidFill>
                <a:latin typeface="Lucida Handwriting" pitchFamily="66" charset="0"/>
              </a:rPr>
              <a:t>PERSONAL</a:t>
            </a:r>
          </a:p>
        </p:txBody>
      </p:sp>
      <p:sp>
        <p:nvSpPr>
          <p:cNvPr id="9" name="8 Subtítulo"/>
          <p:cNvSpPr>
            <a:spLocks noGrp="1"/>
          </p:cNvSpPr>
          <p:nvPr>
            <p:ph type="subTitle" idx="1"/>
          </p:nvPr>
        </p:nvSpPr>
        <p:spPr>
          <a:xfrm>
            <a:off x="3398839" y="5013326"/>
            <a:ext cx="6543675" cy="785813"/>
          </a:xfrm>
        </p:spPr>
        <p:txBody>
          <a:bodyPr>
            <a:normAutofit/>
          </a:bodyPr>
          <a:lstStyle/>
          <a:p>
            <a:pPr algn="ctr" eaLnBrk="1" fontAlgn="auto" hangingPunct="1">
              <a:spcAft>
                <a:spcPts val="0"/>
              </a:spcAft>
              <a:defRPr/>
            </a:pPr>
            <a:r>
              <a:rPr lang="es-AR" sz="1800" dirty="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M. en Ed. SANDRA ARACELI DÍAZ VÁZQUEZ </a:t>
            </a:r>
          </a:p>
          <a:p>
            <a:pPr algn="ctr" eaLnBrk="1" fontAlgn="auto" hangingPunct="1">
              <a:spcAft>
                <a:spcPts val="0"/>
              </a:spcAft>
              <a:defRPr/>
            </a:pPr>
            <a:r>
              <a:rPr lang="es-AR" sz="180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Octubre</a:t>
            </a:r>
            <a:r>
              <a:rPr lang="es-AR" sz="1800" smtClean="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 </a:t>
            </a:r>
            <a:r>
              <a:rPr lang="es-AR" sz="1800" dirty="0">
                <a:solidFill>
                  <a:schemeClr val="accent3">
                    <a:lumMod val="75000"/>
                  </a:schemeClr>
                </a:solidFill>
                <a:latin typeface="Verdana" panose="020B0604030504040204" pitchFamily="34" charset="0"/>
                <a:ea typeface="Verdana" panose="020B0604030504040204" pitchFamily="34" charset="0"/>
                <a:cs typeface="Verdana" panose="020B0604030504040204" pitchFamily="34" charset="0"/>
              </a:rPr>
              <a:t>2016</a:t>
            </a:r>
          </a:p>
        </p:txBody>
      </p:sp>
      <p:pic>
        <p:nvPicPr>
          <p:cNvPr id="8196" name="10 Marcador de contenido" descr="uaem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27264" y="614363"/>
            <a:ext cx="1171575"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10 Imagen" descr="prepa 1.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56764" y="614363"/>
            <a:ext cx="1171575" cy="1049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53127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2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8"/>
                                        </p:tgtEl>
                                        <p:attrNameLst>
                                          <p:attrName>ppt_x</p:attrName>
                                          <p:attrName>ppt_y</p:attrName>
                                        </p:attrNameLst>
                                      </p:cBhvr>
                                    </p:animMotion>
                                    <p:animEffect transition="in" filter="fade">
                                      <p:cBhvr>
                                        <p:cTn id="9" dur="2000"/>
                                        <p:tgtEl>
                                          <p:spTgt spid="8"/>
                                        </p:tgtEl>
                                      </p:cBhvr>
                                    </p:animEffect>
                                  </p:childTnLst>
                                </p:cTn>
                              </p:par>
                            </p:childTnLst>
                          </p:cTn>
                        </p:par>
                        <p:par>
                          <p:cTn id="10" fill="hold">
                            <p:stCondLst>
                              <p:cond delay="2000"/>
                            </p:stCondLst>
                            <p:childTnLst>
                              <p:par>
                                <p:cTn id="11" presetID="42"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1000"/>
                                        <p:tgtEl>
                                          <p:spTgt spid="9">
                                            <p:txEl>
                                              <p:pRg st="0" end="0"/>
                                            </p:txEl>
                                          </p:spTgt>
                                        </p:tgtEl>
                                      </p:cBhvr>
                                    </p:animEffect>
                                    <p:anim calcmode="lin" valueType="num">
                                      <p:cBhvr>
                                        <p:cTn id="14"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Effect transition="in" filter="fade">
                                      <p:cBhvr>
                                        <p:cTn id="19" dur="1000"/>
                                        <p:tgtEl>
                                          <p:spTgt spid="9">
                                            <p:txEl>
                                              <p:pRg st="1" end="1"/>
                                            </p:txEl>
                                          </p:spTgt>
                                        </p:tgtEl>
                                      </p:cBhvr>
                                    </p:animEffect>
                                    <p:anim calcmode="lin" valueType="num">
                                      <p:cBhvr>
                                        <p:cTn id="20"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9C9FF"/>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959100" y="274638"/>
            <a:ext cx="7499350" cy="1143000"/>
          </a:xfrm>
        </p:spPr>
        <p:txBody>
          <a:bodyPr/>
          <a:lstStyle/>
          <a:p>
            <a:pPr algn="ctr">
              <a:defRPr/>
            </a:pPr>
            <a:r>
              <a:rPr lang="es-MX" sz="3200" dirty="0">
                <a:solidFill>
                  <a:srgbClr val="FF33CC"/>
                </a:solidFill>
              </a:rPr>
              <a:t>¿QUÉ ES EL AUTOCONCEPTO?</a:t>
            </a:r>
          </a:p>
        </p:txBody>
      </p:sp>
      <p:sp>
        <p:nvSpPr>
          <p:cNvPr id="21507" name="Marcador de contenido 2"/>
          <p:cNvSpPr>
            <a:spLocks noGrp="1"/>
          </p:cNvSpPr>
          <p:nvPr>
            <p:ph sz="half" idx="1"/>
          </p:nvPr>
        </p:nvSpPr>
        <p:spPr>
          <a:xfrm>
            <a:off x="2366963" y="1401331"/>
            <a:ext cx="3971491" cy="2901950"/>
          </a:xfrm>
        </p:spPr>
        <p:txBody>
          <a:bodyPr/>
          <a:lstStyle/>
          <a:p>
            <a:pPr marL="82550" indent="0" algn="ctr">
              <a:buNone/>
            </a:pPr>
            <a:r>
              <a:rPr lang="es-MX" altLang="es-MX" sz="2200" dirty="0">
                <a:solidFill>
                  <a:srgbClr val="7030A0"/>
                </a:solidFill>
              </a:rPr>
              <a:t>Se le llama autoconcepto a la información que la persona tiene de sí misma; tanto el autoconcepto como la autoestima poseen un efecto directo sobre las personas y sobre los demás en todos los aspectos de la vida.</a:t>
            </a:r>
          </a:p>
          <a:p>
            <a:pPr marL="82550" indent="0">
              <a:buNone/>
            </a:pPr>
            <a:endParaRPr lang="es-MX" altLang="es-MX" dirty="0" smtClean="0"/>
          </a:p>
        </p:txBody>
      </p:sp>
      <p:sp>
        <p:nvSpPr>
          <p:cNvPr id="21508" name="Marcador de contenido 3"/>
          <p:cNvSpPr>
            <a:spLocks noGrp="1"/>
          </p:cNvSpPr>
          <p:nvPr>
            <p:ph sz="half" idx="2"/>
          </p:nvPr>
        </p:nvSpPr>
        <p:spPr>
          <a:xfrm>
            <a:off x="6496880" y="4592637"/>
            <a:ext cx="5188743" cy="1762125"/>
          </a:xfrm>
        </p:spPr>
        <p:txBody>
          <a:bodyPr/>
          <a:lstStyle/>
          <a:p>
            <a:pPr marL="82550" indent="0" algn="ctr">
              <a:buNone/>
            </a:pPr>
            <a:r>
              <a:rPr lang="es-MX" altLang="es-MX" sz="2200" dirty="0">
                <a:solidFill>
                  <a:srgbClr val="7030A0"/>
                </a:solidFill>
              </a:rPr>
              <a:t>Los éxitos y los fracasos, la satisfacción de uno mismo, el bienestar psíquico y el conjunto de relaciones sociales llevan su sello.</a:t>
            </a:r>
          </a:p>
          <a:p>
            <a:pPr marL="82550" indent="0" algn="ctr">
              <a:buNone/>
            </a:pPr>
            <a:endParaRPr lang="es-MX" altLang="es-MX" sz="2200" dirty="0"/>
          </a:p>
        </p:txBody>
      </p:sp>
      <p:pic>
        <p:nvPicPr>
          <p:cNvPr id="21509" name="Imagen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3707" y="4381499"/>
            <a:ext cx="2424113"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Imagen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25580" y="1319646"/>
            <a:ext cx="3731345" cy="2983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200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21507">
                                            <p:txEl>
                                              <p:pRg st="0" end="0"/>
                                            </p:txEl>
                                          </p:spTgt>
                                        </p:tgtEl>
                                        <p:attrNameLst>
                                          <p:attrName>style.visibility</p:attrName>
                                        </p:attrNameLst>
                                      </p:cBhvr>
                                      <p:to>
                                        <p:strVal val="visible"/>
                                      </p:to>
                                    </p:set>
                                    <p:animEffect transition="in" filter="fade">
                                      <p:cBhvr>
                                        <p:cTn id="15" dur="1000"/>
                                        <p:tgtEl>
                                          <p:spTgt spid="21507">
                                            <p:txEl>
                                              <p:pRg st="0" end="0"/>
                                            </p:txEl>
                                          </p:spTgt>
                                        </p:tgtEl>
                                      </p:cBhvr>
                                    </p:animEffect>
                                    <p:anim calcmode="lin" valueType="num">
                                      <p:cBhvr>
                                        <p:cTn id="16"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1507">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14" presetClass="entr" presetSubtype="10" fill="hold" nodeType="afterEffect">
                                  <p:stCondLst>
                                    <p:cond delay="0"/>
                                  </p:stCondLst>
                                  <p:childTnLst>
                                    <p:set>
                                      <p:cBhvr>
                                        <p:cTn id="20" dur="1" fill="hold">
                                          <p:stCondLst>
                                            <p:cond delay="0"/>
                                          </p:stCondLst>
                                        </p:cTn>
                                        <p:tgtEl>
                                          <p:spTgt spid="21509"/>
                                        </p:tgtEl>
                                        <p:attrNameLst>
                                          <p:attrName>style.visibility</p:attrName>
                                        </p:attrNameLst>
                                      </p:cBhvr>
                                      <p:to>
                                        <p:strVal val="visible"/>
                                      </p:to>
                                    </p:set>
                                    <p:animEffect transition="in" filter="randombar(horizontal)">
                                      <p:cBhvr>
                                        <p:cTn id="21" dur="500"/>
                                        <p:tgtEl>
                                          <p:spTgt spid="21509"/>
                                        </p:tgtEl>
                                      </p:cBhvr>
                                    </p:animEffect>
                                  </p:childTnLst>
                                </p:cTn>
                              </p:par>
                            </p:childTnLst>
                          </p:cTn>
                        </p:par>
                        <p:par>
                          <p:cTn id="22" fill="hold">
                            <p:stCondLst>
                              <p:cond delay="3000"/>
                            </p:stCondLst>
                            <p:childTnLst>
                              <p:par>
                                <p:cTn id="23" presetID="14" presetClass="entr" presetSubtype="10" fill="hold" nodeType="afterEffect">
                                  <p:stCondLst>
                                    <p:cond delay="0"/>
                                  </p:stCondLst>
                                  <p:childTnLst>
                                    <p:set>
                                      <p:cBhvr>
                                        <p:cTn id="24" dur="1" fill="hold">
                                          <p:stCondLst>
                                            <p:cond delay="0"/>
                                          </p:stCondLst>
                                        </p:cTn>
                                        <p:tgtEl>
                                          <p:spTgt spid="21510"/>
                                        </p:tgtEl>
                                        <p:attrNameLst>
                                          <p:attrName>style.visibility</p:attrName>
                                        </p:attrNameLst>
                                      </p:cBhvr>
                                      <p:to>
                                        <p:strVal val="visible"/>
                                      </p:to>
                                    </p:set>
                                    <p:animEffect transition="in" filter="randombar(horizontal)">
                                      <p:cBhvr>
                                        <p:cTn id="25" dur="500"/>
                                        <p:tgtEl>
                                          <p:spTgt spid="21510"/>
                                        </p:tgtEl>
                                      </p:cBhvr>
                                    </p:animEffect>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21508">
                                            <p:txEl>
                                              <p:pRg st="0" end="0"/>
                                            </p:txEl>
                                          </p:spTgt>
                                        </p:tgtEl>
                                        <p:attrNameLst>
                                          <p:attrName>style.visibility</p:attrName>
                                        </p:attrNameLst>
                                      </p:cBhvr>
                                      <p:to>
                                        <p:strVal val="visible"/>
                                      </p:to>
                                    </p:set>
                                    <p:animEffect transition="in" filter="fade">
                                      <p:cBhvr>
                                        <p:cTn id="29" dur="1000"/>
                                        <p:tgtEl>
                                          <p:spTgt spid="21508">
                                            <p:txEl>
                                              <p:pRg st="0" end="0"/>
                                            </p:txEl>
                                          </p:spTgt>
                                        </p:tgtEl>
                                      </p:cBhvr>
                                    </p:animEffect>
                                    <p:anim calcmode="lin" valueType="num">
                                      <p:cBhvr>
                                        <p:cTn id="30" dur="1000" fill="hold"/>
                                        <p:tgtEl>
                                          <p:spTgt spid="2150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2150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50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Imagen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25194" y="3980656"/>
            <a:ext cx="3863975"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5" descr="http://images.slideplayer.es/1/102667/slides/slide_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6377" y="1171663"/>
            <a:ext cx="3769246" cy="28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Marcador de contenido 2"/>
          <p:cNvSpPr>
            <a:spLocks noGrp="1"/>
          </p:cNvSpPr>
          <p:nvPr>
            <p:ph sz="half" idx="1"/>
          </p:nvPr>
        </p:nvSpPr>
        <p:spPr>
          <a:xfrm>
            <a:off x="2665909" y="1417638"/>
            <a:ext cx="3657600" cy="2336800"/>
          </a:xfrm>
        </p:spPr>
        <p:txBody>
          <a:bodyPr/>
          <a:lstStyle/>
          <a:p>
            <a:pPr marL="82550" indent="0" algn="ctr">
              <a:buNone/>
            </a:pPr>
            <a:r>
              <a:rPr lang="es-MX" altLang="es-MX" sz="2400" dirty="0">
                <a:solidFill>
                  <a:srgbClr val="3333CC"/>
                </a:solidFill>
              </a:rPr>
              <a:t>Se forma en función al tipo de experiencias y vivencias previas que han existido en la vida de cada individuo. Es el trato que cada persona posee (de sí misma). </a:t>
            </a:r>
          </a:p>
        </p:txBody>
      </p:sp>
      <p:sp>
        <p:nvSpPr>
          <p:cNvPr id="11" name="Título 1"/>
          <p:cNvSpPr>
            <a:spLocks noGrp="1"/>
          </p:cNvSpPr>
          <p:nvPr>
            <p:ph type="title"/>
          </p:nvPr>
        </p:nvSpPr>
        <p:spPr>
          <a:xfrm>
            <a:off x="2855914" y="274638"/>
            <a:ext cx="7602537" cy="1143000"/>
          </a:xfrm>
        </p:spPr>
        <p:txBody>
          <a:bodyPr/>
          <a:lstStyle/>
          <a:p>
            <a:pPr>
              <a:defRPr/>
            </a:pPr>
            <a:r>
              <a:rPr lang="es-MX" sz="3200" dirty="0">
                <a:solidFill>
                  <a:srgbClr val="009900"/>
                </a:solidFill>
              </a:rPr>
              <a:t>¿CÓMO SE FORMA EL AUTOCONCEPTO?</a:t>
            </a:r>
          </a:p>
        </p:txBody>
      </p:sp>
    </p:spTree>
    <p:extLst>
      <p:ext uri="{BB962C8B-B14F-4D97-AF65-F5344CB8AC3E}">
        <p14:creationId xmlns:p14="http://schemas.microsoft.com/office/powerpoint/2010/main" val="139348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532">
                                            <p:txEl>
                                              <p:pRg st="0" end="0"/>
                                            </p:txEl>
                                          </p:spTgt>
                                        </p:tgtEl>
                                        <p:attrNameLst>
                                          <p:attrName>style.visibility</p:attrName>
                                        </p:attrNameLst>
                                      </p:cBhvr>
                                      <p:to>
                                        <p:strVal val="visible"/>
                                      </p:to>
                                    </p:set>
                                    <p:anim calcmode="lin" valueType="num">
                                      <p:cBhvr>
                                        <p:cTn id="11" dur="500" fill="hold"/>
                                        <p:tgtEl>
                                          <p:spTgt spid="22532">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22532">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22532">
                                            <p:txEl>
                                              <p:pRg st="0" end="0"/>
                                            </p:txEl>
                                          </p:spTgt>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22531"/>
                                        </p:tgtEl>
                                        <p:attrNameLst>
                                          <p:attrName>style.visibility</p:attrName>
                                        </p:attrNameLst>
                                      </p:cBhvr>
                                      <p:to>
                                        <p:strVal val="visible"/>
                                      </p:to>
                                    </p:set>
                                    <p:anim calcmode="lin" valueType="num">
                                      <p:cBhvr>
                                        <p:cTn id="17" dur="1000" fill="hold"/>
                                        <p:tgtEl>
                                          <p:spTgt spid="22531"/>
                                        </p:tgtEl>
                                        <p:attrNameLst>
                                          <p:attrName>ppt_w</p:attrName>
                                        </p:attrNameLst>
                                      </p:cBhvr>
                                      <p:tavLst>
                                        <p:tav tm="0">
                                          <p:val>
                                            <p:fltVal val="0"/>
                                          </p:val>
                                        </p:tav>
                                        <p:tav tm="100000">
                                          <p:val>
                                            <p:strVal val="#ppt_w"/>
                                          </p:val>
                                        </p:tav>
                                      </p:tavLst>
                                    </p:anim>
                                    <p:anim calcmode="lin" valueType="num">
                                      <p:cBhvr>
                                        <p:cTn id="18" dur="1000" fill="hold"/>
                                        <p:tgtEl>
                                          <p:spTgt spid="22531"/>
                                        </p:tgtEl>
                                        <p:attrNameLst>
                                          <p:attrName>ppt_h</p:attrName>
                                        </p:attrNameLst>
                                      </p:cBhvr>
                                      <p:tavLst>
                                        <p:tav tm="0">
                                          <p:val>
                                            <p:fltVal val="0"/>
                                          </p:val>
                                        </p:tav>
                                        <p:tav tm="100000">
                                          <p:val>
                                            <p:strVal val="#ppt_h"/>
                                          </p:val>
                                        </p:tav>
                                      </p:tavLst>
                                    </p:anim>
                                    <p:anim calcmode="lin" valueType="num">
                                      <p:cBhvr>
                                        <p:cTn id="19" dur="1000" fill="hold"/>
                                        <p:tgtEl>
                                          <p:spTgt spid="22531"/>
                                        </p:tgtEl>
                                        <p:attrNameLst>
                                          <p:attrName>style.rotation</p:attrName>
                                        </p:attrNameLst>
                                      </p:cBhvr>
                                      <p:tavLst>
                                        <p:tav tm="0">
                                          <p:val>
                                            <p:fltVal val="90"/>
                                          </p:val>
                                        </p:tav>
                                        <p:tav tm="100000">
                                          <p:val>
                                            <p:fltVal val="0"/>
                                          </p:val>
                                        </p:tav>
                                      </p:tavLst>
                                    </p:anim>
                                    <p:animEffect transition="in" filter="fade">
                                      <p:cBhvr>
                                        <p:cTn id="20" dur="1000"/>
                                        <p:tgtEl>
                                          <p:spTgt spid="22531"/>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2530"/>
                                        </p:tgtEl>
                                        <p:attrNameLst>
                                          <p:attrName>style.visibility</p:attrName>
                                        </p:attrNameLst>
                                      </p:cBhvr>
                                      <p:to>
                                        <p:strVal val="visible"/>
                                      </p:to>
                                    </p:set>
                                    <p:animEffect transition="in" filter="fade">
                                      <p:cBhvr>
                                        <p:cTn id="24" dur="1000"/>
                                        <p:tgtEl>
                                          <p:spTgt spid="22530"/>
                                        </p:tgtEl>
                                      </p:cBhvr>
                                    </p:animEffect>
                                    <p:anim calcmode="lin" valueType="num">
                                      <p:cBhvr>
                                        <p:cTn id="25" dur="1000" fill="hold"/>
                                        <p:tgtEl>
                                          <p:spTgt spid="22530"/>
                                        </p:tgtEl>
                                        <p:attrNameLst>
                                          <p:attrName>ppt_x</p:attrName>
                                        </p:attrNameLst>
                                      </p:cBhvr>
                                      <p:tavLst>
                                        <p:tav tm="0">
                                          <p:val>
                                            <p:strVal val="#ppt_x"/>
                                          </p:val>
                                        </p:tav>
                                        <p:tav tm="100000">
                                          <p:val>
                                            <p:strVal val="#ppt_x"/>
                                          </p:val>
                                        </p:tav>
                                      </p:tavLst>
                                    </p:anim>
                                    <p:anim calcmode="lin" valueType="num">
                                      <p:cBhvr>
                                        <p:cTn id="26" dur="1000" fill="hold"/>
                                        <p:tgtEl>
                                          <p:spTgt spid="225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uild="p"/>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59100" y="274638"/>
            <a:ext cx="7499350" cy="1143000"/>
          </a:xfrm>
        </p:spPr>
        <p:txBody>
          <a:bodyPr/>
          <a:lstStyle/>
          <a:p>
            <a:pPr algn="ctr">
              <a:defRPr/>
            </a:pPr>
            <a:r>
              <a:rPr lang="es-MX" sz="3200" dirty="0"/>
              <a:t>IMPORTANCIA DEL AUTOCONCEPTO</a:t>
            </a:r>
          </a:p>
        </p:txBody>
      </p:sp>
      <p:sp>
        <p:nvSpPr>
          <p:cNvPr id="23555" name="Marcador de contenido 3"/>
          <p:cNvSpPr>
            <a:spLocks noGrp="1"/>
          </p:cNvSpPr>
          <p:nvPr>
            <p:ph sz="half" idx="2"/>
          </p:nvPr>
        </p:nvSpPr>
        <p:spPr>
          <a:xfrm>
            <a:off x="7112578" y="1417638"/>
            <a:ext cx="3657600" cy="4664075"/>
          </a:xfrm>
        </p:spPr>
        <p:txBody>
          <a:bodyPr/>
          <a:lstStyle/>
          <a:p>
            <a:pPr marL="82550" indent="0" algn="ctr">
              <a:buNone/>
            </a:pPr>
            <a:r>
              <a:rPr lang="es-MX" altLang="es-MX" sz="2300" dirty="0">
                <a:solidFill>
                  <a:srgbClr val="7030A0"/>
                </a:solidFill>
              </a:rPr>
              <a:t>El autoconcepto es importante, debido a que es gracias a él que las personas pueden relacionarse con los demás, mostrando con ello seguridad ante su grupo de pares. </a:t>
            </a:r>
          </a:p>
          <a:p>
            <a:pPr marL="82550" indent="0" algn="ctr">
              <a:buNone/>
            </a:pPr>
            <a:r>
              <a:rPr lang="es-MX" altLang="es-MX" sz="2300" dirty="0">
                <a:solidFill>
                  <a:srgbClr val="7030A0"/>
                </a:solidFill>
              </a:rPr>
              <a:t>Y es justamente la IE la que proporciona las capacidades para lograr que los individuos mantengan una estabilidad que facilite su desenvolvimiento.</a:t>
            </a:r>
          </a:p>
        </p:txBody>
      </p:sp>
      <p:pic>
        <p:nvPicPr>
          <p:cNvPr id="1026" name="Picture 2" descr="http://www.terapiaycursos.com/images/Imag_articulos/Inteligencia_emocional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977" y="2274735"/>
            <a:ext cx="4904798" cy="2783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66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3555">
                                            <p:txEl>
                                              <p:pRg st="0" end="0"/>
                                            </p:txEl>
                                          </p:spTgt>
                                        </p:tgtEl>
                                        <p:attrNameLst>
                                          <p:attrName>style.visibility</p:attrName>
                                        </p:attrNameLst>
                                      </p:cBhvr>
                                      <p:to>
                                        <p:strVal val="visible"/>
                                      </p:to>
                                    </p:set>
                                    <p:animEffect transition="in" filter="fade">
                                      <p:cBhvr>
                                        <p:cTn id="11" dur="1000"/>
                                        <p:tgtEl>
                                          <p:spTgt spid="23555">
                                            <p:txEl>
                                              <p:pRg st="0" end="0"/>
                                            </p:txEl>
                                          </p:spTgt>
                                        </p:tgtEl>
                                      </p:cBhvr>
                                    </p:animEffect>
                                    <p:anim calcmode="lin" valueType="num">
                                      <p:cBhvr>
                                        <p:cTn id="12" dur="10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3555">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fade">
                                      <p:cBhvr>
                                        <p:cTn id="17" dur="1000"/>
                                        <p:tgtEl>
                                          <p:spTgt spid="23555">
                                            <p:txEl>
                                              <p:pRg st="1" end="1"/>
                                            </p:txEl>
                                          </p:spTgt>
                                        </p:tgtEl>
                                      </p:cBhvr>
                                    </p:animEffect>
                                    <p:anim calcmode="lin" valueType="num">
                                      <p:cBhvr>
                                        <p:cTn id="18" dur="10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23555">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8" presetClass="entr" presetSubtype="16"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diamond(in)">
                                      <p:cBhvr>
                                        <p:cTn id="2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77196" y="274638"/>
            <a:ext cx="9999133" cy="1143000"/>
          </a:xfrm>
        </p:spPr>
        <p:txBody>
          <a:bodyPr/>
          <a:lstStyle/>
          <a:p>
            <a:pPr algn="ctr">
              <a:defRPr/>
            </a:pPr>
            <a:r>
              <a:rPr lang="es-MX" sz="2400" dirty="0">
                <a:solidFill>
                  <a:srgbClr val="009999"/>
                </a:solidFill>
              </a:rPr>
              <a:t>LA IMPORTANCIA QUE TIENEN LOS PENSAMIENTOS EN EL DESARROLLO </a:t>
            </a:r>
            <a:r>
              <a:rPr lang="es-MX" sz="2400" dirty="0" smtClean="0">
                <a:solidFill>
                  <a:srgbClr val="009999"/>
                </a:solidFill>
              </a:rPr>
              <a:t>DEL </a:t>
            </a:r>
            <a:r>
              <a:rPr lang="es-MX" sz="2400" dirty="0">
                <a:solidFill>
                  <a:srgbClr val="009999"/>
                </a:solidFill>
              </a:rPr>
              <a:t>AUTOCONCEPTO</a:t>
            </a:r>
          </a:p>
        </p:txBody>
      </p:sp>
      <p:sp>
        <p:nvSpPr>
          <p:cNvPr id="24579" name="Marcador de contenido 2"/>
          <p:cNvSpPr>
            <a:spLocks noGrp="1"/>
          </p:cNvSpPr>
          <p:nvPr>
            <p:ph idx="1"/>
          </p:nvPr>
        </p:nvSpPr>
        <p:spPr>
          <a:xfrm>
            <a:off x="1177196" y="1548266"/>
            <a:ext cx="9999133" cy="4800600"/>
          </a:xfrm>
        </p:spPr>
        <p:txBody>
          <a:bodyPr/>
          <a:lstStyle/>
          <a:p>
            <a:pPr marL="82550" indent="0" algn="just">
              <a:buNone/>
            </a:pPr>
            <a:r>
              <a:rPr lang="es-MX" altLang="es-MX" sz="2400" dirty="0">
                <a:solidFill>
                  <a:srgbClr val="996600"/>
                </a:solidFill>
              </a:rPr>
              <a:t>El autoconcepto es la totalidad de los pensamientos y  sentimientos que hacen referencia al sí mismo como objeto</a:t>
            </a:r>
            <a:r>
              <a:rPr lang="es-MX" altLang="es-MX" sz="2400" dirty="0" smtClean="0">
                <a:solidFill>
                  <a:srgbClr val="996600"/>
                </a:solidFill>
              </a:rPr>
              <a:t>.</a:t>
            </a:r>
          </a:p>
          <a:p>
            <a:pPr marL="82550" indent="0" algn="just">
              <a:buNone/>
            </a:pPr>
            <a:endParaRPr lang="es-MX" altLang="es-MX" sz="800" dirty="0">
              <a:solidFill>
                <a:srgbClr val="996600"/>
              </a:solidFill>
            </a:endParaRPr>
          </a:p>
          <a:p>
            <a:pPr marL="82550" indent="0" algn="just">
              <a:buNone/>
            </a:pPr>
            <a:r>
              <a:rPr lang="es-MX" altLang="es-MX" sz="2400" dirty="0">
                <a:solidFill>
                  <a:srgbClr val="996600"/>
                </a:solidFill>
              </a:rPr>
              <a:t>La persona suele comportarse en función de sus creencias y pensamientos acerca de sí mismo: “el efecto circular del autoconcepto</a:t>
            </a:r>
            <a:r>
              <a:rPr lang="es-MX" altLang="es-MX" sz="2400" dirty="0" smtClean="0">
                <a:solidFill>
                  <a:srgbClr val="996600"/>
                </a:solidFill>
              </a:rPr>
              <a:t>”.</a:t>
            </a:r>
          </a:p>
          <a:p>
            <a:pPr marL="82550" indent="0" algn="just">
              <a:buNone/>
            </a:pPr>
            <a:endParaRPr lang="es-MX" altLang="es-MX" sz="800" dirty="0">
              <a:solidFill>
                <a:srgbClr val="996600"/>
              </a:solidFill>
            </a:endParaRPr>
          </a:p>
          <a:p>
            <a:pPr marL="82550" indent="0" algn="just">
              <a:buNone/>
            </a:pPr>
            <a:r>
              <a:rPr lang="es-MX" altLang="es-MX" sz="2400" dirty="0">
                <a:solidFill>
                  <a:srgbClr val="996600"/>
                </a:solidFill>
              </a:rPr>
              <a:t>Aprender que pensamientos, acciones, y sentimientos funcionan en un círculo. Este modelo explica que nos sentimos bien de nosotros mismos cuando hacemos acciones positivas. </a:t>
            </a:r>
          </a:p>
          <a:p>
            <a:pPr marL="82550" indent="0" algn="ctr">
              <a:buNone/>
            </a:pPr>
            <a:endParaRPr lang="es-MX" altLang="es-MX" sz="800" dirty="0" smtClean="0">
              <a:solidFill>
                <a:srgbClr val="0070C0"/>
              </a:solidFill>
            </a:endParaRPr>
          </a:p>
          <a:p>
            <a:pPr marL="82550" indent="0" algn="ctr">
              <a:buNone/>
            </a:pPr>
            <a:r>
              <a:rPr lang="es-MX" altLang="es-MX" sz="2400" dirty="0" smtClean="0">
                <a:solidFill>
                  <a:srgbClr val="009999"/>
                </a:solidFill>
                <a:effectLst>
                  <a:outerShdw blurRad="38100" dist="38100" dir="2700000" algn="tl">
                    <a:srgbClr val="000000">
                      <a:alpha val="43137"/>
                    </a:srgbClr>
                  </a:outerShdw>
                </a:effectLst>
              </a:rPr>
              <a:t>(Círculo de Pensamientos-Acciones-Sentimientos)</a:t>
            </a:r>
            <a:endParaRPr lang="es-MX" altLang="es-MX" sz="2400" dirty="0">
              <a:solidFill>
                <a:srgbClr val="009999"/>
              </a:solidFill>
              <a:effectLst>
                <a:outerShdw blurRad="38100" dist="38100" dir="2700000" algn="tl">
                  <a:srgbClr val="000000">
                    <a:alpha val="43137"/>
                  </a:srgbClr>
                </a:outerShdw>
              </a:effectLst>
            </a:endParaRPr>
          </a:p>
        </p:txBody>
      </p:sp>
      <p:sp>
        <p:nvSpPr>
          <p:cNvPr id="9" name="Rectángulo redondeado 8"/>
          <p:cNvSpPr/>
          <p:nvPr/>
        </p:nvSpPr>
        <p:spPr>
          <a:xfrm>
            <a:off x="601242" y="4999512"/>
            <a:ext cx="2153833" cy="141617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s-MX" sz="2000" i="1" dirty="0">
                <a:solidFill>
                  <a:srgbClr val="006666"/>
                </a:solidFill>
                <a:latin typeface="Helvetica-Oblique"/>
              </a:rPr>
              <a:t>Auto-concepto– ¿Qué piensas y cómo te sientes de ti mismo?.</a:t>
            </a:r>
            <a:endParaRPr lang="es-MX" sz="2000" dirty="0">
              <a:solidFill>
                <a:srgbClr val="006666"/>
              </a:solidFill>
            </a:endParaRPr>
          </a:p>
        </p:txBody>
      </p:sp>
    </p:spTree>
    <p:extLst>
      <p:ext uri="{BB962C8B-B14F-4D97-AF65-F5344CB8AC3E}">
        <p14:creationId xmlns:p14="http://schemas.microsoft.com/office/powerpoint/2010/main" val="46696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p:cTn id="13" dur="5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4579">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4579">
                                            <p:txEl>
                                              <p:pRg st="0" end="0"/>
                                            </p:txEl>
                                          </p:spTgt>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 calcmode="lin" valueType="num">
                                      <p:cBhvr>
                                        <p:cTn id="19" dur="5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4579">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24579">
                                            <p:txEl>
                                              <p:pRg st="2" end="2"/>
                                            </p:txEl>
                                          </p:spTgt>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4579">
                                            <p:txEl>
                                              <p:pRg st="4" end="4"/>
                                            </p:txEl>
                                          </p:spTgt>
                                        </p:tgtEl>
                                        <p:attrNameLst>
                                          <p:attrName>style.visibility</p:attrName>
                                        </p:attrNameLst>
                                      </p:cBhvr>
                                      <p:to>
                                        <p:strVal val="visible"/>
                                      </p:to>
                                    </p:set>
                                    <p:anim calcmode="lin" valueType="num">
                                      <p:cBhvr>
                                        <p:cTn id="25" dur="500" fill="hold"/>
                                        <p:tgtEl>
                                          <p:spTgt spid="24579">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24579">
                                            <p:txEl>
                                              <p:pRg st="4" end="4"/>
                                            </p:txEl>
                                          </p:spTgt>
                                        </p:tgtEl>
                                        <p:attrNameLst>
                                          <p:attrName>ppt_h</p:attrName>
                                        </p:attrNameLst>
                                      </p:cBhvr>
                                      <p:tavLst>
                                        <p:tav tm="0">
                                          <p:val>
                                            <p:fltVal val="0"/>
                                          </p:val>
                                        </p:tav>
                                        <p:tav tm="100000">
                                          <p:val>
                                            <p:strVal val="#ppt_h"/>
                                          </p:val>
                                        </p:tav>
                                      </p:tavLst>
                                    </p:anim>
                                    <p:animEffect transition="in" filter="fade">
                                      <p:cBhvr>
                                        <p:cTn id="27" dur="500"/>
                                        <p:tgtEl>
                                          <p:spTgt spid="24579">
                                            <p:txEl>
                                              <p:pRg st="4" end="4"/>
                                            </p:txEl>
                                          </p:spTgt>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4579">
                                            <p:txEl>
                                              <p:pRg st="6" end="6"/>
                                            </p:txEl>
                                          </p:spTgt>
                                        </p:tgtEl>
                                        <p:attrNameLst>
                                          <p:attrName>style.visibility</p:attrName>
                                        </p:attrNameLst>
                                      </p:cBhvr>
                                      <p:to>
                                        <p:strVal val="visible"/>
                                      </p:to>
                                    </p:set>
                                    <p:anim calcmode="lin" valueType="num">
                                      <p:cBhvr>
                                        <p:cTn id="31" dur="500" fill="hold"/>
                                        <p:tgtEl>
                                          <p:spTgt spid="24579">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24579">
                                            <p:txEl>
                                              <p:pRg st="6" end="6"/>
                                            </p:txEl>
                                          </p:spTgt>
                                        </p:tgtEl>
                                        <p:attrNameLst>
                                          <p:attrName>ppt_h</p:attrName>
                                        </p:attrNameLst>
                                      </p:cBhvr>
                                      <p:tavLst>
                                        <p:tav tm="0">
                                          <p:val>
                                            <p:fltVal val="0"/>
                                          </p:val>
                                        </p:tav>
                                        <p:tav tm="100000">
                                          <p:val>
                                            <p:strVal val="#ppt_h"/>
                                          </p:val>
                                        </p:tav>
                                      </p:tavLst>
                                    </p:anim>
                                    <p:animEffect transition="in" filter="fade">
                                      <p:cBhvr>
                                        <p:cTn id="33" dur="500"/>
                                        <p:tgtEl>
                                          <p:spTgt spid="24579">
                                            <p:txEl>
                                              <p:pRg st="6" end="6"/>
                                            </p:txEl>
                                          </p:spTgt>
                                        </p:tgtEl>
                                      </p:cBhvr>
                                    </p:animEffect>
                                  </p:childTnLst>
                                </p:cTn>
                              </p:par>
                            </p:childTnLst>
                          </p:cTn>
                        </p:par>
                        <p:par>
                          <p:cTn id="34" fill="hold">
                            <p:stCondLst>
                              <p:cond delay="3000"/>
                            </p:stCondLst>
                            <p:childTnLst>
                              <p:par>
                                <p:cTn id="35" presetID="47"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EDC1B6"/>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869230" y="2711882"/>
            <a:ext cx="5616575" cy="1143000"/>
          </a:xfrm>
        </p:spPr>
        <p:txBody>
          <a:bodyPr/>
          <a:lstStyle/>
          <a:p>
            <a:pPr algn="ctr">
              <a:defRPr/>
            </a:pPr>
            <a:r>
              <a:rPr lang="es-MX" sz="3200" dirty="0">
                <a:solidFill>
                  <a:schemeClr val="accent1"/>
                </a:solidFill>
              </a:rPr>
              <a:t>MECANISMOS PARA CREAR PENSAMIENTOS ERRONEOS </a:t>
            </a:r>
          </a:p>
        </p:txBody>
      </p:sp>
      <p:graphicFrame>
        <p:nvGraphicFramePr>
          <p:cNvPr id="5" name="Tabla 4"/>
          <p:cNvGraphicFramePr>
            <a:graphicFrameLocks noGrp="1"/>
          </p:cNvGraphicFramePr>
          <p:nvPr>
            <p:extLst>
              <p:ext uri="{D42A27DB-BD31-4B8C-83A1-F6EECF244321}">
                <p14:modId xmlns:p14="http://schemas.microsoft.com/office/powerpoint/2010/main" val="2049555040"/>
              </p:ext>
            </p:extLst>
          </p:nvPr>
        </p:nvGraphicFramePr>
        <p:xfrm>
          <a:off x="3130550" y="706580"/>
          <a:ext cx="7759122" cy="5153603"/>
        </p:xfrm>
        <a:graphic>
          <a:graphicData uri="http://schemas.openxmlformats.org/drawingml/2006/table">
            <a:tbl>
              <a:tblPr firstRow="1" bandRow="1">
                <a:tableStyleId>{BC89EF96-8CEA-46FF-86C4-4CE0E7609802}</a:tableStyleId>
              </a:tblPr>
              <a:tblGrid>
                <a:gridCol w="2586374"/>
                <a:gridCol w="2586374"/>
                <a:gridCol w="2586374"/>
              </a:tblGrid>
              <a:tr h="675765">
                <a:tc>
                  <a:txBody>
                    <a:bodyPr/>
                    <a:lstStyle/>
                    <a:p>
                      <a:pPr algn="ctr"/>
                      <a:r>
                        <a:rPr lang="es-MX" sz="1800" dirty="0" smtClean="0">
                          <a:solidFill>
                            <a:srgbClr val="336699"/>
                          </a:solidFill>
                        </a:rPr>
                        <a:t>Mecanismo</a:t>
                      </a:r>
                      <a:endParaRPr lang="es-MX" sz="1800" dirty="0">
                        <a:solidFill>
                          <a:srgbClr val="336699"/>
                        </a:solidFill>
                      </a:endParaRPr>
                    </a:p>
                  </a:txBody>
                  <a:tcPr marL="91445" marR="91445" marT="45708" marB="45708"/>
                </a:tc>
                <a:tc>
                  <a:txBody>
                    <a:bodyPr/>
                    <a:lstStyle/>
                    <a:p>
                      <a:pPr algn="ctr"/>
                      <a:r>
                        <a:rPr lang="es-MX" sz="1800" dirty="0" smtClean="0">
                          <a:solidFill>
                            <a:srgbClr val="336699"/>
                          </a:solidFill>
                        </a:rPr>
                        <a:t>Definición</a:t>
                      </a:r>
                      <a:endParaRPr lang="es-MX" sz="1800" dirty="0">
                        <a:solidFill>
                          <a:srgbClr val="336699"/>
                        </a:solidFill>
                      </a:endParaRPr>
                    </a:p>
                  </a:txBody>
                  <a:tcPr marL="91445" marR="91445" marT="45708" marB="45708"/>
                </a:tc>
                <a:tc>
                  <a:txBody>
                    <a:bodyPr/>
                    <a:lstStyle/>
                    <a:p>
                      <a:pPr algn="ctr"/>
                      <a:r>
                        <a:rPr lang="es-MX" sz="1800" dirty="0" smtClean="0">
                          <a:solidFill>
                            <a:srgbClr val="336699"/>
                          </a:solidFill>
                        </a:rPr>
                        <a:t>Enunciados típicos</a:t>
                      </a:r>
                      <a:endParaRPr lang="es-MX" sz="1800" dirty="0">
                        <a:solidFill>
                          <a:srgbClr val="336699"/>
                        </a:solidFill>
                      </a:endParaRPr>
                    </a:p>
                  </a:txBody>
                  <a:tcPr marL="91445" marR="91445" marT="45708" marB="45708"/>
                </a:tc>
              </a:tr>
              <a:tr h="1160924">
                <a:tc>
                  <a:txBody>
                    <a:bodyPr/>
                    <a:lstStyle/>
                    <a:p>
                      <a:r>
                        <a:rPr lang="es-MX" sz="1800" dirty="0" smtClean="0">
                          <a:solidFill>
                            <a:srgbClr val="C42F00"/>
                          </a:solidFill>
                        </a:rPr>
                        <a:t>Hipergeneralización</a:t>
                      </a:r>
                      <a:endParaRPr lang="es-MX" sz="1800" dirty="0">
                        <a:solidFill>
                          <a:srgbClr val="C42F00"/>
                        </a:solidFill>
                      </a:endParaRPr>
                    </a:p>
                  </a:txBody>
                  <a:tcPr marL="91445" marR="91445" marT="45708" marB="45708"/>
                </a:tc>
                <a:tc>
                  <a:txBody>
                    <a:bodyPr/>
                    <a:lstStyle/>
                    <a:p>
                      <a:pPr algn="l"/>
                      <a:r>
                        <a:rPr lang="es-MX" sz="1600" dirty="0" smtClean="0">
                          <a:solidFill>
                            <a:srgbClr val="336699"/>
                          </a:solidFill>
                        </a:rPr>
                        <a:t>Sacar</a:t>
                      </a:r>
                      <a:r>
                        <a:rPr lang="es-MX" sz="1600" baseline="0" dirty="0" smtClean="0">
                          <a:solidFill>
                            <a:srgbClr val="336699"/>
                          </a:solidFill>
                        </a:rPr>
                        <a:t> conclusiones generales incorrectas de un hecho concreto.</a:t>
                      </a:r>
                      <a:endParaRPr lang="es-MX" sz="1600" dirty="0">
                        <a:solidFill>
                          <a:srgbClr val="336699"/>
                        </a:solidFill>
                      </a:endParaRPr>
                    </a:p>
                  </a:txBody>
                  <a:tcPr marL="91445" marR="91445" marT="45708" marB="45708"/>
                </a:tc>
                <a:tc>
                  <a:txBody>
                    <a:bodyPr/>
                    <a:lstStyle/>
                    <a:p>
                      <a:r>
                        <a:rPr lang="es-MX" sz="1600" dirty="0" smtClean="0">
                          <a:solidFill>
                            <a:srgbClr val="336699"/>
                          </a:solidFill>
                        </a:rPr>
                        <a:t>Todo el mundo…</a:t>
                      </a:r>
                    </a:p>
                    <a:p>
                      <a:r>
                        <a:rPr lang="es-MX" sz="1600" dirty="0" smtClean="0">
                          <a:solidFill>
                            <a:srgbClr val="336699"/>
                          </a:solidFill>
                        </a:rPr>
                        <a:t>Siempre…</a:t>
                      </a:r>
                    </a:p>
                    <a:p>
                      <a:r>
                        <a:rPr lang="es-MX" sz="1600" dirty="0" smtClean="0">
                          <a:solidFill>
                            <a:srgbClr val="336699"/>
                          </a:solidFill>
                        </a:rPr>
                        <a:t>Nadie…</a:t>
                      </a:r>
                      <a:endParaRPr lang="es-MX" sz="1600" dirty="0">
                        <a:solidFill>
                          <a:srgbClr val="336699"/>
                        </a:solidFill>
                      </a:endParaRPr>
                    </a:p>
                  </a:txBody>
                  <a:tcPr marL="91445" marR="91445" marT="45708" marB="45708"/>
                </a:tc>
              </a:tr>
              <a:tr h="895568">
                <a:tc>
                  <a:txBody>
                    <a:bodyPr/>
                    <a:lstStyle/>
                    <a:p>
                      <a:r>
                        <a:rPr lang="es-MX" sz="1800" dirty="0" smtClean="0">
                          <a:solidFill>
                            <a:srgbClr val="C42F00"/>
                          </a:solidFill>
                        </a:rPr>
                        <a:t>Filtrado negativo</a:t>
                      </a:r>
                      <a:endParaRPr lang="es-MX" sz="1800" dirty="0">
                        <a:solidFill>
                          <a:srgbClr val="C42F00"/>
                        </a:solidFill>
                      </a:endParaRPr>
                    </a:p>
                  </a:txBody>
                  <a:tcPr marL="91445" marR="91445" marT="45708" marB="45708"/>
                </a:tc>
                <a:tc>
                  <a:txBody>
                    <a:bodyPr/>
                    <a:lstStyle/>
                    <a:p>
                      <a:pPr algn="l"/>
                      <a:r>
                        <a:rPr lang="es-MX" sz="1600" dirty="0" smtClean="0">
                          <a:solidFill>
                            <a:srgbClr val="336699"/>
                          </a:solidFill>
                        </a:rPr>
                        <a:t>Ver</a:t>
                      </a:r>
                      <a:r>
                        <a:rPr lang="es-MX" sz="1600" baseline="0" dirty="0" smtClean="0">
                          <a:solidFill>
                            <a:srgbClr val="336699"/>
                          </a:solidFill>
                        </a:rPr>
                        <a:t> las cosas fijándose sólo en lo negativo.</a:t>
                      </a:r>
                      <a:endParaRPr lang="es-MX" sz="1600" dirty="0">
                        <a:solidFill>
                          <a:srgbClr val="336699"/>
                        </a:solidFill>
                      </a:endParaRPr>
                    </a:p>
                  </a:txBody>
                  <a:tcPr marL="91445" marR="91445" marT="45708" marB="45708"/>
                </a:tc>
                <a:tc>
                  <a:txBody>
                    <a:bodyPr/>
                    <a:lstStyle/>
                    <a:p>
                      <a:r>
                        <a:rPr lang="es-MX" sz="1600" dirty="0" smtClean="0">
                          <a:solidFill>
                            <a:srgbClr val="336699"/>
                          </a:solidFill>
                        </a:rPr>
                        <a:t>Esto está mal… y esto… y esto…</a:t>
                      </a:r>
                    </a:p>
                    <a:p>
                      <a:endParaRPr lang="es-MX" sz="1600" dirty="0">
                        <a:solidFill>
                          <a:srgbClr val="336699"/>
                        </a:solidFill>
                      </a:endParaRPr>
                    </a:p>
                  </a:txBody>
                  <a:tcPr marL="91445" marR="91445" marT="45708" marB="45708"/>
                </a:tc>
              </a:tr>
              <a:tr h="895568">
                <a:tc>
                  <a:txBody>
                    <a:bodyPr/>
                    <a:lstStyle/>
                    <a:p>
                      <a:r>
                        <a:rPr lang="es-MX" sz="1800" dirty="0" smtClean="0">
                          <a:solidFill>
                            <a:srgbClr val="C42F00"/>
                          </a:solidFill>
                        </a:rPr>
                        <a:t>Autoacusación</a:t>
                      </a:r>
                      <a:endParaRPr lang="es-MX" sz="1800" dirty="0">
                        <a:solidFill>
                          <a:srgbClr val="C42F00"/>
                        </a:solidFill>
                      </a:endParaRPr>
                    </a:p>
                  </a:txBody>
                  <a:tcPr marL="91445" marR="91445" marT="45708" marB="45708"/>
                </a:tc>
                <a:tc>
                  <a:txBody>
                    <a:bodyPr/>
                    <a:lstStyle/>
                    <a:p>
                      <a:pPr algn="l"/>
                      <a:r>
                        <a:rPr lang="es-MX" sz="1600" dirty="0" smtClean="0">
                          <a:solidFill>
                            <a:srgbClr val="336699"/>
                          </a:solidFill>
                        </a:rPr>
                        <a:t>Sentirse culpable de todo, sea responsable o no de lo ocurrido.</a:t>
                      </a:r>
                      <a:endParaRPr lang="es-MX" sz="1600" dirty="0">
                        <a:solidFill>
                          <a:srgbClr val="336699"/>
                        </a:solidFill>
                      </a:endParaRPr>
                    </a:p>
                  </a:txBody>
                  <a:tcPr marL="91445" marR="91445" marT="45708" marB="45708"/>
                </a:tc>
                <a:tc>
                  <a:txBody>
                    <a:bodyPr/>
                    <a:lstStyle/>
                    <a:p>
                      <a:r>
                        <a:rPr lang="es-MX" sz="1600" dirty="0" smtClean="0">
                          <a:solidFill>
                            <a:srgbClr val="336699"/>
                          </a:solidFill>
                        </a:rPr>
                        <a:t>Siempre</a:t>
                      </a:r>
                      <a:r>
                        <a:rPr lang="es-MX" sz="1600" baseline="0" dirty="0" smtClean="0">
                          <a:solidFill>
                            <a:srgbClr val="336699"/>
                          </a:solidFill>
                        </a:rPr>
                        <a:t> lo estropeo todo…</a:t>
                      </a:r>
                      <a:endParaRPr lang="es-MX" sz="1600" dirty="0">
                        <a:solidFill>
                          <a:srgbClr val="336699"/>
                        </a:solidFill>
                      </a:endParaRPr>
                    </a:p>
                  </a:txBody>
                  <a:tcPr marL="91445" marR="91445" marT="45708" marB="45708"/>
                </a:tc>
              </a:tr>
              <a:tr h="895568">
                <a:tc>
                  <a:txBody>
                    <a:bodyPr/>
                    <a:lstStyle/>
                    <a:p>
                      <a:r>
                        <a:rPr lang="es-MX" sz="1800" dirty="0" smtClean="0">
                          <a:solidFill>
                            <a:srgbClr val="C42F00"/>
                          </a:solidFill>
                        </a:rPr>
                        <a:t>Proyección </a:t>
                      </a:r>
                      <a:endParaRPr lang="es-MX" sz="1800" dirty="0">
                        <a:solidFill>
                          <a:srgbClr val="C42F00"/>
                        </a:solidFill>
                      </a:endParaRPr>
                    </a:p>
                  </a:txBody>
                  <a:tcPr marL="91445" marR="91445" marT="45708" marB="45708"/>
                </a:tc>
                <a:tc>
                  <a:txBody>
                    <a:bodyPr/>
                    <a:lstStyle/>
                    <a:p>
                      <a:pPr algn="l"/>
                      <a:r>
                        <a:rPr lang="es-MX" sz="1600" dirty="0" smtClean="0">
                          <a:solidFill>
                            <a:srgbClr val="336699"/>
                          </a:solidFill>
                        </a:rPr>
                        <a:t>Creer que los demás ven las cosas como uno mismo. </a:t>
                      </a:r>
                      <a:endParaRPr lang="es-MX" sz="1600" dirty="0">
                        <a:solidFill>
                          <a:srgbClr val="336699"/>
                        </a:solidFill>
                      </a:endParaRPr>
                    </a:p>
                  </a:txBody>
                  <a:tcPr marL="91445" marR="91445" marT="45708" marB="45708"/>
                </a:tc>
                <a:tc>
                  <a:txBody>
                    <a:bodyPr/>
                    <a:lstStyle/>
                    <a:p>
                      <a:r>
                        <a:rPr lang="es-MX" sz="1600" dirty="0" smtClean="0">
                          <a:solidFill>
                            <a:srgbClr val="336699"/>
                          </a:solidFill>
                        </a:rPr>
                        <a:t>Por qué no hacemos esto, a mi hermano le gusta…</a:t>
                      </a:r>
                      <a:endParaRPr lang="es-MX" sz="1600" dirty="0">
                        <a:solidFill>
                          <a:srgbClr val="336699"/>
                        </a:solidFill>
                      </a:endParaRPr>
                    </a:p>
                  </a:txBody>
                  <a:tcPr marL="91445" marR="91445" marT="45708" marB="45708"/>
                </a:tc>
              </a:tr>
              <a:tr h="630210">
                <a:tc>
                  <a:txBody>
                    <a:bodyPr/>
                    <a:lstStyle/>
                    <a:p>
                      <a:r>
                        <a:rPr lang="es-MX" sz="1800" dirty="0" smtClean="0">
                          <a:solidFill>
                            <a:srgbClr val="C42F00"/>
                          </a:solidFill>
                        </a:rPr>
                        <a:t>Hipercontrol</a:t>
                      </a:r>
                      <a:endParaRPr lang="es-MX" sz="1800" dirty="0">
                        <a:solidFill>
                          <a:srgbClr val="C42F00"/>
                        </a:solidFill>
                      </a:endParaRPr>
                    </a:p>
                  </a:txBody>
                  <a:tcPr marL="91445" marR="91445" marT="45708" marB="45708"/>
                </a:tc>
                <a:tc>
                  <a:txBody>
                    <a:bodyPr/>
                    <a:lstStyle/>
                    <a:p>
                      <a:pPr algn="l"/>
                      <a:r>
                        <a:rPr lang="es-MX" sz="1600" dirty="0" smtClean="0">
                          <a:solidFill>
                            <a:srgbClr val="336699"/>
                          </a:solidFill>
                        </a:rPr>
                        <a:t>Pensar que todo está bajo nuestro control.</a:t>
                      </a:r>
                      <a:endParaRPr lang="es-MX" sz="1600" dirty="0">
                        <a:solidFill>
                          <a:srgbClr val="336699"/>
                        </a:solidFill>
                      </a:endParaRPr>
                    </a:p>
                  </a:txBody>
                  <a:tcPr marL="91445" marR="91445" marT="45708" marB="45708"/>
                </a:tc>
                <a:tc>
                  <a:txBody>
                    <a:bodyPr/>
                    <a:lstStyle/>
                    <a:p>
                      <a:r>
                        <a:rPr lang="es-MX" sz="1600" dirty="0" smtClean="0">
                          <a:solidFill>
                            <a:srgbClr val="336699"/>
                          </a:solidFill>
                        </a:rPr>
                        <a:t>Puedo con todo…</a:t>
                      </a:r>
                      <a:endParaRPr lang="es-MX" sz="1600" dirty="0">
                        <a:solidFill>
                          <a:srgbClr val="336699"/>
                        </a:solidFill>
                      </a:endParaRPr>
                    </a:p>
                  </a:txBody>
                  <a:tcPr marL="91445" marR="91445" marT="45708" marB="45708"/>
                </a:tc>
              </a:tr>
            </a:tbl>
          </a:graphicData>
        </a:graphic>
      </p:graphicFrame>
    </p:spTree>
    <p:extLst>
      <p:ext uri="{BB962C8B-B14F-4D97-AF65-F5344CB8AC3E}">
        <p14:creationId xmlns:p14="http://schemas.microsoft.com/office/powerpoint/2010/main" val="230997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EDC1B6"/>
        </a:solidFill>
        <a:effectLst/>
      </p:bgPr>
    </p:bg>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76402744"/>
              </p:ext>
            </p:extLst>
          </p:nvPr>
        </p:nvGraphicFramePr>
        <p:xfrm>
          <a:off x="3005858" y="924790"/>
          <a:ext cx="7998114" cy="4853707"/>
        </p:xfrm>
        <a:graphic>
          <a:graphicData uri="http://schemas.openxmlformats.org/drawingml/2006/table">
            <a:tbl>
              <a:tblPr firstRow="1" bandRow="1">
                <a:tableStyleId>{BC89EF96-8CEA-46FF-86C4-4CE0E7609802}</a:tableStyleId>
              </a:tblPr>
              <a:tblGrid>
                <a:gridCol w="2666038"/>
                <a:gridCol w="2666038"/>
                <a:gridCol w="2666038"/>
              </a:tblGrid>
              <a:tr h="709365">
                <a:tc>
                  <a:txBody>
                    <a:bodyPr/>
                    <a:lstStyle/>
                    <a:p>
                      <a:pPr algn="ctr"/>
                      <a:r>
                        <a:rPr lang="es-MX" sz="1800" dirty="0" smtClean="0">
                          <a:solidFill>
                            <a:srgbClr val="336699"/>
                          </a:solidFill>
                        </a:rPr>
                        <a:t>Mecanismo</a:t>
                      </a:r>
                      <a:endParaRPr lang="es-MX" sz="1800" dirty="0">
                        <a:solidFill>
                          <a:srgbClr val="336699"/>
                        </a:solidFill>
                      </a:endParaRPr>
                    </a:p>
                  </a:txBody>
                  <a:tcPr marL="91453" marR="91453" marT="45723" marB="45723"/>
                </a:tc>
                <a:tc>
                  <a:txBody>
                    <a:bodyPr/>
                    <a:lstStyle/>
                    <a:p>
                      <a:pPr algn="ctr"/>
                      <a:r>
                        <a:rPr lang="es-MX" sz="1800" dirty="0" smtClean="0">
                          <a:solidFill>
                            <a:srgbClr val="336699"/>
                          </a:solidFill>
                        </a:rPr>
                        <a:t>Definición</a:t>
                      </a:r>
                      <a:endParaRPr lang="es-MX" sz="1800" dirty="0">
                        <a:solidFill>
                          <a:srgbClr val="336699"/>
                        </a:solidFill>
                      </a:endParaRPr>
                    </a:p>
                  </a:txBody>
                  <a:tcPr marL="91453" marR="91453" marT="45723" marB="45723"/>
                </a:tc>
                <a:tc>
                  <a:txBody>
                    <a:bodyPr/>
                    <a:lstStyle/>
                    <a:p>
                      <a:pPr algn="ctr"/>
                      <a:r>
                        <a:rPr lang="es-MX" sz="1800" dirty="0" smtClean="0">
                          <a:solidFill>
                            <a:srgbClr val="336699"/>
                          </a:solidFill>
                        </a:rPr>
                        <a:t>Enunciados típicos</a:t>
                      </a:r>
                      <a:endParaRPr lang="es-MX" sz="1800" dirty="0">
                        <a:solidFill>
                          <a:srgbClr val="336699"/>
                        </a:solidFill>
                      </a:endParaRPr>
                    </a:p>
                  </a:txBody>
                  <a:tcPr marL="91453" marR="91453" marT="45723" marB="45723"/>
                </a:tc>
              </a:tr>
              <a:tr h="1182282">
                <a:tc>
                  <a:txBody>
                    <a:bodyPr/>
                    <a:lstStyle/>
                    <a:p>
                      <a:r>
                        <a:rPr lang="es-MX" sz="1800" dirty="0" smtClean="0">
                          <a:solidFill>
                            <a:srgbClr val="C42F00"/>
                          </a:solidFill>
                        </a:rPr>
                        <a:t>Razonamiento</a:t>
                      </a:r>
                      <a:r>
                        <a:rPr lang="es-MX" sz="1800" baseline="0" dirty="0" smtClean="0">
                          <a:solidFill>
                            <a:srgbClr val="C42F00"/>
                          </a:solidFill>
                        </a:rPr>
                        <a:t> emocional</a:t>
                      </a:r>
                      <a:endParaRPr lang="es-MX" sz="1800" dirty="0">
                        <a:solidFill>
                          <a:srgbClr val="C42F00"/>
                        </a:solidFill>
                      </a:endParaRPr>
                    </a:p>
                  </a:txBody>
                  <a:tcPr marL="91453" marR="91453" marT="45723" marB="45723"/>
                </a:tc>
                <a:tc>
                  <a:txBody>
                    <a:bodyPr/>
                    <a:lstStyle/>
                    <a:p>
                      <a:r>
                        <a:rPr lang="es-MX" sz="1600" dirty="0" smtClean="0">
                          <a:solidFill>
                            <a:srgbClr val="336699"/>
                          </a:solidFill>
                        </a:rPr>
                        <a:t>Usar</a:t>
                      </a:r>
                      <a:r>
                        <a:rPr lang="es-MX" sz="1600" baseline="0" dirty="0" smtClean="0">
                          <a:solidFill>
                            <a:srgbClr val="336699"/>
                          </a:solidFill>
                        </a:rPr>
                        <a:t> sentimientos, prejuicios, simpatías o antipatías para valorar la realidad.</a:t>
                      </a:r>
                      <a:endParaRPr lang="es-MX" sz="1600" dirty="0">
                        <a:solidFill>
                          <a:srgbClr val="336699"/>
                        </a:solidFill>
                      </a:endParaRPr>
                    </a:p>
                  </a:txBody>
                  <a:tcPr marL="91453" marR="91453" marT="45723" marB="45723"/>
                </a:tc>
                <a:tc>
                  <a:txBody>
                    <a:bodyPr/>
                    <a:lstStyle/>
                    <a:p>
                      <a:r>
                        <a:rPr lang="es-MX" sz="1600" dirty="0" smtClean="0">
                          <a:solidFill>
                            <a:srgbClr val="336699"/>
                          </a:solidFill>
                        </a:rPr>
                        <a:t>No me cae bien, luego lo hace mal…</a:t>
                      </a:r>
                    </a:p>
                    <a:p>
                      <a:r>
                        <a:rPr lang="es-MX" sz="1600" dirty="0" smtClean="0">
                          <a:solidFill>
                            <a:srgbClr val="336699"/>
                          </a:solidFill>
                        </a:rPr>
                        <a:t>Es guay, luego está bien…</a:t>
                      </a:r>
                    </a:p>
                  </a:txBody>
                  <a:tcPr marL="91453" marR="91453" marT="45723" marB="45723"/>
                </a:tc>
              </a:tr>
              <a:tr h="9120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smtClean="0">
                          <a:solidFill>
                            <a:srgbClr val="C42F00"/>
                          </a:solidFill>
                        </a:rPr>
                        <a:t>Hipocontrol</a:t>
                      </a:r>
                    </a:p>
                    <a:p>
                      <a:endParaRPr lang="es-MX" sz="1800" dirty="0">
                        <a:solidFill>
                          <a:srgbClr val="C42F00"/>
                        </a:solidFill>
                      </a:endParaRPr>
                    </a:p>
                  </a:txBody>
                  <a:tcPr marL="91453" marR="91453"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solidFill>
                            <a:srgbClr val="336699"/>
                          </a:solidFill>
                        </a:rPr>
                        <a:t>Pensar</a:t>
                      </a:r>
                      <a:r>
                        <a:rPr lang="es-MX" sz="1600" baseline="0" dirty="0" smtClean="0">
                          <a:solidFill>
                            <a:srgbClr val="336699"/>
                          </a:solidFill>
                        </a:rPr>
                        <a:t> que nada está bajo nuestro control.</a:t>
                      </a:r>
                      <a:endParaRPr lang="es-MX" sz="1600" dirty="0" smtClean="0">
                        <a:solidFill>
                          <a:srgbClr val="336699"/>
                        </a:solidFill>
                      </a:endParaRPr>
                    </a:p>
                    <a:p>
                      <a:endParaRPr lang="es-MX" sz="1600" dirty="0">
                        <a:solidFill>
                          <a:srgbClr val="336699"/>
                        </a:solidFill>
                      </a:endParaRPr>
                    </a:p>
                  </a:txBody>
                  <a:tcPr marL="91453" marR="91453"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solidFill>
                            <a:srgbClr val="336699"/>
                          </a:solidFill>
                        </a:rPr>
                        <a:t>No puedo hacer nada…</a:t>
                      </a:r>
                    </a:p>
                    <a:p>
                      <a:endParaRPr lang="es-MX" sz="1600" dirty="0">
                        <a:solidFill>
                          <a:srgbClr val="336699"/>
                        </a:solidFill>
                      </a:endParaRPr>
                    </a:p>
                  </a:txBody>
                  <a:tcPr marL="91453" marR="91453" marT="45723" marB="45723"/>
                </a:tc>
              </a:tr>
              <a:tr h="1063274">
                <a:tc>
                  <a:txBody>
                    <a:bodyPr/>
                    <a:lstStyle/>
                    <a:p>
                      <a:r>
                        <a:rPr lang="es-MX" sz="1800" dirty="0" smtClean="0">
                          <a:solidFill>
                            <a:srgbClr val="C42F00"/>
                          </a:solidFill>
                        </a:rPr>
                        <a:t>Personalización o autoatribución</a:t>
                      </a:r>
                      <a:endParaRPr lang="es-MX" sz="1800" dirty="0">
                        <a:solidFill>
                          <a:srgbClr val="C42F00"/>
                        </a:solidFill>
                      </a:endParaRPr>
                    </a:p>
                  </a:txBody>
                  <a:tcPr marL="91453" marR="91453" marT="45723" marB="45723"/>
                </a:tc>
                <a:tc>
                  <a:txBody>
                    <a:bodyPr/>
                    <a:lstStyle/>
                    <a:p>
                      <a:r>
                        <a:rPr lang="es-MX" sz="1600" dirty="0" smtClean="0">
                          <a:solidFill>
                            <a:srgbClr val="336699"/>
                          </a:solidFill>
                        </a:rPr>
                        <a:t>Sentir</a:t>
                      </a:r>
                      <a:r>
                        <a:rPr lang="es-MX" sz="1600" baseline="0" dirty="0" smtClean="0">
                          <a:solidFill>
                            <a:srgbClr val="336699"/>
                          </a:solidFill>
                        </a:rPr>
                        <a:t> que lo que sucede alrededor siempre está en relación con uno mismo.</a:t>
                      </a:r>
                      <a:endParaRPr lang="es-MX" sz="1600" dirty="0">
                        <a:solidFill>
                          <a:srgbClr val="336699"/>
                        </a:solidFill>
                      </a:endParaRPr>
                    </a:p>
                  </a:txBody>
                  <a:tcPr marL="91453" marR="91453" marT="45723" marB="45723"/>
                </a:tc>
                <a:tc>
                  <a:txBody>
                    <a:bodyPr/>
                    <a:lstStyle/>
                    <a:p>
                      <a:r>
                        <a:rPr lang="es-MX" sz="1600" dirty="0" smtClean="0">
                          <a:solidFill>
                            <a:srgbClr val="336699"/>
                          </a:solidFill>
                        </a:rPr>
                        <a:t>Seguro</a:t>
                      </a:r>
                      <a:r>
                        <a:rPr lang="es-MX" sz="1600" baseline="0" dirty="0" smtClean="0">
                          <a:solidFill>
                            <a:srgbClr val="336699"/>
                          </a:solidFill>
                        </a:rPr>
                        <a:t> que se refiere a mí…</a:t>
                      </a:r>
                    </a:p>
                    <a:p>
                      <a:r>
                        <a:rPr lang="es-MX" sz="1600" baseline="0" dirty="0" smtClean="0">
                          <a:solidFill>
                            <a:srgbClr val="336699"/>
                          </a:solidFill>
                        </a:rPr>
                        <a:t>Lo ha dicho por mí…</a:t>
                      </a:r>
                      <a:endParaRPr lang="es-MX" sz="1600" dirty="0">
                        <a:solidFill>
                          <a:srgbClr val="336699"/>
                        </a:solidFill>
                      </a:endParaRPr>
                    </a:p>
                  </a:txBody>
                  <a:tcPr marL="91453" marR="91453" marT="45723" marB="45723"/>
                </a:tc>
              </a:tr>
              <a:tr h="986741">
                <a:tc>
                  <a:txBody>
                    <a:bodyPr/>
                    <a:lstStyle/>
                    <a:p>
                      <a:r>
                        <a:rPr lang="es-MX" sz="1800" dirty="0" smtClean="0">
                          <a:solidFill>
                            <a:srgbClr val="C42F00"/>
                          </a:solidFill>
                        </a:rPr>
                        <a:t>Pensamiento</a:t>
                      </a:r>
                      <a:r>
                        <a:rPr lang="es-MX" sz="1800" baseline="0" dirty="0" smtClean="0">
                          <a:solidFill>
                            <a:srgbClr val="C42F00"/>
                          </a:solidFill>
                        </a:rPr>
                        <a:t> polarizado o maniqueo</a:t>
                      </a:r>
                      <a:r>
                        <a:rPr lang="es-MX" sz="1800" dirty="0" smtClean="0">
                          <a:solidFill>
                            <a:srgbClr val="C42F00"/>
                          </a:solidFill>
                        </a:rPr>
                        <a:t> </a:t>
                      </a:r>
                      <a:endParaRPr lang="es-MX" sz="1800" dirty="0">
                        <a:solidFill>
                          <a:srgbClr val="C42F00"/>
                        </a:solidFill>
                      </a:endParaRPr>
                    </a:p>
                  </a:txBody>
                  <a:tcPr marL="91453" marR="91453" marT="45723" marB="45723"/>
                </a:tc>
                <a:tc>
                  <a:txBody>
                    <a:bodyPr/>
                    <a:lstStyle/>
                    <a:p>
                      <a:r>
                        <a:rPr lang="es-MX" sz="1600" dirty="0" smtClean="0">
                          <a:solidFill>
                            <a:srgbClr val="336699"/>
                          </a:solidFill>
                        </a:rPr>
                        <a:t>Ver</a:t>
                      </a:r>
                      <a:r>
                        <a:rPr lang="es-MX" sz="1600" baseline="0" dirty="0" smtClean="0">
                          <a:solidFill>
                            <a:srgbClr val="336699"/>
                          </a:solidFill>
                        </a:rPr>
                        <a:t> las cosas como enteramente buenas o enteramente malas.</a:t>
                      </a:r>
                      <a:endParaRPr lang="es-MX" sz="1600" dirty="0">
                        <a:solidFill>
                          <a:srgbClr val="336699"/>
                        </a:solidFill>
                      </a:endParaRPr>
                    </a:p>
                  </a:txBody>
                  <a:tcPr marL="91453" marR="91453" marT="45723" marB="45723"/>
                </a:tc>
                <a:tc>
                  <a:txBody>
                    <a:bodyPr/>
                    <a:lstStyle/>
                    <a:p>
                      <a:r>
                        <a:rPr lang="es-MX" sz="1600" dirty="0" smtClean="0">
                          <a:solidFill>
                            <a:srgbClr val="336699"/>
                          </a:solidFill>
                        </a:rPr>
                        <a:t>Soy</a:t>
                      </a:r>
                      <a:r>
                        <a:rPr lang="es-MX" sz="1600" baseline="0" dirty="0" smtClean="0">
                          <a:solidFill>
                            <a:srgbClr val="336699"/>
                          </a:solidFill>
                        </a:rPr>
                        <a:t> totalmente…</a:t>
                      </a:r>
                    </a:p>
                    <a:p>
                      <a:r>
                        <a:rPr lang="es-MX" sz="1600" baseline="0" dirty="0" smtClean="0">
                          <a:solidFill>
                            <a:srgbClr val="336699"/>
                          </a:solidFill>
                        </a:rPr>
                        <a:t>Es totalmente…</a:t>
                      </a:r>
                      <a:endParaRPr lang="es-MX" sz="1600" dirty="0">
                        <a:solidFill>
                          <a:srgbClr val="336699"/>
                        </a:solidFill>
                      </a:endParaRPr>
                    </a:p>
                  </a:txBody>
                  <a:tcPr marL="91453" marR="91453" marT="45723" marB="45723"/>
                </a:tc>
              </a:tr>
            </a:tbl>
          </a:graphicData>
        </a:graphic>
      </p:graphicFrame>
      <p:sp>
        <p:nvSpPr>
          <p:cNvPr id="6" name="Título 1"/>
          <p:cNvSpPr>
            <a:spLocks noGrp="1"/>
          </p:cNvSpPr>
          <p:nvPr>
            <p:ph type="title"/>
          </p:nvPr>
        </p:nvSpPr>
        <p:spPr>
          <a:xfrm rot="16200000">
            <a:off x="-796493" y="2771774"/>
            <a:ext cx="5616575" cy="1143000"/>
          </a:xfrm>
        </p:spPr>
        <p:txBody>
          <a:bodyPr/>
          <a:lstStyle/>
          <a:p>
            <a:pPr algn="ctr">
              <a:defRPr/>
            </a:pPr>
            <a:r>
              <a:rPr lang="es-MX" sz="3200" dirty="0">
                <a:solidFill>
                  <a:schemeClr val="accent1"/>
                </a:solidFill>
                <a:effectLst>
                  <a:outerShdw blurRad="38100" dist="38100" dir="2700000" algn="tl">
                    <a:srgbClr val="000000">
                      <a:alpha val="43137"/>
                    </a:srgbClr>
                  </a:outerShdw>
                </a:effectLst>
              </a:rPr>
              <a:t>MECANISMOS PARA CREAR PENSAMIENTOS ERRONEOS </a:t>
            </a:r>
          </a:p>
        </p:txBody>
      </p:sp>
    </p:spTree>
    <p:extLst>
      <p:ext uri="{BB962C8B-B14F-4D97-AF65-F5344CB8AC3E}">
        <p14:creationId xmlns:p14="http://schemas.microsoft.com/office/powerpoint/2010/main" val="3057599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FAD5"/>
        </a:solid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a:xfrm>
            <a:off x="2566988" y="274638"/>
            <a:ext cx="7499350" cy="1143000"/>
          </a:xfrm>
        </p:spPr>
        <p:txBody>
          <a:bodyPr/>
          <a:lstStyle/>
          <a:p>
            <a:pPr algn="ctr">
              <a:defRPr/>
            </a:pPr>
            <a:r>
              <a:rPr lang="es-MX" sz="3200" dirty="0" smtClean="0">
                <a:solidFill>
                  <a:srgbClr val="339933"/>
                </a:solidFill>
              </a:rPr>
              <a:t>¿CÓMO </a:t>
            </a:r>
            <a:r>
              <a:rPr lang="es-MX" sz="3200" dirty="0">
                <a:solidFill>
                  <a:srgbClr val="339933"/>
                </a:solidFill>
              </a:rPr>
              <a:t>VENCER ÉSTOS </a:t>
            </a:r>
            <a:r>
              <a:rPr lang="es-MX" sz="3200" dirty="0" smtClean="0">
                <a:solidFill>
                  <a:srgbClr val="339933"/>
                </a:solidFill>
              </a:rPr>
              <a:t>MECANISMOS?</a:t>
            </a:r>
            <a:endParaRPr lang="es-MX" sz="3200" dirty="0">
              <a:solidFill>
                <a:srgbClr val="339933"/>
              </a:solidFill>
            </a:endParaRPr>
          </a:p>
        </p:txBody>
      </p:sp>
      <p:sp>
        <p:nvSpPr>
          <p:cNvPr id="24579" name="Marcador de contenido 5"/>
          <p:cNvSpPr>
            <a:spLocks noGrp="1"/>
          </p:cNvSpPr>
          <p:nvPr>
            <p:ph idx="1"/>
          </p:nvPr>
        </p:nvSpPr>
        <p:spPr>
          <a:xfrm>
            <a:off x="3662544" y="1565291"/>
            <a:ext cx="5308238" cy="4548006"/>
          </a:xfrm>
        </p:spPr>
        <p:txBody>
          <a:bodyPr/>
          <a:lstStyle/>
          <a:p>
            <a:pPr algn="just">
              <a:buFont typeface="Courier New" panose="02070309020205020404" pitchFamily="49" charset="0"/>
              <a:buChar char="o"/>
              <a:defRPr/>
            </a:pPr>
            <a:r>
              <a:rPr lang="es-MX" sz="2200" dirty="0">
                <a:solidFill>
                  <a:schemeClr val="accent1">
                    <a:lumMod val="75000"/>
                  </a:schemeClr>
                </a:solidFill>
              </a:rPr>
              <a:t>Romper con el pensamiento sirviéndose de palabras o frases contundentes como: no, mentira, calla, para con esta basura, no es verdad...</a:t>
            </a:r>
          </a:p>
          <a:p>
            <a:pPr algn="just">
              <a:buFont typeface="Courier New" panose="02070309020205020404" pitchFamily="49" charset="0"/>
              <a:buChar char="o"/>
              <a:defRPr/>
            </a:pPr>
            <a:r>
              <a:rPr lang="es-MX" altLang="es-MX" sz="2200" dirty="0">
                <a:solidFill>
                  <a:schemeClr val="accent1">
                    <a:lumMod val="75000"/>
                  </a:schemeClr>
                </a:solidFill>
              </a:rPr>
              <a:t>Desenmascarar el mecanismo.</a:t>
            </a:r>
          </a:p>
          <a:p>
            <a:pPr algn="just">
              <a:buFont typeface="Courier New" panose="02070309020205020404" pitchFamily="49" charset="0"/>
              <a:buChar char="o"/>
              <a:defRPr/>
            </a:pPr>
            <a:r>
              <a:rPr lang="es-MX" altLang="es-MX" sz="2200" dirty="0">
                <a:solidFill>
                  <a:schemeClr val="accent1">
                    <a:lumMod val="75000"/>
                  </a:schemeClr>
                </a:solidFill>
              </a:rPr>
              <a:t>Análisis realista que tenga en cuenta toda la realidad y sus distintos matices.</a:t>
            </a:r>
          </a:p>
          <a:p>
            <a:pPr algn="just">
              <a:buFont typeface="Courier New" panose="02070309020205020404" pitchFamily="49" charset="0"/>
              <a:buChar char="o"/>
              <a:defRPr/>
            </a:pPr>
            <a:r>
              <a:rPr lang="es-MX" altLang="es-MX" sz="2200" dirty="0">
                <a:solidFill>
                  <a:schemeClr val="accent1">
                    <a:lumMod val="75000"/>
                  </a:schemeClr>
                </a:solidFill>
              </a:rPr>
              <a:t>Pensamientos positivos, viendo el lado bueno de las cosas.</a:t>
            </a:r>
          </a:p>
          <a:p>
            <a:pPr algn="just">
              <a:buFont typeface="Courier New" panose="02070309020205020404" pitchFamily="49" charset="0"/>
              <a:buChar char="o"/>
              <a:defRPr/>
            </a:pPr>
            <a:r>
              <a:rPr lang="es-MX" altLang="es-MX" sz="2200" dirty="0">
                <a:solidFill>
                  <a:schemeClr val="accent1">
                    <a:lumMod val="75000"/>
                  </a:schemeClr>
                </a:solidFill>
              </a:rPr>
              <a:t>Autoafirmar nuestra propia valía y nuestras posibilidades de forma realista y optimista.</a:t>
            </a:r>
          </a:p>
          <a:p>
            <a:pPr algn="just">
              <a:buFont typeface="Courier New" panose="02070309020205020404" pitchFamily="49" charset="0"/>
              <a:buChar char="o"/>
              <a:defRPr/>
            </a:pPr>
            <a:endParaRPr lang="es-MX" altLang="es-MX" sz="2400" dirty="0">
              <a:solidFill>
                <a:schemeClr val="accent1">
                  <a:lumMod val="75000"/>
                </a:schemeClr>
              </a:solidFill>
            </a:endParaRPr>
          </a:p>
        </p:txBody>
      </p:sp>
      <p:pic>
        <p:nvPicPr>
          <p:cNvPr id="27652" name="Picture 14" descr="https://s-media-cache-ak0.pinimg.com/236x/22/0b/fc/220bfc2f2729ea15dd6ee0fd32fd62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59438">
            <a:off x="9517384" y="3456512"/>
            <a:ext cx="2308199" cy="230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838" y="1225519"/>
            <a:ext cx="2720250" cy="2714595"/>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285" y="4255170"/>
            <a:ext cx="2744803" cy="2131259"/>
          </a:xfrm>
          <a:prstGeom prst="rect">
            <a:avLst/>
          </a:prstGeom>
        </p:spPr>
      </p:pic>
    </p:spTree>
    <p:extLst>
      <p:ext uri="{BB962C8B-B14F-4D97-AF65-F5344CB8AC3E}">
        <p14:creationId xmlns:p14="http://schemas.microsoft.com/office/powerpoint/2010/main" val="2757466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Effect transition="in" filter="fade">
                                      <p:cBhvr>
                                        <p:cTn id="13" dur="1000"/>
                                        <p:tgtEl>
                                          <p:spTgt spid="24579">
                                            <p:txEl>
                                              <p:pRg st="0" end="0"/>
                                            </p:txEl>
                                          </p:spTgt>
                                        </p:tgtEl>
                                      </p:cBhvr>
                                    </p:animEffect>
                                    <p:anim calcmode="lin" valueType="num">
                                      <p:cBhvr>
                                        <p:cTn id="14"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4579">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579">
                                            <p:txEl>
                                              <p:pRg st="1" end="1"/>
                                            </p:txEl>
                                          </p:spTgt>
                                        </p:tgtEl>
                                        <p:attrNameLst>
                                          <p:attrName>style.visibility</p:attrName>
                                        </p:attrNameLst>
                                      </p:cBhvr>
                                      <p:to>
                                        <p:strVal val="visible"/>
                                      </p:to>
                                    </p:set>
                                    <p:animEffect transition="in" filter="fade">
                                      <p:cBhvr>
                                        <p:cTn id="19" dur="1000"/>
                                        <p:tgtEl>
                                          <p:spTgt spid="24579">
                                            <p:txEl>
                                              <p:pRg st="1" end="1"/>
                                            </p:txEl>
                                          </p:spTgt>
                                        </p:tgtEl>
                                      </p:cBhvr>
                                    </p:animEffect>
                                    <p:anim calcmode="lin" valueType="num">
                                      <p:cBhvr>
                                        <p:cTn id="20" dur="1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4579">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4579">
                                            <p:txEl>
                                              <p:pRg st="2" end="2"/>
                                            </p:txEl>
                                          </p:spTgt>
                                        </p:tgtEl>
                                        <p:attrNameLst>
                                          <p:attrName>style.visibility</p:attrName>
                                        </p:attrNameLst>
                                      </p:cBhvr>
                                      <p:to>
                                        <p:strVal val="visible"/>
                                      </p:to>
                                    </p:set>
                                    <p:animEffect transition="in" filter="fade">
                                      <p:cBhvr>
                                        <p:cTn id="25" dur="1000"/>
                                        <p:tgtEl>
                                          <p:spTgt spid="24579">
                                            <p:txEl>
                                              <p:pRg st="2" end="2"/>
                                            </p:txEl>
                                          </p:spTgt>
                                        </p:tgtEl>
                                      </p:cBhvr>
                                    </p:animEffect>
                                    <p:anim calcmode="lin" valueType="num">
                                      <p:cBhvr>
                                        <p:cTn id="26"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4579">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4579">
                                            <p:txEl>
                                              <p:pRg st="3" end="3"/>
                                            </p:txEl>
                                          </p:spTgt>
                                        </p:tgtEl>
                                        <p:attrNameLst>
                                          <p:attrName>style.visibility</p:attrName>
                                        </p:attrNameLst>
                                      </p:cBhvr>
                                      <p:to>
                                        <p:strVal val="visible"/>
                                      </p:to>
                                    </p:set>
                                    <p:animEffect transition="in" filter="fade">
                                      <p:cBhvr>
                                        <p:cTn id="31" dur="1000"/>
                                        <p:tgtEl>
                                          <p:spTgt spid="24579">
                                            <p:txEl>
                                              <p:pRg st="3" end="3"/>
                                            </p:txEl>
                                          </p:spTgt>
                                        </p:tgtEl>
                                      </p:cBhvr>
                                    </p:animEffect>
                                    <p:anim calcmode="lin" valueType="num">
                                      <p:cBhvr>
                                        <p:cTn id="32" dur="10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24579">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24579">
                                            <p:txEl>
                                              <p:pRg st="4" end="4"/>
                                            </p:txEl>
                                          </p:spTgt>
                                        </p:tgtEl>
                                        <p:attrNameLst>
                                          <p:attrName>style.visibility</p:attrName>
                                        </p:attrNameLst>
                                      </p:cBhvr>
                                      <p:to>
                                        <p:strVal val="visible"/>
                                      </p:to>
                                    </p:set>
                                    <p:animEffect transition="in" filter="fade">
                                      <p:cBhvr>
                                        <p:cTn id="37" dur="1000"/>
                                        <p:tgtEl>
                                          <p:spTgt spid="24579">
                                            <p:txEl>
                                              <p:pRg st="4" end="4"/>
                                            </p:txEl>
                                          </p:spTgt>
                                        </p:tgtEl>
                                      </p:cBhvr>
                                    </p:animEffect>
                                    <p:anim calcmode="lin" valueType="num">
                                      <p:cBhvr>
                                        <p:cTn id="38" dur="10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24579">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31"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90"/>
                                          </p:val>
                                        </p:tav>
                                        <p:tav tm="100000">
                                          <p:val>
                                            <p:fltVal val="0"/>
                                          </p:val>
                                        </p:tav>
                                      </p:tavLst>
                                    </p:anim>
                                    <p:animEffect transition="in" filter="fade">
                                      <p:cBhvr>
                                        <p:cTn id="46" dur="1000"/>
                                        <p:tgtEl>
                                          <p:spTgt spid="3"/>
                                        </p:tgtEl>
                                      </p:cBhvr>
                                    </p:animEffect>
                                  </p:childTnLst>
                                </p:cTn>
                              </p:par>
                            </p:childTnLst>
                          </p:cTn>
                        </p:par>
                        <p:par>
                          <p:cTn id="47" fill="hold">
                            <p:stCondLst>
                              <p:cond delay="7000"/>
                            </p:stCondLst>
                            <p:childTnLst>
                              <p:par>
                                <p:cTn id="48" presetID="31"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1000" fill="hold"/>
                                        <p:tgtEl>
                                          <p:spTgt spid="4"/>
                                        </p:tgtEl>
                                        <p:attrNameLst>
                                          <p:attrName>ppt_w</p:attrName>
                                        </p:attrNameLst>
                                      </p:cBhvr>
                                      <p:tavLst>
                                        <p:tav tm="0">
                                          <p:val>
                                            <p:fltVal val="0"/>
                                          </p:val>
                                        </p:tav>
                                        <p:tav tm="100000">
                                          <p:val>
                                            <p:strVal val="#ppt_w"/>
                                          </p:val>
                                        </p:tav>
                                      </p:tavLst>
                                    </p:anim>
                                    <p:anim calcmode="lin" valueType="num">
                                      <p:cBhvr>
                                        <p:cTn id="51" dur="1000" fill="hold"/>
                                        <p:tgtEl>
                                          <p:spTgt spid="4"/>
                                        </p:tgtEl>
                                        <p:attrNameLst>
                                          <p:attrName>ppt_h</p:attrName>
                                        </p:attrNameLst>
                                      </p:cBhvr>
                                      <p:tavLst>
                                        <p:tav tm="0">
                                          <p:val>
                                            <p:fltVal val="0"/>
                                          </p:val>
                                        </p:tav>
                                        <p:tav tm="100000">
                                          <p:val>
                                            <p:strVal val="#ppt_h"/>
                                          </p:val>
                                        </p:tav>
                                      </p:tavLst>
                                    </p:anim>
                                    <p:anim calcmode="lin" valueType="num">
                                      <p:cBhvr>
                                        <p:cTn id="52" dur="1000" fill="hold"/>
                                        <p:tgtEl>
                                          <p:spTgt spid="4"/>
                                        </p:tgtEl>
                                        <p:attrNameLst>
                                          <p:attrName>style.rotation</p:attrName>
                                        </p:attrNameLst>
                                      </p:cBhvr>
                                      <p:tavLst>
                                        <p:tav tm="0">
                                          <p:val>
                                            <p:fltVal val="90"/>
                                          </p:val>
                                        </p:tav>
                                        <p:tav tm="100000">
                                          <p:val>
                                            <p:fltVal val="0"/>
                                          </p:val>
                                        </p:tav>
                                      </p:tavLst>
                                    </p:anim>
                                    <p:animEffect transition="in" filter="fade">
                                      <p:cBhvr>
                                        <p:cTn id="53" dur="1000"/>
                                        <p:tgtEl>
                                          <p:spTgt spid="4"/>
                                        </p:tgtEl>
                                      </p:cBhvr>
                                    </p:animEffect>
                                  </p:childTnLst>
                                </p:cTn>
                              </p:par>
                            </p:childTnLst>
                          </p:cTn>
                        </p:par>
                        <p:par>
                          <p:cTn id="54" fill="hold">
                            <p:stCondLst>
                              <p:cond delay="8000"/>
                            </p:stCondLst>
                            <p:childTnLst>
                              <p:par>
                                <p:cTn id="55" presetID="31" presetClass="entr" presetSubtype="0" fill="hold" nodeType="afterEffect">
                                  <p:stCondLst>
                                    <p:cond delay="0"/>
                                  </p:stCondLst>
                                  <p:childTnLst>
                                    <p:set>
                                      <p:cBhvr>
                                        <p:cTn id="56" dur="1" fill="hold">
                                          <p:stCondLst>
                                            <p:cond delay="0"/>
                                          </p:stCondLst>
                                        </p:cTn>
                                        <p:tgtEl>
                                          <p:spTgt spid="27652"/>
                                        </p:tgtEl>
                                        <p:attrNameLst>
                                          <p:attrName>style.visibility</p:attrName>
                                        </p:attrNameLst>
                                      </p:cBhvr>
                                      <p:to>
                                        <p:strVal val="visible"/>
                                      </p:to>
                                    </p:set>
                                    <p:anim calcmode="lin" valueType="num">
                                      <p:cBhvr>
                                        <p:cTn id="57" dur="1000" fill="hold"/>
                                        <p:tgtEl>
                                          <p:spTgt spid="27652"/>
                                        </p:tgtEl>
                                        <p:attrNameLst>
                                          <p:attrName>ppt_w</p:attrName>
                                        </p:attrNameLst>
                                      </p:cBhvr>
                                      <p:tavLst>
                                        <p:tav tm="0">
                                          <p:val>
                                            <p:fltVal val="0"/>
                                          </p:val>
                                        </p:tav>
                                        <p:tav tm="100000">
                                          <p:val>
                                            <p:strVal val="#ppt_w"/>
                                          </p:val>
                                        </p:tav>
                                      </p:tavLst>
                                    </p:anim>
                                    <p:anim calcmode="lin" valueType="num">
                                      <p:cBhvr>
                                        <p:cTn id="58" dur="1000" fill="hold"/>
                                        <p:tgtEl>
                                          <p:spTgt spid="27652"/>
                                        </p:tgtEl>
                                        <p:attrNameLst>
                                          <p:attrName>ppt_h</p:attrName>
                                        </p:attrNameLst>
                                      </p:cBhvr>
                                      <p:tavLst>
                                        <p:tav tm="0">
                                          <p:val>
                                            <p:fltVal val="0"/>
                                          </p:val>
                                        </p:tav>
                                        <p:tav tm="100000">
                                          <p:val>
                                            <p:strVal val="#ppt_h"/>
                                          </p:val>
                                        </p:tav>
                                      </p:tavLst>
                                    </p:anim>
                                    <p:anim calcmode="lin" valueType="num">
                                      <p:cBhvr>
                                        <p:cTn id="59" dur="1000" fill="hold"/>
                                        <p:tgtEl>
                                          <p:spTgt spid="27652"/>
                                        </p:tgtEl>
                                        <p:attrNameLst>
                                          <p:attrName>style.rotation</p:attrName>
                                        </p:attrNameLst>
                                      </p:cBhvr>
                                      <p:tavLst>
                                        <p:tav tm="0">
                                          <p:val>
                                            <p:fltVal val="90"/>
                                          </p:val>
                                        </p:tav>
                                        <p:tav tm="100000">
                                          <p:val>
                                            <p:fltVal val="0"/>
                                          </p:val>
                                        </p:tav>
                                      </p:tavLst>
                                    </p:anim>
                                    <p:animEffect transition="in" filter="fade">
                                      <p:cBhvr>
                                        <p:cTn id="60" dur="10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bg>
      <p:bgPr>
        <a:solidFill>
          <a:srgbClr val="FFD5FF"/>
        </a:solidFill>
        <a:effectLst/>
      </p:bgPr>
    </p:bg>
    <p:spTree>
      <p:nvGrpSpPr>
        <p:cNvPr id="1" name=""/>
        <p:cNvGrpSpPr/>
        <p:nvPr/>
      </p:nvGrpSpPr>
      <p:grpSpPr>
        <a:xfrm>
          <a:off x="0" y="0"/>
          <a:ext cx="0" cy="0"/>
          <a:chOff x="0" y="0"/>
          <a:chExt cx="0" cy="0"/>
        </a:xfrm>
      </p:grpSpPr>
      <p:sp>
        <p:nvSpPr>
          <p:cNvPr id="8" name="7 Título"/>
          <p:cNvSpPr>
            <a:spLocks noGrp="1"/>
          </p:cNvSpPr>
          <p:nvPr>
            <p:ph type="title"/>
          </p:nvPr>
        </p:nvSpPr>
        <p:spPr>
          <a:xfrm>
            <a:off x="2959100" y="274638"/>
            <a:ext cx="7499350" cy="1143000"/>
          </a:xfrm>
        </p:spPr>
        <p:txBody>
          <a:bodyPr/>
          <a:lstStyle/>
          <a:p>
            <a:pPr algn="ctr" eaLnBrk="1" fontAlgn="auto" hangingPunct="1">
              <a:spcAft>
                <a:spcPts val="0"/>
              </a:spcAft>
              <a:defRPr/>
            </a:pPr>
            <a:r>
              <a:rPr lang="es-AR" sz="3200" dirty="0">
                <a:solidFill>
                  <a:srgbClr val="FF0000"/>
                </a:solidFill>
              </a:rPr>
              <a:t>¿QUÉ ES </a:t>
            </a:r>
            <a:r>
              <a:rPr lang="es-AR" sz="3200" dirty="0" smtClean="0">
                <a:solidFill>
                  <a:srgbClr val="FF0000"/>
                </a:solidFill>
              </a:rPr>
              <a:t>LA AUTOESTIMA</a:t>
            </a:r>
            <a:r>
              <a:rPr lang="es-AR" sz="3200" dirty="0">
                <a:solidFill>
                  <a:srgbClr val="FF0000"/>
                </a:solidFill>
              </a:rPr>
              <a:t>?</a:t>
            </a:r>
            <a:r>
              <a:rPr lang="es-AR" sz="3200" dirty="0">
                <a:solidFill>
                  <a:srgbClr val="FF3300"/>
                </a:solidFill>
              </a:rPr>
              <a:t>  </a:t>
            </a:r>
          </a:p>
        </p:txBody>
      </p:sp>
      <p:sp>
        <p:nvSpPr>
          <p:cNvPr id="28675" name="Marcador de contenido 1"/>
          <p:cNvSpPr>
            <a:spLocks noGrp="1"/>
          </p:cNvSpPr>
          <p:nvPr>
            <p:ph sz="half" idx="2"/>
          </p:nvPr>
        </p:nvSpPr>
        <p:spPr>
          <a:xfrm>
            <a:off x="6708775" y="1417638"/>
            <a:ext cx="4107122" cy="4820632"/>
          </a:xfrm>
        </p:spPr>
        <p:txBody>
          <a:bodyPr/>
          <a:lstStyle/>
          <a:p>
            <a:pPr algn="just">
              <a:buFont typeface="Courier New" panose="02070309020205020404" pitchFamily="49" charset="0"/>
              <a:buChar char="o"/>
            </a:pPr>
            <a:r>
              <a:rPr lang="es-MX" altLang="es-MX" sz="2400" dirty="0"/>
              <a:t>Es la percepción evaluativa de uno mismo.</a:t>
            </a:r>
          </a:p>
          <a:p>
            <a:pPr algn="just">
              <a:buFont typeface="Courier New" panose="02070309020205020404" pitchFamily="49" charset="0"/>
              <a:buChar char="o"/>
            </a:pPr>
            <a:r>
              <a:rPr lang="es-MX" altLang="es-MX" sz="2400" dirty="0"/>
              <a:t>Todos desarrollamos una autoestima positiva o negativa, alta o baja.</a:t>
            </a:r>
          </a:p>
          <a:p>
            <a:pPr algn="just">
              <a:buFont typeface="Courier New" panose="02070309020205020404" pitchFamily="49" charset="0"/>
              <a:buChar char="o"/>
            </a:pPr>
            <a:r>
              <a:rPr lang="es-MX" altLang="es-MX" sz="2400" dirty="0"/>
              <a:t>Importa desarrollarla de la manera más realista y positiva posible y que nos permita descubrir nuestros recursos personales, para utilizarlos debidamente.</a:t>
            </a:r>
          </a:p>
        </p:txBody>
      </p:sp>
      <p:pic>
        <p:nvPicPr>
          <p:cNvPr id="2050" name="Picture 2" descr="https://encrypted-tbn3.gstatic.com/images?q=tbn:ANd9GcSkGxxpslkjv9AD5DmDDIrAGn0wVPao-9R6SK3bq26X-lsOPQnXQ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6732" y="4369270"/>
            <a:ext cx="2746531" cy="20946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centroatc.com/wp-content/uploads/2012/04/autoestima-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3124" y="1417638"/>
            <a:ext cx="3503901" cy="2453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432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Effect transition="in" filter="fade">
                                      <p:cBhvr>
                                        <p:cTn id="13" dur="1000"/>
                                        <p:tgtEl>
                                          <p:spTgt spid="28675">
                                            <p:txEl>
                                              <p:pRg st="0" end="0"/>
                                            </p:txEl>
                                          </p:spTgt>
                                        </p:tgtEl>
                                      </p:cBhvr>
                                    </p:animEffect>
                                    <p:anim calcmode="lin" valueType="num">
                                      <p:cBhvr>
                                        <p:cTn id="14" dur="10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8675">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675">
                                            <p:txEl>
                                              <p:pRg st="1" end="1"/>
                                            </p:txEl>
                                          </p:spTgt>
                                        </p:tgtEl>
                                        <p:attrNameLst>
                                          <p:attrName>style.visibility</p:attrName>
                                        </p:attrNameLst>
                                      </p:cBhvr>
                                      <p:to>
                                        <p:strVal val="visible"/>
                                      </p:to>
                                    </p:set>
                                    <p:animEffect transition="in" filter="fade">
                                      <p:cBhvr>
                                        <p:cTn id="19" dur="1000"/>
                                        <p:tgtEl>
                                          <p:spTgt spid="28675">
                                            <p:txEl>
                                              <p:pRg st="1" end="1"/>
                                            </p:txEl>
                                          </p:spTgt>
                                        </p:tgtEl>
                                      </p:cBhvr>
                                    </p:animEffect>
                                    <p:anim calcmode="lin" valueType="num">
                                      <p:cBhvr>
                                        <p:cTn id="20" dur="1000" fill="hold"/>
                                        <p:tgtEl>
                                          <p:spTgt spid="28675">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8675">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8675">
                                            <p:txEl>
                                              <p:pRg st="2" end="2"/>
                                            </p:txEl>
                                          </p:spTgt>
                                        </p:tgtEl>
                                        <p:attrNameLst>
                                          <p:attrName>style.visibility</p:attrName>
                                        </p:attrNameLst>
                                      </p:cBhvr>
                                      <p:to>
                                        <p:strVal val="visible"/>
                                      </p:to>
                                    </p:set>
                                    <p:animEffect transition="in" filter="fade">
                                      <p:cBhvr>
                                        <p:cTn id="25" dur="1000"/>
                                        <p:tgtEl>
                                          <p:spTgt spid="28675">
                                            <p:txEl>
                                              <p:pRg st="2" end="2"/>
                                            </p:txEl>
                                          </p:spTgt>
                                        </p:tgtEl>
                                      </p:cBhvr>
                                    </p:animEffect>
                                    <p:anim calcmode="lin" valueType="num">
                                      <p:cBhvr>
                                        <p:cTn id="26" dur="1000" fill="hold"/>
                                        <p:tgtEl>
                                          <p:spTgt spid="28675">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8675">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2052"/>
                                        </p:tgtEl>
                                        <p:attrNameLst>
                                          <p:attrName>style.visibility</p:attrName>
                                        </p:attrNameLst>
                                      </p:cBhvr>
                                      <p:to>
                                        <p:strVal val="visible"/>
                                      </p:to>
                                    </p:set>
                                    <p:anim calcmode="lin" valueType="num">
                                      <p:cBhvr>
                                        <p:cTn id="31" dur="500" fill="hold"/>
                                        <p:tgtEl>
                                          <p:spTgt spid="2052"/>
                                        </p:tgtEl>
                                        <p:attrNameLst>
                                          <p:attrName>ppt_w</p:attrName>
                                        </p:attrNameLst>
                                      </p:cBhvr>
                                      <p:tavLst>
                                        <p:tav tm="0">
                                          <p:val>
                                            <p:fltVal val="0"/>
                                          </p:val>
                                        </p:tav>
                                        <p:tav tm="100000">
                                          <p:val>
                                            <p:strVal val="#ppt_w"/>
                                          </p:val>
                                        </p:tav>
                                      </p:tavLst>
                                    </p:anim>
                                    <p:anim calcmode="lin" valueType="num">
                                      <p:cBhvr>
                                        <p:cTn id="32" dur="500" fill="hold"/>
                                        <p:tgtEl>
                                          <p:spTgt spid="2052"/>
                                        </p:tgtEl>
                                        <p:attrNameLst>
                                          <p:attrName>ppt_h</p:attrName>
                                        </p:attrNameLst>
                                      </p:cBhvr>
                                      <p:tavLst>
                                        <p:tav tm="0">
                                          <p:val>
                                            <p:fltVal val="0"/>
                                          </p:val>
                                        </p:tav>
                                        <p:tav tm="100000">
                                          <p:val>
                                            <p:strVal val="#ppt_h"/>
                                          </p:val>
                                        </p:tav>
                                      </p:tavLst>
                                    </p:anim>
                                    <p:animEffect transition="in" filter="fade">
                                      <p:cBhvr>
                                        <p:cTn id="33" dur="500"/>
                                        <p:tgtEl>
                                          <p:spTgt spid="2052"/>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 calcmode="lin" valueType="num">
                                      <p:cBhvr>
                                        <p:cTn id="37" dur="500" fill="hold"/>
                                        <p:tgtEl>
                                          <p:spTgt spid="2050"/>
                                        </p:tgtEl>
                                        <p:attrNameLst>
                                          <p:attrName>ppt_w</p:attrName>
                                        </p:attrNameLst>
                                      </p:cBhvr>
                                      <p:tavLst>
                                        <p:tav tm="0">
                                          <p:val>
                                            <p:fltVal val="0"/>
                                          </p:val>
                                        </p:tav>
                                        <p:tav tm="100000">
                                          <p:val>
                                            <p:strVal val="#ppt_w"/>
                                          </p:val>
                                        </p:tav>
                                      </p:tavLst>
                                    </p:anim>
                                    <p:anim calcmode="lin" valueType="num">
                                      <p:cBhvr>
                                        <p:cTn id="38" dur="500" fill="hold"/>
                                        <p:tgtEl>
                                          <p:spTgt spid="2050"/>
                                        </p:tgtEl>
                                        <p:attrNameLst>
                                          <p:attrName>ppt_h</p:attrName>
                                        </p:attrNameLst>
                                      </p:cBhvr>
                                      <p:tavLst>
                                        <p:tav tm="0">
                                          <p:val>
                                            <p:fltVal val="0"/>
                                          </p:val>
                                        </p:tav>
                                        <p:tav tm="100000">
                                          <p:val>
                                            <p:strVal val="#ppt_h"/>
                                          </p:val>
                                        </p:tav>
                                      </p:tavLst>
                                    </p:anim>
                                    <p:animEffect transition="in" filter="fade">
                                      <p:cBhvr>
                                        <p:cTn id="3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959100" y="274638"/>
            <a:ext cx="7499350" cy="1143000"/>
          </a:xfrm>
        </p:spPr>
        <p:txBody>
          <a:bodyPr/>
          <a:lstStyle/>
          <a:p>
            <a:pPr algn="ctr">
              <a:defRPr/>
            </a:pPr>
            <a:r>
              <a:rPr lang="es-MX" sz="3200" dirty="0">
                <a:solidFill>
                  <a:srgbClr val="FF7C80"/>
                </a:solidFill>
              </a:rPr>
              <a:t>¿CUÁLES SON LAS BASES DE LA AUTOESTIMA?</a:t>
            </a:r>
          </a:p>
        </p:txBody>
      </p:sp>
      <p:sp>
        <p:nvSpPr>
          <p:cNvPr id="29699" name="Marcador de contenido 3"/>
          <p:cNvSpPr>
            <a:spLocks noGrp="1"/>
          </p:cNvSpPr>
          <p:nvPr>
            <p:ph sz="half" idx="1"/>
          </p:nvPr>
        </p:nvSpPr>
        <p:spPr>
          <a:xfrm>
            <a:off x="1495318" y="1507269"/>
            <a:ext cx="4344670" cy="4664075"/>
          </a:xfrm>
        </p:spPr>
        <p:txBody>
          <a:bodyPr/>
          <a:lstStyle/>
          <a:p>
            <a:pPr marL="539750" indent="-457200" algn="just">
              <a:buClr>
                <a:srgbClr val="FF7C80"/>
              </a:buClr>
              <a:buFont typeface="Wingdings 2" panose="05020102010507070707" pitchFamily="18" charset="2"/>
              <a:buAutoNum type="alphaLcParenR"/>
            </a:pPr>
            <a:r>
              <a:rPr lang="es-MX" altLang="es-MX" sz="2400" b="1" dirty="0">
                <a:solidFill>
                  <a:srgbClr val="336699"/>
                </a:solidFill>
              </a:rPr>
              <a:t>El autoconcepto </a:t>
            </a:r>
            <a:r>
              <a:rPr lang="es-MX" altLang="es-MX" sz="2400" dirty="0">
                <a:solidFill>
                  <a:srgbClr val="336699"/>
                </a:solidFill>
              </a:rPr>
              <a:t>(imagen que una persona tiene acerca de sí misma y de su mundo personal) en dos áreas: </a:t>
            </a:r>
            <a:endParaRPr lang="es-MX" altLang="es-MX" sz="2400" dirty="0" smtClean="0">
              <a:solidFill>
                <a:srgbClr val="336699"/>
              </a:solidFill>
            </a:endParaRPr>
          </a:p>
          <a:p>
            <a:pPr marL="82550" indent="0" algn="just">
              <a:buNone/>
            </a:pPr>
            <a:endParaRPr lang="es-MX" altLang="es-MX" sz="2400" dirty="0">
              <a:solidFill>
                <a:srgbClr val="336699"/>
              </a:solidFill>
            </a:endParaRPr>
          </a:p>
          <a:p>
            <a:pPr marL="539750" indent="-457200" algn="just">
              <a:buClr>
                <a:srgbClr val="FF7C80"/>
              </a:buClr>
              <a:buFont typeface="Gill Sans MT" panose="020B0502020104020203" pitchFamily="34" charset="0"/>
              <a:buAutoNum type="arabicPeriod"/>
            </a:pPr>
            <a:r>
              <a:rPr lang="es-MX" altLang="es-MX" sz="2400" dirty="0">
                <a:solidFill>
                  <a:srgbClr val="336699"/>
                </a:solidFill>
              </a:rPr>
              <a:t>Como una persona hábil.- capaz de valerse por sí misma.</a:t>
            </a:r>
          </a:p>
          <a:p>
            <a:pPr marL="539750" indent="-457200" algn="just">
              <a:buClr>
                <a:srgbClr val="FF7C80"/>
              </a:buClr>
              <a:buFont typeface="Gill Sans MT" panose="020B0502020104020203" pitchFamily="34" charset="0"/>
              <a:buAutoNum type="arabicPeriod"/>
            </a:pPr>
            <a:r>
              <a:rPr lang="es-MX" altLang="es-MX" sz="2400" dirty="0">
                <a:solidFill>
                  <a:srgbClr val="336699"/>
                </a:solidFill>
              </a:rPr>
              <a:t>Como una persona sexual.- capaz de relacionarse sexualmente con otras personas.</a:t>
            </a:r>
          </a:p>
        </p:txBody>
      </p:sp>
      <p:pic>
        <p:nvPicPr>
          <p:cNvPr id="3076" name="Picture 4" descr="adolescen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6508" y="4028972"/>
            <a:ext cx="2713356" cy="271335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fundaciontelevisa.org/mejorenfamilia/wp-content/uploads/2013/05/autoestima-adolescentes-escuel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8072" y="1417638"/>
            <a:ext cx="3677350" cy="2421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420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9699">
                                            <p:txEl>
                                              <p:pRg st="0" end="0"/>
                                            </p:txEl>
                                          </p:spTgt>
                                        </p:tgtEl>
                                        <p:attrNameLst>
                                          <p:attrName>style.visibility</p:attrName>
                                        </p:attrNameLst>
                                      </p:cBhvr>
                                      <p:to>
                                        <p:strVal val="visible"/>
                                      </p:to>
                                    </p:set>
                                    <p:animEffect transition="in" filter="fade">
                                      <p:cBhvr>
                                        <p:cTn id="11" dur="1000"/>
                                        <p:tgtEl>
                                          <p:spTgt spid="29699">
                                            <p:txEl>
                                              <p:pRg st="0" end="0"/>
                                            </p:txEl>
                                          </p:spTgt>
                                        </p:tgtEl>
                                      </p:cBhvr>
                                    </p:animEffect>
                                    <p:anim calcmode="lin" valueType="num">
                                      <p:cBhvr>
                                        <p:cTn id="12" dur="10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9699">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Effect transition="in" filter="fade">
                                      <p:cBhvr>
                                        <p:cTn id="17" dur="1000"/>
                                        <p:tgtEl>
                                          <p:spTgt spid="29699">
                                            <p:txEl>
                                              <p:pRg st="2" end="2"/>
                                            </p:txEl>
                                          </p:spTgt>
                                        </p:tgtEl>
                                      </p:cBhvr>
                                    </p:animEffect>
                                    <p:anim calcmode="lin" valueType="num">
                                      <p:cBhvr>
                                        <p:cTn id="18" dur="10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9699">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699">
                                            <p:txEl>
                                              <p:pRg st="3" end="3"/>
                                            </p:txEl>
                                          </p:spTgt>
                                        </p:tgtEl>
                                        <p:attrNameLst>
                                          <p:attrName>style.visibility</p:attrName>
                                        </p:attrNameLst>
                                      </p:cBhvr>
                                      <p:to>
                                        <p:strVal val="visible"/>
                                      </p:to>
                                    </p:set>
                                    <p:animEffect transition="in" filter="fade">
                                      <p:cBhvr>
                                        <p:cTn id="23" dur="1000"/>
                                        <p:tgtEl>
                                          <p:spTgt spid="29699">
                                            <p:txEl>
                                              <p:pRg st="3" end="3"/>
                                            </p:txEl>
                                          </p:spTgt>
                                        </p:tgtEl>
                                      </p:cBhvr>
                                    </p:animEffect>
                                    <p:anim calcmode="lin" valueType="num">
                                      <p:cBhvr>
                                        <p:cTn id="24" dur="1000" fill="hold"/>
                                        <p:tgtEl>
                                          <p:spTgt spid="29699">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29699">
                                            <p:txEl>
                                              <p:pRg st="3" end="3"/>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3" presetClass="entr" presetSubtype="10" fill="hold" nodeType="afterEffect">
                                  <p:stCondLst>
                                    <p:cond delay="0"/>
                                  </p:stCondLst>
                                  <p:childTnLst>
                                    <p:set>
                                      <p:cBhvr>
                                        <p:cTn id="28" dur="1" fill="hold">
                                          <p:stCondLst>
                                            <p:cond delay="0"/>
                                          </p:stCondLst>
                                        </p:cTn>
                                        <p:tgtEl>
                                          <p:spTgt spid="3078"/>
                                        </p:tgtEl>
                                        <p:attrNameLst>
                                          <p:attrName>style.visibility</p:attrName>
                                        </p:attrNameLst>
                                      </p:cBhvr>
                                      <p:to>
                                        <p:strVal val="visible"/>
                                      </p:to>
                                    </p:set>
                                    <p:animEffect transition="in" filter="blinds(horizontal)">
                                      <p:cBhvr>
                                        <p:cTn id="29" dur="500"/>
                                        <p:tgtEl>
                                          <p:spTgt spid="3078"/>
                                        </p:tgtEl>
                                      </p:cBhvr>
                                    </p:animEffect>
                                  </p:childTnLst>
                                </p:cTn>
                              </p:par>
                            </p:childTnLst>
                          </p:cTn>
                        </p:par>
                        <p:par>
                          <p:cTn id="30" fill="hold">
                            <p:stCondLst>
                              <p:cond delay="4000"/>
                            </p:stCondLst>
                            <p:childTnLst>
                              <p:par>
                                <p:cTn id="31" presetID="3" presetClass="entr" presetSubtype="10" fill="hold" nodeType="afterEffect">
                                  <p:stCondLst>
                                    <p:cond delay="0"/>
                                  </p:stCondLst>
                                  <p:childTnLst>
                                    <p:set>
                                      <p:cBhvr>
                                        <p:cTn id="32" dur="1" fill="hold">
                                          <p:stCondLst>
                                            <p:cond delay="0"/>
                                          </p:stCondLst>
                                        </p:cTn>
                                        <p:tgtEl>
                                          <p:spTgt spid="3076"/>
                                        </p:tgtEl>
                                        <p:attrNameLst>
                                          <p:attrName>style.visibility</p:attrName>
                                        </p:attrNameLst>
                                      </p:cBhvr>
                                      <p:to>
                                        <p:strVal val="visible"/>
                                      </p:to>
                                    </p:set>
                                    <p:animEffect transition="in" filter="blinds(horizontal)">
                                      <p:cBhvr>
                                        <p:cTn id="33"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733880" y="659350"/>
            <a:ext cx="3919220" cy="3686875"/>
          </a:xfrm>
        </p:spPr>
        <p:txBody>
          <a:bodyPr/>
          <a:lstStyle/>
          <a:p>
            <a:pPr marL="539750" indent="-457200" algn="just">
              <a:buClr>
                <a:srgbClr val="FF7C80"/>
              </a:buClr>
              <a:buFont typeface="+mj-lt"/>
              <a:buAutoNum type="alphaLcParenR" startAt="2"/>
              <a:defRPr/>
            </a:pPr>
            <a:r>
              <a:rPr lang="es-MX" altLang="es-MX" sz="2400" b="1" dirty="0"/>
              <a:t> </a:t>
            </a:r>
            <a:r>
              <a:rPr lang="es-MX" altLang="es-MX" sz="2400" b="1" dirty="0" smtClean="0">
                <a:solidFill>
                  <a:srgbClr val="336699"/>
                </a:solidFill>
              </a:rPr>
              <a:t>La </a:t>
            </a:r>
            <a:r>
              <a:rPr lang="es-MX" altLang="es-MX" sz="2400" b="1" dirty="0">
                <a:solidFill>
                  <a:srgbClr val="336699"/>
                </a:solidFill>
              </a:rPr>
              <a:t>autoaceptación </a:t>
            </a:r>
            <a:r>
              <a:rPr lang="es-MX" altLang="es-MX" sz="2400" dirty="0">
                <a:solidFill>
                  <a:srgbClr val="336699"/>
                </a:solidFill>
              </a:rPr>
              <a:t>(sentimiento de poseer un yo del que uno no tiene que avergonzarse ni ocultarse; implica una disposición a rechazar la negación o desestimación sistemática de cualquier aspecto de sí-mismo).</a:t>
            </a:r>
          </a:p>
          <a:p>
            <a:pPr marL="82550" indent="0">
              <a:buClr>
                <a:srgbClr val="FF7C80"/>
              </a:buClr>
              <a:buNone/>
              <a:defRPr/>
            </a:pPr>
            <a:endParaRPr lang="es-MX" dirty="0">
              <a:solidFill>
                <a:srgbClr val="336699"/>
              </a:solidFill>
            </a:endParaRPr>
          </a:p>
        </p:txBody>
      </p:sp>
      <p:pic>
        <p:nvPicPr>
          <p:cNvPr id="4102" name="Picture 6" descr="http://amoryexito.com/wp-content/uploads/2014/04/amor-y-exito-autoacept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2280" y="4166416"/>
            <a:ext cx="2386155" cy="2691584"/>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4017" y="807521"/>
            <a:ext cx="4150579" cy="3112935"/>
          </a:xfrm>
          <a:prstGeom prst="rect">
            <a:avLst/>
          </a:prstGeom>
        </p:spPr>
      </p:pic>
    </p:spTree>
    <p:extLst>
      <p:ext uri="{BB962C8B-B14F-4D97-AF65-F5344CB8AC3E}">
        <p14:creationId xmlns:p14="http://schemas.microsoft.com/office/powerpoint/2010/main" val="199247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par>
                          <p:cTn id="14" fill="hold">
                            <p:stCondLst>
                              <p:cond delay="1500"/>
                            </p:stCondLst>
                            <p:childTnLst>
                              <p:par>
                                <p:cTn id="15" presetID="3" presetClass="entr" presetSubtype="10" fill="hold" nodeType="afterEffect">
                                  <p:stCondLst>
                                    <p:cond delay="0"/>
                                  </p:stCondLst>
                                  <p:childTnLst>
                                    <p:set>
                                      <p:cBhvr>
                                        <p:cTn id="16" dur="1" fill="hold">
                                          <p:stCondLst>
                                            <p:cond delay="0"/>
                                          </p:stCondLst>
                                        </p:cTn>
                                        <p:tgtEl>
                                          <p:spTgt spid="4102"/>
                                        </p:tgtEl>
                                        <p:attrNameLst>
                                          <p:attrName>style.visibility</p:attrName>
                                        </p:attrNameLst>
                                      </p:cBhvr>
                                      <p:to>
                                        <p:strVal val="visible"/>
                                      </p:to>
                                    </p:set>
                                    <p:animEffect transition="in" filter="blinds(horizontal)">
                                      <p:cBhvr>
                                        <p:cTn id="17"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63888" y="1341438"/>
            <a:ext cx="6551612" cy="1143000"/>
          </a:xfrm>
        </p:spPr>
        <p:txBody>
          <a:bodyPr/>
          <a:lstStyle/>
          <a:p>
            <a:pPr algn="ctr">
              <a:defRPr/>
            </a:pPr>
            <a:r>
              <a:rPr lang="es-MX" sz="3200" dirty="0">
                <a:solidFill>
                  <a:schemeClr val="accent1"/>
                </a:solidFill>
                <a:latin typeface="Lucida Handwriting" panose="03010101010101010101" pitchFamily="66" charset="0"/>
              </a:rPr>
              <a:t>MÍ CRECIMIENTO PERSONAL </a:t>
            </a:r>
          </a:p>
        </p:txBody>
      </p:sp>
      <p:sp>
        <p:nvSpPr>
          <p:cNvPr id="3" name="Marcador de texto 2"/>
          <p:cNvSpPr>
            <a:spLocks noGrp="1"/>
          </p:cNvSpPr>
          <p:nvPr>
            <p:ph type="body" idx="4294967295"/>
          </p:nvPr>
        </p:nvSpPr>
        <p:spPr>
          <a:xfrm>
            <a:off x="2782887" y="3357563"/>
            <a:ext cx="8563985" cy="2303462"/>
          </a:xfrm>
        </p:spPr>
        <p:txBody>
          <a:bodyPr/>
          <a:lstStyle/>
          <a:p>
            <a:pPr marL="82550" indent="0">
              <a:buNone/>
              <a:defRPr/>
            </a:pPr>
            <a:r>
              <a:rPr lang="es-MX" sz="2800" dirty="0">
                <a:solidFill>
                  <a:srgbClr val="006699"/>
                </a:solidFill>
              </a:rPr>
              <a:t>Propósito del Módulo</a:t>
            </a:r>
          </a:p>
          <a:p>
            <a:pPr marL="82550" indent="0">
              <a:buNone/>
              <a:defRPr/>
            </a:pPr>
            <a:endParaRPr lang="es-MX" sz="800" dirty="0"/>
          </a:p>
          <a:p>
            <a:pPr marL="361188" indent="-342900" algn="just">
              <a:buFont typeface="Wingdings" panose="05000000000000000000" pitchFamily="2" charset="2"/>
              <a:buChar char="q"/>
              <a:defRPr/>
            </a:pPr>
            <a:r>
              <a:rPr lang="es-MX" sz="2400" dirty="0">
                <a:solidFill>
                  <a:srgbClr val="FF7C80"/>
                </a:solidFill>
              </a:rPr>
              <a:t>Comprende la importancia de tomar conciencia de sí mismo y de sus recursos para resignificar su persona para enfrentar los problemas y retos de la vida.</a:t>
            </a:r>
          </a:p>
        </p:txBody>
      </p:sp>
    </p:spTree>
    <p:extLst>
      <p:ext uri="{BB962C8B-B14F-4D97-AF65-F5344CB8AC3E}">
        <p14:creationId xmlns:p14="http://schemas.microsoft.com/office/powerpoint/2010/main" val="357190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55926" y="360363"/>
            <a:ext cx="7407275" cy="1471612"/>
          </a:xfrm>
        </p:spPr>
        <p:txBody>
          <a:bodyPr/>
          <a:lstStyle/>
          <a:p>
            <a:pPr algn="ctr">
              <a:defRPr/>
            </a:pPr>
            <a:r>
              <a:rPr lang="es-MX" sz="3200" dirty="0">
                <a:solidFill>
                  <a:srgbClr val="FF3399"/>
                </a:solidFill>
              </a:rPr>
              <a:t>¿CÓMO INFLUYE LA AUTOESTIMA EN LA VIDA COTIDIANA?</a:t>
            </a:r>
          </a:p>
        </p:txBody>
      </p:sp>
      <p:sp>
        <p:nvSpPr>
          <p:cNvPr id="31747" name="Marcador de contenido 2"/>
          <p:cNvSpPr>
            <a:spLocks noGrp="1"/>
          </p:cNvSpPr>
          <p:nvPr>
            <p:ph type="subTitle" idx="1"/>
          </p:nvPr>
        </p:nvSpPr>
        <p:spPr>
          <a:xfrm>
            <a:off x="2167246" y="1818408"/>
            <a:ext cx="7673974" cy="2805689"/>
          </a:xfrm>
        </p:spPr>
        <p:txBody>
          <a:bodyPr/>
          <a:lstStyle/>
          <a:p>
            <a:pPr marL="596900" indent="-514350">
              <a:buClr>
                <a:srgbClr val="FF3399"/>
              </a:buClr>
              <a:buFont typeface="Gill Sans MT" panose="020B0502020104020203" pitchFamily="34" charset="0"/>
              <a:buAutoNum type="arabicPeriod"/>
            </a:pPr>
            <a:r>
              <a:rPr lang="es-MX" altLang="es-MX" sz="2400" dirty="0" smtClean="0">
                <a:solidFill>
                  <a:srgbClr val="7030A0"/>
                </a:solidFill>
              </a:rPr>
              <a:t>Sobre el comportamiento.</a:t>
            </a:r>
          </a:p>
          <a:p>
            <a:pPr marL="596900" indent="-514350">
              <a:buClr>
                <a:srgbClr val="FF3399"/>
              </a:buClr>
              <a:buFont typeface="Gill Sans MT" panose="020B0502020104020203" pitchFamily="34" charset="0"/>
              <a:buAutoNum type="arabicPeriod"/>
            </a:pPr>
            <a:r>
              <a:rPr lang="es-MX" altLang="es-MX" sz="2400" dirty="0" smtClean="0">
                <a:solidFill>
                  <a:srgbClr val="7030A0"/>
                </a:solidFill>
              </a:rPr>
              <a:t>En todos los pensamientos, sentimientos y actos que llevamos a cabo.</a:t>
            </a:r>
          </a:p>
          <a:p>
            <a:pPr marL="596900" indent="-514350">
              <a:buClr>
                <a:srgbClr val="FF3399"/>
              </a:buClr>
              <a:buFont typeface="Gill Sans MT" panose="020B0502020104020203" pitchFamily="34" charset="0"/>
              <a:buAutoNum type="arabicPeriod"/>
            </a:pPr>
            <a:r>
              <a:rPr lang="es-MX" altLang="es-MX" sz="2400" dirty="0" smtClean="0">
                <a:solidFill>
                  <a:srgbClr val="7030A0"/>
                </a:solidFill>
              </a:rPr>
              <a:t>En  el aprendizaje.</a:t>
            </a:r>
          </a:p>
          <a:p>
            <a:pPr marL="596900" indent="-514350">
              <a:buClr>
                <a:srgbClr val="FF3399"/>
              </a:buClr>
              <a:buFont typeface="Gill Sans MT" panose="020B0502020104020203" pitchFamily="34" charset="0"/>
              <a:buAutoNum type="arabicPeriod"/>
            </a:pPr>
            <a:r>
              <a:rPr lang="es-MX" altLang="es-MX" sz="2400" dirty="0" smtClean="0">
                <a:solidFill>
                  <a:srgbClr val="7030A0"/>
                </a:solidFill>
              </a:rPr>
              <a:t>En las relaciones y recibe también la influencia de éstas.</a:t>
            </a:r>
          </a:p>
          <a:p>
            <a:pPr marL="596900" indent="-514350">
              <a:buClr>
                <a:srgbClr val="FF3399"/>
              </a:buClr>
              <a:buFont typeface="Gill Sans MT" panose="020B0502020104020203" pitchFamily="34" charset="0"/>
              <a:buAutoNum type="arabicPeriod"/>
            </a:pPr>
            <a:r>
              <a:rPr lang="es-MX" altLang="es-MX" sz="2400" dirty="0" smtClean="0">
                <a:solidFill>
                  <a:srgbClr val="7030A0"/>
                </a:solidFill>
              </a:rPr>
              <a:t>En la creación y la experimentación.</a:t>
            </a:r>
            <a:endParaRPr lang="es-MX" altLang="es-MX" sz="2400" dirty="0">
              <a:solidFill>
                <a:srgbClr val="7030A0"/>
              </a:solidFill>
            </a:endParaRPr>
          </a:p>
        </p:txBody>
      </p:sp>
      <p:pic>
        <p:nvPicPr>
          <p:cNvPr id="8" name="Picture 7" descr="http://4pasosparasubirtuautoestima.com/blog/wp-content/uploads/2011/03/diferencias-baja-autoestima-alta-autoesti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7393" y="1624507"/>
            <a:ext cx="2560955" cy="1735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1949532" y="4637664"/>
            <a:ext cx="9888189" cy="1323439"/>
          </a:xfrm>
          <a:prstGeom prst="rect">
            <a:avLst/>
          </a:prstGeom>
        </p:spPr>
        <p:txBody>
          <a:bodyPr wrap="square">
            <a:spAutoFit/>
          </a:bodyPr>
          <a:lstStyle/>
          <a:p>
            <a:pPr algn="just"/>
            <a:r>
              <a:rPr lang="es-MX" sz="2000" dirty="0">
                <a:solidFill>
                  <a:srgbClr val="FF3399"/>
                </a:solidFill>
              </a:rPr>
              <a:t>La autoestima básicamente es un estado mental. Es el sentimiento o concepto </a:t>
            </a:r>
            <a:r>
              <a:rPr lang="es-MX" sz="2000" dirty="0" smtClean="0">
                <a:solidFill>
                  <a:srgbClr val="FF3399"/>
                </a:solidFill>
              </a:rPr>
              <a:t>valorativo (positivo </a:t>
            </a:r>
            <a:r>
              <a:rPr lang="es-MX" sz="2000" dirty="0">
                <a:solidFill>
                  <a:srgbClr val="FF3399"/>
                </a:solidFill>
              </a:rPr>
              <a:t>o negativo) de nuestro ser, la cual se aprende, cambia y la podemos mejorar </a:t>
            </a:r>
            <a:r>
              <a:rPr lang="es-MX" sz="2000" dirty="0" smtClean="0">
                <a:solidFill>
                  <a:srgbClr val="FF3399"/>
                </a:solidFill>
              </a:rPr>
              <a:t>y se </a:t>
            </a:r>
            <a:r>
              <a:rPr lang="es-MX" sz="2000" dirty="0">
                <a:solidFill>
                  <a:srgbClr val="FF3399"/>
                </a:solidFill>
              </a:rPr>
              <a:t>basa en todos los pensamientos, sentimientos, sensaciones y experiencias que sobre </a:t>
            </a:r>
            <a:r>
              <a:rPr lang="es-MX" sz="2000" dirty="0" smtClean="0">
                <a:solidFill>
                  <a:srgbClr val="FF3399"/>
                </a:solidFill>
              </a:rPr>
              <a:t>nosotros </a:t>
            </a:r>
            <a:r>
              <a:rPr lang="es-MX" sz="2000" dirty="0">
                <a:solidFill>
                  <a:srgbClr val="FF3399"/>
                </a:solidFill>
              </a:rPr>
              <a:t>mismos hemos ido recogiendo, asimilando e interiorizando durante nuestra </a:t>
            </a:r>
            <a:r>
              <a:rPr lang="es-MX" sz="2000" dirty="0" smtClean="0">
                <a:solidFill>
                  <a:srgbClr val="FF3399"/>
                </a:solidFill>
              </a:rPr>
              <a:t>vida</a:t>
            </a:r>
            <a:r>
              <a:rPr lang="es-MX" sz="2000" dirty="0">
                <a:solidFill>
                  <a:srgbClr val="FF3399"/>
                </a:solidFill>
              </a:rPr>
              <a:t>.</a:t>
            </a:r>
            <a:endParaRPr lang="es-MX" sz="2000" dirty="0">
              <a:solidFill>
                <a:srgbClr val="FF3399"/>
              </a:solidFill>
              <a:effectLst/>
            </a:endParaRPr>
          </a:p>
        </p:txBody>
      </p:sp>
    </p:spTree>
    <p:extLst>
      <p:ext uri="{BB962C8B-B14F-4D97-AF65-F5344CB8AC3E}">
        <p14:creationId xmlns:p14="http://schemas.microsoft.com/office/powerpoint/2010/main" val="53111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1000"/>
                                        <p:tgtEl>
                                          <p:spTgt spid="31747">
                                            <p:txEl>
                                              <p:pRg st="0" end="0"/>
                                            </p:txEl>
                                          </p:spTgt>
                                        </p:tgtEl>
                                      </p:cBhvr>
                                    </p:animEffect>
                                    <p:anim calcmode="lin" valueType="num">
                                      <p:cBhvr>
                                        <p:cTn id="13" dur="10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1747">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1747">
                                            <p:txEl>
                                              <p:pRg st="1" end="1"/>
                                            </p:txEl>
                                          </p:spTgt>
                                        </p:tgtEl>
                                        <p:attrNameLst>
                                          <p:attrName>style.visibility</p:attrName>
                                        </p:attrNameLst>
                                      </p:cBhvr>
                                      <p:to>
                                        <p:strVal val="visible"/>
                                      </p:to>
                                    </p:set>
                                    <p:animEffect transition="in" filter="fade">
                                      <p:cBhvr>
                                        <p:cTn id="18" dur="1400"/>
                                        <p:tgtEl>
                                          <p:spTgt spid="31747">
                                            <p:txEl>
                                              <p:pRg st="1" end="1"/>
                                            </p:txEl>
                                          </p:spTgt>
                                        </p:tgtEl>
                                      </p:cBhvr>
                                    </p:animEffect>
                                    <p:anim calcmode="lin" valueType="num">
                                      <p:cBhvr>
                                        <p:cTn id="19" dur="14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p:cTn id="20" dur="1400" fill="hold"/>
                                        <p:tgtEl>
                                          <p:spTgt spid="31747">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900"/>
                            </p:stCondLst>
                            <p:childTnLst>
                              <p:par>
                                <p:cTn id="22" presetID="42" presetClass="entr" presetSubtype="0" fill="hold" nodeType="afterEffect">
                                  <p:stCondLst>
                                    <p:cond delay="0"/>
                                  </p:stCondLst>
                                  <p:childTnLst>
                                    <p:set>
                                      <p:cBhvr>
                                        <p:cTn id="23" dur="1" fill="hold">
                                          <p:stCondLst>
                                            <p:cond delay="0"/>
                                          </p:stCondLst>
                                        </p:cTn>
                                        <p:tgtEl>
                                          <p:spTgt spid="31747">
                                            <p:txEl>
                                              <p:pRg st="2" end="2"/>
                                            </p:txEl>
                                          </p:spTgt>
                                        </p:tgtEl>
                                        <p:attrNameLst>
                                          <p:attrName>style.visibility</p:attrName>
                                        </p:attrNameLst>
                                      </p:cBhvr>
                                      <p:to>
                                        <p:strVal val="visible"/>
                                      </p:to>
                                    </p:set>
                                    <p:animEffect transition="in" filter="fade">
                                      <p:cBhvr>
                                        <p:cTn id="24" dur="1000"/>
                                        <p:tgtEl>
                                          <p:spTgt spid="31747">
                                            <p:txEl>
                                              <p:pRg st="2" end="2"/>
                                            </p:txEl>
                                          </p:spTgt>
                                        </p:tgtEl>
                                      </p:cBhvr>
                                    </p:animEffect>
                                    <p:anim calcmode="lin" valueType="num">
                                      <p:cBhvr>
                                        <p:cTn id="25" dur="10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1747">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900"/>
                            </p:stCondLst>
                            <p:childTnLst>
                              <p:par>
                                <p:cTn id="28" presetID="42" presetClass="entr" presetSubtype="0" fill="hold" nodeType="afterEffect">
                                  <p:stCondLst>
                                    <p:cond delay="0"/>
                                  </p:stCondLst>
                                  <p:childTnLst>
                                    <p:set>
                                      <p:cBhvr>
                                        <p:cTn id="29" dur="1" fill="hold">
                                          <p:stCondLst>
                                            <p:cond delay="0"/>
                                          </p:stCondLst>
                                        </p:cTn>
                                        <p:tgtEl>
                                          <p:spTgt spid="31747">
                                            <p:txEl>
                                              <p:pRg st="3" end="3"/>
                                            </p:txEl>
                                          </p:spTgt>
                                        </p:tgtEl>
                                        <p:attrNameLst>
                                          <p:attrName>style.visibility</p:attrName>
                                        </p:attrNameLst>
                                      </p:cBhvr>
                                      <p:to>
                                        <p:strVal val="visible"/>
                                      </p:to>
                                    </p:set>
                                    <p:animEffect transition="in" filter="fade">
                                      <p:cBhvr>
                                        <p:cTn id="30" dur="1000"/>
                                        <p:tgtEl>
                                          <p:spTgt spid="31747">
                                            <p:txEl>
                                              <p:pRg st="3" end="3"/>
                                            </p:txEl>
                                          </p:spTgt>
                                        </p:tgtEl>
                                      </p:cBhvr>
                                    </p:animEffect>
                                    <p:anim calcmode="lin" valueType="num">
                                      <p:cBhvr>
                                        <p:cTn id="31" dur="10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1747">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4900"/>
                            </p:stCondLst>
                            <p:childTnLst>
                              <p:par>
                                <p:cTn id="34" presetID="42" presetClass="entr" presetSubtype="0" fill="hold" nodeType="afterEffect">
                                  <p:stCondLst>
                                    <p:cond delay="0"/>
                                  </p:stCondLst>
                                  <p:childTnLst>
                                    <p:set>
                                      <p:cBhvr>
                                        <p:cTn id="35" dur="1" fill="hold">
                                          <p:stCondLst>
                                            <p:cond delay="0"/>
                                          </p:stCondLst>
                                        </p:cTn>
                                        <p:tgtEl>
                                          <p:spTgt spid="31747">
                                            <p:txEl>
                                              <p:pRg st="4" end="4"/>
                                            </p:txEl>
                                          </p:spTgt>
                                        </p:tgtEl>
                                        <p:attrNameLst>
                                          <p:attrName>style.visibility</p:attrName>
                                        </p:attrNameLst>
                                      </p:cBhvr>
                                      <p:to>
                                        <p:strVal val="visible"/>
                                      </p:to>
                                    </p:set>
                                    <p:animEffect transition="in" filter="fade">
                                      <p:cBhvr>
                                        <p:cTn id="36" dur="1000"/>
                                        <p:tgtEl>
                                          <p:spTgt spid="31747">
                                            <p:txEl>
                                              <p:pRg st="4" end="4"/>
                                            </p:txEl>
                                          </p:spTgt>
                                        </p:tgtEl>
                                      </p:cBhvr>
                                    </p:animEffect>
                                    <p:anim calcmode="lin" valueType="num">
                                      <p:cBhvr>
                                        <p:cTn id="37" dur="10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1747">
                                            <p:txEl>
                                              <p:pRg st="4" end="4"/>
                                            </p:txEl>
                                          </p:spTgt>
                                        </p:tgtEl>
                                        <p:attrNameLst>
                                          <p:attrName>ppt_y</p:attrName>
                                        </p:attrNameLst>
                                      </p:cBhvr>
                                      <p:tavLst>
                                        <p:tav tm="0">
                                          <p:val>
                                            <p:strVal val="#ppt_y+.1"/>
                                          </p:val>
                                        </p:tav>
                                        <p:tav tm="100000">
                                          <p:val>
                                            <p:strVal val="#ppt_y"/>
                                          </p:val>
                                        </p:tav>
                                      </p:tavLst>
                                    </p:anim>
                                  </p:childTnLst>
                                </p:cTn>
                              </p:par>
                            </p:childTnLst>
                          </p:cTn>
                        </p:par>
                        <p:par>
                          <p:cTn id="39" fill="hold">
                            <p:stCondLst>
                              <p:cond delay="5900"/>
                            </p:stCondLst>
                            <p:childTnLst>
                              <p:par>
                                <p:cTn id="40" presetID="17" presetClass="entr" presetSubtype="10" fill="hold" nodeType="after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 calcmode="lin" valueType="num">
                                      <p:cBhvr>
                                        <p:cTn id="4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par>
                          <p:cTn id="44" fill="hold">
                            <p:stCondLst>
                              <p:cond delay="6400"/>
                            </p:stCondLst>
                            <p:childTnLst>
                              <p:par>
                                <p:cTn id="45" presetID="14" presetClass="entr" presetSubtype="1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randombar(horizontal)">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471927" y="354330"/>
            <a:ext cx="7499350" cy="1143000"/>
          </a:xfrm>
        </p:spPr>
        <p:txBody>
          <a:bodyPr/>
          <a:lstStyle/>
          <a:p>
            <a:pPr algn="ctr">
              <a:defRPr/>
            </a:pPr>
            <a:r>
              <a:rPr lang="es-MX" sz="3200" dirty="0" smtClean="0">
                <a:solidFill>
                  <a:schemeClr val="accent1"/>
                </a:solidFill>
              </a:rPr>
              <a:t>LA PERSONA CON </a:t>
            </a:r>
            <a:r>
              <a:rPr lang="es-MX" sz="3200" dirty="0">
                <a:solidFill>
                  <a:schemeClr val="accent1"/>
                </a:solidFill>
              </a:rPr>
              <a:t>BAJA AUTOESTIMA</a:t>
            </a:r>
          </a:p>
        </p:txBody>
      </p:sp>
      <p:sp>
        <p:nvSpPr>
          <p:cNvPr id="29699" name="Marcador de contenido 4"/>
          <p:cNvSpPr>
            <a:spLocks noGrp="1"/>
          </p:cNvSpPr>
          <p:nvPr>
            <p:ph sz="half" idx="1"/>
          </p:nvPr>
        </p:nvSpPr>
        <p:spPr>
          <a:xfrm>
            <a:off x="2057613" y="1970413"/>
            <a:ext cx="8262043" cy="4048397"/>
          </a:xfrm>
        </p:spPr>
        <p:txBody>
          <a:bodyPr/>
          <a:lstStyle/>
          <a:p>
            <a:pPr algn="just">
              <a:buFont typeface="Courier New" panose="02070309020205020404" pitchFamily="49" charset="0"/>
              <a:buChar char="o"/>
              <a:defRPr/>
            </a:pPr>
            <a:r>
              <a:rPr lang="es-MX" altLang="es-MX" sz="2200" dirty="0" smtClean="0">
                <a:solidFill>
                  <a:schemeClr val="accent5">
                    <a:lumMod val="75000"/>
                  </a:schemeClr>
                </a:solidFill>
              </a:rPr>
              <a:t>Aprende </a:t>
            </a:r>
            <a:r>
              <a:rPr lang="es-MX" altLang="es-MX" sz="2200" dirty="0">
                <a:solidFill>
                  <a:schemeClr val="accent5">
                    <a:lumMod val="75000"/>
                  </a:schemeClr>
                </a:solidFill>
              </a:rPr>
              <a:t>con dificultad, ya que piensa que no puede o que es demasiado difícil.</a:t>
            </a:r>
          </a:p>
          <a:p>
            <a:pPr algn="just">
              <a:buFont typeface="Courier New" panose="02070309020205020404" pitchFamily="49" charset="0"/>
              <a:buChar char="o"/>
              <a:defRPr/>
            </a:pPr>
            <a:r>
              <a:rPr lang="es-MX" altLang="es-MX" sz="2200" dirty="0">
                <a:solidFill>
                  <a:schemeClr val="accent5">
                    <a:lumMod val="75000"/>
                  </a:schemeClr>
                </a:solidFill>
              </a:rPr>
              <a:t>Adquiere hábitos de crítica a los demás, de envidia y descontento.</a:t>
            </a:r>
          </a:p>
          <a:p>
            <a:pPr algn="just">
              <a:buFont typeface="Courier New" panose="02070309020205020404" pitchFamily="49" charset="0"/>
              <a:buChar char="o"/>
              <a:defRPr/>
            </a:pPr>
            <a:r>
              <a:rPr lang="es-MX" altLang="es-MX" sz="2200" dirty="0">
                <a:solidFill>
                  <a:schemeClr val="accent5">
                    <a:lumMod val="75000"/>
                  </a:schemeClr>
                </a:solidFill>
              </a:rPr>
              <a:t>Deseo excesivo de complacer; no se atreve a decir “no” por temor a desagradar.</a:t>
            </a:r>
          </a:p>
          <a:p>
            <a:pPr algn="just">
              <a:buFont typeface="Courier New" panose="02070309020205020404" pitchFamily="49" charset="0"/>
              <a:buChar char="o"/>
              <a:defRPr/>
            </a:pPr>
            <a:r>
              <a:rPr lang="es-MX" altLang="es-MX" sz="2200" dirty="0">
                <a:solidFill>
                  <a:schemeClr val="accent5">
                    <a:lumMod val="75000"/>
                  </a:schemeClr>
                </a:solidFill>
              </a:rPr>
              <a:t>Hostilidad flotante, irritabilidad a flor de piel.</a:t>
            </a:r>
          </a:p>
          <a:p>
            <a:pPr algn="just">
              <a:buFont typeface="Courier New" panose="02070309020205020404" pitchFamily="49" charset="0"/>
              <a:buChar char="o"/>
              <a:defRPr/>
            </a:pPr>
            <a:r>
              <a:rPr lang="es-MX" altLang="es-MX" sz="2200" dirty="0">
                <a:solidFill>
                  <a:schemeClr val="accent5">
                    <a:lumMod val="75000"/>
                  </a:schemeClr>
                </a:solidFill>
              </a:rPr>
              <a:t>Actitud supercrítica: casi todo le sienta mal, le disgusta, le decepciona, le deja </a:t>
            </a:r>
            <a:r>
              <a:rPr lang="es-MX" altLang="es-MX" sz="2200" dirty="0" smtClean="0">
                <a:solidFill>
                  <a:schemeClr val="accent5">
                    <a:lumMod val="75000"/>
                  </a:schemeClr>
                </a:solidFill>
              </a:rPr>
              <a:t>insatisfecha.</a:t>
            </a:r>
            <a:endParaRPr lang="es-MX" altLang="es-MX" sz="2200" dirty="0">
              <a:solidFill>
                <a:schemeClr val="accent5">
                  <a:lumMod val="75000"/>
                </a:schemeClr>
              </a:solidFill>
            </a:endParaRPr>
          </a:p>
          <a:p>
            <a:pPr algn="just">
              <a:buFont typeface="Courier New" panose="02070309020205020404" pitchFamily="49" charset="0"/>
              <a:buChar char="o"/>
              <a:defRPr/>
            </a:pPr>
            <a:r>
              <a:rPr lang="es-MX" altLang="es-MX" sz="2200" dirty="0">
                <a:solidFill>
                  <a:schemeClr val="accent5">
                    <a:lumMod val="75000"/>
                  </a:schemeClr>
                </a:solidFill>
              </a:rPr>
              <a:t>Tendencias depresivas: tiende a verlo todo negro, su vida , su futuro y, sobre todo, a sí </a:t>
            </a:r>
            <a:r>
              <a:rPr lang="es-MX" altLang="es-MX" sz="2200" dirty="0" smtClean="0">
                <a:solidFill>
                  <a:schemeClr val="accent5">
                    <a:lumMod val="75000"/>
                  </a:schemeClr>
                </a:solidFill>
              </a:rPr>
              <a:t>misma.</a:t>
            </a:r>
            <a:endParaRPr lang="es-MX" altLang="es-MX" sz="2200" dirty="0">
              <a:solidFill>
                <a:schemeClr val="accent5">
                  <a:lumMod val="75000"/>
                </a:schemeClr>
              </a:solidFill>
            </a:endParaRPr>
          </a:p>
          <a:p>
            <a:pPr>
              <a:buFont typeface="Courier New" panose="02070309020205020404" pitchFamily="49" charset="0"/>
              <a:buChar char="o"/>
              <a:defRPr/>
            </a:pPr>
            <a:endParaRPr lang="es-MX" altLang="es-MX" sz="2400" dirty="0"/>
          </a:p>
        </p:txBody>
      </p:sp>
      <p:pic>
        <p:nvPicPr>
          <p:cNvPr id="1028" name="Picture 4" descr="baja autoesti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3306" y="-1"/>
            <a:ext cx="3128694" cy="197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1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9699">
                                            <p:txEl>
                                              <p:pRg st="0" end="0"/>
                                            </p:txEl>
                                          </p:spTgt>
                                        </p:tgtEl>
                                        <p:attrNameLst>
                                          <p:attrName>style.visibility</p:attrName>
                                        </p:attrNameLst>
                                      </p:cBhvr>
                                      <p:to>
                                        <p:strVal val="visible"/>
                                      </p:to>
                                    </p:set>
                                    <p:animEffect transition="in" filter="fade">
                                      <p:cBhvr>
                                        <p:cTn id="14" dur="1000"/>
                                        <p:tgtEl>
                                          <p:spTgt spid="29699">
                                            <p:txEl>
                                              <p:pRg st="0" end="0"/>
                                            </p:txEl>
                                          </p:spTgt>
                                        </p:tgtEl>
                                      </p:cBhvr>
                                    </p:animEffect>
                                    <p:anim calcmode="lin" valueType="num">
                                      <p:cBhvr>
                                        <p:cTn id="15" dur="10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9699">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29699">
                                            <p:txEl>
                                              <p:pRg st="1" end="1"/>
                                            </p:txEl>
                                          </p:spTgt>
                                        </p:tgtEl>
                                        <p:attrNameLst>
                                          <p:attrName>style.visibility</p:attrName>
                                        </p:attrNameLst>
                                      </p:cBhvr>
                                      <p:to>
                                        <p:strVal val="visible"/>
                                      </p:to>
                                    </p:set>
                                    <p:animEffect transition="in" filter="fade">
                                      <p:cBhvr>
                                        <p:cTn id="20" dur="1000"/>
                                        <p:tgtEl>
                                          <p:spTgt spid="29699">
                                            <p:txEl>
                                              <p:pRg st="1" end="1"/>
                                            </p:txEl>
                                          </p:spTgt>
                                        </p:tgtEl>
                                      </p:cBhvr>
                                    </p:animEffect>
                                    <p:anim calcmode="lin" valueType="num">
                                      <p:cBhvr>
                                        <p:cTn id="21" dur="10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9699">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29699">
                                            <p:txEl>
                                              <p:pRg st="2" end="2"/>
                                            </p:txEl>
                                          </p:spTgt>
                                        </p:tgtEl>
                                        <p:attrNameLst>
                                          <p:attrName>style.visibility</p:attrName>
                                        </p:attrNameLst>
                                      </p:cBhvr>
                                      <p:to>
                                        <p:strVal val="visible"/>
                                      </p:to>
                                    </p:set>
                                    <p:animEffect transition="in" filter="fade">
                                      <p:cBhvr>
                                        <p:cTn id="26" dur="1000"/>
                                        <p:tgtEl>
                                          <p:spTgt spid="29699">
                                            <p:txEl>
                                              <p:pRg st="2" end="2"/>
                                            </p:txEl>
                                          </p:spTgt>
                                        </p:tgtEl>
                                      </p:cBhvr>
                                    </p:animEffect>
                                    <p:anim calcmode="lin" valueType="num">
                                      <p:cBhvr>
                                        <p:cTn id="27" dur="10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29699">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29699">
                                            <p:txEl>
                                              <p:pRg st="3" end="3"/>
                                            </p:txEl>
                                          </p:spTgt>
                                        </p:tgtEl>
                                        <p:attrNameLst>
                                          <p:attrName>style.visibility</p:attrName>
                                        </p:attrNameLst>
                                      </p:cBhvr>
                                      <p:to>
                                        <p:strVal val="visible"/>
                                      </p:to>
                                    </p:set>
                                    <p:animEffect transition="in" filter="fade">
                                      <p:cBhvr>
                                        <p:cTn id="32" dur="1000"/>
                                        <p:tgtEl>
                                          <p:spTgt spid="29699">
                                            <p:txEl>
                                              <p:pRg st="3" end="3"/>
                                            </p:txEl>
                                          </p:spTgt>
                                        </p:tgtEl>
                                      </p:cBhvr>
                                    </p:animEffect>
                                    <p:anim calcmode="lin" valueType="num">
                                      <p:cBhvr>
                                        <p:cTn id="33" dur="1000" fill="hold"/>
                                        <p:tgtEl>
                                          <p:spTgt spid="29699">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29699">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29699">
                                            <p:txEl>
                                              <p:pRg st="4" end="4"/>
                                            </p:txEl>
                                          </p:spTgt>
                                        </p:tgtEl>
                                        <p:attrNameLst>
                                          <p:attrName>style.visibility</p:attrName>
                                        </p:attrNameLst>
                                      </p:cBhvr>
                                      <p:to>
                                        <p:strVal val="visible"/>
                                      </p:to>
                                    </p:set>
                                    <p:animEffect transition="in" filter="fade">
                                      <p:cBhvr>
                                        <p:cTn id="38" dur="1000"/>
                                        <p:tgtEl>
                                          <p:spTgt spid="29699">
                                            <p:txEl>
                                              <p:pRg st="4" end="4"/>
                                            </p:txEl>
                                          </p:spTgt>
                                        </p:tgtEl>
                                      </p:cBhvr>
                                    </p:animEffect>
                                    <p:anim calcmode="lin" valueType="num">
                                      <p:cBhvr>
                                        <p:cTn id="39" dur="1000" fill="hold"/>
                                        <p:tgtEl>
                                          <p:spTgt spid="29699">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29699">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29699">
                                            <p:txEl>
                                              <p:pRg st="5" end="5"/>
                                            </p:txEl>
                                          </p:spTgt>
                                        </p:tgtEl>
                                        <p:attrNameLst>
                                          <p:attrName>style.visibility</p:attrName>
                                        </p:attrNameLst>
                                      </p:cBhvr>
                                      <p:to>
                                        <p:strVal val="visible"/>
                                      </p:to>
                                    </p:set>
                                    <p:animEffect transition="in" filter="fade">
                                      <p:cBhvr>
                                        <p:cTn id="44" dur="1000"/>
                                        <p:tgtEl>
                                          <p:spTgt spid="29699">
                                            <p:txEl>
                                              <p:pRg st="5" end="5"/>
                                            </p:txEl>
                                          </p:spTgt>
                                        </p:tgtEl>
                                      </p:cBhvr>
                                    </p:animEffect>
                                    <p:anim calcmode="lin" valueType="num">
                                      <p:cBhvr>
                                        <p:cTn id="45" dur="1000" fill="hold"/>
                                        <p:tgtEl>
                                          <p:spTgt spid="29699">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29699">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7" presetClass="entr" presetSubtype="0" fill="hold" nodeType="afterEffect">
                                  <p:stCondLst>
                                    <p:cond delay="0"/>
                                  </p:stCondLst>
                                  <p:childTnLst>
                                    <p:set>
                                      <p:cBhvr>
                                        <p:cTn id="49" dur="1" fill="hold">
                                          <p:stCondLst>
                                            <p:cond delay="0"/>
                                          </p:stCondLst>
                                        </p:cTn>
                                        <p:tgtEl>
                                          <p:spTgt spid="1028"/>
                                        </p:tgtEl>
                                        <p:attrNameLst>
                                          <p:attrName>style.visibility</p:attrName>
                                        </p:attrNameLst>
                                      </p:cBhvr>
                                      <p:to>
                                        <p:strVal val="visible"/>
                                      </p:to>
                                    </p:set>
                                    <p:animEffect transition="in" filter="fade">
                                      <p:cBhvr>
                                        <p:cTn id="50" dur="1000"/>
                                        <p:tgtEl>
                                          <p:spTgt spid="1028"/>
                                        </p:tgtEl>
                                      </p:cBhvr>
                                    </p:animEffect>
                                    <p:anim calcmode="lin" valueType="num">
                                      <p:cBhvr>
                                        <p:cTn id="51" dur="1000" fill="hold"/>
                                        <p:tgtEl>
                                          <p:spTgt spid="1028"/>
                                        </p:tgtEl>
                                        <p:attrNameLst>
                                          <p:attrName>ppt_x</p:attrName>
                                        </p:attrNameLst>
                                      </p:cBhvr>
                                      <p:tavLst>
                                        <p:tav tm="0">
                                          <p:val>
                                            <p:strVal val="#ppt_x"/>
                                          </p:val>
                                        </p:tav>
                                        <p:tav tm="100000">
                                          <p:val>
                                            <p:strVal val="#ppt_x"/>
                                          </p:val>
                                        </p:tav>
                                      </p:tavLst>
                                    </p:anim>
                                    <p:anim calcmode="lin" valueType="num">
                                      <p:cBhvr>
                                        <p:cTn id="52"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6800" y="257175"/>
            <a:ext cx="7565790" cy="1143000"/>
          </a:xfrm>
        </p:spPr>
        <p:txBody>
          <a:bodyPr/>
          <a:lstStyle/>
          <a:p>
            <a:pPr algn="ctr">
              <a:defRPr/>
            </a:pPr>
            <a:r>
              <a:rPr lang="es-MX" sz="3200" dirty="0" smtClean="0">
                <a:solidFill>
                  <a:srgbClr val="336699"/>
                </a:solidFill>
              </a:rPr>
              <a:t> LA PERSONA CON </a:t>
            </a:r>
            <a:r>
              <a:rPr lang="es-MX" sz="3200" dirty="0">
                <a:solidFill>
                  <a:srgbClr val="336699"/>
                </a:solidFill>
              </a:rPr>
              <a:t>ALTA AUTOESTIMA</a:t>
            </a:r>
          </a:p>
        </p:txBody>
      </p:sp>
      <p:sp>
        <p:nvSpPr>
          <p:cNvPr id="30723" name="Marcador de contenido 2"/>
          <p:cNvSpPr>
            <a:spLocks noGrp="1"/>
          </p:cNvSpPr>
          <p:nvPr>
            <p:ph sz="half" idx="1"/>
          </p:nvPr>
        </p:nvSpPr>
        <p:spPr>
          <a:xfrm>
            <a:off x="1784309" y="1752354"/>
            <a:ext cx="8226589" cy="4102182"/>
          </a:xfrm>
        </p:spPr>
        <p:txBody>
          <a:bodyPr/>
          <a:lstStyle/>
          <a:p>
            <a:pPr algn="just">
              <a:buClr>
                <a:srgbClr val="336699"/>
              </a:buClr>
              <a:buFont typeface="Courier New" panose="02070309020205020404" pitchFamily="49" charset="0"/>
              <a:buChar char="o"/>
              <a:defRPr/>
            </a:pPr>
            <a:r>
              <a:rPr lang="es-MX" altLang="es-MX" sz="2200" dirty="0" smtClean="0">
                <a:solidFill>
                  <a:srgbClr val="FF7C80"/>
                </a:solidFill>
              </a:rPr>
              <a:t>Positiva </a:t>
            </a:r>
            <a:r>
              <a:rPr lang="es-MX" altLang="es-MX" sz="2200" dirty="0">
                <a:solidFill>
                  <a:srgbClr val="FF7C80"/>
                </a:solidFill>
              </a:rPr>
              <a:t>y optimista: considera los errores como útiles experiencias de aprendizaje que no es probable que se repitan. </a:t>
            </a:r>
          </a:p>
          <a:p>
            <a:pPr algn="just">
              <a:buClr>
                <a:srgbClr val="336699"/>
              </a:buClr>
              <a:buFont typeface="Courier New" panose="02070309020205020404" pitchFamily="49" charset="0"/>
              <a:buChar char="o"/>
              <a:defRPr/>
            </a:pPr>
            <a:r>
              <a:rPr lang="es-MX" altLang="es-MX" sz="2200" dirty="0" smtClean="0">
                <a:solidFill>
                  <a:srgbClr val="FF7C80"/>
                </a:solidFill>
              </a:rPr>
              <a:t>Segura </a:t>
            </a:r>
            <a:r>
              <a:rPr lang="es-MX" altLang="es-MX" sz="2200" dirty="0">
                <a:solidFill>
                  <a:srgbClr val="FF7C80"/>
                </a:solidFill>
              </a:rPr>
              <a:t>de sí </a:t>
            </a:r>
            <a:r>
              <a:rPr lang="es-MX" altLang="es-MX" sz="2200" dirty="0" smtClean="0">
                <a:solidFill>
                  <a:srgbClr val="FF7C80"/>
                </a:solidFill>
              </a:rPr>
              <a:t>misma: </a:t>
            </a:r>
            <a:r>
              <a:rPr lang="es-MX" altLang="es-MX" sz="2200" dirty="0">
                <a:solidFill>
                  <a:srgbClr val="FF7C80"/>
                </a:solidFill>
              </a:rPr>
              <a:t>es capaz de actuar con independencia y autonomía.</a:t>
            </a:r>
          </a:p>
          <a:p>
            <a:pPr algn="just">
              <a:buClr>
                <a:srgbClr val="336699"/>
              </a:buClr>
              <a:buFont typeface="Courier New" panose="02070309020205020404" pitchFamily="49" charset="0"/>
              <a:buChar char="o"/>
              <a:defRPr/>
            </a:pPr>
            <a:r>
              <a:rPr lang="es-MX" altLang="es-MX" sz="2200" dirty="0">
                <a:solidFill>
                  <a:srgbClr val="FF7C80"/>
                </a:solidFill>
              </a:rPr>
              <a:t>Sociable y </a:t>
            </a:r>
            <a:r>
              <a:rPr lang="es-MX" altLang="es-MX" sz="2200" dirty="0" smtClean="0">
                <a:solidFill>
                  <a:srgbClr val="FF7C80"/>
                </a:solidFill>
              </a:rPr>
              <a:t>cooperativa: </a:t>
            </a:r>
            <a:r>
              <a:rPr lang="es-MX" altLang="es-MX" sz="2200" dirty="0">
                <a:solidFill>
                  <a:srgbClr val="FF7C80"/>
                </a:solidFill>
              </a:rPr>
              <a:t>es sociable y confía en los demás, sean cuales fueren sus religiones y culturas.</a:t>
            </a:r>
          </a:p>
          <a:p>
            <a:pPr algn="just">
              <a:buClr>
                <a:srgbClr val="336699"/>
              </a:buClr>
              <a:buFont typeface="Courier New" panose="02070309020205020404" pitchFamily="49" charset="0"/>
              <a:buChar char="o"/>
              <a:defRPr/>
            </a:pPr>
            <a:r>
              <a:rPr lang="es-MX" altLang="es-MX" sz="2200" dirty="0">
                <a:solidFill>
                  <a:srgbClr val="FF7C80"/>
                </a:solidFill>
              </a:rPr>
              <a:t>Es responsable de sus propios actos.</a:t>
            </a:r>
          </a:p>
          <a:p>
            <a:pPr algn="just">
              <a:buClr>
                <a:srgbClr val="336699"/>
              </a:buClr>
              <a:buFont typeface="Courier New" panose="02070309020205020404" pitchFamily="49" charset="0"/>
              <a:buChar char="o"/>
              <a:defRPr/>
            </a:pPr>
            <a:r>
              <a:rPr lang="es-MX" altLang="es-MX" sz="2200" dirty="0">
                <a:solidFill>
                  <a:srgbClr val="FF7C80"/>
                </a:solidFill>
              </a:rPr>
              <a:t>Convenientemente </a:t>
            </a:r>
            <a:r>
              <a:rPr lang="es-MX" altLang="es-MX" sz="2200" dirty="0" smtClean="0">
                <a:solidFill>
                  <a:srgbClr val="FF7C80"/>
                </a:solidFill>
              </a:rPr>
              <a:t>asertiva: </a:t>
            </a:r>
            <a:r>
              <a:rPr lang="es-MX" altLang="es-MX" sz="2200" dirty="0">
                <a:solidFill>
                  <a:srgbClr val="FF7C80"/>
                </a:solidFill>
              </a:rPr>
              <a:t>defiende sus derechos y necesidades.</a:t>
            </a:r>
          </a:p>
          <a:p>
            <a:pPr algn="just">
              <a:buClr>
                <a:srgbClr val="336699"/>
              </a:buClr>
              <a:buFont typeface="Courier New" panose="02070309020205020404" pitchFamily="49" charset="0"/>
              <a:buChar char="o"/>
              <a:defRPr/>
            </a:pPr>
            <a:r>
              <a:rPr lang="es-MX" altLang="es-MX" sz="2200" dirty="0" smtClean="0">
                <a:solidFill>
                  <a:srgbClr val="FF7C80"/>
                </a:solidFill>
              </a:rPr>
              <a:t>Valorada: </a:t>
            </a:r>
            <a:r>
              <a:rPr lang="es-MX" altLang="es-MX" sz="2200" dirty="0">
                <a:solidFill>
                  <a:srgbClr val="FF7C80"/>
                </a:solidFill>
              </a:rPr>
              <a:t>tiende a mostrar su aprecio por los logros, esfuerzos y capacidades de los demás. </a:t>
            </a:r>
          </a:p>
        </p:txBody>
      </p:sp>
      <p:pic>
        <p:nvPicPr>
          <p:cNvPr id="2050" name="Picture 2" descr="http://masnutricion.org/resources/slider/thumbs/5_autoestima_jp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72440" y="0"/>
            <a:ext cx="3519560" cy="1638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16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0723">
                                            <p:txEl>
                                              <p:pRg st="0" end="0"/>
                                            </p:txEl>
                                          </p:spTgt>
                                        </p:tgtEl>
                                        <p:attrNameLst>
                                          <p:attrName>style.visibility</p:attrName>
                                        </p:attrNameLst>
                                      </p:cBhvr>
                                      <p:to>
                                        <p:strVal val="visible"/>
                                      </p:to>
                                    </p:set>
                                    <p:animEffect transition="in" filter="fade">
                                      <p:cBhvr>
                                        <p:cTn id="14" dur="1000"/>
                                        <p:tgtEl>
                                          <p:spTgt spid="30723">
                                            <p:txEl>
                                              <p:pRg st="0" end="0"/>
                                            </p:txEl>
                                          </p:spTgt>
                                        </p:tgtEl>
                                      </p:cBhvr>
                                    </p:animEffect>
                                    <p:anim calcmode="lin" valueType="num">
                                      <p:cBhvr>
                                        <p:cTn id="15"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072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0723">
                                            <p:txEl>
                                              <p:pRg st="1" end="1"/>
                                            </p:txEl>
                                          </p:spTgt>
                                        </p:tgtEl>
                                        <p:attrNameLst>
                                          <p:attrName>style.visibility</p:attrName>
                                        </p:attrNameLst>
                                      </p:cBhvr>
                                      <p:to>
                                        <p:strVal val="visible"/>
                                      </p:to>
                                    </p:set>
                                    <p:animEffect transition="in" filter="fade">
                                      <p:cBhvr>
                                        <p:cTn id="20" dur="1000"/>
                                        <p:tgtEl>
                                          <p:spTgt spid="30723">
                                            <p:txEl>
                                              <p:pRg st="1" end="1"/>
                                            </p:txEl>
                                          </p:spTgt>
                                        </p:tgtEl>
                                      </p:cBhvr>
                                    </p:animEffect>
                                    <p:anim calcmode="lin" valueType="num">
                                      <p:cBhvr>
                                        <p:cTn id="21"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0723">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30723">
                                            <p:txEl>
                                              <p:pRg st="2" end="2"/>
                                            </p:txEl>
                                          </p:spTgt>
                                        </p:tgtEl>
                                        <p:attrNameLst>
                                          <p:attrName>style.visibility</p:attrName>
                                        </p:attrNameLst>
                                      </p:cBhvr>
                                      <p:to>
                                        <p:strVal val="visible"/>
                                      </p:to>
                                    </p:set>
                                    <p:animEffect transition="in" filter="fade">
                                      <p:cBhvr>
                                        <p:cTn id="26" dur="1000"/>
                                        <p:tgtEl>
                                          <p:spTgt spid="30723">
                                            <p:txEl>
                                              <p:pRg st="2" end="2"/>
                                            </p:txEl>
                                          </p:spTgt>
                                        </p:tgtEl>
                                      </p:cBhvr>
                                    </p:animEffect>
                                    <p:anim calcmode="lin" valueType="num">
                                      <p:cBhvr>
                                        <p:cTn id="27" dur="10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0723">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30723">
                                            <p:txEl>
                                              <p:pRg st="3" end="3"/>
                                            </p:txEl>
                                          </p:spTgt>
                                        </p:tgtEl>
                                        <p:attrNameLst>
                                          <p:attrName>style.visibility</p:attrName>
                                        </p:attrNameLst>
                                      </p:cBhvr>
                                      <p:to>
                                        <p:strVal val="visible"/>
                                      </p:to>
                                    </p:set>
                                    <p:animEffect transition="in" filter="fade">
                                      <p:cBhvr>
                                        <p:cTn id="32" dur="1000"/>
                                        <p:tgtEl>
                                          <p:spTgt spid="30723">
                                            <p:txEl>
                                              <p:pRg st="3" end="3"/>
                                            </p:txEl>
                                          </p:spTgt>
                                        </p:tgtEl>
                                      </p:cBhvr>
                                    </p:animEffect>
                                    <p:anim calcmode="lin" valueType="num">
                                      <p:cBhvr>
                                        <p:cTn id="33" dur="10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0723">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30723">
                                            <p:txEl>
                                              <p:pRg st="4" end="4"/>
                                            </p:txEl>
                                          </p:spTgt>
                                        </p:tgtEl>
                                        <p:attrNameLst>
                                          <p:attrName>style.visibility</p:attrName>
                                        </p:attrNameLst>
                                      </p:cBhvr>
                                      <p:to>
                                        <p:strVal val="visible"/>
                                      </p:to>
                                    </p:set>
                                    <p:animEffect transition="in" filter="fade">
                                      <p:cBhvr>
                                        <p:cTn id="38" dur="1000"/>
                                        <p:tgtEl>
                                          <p:spTgt spid="30723">
                                            <p:txEl>
                                              <p:pRg st="4" end="4"/>
                                            </p:txEl>
                                          </p:spTgt>
                                        </p:tgtEl>
                                      </p:cBhvr>
                                    </p:animEffect>
                                    <p:anim calcmode="lin" valueType="num">
                                      <p:cBhvr>
                                        <p:cTn id="39" dur="10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0723">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30723">
                                            <p:txEl>
                                              <p:pRg st="5" end="5"/>
                                            </p:txEl>
                                          </p:spTgt>
                                        </p:tgtEl>
                                        <p:attrNameLst>
                                          <p:attrName>style.visibility</p:attrName>
                                        </p:attrNameLst>
                                      </p:cBhvr>
                                      <p:to>
                                        <p:strVal val="visible"/>
                                      </p:to>
                                    </p:set>
                                    <p:animEffect transition="in" filter="fade">
                                      <p:cBhvr>
                                        <p:cTn id="44" dur="1000"/>
                                        <p:tgtEl>
                                          <p:spTgt spid="30723">
                                            <p:txEl>
                                              <p:pRg st="5" end="5"/>
                                            </p:txEl>
                                          </p:spTgt>
                                        </p:tgtEl>
                                      </p:cBhvr>
                                    </p:animEffect>
                                    <p:anim calcmode="lin" valueType="num">
                                      <p:cBhvr>
                                        <p:cTn id="45" dur="1000" fill="hold"/>
                                        <p:tgtEl>
                                          <p:spTgt spid="30723">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30723">
                                            <p:txEl>
                                              <p:pRg st="5" end="5"/>
                                            </p:txEl>
                                          </p:spTgt>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47" presetClass="entr" presetSubtype="0" fill="hold" nodeType="afterEffect">
                                  <p:stCondLst>
                                    <p:cond delay="0"/>
                                  </p:stCondLst>
                                  <p:childTnLst>
                                    <p:set>
                                      <p:cBhvr>
                                        <p:cTn id="49" dur="1" fill="hold">
                                          <p:stCondLst>
                                            <p:cond delay="0"/>
                                          </p:stCondLst>
                                        </p:cTn>
                                        <p:tgtEl>
                                          <p:spTgt spid="2050"/>
                                        </p:tgtEl>
                                        <p:attrNameLst>
                                          <p:attrName>style.visibility</p:attrName>
                                        </p:attrNameLst>
                                      </p:cBhvr>
                                      <p:to>
                                        <p:strVal val="visible"/>
                                      </p:to>
                                    </p:set>
                                    <p:animEffect transition="in" filter="fade">
                                      <p:cBhvr>
                                        <p:cTn id="50" dur="1000"/>
                                        <p:tgtEl>
                                          <p:spTgt spid="2050"/>
                                        </p:tgtEl>
                                      </p:cBhvr>
                                    </p:animEffect>
                                    <p:anim calcmode="lin" valueType="num">
                                      <p:cBhvr>
                                        <p:cTn id="51" dur="1000" fill="hold"/>
                                        <p:tgtEl>
                                          <p:spTgt spid="2050"/>
                                        </p:tgtEl>
                                        <p:attrNameLst>
                                          <p:attrName>ppt_x</p:attrName>
                                        </p:attrNameLst>
                                      </p:cBhvr>
                                      <p:tavLst>
                                        <p:tav tm="0">
                                          <p:val>
                                            <p:strVal val="#ppt_x"/>
                                          </p:val>
                                        </p:tav>
                                        <p:tav tm="100000">
                                          <p:val>
                                            <p:strVal val="#ppt_x"/>
                                          </p:val>
                                        </p:tav>
                                      </p:tavLst>
                                    </p:anim>
                                    <p:anim calcmode="lin" valueType="num">
                                      <p:cBhvr>
                                        <p:cTn id="52"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187532" y="568809"/>
            <a:ext cx="9666515" cy="725601"/>
          </a:xfrm>
        </p:spPr>
        <p:txBody>
          <a:bodyPr>
            <a:normAutofit/>
          </a:bodyPr>
          <a:lstStyle/>
          <a:p>
            <a:pPr algn="ctr"/>
            <a:r>
              <a:rPr lang="es-MX" sz="3200" b="0" dirty="0" smtClean="0">
                <a:solidFill>
                  <a:srgbClr val="009999"/>
                </a:solidFill>
                <a:effectLst>
                  <a:outerShdw blurRad="38100" dist="38100" dir="2700000" algn="tl">
                    <a:srgbClr val="000000">
                      <a:alpha val="43137"/>
                    </a:srgbClr>
                  </a:outerShdw>
                </a:effectLst>
              </a:rPr>
              <a:t>La autoestima se puede modificar </a:t>
            </a:r>
            <a:endParaRPr lang="es-MX" sz="3200" b="0" dirty="0">
              <a:solidFill>
                <a:srgbClr val="009999"/>
              </a:solidFill>
              <a:effectLst>
                <a:outerShdw blurRad="38100" dist="38100" dir="2700000" algn="tl">
                  <a:srgbClr val="000000">
                    <a:alpha val="43137"/>
                  </a:srgbClr>
                </a:outerShdw>
              </a:effectLst>
            </a:endParaRPr>
          </a:p>
        </p:txBody>
      </p:sp>
      <p:sp>
        <p:nvSpPr>
          <p:cNvPr id="7" name="Marcador de texto 6"/>
          <p:cNvSpPr>
            <a:spLocks noGrp="1"/>
          </p:cNvSpPr>
          <p:nvPr>
            <p:ph type="body" idx="1"/>
          </p:nvPr>
        </p:nvSpPr>
        <p:spPr>
          <a:xfrm>
            <a:off x="6361166" y="1579419"/>
            <a:ext cx="4908517" cy="4469574"/>
          </a:xfrm>
        </p:spPr>
        <p:txBody>
          <a:bodyPr/>
          <a:lstStyle/>
          <a:p>
            <a:pPr algn="just"/>
            <a:r>
              <a:rPr lang="es-US" sz="2400" dirty="0" smtClean="0">
                <a:solidFill>
                  <a:schemeClr val="accent1">
                    <a:lumMod val="75000"/>
                  </a:schemeClr>
                </a:solidFill>
              </a:rPr>
              <a:t>Las </a:t>
            </a:r>
            <a:r>
              <a:rPr lang="es-US" sz="2400" dirty="0">
                <a:solidFill>
                  <a:schemeClr val="accent1">
                    <a:lumMod val="75000"/>
                  </a:schemeClr>
                </a:solidFill>
              </a:rPr>
              <a:t>personas con una autoestima sana se sienten bien consigo mismas, aprecian su propia valía y están orgullosas de sus capacidades, habilidades y logros. Las personas con baja autoestima sienten que no gustarán a nadie, que nadie los aceptará o que no son buenos en nada</a:t>
            </a:r>
            <a:r>
              <a:rPr lang="es-US" sz="2400" dirty="0" smtClean="0">
                <a:solidFill>
                  <a:schemeClr val="accent1">
                    <a:lumMod val="75000"/>
                  </a:schemeClr>
                </a:solidFill>
              </a:rPr>
              <a:t>.</a:t>
            </a:r>
          </a:p>
          <a:p>
            <a:pPr algn="just"/>
            <a:endParaRPr lang="es-US" sz="2400" dirty="0" smtClean="0">
              <a:solidFill>
                <a:schemeClr val="accent1">
                  <a:lumMod val="75000"/>
                </a:schemeClr>
              </a:solidFill>
            </a:endParaRPr>
          </a:p>
          <a:p>
            <a:pPr algn="just"/>
            <a:r>
              <a:rPr lang="es-MX" sz="2400" dirty="0">
                <a:solidFill>
                  <a:schemeClr val="accent1">
                    <a:lumMod val="75000"/>
                  </a:schemeClr>
                </a:solidFill>
              </a:rPr>
              <a:t>La autoestima es una estructura susceptible de modificación y, por lo tanto, puede ser reaprendida y reconstruida alcanzando así una reconstrucción del ser</a:t>
            </a:r>
            <a:r>
              <a:rPr lang="es-MX" sz="2400" dirty="0" smtClean="0">
                <a:solidFill>
                  <a:schemeClr val="accent1">
                    <a:lumMod val="75000"/>
                  </a:schemeClr>
                </a:solidFill>
              </a:rPr>
              <a:t>.</a:t>
            </a:r>
            <a:endParaRPr lang="es-MX" sz="2400" dirty="0">
              <a:solidFill>
                <a:schemeClr val="accent1">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852" y="1579419"/>
            <a:ext cx="4797631" cy="3198420"/>
          </a:xfrm>
          <a:prstGeom prst="rect">
            <a:avLst/>
          </a:prstGeom>
        </p:spPr>
      </p:pic>
      <p:sp>
        <p:nvSpPr>
          <p:cNvPr id="3" name="Rectángulo 2"/>
          <p:cNvSpPr/>
          <p:nvPr/>
        </p:nvSpPr>
        <p:spPr>
          <a:xfrm>
            <a:off x="1061852" y="5062848"/>
            <a:ext cx="4765024" cy="646331"/>
          </a:xfrm>
          <a:prstGeom prst="rect">
            <a:avLst/>
          </a:prstGeom>
        </p:spPr>
        <p:txBody>
          <a:bodyPr wrap="square">
            <a:spAutoFit/>
          </a:bodyPr>
          <a:lstStyle/>
          <a:p>
            <a:pPr algn="ctr"/>
            <a:r>
              <a:rPr lang="es-MX" dirty="0">
                <a:solidFill>
                  <a:srgbClr val="009999"/>
                </a:solidFill>
                <a:latin typeface="Arial" panose="020B0604020202020204" pitchFamily="34" charset="0"/>
              </a:rPr>
              <a:t>Saber aceptarse como uno es, es una buena técnica para el desarrollo de la autoestima. </a:t>
            </a:r>
            <a:endParaRPr lang="es-MX" dirty="0">
              <a:solidFill>
                <a:srgbClr val="009999"/>
              </a:solidFill>
            </a:endParaRPr>
          </a:p>
        </p:txBody>
      </p:sp>
    </p:spTree>
    <p:extLst>
      <p:ext uri="{BB962C8B-B14F-4D97-AF65-F5344CB8AC3E}">
        <p14:creationId xmlns:p14="http://schemas.microsoft.com/office/powerpoint/2010/main" val="156805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0" presetClass="entr" presetSubtype="0"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3"/>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1000"/>
                                        <p:tgtEl>
                                          <p:spTgt spid="7">
                                            <p:txEl>
                                              <p:pRg st="0" end="0"/>
                                            </p:txEl>
                                          </p:spTgt>
                                        </p:tgtEl>
                                      </p:cBhvr>
                                    </p:animEffect>
                                    <p:anim calcmode="lin" valueType="num">
                                      <p:cBhvr>
                                        <p:cTn id="2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1000"/>
                                        <p:tgtEl>
                                          <p:spTgt spid="7">
                                            <p:txEl>
                                              <p:pRg st="2" end="2"/>
                                            </p:txEl>
                                          </p:spTgt>
                                        </p:tgtEl>
                                      </p:cBhvr>
                                    </p:animEffect>
                                    <p:anim calcmode="lin" valueType="num">
                                      <p:cBhvr>
                                        <p:cTn id="3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506688" y="762000"/>
            <a:ext cx="5298863" cy="1143000"/>
          </a:xfrm>
        </p:spPr>
        <p:txBody>
          <a:bodyPr/>
          <a:lstStyle/>
          <a:p>
            <a:pPr>
              <a:defRPr/>
            </a:pPr>
            <a:r>
              <a:rPr lang="es-MX" sz="3200" dirty="0">
                <a:solidFill>
                  <a:srgbClr val="C00000"/>
                </a:solidFill>
              </a:rPr>
              <a:t>EL PODER DE LOS VALORES</a:t>
            </a:r>
          </a:p>
        </p:txBody>
      </p:sp>
      <p:sp>
        <p:nvSpPr>
          <p:cNvPr id="34819" name="Marcador de contenido 4"/>
          <p:cNvSpPr>
            <a:spLocks noGrp="1"/>
          </p:cNvSpPr>
          <p:nvPr>
            <p:ph idx="1"/>
          </p:nvPr>
        </p:nvSpPr>
        <p:spPr>
          <a:xfrm>
            <a:off x="1330537" y="1333500"/>
            <a:ext cx="9870863" cy="4800600"/>
          </a:xfrm>
        </p:spPr>
        <p:txBody>
          <a:bodyPr/>
          <a:lstStyle/>
          <a:p>
            <a:pPr marL="82550" indent="0">
              <a:buNone/>
            </a:pPr>
            <a:endParaRPr lang="es-MX" altLang="es-MX" sz="2400" b="1" dirty="0" smtClean="0">
              <a:solidFill>
                <a:schemeClr val="accent5">
                  <a:lumMod val="75000"/>
                </a:schemeClr>
              </a:solidFill>
            </a:endParaRPr>
          </a:p>
          <a:p>
            <a:pPr marL="82550" indent="0">
              <a:buNone/>
            </a:pPr>
            <a:endParaRPr lang="es-MX" altLang="es-MX" sz="800" b="1" dirty="0" smtClean="0">
              <a:solidFill>
                <a:srgbClr val="CC6600"/>
              </a:solidFill>
            </a:endParaRPr>
          </a:p>
          <a:p>
            <a:pPr marL="82550" indent="0">
              <a:buNone/>
            </a:pPr>
            <a:endParaRPr lang="es-MX" altLang="es-MX" sz="800" b="1" dirty="0">
              <a:solidFill>
                <a:srgbClr val="CC6600"/>
              </a:solidFill>
            </a:endParaRPr>
          </a:p>
          <a:p>
            <a:pPr marL="82550" indent="0">
              <a:buNone/>
            </a:pPr>
            <a:endParaRPr lang="es-MX" altLang="es-MX" sz="800" b="1" dirty="0">
              <a:solidFill>
                <a:srgbClr val="CC6600"/>
              </a:solidFill>
            </a:endParaRPr>
          </a:p>
          <a:p>
            <a:pPr marL="82550" indent="0" algn="just">
              <a:buNone/>
            </a:pPr>
            <a:r>
              <a:rPr lang="es-MX" altLang="es-MX" sz="2400" b="1" dirty="0" smtClean="0">
                <a:solidFill>
                  <a:schemeClr val="accent5">
                    <a:lumMod val="75000"/>
                  </a:schemeClr>
                </a:solidFill>
              </a:rPr>
              <a:t>Necesidades.-</a:t>
            </a:r>
            <a:r>
              <a:rPr lang="es-MX" altLang="es-MX" sz="2400" dirty="0" smtClean="0">
                <a:solidFill>
                  <a:srgbClr val="CC6600"/>
                </a:solidFill>
              </a:rPr>
              <a:t> </a:t>
            </a:r>
            <a:r>
              <a:rPr lang="es-MX" altLang="es-MX" sz="2400" dirty="0">
                <a:solidFill>
                  <a:srgbClr val="CC6600"/>
                </a:solidFill>
              </a:rPr>
              <a:t>son aquellas situaciones en las que el ser humano siente la falta o privación del algo, ya sea a nivel material, orgánico o sentimental</a:t>
            </a:r>
            <a:r>
              <a:rPr lang="es-MX" altLang="es-MX" sz="2400" dirty="0" smtClean="0">
                <a:solidFill>
                  <a:srgbClr val="CC6600"/>
                </a:solidFill>
              </a:rPr>
              <a:t>.</a:t>
            </a:r>
          </a:p>
          <a:p>
            <a:pPr marL="82550" indent="0" algn="just">
              <a:buNone/>
            </a:pPr>
            <a:endParaRPr lang="es-MX" altLang="es-MX" sz="800" dirty="0">
              <a:solidFill>
                <a:srgbClr val="CC6600"/>
              </a:solidFill>
            </a:endParaRPr>
          </a:p>
          <a:p>
            <a:pPr marL="82550" indent="0" algn="just">
              <a:buNone/>
            </a:pPr>
            <a:r>
              <a:rPr lang="es-MX" altLang="es-MX" sz="2400" b="1" dirty="0" smtClean="0">
                <a:solidFill>
                  <a:schemeClr val="accent5">
                    <a:lumMod val="75000"/>
                  </a:schemeClr>
                </a:solidFill>
              </a:rPr>
              <a:t>Carencias</a:t>
            </a:r>
            <a:r>
              <a:rPr lang="es-MX" altLang="es-MX" sz="2400" dirty="0" smtClean="0">
                <a:solidFill>
                  <a:schemeClr val="accent5">
                    <a:lumMod val="75000"/>
                  </a:schemeClr>
                </a:solidFill>
              </a:rPr>
              <a:t>.-</a:t>
            </a:r>
            <a:r>
              <a:rPr lang="es-MX" altLang="es-MX" sz="2400" dirty="0" smtClean="0">
                <a:solidFill>
                  <a:srgbClr val="CC6600"/>
                </a:solidFill>
              </a:rPr>
              <a:t> cuando el nivel de carencia es muy intenso, se transforma en necesidad.</a:t>
            </a:r>
          </a:p>
          <a:p>
            <a:pPr marL="82550" indent="0" algn="just">
              <a:buNone/>
            </a:pPr>
            <a:endParaRPr lang="es-MX" altLang="es-MX" sz="800" dirty="0" smtClean="0">
              <a:solidFill>
                <a:srgbClr val="CC6600"/>
              </a:solidFill>
            </a:endParaRPr>
          </a:p>
          <a:p>
            <a:pPr marL="82550" indent="0" algn="just">
              <a:buNone/>
            </a:pPr>
            <a:r>
              <a:rPr lang="es-MX" altLang="es-MX" sz="2400" b="1" dirty="0" smtClean="0">
                <a:solidFill>
                  <a:schemeClr val="accent5">
                    <a:lumMod val="75000"/>
                  </a:schemeClr>
                </a:solidFill>
              </a:rPr>
              <a:t>Contexto</a:t>
            </a:r>
            <a:r>
              <a:rPr lang="es-MX" altLang="es-MX" sz="2400" dirty="0">
                <a:solidFill>
                  <a:schemeClr val="accent5">
                    <a:lumMod val="75000"/>
                  </a:schemeClr>
                </a:solidFill>
              </a:rPr>
              <a:t>.- </a:t>
            </a:r>
            <a:r>
              <a:rPr lang="es-MX" altLang="es-MX" sz="2400" dirty="0">
                <a:solidFill>
                  <a:srgbClr val="CC6600"/>
                </a:solidFill>
              </a:rPr>
              <a:t>se refiere a todo aquello que rodea, ya sea física o simbólicamente, a un acontecimiento. A partir del contexto, por lo tanto, se puede interpretar o entender un hecho.</a:t>
            </a:r>
          </a:p>
        </p:txBody>
      </p:sp>
      <p:pic>
        <p:nvPicPr>
          <p:cNvPr id="1026" name="Picture 2" descr="http://2.bp.blogspot.com/-J2QHKHajlGo/Tdxrf7F6_6I/AAAAAAAAAAw/MAUpHvuHLa8/s320/Image480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5753" y="344632"/>
            <a:ext cx="3296227" cy="1977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95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1000" fill="hold"/>
                                        <p:tgtEl>
                                          <p:spTgt spid="1026"/>
                                        </p:tgtEl>
                                        <p:attrNameLst>
                                          <p:attrName>ppt_w</p:attrName>
                                        </p:attrNameLst>
                                      </p:cBhvr>
                                      <p:tavLst>
                                        <p:tav tm="0">
                                          <p:val>
                                            <p:fltVal val="0"/>
                                          </p:val>
                                        </p:tav>
                                        <p:tav tm="100000">
                                          <p:val>
                                            <p:strVal val="#ppt_w"/>
                                          </p:val>
                                        </p:tav>
                                      </p:tavLst>
                                    </p:anim>
                                    <p:anim calcmode="lin" valueType="num">
                                      <p:cBhvr>
                                        <p:cTn id="13" dur="1000" fill="hold"/>
                                        <p:tgtEl>
                                          <p:spTgt spid="1026"/>
                                        </p:tgtEl>
                                        <p:attrNameLst>
                                          <p:attrName>ppt_h</p:attrName>
                                        </p:attrNameLst>
                                      </p:cBhvr>
                                      <p:tavLst>
                                        <p:tav tm="0">
                                          <p:val>
                                            <p:fltVal val="0"/>
                                          </p:val>
                                        </p:tav>
                                        <p:tav tm="100000">
                                          <p:val>
                                            <p:strVal val="#ppt_h"/>
                                          </p:val>
                                        </p:tav>
                                      </p:tavLst>
                                    </p:anim>
                                    <p:anim calcmode="lin" valueType="num">
                                      <p:cBhvr>
                                        <p:cTn id="14" dur="1000" fill="hold"/>
                                        <p:tgtEl>
                                          <p:spTgt spid="1026"/>
                                        </p:tgtEl>
                                        <p:attrNameLst>
                                          <p:attrName>style.rotation</p:attrName>
                                        </p:attrNameLst>
                                      </p:cBhvr>
                                      <p:tavLst>
                                        <p:tav tm="0">
                                          <p:val>
                                            <p:fltVal val="90"/>
                                          </p:val>
                                        </p:tav>
                                        <p:tav tm="100000">
                                          <p:val>
                                            <p:fltVal val="0"/>
                                          </p:val>
                                        </p:tav>
                                      </p:tavLst>
                                    </p:anim>
                                    <p:animEffect transition="in" filter="fade">
                                      <p:cBhvr>
                                        <p:cTn id="15" dur="1000"/>
                                        <p:tgtEl>
                                          <p:spTgt spid="102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4819">
                                            <p:txEl>
                                              <p:pRg st="4" end="4"/>
                                            </p:txEl>
                                          </p:spTgt>
                                        </p:tgtEl>
                                        <p:attrNameLst>
                                          <p:attrName>style.visibility</p:attrName>
                                        </p:attrNameLst>
                                      </p:cBhvr>
                                      <p:to>
                                        <p:strVal val="visible"/>
                                      </p:to>
                                    </p:set>
                                    <p:animEffect transition="in" filter="fade">
                                      <p:cBhvr>
                                        <p:cTn id="19" dur="1000"/>
                                        <p:tgtEl>
                                          <p:spTgt spid="34819">
                                            <p:txEl>
                                              <p:pRg st="4" end="4"/>
                                            </p:txEl>
                                          </p:spTgt>
                                        </p:tgtEl>
                                      </p:cBhvr>
                                    </p:animEffect>
                                    <p:anim calcmode="lin" valueType="num">
                                      <p:cBhvr>
                                        <p:cTn id="20"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4819">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4819">
                                            <p:txEl>
                                              <p:pRg st="6" end="6"/>
                                            </p:txEl>
                                          </p:spTgt>
                                        </p:tgtEl>
                                        <p:attrNameLst>
                                          <p:attrName>style.visibility</p:attrName>
                                        </p:attrNameLst>
                                      </p:cBhvr>
                                      <p:to>
                                        <p:strVal val="visible"/>
                                      </p:to>
                                    </p:set>
                                    <p:animEffect transition="in" filter="fade">
                                      <p:cBhvr>
                                        <p:cTn id="25" dur="1000"/>
                                        <p:tgtEl>
                                          <p:spTgt spid="34819">
                                            <p:txEl>
                                              <p:pRg st="6" end="6"/>
                                            </p:txEl>
                                          </p:spTgt>
                                        </p:tgtEl>
                                      </p:cBhvr>
                                    </p:animEffect>
                                    <p:anim calcmode="lin" valueType="num">
                                      <p:cBhvr>
                                        <p:cTn id="26"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4819">
                                            <p:txEl>
                                              <p:pRg st="8" end="8"/>
                                            </p:txEl>
                                          </p:spTgt>
                                        </p:tgtEl>
                                        <p:attrNameLst>
                                          <p:attrName>style.visibility</p:attrName>
                                        </p:attrNameLst>
                                      </p:cBhvr>
                                      <p:to>
                                        <p:strVal val="visible"/>
                                      </p:to>
                                    </p:set>
                                    <p:animEffect transition="in" filter="fade">
                                      <p:cBhvr>
                                        <p:cTn id="31" dur="1000"/>
                                        <p:tgtEl>
                                          <p:spTgt spid="34819">
                                            <p:txEl>
                                              <p:pRg st="8" end="8"/>
                                            </p:txEl>
                                          </p:spTgt>
                                        </p:tgtEl>
                                      </p:cBhvr>
                                    </p:animEffect>
                                    <p:anim calcmode="lin" valueType="num">
                                      <p:cBhvr>
                                        <p:cTn id="32" dur="1000" fill="hold"/>
                                        <p:tgtEl>
                                          <p:spTgt spid="34819">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34819">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5842" name="Marcador de contenido 2"/>
          <p:cNvSpPr>
            <a:spLocks noGrp="1"/>
          </p:cNvSpPr>
          <p:nvPr>
            <p:ph idx="1"/>
          </p:nvPr>
        </p:nvSpPr>
        <p:spPr>
          <a:xfrm>
            <a:off x="1326968" y="1121275"/>
            <a:ext cx="9624060" cy="4606290"/>
          </a:xfrm>
        </p:spPr>
        <p:txBody>
          <a:bodyPr/>
          <a:lstStyle/>
          <a:p>
            <a:pPr marL="82550" indent="0" algn="just">
              <a:buNone/>
            </a:pPr>
            <a:r>
              <a:rPr lang="es-MX" altLang="es-MX" sz="2400" b="1" dirty="0">
                <a:solidFill>
                  <a:schemeClr val="accent5">
                    <a:lumMod val="75000"/>
                  </a:schemeClr>
                </a:solidFill>
              </a:rPr>
              <a:t>Valores humanos</a:t>
            </a:r>
            <a:r>
              <a:rPr lang="es-MX" altLang="es-MX" sz="2400" dirty="0">
                <a:solidFill>
                  <a:schemeClr val="accent5">
                    <a:lumMod val="75000"/>
                  </a:schemeClr>
                </a:solidFill>
              </a:rPr>
              <a:t>.-</a:t>
            </a:r>
            <a:r>
              <a:rPr lang="es-MX" altLang="es-MX" sz="2400" dirty="0"/>
              <a:t> </a:t>
            </a:r>
            <a:r>
              <a:rPr lang="es-MX" altLang="es-MX" sz="2400" dirty="0">
                <a:solidFill>
                  <a:srgbClr val="CC6600"/>
                </a:solidFill>
              </a:rPr>
              <a:t>colocan a la especie en un plano de superioridad gracias a la moral. Un valor humano, por lo tanto, es una virtud. Los valores humanos se encargan de orientar y direccionar la acción de las personas que desean hacer lo correcto (la honestidad, el respeto, y la responsabilidad).</a:t>
            </a:r>
          </a:p>
          <a:p>
            <a:pPr marL="82550" indent="0" algn="just">
              <a:buNone/>
            </a:pPr>
            <a:endParaRPr lang="es-MX" altLang="es-MX" sz="800" dirty="0"/>
          </a:p>
          <a:p>
            <a:pPr marL="82550" indent="0" algn="just">
              <a:buNone/>
            </a:pPr>
            <a:r>
              <a:rPr lang="es-MX" altLang="es-MX" sz="2400" b="1" dirty="0">
                <a:solidFill>
                  <a:schemeClr val="accent5">
                    <a:lumMod val="75000"/>
                  </a:schemeClr>
                </a:solidFill>
              </a:rPr>
              <a:t>Sinergia</a:t>
            </a:r>
            <a:r>
              <a:rPr lang="es-MX" altLang="es-MX" sz="2400" dirty="0">
                <a:solidFill>
                  <a:schemeClr val="accent5">
                    <a:lumMod val="75000"/>
                  </a:schemeClr>
                </a:solidFill>
              </a:rPr>
              <a:t>.-</a:t>
            </a:r>
            <a:r>
              <a:rPr lang="es-MX" altLang="es-MX" sz="2400" dirty="0"/>
              <a:t> </a:t>
            </a:r>
            <a:r>
              <a:rPr lang="es-MX" altLang="es-MX" sz="2400" dirty="0">
                <a:solidFill>
                  <a:srgbClr val="CC6600"/>
                </a:solidFill>
              </a:rPr>
              <a:t>procede de un vocablo griego que significa “cooperación”. Es la acción de dos o más causas que generan un efecto superior al que se conseguiría con la suma de los efectos individuales, es decir, dos elementos que se unen y generan sinergia ofrecen un resultado que maximiza las cualidades de cada uno de los elementos.</a:t>
            </a:r>
          </a:p>
          <a:p>
            <a:pPr marL="82550" indent="0">
              <a:buNone/>
            </a:pPr>
            <a:endParaRPr lang="es-MX" altLang="es-MX" dirty="0" smtClean="0">
              <a:solidFill>
                <a:srgbClr val="CC6600"/>
              </a:solidFill>
            </a:endParaRPr>
          </a:p>
        </p:txBody>
      </p:sp>
      <p:pic>
        <p:nvPicPr>
          <p:cNvPr id="6" name="Picture 2" descr="http://image.slidesharecdn.com/valoreshumanos-140216151437-phpapp02/95/valores-humanos-1-638.jpg?cb=1392563858"/>
          <p:cNvPicPr>
            <a:picLocks noChangeAspect="1" noChangeArrowheads="1"/>
          </p:cNvPicPr>
          <p:nvPr/>
        </p:nvPicPr>
        <p:blipFill>
          <a:blip r:embed="rId2" cstate="print">
            <a:extLst>
              <a:ext uri="{28A0092B-C50C-407E-A947-70E740481C1C}">
                <a14:useLocalDpi xmlns:a14="http://schemas.microsoft.com/office/drawing/2010/main" val="0"/>
              </a:ext>
            </a:extLst>
          </a:blip>
          <a:srcRect l="2796" r="2796"/>
          <a:stretch>
            <a:fillRect/>
          </a:stretch>
        </p:blipFill>
        <p:spPr bwMode="auto">
          <a:xfrm>
            <a:off x="-9007" y="5330360"/>
            <a:ext cx="1920934" cy="152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3129" y="4863857"/>
            <a:ext cx="2495798" cy="1994143"/>
          </a:xfrm>
          <a:prstGeom prst="rect">
            <a:avLst/>
          </a:prstGeom>
        </p:spPr>
      </p:pic>
    </p:spTree>
    <p:extLst>
      <p:ext uri="{BB962C8B-B14F-4D97-AF65-F5344CB8AC3E}">
        <p14:creationId xmlns:p14="http://schemas.microsoft.com/office/powerpoint/2010/main" val="60367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animEffect transition="in" filter="fade">
                                      <p:cBhvr>
                                        <p:cTn id="7" dur="1000"/>
                                        <p:tgtEl>
                                          <p:spTgt spid="35842">
                                            <p:txEl>
                                              <p:pRg st="0" end="0"/>
                                            </p:txEl>
                                          </p:spTgt>
                                        </p:tgtEl>
                                      </p:cBhvr>
                                    </p:animEffect>
                                    <p:anim calcmode="lin" valueType="num">
                                      <p:cBhvr>
                                        <p:cTn id="8" dur="1000" fill="hold"/>
                                        <p:tgtEl>
                                          <p:spTgt spid="3584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5842">
                                            <p:txEl>
                                              <p:pRg st="2" end="2"/>
                                            </p:txEl>
                                          </p:spTgt>
                                        </p:tgtEl>
                                        <p:attrNameLst>
                                          <p:attrName>style.visibility</p:attrName>
                                        </p:attrNameLst>
                                      </p:cBhvr>
                                      <p:to>
                                        <p:strVal val="visible"/>
                                      </p:to>
                                    </p:set>
                                    <p:animEffect transition="in" filter="fade">
                                      <p:cBhvr>
                                        <p:cTn id="17" dur="1000"/>
                                        <p:tgtEl>
                                          <p:spTgt spid="35842">
                                            <p:txEl>
                                              <p:pRg st="2" end="2"/>
                                            </p:txEl>
                                          </p:spTgt>
                                        </p:tgtEl>
                                      </p:cBhvr>
                                    </p:animEffect>
                                    <p:anim calcmode="lin" valueType="num">
                                      <p:cBhvr>
                                        <p:cTn id="18" dur="1000" fill="hold"/>
                                        <p:tgtEl>
                                          <p:spTgt spid="3584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5842">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randombar(horizontal)">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38568" y="368299"/>
            <a:ext cx="6629400" cy="1143000"/>
          </a:xfrm>
        </p:spPr>
        <p:txBody>
          <a:bodyPr>
            <a:normAutofit/>
          </a:bodyPr>
          <a:lstStyle/>
          <a:p>
            <a:pPr algn="ctr"/>
            <a:r>
              <a:rPr lang="es-MX" sz="3200" dirty="0">
                <a:solidFill>
                  <a:srgbClr val="FF3399"/>
                </a:solidFill>
              </a:rPr>
              <a:t>JERARQUÍA DE NECESIDADES</a:t>
            </a:r>
          </a:p>
        </p:txBody>
      </p:sp>
      <p:sp>
        <p:nvSpPr>
          <p:cNvPr id="3" name="Marcador de contenido 2"/>
          <p:cNvSpPr>
            <a:spLocks noGrp="1"/>
          </p:cNvSpPr>
          <p:nvPr>
            <p:ph idx="1"/>
          </p:nvPr>
        </p:nvSpPr>
        <p:spPr>
          <a:xfrm>
            <a:off x="1374248" y="1736568"/>
            <a:ext cx="5038050" cy="4195602"/>
          </a:xfrm>
        </p:spPr>
        <p:txBody>
          <a:bodyPr/>
          <a:lstStyle/>
          <a:p>
            <a:pPr marL="82550" indent="0" algn="just">
              <a:buNone/>
            </a:pPr>
            <a:r>
              <a:rPr lang="es-MX" altLang="es-MX" sz="2400" dirty="0">
                <a:solidFill>
                  <a:srgbClr val="336699"/>
                </a:solidFill>
              </a:rPr>
              <a:t>La primer persona en introducir el </a:t>
            </a:r>
            <a:r>
              <a:rPr lang="es-MX" altLang="es-MX" sz="2400" b="1" dirty="0">
                <a:solidFill>
                  <a:srgbClr val="336699"/>
                </a:solidFill>
              </a:rPr>
              <a:t>desarrollo personal</a:t>
            </a:r>
            <a:r>
              <a:rPr lang="es-MX" altLang="es-MX" sz="2400" dirty="0">
                <a:solidFill>
                  <a:srgbClr val="336699"/>
                </a:solidFill>
              </a:rPr>
              <a:t>, fue Abraham Maslow (1908-1970), proponiendo una jerarquía de necesidades representada en forma de pirámide, en donde en el vértice superior ubicó la </a:t>
            </a:r>
            <a:r>
              <a:rPr lang="es-MX" altLang="es-MX" sz="2400" dirty="0">
                <a:solidFill>
                  <a:srgbClr val="336699"/>
                </a:solidFill>
                <a:hlinkClick r:id="rId2" tooltip="Realización personal"/>
              </a:rPr>
              <a:t>realización personal</a:t>
            </a:r>
            <a:r>
              <a:rPr lang="es-MX" altLang="es-MX" sz="2400" dirty="0">
                <a:solidFill>
                  <a:srgbClr val="336699"/>
                </a:solidFill>
              </a:rPr>
              <a:t> o </a:t>
            </a:r>
            <a:r>
              <a:rPr lang="es-MX" altLang="es-MX" sz="2400" dirty="0">
                <a:solidFill>
                  <a:srgbClr val="336699"/>
                </a:solidFill>
                <a:hlinkClick r:id="rId3" tooltip="Realización de sí mismo"/>
              </a:rPr>
              <a:t>realización de sí mismo</a:t>
            </a:r>
            <a:r>
              <a:rPr lang="es-MX" altLang="es-MX" sz="2400" dirty="0">
                <a:solidFill>
                  <a:srgbClr val="336699"/>
                </a:solidFill>
              </a:rPr>
              <a:t>, definida como el deseo y la aspiración de aproximarse o transformarse cada vez más a lo que realmente se es, y a lo que se está en medida de ser</a:t>
            </a:r>
            <a:r>
              <a:rPr lang="es-MX" altLang="es-MX" sz="2400" dirty="0" smtClean="0">
                <a:solidFill>
                  <a:srgbClr val="336699"/>
                </a:solidFill>
              </a:rPr>
              <a:t>.</a:t>
            </a:r>
            <a:endParaRPr lang="es-MX" altLang="es-MX" sz="2400" dirty="0">
              <a:solidFill>
                <a:srgbClr val="336699"/>
              </a:solidFill>
            </a:endParaRPr>
          </a:p>
        </p:txBody>
      </p:sp>
      <p:pic>
        <p:nvPicPr>
          <p:cNvPr id="1026" name="Picture 2" descr="http://www.andisheh-online.ir/images/matlab/53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3638" y="368299"/>
            <a:ext cx="2857500" cy="35909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mir-s3-cdn-cf.behance.net/project_modules/hd/005ced16765077.562b0f2571cf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25035" y="4303393"/>
            <a:ext cx="3054705" cy="1963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31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8" presetClass="entr" presetSubtype="12"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strips(downLeft)">
                                      <p:cBhvr>
                                        <p:cTn id="19" dur="500"/>
                                        <p:tgtEl>
                                          <p:spTgt spid="1026"/>
                                        </p:tgtEl>
                                      </p:cBhvr>
                                    </p:animEffect>
                                  </p:childTnLst>
                                </p:cTn>
                              </p:par>
                            </p:childTnLst>
                          </p:cTn>
                        </p:par>
                        <p:par>
                          <p:cTn id="20" fill="hold">
                            <p:stCondLst>
                              <p:cond delay="2500"/>
                            </p:stCondLst>
                            <p:childTnLst>
                              <p:par>
                                <p:cTn id="21" presetID="18" presetClass="entr" presetSubtype="12"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strips(downLeft)">
                                      <p:cBhvr>
                                        <p:cTn id="23"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F6E0DB"/>
        </a:solid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982977435"/>
              </p:ext>
            </p:extLst>
          </p:nvPr>
        </p:nvGraphicFramePr>
        <p:xfrm>
          <a:off x="3143673" y="1268760"/>
          <a:ext cx="6469145"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2"/>
          <p:cNvSpPr txBox="1">
            <a:spLocks/>
          </p:cNvSpPr>
          <p:nvPr/>
        </p:nvSpPr>
        <p:spPr>
          <a:xfrm>
            <a:off x="3143673" y="253366"/>
            <a:ext cx="5832475" cy="935384"/>
          </a:xfrm>
          <a:prstGeom prst="rect">
            <a:avLst/>
          </a:prstGeom>
        </p:spPr>
        <p:txBody>
          <a:bodyPr>
            <a:noAutofit/>
          </a:bodyPr>
          <a:lstStyle>
            <a:lvl1pPr algn="l" rtl="0" eaLnBrk="0" fontAlgn="base" hangingPunct="0">
              <a:spcBef>
                <a:spcPct val="0"/>
              </a:spcBef>
              <a:spcAft>
                <a:spcPct val="0"/>
              </a:spcAft>
              <a:defRPr sz="4300" kern="1200">
                <a:solidFill>
                  <a:srgbClr val="E60000"/>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E60000"/>
                </a:solidFill>
                <a:latin typeface="Gill Sans MT" pitchFamily="34" charset="0"/>
              </a:defRPr>
            </a:lvl2pPr>
            <a:lvl3pPr algn="l" rtl="0" eaLnBrk="0" fontAlgn="base" hangingPunct="0">
              <a:spcBef>
                <a:spcPct val="0"/>
              </a:spcBef>
              <a:spcAft>
                <a:spcPct val="0"/>
              </a:spcAft>
              <a:defRPr sz="4300">
                <a:solidFill>
                  <a:srgbClr val="E60000"/>
                </a:solidFill>
                <a:latin typeface="Gill Sans MT" pitchFamily="34" charset="0"/>
              </a:defRPr>
            </a:lvl3pPr>
            <a:lvl4pPr algn="l" rtl="0" eaLnBrk="0" fontAlgn="base" hangingPunct="0">
              <a:spcBef>
                <a:spcPct val="0"/>
              </a:spcBef>
              <a:spcAft>
                <a:spcPct val="0"/>
              </a:spcAft>
              <a:defRPr sz="4300">
                <a:solidFill>
                  <a:srgbClr val="E60000"/>
                </a:solidFill>
                <a:latin typeface="Gill Sans MT" pitchFamily="34" charset="0"/>
              </a:defRPr>
            </a:lvl4pPr>
            <a:lvl5pPr algn="l" rtl="0" eaLnBrk="0" fontAlgn="base" hangingPunct="0">
              <a:spcBef>
                <a:spcPct val="0"/>
              </a:spcBef>
              <a:spcAft>
                <a:spcPct val="0"/>
              </a:spcAft>
              <a:defRPr sz="4300">
                <a:solidFill>
                  <a:srgbClr val="E60000"/>
                </a:solidFill>
                <a:latin typeface="Gill Sans MT" pitchFamily="34" charset="0"/>
              </a:defRPr>
            </a:lvl5pPr>
            <a:lvl6pPr marL="457200" algn="l" rtl="0" fontAlgn="base">
              <a:spcBef>
                <a:spcPct val="0"/>
              </a:spcBef>
              <a:spcAft>
                <a:spcPct val="0"/>
              </a:spcAft>
              <a:defRPr sz="4300">
                <a:solidFill>
                  <a:srgbClr val="E60000"/>
                </a:solidFill>
                <a:latin typeface="Gill Sans MT" pitchFamily="34" charset="0"/>
              </a:defRPr>
            </a:lvl6pPr>
            <a:lvl7pPr marL="914400" algn="l" rtl="0" fontAlgn="base">
              <a:spcBef>
                <a:spcPct val="0"/>
              </a:spcBef>
              <a:spcAft>
                <a:spcPct val="0"/>
              </a:spcAft>
              <a:defRPr sz="4300">
                <a:solidFill>
                  <a:srgbClr val="E60000"/>
                </a:solidFill>
                <a:latin typeface="Gill Sans MT" pitchFamily="34" charset="0"/>
              </a:defRPr>
            </a:lvl7pPr>
            <a:lvl8pPr marL="1371600" algn="l" rtl="0" fontAlgn="base">
              <a:spcBef>
                <a:spcPct val="0"/>
              </a:spcBef>
              <a:spcAft>
                <a:spcPct val="0"/>
              </a:spcAft>
              <a:defRPr sz="4300">
                <a:solidFill>
                  <a:srgbClr val="E60000"/>
                </a:solidFill>
                <a:latin typeface="Gill Sans MT" pitchFamily="34" charset="0"/>
              </a:defRPr>
            </a:lvl8pPr>
            <a:lvl9pPr marL="1828800" algn="l" rtl="0" fontAlgn="base">
              <a:spcBef>
                <a:spcPct val="0"/>
              </a:spcBef>
              <a:spcAft>
                <a:spcPct val="0"/>
              </a:spcAft>
              <a:defRPr sz="4300">
                <a:solidFill>
                  <a:srgbClr val="E60000"/>
                </a:solidFill>
                <a:latin typeface="Gill Sans MT" pitchFamily="34" charset="0"/>
              </a:defRPr>
            </a:lvl9pPr>
            <a:extLst/>
          </a:lstStyle>
          <a:p>
            <a:pPr algn="ctr">
              <a:defRPr/>
            </a:pPr>
            <a:r>
              <a:rPr lang="es-MX" sz="3200" dirty="0" smtClean="0">
                <a:solidFill>
                  <a:srgbClr val="33CCCC"/>
                </a:solidFill>
              </a:rPr>
              <a:t>PIRÁMIDE DE MASLOW JERARQUÍA DE NECESIDADES </a:t>
            </a:r>
            <a:endParaRPr lang="es-MX" sz="3200" dirty="0">
              <a:solidFill>
                <a:srgbClr val="33CCCC"/>
              </a:solidFill>
            </a:endParaRPr>
          </a:p>
        </p:txBody>
      </p:sp>
    </p:spTree>
    <p:extLst>
      <p:ext uri="{BB962C8B-B14F-4D97-AF65-F5344CB8AC3E}">
        <p14:creationId xmlns:p14="http://schemas.microsoft.com/office/powerpoint/2010/main" val="302552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cTn>
                              </p:par>
                            </p:childTnLst>
                          </p:cTn>
                        </p:par>
                        <p:par>
                          <p:cTn id="12" fill="hold">
                            <p:stCondLst>
                              <p:cond delay="235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D2DFD1"/>
        </a:solidFill>
        <a:effectLst/>
      </p:bgPr>
    </p:bg>
    <p:spTree>
      <p:nvGrpSpPr>
        <p:cNvPr id="1" name=""/>
        <p:cNvGrpSpPr/>
        <p:nvPr/>
      </p:nvGrpSpPr>
      <p:grpSpPr>
        <a:xfrm>
          <a:off x="0" y="0"/>
          <a:ext cx="0" cy="0"/>
          <a:chOff x="0" y="0"/>
          <a:chExt cx="0" cy="0"/>
        </a:xfrm>
      </p:grpSpPr>
      <p:pic>
        <p:nvPicPr>
          <p:cNvPr id="4" name="Picture 2" descr="https://upload.wikimedia.org/wikipedia/commons/thumb/7/76/Pir%C3%A1mide_de_Maslow.svg/1280px-Pir%C3%A1mide_de_Maslow.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088" y="836613"/>
            <a:ext cx="7073900"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01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866" name="Título 3"/>
          <p:cNvSpPr>
            <a:spLocks noGrp="1"/>
          </p:cNvSpPr>
          <p:nvPr>
            <p:ph type="title"/>
          </p:nvPr>
        </p:nvSpPr>
        <p:spPr bwMode="auto">
          <a:xfrm>
            <a:off x="8103870" y="1158197"/>
            <a:ext cx="3434196" cy="4408214"/>
          </a:xfrm>
        </p:spPr>
        <p:txBody>
          <a:bodyPr vert="horz" wrap="square" lIns="91440" tIns="45720" rIns="91440" bIns="45720" numCol="1" anchor="b" anchorCtr="0" compatLnSpc="1">
            <a:prstTxWarp prst="textNoShape">
              <a:avLst/>
            </a:prstTxWarp>
            <a:noAutofit/>
          </a:bodyPr>
          <a:lstStyle/>
          <a:p>
            <a:pPr algn="ctr"/>
            <a:r>
              <a:rPr lang="es-MX" altLang="es-MX" sz="2400" dirty="0" smtClean="0">
                <a:solidFill>
                  <a:srgbClr val="C00000"/>
                </a:solidFill>
              </a:rPr>
              <a:t> LOS VALORES HUMANOS</a:t>
            </a:r>
            <a:r>
              <a:rPr lang="es-MX" altLang="es-MX" sz="2400" dirty="0" smtClean="0">
                <a:solidFill>
                  <a:srgbClr val="CC6600"/>
                </a:solidFill>
              </a:rPr>
              <a:t/>
            </a:r>
            <a:br>
              <a:rPr lang="es-MX" altLang="es-MX" sz="2400" dirty="0" smtClean="0">
                <a:solidFill>
                  <a:srgbClr val="CC6600"/>
                </a:solidFill>
              </a:rPr>
            </a:br>
            <a:r>
              <a:rPr lang="es-MX" altLang="es-MX" sz="2400" b="0" dirty="0" smtClean="0">
                <a:solidFill>
                  <a:srgbClr val="CC6600"/>
                </a:solidFill>
              </a:rPr>
              <a:t>Se conoce como</a:t>
            </a:r>
            <a:r>
              <a:rPr lang="es-MX" altLang="es-MX" sz="2400" dirty="0" smtClean="0">
                <a:solidFill>
                  <a:srgbClr val="CC6600"/>
                </a:solidFill>
              </a:rPr>
              <a:t> valores humanos </a:t>
            </a:r>
            <a:r>
              <a:rPr lang="es-MX" altLang="es-MX" sz="2400" b="0" dirty="0" smtClean="0">
                <a:solidFill>
                  <a:srgbClr val="CC6600"/>
                </a:solidFill>
              </a:rPr>
              <a:t>al </a:t>
            </a:r>
            <a:r>
              <a:rPr lang="es-MX" altLang="es-MX" sz="2400" dirty="0" smtClean="0">
                <a:solidFill>
                  <a:srgbClr val="CC6600"/>
                </a:solidFill>
              </a:rPr>
              <a:t>conjunto de características que posee una persona u organización, los cuales determinan el comportamiento e interacción con otros individuos y el medio ambiente</a:t>
            </a:r>
            <a:r>
              <a:rPr lang="es-MX" altLang="es-MX" sz="2400" b="0" dirty="0" smtClean="0">
                <a:solidFill>
                  <a:srgbClr val="CC6600"/>
                </a:solidFill>
              </a:rPr>
              <a:t>.</a:t>
            </a:r>
            <a:endParaRPr lang="es-MX" altLang="es-MX" sz="2400" dirty="0" smtClean="0">
              <a:solidFill>
                <a:srgbClr val="CC6600"/>
              </a:solidFill>
            </a:endParaRPr>
          </a:p>
        </p:txBody>
      </p:sp>
      <p:sp>
        <p:nvSpPr>
          <p:cNvPr id="36868" name="Marcador de texto 5"/>
          <p:cNvSpPr>
            <a:spLocks noGrp="1"/>
          </p:cNvSpPr>
          <p:nvPr>
            <p:ph type="body" sz="half" idx="2"/>
          </p:nvPr>
        </p:nvSpPr>
        <p:spPr>
          <a:xfrm>
            <a:off x="1117599" y="5086350"/>
            <a:ext cx="5892800" cy="762000"/>
          </a:xfrm>
        </p:spPr>
        <p:txBody>
          <a:bodyPr/>
          <a:lstStyle/>
          <a:p>
            <a:pPr algn="ctr">
              <a:spcBef>
                <a:spcPct val="0"/>
              </a:spcBef>
            </a:pPr>
            <a:r>
              <a:rPr lang="es-MX" altLang="es-MX" sz="3200" dirty="0"/>
              <a:t>VALORES HUMANOS</a:t>
            </a:r>
          </a:p>
        </p:txBody>
      </p:sp>
      <p:pic>
        <p:nvPicPr>
          <p:cNvPr id="5" name="Picture 6" descr="http://blogs.unir.net/images/blogs/infantil-primaria/files/2013/02/valoresj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0143" y="1043896"/>
            <a:ext cx="2867713" cy="375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97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6868">
                                            <p:txEl>
                                              <p:pRg st="0" end="0"/>
                                            </p:txEl>
                                          </p:spTgt>
                                        </p:tgtEl>
                                        <p:attrNameLst>
                                          <p:attrName>style.visibility</p:attrName>
                                        </p:attrNameLst>
                                      </p:cBhvr>
                                      <p:to>
                                        <p:strVal val="visible"/>
                                      </p:to>
                                    </p:set>
                                    <p:animEffect transition="in" filter="fade">
                                      <p:cBhvr>
                                        <p:cTn id="11" dur="1000"/>
                                        <p:tgtEl>
                                          <p:spTgt spid="36868">
                                            <p:txEl>
                                              <p:pRg st="0" end="0"/>
                                            </p:txEl>
                                          </p:spTgt>
                                        </p:tgtEl>
                                      </p:cBhvr>
                                    </p:animEffect>
                                    <p:anim calcmode="lin" valueType="num">
                                      <p:cBhvr>
                                        <p:cTn id="12" dur="1000" fill="hold"/>
                                        <p:tgtEl>
                                          <p:spTgt spid="36868">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6868">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1" presetClass="entr" presetSubtype="1" fill="hold" grpId="0" nodeType="afterEffect">
                                  <p:stCondLst>
                                    <p:cond delay="0"/>
                                  </p:stCondLst>
                                  <p:childTnLst>
                                    <p:set>
                                      <p:cBhvr>
                                        <p:cTn id="16" dur="1" fill="hold">
                                          <p:stCondLst>
                                            <p:cond delay="0"/>
                                          </p:stCondLst>
                                        </p:cTn>
                                        <p:tgtEl>
                                          <p:spTgt spid="36866"/>
                                        </p:tgtEl>
                                        <p:attrNameLst>
                                          <p:attrName>style.visibility</p:attrName>
                                        </p:attrNameLst>
                                      </p:cBhvr>
                                      <p:to>
                                        <p:strVal val="visible"/>
                                      </p:to>
                                    </p:set>
                                    <p:animEffect transition="in" filter="wheel(1)">
                                      <p:cBhvr>
                                        <p:cTn id="17" dur="2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EAB8AC"/>
        </a:solid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411557018"/>
              </p:ext>
            </p:extLst>
          </p:nvPr>
        </p:nvGraphicFramePr>
        <p:xfrm>
          <a:off x="2236518" y="979714"/>
          <a:ext cx="8268196" cy="4797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516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40000"/>
            <a:lumOff val="60000"/>
          </a:schemeClr>
        </a:solidFill>
        <a:effectLst/>
      </p:bgPr>
    </p:bg>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547942184"/>
              </p:ext>
            </p:extLst>
          </p:nvPr>
        </p:nvGraphicFramePr>
        <p:xfrm>
          <a:off x="2202412" y="603712"/>
          <a:ext cx="8448270" cy="55362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www.saibabamag.com/sai0/imagenes/tit47.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024" y="238557"/>
            <a:ext cx="3914775" cy="155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47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FFF9CD"/>
        </a:solidFill>
        <a:effectLst/>
      </p:bgPr>
    </p:bg>
    <p:spTree>
      <p:nvGrpSpPr>
        <p:cNvPr id="1" name=""/>
        <p:cNvGrpSpPr/>
        <p:nvPr/>
      </p:nvGrpSpPr>
      <p:grpSpPr>
        <a:xfrm>
          <a:off x="0" y="0"/>
          <a:ext cx="0" cy="0"/>
          <a:chOff x="0" y="0"/>
          <a:chExt cx="0" cy="0"/>
        </a:xfrm>
      </p:grpSpPr>
      <p:sp>
        <p:nvSpPr>
          <p:cNvPr id="7" name="Título 6"/>
          <p:cNvSpPr>
            <a:spLocks noGrp="1"/>
          </p:cNvSpPr>
          <p:nvPr>
            <p:ph type="ctrTitle"/>
          </p:nvPr>
        </p:nvSpPr>
        <p:spPr>
          <a:xfrm>
            <a:off x="1372870" y="359898"/>
            <a:ext cx="9875520" cy="1472184"/>
          </a:xfrm>
        </p:spPr>
        <p:txBody>
          <a:bodyPr>
            <a:normAutofit/>
          </a:bodyPr>
          <a:lstStyle/>
          <a:p>
            <a:r>
              <a:rPr lang="es-MX" sz="4000" dirty="0" smtClean="0">
                <a:solidFill>
                  <a:srgbClr val="FFC000"/>
                </a:solidFill>
              </a:rPr>
              <a:t>Responsabilidad</a:t>
            </a:r>
            <a:endParaRPr lang="es-MX" sz="4000" dirty="0">
              <a:solidFill>
                <a:srgbClr val="FFC000"/>
              </a:solidFill>
            </a:endParaRPr>
          </a:p>
        </p:txBody>
      </p:sp>
      <p:sp>
        <p:nvSpPr>
          <p:cNvPr id="16" name="Subtítulo 15"/>
          <p:cNvSpPr>
            <a:spLocks noGrp="1"/>
          </p:cNvSpPr>
          <p:nvPr>
            <p:ph type="subTitle" idx="1"/>
          </p:nvPr>
        </p:nvSpPr>
        <p:spPr>
          <a:xfrm>
            <a:off x="1372870" y="1832082"/>
            <a:ext cx="9875520" cy="1752600"/>
          </a:xfrm>
        </p:spPr>
        <p:txBody>
          <a:bodyPr/>
          <a:lstStyle/>
          <a:p>
            <a:pPr algn="just"/>
            <a:r>
              <a:rPr lang="es-MX" dirty="0">
                <a:solidFill>
                  <a:schemeClr val="accent5">
                    <a:lumMod val="75000"/>
                  </a:schemeClr>
                </a:solidFill>
              </a:rPr>
              <a:t>Es el valor de ser consciente de tus acciones y sus consecuencias. La responsabilidad personal implica cuidar de ti mismo y los compromisos que adquieras con los demás, también se relaciona con el respeto a las normas, el uso del sentido común y la valoración de las cosas.</a:t>
            </a:r>
          </a:p>
        </p:txBody>
      </p:sp>
      <p:pic>
        <p:nvPicPr>
          <p:cNvPr id="5" name="Picture 2" descr="http://cardsimages.info-tuparada.com/2113/23825-6-responsabilid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683" y="3661380"/>
            <a:ext cx="4271893" cy="2790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89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fade">
                                      <p:cBhvr>
                                        <p:cTn id="13" dur="1000"/>
                                        <p:tgtEl>
                                          <p:spTgt spid="16">
                                            <p:txEl>
                                              <p:pRg st="0" end="0"/>
                                            </p:txEl>
                                          </p:spTgt>
                                        </p:tgtEl>
                                      </p:cBhvr>
                                    </p:animEffect>
                                    <p:anim calcmode="lin" valueType="num">
                                      <p:cBhvr>
                                        <p:cTn id="14"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38580" y="359898"/>
            <a:ext cx="9875520" cy="1472184"/>
          </a:xfrm>
        </p:spPr>
        <p:txBody>
          <a:bodyPr>
            <a:normAutofit/>
          </a:bodyPr>
          <a:lstStyle/>
          <a:p>
            <a:r>
              <a:rPr lang="es-MX" sz="4000" dirty="0" smtClean="0">
                <a:solidFill>
                  <a:srgbClr val="009999"/>
                </a:solidFill>
              </a:rPr>
              <a:t>Honestidad</a:t>
            </a:r>
            <a:endParaRPr lang="es-MX" sz="4000" dirty="0">
              <a:solidFill>
                <a:srgbClr val="009999"/>
              </a:solidFill>
            </a:endParaRPr>
          </a:p>
        </p:txBody>
      </p:sp>
      <p:sp>
        <p:nvSpPr>
          <p:cNvPr id="4" name="Subtítulo 3"/>
          <p:cNvSpPr>
            <a:spLocks noGrp="1"/>
          </p:cNvSpPr>
          <p:nvPr>
            <p:ph type="subTitle" idx="1"/>
          </p:nvPr>
        </p:nvSpPr>
        <p:spPr>
          <a:xfrm>
            <a:off x="1338580" y="1832082"/>
            <a:ext cx="9875520" cy="1984181"/>
          </a:xfrm>
        </p:spPr>
        <p:txBody>
          <a:bodyPr/>
          <a:lstStyle/>
          <a:p>
            <a:pPr algn="just"/>
            <a:r>
              <a:rPr lang="es-MX" sz="2400" dirty="0" smtClean="0">
                <a:solidFill>
                  <a:schemeClr val="accent1"/>
                </a:solidFill>
              </a:rPr>
              <a:t>Es </a:t>
            </a:r>
            <a:r>
              <a:rPr lang="es-MX" sz="2400" dirty="0">
                <a:solidFill>
                  <a:schemeClr val="accent1"/>
                </a:solidFill>
              </a:rPr>
              <a:t>el valor de decir la verdad</a:t>
            </a:r>
            <a:r>
              <a:rPr lang="es-MX" sz="2400" dirty="0" smtClean="0">
                <a:solidFill>
                  <a:schemeClr val="accent1"/>
                </a:solidFill>
              </a:rPr>
              <a:t>. </a:t>
            </a:r>
            <a:r>
              <a:rPr lang="es-MX" sz="2400" dirty="0">
                <a:solidFill>
                  <a:schemeClr val="accent1"/>
                </a:solidFill>
              </a:rPr>
              <a:t>Es una cualidad humana que consiste en actuar de acuerdo como se piensa y se siente. Quien obra con honradez se caracterizará por la rectitud de ánimo, integridad con la cual procede en todo en lo que actúa, respetando por sobre todas las cosas las normas que se consideran como correctas y adecuadas en la comunidad en la cual vive.</a:t>
            </a:r>
          </a:p>
          <a:p>
            <a:endParaRPr lang="es-MX" dirty="0">
              <a:solidFill>
                <a:schemeClr val="accent6"/>
              </a:solidFill>
            </a:endParaRPr>
          </a:p>
        </p:txBody>
      </p:sp>
      <p:pic>
        <p:nvPicPr>
          <p:cNvPr id="1026" name="Picture 2" descr="http://cardsimages.info-tuparada.com/2113/23821-6-honestid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0393" y="3816263"/>
            <a:ext cx="4271893" cy="2790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26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7" presetClass="entr" presetSubtype="10" fill="hold" nodeType="afterEffect">
                                  <p:stCondLst>
                                    <p:cond delay="0"/>
                                  </p:stCondLst>
                                  <p:childTnLst>
                                    <p:set>
                                      <p:cBhvr>
                                        <p:cTn id="19" dur="1" fill="hold">
                                          <p:stCondLst>
                                            <p:cond delay="0"/>
                                          </p:stCondLst>
                                        </p:cTn>
                                        <p:tgtEl>
                                          <p:spTgt spid="1026"/>
                                        </p:tgtEl>
                                        <p:attrNameLst>
                                          <p:attrName>style.visibility</p:attrName>
                                        </p:attrNameLst>
                                      </p:cBhvr>
                                      <p:to>
                                        <p:strVal val="visible"/>
                                      </p:to>
                                    </p:set>
                                    <p:anim calcmode="lin" valueType="num">
                                      <p:cBhvr>
                                        <p:cTn id="20" dur="500" fill="hold"/>
                                        <p:tgtEl>
                                          <p:spTgt spid="1026"/>
                                        </p:tgtEl>
                                        <p:attrNameLst>
                                          <p:attrName>ppt_w</p:attrName>
                                        </p:attrNameLst>
                                      </p:cBhvr>
                                      <p:tavLst>
                                        <p:tav tm="0">
                                          <p:val>
                                            <p:fltVal val="0"/>
                                          </p:val>
                                        </p:tav>
                                        <p:tav tm="100000">
                                          <p:val>
                                            <p:strVal val="#ppt_w"/>
                                          </p:val>
                                        </p:tav>
                                      </p:tavLst>
                                    </p:anim>
                                    <p:anim calcmode="lin" valueType="num">
                                      <p:cBhvr>
                                        <p:cTn id="21" dur="5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8" name="Título 7"/>
          <p:cNvSpPr>
            <a:spLocks noGrp="1"/>
          </p:cNvSpPr>
          <p:nvPr>
            <p:ph type="ctrTitle"/>
          </p:nvPr>
        </p:nvSpPr>
        <p:spPr>
          <a:xfrm>
            <a:off x="1384300" y="377880"/>
            <a:ext cx="9875520" cy="1472184"/>
          </a:xfrm>
        </p:spPr>
        <p:txBody>
          <a:bodyPr>
            <a:normAutofit/>
          </a:bodyPr>
          <a:lstStyle/>
          <a:p>
            <a:r>
              <a:rPr lang="es-MX" sz="4000" dirty="0" smtClean="0">
                <a:solidFill>
                  <a:schemeClr val="accent1"/>
                </a:solidFill>
              </a:rPr>
              <a:t>Respeto</a:t>
            </a:r>
            <a:endParaRPr lang="es-MX" sz="4000" dirty="0">
              <a:solidFill>
                <a:schemeClr val="accent1"/>
              </a:solidFill>
            </a:endParaRPr>
          </a:p>
        </p:txBody>
      </p:sp>
      <p:sp>
        <p:nvSpPr>
          <p:cNvPr id="9" name="Subtítulo 8"/>
          <p:cNvSpPr>
            <a:spLocks noGrp="1"/>
          </p:cNvSpPr>
          <p:nvPr>
            <p:ph type="subTitle" idx="1"/>
          </p:nvPr>
        </p:nvSpPr>
        <p:spPr>
          <a:xfrm>
            <a:off x="1384300" y="1850064"/>
            <a:ext cx="9875520" cy="1752600"/>
          </a:xfrm>
        </p:spPr>
        <p:txBody>
          <a:bodyPr/>
          <a:lstStyle/>
          <a:p>
            <a:pPr algn="just"/>
            <a:r>
              <a:rPr lang="es-MX" dirty="0" smtClean="0">
                <a:solidFill>
                  <a:schemeClr val="accent6"/>
                </a:solidFill>
              </a:rPr>
              <a:t>El </a:t>
            </a:r>
            <a:r>
              <a:rPr lang="es-MX" dirty="0">
                <a:solidFill>
                  <a:schemeClr val="accent6"/>
                </a:solidFill>
              </a:rPr>
              <a:t>respeto es parte esencial de los valores humanos y debe practicarse a diario, porque eso permite relaciones interpersonales positivas, mejor comunicación, mayor capacidad para solucionar problemas y elevadas oportunidades de lograr el éxito.</a:t>
            </a:r>
          </a:p>
        </p:txBody>
      </p:sp>
      <p:pic>
        <p:nvPicPr>
          <p:cNvPr id="5" name="Picture 2" descr="http://www.culturadelalegalidad.org.mx/recursos/Contenidos/Lasnormasquhacerparaquefuncion/noticias/res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8424" y="3691022"/>
            <a:ext cx="3907271" cy="276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6548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1000"/>
                                        <p:tgtEl>
                                          <p:spTgt spid="9">
                                            <p:txEl>
                                              <p:pRg st="0" end="0"/>
                                            </p:txEl>
                                          </p:spTgt>
                                        </p:tgtEl>
                                      </p:cBhvr>
                                    </p:animEffect>
                                    <p:anim calcmode="lin" valueType="num">
                                      <p:cBhvr>
                                        <p:cTn id="14"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7"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04290" y="359898"/>
            <a:ext cx="9875520" cy="1472184"/>
          </a:xfrm>
        </p:spPr>
        <p:txBody>
          <a:bodyPr>
            <a:normAutofit/>
          </a:bodyPr>
          <a:lstStyle/>
          <a:p>
            <a:r>
              <a:rPr lang="es-MX" sz="4000" dirty="0" smtClean="0">
                <a:solidFill>
                  <a:srgbClr val="FF0000"/>
                </a:solidFill>
              </a:rPr>
              <a:t>Tolerancia</a:t>
            </a:r>
            <a:endParaRPr lang="es-MX" sz="4000" dirty="0">
              <a:solidFill>
                <a:srgbClr val="FF0000"/>
              </a:solidFill>
            </a:endParaRPr>
          </a:p>
        </p:txBody>
      </p:sp>
      <p:sp>
        <p:nvSpPr>
          <p:cNvPr id="3" name="Subtítulo 2"/>
          <p:cNvSpPr>
            <a:spLocks noGrp="1"/>
          </p:cNvSpPr>
          <p:nvPr>
            <p:ph type="subTitle" idx="1"/>
          </p:nvPr>
        </p:nvSpPr>
        <p:spPr>
          <a:xfrm>
            <a:off x="1304290" y="1832082"/>
            <a:ext cx="9875520" cy="2098481"/>
          </a:xfrm>
        </p:spPr>
        <p:txBody>
          <a:bodyPr/>
          <a:lstStyle/>
          <a:p>
            <a:pPr algn="just"/>
            <a:r>
              <a:rPr lang="es-MX" dirty="0">
                <a:solidFill>
                  <a:srgbClr val="336699"/>
                </a:solidFill>
              </a:rPr>
              <a:t>La tolerancia es aceptar la diversidad de opinión sea social, étnica cultural o religiosa</a:t>
            </a:r>
            <a:r>
              <a:rPr lang="es-MX" dirty="0" smtClean="0">
                <a:solidFill>
                  <a:srgbClr val="336699"/>
                </a:solidFill>
              </a:rPr>
              <a:t>, saber </a:t>
            </a:r>
            <a:r>
              <a:rPr lang="es-MX" dirty="0">
                <a:solidFill>
                  <a:srgbClr val="336699"/>
                </a:solidFill>
              </a:rPr>
              <a:t>escuchar y aceptar a los demás, valorando las distintas formas que el humano tiene de ver la vida</a:t>
            </a:r>
            <a:r>
              <a:rPr lang="es-MX" dirty="0" smtClean="0">
                <a:solidFill>
                  <a:srgbClr val="336699"/>
                </a:solidFill>
              </a:rPr>
              <a:t>. </a:t>
            </a:r>
            <a:r>
              <a:rPr lang="es-MX" dirty="0">
                <a:solidFill>
                  <a:srgbClr val="336699"/>
                </a:solidFill>
              </a:rPr>
              <a:t>La tolerancia también puede ser entendida desde la aceptación de que no todo es perfecto, empezando por el propio hombre.</a:t>
            </a:r>
          </a:p>
        </p:txBody>
      </p:sp>
      <p:pic>
        <p:nvPicPr>
          <p:cNvPr id="4098" name="Picture 2" descr="TOLERANCIAEs el reconocimiento y laaceptación de lasdiferencias entre laspersonas. Es aprender aescuchar a los demás acom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5565" y="3930563"/>
            <a:ext cx="3792969" cy="2657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25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randombar(horizontal)">
                                      <p:cBhvr>
                                        <p:cTn id="1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81313" y="428626"/>
            <a:ext cx="7499350" cy="582613"/>
          </a:xfrm>
        </p:spPr>
        <p:txBody>
          <a:bodyPr>
            <a:normAutofit fontScale="90000"/>
          </a:bodyPr>
          <a:lstStyle/>
          <a:p>
            <a:pPr algn="ctr" eaLnBrk="1" fontAlgn="auto" hangingPunct="1">
              <a:spcAft>
                <a:spcPts val="0"/>
              </a:spcAft>
              <a:defRPr/>
            </a:pPr>
            <a:r>
              <a:rPr lang="es-AR" dirty="0" smtClean="0">
                <a:solidFill>
                  <a:srgbClr val="FF7C80"/>
                </a:solidFill>
              </a:rPr>
              <a:t>BIBLIOGRAFÍA</a:t>
            </a:r>
            <a:endParaRPr lang="es-AR" dirty="0">
              <a:solidFill>
                <a:srgbClr val="FF7C80"/>
              </a:solidFill>
            </a:endParaRPr>
          </a:p>
        </p:txBody>
      </p:sp>
      <p:sp>
        <p:nvSpPr>
          <p:cNvPr id="15363" name="2 Marcador de contenido"/>
          <p:cNvSpPr>
            <a:spLocks noGrp="1"/>
          </p:cNvSpPr>
          <p:nvPr>
            <p:ph idx="1"/>
          </p:nvPr>
        </p:nvSpPr>
        <p:spPr>
          <a:xfrm>
            <a:off x="2927350" y="1341438"/>
            <a:ext cx="7208838" cy="4800600"/>
          </a:xfrm>
        </p:spPr>
        <p:txBody>
          <a:bodyPr>
            <a:normAutofit/>
          </a:bodyPr>
          <a:lstStyle/>
          <a:p>
            <a:pPr algn="just">
              <a:buClr>
                <a:srgbClr val="FF7C80"/>
              </a:buClr>
              <a:buFont typeface="Courier New" panose="02070309020205020404" pitchFamily="49" charset="0"/>
              <a:buChar char="o"/>
              <a:defRPr/>
            </a:pPr>
            <a:r>
              <a:rPr lang="es-AR" altLang="es-MX" sz="2200" dirty="0">
                <a:solidFill>
                  <a:srgbClr val="336699"/>
                </a:solidFill>
              </a:rPr>
              <a:t>Branden Nathaniel. (2005). </a:t>
            </a:r>
            <a:r>
              <a:rPr lang="es-AR" altLang="es-MX" sz="2200" i="1" dirty="0">
                <a:solidFill>
                  <a:srgbClr val="336699"/>
                </a:solidFill>
              </a:rPr>
              <a:t>Los seis pilares de la autoestima: cómo mejorar su autoestima. </a:t>
            </a:r>
            <a:r>
              <a:rPr lang="es-AR" altLang="es-MX" sz="2200" dirty="0" smtClean="0">
                <a:solidFill>
                  <a:srgbClr val="336699"/>
                </a:solidFill>
              </a:rPr>
              <a:t>México. Paidós</a:t>
            </a:r>
            <a:r>
              <a:rPr lang="es-AR" altLang="es-MX" sz="2200" dirty="0">
                <a:solidFill>
                  <a:srgbClr val="336699"/>
                </a:solidFill>
              </a:rPr>
              <a:t>.</a:t>
            </a:r>
          </a:p>
          <a:p>
            <a:pPr algn="just">
              <a:buClr>
                <a:srgbClr val="FF7C80"/>
              </a:buClr>
              <a:buFont typeface="Courier New" panose="02070309020205020404" pitchFamily="49" charset="0"/>
              <a:buChar char="o"/>
              <a:defRPr/>
            </a:pPr>
            <a:r>
              <a:rPr lang="es-AR" altLang="es-MX" sz="2200" dirty="0">
                <a:solidFill>
                  <a:srgbClr val="336699"/>
                </a:solidFill>
              </a:rPr>
              <a:t>Ruiz Lázaro, Patricio J. (1998). </a:t>
            </a:r>
            <a:r>
              <a:rPr lang="es-AR" altLang="es-MX" sz="2200" i="1" dirty="0">
                <a:solidFill>
                  <a:srgbClr val="336699"/>
                </a:solidFill>
              </a:rPr>
              <a:t>Promoviendo la adaptación saludable de nuestros adolescentes: Proyecto de promoción de la salud mental para adolescentes y padres de adolescentes. </a:t>
            </a:r>
            <a:r>
              <a:rPr lang="es-AR" altLang="es-MX" sz="2200" dirty="0" smtClean="0">
                <a:solidFill>
                  <a:srgbClr val="336699"/>
                </a:solidFill>
              </a:rPr>
              <a:t>Madrid. </a:t>
            </a:r>
            <a:r>
              <a:rPr lang="es-AR" altLang="es-MX" sz="2200" dirty="0">
                <a:solidFill>
                  <a:srgbClr val="336699"/>
                </a:solidFill>
              </a:rPr>
              <a:t>Ministerio de Sanidad y Consumo.</a:t>
            </a:r>
          </a:p>
          <a:p>
            <a:pPr algn="just">
              <a:buClr>
                <a:srgbClr val="FF7C80"/>
              </a:buClr>
              <a:buFont typeface="Courier New" panose="02070309020205020404" pitchFamily="49" charset="0"/>
              <a:buChar char="o"/>
              <a:defRPr/>
            </a:pPr>
            <a:r>
              <a:rPr lang="es-ES" sz="2200" dirty="0">
                <a:solidFill>
                  <a:srgbClr val="336699"/>
                </a:solidFill>
              </a:rPr>
              <a:t>Lindenfield Gael. (2001). </a:t>
            </a:r>
            <a:r>
              <a:rPr lang="es-ES" sz="2200" i="1" dirty="0">
                <a:solidFill>
                  <a:srgbClr val="336699"/>
                </a:solidFill>
              </a:rPr>
              <a:t>Autoestima: Aprende a potenciar la seguridad en sí mismo</a:t>
            </a:r>
            <a:r>
              <a:rPr lang="es-ES" sz="2200" dirty="0">
                <a:solidFill>
                  <a:srgbClr val="336699"/>
                </a:solidFill>
              </a:rPr>
              <a:t>. España. Dinámica/autoayuda</a:t>
            </a:r>
            <a:r>
              <a:rPr lang="es-ES" sz="2200" dirty="0" smtClean="0">
                <a:solidFill>
                  <a:srgbClr val="336699"/>
                </a:solidFill>
              </a:rPr>
              <a:t>.</a:t>
            </a:r>
          </a:p>
          <a:p>
            <a:pPr algn="just">
              <a:buClr>
                <a:srgbClr val="FF7C80"/>
              </a:buClr>
              <a:buFont typeface="Courier New" panose="02070309020205020404" pitchFamily="49" charset="0"/>
              <a:buChar char="o"/>
              <a:defRPr/>
            </a:pPr>
            <a:r>
              <a:rPr lang="es-ES" sz="2200" dirty="0" smtClean="0">
                <a:solidFill>
                  <a:srgbClr val="336699"/>
                </a:solidFill>
              </a:rPr>
              <a:t>González- Arratia López Fuentes, Norma I. (2001). </a:t>
            </a:r>
            <a:r>
              <a:rPr lang="es-ES" sz="2200" i="1" dirty="0" smtClean="0">
                <a:solidFill>
                  <a:srgbClr val="336699"/>
                </a:solidFill>
              </a:rPr>
              <a:t>La autoestima: Mediación y estrategias de intervención a través de una experiencia en la reconstrucción del ser. </a:t>
            </a:r>
            <a:r>
              <a:rPr lang="es-ES" sz="2200" dirty="0" smtClean="0">
                <a:solidFill>
                  <a:srgbClr val="336699"/>
                </a:solidFill>
              </a:rPr>
              <a:t>México. UAEM.</a:t>
            </a:r>
            <a:endParaRPr lang="es-ES" sz="2200" dirty="0">
              <a:solidFill>
                <a:srgbClr val="336699"/>
              </a:solidFill>
            </a:endParaRPr>
          </a:p>
          <a:p>
            <a:pPr algn="just">
              <a:buClr>
                <a:srgbClr val="FF7C80"/>
              </a:buClr>
              <a:buFont typeface="Courier New" panose="02070309020205020404" pitchFamily="49" charset="0"/>
              <a:buChar char="o"/>
              <a:defRPr/>
            </a:pPr>
            <a:endParaRPr lang="es-ES" sz="2200" dirty="0">
              <a:solidFill>
                <a:srgbClr val="336699"/>
              </a:solidFill>
            </a:endParaRPr>
          </a:p>
          <a:p>
            <a:pPr algn="just">
              <a:buClr>
                <a:srgbClr val="FF7C80"/>
              </a:buClr>
              <a:buFont typeface="Courier New" panose="02070309020205020404" pitchFamily="49" charset="0"/>
              <a:buChar char="o"/>
              <a:defRPr/>
            </a:pPr>
            <a:endParaRPr lang="es-ES" sz="2400" dirty="0">
              <a:solidFill>
                <a:srgbClr val="CC00CC"/>
              </a:solidFill>
            </a:endParaRPr>
          </a:p>
          <a:p>
            <a:pPr marL="425196" indent="-342900" algn="just" eaLnBrk="1" fontAlgn="auto" hangingPunct="1">
              <a:spcAft>
                <a:spcPts val="0"/>
              </a:spcAft>
              <a:buClr>
                <a:srgbClr val="008080"/>
              </a:buClr>
              <a:buFont typeface="Courier New" pitchFamily="49" charset="0"/>
              <a:buChar char="o"/>
              <a:defRPr/>
            </a:pPr>
            <a:endParaRPr lang="es-ES" sz="2400" dirty="0">
              <a:solidFill>
                <a:srgbClr val="008080"/>
              </a:solidFill>
            </a:endParaRPr>
          </a:p>
          <a:p>
            <a:pPr marL="425196" indent="-342900" algn="just" eaLnBrk="1" fontAlgn="auto" hangingPunct="1">
              <a:spcAft>
                <a:spcPts val="0"/>
              </a:spcAft>
              <a:buClr>
                <a:srgbClr val="008080"/>
              </a:buClr>
              <a:buFont typeface="Courier New" pitchFamily="49" charset="0"/>
              <a:buChar char="o"/>
              <a:defRPr/>
            </a:pPr>
            <a:endParaRPr lang="es-MX" sz="2400" dirty="0">
              <a:solidFill>
                <a:srgbClr val="008080"/>
              </a:solidFill>
            </a:endParaRPr>
          </a:p>
          <a:p>
            <a:pPr marL="365760" indent="-283464" algn="just" eaLnBrk="1" fontAlgn="auto" hangingPunct="1">
              <a:spcAft>
                <a:spcPts val="0"/>
              </a:spcAft>
              <a:buNone/>
              <a:defRPr/>
            </a:pPr>
            <a:endParaRPr lang="es-AR" sz="2400" dirty="0">
              <a:solidFill>
                <a:schemeClr val="accent1">
                  <a:lumMod val="75000"/>
                </a:schemeClr>
              </a:solidFill>
            </a:endParaRPr>
          </a:p>
        </p:txBody>
      </p:sp>
    </p:spTree>
    <p:extLst>
      <p:ext uri="{BB962C8B-B14F-4D97-AF65-F5344CB8AC3E}">
        <p14:creationId xmlns:p14="http://schemas.microsoft.com/office/powerpoint/2010/main" val="14013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363">
                                            <p:txEl>
                                              <p:pRg st="0" end="0"/>
                                            </p:txEl>
                                          </p:spTgt>
                                        </p:tgtEl>
                                        <p:attrNameLst>
                                          <p:attrName>style.visibility</p:attrName>
                                        </p:attrNameLst>
                                      </p:cBhvr>
                                      <p:to>
                                        <p:strVal val="visible"/>
                                      </p:to>
                                    </p:set>
                                    <p:animEffect transition="in" filter="fade">
                                      <p:cBhvr>
                                        <p:cTn id="13" dur="1000"/>
                                        <p:tgtEl>
                                          <p:spTgt spid="15363">
                                            <p:txEl>
                                              <p:pRg st="0" end="0"/>
                                            </p:txEl>
                                          </p:spTgt>
                                        </p:tgtEl>
                                      </p:cBhvr>
                                    </p:animEffect>
                                    <p:anim calcmode="lin" valueType="num">
                                      <p:cBhvr>
                                        <p:cTn id="14" dur="10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536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animEffect transition="in" filter="fade">
                                      <p:cBhvr>
                                        <p:cTn id="19" dur="1000"/>
                                        <p:tgtEl>
                                          <p:spTgt spid="15363">
                                            <p:txEl>
                                              <p:pRg st="1" end="1"/>
                                            </p:txEl>
                                          </p:spTgt>
                                        </p:tgtEl>
                                      </p:cBhvr>
                                    </p:animEffect>
                                    <p:anim calcmode="lin" valueType="num">
                                      <p:cBhvr>
                                        <p:cTn id="20" dur="10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536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5363">
                                            <p:txEl>
                                              <p:pRg st="2" end="2"/>
                                            </p:txEl>
                                          </p:spTgt>
                                        </p:tgtEl>
                                        <p:attrNameLst>
                                          <p:attrName>style.visibility</p:attrName>
                                        </p:attrNameLst>
                                      </p:cBhvr>
                                      <p:to>
                                        <p:strVal val="visible"/>
                                      </p:to>
                                    </p:set>
                                    <p:animEffect transition="in" filter="fade">
                                      <p:cBhvr>
                                        <p:cTn id="25" dur="1000"/>
                                        <p:tgtEl>
                                          <p:spTgt spid="15363">
                                            <p:txEl>
                                              <p:pRg st="2" end="2"/>
                                            </p:txEl>
                                          </p:spTgt>
                                        </p:tgtEl>
                                      </p:cBhvr>
                                    </p:animEffect>
                                    <p:anim calcmode="lin" valueType="num">
                                      <p:cBhvr>
                                        <p:cTn id="26" dur="10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536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5363">
                                            <p:txEl>
                                              <p:pRg st="3" end="3"/>
                                            </p:txEl>
                                          </p:spTgt>
                                        </p:tgtEl>
                                        <p:attrNameLst>
                                          <p:attrName>style.visibility</p:attrName>
                                        </p:attrNameLst>
                                      </p:cBhvr>
                                      <p:to>
                                        <p:strVal val="visible"/>
                                      </p:to>
                                    </p:set>
                                    <p:animEffect transition="in" filter="fade">
                                      <p:cBhvr>
                                        <p:cTn id="31" dur="1000"/>
                                        <p:tgtEl>
                                          <p:spTgt spid="15363">
                                            <p:txEl>
                                              <p:pRg st="3" end="3"/>
                                            </p:txEl>
                                          </p:spTgt>
                                        </p:tgtEl>
                                      </p:cBhvr>
                                    </p:animEffect>
                                    <p:anim calcmode="lin" valueType="num">
                                      <p:cBhvr>
                                        <p:cTn id="32" dur="10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1536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36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S" sz="3900" dirty="0">
                <a:solidFill>
                  <a:srgbClr val="FF7C80"/>
                </a:solidFill>
                <a:ea typeface="Tahoma" pitchFamily="34" charset="0"/>
                <a:cs typeface="Tahoma" pitchFamily="34" charset="0"/>
              </a:rPr>
              <a:t>MESOGRAFÍA</a:t>
            </a:r>
            <a:endParaRPr lang="es-MX" sz="3900" dirty="0">
              <a:solidFill>
                <a:srgbClr val="FF7C80"/>
              </a:solidFill>
              <a:ea typeface="Tahoma" pitchFamily="34" charset="0"/>
              <a:cs typeface="Tahoma" pitchFamily="34" charset="0"/>
            </a:endParaRPr>
          </a:p>
        </p:txBody>
      </p:sp>
      <p:sp>
        <p:nvSpPr>
          <p:cNvPr id="37891" name="2 Marcador de contenido"/>
          <p:cNvSpPr>
            <a:spLocks noGrp="1"/>
          </p:cNvSpPr>
          <p:nvPr>
            <p:ph idx="1"/>
          </p:nvPr>
        </p:nvSpPr>
        <p:spPr>
          <a:xfrm>
            <a:off x="2959100" y="1417638"/>
            <a:ext cx="7499350" cy="4505180"/>
          </a:xfrm>
        </p:spPr>
        <p:txBody>
          <a:bodyPr/>
          <a:lstStyle/>
          <a:p>
            <a:pPr>
              <a:buClr>
                <a:srgbClr val="FF7C80"/>
              </a:buClr>
              <a:buFont typeface="Courier New" panose="02070309020205020404" pitchFamily="49" charset="0"/>
              <a:buChar char="o"/>
            </a:pPr>
            <a:r>
              <a:rPr lang="es-MX" altLang="es-MX" sz="2200" dirty="0">
                <a:solidFill>
                  <a:srgbClr val="336699"/>
                </a:solidFill>
              </a:rPr>
              <a:t>http://200.23.113.59/pdf/27000.pdf</a:t>
            </a:r>
          </a:p>
          <a:p>
            <a:pPr>
              <a:buClr>
                <a:srgbClr val="FF7C80"/>
              </a:buClr>
              <a:buFont typeface="Courier New" panose="02070309020205020404" pitchFamily="49" charset="0"/>
              <a:buChar char="o"/>
            </a:pPr>
            <a:r>
              <a:rPr lang="es-MX" altLang="es-MX" sz="2200" dirty="0">
                <a:solidFill>
                  <a:srgbClr val="336699"/>
                </a:solidFill>
              </a:rPr>
              <a:t>https://es.wikipedia.org/wiki/Desarrollo_personal</a:t>
            </a:r>
          </a:p>
          <a:p>
            <a:pPr>
              <a:buClr>
                <a:srgbClr val="FF7C80"/>
              </a:buClr>
              <a:buFont typeface="Courier New" panose="02070309020205020404" pitchFamily="49" charset="0"/>
              <a:buChar char="o"/>
            </a:pPr>
            <a:r>
              <a:rPr lang="es-MX" altLang="es-MX" sz="2200" dirty="0">
                <a:solidFill>
                  <a:srgbClr val="336699"/>
                </a:solidFill>
              </a:rPr>
              <a:t>https://books.google.com.mx/books?id=ORJfAQAAQBAJ&amp;pg=PA89&amp;lpg=PA89&amp;dq=los+pensamientos+y+el+autoconcepto&amp;source=bl&amp;ots=qMMk77jClz&amp;sig=Y6Oddx4cZFzCfIkXBraVNFeLaSA&amp;hl=es&amp;sa=X&amp;ved=0CE0Q6AEwCGoVChMIx7KPxrncyAIViOwmCh0n4Quw#v=onepage&amp;q=los%20pensamientos%20y%20el%20autoconcepto&amp;f=false</a:t>
            </a:r>
          </a:p>
          <a:p>
            <a:pPr>
              <a:buClr>
                <a:srgbClr val="FF7C80"/>
              </a:buClr>
              <a:buFont typeface="Courier New" panose="02070309020205020404" pitchFamily="49" charset="0"/>
              <a:buChar char="o"/>
            </a:pPr>
            <a:r>
              <a:rPr lang="es-MX" altLang="es-MX" sz="2200" dirty="0">
                <a:solidFill>
                  <a:srgbClr val="336699"/>
                </a:solidFill>
              </a:rPr>
              <a:t>http://www.morton.fcps.net/media/1141494/spanish_act2.pdf</a:t>
            </a:r>
          </a:p>
          <a:p>
            <a:pPr>
              <a:buClr>
                <a:srgbClr val="FF7C80"/>
              </a:buClr>
              <a:buFont typeface="Courier New" panose="02070309020205020404" pitchFamily="49" charset="0"/>
              <a:buChar char="o"/>
            </a:pPr>
            <a:r>
              <a:rPr lang="es-MX" altLang="es-MX" sz="2200" dirty="0">
                <a:solidFill>
                  <a:srgbClr val="336699"/>
                </a:solidFill>
              </a:rPr>
              <a:t>http://www.significados.com/valores-humanos/</a:t>
            </a:r>
          </a:p>
          <a:p>
            <a:pPr>
              <a:buClr>
                <a:srgbClr val="FF7C80"/>
              </a:buClr>
              <a:buFont typeface="Courier New" panose="02070309020205020404" pitchFamily="49" charset="0"/>
              <a:buChar char="o"/>
            </a:pPr>
            <a:r>
              <a:rPr lang="es-MX" altLang="es-MX" sz="2200" dirty="0">
                <a:solidFill>
                  <a:srgbClr val="336699"/>
                </a:solidFill>
              </a:rPr>
              <a:t>http://articulos.corentt.com/responsabilidad-personal/</a:t>
            </a:r>
          </a:p>
          <a:p>
            <a:pPr marL="82550" indent="0">
              <a:buClr>
                <a:srgbClr val="FF7C80"/>
              </a:buClr>
              <a:buNone/>
            </a:pPr>
            <a:endParaRPr lang="es-MX" altLang="es-MX" sz="2400" dirty="0">
              <a:solidFill>
                <a:srgbClr val="008080"/>
              </a:solidFill>
            </a:endParaRPr>
          </a:p>
          <a:p>
            <a:pPr>
              <a:buClr>
                <a:srgbClr val="FF7C80"/>
              </a:buClr>
              <a:buFont typeface="Courier New" panose="02070309020205020404" pitchFamily="49" charset="0"/>
              <a:buChar char="o"/>
            </a:pPr>
            <a:endParaRPr lang="es-MX" altLang="es-MX" sz="2400" dirty="0">
              <a:solidFill>
                <a:srgbClr val="008080"/>
              </a:solidFill>
            </a:endParaRPr>
          </a:p>
        </p:txBody>
      </p:sp>
    </p:spTree>
    <p:extLst>
      <p:ext uri="{BB962C8B-B14F-4D97-AF65-F5344CB8AC3E}">
        <p14:creationId xmlns:p14="http://schemas.microsoft.com/office/powerpoint/2010/main" val="30781066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Scale>
                                      <p:cBhvr>
                                        <p:cTn id="13" dur="1000" decel="50000" fill="hold">
                                          <p:stCondLst>
                                            <p:cond delay="0"/>
                                          </p:stCondLst>
                                        </p:cTn>
                                        <p:tgtEl>
                                          <p:spTgt spid="3789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7891">
                                            <p:txEl>
                                              <p:pRg st="0" end="0"/>
                                            </p:txEl>
                                          </p:spTgt>
                                        </p:tgtEl>
                                        <p:attrNameLst>
                                          <p:attrName>ppt_x</p:attrName>
                                          <p:attrName>ppt_y</p:attrName>
                                        </p:attrNameLst>
                                      </p:cBhvr>
                                    </p:animMotion>
                                    <p:animEffect transition="in" filter="fade">
                                      <p:cBhvr>
                                        <p:cTn id="15" dur="1000"/>
                                        <p:tgtEl>
                                          <p:spTgt spid="37891">
                                            <p:txEl>
                                              <p:pRg st="0" end="0"/>
                                            </p:txEl>
                                          </p:spTgt>
                                        </p:tgtEl>
                                      </p:cBhvr>
                                    </p:animEffect>
                                  </p:childTnLst>
                                </p:cTn>
                              </p:par>
                            </p:childTnLst>
                          </p:cTn>
                        </p:par>
                        <p:par>
                          <p:cTn id="16" fill="hold" nodeType="withGroup">
                            <p:stCondLst>
                              <p:cond delay="1500"/>
                            </p:stCondLst>
                            <p:childTnLst>
                              <p:par>
                                <p:cTn id="17" presetID="52" presetClass="entr" presetSubtype="0" fill="hold" nodeType="after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Scale>
                                      <p:cBhvr>
                                        <p:cTn id="19" dur="1000" decel="50000" fill="hold">
                                          <p:stCondLst>
                                            <p:cond delay="0"/>
                                          </p:stCondLst>
                                        </p:cTn>
                                        <p:tgtEl>
                                          <p:spTgt spid="3789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7891">
                                            <p:txEl>
                                              <p:pRg st="1" end="1"/>
                                            </p:txEl>
                                          </p:spTgt>
                                        </p:tgtEl>
                                        <p:attrNameLst>
                                          <p:attrName>ppt_x</p:attrName>
                                          <p:attrName>ppt_y</p:attrName>
                                        </p:attrNameLst>
                                      </p:cBhvr>
                                    </p:animMotion>
                                    <p:animEffect transition="in" filter="fade">
                                      <p:cBhvr>
                                        <p:cTn id="21" dur="1000"/>
                                        <p:tgtEl>
                                          <p:spTgt spid="37891">
                                            <p:txEl>
                                              <p:pRg st="1" end="1"/>
                                            </p:txEl>
                                          </p:spTgt>
                                        </p:tgtEl>
                                      </p:cBhvr>
                                    </p:animEffect>
                                  </p:childTnLst>
                                </p:cTn>
                              </p:par>
                            </p:childTnLst>
                          </p:cTn>
                        </p:par>
                        <p:par>
                          <p:cTn id="22" fill="hold" nodeType="withGroup">
                            <p:stCondLst>
                              <p:cond delay="2500"/>
                            </p:stCondLst>
                            <p:childTnLst>
                              <p:par>
                                <p:cTn id="23" presetID="52" presetClass="entr" presetSubtype="0" fill="hold" nodeType="afterEffect">
                                  <p:stCondLst>
                                    <p:cond delay="0"/>
                                  </p:stCondLst>
                                  <p:childTnLst>
                                    <p:set>
                                      <p:cBhvr>
                                        <p:cTn id="24" dur="1" fill="hold">
                                          <p:stCondLst>
                                            <p:cond delay="0"/>
                                          </p:stCondLst>
                                        </p:cTn>
                                        <p:tgtEl>
                                          <p:spTgt spid="37891">
                                            <p:txEl>
                                              <p:pRg st="2" end="2"/>
                                            </p:txEl>
                                          </p:spTgt>
                                        </p:tgtEl>
                                        <p:attrNameLst>
                                          <p:attrName>style.visibility</p:attrName>
                                        </p:attrNameLst>
                                      </p:cBhvr>
                                      <p:to>
                                        <p:strVal val="visible"/>
                                      </p:to>
                                    </p:set>
                                    <p:animScale>
                                      <p:cBhvr>
                                        <p:cTn id="25" dur="1000" decel="50000" fill="hold">
                                          <p:stCondLst>
                                            <p:cond delay="0"/>
                                          </p:stCondLst>
                                        </p:cTn>
                                        <p:tgtEl>
                                          <p:spTgt spid="3789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7891">
                                            <p:txEl>
                                              <p:pRg st="2" end="2"/>
                                            </p:txEl>
                                          </p:spTgt>
                                        </p:tgtEl>
                                        <p:attrNameLst>
                                          <p:attrName>ppt_x</p:attrName>
                                          <p:attrName>ppt_y</p:attrName>
                                        </p:attrNameLst>
                                      </p:cBhvr>
                                    </p:animMotion>
                                    <p:animEffect transition="in" filter="fade">
                                      <p:cBhvr>
                                        <p:cTn id="27" dur="1000"/>
                                        <p:tgtEl>
                                          <p:spTgt spid="37891">
                                            <p:txEl>
                                              <p:pRg st="2" end="2"/>
                                            </p:txEl>
                                          </p:spTgt>
                                        </p:tgtEl>
                                      </p:cBhvr>
                                    </p:animEffect>
                                  </p:childTnLst>
                                </p:cTn>
                              </p:par>
                            </p:childTnLst>
                          </p:cTn>
                        </p:par>
                        <p:par>
                          <p:cTn id="28" fill="hold" nodeType="withGroup">
                            <p:stCondLst>
                              <p:cond delay="3500"/>
                            </p:stCondLst>
                            <p:childTnLst>
                              <p:par>
                                <p:cTn id="29" presetID="52" presetClass="entr" presetSubtype="0" fill="hold" nodeType="afterEffect">
                                  <p:stCondLst>
                                    <p:cond delay="0"/>
                                  </p:stCondLst>
                                  <p:childTnLst>
                                    <p:set>
                                      <p:cBhvr>
                                        <p:cTn id="30" dur="1" fill="hold">
                                          <p:stCondLst>
                                            <p:cond delay="0"/>
                                          </p:stCondLst>
                                        </p:cTn>
                                        <p:tgtEl>
                                          <p:spTgt spid="37891">
                                            <p:txEl>
                                              <p:pRg st="3" end="3"/>
                                            </p:txEl>
                                          </p:spTgt>
                                        </p:tgtEl>
                                        <p:attrNameLst>
                                          <p:attrName>style.visibility</p:attrName>
                                        </p:attrNameLst>
                                      </p:cBhvr>
                                      <p:to>
                                        <p:strVal val="visible"/>
                                      </p:to>
                                    </p:set>
                                    <p:animScale>
                                      <p:cBhvr>
                                        <p:cTn id="31" dur="1000" decel="50000" fill="hold">
                                          <p:stCondLst>
                                            <p:cond delay="0"/>
                                          </p:stCondLst>
                                        </p:cTn>
                                        <p:tgtEl>
                                          <p:spTgt spid="37891">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7891">
                                            <p:txEl>
                                              <p:pRg st="3" end="3"/>
                                            </p:txEl>
                                          </p:spTgt>
                                        </p:tgtEl>
                                        <p:attrNameLst>
                                          <p:attrName>ppt_x</p:attrName>
                                          <p:attrName>ppt_y</p:attrName>
                                        </p:attrNameLst>
                                      </p:cBhvr>
                                    </p:animMotion>
                                    <p:animEffect transition="in" filter="fade">
                                      <p:cBhvr>
                                        <p:cTn id="33" dur="1000"/>
                                        <p:tgtEl>
                                          <p:spTgt spid="37891">
                                            <p:txEl>
                                              <p:pRg st="3" end="3"/>
                                            </p:txEl>
                                          </p:spTgt>
                                        </p:tgtEl>
                                      </p:cBhvr>
                                    </p:animEffect>
                                  </p:childTnLst>
                                </p:cTn>
                              </p:par>
                            </p:childTnLst>
                          </p:cTn>
                        </p:par>
                        <p:par>
                          <p:cTn id="34" fill="hold" nodeType="withGroup">
                            <p:stCondLst>
                              <p:cond delay="4500"/>
                            </p:stCondLst>
                            <p:childTnLst>
                              <p:par>
                                <p:cTn id="35" presetID="52" presetClass="entr" presetSubtype="0" fill="hold" nodeType="afterEffect">
                                  <p:stCondLst>
                                    <p:cond delay="0"/>
                                  </p:stCondLst>
                                  <p:childTnLst>
                                    <p:set>
                                      <p:cBhvr>
                                        <p:cTn id="36" dur="1" fill="hold">
                                          <p:stCondLst>
                                            <p:cond delay="0"/>
                                          </p:stCondLst>
                                        </p:cTn>
                                        <p:tgtEl>
                                          <p:spTgt spid="37891">
                                            <p:txEl>
                                              <p:pRg st="4" end="4"/>
                                            </p:txEl>
                                          </p:spTgt>
                                        </p:tgtEl>
                                        <p:attrNameLst>
                                          <p:attrName>style.visibility</p:attrName>
                                        </p:attrNameLst>
                                      </p:cBhvr>
                                      <p:to>
                                        <p:strVal val="visible"/>
                                      </p:to>
                                    </p:set>
                                    <p:animScale>
                                      <p:cBhvr>
                                        <p:cTn id="37" dur="1000" decel="50000" fill="hold">
                                          <p:stCondLst>
                                            <p:cond delay="0"/>
                                          </p:stCondLst>
                                        </p:cTn>
                                        <p:tgtEl>
                                          <p:spTgt spid="37891">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7891">
                                            <p:txEl>
                                              <p:pRg st="4" end="4"/>
                                            </p:txEl>
                                          </p:spTgt>
                                        </p:tgtEl>
                                        <p:attrNameLst>
                                          <p:attrName>ppt_x</p:attrName>
                                          <p:attrName>ppt_y</p:attrName>
                                        </p:attrNameLst>
                                      </p:cBhvr>
                                    </p:animMotion>
                                    <p:animEffect transition="in" filter="fade">
                                      <p:cBhvr>
                                        <p:cTn id="39" dur="1000"/>
                                        <p:tgtEl>
                                          <p:spTgt spid="37891">
                                            <p:txEl>
                                              <p:pRg st="4" end="4"/>
                                            </p:txEl>
                                          </p:spTgt>
                                        </p:tgtEl>
                                      </p:cBhvr>
                                    </p:animEffect>
                                  </p:childTnLst>
                                </p:cTn>
                              </p:par>
                            </p:childTnLst>
                          </p:cTn>
                        </p:par>
                        <p:par>
                          <p:cTn id="40" fill="hold">
                            <p:stCondLst>
                              <p:cond delay="5500"/>
                            </p:stCondLst>
                            <p:childTnLst>
                              <p:par>
                                <p:cTn id="41" presetID="52" presetClass="entr" presetSubtype="0" fill="hold" nodeType="afterEffect">
                                  <p:stCondLst>
                                    <p:cond delay="0"/>
                                  </p:stCondLst>
                                  <p:childTnLst>
                                    <p:set>
                                      <p:cBhvr>
                                        <p:cTn id="42" dur="1" fill="hold">
                                          <p:stCondLst>
                                            <p:cond delay="0"/>
                                          </p:stCondLst>
                                        </p:cTn>
                                        <p:tgtEl>
                                          <p:spTgt spid="37891">
                                            <p:txEl>
                                              <p:pRg st="5" end="5"/>
                                            </p:txEl>
                                          </p:spTgt>
                                        </p:tgtEl>
                                        <p:attrNameLst>
                                          <p:attrName>style.visibility</p:attrName>
                                        </p:attrNameLst>
                                      </p:cBhvr>
                                      <p:to>
                                        <p:strVal val="visible"/>
                                      </p:to>
                                    </p:set>
                                    <p:animScale>
                                      <p:cBhvr>
                                        <p:cTn id="43" dur="1000" decel="50000" fill="hold">
                                          <p:stCondLst>
                                            <p:cond delay="0"/>
                                          </p:stCondLst>
                                        </p:cTn>
                                        <p:tgtEl>
                                          <p:spTgt spid="37891">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37891">
                                            <p:txEl>
                                              <p:pRg st="5" end="5"/>
                                            </p:txEl>
                                          </p:spTgt>
                                        </p:tgtEl>
                                        <p:attrNameLst>
                                          <p:attrName>ppt_x</p:attrName>
                                          <p:attrName>ppt_y</p:attrName>
                                        </p:attrNameLst>
                                      </p:cBhvr>
                                    </p:animMotion>
                                    <p:animEffect transition="in" filter="fade">
                                      <p:cBhvr>
                                        <p:cTn id="45" dur="10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548785" y="4587155"/>
            <a:ext cx="6767513" cy="1335087"/>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2550" fontAlgn="base">
              <a:spcBef>
                <a:spcPct val="0"/>
              </a:spcBef>
              <a:spcAft>
                <a:spcPct val="0"/>
              </a:spcAft>
              <a:defRPr/>
            </a:pPr>
            <a:r>
              <a:rPr lang="es-AR" sz="1600" dirty="0">
                <a:solidFill>
                  <a:srgbClr val="FF9999"/>
                </a:solidFill>
                <a:latin typeface="Tahoma" pitchFamily="34" charset="0"/>
                <a:cs typeface="Tahoma" pitchFamily="34" charset="0"/>
              </a:rPr>
              <a:t>Nota: El contenido de este material es únicamente con fines educativos</a:t>
            </a:r>
          </a:p>
          <a:p>
            <a:pPr marL="82550" fontAlgn="base">
              <a:spcBef>
                <a:spcPct val="0"/>
              </a:spcBef>
              <a:spcAft>
                <a:spcPct val="0"/>
              </a:spcAft>
              <a:defRPr/>
            </a:pPr>
            <a:r>
              <a:rPr lang="es-AR" sz="1600" dirty="0">
                <a:solidFill>
                  <a:srgbClr val="FF9999"/>
                </a:solidFill>
                <a:latin typeface="Tahoma" pitchFamily="34" charset="0"/>
                <a:cs typeface="Tahoma" pitchFamily="34" charset="0"/>
              </a:rPr>
              <a:t> y se reconoce que pertenece a sus autores legales y/o intelectuales. </a:t>
            </a:r>
          </a:p>
          <a:p>
            <a:pPr marL="82550" fontAlgn="base">
              <a:spcBef>
                <a:spcPct val="0"/>
              </a:spcBef>
              <a:spcAft>
                <a:spcPct val="0"/>
              </a:spcAft>
              <a:defRPr/>
            </a:pPr>
            <a:endParaRPr lang="es-AR" sz="1600" dirty="0">
              <a:solidFill>
                <a:srgbClr val="FF9999"/>
              </a:solidFill>
              <a:latin typeface="Tahoma" pitchFamily="34" charset="0"/>
              <a:cs typeface="Tahoma" pitchFamily="34" charset="0"/>
            </a:endParaRPr>
          </a:p>
          <a:p>
            <a:pPr marL="82550" fontAlgn="base">
              <a:spcBef>
                <a:spcPct val="0"/>
              </a:spcBef>
              <a:spcAft>
                <a:spcPct val="0"/>
              </a:spcAft>
              <a:defRPr/>
            </a:pPr>
            <a:r>
              <a:rPr lang="es-AR" sz="1600" dirty="0">
                <a:solidFill>
                  <a:srgbClr val="FF9999"/>
                </a:solidFill>
                <a:latin typeface="Tahoma" pitchFamily="34" charset="0"/>
                <a:cs typeface="Tahoma" pitchFamily="34" charset="0"/>
              </a:rPr>
              <a:t>Las imágenes de este material fueron tomadas de Google.</a:t>
            </a:r>
          </a:p>
        </p:txBody>
      </p:sp>
      <p:sp>
        <p:nvSpPr>
          <p:cNvPr id="6" name="Rectángulo 5"/>
          <p:cNvSpPr/>
          <p:nvPr/>
        </p:nvSpPr>
        <p:spPr>
          <a:xfrm>
            <a:off x="3255891" y="851008"/>
            <a:ext cx="7353300" cy="3139321"/>
          </a:xfrm>
          <a:prstGeom prst="rect">
            <a:avLst/>
          </a:prstGeom>
        </p:spPr>
        <p:txBody>
          <a:bodyPr wrap="square">
            <a:spAutoFit/>
          </a:bodyPr>
          <a:lstStyle/>
          <a:p>
            <a:pPr marL="342900" indent="-342900">
              <a:buClr>
                <a:srgbClr val="FF7C80"/>
              </a:buClr>
              <a:buFont typeface="Courier New" panose="02070309020205020404" pitchFamily="49" charset="0"/>
              <a:buChar char="o"/>
            </a:pPr>
            <a:r>
              <a:rPr lang="es-MX" altLang="es-MX" sz="2200" dirty="0">
                <a:solidFill>
                  <a:srgbClr val="336699"/>
                </a:solidFill>
              </a:rPr>
              <a:t>http://articulos.corentt.com/el-respeto-como-parte-de-los-valores-humanos</a:t>
            </a:r>
            <a:r>
              <a:rPr lang="es-MX" altLang="es-MX" sz="2200" dirty="0" smtClean="0">
                <a:solidFill>
                  <a:srgbClr val="336699"/>
                </a:solidFill>
              </a:rPr>
              <a:t>/</a:t>
            </a:r>
          </a:p>
          <a:p>
            <a:pPr marL="342900" indent="-342900">
              <a:buClr>
                <a:srgbClr val="FF7C80"/>
              </a:buClr>
              <a:buFont typeface="Courier New" panose="02070309020205020404" pitchFamily="49" charset="0"/>
              <a:buChar char="o"/>
            </a:pPr>
            <a:r>
              <a:rPr lang="es-MX" altLang="es-MX" sz="2200" dirty="0">
                <a:solidFill>
                  <a:srgbClr val="336699"/>
                </a:solidFill>
              </a:rPr>
              <a:t>http://</a:t>
            </a:r>
            <a:r>
              <a:rPr lang="es-MX" altLang="es-MX" sz="2200" dirty="0" smtClean="0">
                <a:solidFill>
                  <a:srgbClr val="336699"/>
                </a:solidFill>
              </a:rPr>
              <a:t>www.asi-sea.com/profiles/blogs/la-tolerancia</a:t>
            </a:r>
          </a:p>
          <a:p>
            <a:pPr marL="342900" indent="-342900">
              <a:buClr>
                <a:srgbClr val="FF7C80"/>
              </a:buClr>
              <a:buFont typeface="Courier New" panose="02070309020205020404" pitchFamily="49" charset="0"/>
              <a:buChar char="o"/>
            </a:pPr>
            <a:r>
              <a:rPr lang="es-MX" altLang="es-MX" sz="2200" dirty="0">
                <a:solidFill>
                  <a:srgbClr val="336699"/>
                </a:solidFill>
              </a:rPr>
              <a:t>http://</a:t>
            </a:r>
            <a:r>
              <a:rPr lang="es-MX" altLang="es-MX" sz="2200" dirty="0" smtClean="0">
                <a:solidFill>
                  <a:srgbClr val="336699"/>
                </a:solidFill>
              </a:rPr>
              <a:t>kidshealth.org/teen/en_espanol/mente/self_esteem_esp.html</a:t>
            </a:r>
          </a:p>
          <a:p>
            <a:pPr marL="342900" indent="-342900">
              <a:buClr>
                <a:srgbClr val="FF7C80"/>
              </a:buClr>
              <a:buFont typeface="Courier New" panose="02070309020205020404" pitchFamily="49" charset="0"/>
              <a:buChar char="o"/>
            </a:pPr>
            <a:r>
              <a:rPr lang="es-MX" altLang="es-MX" sz="2200" dirty="0">
                <a:solidFill>
                  <a:srgbClr val="336699"/>
                </a:solidFill>
              </a:rPr>
              <a:t>http://emocreativos.com/2012/06/04/diferencia-entre-temperamento-caracter-y-personalidad</a:t>
            </a:r>
            <a:r>
              <a:rPr lang="es-MX" altLang="es-MX" sz="2200" dirty="0" smtClean="0">
                <a:solidFill>
                  <a:srgbClr val="336699"/>
                </a:solidFill>
              </a:rPr>
              <a:t>/</a:t>
            </a:r>
          </a:p>
          <a:p>
            <a:pPr marL="342900" indent="-342900">
              <a:buClr>
                <a:srgbClr val="FF7C80"/>
              </a:buClr>
              <a:buFont typeface="Courier New" panose="02070309020205020404" pitchFamily="49" charset="0"/>
              <a:buChar char="o"/>
            </a:pPr>
            <a:r>
              <a:rPr lang="es-MX" altLang="es-MX" sz="2200" dirty="0">
                <a:solidFill>
                  <a:srgbClr val="336699"/>
                </a:solidFill>
              </a:rPr>
              <a:t>http://myslide.es/documents/como-influye-la-autoestima-en-la-vida-cotidiana.html</a:t>
            </a:r>
          </a:p>
        </p:txBody>
      </p:sp>
    </p:spTree>
    <p:extLst>
      <p:ext uri="{BB962C8B-B14F-4D97-AF65-F5344CB8AC3E}">
        <p14:creationId xmlns:p14="http://schemas.microsoft.com/office/powerpoint/2010/main" val="180139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1000"/>
                                        <p:tgtEl>
                                          <p:spTgt spid="6">
                                            <p:txEl>
                                              <p:pRg st="1" end="1"/>
                                            </p:txEl>
                                          </p:spTgt>
                                        </p:tgtEl>
                                      </p:cBhvr>
                                    </p:animEffect>
                                    <p:anim calcmode="lin" valueType="num">
                                      <p:cBhvr>
                                        <p:cTn id="14"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fade">
                                      <p:cBhvr>
                                        <p:cTn id="25" dur="1000"/>
                                        <p:tgtEl>
                                          <p:spTgt spid="6">
                                            <p:txEl>
                                              <p:pRg st="3" end="3"/>
                                            </p:txEl>
                                          </p:spTgt>
                                        </p:tgtEl>
                                      </p:cBhvr>
                                    </p:animEffect>
                                    <p:anim calcmode="lin" valueType="num">
                                      <p:cBhvr>
                                        <p:cTn id="2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fade">
                                      <p:cBhvr>
                                        <p:cTn id="31" dur="1000"/>
                                        <p:tgtEl>
                                          <p:spTgt spid="6">
                                            <p:txEl>
                                              <p:pRg st="4" end="4"/>
                                            </p:txEl>
                                          </p:spTgt>
                                        </p:tgtEl>
                                      </p:cBhvr>
                                    </p:animEffect>
                                    <p:anim calcmode="lin" valueType="num">
                                      <p:cBhvr>
                                        <p:cTn id="3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1CFC7"/>
        </a:solidFill>
        <a:effectLst/>
      </p:bgPr>
    </p:bg>
    <p:spTree>
      <p:nvGrpSpPr>
        <p:cNvPr id="1" name=""/>
        <p:cNvGrpSpPr/>
        <p:nvPr/>
      </p:nvGrpSpPr>
      <p:grpSpPr>
        <a:xfrm>
          <a:off x="0" y="0"/>
          <a:ext cx="0" cy="0"/>
          <a:chOff x="0" y="0"/>
          <a:chExt cx="0" cy="0"/>
        </a:xfrm>
      </p:grpSpPr>
      <p:sp>
        <p:nvSpPr>
          <p:cNvPr id="9" name="8 Título"/>
          <p:cNvSpPr>
            <a:spLocks noGrp="1"/>
          </p:cNvSpPr>
          <p:nvPr>
            <p:ph type="title"/>
          </p:nvPr>
        </p:nvSpPr>
        <p:spPr>
          <a:xfrm>
            <a:off x="2595564" y="428626"/>
            <a:ext cx="7858125" cy="714375"/>
          </a:xfrm>
        </p:spPr>
        <p:txBody>
          <a:bodyPr/>
          <a:lstStyle/>
          <a:p>
            <a:pPr eaLnBrk="1" fontAlgn="auto" hangingPunct="1">
              <a:spcAft>
                <a:spcPts val="0"/>
              </a:spcAft>
              <a:defRPr/>
            </a:pPr>
            <a:r>
              <a:rPr lang="es-AR" sz="3200" b="0" dirty="0">
                <a:solidFill>
                  <a:srgbClr val="0070C0"/>
                </a:solidFill>
                <a:effectLst>
                  <a:outerShdw blurRad="38100" dist="38100" dir="2700000" algn="tl">
                    <a:srgbClr val="000000">
                      <a:alpha val="43137"/>
                    </a:srgbClr>
                  </a:outerShdw>
                </a:effectLst>
              </a:rPr>
              <a:t>COMPETENCIAS A DESARROLLAR</a:t>
            </a:r>
          </a:p>
        </p:txBody>
      </p:sp>
      <p:sp>
        <p:nvSpPr>
          <p:cNvPr id="9221" name="12 Marcador de contenido"/>
          <p:cNvSpPr>
            <a:spLocks noGrp="1"/>
          </p:cNvSpPr>
          <p:nvPr>
            <p:ph sz="quarter" idx="2"/>
          </p:nvPr>
        </p:nvSpPr>
        <p:spPr>
          <a:xfrm>
            <a:off x="2043474" y="2357438"/>
            <a:ext cx="3643313" cy="3375025"/>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3">
                <a:lumMod val="60000"/>
                <a:lumOff val="40000"/>
              </a:schemeClr>
            </a:solidFill>
          </a:ln>
        </p:spPr>
        <p:txBody>
          <a:bodyPr>
            <a:normAutofit/>
          </a:bodyPr>
          <a:lstStyle/>
          <a:p>
            <a:pPr marL="118872" indent="0" algn="just" eaLnBrk="1" fontAlgn="auto" hangingPunct="1">
              <a:spcAft>
                <a:spcPts val="0"/>
              </a:spcAft>
              <a:buNone/>
              <a:defRPr/>
            </a:pPr>
            <a:r>
              <a:rPr lang="es-AR" sz="2000" dirty="0">
                <a:solidFill>
                  <a:srgbClr val="002060"/>
                </a:solidFill>
              </a:rPr>
              <a:t>1.    Se conoce y valora a sí mismo y aborda problemas y retos teniendo en cuenta los objetivos que persigue.</a:t>
            </a:r>
          </a:p>
          <a:p>
            <a:pPr marL="118872" indent="0" algn="just" eaLnBrk="1" fontAlgn="auto" hangingPunct="1">
              <a:spcAft>
                <a:spcPts val="0"/>
              </a:spcAft>
              <a:buNone/>
              <a:defRPr/>
            </a:pPr>
            <a:endParaRPr lang="es-AR" sz="800" dirty="0">
              <a:solidFill>
                <a:srgbClr val="002060"/>
              </a:solidFill>
            </a:endParaRPr>
          </a:p>
          <a:p>
            <a:pPr marL="118872" indent="0" algn="just" eaLnBrk="1" fontAlgn="auto" hangingPunct="1">
              <a:spcAft>
                <a:spcPts val="0"/>
              </a:spcAft>
              <a:buNone/>
              <a:defRPr/>
            </a:pPr>
            <a:r>
              <a:rPr lang="es-AR" sz="2000" dirty="0">
                <a:solidFill>
                  <a:srgbClr val="002060"/>
                </a:solidFill>
              </a:rPr>
              <a:t>5. Desarrolla innovaciones y propone soluciones a problemas a partir de métodos establecidos.</a:t>
            </a:r>
          </a:p>
          <a:p>
            <a:pPr marL="119063" indent="0" eaLnBrk="1" fontAlgn="auto" hangingPunct="1">
              <a:spcAft>
                <a:spcPts val="0"/>
              </a:spcAft>
              <a:buNone/>
              <a:defRPr/>
            </a:pPr>
            <a:endParaRPr lang="es-AR" sz="2000" dirty="0" smtClean="0"/>
          </a:p>
        </p:txBody>
      </p:sp>
      <p:sp>
        <p:nvSpPr>
          <p:cNvPr id="9222" name="14 Marcador de contenido"/>
          <p:cNvSpPr>
            <a:spLocks noGrp="1"/>
          </p:cNvSpPr>
          <p:nvPr>
            <p:ph sz="quarter" idx="4"/>
          </p:nvPr>
        </p:nvSpPr>
        <p:spPr>
          <a:xfrm>
            <a:off x="7061347" y="2357437"/>
            <a:ext cx="3379788" cy="3375025"/>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3">
                <a:lumMod val="60000"/>
                <a:lumOff val="40000"/>
              </a:schemeClr>
            </a:solidFill>
            <a:headEnd/>
            <a:tailEnd/>
          </a:ln>
        </p:spPr>
        <p:txBody>
          <a:bodyPr/>
          <a:lstStyle/>
          <a:p>
            <a:pPr marL="119063" indent="0" algn="just" eaLnBrk="1" hangingPunct="1">
              <a:buNone/>
              <a:defRPr/>
            </a:pPr>
            <a:r>
              <a:rPr lang="es-AR" sz="2000" dirty="0">
                <a:solidFill>
                  <a:srgbClr val="002060"/>
                </a:solidFill>
              </a:rPr>
              <a:t>1. Identifica el conocimiento social y humanista como una construcción en constante transformación.</a:t>
            </a:r>
          </a:p>
          <a:p>
            <a:pPr marL="119063" indent="0" algn="just" eaLnBrk="1" hangingPunct="1">
              <a:buNone/>
              <a:defRPr/>
            </a:pPr>
            <a:endParaRPr lang="es-AR" sz="800" dirty="0">
              <a:solidFill>
                <a:srgbClr val="002060"/>
              </a:solidFill>
            </a:endParaRPr>
          </a:p>
          <a:p>
            <a:pPr marL="119063" indent="0" algn="just" eaLnBrk="1" hangingPunct="1">
              <a:buNone/>
              <a:defRPr/>
            </a:pPr>
            <a:r>
              <a:rPr lang="es-AR" sz="2000" dirty="0">
                <a:solidFill>
                  <a:srgbClr val="002060"/>
                </a:solidFill>
              </a:rPr>
              <a:t>10. Valora distintas prácticas sociales mediante el reconocimiento de sus significados dentro de un sistema cultural con una actitud de respeto.</a:t>
            </a:r>
          </a:p>
          <a:p>
            <a:pPr marL="119063" indent="0" eaLnBrk="1" hangingPunct="1">
              <a:buNone/>
              <a:defRPr/>
            </a:pPr>
            <a:endParaRPr lang="es-AR" sz="1800" dirty="0">
              <a:solidFill>
                <a:srgbClr val="002060"/>
              </a:solidFill>
            </a:endParaRPr>
          </a:p>
        </p:txBody>
      </p:sp>
      <p:sp>
        <p:nvSpPr>
          <p:cNvPr id="7" name="6 Rectángulo redondeado"/>
          <p:cNvSpPr/>
          <p:nvPr/>
        </p:nvSpPr>
        <p:spPr>
          <a:xfrm>
            <a:off x="2222069" y="1214438"/>
            <a:ext cx="3286125"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AR" dirty="0">
                <a:solidFill>
                  <a:srgbClr val="0070C0"/>
                </a:solidFill>
                <a:latin typeface="Century Schoolbook" pitchFamily="18" charset="0"/>
              </a:rPr>
              <a:t>COMPETENCIAS GENÉRICAS</a:t>
            </a:r>
          </a:p>
        </p:txBody>
      </p:sp>
      <p:sp>
        <p:nvSpPr>
          <p:cNvPr id="8" name="7 Rectángulo redondeado"/>
          <p:cNvSpPr/>
          <p:nvPr/>
        </p:nvSpPr>
        <p:spPr>
          <a:xfrm>
            <a:off x="7167564" y="1214438"/>
            <a:ext cx="3286125" cy="914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AR" dirty="0">
                <a:solidFill>
                  <a:srgbClr val="0070C0"/>
                </a:solidFill>
                <a:latin typeface="Century Schoolbook" pitchFamily="18" charset="0"/>
              </a:rPr>
              <a:t>COMPETENCIAS DISCIPLINARES BÁSICAS</a:t>
            </a:r>
          </a:p>
        </p:txBody>
      </p:sp>
    </p:spTree>
    <p:extLst>
      <p:ext uri="{BB962C8B-B14F-4D97-AF65-F5344CB8AC3E}">
        <p14:creationId xmlns:p14="http://schemas.microsoft.com/office/powerpoint/2010/main" val="13150219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nodeType="withGroup">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1+#ppt_h/2"/>
                                          </p:val>
                                        </p:tav>
                                        <p:tav tm="100000">
                                          <p:val>
                                            <p:strVal val="#ppt_y"/>
                                          </p:val>
                                        </p:tav>
                                      </p:tavLst>
                                    </p:anim>
                                  </p:childTnLst>
                                </p:cTn>
                              </p:par>
                            </p:childTnLst>
                          </p:cTn>
                        </p:par>
                        <p:par>
                          <p:cTn id="15" fill="hold" nodeType="withGroup">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9221">
                                            <p:bg/>
                                          </p:spTgt>
                                        </p:tgtEl>
                                        <p:attrNameLst>
                                          <p:attrName>style.visibility</p:attrName>
                                        </p:attrNameLst>
                                      </p:cBhvr>
                                      <p:to>
                                        <p:strVal val="visible"/>
                                      </p:to>
                                    </p:set>
                                    <p:anim calcmode="lin" valueType="num">
                                      <p:cBhvr additive="base">
                                        <p:cTn id="18" dur="2000" fill="hold"/>
                                        <p:tgtEl>
                                          <p:spTgt spid="9221">
                                            <p:bg/>
                                          </p:spTgt>
                                        </p:tgtEl>
                                        <p:attrNameLst>
                                          <p:attrName>ppt_x</p:attrName>
                                        </p:attrNameLst>
                                      </p:cBhvr>
                                      <p:tavLst>
                                        <p:tav tm="0">
                                          <p:val>
                                            <p:strVal val="#ppt_x"/>
                                          </p:val>
                                        </p:tav>
                                        <p:tav tm="100000">
                                          <p:val>
                                            <p:strVal val="#ppt_x"/>
                                          </p:val>
                                        </p:tav>
                                      </p:tavLst>
                                    </p:anim>
                                    <p:anim calcmode="lin" valueType="num">
                                      <p:cBhvr additive="base">
                                        <p:cTn id="19" dur="2000" fill="hold"/>
                                        <p:tgtEl>
                                          <p:spTgt spid="9221">
                                            <p:bg/>
                                          </p:spTgt>
                                        </p:tgtEl>
                                        <p:attrNameLst>
                                          <p:attrName>ppt_y</p:attrName>
                                        </p:attrNameLst>
                                      </p:cBhvr>
                                      <p:tavLst>
                                        <p:tav tm="0">
                                          <p:val>
                                            <p:strVal val="1+#ppt_h/2"/>
                                          </p:val>
                                        </p:tav>
                                        <p:tav tm="100000">
                                          <p:val>
                                            <p:strVal val="#ppt_y"/>
                                          </p:val>
                                        </p:tav>
                                      </p:tavLst>
                                    </p:anim>
                                  </p:childTnLst>
                                </p:cTn>
                              </p:par>
                            </p:childTnLst>
                          </p:cTn>
                        </p:par>
                        <p:par>
                          <p:cTn id="20" fill="hold" nodeType="withGroup">
                            <p:stCondLst>
                              <p:cond delay="4000"/>
                            </p:stCondLst>
                            <p:childTnLst>
                              <p:par>
                                <p:cTn id="21" presetID="2" presetClass="entr" presetSubtype="4" fill="hold" grpId="0" nodeType="afterEffect">
                                  <p:stCondLst>
                                    <p:cond delay="0"/>
                                  </p:stCondLst>
                                  <p:childTnLst>
                                    <p:set>
                                      <p:cBhvr>
                                        <p:cTn id="22" dur="1" fill="hold">
                                          <p:stCondLst>
                                            <p:cond delay="0"/>
                                          </p:stCondLst>
                                        </p:cTn>
                                        <p:tgtEl>
                                          <p:spTgt spid="9221">
                                            <p:txEl>
                                              <p:pRg st="0" end="0"/>
                                            </p:txEl>
                                          </p:spTgt>
                                        </p:tgtEl>
                                        <p:attrNameLst>
                                          <p:attrName>style.visibility</p:attrName>
                                        </p:attrNameLst>
                                      </p:cBhvr>
                                      <p:to>
                                        <p:strVal val="visible"/>
                                      </p:to>
                                    </p:set>
                                    <p:anim calcmode="lin" valueType="num">
                                      <p:cBhvr additive="base">
                                        <p:cTn id="23" dur="2000" fill="hold"/>
                                        <p:tgtEl>
                                          <p:spTgt spid="9221">
                                            <p:txEl>
                                              <p:pRg st="0" end="0"/>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9221">
                                            <p:txEl>
                                              <p:pRg st="0" end="0"/>
                                            </p:txEl>
                                          </p:spTgt>
                                        </p:tgtEl>
                                        <p:attrNameLst>
                                          <p:attrName>ppt_y</p:attrName>
                                        </p:attrNameLst>
                                      </p:cBhvr>
                                      <p:tavLst>
                                        <p:tav tm="0">
                                          <p:val>
                                            <p:strVal val="1+#ppt_h/2"/>
                                          </p:val>
                                        </p:tav>
                                        <p:tav tm="100000">
                                          <p:val>
                                            <p:strVal val="#ppt_y"/>
                                          </p:val>
                                        </p:tav>
                                      </p:tavLst>
                                    </p:anim>
                                  </p:childTnLst>
                                </p:cTn>
                              </p:par>
                            </p:childTnLst>
                          </p:cTn>
                        </p:par>
                        <p:par>
                          <p:cTn id="25" fill="hold" nodeType="withGroup">
                            <p:stCondLst>
                              <p:cond delay="6000"/>
                            </p:stCondLst>
                            <p:childTnLst>
                              <p:par>
                                <p:cTn id="26" presetID="2" presetClass="entr" presetSubtype="4" fill="hold" grpId="0" nodeType="afterEffect">
                                  <p:stCondLst>
                                    <p:cond delay="0"/>
                                  </p:stCondLst>
                                  <p:childTnLst>
                                    <p:set>
                                      <p:cBhvr>
                                        <p:cTn id="27" dur="1" fill="hold">
                                          <p:stCondLst>
                                            <p:cond delay="0"/>
                                          </p:stCondLst>
                                        </p:cTn>
                                        <p:tgtEl>
                                          <p:spTgt spid="9221">
                                            <p:txEl>
                                              <p:pRg st="2" end="2"/>
                                            </p:txEl>
                                          </p:spTgt>
                                        </p:tgtEl>
                                        <p:attrNameLst>
                                          <p:attrName>style.visibility</p:attrName>
                                        </p:attrNameLst>
                                      </p:cBhvr>
                                      <p:to>
                                        <p:strVal val="visible"/>
                                      </p:to>
                                    </p:set>
                                    <p:anim calcmode="lin" valueType="num">
                                      <p:cBhvr additive="base">
                                        <p:cTn id="28" dur="2000" fill="hold"/>
                                        <p:tgtEl>
                                          <p:spTgt spid="9221">
                                            <p:txEl>
                                              <p:pRg st="2" end="2"/>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9221">
                                            <p:txEl>
                                              <p:pRg st="2" end="2"/>
                                            </p:txEl>
                                          </p:spTgt>
                                        </p:tgtEl>
                                        <p:attrNameLst>
                                          <p:attrName>ppt_y</p:attrName>
                                        </p:attrNameLst>
                                      </p:cBhvr>
                                      <p:tavLst>
                                        <p:tav tm="0">
                                          <p:val>
                                            <p:strVal val="1+#ppt_h/2"/>
                                          </p:val>
                                        </p:tav>
                                        <p:tav tm="100000">
                                          <p:val>
                                            <p:strVal val="#ppt_y"/>
                                          </p:val>
                                        </p:tav>
                                      </p:tavLst>
                                    </p:anim>
                                  </p:childTnLst>
                                </p:cTn>
                              </p:par>
                            </p:childTnLst>
                          </p:cTn>
                        </p:par>
                        <p:par>
                          <p:cTn id="30" fill="hold" nodeType="withGroup">
                            <p:stCondLst>
                              <p:cond delay="8000"/>
                            </p:stCondLst>
                            <p:childTnLst>
                              <p:par>
                                <p:cTn id="31" presetID="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1000" fill="hold"/>
                                        <p:tgtEl>
                                          <p:spTgt spid="8"/>
                                        </p:tgtEl>
                                        <p:attrNameLst>
                                          <p:attrName>ppt_x</p:attrName>
                                        </p:attrNameLst>
                                      </p:cBhvr>
                                      <p:tavLst>
                                        <p:tav tm="0">
                                          <p:val>
                                            <p:strVal val="#ppt_x"/>
                                          </p:val>
                                        </p:tav>
                                        <p:tav tm="100000">
                                          <p:val>
                                            <p:strVal val="#ppt_x"/>
                                          </p:val>
                                        </p:tav>
                                      </p:tavLst>
                                    </p:anim>
                                    <p:anim calcmode="lin" valueType="num">
                                      <p:cBhvr additive="base">
                                        <p:cTn id="34" dur="1000" fill="hold"/>
                                        <p:tgtEl>
                                          <p:spTgt spid="8"/>
                                        </p:tgtEl>
                                        <p:attrNameLst>
                                          <p:attrName>ppt_y</p:attrName>
                                        </p:attrNameLst>
                                      </p:cBhvr>
                                      <p:tavLst>
                                        <p:tav tm="0">
                                          <p:val>
                                            <p:strVal val="1+#ppt_h/2"/>
                                          </p:val>
                                        </p:tav>
                                        <p:tav tm="100000">
                                          <p:val>
                                            <p:strVal val="#ppt_y"/>
                                          </p:val>
                                        </p:tav>
                                      </p:tavLst>
                                    </p:anim>
                                  </p:childTnLst>
                                </p:cTn>
                              </p:par>
                            </p:childTnLst>
                          </p:cTn>
                        </p:par>
                        <p:par>
                          <p:cTn id="35" fill="hold" nodeType="withGroup">
                            <p:stCondLst>
                              <p:cond delay="9000"/>
                            </p:stCondLst>
                            <p:childTnLst>
                              <p:par>
                                <p:cTn id="36" presetID="2" presetClass="entr" presetSubtype="4" fill="hold" grpId="0" nodeType="afterEffect">
                                  <p:stCondLst>
                                    <p:cond delay="0"/>
                                  </p:stCondLst>
                                  <p:childTnLst>
                                    <p:set>
                                      <p:cBhvr>
                                        <p:cTn id="37" dur="1" fill="hold">
                                          <p:stCondLst>
                                            <p:cond delay="0"/>
                                          </p:stCondLst>
                                        </p:cTn>
                                        <p:tgtEl>
                                          <p:spTgt spid="9222">
                                            <p:bg/>
                                          </p:spTgt>
                                        </p:tgtEl>
                                        <p:attrNameLst>
                                          <p:attrName>style.visibility</p:attrName>
                                        </p:attrNameLst>
                                      </p:cBhvr>
                                      <p:to>
                                        <p:strVal val="visible"/>
                                      </p:to>
                                    </p:set>
                                    <p:anim calcmode="lin" valueType="num">
                                      <p:cBhvr additive="base">
                                        <p:cTn id="38" dur="1000" fill="hold"/>
                                        <p:tgtEl>
                                          <p:spTgt spid="9222">
                                            <p:bg/>
                                          </p:spTgt>
                                        </p:tgtEl>
                                        <p:attrNameLst>
                                          <p:attrName>ppt_x</p:attrName>
                                        </p:attrNameLst>
                                      </p:cBhvr>
                                      <p:tavLst>
                                        <p:tav tm="0">
                                          <p:val>
                                            <p:strVal val="#ppt_x"/>
                                          </p:val>
                                        </p:tav>
                                        <p:tav tm="100000">
                                          <p:val>
                                            <p:strVal val="#ppt_x"/>
                                          </p:val>
                                        </p:tav>
                                      </p:tavLst>
                                    </p:anim>
                                    <p:anim calcmode="lin" valueType="num">
                                      <p:cBhvr additive="base">
                                        <p:cTn id="39" dur="1000" fill="hold"/>
                                        <p:tgtEl>
                                          <p:spTgt spid="9222">
                                            <p:bg/>
                                          </p:spTgt>
                                        </p:tgtEl>
                                        <p:attrNameLst>
                                          <p:attrName>ppt_y</p:attrName>
                                        </p:attrNameLst>
                                      </p:cBhvr>
                                      <p:tavLst>
                                        <p:tav tm="0">
                                          <p:val>
                                            <p:strVal val="1+#ppt_h/2"/>
                                          </p:val>
                                        </p:tav>
                                        <p:tav tm="100000">
                                          <p:val>
                                            <p:strVal val="#ppt_y"/>
                                          </p:val>
                                        </p:tav>
                                      </p:tavLst>
                                    </p:anim>
                                  </p:childTnLst>
                                </p:cTn>
                              </p:par>
                            </p:childTnLst>
                          </p:cTn>
                        </p:par>
                        <p:par>
                          <p:cTn id="40" fill="hold" nodeType="withGroup">
                            <p:stCondLst>
                              <p:cond delay="10000"/>
                            </p:stCondLst>
                            <p:childTnLst>
                              <p:par>
                                <p:cTn id="41" presetID="2" presetClass="entr" presetSubtype="4" fill="hold" grpId="0" nodeType="afterEffect">
                                  <p:stCondLst>
                                    <p:cond delay="0"/>
                                  </p:stCondLst>
                                  <p:childTnLst>
                                    <p:set>
                                      <p:cBhvr>
                                        <p:cTn id="42" dur="1" fill="hold">
                                          <p:stCondLst>
                                            <p:cond delay="0"/>
                                          </p:stCondLst>
                                        </p:cTn>
                                        <p:tgtEl>
                                          <p:spTgt spid="9222">
                                            <p:txEl>
                                              <p:pRg st="0" end="0"/>
                                            </p:txEl>
                                          </p:spTgt>
                                        </p:tgtEl>
                                        <p:attrNameLst>
                                          <p:attrName>style.visibility</p:attrName>
                                        </p:attrNameLst>
                                      </p:cBhvr>
                                      <p:to>
                                        <p:strVal val="visible"/>
                                      </p:to>
                                    </p:set>
                                    <p:anim calcmode="lin" valueType="num">
                                      <p:cBhvr additive="base">
                                        <p:cTn id="43" dur="1000" fill="hold"/>
                                        <p:tgtEl>
                                          <p:spTgt spid="9222">
                                            <p:txEl>
                                              <p:pRg st="0" end="0"/>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9222">
                                            <p:txEl>
                                              <p:pRg st="0" end="0"/>
                                            </p:txEl>
                                          </p:spTgt>
                                        </p:tgtEl>
                                        <p:attrNameLst>
                                          <p:attrName>ppt_y</p:attrName>
                                        </p:attrNameLst>
                                      </p:cBhvr>
                                      <p:tavLst>
                                        <p:tav tm="0">
                                          <p:val>
                                            <p:strVal val="1+#ppt_h/2"/>
                                          </p:val>
                                        </p:tav>
                                        <p:tav tm="100000">
                                          <p:val>
                                            <p:strVal val="#ppt_y"/>
                                          </p:val>
                                        </p:tav>
                                      </p:tavLst>
                                    </p:anim>
                                  </p:childTnLst>
                                </p:cTn>
                              </p:par>
                            </p:childTnLst>
                          </p:cTn>
                        </p:par>
                        <p:par>
                          <p:cTn id="45" fill="hold" nodeType="withGroup">
                            <p:stCondLst>
                              <p:cond delay="11000"/>
                            </p:stCondLst>
                            <p:childTnLst>
                              <p:par>
                                <p:cTn id="46" presetID="2" presetClass="entr" presetSubtype="4" fill="hold" grpId="0" nodeType="afterEffect">
                                  <p:stCondLst>
                                    <p:cond delay="0"/>
                                  </p:stCondLst>
                                  <p:childTnLst>
                                    <p:set>
                                      <p:cBhvr>
                                        <p:cTn id="47" dur="1" fill="hold">
                                          <p:stCondLst>
                                            <p:cond delay="0"/>
                                          </p:stCondLst>
                                        </p:cTn>
                                        <p:tgtEl>
                                          <p:spTgt spid="9222">
                                            <p:txEl>
                                              <p:pRg st="2" end="2"/>
                                            </p:txEl>
                                          </p:spTgt>
                                        </p:tgtEl>
                                        <p:attrNameLst>
                                          <p:attrName>style.visibility</p:attrName>
                                        </p:attrNameLst>
                                      </p:cBhvr>
                                      <p:to>
                                        <p:strVal val="visible"/>
                                      </p:to>
                                    </p:set>
                                    <p:anim calcmode="lin" valueType="num">
                                      <p:cBhvr additive="base">
                                        <p:cTn id="48" dur="1000" fill="hold"/>
                                        <p:tgtEl>
                                          <p:spTgt spid="9222">
                                            <p:txEl>
                                              <p:pRg st="2" end="2"/>
                                            </p:txEl>
                                          </p:spTgt>
                                        </p:tgtEl>
                                        <p:attrNameLst>
                                          <p:attrName>ppt_x</p:attrName>
                                        </p:attrNameLst>
                                      </p:cBhvr>
                                      <p:tavLst>
                                        <p:tav tm="0">
                                          <p:val>
                                            <p:strVal val="#ppt_x"/>
                                          </p:val>
                                        </p:tav>
                                        <p:tav tm="100000">
                                          <p:val>
                                            <p:strVal val="#ppt_x"/>
                                          </p:val>
                                        </p:tav>
                                      </p:tavLst>
                                    </p:anim>
                                    <p:anim calcmode="lin" valueType="num">
                                      <p:cBhvr additive="base">
                                        <p:cTn id="49" dur="1000" fill="hold"/>
                                        <p:tgtEl>
                                          <p:spTgt spid="922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221" grpId="0" uiExpand="1" build="p" animBg="1"/>
      <p:bldP spid="9222" grpId="0" build="p"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16539" y="589541"/>
            <a:ext cx="7407275" cy="763587"/>
          </a:xfrm>
        </p:spPr>
        <p:txBody>
          <a:bodyPr/>
          <a:lstStyle/>
          <a:p>
            <a:pPr algn="ctr" eaLnBrk="1" fontAlgn="auto" hangingPunct="1">
              <a:spcAft>
                <a:spcPts val="0"/>
              </a:spcAft>
              <a:defRPr/>
            </a:pPr>
            <a:r>
              <a:rPr lang="es-AR" sz="3200" dirty="0">
                <a:solidFill>
                  <a:srgbClr val="FF9966"/>
                </a:solidFill>
              </a:rPr>
              <a:t>DESARROLLO PERSONAL</a:t>
            </a:r>
          </a:p>
        </p:txBody>
      </p:sp>
      <p:sp>
        <p:nvSpPr>
          <p:cNvPr id="10243" name="4 Marcador de texto"/>
          <p:cNvSpPr>
            <a:spLocks noGrp="1"/>
          </p:cNvSpPr>
          <p:nvPr>
            <p:ph type="subTitle" idx="1"/>
          </p:nvPr>
        </p:nvSpPr>
        <p:spPr>
          <a:xfrm>
            <a:off x="2758499" y="1693574"/>
            <a:ext cx="7923356" cy="2011362"/>
          </a:xfrm>
        </p:spPr>
        <p:txBody>
          <a:bodyPr/>
          <a:lstStyle/>
          <a:p>
            <a:pPr marL="26988" algn="just" eaLnBrk="1" hangingPunct="1"/>
            <a:r>
              <a:rPr lang="es-ES" altLang="es-MX" sz="2400" dirty="0">
                <a:solidFill>
                  <a:srgbClr val="006699"/>
                </a:solidFill>
              </a:rPr>
              <a:t>Plantea a la persona la toma de conciencia de sí misma, de sus pensamientos, sentimientos, inquietudes y problemas, con el objetivo de que sea capaz de comprenderlos, aceptarlos y dominarlos para su propio provecho, ya sea en la vida personal o profesional.</a:t>
            </a:r>
            <a:endParaRPr lang="es-MX" altLang="es-MX" sz="2400" dirty="0">
              <a:solidFill>
                <a:srgbClr val="006699"/>
              </a:solidFill>
            </a:endParaRPr>
          </a:p>
        </p:txBody>
      </p:sp>
      <p:pic>
        <p:nvPicPr>
          <p:cNvPr id="15364" name="Picture 5" descr="http://www.psicoachconecta.com/wp-content/uploads/2015/04/Desarrollo-person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3486" y="4045382"/>
            <a:ext cx="6833379" cy="2277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3313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243">
                                            <p:txEl>
                                              <p:pRg st="0" end="0"/>
                                            </p:txEl>
                                          </p:spTgt>
                                        </p:tgtEl>
                                        <p:attrNameLst>
                                          <p:attrName>style.visibility</p:attrName>
                                        </p:attrNameLst>
                                      </p:cBhvr>
                                      <p:to>
                                        <p:strVal val="visible"/>
                                      </p:to>
                                    </p:set>
                                    <p:animEffect transition="in" filter="fade">
                                      <p:cBhvr>
                                        <p:cTn id="11" dur="1000"/>
                                        <p:tgtEl>
                                          <p:spTgt spid="10243">
                                            <p:txEl>
                                              <p:pRg st="0" end="0"/>
                                            </p:txEl>
                                          </p:spTgt>
                                        </p:tgtEl>
                                      </p:cBhvr>
                                    </p:animEffect>
                                    <p:anim calcmode="lin" valueType="num">
                                      <p:cBhvr>
                                        <p:cTn id="12"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15364"/>
                                        </p:tgtEl>
                                        <p:attrNameLst>
                                          <p:attrName>style.visibility</p:attrName>
                                        </p:attrNameLst>
                                      </p:cBhvr>
                                      <p:to>
                                        <p:strVal val="visible"/>
                                      </p:to>
                                    </p:set>
                                    <p:animEffect transition="in" filter="randombar(horizontal)">
                                      <p:cBhvr>
                                        <p:cTn id="17"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bg>
      <p:bgPr>
        <a:solidFill>
          <a:srgbClr val="FFFAD1"/>
        </a:solidFill>
        <a:effectLst/>
      </p:bgPr>
    </p:bg>
    <p:spTree>
      <p:nvGrpSpPr>
        <p:cNvPr id="1" name=""/>
        <p:cNvGrpSpPr/>
        <p:nvPr/>
      </p:nvGrpSpPr>
      <p:grpSpPr>
        <a:xfrm>
          <a:off x="0" y="0"/>
          <a:ext cx="0" cy="0"/>
          <a:chOff x="0" y="0"/>
          <a:chExt cx="0" cy="0"/>
        </a:xfrm>
      </p:grpSpPr>
      <p:sp>
        <p:nvSpPr>
          <p:cNvPr id="4" name="3 Título"/>
          <p:cNvSpPr>
            <a:spLocks noGrp="1"/>
          </p:cNvSpPr>
          <p:nvPr>
            <p:ph type="title"/>
          </p:nvPr>
        </p:nvSpPr>
        <p:spPr>
          <a:xfrm>
            <a:off x="2428875" y="250825"/>
            <a:ext cx="7499350" cy="1143000"/>
          </a:xfrm>
        </p:spPr>
        <p:txBody>
          <a:bodyPr>
            <a:noAutofit/>
          </a:bodyPr>
          <a:lstStyle/>
          <a:p>
            <a:pPr eaLnBrk="1" fontAlgn="auto" hangingPunct="1">
              <a:spcAft>
                <a:spcPts val="0"/>
              </a:spcAft>
              <a:defRPr/>
            </a:pPr>
            <a:r>
              <a:rPr lang="es-AR" sz="2800" dirty="0">
                <a:solidFill>
                  <a:srgbClr val="FF0000"/>
                </a:solidFill>
              </a:rPr>
              <a:t/>
            </a:r>
            <a:br>
              <a:rPr lang="es-AR" sz="2800" dirty="0">
                <a:solidFill>
                  <a:srgbClr val="FF0000"/>
                </a:solidFill>
              </a:rPr>
            </a:br>
            <a:r>
              <a:rPr lang="es-AR" sz="2800" dirty="0">
                <a:solidFill>
                  <a:srgbClr val="FF0000"/>
                </a:solidFill>
              </a:rPr>
              <a:t/>
            </a:r>
            <a:br>
              <a:rPr lang="es-AR" sz="2800" dirty="0">
                <a:solidFill>
                  <a:srgbClr val="FF0000"/>
                </a:solidFill>
              </a:rPr>
            </a:br>
            <a:r>
              <a:rPr lang="es-AR" sz="2800" dirty="0">
                <a:solidFill>
                  <a:srgbClr val="FF0000"/>
                </a:solidFill>
              </a:rPr>
              <a:t>  </a:t>
            </a:r>
            <a:r>
              <a:rPr lang="es-AR" sz="3200" dirty="0">
                <a:solidFill>
                  <a:srgbClr val="FF0000"/>
                </a:solidFill>
              </a:rPr>
              <a:t/>
            </a:r>
            <a:br>
              <a:rPr lang="es-AR" sz="3200" dirty="0">
                <a:solidFill>
                  <a:srgbClr val="FF0000"/>
                </a:solidFill>
              </a:rPr>
            </a:br>
            <a:r>
              <a:rPr lang="es-AR" sz="3200" dirty="0">
                <a:solidFill>
                  <a:srgbClr val="FF0000"/>
                </a:solidFill>
              </a:rPr>
              <a:t/>
            </a:r>
            <a:br>
              <a:rPr lang="es-AR" sz="3200" dirty="0">
                <a:solidFill>
                  <a:srgbClr val="FF0000"/>
                </a:solidFill>
              </a:rPr>
            </a:br>
            <a:endParaRPr lang="es-AR" sz="3200" dirty="0">
              <a:solidFill>
                <a:schemeClr val="tx2">
                  <a:satMod val="130000"/>
                </a:schemeClr>
              </a:solidFill>
            </a:endParaRPr>
          </a:p>
        </p:txBody>
      </p:sp>
      <p:sp>
        <p:nvSpPr>
          <p:cNvPr id="3" name="Marcador de contenido 2"/>
          <p:cNvSpPr>
            <a:spLocks noGrp="1"/>
          </p:cNvSpPr>
          <p:nvPr>
            <p:ph idx="1"/>
          </p:nvPr>
        </p:nvSpPr>
        <p:spPr>
          <a:xfrm>
            <a:off x="2087995" y="1401762"/>
            <a:ext cx="8178223" cy="4800600"/>
          </a:xfrm>
        </p:spPr>
        <p:txBody>
          <a:bodyPr/>
          <a:lstStyle/>
          <a:p>
            <a:pPr algn="just">
              <a:buFont typeface="Wingdings" panose="05000000000000000000" pitchFamily="2" charset="2"/>
              <a:buChar char="q"/>
              <a:defRPr/>
            </a:pPr>
            <a:r>
              <a:rPr lang="es-MX" sz="2400" dirty="0">
                <a:solidFill>
                  <a:schemeClr val="accent5">
                    <a:lumMod val="50000"/>
                  </a:schemeClr>
                </a:solidFill>
              </a:rPr>
              <a:t>Una persona es un individuo racional, consciente de sí mismo y de los valores morales, capaz de responsabilizarse de sí mismo</a:t>
            </a:r>
            <a:r>
              <a:rPr lang="es-MX" sz="2400" dirty="0" smtClean="0">
                <a:solidFill>
                  <a:schemeClr val="accent5">
                    <a:lumMod val="50000"/>
                  </a:schemeClr>
                </a:solidFill>
              </a:rPr>
              <a:t>.</a:t>
            </a:r>
          </a:p>
          <a:p>
            <a:pPr marL="82550" indent="0" algn="just">
              <a:buNone/>
              <a:defRPr/>
            </a:pPr>
            <a:endParaRPr lang="es-MX" sz="800" dirty="0">
              <a:solidFill>
                <a:schemeClr val="accent5">
                  <a:lumMod val="50000"/>
                </a:schemeClr>
              </a:solidFill>
            </a:endParaRPr>
          </a:p>
          <a:p>
            <a:pPr algn="just">
              <a:buFont typeface="Wingdings" panose="05000000000000000000" pitchFamily="2" charset="2"/>
              <a:buChar char="q"/>
              <a:defRPr/>
            </a:pPr>
            <a:r>
              <a:rPr lang="es-MX" sz="2400" dirty="0">
                <a:solidFill>
                  <a:schemeClr val="accent5">
                    <a:lumMod val="50000"/>
                  </a:schemeClr>
                </a:solidFill>
              </a:rPr>
              <a:t>Es la apariencia que ofrecemos al mundo. Se trata del personaje que actuamos y con el cual nos relacionamos con los demás, que son los papeles sociales.</a:t>
            </a:r>
          </a:p>
          <a:p>
            <a:pPr marL="82550" indent="0" algn="just">
              <a:buNone/>
              <a:defRPr/>
            </a:pPr>
            <a:endParaRPr lang="es-MX" sz="800" dirty="0">
              <a:solidFill>
                <a:schemeClr val="accent5">
                  <a:lumMod val="50000"/>
                </a:schemeClr>
              </a:solidFill>
            </a:endParaRPr>
          </a:p>
          <a:p>
            <a:pPr marL="82550" indent="0" algn="just">
              <a:buClr>
                <a:srgbClr val="FF0000"/>
              </a:buClr>
              <a:buNone/>
              <a:defRPr/>
            </a:pPr>
            <a:r>
              <a:rPr lang="es-MX" sz="2400" dirty="0">
                <a:solidFill>
                  <a:schemeClr val="accent5">
                    <a:lumMod val="50000"/>
                  </a:schemeClr>
                </a:solidFill>
              </a:rPr>
              <a:t>Para desenvolvernos en la esfera social tenemos que desempeñar un papel de modo tal que defina nuestras funciones. </a:t>
            </a:r>
          </a:p>
        </p:txBody>
      </p:sp>
      <p:pic>
        <p:nvPicPr>
          <p:cNvPr id="16388" name="Picture 5" descr="http://conceptodefinicion.de/wp-content/uploads/2013/08/individu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89586" y="1443"/>
            <a:ext cx="2677277" cy="1400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3 Título"/>
          <p:cNvSpPr txBox="1">
            <a:spLocks/>
          </p:cNvSpPr>
          <p:nvPr/>
        </p:nvSpPr>
        <p:spPr>
          <a:xfrm rot="21104576">
            <a:off x="3686856" y="207597"/>
            <a:ext cx="2953429" cy="1143000"/>
          </a:xfrm>
          <a:prstGeom prst="rect">
            <a:avLst/>
          </a:prstGeom>
        </p:spPr>
        <p:txBody>
          <a:bodyPr anchor="ctr"/>
          <a:lstStyle>
            <a:lvl1pPr algn="l" rtl="0" eaLnBrk="0" fontAlgn="base" hangingPunct="0">
              <a:spcBef>
                <a:spcPct val="0"/>
              </a:spcBef>
              <a:spcAft>
                <a:spcPct val="0"/>
              </a:spcAft>
              <a:defRPr sz="4300" kern="1200">
                <a:solidFill>
                  <a:srgbClr val="E60000"/>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E60000"/>
                </a:solidFill>
                <a:latin typeface="Gill Sans MT" pitchFamily="34" charset="0"/>
              </a:defRPr>
            </a:lvl2pPr>
            <a:lvl3pPr algn="l" rtl="0" eaLnBrk="0" fontAlgn="base" hangingPunct="0">
              <a:spcBef>
                <a:spcPct val="0"/>
              </a:spcBef>
              <a:spcAft>
                <a:spcPct val="0"/>
              </a:spcAft>
              <a:defRPr sz="4300">
                <a:solidFill>
                  <a:srgbClr val="E60000"/>
                </a:solidFill>
                <a:latin typeface="Gill Sans MT" pitchFamily="34" charset="0"/>
              </a:defRPr>
            </a:lvl3pPr>
            <a:lvl4pPr algn="l" rtl="0" eaLnBrk="0" fontAlgn="base" hangingPunct="0">
              <a:spcBef>
                <a:spcPct val="0"/>
              </a:spcBef>
              <a:spcAft>
                <a:spcPct val="0"/>
              </a:spcAft>
              <a:defRPr sz="4300">
                <a:solidFill>
                  <a:srgbClr val="E60000"/>
                </a:solidFill>
                <a:latin typeface="Gill Sans MT" pitchFamily="34" charset="0"/>
              </a:defRPr>
            </a:lvl4pPr>
            <a:lvl5pPr algn="l" rtl="0" eaLnBrk="0" fontAlgn="base" hangingPunct="0">
              <a:spcBef>
                <a:spcPct val="0"/>
              </a:spcBef>
              <a:spcAft>
                <a:spcPct val="0"/>
              </a:spcAft>
              <a:defRPr sz="4300">
                <a:solidFill>
                  <a:srgbClr val="E60000"/>
                </a:solidFill>
                <a:latin typeface="Gill Sans MT" pitchFamily="34" charset="0"/>
              </a:defRPr>
            </a:lvl5pPr>
            <a:lvl6pPr marL="457200" algn="l" rtl="0" fontAlgn="base">
              <a:spcBef>
                <a:spcPct val="0"/>
              </a:spcBef>
              <a:spcAft>
                <a:spcPct val="0"/>
              </a:spcAft>
              <a:defRPr sz="4300">
                <a:solidFill>
                  <a:srgbClr val="E60000"/>
                </a:solidFill>
                <a:latin typeface="Gill Sans MT" pitchFamily="34" charset="0"/>
              </a:defRPr>
            </a:lvl6pPr>
            <a:lvl7pPr marL="914400" algn="l" rtl="0" fontAlgn="base">
              <a:spcBef>
                <a:spcPct val="0"/>
              </a:spcBef>
              <a:spcAft>
                <a:spcPct val="0"/>
              </a:spcAft>
              <a:defRPr sz="4300">
                <a:solidFill>
                  <a:srgbClr val="E60000"/>
                </a:solidFill>
                <a:latin typeface="Gill Sans MT" pitchFamily="34" charset="0"/>
              </a:defRPr>
            </a:lvl7pPr>
            <a:lvl8pPr marL="1371600" algn="l" rtl="0" fontAlgn="base">
              <a:spcBef>
                <a:spcPct val="0"/>
              </a:spcBef>
              <a:spcAft>
                <a:spcPct val="0"/>
              </a:spcAft>
              <a:defRPr sz="4300">
                <a:solidFill>
                  <a:srgbClr val="E60000"/>
                </a:solidFill>
                <a:latin typeface="Gill Sans MT" pitchFamily="34" charset="0"/>
              </a:defRPr>
            </a:lvl8pPr>
            <a:lvl9pPr marL="1828800" algn="l" rtl="0" fontAlgn="base">
              <a:spcBef>
                <a:spcPct val="0"/>
              </a:spcBef>
              <a:spcAft>
                <a:spcPct val="0"/>
              </a:spcAft>
              <a:defRPr sz="4300">
                <a:solidFill>
                  <a:srgbClr val="E60000"/>
                </a:solidFill>
                <a:latin typeface="Gill Sans MT" pitchFamily="34" charset="0"/>
              </a:defRPr>
            </a:lvl9pPr>
            <a:extLst/>
          </a:lstStyle>
          <a:p>
            <a:pPr eaLnBrk="1" fontAlgn="auto" hangingPunct="1">
              <a:spcAft>
                <a:spcPts val="0"/>
              </a:spcAft>
              <a:defRPr/>
            </a:pPr>
            <a:r>
              <a:rPr lang="es-AR" sz="2800" dirty="0">
                <a:solidFill>
                  <a:srgbClr val="FF0000"/>
                </a:solidFill>
              </a:rPr>
              <a:t/>
            </a:r>
            <a:br>
              <a:rPr lang="es-AR" sz="2800" dirty="0">
                <a:solidFill>
                  <a:srgbClr val="FF0000"/>
                </a:solidFill>
              </a:rPr>
            </a:br>
            <a:r>
              <a:rPr lang="es-AR" sz="2800" dirty="0">
                <a:solidFill>
                  <a:srgbClr val="FF0000"/>
                </a:solidFill>
              </a:rPr>
              <a:t/>
            </a:r>
            <a:br>
              <a:rPr lang="es-AR" sz="2800" dirty="0">
                <a:solidFill>
                  <a:srgbClr val="FF0000"/>
                </a:solidFill>
              </a:rPr>
            </a:br>
            <a:r>
              <a:rPr lang="es-AR" sz="2800" b="1" dirty="0">
                <a:solidFill>
                  <a:srgbClr val="FF0000"/>
                </a:solidFill>
              </a:rPr>
              <a:t>  </a:t>
            </a:r>
            <a:r>
              <a:rPr lang="es-AR" sz="3200" dirty="0" smtClean="0">
                <a:solidFill>
                  <a:srgbClr val="D16349"/>
                </a:solidFill>
                <a:effectLst>
                  <a:outerShdw blurRad="38100" dist="38100" dir="2700000" algn="tl">
                    <a:srgbClr val="000000">
                      <a:alpha val="43137"/>
                    </a:srgbClr>
                  </a:outerShdw>
                </a:effectLst>
              </a:rPr>
              <a:t>YO PERSONA </a:t>
            </a:r>
            <a:r>
              <a:rPr lang="es-AR" sz="3200" dirty="0">
                <a:solidFill>
                  <a:srgbClr val="FF0000"/>
                </a:solidFill>
                <a:effectLst>
                  <a:outerShdw blurRad="38100" dist="38100" dir="2700000" algn="tl">
                    <a:srgbClr val="000000">
                      <a:alpha val="43137"/>
                    </a:srgbClr>
                  </a:outerShdw>
                </a:effectLst>
              </a:rPr>
              <a:t/>
            </a:r>
            <a:br>
              <a:rPr lang="es-AR" sz="3200" dirty="0">
                <a:solidFill>
                  <a:srgbClr val="FF0000"/>
                </a:solidFill>
                <a:effectLst>
                  <a:outerShdw blurRad="38100" dist="38100" dir="2700000" algn="tl">
                    <a:srgbClr val="000000">
                      <a:alpha val="43137"/>
                    </a:srgbClr>
                  </a:outerShdw>
                </a:effectLst>
              </a:rPr>
            </a:br>
            <a:r>
              <a:rPr lang="es-AR" sz="3200" dirty="0">
                <a:solidFill>
                  <a:srgbClr val="FF0000"/>
                </a:solidFill>
                <a:effectLst>
                  <a:outerShdw blurRad="38100" dist="38100" dir="2700000" algn="tl">
                    <a:srgbClr val="000000">
                      <a:alpha val="43137"/>
                    </a:srgbClr>
                  </a:outerShdw>
                </a:effectLst>
              </a:rPr>
              <a:t/>
            </a:r>
            <a:br>
              <a:rPr lang="es-AR" sz="3200" dirty="0">
                <a:solidFill>
                  <a:srgbClr val="FF0000"/>
                </a:solidFill>
                <a:effectLst>
                  <a:outerShdw blurRad="38100" dist="38100" dir="2700000" algn="tl">
                    <a:srgbClr val="000000">
                      <a:alpha val="43137"/>
                    </a:srgbClr>
                  </a:outerShdw>
                </a:effectLst>
              </a:rPr>
            </a:br>
            <a:endParaRPr lang="es-AR" sz="3200" dirty="0">
              <a:solidFill>
                <a:srgbClr val="646B86">
                  <a:satMod val="130000"/>
                </a:srgbClr>
              </a:solidFill>
              <a:effectLst>
                <a:outerShdw blurRad="38100" dist="38100" dir="2700000" algn="tl">
                  <a:srgbClr val="000000">
                    <a:alpha val="43137"/>
                  </a:srgbClr>
                </a:outerShdw>
              </a:effectLst>
            </a:endParaRPr>
          </a:p>
        </p:txBody>
      </p:sp>
      <p:pic>
        <p:nvPicPr>
          <p:cNvPr id="1028" name="Picture 4" descr="http://viventi.es/wp-content/uploads/2014/05/yo-se-quien-so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65968" y="5050971"/>
            <a:ext cx="2900895" cy="1578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6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16388"/>
                                        </p:tgtEl>
                                        <p:attrNameLst>
                                          <p:attrName>style.visibility</p:attrName>
                                        </p:attrNameLst>
                                      </p:cBhvr>
                                      <p:to>
                                        <p:strVal val="visible"/>
                                      </p:to>
                                    </p:set>
                                    <p:animEffect transition="in" filter="randombar(horizontal)">
                                      <p:cBhvr>
                                        <p:cTn id="14" dur="500"/>
                                        <p:tgtEl>
                                          <p:spTgt spid="16388"/>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14" presetClass="entr" presetSubtype="10"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Effect transition="in" filter="randombar(horizontal)">
                                      <p:cBhvr>
                                        <p:cTn id="36"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rgbClr val="FDF7F6"/>
            </a:gs>
            <a:gs pos="74001">
              <a:srgbClr val="EAB9AD"/>
            </a:gs>
            <a:gs pos="83000">
              <a:srgbClr val="EAB9AD"/>
            </a:gs>
            <a:gs pos="100000">
              <a:srgbClr val="F1D0C8"/>
            </a:gs>
          </a:gsLst>
          <a:lin ang="5400000" scaled="1"/>
        </a:gradFill>
        <a:effectLst/>
      </p:bgPr>
    </p:bg>
    <p:spTree>
      <p:nvGrpSpPr>
        <p:cNvPr id="1" name=""/>
        <p:cNvGrpSpPr/>
        <p:nvPr/>
      </p:nvGrpSpPr>
      <p:grpSpPr>
        <a:xfrm>
          <a:off x="0" y="0"/>
          <a:ext cx="0" cy="0"/>
          <a:chOff x="0" y="0"/>
          <a:chExt cx="0" cy="0"/>
        </a:xfrm>
      </p:grpSpPr>
      <p:sp>
        <p:nvSpPr>
          <p:cNvPr id="3" name="Título 2"/>
          <p:cNvSpPr>
            <a:spLocks noGrp="1"/>
          </p:cNvSpPr>
          <p:nvPr>
            <p:ph type="title"/>
          </p:nvPr>
        </p:nvSpPr>
        <p:spPr>
          <a:xfrm>
            <a:off x="2497014" y="289503"/>
            <a:ext cx="4649788" cy="1143000"/>
          </a:xfrm>
        </p:spPr>
        <p:txBody>
          <a:bodyPr/>
          <a:lstStyle/>
          <a:p>
            <a:pPr>
              <a:defRPr/>
            </a:pPr>
            <a:r>
              <a:rPr lang="es-MX" sz="3200" dirty="0">
                <a:solidFill>
                  <a:schemeClr val="bg1">
                    <a:lumMod val="50000"/>
                  </a:schemeClr>
                </a:solidFill>
              </a:rPr>
              <a:t>AUTO CONOCIMIENTO</a:t>
            </a:r>
          </a:p>
        </p:txBody>
      </p:sp>
      <p:sp>
        <p:nvSpPr>
          <p:cNvPr id="18435" name="Marcador de contenido 3"/>
          <p:cNvSpPr>
            <a:spLocks noGrp="1"/>
          </p:cNvSpPr>
          <p:nvPr>
            <p:ph sz="half" idx="2"/>
          </p:nvPr>
        </p:nvSpPr>
        <p:spPr>
          <a:xfrm>
            <a:off x="2892550" y="1432503"/>
            <a:ext cx="3455987" cy="3457575"/>
          </a:xfrm>
        </p:spPr>
        <p:txBody>
          <a:bodyPr/>
          <a:lstStyle/>
          <a:p>
            <a:pPr marL="82550" indent="0" algn="ctr">
              <a:buNone/>
            </a:pPr>
            <a:r>
              <a:rPr lang="es-MX" altLang="es-MX" sz="2400" dirty="0">
                <a:solidFill>
                  <a:srgbClr val="FF7C80"/>
                </a:solidFill>
              </a:rPr>
              <a:t>Es conocer las partes que componen el yo, cuáles son sus manifestaciones, necesidades y habilidades; los papeles que vive el individuo y a través  de los cuales es: conocer, por qué y cómo actúa y siente.</a:t>
            </a:r>
          </a:p>
        </p:txBody>
      </p:sp>
      <p:sp>
        <p:nvSpPr>
          <p:cNvPr id="5" name="Elipse 4"/>
          <p:cNvSpPr/>
          <p:nvPr/>
        </p:nvSpPr>
        <p:spPr>
          <a:xfrm>
            <a:off x="7146801" y="4120196"/>
            <a:ext cx="3538919" cy="212476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eaLnBrk="0" fontAlgn="base" hangingPunct="0">
              <a:spcBef>
                <a:spcPct val="0"/>
              </a:spcBef>
              <a:spcAft>
                <a:spcPct val="0"/>
              </a:spcAft>
              <a:defRPr/>
            </a:pPr>
            <a:r>
              <a:rPr lang="es-MX" dirty="0">
                <a:solidFill>
                  <a:srgbClr val="C5D1D7">
                    <a:lumMod val="25000"/>
                  </a:srgbClr>
                </a:solidFill>
              </a:rPr>
              <a:t>El autoconocimiento esta basado en aprender a querernos y a conocernos a nosotros mismos.</a:t>
            </a:r>
          </a:p>
        </p:txBody>
      </p:sp>
      <p:pic>
        <p:nvPicPr>
          <p:cNvPr id="18439" name="Picture 8" descr="Autoconocimiento &#10;¿Cuál es mi qué y mi para qué? &#10;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4828" y="1034334"/>
            <a:ext cx="4430746" cy="308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790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 calcmode="lin" valueType="num">
                                      <p:cBhvr>
                                        <p:cTn id="12" dur="500" fill="hold"/>
                                        <p:tgtEl>
                                          <p:spTgt spid="1843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8435">
                                            <p:txEl>
                                              <p:pRg st="0" end="0"/>
                                            </p:tx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8439"/>
                                        </p:tgtEl>
                                        <p:attrNameLst>
                                          <p:attrName>style.visibility</p:attrName>
                                        </p:attrNameLst>
                                      </p:cBhvr>
                                      <p:to>
                                        <p:strVal val="visible"/>
                                      </p:to>
                                    </p:set>
                                    <p:anim calcmode="lin" valueType="num">
                                      <p:cBhvr>
                                        <p:cTn id="17" dur="1000" fill="hold"/>
                                        <p:tgtEl>
                                          <p:spTgt spid="18439"/>
                                        </p:tgtEl>
                                        <p:attrNameLst>
                                          <p:attrName>ppt_w</p:attrName>
                                        </p:attrNameLst>
                                      </p:cBhvr>
                                      <p:tavLst>
                                        <p:tav tm="0">
                                          <p:val>
                                            <p:fltVal val="0"/>
                                          </p:val>
                                        </p:tav>
                                        <p:tav tm="100000">
                                          <p:val>
                                            <p:strVal val="#ppt_w"/>
                                          </p:val>
                                        </p:tav>
                                      </p:tavLst>
                                    </p:anim>
                                    <p:anim calcmode="lin" valueType="num">
                                      <p:cBhvr>
                                        <p:cTn id="18" dur="1000" fill="hold"/>
                                        <p:tgtEl>
                                          <p:spTgt spid="18439"/>
                                        </p:tgtEl>
                                        <p:attrNameLst>
                                          <p:attrName>ppt_h</p:attrName>
                                        </p:attrNameLst>
                                      </p:cBhvr>
                                      <p:tavLst>
                                        <p:tav tm="0">
                                          <p:val>
                                            <p:fltVal val="0"/>
                                          </p:val>
                                        </p:tav>
                                        <p:tav tm="100000">
                                          <p:val>
                                            <p:strVal val="#ppt_h"/>
                                          </p:val>
                                        </p:tav>
                                      </p:tavLst>
                                    </p:anim>
                                    <p:anim calcmode="lin" valueType="num">
                                      <p:cBhvr>
                                        <p:cTn id="19" dur="1000" fill="hold"/>
                                        <p:tgtEl>
                                          <p:spTgt spid="18439"/>
                                        </p:tgtEl>
                                        <p:attrNameLst>
                                          <p:attrName>style.rotation</p:attrName>
                                        </p:attrNameLst>
                                      </p:cBhvr>
                                      <p:tavLst>
                                        <p:tav tm="0">
                                          <p:val>
                                            <p:fltVal val="90"/>
                                          </p:val>
                                        </p:tav>
                                        <p:tav tm="100000">
                                          <p:val>
                                            <p:fltVal val="0"/>
                                          </p:val>
                                        </p:tav>
                                      </p:tavLst>
                                    </p:anim>
                                    <p:animEffect transition="in" filter="fade">
                                      <p:cBhvr>
                                        <p:cTn id="20" dur="1000"/>
                                        <p:tgtEl>
                                          <p:spTgt spid="18439"/>
                                        </p:tgtEl>
                                      </p:cBhvr>
                                    </p:animEffect>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90"/>
                                          </p:val>
                                        </p:tav>
                                        <p:tav tm="100000">
                                          <p:val>
                                            <p:fltVal val="0"/>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bg>
      <p:bgPr>
        <a:solidFill>
          <a:srgbClr val="D2DFD1"/>
        </a:solidFill>
        <a:effectLst/>
      </p:bgPr>
    </p:bg>
    <p:spTree>
      <p:nvGrpSpPr>
        <p:cNvPr id="1" name=""/>
        <p:cNvGrpSpPr/>
        <p:nvPr/>
      </p:nvGrpSpPr>
      <p:grpSpPr>
        <a:xfrm>
          <a:off x="0" y="0"/>
          <a:ext cx="0" cy="0"/>
          <a:chOff x="0" y="0"/>
          <a:chExt cx="0" cy="0"/>
        </a:xfrm>
      </p:grpSpPr>
      <p:sp>
        <p:nvSpPr>
          <p:cNvPr id="13" name="Título 12"/>
          <p:cNvSpPr>
            <a:spLocks noGrp="1"/>
          </p:cNvSpPr>
          <p:nvPr>
            <p:ph type="title"/>
          </p:nvPr>
        </p:nvSpPr>
        <p:spPr>
          <a:xfrm>
            <a:off x="1438092" y="274318"/>
            <a:ext cx="9701976" cy="1143000"/>
          </a:xfrm>
        </p:spPr>
        <p:txBody>
          <a:bodyPr/>
          <a:lstStyle/>
          <a:p>
            <a:pPr algn="ctr">
              <a:defRPr/>
            </a:pPr>
            <a:r>
              <a:rPr lang="es-MX" sz="3200" dirty="0">
                <a:solidFill>
                  <a:schemeClr val="accent1"/>
                </a:solidFill>
              </a:rPr>
              <a:t>LA PERSONALIDAD ESTÁ COMPUESTA POR DOS ELEMENTOS:</a:t>
            </a:r>
          </a:p>
        </p:txBody>
      </p:sp>
      <p:sp>
        <p:nvSpPr>
          <p:cNvPr id="13314" name="2 Marcador de contenido"/>
          <p:cNvSpPr>
            <a:spLocks noGrp="1"/>
          </p:cNvSpPr>
          <p:nvPr>
            <p:ph sz="half" idx="1"/>
          </p:nvPr>
        </p:nvSpPr>
        <p:spPr>
          <a:xfrm>
            <a:off x="1315429" y="1899444"/>
            <a:ext cx="4876800" cy="4027714"/>
          </a:xfrm>
        </p:spPr>
        <p:txBody>
          <a:bodyPr/>
          <a:lstStyle/>
          <a:p>
            <a:pPr marL="82550" indent="0" algn="just">
              <a:buNone/>
              <a:defRPr/>
            </a:pPr>
            <a:r>
              <a:rPr lang="es-ES" altLang="es-MX" sz="2400" dirty="0">
                <a:solidFill>
                  <a:schemeClr val="accent1"/>
                </a:solidFill>
              </a:rPr>
              <a:t>El temperamento </a:t>
            </a:r>
            <a:r>
              <a:rPr lang="es-ES" altLang="es-MX" sz="2400" dirty="0">
                <a:solidFill>
                  <a:schemeClr val="accent5">
                    <a:lumMod val="75000"/>
                  </a:schemeClr>
                </a:solidFill>
              </a:rPr>
              <a:t>es nuestra herencia biológica, representa la influencia de la naturaleza física codificada y, por tanto, es difícil de cambiar o modificar.</a:t>
            </a:r>
            <a:endParaRPr lang="es-ES" altLang="es-MX" sz="2000" b="1" dirty="0">
              <a:solidFill>
                <a:schemeClr val="accent5">
                  <a:lumMod val="75000"/>
                </a:schemeClr>
              </a:solidFill>
            </a:endParaRPr>
          </a:p>
          <a:p>
            <a:pPr marL="82550" indent="0" algn="just">
              <a:buNone/>
              <a:defRPr/>
            </a:pPr>
            <a:r>
              <a:rPr lang="es-MX" altLang="es-MX" sz="2400" dirty="0">
                <a:solidFill>
                  <a:schemeClr val="accent1"/>
                </a:solidFill>
              </a:rPr>
              <a:t>El carácter </a:t>
            </a:r>
            <a:r>
              <a:rPr lang="es-MX" altLang="es-MX" sz="2400" dirty="0">
                <a:solidFill>
                  <a:schemeClr val="accent5">
                    <a:lumMod val="75000"/>
                  </a:schemeClr>
                </a:solidFill>
              </a:rPr>
              <a:t>se refiere a las características adquiridas durante nuestro crecimiento y supone cierto grado de conformidad con las normas sociales.</a:t>
            </a:r>
          </a:p>
          <a:p>
            <a:pPr marL="82550" indent="0" algn="just">
              <a:buNone/>
              <a:defRPr/>
            </a:pPr>
            <a:endParaRPr lang="es-MX" altLang="es-MX" sz="2000" dirty="0">
              <a:solidFill>
                <a:srgbClr val="339933"/>
              </a:solidFill>
            </a:endParaRPr>
          </a:p>
          <a:p>
            <a:pPr marL="82550" indent="0" algn="just">
              <a:buNone/>
              <a:defRPr/>
            </a:pPr>
            <a:endParaRPr lang="es-MX" altLang="es-MX" sz="2000" dirty="0"/>
          </a:p>
        </p:txBody>
      </p:sp>
      <p:pic>
        <p:nvPicPr>
          <p:cNvPr id="7" name="Imagen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0735" y="4140512"/>
            <a:ext cx="3327975" cy="249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0925" y="1417319"/>
            <a:ext cx="2463247" cy="249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2694" y="1417318"/>
            <a:ext cx="2388463" cy="249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979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3314">
                                            <p:txEl>
                                              <p:pRg st="0" end="0"/>
                                            </p:txEl>
                                          </p:spTgt>
                                        </p:tgtEl>
                                        <p:attrNameLst>
                                          <p:attrName>style.visibility</p:attrName>
                                        </p:attrNameLst>
                                      </p:cBhvr>
                                      <p:to>
                                        <p:strVal val="visible"/>
                                      </p:to>
                                    </p:set>
                                    <p:animEffect transition="in" filter="fade">
                                      <p:cBhvr>
                                        <p:cTn id="12" dur="1000"/>
                                        <p:tgtEl>
                                          <p:spTgt spid="13314">
                                            <p:txEl>
                                              <p:pRg st="0" end="0"/>
                                            </p:txEl>
                                          </p:spTgt>
                                        </p:tgtEl>
                                      </p:cBhvr>
                                    </p:animEffect>
                                    <p:anim calcmode="lin" valueType="num">
                                      <p:cBhvr>
                                        <p:cTn id="13" dur="10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331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3314">
                                            <p:txEl>
                                              <p:pRg st="1" end="1"/>
                                            </p:txEl>
                                          </p:spTgt>
                                        </p:tgtEl>
                                        <p:attrNameLst>
                                          <p:attrName>style.visibility</p:attrName>
                                        </p:attrNameLst>
                                      </p:cBhvr>
                                      <p:to>
                                        <p:strVal val="visible"/>
                                      </p:to>
                                    </p:set>
                                    <p:animEffect transition="in" filter="fade">
                                      <p:cBhvr>
                                        <p:cTn id="32" dur="1000"/>
                                        <p:tgtEl>
                                          <p:spTgt spid="13314">
                                            <p:txEl>
                                              <p:pRg st="1" end="1"/>
                                            </p:txEl>
                                          </p:spTgt>
                                        </p:tgtEl>
                                      </p:cBhvr>
                                    </p:animEffect>
                                    <p:anim calcmode="lin" valueType="num">
                                      <p:cBhvr>
                                        <p:cTn id="33" dur="1000" fill="hold"/>
                                        <p:tgtEl>
                                          <p:spTgt spid="13314">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13314">
                                            <p:txEl>
                                              <p:pRg st="1" end="1"/>
                                            </p:txEl>
                                          </p:spTgt>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31"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fltVal val="0"/>
                                          </p:val>
                                        </p:tav>
                                        <p:tav tm="100000">
                                          <p:val>
                                            <p:strVal val="#ppt_w"/>
                                          </p:val>
                                        </p:tav>
                                      </p:tavLst>
                                    </p:anim>
                                    <p:anim calcmode="lin" valueType="num">
                                      <p:cBhvr>
                                        <p:cTn id="39" dur="1000" fill="hold"/>
                                        <p:tgtEl>
                                          <p:spTgt spid="7"/>
                                        </p:tgtEl>
                                        <p:attrNameLst>
                                          <p:attrName>ppt_h</p:attrName>
                                        </p:attrNameLst>
                                      </p:cBhvr>
                                      <p:tavLst>
                                        <p:tav tm="0">
                                          <p:val>
                                            <p:fltVal val="0"/>
                                          </p:val>
                                        </p:tav>
                                        <p:tav tm="100000">
                                          <p:val>
                                            <p:strVal val="#ppt_h"/>
                                          </p:val>
                                        </p:tav>
                                      </p:tavLst>
                                    </p:anim>
                                    <p:anim calcmode="lin" valueType="num">
                                      <p:cBhvr>
                                        <p:cTn id="40" dur="1000" fill="hold"/>
                                        <p:tgtEl>
                                          <p:spTgt spid="7"/>
                                        </p:tgtEl>
                                        <p:attrNameLst>
                                          <p:attrName>style.rotation</p:attrName>
                                        </p:attrNameLst>
                                      </p:cBhvr>
                                      <p:tavLst>
                                        <p:tav tm="0">
                                          <p:val>
                                            <p:fltVal val="90"/>
                                          </p:val>
                                        </p:tav>
                                        <p:tav tm="100000">
                                          <p:val>
                                            <p:fltVal val="0"/>
                                          </p:val>
                                        </p:tav>
                                      </p:tavLst>
                                    </p:anim>
                                    <p:animEffect transition="in" filter="fade">
                                      <p:cBhvr>
                                        <p:cTn id="4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566988" y="260350"/>
            <a:ext cx="7129462" cy="1143000"/>
          </a:xfrm>
        </p:spPr>
        <p:txBody>
          <a:bodyPr/>
          <a:lstStyle/>
          <a:p>
            <a:pPr algn="ctr">
              <a:defRPr/>
            </a:pPr>
            <a:r>
              <a:rPr lang="es-MX" sz="3200" dirty="0">
                <a:solidFill>
                  <a:schemeClr val="accent1"/>
                </a:solidFill>
              </a:rPr>
              <a:t>TEMPERAMENTO Y CARÁCTER </a:t>
            </a:r>
          </a:p>
        </p:txBody>
      </p:sp>
      <p:pic>
        <p:nvPicPr>
          <p:cNvPr id="1026" name="Picture 2" descr="http://emocreativos.files.wordpress.com/2012/05/temp-caracter-personalidad.jpg?w=8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7713" y="1403350"/>
            <a:ext cx="5868012" cy="430798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redondeado 3"/>
          <p:cNvSpPr/>
          <p:nvPr/>
        </p:nvSpPr>
        <p:spPr>
          <a:xfrm>
            <a:off x="542246" y="260350"/>
            <a:ext cx="2307771" cy="287382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accent3">
                    <a:lumMod val="50000"/>
                  </a:schemeClr>
                </a:solidFill>
              </a:rPr>
              <a:t>El</a:t>
            </a:r>
            <a:r>
              <a:rPr lang="es-MX" dirty="0" smtClean="0">
                <a:solidFill>
                  <a:srgbClr val="84AEB8"/>
                </a:solidFill>
              </a:rPr>
              <a:t> </a:t>
            </a:r>
            <a:r>
              <a:rPr lang="es-MX" b="1" u="sng" dirty="0">
                <a:solidFill>
                  <a:schemeClr val="accent1"/>
                </a:solidFill>
              </a:rPr>
              <a:t>Temperamento</a:t>
            </a:r>
            <a:r>
              <a:rPr lang="es-MX" b="1" dirty="0">
                <a:solidFill>
                  <a:schemeClr val="accent1">
                    <a:lumMod val="75000"/>
                  </a:schemeClr>
                </a:solidFill>
              </a:rPr>
              <a:t> </a:t>
            </a:r>
            <a:r>
              <a:rPr lang="es-MX" dirty="0">
                <a:solidFill>
                  <a:schemeClr val="accent3">
                    <a:lumMod val="50000"/>
                  </a:schemeClr>
                </a:solidFill>
              </a:rPr>
              <a:t>es la “materia prima”, el material sobre el que se modela el carácter y la </a:t>
            </a:r>
            <a:r>
              <a:rPr lang="es-MX" dirty="0" smtClean="0">
                <a:solidFill>
                  <a:schemeClr val="accent3">
                    <a:lumMod val="50000"/>
                  </a:schemeClr>
                </a:solidFill>
              </a:rPr>
              <a:t>personalidad, es </a:t>
            </a:r>
            <a:r>
              <a:rPr lang="es-MX" dirty="0">
                <a:solidFill>
                  <a:schemeClr val="accent3">
                    <a:lumMod val="50000"/>
                  </a:schemeClr>
                </a:solidFill>
              </a:rPr>
              <a:t>innato, heredado e </a:t>
            </a:r>
            <a:r>
              <a:rPr lang="es-MX" dirty="0" smtClean="0">
                <a:solidFill>
                  <a:schemeClr val="accent3">
                    <a:lumMod val="50000"/>
                  </a:schemeClr>
                </a:solidFill>
              </a:rPr>
              <a:t>inmodificable.</a:t>
            </a:r>
            <a:endParaRPr lang="es-MX" dirty="0">
              <a:solidFill>
                <a:schemeClr val="accent3">
                  <a:lumMod val="50000"/>
                </a:schemeClr>
              </a:solidFill>
            </a:endParaRPr>
          </a:p>
          <a:p>
            <a:pPr algn="ctr"/>
            <a:endParaRPr lang="es-MX" dirty="0"/>
          </a:p>
        </p:txBody>
      </p:sp>
      <p:sp>
        <p:nvSpPr>
          <p:cNvPr id="10" name="Rectángulo redondeado 9"/>
          <p:cNvSpPr/>
          <p:nvPr/>
        </p:nvSpPr>
        <p:spPr>
          <a:xfrm>
            <a:off x="542246" y="3499746"/>
            <a:ext cx="2307771" cy="304616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solidFill>
                  <a:schemeClr val="accent3">
                    <a:lumMod val="50000"/>
                  </a:schemeClr>
                </a:solidFill>
              </a:rPr>
              <a:t>E</a:t>
            </a:r>
            <a:r>
              <a:rPr lang="es-MX" dirty="0" smtClean="0">
                <a:solidFill>
                  <a:schemeClr val="accent3">
                    <a:lumMod val="50000"/>
                  </a:schemeClr>
                </a:solidFill>
              </a:rPr>
              <a:t>l</a:t>
            </a:r>
            <a:r>
              <a:rPr lang="es-MX" dirty="0" smtClean="0">
                <a:solidFill>
                  <a:schemeClr val="tx1"/>
                </a:solidFill>
              </a:rPr>
              <a:t> </a:t>
            </a:r>
            <a:r>
              <a:rPr lang="es-MX" b="1" u="sng" dirty="0">
                <a:solidFill>
                  <a:schemeClr val="accent1"/>
                </a:solidFill>
              </a:rPr>
              <a:t>Carácter</a:t>
            </a:r>
            <a:r>
              <a:rPr lang="es-MX" dirty="0">
                <a:solidFill>
                  <a:schemeClr val="tx1"/>
                </a:solidFill>
              </a:rPr>
              <a:t> </a:t>
            </a:r>
            <a:r>
              <a:rPr lang="es-MX" dirty="0">
                <a:solidFill>
                  <a:schemeClr val="accent3">
                    <a:lumMod val="50000"/>
                  </a:schemeClr>
                </a:solidFill>
              </a:rPr>
              <a:t>es el resultado de actuar sobre esa “materia prima” mediante la interacción con el entorno y las personas que nos rodean y mediante las acciones </a:t>
            </a:r>
            <a:r>
              <a:rPr lang="es-MX" dirty="0" smtClean="0">
                <a:solidFill>
                  <a:schemeClr val="accent3">
                    <a:lumMod val="50000"/>
                  </a:schemeClr>
                </a:solidFill>
              </a:rPr>
              <a:t>educativas.</a:t>
            </a:r>
            <a:endParaRPr lang="es-MX" dirty="0">
              <a:solidFill>
                <a:schemeClr val="accent3">
                  <a:lumMod val="50000"/>
                </a:schemeClr>
              </a:solidFill>
            </a:endParaRPr>
          </a:p>
        </p:txBody>
      </p:sp>
      <p:sp>
        <p:nvSpPr>
          <p:cNvPr id="11" name="Rectángulo redondeado 10"/>
          <p:cNvSpPr/>
          <p:nvPr/>
        </p:nvSpPr>
        <p:spPr>
          <a:xfrm>
            <a:off x="9413421" y="1530360"/>
            <a:ext cx="2307771" cy="365574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solidFill>
                  <a:schemeClr val="accent3">
                    <a:lumMod val="50000"/>
                  </a:schemeClr>
                </a:solidFill>
              </a:rPr>
              <a:t>Como resultado la </a:t>
            </a:r>
            <a:r>
              <a:rPr lang="es-MX" b="1" u="sng" dirty="0">
                <a:solidFill>
                  <a:schemeClr val="accent1"/>
                </a:solidFill>
              </a:rPr>
              <a:t>Personalidad</a:t>
            </a:r>
            <a:r>
              <a:rPr lang="es-MX" b="1" dirty="0">
                <a:solidFill>
                  <a:schemeClr val="accent1"/>
                </a:solidFill>
              </a:rPr>
              <a:t> </a:t>
            </a:r>
            <a:r>
              <a:rPr lang="es-MX" dirty="0">
                <a:solidFill>
                  <a:schemeClr val="accent3">
                    <a:lumMod val="50000"/>
                  </a:schemeClr>
                </a:solidFill>
              </a:rPr>
              <a:t>constituye la Integración de los diferentes hechos físicos y psíquicos de la persona, de su temperamento y su carácter y determina su modo de actuar. </a:t>
            </a:r>
          </a:p>
          <a:p>
            <a:pPr algn="ctr"/>
            <a:endParaRPr lang="es-MX" dirty="0">
              <a:solidFill>
                <a:schemeClr val="accent3">
                  <a:lumMod val="50000"/>
                </a:schemeClr>
              </a:solidFill>
            </a:endParaRPr>
          </a:p>
        </p:txBody>
      </p:sp>
    </p:spTree>
    <p:extLst>
      <p:ext uri="{BB962C8B-B14F-4D97-AF65-F5344CB8AC3E}">
        <p14:creationId xmlns:p14="http://schemas.microsoft.com/office/powerpoint/2010/main" val="101331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anim calcmode="lin" valueType="num">
                                      <p:cBhvr>
                                        <p:cTn id="1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1000"/>
                                        <p:tgtEl>
                                          <p:spTgt spid="11">
                                            <p:txEl>
                                              <p:pRg st="0" end="0"/>
                                            </p:txEl>
                                          </p:spTgt>
                                        </p:tgtEl>
                                      </p:cBhvr>
                                    </p:animEffect>
                                    <p:anim calcmode="lin" valueType="num">
                                      <p:cBhvr>
                                        <p:cTn id="24"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1002</TotalTime>
  <Words>2305</Words>
  <Application>Microsoft Office PowerPoint</Application>
  <PresentationFormat>Panorámica</PresentationFormat>
  <Paragraphs>211</Paragraphs>
  <Slides>37</Slides>
  <Notes>4</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37</vt:i4>
      </vt:variant>
    </vt:vector>
  </HeadingPairs>
  <TitlesOfParts>
    <vt:vector size="49" baseType="lpstr">
      <vt:lpstr>Arial</vt:lpstr>
      <vt:lpstr>Calibri</vt:lpstr>
      <vt:lpstr>Century Schoolbook</vt:lpstr>
      <vt:lpstr>Courier New</vt:lpstr>
      <vt:lpstr>Gill Sans MT</vt:lpstr>
      <vt:lpstr>Helvetica-Oblique</vt:lpstr>
      <vt:lpstr>Lucida Handwriting</vt:lpstr>
      <vt:lpstr>Tahoma</vt:lpstr>
      <vt:lpstr>Verdana</vt:lpstr>
      <vt:lpstr>Wingdings</vt:lpstr>
      <vt:lpstr>Wingdings 2</vt:lpstr>
      <vt:lpstr>Solsticio</vt:lpstr>
      <vt:lpstr>UNIVERSIDAD AUTÓNOMA DEL ESTADO DE MÉXICO  PLANTEL “LIC. ADOLFO LÓPEZ MATEOS” DE LA ESCUELA PREPARATORIA  DESARROLLO PERSONAL    MI CRECIMIENTO  PERSONAL</vt:lpstr>
      <vt:lpstr>MÍ CRECIMIENTO PERSONAL </vt:lpstr>
      <vt:lpstr>Presentación de PowerPoint</vt:lpstr>
      <vt:lpstr>COMPETENCIAS A DESARROLLAR</vt:lpstr>
      <vt:lpstr>DESARROLLO PERSONAL</vt:lpstr>
      <vt:lpstr>      </vt:lpstr>
      <vt:lpstr>AUTO CONOCIMIENTO</vt:lpstr>
      <vt:lpstr>LA PERSONALIDAD ESTÁ COMPUESTA POR DOS ELEMENTOS:</vt:lpstr>
      <vt:lpstr>TEMPERAMENTO Y CARÁCTER </vt:lpstr>
      <vt:lpstr>¿QUÉ ES EL AUTOCONCEPTO?</vt:lpstr>
      <vt:lpstr>¿CÓMO SE FORMA EL AUTOCONCEPTO?</vt:lpstr>
      <vt:lpstr>IMPORTANCIA DEL AUTOCONCEPTO</vt:lpstr>
      <vt:lpstr>LA IMPORTANCIA QUE TIENEN LOS PENSAMIENTOS EN EL DESARROLLO DEL AUTOCONCEPTO</vt:lpstr>
      <vt:lpstr>MECANISMOS PARA CREAR PENSAMIENTOS ERRONEOS </vt:lpstr>
      <vt:lpstr>MECANISMOS PARA CREAR PENSAMIENTOS ERRONEOS </vt:lpstr>
      <vt:lpstr>¿CÓMO VENCER ÉSTOS MECANISMOS?</vt:lpstr>
      <vt:lpstr>¿QUÉ ES LA AUTOESTIMA?  </vt:lpstr>
      <vt:lpstr>¿CUÁLES SON LAS BASES DE LA AUTOESTIMA?</vt:lpstr>
      <vt:lpstr>Presentación de PowerPoint</vt:lpstr>
      <vt:lpstr>¿CÓMO INFLUYE LA AUTOESTIMA EN LA VIDA COTIDIANA?</vt:lpstr>
      <vt:lpstr>LA PERSONA CON BAJA AUTOESTIMA</vt:lpstr>
      <vt:lpstr> LA PERSONA CON ALTA AUTOESTIMA</vt:lpstr>
      <vt:lpstr>La autoestima se puede modificar </vt:lpstr>
      <vt:lpstr>EL PODER DE LOS VALORES</vt:lpstr>
      <vt:lpstr>Presentación de PowerPoint</vt:lpstr>
      <vt:lpstr>JERARQUÍA DE NECESIDADES</vt:lpstr>
      <vt:lpstr>Presentación de PowerPoint</vt:lpstr>
      <vt:lpstr>Presentación de PowerPoint</vt:lpstr>
      <vt:lpstr> LOS VALORES HUMANOS Se conoce como valores humanos al conjunto de características que posee una persona u organización, los cuales determinan el comportamiento e interacción con otros individuos y el medio ambiente.</vt:lpstr>
      <vt:lpstr>Presentación de PowerPoint</vt:lpstr>
      <vt:lpstr>Responsabilidad</vt:lpstr>
      <vt:lpstr>Honestidad</vt:lpstr>
      <vt:lpstr>Respeto</vt:lpstr>
      <vt:lpstr>Tolerancia</vt:lpstr>
      <vt:lpstr>BIBLIOGRAFÍA</vt:lpstr>
      <vt:lpstr>MESOGRAFÍA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 Diaz</dc:creator>
  <cp:lastModifiedBy>Invitado</cp:lastModifiedBy>
  <cp:revision>157</cp:revision>
  <dcterms:created xsi:type="dcterms:W3CDTF">2015-12-16T01:22:24Z</dcterms:created>
  <dcterms:modified xsi:type="dcterms:W3CDTF">2016-09-28T00:01:22Z</dcterms:modified>
</cp:coreProperties>
</file>