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8"/>
  </p:notesMasterIdLst>
  <p:sldIdLst>
    <p:sldId id="256" r:id="rId2"/>
    <p:sldId id="257" r:id="rId3"/>
    <p:sldId id="258" r:id="rId4"/>
    <p:sldId id="259" r:id="rId5"/>
    <p:sldId id="260" r:id="rId6"/>
    <p:sldId id="261" r:id="rId7"/>
    <p:sldId id="262" r:id="rId8"/>
    <p:sldId id="274" r:id="rId9"/>
    <p:sldId id="275" r:id="rId10"/>
    <p:sldId id="276" r:id="rId11"/>
    <p:sldId id="277" r:id="rId12"/>
    <p:sldId id="278" r:id="rId13"/>
    <p:sldId id="279" r:id="rId14"/>
    <p:sldId id="280" r:id="rId15"/>
    <p:sldId id="283" r:id="rId16"/>
    <p:sldId id="284" r:id="rId17"/>
    <p:sldId id="285" r:id="rId18"/>
    <p:sldId id="286" r:id="rId19"/>
    <p:sldId id="287" r:id="rId20"/>
    <p:sldId id="288" r:id="rId21"/>
    <p:sldId id="289" r:id="rId22"/>
    <p:sldId id="290" r:id="rId23"/>
    <p:sldId id="291" r:id="rId24"/>
    <p:sldId id="292" r:id="rId25"/>
    <p:sldId id="293" r:id="rId26"/>
    <p:sldId id="295" r:id="rId27"/>
    <p:sldId id="296" r:id="rId28"/>
    <p:sldId id="297" r:id="rId29"/>
    <p:sldId id="298" r:id="rId30"/>
    <p:sldId id="299" r:id="rId31"/>
    <p:sldId id="300" r:id="rId32"/>
    <p:sldId id="301" r:id="rId33"/>
    <p:sldId id="308" r:id="rId34"/>
    <p:sldId id="309" r:id="rId35"/>
    <p:sldId id="310" r:id="rId36"/>
    <p:sldId id="270" r:id="rId37"/>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4615" autoAdjust="0"/>
  </p:normalViewPr>
  <p:slideViewPr>
    <p:cSldViewPr>
      <p:cViewPr varScale="1">
        <p:scale>
          <a:sx n="73" d="100"/>
          <a:sy n="73" d="100"/>
        </p:scale>
        <p:origin x="1074" y="7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MX"/>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A64F663-DD1F-4BC8-B7CD-69364C64F8D9}" type="datetimeFigureOut">
              <a:rPr lang="es-MX" smtClean="0"/>
              <a:pPr/>
              <a:t>11/10/2016</a:t>
            </a:fld>
            <a:endParaRPr lang="es-MX"/>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MX"/>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MX"/>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0F0F5B1-4F61-4357-AF62-4122154A7863}" type="slidenum">
              <a:rPr lang="es-MX" smtClean="0"/>
              <a:pPr/>
              <a:t>‹Nº›</a:t>
            </a:fld>
            <a:endParaRPr lang="es-MX"/>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dirty="0"/>
          </a:p>
        </p:txBody>
      </p:sp>
      <p:sp>
        <p:nvSpPr>
          <p:cNvPr id="4" name="3 Marcador de número de diapositiva"/>
          <p:cNvSpPr>
            <a:spLocks noGrp="1"/>
          </p:cNvSpPr>
          <p:nvPr>
            <p:ph type="sldNum" sz="quarter" idx="10"/>
          </p:nvPr>
        </p:nvSpPr>
        <p:spPr/>
        <p:txBody>
          <a:bodyPr/>
          <a:lstStyle/>
          <a:p>
            <a:fld id="{30F0F5B1-4F61-4357-AF62-4122154A7863}" type="slidenum">
              <a:rPr lang="es-MX" smtClean="0"/>
              <a:pPr/>
              <a:t>7</a:t>
            </a:fld>
            <a:endParaRPr lang="es-MX"/>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a:t>Haga clic para modificar el estilo de título del patrón</a:t>
            </a:r>
            <a:endParaRPr lang="es-MX"/>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modificar el estilo de subtítulo del patrón</a:t>
            </a:r>
            <a:endParaRPr lang="es-MX"/>
          </a:p>
        </p:txBody>
      </p:sp>
      <p:sp>
        <p:nvSpPr>
          <p:cNvPr id="4" name="3 Marcador de fecha"/>
          <p:cNvSpPr>
            <a:spLocks noGrp="1"/>
          </p:cNvSpPr>
          <p:nvPr>
            <p:ph type="dt" sz="half" idx="10"/>
          </p:nvPr>
        </p:nvSpPr>
        <p:spPr/>
        <p:txBody>
          <a:bodyPr/>
          <a:lstStyle/>
          <a:p>
            <a:fld id="{C66ED35B-43CE-4CA9-BF58-3199C9B4FC70}" type="datetimeFigureOut">
              <a:rPr lang="es-MX" smtClean="0"/>
              <a:pPr/>
              <a:t>11/10/2016</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3882E358-570A-44A2-99DC-AC34A65A1A79}" type="slidenum">
              <a:rPr lang="es-MX" smtClean="0"/>
              <a:pPr/>
              <a:t>‹Nº›</a:t>
            </a:fld>
            <a:endParaRPr lang="es-MX"/>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MX"/>
          </a:p>
        </p:txBody>
      </p:sp>
      <p:sp>
        <p:nvSpPr>
          <p:cNvPr id="3" name="2 Marcador de texto vertical"/>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fecha"/>
          <p:cNvSpPr>
            <a:spLocks noGrp="1"/>
          </p:cNvSpPr>
          <p:nvPr>
            <p:ph type="dt" sz="half" idx="10"/>
          </p:nvPr>
        </p:nvSpPr>
        <p:spPr/>
        <p:txBody>
          <a:bodyPr/>
          <a:lstStyle/>
          <a:p>
            <a:fld id="{C66ED35B-43CE-4CA9-BF58-3199C9B4FC70}" type="datetimeFigureOut">
              <a:rPr lang="es-MX" smtClean="0"/>
              <a:pPr/>
              <a:t>11/10/2016</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3882E358-570A-44A2-99DC-AC34A65A1A79}" type="slidenum">
              <a:rPr lang="es-MX" smtClean="0"/>
              <a:pPr/>
              <a:t>‹Nº›</a:t>
            </a:fld>
            <a:endParaRPr lang="es-MX"/>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a:t>Haga clic para modificar el estilo de título del patrón</a:t>
            </a:r>
            <a:endParaRPr lang="es-MX"/>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fecha"/>
          <p:cNvSpPr>
            <a:spLocks noGrp="1"/>
          </p:cNvSpPr>
          <p:nvPr>
            <p:ph type="dt" sz="half" idx="10"/>
          </p:nvPr>
        </p:nvSpPr>
        <p:spPr/>
        <p:txBody>
          <a:bodyPr/>
          <a:lstStyle/>
          <a:p>
            <a:fld id="{C66ED35B-43CE-4CA9-BF58-3199C9B4FC70}" type="datetimeFigureOut">
              <a:rPr lang="es-MX" smtClean="0"/>
              <a:pPr/>
              <a:t>11/10/2016</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3882E358-570A-44A2-99DC-AC34A65A1A79}" type="slidenum">
              <a:rPr lang="es-MX" smtClean="0"/>
              <a:pPr/>
              <a:t>‹Nº›</a:t>
            </a:fld>
            <a:endParaRPr lang="es-MX"/>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MX"/>
          </a:p>
        </p:txBody>
      </p:sp>
      <p:sp>
        <p:nvSpPr>
          <p:cNvPr id="3" name="2 Marcador de contenido"/>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fecha"/>
          <p:cNvSpPr>
            <a:spLocks noGrp="1"/>
          </p:cNvSpPr>
          <p:nvPr>
            <p:ph type="dt" sz="half" idx="10"/>
          </p:nvPr>
        </p:nvSpPr>
        <p:spPr/>
        <p:txBody>
          <a:bodyPr/>
          <a:lstStyle/>
          <a:p>
            <a:fld id="{C66ED35B-43CE-4CA9-BF58-3199C9B4FC70}" type="datetimeFigureOut">
              <a:rPr lang="es-MX" smtClean="0"/>
              <a:pPr/>
              <a:t>11/10/2016</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3882E358-570A-44A2-99DC-AC34A65A1A79}" type="slidenum">
              <a:rPr lang="es-MX" smtClean="0"/>
              <a:pPr/>
              <a:t>‹Nº›</a:t>
            </a:fld>
            <a:endParaRPr lang="es-MX"/>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a:t>Haga clic para modificar el estilo de título del patrón</a:t>
            </a:r>
            <a:endParaRPr lang="es-MX"/>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3 Marcador de fecha"/>
          <p:cNvSpPr>
            <a:spLocks noGrp="1"/>
          </p:cNvSpPr>
          <p:nvPr>
            <p:ph type="dt" sz="half" idx="10"/>
          </p:nvPr>
        </p:nvSpPr>
        <p:spPr/>
        <p:txBody>
          <a:bodyPr/>
          <a:lstStyle/>
          <a:p>
            <a:fld id="{C66ED35B-43CE-4CA9-BF58-3199C9B4FC70}" type="datetimeFigureOut">
              <a:rPr lang="es-MX" smtClean="0"/>
              <a:pPr/>
              <a:t>11/10/2016</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3882E358-570A-44A2-99DC-AC34A65A1A79}" type="slidenum">
              <a:rPr lang="es-MX" smtClean="0"/>
              <a:pPr/>
              <a:t>‹Nº›</a:t>
            </a:fld>
            <a:endParaRPr lang="es-MX"/>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MX"/>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5" name="4 Marcador de fecha"/>
          <p:cNvSpPr>
            <a:spLocks noGrp="1"/>
          </p:cNvSpPr>
          <p:nvPr>
            <p:ph type="dt" sz="half" idx="10"/>
          </p:nvPr>
        </p:nvSpPr>
        <p:spPr/>
        <p:txBody>
          <a:bodyPr/>
          <a:lstStyle/>
          <a:p>
            <a:fld id="{C66ED35B-43CE-4CA9-BF58-3199C9B4FC70}" type="datetimeFigureOut">
              <a:rPr lang="es-MX" smtClean="0"/>
              <a:pPr/>
              <a:t>11/10/2016</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3882E358-570A-44A2-99DC-AC34A65A1A79}" type="slidenum">
              <a:rPr lang="es-MX" smtClean="0"/>
              <a:pPr/>
              <a:t>‹Nº›</a:t>
            </a:fld>
            <a:endParaRPr lang="es-MX"/>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a:t>Haga clic para modificar el estilo de título del patrón</a:t>
            </a:r>
            <a:endParaRPr lang="es-MX"/>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7" name="6 Marcador de fecha"/>
          <p:cNvSpPr>
            <a:spLocks noGrp="1"/>
          </p:cNvSpPr>
          <p:nvPr>
            <p:ph type="dt" sz="half" idx="10"/>
          </p:nvPr>
        </p:nvSpPr>
        <p:spPr/>
        <p:txBody>
          <a:bodyPr/>
          <a:lstStyle/>
          <a:p>
            <a:fld id="{C66ED35B-43CE-4CA9-BF58-3199C9B4FC70}" type="datetimeFigureOut">
              <a:rPr lang="es-MX" smtClean="0"/>
              <a:pPr/>
              <a:t>11/10/2016</a:t>
            </a:fld>
            <a:endParaRPr lang="es-MX"/>
          </a:p>
        </p:txBody>
      </p:sp>
      <p:sp>
        <p:nvSpPr>
          <p:cNvPr id="8" name="7 Marcador de pie de página"/>
          <p:cNvSpPr>
            <a:spLocks noGrp="1"/>
          </p:cNvSpPr>
          <p:nvPr>
            <p:ph type="ftr" sz="quarter" idx="11"/>
          </p:nvPr>
        </p:nvSpPr>
        <p:spPr/>
        <p:txBody>
          <a:bodyPr/>
          <a:lstStyle/>
          <a:p>
            <a:endParaRPr lang="es-MX"/>
          </a:p>
        </p:txBody>
      </p:sp>
      <p:sp>
        <p:nvSpPr>
          <p:cNvPr id="9" name="8 Marcador de número de diapositiva"/>
          <p:cNvSpPr>
            <a:spLocks noGrp="1"/>
          </p:cNvSpPr>
          <p:nvPr>
            <p:ph type="sldNum" sz="quarter" idx="12"/>
          </p:nvPr>
        </p:nvSpPr>
        <p:spPr/>
        <p:txBody>
          <a:bodyPr/>
          <a:lstStyle/>
          <a:p>
            <a:fld id="{3882E358-570A-44A2-99DC-AC34A65A1A79}" type="slidenum">
              <a:rPr lang="es-MX" smtClean="0"/>
              <a:pPr/>
              <a:t>‹Nº›</a:t>
            </a:fld>
            <a:endParaRPr lang="es-MX"/>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MX"/>
          </a:p>
        </p:txBody>
      </p:sp>
      <p:sp>
        <p:nvSpPr>
          <p:cNvPr id="3" name="2 Marcador de fecha"/>
          <p:cNvSpPr>
            <a:spLocks noGrp="1"/>
          </p:cNvSpPr>
          <p:nvPr>
            <p:ph type="dt" sz="half" idx="10"/>
          </p:nvPr>
        </p:nvSpPr>
        <p:spPr/>
        <p:txBody>
          <a:bodyPr/>
          <a:lstStyle/>
          <a:p>
            <a:fld id="{C66ED35B-43CE-4CA9-BF58-3199C9B4FC70}" type="datetimeFigureOut">
              <a:rPr lang="es-MX" smtClean="0"/>
              <a:pPr/>
              <a:t>11/10/2016</a:t>
            </a:fld>
            <a:endParaRPr lang="es-MX"/>
          </a:p>
        </p:txBody>
      </p:sp>
      <p:sp>
        <p:nvSpPr>
          <p:cNvPr id="4" name="3 Marcador de pie de página"/>
          <p:cNvSpPr>
            <a:spLocks noGrp="1"/>
          </p:cNvSpPr>
          <p:nvPr>
            <p:ph type="ftr" sz="quarter" idx="11"/>
          </p:nvPr>
        </p:nvSpPr>
        <p:spPr/>
        <p:txBody>
          <a:bodyPr/>
          <a:lstStyle/>
          <a:p>
            <a:endParaRPr lang="es-MX"/>
          </a:p>
        </p:txBody>
      </p:sp>
      <p:sp>
        <p:nvSpPr>
          <p:cNvPr id="5" name="4 Marcador de número de diapositiva"/>
          <p:cNvSpPr>
            <a:spLocks noGrp="1"/>
          </p:cNvSpPr>
          <p:nvPr>
            <p:ph type="sldNum" sz="quarter" idx="12"/>
          </p:nvPr>
        </p:nvSpPr>
        <p:spPr/>
        <p:txBody>
          <a:bodyPr/>
          <a:lstStyle/>
          <a:p>
            <a:fld id="{3882E358-570A-44A2-99DC-AC34A65A1A79}" type="slidenum">
              <a:rPr lang="es-MX" smtClean="0"/>
              <a:pPr/>
              <a:t>‹Nº›</a:t>
            </a:fld>
            <a:endParaRPr lang="es-MX"/>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C66ED35B-43CE-4CA9-BF58-3199C9B4FC70}" type="datetimeFigureOut">
              <a:rPr lang="es-MX" smtClean="0"/>
              <a:pPr/>
              <a:t>11/10/2016</a:t>
            </a:fld>
            <a:endParaRPr lang="es-MX"/>
          </a:p>
        </p:txBody>
      </p:sp>
      <p:sp>
        <p:nvSpPr>
          <p:cNvPr id="3" name="2 Marcador de pie de página"/>
          <p:cNvSpPr>
            <a:spLocks noGrp="1"/>
          </p:cNvSpPr>
          <p:nvPr>
            <p:ph type="ftr" sz="quarter" idx="11"/>
          </p:nvPr>
        </p:nvSpPr>
        <p:spPr/>
        <p:txBody>
          <a:bodyPr/>
          <a:lstStyle/>
          <a:p>
            <a:endParaRPr lang="es-MX"/>
          </a:p>
        </p:txBody>
      </p:sp>
      <p:sp>
        <p:nvSpPr>
          <p:cNvPr id="4" name="3 Marcador de número de diapositiva"/>
          <p:cNvSpPr>
            <a:spLocks noGrp="1"/>
          </p:cNvSpPr>
          <p:nvPr>
            <p:ph type="sldNum" sz="quarter" idx="12"/>
          </p:nvPr>
        </p:nvSpPr>
        <p:spPr/>
        <p:txBody>
          <a:bodyPr/>
          <a:lstStyle/>
          <a:p>
            <a:fld id="{3882E358-570A-44A2-99DC-AC34A65A1A79}" type="slidenum">
              <a:rPr lang="es-MX" smtClean="0"/>
              <a:pPr/>
              <a:t>‹Nº›</a:t>
            </a:fld>
            <a:endParaRPr lang="es-MX"/>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a:t>Haga clic para modificar el estilo de título del patrón</a:t>
            </a:r>
            <a:endParaRPr lang="es-MX"/>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4 Marcador de fecha"/>
          <p:cNvSpPr>
            <a:spLocks noGrp="1"/>
          </p:cNvSpPr>
          <p:nvPr>
            <p:ph type="dt" sz="half" idx="10"/>
          </p:nvPr>
        </p:nvSpPr>
        <p:spPr/>
        <p:txBody>
          <a:bodyPr/>
          <a:lstStyle/>
          <a:p>
            <a:fld id="{C66ED35B-43CE-4CA9-BF58-3199C9B4FC70}" type="datetimeFigureOut">
              <a:rPr lang="es-MX" smtClean="0"/>
              <a:pPr/>
              <a:t>11/10/2016</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3882E358-570A-44A2-99DC-AC34A65A1A79}" type="slidenum">
              <a:rPr lang="es-MX" smtClean="0"/>
              <a:pPr/>
              <a:t>‹Nº›</a:t>
            </a:fld>
            <a:endParaRPr lang="es-MX"/>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4 Marcador de fecha"/>
          <p:cNvSpPr>
            <a:spLocks noGrp="1"/>
          </p:cNvSpPr>
          <p:nvPr>
            <p:ph type="dt" sz="half" idx="10"/>
          </p:nvPr>
        </p:nvSpPr>
        <p:spPr/>
        <p:txBody>
          <a:bodyPr/>
          <a:lstStyle/>
          <a:p>
            <a:fld id="{C66ED35B-43CE-4CA9-BF58-3199C9B4FC70}" type="datetimeFigureOut">
              <a:rPr lang="es-MX" smtClean="0"/>
              <a:pPr/>
              <a:t>11/10/2016</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3882E358-570A-44A2-99DC-AC34A65A1A79}" type="slidenum">
              <a:rPr lang="es-MX" smtClean="0"/>
              <a:pPr/>
              <a:t>‹Nº›</a:t>
            </a:fld>
            <a:endParaRPr lang="es-MX"/>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alphaModFix amt="50000"/>
            <a:lum/>
          </a:blip>
          <a:srcRect/>
          <a:stretch>
            <a:fillRect t="-9000" b="-9000"/>
          </a:stretch>
        </a:blipFill>
        <a:effectLst/>
      </p:bgPr>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a:t>Haga clic para modificar el estilo de título del patrón</a:t>
            </a:r>
            <a:endParaRPr lang="es-MX"/>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66ED35B-43CE-4CA9-BF58-3199C9B4FC70}" type="datetimeFigureOut">
              <a:rPr lang="es-MX" smtClean="0"/>
              <a:pPr/>
              <a:t>11/10/2016</a:t>
            </a:fld>
            <a:endParaRPr lang="es-MX"/>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882E358-570A-44A2-99DC-AC34A65A1A79}" type="slidenum">
              <a:rPr lang="es-MX" smtClean="0"/>
              <a:pPr/>
              <a:t>‹Nº›</a:t>
            </a:fld>
            <a:endParaRPr lang="es-MX"/>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hyperlink" Target="http://www.significados.com/etica/" TargetMode="Externa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normAutofit fontScale="90000"/>
          </a:bodyPr>
          <a:lstStyle/>
          <a:p>
            <a:r>
              <a:rPr lang="es-MX" dirty="0"/>
              <a:t>Licenciatura de Ingeniería en Sistemas </a:t>
            </a:r>
            <a:br>
              <a:rPr lang="es-MX" dirty="0"/>
            </a:br>
            <a:r>
              <a:rPr lang="es-MX" dirty="0"/>
              <a:t>Energéticos Sustentables</a:t>
            </a:r>
            <a:br>
              <a:rPr lang="es-MX" dirty="0"/>
            </a:br>
            <a:endParaRPr lang="es-MX" dirty="0"/>
          </a:p>
        </p:txBody>
      </p:sp>
      <p:sp>
        <p:nvSpPr>
          <p:cNvPr id="3" name="2 Subtítulo"/>
          <p:cNvSpPr>
            <a:spLocks noGrp="1"/>
          </p:cNvSpPr>
          <p:nvPr>
            <p:ph type="subTitle" idx="1"/>
          </p:nvPr>
        </p:nvSpPr>
        <p:spPr>
          <a:xfrm>
            <a:off x="539552" y="3861048"/>
            <a:ext cx="7918648" cy="2448272"/>
          </a:xfrm>
        </p:spPr>
        <p:txBody>
          <a:bodyPr>
            <a:normAutofit/>
          </a:bodyPr>
          <a:lstStyle/>
          <a:p>
            <a:r>
              <a:rPr lang="es-MX" b="1" dirty="0">
                <a:solidFill>
                  <a:schemeClr val="tx1"/>
                </a:solidFill>
              </a:rPr>
              <a:t>Ética para el desarrollo sustentable</a:t>
            </a:r>
          </a:p>
          <a:p>
            <a:r>
              <a:rPr lang="es-MX" b="1" dirty="0">
                <a:solidFill>
                  <a:schemeClr val="tx1"/>
                </a:solidFill>
              </a:rPr>
              <a:t>Unidad 1</a:t>
            </a:r>
          </a:p>
          <a:p>
            <a:endParaRPr lang="es-MX" b="1" dirty="0">
              <a:solidFill>
                <a:schemeClr val="tx1"/>
              </a:solidFill>
            </a:endParaRPr>
          </a:p>
          <a:p>
            <a:pPr algn="r"/>
            <a:r>
              <a:rPr lang="es-MX" b="1" dirty="0">
                <a:solidFill>
                  <a:schemeClr val="tx1"/>
                </a:solidFill>
              </a:rPr>
              <a:t>Dra. María Rosa Quintana Guerra</a:t>
            </a:r>
            <a:endParaRPr lang="es-MX" dirty="0">
              <a:solidFill>
                <a:schemeClr val="tx1"/>
              </a:solidFill>
            </a:endParaRPr>
          </a:p>
          <a:p>
            <a:endParaRPr lang="es-MX"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a:t>Objeto de la Ética</a:t>
            </a:r>
          </a:p>
        </p:txBody>
      </p:sp>
      <p:sp>
        <p:nvSpPr>
          <p:cNvPr id="3" name="2 Marcador de contenido"/>
          <p:cNvSpPr>
            <a:spLocks noGrp="1"/>
          </p:cNvSpPr>
          <p:nvPr>
            <p:ph idx="1"/>
          </p:nvPr>
        </p:nvSpPr>
        <p:spPr/>
        <p:txBody>
          <a:bodyPr/>
          <a:lstStyle/>
          <a:p>
            <a:pPr algn="just"/>
            <a:r>
              <a:rPr lang="es-MX" b="1" dirty="0"/>
              <a:t>Objeto material: </a:t>
            </a:r>
            <a:r>
              <a:rPr lang="es-MX" dirty="0"/>
              <a:t>actos humanos</a:t>
            </a:r>
          </a:p>
          <a:p>
            <a:pPr algn="just"/>
            <a:r>
              <a:rPr lang="es-MX" b="1" dirty="0"/>
              <a:t>Objeto formal: </a:t>
            </a:r>
            <a:r>
              <a:rPr lang="es-MX" dirty="0"/>
              <a:t>bondad o maldad de dichos actos.</a:t>
            </a:r>
          </a:p>
          <a:p>
            <a:pPr algn="just">
              <a:buNone/>
            </a:pPr>
            <a:r>
              <a:rPr lang="es-MX" dirty="0"/>
              <a:t>	Por lo anterior:</a:t>
            </a:r>
          </a:p>
          <a:p>
            <a:pPr algn="just">
              <a:buNone/>
            </a:pPr>
            <a:r>
              <a:rPr lang="es-MX" dirty="0"/>
              <a:t>	</a:t>
            </a:r>
            <a:r>
              <a:rPr lang="es-MX" b="1" dirty="0"/>
              <a:t>Ética: </a:t>
            </a:r>
            <a:r>
              <a:rPr lang="es-MX" dirty="0"/>
              <a:t>ciencia que estudia la bondad o maldad de los actos humanos.</a:t>
            </a:r>
          </a:p>
        </p:txBody>
      </p:sp>
      <p:pic>
        <p:nvPicPr>
          <p:cNvPr id="4" name="Imagen 3"/>
          <p:cNvPicPr>
            <a:picLocks noChangeAspect="1"/>
          </p:cNvPicPr>
          <p:nvPr/>
        </p:nvPicPr>
        <p:blipFill>
          <a:blip r:embed="rId2"/>
          <a:stretch>
            <a:fillRect/>
          </a:stretch>
        </p:blipFill>
        <p:spPr>
          <a:xfrm>
            <a:off x="5364088" y="4797152"/>
            <a:ext cx="3610744" cy="1704975"/>
          </a:xfrm>
          <a:prstGeom prst="rect">
            <a:avLst/>
          </a:prstGeom>
        </p:spPr>
      </p:pic>
    </p:spTree>
    <p:extLst>
      <p:ext uri="{BB962C8B-B14F-4D97-AF65-F5344CB8AC3E}">
        <p14:creationId xmlns:p14="http://schemas.microsoft.com/office/powerpoint/2010/main" val="198349181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908720"/>
            <a:ext cx="8229600" cy="5217443"/>
          </a:xfrm>
        </p:spPr>
        <p:txBody>
          <a:bodyPr/>
          <a:lstStyle/>
          <a:p>
            <a:pPr algn="just"/>
            <a:r>
              <a:rPr lang="es-MX" dirty="0"/>
              <a:t> Es una ciencia </a:t>
            </a:r>
            <a:r>
              <a:rPr lang="es-MX" i="1" dirty="0"/>
              <a:t>racional</a:t>
            </a:r>
            <a:r>
              <a:rPr lang="es-MX" dirty="0"/>
              <a:t> porque sus modelos se fundamentan por medio de la razón que nos proporciona causas y motivos del por qué de la bondad o maldad de la conducta del Hombre</a:t>
            </a:r>
          </a:p>
          <a:p>
            <a:pPr algn="just"/>
            <a:r>
              <a:rPr lang="es-MX" dirty="0"/>
              <a:t>Es una ciencia </a:t>
            </a:r>
            <a:r>
              <a:rPr lang="es-MX" i="1" dirty="0"/>
              <a:t>normativa </a:t>
            </a:r>
            <a:r>
              <a:rPr lang="es-MX" dirty="0"/>
              <a:t>porque se encarga de comprender lo que es normal de derecho (lo que debería suceder) en comunión con lo normal de hecho (lo que sucede). </a:t>
            </a:r>
          </a:p>
          <a:p>
            <a:pPr>
              <a:buNone/>
            </a:pPr>
            <a:endParaRPr lang="es-MX" dirty="0"/>
          </a:p>
        </p:txBody>
      </p:sp>
    </p:spTree>
    <p:extLst>
      <p:ext uri="{BB962C8B-B14F-4D97-AF65-F5344CB8AC3E}">
        <p14:creationId xmlns:p14="http://schemas.microsoft.com/office/powerpoint/2010/main" val="370629688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1196752"/>
            <a:ext cx="8229600" cy="4929411"/>
          </a:xfrm>
        </p:spPr>
        <p:txBody>
          <a:bodyPr/>
          <a:lstStyle/>
          <a:p>
            <a:pPr algn="just"/>
            <a:r>
              <a:rPr lang="es-MX" dirty="0"/>
              <a:t>Por cuestiones etimológicas Ética y Moral significan lo mismo.</a:t>
            </a:r>
          </a:p>
          <a:p>
            <a:pPr algn="just"/>
            <a:r>
              <a:rPr lang="es-MX" dirty="0"/>
              <a:t>Ética proviene del griego </a:t>
            </a:r>
            <a:r>
              <a:rPr lang="es-MX" i="1" dirty="0" err="1"/>
              <a:t>éthos</a:t>
            </a:r>
            <a:r>
              <a:rPr lang="es-MX" dirty="0"/>
              <a:t> y Moral del latín </a:t>
            </a:r>
            <a:r>
              <a:rPr lang="es-MX" i="1" dirty="0" err="1"/>
              <a:t>mos</a:t>
            </a:r>
            <a:r>
              <a:rPr lang="es-MX" i="1" dirty="0"/>
              <a:t>.  </a:t>
            </a:r>
            <a:r>
              <a:rPr lang="es-MX" dirty="0"/>
              <a:t>Ambos términos significan </a:t>
            </a:r>
            <a:r>
              <a:rPr lang="es-MX" i="1" dirty="0"/>
              <a:t>costumbre.</a:t>
            </a:r>
          </a:p>
          <a:p>
            <a:pPr algn="just"/>
            <a:r>
              <a:rPr lang="es-MX" dirty="0"/>
              <a:t>Existen diferencias entre ambas:</a:t>
            </a:r>
          </a:p>
          <a:p>
            <a:pPr algn="just"/>
            <a:endParaRPr lang="es-MX" dirty="0"/>
          </a:p>
        </p:txBody>
      </p:sp>
      <p:pic>
        <p:nvPicPr>
          <p:cNvPr id="4" name="Imagen 3"/>
          <p:cNvPicPr>
            <a:picLocks noChangeAspect="1"/>
          </p:cNvPicPr>
          <p:nvPr/>
        </p:nvPicPr>
        <p:blipFill>
          <a:blip r:embed="rId2"/>
          <a:stretch>
            <a:fillRect/>
          </a:stretch>
        </p:blipFill>
        <p:spPr>
          <a:xfrm>
            <a:off x="6677025" y="3661457"/>
            <a:ext cx="2466975" cy="1847850"/>
          </a:xfrm>
          <a:prstGeom prst="rect">
            <a:avLst/>
          </a:prstGeom>
        </p:spPr>
      </p:pic>
    </p:spTree>
    <p:extLst>
      <p:ext uri="{BB962C8B-B14F-4D97-AF65-F5344CB8AC3E}">
        <p14:creationId xmlns:p14="http://schemas.microsoft.com/office/powerpoint/2010/main" val="352661293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a:t>Diferencia entre Ética y moral</a:t>
            </a:r>
          </a:p>
        </p:txBody>
      </p:sp>
      <p:sp>
        <p:nvSpPr>
          <p:cNvPr id="3" name="2 Marcador de contenido"/>
          <p:cNvSpPr>
            <a:spLocks noGrp="1"/>
          </p:cNvSpPr>
          <p:nvPr>
            <p:ph idx="1"/>
          </p:nvPr>
        </p:nvSpPr>
        <p:spPr>
          <a:xfrm>
            <a:off x="457200" y="1124744"/>
            <a:ext cx="8229600" cy="5400600"/>
          </a:xfrm>
        </p:spPr>
        <p:txBody>
          <a:bodyPr>
            <a:normAutofit fontScale="92500"/>
          </a:bodyPr>
          <a:lstStyle/>
          <a:p>
            <a:pPr algn="just"/>
            <a:r>
              <a:rPr lang="es-MX" dirty="0"/>
              <a:t>La ética busca revelar, clarificar y comprender las relaciones entre el actuar humano, los valores y las normas morales que se generan y desenvuelven en la vida social.</a:t>
            </a:r>
          </a:p>
          <a:p>
            <a:pPr algn="just"/>
            <a:r>
              <a:rPr lang="es-MX" dirty="0"/>
              <a:t>La moral es el conjunto de principios, criterios, normas y valores que dirigen el comportamiento y hacen actuar al individuo de una determinada manera permitiendo saber qué se debe hacer en una situación concreta.</a:t>
            </a:r>
          </a:p>
          <a:p>
            <a:pPr algn="just"/>
            <a:r>
              <a:rPr lang="es-MX" dirty="0"/>
              <a:t> Los conceptos anteriores son independientes pero a la vez complementarios.</a:t>
            </a:r>
          </a:p>
        </p:txBody>
      </p:sp>
    </p:spTree>
    <p:extLst>
      <p:ext uri="{BB962C8B-B14F-4D97-AF65-F5344CB8AC3E}">
        <p14:creationId xmlns:p14="http://schemas.microsoft.com/office/powerpoint/2010/main" val="175451718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a:t>Niveles de esta diferencia</a:t>
            </a:r>
          </a:p>
        </p:txBody>
      </p:sp>
      <p:sp>
        <p:nvSpPr>
          <p:cNvPr id="3" name="2 Marcador de contenido"/>
          <p:cNvSpPr>
            <a:spLocks noGrp="1"/>
          </p:cNvSpPr>
          <p:nvPr>
            <p:ph idx="1"/>
          </p:nvPr>
        </p:nvSpPr>
        <p:spPr>
          <a:xfrm>
            <a:off x="457200" y="1412776"/>
            <a:ext cx="8229600" cy="5445224"/>
          </a:xfrm>
        </p:spPr>
        <p:txBody>
          <a:bodyPr/>
          <a:lstStyle/>
          <a:p>
            <a:pPr algn="just"/>
            <a:r>
              <a:rPr lang="es-MX" dirty="0"/>
              <a:t>Primer nivel: aquí está la moral con sus normas, cuyo origen es externo y tiene una acción impositiva en la mentalidad del sujeto.</a:t>
            </a:r>
          </a:p>
          <a:p>
            <a:pPr algn="just"/>
            <a:r>
              <a:rPr lang="es-MX" dirty="0"/>
              <a:t>Segundo nivel: de la Ética conceptual, es el conjunto de normas que tienen un origen interno, en la mentalidad del sujeto.</a:t>
            </a:r>
          </a:p>
          <a:p>
            <a:pPr algn="just"/>
            <a:r>
              <a:rPr lang="es-MX" dirty="0"/>
              <a:t>Tercer nivel: de la Ética axiológica, será el conjunto de normas originadas en una persona a raíz de su reflexión sobre los valores.  </a:t>
            </a:r>
          </a:p>
          <a:p>
            <a:pPr algn="just"/>
            <a:endParaRPr lang="es-MX" dirty="0"/>
          </a:p>
        </p:txBody>
      </p:sp>
    </p:spTree>
    <p:extLst>
      <p:ext uri="{BB962C8B-B14F-4D97-AF65-F5344CB8AC3E}">
        <p14:creationId xmlns:p14="http://schemas.microsoft.com/office/powerpoint/2010/main" val="62161583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529803"/>
            <a:ext cx="8229600" cy="1143000"/>
          </a:xfrm>
        </p:spPr>
        <p:txBody>
          <a:bodyPr/>
          <a:lstStyle/>
          <a:p>
            <a:r>
              <a:rPr lang="es-MX" dirty="0"/>
              <a:t>Método de la Ética</a:t>
            </a:r>
          </a:p>
        </p:txBody>
      </p:sp>
      <p:sp>
        <p:nvSpPr>
          <p:cNvPr id="3" name="2 Marcador de contenido"/>
          <p:cNvSpPr>
            <a:spLocks noGrp="1"/>
          </p:cNvSpPr>
          <p:nvPr>
            <p:ph idx="1"/>
          </p:nvPr>
        </p:nvSpPr>
        <p:spPr>
          <a:xfrm>
            <a:off x="457200" y="1855365"/>
            <a:ext cx="8229600" cy="4525963"/>
          </a:xfrm>
        </p:spPr>
        <p:txBody>
          <a:bodyPr/>
          <a:lstStyle/>
          <a:p>
            <a:pPr>
              <a:buNone/>
            </a:pPr>
            <a:r>
              <a:rPr lang="es-MX" dirty="0"/>
              <a:t>	Esta ciencia se vale de:</a:t>
            </a:r>
          </a:p>
          <a:p>
            <a:pPr>
              <a:buNone/>
            </a:pPr>
            <a:endParaRPr lang="es-MX" dirty="0"/>
          </a:p>
          <a:p>
            <a:r>
              <a:rPr lang="es-MX" dirty="0"/>
              <a:t>La observación</a:t>
            </a:r>
          </a:p>
          <a:p>
            <a:r>
              <a:rPr lang="es-MX" dirty="0"/>
              <a:t>La evaluación </a:t>
            </a:r>
          </a:p>
          <a:p>
            <a:r>
              <a:rPr lang="es-MX" dirty="0"/>
              <a:t>La percepción axiológica</a:t>
            </a:r>
          </a:p>
        </p:txBody>
      </p:sp>
      <p:pic>
        <p:nvPicPr>
          <p:cNvPr id="4" name="Imagen 3"/>
          <p:cNvPicPr>
            <a:picLocks noChangeAspect="1"/>
          </p:cNvPicPr>
          <p:nvPr/>
        </p:nvPicPr>
        <p:blipFill>
          <a:blip r:embed="rId2"/>
          <a:stretch>
            <a:fillRect/>
          </a:stretch>
        </p:blipFill>
        <p:spPr>
          <a:xfrm>
            <a:off x="6300192" y="4118346"/>
            <a:ext cx="2736304" cy="2551014"/>
          </a:xfrm>
          <a:prstGeom prst="rect">
            <a:avLst/>
          </a:prstGeom>
        </p:spPr>
      </p:pic>
    </p:spTree>
    <p:extLst>
      <p:ext uri="{BB962C8B-B14F-4D97-AF65-F5344CB8AC3E}">
        <p14:creationId xmlns:p14="http://schemas.microsoft.com/office/powerpoint/2010/main" val="395883625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836712"/>
            <a:ext cx="8229600" cy="5289451"/>
          </a:xfrm>
        </p:spPr>
        <p:txBody>
          <a:bodyPr/>
          <a:lstStyle/>
          <a:p>
            <a:pPr algn="just"/>
            <a:r>
              <a:rPr lang="es-MX" dirty="0"/>
              <a:t>Se percibe un acto por medio de la observación.</a:t>
            </a:r>
          </a:p>
          <a:p>
            <a:pPr algn="just"/>
            <a:r>
              <a:rPr lang="es-MX" dirty="0"/>
              <a:t>Se emite un juicio de valor moral, relacionando el acto observado dentro de las diversas categorías morales.</a:t>
            </a:r>
          </a:p>
          <a:p>
            <a:pPr algn="just"/>
            <a:r>
              <a:rPr lang="es-MX" dirty="0"/>
              <a:t>Se descubren los valores con lo que se intenta dar un valor al acto estudiado de acuerdo a una escala de valores previamente establecida.</a:t>
            </a:r>
          </a:p>
          <a:p>
            <a:endParaRPr lang="es-MX" dirty="0"/>
          </a:p>
          <a:p>
            <a:endParaRPr lang="es-MX" dirty="0"/>
          </a:p>
          <a:p>
            <a:endParaRPr lang="es-MX" dirty="0"/>
          </a:p>
        </p:txBody>
      </p:sp>
    </p:spTree>
    <p:extLst>
      <p:ext uri="{BB962C8B-B14F-4D97-AF65-F5344CB8AC3E}">
        <p14:creationId xmlns:p14="http://schemas.microsoft.com/office/powerpoint/2010/main" val="125184038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a:t>Tipos de Ética</a:t>
            </a:r>
          </a:p>
        </p:txBody>
      </p:sp>
      <p:sp>
        <p:nvSpPr>
          <p:cNvPr id="3" name="2 Marcador de contenido"/>
          <p:cNvSpPr>
            <a:spLocks noGrp="1"/>
          </p:cNvSpPr>
          <p:nvPr>
            <p:ph idx="1"/>
          </p:nvPr>
        </p:nvSpPr>
        <p:spPr>
          <a:xfrm>
            <a:off x="457200" y="1124744"/>
            <a:ext cx="8229600" cy="5001419"/>
          </a:xfrm>
        </p:spPr>
        <p:txBody>
          <a:bodyPr/>
          <a:lstStyle/>
          <a:p>
            <a:pPr marL="0" indent="0">
              <a:buNone/>
            </a:pPr>
            <a:endParaRPr lang="es-MX" dirty="0"/>
          </a:p>
          <a:p>
            <a:pPr algn="just"/>
            <a:r>
              <a:rPr lang="es-MX" dirty="0"/>
              <a:t>Ética descriptiva: presenta una descripción de la conducta humana sin emitir juicio.</a:t>
            </a:r>
          </a:p>
          <a:p>
            <a:pPr algn="just"/>
            <a:r>
              <a:rPr lang="es-MX" dirty="0"/>
              <a:t>Ética prescriptiva: señala lo que </a:t>
            </a:r>
            <a:r>
              <a:rPr lang="es-MX" i="1" dirty="0"/>
              <a:t>debe ser</a:t>
            </a:r>
            <a:r>
              <a:rPr lang="es-MX" dirty="0"/>
              <a:t>, invitando al Hombre a realizar cambios para evitar daños con su conducta o emitiendo normas para</a:t>
            </a:r>
          </a:p>
          <a:p>
            <a:pPr algn="just"/>
            <a:r>
              <a:rPr lang="es-MX" dirty="0"/>
              <a:t> guiarle.</a:t>
            </a:r>
          </a:p>
        </p:txBody>
      </p:sp>
      <p:pic>
        <p:nvPicPr>
          <p:cNvPr id="4" name="Imagen 3"/>
          <p:cNvPicPr>
            <a:picLocks noChangeAspect="1"/>
          </p:cNvPicPr>
          <p:nvPr/>
        </p:nvPicPr>
        <p:blipFill>
          <a:blip r:embed="rId2"/>
          <a:stretch>
            <a:fillRect/>
          </a:stretch>
        </p:blipFill>
        <p:spPr>
          <a:xfrm>
            <a:off x="5004048" y="4726208"/>
            <a:ext cx="3816424" cy="1419225"/>
          </a:xfrm>
          <a:prstGeom prst="rect">
            <a:avLst/>
          </a:prstGeom>
        </p:spPr>
      </p:pic>
    </p:spTree>
    <p:extLst>
      <p:ext uri="{BB962C8B-B14F-4D97-AF65-F5344CB8AC3E}">
        <p14:creationId xmlns:p14="http://schemas.microsoft.com/office/powerpoint/2010/main" val="181296782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a:t>División de la Ética</a:t>
            </a:r>
          </a:p>
        </p:txBody>
      </p:sp>
      <p:sp>
        <p:nvSpPr>
          <p:cNvPr id="3" name="2 Marcador de contenido"/>
          <p:cNvSpPr>
            <a:spLocks noGrp="1"/>
          </p:cNvSpPr>
          <p:nvPr>
            <p:ph idx="1"/>
          </p:nvPr>
        </p:nvSpPr>
        <p:spPr/>
        <p:txBody>
          <a:bodyPr/>
          <a:lstStyle/>
          <a:p>
            <a:r>
              <a:rPr lang="es-MX" i="1" dirty="0" err="1"/>
              <a:t>Metaética</a:t>
            </a:r>
            <a:r>
              <a:rPr lang="es-MX" dirty="0"/>
              <a:t>: análisis ético del lenguaje moral, se analiza el significado de las palabras éticas.</a:t>
            </a:r>
          </a:p>
          <a:p>
            <a:pPr>
              <a:buNone/>
            </a:pPr>
            <a:endParaRPr lang="es-MX" dirty="0"/>
          </a:p>
          <a:p>
            <a:pPr algn="just">
              <a:buNone/>
            </a:pPr>
            <a:r>
              <a:rPr lang="es-MX" dirty="0"/>
              <a:t>	Es importante ya que las normas éticas se derivan de supuestas declaraciones sobre los seres y si hay ambigüedad en los términos, el sentido puede cambiar. </a:t>
            </a:r>
          </a:p>
        </p:txBody>
      </p:sp>
    </p:spTree>
    <p:extLst>
      <p:ext uri="{BB962C8B-B14F-4D97-AF65-F5344CB8AC3E}">
        <p14:creationId xmlns:p14="http://schemas.microsoft.com/office/powerpoint/2010/main" val="411412408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0"/>
            <a:ext cx="8229600" cy="6858000"/>
          </a:xfrm>
        </p:spPr>
        <p:txBody>
          <a:bodyPr>
            <a:normAutofit lnSpcReduction="10000"/>
          </a:bodyPr>
          <a:lstStyle/>
          <a:p>
            <a:pPr algn="just"/>
            <a:r>
              <a:rPr lang="es-MX" i="1" dirty="0"/>
              <a:t>Ética normativa:</a:t>
            </a:r>
            <a:r>
              <a:rPr lang="es-MX" dirty="0"/>
              <a:t> ética que tiene que ver exclusivamente con la formación y elaboración de las normas sociales que se basan en la determinación del bien moral.</a:t>
            </a:r>
          </a:p>
          <a:p>
            <a:pPr algn="just">
              <a:buNone/>
            </a:pPr>
            <a:r>
              <a:rPr lang="es-MX" i="1" dirty="0"/>
              <a:t>	El bien moral </a:t>
            </a:r>
            <a:r>
              <a:rPr lang="es-MX" dirty="0"/>
              <a:t>puede ser determinado por:</a:t>
            </a:r>
          </a:p>
          <a:p>
            <a:pPr algn="just">
              <a:buFont typeface="Wingdings" pitchFamily="2" charset="2"/>
              <a:buChar char="ü"/>
            </a:pPr>
            <a:r>
              <a:rPr lang="es-MX" dirty="0"/>
              <a:t>Las consecuencias (Ética teleológica)</a:t>
            </a:r>
          </a:p>
          <a:p>
            <a:pPr algn="just">
              <a:buFont typeface="Wingdings" pitchFamily="2" charset="2"/>
              <a:buChar char="ü"/>
            </a:pPr>
            <a:r>
              <a:rPr lang="es-MX" dirty="0"/>
              <a:t>Disposiciones de comportamiento, rasgos de carácter y virtudes (Ética de las virtudes).</a:t>
            </a:r>
          </a:p>
          <a:p>
            <a:pPr algn="just">
              <a:buFont typeface="Wingdings" pitchFamily="2" charset="2"/>
              <a:buChar char="ü"/>
            </a:pPr>
            <a:r>
              <a:rPr lang="es-MX" dirty="0"/>
              <a:t>Intensión del actor (Ética disposición)</a:t>
            </a:r>
          </a:p>
          <a:p>
            <a:pPr algn="just">
              <a:buFont typeface="Wingdings" pitchFamily="2" charset="2"/>
              <a:buChar char="ü"/>
            </a:pPr>
            <a:r>
              <a:rPr lang="es-MX" dirty="0"/>
              <a:t>Objetivos hacia hechos morales (Ética deontológica).</a:t>
            </a:r>
          </a:p>
          <a:p>
            <a:pPr algn="just">
              <a:buFont typeface="Wingdings" pitchFamily="2" charset="2"/>
              <a:buChar char="ü"/>
            </a:pPr>
            <a:r>
              <a:rPr lang="es-MX" dirty="0"/>
              <a:t>Optimización de los intereses o partes interesadas (Ética utilitarista o </a:t>
            </a:r>
            <a:r>
              <a:rPr lang="es-MX" dirty="0" err="1"/>
              <a:t>eudaimonía</a:t>
            </a:r>
            <a:r>
              <a:rPr lang="es-MX" dirty="0"/>
              <a:t>).</a:t>
            </a:r>
          </a:p>
          <a:p>
            <a:pPr algn="just">
              <a:buFont typeface="Wingdings" pitchFamily="2" charset="2"/>
              <a:buChar char="ü"/>
            </a:pPr>
            <a:endParaRPr lang="es-MX" dirty="0"/>
          </a:p>
          <a:p>
            <a:pPr algn="just">
              <a:buNone/>
            </a:pPr>
            <a:endParaRPr lang="es-MX" i="1" dirty="0"/>
          </a:p>
        </p:txBody>
      </p:sp>
    </p:spTree>
    <p:extLst>
      <p:ext uri="{BB962C8B-B14F-4D97-AF65-F5344CB8AC3E}">
        <p14:creationId xmlns:p14="http://schemas.microsoft.com/office/powerpoint/2010/main" val="194955961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a:t>Presentación</a:t>
            </a:r>
          </a:p>
        </p:txBody>
      </p:sp>
      <p:sp>
        <p:nvSpPr>
          <p:cNvPr id="3" name="2 Marcador de contenido"/>
          <p:cNvSpPr>
            <a:spLocks noGrp="1"/>
          </p:cNvSpPr>
          <p:nvPr>
            <p:ph idx="1"/>
          </p:nvPr>
        </p:nvSpPr>
        <p:spPr/>
        <p:txBody>
          <a:bodyPr>
            <a:normAutofit lnSpcReduction="10000"/>
          </a:bodyPr>
          <a:lstStyle/>
          <a:p>
            <a:pPr algn="just">
              <a:buNone/>
            </a:pPr>
            <a:r>
              <a:rPr lang="es-MX" dirty="0"/>
              <a:t>	Ética: disciplina filosófica, ciencia que estudia racionalmente la bondad y maldad de los actos humanos</a:t>
            </a:r>
            <a:r>
              <a:rPr lang="es-MX"/>
              <a:t>. Posee</a:t>
            </a:r>
            <a:r>
              <a:rPr lang="es-MX" dirty="0"/>
              <a:t>:</a:t>
            </a:r>
          </a:p>
          <a:p>
            <a:pPr algn="just"/>
            <a:r>
              <a:rPr lang="es-MX" dirty="0"/>
              <a:t>Un carácter humanístico debido a que los temas de la Ética atañen a la persona de un modo íntimo.</a:t>
            </a:r>
          </a:p>
          <a:p>
            <a:pPr algn="just"/>
            <a:r>
              <a:rPr lang="es-MX" dirty="0"/>
              <a:t>Un carácter científico ya que emite juicios sobre el bien y el mal dando siempre la causa o razón de dicho juicio.</a:t>
            </a:r>
          </a:p>
          <a:p>
            <a:endParaRPr lang="es-MX"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332656"/>
            <a:ext cx="8229600" cy="6525344"/>
          </a:xfrm>
        </p:spPr>
        <p:txBody>
          <a:bodyPr>
            <a:normAutofit lnSpcReduction="10000"/>
          </a:bodyPr>
          <a:lstStyle/>
          <a:p>
            <a:pPr algn="just"/>
            <a:r>
              <a:rPr lang="es-MX" i="1" dirty="0"/>
              <a:t>Ética aplicada: </a:t>
            </a:r>
            <a:r>
              <a:rPr lang="es-MX" dirty="0"/>
              <a:t>estudia cuestiones morales más concretas y controversiales, exponiendo las cuestiones éticas en un contexto práctico.</a:t>
            </a:r>
          </a:p>
          <a:p>
            <a:pPr algn="just">
              <a:buNone/>
            </a:pPr>
            <a:r>
              <a:rPr lang="es-MX" i="1" dirty="0"/>
              <a:t>	Algunos ejemplos:</a:t>
            </a:r>
          </a:p>
          <a:p>
            <a:pPr algn="just">
              <a:buFont typeface="Wingdings" pitchFamily="2" charset="2"/>
              <a:buChar char="ü"/>
            </a:pPr>
            <a:r>
              <a:rPr lang="es-MX" dirty="0"/>
              <a:t>Bioética: analiza la controversia por el avance de la medicina y la biología.</a:t>
            </a:r>
          </a:p>
          <a:p>
            <a:pPr algn="just">
              <a:buFont typeface="Wingdings" pitchFamily="2" charset="2"/>
              <a:buChar char="ü"/>
            </a:pPr>
            <a:r>
              <a:rPr lang="es-MX" dirty="0"/>
              <a:t>Deontología profesional: busca justificar los valores morales que </a:t>
            </a:r>
            <a:r>
              <a:rPr lang="es-MX" i="1" dirty="0"/>
              <a:t>deberían</a:t>
            </a:r>
            <a:r>
              <a:rPr lang="es-MX" dirty="0"/>
              <a:t> guiar a los profesionales y estudia los valores que </a:t>
            </a:r>
            <a:r>
              <a:rPr lang="es-MX" i="1" dirty="0"/>
              <a:t>de hecho</a:t>
            </a:r>
            <a:r>
              <a:rPr lang="es-MX" dirty="0"/>
              <a:t> guían a los profesionales.</a:t>
            </a:r>
          </a:p>
          <a:p>
            <a:pPr algn="just">
              <a:buFont typeface="Wingdings" pitchFamily="2" charset="2"/>
              <a:buChar char="ü"/>
            </a:pPr>
            <a:r>
              <a:rPr lang="es-MX" dirty="0"/>
              <a:t>Ética ambiental: que se ocupa de la relación ética de los seres humanos y el medio ambiente.</a:t>
            </a:r>
          </a:p>
        </p:txBody>
      </p:sp>
    </p:spTree>
    <p:extLst>
      <p:ext uri="{BB962C8B-B14F-4D97-AF65-F5344CB8AC3E}">
        <p14:creationId xmlns:p14="http://schemas.microsoft.com/office/powerpoint/2010/main" val="177499387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a:t>Relación de la Ética con otras ciencias</a:t>
            </a:r>
          </a:p>
        </p:txBody>
      </p:sp>
      <p:sp>
        <p:nvSpPr>
          <p:cNvPr id="3" name="2 Marcador de contenido"/>
          <p:cNvSpPr>
            <a:spLocks noGrp="1"/>
          </p:cNvSpPr>
          <p:nvPr>
            <p:ph idx="1"/>
          </p:nvPr>
        </p:nvSpPr>
        <p:spPr/>
        <p:txBody>
          <a:bodyPr/>
          <a:lstStyle/>
          <a:p>
            <a:pPr algn="just"/>
            <a:r>
              <a:rPr lang="es-MX" b="1" dirty="0"/>
              <a:t>Ética y Sociología</a:t>
            </a:r>
            <a:r>
              <a:rPr lang="es-MX" dirty="0"/>
              <a:t>. La sociología surgió en el siglo XIX gracias a las aportaciones de Augusto </a:t>
            </a:r>
            <a:r>
              <a:rPr lang="es-MX" dirty="0" err="1"/>
              <a:t>Comte</a:t>
            </a:r>
            <a:r>
              <a:rPr lang="es-MX" dirty="0"/>
              <a:t> y de Karl Marx. </a:t>
            </a:r>
          </a:p>
          <a:p>
            <a:pPr algn="just">
              <a:buNone/>
            </a:pPr>
            <a:r>
              <a:rPr lang="es-MX" dirty="0"/>
              <a:t>	Estudia el comportamiento del hombre en forma global, es una ciencia de hechos, mientras que la Ética es una ciencia de derechos.</a:t>
            </a:r>
          </a:p>
          <a:p>
            <a:endParaRPr lang="es-MX" dirty="0"/>
          </a:p>
        </p:txBody>
      </p:sp>
      <p:pic>
        <p:nvPicPr>
          <p:cNvPr id="4" name="Imagen 3"/>
          <p:cNvPicPr>
            <a:picLocks noChangeAspect="1"/>
          </p:cNvPicPr>
          <p:nvPr/>
        </p:nvPicPr>
        <p:blipFill>
          <a:blip r:embed="rId2"/>
          <a:stretch>
            <a:fillRect/>
          </a:stretch>
        </p:blipFill>
        <p:spPr>
          <a:xfrm>
            <a:off x="5580112" y="4653136"/>
            <a:ext cx="3106688" cy="2095500"/>
          </a:xfrm>
          <a:prstGeom prst="rect">
            <a:avLst/>
          </a:prstGeom>
        </p:spPr>
      </p:pic>
    </p:spTree>
    <p:extLst>
      <p:ext uri="{BB962C8B-B14F-4D97-AF65-F5344CB8AC3E}">
        <p14:creationId xmlns:p14="http://schemas.microsoft.com/office/powerpoint/2010/main" val="292004790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692696"/>
            <a:ext cx="8229600" cy="5433467"/>
          </a:xfrm>
        </p:spPr>
        <p:txBody>
          <a:bodyPr>
            <a:normAutofit fontScale="92500" lnSpcReduction="10000"/>
          </a:bodyPr>
          <a:lstStyle/>
          <a:p>
            <a:pPr algn="just"/>
            <a:r>
              <a:rPr lang="es-MX" dirty="0"/>
              <a:t> </a:t>
            </a:r>
            <a:r>
              <a:rPr lang="es-MX" b="1" dirty="0"/>
              <a:t>Ética y Derecho</a:t>
            </a:r>
            <a:r>
              <a:rPr lang="es-MX" dirty="0"/>
              <a:t>. El derecho es un conjunto de normas que rigen la conducta humana y en esto se parece a la Ética, sin embargo, difieren entre las normas propias de cada una. Existen cuatro diferencias principales:</a:t>
            </a:r>
          </a:p>
          <a:p>
            <a:pPr algn="just">
              <a:buNone/>
            </a:pPr>
            <a:r>
              <a:rPr lang="es-MX" dirty="0"/>
              <a:t>	</a:t>
            </a:r>
            <a:r>
              <a:rPr lang="es-MX" b="1" dirty="0"/>
              <a:t>a.</a:t>
            </a:r>
            <a:r>
              <a:rPr lang="es-MX" dirty="0"/>
              <a:t> Las normas de la Ética son autónomas (cada individuo debe darse sus normas propias) y las del Derecho son heterónomas (las normas provienen de una autoridad diferente al individuo).</a:t>
            </a:r>
          </a:p>
          <a:p>
            <a:pPr algn="just">
              <a:buNone/>
            </a:pPr>
            <a:r>
              <a:rPr lang="es-MX" dirty="0"/>
              <a:t>	</a:t>
            </a:r>
            <a:r>
              <a:rPr lang="es-MX" b="1" dirty="0"/>
              <a:t>b.</a:t>
            </a:r>
            <a:r>
              <a:rPr lang="es-MX" dirty="0"/>
              <a:t> Las normas de la Ética rigen aspectos internos y las del Derecho aspectos externos.</a:t>
            </a:r>
          </a:p>
          <a:p>
            <a:pPr algn="just">
              <a:buNone/>
            </a:pPr>
            <a:endParaRPr lang="es-MX" dirty="0"/>
          </a:p>
        </p:txBody>
      </p:sp>
    </p:spTree>
    <p:extLst>
      <p:ext uri="{BB962C8B-B14F-4D97-AF65-F5344CB8AC3E}">
        <p14:creationId xmlns:p14="http://schemas.microsoft.com/office/powerpoint/2010/main" val="399301550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260648"/>
            <a:ext cx="8229600" cy="6264696"/>
          </a:xfrm>
        </p:spPr>
        <p:txBody>
          <a:bodyPr>
            <a:normAutofit fontScale="92500" lnSpcReduction="10000"/>
          </a:bodyPr>
          <a:lstStyle/>
          <a:p>
            <a:pPr algn="just">
              <a:buNone/>
            </a:pPr>
            <a:r>
              <a:rPr lang="es-MX" dirty="0"/>
              <a:t>	</a:t>
            </a:r>
            <a:r>
              <a:rPr lang="es-MX" b="1" dirty="0"/>
              <a:t>c.</a:t>
            </a:r>
            <a:r>
              <a:rPr lang="es-MX" dirty="0"/>
              <a:t> Las normas de la Ética son unilaterales (el cumplir una norma no implica el surgimiento de un derecho o una obligación por parte de otras personas), y las del Derecho son bilaterales (una obligación implica un derecho y viceversa).</a:t>
            </a:r>
          </a:p>
          <a:p>
            <a:pPr algn="just">
              <a:buNone/>
            </a:pPr>
            <a:r>
              <a:rPr lang="es-MX" b="1" dirty="0"/>
              <a:t>	d.</a:t>
            </a:r>
            <a:r>
              <a:rPr lang="es-MX" dirty="0"/>
              <a:t> Las normas de la Ética son incoercibles (aún cuando tienen un carácter obligatorio, generalmente no conllevan un castigo explícito en el caso de no cumplirlas) y las del Derecho son coercibles (la autoridad que ha establecido ciertas normas civiles, tiene la facultad de exigir el cumplimientos de ellas, y para llevar a cabo dicha tarea, impone vigilancia, fiscalización, sanciones, etc.).</a:t>
            </a:r>
          </a:p>
          <a:p>
            <a:endParaRPr lang="es-MX" dirty="0"/>
          </a:p>
        </p:txBody>
      </p:sp>
    </p:spTree>
    <p:extLst>
      <p:ext uri="{BB962C8B-B14F-4D97-AF65-F5344CB8AC3E}">
        <p14:creationId xmlns:p14="http://schemas.microsoft.com/office/powerpoint/2010/main" val="59998791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836712"/>
            <a:ext cx="8229600" cy="5289451"/>
          </a:xfrm>
        </p:spPr>
        <p:txBody>
          <a:bodyPr/>
          <a:lstStyle/>
          <a:p>
            <a:pPr algn="just"/>
            <a:r>
              <a:rPr lang="es-MX" dirty="0"/>
              <a:t> </a:t>
            </a:r>
            <a:r>
              <a:rPr lang="es-MX" b="1" dirty="0"/>
              <a:t>Ética y Economía</a:t>
            </a:r>
            <a:r>
              <a:rPr lang="es-MX" dirty="0"/>
              <a:t>. La Economía es la ciencia que trata de la producción, distribución y consumo de los bienes materiales. Sus temas son, el trabajo, la mercancía, el dinero, la ganancia, la utilización del trabajo, el comercio, etc. La Ética relacionada con esta ciencia en el aspecto de la vida del ser humano: su subsistencia, sus problemas pecuniarios, su lucha diaria por el alimento, la vivienda y la ropa.</a:t>
            </a:r>
          </a:p>
        </p:txBody>
      </p:sp>
    </p:spTree>
    <p:extLst>
      <p:ext uri="{BB962C8B-B14F-4D97-AF65-F5344CB8AC3E}">
        <p14:creationId xmlns:p14="http://schemas.microsoft.com/office/powerpoint/2010/main" val="381026524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620688"/>
            <a:ext cx="8229600" cy="5505475"/>
          </a:xfrm>
        </p:spPr>
        <p:txBody>
          <a:bodyPr>
            <a:normAutofit/>
          </a:bodyPr>
          <a:lstStyle/>
          <a:p>
            <a:pPr algn="just"/>
            <a:r>
              <a:rPr lang="es-MX" b="1" dirty="0"/>
              <a:t>Ética y ecología. </a:t>
            </a:r>
            <a:r>
              <a:rPr lang="es-MX" dirty="0"/>
              <a:t> La ética ecológica o ambiental estudia la relación entre los seres vivos y el medio en el que viven. Se preocupa por mejorar las conductas (de las personas y fabricantes) para que haya una política que respete la naturaleza y tenga proyectos, para mejorar la situación actual y actividades que generen situaciones y modelos ecológicamente correctos.</a:t>
            </a:r>
          </a:p>
        </p:txBody>
      </p:sp>
      <p:pic>
        <p:nvPicPr>
          <p:cNvPr id="2" name="Imagen 1"/>
          <p:cNvPicPr>
            <a:picLocks noChangeAspect="1"/>
          </p:cNvPicPr>
          <p:nvPr/>
        </p:nvPicPr>
        <p:blipFill>
          <a:blip r:embed="rId2"/>
          <a:stretch>
            <a:fillRect/>
          </a:stretch>
        </p:blipFill>
        <p:spPr>
          <a:xfrm>
            <a:off x="5868144" y="4653136"/>
            <a:ext cx="3275856" cy="2028825"/>
          </a:xfrm>
          <a:prstGeom prst="rect">
            <a:avLst/>
          </a:prstGeom>
        </p:spPr>
      </p:pic>
    </p:spTree>
    <p:extLst>
      <p:ext uri="{BB962C8B-B14F-4D97-AF65-F5344CB8AC3E}">
        <p14:creationId xmlns:p14="http://schemas.microsoft.com/office/powerpoint/2010/main" val="88191174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a:t>Ética e investigación</a:t>
            </a:r>
          </a:p>
        </p:txBody>
      </p:sp>
      <p:sp>
        <p:nvSpPr>
          <p:cNvPr id="3" name="2 Marcador de contenido"/>
          <p:cNvSpPr>
            <a:spLocks noGrp="1"/>
          </p:cNvSpPr>
          <p:nvPr>
            <p:ph idx="1"/>
          </p:nvPr>
        </p:nvSpPr>
        <p:spPr/>
        <p:txBody>
          <a:bodyPr>
            <a:normAutofit/>
          </a:bodyPr>
          <a:lstStyle/>
          <a:p>
            <a:pPr algn="just">
              <a:buNone/>
            </a:pPr>
            <a:r>
              <a:rPr lang="es-MX" dirty="0"/>
              <a:t> 	La ética debe penetrar en todos los elementos del proceso de producción del conocimiento y descansa en la responsabilidad, trasciende de las éticas </a:t>
            </a:r>
            <a:r>
              <a:rPr lang="es-MX" dirty="0" err="1"/>
              <a:t>consecuencialistas</a:t>
            </a:r>
            <a:r>
              <a:rPr lang="es-MX" dirty="0"/>
              <a:t> y utilitaristas y de las asociadas a los </a:t>
            </a:r>
            <a:r>
              <a:rPr lang="es-MX" dirty="0" err="1"/>
              <a:t>deontologismos</a:t>
            </a:r>
            <a:r>
              <a:rPr lang="es-MX" dirty="0"/>
              <a:t>, más propias de situaciones y hechos determinados, representadas por el análisis caso por caso o de la práctica de profesiones que se guían por éticas internas. </a:t>
            </a:r>
          </a:p>
        </p:txBody>
      </p:sp>
    </p:spTree>
    <p:extLst>
      <p:ext uri="{BB962C8B-B14F-4D97-AF65-F5344CB8AC3E}">
        <p14:creationId xmlns:p14="http://schemas.microsoft.com/office/powerpoint/2010/main" val="383613601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692696"/>
            <a:ext cx="8229600" cy="5760640"/>
          </a:xfrm>
        </p:spPr>
        <p:txBody>
          <a:bodyPr>
            <a:normAutofit lnSpcReduction="10000"/>
          </a:bodyPr>
          <a:lstStyle/>
          <a:p>
            <a:pPr algn="just">
              <a:buNone/>
            </a:pPr>
            <a:r>
              <a:rPr lang="es-MX" dirty="0"/>
              <a:t>	La ética de la investigación ya no se limita a defender la integridad y el bienestar de los sujetos, a fin de protegerles frente a eventuales malas prácticas, sino que pretende definir un marco completo de actuación. Sin olvidar que la difusión y aplicación de estándares o de buenas prácticas científicas no sólo beneficiarán a los sujetos de la investigación, los sujetos humanos, sino también a otros grupos. Grupos que antes eran invisibles o casi irrelevantes para la comunidad científica. </a:t>
            </a:r>
          </a:p>
        </p:txBody>
      </p:sp>
    </p:spTree>
    <p:extLst>
      <p:ext uri="{BB962C8B-B14F-4D97-AF65-F5344CB8AC3E}">
        <p14:creationId xmlns:p14="http://schemas.microsoft.com/office/powerpoint/2010/main" val="50474245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95536" y="548680"/>
            <a:ext cx="8229600" cy="5904656"/>
          </a:xfrm>
        </p:spPr>
        <p:txBody>
          <a:bodyPr>
            <a:normAutofit fontScale="92500"/>
          </a:bodyPr>
          <a:lstStyle/>
          <a:p>
            <a:pPr algn="just">
              <a:buNone/>
            </a:pPr>
            <a:r>
              <a:rPr lang="es-MX" dirty="0"/>
              <a:t>	Para que la investigación pueda considerarse científica, se debe basar en una serie de valores que surgen del mismo carácter de la ciencia, cuyo fin es la búsqueda de la verdad objetiva.</a:t>
            </a:r>
          </a:p>
          <a:p>
            <a:pPr algn="just">
              <a:buNone/>
            </a:pPr>
            <a:r>
              <a:rPr lang="es-MX" dirty="0"/>
              <a:t>	 Algunos principios que hay que tener en cuenta para llevar a cabo una investigación éticamente desarrollada son:</a:t>
            </a:r>
          </a:p>
          <a:p>
            <a:pPr algn="just"/>
            <a:r>
              <a:rPr lang="es-MX" dirty="0"/>
              <a:t> conocimiento,</a:t>
            </a:r>
          </a:p>
          <a:p>
            <a:pPr algn="just"/>
            <a:r>
              <a:rPr lang="es-MX" dirty="0"/>
              <a:t> el placer y</a:t>
            </a:r>
          </a:p>
          <a:p>
            <a:pPr algn="just"/>
            <a:r>
              <a:rPr lang="es-MX" dirty="0"/>
              <a:t> el bienestar</a:t>
            </a:r>
          </a:p>
          <a:p>
            <a:pPr algn="just">
              <a:buNone/>
            </a:pPr>
            <a:r>
              <a:rPr lang="es-MX" dirty="0"/>
              <a:t>	 </a:t>
            </a:r>
            <a:r>
              <a:rPr lang="es-MX" sz="1800" dirty="0"/>
              <a:t>M. Galán Amador Revista Iberoamericana de Educación / Revista Ibero-americana de </a:t>
            </a:r>
            <a:r>
              <a:rPr lang="es-MX" sz="1800" dirty="0" err="1"/>
              <a:t>Educação</a:t>
            </a:r>
            <a:r>
              <a:rPr lang="es-MX" sz="1800" dirty="0"/>
              <a:t> (ISSN: 1681-5653) </a:t>
            </a:r>
          </a:p>
        </p:txBody>
      </p:sp>
      <p:pic>
        <p:nvPicPr>
          <p:cNvPr id="2" name="Imagen 1"/>
          <p:cNvPicPr>
            <a:picLocks noChangeAspect="1"/>
          </p:cNvPicPr>
          <p:nvPr/>
        </p:nvPicPr>
        <p:blipFill>
          <a:blip r:embed="rId2"/>
          <a:stretch>
            <a:fillRect/>
          </a:stretch>
        </p:blipFill>
        <p:spPr>
          <a:xfrm>
            <a:off x="5508104" y="3645024"/>
            <a:ext cx="3024336" cy="1847850"/>
          </a:xfrm>
          <a:prstGeom prst="rect">
            <a:avLst/>
          </a:prstGeom>
        </p:spPr>
      </p:pic>
    </p:spTree>
    <p:extLst>
      <p:ext uri="{BB962C8B-B14F-4D97-AF65-F5344CB8AC3E}">
        <p14:creationId xmlns:p14="http://schemas.microsoft.com/office/powerpoint/2010/main" val="366257452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a:t>Ética, desarrollo e investigación</a:t>
            </a:r>
          </a:p>
        </p:txBody>
      </p:sp>
      <p:sp>
        <p:nvSpPr>
          <p:cNvPr id="3" name="2 Marcador de contenido"/>
          <p:cNvSpPr>
            <a:spLocks noGrp="1"/>
          </p:cNvSpPr>
          <p:nvPr>
            <p:ph idx="1"/>
          </p:nvPr>
        </p:nvSpPr>
        <p:spPr>
          <a:xfrm>
            <a:off x="457200" y="1600200"/>
            <a:ext cx="8229600" cy="5257800"/>
          </a:xfrm>
        </p:spPr>
        <p:txBody>
          <a:bodyPr>
            <a:normAutofit fontScale="92500" lnSpcReduction="20000"/>
          </a:bodyPr>
          <a:lstStyle/>
          <a:p>
            <a:pPr algn="just"/>
            <a:r>
              <a:rPr lang="es-MX" dirty="0"/>
              <a:t>La Investigación + Desarrollo + innovación responsable es la oportunidad que tiene una organización de crear nuevos productos y servicios conforme a estándares no sólo de calidad y competitividad, sino a criterios de responsabilidad social empresarial que inspiren su desarrollo y posicionamiento en el mercado y que, en sí mismos, resultan ser novedosos, llamativos y útiles para aumentar la cobertura o conquistar públicos antes no atendidos, además de permitirle actuar en completa coherencia con los principios de actuación estipulados en materia de RSE.</a:t>
            </a:r>
          </a:p>
        </p:txBody>
      </p:sp>
    </p:spTree>
    <p:extLst>
      <p:ext uri="{BB962C8B-B14F-4D97-AF65-F5344CB8AC3E}">
        <p14:creationId xmlns:p14="http://schemas.microsoft.com/office/powerpoint/2010/main" val="283706241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pPr algn="just"/>
            <a:r>
              <a:rPr lang="es-MX" dirty="0"/>
              <a:t>La Ética profesional establece los deberes y obligaciones morales que tienen que asumir quienes ejercen una determinada profesión, ya que la libertad del hombre debe estar sujeta a la responsabilidad que le impone su conciencia.</a:t>
            </a:r>
          </a:p>
          <a:p>
            <a:endParaRPr lang="es-MX" dirty="0"/>
          </a:p>
        </p:txBody>
      </p:sp>
      <p:pic>
        <p:nvPicPr>
          <p:cNvPr id="2" name="Imagen 1"/>
          <p:cNvPicPr>
            <a:picLocks noChangeAspect="1"/>
          </p:cNvPicPr>
          <p:nvPr/>
        </p:nvPicPr>
        <p:blipFill>
          <a:blip r:embed="rId2"/>
          <a:stretch>
            <a:fillRect/>
          </a:stretch>
        </p:blipFill>
        <p:spPr>
          <a:xfrm>
            <a:off x="5292080" y="4653136"/>
            <a:ext cx="3096344" cy="1828800"/>
          </a:xfrm>
          <a:prstGeom prst="rect">
            <a:avLst/>
          </a:prstGeom>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836712"/>
            <a:ext cx="8229600" cy="5289451"/>
          </a:xfrm>
        </p:spPr>
        <p:txBody>
          <a:bodyPr/>
          <a:lstStyle/>
          <a:p>
            <a:pPr algn="just"/>
            <a:r>
              <a:rPr lang="es-MX" dirty="0"/>
              <a:t> En este contexto, la organización debe prestar especial atención a las prácticas responsables que implementa para innovar en el mercado y destinar recursos para la investigación de nuevos productos y servicios que integren consideraciones éticas, laborales, sociales y ambientales en sus diferentes procesos y ciclo de vida. </a:t>
            </a:r>
          </a:p>
        </p:txBody>
      </p:sp>
      <p:pic>
        <p:nvPicPr>
          <p:cNvPr id="2" name="Imagen 1"/>
          <p:cNvPicPr>
            <a:picLocks noChangeAspect="1"/>
          </p:cNvPicPr>
          <p:nvPr/>
        </p:nvPicPr>
        <p:blipFill>
          <a:blip r:embed="rId2"/>
          <a:stretch>
            <a:fillRect/>
          </a:stretch>
        </p:blipFill>
        <p:spPr>
          <a:xfrm>
            <a:off x="5076056" y="4623500"/>
            <a:ext cx="3312368" cy="1476375"/>
          </a:xfrm>
          <a:prstGeom prst="rect">
            <a:avLst/>
          </a:prstGeom>
        </p:spPr>
      </p:pic>
    </p:spTree>
    <p:extLst>
      <p:ext uri="{BB962C8B-B14F-4D97-AF65-F5344CB8AC3E}">
        <p14:creationId xmlns:p14="http://schemas.microsoft.com/office/powerpoint/2010/main" val="382745841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a:t>Normatividad</a:t>
            </a:r>
          </a:p>
        </p:txBody>
      </p:sp>
      <p:sp>
        <p:nvSpPr>
          <p:cNvPr id="3" name="2 Marcador de contenido"/>
          <p:cNvSpPr>
            <a:spLocks noGrp="1"/>
          </p:cNvSpPr>
          <p:nvPr>
            <p:ph idx="1"/>
          </p:nvPr>
        </p:nvSpPr>
        <p:spPr>
          <a:xfrm>
            <a:off x="457200" y="1600200"/>
            <a:ext cx="8229600" cy="5257800"/>
          </a:xfrm>
        </p:spPr>
        <p:txBody>
          <a:bodyPr>
            <a:normAutofit/>
          </a:bodyPr>
          <a:lstStyle/>
          <a:p>
            <a:pPr algn="just"/>
            <a:r>
              <a:rPr lang="es-MX" dirty="0"/>
              <a:t>Investigación, desarrollo e innovación responsable (Art. 6.2.1.): </a:t>
            </a:r>
          </a:p>
          <a:p>
            <a:pPr algn="just"/>
            <a:r>
              <a:rPr lang="es-MX" dirty="0"/>
              <a:t>La organización debe proporcionar productos y servicios responsables y competitivos, para lo cual establecerá un compromiso continuo con la Investigación, el Desarrollo y la Innovación (</a:t>
            </a:r>
            <a:r>
              <a:rPr lang="es-MX" dirty="0" err="1"/>
              <a:t>I+D+i</a:t>
            </a:r>
            <a:r>
              <a:rPr lang="es-MX" dirty="0"/>
              <a:t>), incluyendo en la elaboración del producto o el diseño del servicio criterios éticos, laborales, sociales y ambientales. </a:t>
            </a:r>
          </a:p>
        </p:txBody>
      </p:sp>
    </p:spTree>
    <p:extLst>
      <p:ext uri="{BB962C8B-B14F-4D97-AF65-F5344CB8AC3E}">
        <p14:creationId xmlns:p14="http://schemas.microsoft.com/office/powerpoint/2010/main" val="66369397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a:t>Criterio de interpretación</a:t>
            </a:r>
          </a:p>
        </p:txBody>
      </p:sp>
      <p:sp>
        <p:nvSpPr>
          <p:cNvPr id="3" name="2 Marcador de contenido"/>
          <p:cNvSpPr>
            <a:spLocks noGrp="1"/>
          </p:cNvSpPr>
          <p:nvPr>
            <p:ph idx="1"/>
          </p:nvPr>
        </p:nvSpPr>
        <p:spPr>
          <a:xfrm>
            <a:off x="457200" y="1340768"/>
            <a:ext cx="8229600" cy="4785395"/>
          </a:xfrm>
        </p:spPr>
        <p:txBody>
          <a:bodyPr>
            <a:normAutofit lnSpcReduction="10000"/>
          </a:bodyPr>
          <a:lstStyle/>
          <a:p>
            <a:pPr algn="just"/>
            <a:r>
              <a:rPr lang="es-MX" dirty="0"/>
              <a:t>La organización, en la medida de lo posible, incorporará criterios éticos, laborales, sociales y ambientales en la elaboración de su producto o prestación de su servicio, definiendo cuáles son dichos criterios y el grado de incorporación de los mismos.</a:t>
            </a:r>
          </a:p>
          <a:p>
            <a:pPr algn="just"/>
            <a:r>
              <a:rPr lang="es-MX" dirty="0"/>
              <a:t> En los casos en los que se desarrollen proyectos de </a:t>
            </a:r>
            <a:r>
              <a:rPr lang="es-MX" dirty="0" err="1"/>
              <a:t>I+D+i</a:t>
            </a:r>
            <a:r>
              <a:rPr lang="es-MX" dirty="0"/>
              <a:t>, la organización los adecuará a sus principios y objetivos de gestión ética y socialmente responsable.</a:t>
            </a:r>
          </a:p>
        </p:txBody>
      </p:sp>
    </p:spTree>
    <p:extLst>
      <p:ext uri="{BB962C8B-B14F-4D97-AF65-F5344CB8AC3E}">
        <p14:creationId xmlns:p14="http://schemas.microsoft.com/office/powerpoint/2010/main" val="260526137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a:t>Ética profesional</a:t>
            </a:r>
          </a:p>
        </p:txBody>
      </p:sp>
      <p:sp>
        <p:nvSpPr>
          <p:cNvPr id="3" name="2 Marcador de contenido"/>
          <p:cNvSpPr>
            <a:spLocks noGrp="1"/>
          </p:cNvSpPr>
          <p:nvPr>
            <p:ph idx="1"/>
          </p:nvPr>
        </p:nvSpPr>
        <p:spPr/>
        <p:txBody>
          <a:bodyPr/>
          <a:lstStyle/>
          <a:p>
            <a:pPr algn="just">
              <a:buNone/>
            </a:pPr>
            <a:r>
              <a:rPr lang="es-MX" dirty="0"/>
              <a:t>	La </a:t>
            </a:r>
            <a:r>
              <a:rPr lang="es-MX" b="1" dirty="0"/>
              <a:t>ética profesional</a:t>
            </a:r>
            <a:r>
              <a:rPr lang="es-MX" dirty="0"/>
              <a:t> es el conjunto de </a:t>
            </a:r>
            <a:r>
              <a:rPr lang="es-MX" b="1" dirty="0"/>
              <a:t>normas</a:t>
            </a:r>
            <a:r>
              <a:rPr lang="es-MX" dirty="0"/>
              <a:t> de carácter ético aplicadas en el desarrollo de una actividad laboral. La </a:t>
            </a:r>
            <a:r>
              <a:rPr lang="es-MX" u="sng" dirty="0">
                <a:hlinkClick r:id="rId2"/>
              </a:rPr>
              <a:t>ética</a:t>
            </a:r>
            <a:r>
              <a:rPr lang="es-MX" dirty="0"/>
              <a:t> puede aparecer reflejada en </a:t>
            </a:r>
            <a:r>
              <a:rPr lang="es-MX" b="1" dirty="0"/>
              <a:t>códigos deontológicos</a:t>
            </a:r>
            <a:r>
              <a:rPr lang="es-MX" dirty="0"/>
              <a:t> o </a:t>
            </a:r>
            <a:r>
              <a:rPr lang="es-MX" b="1" dirty="0"/>
              <a:t>códigos profesionales</a:t>
            </a:r>
            <a:r>
              <a:rPr lang="es-MX" dirty="0"/>
              <a:t> a través de una serie de </a:t>
            </a:r>
            <a:r>
              <a:rPr lang="es-MX" b="1" dirty="0"/>
              <a:t>principios</a:t>
            </a:r>
            <a:r>
              <a:rPr lang="es-MX" dirty="0"/>
              <a:t> y </a:t>
            </a:r>
            <a:r>
              <a:rPr lang="es-MX" b="1" dirty="0"/>
              <a:t>valores</a:t>
            </a:r>
            <a:r>
              <a:rPr lang="es-MX" dirty="0"/>
              <a:t> contenidos en postulados en forma de decálogo o documentos de mayor extensión.</a:t>
            </a:r>
          </a:p>
        </p:txBody>
      </p:sp>
    </p:spTree>
    <p:extLst>
      <p:ext uri="{BB962C8B-B14F-4D97-AF65-F5344CB8AC3E}">
        <p14:creationId xmlns:p14="http://schemas.microsoft.com/office/powerpoint/2010/main" val="31375834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a:t>Ética profesional</a:t>
            </a:r>
          </a:p>
        </p:txBody>
      </p:sp>
      <p:sp>
        <p:nvSpPr>
          <p:cNvPr id="3" name="2 Marcador de contenido"/>
          <p:cNvSpPr>
            <a:spLocks noGrp="1"/>
          </p:cNvSpPr>
          <p:nvPr>
            <p:ph idx="1"/>
          </p:nvPr>
        </p:nvSpPr>
        <p:spPr/>
        <p:txBody>
          <a:bodyPr>
            <a:normAutofit/>
          </a:bodyPr>
          <a:lstStyle/>
          <a:p>
            <a:pPr algn="just">
              <a:buNone/>
            </a:pPr>
            <a:r>
              <a:rPr lang="es-MX" dirty="0"/>
              <a:t>	La </a:t>
            </a:r>
            <a:r>
              <a:rPr lang="es-MX" b="1" dirty="0"/>
              <a:t>ética profesional</a:t>
            </a:r>
            <a:r>
              <a:rPr lang="es-MX" dirty="0"/>
              <a:t> pretende regular las actividades que se realizan en el marco de una profesión. En este sentido, se trata de una disciplina que está incluida dentro de la </a:t>
            </a:r>
            <a:r>
              <a:rPr lang="es-MX" b="1" dirty="0"/>
              <a:t>ética aplicada</a:t>
            </a:r>
            <a:r>
              <a:rPr lang="es-MX" dirty="0"/>
              <a:t> ya que hace referencia a una parte específica de la realidad.</a:t>
            </a:r>
          </a:p>
        </p:txBody>
      </p:sp>
      <p:pic>
        <p:nvPicPr>
          <p:cNvPr id="4" name="Imagen 3"/>
          <p:cNvPicPr>
            <a:picLocks noChangeAspect="1"/>
          </p:cNvPicPr>
          <p:nvPr/>
        </p:nvPicPr>
        <p:blipFill>
          <a:blip r:embed="rId2"/>
          <a:stretch>
            <a:fillRect/>
          </a:stretch>
        </p:blipFill>
        <p:spPr>
          <a:xfrm>
            <a:off x="5868144" y="4797152"/>
            <a:ext cx="2818656" cy="1847850"/>
          </a:xfrm>
          <a:prstGeom prst="rect">
            <a:avLst/>
          </a:prstGeom>
        </p:spPr>
      </p:pic>
    </p:spTree>
    <p:extLst>
      <p:ext uri="{BB962C8B-B14F-4D97-AF65-F5344CB8AC3E}">
        <p14:creationId xmlns:p14="http://schemas.microsoft.com/office/powerpoint/2010/main" val="346654842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836712"/>
            <a:ext cx="8229600" cy="5688632"/>
          </a:xfrm>
        </p:spPr>
        <p:txBody>
          <a:bodyPr>
            <a:normAutofit fontScale="92500" lnSpcReduction="20000"/>
          </a:bodyPr>
          <a:lstStyle/>
          <a:p>
            <a:pPr algn="just">
              <a:buNone/>
            </a:pPr>
            <a:r>
              <a:rPr lang="es-MX" dirty="0"/>
              <a:t>	El concepto de ética profesional es aquel que se aplica a todas las situaciones en las cuales el desempeño profesional debe seguir un sistema tanto implícito como explícito de reglas morales de diferente tipo. </a:t>
            </a:r>
          </a:p>
          <a:p>
            <a:pPr algn="just">
              <a:buNone/>
            </a:pPr>
            <a:r>
              <a:rPr lang="es-MX" dirty="0"/>
              <a:t>	La ética profesional puede variar en términos específicos con cada profesión, dependiendo del tipo de acción que se lleve adelante y de las actividades a desarrollar. Sin embargo, hay un conjunto de normas de ética profesional que se pueden aplicar a grandes rasgos a todas o a muchas de las profesiones actuales. La ética profesional también puede ser conocida como deontología profesional.</a:t>
            </a:r>
          </a:p>
        </p:txBody>
      </p:sp>
    </p:spTree>
    <p:extLst>
      <p:ext uri="{BB962C8B-B14F-4D97-AF65-F5344CB8AC3E}">
        <p14:creationId xmlns:p14="http://schemas.microsoft.com/office/powerpoint/2010/main" val="34800419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a:t>Bibliografía </a:t>
            </a:r>
          </a:p>
        </p:txBody>
      </p:sp>
      <p:sp>
        <p:nvSpPr>
          <p:cNvPr id="3" name="2 Marcador de contenido"/>
          <p:cNvSpPr>
            <a:spLocks noGrp="1"/>
          </p:cNvSpPr>
          <p:nvPr>
            <p:ph idx="1"/>
          </p:nvPr>
        </p:nvSpPr>
        <p:spPr/>
        <p:txBody>
          <a:bodyPr>
            <a:normAutofit fontScale="85000" lnSpcReduction="20000"/>
          </a:bodyPr>
          <a:lstStyle/>
          <a:p>
            <a:r>
              <a:rPr lang="es-MX" sz="2600" dirty="0">
                <a:latin typeface="+mj-lt"/>
              </a:rPr>
              <a:t>Cortina, A. (2000). </a:t>
            </a:r>
            <a:r>
              <a:rPr lang="es-MX" sz="2600" i="1" dirty="0">
                <a:latin typeface="+mj-lt"/>
              </a:rPr>
              <a:t>Diez palabras claves en ética de las profesiones. </a:t>
            </a:r>
            <a:r>
              <a:rPr lang="es-MX" sz="2600" dirty="0">
                <a:latin typeface="+mj-lt"/>
              </a:rPr>
              <a:t>Madrid, España: Verbo Divino.</a:t>
            </a:r>
          </a:p>
          <a:p>
            <a:pPr marL="0" indent="0">
              <a:buNone/>
            </a:pPr>
            <a:endParaRPr lang="es-MX" sz="2600" dirty="0">
              <a:latin typeface="+mj-lt"/>
            </a:endParaRPr>
          </a:p>
          <a:p>
            <a:r>
              <a:rPr lang="es-MX" sz="2600" dirty="0">
                <a:latin typeface="+mj-lt"/>
              </a:rPr>
              <a:t>Gutiérrez R. (1999) </a:t>
            </a:r>
            <a:r>
              <a:rPr lang="es-MX" sz="2600" i="1" dirty="0">
                <a:latin typeface="+mj-lt"/>
              </a:rPr>
              <a:t>Introducción a la ética, </a:t>
            </a:r>
            <a:r>
              <a:rPr lang="es-MX" sz="2600" dirty="0">
                <a:latin typeface="+mj-lt"/>
              </a:rPr>
              <a:t>México: Esfinge.</a:t>
            </a:r>
          </a:p>
          <a:p>
            <a:pPr marL="0" indent="0">
              <a:buNone/>
            </a:pPr>
            <a:endParaRPr lang="es-MX" sz="2600" dirty="0">
              <a:latin typeface="+mj-lt"/>
            </a:endParaRPr>
          </a:p>
          <a:p>
            <a:r>
              <a:rPr lang="es-MX" sz="2600" dirty="0">
                <a:latin typeface="+mj-lt"/>
              </a:rPr>
              <a:t>Cortina, A. (2000). </a:t>
            </a:r>
            <a:r>
              <a:rPr lang="es-MX" sz="2600" i="1" dirty="0">
                <a:latin typeface="+mj-lt"/>
              </a:rPr>
              <a:t>La educación y los valores. </a:t>
            </a:r>
            <a:r>
              <a:rPr lang="es-MX" sz="2600" dirty="0">
                <a:latin typeface="+mj-lt"/>
              </a:rPr>
              <a:t>Madrid, España: Editorial Biblioteca Nueva. </a:t>
            </a:r>
          </a:p>
          <a:p>
            <a:pPr>
              <a:buNone/>
            </a:pPr>
            <a:r>
              <a:rPr lang="es-MX" sz="2600" dirty="0">
                <a:latin typeface="+mj-lt"/>
              </a:rPr>
              <a:t>	</a:t>
            </a:r>
          </a:p>
          <a:p>
            <a:r>
              <a:rPr lang="es-MX" sz="2600" dirty="0">
                <a:latin typeface="+mj-lt"/>
              </a:rPr>
              <a:t>Delgado, A. (2001). </a:t>
            </a:r>
            <a:r>
              <a:rPr lang="es-MX" sz="2600" i="1" dirty="0">
                <a:latin typeface="+mj-lt"/>
              </a:rPr>
              <a:t>Formación </a:t>
            </a:r>
            <a:r>
              <a:rPr lang="es-MX" sz="2600" i="1" dirty="0" err="1">
                <a:latin typeface="+mj-lt"/>
              </a:rPr>
              <a:t>valoral</a:t>
            </a:r>
            <a:r>
              <a:rPr lang="es-MX" sz="2600" i="1" dirty="0">
                <a:latin typeface="+mj-lt"/>
              </a:rPr>
              <a:t> a nivel universitario.</a:t>
            </a:r>
            <a:r>
              <a:rPr lang="es-MX" sz="2600" dirty="0">
                <a:latin typeface="+mj-lt"/>
              </a:rPr>
              <a:t> México: Universidad Iberoamericana. </a:t>
            </a:r>
          </a:p>
          <a:p>
            <a:pPr>
              <a:buNone/>
            </a:pPr>
            <a:r>
              <a:rPr lang="es-MX" sz="2600" dirty="0">
                <a:latin typeface="+mj-lt"/>
              </a:rPr>
              <a:t>	</a:t>
            </a:r>
          </a:p>
          <a:p>
            <a:r>
              <a:rPr lang="es-MX" sz="2600" dirty="0" err="1">
                <a:latin typeface="+mj-lt"/>
              </a:rPr>
              <a:t>Escolá</a:t>
            </a:r>
            <a:r>
              <a:rPr lang="es-MX" sz="2600" dirty="0">
                <a:latin typeface="+mj-lt"/>
              </a:rPr>
              <a:t>, R. y Murillo I. (2000), </a:t>
            </a:r>
            <a:r>
              <a:rPr lang="es-MX" sz="2600" i="1" dirty="0">
                <a:latin typeface="+mj-lt"/>
              </a:rPr>
              <a:t>Ética para Ingenieros,</a:t>
            </a:r>
            <a:r>
              <a:rPr lang="es-MX" sz="2600" dirty="0">
                <a:latin typeface="+mj-lt"/>
              </a:rPr>
              <a:t> Navarra, España: Editorial </a:t>
            </a:r>
            <a:r>
              <a:rPr lang="es-MX" sz="2600" dirty="0" err="1">
                <a:latin typeface="+mj-lt"/>
              </a:rPr>
              <a:t>Eunsa</a:t>
            </a:r>
            <a:r>
              <a:rPr lang="es-MX" sz="2600" dirty="0">
                <a:latin typeface="+mj-lt"/>
              </a:rPr>
              <a:t>.</a:t>
            </a:r>
          </a:p>
          <a:p>
            <a:pPr>
              <a:buNone/>
            </a:pPr>
            <a:r>
              <a:rPr lang="es-MX" sz="2600" dirty="0">
                <a:latin typeface="+mj-lt"/>
              </a:rPr>
              <a:t> </a:t>
            </a:r>
          </a:p>
          <a:p>
            <a:endParaRPr lang="es-MX" sz="2600" dirty="0">
              <a:latin typeface="+mj-lt"/>
            </a:endParaRPr>
          </a:p>
          <a:p>
            <a:endParaRPr lang="es-MX" sz="2600" dirty="0">
              <a:latin typeface="+mj-lt"/>
            </a:endParaRPr>
          </a:p>
          <a:p>
            <a:endParaRPr lang="es-MX"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a:t>Objetivo de la Unidad de Aprendizaje</a:t>
            </a:r>
          </a:p>
        </p:txBody>
      </p:sp>
      <p:sp>
        <p:nvSpPr>
          <p:cNvPr id="3" name="2 Marcador de contenido"/>
          <p:cNvSpPr>
            <a:spLocks noGrp="1"/>
          </p:cNvSpPr>
          <p:nvPr>
            <p:ph idx="1"/>
          </p:nvPr>
        </p:nvSpPr>
        <p:spPr/>
        <p:txBody>
          <a:bodyPr/>
          <a:lstStyle/>
          <a:p>
            <a:pPr algn="just">
              <a:buNone/>
            </a:pPr>
            <a:r>
              <a:rPr lang="es-MX" dirty="0"/>
              <a:t>	 Identificar, analizar y aplicar criterios éticos fundamentales relacionados con el trabajo e integrar conocimientos, habilidades y actitudes en la cultura profesional y una fisonomía ética concreta y específica que entiende el trabajo como medio de perfeccionamiento, plenitud y felicidad humana.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908720"/>
            <a:ext cx="8229600" cy="5217443"/>
          </a:xfrm>
        </p:spPr>
        <p:txBody>
          <a:bodyPr/>
          <a:lstStyle/>
          <a:p>
            <a:pPr algn="just">
              <a:buNone/>
            </a:pPr>
            <a:r>
              <a:rPr lang="es-MX" dirty="0"/>
              <a:t>	Para su desarrollo, se estructura en cuatro Unidades Temáticas (UT) que parten del estudio de las generalidades de la ética, revisando su división, los métodos y la relación de la ética con otras ciencias, posteriormente se establece el concepto de desarrollo sustentable, para terminar con la relación entre ética, sociedad, profesión y trabajo con sus debidas responsabilidades.</a:t>
            </a:r>
          </a:p>
          <a:p>
            <a:endParaRPr lang="es-MX"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a:t>Contenido</a:t>
            </a:r>
          </a:p>
        </p:txBody>
      </p:sp>
      <p:sp>
        <p:nvSpPr>
          <p:cNvPr id="3" name="2 Marcador de contenido"/>
          <p:cNvSpPr>
            <a:spLocks noGrp="1"/>
          </p:cNvSpPr>
          <p:nvPr>
            <p:ph idx="1"/>
          </p:nvPr>
        </p:nvSpPr>
        <p:spPr/>
        <p:txBody>
          <a:bodyPr>
            <a:normAutofit lnSpcReduction="10000"/>
          </a:bodyPr>
          <a:lstStyle/>
          <a:p>
            <a:pPr>
              <a:buNone/>
            </a:pPr>
            <a:endParaRPr lang="es-MX" dirty="0"/>
          </a:p>
          <a:p>
            <a:r>
              <a:rPr lang="es-MX" dirty="0"/>
              <a:t>Unidad 1. Generalidades de la Ética</a:t>
            </a:r>
          </a:p>
          <a:p>
            <a:endParaRPr lang="es-MX" dirty="0"/>
          </a:p>
          <a:p>
            <a:r>
              <a:rPr lang="es-MX" dirty="0"/>
              <a:t>Unidad 2. Desarrollo Sustentable</a:t>
            </a:r>
          </a:p>
          <a:p>
            <a:endParaRPr lang="es-MX" dirty="0"/>
          </a:p>
          <a:p>
            <a:r>
              <a:rPr lang="es-MX" dirty="0"/>
              <a:t>Unidad 3. Ética, sociedad, profesión y trabajo</a:t>
            </a:r>
          </a:p>
          <a:p>
            <a:endParaRPr lang="es-MX" dirty="0"/>
          </a:p>
          <a:p>
            <a:r>
              <a:rPr lang="es-MX" dirty="0"/>
              <a:t>Unidad 4. Responsabilidad profesional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dirty="0"/>
              <a:t>Unidad 1. Generalidades de la Ética </a:t>
            </a:r>
          </a:p>
        </p:txBody>
      </p:sp>
      <p:sp>
        <p:nvSpPr>
          <p:cNvPr id="3" name="2 Marcador de contenido"/>
          <p:cNvSpPr>
            <a:spLocks noGrp="1"/>
          </p:cNvSpPr>
          <p:nvPr>
            <p:ph idx="1"/>
          </p:nvPr>
        </p:nvSpPr>
        <p:spPr/>
        <p:txBody>
          <a:bodyPr>
            <a:normAutofit/>
          </a:bodyPr>
          <a:lstStyle/>
          <a:p>
            <a:pPr lvl="0"/>
            <a:r>
              <a:rPr lang="es-MX" dirty="0"/>
              <a:t>Concepto de ética, división y métodos.</a:t>
            </a:r>
          </a:p>
          <a:p>
            <a:pPr lvl="1"/>
            <a:r>
              <a:rPr lang="es-MX" dirty="0"/>
              <a:t>Concepto de Ética.</a:t>
            </a:r>
          </a:p>
          <a:p>
            <a:pPr lvl="1"/>
            <a:r>
              <a:rPr lang="es-MX" dirty="0"/>
              <a:t>División de la Ética.</a:t>
            </a:r>
          </a:p>
          <a:p>
            <a:pPr lvl="1"/>
            <a:r>
              <a:rPr lang="es-MX" dirty="0"/>
              <a:t>Método de la Ética.</a:t>
            </a:r>
          </a:p>
          <a:p>
            <a:pPr lvl="0"/>
            <a:r>
              <a:rPr lang="es-MX" dirty="0"/>
              <a:t>Relación de la Ética con otras ciencias.</a:t>
            </a:r>
          </a:p>
          <a:p>
            <a:pPr lvl="0"/>
            <a:r>
              <a:rPr lang="es-MX" dirty="0"/>
              <a:t>Ética, desarrollo e investigación.</a:t>
            </a:r>
          </a:p>
          <a:p>
            <a:r>
              <a:rPr lang="es-MX" dirty="0"/>
              <a:t>Ética profesional de los Ingenieros en Sistemas Energéticos Sustentables.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a:t>Objetivo de la unidad</a:t>
            </a:r>
          </a:p>
        </p:txBody>
      </p:sp>
      <p:sp>
        <p:nvSpPr>
          <p:cNvPr id="3" name="2 Marcador de contenido"/>
          <p:cNvSpPr>
            <a:spLocks noGrp="1"/>
          </p:cNvSpPr>
          <p:nvPr>
            <p:ph idx="1"/>
          </p:nvPr>
        </p:nvSpPr>
        <p:spPr/>
        <p:txBody>
          <a:bodyPr/>
          <a:lstStyle/>
          <a:p>
            <a:pPr algn="just"/>
            <a:r>
              <a:rPr lang="es-MX" dirty="0"/>
              <a:t>Reconocer el sentido de la Ética como ciencia del obrar humano que busca la perfección y la felicidad, así como reflexionar acerca de las cuestiones éticas básicas del hombre en función de su vida actual y de su futura vida profesional.</a:t>
            </a:r>
          </a:p>
          <a:p>
            <a:pPr>
              <a:buNone/>
            </a:pPr>
            <a:endParaRPr lang="es-MX" dirty="0"/>
          </a:p>
        </p:txBody>
      </p:sp>
      <p:pic>
        <p:nvPicPr>
          <p:cNvPr id="4" name="Imagen 3"/>
          <p:cNvPicPr>
            <a:picLocks noChangeAspect="1"/>
          </p:cNvPicPr>
          <p:nvPr/>
        </p:nvPicPr>
        <p:blipFill>
          <a:blip r:embed="rId2"/>
          <a:stretch>
            <a:fillRect/>
          </a:stretch>
        </p:blipFill>
        <p:spPr>
          <a:xfrm>
            <a:off x="4427984" y="4581128"/>
            <a:ext cx="4258816" cy="1847850"/>
          </a:xfrm>
          <a:prstGeom prst="rect">
            <a:avLst/>
          </a:prstGeom>
        </p:spPr>
      </p:pic>
    </p:spTree>
    <p:extLst>
      <p:ext uri="{BB962C8B-B14F-4D97-AF65-F5344CB8AC3E}">
        <p14:creationId xmlns:p14="http://schemas.microsoft.com/office/powerpoint/2010/main" val="370406794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a:t>Conceptos de Ética</a:t>
            </a:r>
          </a:p>
        </p:txBody>
      </p:sp>
      <p:sp>
        <p:nvSpPr>
          <p:cNvPr id="3" name="2 Marcador de contenido"/>
          <p:cNvSpPr>
            <a:spLocks noGrp="1"/>
          </p:cNvSpPr>
          <p:nvPr>
            <p:ph idx="1"/>
          </p:nvPr>
        </p:nvSpPr>
        <p:spPr/>
        <p:txBody>
          <a:bodyPr/>
          <a:lstStyle/>
          <a:p>
            <a:pPr algn="just"/>
            <a:r>
              <a:rPr lang="es-MX" dirty="0"/>
              <a:t>Disciplina filosófica que se encarga de estudiar la vida moral del Hombre.  </a:t>
            </a:r>
          </a:p>
          <a:p>
            <a:pPr algn="just"/>
            <a:r>
              <a:rPr lang="es-MX" dirty="0"/>
              <a:t>Ciencia que estudia la bondad o maldad de los actos humanos.</a:t>
            </a:r>
          </a:p>
          <a:p>
            <a:pPr algn="just"/>
            <a:r>
              <a:rPr lang="es-MX" dirty="0"/>
              <a:t>Etimológicamente proviene del griego </a:t>
            </a:r>
            <a:r>
              <a:rPr lang="es-MX" dirty="0" err="1"/>
              <a:t>éthos</a:t>
            </a:r>
            <a:r>
              <a:rPr lang="es-MX" dirty="0"/>
              <a:t> que significa costumbre: Ciencia de las costumbres.</a:t>
            </a:r>
          </a:p>
          <a:p>
            <a:pPr algn="just">
              <a:buNone/>
            </a:pPr>
            <a:r>
              <a:rPr lang="es-MX" dirty="0"/>
              <a:t>	</a:t>
            </a:r>
          </a:p>
        </p:txBody>
      </p:sp>
    </p:spTree>
    <p:extLst>
      <p:ext uri="{BB962C8B-B14F-4D97-AF65-F5344CB8AC3E}">
        <p14:creationId xmlns:p14="http://schemas.microsoft.com/office/powerpoint/2010/main" val="4221513111"/>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159</TotalTime>
  <Words>1075</Words>
  <Application>Microsoft Office PowerPoint</Application>
  <PresentationFormat>Presentación en pantalla (4:3)</PresentationFormat>
  <Paragraphs>133</Paragraphs>
  <Slides>36</Slides>
  <Notes>1</Notes>
  <HiddenSlides>0</HiddenSlides>
  <MMClips>0</MMClips>
  <ScaleCrop>false</ScaleCrop>
  <HeadingPairs>
    <vt:vector size="6" baseType="variant">
      <vt:variant>
        <vt:lpstr>Fuentes usadas</vt:lpstr>
      </vt:variant>
      <vt:variant>
        <vt:i4>3</vt:i4>
      </vt:variant>
      <vt:variant>
        <vt:lpstr>Tema</vt:lpstr>
      </vt:variant>
      <vt:variant>
        <vt:i4>1</vt:i4>
      </vt:variant>
      <vt:variant>
        <vt:lpstr>Títulos de diapositiva</vt:lpstr>
      </vt:variant>
      <vt:variant>
        <vt:i4>36</vt:i4>
      </vt:variant>
    </vt:vector>
  </HeadingPairs>
  <TitlesOfParts>
    <vt:vector size="40" baseType="lpstr">
      <vt:lpstr>Arial</vt:lpstr>
      <vt:lpstr>Calibri</vt:lpstr>
      <vt:lpstr>Wingdings</vt:lpstr>
      <vt:lpstr>Tema de Office</vt:lpstr>
      <vt:lpstr>Licenciatura de Ingeniería en Sistemas  Energéticos Sustentables </vt:lpstr>
      <vt:lpstr>Presentación</vt:lpstr>
      <vt:lpstr>Presentación de PowerPoint</vt:lpstr>
      <vt:lpstr>Objetivo de la Unidad de Aprendizaje</vt:lpstr>
      <vt:lpstr>Presentación de PowerPoint</vt:lpstr>
      <vt:lpstr>Contenido</vt:lpstr>
      <vt:lpstr>Unidad 1. Generalidades de la Ética </vt:lpstr>
      <vt:lpstr>Objetivo de la unidad</vt:lpstr>
      <vt:lpstr>Conceptos de Ética</vt:lpstr>
      <vt:lpstr>Objeto de la Ética</vt:lpstr>
      <vt:lpstr>Presentación de PowerPoint</vt:lpstr>
      <vt:lpstr>Presentación de PowerPoint</vt:lpstr>
      <vt:lpstr>Diferencia entre Ética y moral</vt:lpstr>
      <vt:lpstr>Niveles de esta diferencia</vt:lpstr>
      <vt:lpstr>Método de la Ética</vt:lpstr>
      <vt:lpstr>Presentación de PowerPoint</vt:lpstr>
      <vt:lpstr>Tipos de Ética</vt:lpstr>
      <vt:lpstr>División de la Ética</vt:lpstr>
      <vt:lpstr>Presentación de PowerPoint</vt:lpstr>
      <vt:lpstr>Presentación de PowerPoint</vt:lpstr>
      <vt:lpstr>Relación de la Ética con otras ciencias</vt:lpstr>
      <vt:lpstr>Presentación de PowerPoint</vt:lpstr>
      <vt:lpstr>Presentación de PowerPoint</vt:lpstr>
      <vt:lpstr>Presentación de PowerPoint</vt:lpstr>
      <vt:lpstr>Presentación de PowerPoint</vt:lpstr>
      <vt:lpstr>Ética e investigación</vt:lpstr>
      <vt:lpstr>Presentación de PowerPoint</vt:lpstr>
      <vt:lpstr>Presentación de PowerPoint</vt:lpstr>
      <vt:lpstr>Ética, desarrollo e investigación</vt:lpstr>
      <vt:lpstr>Presentación de PowerPoint</vt:lpstr>
      <vt:lpstr>Normatividad</vt:lpstr>
      <vt:lpstr>Criterio de interpretación</vt:lpstr>
      <vt:lpstr>Ética profesional</vt:lpstr>
      <vt:lpstr>Ética profesional</vt:lpstr>
      <vt:lpstr>Presentación de PowerPoint</vt:lpstr>
      <vt:lpstr>Bibliografía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Licenciatura de Ingeniería en Sistemas  Energéticos Sustentables</dc:title>
  <dc:creator>Ma. Rosa RQ</dc:creator>
  <cp:lastModifiedBy>MARIA  ROSA QUINTANA GUERRA</cp:lastModifiedBy>
  <cp:revision>33</cp:revision>
  <dcterms:created xsi:type="dcterms:W3CDTF">2014-10-29T21:54:37Z</dcterms:created>
  <dcterms:modified xsi:type="dcterms:W3CDTF">2016-10-11T20:14:45Z</dcterms:modified>
</cp:coreProperties>
</file>