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1" r:id="rId5"/>
    <p:sldId id="263" r:id="rId6"/>
    <p:sldId id="259" r:id="rId7"/>
    <p:sldId id="266" r:id="rId8"/>
    <p:sldId id="262" r:id="rId9"/>
    <p:sldId id="264" r:id="rId10"/>
    <p:sldId id="265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60" r:id="rId20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77" d="100"/>
          <a:sy n="77" d="100"/>
        </p:scale>
        <p:origin x="-462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263D1956-4CF7-4030-88D7-FB58C8561108}" type="datetimeFigureOut">
              <a:rPr lang="es-MX" smtClean="0"/>
              <a:pPr/>
              <a:t>13/10/2016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3EB4EFE2-AECB-4642-9E3D-24EABAA1A983}" type="slidenum">
              <a:rPr lang="es-MX" smtClean="0"/>
              <a:pPr/>
              <a:t>‹Nº›</a:t>
            </a:fld>
            <a:endParaRPr lang="es-MX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0307226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D1956-4CF7-4030-88D7-FB58C8561108}" type="datetimeFigureOut">
              <a:rPr lang="es-MX" smtClean="0"/>
              <a:pPr/>
              <a:t>13/10/2016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4EFE2-AECB-4642-9E3D-24EABAA1A983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27668231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D1956-4CF7-4030-88D7-FB58C8561108}" type="datetimeFigureOut">
              <a:rPr lang="es-MX" smtClean="0"/>
              <a:pPr/>
              <a:t>13/10/2016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4EFE2-AECB-4642-9E3D-24EABAA1A983}" type="slidenum">
              <a:rPr lang="es-MX" smtClean="0"/>
              <a:pPr/>
              <a:t>‹Nº›</a:t>
            </a:fld>
            <a:endParaRPr lang="es-MX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2655601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D1956-4CF7-4030-88D7-FB58C8561108}" type="datetimeFigureOut">
              <a:rPr lang="es-MX" smtClean="0"/>
              <a:pPr/>
              <a:t>13/10/2016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4EFE2-AECB-4642-9E3D-24EABAA1A983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256360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D1956-4CF7-4030-88D7-FB58C8561108}" type="datetimeFigureOut">
              <a:rPr lang="es-MX" smtClean="0"/>
              <a:pPr/>
              <a:t>13/10/2016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4EFE2-AECB-4642-9E3D-24EABAA1A983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29999196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D1956-4CF7-4030-88D7-FB58C8561108}" type="datetimeFigureOut">
              <a:rPr lang="es-MX" smtClean="0"/>
              <a:pPr/>
              <a:t>13/10/2016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4EFE2-AECB-4642-9E3D-24EABAA1A983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5317541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D1956-4CF7-4030-88D7-FB58C8561108}" type="datetimeFigureOut">
              <a:rPr lang="es-MX" smtClean="0"/>
              <a:pPr/>
              <a:t>13/10/2016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4EFE2-AECB-4642-9E3D-24EABAA1A983}" type="slidenum">
              <a:rPr lang="es-MX" smtClean="0"/>
              <a:pPr/>
              <a:t>‹Nº›</a:t>
            </a:fld>
            <a:endParaRPr lang="es-MX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1272020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D1956-4CF7-4030-88D7-FB58C8561108}" type="datetimeFigureOut">
              <a:rPr lang="es-MX" smtClean="0"/>
              <a:pPr/>
              <a:t>13/10/2016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4EFE2-AECB-4642-9E3D-24EABAA1A983}" type="slidenum">
              <a:rPr lang="es-MX" smtClean="0"/>
              <a:pPr/>
              <a:t>‹Nº›</a:t>
            </a:fld>
            <a:endParaRPr lang="es-MX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7562100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D1956-4CF7-4030-88D7-FB58C8561108}" type="datetimeFigureOut">
              <a:rPr lang="es-MX" smtClean="0"/>
              <a:pPr/>
              <a:t>13/10/2016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4EFE2-AECB-4642-9E3D-24EABAA1A983}" type="slidenum">
              <a:rPr lang="es-MX" smtClean="0"/>
              <a:pPr/>
              <a:t>‹Nº›</a:t>
            </a:fld>
            <a:endParaRPr lang="es-MX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706417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D1956-4CF7-4030-88D7-FB58C8561108}" type="datetimeFigureOut">
              <a:rPr lang="es-MX" smtClean="0"/>
              <a:pPr/>
              <a:t>13/10/2016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4EFE2-AECB-4642-9E3D-24EABAA1A983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3396116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D1956-4CF7-4030-88D7-FB58C8561108}" type="datetimeFigureOut">
              <a:rPr lang="es-MX" smtClean="0"/>
              <a:pPr/>
              <a:t>13/10/2016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4EFE2-AECB-4642-9E3D-24EABAA1A983}" type="slidenum">
              <a:rPr lang="es-MX" smtClean="0"/>
              <a:pPr/>
              <a:t>‹Nº›</a:t>
            </a:fld>
            <a:endParaRPr lang="es-MX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4632160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D1956-4CF7-4030-88D7-FB58C8561108}" type="datetimeFigureOut">
              <a:rPr lang="es-MX" smtClean="0"/>
              <a:pPr/>
              <a:t>13/10/2016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4EFE2-AECB-4642-9E3D-24EABAA1A983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1584864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D1956-4CF7-4030-88D7-FB58C8561108}" type="datetimeFigureOut">
              <a:rPr lang="es-MX" smtClean="0"/>
              <a:pPr/>
              <a:t>13/10/2016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4EFE2-AECB-4642-9E3D-24EABAA1A983}" type="slidenum">
              <a:rPr lang="es-MX" smtClean="0"/>
              <a:pPr/>
              <a:t>‹Nº›</a:t>
            </a:fld>
            <a:endParaRPr lang="es-MX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4575672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D1956-4CF7-4030-88D7-FB58C8561108}" type="datetimeFigureOut">
              <a:rPr lang="es-MX" smtClean="0"/>
              <a:pPr/>
              <a:t>13/10/2016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4EFE2-AECB-4642-9E3D-24EABAA1A983}" type="slidenum">
              <a:rPr lang="es-MX" smtClean="0"/>
              <a:pPr/>
              <a:t>‹Nº›</a:t>
            </a:fld>
            <a:endParaRPr lang="es-MX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847161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D1956-4CF7-4030-88D7-FB58C8561108}" type="datetimeFigureOut">
              <a:rPr lang="es-MX" smtClean="0"/>
              <a:pPr/>
              <a:t>13/10/2016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4EFE2-AECB-4642-9E3D-24EABAA1A983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38077232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D1956-4CF7-4030-88D7-FB58C8561108}" type="datetimeFigureOut">
              <a:rPr lang="es-MX" smtClean="0"/>
              <a:pPr/>
              <a:t>13/10/2016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4EFE2-AECB-4642-9E3D-24EABAA1A983}" type="slidenum">
              <a:rPr lang="es-MX" smtClean="0"/>
              <a:pPr/>
              <a:t>‹Nº›</a:t>
            </a:fld>
            <a:endParaRPr lang="es-MX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7072801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D1956-4CF7-4030-88D7-FB58C8561108}" type="datetimeFigureOut">
              <a:rPr lang="es-MX" smtClean="0"/>
              <a:pPr/>
              <a:t>13/10/2016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4EFE2-AECB-4642-9E3D-24EABAA1A983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3512509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263D1956-4CF7-4030-88D7-FB58C8561108}" type="datetimeFigureOut">
              <a:rPr lang="es-MX" smtClean="0"/>
              <a:pPr/>
              <a:t>13/10/2016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3EB4EFE2-AECB-4642-9E3D-24EABAA1A983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19702676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sz="3600" dirty="0" smtClean="0"/>
              <a:t>LENGUAJE DE PROGRAMACIÓN ORIENTADO A OBJETOS</a:t>
            </a:r>
            <a:endParaRPr lang="es-MX" sz="36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MX" dirty="0" smtClean="0"/>
              <a:t>ELABORADO POR: </a:t>
            </a:r>
          </a:p>
          <a:p>
            <a:r>
              <a:rPr lang="es-MX" dirty="0" smtClean="0"/>
              <a:t>M. en C. </a:t>
            </a:r>
            <a:r>
              <a:rPr lang="es-MX" dirty="0" smtClean="0"/>
              <a:t>ADRIANA BUSTAMANTE ALMARAZ</a:t>
            </a:r>
            <a:endParaRPr lang="es-MX" dirty="0" smtClean="0"/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908383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6014146"/>
            <a:ext cx="12192000" cy="843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18950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PROGRAMACIÓN UML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MX" dirty="0"/>
              <a:t>Los modelos consisten en diagramas o imágenes. Lo que se intenta con los modelos </a:t>
            </a:r>
            <a:r>
              <a:rPr lang="es-MX" dirty="0" smtClean="0"/>
              <a:t>es que </a:t>
            </a:r>
            <a:r>
              <a:rPr lang="es-MX" dirty="0"/>
              <a:t>sean más baratos para producir y experimentar que con el código</a:t>
            </a:r>
            <a:r>
              <a:rPr lang="es-MX" dirty="0" smtClean="0"/>
              <a:t>.</a:t>
            </a:r>
          </a:p>
          <a:p>
            <a:pPr marL="0" indent="0">
              <a:buNone/>
            </a:pPr>
            <a:r>
              <a:rPr lang="es-MX" dirty="0" smtClean="0"/>
              <a:t>EL Lenguaje </a:t>
            </a:r>
            <a:r>
              <a:rPr lang="es-MX" dirty="0"/>
              <a:t>de Modelaje Unificado tiene un amplio espectro de usos. Puede ser utilizado para </a:t>
            </a:r>
            <a:r>
              <a:rPr lang="es-MX" dirty="0" smtClean="0"/>
              <a:t>el modelaje </a:t>
            </a:r>
            <a:r>
              <a:rPr lang="es-MX" dirty="0"/>
              <a:t>del negocio, el modelaje de software en todas las fases de desarrollo y para todos </a:t>
            </a:r>
            <a:r>
              <a:rPr lang="es-MX" dirty="0" smtClean="0"/>
              <a:t>los tipos </a:t>
            </a:r>
            <a:r>
              <a:rPr lang="es-MX" dirty="0"/>
              <a:t>de sistemas, y modelaje en general de cualquier construcción que tenga una </a:t>
            </a:r>
            <a:r>
              <a:rPr lang="es-MX" dirty="0" smtClean="0"/>
              <a:t>estructura estática </a:t>
            </a:r>
            <a:r>
              <a:rPr lang="es-MX" dirty="0"/>
              <a:t>y un comportamiento dinámico. Con el objetivo de alcanzar estas amplias capacidades, </a:t>
            </a:r>
            <a:r>
              <a:rPr lang="es-MX" dirty="0" smtClean="0"/>
              <a:t>el lenguaje </a:t>
            </a:r>
            <a:r>
              <a:rPr lang="es-MX" dirty="0"/>
              <a:t>es definido a ser extensivo y suficientemente genérico para permitir el modelaje de </a:t>
            </a:r>
            <a:r>
              <a:rPr lang="es-MX" dirty="0" smtClean="0"/>
              <a:t>tales sistemas </a:t>
            </a:r>
            <a:r>
              <a:rPr lang="es-MX" dirty="0"/>
              <a:t>diversos, evitando tanta especialidad y complejidad.</a:t>
            </a:r>
            <a:endParaRPr lang="es-MX" dirty="0" smtClean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xmlns="" val="1337883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PROGRAMACIÓN UML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MX" dirty="0"/>
              <a:t>Diagramas: Son los gráficos que describen los contenidos en una vista. Los diagramas son los gráficos actuales que muestran los símbolos de los elementos del </a:t>
            </a:r>
            <a:r>
              <a:rPr lang="es-MX" dirty="0" smtClean="0"/>
              <a:t>modelo arreglados </a:t>
            </a:r>
            <a:r>
              <a:rPr lang="es-MX" dirty="0"/>
              <a:t>para ilustrar una parte particular o aspecto del sistema. Un modelo del sistema </a:t>
            </a:r>
            <a:r>
              <a:rPr lang="es-MX" dirty="0" smtClean="0"/>
              <a:t>típicamente tiene </a:t>
            </a:r>
            <a:r>
              <a:rPr lang="es-MX" dirty="0"/>
              <a:t>varios diagramas de cada tipo. Un diagrama es una parte de una vista específica; y cuando </a:t>
            </a:r>
            <a:r>
              <a:rPr lang="es-MX" dirty="0" smtClean="0"/>
              <a:t>es dibujado</a:t>
            </a:r>
            <a:r>
              <a:rPr lang="es-MX" dirty="0"/>
              <a:t>, es </a:t>
            </a:r>
            <a:r>
              <a:rPr lang="es-MX" dirty="0" smtClean="0"/>
              <a:t> </a:t>
            </a:r>
            <a:r>
              <a:rPr lang="es-MX" dirty="0" err="1" smtClean="0"/>
              <a:t>sualmente</a:t>
            </a:r>
            <a:r>
              <a:rPr lang="es-MX" dirty="0" smtClean="0"/>
              <a:t> </a:t>
            </a:r>
            <a:r>
              <a:rPr lang="es-MX" dirty="0"/>
              <a:t>adecuado para una vista. Algunos tipos de diagramas pueden ser parte </a:t>
            </a:r>
            <a:r>
              <a:rPr lang="es-MX" dirty="0" smtClean="0"/>
              <a:t>de varias </a:t>
            </a:r>
            <a:r>
              <a:rPr lang="es-MX" dirty="0"/>
              <a:t>vistas, dependiendo de los contenidos del diagrama.</a:t>
            </a:r>
          </a:p>
        </p:txBody>
      </p:sp>
    </p:spTree>
    <p:extLst>
      <p:ext uri="{BB962C8B-B14F-4D97-AF65-F5344CB8AC3E}">
        <p14:creationId xmlns:p14="http://schemas.microsoft.com/office/powerpoint/2010/main" xmlns="" val="31720761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PROGRAMACIÓN UML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MX" dirty="0"/>
              <a:t>Un </a:t>
            </a:r>
            <a:r>
              <a:rPr lang="es-MX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diagrama de casos d e uso </a:t>
            </a:r>
            <a:r>
              <a:rPr lang="es-MX" dirty="0"/>
              <a:t>es una vista gráfica de algunos o todos los actores, casos de uso y </a:t>
            </a:r>
            <a:r>
              <a:rPr lang="es-MX" dirty="0" smtClean="0"/>
              <a:t>sus interacciones</a:t>
            </a:r>
            <a:r>
              <a:rPr lang="es-MX" dirty="0"/>
              <a:t>, identificados para un sistema. Cada sistema típicamente tiene un diagrama de Caso </a:t>
            </a:r>
            <a:r>
              <a:rPr lang="es-MX" dirty="0" smtClean="0"/>
              <a:t>de Uso </a:t>
            </a:r>
            <a:r>
              <a:rPr lang="es-MX" dirty="0"/>
              <a:t>Principal, el cual es la imagen de las fronteras del sistema (actores) y la funcionalidad </a:t>
            </a:r>
            <a:r>
              <a:rPr lang="es-MX" dirty="0" smtClean="0"/>
              <a:t>principal proporcionada </a:t>
            </a:r>
            <a:r>
              <a:rPr lang="es-MX" dirty="0"/>
              <a:t>por el sistema (casos de uso). Otros diagramas de caso de uso pueden ser </a:t>
            </a:r>
            <a:r>
              <a:rPr lang="es-MX" dirty="0" smtClean="0"/>
              <a:t>creados cuando </a:t>
            </a:r>
            <a:r>
              <a:rPr lang="es-MX" dirty="0"/>
              <a:t>sea </a:t>
            </a:r>
            <a:r>
              <a:rPr lang="es-MX" dirty="0" err="1" smtClean="0"/>
              <a:t>necesario.A</a:t>
            </a:r>
            <a:r>
              <a:rPr lang="es-MX" dirty="0" smtClean="0"/>
              <a:t> continuación se muestra un ejemplo:</a:t>
            </a:r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4" name="Imagen 3" descr="Recorte de pantalla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9079" y="5015841"/>
            <a:ext cx="3832640" cy="1668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360415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PROGRAMACIÓN UML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MX" dirty="0"/>
              <a:t>Los </a:t>
            </a:r>
            <a:r>
              <a:rPr lang="es-MX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diagramas de clases </a:t>
            </a:r>
            <a:r>
              <a:rPr lang="es-MX" dirty="0"/>
              <a:t>se usan para mostrar las clases de un sistema y las </a:t>
            </a:r>
            <a:r>
              <a:rPr lang="es-MX" dirty="0" smtClean="0"/>
              <a:t>relaciones </a:t>
            </a:r>
            <a:r>
              <a:rPr lang="es-MX" dirty="0"/>
              <a:t>entre ellas. </a:t>
            </a:r>
            <a:r>
              <a:rPr lang="es-MX" dirty="0" smtClean="0"/>
              <a:t>Las clases </a:t>
            </a:r>
            <a:r>
              <a:rPr lang="es-MX" dirty="0"/>
              <a:t>no solo muestran la estructura de la información, sino que describen también </a:t>
            </a:r>
            <a:r>
              <a:rPr lang="es-MX" dirty="0" smtClean="0"/>
              <a:t>el comportamiento</a:t>
            </a:r>
            <a:r>
              <a:rPr lang="es-MX" dirty="0"/>
              <a:t>. Un propósito de los diagramas de clases es definir una base para otros </a:t>
            </a:r>
            <a:r>
              <a:rPr lang="es-MX" dirty="0" smtClean="0"/>
              <a:t>diagramas donde </a:t>
            </a:r>
            <a:r>
              <a:rPr lang="es-MX" dirty="0"/>
              <a:t>otros aspectos del sistema son mostrados (tales como los estados de los objetos o </a:t>
            </a:r>
            <a:r>
              <a:rPr lang="es-MX" dirty="0" smtClean="0"/>
              <a:t>la  colaboración </a:t>
            </a:r>
            <a:r>
              <a:rPr lang="es-MX" dirty="0"/>
              <a:t>entre ellos mostrados en los diagramas dinámicos). Una clase en un diagrama de </a:t>
            </a:r>
            <a:r>
              <a:rPr lang="es-MX" dirty="0" smtClean="0"/>
              <a:t>clase puede </a:t>
            </a:r>
            <a:r>
              <a:rPr lang="es-MX" dirty="0"/>
              <a:t>ser directamente implementada en un lenguaje de programación orientado a objetos.</a:t>
            </a:r>
          </a:p>
        </p:txBody>
      </p:sp>
    </p:spTree>
    <p:extLst>
      <p:ext uri="{BB962C8B-B14F-4D97-AF65-F5344CB8AC3E}">
        <p14:creationId xmlns:p14="http://schemas.microsoft.com/office/powerpoint/2010/main" xmlns="" val="18306218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PROGRAMACIÓN UML</a:t>
            </a:r>
            <a:endParaRPr lang="es-MX" dirty="0"/>
          </a:p>
        </p:txBody>
      </p:sp>
      <p:pic>
        <p:nvPicPr>
          <p:cNvPr id="5" name="Imagen 4" descr="Recorte de pantalla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1684"/>
          <a:stretch>
            <a:fillRect/>
          </a:stretch>
        </p:blipFill>
        <p:spPr>
          <a:xfrm>
            <a:off x="3116687" y="2446986"/>
            <a:ext cx="6040192" cy="3150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336241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PROGRAMACIÓN UML</a:t>
            </a:r>
            <a:endParaRPr lang="es-MX" dirty="0"/>
          </a:p>
        </p:txBody>
      </p:sp>
      <p:sp>
        <p:nvSpPr>
          <p:cNvPr id="3" name="CuadroTexto 2"/>
          <p:cNvSpPr txBox="1"/>
          <p:nvPr/>
        </p:nvSpPr>
        <p:spPr>
          <a:xfrm>
            <a:off x="1403797" y="2627290"/>
            <a:ext cx="9672034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U n </a:t>
            </a:r>
            <a:r>
              <a:rPr lang="es-MX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diagrama d e secuencia </a:t>
            </a:r>
            <a:r>
              <a:rPr lang="es-MX" dirty="0" smtClean="0"/>
              <a:t>muestra una colaboración dinámica entre una serie de objetos. El aspecto</a:t>
            </a:r>
          </a:p>
          <a:p>
            <a:r>
              <a:rPr lang="es-MX" dirty="0" smtClean="0"/>
              <a:t>importante de este diagrama es mostrar una secuencia de mensajes enviados entre los objetos.</a:t>
            </a:r>
          </a:p>
          <a:p>
            <a:r>
              <a:rPr lang="es-MX" dirty="0" smtClean="0"/>
              <a:t>También son mostradas las interacciones entre los objetos, algo que sucederá en un punto específico</a:t>
            </a:r>
          </a:p>
          <a:p>
            <a:r>
              <a:rPr lang="es-MX" dirty="0" smtClean="0"/>
              <a:t>de la ejecución de un sistema. Los diagramas consisten en una serie de objetos mostrados con líneas</a:t>
            </a:r>
          </a:p>
          <a:p>
            <a:r>
              <a:rPr lang="es-MX" dirty="0" smtClean="0"/>
              <a:t>verticales. El tiempo pasa descendentemente en el diagrama, y el diagrama muestra el intercambio de</a:t>
            </a:r>
          </a:p>
          <a:p>
            <a:r>
              <a:rPr lang="es-MX" dirty="0" smtClean="0"/>
              <a:t>mensajes entre los objetos a medida que pasa el tiempo en la secuencia o función. L os mensajes son</a:t>
            </a:r>
          </a:p>
          <a:p>
            <a:r>
              <a:rPr lang="es-MX" dirty="0" smtClean="0"/>
              <a:t>mostrados como líneas con flechas de mensajes entre las líneas verticales de los objetos. Las</a:t>
            </a:r>
          </a:p>
          <a:p>
            <a:r>
              <a:rPr lang="es-MX" dirty="0" smtClean="0"/>
              <a:t>especificaciones de tiempo y otros comentarios son añadidos en una escritura en el margen del</a:t>
            </a:r>
          </a:p>
          <a:p>
            <a:r>
              <a:rPr lang="es-MX" dirty="0" smtClean="0"/>
              <a:t>diagrama.</a:t>
            </a:r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xmlns="" val="8393757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PROGRAMACIÓN UML</a:t>
            </a:r>
            <a:endParaRPr lang="es-MX" dirty="0"/>
          </a:p>
        </p:txBody>
      </p:sp>
      <p:pic>
        <p:nvPicPr>
          <p:cNvPr id="3" name="Imagen 2" descr="Recorte de pantalla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0883"/>
          <a:stretch>
            <a:fillRect/>
          </a:stretch>
        </p:blipFill>
        <p:spPr>
          <a:xfrm>
            <a:off x="1625000" y="2523064"/>
            <a:ext cx="8615967" cy="3395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417011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PROGRAMACIÓN UML</a:t>
            </a:r>
            <a:endParaRPr lang="es-MX" dirty="0"/>
          </a:p>
        </p:txBody>
      </p:sp>
      <p:sp>
        <p:nvSpPr>
          <p:cNvPr id="3" name="CuadroTexto 2"/>
          <p:cNvSpPr txBox="1"/>
          <p:nvPr/>
        </p:nvSpPr>
        <p:spPr>
          <a:xfrm>
            <a:off x="1403797" y="2627290"/>
            <a:ext cx="96720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U</a:t>
            </a:r>
            <a:r>
              <a:rPr lang="es-MX" dirty="0" smtClean="0"/>
              <a:t>n diagrama de estado muestra el estado cambiante de un solo objeto,</a:t>
            </a:r>
          </a:p>
          <a:p>
            <a:r>
              <a:rPr lang="es-MX" dirty="0" smtClean="0"/>
              <a:t>conforme éste pasa por un sistema.</a:t>
            </a:r>
            <a:endParaRPr lang="es-MX" dirty="0"/>
          </a:p>
        </p:txBody>
      </p:sp>
      <p:pic>
        <p:nvPicPr>
          <p:cNvPr id="4" name="Imagen 3" descr="Recorte de pantalla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20865"/>
          <a:stretch>
            <a:fillRect/>
          </a:stretch>
        </p:blipFill>
        <p:spPr>
          <a:xfrm>
            <a:off x="3012069" y="3273620"/>
            <a:ext cx="6286477" cy="2311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368045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CONCEPTOS BASICOS DE PROGRAMACION ORIENTADA A OBJETOS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s-MX" dirty="0" smtClean="0"/>
              <a:t>CLASE: Es un plantilla implementada en software que describe un conjunto de objetos con atributos y comportamiento similares.</a:t>
            </a:r>
          </a:p>
          <a:p>
            <a:r>
              <a:rPr lang="es-MX" dirty="0" smtClean="0"/>
              <a:t>ATRIBUTO: Son las características individuales que diferencian am un objeto de otro y determinan su apariencia estado u otras cualidades.</a:t>
            </a:r>
          </a:p>
          <a:p>
            <a:r>
              <a:rPr lang="es-MX" dirty="0" smtClean="0"/>
              <a:t>COMPORTAMIENTO: El comportamiento de los objetos de una clase se implementan mediante funciones miembros o métodos-</a:t>
            </a:r>
          </a:p>
          <a:p>
            <a:r>
              <a:rPr lang="es-MX" dirty="0" smtClean="0"/>
              <a:t>CONSTRUCTORES: El constructor se llama de forma automática cuando se crea un objeto para situarlo en la memoria e inicializar  los miembros declarados en la clase.</a:t>
            </a:r>
          </a:p>
          <a:p>
            <a:r>
              <a:rPr lang="es-MX" dirty="0" smtClean="0"/>
              <a:t>IDENTIFICADORES: Como se escriben los nombres da las variables.</a:t>
            </a:r>
          </a:p>
          <a:p>
            <a:pPr marL="0" indent="0">
              <a:buNone/>
            </a:pPr>
            <a:endParaRPr lang="es-MX" dirty="0" smtClean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xmlns="" val="363068274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BIBLIOGRAFÍA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IAN SOMMERVILLE,INGENIERIA DE SOFTWARE (SEPTIMA EDICION)</a:t>
            </a:r>
          </a:p>
          <a:p>
            <a:r>
              <a:rPr lang="pt-BR" dirty="0"/>
              <a:t>Manual de UML - Paul </a:t>
            </a:r>
            <a:r>
              <a:rPr lang="pt-BR" dirty="0" err="1" smtClean="0"/>
              <a:t>Kimmel</a:t>
            </a:r>
            <a:endParaRPr lang="pt-BR" dirty="0" smtClean="0"/>
          </a:p>
          <a:p>
            <a:r>
              <a:rPr lang="es-MX" dirty="0"/>
              <a:t>Diseño y </a:t>
            </a:r>
            <a:r>
              <a:rPr lang="es-MX" dirty="0" err="1"/>
              <a:t>Analisis</a:t>
            </a:r>
            <a:r>
              <a:rPr lang="es-MX" dirty="0"/>
              <a:t> de Sistemas con UML </a:t>
            </a:r>
            <a:r>
              <a:rPr lang="es-MX" dirty="0" smtClean="0"/>
              <a:t>– Randall</a:t>
            </a:r>
          </a:p>
          <a:p>
            <a:r>
              <a:rPr lang="es-MX"/>
              <a:t>Prentice_Hall_Aprendiendo_UML_en_24_horas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xmlns="" val="22598626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DESARROLLLO EVOLUTIVO DE LA INGENIERIA DE SOFTWARE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2800" dirty="0" smtClean="0"/>
              <a:t>Este desarrollo evolutivo surge en la idea de desarrollar una implementación inicial , exponiéndola a los comentarios del usuario y refinándola a través de las diferentes de las diferentes versiones  hasta que se desarrolla un sistema adecuado. </a:t>
            </a:r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xmlns="" val="648420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DESARROLLLO EVOLUTIVO DE LA INGENIERIA DE SOFTWARE</a:t>
            </a:r>
            <a:endParaRPr lang="es-MX" dirty="0"/>
          </a:p>
        </p:txBody>
      </p:sp>
      <p:sp>
        <p:nvSpPr>
          <p:cNvPr id="4" name="Elipse 3"/>
          <p:cNvSpPr/>
          <p:nvPr/>
        </p:nvSpPr>
        <p:spPr>
          <a:xfrm>
            <a:off x="4488287" y="2781836"/>
            <a:ext cx="2498501" cy="8242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dirty="0" smtClean="0"/>
              <a:t>ESPECIFICACION</a:t>
            </a:r>
            <a:endParaRPr lang="es-MX" sz="1400" dirty="0"/>
          </a:p>
        </p:txBody>
      </p:sp>
      <p:sp>
        <p:nvSpPr>
          <p:cNvPr id="5" name="Elipse 4"/>
          <p:cNvSpPr/>
          <p:nvPr/>
        </p:nvSpPr>
        <p:spPr>
          <a:xfrm>
            <a:off x="4527458" y="4296654"/>
            <a:ext cx="2498502" cy="88864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dirty="0" smtClean="0"/>
              <a:t>DESARROLLO</a:t>
            </a:r>
            <a:endParaRPr lang="es-MX" sz="1400" dirty="0"/>
          </a:p>
        </p:txBody>
      </p:sp>
      <p:sp>
        <p:nvSpPr>
          <p:cNvPr id="6" name="Rectángulo 5"/>
          <p:cNvSpPr/>
          <p:nvPr/>
        </p:nvSpPr>
        <p:spPr>
          <a:xfrm>
            <a:off x="897228" y="4134116"/>
            <a:ext cx="2258096" cy="6439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DESCRIPCION</a:t>
            </a:r>
            <a:endParaRPr lang="es-MX" dirty="0"/>
          </a:p>
        </p:txBody>
      </p:sp>
      <p:sp>
        <p:nvSpPr>
          <p:cNvPr id="7" name="Rectángulo 6"/>
          <p:cNvSpPr/>
          <p:nvPr/>
        </p:nvSpPr>
        <p:spPr>
          <a:xfrm>
            <a:off x="7977387" y="2653048"/>
            <a:ext cx="2202287" cy="7340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600" dirty="0" smtClean="0"/>
              <a:t>VERSION INICIAL</a:t>
            </a:r>
            <a:endParaRPr lang="es-MX" sz="1600" dirty="0"/>
          </a:p>
        </p:txBody>
      </p:sp>
      <p:sp>
        <p:nvSpPr>
          <p:cNvPr id="8" name="Rectángulo 7"/>
          <p:cNvSpPr/>
          <p:nvPr/>
        </p:nvSpPr>
        <p:spPr>
          <a:xfrm>
            <a:off x="8339065" y="4309531"/>
            <a:ext cx="1918952" cy="8098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600" dirty="0" smtClean="0"/>
              <a:t>VERSIONES INTERMEDIAS</a:t>
            </a:r>
            <a:endParaRPr lang="es-MX" sz="1600" dirty="0"/>
          </a:p>
        </p:txBody>
      </p:sp>
      <p:sp>
        <p:nvSpPr>
          <p:cNvPr id="9" name="Elipse 8"/>
          <p:cNvSpPr/>
          <p:nvPr/>
        </p:nvSpPr>
        <p:spPr>
          <a:xfrm>
            <a:off x="4392230" y="5972221"/>
            <a:ext cx="2633730" cy="8340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dirty="0" smtClean="0"/>
              <a:t>VALIDACION</a:t>
            </a:r>
            <a:endParaRPr lang="es-MX" sz="1400" dirty="0"/>
          </a:p>
        </p:txBody>
      </p:sp>
      <p:sp>
        <p:nvSpPr>
          <p:cNvPr id="10" name="Rectángulo 9"/>
          <p:cNvSpPr/>
          <p:nvPr/>
        </p:nvSpPr>
        <p:spPr>
          <a:xfrm>
            <a:off x="8390581" y="5838542"/>
            <a:ext cx="1867436" cy="5939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VERSION FINAL</a:t>
            </a:r>
            <a:endParaRPr lang="es-MX" dirty="0"/>
          </a:p>
        </p:txBody>
      </p:sp>
      <p:cxnSp>
        <p:nvCxnSpPr>
          <p:cNvPr id="12" name="Conector recto de flecha 11"/>
          <p:cNvCxnSpPr/>
          <p:nvPr/>
        </p:nvCxnSpPr>
        <p:spPr>
          <a:xfrm>
            <a:off x="7025960" y="2781836"/>
            <a:ext cx="61121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de flecha 13"/>
          <p:cNvCxnSpPr/>
          <p:nvPr/>
        </p:nvCxnSpPr>
        <p:spPr>
          <a:xfrm flipH="1">
            <a:off x="7122018" y="3193960"/>
            <a:ext cx="56666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cto de flecha 14"/>
          <p:cNvCxnSpPr/>
          <p:nvPr/>
        </p:nvCxnSpPr>
        <p:spPr>
          <a:xfrm>
            <a:off x="7314660" y="4582732"/>
            <a:ext cx="61121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de flecha 15"/>
          <p:cNvCxnSpPr/>
          <p:nvPr/>
        </p:nvCxnSpPr>
        <p:spPr>
          <a:xfrm flipH="1">
            <a:off x="7410718" y="4994856"/>
            <a:ext cx="56666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cto de flecha 17"/>
          <p:cNvCxnSpPr/>
          <p:nvPr/>
        </p:nvCxnSpPr>
        <p:spPr>
          <a:xfrm>
            <a:off x="5306096" y="3606084"/>
            <a:ext cx="0" cy="6905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ector recto de flecha 19"/>
          <p:cNvCxnSpPr/>
          <p:nvPr/>
        </p:nvCxnSpPr>
        <p:spPr>
          <a:xfrm flipV="1">
            <a:off x="6096000" y="3606084"/>
            <a:ext cx="0" cy="6905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ector recto de flecha 20"/>
          <p:cNvCxnSpPr/>
          <p:nvPr/>
        </p:nvCxnSpPr>
        <p:spPr>
          <a:xfrm>
            <a:off x="5306096" y="5185297"/>
            <a:ext cx="0" cy="6905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ector recto de flecha 21"/>
          <p:cNvCxnSpPr/>
          <p:nvPr/>
        </p:nvCxnSpPr>
        <p:spPr>
          <a:xfrm flipV="1">
            <a:off x="6096000" y="5185297"/>
            <a:ext cx="0" cy="6905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de flecha 23"/>
          <p:cNvCxnSpPr/>
          <p:nvPr/>
        </p:nvCxnSpPr>
        <p:spPr>
          <a:xfrm>
            <a:off x="3296992" y="4456088"/>
            <a:ext cx="109523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ector recto de flecha 25"/>
          <p:cNvCxnSpPr/>
          <p:nvPr/>
        </p:nvCxnSpPr>
        <p:spPr>
          <a:xfrm flipV="1">
            <a:off x="7099747" y="6136844"/>
            <a:ext cx="1217047" cy="128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9943034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MX" dirty="0" smtClean="0"/>
              <a:t>La ventaja  es que se obtiene una rápida realimentación del usuario, ya que la especificación, desarrollo y pruebas se ejecutan en cada iteración.</a:t>
            </a:r>
          </a:p>
          <a:p>
            <a:r>
              <a:rPr lang="es-MX" dirty="0" smtClean="0"/>
              <a:t>Existen dos tipos de desarrollo evolutivo:</a:t>
            </a:r>
          </a:p>
          <a:p>
            <a:pPr marL="0" indent="0">
              <a:buNone/>
            </a:pPr>
            <a:r>
              <a:rPr lang="es-MX" dirty="0"/>
              <a:t> </a:t>
            </a:r>
            <a:r>
              <a:rPr lang="es-MX" dirty="0" smtClean="0"/>
              <a:t>   *DESARROLLO EXPLORATORIO: Se enfoca en explorar con el usuario los requisitos asta llegar a un sistema final.(El sistema evoluciona mediante nuevas características propuestas por el usuario.)</a:t>
            </a:r>
          </a:p>
          <a:p>
            <a:pPr marL="0" indent="0">
              <a:buNone/>
            </a:pPr>
            <a:r>
              <a:rPr lang="es-MX" dirty="0"/>
              <a:t> </a:t>
            </a:r>
            <a:r>
              <a:rPr lang="es-MX" dirty="0" smtClean="0"/>
              <a:t>    *ENFOQUE UTILIANDO PROTOTIPOS: Entender los objetivos del usuario y trabajar para mejorar la calidad de los requisitos </a:t>
            </a:r>
          </a:p>
          <a:p>
            <a:pPr marL="0" indent="0">
              <a:buNone/>
            </a:pPr>
            <a:endParaRPr lang="es-MX" dirty="0" smtClean="0"/>
          </a:p>
          <a:p>
            <a:endParaRPr lang="es-MX" dirty="0"/>
          </a:p>
        </p:txBody>
      </p:sp>
      <p:sp>
        <p:nvSpPr>
          <p:cNvPr id="4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DESARROLLLO EVOLUTIVO DE LA INGENIERIA DE SOFTWARE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xmlns="" val="14769629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DESARROLLLO EVOLUTIVO DE LA INGENIERIA DE SOFTWARE</a:t>
            </a:r>
            <a:endParaRPr lang="es-MX" dirty="0"/>
          </a:p>
        </p:txBody>
      </p:sp>
      <p:graphicFrame>
        <p:nvGraphicFramePr>
          <p:cNvPr id="7" name="Marcador de contenido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296574517"/>
              </p:ext>
            </p:extLst>
          </p:nvPr>
        </p:nvGraphicFramePr>
        <p:xfrm>
          <a:off x="1295400" y="2557461"/>
          <a:ext cx="9601200" cy="23199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00600"/>
                <a:gridCol w="4800600"/>
              </a:tblGrid>
              <a:tr h="559226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VENTAJAS</a:t>
                      </a:r>
                      <a:r>
                        <a:rPr lang="es-MX" baseline="0" dirty="0" smtClean="0"/>
                        <a:t> 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DESVENTAJAS</a:t>
                      </a:r>
                      <a:endParaRPr lang="es-MX" dirty="0"/>
                    </a:p>
                  </a:txBody>
                  <a:tcPr/>
                </a:tc>
              </a:tr>
              <a:tr h="1760683">
                <a:tc>
                  <a:txBody>
                    <a:bodyPr/>
                    <a:lstStyle/>
                    <a:p>
                      <a:r>
                        <a:rPr lang="es-MX" dirty="0" smtClean="0"/>
                        <a:t>*La especificación</a:t>
                      </a:r>
                      <a:r>
                        <a:rPr lang="es-MX" baseline="0" dirty="0" smtClean="0"/>
                        <a:t> puede desarrollarse de forma eficiente.</a:t>
                      </a:r>
                    </a:p>
                    <a:p>
                      <a:r>
                        <a:rPr lang="es-MX" baseline="0" dirty="0" smtClean="0"/>
                        <a:t>*Los usuarios y desarrolladores logran un mejor entendimiento del sistema.</a:t>
                      </a:r>
                    </a:p>
                    <a:p>
                      <a:r>
                        <a:rPr lang="es-MX" baseline="0" dirty="0" smtClean="0"/>
                        <a:t>*mejora la calidad del software.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*Proceso</a:t>
                      </a:r>
                      <a:r>
                        <a:rPr lang="es-MX" baseline="0" dirty="0" smtClean="0"/>
                        <a:t> no visible.</a:t>
                      </a:r>
                    </a:p>
                    <a:p>
                      <a:r>
                        <a:rPr lang="es-MX" baseline="0" dirty="0" smtClean="0"/>
                        <a:t>*Sistemas pobremente estructurados.</a:t>
                      </a:r>
                    </a:p>
                    <a:p>
                      <a:r>
                        <a:rPr lang="es-MX" baseline="0" dirty="0" smtClean="0"/>
                        <a:t>*Poca gente sabe usarlo.</a:t>
                      </a:r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8150888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PROGRAMACIÓN UML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MX" dirty="0" smtClean="0"/>
              <a:t>¿QUÉ ES UML?</a:t>
            </a:r>
          </a:p>
          <a:p>
            <a:pPr marL="0" indent="0">
              <a:buNone/>
            </a:pPr>
            <a:r>
              <a:rPr lang="es-MX" dirty="0"/>
              <a:t>Lenguaje de Modelaje Unificado, es un intento para resolver algunos de los </a:t>
            </a:r>
            <a:r>
              <a:rPr lang="es-MX" dirty="0" smtClean="0"/>
              <a:t>problemas como los siguientes mencionados:</a:t>
            </a:r>
          </a:p>
          <a:p>
            <a:pPr marL="0" indent="0">
              <a:buNone/>
            </a:pPr>
            <a:r>
              <a:rPr lang="es-MX" dirty="0"/>
              <a:t>■ </a:t>
            </a:r>
            <a:r>
              <a:rPr lang="es-MX" dirty="0" smtClean="0"/>
              <a:t>Seguridad: </a:t>
            </a:r>
            <a:r>
              <a:rPr lang="es-MX" dirty="0"/>
              <a:t>Describen correctamente el sistema a ser construido.</a:t>
            </a:r>
          </a:p>
          <a:p>
            <a:pPr marL="0" indent="0">
              <a:buNone/>
            </a:pPr>
            <a:r>
              <a:rPr lang="es-MX" dirty="0"/>
              <a:t>■ </a:t>
            </a:r>
            <a:r>
              <a:rPr lang="es-MX" dirty="0" smtClean="0"/>
              <a:t>Consistencia: </a:t>
            </a:r>
            <a:r>
              <a:rPr lang="es-MX" dirty="0"/>
              <a:t>L as diferentes vistas no expresan cosas que estén en conflictos con otras.</a:t>
            </a:r>
          </a:p>
          <a:p>
            <a:pPr marL="0" indent="0">
              <a:buNone/>
            </a:pPr>
            <a:r>
              <a:rPr lang="es-MX" dirty="0" smtClean="0"/>
              <a:t>■ Fiabilidad  </a:t>
            </a:r>
            <a:r>
              <a:rPr lang="es-MX" dirty="0"/>
              <a:t>de cambiar.</a:t>
            </a:r>
          </a:p>
          <a:p>
            <a:pPr marL="0" indent="0">
              <a:buNone/>
            </a:pPr>
            <a:r>
              <a:rPr lang="es-MX" dirty="0"/>
              <a:t>■ Comprensibles: </a:t>
            </a:r>
            <a:r>
              <a:rPr lang="es-MX" dirty="0" smtClean="0"/>
              <a:t>Tan </a:t>
            </a:r>
            <a:r>
              <a:rPr lang="es-MX" dirty="0"/>
              <a:t>simple como sea posible, pero no los más simples.</a:t>
            </a:r>
          </a:p>
          <a:p>
            <a:pPr marL="0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xmlns="" val="12874688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PROGRAMACIÓN UML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MX" dirty="0" smtClean="0"/>
              <a:t>OBJETIVOS PRINCIPALES DE UML</a:t>
            </a:r>
          </a:p>
          <a:p>
            <a:pPr marL="0" indent="0">
              <a:buNone/>
            </a:pPr>
            <a:r>
              <a:rPr lang="es-MX" dirty="0"/>
              <a:t>*Proporcionar a los usuarios un lenguaje de modelaje visual listo para usarse y expresivo de </a:t>
            </a:r>
            <a:r>
              <a:rPr lang="es-MX" dirty="0" smtClean="0"/>
              <a:t>tal forma </a:t>
            </a:r>
            <a:r>
              <a:rPr lang="es-MX" dirty="0"/>
              <a:t>que permita desarrollar e intercambiar modelos con significado</a:t>
            </a:r>
            <a:r>
              <a:rPr lang="es-MX" dirty="0" smtClean="0"/>
              <a:t>.</a:t>
            </a:r>
          </a:p>
          <a:p>
            <a:pPr marL="0" indent="0">
              <a:buNone/>
            </a:pPr>
            <a:r>
              <a:rPr lang="es-MX" dirty="0"/>
              <a:t>*Proporcionar mecanismos de extensibilidad y especialización para extender los </a:t>
            </a:r>
            <a:r>
              <a:rPr lang="es-MX" dirty="0" smtClean="0"/>
              <a:t>conceptos centrales.</a:t>
            </a:r>
          </a:p>
          <a:p>
            <a:pPr marL="0" indent="0">
              <a:buNone/>
            </a:pPr>
            <a:r>
              <a:rPr lang="es-MX" dirty="0"/>
              <a:t>*Ser independiente de lenguajes de programación particulares y procesos de desarrollo</a:t>
            </a:r>
            <a:r>
              <a:rPr lang="es-MX" dirty="0" smtClean="0"/>
              <a:t>.</a:t>
            </a:r>
          </a:p>
          <a:p>
            <a:pPr marL="0" indent="0">
              <a:buNone/>
            </a:pPr>
            <a:r>
              <a:rPr lang="es-MX" dirty="0"/>
              <a:t>*Proporcionar una base formal para entender el lenguaje de modelaje</a:t>
            </a:r>
            <a:r>
              <a:rPr lang="es-MX" dirty="0" smtClean="0"/>
              <a:t>.</a:t>
            </a:r>
          </a:p>
          <a:p>
            <a:pPr marL="0" indent="0">
              <a:buNone/>
            </a:pPr>
            <a:r>
              <a:rPr lang="es-MX" dirty="0"/>
              <a:t>*Incentivar el crecimiento del mercado de herramientas orientadas a objetos.</a:t>
            </a:r>
          </a:p>
        </p:txBody>
      </p:sp>
    </p:spTree>
    <p:extLst>
      <p:ext uri="{BB962C8B-B14F-4D97-AF65-F5344CB8AC3E}">
        <p14:creationId xmlns:p14="http://schemas.microsoft.com/office/powerpoint/2010/main" xmlns="" val="17922648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PROGRAMACIÓN UML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Esta también puede </a:t>
            </a:r>
            <a:r>
              <a:rPr lang="es-MX" dirty="0"/>
              <a:t>ser utilizado también en las diferentes fases </a:t>
            </a:r>
            <a:r>
              <a:rPr lang="es-MX" dirty="0" smtClean="0"/>
              <a:t>del desarrollo </a:t>
            </a:r>
            <a:r>
              <a:rPr lang="es-MX" dirty="0"/>
              <a:t>de un sistema, desde la especificación de los requerimientos hasta la prueba del </a:t>
            </a:r>
            <a:r>
              <a:rPr lang="es-MX" dirty="0" smtClean="0"/>
              <a:t>sistema.</a:t>
            </a:r>
          </a:p>
          <a:p>
            <a:r>
              <a:rPr lang="es-MX" dirty="0"/>
              <a:t>UML es el estándar formal y puede ser también el estándar de facto para</a:t>
            </a:r>
          </a:p>
          <a:p>
            <a:pPr marL="0" indent="0">
              <a:buNone/>
            </a:pPr>
            <a:r>
              <a:rPr lang="es-MX" dirty="0"/>
              <a:t>construir los modelos.</a:t>
            </a:r>
          </a:p>
        </p:txBody>
      </p:sp>
    </p:spTree>
    <p:extLst>
      <p:ext uri="{BB962C8B-B14F-4D97-AF65-F5344CB8AC3E}">
        <p14:creationId xmlns:p14="http://schemas.microsoft.com/office/powerpoint/2010/main" xmlns="" val="24979138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PROGRAMACIÓN UML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dirty="0"/>
              <a:t>Un </a:t>
            </a:r>
            <a:r>
              <a:rPr lang="es-MX" u="sng" dirty="0"/>
              <a:t>modelo</a:t>
            </a:r>
            <a:r>
              <a:rPr lang="es-MX" dirty="0"/>
              <a:t> es una colección de imágenes y texto que representa algo; para nuestros fines</a:t>
            </a:r>
            <a:r>
              <a:rPr lang="es-MX" dirty="0" smtClean="0"/>
              <a:t>, software</a:t>
            </a:r>
            <a:r>
              <a:rPr lang="es-MX" dirty="0"/>
              <a:t>. (Los modelos no tienen que representar software, pero ahora </a:t>
            </a:r>
            <a:r>
              <a:rPr lang="es-MX" dirty="0" smtClean="0"/>
              <a:t>reduciremos nuestro </a:t>
            </a:r>
            <a:r>
              <a:rPr lang="es-MX" dirty="0"/>
              <a:t>ámbito a los modelos de software.) Un modelo es para el software lo que un </a:t>
            </a:r>
            <a:r>
              <a:rPr lang="es-MX" dirty="0" smtClean="0"/>
              <a:t>plano azul </a:t>
            </a:r>
            <a:r>
              <a:rPr lang="es-MX" dirty="0"/>
              <a:t>es para una casa.</a:t>
            </a:r>
          </a:p>
          <a:p>
            <a:pPr marL="0" indent="0">
              <a:buNone/>
            </a:pPr>
            <a:r>
              <a:rPr lang="es-MX" dirty="0"/>
              <a:t>Los modelos son valiosos por muchas razones específicas; en gran parte, constan </a:t>
            </a:r>
            <a:r>
              <a:rPr lang="es-MX" dirty="0" smtClean="0"/>
              <a:t>de imágenes </a:t>
            </a:r>
            <a:r>
              <a:rPr lang="es-MX" dirty="0"/>
              <a:t>e, incluso, las imágenes simples pueden transmitir más información que </a:t>
            </a:r>
            <a:r>
              <a:rPr lang="es-MX" dirty="0" smtClean="0"/>
              <a:t>una gran </a:t>
            </a:r>
            <a:r>
              <a:rPr lang="es-MX" dirty="0"/>
              <a:t>cantidad de texto; por ejemplo, código.</a:t>
            </a:r>
          </a:p>
        </p:txBody>
      </p:sp>
    </p:spTree>
    <p:extLst>
      <p:ext uri="{BB962C8B-B14F-4D97-AF65-F5344CB8AC3E}">
        <p14:creationId xmlns:p14="http://schemas.microsoft.com/office/powerpoint/2010/main" xmlns="" val="358439788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ánico">
  <a:themeElements>
    <a:clrScheme name="Orgánico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ánico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ánico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130</TotalTime>
  <Words>1221</Words>
  <Application>Microsoft Office PowerPoint</Application>
  <PresentationFormat>Personalizado</PresentationFormat>
  <Paragraphs>90</Paragraphs>
  <Slides>19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19</vt:i4>
      </vt:variant>
    </vt:vector>
  </HeadingPairs>
  <TitlesOfParts>
    <vt:vector size="20" baseType="lpstr">
      <vt:lpstr>Orgánico</vt:lpstr>
      <vt:lpstr>LENGUAJE DE PROGRAMACIÓN ORIENTADO A OBJETOS</vt:lpstr>
      <vt:lpstr>DESARROLLLO EVOLUTIVO DE LA INGENIERIA DE SOFTWARE</vt:lpstr>
      <vt:lpstr>DESARROLLLO EVOLUTIVO DE LA INGENIERIA DE SOFTWARE</vt:lpstr>
      <vt:lpstr>DESARROLLLO EVOLUTIVO DE LA INGENIERIA DE SOFTWARE</vt:lpstr>
      <vt:lpstr>DESARROLLLO EVOLUTIVO DE LA INGENIERIA DE SOFTWARE</vt:lpstr>
      <vt:lpstr>PROGRAMACIÓN UML</vt:lpstr>
      <vt:lpstr>PROGRAMACIÓN UML</vt:lpstr>
      <vt:lpstr>PROGRAMACIÓN UML</vt:lpstr>
      <vt:lpstr>PROGRAMACIÓN UML</vt:lpstr>
      <vt:lpstr>PROGRAMACIÓN UML</vt:lpstr>
      <vt:lpstr>PROGRAMACIÓN UML</vt:lpstr>
      <vt:lpstr>PROGRAMACIÓN UML</vt:lpstr>
      <vt:lpstr>PROGRAMACIÓN UML</vt:lpstr>
      <vt:lpstr>PROGRAMACIÓN UML</vt:lpstr>
      <vt:lpstr>PROGRAMACIÓN UML</vt:lpstr>
      <vt:lpstr>PROGRAMACIÓN UML</vt:lpstr>
      <vt:lpstr>PROGRAMACIÓN UML</vt:lpstr>
      <vt:lpstr>CONCEPTOS BASICOS DE PROGRAMACION ORIENTADA A OBJETOS</vt:lpstr>
      <vt:lpstr>BIBLIOGRAFÍA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LENGUAJE DE PROGRAMACIÓN ORIENTADO A OBJETOS</dc:title>
  <dc:creator>MAJO</dc:creator>
  <cp:lastModifiedBy>alexita</cp:lastModifiedBy>
  <cp:revision>25</cp:revision>
  <dcterms:created xsi:type="dcterms:W3CDTF">2016-04-04T09:42:58Z</dcterms:created>
  <dcterms:modified xsi:type="dcterms:W3CDTF">2016-10-13T05:02:35Z</dcterms:modified>
</cp:coreProperties>
</file>