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9"/>
  </p:notesMasterIdLst>
  <p:handoutMasterIdLst>
    <p:handoutMasterId r:id="rId60"/>
  </p:handoutMasterIdLst>
  <p:sldIdLst>
    <p:sldId id="555" r:id="rId2"/>
    <p:sldId id="556" r:id="rId3"/>
    <p:sldId id="557" r:id="rId4"/>
    <p:sldId id="259" r:id="rId5"/>
    <p:sldId id="533" r:id="rId6"/>
    <p:sldId id="558" r:id="rId7"/>
    <p:sldId id="535" r:id="rId8"/>
    <p:sldId id="536" r:id="rId9"/>
    <p:sldId id="560" r:id="rId10"/>
    <p:sldId id="592" r:id="rId11"/>
    <p:sldId id="559" r:id="rId12"/>
    <p:sldId id="561" r:id="rId13"/>
    <p:sldId id="562" r:id="rId14"/>
    <p:sldId id="563" r:id="rId15"/>
    <p:sldId id="564" r:id="rId16"/>
    <p:sldId id="570" r:id="rId17"/>
    <p:sldId id="571" r:id="rId18"/>
    <p:sldId id="572" r:id="rId19"/>
    <p:sldId id="614" r:id="rId20"/>
    <p:sldId id="565" r:id="rId21"/>
    <p:sldId id="566" r:id="rId22"/>
    <p:sldId id="567" r:id="rId23"/>
    <p:sldId id="573" r:id="rId24"/>
    <p:sldId id="583" r:id="rId25"/>
    <p:sldId id="537" r:id="rId26"/>
    <p:sldId id="577" r:id="rId27"/>
    <p:sldId id="575" r:id="rId28"/>
    <p:sldId id="581" r:id="rId29"/>
    <p:sldId id="576" r:id="rId30"/>
    <p:sldId id="538" r:id="rId31"/>
    <p:sldId id="584" r:id="rId32"/>
    <p:sldId id="585" r:id="rId33"/>
    <p:sldId id="586" r:id="rId34"/>
    <p:sldId id="588" r:id="rId35"/>
    <p:sldId id="589" r:id="rId36"/>
    <p:sldId id="590" r:id="rId37"/>
    <p:sldId id="604" r:id="rId38"/>
    <p:sldId id="608" r:id="rId39"/>
    <p:sldId id="596" r:id="rId40"/>
    <p:sldId id="597" r:id="rId41"/>
    <p:sldId id="598" r:id="rId42"/>
    <p:sldId id="599" r:id="rId43"/>
    <p:sldId id="600" r:id="rId44"/>
    <p:sldId id="601" r:id="rId45"/>
    <p:sldId id="548" r:id="rId46"/>
    <p:sldId id="547" r:id="rId47"/>
    <p:sldId id="605" r:id="rId48"/>
    <p:sldId id="607" r:id="rId49"/>
    <p:sldId id="549" r:id="rId50"/>
    <p:sldId id="602" r:id="rId51"/>
    <p:sldId id="609" r:id="rId52"/>
    <p:sldId id="591" r:id="rId53"/>
    <p:sldId id="610" r:id="rId54"/>
    <p:sldId id="611" r:id="rId55"/>
    <p:sldId id="612" r:id="rId56"/>
    <p:sldId id="578" r:id="rId57"/>
    <p:sldId id="579" r:id="rId58"/>
  </p:sldIdLst>
  <p:sldSz cx="9144000" cy="6858000" type="screen4x3"/>
  <p:notesSz cx="7099300" cy="102346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0CF"/>
    <a:srgbClr val="3B3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24" autoAdjust="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D0769-3314-4714-A917-A867BFEA5775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EA7DD-4294-490A-BA5E-5E7A2B3298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8973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2994684-E190-43DF-871C-B14D98B72F62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32D5006-9038-4C34-80F2-C1F7C6037F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762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19 CuadroTexto"/>
          <p:cNvSpPr txBox="1"/>
          <p:nvPr userDrawn="1"/>
        </p:nvSpPr>
        <p:spPr>
          <a:xfrm>
            <a:off x="5558040" y="6309320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</a:t>
            </a:r>
            <a:r>
              <a:rPr lang="es-MX" baseline="0" dirty="0" smtClean="0"/>
              <a:t> Quintana López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/>
          <p:nvPr userDrawn="1"/>
        </p:nvSpPr>
        <p:spPr>
          <a:xfrm>
            <a:off x="0" y="0"/>
            <a:ext cx="9144000" cy="314096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4005064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1619672" y="409354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8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 userDrawn="1"/>
        </p:nvSpPr>
        <p:spPr>
          <a:xfrm>
            <a:off x="1850134" y="1838434"/>
            <a:ext cx="57310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3600" b="1" cap="none" spc="0" baseline="0" dirty="0" smtClean="0">
                <a:ln/>
                <a:solidFill>
                  <a:srgbClr val="FCE95A"/>
                </a:solidFill>
                <a:effectLst/>
              </a:rPr>
              <a:t>Ingeniería en Sistemas </a:t>
            </a:r>
          </a:p>
          <a:p>
            <a:pPr algn="ctr"/>
            <a:r>
              <a:rPr lang="es-MX" sz="3600" b="1" cap="none" spc="0" baseline="0" dirty="0" smtClean="0">
                <a:ln/>
                <a:solidFill>
                  <a:srgbClr val="FCE95A"/>
                </a:solidFill>
                <a:effectLst/>
              </a:rPr>
              <a:t>y Comunicaciones</a:t>
            </a:r>
            <a:endParaRPr lang="es-MX" sz="3600" b="1" cap="none" spc="0" dirty="0">
              <a:ln/>
              <a:solidFill>
                <a:srgbClr val="FCE95A"/>
              </a:solidFill>
              <a:effectLst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1016484" y="3225170"/>
            <a:ext cx="7709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Fundamentos</a:t>
            </a:r>
            <a:r>
              <a:rPr lang="es-MX" sz="4000" baseline="0" dirty="0" smtClean="0"/>
              <a:t> de Bases de Datos</a:t>
            </a:r>
            <a:endParaRPr lang="es-MX" sz="4000" dirty="0"/>
          </a:p>
        </p:txBody>
      </p:sp>
      <p:grpSp>
        <p:nvGrpSpPr>
          <p:cNvPr id="6" name="5 Grupo"/>
          <p:cNvGrpSpPr/>
          <p:nvPr userDrawn="1"/>
        </p:nvGrpSpPr>
        <p:grpSpPr>
          <a:xfrm>
            <a:off x="5586358" y="6038076"/>
            <a:ext cx="3306122" cy="775300"/>
            <a:chOff x="5586358" y="5462012"/>
            <a:chExt cx="3306122" cy="775300"/>
          </a:xfrm>
        </p:grpSpPr>
        <p:sp>
          <p:nvSpPr>
            <p:cNvPr id="20" name="19 CuadroTexto"/>
            <p:cNvSpPr txBox="1"/>
            <p:nvPr userDrawn="1"/>
          </p:nvSpPr>
          <p:spPr>
            <a:xfrm>
              <a:off x="5630048" y="5867980"/>
              <a:ext cx="3262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Dra. Maricela</a:t>
              </a:r>
              <a:r>
                <a:rPr lang="es-MX" baseline="0" dirty="0" smtClean="0"/>
                <a:t> Quintana López</a:t>
              </a:r>
              <a:endParaRPr lang="es-MX" dirty="0"/>
            </a:p>
          </p:txBody>
        </p:sp>
        <p:sp>
          <p:nvSpPr>
            <p:cNvPr id="5" name="4 CuadroTexto"/>
            <p:cNvSpPr txBox="1"/>
            <p:nvPr userDrawn="1"/>
          </p:nvSpPr>
          <p:spPr>
            <a:xfrm>
              <a:off x="5586358" y="5462012"/>
              <a:ext cx="1721946" cy="335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Elaborado por:</a:t>
              </a:r>
              <a:endParaRPr lang="es-MX" dirty="0"/>
            </a:p>
          </p:txBody>
        </p:sp>
      </p:grp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0344"/>
            <a:ext cx="1224136" cy="1035269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014" y="188640"/>
            <a:ext cx="1534490" cy="122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9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511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BBBFB18-273B-4020-AD01-000173C711BC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998BA85-F222-4D11-B11D-EDC728D668C4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19 CuadroTexto"/>
          <p:cNvSpPr txBox="1"/>
          <p:nvPr userDrawn="1"/>
        </p:nvSpPr>
        <p:spPr>
          <a:xfrm>
            <a:off x="5436096" y="6228020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</a:t>
            </a:r>
            <a:r>
              <a:rPr lang="es-MX" baseline="0" dirty="0" smtClean="0"/>
              <a:t> Quintana López</a:t>
            </a:r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131840" y="4582868"/>
            <a:ext cx="5915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67258B"/>
                </a:solidFill>
              </a:rPr>
              <a:t>SQL </a:t>
            </a:r>
          </a:p>
          <a:p>
            <a:pPr algn="ctr"/>
            <a:r>
              <a:rPr lang="es-MX" sz="2400" b="1" dirty="0" smtClean="0">
                <a:solidFill>
                  <a:srgbClr val="67258B"/>
                </a:solidFill>
              </a:rPr>
              <a:t>Lenguaje Estructurado de Consultas</a:t>
            </a:r>
            <a:endParaRPr lang="es-MX" sz="2400" b="1" dirty="0">
              <a:solidFill>
                <a:srgbClr val="67258B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1520" y="6309320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JULIO 2016</a:t>
            </a:r>
            <a:endParaRPr lang="es-ES" dirty="0"/>
          </a:p>
        </p:txBody>
      </p:sp>
      <p:pic>
        <p:nvPicPr>
          <p:cNvPr id="2050" name="Picture 2" descr="Resultado de imagen para sq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2284012" cy="191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1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Base de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Una base de datos se forma con varias tablas que pueden representar tanto entidades como relaciones.</a:t>
            </a:r>
          </a:p>
          <a:p>
            <a:endParaRPr lang="es-MX" dirty="0" smtClean="0"/>
          </a:p>
          <a:p>
            <a:r>
              <a:rPr lang="es-MX" dirty="0" smtClean="0"/>
              <a:t>Para este tema usaremos la base de datos Hotel, la cual tiene como entidades: Habitaciones, Persona, Reservación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693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/>
          <a:lstStyle/>
          <a:p>
            <a:r>
              <a:rPr lang="es-MX" dirty="0" smtClean="0"/>
              <a:t>Tablas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8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La estructura de una tabla es la siguiente: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Donde:</a:t>
            </a:r>
          </a:p>
          <a:p>
            <a:pPr lvl="1"/>
            <a:r>
              <a:rPr lang="es-MX" dirty="0" smtClean="0"/>
              <a:t> valor 1, 2 y 3 son valores del dominio para cada campo.</a:t>
            </a:r>
          </a:p>
          <a:p>
            <a:pPr lvl="1"/>
            <a:r>
              <a:rPr lang="es-MX" dirty="0" smtClean="0"/>
              <a:t>Una </a:t>
            </a:r>
            <a:r>
              <a:rPr lang="es-MX" b="1" dirty="0" err="1" smtClean="0"/>
              <a:t>tupla</a:t>
            </a:r>
            <a:r>
              <a:rPr lang="es-MX" dirty="0" smtClean="0"/>
              <a:t> es el conjunto de valores en cada fila.</a:t>
            </a:r>
          </a:p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539" y="1988840"/>
            <a:ext cx="5846712" cy="22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19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/>
          <a:lstStyle/>
          <a:p>
            <a:r>
              <a:rPr lang="es-MX" dirty="0" smtClean="0"/>
              <a:t>Creación de una Base de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973184"/>
          </a:xfrm>
        </p:spPr>
        <p:txBody>
          <a:bodyPr/>
          <a:lstStyle/>
          <a:p>
            <a:r>
              <a:rPr lang="es-MX" dirty="0" smtClean="0"/>
              <a:t>Usaremos el software </a:t>
            </a:r>
            <a:r>
              <a:rPr lang="es-MX" dirty="0" err="1" smtClean="0"/>
              <a:t>WampServer</a:t>
            </a:r>
            <a:r>
              <a:rPr lang="es-MX" dirty="0" smtClean="0"/>
              <a:t> para la creación de la BD con los siguientes comandos en SQL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96084"/>
              </p:ext>
            </p:extLst>
          </p:nvPr>
        </p:nvGraphicFramePr>
        <p:xfrm>
          <a:off x="611560" y="2492896"/>
          <a:ext cx="8136904" cy="25958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168352"/>
                <a:gridCol w="4968552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u="none" strike="noStrike" dirty="0">
                          <a:effectLst/>
                        </a:rPr>
                        <a:t>Comando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u="none" strike="noStrike" dirty="0">
                          <a:effectLst/>
                        </a:rPr>
                        <a:t>Explicación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CREATE DATABASE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Crea la base de datos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CREATE TABLE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Crea una tabla dentro de la base de datos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ALTER TABLE DROP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Modifica una tabla borrando un campo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ALTER TABLE ADD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Modifica una tabla agregando un campo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DROP TABLE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Elimina una tabla de la base de datos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DROP DATABASE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Elimina la base de datos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4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r>
              <a:rPr lang="es-MX" dirty="0" smtClean="0"/>
              <a:t>CREATE DATABASE nombre;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7160"/>
          </a:xfrm>
        </p:spPr>
        <p:txBody>
          <a:bodyPr/>
          <a:lstStyle/>
          <a:p>
            <a:r>
              <a:rPr lang="es-MX" dirty="0" smtClean="0"/>
              <a:t>Crea la base de Datos con el nombre que indiquemos, en este ejemplo </a:t>
            </a:r>
            <a:r>
              <a:rPr lang="es-MX" dirty="0" err="1" smtClean="0">
                <a:solidFill>
                  <a:srgbClr val="FF0000"/>
                </a:solidFill>
              </a:rPr>
              <a:t>MiHotel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7" y="2492896"/>
            <a:ext cx="66103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75" y="5229200"/>
            <a:ext cx="69627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Elipse"/>
          <p:cNvSpPr/>
          <p:nvPr/>
        </p:nvSpPr>
        <p:spPr>
          <a:xfrm>
            <a:off x="971600" y="5805264"/>
            <a:ext cx="1440160" cy="3764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975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95320" cy="10668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CREATE TABLE </a:t>
            </a:r>
            <a:r>
              <a:rPr lang="es-MX" sz="2800" dirty="0" err="1" smtClean="0"/>
              <a:t>nombreBD</a:t>
            </a:r>
            <a:r>
              <a:rPr lang="es-MX" sz="2800" dirty="0" smtClean="0"/>
              <a:t>, </a:t>
            </a:r>
            <a:r>
              <a:rPr lang="es-MX" sz="2800" dirty="0" err="1" smtClean="0"/>
              <a:t>nombreTabla</a:t>
            </a:r>
            <a:r>
              <a:rPr lang="es-MX" sz="2800" dirty="0" smtClean="0"/>
              <a:t> y campos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5112"/>
          </a:xfrm>
        </p:spPr>
        <p:txBody>
          <a:bodyPr/>
          <a:lstStyle/>
          <a:p>
            <a:r>
              <a:rPr lang="es-MX" dirty="0" smtClean="0"/>
              <a:t>Para crear una tabla dentro de la BD</a:t>
            </a:r>
            <a:endParaRPr lang="es-E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84910"/>
            <a:ext cx="6075635" cy="182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187" y="4353640"/>
            <a:ext cx="1085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8603710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3833" y="3430741"/>
            <a:ext cx="8743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crea la tabla Habitaciones con cuatro campos: Numero, Tipo, </a:t>
            </a:r>
            <a:r>
              <a:rPr lang="es-MX" dirty="0" err="1" smtClean="0"/>
              <a:t>OcupMax</a:t>
            </a:r>
            <a:r>
              <a:rPr lang="es-MX" dirty="0" smtClean="0"/>
              <a:t>, y Estado</a:t>
            </a:r>
          </a:p>
          <a:p>
            <a:r>
              <a:rPr lang="es-MX" dirty="0" smtClean="0"/>
              <a:t>El Campo Numero es la llave primaria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50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CREATE TABLE </a:t>
            </a:r>
            <a:r>
              <a:rPr lang="es-MX" dirty="0" err="1" smtClean="0"/>
              <a:t>nombreBD</a:t>
            </a:r>
            <a:r>
              <a:rPr lang="es-MX" dirty="0" smtClean="0"/>
              <a:t> </a:t>
            </a:r>
            <a:r>
              <a:rPr lang="es-MX" dirty="0" err="1" smtClean="0"/>
              <a:t>nombreTabla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el ejemplo anterior, el código SQL sería:</a:t>
            </a:r>
            <a:endParaRPr lang="es-ES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2" y="2643182"/>
            <a:ext cx="8707748" cy="338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18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ALTER TABLE ... DROP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Modificar los campos de una tabla: Eliminamos el campo </a:t>
            </a:r>
            <a:r>
              <a:rPr lang="es-MX" dirty="0" err="1" smtClean="0"/>
              <a:t>OcupMax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SQL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8217956" cy="18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8172400" y="4077072"/>
            <a:ext cx="576064" cy="360040"/>
            <a:chOff x="8172400" y="3717032"/>
            <a:chExt cx="576064" cy="360040"/>
          </a:xfrm>
        </p:grpSpPr>
        <p:sp>
          <p:nvSpPr>
            <p:cNvPr id="4" name="3 Elipse"/>
            <p:cNvSpPr/>
            <p:nvPr/>
          </p:nvSpPr>
          <p:spPr>
            <a:xfrm>
              <a:off x="8172400" y="3717032"/>
              <a:ext cx="320279" cy="360040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/>
            <p:nvPr/>
          </p:nvCxnSpPr>
          <p:spPr>
            <a:xfrm flipH="1">
              <a:off x="8492679" y="3897052"/>
              <a:ext cx="255785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34" y="5425241"/>
            <a:ext cx="5471689" cy="445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8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r>
              <a:rPr lang="es-MX" dirty="0" smtClean="0"/>
              <a:t>ALTER TABLE … ADD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7160"/>
          </a:xfrm>
        </p:spPr>
        <p:txBody>
          <a:bodyPr/>
          <a:lstStyle/>
          <a:p>
            <a:r>
              <a:rPr lang="es-MX" dirty="0" smtClean="0"/>
              <a:t>Agregar un campo a una tabla: añadimos el campo observaciones</a:t>
            </a:r>
            <a:endParaRPr lang="es-E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689857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69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DROP TABLE, DROP DATABASE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DROP TABLE</a:t>
            </a:r>
          </a:p>
          <a:p>
            <a:pPr lvl="1"/>
            <a:r>
              <a:rPr lang="es-MX" dirty="0" smtClean="0"/>
              <a:t>Elimina una tabla de la Base de Datos</a:t>
            </a:r>
          </a:p>
          <a:p>
            <a:pPr lvl="1"/>
            <a:endParaRPr lang="es-MX" dirty="0"/>
          </a:p>
          <a:p>
            <a:pPr lvl="1"/>
            <a:endParaRPr lang="es-MX" dirty="0" smtClean="0"/>
          </a:p>
          <a:p>
            <a:r>
              <a:rPr lang="es-MX" dirty="0" smtClean="0"/>
              <a:t>DROP DATABASE</a:t>
            </a:r>
          </a:p>
          <a:p>
            <a:pPr lvl="1"/>
            <a:r>
              <a:rPr lang="es-MX" dirty="0" smtClean="0"/>
              <a:t>Elimina la Base de Datos con todas sus tablas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878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INSERT, UPDATE, DELETE</a:t>
            </a:r>
            <a:endParaRPr lang="es-ES" dirty="0"/>
          </a:p>
        </p:txBody>
      </p:sp>
      <p:pic>
        <p:nvPicPr>
          <p:cNvPr id="4" name="Picture 2" descr="Resultado de imagen para sq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424382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072208"/>
              </p:ext>
            </p:extLst>
          </p:nvPr>
        </p:nvGraphicFramePr>
        <p:xfrm>
          <a:off x="971600" y="4537928"/>
          <a:ext cx="7704856" cy="1483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063801"/>
                <a:gridCol w="56410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u="none" strike="noStrike" dirty="0">
                          <a:effectLst/>
                        </a:rPr>
                        <a:t>Comando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u="none" strike="noStrike" dirty="0">
                          <a:effectLst/>
                        </a:rPr>
                        <a:t>Explicación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INSERT INTO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Inserta una </a:t>
                      </a:r>
                      <a:r>
                        <a:rPr lang="es-MX" sz="2000" u="none" strike="noStrike" dirty="0" err="1">
                          <a:effectLst/>
                        </a:rPr>
                        <a:t>tupla</a:t>
                      </a:r>
                      <a:r>
                        <a:rPr lang="es-MX" sz="2000" u="none" strike="noStrike" dirty="0">
                          <a:effectLst/>
                        </a:rPr>
                        <a:t> en una tabla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MX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  <a:endParaRPr kumimoji="0" lang="es-E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MX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Modifica la información en una </a:t>
                      </a:r>
                      <a:r>
                        <a:rPr kumimoji="0" lang="es-MX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tupla</a:t>
                      </a:r>
                      <a:endParaRPr kumimoji="0" lang="es-MX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DELETE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Elimina una </a:t>
                      </a:r>
                      <a:r>
                        <a:rPr lang="es-MX" sz="2000" u="none" strike="noStrike" dirty="0" err="1">
                          <a:effectLst/>
                        </a:rPr>
                        <a:t>tupla</a:t>
                      </a:r>
                      <a:r>
                        <a:rPr lang="es-MX" sz="2000" u="none" strike="noStrike" dirty="0">
                          <a:effectLst/>
                        </a:rPr>
                        <a:t> en la tabla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13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847725"/>
            <a:ext cx="8039100" cy="5162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84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476672"/>
            <a:ext cx="9505056" cy="1066800"/>
          </a:xfrm>
        </p:spPr>
        <p:txBody>
          <a:bodyPr>
            <a:normAutofit/>
          </a:bodyPr>
          <a:lstStyle/>
          <a:p>
            <a:pPr algn="l"/>
            <a:r>
              <a:rPr lang="es-MX" sz="2800" dirty="0" smtClean="0"/>
              <a:t>INSERT INTO </a:t>
            </a:r>
            <a:r>
              <a:rPr lang="es-MX" sz="2800" dirty="0" err="1" smtClean="0"/>
              <a:t>nombreBD</a:t>
            </a:r>
            <a:r>
              <a:rPr lang="es-MX" sz="2800" dirty="0" smtClean="0"/>
              <a:t>, </a:t>
            </a:r>
            <a:r>
              <a:rPr lang="es-MX" sz="2800" dirty="0" err="1" smtClean="0"/>
              <a:t>nombreTabla</a:t>
            </a:r>
            <a:r>
              <a:rPr lang="es-MX" sz="2800" dirty="0" smtClean="0"/>
              <a:t>, Campos, Valores 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4829168"/>
          </a:xfrm>
        </p:spPr>
        <p:txBody>
          <a:bodyPr/>
          <a:lstStyle/>
          <a:p>
            <a:r>
              <a:rPr lang="es-MX" dirty="0" smtClean="0"/>
              <a:t>Para agregar información a la tabla creada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498978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 rot="16200000">
            <a:off x="-607331" y="3820397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WAMPSERVER</a:t>
            </a:r>
            <a:endParaRPr lang="es-ES" dirty="0"/>
          </a:p>
        </p:txBody>
      </p:sp>
      <p:sp>
        <p:nvSpPr>
          <p:cNvPr id="5" name="4 Elipse"/>
          <p:cNvSpPr/>
          <p:nvPr/>
        </p:nvSpPr>
        <p:spPr>
          <a:xfrm>
            <a:off x="4406756" y="1844824"/>
            <a:ext cx="1965444" cy="42484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6588224" y="2204864"/>
            <a:ext cx="240642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dan de alta </a:t>
            </a:r>
          </a:p>
          <a:p>
            <a:r>
              <a:rPr lang="es-MX" dirty="0" smtClean="0"/>
              <a:t>dos habitaciones:</a:t>
            </a:r>
          </a:p>
          <a:p>
            <a:endParaRPr lang="es-MX" dirty="0" smtClean="0"/>
          </a:p>
          <a:p>
            <a:r>
              <a:rPr lang="es-MX" dirty="0" smtClean="0"/>
              <a:t>La 101 es sencilla con </a:t>
            </a:r>
          </a:p>
          <a:p>
            <a:r>
              <a:rPr lang="es-MX" dirty="0" smtClean="0"/>
              <a:t>ocupación máxima </a:t>
            </a:r>
          </a:p>
          <a:p>
            <a:r>
              <a:rPr lang="es-MX" dirty="0" smtClean="0"/>
              <a:t>de 1 persona y que </a:t>
            </a:r>
          </a:p>
          <a:p>
            <a:r>
              <a:rPr lang="es-MX" dirty="0" smtClean="0"/>
              <a:t>está Libre</a:t>
            </a:r>
          </a:p>
          <a:p>
            <a:endParaRPr lang="es-MX" dirty="0" smtClean="0"/>
          </a:p>
          <a:p>
            <a:r>
              <a:rPr lang="es-MX" dirty="0" smtClean="0"/>
              <a:t>La 102 </a:t>
            </a:r>
            <a:r>
              <a:rPr lang="es-MX" dirty="0"/>
              <a:t>es </a:t>
            </a:r>
            <a:r>
              <a:rPr lang="es-MX" dirty="0" smtClean="0"/>
              <a:t>doble </a:t>
            </a:r>
            <a:r>
              <a:rPr lang="es-MX" dirty="0"/>
              <a:t>con </a:t>
            </a:r>
          </a:p>
          <a:p>
            <a:r>
              <a:rPr lang="es-MX" dirty="0"/>
              <a:t>ocupación máxima </a:t>
            </a:r>
          </a:p>
          <a:p>
            <a:r>
              <a:rPr lang="es-MX" dirty="0"/>
              <a:t>de </a:t>
            </a:r>
            <a:r>
              <a:rPr lang="es-MX" dirty="0" smtClean="0"/>
              <a:t>4 personas </a:t>
            </a:r>
            <a:r>
              <a:rPr lang="es-MX" dirty="0"/>
              <a:t>y que </a:t>
            </a:r>
            <a:endParaRPr lang="es-MX" dirty="0" smtClean="0"/>
          </a:p>
          <a:p>
            <a:r>
              <a:rPr lang="es-MX" dirty="0" smtClean="0"/>
              <a:t>está ocupada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247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r>
              <a:rPr lang="es-MX" dirty="0" smtClean="0"/>
              <a:t>INSERT INTO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73184"/>
          </a:xfrm>
        </p:spPr>
        <p:txBody>
          <a:bodyPr/>
          <a:lstStyle/>
          <a:p>
            <a:r>
              <a:rPr lang="es-MX" dirty="0" smtClean="0"/>
              <a:t>SQL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Resultado</a:t>
            </a:r>
            <a:endParaRPr lang="es-E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643" y="4293096"/>
            <a:ext cx="5254553" cy="15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1968077" y="1556792"/>
            <a:ext cx="5988299" cy="1966937"/>
            <a:chOff x="455909" y="2132856"/>
            <a:chExt cx="7932515" cy="2449998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59" y="2132856"/>
              <a:ext cx="7776865" cy="47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09" y="2744583"/>
              <a:ext cx="7843842" cy="600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58" y="3430175"/>
              <a:ext cx="7713265" cy="602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809" y="4049246"/>
              <a:ext cx="6288941" cy="533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77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182" y="332656"/>
            <a:ext cx="5329930" cy="864096"/>
          </a:xfrm>
        </p:spPr>
        <p:txBody>
          <a:bodyPr/>
          <a:lstStyle/>
          <a:p>
            <a:pPr algn="l"/>
            <a:r>
              <a:rPr lang="es-MX" dirty="0" smtClean="0"/>
              <a:t>UPDATE ... SET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17" y="1916832"/>
            <a:ext cx="4655039" cy="252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3136"/>
            <a:ext cx="7200800" cy="72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23" y="5450011"/>
            <a:ext cx="3548601" cy="107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7 Grupo"/>
          <p:cNvGrpSpPr/>
          <p:nvPr/>
        </p:nvGrpSpPr>
        <p:grpSpPr>
          <a:xfrm>
            <a:off x="3682104" y="3214667"/>
            <a:ext cx="5210376" cy="1119188"/>
            <a:chOff x="3536750" y="3574707"/>
            <a:chExt cx="5210376" cy="1119188"/>
          </a:xfrm>
        </p:grpSpPr>
        <p:sp>
          <p:nvSpPr>
            <p:cNvPr id="4" name="3 Elipse"/>
            <p:cNvSpPr/>
            <p:nvPr/>
          </p:nvSpPr>
          <p:spPr>
            <a:xfrm>
              <a:off x="3536750" y="3574707"/>
              <a:ext cx="1395290" cy="11191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>
              <a:stCxn id="7" idx="1"/>
            </p:cNvCxnSpPr>
            <p:nvPr/>
          </p:nvCxnSpPr>
          <p:spPr>
            <a:xfrm flipH="1">
              <a:off x="5013982" y="4041939"/>
              <a:ext cx="13408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5148064" y="3718773"/>
              <a:ext cx="3599062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Cambia el estado de la habitación</a:t>
              </a:r>
            </a:p>
            <a:p>
              <a:r>
                <a:rPr lang="es-MX" dirty="0" smtClean="0"/>
                <a:t>102 a Libre</a:t>
              </a:r>
              <a:endParaRPr lang="es-ES" dirty="0"/>
            </a:p>
          </p:txBody>
        </p:sp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341" y="1965970"/>
            <a:ext cx="3529131" cy="1030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76064"/>
          </a:xfrm>
        </p:spPr>
        <p:txBody>
          <a:bodyPr/>
          <a:lstStyle/>
          <a:p>
            <a:r>
              <a:rPr lang="es-MX" dirty="0"/>
              <a:t>Para modificar una </a:t>
            </a:r>
            <a:r>
              <a:rPr lang="es-MX" dirty="0" err="1"/>
              <a:t>tupla</a:t>
            </a:r>
            <a:endParaRPr lang="es-MX" dirty="0"/>
          </a:p>
          <a:p>
            <a:endParaRPr lang="es-ES" dirty="0"/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>
          <a:xfrm>
            <a:off x="251520" y="4653136"/>
            <a:ext cx="8229600" cy="5471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SQL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418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DELETE FROM … WHERE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Elimina la habitación 102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2636912"/>
            <a:ext cx="63817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1979712" y="5589240"/>
            <a:ext cx="360040" cy="36004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707904" y="3068960"/>
            <a:ext cx="4054971" cy="64807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076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339752" y="1052736"/>
            <a:ext cx="4752528" cy="1470025"/>
          </a:xfrm>
        </p:spPr>
        <p:txBody>
          <a:bodyPr/>
          <a:lstStyle/>
          <a:p>
            <a:r>
              <a:rPr lang="es-MX" dirty="0" smtClean="0"/>
              <a:t>Consultas en SQL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21088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 descr="Resultado de imagen para Consul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48150"/>
            <a:ext cx="26479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09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r>
              <a:rPr lang="es-MX" dirty="0" smtClean="0"/>
              <a:t>Estructura básica de una consulta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01176"/>
          </a:xfrm>
        </p:spPr>
        <p:txBody>
          <a:bodyPr>
            <a:normAutofit/>
          </a:bodyPr>
          <a:lstStyle/>
          <a:p>
            <a:r>
              <a:rPr lang="es-MX" dirty="0" smtClean="0"/>
              <a:t>La estructura básica de una consulta en SQL consiste de 3 </a:t>
            </a:r>
            <a:r>
              <a:rPr lang="es-MX" dirty="0" err="1" smtClean="0"/>
              <a:t>claúsulas</a:t>
            </a:r>
            <a:r>
              <a:rPr lang="es-MX" dirty="0" smtClean="0"/>
              <a:t>:</a:t>
            </a:r>
          </a:p>
          <a:p>
            <a:r>
              <a:rPr lang="es-MX" b="1" dirty="0" err="1" smtClean="0"/>
              <a:t>Select</a:t>
            </a:r>
            <a:r>
              <a:rPr lang="es-MX" dirty="0" smtClean="0"/>
              <a:t>: En esta se colocan los campos de las </a:t>
            </a:r>
            <a:r>
              <a:rPr lang="es-MX" dirty="0" err="1" smtClean="0"/>
              <a:t>tuplas</a:t>
            </a:r>
            <a:r>
              <a:rPr lang="es-MX" dirty="0" smtClean="0"/>
              <a:t> seleccionadas que se desean proyectar.</a:t>
            </a:r>
          </a:p>
          <a:p>
            <a:pPr marL="109728" indent="0">
              <a:buNone/>
            </a:pPr>
            <a:endParaRPr lang="es-MX" sz="1200" dirty="0" smtClean="0"/>
          </a:p>
          <a:p>
            <a:r>
              <a:rPr lang="es-MX" b="1" dirty="0" err="1" smtClean="0"/>
              <a:t>From</a:t>
            </a:r>
            <a:r>
              <a:rPr lang="es-MX" dirty="0" smtClean="0"/>
              <a:t>: Aquí se colocan las relaciones a utilizar, considerando que si es más de una, se realiza el producto cartesiano.</a:t>
            </a:r>
          </a:p>
          <a:p>
            <a:endParaRPr lang="es-MX" sz="1400" dirty="0" smtClean="0"/>
          </a:p>
          <a:p>
            <a:r>
              <a:rPr lang="es-MX" b="1" dirty="0" err="1" smtClean="0"/>
              <a:t>Where</a:t>
            </a:r>
            <a:r>
              <a:rPr lang="es-MX" b="1" dirty="0" smtClean="0"/>
              <a:t> </a:t>
            </a:r>
            <a:r>
              <a:rPr lang="es-MX" dirty="0" smtClean="0"/>
              <a:t>  condiciones a cumplir para que la </a:t>
            </a:r>
            <a:r>
              <a:rPr lang="es-MX" dirty="0" err="1" smtClean="0"/>
              <a:t>tupla</a:t>
            </a:r>
            <a:r>
              <a:rPr lang="es-MX" dirty="0" smtClean="0"/>
              <a:t> sea seleccionada.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379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0832" y="476672"/>
            <a:ext cx="8229600" cy="1066800"/>
          </a:xfrm>
        </p:spPr>
        <p:txBody>
          <a:bodyPr/>
          <a:lstStyle/>
          <a:p>
            <a:r>
              <a:rPr lang="es-MX" dirty="0" smtClean="0"/>
              <a:t>SELECT campo(s)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5152"/>
          </a:xfrm>
        </p:spPr>
        <p:txBody>
          <a:bodyPr/>
          <a:lstStyle/>
          <a:p>
            <a:r>
              <a:rPr lang="es-MX" dirty="0" smtClean="0"/>
              <a:t>Considera la tabla Habitaciones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605245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932040" y="2204864"/>
            <a:ext cx="3744416" cy="37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SELECT nos permite elegir columnas de la tabla que queremos se muestren, por ejemplo: 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ctr"/>
            <a:r>
              <a:rPr lang="es-MX" sz="2400" dirty="0" smtClean="0">
                <a:solidFill>
                  <a:srgbClr val="FF0000"/>
                </a:solidFill>
              </a:rPr>
              <a:t>SELECT TIPO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Arrojaría como resultado la columna marcada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1259632" y="2060848"/>
            <a:ext cx="1296144" cy="4104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08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34008"/>
            <a:ext cx="8229600" cy="1066800"/>
          </a:xfrm>
        </p:spPr>
        <p:txBody>
          <a:bodyPr/>
          <a:lstStyle/>
          <a:p>
            <a:r>
              <a:rPr lang="es-MX" dirty="0" err="1" smtClean="0"/>
              <a:t>From</a:t>
            </a:r>
            <a:r>
              <a:rPr lang="es-MX" dirty="0" smtClean="0"/>
              <a:t> relación(es)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00808"/>
            <a:ext cx="8784976" cy="482453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s-MX" dirty="0" smtClean="0"/>
              <a:t>Se elige la relación de la que se tomarán los datos. </a:t>
            </a:r>
          </a:p>
          <a:p>
            <a:r>
              <a:rPr lang="es-MX" dirty="0" smtClean="0"/>
              <a:t>Si es más de una, se realiza el producto cartesiano</a:t>
            </a:r>
          </a:p>
          <a:p>
            <a:endParaRPr lang="es-MX" sz="800" dirty="0" smtClean="0"/>
          </a:p>
          <a:p>
            <a:pPr marL="109728" indent="0"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FROM PRODUCTO, PROVEEDOR</a:t>
            </a:r>
          </a:p>
          <a:p>
            <a:pPr marL="109728" indent="0" algn="ctr">
              <a:buNone/>
            </a:pPr>
            <a:endParaRPr lang="es-MX" sz="800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s-MX" dirty="0" smtClean="0"/>
              <a:t>        PRODUCTO                                   PROVEEDOR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El resultado se muestra en la siguiente diapositiva</a:t>
            </a:r>
          </a:p>
          <a:p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845603"/>
              </p:ext>
            </p:extLst>
          </p:nvPr>
        </p:nvGraphicFramePr>
        <p:xfrm>
          <a:off x="179512" y="3889856"/>
          <a:ext cx="4032447" cy="14833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044296"/>
                <a:gridCol w="1384753"/>
                <a:gridCol w="160339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Código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Producto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Proveedor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001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Jabón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010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Shampoo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Loción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987559"/>
              </p:ext>
            </p:extLst>
          </p:nvPr>
        </p:nvGraphicFramePr>
        <p:xfrm>
          <a:off x="5004048" y="3889856"/>
          <a:ext cx="4032447" cy="147828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512167"/>
                <a:gridCol w="1296144"/>
                <a:gridCol w="1224136"/>
              </a:tblGrid>
              <a:tr h="360040">
                <a:tc>
                  <a:txBody>
                    <a:bodyPr/>
                    <a:lstStyle/>
                    <a:p>
                      <a:r>
                        <a:rPr lang="es-MX" dirty="0" smtClean="0"/>
                        <a:t>Proveedor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Nombre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Monsters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USA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Azteca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Mexico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Aromas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España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4355976" y="4321904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sym typeface="Symbol"/>
              </a:rPr>
              <a:t></a:t>
            </a:r>
            <a:endParaRPr lang="es-ES" sz="4800" b="1" dirty="0"/>
          </a:p>
        </p:txBody>
      </p:sp>
    </p:spTree>
    <p:extLst>
      <p:ext uri="{BB962C8B-B14F-4D97-AF65-F5344CB8AC3E}">
        <p14:creationId xmlns:p14="http://schemas.microsoft.com/office/powerpoint/2010/main" val="5917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/>
          <a:lstStyle/>
          <a:p>
            <a:r>
              <a:rPr lang="es-MX" dirty="0" err="1" smtClean="0"/>
              <a:t>From</a:t>
            </a:r>
            <a:r>
              <a:rPr lang="es-MX" dirty="0" smtClean="0"/>
              <a:t> producto, proveedor</a:t>
            </a:r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07504" y="5085184"/>
            <a:ext cx="8928992" cy="1152128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/>
              <a:t>Para elegir las </a:t>
            </a:r>
            <a:r>
              <a:rPr lang="es-MX" dirty="0" err="1" smtClean="0"/>
              <a:t>tuplas</a:t>
            </a:r>
            <a:r>
              <a:rPr lang="es-MX" dirty="0" smtClean="0"/>
              <a:t> correctas hay que establecer condiciones.</a:t>
            </a:r>
          </a:p>
          <a:p>
            <a:r>
              <a:rPr lang="es-MX" dirty="0" smtClean="0"/>
              <a:t>Particularmente </a:t>
            </a:r>
            <a:r>
              <a:rPr lang="es-MX" dirty="0" smtClean="0">
                <a:solidFill>
                  <a:srgbClr val="FF0000"/>
                </a:solidFill>
              </a:rPr>
              <a:t>los campos con el mismo nombre, deben tener el mismo valor</a:t>
            </a:r>
            <a:r>
              <a:rPr lang="es-MX" dirty="0" smtClean="0"/>
              <a:t>. 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698670"/>
              </p:ext>
            </p:extLst>
          </p:nvPr>
        </p:nvGraphicFramePr>
        <p:xfrm>
          <a:off x="467544" y="1196752"/>
          <a:ext cx="8280920" cy="37084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080120"/>
                <a:gridCol w="1296144"/>
                <a:gridCol w="1512168"/>
                <a:gridCol w="1512168"/>
                <a:gridCol w="1378777"/>
                <a:gridCol w="150154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Código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Producto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Proveedor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Proveedor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Nombre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001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Jabón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Monsters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USA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001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Jabón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Azteca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México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001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Jabón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Aromas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España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010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Shampoo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Monsters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USA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010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Shampoo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Azteca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Mexico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010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Shampoo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Aromas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España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Loción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Monsters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USA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Loción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Azteca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México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321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Loción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Aromas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España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60CF"/>
                    </a:solidFill>
                  </a:tcPr>
                </a:tc>
              </a:tr>
            </a:tbl>
          </a:graphicData>
        </a:graphic>
      </p:graphicFrame>
      <p:sp>
        <p:nvSpPr>
          <p:cNvPr id="3" name="2 Elipse"/>
          <p:cNvSpPr/>
          <p:nvPr/>
        </p:nvSpPr>
        <p:spPr>
          <a:xfrm>
            <a:off x="2627784" y="764704"/>
            <a:ext cx="3528392" cy="43204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071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7984"/>
            <a:ext cx="8229600" cy="1066800"/>
          </a:xfrm>
        </p:spPr>
        <p:txBody>
          <a:bodyPr/>
          <a:lstStyle/>
          <a:p>
            <a:r>
              <a:rPr lang="es-MX" dirty="0" err="1" smtClean="0"/>
              <a:t>Where</a:t>
            </a:r>
            <a:r>
              <a:rPr lang="es-MX" dirty="0" smtClean="0"/>
              <a:t> condición(es)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4128"/>
            <a:ext cx="8229600" cy="4325112"/>
          </a:xfrm>
        </p:spPr>
        <p:txBody>
          <a:bodyPr/>
          <a:lstStyle/>
          <a:p>
            <a:r>
              <a:rPr lang="es-MX" dirty="0" smtClean="0"/>
              <a:t>Se establecen las condiciones que se deben cumplir en las </a:t>
            </a:r>
            <a:r>
              <a:rPr lang="es-MX" dirty="0" err="1" smtClean="0"/>
              <a:t>tuplas</a:t>
            </a:r>
            <a:r>
              <a:rPr lang="es-MX" dirty="0" smtClean="0"/>
              <a:t> para ser seleccionadas.</a:t>
            </a: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13" y="2204863"/>
            <a:ext cx="6628515" cy="410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32040" y="2510898"/>
            <a:ext cx="3960440" cy="36544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Ejemplo: 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ctr"/>
            <a:r>
              <a:rPr lang="es-MX" sz="2400" dirty="0" smtClean="0">
                <a:solidFill>
                  <a:srgbClr val="FF0000"/>
                </a:solidFill>
              </a:rPr>
              <a:t>WHERE Tipo = Doble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Arrojaría como resultado las </a:t>
            </a:r>
            <a:r>
              <a:rPr lang="es-MX" sz="2400" dirty="0" err="1" smtClean="0">
                <a:solidFill>
                  <a:schemeClr val="tx1"/>
                </a:solidFill>
              </a:rPr>
              <a:t>tuplas</a:t>
            </a:r>
            <a:r>
              <a:rPr lang="es-MX" sz="2400" dirty="0" smtClean="0">
                <a:solidFill>
                  <a:schemeClr val="tx1"/>
                </a:solidFill>
              </a:rPr>
              <a:t> marcados con una flecha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just"/>
            <a:endParaRPr lang="es-ES" sz="2400" dirty="0">
              <a:solidFill>
                <a:schemeClr val="tx1"/>
              </a:solidFill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539552" y="2852936"/>
            <a:ext cx="360040" cy="3528392"/>
            <a:chOff x="539552" y="2852936"/>
            <a:chExt cx="360040" cy="3528392"/>
          </a:xfrm>
        </p:grpSpPr>
        <p:sp>
          <p:nvSpPr>
            <p:cNvPr id="6" name="5 Flecha derecha"/>
            <p:cNvSpPr/>
            <p:nvPr/>
          </p:nvSpPr>
          <p:spPr>
            <a:xfrm>
              <a:off x="539552" y="2852936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6 Flecha derecha"/>
            <p:cNvSpPr/>
            <p:nvPr/>
          </p:nvSpPr>
          <p:spPr>
            <a:xfrm>
              <a:off x="557808" y="3789040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Flecha derecha"/>
            <p:cNvSpPr/>
            <p:nvPr/>
          </p:nvSpPr>
          <p:spPr>
            <a:xfrm>
              <a:off x="557808" y="4401108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9 Flecha derecha"/>
            <p:cNvSpPr/>
            <p:nvPr/>
          </p:nvSpPr>
          <p:spPr>
            <a:xfrm>
              <a:off x="557808" y="5337212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Flecha derecha"/>
            <p:cNvSpPr/>
            <p:nvPr/>
          </p:nvSpPr>
          <p:spPr>
            <a:xfrm>
              <a:off x="557808" y="5697252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Flecha derecha"/>
            <p:cNvSpPr/>
            <p:nvPr/>
          </p:nvSpPr>
          <p:spPr>
            <a:xfrm>
              <a:off x="539552" y="6057292"/>
              <a:ext cx="341784" cy="324036"/>
            </a:xfrm>
            <a:prstGeom prst="rightArrow">
              <a:avLst/>
            </a:prstGeom>
            <a:solidFill>
              <a:srgbClr val="FC60C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50360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9036496" cy="377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46766"/>
            <a:ext cx="4257814" cy="205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9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Consulta Completa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67512" lvl="2" indent="0">
              <a:buNone/>
            </a:pPr>
            <a:r>
              <a:rPr lang="es-MX" sz="2800" dirty="0" smtClean="0"/>
              <a:t>			</a:t>
            </a:r>
            <a:r>
              <a:rPr lang="es-MX" sz="2800" dirty="0" err="1" smtClean="0"/>
              <a:t>select</a:t>
            </a:r>
            <a:r>
              <a:rPr lang="es-MX" sz="2800" dirty="0" smtClean="0"/>
              <a:t> A1,A2,…,</a:t>
            </a:r>
            <a:r>
              <a:rPr lang="es-MX" sz="2800" dirty="0" err="1" smtClean="0"/>
              <a:t>An</a:t>
            </a:r>
            <a:endParaRPr lang="es-MX" sz="2800" dirty="0" smtClean="0"/>
          </a:p>
          <a:p>
            <a:pPr marL="667512" lvl="2" indent="0">
              <a:buNone/>
            </a:pPr>
            <a:r>
              <a:rPr lang="es-MX" sz="2800" dirty="0" smtClean="0"/>
              <a:t>			</a:t>
            </a:r>
            <a:r>
              <a:rPr lang="es-MX" sz="2800" dirty="0" err="1" smtClean="0"/>
              <a:t>from</a:t>
            </a:r>
            <a:r>
              <a:rPr lang="es-MX" sz="2800" dirty="0" smtClean="0"/>
              <a:t> r1,r2,…,</a:t>
            </a:r>
            <a:r>
              <a:rPr lang="es-MX" sz="2800" dirty="0" err="1" smtClean="0"/>
              <a:t>rm</a:t>
            </a:r>
            <a:endParaRPr lang="es-MX" sz="2800" dirty="0" smtClean="0"/>
          </a:p>
          <a:p>
            <a:pPr marL="667512" lvl="2" indent="0">
              <a:buNone/>
            </a:pPr>
            <a:r>
              <a:rPr lang="es-MX" sz="2800" dirty="0" smtClean="0"/>
              <a:t>			</a:t>
            </a:r>
            <a:r>
              <a:rPr lang="es-MX" sz="2800" dirty="0" err="1" smtClean="0"/>
              <a:t>where</a:t>
            </a:r>
            <a:r>
              <a:rPr lang="es-MX" sz="2800" dirty="0" smtClean="0"/>
              <a:t> C</a:t>
            </a:r>
          </a:p>
          <a:p>
            <a:pPr marL="109728" indent="0">
              <a:buNone/>
            </a:pPr>
            <a:endParaRPr lang="es-MX" dirty="0"/>
          </a:p>
          <a:p>
            <a:r>
              <a:rPr lang="es-MX" dirty="0" smtClean="0"/>
              <a:t>Cada </a:t>
            </a:r>
            <a:r>
              <a:rPr lang="es-MX" dirty="0" err="1" smtClean="0"/>
              <a:t>Ai</a:t>
            </a:r>
            <a:r>
              <a:rPr lang="es-MX" dirty="0" smtClean="0"/>
              <a:t> es un atributo y cada </a:t>
            </a:r>
            <a:r>
              <a:rPr lang="es-MX" dirty="0" err="1" smtClean="0"/>
              <a:t>ri</a:t>
            </a:r>
            <a:r>
              <a:rPr lang="es-MX" dirty="0" smtClean="0"/>
              <a:t> una relación, C es un conjunto de condiciones.</a:t>
            </a:r>
          </a:p>
          <a:p>
            <a:r>
              <a:rPr lang="es-MX" dirty="0" smtClean="0"/>
              <a:t>La expresión correspondiente en álgebra relacional es:</a:t>
            </a:r>
          </a:p>
          <a:p>
            <a:pPr marL="411480" lvl="1" indent="0" algn="ctr">
              <a:buNone/>
            </a:pPr>
            <a:r>
              <a:rPr lang="es-MX" dirty="0" smtClean="0">
                <a:sym typeface="Symbol"/>
              </a:rPr>
              <a:t> </a:t>
            </a:r>
            <a:r>
              <a:rPr lang="es-MX" baseline="-25000" dirty="0" smtClean="0">
                <a:sym typeface="Symbol"/>
              </a:rPr>
              <a:t>A1A2,…,</a:t>
            </a:r>
            <a:r>
              <a:rPr lang="es-MX" baseline="-25000" dirty="0" err="1" smtClean="0">
                <a:sym typeface="Symbol"/>
              </a:rPr>
              <a:t>An</a:t>
            </a:r>
            <a:r>
              <a:rPr lang="es-MX" dirty="0" smtClean="0">
                <a:sym typeface="Symbol"/>
              </a:rPr>
              <a:t>(</a:t>
            </a:r>
            <a:r>
              <a:rPr lang="es-MX" baseline="-25000" dirty="0" smtClean="0">
                <a:sym typeface="Symbol"/>
              </a:rPr>
              <a:t>P </a:t>
            </a:r>
            <a:r>
              <a:rPr lang="es-MX" dirty="0" smtClean="0">
                <a:sym typeface="Symbol"/>
              </a:rPr>
              <a:t> (r1  r2  …  </a:t>
            </a:r>
            <a:r>
              <a:rPr lang="es-MX" dirty="0" err="1" smtClean="0">
                <a:sym typeface="Symbol"/>
              </a:rPr>
              <a:t>rm</a:t>
            </a:r>
            <a:r>
              <a:rPr lang="es-MX" dirty="0" smtClean="0">
                <a:sym typeface="Symbol"/>
              </a:rPr>
              <a:t>))</a:t>
            </a:r>
            <a:endParaRPr lang="es-MX" dirty="0" smtClean="0"/>
          </a:p>
          <a:p>
            <a:pPr marL="109728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827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Consideremos los siguientes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Tabla persona de la base de datos Hotel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3096344" cy="38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16016" y="2996952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IDP: Identificador único</a:t>
            </a:r>
          </a:p>
          <a:p>
            <a:r>
              <a:rPr lang="es-MX" dirty="0" smtClean="0"/>
              <a:t>Nombre: Nombre</a:t>
            </a:r>
          </a:p>
          <a:p>
            <a:r>
              <a:rPr lang="es-MX" dirty="0" smtClean="0"/>
              <a:t>Edad: Años Cumplidos</a:t>
            </a:r>
          </a:p>
          <a:p>
            <a:r>
              <a:rPr lang="es-MX" dirty="0" smtClean="0"/>
              <a:t>Sexo: H hombre, M Mujer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28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" y="484640"/>
            <a:ext cx="6491064" cy="1066800"/>
          </a:xfrm>
        </p:spPr>
        <p:txBody>
          <a:bodyPr/>
          <a:lstStyle/>
          <a:p>
            <a:r>
              <a:rPr lang="es-MX" dirty="0" smtClean="0"/>
              <a:t>Ejemplo: Consulta en 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7787208" cy="1080120"/>
          </a:xfrm>
        </p:spPr>
        <p:txBody>
          <a:bodyPr/>
          <a:lstStyle/>
          <a:p>
            <a:r>
              <a:rPr lang="es-MX" dirty="0" smtClean="0"/>
              <a:t>Los datos de las personas de la tercera edad, es decir aquellos mayores o iguales a 60 años.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739" y="2780928"/>
            <a:ext cx="27527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2915817" y="3289353"/>
            <a:ext cx="3096343" cy="15168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s-MX" dirty="0" err="1" smtClean="0"/>
              <a:t>Select</a:t>
            </a:r>
            <a:r>
              <a:rPr lang="es-MX" dirty="0" smtClean="0"/>
              <a:t> *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From</a:t>
            </a:r>
            <a:r>
              <a:rPr lang="es-MX" dirty="0" smtClean="0"/>
              <a:t> Persona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Where</a:t>
            </a:r>
            <a:r>
              <a:rPr lang="es-MX" dirty="0" smtClean="0"/>
              <a:t> Edad&gt;=60</a:t>
            </a:r>
          </a:p>
          <a:p>
            <a:endParaRPr lang="es-ES" dirty="0"/>
          </a:p>
        </p:txBody>
      </p:sp>
      <p:grpSp>
        <p:nvGrpSpPr>
          <p:cNvPr id="9" name="8 Grupo"/>
          <p:cNvGrpSpPr/>
          <p:nvPr/>
        </p:nvGrpSpPr>
        <p:grpSpPr>
          <a:xfrm>
            <a:off x="-36512" y="2852936"/>
            <a:ext cx="3168352" cy="3456384"/>
            <a:chOff x="632215" y="2852936"/>
            <a:chExt cx="2436001" cy="2808312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852936"/>
              <a:ext cx="2257451" cy="280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4 Elipse"/>
            <p:cNvSpPr/>
            <p:nvPr/>
          </p:nvSpPr>
          <p:spPr>
            <a:xfrm>
              <a:off x="632215" y="3933056"/>
              <a:ext cx="2283601" cy="2700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9 Elipse"/>
            <p:cNvSpPr/>
            <p:nvPr/>
          </p:nvSpPr>
          <p:spPr>
            <a:xfrm>
              <a:off x="683568" y="4671138"/>
              <a:ext cx="2283601" cy="2700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Elipse"/>
            <p:cNvSpPr/>
            <p:nvPr/>
          </p:nvSpPr>
          <p:spPr>
            <a:xfrm>
              <a:off x="784615" y="5175194"/>
              <a:ext cx="2283601" cy="48605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3491880" y="4941168"/>
            <a:ext cx="2376264" cy="523220"/>
            <a:chOff x="3491880" y="4941168"/>
            <a:chExt cx="2376264" cy="523220"/>
          </a:xfrm>
        </p:grpSpPr>
        <p:sp>
          <p:nvSpPr>
            <p:cNvPr id="6" name="5 CuadroTexto"/>
            <p:cNvSpPr txBox="1"/>
            <p:nvPr/>
          </p:nvSpPr>
          <p:spPr>
            <a:xfrm>
              <a:off x="3491880" y="4941168"/>
              <a:ext cx="21419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b="1" dirty="0" smtClean="0">
                  <a:solidFill>
                    <a:srgbClr val="FF0000"/>
                  </a:solidFill>
                </a:rPr>
                <a:t>Resultado </a:t>
              </a:r>
              <a:endParaRPr lang="es-E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6 Flecha derecha"/>
            <p:cNvSpPr/>
            <p:nvPr/>
          </p:nvSpPr>
          <p:spPr>
            <a:xfrm>
              <a:off x="5633813" y="5090723"/>
              <a:ext cx="234331" cy="26161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85771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" y="484640"/>
            <a:ext cx="6491064" cy="1066800"/>
          </a:xfrm>
        </p:spPr>
        <p:txBody>
          <a:bodyPr/>
          <a:lstStyle/>
          <a:p>
            <a:r>
              <a:rPr lang="es-MX" dirty="0" smtClean="0"/>
              <a:t>Ejemplo: Consulta en 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7787208" cy="1080120"/>
          </a:xfrm>
        </p:spPr>
        <p:txBody>
          <a:bodyPr>
            <a:normAutofit/>
          </a:bodyPr>
          <a:lstStyle/>
          <a:p>
            <a:r>
              <a:rPr lang="es-MX" dirty="0" smtClean="0"/>
              <a:t>Los nombres de todas las personas en la base.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491880" y="2751162"/>
            <a:ext cx="2448272" cy="15168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s-MX" dirty="0" err="1" smtClean="0"/>
              <a:t>Select</a:t>
            </a:r>
            <a:r>
              <a:rPr lang="es-MX" dirty="0" smtClean="0"/>
              <a:t> Nombre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From</a:t>
            </a:r>
            <a:r>
              <a:rPr lang="es-MX" dirty="0" smtClean="0"/>
              <a:t> Persona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Where</a:t>
            </a:r>
            <a:r>
              <a:rPr lang="es-MX" dirty="0" smtClean="0"/>
              <a:t> 1</a:t>
            </a: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52" y="2204864"/>
            <a:ext cx="283555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>
          <a:xfrm>
            <a:off x="683568" y="2276872"/>
            <a:ext cx="864096" cy="4320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37112"/>
            <a:ext cx="16954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519" y="2298612"/>
            <a:ext cx="987841" cy="39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3779912" y="5570076"/>
            <a:ext cx="2376264" cy="523220"/>
            <a:chOff x="3491880" y="4941168"/>
            <a:chExt cx="2376264" cy="523220"/>
          </a:xfrm>
        </p:grpSpPr>
        <p:sp>
          <p:nvSpPr>
            <p:cNvPr id="10" name="9 CuadroTexto"/>
            <p:cNvSpPr txBox="1"/>
            <p:nvPr/>
          </p:nvSpPr>
          <p:spPr>
            <a:xfrm>
              <a:off x="3491880" y="4941168"/>
              <a:ext cx="21419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800" b="1" dirty="0" smtClean="0">
                  <a:solidFill>
                    <a:srgbClr val="FF0000"/>
                  </a:solidFill>
                </a:rPr>
                <a:t>Resultado </a:t>
              </a:r>
              <a:endParaRPr lang="es-E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10 Flecha derecha"/>
            <p:cNvSpPr/>
            <p:nvPr/>
          </p:nvSpPr>
          <p:spPr>
            <a:xfrm>
              <a:off x="5633813" y="5090723"/>
              <a:ext cx="234331" cy="26161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2921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" y="332656"/>
            <a:ext cx="6491064" cy="1066800"/>
          </a:xfrm>
        </p:spPr>
        <p:txBody>
          <a:bodyPr/>
          <a:lstStyle/>
          <a:p>
            <a:r>
              <a:rPr lang="es-MX" dirty="0" smtClean="0"/>
              <a:t>Ejemplo: Consulta en 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7787208" cy="1080120"/>
          </a:xfrm>
        </p:spPr>
        <p:txBody>
          <a:bodyPr>
            <a:normAutofit/>
          </a:bodyPr>
          <a:lstStyle/>
          <a:p>
            <a:r>
              <a:rPr lang="es-MX" dirty="0" smtClean="0"/>
              <a:t>Los nombres de todas las personas en la base menores de 60 años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491880" y="2751162"/>
            <a:ext cx="3168352" cy="1516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s-MX" dirty="0" err="1" smtClean="0"/>
              <a:t>Select</a:t>
            </a:r>
            <a:r>
              <a:rPr lang="es-MX" dirty="0" smtClean="0"/>
              <a:t> Nombre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From</a:t>
            </a:r>
            <a:r>
              <a:rPr lang="es-MX" dirty="0" smtClean="0"/>
              <a:t> Persona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Where</a:t>
            </a:r>
            <a:r>
              <a:rPr lang="es-MX" dirty="0" smtClean="0"/>
              <a:t> Edad &lt;60</a:t>
            </a:r>
            <a:endParaRPr lang="es-E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5" y="2341643"/>
            <a:ext cx="293612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Elipse"/>
          <p:cNvSpPr/>
          <p:nvPr/>
        </p:nvSpPr>
        <p:spPr>
          <a:xfrm>
            <a:off x="62596" y="2751163"/>
            <a:ext cx="2970135" cy="9658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29388" y="3933056"/>
            <a:ext cx="2970135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179512" y="4869160"/>
            <a:ext cx="2970135" cy="299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435816"/>
            <a:ext cx="1326629" cy="326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064" y="4513890"/>
            <a:ext cx="3505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20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" y="332656"/>
            <a:ext cx="6491064" cy="1066800"/>
          </a:xfrm>
        </p:spPr>
        <p:txBody>
          <a:bodyPr/>
          <a:lstStyle/>
          <a:p>
            <a:r>
              <a:rPr lang="es-MX" dirty="0" smtClean="0"/>
              <a:t>Ejemplo: Consulta en 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7787208" cy="1080120"/>
          </a:xfrm>
        </p:spPr>
        <p:txBody>
          <a:bodyPr>
            <a:normAutofit/>
          </a:bodyPr>
          <a:lstStyle/>
          <a:p>
            <a:r>
              <a:rPr lang="es-MX" dirty="0" smtClean="0"/>
              <a:t>Los nombres de todas las personas en la base menores de 60 años y que sean Mujeres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491880" y="2751162"/>
            <a:ext cx="3168352" cy="1516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s-MX" dirty="0" err="1" smtClean="0"/>
              <a:t>Select</a:t>
            </a:r>
            <a:r>
              <a:rPr lang="es-MX" dirty="0" smtClean="0"/>
              <a:t> Nombre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From</a:t>
            </a:r>
            <a:r>
              <a:rPr lang="es-MX" dirty="0" smtClean="0"/>
              <a:t> Persona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Where</a:t>
            </a:r>
            <a:r>
              <a:rPr lang="es-MX" dirty="0" smtClean="0"/>
              <a:t> Edad &lt;60 and Sexo = ‘M’</a:t>
            </a:r>
            <a:endParaRPr lang="es-E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5" y="2341643"/>
            <a:ext cx="293612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Elipse"/>
          <p:cNvSpPr/>
          <p:nvPr/>
        </p:nvSpPr>
        <p:spPr>
          <a:xfrm>
            <a:off x="62596" y="2946065"/>
            <a:ext cx="2970135" cy="4829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29388" y="4267962"/>
            <a:ext cx="2970135" cy="3131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179512" y="4869160"/>
            <a:ext cx="2970135" cy="299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933056"/>
            <a:ext cx="1279575" cy="169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80552"/>
            <a:ext cx="3267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21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" y="332656"/>
            <a:ext cx="6491064" cy="1066800"/>
          </a:xfrm>
        </p:spPr>
        <p:txBody>
          <a:bodyPr/>
          <a:lstStyle/>
          <a:p>
            <a:r>
              <a:rPr lang="es-MX" dirty="0" smtClean="0"/>
              <a:t>Ejemplo: Consulta en 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7787208" cy="1080120"/>
          </a:xfrm>
        </p:spPr>
        <p:txBody>
          <a:bodyPr>
            <a:normAutofit/>
          </a:bodyPr>
          <a:lstStyle/>
          <a:p>
            <a:r>
              <a:rPr lang="es-MX" dirty="0" smtClean="0"/>
              <a:t>Los nombres de todas las personas en la base con edades entre 25 y 45 años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491880" y="2751162"/>
            <a:ext cx="3168352" cy="1516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s-MX" dirty="0" err="1" smtClean="0"/>
              <a:t>Select</a:t>
            </a:r>
            <a:r>
              <a:rPr lang="es-MX" dirty="0" smtClean="0"/>
              <a:t> Nombre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From</a:t>
            </a:r>
            <a:r>
              <a:rPr lang="es-MX" dirty="0" smtClean="0"/>
              <a:t> Persona</a:t>
            </a:r>
          </a:p>
          <a:p>
            <a:pPr marL="109728" indent="0">
              <a:buFont typeface="Georgia"/>
              <a:buNone/>
            </a:pPr>
            <a:r>
              <a:rPr lang="es-MX" dirty="0" err="1" smtClean="0"/>
              <a:t>Where</a:t>
            </a:r>
            <a:r>
              <a:rPr lang="es-MX" dirty="0" smtClean="0"/>
              <a:t> Edad </a:t>
            </a:r>
            <a:r>
              <a:rPr lang="es-MX" dirty="0" err="1" smtClean="0"/>
              <a:t>between</a:t>
            </a:r>
            <a:r>
              <a:rPr lang="es-MX" dirty="0" smtClean="0"/>
              <a:t> 25 and 45</a:t>
            </a:r>
            <a:endParaRPr lang="es-E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5" y="2341643"/>
            <a:ext cx="293612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Elipse"/>
          <p:cNvSpPr/>
          <p:nvPr/>
        </p:nvSpPr>
        <p:spPr>
          <a:xfrm>
            <a:off x="62596" y="2636912"/>
            <a:ext cx="2970135" cy="4829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29388" y="3933056"/>
            <a:ext cx="2970135" cy="3131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179512" y="4869160"/>
            <a:ext cx="2970135" cy="299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847574"/>
            <a:ext cx="1296144" cy="214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Elipse"/>
          <p:cNvSpPr/>
          <p:nvPr/>
        </p:nvSpPr>
        <p:spPr>
          <a:xfrm>
            <a:off x="107504" y="3331858"/>
            <a:ext cx="2970135" cy="3131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49" y="4437112"/>
            <a:ext cx="3188617" cy="126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17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Ejercicio </a:t>
            </a:r>
            <a:br>
              <a:rPr lang="es-MX" dirty="0" smtClean="0"/>
            </a:br>
            <a:r>
              <a:rPr lang="es-MX" sz="3600" dirty="0" smtClean="0"/>
              <a:t>Consulta: Números de habitaciones ocupadas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21227"/>
            <a:ext cx="1872208" cy="412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262432" y="1916832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Tabla HAB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2708919"/>
            <a:ext cx="1386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Numero de </a:t>
            </a:r>
          </a:p>
          <a:p>
            <a:r>
              <a:rPr lang="es-MX" dirty="0" smtClean="0"/>
              <a:t>Habitación</a:t>
            </a:r>
            <a:endParaRPr lang="es-ES" dirty="0"/>
          </a:p>
        </p:txBody>
      </p:sp>
      <p:cxnSp>
        <p:nvCxnSpPr>
          <p:cNvPr id="7" name="6 Conector recto de flecha"/>
          <p:cNvCxnSpPr>
            <a:stCxn id="5" idx="0"/>
          </p:cNvCxnSpPr>
          <p:nvPr/>
        </p:nvCxnSpPr>
        <p:spPr>
          <a:xfrm flipV="1">
            <a:off x="1016987" y="2564904"/>
            <a:ext cx="962725" cy="144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4427984" y="1628800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Identificador de </a:t>
            </a:r>
          </a:p>
          <a:p>
            <a:r>
              <a:rPr lang="es-MX" dirty="0" smtClean="0"/>
              <a:t>habitación</a:t>
            </a:r>
            <a:endParaRPr lang="es-ES" dirty="0"/>
          </a:p>
        </p:txBody>
      </p:sp>
      <p:cxnSp>
        <p:nvCxnSpPr>
          <p:cNvPr id="10" name="9 Conector recto de flecha"/>
          <p:cNvCxnSpPr>
            <a:stCxn id="8" idx="1"/>
          </p:cNvCxnSpPr>
          <p:nvPr/>
        </p:nvCxnSpPr>
        <p:spPr>
          <a:xfrm flipH="1">
            <a:off x="3131840" y="1951966"/>
            <a:ext cx="1296144" cy="3692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323528" y="3789040"/>
            <a:ext cx="1345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Uso:</a:t>
            </a:r>
          </a:p>
          <a:p>
            <a:r>
              <a:rPr lang="es-MX" dirty="0" smtClean="0"/>
              <a:t>L: libre</a:t>
            </a:r>
          </a:p>
          <a:p>
            <a:r>
              <a:rPr lang="es-MX" dirty="0" smtClean="0"/>
              <a:t>O: ocupada</a:t>
            </a:r>
            <a:endParaRPr lang="es-ES" dirty="0"/>
          </a:p>
        </p:txBody>
      </p:sp>
      <p:cxnSp>
        <p:nvCxnSpPr>
          <p:cNvPr id="14" name="13 Conector recto de flecha"/>
          <p:cNvCxnSpPr>
            <a:stCxn id="12" idx="0"/>
          </p:cNvCxnSpPr>
          <p:nvPr/>
        </p:nvCxnSpPr>
        <p:spPr>
          <a:xfrm flipV="1">
            <a:off x="996148" y="2564904"/>
            <a:ext cx="249573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05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Solución </a:t>
            </a:r>
            <a:br>
              <a:rPr lang="es-MX" dirty="0" smtClean="0"/>
            </a:br>
            <a:r>
              <a:rPr lang="es-MX" sz="3600" dirty="0" smtClean="0"/>
              <a:t>Consulta: Números de habitaciones ocupadas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21227"/>
            <a:ext cx="1872208" cy="412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262432" y="1916832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Tabla HAB</a:t>
            </a:r>
            <a:endParaRPr lang="es-E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2679923" cy="13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17" y="3904050"/>
            <a:ext cx="676263" cy="226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62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Ejemplo: Consulta en SQL (2 tablas)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325112"/>
          </a:xfrm>
        </p:spPr>
        <p:txBody>
          <a:bodyPr/>
          <a:lstStyle/>
          <a:p>
            <a:r>
              <a:rPr lang="es-MX" dirty="0" smtClean="0"/>
              <a:t>Nombres de los que han hecho una reservación a partir del 2016</a:t>
            </a:r>
            <a:endParaRPr lang="es-ES" dirty="0"/>
          </a:p>
        </p:txBody>
      </p:sp>
      <p:grpSp>
        <p:nvGrpSpPr>
          <p:cNvPr id="1048" name="1047 Grupo"/>
          <p:cNvGrpSpPr/>
          <p:nvPr/>
        </p:nvGrpSpPr>
        <p:grpSpPr>
          <a:xfrm>
            <a:off x="1187624" y="2132856"/>
            <a:ext cx="6019750" cy="4680520"/>
            <a:chOff x="1187624" y="1916832"/>
            <a:chExt cx="6019750" cy="46805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229569"/>
              <a:ext cx="2809875" cy="4295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2276872"/>
              <a:ext cx="2419350" cy="2990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3 CuadroTexto"/>
            <p:cNvSpPr txBox="1"/>
            <p:nvPr/>
          </p:nvSpPr>
          <p:spPr>
            <a:xfrm>
              <a:off x="1763688" y="1916832"/>
              <a:ext cx="4660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RESERVACIÓN                               PERSONA</a:t>
              </a:r>
              <a:endParaRPr lang="es-ES" dirty="0"/>
            </a:p>
          </p:txBody>
        </p:sp>
        <p:sp>
          <p:nvSpPr>
            <p:cNvPr id="8" name="7 Elipse"/>
            <p:cNvSpPr/>
            <p:nvPr/>
          </p:nvSpPr>
          <p:spPr>
            <a:xfrm>
              <a:off x="4788024" y="4869160"/>
              <a:ext cx="576064" cy="43204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5364088" y="4941168"/>
              <a:ext cx="633611" cy="326554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Elipse"/>
            <p:cNvSpPr/>
            <p:nvPr/>
          </p:nvSpPr>
          <p:spPr>
            <a:xfrm>
              <a:off x="1187624" y="2780928"/>
              <a:ext cx="576064" cy="2880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Elipse"/>
            <p:cNvSpPr/>
            <p:nvPr/>
          </p:nvSpPr>
          <p:spPr>
            <a:xfrm>
              <a:off x="4788024" y="4437112"/>
              <a:ext cx="576064" cy="21602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3" name="12 Conector recto"/>
            <p:cNvCxnSpPr>
              <a:stCxn id="12" idx="6"/>
            </p:cNvCxnSpPr>
            <p:nvPr/>
          </p:nvCxnSpPr>
          <p:spPr>
            <a:xfrm>
              <a:off x="1763688" y="2924944"/>
              <a:ext cx="3024336" cy="162018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16 Rectángulo"/>
            <p:cNvSpPr/>
            <p:nvPr/>
          </p:nvSpPr>
          <p:spPr>
            <a:xfrm>
              <a:off x="5364088" y="4437112"/>
              <a:ext cx="633611" cy="32655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Elipse"/>
            <p:cNvSpPr/>
            <p:nvPr/>
          </p:nvSpPr>
          <p:spPr>
            <a:xfrm>
              <a:off x="1187624" y="3772297"/>
              <a:ext cx="576064" cy="37678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0" name="19 Conector recto"/>
            <p:cNvCxnSpPr/>
            <p:nvPr/>
          </p:nvCxnSpPr>
          <p:spPr>
            <a:xfrm>
              <a:off x="1763688" y="3960688"/>
              <a:ext cx="3024336" cy="58443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Elipse"/>
            <p:cNvSpPr/>
            <p:nvPr/>
          </p:nvSpPr>
          <p:spPr>
            <a:xfrm>
              <a:off x="1187624" y="5445224"/>
              <a:ext cx="576064" cy="288032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5" name="24 Conector recto"/>
            <p:cNvCxnSpPr/>
            <p:nvPr/>
          </p:nvCxnSpPr>
          <p:spPr>
            <a:xfrm flipV="1">
              <a:off x="1763688" y="5157192"/>
              <a:ext cx="3024336" cy="432048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1023 Conector recto de flecha"/>
            <p:cNvCxnSpPr>
              <a:endCxn id="1025" idx="1"/>
            </p:cNvCxnSpPr>
            <p:nvPr/>
          </p:nvCxnSpPr>
          <p:spPr>
            <a:xfrm flipV="1">
              <a:off x="1691680" y="3759944"/>
              <a:ext cx="3672408" cy="840445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1024 Rectángulo"/>
            <p:cNvSpPr/>
            <p:nvPr/>
          </p:nvSpPr>
          <p:spPr>
            <a:xfrm>
              <a:off x="5364088" y="3645024"/>
              <a:ext cx="432048" cy="229840"/>
            </a:xfrm>
            <a:prstGeom prst="rect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0" name="1029 Elipse"/>
            <p:cNvSpPr/>
            <p:nvPr/>
          </p:nvSpPr>
          <p:spPr>
            <a:xfrm>
              <a:off x="1187624" y="4365104"/>
              <a:ext cx="504056" cy="326554"/>
            </a:xfrm>
            <a:prstGeom prst="ellips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1" name="1030 Elipse"/>
            <p:cNvSpPr/>
            <p:nvPr/>
          </p:nvSpPr>
          <p:spPr>
            <a:xfrm>
              <a:off x="1187624" y="6021288"/>
              <a:ext cx="504056" cy="288032"/>
            </a:xfrm>
            <a:prstGeom prst="ellipse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33" name="1032 Conector recto de flecha"/>
            <p:cNvCxnSpPr>
              <a:stCxn id="1031" idx="6"/>
            </p:cNvCxnSpPr>
            <p:nvPr/>
          </p:nvCxnSpPr>
          <p:spPr>
            <a:xfrm flipV="1">
              <a:off x="1691680" y="4149080"/>
              <a:ext cx="3672408" cy="2016224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1033 Rectángulo"/>
            <p:cNvSpPr/>
            <p:nvPr/>
          </p:nvSpPr>
          <p:spPr>
            <a:xfrm>
              <a:off x="5364088" y="3960688"/>
              <a:ext cx="633611" cy="188392"/>
            </a:xfrm>
            <a:prstGeom prst="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5" name="1034 Elipse"/>
            <p:cNvSpPr/>
            <p:nvPr/>
          </p:nvSpPr>
          <p:spPr>
            <a:xfrm>
              <a:off x="1187624" y="4941168"/>
              <a:ext cx="576064" cy="326554"/>
            </a:xfrm>
            <a:prstGeom prst="ellipse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37" name="1036 Conector recto de flecha"/>
            <p:cNvCxnSpPr>
              <a:stCxn id="1035" idx="6"/>
            </p:cNvCxnSpPr>
            <p:nvPr/>
          </p:nvCxnSpPr>
          <p:spPr>
            <a:xfrm flipV="1">
              <a:off x="1763688" y="3356992"/>
              <a:ext cx="3600400" cy="1747453"/>
            </a:xfrm>
            <a:prstGeom prst="straightConnector1">
              <a:avLst/>
            </a:prstGeom>
            <a:ln w="38100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1037 Rectángulo"/>
            <p:cNvSpPr/>
            <p:nvPr/>
          </p:nvSpPr>
          <p:spPr>
            <a:xfrm>
              <a:off x="5364088" y="3068960"/>
              <a:ext cx="432048" cy="288032"/>
            </a:xfrm>
            <a:prstGeom prst="rect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9" name="1038 Elipse"/>
            <p:cNvSpPr/>
            <p:nvPr/>
          </p:nvSpPr>
          <p:spPr>
            <a:xfrm>
              <a:off x="1187624" y="3356992"/>
              <a:ext cx="504056" cy="28803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41" name="1040 Conector recto de flecha"/>
            <p:cNvCxnSpPr>
              <a:stCxn id="1039" idx="6"/>
            </p:cNvCxnSpPr>
            <p:nvPr/>
          </p:nvCxnSpPr>
          <p:spPr>
            <a:xfrm flipV="1">
              <a:off x="1691680" y="2924944"/>
              <a:ext cx="3672408" cy="57606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 de flecha"/>
            <p:cNvCxnSpPr>
              <a:endCxn id="1045" idx="1"/>
            </p:cNvCxnSpPr>
            <p:nvPr/>
          </p:nvCxnSpPr>
          <p:spPr>
            <a:xfrm flipV="1">
              <a:off x="1691680" y="2924944"/>
              <a:ext cx="3672408" cy="35283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53 Elipse"/>
            <p:cNvSpPr/>
            <p:nvPr/>
          </p:nvSpPr>
          <p:spPr>
            <a:xfrm>
              <a:off x="1187624" y="6309320"/>
              <a:ext cx="504056" cy="28803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45" name="1044 Rectángulo"/>
            <p:cNvSpPr/>
            <p:nvPr/>
          </p:nvSpPr>
          <p:spPr>
            <a:xfrm>
              <a:off x="5364088" y="2780928"/>
              <a:ext cx="432048" cy="288032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60019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/>
          <a:lstStyle/>
          <a:p>
            <a:pPr algn="ctr"/>
            <a:r>
              <a:rPr lang="es-MX" dirty="0" smtClean="0"/>
              <a:t>Unidad de Competencia IV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2511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s-MX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es-MX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Objetivos</a:t>
            </a:r>
            <a:r>
              <a:rPr lang="es-MX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s-MX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Introducción a los lenguajes de consulta</a:t>
            </a:r>
          </a:p>
          <a:p>
            <a:pPr algn="just">
              <a:spcAft>
                <a:spcPts val="0"/>
              </a:spcAft>
            </a:pPr>
            <a:endParaRPr lang="es-MX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es-MX" sz="500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es-MX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Conocimientos</a:t>
            </a:r>
            <a:endParaRPr lang="es-MX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Introducción a SQL</a:t>
            </a: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Consultas en SQL</a:t>
            </a:r>
            <a:endParaRPr lang="es-MX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1458" y="1412776"/>
            <a:ext cx="6534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7512" lvl="2" indent="0">
              <a:buNone/>
            </a:pPr>
            <a:r>
              <a:rPr lang="es-MX" sz="3200" b="1" dirty="0" err="1"/>
              <a:t>select</a:t>
            </a:r>
            <a:r>
              <a:rPr lang="es-MX" sz="3200" dirty="0"/>
              <a:t> nombre</a:t>
            </a:r>
          </a:p>
          <a:p>
            <a:pPr marL="667512" lvl="2" indent="0">
              <a:buNone/>
            </a:pPr>
            <a:r>
              <a:rPr lang="es-MX" sz="3200" b="1" dirty="0" err="1"/>
              <a:t>from</a:t>
            </a:r>
            <a:r>
              <a:rPr lang="es-MX" sz="3200" dirty="0"/>
              <a:t> persona, </a:t>
            </a:r>
            <a:r>
              <a:rPr lang="es-MX" sz="3200" dirty="0" err="1"/>
              <a:t>reservacion</a:t>
            </a:r>
            <a:endParaRPr lang="es-MX" sz="3200" dirty="0"/>
          </a:p>
          <a:p>
            <a:pPr marL="667512" lvl="2" indent="0">
              <a:buNone/>
            </a:pPr>
            <a:r>
              <a:rPr lang="es-MX" sz="3200" b="1" dirty="0" err="1"/>
              <a:t>where</a:t>
            </a:r>
            <a:r>
              <a:rPr lang="es-MX" sz="3200" dirty="0"/>
              <a:t> </a:t>
            </a:r>
            <a:r>
              <a:rPr lang="es-MX" sz="3200" dirty="0" err="1"/>
              <a:t>persona.idP</a:t>
            </a:r>
            <a:r>
              <a:rPr lang="es-MX" sz="3200" dirty="0"/>
              <a:t> =              </a:t>
            </a:r>
          </a:p>
          <a:p>
            <a:pPr marL="667512" lvl="2" indent="0">
              <a:buNone/>
            </a:pPr>
            <a:r>
              <a:rPr lang="es-MX" sz="3200" dirty="0"/>
              <a:t>              </a:t>
            </a:r>
            <a:r>
              <a:rPr lang="es-MX" sz="3200" dirty="0" err="1"/>
              <a:t>reservacion.idP</a:t>
            </a:r>
            <a:r>
              <a:rPr lang="es-MX" sz="3200" dirty="0"/>
              <a:t> </a:t>
            </a:r>
            <a:r>
              <a:rPr lang="es-MX" sz="3200" b="1" dirty="0"/>
              <a:t>and</a:t>
            </a:r>
            <a:r>
              <a:rPr lang="es-MX" sz="3200" dirty="0"/>
              <a:t>  </a:t>
            </a:r>
          </a:p>
          <a:p>
            <a:pPr marL="667512" lvl="2" indent="0">
              <a:buNone/>
            </a:pPr>
            <a:r>
              <a:rPr lang="es-MX" sz="3200" dirty="0"/>
              <a:t>              ingreso&gt;=</a:t>
            </a:r>
            <a:r>
              <a:rPr lang="es-MX" sz="3200" dirty="0" smtClean="0"/>
              <a:t>20160101</a:t>
            </a:r>
            <a:endParaRPr lang="es-MX" sz="32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-1188640" y="332656"/>
            <a:ext cx="8229600" cy="1066800"/>
          </a:xfrm>
        </p:spPr>
        <p:txBody>
          <a:bodyPr/>
          <a:lstStyle/>
          <a:p>
            <a:r>
              <a:rPr lang="es-MX" dirty="0" smtClean="0"/>
              <a:t>La consulta sería: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74848" y="4077072"/>
            <a:ext cx="8229600" cy="2088232"/>
          </a:xfrm>
          <a:solidFill>
            <a:schemeClr val="tx2">
              <a:lumMod val="75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Para revisar el resultado de la consulta apliquemos la segunda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condición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a la tabla de reservación:  ingreso &gt;=20160101</a:t>
            </a:r>
          </a:p>
          <a:p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Posteriormente hagamos el producto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cartesiano y aplicamos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la primer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condición </a:t>
            </a:r>
          </a:p>
          <a:p>
            <a:pPr marL="109728" indent="0">
              <a:buNone/>
            </a:pP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 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persona.idP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=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reservacion.idP</a:t>
            </a:r>
            <a:endParaRPr lang="es-E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5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-1188640" y="332656"/>
            <a:ext cx="8229600" cy="1066800"/>
          </a:xfrm>
        </p:spPr>
        <p:txBody>
          <a:bodyPr/>
          <a:lstStyle/>
          <a:p>
            <a:r>
              <a:rPr lang="es-MX" dirty="0" smtClean="0"/>
              <a:t>La consulta sería: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648072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ingreso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</a:rPr>
              <a:t>&gt;=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20160101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2809875" cy="4295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1187624" y="1916832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RESERVACIÓN</a:t>
            </a:r>
            <a:endParaRPr lang="es-ES" dirty="0"/>
          </a:p>
        </p:txBody>
      </p:sp>
      <p:sp>
        <p:nvSpPr>
          <p:cNvPr id="2" name="1 Flecha derecha"/>
          <p:cNvSpPr/>
          <p:nvPr/>
        </p:nvSpPr>
        <p:spPr>
          <a:xfrm>
            <a:off x="3923928" y="3635325"/>
            <a:ext cx="122413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2809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7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76064"/>
          </a:xfrm>
          <a:solidFill>
            <a:schemeClr val="tx2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Producto cartesiano entre Persona y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Reservacion</a:t>
            </a:r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 con mismo </a:t>
            </a:r>
            <a:r>
              <a:rPr lang="es-MX" dirty="0" err="1" smtClean="0">
                <a:solidFill>
                  <a:schemeClr val="bg1">
                    <a:lumMod val="95000"/>
                  </a:schemeClr>
                </a:solidFill>
              </a:rPr>
              <a:t>IdP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2809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82" y="1628800"/>
            <a:ext cx="2419350" cy="2990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1115616" y="1268760"/>
            <a:ext cx="567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PERSONA                                                RESERVACIÓN </a:t>
            </a:r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3719390" y="2145630"/>
            <a:ext cx="564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dirty="0" smtClean="0">
                <a:sym typeface="Symbol"/>
              </a:rPr>
              <a:t></a:t>
            </a:r>
            <a:endParaRPr lang="es-ES" sz="5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223" y="4365104"/>
            <a:ext cx="52292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5 Marcador de contenido"/>
          <p:cNvSpPr txBox="1">
            <a:spLocks/>
          </p:cNvSpPr>
          <p:nvPr/>
        </p:nvSpPr>
        <p:spPr>
          <a:xfrm>
            <a:off x="436513" y="5172447"/>
            <a:ext cx="2827287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Elegir Nombre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3779912" y="4057675"/>
            <a:ext cx="981353" cy="26116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481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/>
          <a:lstStyle/>
          <a:p>
            <a:pPr algn="l"/>
            <a:r>
              <a:rPr lang="es-MX" dirty="0" smtClean="0"/>
              <a:t>Finalmente:</a:t>
            </a:r>
            <a:endParaRPr lang="es-E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772816"/>
            <a:ext cx="433762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1152128" cy="371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52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/>
          <a:lstStyle/>
          <a:p>
            <a:pPr algn="l"/>
            <a:r>
              <a:rPr lang="es-MX" dirty="0" smtClean="0"/>
              <a:t>Para eliminar duplicados: </a:t>
            </a:r>
            <a:r>
              <a:rPr lang="es-MX" dirty="0" err="1" smtClean="0"/>
              <a:t>distinct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31458" y="1412776"/>
            <a:ext cx="6534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7512" lvl="2" indent="0">
              <a:buNone/>
            </a:pPr>
            <a:r>
              <a:rPr lang="es-MX" sz="3200" b="1" dirty="0" err="1"/>
              <a:t>select</a:t>
            </a:r>
            <a:r>
              <a:rPr lang="es-MX" sz="3200" dirty="0"/>
              <a:t> </a:t>
            </a:r>
            <a:r>
              <a:rPr lang="es-MX" sz="3200" dirty="0" err="1" smtClean="0"/>
              <a:t>distinct</a:t>
            </a:r>
            <a:r>
              <a:rPr lang="es-MX" sz="3200" dirty="0" smtClean="0"/>
              <a:t> nombre</a:t>
            </a:r>
            <a:endParaRPr lang="es-MX" sz="3200" dirty="0"/>
          </a:p>
          <a:p>
            <a:pPr marL="667512" lvl="2" indent="0">
              <a:buNone/>
            </a:pPr>
            <a:r>
              <a:rPr lang="es-MX" sz="3200" b="1" dirty="0" err="1"/>
              <a:t>from</a:t>
            </a:r>
            <a:r>
              <a:rPr lang="es-MX" sz="3200" dirty="0"/>
              <a:t> persona, </a:t>
            </a:r>
            <a:r>
              <a:rPr lang="es-MX" sz="3200" dirty="0" err="1"/>
              <a:t>reservacion</a:t>
            </a:r>
            <a:endParaRPr lang="es-MX" sz="3200" dirty="0"/>
          </a:p>
          <a:p>
            <a:pPr marL="667512" lvl="2" indent="0">
              <a:buNone/>
            </a:pPr>
            <a:r>
              <a:rPr lang="es-MX" sz="3200" b="1" dirty="0" err="1"/>
              <a:t>where</a:t>
            </a:r>
            <a:r>
              <a:rPr lang="es-MX" sz="3200" dirty="0"/>
              <a:t> </a:t>
            </a:r>
            <a:r>
              <a:rPr lang="es-MX" sz="3200" dirty="0" err="1"/>
              <a:t>persona.idP</a:t>
            </a:r>
            <a:r>
              <a:rPr lang="es-MX" sz="3200" dirty="0"/>
              <a:t> =              </a:t>
            </a:r>
          </a:p>
          <a:p>
            <a:pPr marL="667512" lvl="2" indent="0">
              <a:buNone/>
            </a:pPr>
            <a:r>
              <a:rPr lang="es-MX" sz="3200" dirty="0"/>
              <a:t>              </a:t>
            </a:r>
            <a:r>
              <a:rPr lang="es-MX" sz="3200" dirty="0" err="1"/>
              <a:t>reservacion.idP</a:t>
            </a:r>
            <a:r>
              <a:rPr lang="es-MX" sz="3200" dirty="0"/>
              <a:t> </a:t>
            </a:r>
            <a:r>
              <a:rPr lang="es-MX" sz="3200" b="1" dirty="0"/>
              <a:t>and</a:t>
            </a:r>
            <a:r>
              <a:rPr lang="es-MX" sz="3200" dirty="0"/>
              <a:t>  </a:t>
            </a:r>
          </a:p>
          <a:p>
            <a:pPr marL="667512" lvl="2" indent="0">
              <a:buNone/>
            </a:pPr>
            <a:r>
              <a:rPr lang="es-MX" sz="3200" dirty="0"/>
              <a:t>              ingreso&gt;=</a:t>
            </a:r>
            <a:r>
              <a:rPr lang="es-MX" sz="3200" dirty="0" smtClean="0"/>
              <a:t>20160101</a:t>
            </a:r>
            <a:endParaRPr lang="es-MX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434666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04" y="2379289"/>
            <a:ext cx="1341964" cy="353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87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Ordenar el resultado: se usa </a:t>
            </a:r>
            <a:r>
              <a:rPr lang="es-MX" dirty="0" err="1" smtClean="0"/>
              <a:t>order</a:t>
            </a:r>
            <a:r>
              <a:rPr lang="es-MX" dirty="0" smtClean="0"/>
              <a:t> </a:t>
            </a:r>
            <a:r>
              <a:rPr lang="es-MX" dirty="0" err="1" smtClean="0"/>
              <a:t>by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8843" y="1340768"/>
            <a:ext cx="8229600" cy="3312368"/>
          </a:xfrm>
        </p:spPr>
        <p:txBody>
          <a:bodyPr>
            <a:normAutofit/>
          </a:bodyPr>
          <a:lstStyle/>
          <a:p>
            <a:pPr marL="667512" lvl="2" indent="0">
              <a:buNone/>
            </a:pPr>
            <a:r>
              <a:rPr lang="es-MX" sz="3200" b="1" dirty="0" err="1" smtClean="0"/>
              <a:t>select</a:t>
            </a:r>
            <a:r>
              <a:rPr lang="es-MX" sz="3200" dirty="0" smtClean="0"/>
              <a:t> </a:t>
            </a:r>
            <a:r>
              <a:rPr lang="es-MX" sz="3200" dirty="0" err="1" smtClean="0"/>
              <a:t>distinct</a:t>
            </a:r>
            <a:r>
              <a:rPr lang="es-MX" sz="3200" dirty="0" smtClean="0"/>
              <a:t> nombre</a:t>
            </a:r>
            <a:endParaRPr lang="es-MX" sz="3200" dirty="0"/>
          </a:p>
          <a:p>
            <a:pPr marL="667512" lvl="2" indent="0">
              <a:buNone/>
            </a:pPr>
            <a:r>
              <a:rPr lang="es-MX" sz="3200" b="1" dirty="0" err="1"/>
              <a:t>from</a:t>
            </a:r>
            <a:r>
              <a:rPr lang="es-MX" sz="3200" dirty="0"/>
              <a:t> </a:t>
            </a:r>
            <a:r>
              <a:rPr lang="es-MX" sz="3200" dirty="0" smtClean="0"/>
              <a:t>persona, </a:t>
            </a:r>
            <a:r>
              <a:rPr lang="es-MX" sz="3200" dirty="0" err="1" smtClean="0"/>
              <a:t>reservacion</a:t>
            </a:r>
            <a:endParaRPr lang="es-MX" sz="3200" dirty="0"/>
          </a:p>
          <a:p>
            <a:pPr marL="667512" lvl="2" indent="0">
              <a:buNone/>
            </a:pPr>
            <a:r>
              <a:rPr lang="es-MX" sz="3200" b="1" dirty="0" err="1"/>
              <a:t>where</a:t>
            </a:r>
            <a:r>
              <a:rPr lang="es-MX" sz="3200" dirty="0"/>
              <a:t> </a:t>
            </a:r>
            <a:r>
              <a:rPr lang="es-MX" sz="3200" dirty="0" err="1" smtClean="0"/>
              <a:t>persona.idP</a:t>
            </a:r>
            <a:r>
              <a:rPr lang="es-MX" sz="3200" dirty="0" smtClean="0"/>
              <a:t> </a:t>
            </a:r>
            <a:r>
              <a:rPr lang="es-MX" sz="3200" dirty="0"/>
              <a:t>=              </a:t>
            </a:r>
          </a:p>
          <a:p>
            <a:pPr marL="667512" lvl="2" indent="0">
              <a:buNone/>
            </a:pPr>
            <a:r>
              <a:rPr lang="es-MX" sz="3200" dirty="0"/>
              <a:t>              </a:t>
            </a:r>
            <a:r>
              <a:rPr lang="es-MX" sz="3200" dirty="0" err="1" smtClean="0"/>
              <a:t>reservacion.idP</a:t>
            </a:r>
            <a:r>
              <a:rPr lang="es-MX" sz="3200" dirty="0" smtClean="0"/>
              <a:t> </a:t>
            </a:r>
            <a:r>
              <a:rPr lang="es-MX" sz="3200" b="1" dirty="0"/>
              <a:t>and</a:t>
            </a:r>
            <a:r>
              <a:rPr lang="es-MX" sz="3200" dirty="0"/>
              <a:t>  </a:t>
            </a:r>
          </a:p>
          <a:p>
            <a:pPr marL="667512" lvl="2" indent="0">
              <a:buNone/>
            </a:pPr>
            <a:r>
              <a:rPr lang="es-MX" sz="3200" dirty="0"/>
              <a:t>              </a:t>
            </a:r>
            <a:r>
              <a:rPr lang="es-MX" sz="3200" dirty="0" smtClean="0"/>
              <a:t>ingreso&gt;=20160101</a:t>
            </a:r>
          </a:p>
          <a:p>
            <a:pPr marL="667512" lvl="2" indent="0">
              <a:buNone/>
            </a:pPr>
            <a:r>
              <a:rPr lang="es-MX" sz="3200" b="1" dirty="0" err="1" smtClean="0"/>
              <a:t>order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by</a:t>
            </a:r>
            <a:r>
              <a:rPr lang="es-MX" sz="3200" dirty="0" smtClean="0"/>
              <a:t> nombre</a:t>
            </a:r>
            <a:endParaRPr lang="es-MX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25144"/>
            <a:ext cx="389597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69106"/>
            <a:ext cx="1584176" cy="368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09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04664"/>
            <a:ext cx="8229600" cy="1066800"/>
          </a:xfrm>
        </p:spPr>
        <p:txBody>
          <a:bodyPr/>
          <a:lstStyle/>
          <a:p>
            <a:pPr algn="l"/>
            <a:r>
              <a:rPr lang="es-MX" dirty="0" smtClean="0"/>
              <a:t>Renombrar la relación resultante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336136"/>
            <a:ext cx="8229600" cy="1012744"/>
          </a:xfrm>
        </p:spPr>
        <p:txBody>
          <a:bodyPr/>
          <a:lstStyle/>
          <a:p>
            <a:r>
              <a:rPr lang="es-MX" dirty="0" smtClean="0"/>
              <a:t> se utiliza la </a:t>
            </a:r>
            <a:r>
              <a:rPr lang="es-MX" dirty="0" err="1" smtClean="0"/>
              <a:t>claúsula</a:t>
            </a:r>
            <a:r>
              <a:rPr lang="es-MX" dirty="0" smtClean="0"/>
              <a:t> </a:t>
            </a:r>
            <a:r>
              <a:rPr lang="es-MX" b="1" dirty="0" smtClean="0"/>
              <a:t>as</a:t>
            </a:r>
            <a:r>
              <a:rPr lang="es-MX" dirty="0" smtClean="0"/>
              <a:t> que puede aparecer tanto en el </a:t>
            </a:r>
            <a:r>
              <a:rPr lang="es-MX" dirty="0" err="1" smtClean="0"/>
              <a:t>select</a:t>
            </a:r>
            <a:r>
              <a:rPr lang="es-MX" dirty="0" smtClean="0"/>
              <a:t> como en el </a:t>
            </a:r>
            <a:r>
              <a:rPr lang="es-MX" dirty="0" err="1" smtClean="0"/>
              <a:t>from</a:t>
            </a:r>
            <a:endParaRPr lang="es-MX" dirty="0" smtClean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8574" y="2492896"/>
            <a:ext cx="8229600" cy="33123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7512" lvl="2" indent="0">
              <a:buFont typeface="Wingdings 2"/>
              <a:buNone/>
            </a:pPr>
            <a:r>
              <a:rPr lang="es-MX" sz="3200" b="1" dirty="0" err="1" smtClean="0"/>
              <a:t>select</a:t>
            </a:r>
            <a:r>
              <a:rPr lang="es-MX" sz="3200" dirty="0" smtClean="0"/>
              <a:t> </a:t>
            </a:r>
            <a:r>
              <a:rPr lang="es-MX" sz="3200" dirty="0" err="1" smtClean="0"/>
              <a:t>distinct</a:t>
            </a:r>
            <a:r>
              <a:rPr lang="es-MX" sz="3200" dirty="0" smtClean="0"/>
              <a:t> nombre </a:t>
            </a:r>
            <a:r>
              <a:rPr lang="es-MX" sz="3200" b="1" dirty="0" smtClean="0"/>
              <a:t>as</a:t>
            </a:r>
            <a:r>
              <a:rPr lang="es-MX" sz="3200" dirty="0" smtClean="0"/>
              <a:t> clientes2016</a:t>
            </a:r>
          </a:p>
          <a:p>
            <a:pPr marL="667512" lvl="2" indent="0">
              <a:buFont typeface="Wingdings 2"/>
              <a:buNone/>
            </a:pPr>
            <a:r>
              <a:rPr lang="es-MX" sz="3200" b="1" dirty="0" err="1" smtClean="0"/>
              <a:t>from</a:t>
            </a:r>
            <a:r>
              <a:rPr lang="es-MX" sz="3200" dirty="0" smtClean="0"/>
              <a:t> persona, </a:t>
            </a:r>
            <a:r>
              <a:rPr lang="es-MX" sz="3200" dirty="0" err="1" smtClean="0"/>
              <a:t>reservacion</a:t>
            </a:r>
            <a:endParaRPr lang="es-MX" sz="3200" dirty="0" smtClean="0"/>
          </a:p>
          <a:p>
            <a:pPr marL="667512" lvl="2" indent="0">
              <a:buFont typeface="Wingdings 2"/>
              <a:buNone/>
            </a:pPr>
            <a:r>
              <a:rPr lang="es-MX" sz="3200" b="1" dirty="0" err="1" smtClean="0"/>
              <a:t>where</a:t>
            </a:r>
            <a:r>
              <a:rPr lang="es-MX" sz="3200" dirty="0" smtClean="0"/>
              <a:t> </a:t>
            </a:r>
            <a:r>
              <a:rPr lang="es-MX" sz="3200" dirty="0" err="1" smtClean="0"/>
              <a:t>persona.idP</a:t>
            </a:r>
            <a:r>
              <a:rPr lang="es-MX" sz="3200" dirty="0" smtClean="0"/>
              <a:t> =              </a:t>
            </a:r>
          </a:p>
          <a:p>
            <a:pPr marL="667512" lvl="2" indent="0">
              <a:buFont typeface="Wingdings 2"/>
              <a:buNone/>
            </a:pPr>
            <a:r>
              <a:rPr lang="es-MX" sz="3200" dirty="0" smtClean="0"/>
              <a:t>              </a:t>
            </a:r>
            <a:r>
              <a:rPr lang="es-MX" sz="3200" dirty="0" err="1" smtClean="0"/>
              <a:t>reservacion.idP</a:t>
            </a:r>
            <a:r>
              <a:rPr lang="es-MX" sz="3200" dirty="0" smtClean="0"/>
              <a:t> </a:t>
            </a:r>
            <a:r>
              <a:rPr lang="es-MX" sz="3200" b="1" dirty="0" smtClean="0"/>
              <a:t>and</a:t>
            </a:r>
            <a:r>
              <a:rPr lang="es-MX" sz="3200" dirty="0" smtClean="0"/>
              <a:t>  </a:t>
            </a:r>
          </a:p>
          <a:p>
            <a:pPr marL="667512" lvl="2" indent="0">
              <a:buFont typeface="Wingdings 2"/>
              <a:buNone/>
            </a:pPr>
            <a:r>
              <a:rPr lang="es-MX" sz="3200" dirty="0" smtClean="0"/>
              <a:t>              ingreso&gt;=20160101</a:t>
            </a:r>
          </a:p>
          <a:p>
            <a:pPr marL="667512" lvl="2" indent="0">
              <a:buFont typeface="Wingdings 2"/>
              <a:buNone/>
            </a:pPr>
            <a:r>
              <a:rPr lang="es-MX" sz="3200" b="1" dirty="0" err="1" smtClean="0"/>
              <a:t>order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by</a:t>
            </a:r>
            <a:r>
              <a:rPr lang="es-MX" sz="3200" dirty="0" smtClean="0"/>
              <a:t> nombre</a:t>
            </a:r>
            <a:endParaRPr lang="es-MX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081" y="3068960"/>
            <a:ext cx="1643943" cy="281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55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850032"/>
            <a:ext cx="8435280" cy="1066800"/>
          </a:xfrm>
        </p:spPr>
        <p:txBody>
          <a:bodyPr>
            <a:noAutofit/>
          </a:bodyPr>
          <a:lstStyle/>
          <a:p>
            <a:pPr algn="l"/>
            <a:r>
              <a:rPr lang="es-MX" sz="2800" dirty="0" smtClean="0"/>
              <a:t>Ejercicio </a:t>
            </a:r>
            <a:br>
              <a:rPr lang="es-MX" sz="2800" dirty="0" smtClean="0"/>
            </a:br>
            <a:r>
              <a:rPr lang="es-MX" sz="2800" dirty="0" smtClean="0"/>
              <a:t>Consulta: Números de habitaciones libres junto con su Precio y Tipo renombradas como NUMERO, TARIFA, y TIPO</a:t>
            </a:r>
            <a:endParaRPr lang="es-E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11888"/>
            <a:ext cx="1872208" cy="412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262432" y="2207493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Tabla HAB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2999580"/>
            <a:ext cx="1386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Numero de </a:t>
            </a:r>
          </a:p>
          <a:p>
            <a:r>
              <a:rPr lang="es-MX" dirty="0" smtClean="0"/>
              <a:t>Habitación</a:t>
            </a:r>
            <a:endParaRPr lang="es-ES" dirty="0"/>
          </a:p>
        </p:txBody>
      </p:sp>
      <p:cxnSp>
        <p:nvCxnSpPr>
          <p:cNvPr id="7" name="6 Conector recto de flecha"/>
          <p:cNvCxnSpPr>
            <a:stCxn id="5" idx="0"/>
          </p:cNvCxnSpPr>
          <p:nvPr/>
        </p:nvCxnSpPr>
        <p:spPr>
          <a:xfrm flipV="1">
            <a:off x="1016987" y="2855565"/>
            <a:ext cx="962725" cy="144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4427984" y="1919461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Identificador de </a:t>
            </a:r>
          </a:p>
          <a:p>
            <a:r>
              <a:rPr lang="es-MX" dirty="0" smtClean="0"/>
              <a:t>habitación</a:t>
            </a:r>
            <a:endParaRPr lang="es-ES" dirty="0"/>
          </a:p>
        </p:txBody>
      </p:sp>
      <p:cxnSp>
        <p:nvCxnSpPr>
          <p:cNvPr id="10" name="9 Conector recto de flecha"/>
          <p:cNvCxnSpPr>
            <a:stCxn id="8" idx="1"/>
          </p:cNvCxnSpPr>
          <p:nvPr/>
        </p:nvCxnSpPr>
        <p:spPr>
          <a:xfrm flipH="1">
            <a:off x="3131840" y="2242627"/>
            <a:ext cx="1296144" cy="3692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323528" y="4079701"/>
            <a:ext cx="1462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Uso:</a:t>
            </a:r>
          </a:p>
          <a:p>
            <a:r>
              <a:rPr lang="es-MX" dirty="0" smtClean="0"/>
              <a:t>L: libre</a:t>
            </a:r>
          </a:p>
          <a:p>
            <a:r>
              <a:rPr lang="es-MX" dirty="0" smtClean="0"/>
              <a:t>O: </a:t>
            </a:r>
            <a:r>
              <a:rPr lang="es-MX" dirty="0" err="1" smtClean="0"/>
              <a:t>ocuapada</a:t>
            </a:r>
            <a:endParaRPr lang="es-ES" dirty="0"/>
          </a:p>
        </p:txBody>
      </p:sp>
      <p:cxnSp>
        <p:nvCxnSpPr>
          <p:cNvPr id="14" name="13 Conector recto de flecha"/>
          <p:cNvCxnSpPr>
            <a:stCxn id="12" idx="0"/>
          </p:cNvCxnSpPr>
          <p:nvPr/>
        </p:nvCxnSpPr>
        <p:spPr>
          <a:xfrm flipV="1">
            <a:off x="1054658" y="2855565"/>
            <a:ext cx="243722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02632"/>
            <a:ext cx="20764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14 Conector recto de flecha"/>
          <p:cNvCxnSpPr/>
          <p:nvPr/>
        </p:nvCxnSpPr>
        <p:spPr>
          <a:xfrm>
            <a:off x="4932040" y="2565792"/>
            <a:ext cx="0" cy="565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>
            <a:off x="5366702" y="2392159"/>
            <a:ext cx="1941602" cy="8104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7236296" y="2207493"/>
            <a:ext cx="17780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Tipo</a:t>
            </a:r>
          </a:p>
          <a:p>
            <a:r>
              <a:rPr lang="es-MX" dirty="0" err="1" smtClean="0"/>
              <a:t>Sen</a:t>
            </a:r>
            <a:r>
              <a:rPr lang="es-MX" dirty="0" smtClean="0"/>
              <a:t>: Sencilla</a:t>
            </a:r>
          </a:p>
          <a:p>
            <a:r>
              <a:rPr lang="es-MX" dirty="0" err="1" smtClean="0"/>
              <a:t>Dob</a:t>
            </a:r>
            <a:r>
              <a:rPr lang="es-MX" dirty="0" smtClean="0"/>
              <a:t>: Doble</a:t>
            </a:r>
          </a:p>
          <a:p>
            <a:r>
              <a:rPr lang="es-MX" dirty="0" err="1" smtClean="0"/>
              <a:t>Cua</a:t>
            </a:r>
            <a:r>
              <a:rPr lang="es-MX" dirty="0" smtClean="0"/>
              <a:t>: </a:t>
            </a:r>
            <a:r>
              <a:rPr lang="es-MX" dirty="0" err="1" smtClean="0"/>
              <a:t>Cuadruple</a:t>
            </a:r>
            <a:endParaRPr lang="es-MX" dirty="0" smtClean="0"/>
          </a:p>
          <a:p>
            <a:r>
              <a:rPr lang="es-MX" dirty="0" smtClean="0"/>
              <a:t>Sui: Suite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108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850032"/>
            <a:ext cx="8435280" cy="1066800"/>
          </a:xfrm>
        </p:spPr>
        <p:txBody>
          <a:bodyPr>
            <a:noAutofit/>
          </a:bodyPr>
          <a:lstStyle/>
          <a:p>
            <a:pPr algn="l"/>
            <a:r>
              <a:rPr lang="es-MX" sz="2800" dirty="0" smtClean="0"/>
              <a:t>Solución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Consulta: Números de habitaciones libres junto con su Precio y Tipo renombradas como NUMERO, TARIFA, y TIPO</a:t>
            </a:r>
            <a:endParaRPr lang="es-E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576795" cy="179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613" y="4220855"/>
            <a:ext cx="3272991" cy="1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06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4906888" cy="1066800"/>
          </a:xfrm>
        </p:spPr>
        <p:txBody>
          <a:bodyPr/>
          <a:lstStyle/>
          <a:p>
            <a:pPr algn="l"/>
            <a:r>
              <a:rPr lang="es-MX" dirty="0" smtClean="0"/>
              <a:t>Unión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6856" y="2992320"/>
            <a:ext cx="8229600" cy="4325112"/>
          </a:xfrm>
        </p:spPr>
        <p:txBody>
          <a:bodyPr>
            <a:normAutofit/>
          </a:bodyPr>
          <a:lstStyle/>
          <a:p>
            <a:r>
              <a:rPr lang="es-MX" dirty="0" smtClean="0"/>
              <a:t>Se emplea cuando queremos unir dos resultados, por ejemplo: los números de las habitaciones libres y de las que fueron reservadas en el 2014</a:t>
            </a:r>
          </a:p>
          <a:p>
            <a:endParaRPr lang="es-MX" dirty="0"/>
          </a:p>
          <a:p>
            <a:r>
              <a:rPr lang="es-MX" dirty="0" smtClean="0"/>
              <a:t>Al ser una unión los elementos duplicados se eliminan, por lo que si requerimos conservarlos todos debemos indicar </a:t>
            </a:r>
            <a:r>
              <a:rPr lang="es-MX" b="1" dirty="0" err="1" smtClean="0"/>
              <a:t>union</a:t>
            </a:r>
            <a:r>
              <a:rPr lang="es-MX" b="1" dirty="0" smtClean="0"/>
              <a:t> </a:t>
            </a:r>
            <a:r>
              <a:rPr lang="es-MX" b="1" dirty="0" err="1" smtClean="0"/>
              <a:t>all</a:t>
            </a:r>
            <a:endParaRPr lang="es-MX" b="1" dirty="0"/>
          </a:p>
        </p:txBody>
      </p:sp>
      <p:sp>
        <p:nvSpPr>
          <p:cNvPr id="4" name="3 Rectángulo"/>
          <p:cNvSpPr/>
          <p:nvPr/>
        </p:nvSpPr>
        <p:spPr>
          <a:xfrm>
            <a:off x="2987824" y="548680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err="1"/>
              <a:t>select</a:t>
            </a:r>
            <a:r>
              <a:rPr lang="es-MX" sz="2800" dirty="0"/>
              <a:t> </a:t>
            </a:r>
            <a:r>
              <a:rPr lang="es-MX" sz="2800" dirty="0" smtClean="0"/>
              <a:t>atributo</a:t>
            </a:r>
          </a:p>
          <a:p>
            <a:r>
              <a:rPr lang="es-MX" sz="2800" b="1" dirty="0" err="1" smtClean="0"/>
              <a:t>from</a:t>
            </a:r>
            <a:r>
              <a:rPr lang="es-MX" sz="2800" dirty="0" smtClean="0"/>
              <a:t> </a:t>
            </a:r>
            <a:r>
              <a:rPr lang="es-MX" sz="2800" dirty="0" err="1" smtClean="0"/>
              <a:t>relacion</a:t>
            </a:r>
            <a:endParaRPr lang="es-MX" sz="2800" dirty="0" smtClean="0"/>
          </a:p>
          <a:p>
            <a:r>
              <a:rPr lang="es-MX" sz="2800" b="1" dirty="0" err="1" smtClean="0"/>
              <a:t>Union</a:t>
            </a:r>
            <a:endParaRPr lang="es-MX" sz="2800" b="1" dirty="0" smtClean="0"/>
          </a:p>
          <a:p>
            <a:r>
              <a:rPr lang="es-MX" sz="2800" dirty="0" smtClean="0"/>
              <a:t>(</a:t>
            </a:r>
            <a:r>
              <a:rPr lang="es-MX" sz="2800" b="1" dirty="0" err="1" smtClean="0"/>
              <a:t>select</a:t>
            </a:r>
            <a:r>
              <a:rPr lang="es-MX" sz="2800" dirty="0" smtClean="0"/>
              <a:t> atributo</a:t>
            </a:r>
            <a:endParaRPr lang="es-MX" sz="2800" dirty="0"/>
          </a:p>
          <a:p>
            <a:pPr marL="109728" indent="0">
              <a:buNone/>
            </a:pPr>
            <a:r>
              <a:rPr lang="es-MX" sz="2800" dirty="0"/>
              <a:t> </a:t>
            </a:r>
            <a:r>
              <a:rPr lang="es-MX" sz="2800" b="1" dirty="0" err="1" smtClean="0"/>
              <a:t>from</a:t>
            </a:r>
            <a:r>
              <a:rPr lang="es-MX" sz="2800" dirty="0" smtClean="0"/>
              <a:t> </a:t>
            </a:r>
            <a:r>
              <a:rPr lang="es-MX" sz="2800" dirty="0" err="1" smtClean="0"/>
              <a:t>relacion</a:t>
            </a:r>
            <a:r>
              <a:rPr lang="es-MX" sz="2800" dirty="0" smtClean="0"/>
              <a:t>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4511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45604"/>
            <a:ext cx="3394720" cy="1066800"/>
          </a:xfrm>
        </p:spPr>
        <p:txBody>
          <a:bodyPr>
            <a:normAutofit/>
          </a:bodyPr>
          <a:lstStyle/>
          <a:p>
            <a:pPr algn="l"/>
            <a:r>
              <a:rPr lang="es-MX" dirty="0" smtClean="0"/>
              <a:t>SQL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5112"/>
          </a:xfrm>
        </p:spPr>
        <p:txBody>
          <a:bodyPr/>
          <a:lstStyle/>
          <a:p>
            <a:r>
              <a:rPr lang="es-MX" dirty="0" smtClean="0"/>
              <a:t>IBM desarrolló </a:t>
            </a:r>
            <a:r>
              <a:rPr lang="es-MX" dirty="0" err="1" smtClean="0"/>
              <a:t>sequel</a:t>
            </a:r>
            <a:r>
              <a:rPr lang="es-MX" dirty="0" smtClean="0"/>
              <a:t> en 1970. </a:t>
            </a:r>
          </a:p>
          <a:p>
            <a:r>
              <a:rPr lang="es-MX" dirty="0" smtClean="0"/>
              <a:t>Evolucionó a ser SQL (</a:t>
            </a:r>
            <a:r>
              <a:rPr lang="es-MX" dirty="0" err="1" smtClean="0"/>
              <a:t>Structured</a:t>
            </a:r>
            <a:r>
              <a:rPr lang="es-MX" dirty="0" smtClean="0"/>
              <a:t> </a:t>
            </a:r>
            <a:r>
              <a:rPr lang="es-MX" dirty="0" err="1" smtClean="0"/>
              <a:t>Query</a:t>
            </a:r>
            <a:r>
              <a:rPr lang="es-MX" dirty="0" smtClean="0"/>
              <a:t> </a:t>
            </a:r>
            <a:r>
              <a:rPr lang="es-MX" dirty="0" err="1" smtClean="0"/>
              <a:t>Language</a:t>
            </a:r>
            <a:r>
              <a:rPr lang="es-MX" dirty="0" smtClean="0"/>
              <a:t>)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Lenguaje estándar para las BD relacionales</a:t>
            </a:r>
          </a:p>
          <a:p>
            <a:r>
              <a:rPr lang="es-MX" dirty="0" smtClean="0"/>
              <a:t>1986 ANSI e ISO Publicaron la norma SQL-86</a:t>
            </a:r>
          </a:p>
          <a:p>
            <a:r>
              <a:rPr lang="es-MX" dirty="0" smtClean="0"/>
              <a:t>1989 ANSI publica una extensión SQL-89</a:t>
            </a:r>
          </a:p>
          <a:p>
            <a:r>
              <a:rPr lang="es-MX" dirty="0" smtClean="0"/>
              <a:t>Posteriormente SQL-92, SQL-99, SQL-2003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64703"/>
            <a:ext cx="3042062" cy="111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1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332656"/>
            <a:ext cx="6259886" cy="1066800"/>
          </a:xfrm>
        </p:spPr>
        <p:txBody>
          <a:bodyPr/>
          <a:lstStyle/>
          <a:p>
            <a:pPr algn="l"/>
            <a:r>
              <a:rPr lang="es-MX" dirty="0" smtClean="0"/>
              <a:t>Ejemplo: UNION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9208"/>
          </a:xfrm>
        </p:spPr>
        <p:txBody>
          <a:bodyPr/>
          <a:lstStyle/>
          <a:p>
            <a:r>
              <a:rPr lang="es-MX" dirty="0" smtClean="0"/>
              <a:t>Habitaciones</a:t>
            </a:r>
          </a:p>
          <a:p>
            <a:pPr marL="109728" indent="0">
              <a:buNone/>
            </a:pPr>
            <a:r>
              <a:rPr lang="es-MX" dirty="0" smtClean="0"/>
              <a:t>Libres        reservadas en 2014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21371"/>
            <a:ext cx="276225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13620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23921"/>
            <a:ext cx="3178136" cy="239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56000"/>
            <a:ext cx="720080" cy="189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97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Agregación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utiliza para dar mayor funcionalidad a la consulta</a:t>
            </a:r>
          </a:p>
          <a:p>
            <a:pPr lvl="1"/>
            <a:r>
              <a:rPr lang="es-MX" dirty="0" smtClean="0"/>
              <a:t>Max: El valor máximo encontrado</a:t>
            </a:r>
          </a:p>
          <a:p>
            <a:pPr lvl="1"/>
            <a:r>
              <a:rPr lang="es-MX" dirty="0" smtClean="0"/>
              <a:t>Min: El valor mínimo de los resultados</a:t>
            </a:r>
          </a:p>
          <a:p>
            <a:pPr lvl="1"/>
            <a:r>
              <a:rPr lang="es-MX" dirty="0" err="1"/>
              <a:t>Avg</a:t>
            </a:r>
            <a:r>
              <a:rPr lang="es-MX" dirty="0"/>
              <a:t>: El promedio de los resultados</a:t>
            </a:r>
          </a:p>
          <a:p>
            <a:pPr lvl="1"/>
            <a:r>
              <a:rPr lang="es-MX" dirty="0" err="1" smtClean="0"/>
              <a:t>Count</a:t>
            </a:r>
            <a:r>
              <a:rPr lang="es-MX" dirty="0" smtClean="0"/>
              <a:t>: La cuenta de lo encontrado</a:t>
            </a:r>
          </a:p>
          <a:p>
            <a:pPr lvl="1"/>
            <a:r>
              <a:rPr lang="es-MX" dirty="0" smtClean="0"/>
              <a:t>Sum: la suma de los valores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195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 smtClean="0"/>
              <a:t>Ejemplos:</a:t>
            </a:r>
            <a:br>
              <a:rPr lang="es-MX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440160"/>
          </a:xfrm>
        </p:spPr>
        <p:txBody>
          <a:bodyPr/>
          <a:lstStyle/>
          <a:p>
            <a:r>
              <a:rPr lang="es-MX" dirty="0" smtClean="0"/>
              <a:t>El nombre y la edad de la persona mayor de los que se han registrado.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3096344" cy="38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492896"/>
            <a:ext cx="244330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878" y="4528872"/>
            <a:ext cx="2181482" cy="96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54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 smtClean="0"/>
              <a:t>Ejemplos:</a:t>
            </a:r>
            <a:br>
              <a:rPr lang="es-MX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440160"/>
          </a:xfrm>
        </p:spPr>
        <p:txBody>
          <a:bodyPr/>
          <a:lstStyle/>
          <a:p>
            <a:r>
              <a:rPr lang="es-MX" dirty="0" smtClean="0"/>
              <a:t>La edad de la persona menor y su sexo de los que se han registrado.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3096344" cy="38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48880"/>
            <a:ext cx="2669257" cy="190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1944216" cy="106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35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 smtClean="0"/>
              <a:t>Ejemplos:</a:t>
            </a:r>
            <a:br>
              <a:rPr lang="es-MX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440160"/>
          </a:xfrm>
        </p:spPr>
        <p:txBody>
          <a:bodyPr/>
          <a:lstStyle/>
          <a:p>
            <a:r>
              <a:rPr lang="es-MX" dirty="0" smtClean="0"/>
              <a:t>El promedio de edades de los que se han registrado.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1"/>
            <a:ext cx="3096344" cy="38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19" y="2636911"/>
            <a:ext cx="4711200" cy="127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127158" cy="89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39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 smtClean="0"/>
              <a:t>Ejemplos:</a:t>
            </a:r>
            <a:br>
              <a:rPr lang="es-MX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440160"/>
          </a:xfrm>
        </p:spPr>
        <p:txBody>
          <a:bodyPr/>
          <a:lstStyle/>
          <a:p>
            <a:r>
              <a:rPr lang="es-MX" dirty="0" smtClean="0"/>
              <a:t>Cuantas personas se han registrado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096344" cy="38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373" y="3717032"/>
            <a:ext cx="2847409" cy="1318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492" y="2348880"/>
            <a:ext cx="5169845" cy="99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99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Reinosa, Enrique </a:t>
            </a:r>
            <a:r>
              <a:rPr lang="es-MX" dirty="0" err="1" smtClean="0"/>
              <a:t>Jose</a:t>
            </a:r>
            <a:r>
              <a:rPr lang="es-MX" dirty="0" smtClean="0"/>
              <a:t> et al., Bases de Datos. 1ª</a:t>
            </a:r>
            <a:r>
              <a:rPr lang="es-MX" dirty="0"/>
              <a:t>. Edición, </a:t>
            </a:r>
            <a:r>
              <a:rPr lang="es-MX" dirty="0" err="1" smtClean="0"/>
              <a:t>Alfaomega</a:t>
            </a:r>
            <a:r>
              <a:rPr lang="es-ES" dirty="0" smtClean="0"/>
              <a:t>. 2012.</a:t>
            </a:r>
            <a:endParaRPr lang="es-ES" dirty="0"/>
          </a:p>
          <a:p>
            <a:endParaRPr lang="es-MX" dirty="0" smtClean="0"/>
          </a:p>
          <a:p>
            <a:r>
              <a:rPr lang="es-MX" dirty="0" err="1" smtClean="0"/>
              <a:t>Silberschatz</a:t>
            </a:r>
            <a:r>
              <a:rPr lang="es-MX" dirty="0" smtClean="0"/>
              <a:t> A., </a:t>
            </a:r>
            <a:r>
              <a:rPr lang="es-MX" dirty="0" err="1" smtClean="0"/>
              <a:t>Korth</a:t>
            </a:r>
            <a:r>
              <a:rPr lang="es-MX" dirty="0" smtClean="0"/>
              <a:t> H. S., </a:t>
            </a:r>
            <a:r>
              <a:rPr lang="es-MX" dirty="0" err="1" smtClean="0"/>
              <a:t>Sudarshan</a:t>
            </a:r>
            <a:r>
              <a:rPr lang="es-MX" dirty="0" smtClean="0"/>
              <a:t> S. </a:t>
            </a:r>
            <a:r>
              <a:rPr lang="es-MX" dirty="0" err="1" smtClean="0"/>
              <a:t>Database</a:t>
            </a:r>
            <a:r>
              <a:rPr lang="es-MX" dirty="0" smtClean="0"/>
              <a:t> </a:t>
            </a:r>
            <a:r>
              <a:rPr lang="es-MX" dirty="0" err="1" smtClean="0"/>
              <a:t>System</a:t>
            </a:r>
            <a:r>
              <a:rPr lang="es-MX" dirty="0" smtClean="0"/>
              <a:t> </a:t>
            </a:r>
            <a:r>
              <a:rPr lang="es-MX" dirty="0" err="1" smtClean="0"/>
              <a:t>Concepts</a:t>
            </a:r>
            <a:r>
              <a:rPr lang="es-MX" dirty="0" smtClean="0"/>
              <a:t>. 6ª. Edición, Mc</a:t>
            </a:r>
            <a:r>
              <a:rPr lang="es-ES" dirty="0" smtClean="0"/>
              <a:t> </a:t>
            </a:r>
            <a:r>
              <a:rPr lang="es-ES" dirty="0"/>
              <a:t>Graw Hill</a:t>
            </a:r>
            <a:r>
              <a:rPr lang="es-ES" dirty="0" smtClean="0"/>
              <a:t>. 2010.</a:t>
            </a:r>
          </a:p>
          <a:p>
            <a:endParaRPr lang="es-ES" dirty="0" smtClean="0"/>
          </a:p>
          <a:p>
            <a:r>
              <a:rPr lang="es-ES" dirty="0" smtClean="0"/>
              <a:t>Bases de Datos relacionales: Fundamentos y Diseño Lógico. Rivero E. Universidad Pontificia de Comillas. 2005.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9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Este material sirve para presentar los conceptos básicos de SQL para crear una base de datos y realizar consultas sobre los datos en ella.</a:t>
            </a:r>
          </a:p>
          <a:p>
            <a:endParaRPr lang="es-MX" dirty="0" smtClean="0"/>
          </a:p>
          <a:p>
            <a:r>
              <a:rPr lang="es-MX" dirty="0" smtClean="0"/>
              <a:t>Las diapositivas deben verse en orden, y se estima que se revisen en aproximadamente  10 horas.</a:t>
            </a:r>
          </a:p>
          <a:p>
            <a:endParaRPr lang="es-MX" dirty="0" smtClean="0"/>
          </a:p>
          <a:p>
            <a:r>
              <a:rPr lang="es-MX" dirty="0" smtClean="0"/>
              <a:t>Se recomienda al profesor preparar varios ejercicios sobre consultas para su práctica en el salón de clases y utilizar un software como </a:t>
            </a:r>
            <a:r>
              <a:rPr lang="es-MX" dirty="0" err="1" smtClean="0"/>
              <a:t>Wamp</a:t>
            </a:r>
            <a:r>
              <a:rPr lang="es-MX" dirty="0" smtClean="0"/>
              <a:t> Server.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70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/>
          <a:lstStyle/>
          <a:p>
            <a:r>
              <a:rPr lang="es-MX" dirty="0" smtClean="0"/>
              <a:t>Componentes SQL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81096"/>
          </a:xfrm>
        </p:spPr>
        <p:txBody>
          <a:bodyPr>
            <a:normAutofit/>
          </a:bodyPr>
          <a:lstStyle/>
          <a:p>
            <a:r>
              <a:rPr lang="es-MX" dirty="0" smtClean="0"/>
              <a:t>LDD Lenguaje de definición de datos, contiene comandos para:</a:t>
            </a:r>
          </a:p>
          <a:p>
            <a:pPr lvl="1"/>
            <a:r>
              <a:rPr lang="es-MX" dirty="0"/>
              <a:t>L</a:t>
            </a:r>
            <a:r>
              <a:rPr lang="es-MX" dirty="0" smtClean="0"/>
              <a:t>a definición y modificación de esquemas de relación</a:t>
            </a:r>
          </a:p>
          <a:p>
            <a:pPr lvl="1"/>
            <a:r>
              <a:rPr lang="es-MX" dirty="0" smtClean="0"/>
              <a:t>borrado de relaciones</a:t>
            </a:r>
          </a:p>
          <a:p>
            <a:pPr lvl="1"/>
            <a:r>
              <a:rPr lang="es-MX" dirty="0" smtClean="0"/>
              <a:t>creación de índices.</a:t>
            </a:r>
          </a:p>
          <a:p>
            <a:pPr marL="109728" indent="0">
              <a:buNone/>
            </a:pPr>
            <a:endParaRPr lang="es-MX" dirty="0"/>
          </a:p>
        </p:txBody>
      </p:sp>
      <p:pic>
        <p:nvPicPr>
          <p:cNvPr id="1026" name="Picture 2" descr="Resultado de imagen para mysq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869" y="3648236"/>
            <a:ext cx="2009800" cy="20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3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/>
          <a:lstStyle/>
          <a:p>
            <a:r>
              <a:rPr lang="es-MX" dirty="0" smtClean="0"/>
              <a:t>Componentes SQL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25112"/>
          </a:xfrm>
        </p:spPr>
        <p:txBody>
          <a:bodyPr>
            <a:normAutofit/>
          </a:bodyPr>
          <a:lstStyle/>
          <a:p>
            <a:r>
              <a:rPr lang="es-MX" dirty="0" smtClean="0"/>
              <a:t>LMD Lenguaje interactivo y de manipulación de datos:</a:t>
            </a:r>
          </a:p>
          <a:p>
            <a:pPr lvl="1"/>
            <a:r>
              <a:rPr lang="es-MX" dirty="0" smtClean="0"/>
              <a:t>Lenguaje de Consultas basado en el álgebra relacional y en el cálculo de </a:t>
            </a:r>
            <a:r>
              <a:rPr lang="es-MX" dirty="0" err="1" smtClean="0"/>
              <a:t>tuplas</a:t>
            </a:r>
            <a:r>
              <a:rPr lang="es-MX" dirty="0" smtClean="0"/>
              <a:t>. </a:t>
            </a:r>
          </a:p>
          <a:p>
            <a:pPr lvl="1"/>
            <a:r>
              <a:rPr lang="es-MX" dirty="0" smtClean="0"/>
              <a:t>Incluye comandos para insertar, borrar y modificar </a:t>
            </a:r>
            <a:r>
              <a:rPr lang="es-MX" dirty="0" err="1" smtClean="0"/>
              <a:t>tuplas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2050" name="Picture 2" descr="Resultado de imagen para sql softw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219075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26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/>
          <a:lstStyle/>
          <a:p>
            <a:r>
              <a:rPr lang="es-MX" dirty="0" smtClean="0"/>
              <a:t>Definición de datos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25112"/>
          </a:xfrm>
        </p:spPr>
        <p:txBody>
          <a:bodyPr>
            <a:normAutofit/>
          </a:bodyPr>
          <a:lstStyle/>
          <a:p>
            <a:r>
              <a:rPr lang="es-MX" dirty="0" smtClean="0"/>
              <a:t>Definición de vistas</a:t>
            </a:r>
          </a:p>
          <a:p>
            <a:r>
              <a:rPr lang="es-MX" dirty="0" smtClean="0"/>
              <a:t>Control de transacciones</a:t>
            </a:r>
          </a:p>
          <a:p>
            <a:r>
              <a:rPr lang="es-MX" dirty="0" smtClean="0"/>
              <a:t>SQL incorporado y SQL dinámico</a:t>
            </a:r>
          </a:p>
          <a:p>
            <a:r>
              <a:rPr lang="es-MX" dirty="0" smtClean="0"/>
              <a:t>Integridad (Restricciones de Integridad)</a:t>
            </a:r>
          </a:p>
          <a:p>
            <a:r>
              <a:rPr lang="es-MX" dirty="0" smtClean="0"/>
              <a:t>Autorización (derechos de acceso para relaciones y vistas.</a:t>
            </a:r>
            <a:endParaRPr lang="es-MX" dirty="0"/>
          </a:p>
        </p:txBody>
      </p:sp>
      <p:pic>
        <p:nvPicPr>
          <p:cNvPr id="2050" name="Picture 2" descr="https://pixabay.com/static/uploads/photo/2014/04/03/10/27/eyeglasses-310516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49080"/>
            <a:ext cx="4427984" cy="221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ixabay.com/static/uploads/photo/2014/02/12/06/59/confidential-264516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85840"/>
            <a:ext cx="1331640" cy="94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88663"/>
            <a:ext cx="1083585" cy="73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0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SQL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2240"/>
            <a:ext cx="8229600" cy="4325112"/>
          </a:xfrm>
        </p:spPr>
        <p:txBody>
          <a:bodyPr/>
          <a:lstStyle/>
          <a:p>
            <a:r>
              <a:rPr lang="es-MX" dirty="0" smtClean="0"/>
              <a:t>Se puede ver un proyecto de Base de Datos en dos fases:</a:t>
            </a:r>
          </a:p>
          <a:p>
            <a:pPr lvl="1"/>
            <a:r>
              <a:rPr lang="es-MX" dirty="0" smtClean="0"/>
              <a:t>La creación de la Base de Datos</a:t>
            </a:r>
          </a:p>
          <a:p>
            <a:pPr lvl="2"/>
            <a:r>
              <a:rPr lang="es-MX" dirty="0" smtClean="0"/>
              <a:t>Involucra el análisis de requerimientos, diseño, implementación y pruebas.</a:t>
            </a:r>
          </a:p>
          <a:p>
            <a:pPr lvl="1"/>
            <a:r>
              <a:rPr lang="es-MX" dirty="0" smtClean="0"/>
              <a:t>La utilización de la Base de Datos</a:t>
            </a:r>
          </a:p>
          <a:p>
            <a:pPr lvl="2"/>
            <a:r>
              <a:rPr lang="es-MX" dirty="0" smtClean="0"/>
              <a:t>Una vez creada la BD, especifica las consultas y  creación de vistas </a:t>
            </a:r>
            <a:endParaRPr lang="es-ES" dirty="0"/>
          </a:p>
        </p:txBody>
      </p:sp>
      <p:pic>
        <p:nvPicPr>
          <p:cNvPr id="3074" name="Picture 2" descr="Resultado de imagen para sql softw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18669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5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Personalizado 10">
      <a:dk1>
        <a:sysClr val="windowText" lastClr="000000"/>
      </a:dk1>
      <a:lt1>
        <a:sysClr val="window" lastClr="FFFFFF"/>
      </a:lt1>
      <a:dk2>
        <a:srgbClr val="005390"/>
      </a:dk2>
      <a:lt2>
        <a:srgbClr val="005390"/>
      </a:lt2>
      <a:accent1>
        <a:srgbClr val="000000"/>
      </a:accent1>
      <a:accent2>
        <a:srgbClr val="000000"/>
      </a:accent2>
      <a:accent3>
        <a:srgbClr val="A04DA3"/>
      </a:accent3>
      <a:accent4>
        <a:srgbClr val="C4652D"/>
      </a:accent4>
      <a:accent5>
        <a:srgbClr val="8B5D3D"/>
      </a:accent5>
      <a:accent6>
        <a:srgbClr val="000000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5964</TotalTime>
  <Words>1632</Words>
  <Application>Microsoft Office PowerPoint</Application>
  <PresentationFormat>Presentación en pantalla (4:3)</PresentationFormat>
  <Paragraphs>408</Paragraphs>
  <Slides>57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58" baseType="lpstr">
      <vt:lpstr>Urbano</vt:lpstr>
      <vt:lpstr>Presentación de PowerPoint</vt:lpstr>
      <vt:lpstr>Presentación de PowerPoint</vt:lpstr>
      <vt:lpstr>Presentación de PowerPoint</vt:lpstr>
      <vt:lpstr>Unidad de Competencia IV</vt:lpstr>
      <vt:lpstr>SQL</vt:lpstr>
      <vt:lpstr>Componentes SQL</vt:lpstr>
      <vt:lpstr>Componentes SQL</vt:lpstr>
      <vt:lpstr>Definición de datos</vt:lpstr>
      <vt:lpstr>SQL</vt:lpstr>
      <vt:lpstr>Base de datos</vt:lpstr>
      <vt:lpstr>Tablas</vt:lpstr>
      <vt:lpstr>Creación de una Base de Datos</vt:lpstr>
      <vt:lpstr>CREATE DATABASE nombre;</vt:lpstr>
      <vt:lpstr>CREATE TABLE nombreBD, nombreTabla y campos</vt:lpstr>
      <vt:lpstr>CREATE TABLE nombreBD nombreTabla</vt:lpstr>
      <vt:lpstr>ALTER TABLE ... DROP</vt:lpstr>
      <vt:lpstr>ALTER TABLE … ADD</vt:lpstr>
      <vt:lpstr>DROP TABLE, DROP DATABASE</vt:lpstr>
      <vt:lpstr>INSERT, UPDATE, DELETE</vt:lpstr>
      <vt:lpstr>INSERT INTO nombreBD, nombreTabla, Campos, Valores </vt:lpstr>
      <vt:lpstr>INSERT INTO</vt:lpstr>
      <vt:lpstr>UPDATE ... SET</vt:lpstr>
      <vt:lpstr>DELETE FROM … WHERE</vt:lpstr>
      <vt:lpstr>Consultas en SQL</vt:lpstr>
      <vt:lpstr>Estructura básica de una consulta</vt:lpstr>
      <vt:lpstr>SELECT campo(s)</vt:lpstr>
      <vt:lpstr>From relación(es)</vt:lpstr>
      <vt:lpstr>From producto, proveedor</vt:lpstr>
      <vt:lpstr>Where condición(es)</vt:lpstr>
      <vt:lpstr>Consulta Completa</vt:lpstr>
      <vt:lpstr>Consideremos los siguientes datos</vt:lpstr>
      <vt:lpstr>Ejemplo: Consulta en SQL</vt:lpstr>
      <vt:lpstr>Ejemplo: Consulta en SQL</vt:lpstr>
      <vt:lpstr>Ejemplo: Consulta en SQL</vt:lpstr>
      <vt:lpstr>Ejemplo: Consulta en SQL</vt:lpstr>
      <vt:lpstr>Ejemplo: Consulta en SQL</vt:lpstr>
      <vt:lpstr>Ejercicio  Consulta: Números de habitaciones ocupadas</vt:lpstr>
      <vt:lpstr>Solución  Consulta: Números de habitaciones ocupadas</vt:lpstr>
      <vt:lpstr>Ejemplo: Consulta en SQL (2 tablas)</vt:lpstr>
      <vt:lpstr>La consulta sería:</vt:lpstr>
      <vt:lpstr>La consulta sería:</vt:lpstr>
      <vt:lpstr>Presentación de PowerPoint</vt:lpstr>
      <vt:lpstr>Finalmente:</vt:lpstr>
      <vt:lpstr>Para eliminar duplicados: distinct</vt:lpstr>
      <vt:lpstr>Ordenar el resultado: se usa order by</vt:lpstr>
      <vt:lpstr>Renombrar la relación resultante</vt:lpstr>
      <vt:lpstr>Ejercicio  Consulta: Números de habitaciones libres junto con su Precio y Tipo renombradas como NUMERO, TARIFA, y TIPO</vt:lpstr>
      <vt:lpstr>Solución Consulta: Números de habitaciones libres junto con su Precio y Tipo renombradas como NUMERO, TARIFA, y TIPO</vt:lpstr>
      <vt:lpstr>Unión</vt:lpstr>
      <vt:lpstr>Ejemplo: UNION</vt:lpstr>
      <vt:lpstr>Agregación</vt:lpstr>
      <vt:lpstr>Ejemplos: </vt:lpstr>
      <vt:lpstr>Ejemplos: </vt:lpstr>
      <vt:lpstr>Ejemplos: </vt:lpstr>
      <vt:lpstr>Ejemplos: </vt:lpstr>
      <vt:lpstr>Referencias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Gestores de  Bases de Datos</dc:title>
  <dc:creator>maricela quintana</dc:creator>
  <cp:lastModifiedBy>mquintanal</cp:lastModifiedBy>
  <cp:revision>544</cp:revision>
  <cp:lastPrinted>2012-02-14T22:45:51Z</cp:lastPrinted>
  <dcterms:created xsi:type="dcterms:W3CDTF">2011-11-03T17:52:40Z</dcterms:created>
  <dcterms:modified xsi:type="dcterms:W3CDTF">2016-10-10T04:29:34Z</dcterms:modified>
</cp:coreProperties>
</file>