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0"/>
  </p:notesMasterIdLst>
  <p:handoutMasterIdLst>
    <p:handoutMasterId r:id="rId51"/>
  </p:handoutMasterIdLst>
  <p:sldIdLst>
    <p:sldId id="405" r:id="rId2"/>
    <p:sldId id="508" r:id="rId3"/>
    <p:sldId id="519" r:id="rId4"/>
    <p:sldId id="407" r:id="rId5"/>
    <p:sldId id="442" r:id="rId6"/>
    <p:sldId id="443" r:id="rId7"/>
    <p:sldId id="444" r:id="rId8"/>
    <p:sldId id="445" r:id="rId9"/>
    <p:sldId id="446" r:id="rId10"/>
    <p:sldId id="447" r:id="rId11"/>
    <p:sldId id="495" r:id="rId12"/>
    <p:sldId id="488" r:id="rId13"/>
    <p:sldId id="489" r:id="rId14"/>
    <p:sldId id="491" r:id="rId15"/>
    <p:sldId id="490" r:id="rId16"/>
    <p:sldId id="510" r:id="rId17"/>
    <p:sldId id="511" r:id="rId18"/>
    <p:sldId id="512" r:id="rId19"/>
    <p:sldId id="514" r:id="rId20"/>
    <p:sldId id="513" r:id="rId21"/>
    <p:sldId id="454" r:id="rId22"/>
    <p:sldId id="455" r:id="rId23"/>
    <p:sldId id="456" r:id="rId24"/>
    <p:sldId id="515" r:id="rId25"/>
    <p:sldId id="457" r:id="rId26"/>
    <p:sldId id="494" r:id="rId27"/>
    <p:sldId id="496" r:id="rId28"/>
    <p:sldId id="497" r:id="rId29"/>
    <p:sldId id="461" r:id="rId30"/>
    <p:sldId id="517" r:id="rId31"/>
    <p:sldId id="462" r:id="rId32"/>
    <p:sldId id="464" r:id="rId33"/>
    <p:sldId id="465" r:id="rId34"/>
    <p:sldId id="500" r:id="rId35"/>
    <p:sldId id="501" r:id="rId36"/>
    <p:sldId id="469" r:id="rId37"/>
    <p:sldId id="483" r:id="rId38"/>
    <p:sldId id="503" r:id="rId39"/>
    <p:sldId id="504" r:id="rId40"/>
    <p:sldId id="505" r:id="rId41"/>
    <p:sldId id="485" r:id="rId42"/>
    <p:sldId id="506" r:id="rId43"/>
    <p:sldId id="507" r:id="rId44"/>
    <p:sldId id="345" r:id="rId45"/>
    <p:sldId id="380" r:id="rId46"/>
    <p:sldId id="346" r:id="rId47"/>
    <p:sldId id="381" r:id="rId48"/>
    <p:sldId id="347" r:id="rId49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8600"/>
    <a:srgbClr val="FFFFCC"/>
    <a:srgbClr val="FF3300"/>
    <a:srgbClr val="FF0066"/>
    <a:srgbClr val="C5F0FF"/>
    <a:srgbClr val="FFCCFF"/>
    <a:srgbClr val="FFCCCC"/>
    <a:srgbClr val="FF99CC"/>
    <a:srgbClr val="000000"/>
    <a:srgbClr val="5D6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9466" autoAdjust="0"/>
  </p:normalViewPr>
  <p:slideViewPr>
    <p:cSldViewPr>
      <p:cViewPr>
        <p:scale>
          <a:sx n="70" d="100"/>
          <a:sy n="70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D98E60A5-F71B-4EAD-9D05-0DF51C705B7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5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B9A62764-1A53-4130-9D1E-5A4D5A02F0E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4214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20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22</a:t>
            </a:fld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1C9B-D891-485B-96FD-852126055C67}" type="slidenum">
              <a:rPr lang="es-ES_tradnl" smtClean="0"/>
              <a:pPr/>
              <a:t>30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37589D-69EA-4762-AB42-B69423FE296E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0737" cy="3473450"/>
          </a:xfrm>
          <a:ln w="12700" cap="flat">
            <a:solidFill>
              <a:schemeClr val="tx1"/>
            </a:solidFill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098" y="4415790"/>
            <a:ext cx="5142582" cy="4183380"/>
          </a:xfrm>
          <a:ln/>
        </p:spPr>
        <p:txBody>
          <a:bodyPr lIns="93108" tIns="46554" rIns="93108" bIns="46554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1C9B-D891-485B-96FD-852126055C67}" type="slidenum">
              <a:rPr lang="es-ES_tradnl" smtClean="0"/>
              <a:pPr/>
              <a:t>34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1C9B-D891-485B-96FD-852126055C67}" type="slidenum">
              <a:rPr lang="es-ES_tradnl" smtClean="0"/>
              <a:pPr/>
              <a:t>38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1C9B-D891-485B-96FD-852126055C67}" type="slidenum">
              <a:rPr lang="es-ES_tradnl" smtClean="0"/>
              <a:pPr/>
              <a:t>39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C1C9B-D891-485B-96FD-852126055C67}" type="slidenum">
              <a:rPr lang="es-ES_tradnl" smtClean="0"/>
              <a:pPr/>
              <a:t>40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41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BA94A-F169-45EA-978C-8118CB00078D}" type="slidenum">
              <a:rPr lang="es-ES_tradnl" smtClean="0"/>
              <a:pPr/>
              <a:t>16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97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97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EBB11E-F98F-4C58-BF68-2B2124ABCBD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97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A8BA9-73E8-4065-96F0-1B393EE16DE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35D8C-C970-4EC4-83D6-B2BE76EB852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9C9099-B354-45DD-ADD4-E3343D4F988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75CFBC-8AEC-4E07-B014-6AE1C84128E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98856" y="6237312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Dra. Maricela Quintana</a:t>
            </a:r>
            <a:r>
              <a:rPr lang="es-MX" baseline="0" dirty="0" smtClean="0">
                <a:solidFill>
                  <a:schemeClr val="tx2"/>
                </a:solidFill>
              </a:rPr>
              <a:t> López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139D53-1088-4C07-AD8E-2F4848A758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C52888-6A13-4ECC-93CE-1F411F82398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9B142-40D6-4B2F-8484-E5AEBB7C84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35F16F-DB6F-4F18-B24C-92469D3ED83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606368-526E-459B-8B6F-3E28A3EB9D5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85F446-9F4F-476C-BF38-386B3C34B30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33C9B-25E4-42DA-9E23-19552D75FD3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34A6B74-10DD-455F-968E-D712BFB7BB33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</p:grpSp>
      <p:sp>
        <p:nvSpPr>
          <p:cNvPr id="286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86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software/gnu-c-manual/gnu-c-manual.html" TargetMode="External"/><Relationship Id="rId2" Type="http://schemas.openxmlformats.org/officeDocument/2006/relationships/hyperlink" Target="http://www.acm.uiuc.edu/webmonkeys/book/c_gui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366963" y="4772571"/>
            <a:ext cx="6777037" cy="528637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       Ordenamientos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816288" y="1652607"/>
            <a:ext cx="5511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924944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/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ESTRUCTURAS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644008" y="5661248"/>
            <a:ext cx="4468299" cy="1050611"/>
            <a:chOff x="5586358" y="5462012"/>
            <a:chExt cx="4468299" cy="724199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462012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43651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t-listas.20minutos.es/images/2012-09/341934/list_640px.jpg?13472896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51" y="4458406"/>
            <a:ext cx="2467885" cy="185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5576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AGOSTO  2016</a:t>
            </a:r>
            <a:endParaRPr lang="es-ES" b="1" dirty="0"/>
          </a:p>
        </p:txBody>
      </p:sp>
      <p:pic>
        <p:nvPicPr>
          <p:cNvPr id="22" name="2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49515"/>
            <a:ext cx="1166841" cy="9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50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4000" dirty="0">
                <a:solidFill>
                  <a:srgbClr val="B08600"/>
                </a:solidFill>
              </a:rPr>
              <a:t>Aprovechamiento de la estructura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Se conoce el rango de números en el que pueden estar los elementos.</a:t>
            </a:r>
          </a:p>
          <a:p>
            <a:pPr lvl="2"/>
            <a:endParaRPr lang="es-ES_tradnl" sz="1600" dirty="0" smtClean="0"/>
          </a:p>
          <a:p>
            <a:r>
              <a:rPr lang="es-ES_tradnl" sz="2400" dirty="0" smtClean="0"/>
              <a:t>Rango fijo que va de 0 a m-1;</a:t>
            </a:r>
          </a:p>
          <a:p>
            <a:pPr lvl="2"/>
            <a:endParaRPr lang="es-ES_tradnl" sz="1600" dirty="0" smtClean="0"/>
          </a:p>
          <a:p>
            <a:r>
              <a:rPr lang="es-ES_tradnl" sz="2400" dirty="0" smtClean="0"/>
              <a:t>Los </a:t>
            </a:r>
            <a:r>
              <a:rPr lang="es-ES_tradnl" sz="2400" i="1" dirty="0"/>
              <a:t>n</a:t>
            </a:r>
            <a:r>
              <a:rPr lang="es-ES_tradnl" sz="2400" dirty="0"/>
              <a:t> elementos a ordenar son enteros en un rango fijo de 0 a </a:t>
            </a:r>
            <a:r>
              <a:rPr lang="es-ES_tradnl" sz="2400" i="1" dirty="0"/>
              <a:t>m</a:t>
            </a:r>
            <a:r>
              <a:rPr lang="es-ES_tradnl" sz="2400" dirty="0"/>
              <a:t>-1 	</a:t>
            </a:r>
            <a:r>
              <a:rPr lang="es-ES_tradnl" sz="2400" dirty="0" smtClean="0"/>
              <a:t>.</a:t>
            </a:r>
          </a:p>
          <a:p>
            <a:pPr lvl="2"/>
            <a:endParaRPr lang="es-ES_tradnl" sz="1600" dirty="0"/>
          </a:p>
          <a:p>
            <a:r>
              <a:rPr lang="es-ES_tradnl" sz="2400" dirty="0" smtClean="0"/>
              <a:t>Un ejemplo es el </a:t>
            </a:r>
            <a:r>
              <a:rPr lang="es-ES_tradnl" sz="2400" dirty="0" err="1" smtClean="0"/>
              <a:t>radix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sort</a:t>
            </a:r>
            <a:r>
              <a:rPr lang="es-ES_tradnl" sz="2400" dirty="0" smtClean="0"/>
              <a:t>, algoritmo de clasificación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554333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4000" dirty="0" smtClean="0">
                <a:solidFill>
                  <a:srgbClr val="B08600"/>
                </a:solidFill>
              </a:rPr>
              <a:t>Algoritmo </a:t>
            </a:r>
            <a:r>
              <a:rPr lang="es-ES_tradnl" sz="4000" dirty="0" err="1" smtClean="0">
                <a:solidFill>
                  <a:srgbClr val="B08600"/>
                </a:solidFill>
              </a:rPr>
              <a:t>Radix</a:t>
            </a:r>
            <a:r>
              <a:rPr lang="es-ES_tradnl" sz="4000" dirty="0" smtClean="0">
                <a:solidFill>
                  <a:srgbClr val="B08600"/>
                </a:solidFill>
              </a:rPr>
              <a:t> </a:t>
            </a:r>
            <a:r>
              <a:rPr lang="es-ES_tradnl" sz="4000" dirty="0" err="1" smtClean="0">
                <a:solidFill>
                  <a:srgbClr val="B08600"/>
                </a:solidFill>
              </a:rPr>
              <a:t>Sort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/>
          </a:bodyPr>
          <a:lstStyle/>
          <a:p>
            <a:pPr>
              <a:buFont typeface="Monotype Sorts" charset="2"/>
              <a:buNone/>
            </a:pPr>
            <a:r>
              <a:rPr lang="es-ES_tradnl" dirty="0" smtClean="0"/>
              <a:t>1</a:t>
            </a:r>
            <a:r>
              <a:rPr lang="es-ES_tradnl" dirty="0"/>
              <a:t>. Inicializar m </a:t>
            </a:r>
            <a:r>
              <a:rPr lang="es-ES_tradnl" dirty="0" smtClean="0"/>
              <a:t>localidades a cero.</a:t>
            </a:r>
            <a:endParaRPr lang="es-ES_tradnl" dirty="0"/>
          </a:p>
          <a:p>
            <a:pPr>
              <a:buFont typeface="Monotype Sorts" charset="2"/>
              <a:buNone/>
            </a:pPr>
            <a:r>
              <a:rPr lang="es-ES_tradnl" dirty="0"/>
              <a:t>2. Recorrer la </a:t>
            </a:r>
            <a:r>
              <a:rPr lang="es-ES_tradnl" dirty="0" smtClean="0"/>
              <a:t>secuencia, incrementando el valor en la posición X para el dato X.</a:t>
            </a:r>
            <a:endParaRPr lang="es-ES_tradnl" dirty="0"/>
          </a:p>
          <a:p>
            <a:pPr>
              <a:buFont typeface="Monotype Sorts" charset="2"/>
              <a:buNone/>
            </a:pPr>
            <a:r>
              <a:rPr lang="es-ES_tradnl" dirty="0"/>
              <a:t>3. </a:t>
            </a:r>
            <a:r>
              <a:rPr lang="es-ES_tradnl" dirty="0" smtClean="0"/>
              <a:t>Imprimir el número, la cantidad de veces de acuerdo al valor guardado en la localidad.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29478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Radix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r>
              <a:rPr lang="es-MX" dirty="0" smtClean="0"/>
              <a:t>Ordenar 8 datos en el rango de 0 a 3</a:t>
            </a:r>
          </a:p>
          <a:p>
            <a:r>
              <a:rPr lang="es-MX" dirty="0" smtClean="0"/>
              <a:t>Secuencia:  3 1 3 0 2 1 3 3</a:t>
            </a:r>
          </a:p>
          <a:p>
            <a:r>
              <a:rPr lang="es-MX" dirty="0" smtClean="0"/>
              <a:t>Rango: 0 1 2 3   m=4</a:t>
            </a:r>
          </a:p>
          <a:p>
            <a:endParaRPr lang="es-MX" dirty="0"/>
          </a:p>
          <a:p>
            <a:r>
              <a:rPr lang="es-MX" dirty="0" smtClean="0"/>
              <a:t>Paso 1: </a:t>
            </a:r>
            <a:r>
              <a:rPr lang="es-ES_tradnl" dirty="0"/>
              <a:t>Inicializar m localidades a cero.</a:t>
            </a:r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0336"/>
              </p:ext>
            </p:extLst>
          </p:nvPr>
        </p:nvGraphicFramePr>
        <p:xfrm>
          <a:off x="2195736" y="4077072"/>
          <a:ext cx="4876800" cy="7366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386" y="4869160"/>
            <a:ext cx="20764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343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Radix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89240"/>
          </a:xfrm>
        </p:spPr>
        <p:txBody>
          <a:bodyPr/>
          <a:lstStyle/>
          <a:p>
            <a:r>
              <a:rPr lang="es-MX" dirty="0" smtClean="0"/>
              <a:t>Paso 2: incrementar el valor en la posición del número a ordenar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881210"/>
              </p:ext>
            </p:extLst>
          </p:nvPr>
        </p:nvGraphicFramePr>
        <p:xfrm>
          <a:off x="1907704" y="2492896"/>
          <a:ext cx="5688630" cy="3703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368152"/>
                <a:gridCol w="907300"/>
                <a:gridCol w="1137726"/>
                <a:gridCol w="1137726"/>
                <a:gridCol w="1137726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Secuencia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1187624" y="3356992"/>
            <a:ext cx="648072" cy="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Elipse"/>
          <p:cNvSpPr/>
          <p:nvPr/>
        </p:nvSpPr>
        <p:spPr>
          <a:xfrm>
            <a:off x="6804248" y="2924944"/>
            <a:ext cx="432048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3" name="12 Grupo"/>
          <p:cNvGrpSpPr/>
          <p:nvPr/>
        </p:nvGrpSpPr>
        <p:grpSpPr>
          <a:xfrm>
            <a:off x="7020272" y="1916832"/>
            <a:ext cx="1274919" cy="576064"/>
            <a:chOff x="7020272" y="1916832"/>
            <a:chExt cx="1274919" cy="576064"/>
          </a:xfrm>
        </p:grpSpPr>
        <p:cxnSp>
          <p:nvCxnSpPr>
            <p:cNvPr id="9" name="8 Conector recto de flecha"/>
            <p:cNvCxnSpPr/>
            <p:nvPr/>
          </p:nvCxnSpPr>
          <p:spPr>
            <a:xfrm>
              <a:off x="7020272" y="1916832"/>
              <a:ext cx="0" cy="576064"/>
            </a:xfrm>
            <a:prstGeom prst="straightConnector1">
              <a:avLst/>
            </a:prstGeom>
            <a:ln w="76200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7262536" y="2081753"/>
              <a:ext cx="10326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000" dirty="0" smtClean="0"/>
                <a:t>INCREMENTA</a:t>
              </a:r>
              <a:endParaRPr lang="es-E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2358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28307E-6 L 0.00018 0.062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0023 L -0.23629 0.000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8797E-6 L -0.25191 0.057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28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629 L -0.00364 0.115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9 0.00023 L 0.0066 9.25069E-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91 0.05782 L 0.00798 0.1103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1154 L -0.00382 0.157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9.25069E-7 L -0.39114 0.0002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11032 L -0.36215 0.1628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7" y="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Radix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66664"/>
            <a:ext cx="8229600" cy="4598640"/>
          </a:xfrm>
        </p:spPr>
        <p:txBody>
          <a:bodyPr/>
          <a:lstStyle/>
          <a:p>
            <a:r>
              <a:rPr lang="es-MX" dirty="0" smtClean="0"/>
              <a:t>Paso 3: imprimir el valor x veces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Secuencia ordenada</a:t>
            </a:r>
          </a:p>
          <a:p>
            <a:pPr marL="0" indent="0" algn="ctr">
              <a:buNone/>
            </a:pPr>
            <a:r>
              <a:rPr lang="es-MX" dirty="0" smtClean="0"/>
              <a:t>0 1 1 2 3 3 3 3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621140"/>
              </p:ext>
            </p:extLst>
          </p:nvPr>
        </p:nvGraphicFramePr>
        <p:xfrm>
          <a:off x="1619672" y="2404368"/>
          <a:ext cx="5688630" cy="7366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368152"/>
                <a:gridCol w="907300"/>
                <a:gridCol w="1137726"/>
                <a:gridCol w="1137726"/>
                <a:gridCol w="1137726"/>
              </a:tblGrid>
              <a:tr h="139040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Finales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049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71525"/>
            <a:ext cx="8639175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52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763588"/>
          </a:xfrm>
        </p:spPr>
        <p:txBody>
          <a:bodyPr/>
          <a:lstStyle/>
          <a:p>
            <a:pPr algn="ctr"/>
            <a:r>
              <a:rPr lang="es-ES_tradnl" sz="4000" b="1" dirty="0">
                <a:solidFill>
                  <a:srgbClr val="B08600"/>
                </a:solidFill>
              </a:rPr>
              <a:t>Complejidad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4439" name="Rectangle 103"/>
          <p:cNvSpPr>
            <a:spLocks noGrp="1" noChangeArrowheads="1"/>
          </p:cNvSpPr>
          <p:nvPr>
            <p:ph idx="1"/>
          </p:nvPr>
        </p:nvSpPr>
        <p:spPr>
          <a:xfrm>
            <a:off x="685800" y="1557338"/>
            <a:ext cx="7772400" cy="4538662"/>
          </a:xfrm>
          <a:noFill/>
          <a:ln/>
        </p:spPr>
        <p:txBody>
          <a:bodyPr>
            <a:normAutofit fontScale="85000" lnSpcReduction="20000"/>
          </a:bodyPr>
          <a:lstStyle/>
          <a:p>
            <a:r>
              <a:rPr lang="es-ES_tradnl" dirty="0"/>
              <a:t>La inserción de un elemento en un QUEUE </a:t>
            </a:r>
            <a:r>
              <a:rPr lang="es-ES_tradnl" dirty="0" smtClean="0"/>
              <a:t>o el incremento en el arreglo, se </a:t>
            </a:r>
            <a:r>
              <a:rPr lang="es-ES_tradnl" dirty="0"/>
              <a:t>realiza en un tiempo constante, por lo que los </a:t>
            </a:r>
            <a:r>
              <a:rPr lang="es-ES_tradnl" i="1" dirty="0"/>
              <a:t>n</a:t>
            </a:r>
            <a:r>
              <a:rPr lang="es-ES_tradnl" dirty="0"/>
              <a:t> elementos se pueden insertar en tiempo O(</a:t>
            </a:r>
            <a:r>
              <a:rPr lang="es-ES_tradnl" i="1" dirty="0"/>
              <a:t>n</a:t>
            </a:r>
            <a:r>
              <a:rPr lang="es-ES_tradnl" dirty="0"/>
              <a:t>). </a:t>
            </a:r>
            <a:endParaRPr lang="es-ES_tradnl" dirty="0" smtClean="0"/>
          </a:p>
          <a:p>
            <a:endParaRPr lang="es-ES_tradnl" sz="1400" dirty="0"/>
          </a:p>
          <a:p>
            <a:r>
              <a:rPr lang="es-ES_tradnl" dirty="0"/>
              <a:t>La concatenación de los </a:t>
            </a:r>
            <a:r>
              <a:rPr lang="es-ES_tradnl" i="1" dirty="0"/>
              <a:t>m</a:t>
            </a:r>
            <a:r>
              <a:rPr lang="es-ES_tradnl" dirty="0"/>
              <a:t> </a:t>
            </a:r>
            <a:r>
              <a:rPr lang="es-ES_tradnl" dirty="0" smtClean="0"/>
              <a:t>QUEUES ( o impresión del arreglo) puede </a:t>
            </a:r>
            <a:r>
              <a:rPr lang="es-ES_tradnl" dirty="0"/>
              <a:t>realizarse en un tiempo O(</a:t>
            </a:r>
            <a:r>
              <a:rPr lang="es-ES_tradnl" i="1" dirty="0"/>
              <a:t>m</a:t>
            </a:r>
            <a:r>
              <a:rPr lang="es-ES_tradnl" dirty="0"/>
              <a:t>). </a:t>
            </a:r>
            <a:endParaRPr lang="es-ES_tradnl" dirty="0" smtClean="0"/>
          </a:p>
          <a:p>
            <a:pPr algn="ctr">
              <a:buNone/>
            </a:pPr>
            <a:r>
              <a:rPr lang="es-ES_tradnl" b="1" dirty="0" smtClean="0"/>
              <a:t>T(n</a:t>
            </a:r>
            <a:r>
              <a:rPr lang="es-ES_tradnl" b="1" dirty="0"/>
              <a:t>) es O(</a:t>
            </a:r>
            <a:r>
              <a:rPr lang="es-ES_tradnl" b="1" dirty="0" err="1"/>
              <a:t>n+m</a:t>
            </a:r>
            <a:r>
              <a:rPr lang="es-ES_tradnl" b="1" dirty="0"/>
              <a:t>)</a:t>
            </a:r>
          </a:p>
          <a:p>
            <a:endParaRPr lang="es-ES_tradnl" dirty="0" smtClean="0"/>
          </a:p>
          <a:p>
            <a:r>
              <a:rPr lang="es-ES_tradnl" dirty="0" smtClean="0"/>
              <a:t>Por </a:t>
            </a:r>
            <a:r>
              <a:rPr lang="es-ES_tradnl" dirty="0"/>
              <a:t>lo tanto si </a:t>
            </a:r>
            <a:r>
              <a:rPr lang="es-ES_tradnl" i="1" dirty="0"/>
              <a:t>m</a:t>
            </a:r>
            <a:r>
              <a:rPr lang="es-ES_tradnl" dirty="0"/>
              <a:t> es O(</a:t>
            </a:r>
            <a:r>
              <a:rPr lang="es-ES_tradnl" i="1" dirty="0"/>
              <a:t>n</a:t>
            </a:r>
            <a:r>
              <a:rPr lang="es-ES_tradnl" dirty="0"/>
              <a:t>) el algoritmo tiene una complejidad de O(</a:t>
            </a:r>
            <a:r>
              <a:rPr lang="es-ES_tradnl" i="1" dirty="0"/>
              <a:t>n</a:t>
            </a:r>
            <a:r>
              <a:rPr lang="es-ES_tradnl" dirty="0"/>
              <a:t>).</a:t>
            </a: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740867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 dirty="0">
                <a:solidFill>
                  <a:srgbClr val="B08600"/>
                </a:solidFill>
              </a:rPr>
              <a:t>Ordenamiento de </a:t>
            </a:r>
            <a:r>
              <a:rPr lang="es-ES_tradnl" sz="4000" b="1" dirty="0" smtClean="0">
                <a:solidFill>
                  <a:srgbClr val="B08600"/>
                </a:solidFill>
              </a:rPr>
              <a:t>cadenas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s-ES_tradnl" b="1" dirty="0"/>
              <a:t> La relación </a:t>
            </a:r>
            <a:r>
              <a:rPr lang="es-ES_tradnl" b="1" dirty="0">
                <a:sym typeface="Symbol" pitchFamily="18" charset="2"/>
              </a:rPr>
              <a:t> s</a:t>
            </a:r>
            <a:r>
              <a:rPr lang="es-ES_tradnl" b="1" dirty="0"/>
              <a:t>e extiende a cadenas y es llamado</a:t>
            </a:r>
            <a:r>
              <a:rPr lang="es-ES_tradnl" b="1" i="1" dirty="0"/>
              <a:t> </a:t>
            </a:r>
            <a:r>
              <a:rPr lang="es-ES_tradnl" b="1" i="1" dirty="0">
                <a:solidFill>
                  <a:srgbClr val="FF6600"/>
                </a:solidFill>
              </a:rPr>
              <a:t>orden lexicográfico</a:t>
            </a:r>
            <a:r>
              <a:rPr lang="es-ES_tradnl" b="1" dirty="0"/>
              <a:t> si:</a:t>
            </a:r>
          </a:p>
          <a:p>
            <a:pPr algn="ctr">
              <a:buFont typeface="Monotype Sorts" charset="2"/>
              <a:buNone/>
            </a:pPr>
            <a:r>
              <a:rPr lang="es-ES_tradnl" b="1" dirty="0"/>
              <a:t>(a</a:t>
            </a:r>
            <a:r>
              <a:rPr lang="es-ES_tradnl" b="1" baseline="-25000" dirty="0"/>
              <a:t>1</a:t>
            </a:r>
            <a:r>
              <a:rPr lang="es-ES_tradnl" b="1" dirty="0"/>
              <a:t>, a</a:t>
            </a:r>
            <a:r>
              <a:rPr lang="es-ES_tradnl" b="1" baseline="-25000" dirty="0"/>
              <a:t>2</a:t>
            </a:r>
            <a:r>
              <a:rPr lang="es-ES_tradnl" b="1" dirty="0"/>
              <a:t>,…,</a:t>
            </a:r>
            <a:r>
              <a:rPr lang="es-ES_tradnl" b="1" dirty="0" err="1"/>
              <a:t>a</a:t>
            </a:r>
            <a:r>
              <a:rPr lang="es-ES_tradnl" b="1" i="1" baseline="-25000" dirty="0" err="1"/>
              <a:t>p</a:t>
            </a:r>
            <a:r>
              <a:rPr lang="es-ES_tradnl" b="1" dirty="0"/>
              <a:t>)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(b</a:t>
            </a:r>
            <a:r>
              <a:rPr lang="es-ES_tradnl" b="1" baseline="-25000" dirty="0"/>
              <a:t>1</a:t>
            </a:r>
            <a:r>
              <a:rPr lang="es-ES_tradnl" b="1" dirty="0"/>
              <a:t>, b</a:t>
            </a:r>
            <a:r>
              <a:rPr lang="es-ES_tradnl" b="1" baseline="-25000" dirty="0"/>
              <a:t>2</a:t>
            </a:r>
            <a:r>
              <a:rPr lang="es-ES_tradnl" b="1" dirty="0"/>
              <a:t>,…,</a:t>
            </a:r>
            <a:r>
              <a:rPr lang="es-ES_tradnl" b="1" dirty="0" err="1"/>
              <a:t>b</a:t>
            </a:r>
            <a:r>
              <a:rPr lang="es-ES_tradnl" b="1" i="1" baseline="-25000" dirty="0" err="1"/>
              <a:t>q</a:t>
            </a:r>
            <a:r>
              <a:rPr lang="es-ES_tradnl" b="1" dirty="0"/>
              <a:t>)  </a:t>
            </a:r>
          </a:p>
          <a:p>
            <a:pPr>
              <a:buFont typeface="Monotype Sorts" charset="2"/>
              <a:buNone/>
            </a:pPr>
            <a:r>
              <a:rPr lang="es-ES_tradnl" b="1" dirty="0"/>
              <a:t>	cuando:</a:t>
            </a:r>
          </a:p>
          <a:p>
            <a:pPr>
              <a:buFont typeface="Monotype Sorts" charset="2"/>
              <a:buNone/>
            </a:pPr>
            <a:r>
              <a:rPr lang="es-ES_tradnl" b="1" dirty="0"/>
              <a:t>	1. </a:t>
            </a:r>
            <a:r>
              <a:rPr lang="es-ES_tradnl" b="1" dirty="0">
                <a:sym typeface="Symbol" pitchFamily="18" charset="2"/>
              </a:rPr>
              <a:t></a:t>
            </a:r>
            <a:r>
              <a:rPr lang="es-ES_tradnl" b="1" dirty="0"/>
              <a:t>j tal que a</a:t>
            </a:r>
            <a:r>
              <a:rPr lang="es-ES_tradnl" b="1" baseline="-25000" dirty="0"/>
              <a:t>j</a:t>
            </a:r>
            <a:r>
              <a:rPr lang="es-ES_tradnl" b="1" dirty="0"/>
              <a:t>&lt;</a:t>
            </a:r>
            <a:r>
              <a:rPr lang="es-ES_tradnl" b="1" dirty="0" err="1"/>
              <a:t>b</a:t>
            </a:r>
            <a:r>
              <a:rPr lang="es-ES_tradnl" b="1" baseline="-25000" dirty="0" err="1"/>
              <a:t>j</a:t>
            </a:r>
            <a:r>
              <a:rPr lang="es-ES_tradnl" b="1" dirty="0"/>
              <a:t> y </a:t>
            </a:r>
            <a:r>
              <a:rPr lang="es-ES_tradnl" b="1" dirty="0">
                <a:sym typeface="Symbol" pitchFamily="18" charset="2"/>
              </a:rPr>
              <a:t></a:t>
            </a:r>
            <a:r>
              <a:rPr lang="es-ES_tradnl" b="1" dirty="0"/>
              <a:t>i&lt;j, </a:t>
            </a:r>
            <a:r>
              <a:rPr lang="es-ES_tradnl" b="1" dirty="0" err="1"/>
              <a:t>a</a:t>
            </a:r>
            <a:r>
              <a:rPr lang="es-ES_tradnl" b="1" baseline="-25000" dirty="0" err="1"/>
              <a:t>i</a:t>
            </a:r>
            <a:r>
              <a:rPr lang="es-ES_tradnl" b="1" dirty="0"/>
              <a:t> = </a:t>
            </a:r>
            <a:r>
              <a:rPr lang="es-ES_tradnl" b="1" dirty="0" err="1"/>
              <a:t>b</a:t>
            </a:r>
            <a:r>
              <a:rPr lang="es-ES_tradnl" b="1" baseline="-25000" dirty="0" err="1"/>
              <a:t>j</a:t>
            </a:r>
            <a:r>
              <a:rPr lang="es-ES_tradnl" b="1" dirty="0"/>
              <a:t> 	o</a:t>
            </a:r>
          </a:p>
          <a:p>
            <a:pPr>
              <a:buFont typeface="Monotype Sorts" charset="2"/>
              <a:buNone/>
            </a:pPr>
            <a:r>
              <a:rPr lang="es-ES_tradnl" b="1" dirty="0"/>
              <a:t>	2.  p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q y </a:t>
            </a:r>
            <a:r>
              <a:rPr lang="es-ES_tradnl" b="1" dirty="0" err="1"/>
              <a:t>a</a:t>
            </a:r>
            <a:r>
              <a:rPr lang="es-ES_tradnl" b="1" baseline="-25000" dirty="0" err="1"/>
              <a:t>i</a:t>
            </a:r>
            <a:r>
              <a:rPr lang="es-ES_tradnl" b="1" dirty="0"/>
              <a:t>=</a:t>
            </a:r>
            <a:r>
              <a:rPr lang="es-ES_tradnl" b="1" dirty="0" err="1"/>
              <a:t>b</a:t>
            </a:r>
            <a:r>
              <a:rPr lang="es-ES_tradnl" b="1" baseline="-25000" dirty="0" err="1"/>
              <a:t>i</a:t>
            </a:r>
            <a:r>
              <a:rPr lang="es-ES_tradnl" b="1" dirty="0"/>
              <a:t>  </a:t>
            </a:r>
            <a:r>
              <a:rPr lang="es-ES_tradnl" b="1" dirty="0">
                <a:sym typeface="Symbol" pitchFamily="18" charset="2"/>
              </a:rPr>
              <a:t></a:t>
            </a:r>
            <a:r>
              <a:rPr lang="es-ES_tradnl" b="1" dirty="0"/>
              <a:t>i 1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i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p</a:t>
            </a:r>
          </a:p>
          <a:p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15461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61974"/>
            <a:ext cx="7772400" cy="838200"/>
          </a:xfrm>
        </p:spPr>
        <p:txBody>
          <a:bodyPr/>
          <a:lstStyle/>
          <a:p>
            <a:pPr algn="ctr"/>
            <a:r>
              <a:rPr lang="es-ES_tradnl" b="1" dirty="0">
                <a:solidFill>
                  <a:srgbClr val="B08600"/>
                </a:solidFill>
              </a:rPr>
              <a:t>Lexicográfico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785958"/>
            <a:ext cx="8153400" cy="457200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charset="2"/>
              <a:buNone/>
            </a:pPr>
            <a:r>
              <a:rPr lang="es-MX" sz="2400" dirty="0"/>
              <a:t>	</a:t>
            </a:r>
            <a:r>
              <a:rPr lang="es-MX" sz="2800" dirty="0"/>
              <a:t>colocar </a:t>
            </a:r>
            <a:r>
              <a:rPr lang="es-MX" sz="2800" i="1" dirty="0"/>
              <a:t>A</a:t>
            </a:r>
            <a:r>
              <a:rPr lang="es-MX" sz="2800" i="1" baseline="-25000" dirty="0"/>
              <a:t>1</a:t>
            </a:r>
            <a:r>
              <a:rPr lang="es-MX" sz="2800" i="1" dirty="0"/>
              <a:t>, A</a:t>
            </a:r>
            <a:r>
              <a:rPr lang="es-MX" sz="2800" i="1" baseline="-25000" dirty="0"/>
              <a:t>2</a:t>
            </a:r>
            <a:r>
              <a:rPr lang="es-MX" sz="2800" i="1" dirty="0"/>
              <a:t>, … , </a:t>
            </a:r>
            <a:r>
              <a:rPr lang="es-MX" sz="2800" i="1" dirty="0" err="1"/>
              <a:t>A</a:t>
            </a:r>
            <a:r>
              <a:rPr lang="es-MX" sz="2800" i="1" baseline="-25000" dirty="0" err="1"/>
              <a:t>n</a:t>
            </a:r>
            <a:r>
              <a:rPr lang="es-MX" sz="2800" dirty="0"/>
              <a:t> en QUEUE;</a:t>
            </a:r>
          </a:p>
          <a:p>
            <a:pPr>
              <a:buFont typeface="Monotype Sorts" charset="2"/>
              <a:buNone/>
            </a:pPr>
            <a:r>
              <a:rPr lang="es-MX" sz="2800" dirty="0"/>
              <a:t>	</a:t>
            </a:r>
            <a:r>
              <a:rPr lang="es-MX" sz="2800" b="1" dirty="0" err="1"/>
              <a:t>for</a:t>
            </a:r>
            <a:r>
              <a:rPr lang="es-MX" sz="2800" b="1" dirty="0"/>
              <a:t> </a:t>
            </a:r>
            <a:r>
              <a:rPr lang="es-MX" sz="2800" i="1" dirty="0"/>
              <a:t>j</a:t>
            </a:r>
            <a:r>
              <a:rPr lang="es-MX" sz="2800" dirty="0"/>
              <a:t> </a:t>
            </a:r>
            <a:r>
              <a:rPr lang="es-MX" sz="2800" noProof="1">
                <a:sym typeface="Wingdings" pitchFamily="2" charset="2"/>
              </a:rPr>
              <a:t></a:t>
            </a:r>
            <a:r>
              <a:rPr lang="es-MX" sz="2800" dirty="0"/>
              <a:t> </a:t>
            </a:r>
            <a:r>
              <a:rPr lang="es-MX" sz="2800" i="1" dirty="0"/>
              <a:t>k</a:t>
            </a:r>
            <a:r>
              <a:rPr lang="es-MX" sz="2800" dirty="0"/>
              <a:t> </a:t>
            </a:r>
            <a:r>
              <a:rPr lang="es-MX" sz="2800" b="1" dirty="0" err="1"/>
              <a:t>step</a:t>
            </a:r>
            <a:r>
              <a:rPr lang="es-MX" sz="2800" b="1" dirty="0"/>
              <a:t> </a:t>
            </a:r>
            <a:r>
              <a:rPr lang="es-MX" sz="2800" dirty="0"/>
              <a:t>- 1 </a:t>
            </a:r>
            <a:r>
              <a:rPr lang="es-MX" sz="2800" b="1" dirty="0" err="1"/>
              <a:t>until</a:t>
            </a:r>
            <a:r>
              <a:rPr lang="es-MX" sz="2800" dirty="0"/>
              <a:t> 1 </a:t>
            </a:r>
            <a:r>
              <a:rPr lang="es-MX" sz="2800" b="1" dirty="0"/>
              <a:t>do {</a:t>
            </a:r>
          </a:p>
          <a:p>
            <a:pPr>
              <a:buFont typeface="Monotype Sorts" charset="2"/>
              <a:buNone/>
            </a:pPr>
            <a:r>
              <a:rPr lang="es-MX" sz="2800" b="1" dirty="0"/>
              <a:t>		</a:t>
            </a:r>
            <a:r>
              <a:rPr lang="es-MX" sz="2800" b="1" dirty="0" err="1"/>
              <a:t>for</a:t>
            </a:r>
            <a:r>
              <a:rPr lang="es-MX" sz="2800" b="1" dirty="0"/>
              <a:t> </a:t>
            </a:r>
            <a:r>
              <a:rPr lang="es-MX" sz="2800" i="1" dirty="0"/>
              <a:t>l</a:t>
            </a:r>
            <a:r>
              <a:rPr lang="es-MX" sz="2800" dirty="0"/>
              <a:t> </a:t>
            </a:r>
            <a:r>
              <a:rPr lang="es-MX" sz="2800" noProof="1">
                <a:sym typeface="Wingdings" pitchFamily="2" charset="2"/>
              </a:rPr>
              <a:t></a:t>
            </a:r>
            <a:r>
              <a:rPr lang="es-MX" sz="2800" dirty="0"/>
              <a:t> 0 </a:t>
            </a:r>
            <a:r>
              <a:rPr lang="es-MX" sz="2800" b="1" dirty="0" err="1"/>
              <a:t>until</a:t>
            </a:r>
            <a:r>
              <a:rPr lang="es-MX" sz="2800" b="1" dirty="0"/>
              <a:t> </a:t>
            </a:r>
            <a:r>
              <a:rPr lang="es-MX" sz="2800" i="1" dirty="0"/>
              <a:t>m</a:t>
            </a:r>
            <a:r>
              <a:rPr lang="es-MX" sz="2800" dirty="0"/>
              <a:t> - 1 </a:t>
            </a:r>
            <a:r>
              <a:rPr lang="es-MX" sz="2800" b="1" dirty="0"/>
              <a:t>do </a:t>
            </a:r>
            <a:r>
              <a:rPr lang="es-MX" sz="2800" dirty="0" err="1"/>
              <a:t>make</a:t>
            </a:r>
            <a:r>
              <a:rPr lang="es-MX" sz="2800" dirty="0"/>
              <a:t> </a:t>
            </a:r>
            <a:r>
              <a:rPr lang="es-MX" sz="2800" i="1" dirty="0"/>
              <a:t>Q</a:t>
            </a:r>
            <a:r>
              <a:rPr lang="es-MX" sz="2800" dirty="0"/>
              <a:t>[</a:t>
            </a:r>
            <a:r>
              <a:rPr lang="es-MX" sz="2800" i="1" dirty="0"/>
              <a:t>l</a:t>
            </a:r>
            <a:r>
              <a:rPr lang="es-MX" sz="2800" dirty="0"/>
              <a:t>] </a:t>
            </a:r>
            <a:r>
              <a:rPr lang="es-MX" sz="2800" dirty="0" err="1"/>
              <a:t>empty</a:t>
            </a:r>
            <a:r>
              <a:rPr lang="es-MX" sz="2800" dirty="0"/>
              <a:t>;</a:t>
            </a:r>
          </a:p>
          <a:p>
            <a:pPr>
              <a:buFont typeface="Monotype Sorts" charset="2"/>
              <a:buNone/>
            </a:pPr>
            <a:r>
              <a:rPr lang="es-MX" sz="2800" dirty="0"/>
              <a:t>		</a:t>
            </a:r>
            <a:r>
              <a:rPr lang="es-MX" sz="2800" b="1" dirty="0" err="1"/>
              <a:t>while</a:t>
            </a:r>
            <a:r>
              <a:rPr lang="es-MX" sz="2800" b="1" dirty="0"/>
              <a:t> </a:t>
            </a:r>
            <a:r>
              <a:rPr lang="es-MX" sz="2800" dirty="0"/>
              <a:t>QUEUE no vacio </a:t>
            </a:r>
            <a:r>
              <a:rPr lang="es-MX" sz="2800" b="1" dirty="0"/>
              <a:t>do </a:t>
            </a:r>
            <a:r>
              <a:rPr lang="es-MX" sz="2800" dirty="0"/>
              <a:t>{</a:t>
            </a:r>
            <a:endParaRPr lang="es-MX" sz="2800" b="1" dirty="0"/>
          </a:p>
          <a:p>
            <a:pPr>
              <a:buFont typeface="Monotype Sorts" charset="2"/>
              <a:buNone/>
            </a:pPr>
            <a:r>
              <a:rPr lang="es-MX" sz="2800" b="1" dirty="0"/>
              <a:t>			</a:t>
            </a:r>
            <a:r>
              <a:rPr lang="es-MX" sz="2800" dirty="0"/>
              <a:t>Sea </a:t>
            </a:r>
            <a:r>
              <a:rPr lang="es-MX" sz="2800" i="1" dirty="0" err="1"/>
              <a:t>A</a:t>
            </a:r>
            <a:r>
              <a:rPr lang="es-MX" sz="2800" i="1" baseline="-25000" dirty="0" err="1"/>
              <a:t>i</a:t>
            </a:r>
            <a:r>
              <a:rPr lang="es-MX" sz="2800" dirty="0"/>
              <a:t>  el primer elemento en QUEUE;</a:t>
            </a:r>
          </a:p>
          <a:p>
            <a:pPr>
              <a:buFont typeface="Monotype Sorts" charset="2"/>
              <a:buNone/>
            </a:pPr>
            <a:r>
              <a:rPr lang="es-MX" sz="2800" dirty="0"/>
              <a:t>			mueve </a:t>
            </a:r>
            <a:r>
              <a:rPr lang="es-MX" sz="2800" i="1" dirty="0" err="1"/>
              <a:t>A</a:t>
            </a:r>
            <a:r>
              <a:rPr lang="es-MX" sz="2800" i="1" baseline="-25000" dirty="0" err="1"/>
              <a:t>i</a:t>
            </a:r>
            <a:r>
              <a:rPr lang="es-MX" sz="2800" i="1" dirty="0"/>
              <a:t>  </a:t>
            </a:r>
            <a:r>
              <a:rPr lang="es-MX" sz="2800" dirty="0"/>
              <a:t>del QUEUE a </a:t>
            </a:r>
            <a:r>
              <a:rPr lang="es-MX" sz="2800" i="1" dirty="0"/>
              <a:t>Q</a:t>
            </a:r>
            <a:r>
              <a:rPr lang="es-MX" sz="2800" dirty="0"/>
              <a:t>[</a:t>
            </a:r>
            <a:r>
              <a:rPr lang="es-MX" sz="2800" i="1" dirty="0" err="1"/>
              <a:t>a</a:t>
            </a:r>
            <a:r>
              <a:rPr lang="es-MX" sz="2800" i="1" baseline="-25000" dirty="0" err="1"/>
              <a:t>ij</a:t>
            </a:r>
            <a:r>
              <a:rPr lang="es-MX" sz="2800" dirty="0"/>
              <a:t>]</a:t>
            </a:r>
          </a:p>
          <a:p>
            <a:pPr>
              <a:buFont typeface="Monotype Sorts" charset="2"/>
              <a:buNone/>
            </a:pPr>
            <a:r>
              <a:rPr lang="es-MX" sz="2800" dirty="0"/>
              <a:t>		}</a:t>
            </a:r>
            <a:endParaRPr lang="es-MX" sz="2800" b="1" dirty="0"/>
          </a:p>
          <a:p>
            <a:pPr>
              <a:buFont typeface="Monotype Sorts" charset="2"/>
              <a:buNone/>
            </a:pPr>
            <a:r>
              <a:rPr lang="es-MX" sz="2800" b="1" dirty="0"/>
              <a:t>		</a:t>
            </a:r>
            <a:r>
              <a:rPr lang="es-MX" sz="2800" b="1" dirty="0" err="1"/>
              <a:t>for</a:t>
            </a:r>
            <a:r>
              <a:rPr lang="es-MX" sz="2800" b="1" dirty="0"/>
              <a:t> </a:t>
            </a:r>
            <a:r>
              <a:rPr lang="es-MX" sz="2800" i="1" dirty="0"/>
              <a:t>l</a:t>
            </a:r>
            <a:r>
              <a:rPr lang="es-MX" sz="2800" dirty="0"/>
              <a:t> </a:t>
            </a:r>
            <a:r>
              <a:rPr lang="es-MX" sz="2800" noProof="1">
                <a:sym typeface="Wingdings" pitchFamily="2" charset="2"/>
              </a:rPr>
              <a:t></a:t>
            </a:r>
            <a:r>
              <a:rPr lang="es-MX" sz="2800" dirty="0"/>
              <a:t> 0 </a:t>
            </a:r>
            <a:r>
              <a:rPr lang="es-MX" sz="2800" b="1" dirty="0" err="1"/>
              <a:t>until</a:t>
            </a:r>
            <a:r>
              <a:rPr lang="es-MX" sz="2800" b="1" dirty="0"/>
              <a:t> </a:t>
            </a:r>
            <a:r>
              <a:rPr lang="es-MX" sz="2800" i="1" dirty="0"/>
              <a:t>m</a:t>
            </a:r>
            <a:r>
              <a:rPr lang="es-MX" sz="2800" b="1" i="1" dirty="0"/>
              <a:t> </a:t>
            </a:r>
            <a:r>
              <a:rPr lang="es-MX" sz="2800" dirty="0"/>
              <a:t>- 1 </a:t>
            </a:r>
            <a:r>
              <a:rPr lang="es-MX" sz="2800" b="1" dirty="0"/>
              <a:t>do</a:t>
            </a:r>
          </a:p>
          <a:p>
            <a:pPr>
              <a:buFont typeface="Monotype Sorts" charset="2"/>
              <a:buNone/>
            </a:pPr>
            <a:r>
              <a:rPr lang="es-MX" sz="2800" b="1" dirty="0"/>
              <a:t>		</a:t>
            </a:r>
            <a:r>
              <a:rPr lang="es-MX" sz="2800" dirty="0"/>
              <a:t>anexar al final de QUEUE el contenido de </a:t>
            </a:r>
            <a:r>
              <a:rPr lang="es-MX" sz="2800" i="1" dirty="0"/>
              <a:t>Q</a:t>
            </a:r>
            <a:r>
              <a:rPr lang="es-MX" sz="2800" dirty="0"/>
              <a:t>[</a:t>
            </a:r>
            <a:r>
              <a:rPr lang="es-MX" sz="2800" i="1" dirty="0"/>
              <a:t>l</a:t>
            </a:r>
            <a:r>
              <a:rPr lang="es-MX" sz="2800" dirty="0"/>
              <a:t>]</a:t>
            </a:r>
          </a:p>
          <a:p>
            <a:pPr>
              <a:buFont typeface="Monotype Sorts" charset="2"/>
              <a:buNone/>
            </a:pPr>
            <a:r>
              <a:rPr lang="es-MX" sz="2800" dirty="0"/>
              <a:t>	}</a:t>
            </a:r>
            <a:endParaRPr lang="es-ES_tradnl" sz="2400" b="1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096000" y="1447800"/>
            <a:ext cx="2176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>
                <a:solidFill>
                  <a:srgbClr val="FF6600"/>
                </a:solidFill>
              </a:rPr>
              <a:t>A</a:t>
            </a:r>
            <a:r>
              <a:rPr lang="es-ES_tradnl" sz="2800" baseline="-25000">
                <a:solidFill>
                  <a:srgbClr val="FF6600"/>
                </a:solidFill>
              </a:rPr>
              <a:t>i</a:t>
            </a:r>
            <a:r>
              <a:rPr lang="es-ES_tradnl" sz="2800">
                <a:solidFill>
                  <a:srgbClr val="FF6600"/>
                </a:solidFill>
              </a:rPr>
              <a:t> =a</a:t>
            </a:r>
            <a:r>
              <a:rPr lang="es-ES_tradnl" sz="2800" baseline="-25000">
                <a:solidFill>
                  <a:srgbClr val="FF6600"/>
                </a:solidFill>
              </a:rPr>
              <a:t>i1</a:t>
            </a:r>
            <a:r>
              <a:rPr lang="es-ES_tradnl" sz="2800">
                <a:solidFill>
                  <a:srgbClr val="FF6600"/>
                </a:solidFill>
              </a:rPr>
              <a:t>a</a:t>
            </a:r>
            <a:r>
              <a:rPr lang="es-ES_tradnl" sz="2800" baseline="-25000">
                <a:solidFill>
                  <a:srgbClr val="FF6600"/>
                </a:solidFill>
              </a:rPr>
              <a:t>i2</a:t>
            </a:r>
            <a:r>
              <a:rPr lang="es-ES_tradnl" sz="2800">
                <a:solidFill>
                  <a:srgbClr val="FF6600"/>
                </a:solidFill>
              </a:rPr>
              <a:t>...a</a:t>
            </a:r>
            <a:r>
              <a:rPr lang="es-ES_tradnl" sz="2800" baseline="-25000">
                <a:solidFill>
                  <a:srgbClr val="FF6600"/>
                </a:solidFill>
              </a:rPr>
              <a:t>ik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2142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79894" y="476672"/>
            <a:ext cx="95174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An</a:t>
            </a:r>
            <a:r>
              <a:rPr lang="es-MX" sz="16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s-MX" sz="1600" dirty="0" smtClean="0"/>
              <a:t>Ma</a:t>
            </a:r>
            <a:r>
              <a:rPr lang="es-MX" sz="1600" b="1" dirty="0" smtClean="0">
                <a:solidFill>
                  <a:srgbClr val="FF0000"/>
                </a:solidFill>
              </a:rPr>
              <a:t>r</a:t>
            </a:r>
          </a:p>
          <a:p>
            <a:r>
              <a:rPr lang="es-MX" sz="1600" dirty="0" smtClean="0"/>
              <a:t>So</a:t>
            </a:r>
            <a:r>
              <a:rPr lang="es-MX" sz="1600" b="1" dirty="0" smtClean="0">
                <a:solidFill>
                  <a:srgbClr val="FF0000"/>
                </a:solidFill>
              </a:rPr>
              <a:t>l</a:t>
            </a:r>
          </a:p>
          <a:p>
            <a:r>
              <a:rPr lang="es-MX" sz="1600" dirty="0" smtClean="0"/>
              <a:t>Co</a:t>
            </a:r>
            <a:r>
              <a:rPr lang="es-MX" sz="1600" b="1" dirty="0" smtClean="0">
                <a:solidFill>
                  <a:srgbClr val="FF0000"/>
                </a:solidFill>
              </a:rPr>
              <a:t>l</a:t>
            </a:r>
          </a:p>
          <a:p>
            <a:r>
              <a:rPr lang="es-MX" sz="1600" dirty="0" smtClean="0"/>
              <a:t>Sa</a:t>
            </a:r>
            <a:r>
              <a:rPr lang="es-MX" sz="1600" b="1" dirty="0" smtClean="0">
                <a:solidFill>
                  <a:srgbClr val="FF0000"/>
                </a:solidFill>
              </a:rPr>
              <a:t>l</a:t>
            </a:r>
          </a:p>
          <a:p>
            <a:r>
              <a:rPr lang="es-MX" sz="1600" dirty="0" err="1" smtClean="0"/>
              <a:t>Mi</a:t>
            </a:r>
            <a:r>
              <a:rPr lang="es-MX" sz="1600" b="1" dirty="0" err="1" smtClean="0">
                <a:solidFill>
                  <a:srgbClr val="FF0000"/>
                </a:solidFill>
              </a:rPr>
              <a:t>o</a:t>
            </a:r>
            <a:endParaRPr lang="es-MX" sz="1600" b="1" dirty="0" smtClean="0">
              <a:solidFill>
                <a:srgbClr val="FF0000"/>
              </a:solidFill>
            </a:endParaRPr>
          </a:p>
          <a:p>
            <a:r>
              <a:rPr lang="es-MX" sz="1600" dirty="0" smtClean="0"/>
              <a:t>Al</a:t>
            </a:r>
            <a:r>
              <a:rPr lang="es-MX" sz="1600" b="1" dirty="0" smtClean="0">
                <a:solidFill>
                  <a:srgbClr val="FF0000"/>
                </a:solidFill>
              </a:rPr>
              <a:t>a</a:t>
            </a:r>
          </a:p>
          <a:p>
            <a:endParaRPr lang="es-MX" sz="1600" dirty="0"/>
          </a:p>
          <a:p>
            <a:r>
              <a:rPr lang="es-MX" sz="1600" dirty="0" smtClean="0"/>
              <a:t>A</a:t>
            </a:r>
            <a:r>
              <a:rPr lang="es-MX" sz="1600" b="1" dirty="0" smtClean="0">
                <a:solidFill>
                  <a:srgbClr val="FF0000"/>
                </a:solidFill>
              </a:rPr>
              <a:t>n</a:t>
            </a:r>
            <a:r>
              <a:rPr lang="es-MX" sz="1600" dirty="0" smtClean="0"/>
              <a:t>a</a:t>
            </a:r>
          </a:p>
          <a:p>
            <a:r>
              <a:rPr lang="es-MX" sz="1600" dirty="0" smtClean="0"/>
              <a:t>A</a:t>
            </a:r>
            <a:r>
              <a:rPr lang="es-MX" sz="1600" b="1" dirty="0" smtClean="0">
                <a:solidFill>
                  <a:srgbClr val="FF0000"/>
                </a:solidFill>
              </a:rPr>
              <a:t>l</a:t>
            </a:r>
            <a:r>
              <a:rPr lang="es-MX" sz="1600" dirty="0" smtClean="0"/>
              <a:t>a</a:t>
            </a:r>
          </a:p>
          <a:p>
            <a:r>
              <a:rPr lang="es-MX" sz="1600" dirty="0" smtClean="0"/>
              <a:t>S</a:t>
            </a:r>
            <a:r>
              <a:rPr lang="es-MX" sz="1600" b="1" dirty="0" smtClean="0">
                <a:solidFill>
                  <a:srgbClr val="FF0000"/>
                </a:solidFill>
              </a:rPr>
              <a:t>o</a:t>
            </a:r>
            <a:r>
              <a:rPr lang="es-MX" sz="1600" dirty="0" smtClean="0"/>
              <a:t>l</a:t>
            </a:r>
          </a:p>
          <a:p>
            <a:r>
              <a:rPr lang="es-MX" sz="1600" dirty="0" smtClean="0"/>
              <a:t>C</a:t>
            </a:r>
            <a:r>
              <a:rPr lang="es-MX" sz="1600" b="1" dirty="0" smtClean="0">
                <a:solidFill>
                  <a:srgbClr val="FF0000"/>
                </a:solidFill>
              </a:rPr>
              <a:t>o</a:t>
            </a:r>
            <a:r>
              <a:rPr lang="es-MX" sz="1600" dirty="0" smtClean="0"/>
              <a:t>l</a:t>
            </a:r>
          </a:p>
          <a:p>
            <a:r>
              <a:rPr lang="es-MX" sz="1600" dirty="0" smtClean="0"/>
              <a:t>S</a:t>
            </a:r>
            <a:r>
              <a:rPr lang="es-MX" sz="1600" b="1" dirty="0" smtClean="0">
                <a:solidFill>
                  <a:srgbClr val="FF0000"/>
                </a:solidFill>
              </a:rPr>
              <a:t>a</a:t>
            </a:r>
            <a:r>
              <a:rPr lang="es-MX" sz="1600" dirty="0" smtClean="0"/>
              <a:t>l</a:t>
            </a:r>
          </a:p>
          <a:p>
            <a:r>
              <a:rPr lang="es-MX" sz="1600" dirty="0" err="1" smtClean="0"/>
              <a:t>M</a:t>
            </a:r>
            <a:r>
              <a:rPr lang="es-MX" sz="1600" b="1" dirty="0" err="1" smtClean="0">
                <a:solidFill>
                  <a:srgbClr val="FF0000"/>
                </a:solidFill>
              </a:rPr>
              <a:t>i</a:t>
            </a:r>
            <a:r>
              <a:rPr lang="es-MX" sz="1600" dirty="0" err="1" smtClean="0"/>
              <a:t>o</a:t>
            </a:r>
            <a:endParaRPr lang="es-MX" sz="1600" dirty="0" smtClean="0"/>
          </a:p>
          <a:p>
            <a:r>
              <a:rPr lang="es-MX" sz="1600" dirty="0" smtClean="0"/>
              <a:t>M</a:t>
            </a:r>
            <a:r>
              <a:rPr lang="es-MX" sz="1600" b="1" dirty="0" smtClean="0">
                <a:solidFill>
                  <a:srgbClr val="FF0000"/>
                </a:solidFill>
              </a:rPr>
              <a:t>a</a:t>
            </a:r>
            <a:r>
              <a:rPr lang="es-MX" sz="1600" dirty="0" smtClean="0"/>
              <a:t>r</a:t>
            </a:r>
          </a:p>
          <a:p>
            <a:endParaRPr lang="es-MX" sz="1600" dirty="0"/>
          </a:p>
          <a:p>
            <a:r>
              <a:rPr lang="es-MX" sz="1600" b="1" dirty="0" smtClean="0">
                <a:solidFill>
                  <a:srgbClr val="FF0000"/>
                </a:solidFill>
              </a:rPr>
              <a:t>S</a:t>
            </a:r>
            <a:r>
              <a:rPr lang="es-MX" sz="1600" dirty="0" smtClean="0"/>
              <a:t>al</a:t>
            </a:r>
          </a:p>
          <a:p>
            <a:r>
              <a:rPr lang="es-MX" sz="1600" b="1" dirty="0" smtClean="0">
                <a:solidFill>
                  <a:srgbClr val="FF0000"/>
                </a:solidFill>
              </a:rPr>
              <a:t>M</a:t>
            </a:r>
            <a:r>
              <a:rPr lang="es-MX" sz="1600" dirty="0" smtClean="0"/>
              <a:t>ar</a:t>
            </a:r>
          </a:p>
          <a:p>
            <a:r>
              <a:rPr lang="es-MX" sz="1600" b="1" dirty="0" err="1" smtClean="0">
                <a:solidFill>
                  <a:srgbClr val="FF0000"/>
                </a:solidFill>
              </a:rPr>
              <a:t>M</a:t>
            </a:r>
            <a:r>
              <a:rPr lang="es-MX" sz="1600" dirty="0" err="1" smtClean="0"/>
              <a:t>io</a:t>
            </a:r>
            <a:endParaRPr lang="es-MX" sz="1600" dirty="0" smtClean="0"/>
          </a:p>
          <a:p>
            <a:r>
              <a:rPr lang="es-MX" sz="1600" b="1" dirty="0" smtClean="0">
                <a:solidFill>
                  <a:srgbClr val="FF0000"/>
                </a:solidFill>
              </a:rPr>
              <a:t>A</a:t>
            </a:r>
            <a:r>
              <a:rPr lang="es-MX" sz="1600" dirty="0" smtClean="0"/>
              <a:t>la</a:t>
            </a:r>
          </a:p>
          <a:p>
            <a:r>
              <a:rPr lang="es-MX" sz="1600" b="1" dirty="0" smtClean="0">
                <a:solidFill>
                  <a:srgbClr val="FF0000"/>
                </a:solidFill>
              </a:rPr>
              <a:t>A</a:t>
            </a:r>
            <a:r>
              <a:rPr lang="es-MX" sz="1600" dirty="0" smtClean="0"/>
              <a:t>na</a:t>
            </a:r>
          </a:p>
          <a:p>
            <a:r>
              <a:rPr lang="es-MX" sz="1600" b="1" dirty="0" smtClean="0">
                <a:solidFill>
                  <a:srgbClr val="FF0000"/>
                </a:solidFill>
              </a:rPr>
              <a:t>S</a:t>
            </a:r>
            <a:r>
              <a:rPr lang="es-MX" sz="1600" dirty="0" smtClean="0"/>
              <a:t>ol</a:t>
            </a:r>
          </a:p>
          <a:p>
            <a:r>
              <a:rPr lang="es-MX" sz="1600" b="1" dirty="0" smtClean="0">
                <a:solidFill>
                  <a:srgbClr val="FF0000"/>
                </a:solidFill>
              </a:rPr>
              <a:t>C</a:t>
            </a:r>
            <a:r>
              <a:rPr lang="es-MX" sz="1600" dirty="0" smtClean="0"/>
              <a:t>ol</a:t>
            </a:r>
          </a:p>
          <a:p>
            <a:endParaRPr lang="es-E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077147"/>
            <a:ext cx="7488832" cy="103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7597874" cy="79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50262"/>
            <a:ext cx="7597874" cy="79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554218" y="5260558"/>
            <a:ext cx="4237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Final: Ala, Ana, Col, Mar, </a:t>
            </a:r>
            <a:r>
              <a:rPr lang="es-MX" dirty="0" err="1" smtClean="0"/>
              <a:t>Mio</a:t>
            </a:r>
            <a:r>
              <a:rPr lang="es-MX" dirty="0" smtClean="0"/>
              <a:t>, Sal, Sol</a:t>
            </a:r>
          </a:p>
          <a:p>
            <a:endParaRPr lang="es-MX" dirty="0"/>
          </a:p>
          <a:p>
            <a:r>
              <a:rPr lang="es-MX" b="1" dirty="0" smtClean="0"/>
              <a:t>¡Quedan ordenadas alfabéticamente!</a:t>
            </a:r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1880" y="683404"/>
            <a:ext cx="301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Ordenar por la tercera letra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59577" y="2339588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Ordenar por la segunda letra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602985" y="3779748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Ordenar por la primera letra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963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23" y="764704"/>
            <a:ext cx="854895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03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>
                <a:solidFill>
                  <a:srgbClr val="B08600"/>
                </a:solidFill>
              </a:rPr>
              <a:t>El ordenamiento lexicográfico</a:t>
            </a:r>
            <a:endParaRPr lang="es-ES_tradnl" dirty="0">
              <a:solidFill>
                <a:srgbClr val="B086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Monotype Sorts" charset="2"/>
              <a:buNone/>
            </a:pPr>
            <a:r>
              <a:rPr lang="es-ES_tradnl" b="1"/>
              <a:t>Teorema.</a:t>
            </a:r>
            <a:r>
              <a:rPr lang="es-ES_tradnl"/>
              <a:t> </a:t>
            </a:r>
            <a:r>
              <a:rPr lang="es-ES_tradnl" sz="2800"/>
              <a:t>El algoritmo ordena lexicográficamente una secuencia de </a:t>
            </a:r>
            <a:r>
              <a:rPr lang="es-ES_tradnl" sz="2800" i="1"/>
              <a:t>n</a:t>
            </a:r>
            <a:r>
              <a:rPr lang="es-ES_tradnl" sz="2800"/>
              <a:t> cadenas de longitud </a:t>
            </a:r>
            <a:r>
              <a:rPr lang="es-ES_tradnl" sz="2800" i="1"/>
              <a:t>k</a:t>
            </a:r>
            <a:r>
              <a:rPr lang="es-ES_tradnl" sz="2800"/>
              <a:t>, en las que cada elemento en las cadenas es un entero entre 0 y </a:t>
            </a:r>
            <a:r>
              <a:rPr lang="es-ES_tradnl" sz="2800" i="1"/>
              <a:t>m</a:t>
            </a:r>
            <a:r>
              <a:rPr lang="es-ES_tradnl" sz="2800"/>
              <a:t>-1, en un tiempo </a:t>
            </a:r>
            <a:r>
              <a:rPr lang="es-ES_tradnl" sz="2800" b="1"/>
              <a:t>O((</a:t>
            </a:r>
            <a:r>
              <a:rPr lang="es-ES_tradnl" sz="2800" b="1" i="1"/>
              <a:t>m</a:t>
            </a:r>
            <a:r>
              <a:rPr lang="es-ES_tradnl" sz="2800" b="1"/>
              <a:t>+</a:t>
            </a:r>
            <a:r>
              <a:rPr lang="es-ES_tradnl" sz="2800" b="1" i="1"/>
              <a:t>n</a:t>
            </a:r>
            <a:r>
              <a:rPr lang="es-ES_tradnl" sz="2800" b="1"/>
              <a:t>)</a:t>
            </a:r>
            <a:r>
              <a:rPr lang="es-ES_tradnl" sz="2800" b="1" i="1"/>
              <a:t>k</a:t>
            </a:r>
            <a:r>
              <a:rPr lang="es-ES_tradnl" sz="2800" b="1"/>
              <a:t>)</a:t>
            </a:r>
          </a:p>
          <a:p>
            <a:pPr>
              <a:buFont typeface="Monotype Sorts" charset="2"/>
              <a:buNone/>
            </a:pPr>
            <a:endParaRPr lang="es-ES_tradnl" sz="2800" b="1"/>
          </a:p>
          <a:p>
            <a:pPr>
              <a:buFont typeface="Monotype Sorts" charset="2"/>
              <a:buNone/>
            </a:pPr>
            <a:r>
              <a:rPr lang="es-ES_tradnl" sz="2400"/>
              <a:t>	</a:t>
            </a:r>
            <a:r>
              <a:rPr lang="es-ES_tradnl" sz="2800"/>
              <a:t>El algoritmo puede emplearse para ordenar O(</a:t>
            </a:r>
            <a:r>
              <a:rPr lang="es-ES_tradnl" sz="2800" i="1"/>
              <a:t>n</a:t>
            </a:r>
            <a:r>
              <a:rPr lang="es-ES_tradnl" sz="2800"/>
              <a:t>) enteros en el rango 0 a </a:t>
            </a:r>
            <a:r>
              <a:rPr lang="es-ES_tradnl" sz="2800" i="1"/>
              <a:t>n</a:t>
            </a:r>
            <a:r>
              <a:rPr lang="es-ES_tradnl" sz="2800" baseline="30000"/>
              <a:t>k</a:t>
            </a:r>
            <a:r>
              <a:rPr lang="es-ES_tradnl" sz="2800"/>
              <a:t>-1 en tiempo O(</a:t>
            </a:r>
            <a:r>
              <a:rPr lang="es-ES_tradnl" sz="2800" i="1"/>
              <a:t>kn</a:t>
            </a:r>
            <a:r>
              <a:rPr lang="es-ES_tradnl" sz="2800"/>
              <a:t>). Un entero puede verse como una tupla de </a:t>
            </a:r>
            <a:r>
              <a:rPr lang="es-ES_tradnl" sz="2800" i="1"/>
              <a:t>k</a:t>
            </a:r>
            <a:r>
              <a:rPr lang="es-ES_tradnl" sz="2800"/>
              <a:t> dígitos en el rango 0 a </a:t>
            </a:r>
            <a:r>
              <a:rPr lang="es-ES_tradnl" sz="2800" i="1"/>
              <a:t>n</a:t>
            </a:r>
            <a:r>
              <a:rPr lang="es-ES_tradnl" sz="2800"/>
              <a:t>-1 (representación en base </a:t>
            </a:r>
            <a:r>
              <a:rPr lang="es-ES_tradnl" sz="2800" i="1"/>
              <a:t>n</a:t>
            </a:r>
            <a:r>
              <a:rPr lang="es-ES_tradnl" sz="2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2654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33400" y="2536304"/>
            <a:ext cx="7851648" cy="1828800"/>
          </a:xfrm>
        </p:spPr>
        <p:txBody>
          <a:bodyPr/>
          <a:lstStyle/>
          <a:p>
            <a:r>
              <a:rPr lang="es-MX" dirty="0" smtClean="0"/>
              <a:t>Ordenamientos por comparaciones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8759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Ordenamiento por comparación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/>
              <a:t>Es necesario realizar comparaciones entre </a:t>
            </a:r>
            <a:r>
              <a:rPr lang="es-ES_tradnl" dirty="0" smtClean="0"/>
              <a:t>elementos y hacer intercambios o desplazamientos</a:t>
            </a:r>
            <a:endParaRPr lang="es-ES_tradnl" dirty="0"/>
          </a:p>
          <a:p>
            <a:r>
              <a:rPr lang="es-ES_tradnl" dirty="0"/>
              <a:t>Ejemplos:</a:t>
            </a:r>
          </a:p>
          <a:p>
            <a:pPr lvl="1"/>
            <a:r>
              <a:rPr lang="es-ES_tradnl" dirty="0" smtClean="0"/>
              <a:t>Burbuja</a:t>
            </a:r>
          </a:p>
          <a:p>
            <a:pPr lvl="1"/>
            <a:r>
              <a:rPr lang="es-ES_tradnl" dirty="0" smtClean="0"/>
              <a:t>Selección</a:t>
            </a:r>
            <a:endParaRPr lang="es-ES_tradnl" dirty="0"/>
          </a:p>
          <a:p>
            <a:pPr lvl="1"/>
            <a:r>
              <a:rPr lang="es-ES_tradnl" dirty="0" smtClean="0"/>
              <a:t>Inserción</a:t>
            </a:r>
            <a:endParaRPr lang="es-ES_tradnl" dirty="0"/>
          </a:p>
          <a:p>
            <a:pPr lvl="1"/>
            <a:r>
              <a:rPr lang="es-ES_tradnl" dirty="0" err="1" smtClean="0"/>
              <a:t>Quicksort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6870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89248"/>
            <a:ext cx="8229600" cy="1371600"/>
          </a:xfrm>
        </p:spPr>
        <p:txBody>
          <a:bodyPr>
            <a:noAutofit/>
          </a:bodyPr>
          <a:lstStyle/>
          <a:p>
            <a:pPr algn="l"/>
            <a:r>
              <a:rPr lang="es-MX" sz="4000" dirty="0" smtClean="0">
                <a:solidFill>
                  <a:srgbClr val="B08600"/>
                </a:solidFill>
              </a:rPr>
              <a:t>Ordenamiento Burbuja </a:t>
            </a:r>
            <a:br>
              <a:rPr lang="es-MX" sz="4000" dirty="0" smtClean="0">
                <a:solidFill>
                  <a:srgbClr val="B08600"/>
                </a:solidFill>
              </a:rPr>
            </a:br>
            <a:r>
              <a:rPr lang="es-MX" sz="4000" dirty="0" smtClean="0">
                <a:solidFill>
                  <a:srgbClr val="B08600"/>
                </a:solidFill>
              </a:rPr>
              <a:t>(</a:t>
            </a:r>
            <a:r>
              <a:rPr lang="es-MX" sz="4000" dirty="0" err="1" smtClean="0">
                <a:solidFill>
                  <a:srgbClr val="B08600"/>
                </a:solidFill>
              </a:rPr>
              <a:t>Bubble</a:t>
            </a:r>
            <a:r>
              <a:rPr lang="es-MX" sz="4000" dirty="0" smtClean="0">
                <a:solidFill>
                  <a:srgbClr val="B08600"/>
                </a:solidFill>
              </a:rPr>
              <a:t> </a:t>
            </a:r>
            <a:r>
              <a:rPr lang="es-MX" sz="4000" dirty="0" err="1" smtClean="0">
                <a:solidFill>
                  <a:srgbClr val="B08600"/>
                </a:solidFill>
              </a:rPr>
              <a:t>sort</a:t>
            </a:r>
            <a:r>
              <a:rPr lang="es-MX" sz="4000" dirty="0" smtClean="0">
                <a:solidFill>
                  <a:srgbClr val="B08600"/>
                </a:solidFill>
              </a:rPr>
              <a:t>)</a:t>
            </a:r>
            <a:endParaRPr lang="es-ES" sz="40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000" dirty="0" smtClean="0"/>
          </a:p>
          <a:p>
            <a:r>
              <a:rPr lang="es-MX" dirty="0" smtClean="0"/>
              <a:t>Realiza varias pasadas en la lista</a:t>
            </a:r>
          </a:p>
          <a:p>
            <a:r>
              <a:rPr lang="es-MX" dirty="0" smtClean="0"/>
              <a:t>Compara elementos adyacentes e intercambia los que están desordenados.</a:t>
            </a:r>
          </a:p>
          <a:p>
            <a:r>
              <a:rPr lang="es-MX" dirty="0" smtClean="0"/>
              <a:t>En cada pasada coloca el elemento con el valor mayor en su lugar correspondiente.</a:t>
            </a:r>
          </a:p>
          <a:p>
            <a:r>
              <a:rPr lang="es-MX" dirty="0" smtClean="0"/>
              <a:t>En esencia cada elemento “burbujea” a la localidad que le corresponde.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8680"/>
            <a:ext cx="1592926" cy="15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00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16056"/>
            <a:ext cx="3045024" cy="636680"/>
          </a:xfrm>
        </p:spPr>
        <p:txBody>
          <a:bodyPr>
            <a:normAutofit fontScale="90000"/>
          </a:bodyPr>
          <a:lstStyle/>
          <a:p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</a:rPr>
              <a:t>Bubble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</a:rPr>
              <a:t>Sort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539552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1403648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2267744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22" name="21 Elipse"/>
          <p:cNvSpPr/>
          <p:nvPr/>
        </p:nvSpPr>
        <p:spPr>
          <a:xfrm>
            <a:off x="3131840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3995936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4860032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26" name="25 Elipse"/>
          <p:cNvSpPr/>
          <p:nvPr/>
        </p:nvSpPr>
        <p:spPr>
          <a:xfrm>
            <a:off x="5724128" y="11967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6952906" y="1340768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3 5 1 7 2 4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0" name="29 Elipse"/>
          <p:cNvSpPr/>
          <p:nvPr/>
        </p:nvSpPr>
        <p:spPr>
          <a:xfrm>
            <a:off x="539552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1403648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3" name="32 Elipse"/>
          <p:cNvSpPr/>
          <p:nvPr/>
        </p:nvSpPr>
        <p:spPr>
          <a:xfrm>
            <a:off x="3131840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3995936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5" name="34 Elipse"/>
          <p:cNvSpPr/>
          <p:nvPr/>
        </p:nvSpPr>
        <p:spPr>
          <a:xfrm>
            <a:off x="4860032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6" name="35 Elipse"/>
          <p:cNvSpPr/>
          <p:nvPr/>
        </p:nvSpPr>
        <p:spPr>
          <a:xfrm>
            <a:off x="2267744" y="2132856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7" name="36 Elipse"/>
          <p:cNvSpPr/>
          <p:nvPr/>
        </p:nvSpPr>
        <p:spPr>
          <a:xfrm>
            <a:off x="5724128" y="2132856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6952906" y="2276872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3 1 5 2 4 </a:t>
            </a:r>
            <a:r>
              <a:rPr lang="es-MX" dirty="0" smtClean="0">
                <a:solidFill>
                  <a:srgbClr val="00B050"/>
                </a:solidFill>
              </a:rPr>
              <a:t>7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3419872" y="548680"/>
            <a:ext cx="5400600" cy="432048"/>
            <a:chOff x="467544" y="2924944"/>
            <a:chExt cx="5904656" cy="720080"/>
          </a:xfrm>
        </p:grpSpPr>
        <p:sp>
          <p:nvSpPr>
            <p:cNvPr id="20" name="19 Elipse"/>
            <p:cNvSpPr/>
            <p:nvPr/>
          </p:nvSpPr>
          <p:spPr>
            <a:xfrm>
              <a:off x="467544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5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21" name="20 Elipse"/>
            <p:cNvSpPr/>
            <p:nvPr/>
          </p:nvSpPr>
          <p:spPr>
            <a:xfrm>
              <a:off x="1331640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3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23" name="22 Elipse"/>
            <p:cNvSpPr/>
            <p:nvPr/>
          </p:nvSpPr>
          <p:spPr>
            <a:xfrm>
              <a:off x="2195736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8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27" name="26 Elipse"/>
            <p:cNvSpPr/>
            <p:nvPr/>
          </p:nvSpPr>
          <p:spPr>
            <a:xfrm>
              <a:off x="3059832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1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28" name="27 Elipse"/>
            <p:cNvSpPr/>
            <p:nvPr/>
          </p:nvSpPr>
          <p:spPr>
            <a:xfrm>
              <a:off x="3923928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7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32" name="31 Elipse"/>
            <p:cNvSpPr/>
            <p:nvPr/>
          </p:nvSpPr>
          <p:spPr>
            <a:xfrm>
              <a:off x="4788024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2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  <p:sp>
          <p:nvSpPr>
            <p:cNvPr id="39" name="38 Elipse"/>
            <p:cNvSpPr/>
            <p:nvPr/>
          </p:nvSpPr>
          <p:spPr>
            <a:xfrm>
              <a:off x="5652120" y="2924944"/>
              <a:ext cx="720080" cy="720080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Courier" pitchFamily="49" charset="0"/>
                </a:rPr>
                <a:t>4</a:t>
              </a:r>
              <a:endParaRPr lang="es-MX" dirty="0">
                <a:solidFill>
                  <a:schemeClr val="tx1"/>
                </a:solidFill>
                <a:latin typeface="Courier" pitchFamily="49" charset="0"/>
              </a:endParaRPr>
            </a:p>
          </p:txBody>
        </p:sp>
      </p:grpSp>
      <p:sp>
        <p:nvSpPr>
          <p:cNvPr id="41" name="40 Elipse"/>
          <p:cNvSpPr/>
          <p:nvPr/>
        </p:nvSpPr>
        <p:spPr>
          <a:xfrm>
            <a:off x="539552" y="29969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2" name="41 Elipse"/>
          <p:cNvSpPr/>
          <p:nvPr/>
        </p:nvSpPr>
        <p:spPr>
          <a:xfrm>
            <a:off x="1403648" y="29969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3" name="42 Elipse"/>
          <p:cNvSpPr/>
          <p:nvPr/>
        </p:nvSpPr>
        <p:spPr>
          <a:xfrm>
            <a:off x="2267744" y="29969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4" name="43 Elipse"/>
          <p:cNvSpPr/>
          <p:nvPr/>
        </p:nvSpPr>
        <p:spPr>
          <a:xfrm>
            <a:off x="3131840" y="29969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5" name="44 Elipse"/>
          <p:cNvSpPr/>
          <p:nvPr/>
        </p:nvSpPr>
        <p:spPr>
          <a:xfrm>
            <a:off x="3995936" y="2996952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6880898" y="3140968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1 3 2 4 </a:t>
            </a:r>
            <a:r>
              <a:rPr lang="es-MX" dirty="0" smtClean="0">
                <a:solidFill>
                  <a:srgbClr val="00B050"/>
                </a:solidFill>
              </a:rPr>
              <a:t>5 7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47" name="46 Elipse"/>
          <p:cNvSpPr/>
          <p:nvPr/>
        </p:nvSpPr>
        <p:spPr>
          <a:xfrm>
            <a:off x="4788024" y="2996952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8" name="47 Elipse"/>
          <p:cNvSpPr/>
          <p:nvPr/>
        </p:nvSpPr>
        <p:spPr>
          <a:xfrm>
            <a:off x="5652120" y="2996952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49" name="48 Elipse"/>
          <p:cNvSpPr/>
          <p:nvPr/>
        </p:nvSpPr>
        <p:spPr>
          <a:xfrm>
            <a:off x="1408290" y="3861048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0" name="49 Elipse"/>
          <p:cNvSpPr/>
          <p:nvPr/>
        </p:nvSpPr>
        <p:spPr>
          <a:xfrm>
            <a:off x="2272386" y="3861048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1" name="50 Elipse"/>
          <p:cNvSpPr/>
          <p:nvPr/>
        </p:nvSpPr>
        <p:spPr>
          <a:xfrm>
            <a:off x="3136482" y="3861048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2" name="51 Elipse"/>
          <p:cNvSpPr/>
          <p:nvPr/>
        </p:nvSpPr>
        <p:spPr>
          <a:xfrm>
            <a:off x="4000578" y="3861048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6880898" y="3933056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1 2 3 </a:t>
            </a:r>
            <a:r>
              <a:rPr lang="es-MX" dirty="0" smtClean="0">
                <a:solidFill>
                  <a:srgbClr val="00B050"/>
                </a:solidFill>
              </a:rPr>
              <a:t>4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5 7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54" name="53 Elipse"/>
          <p:cNvSpPr/>
          <p:nvPr/>
        </p:nvSpPr>
        <p:spPr>
          <a:xfrm>
            <a:off x="4864674" y="3861048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5" name="54 Elipse"/>
          <p:cNvSpPr/>
          <p:nvPr/>
        </p:nvSpPr>
        <p:spPr>
          <a:xfrm>
            <a:off x="5728770" y="3861048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6" name="55 Elipse"/>
          <p:cNvSpPr/>
          <p:nvPr/>
        </p:nvSpPr>
        <p:spPr>
          <a:xfrm>
            <a:off x="544194" y="3861048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7" name="56 Elipse"/>
          <p:cNvSpPr/>
          <p:nvPr/>
        </p:nvSpPr>
        <p:spPr>
          <a:xfrm>
            <a:off x="1403648" y="4725144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8" name="57 Elipse"/>
          <p:cNvSpPr/>
          <p:nvPr/>
        </p:nvSpPr>
        <p:spPr>
          <a:xfrm>
            <a:off x="2267744" y="4725144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9" name="58 Elipse"/>
          <p:cNvSpPr/>
          <p:nvPr/>
        </p:nvSpPr>
        <p:spPr>
          <a:xfrm>
            <a:off x="3131840" y="4725144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0" name="59 Elipse"/>
          <p:cNvSpPr/>
          <p:nvPr/>
        </p:nvSpPr>
        <p:spPr>
          <a:xfrm>
            <a:off x="3995936" y="4725144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6876256" y="4797152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1 2 </a:t>
            </a:r>
            <a:r>
              <a:rPr lang="es-MX" dirty="0" smtClean="0">
                <a:solidFill>
                  <a:srgbClr val="00B050"/>
                </a:solidFill>
              </a:rPr>
              <a:t>3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4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5 7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62" name="61 Elipse"/>
          <p:cNvSpPr/>
          <p:nvPr/>
        </p:nvSpPr>
        <p:spPr>
          <a:xfrm>
            <a:off x="4860032" y="4725144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3" name="62 Elipse"/>
          <p:cNvSpPr/>
          <p:nvPr/>
        </p:nvSpPr>
        <p:spPr>
          <a:xfrm>
            <a:off x="5724128" y="4725144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4" name="63 Elipse"/>
          <p:cNvSpPr/>
          <p:nvPr/>
        </p:nvSpPr>
        <p:spPr>
          <a:xfrm>
            <a:off x="539552" y="4725144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5" name="64 Elipse"/>
          <p:cNvSpPr/>
          <p:nvPr/>
        </p:nvSpPr>
        <p:spPr>
          <a:xfrm>
            <a:off x="1403648" y="5589240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2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2267744" y="5589240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3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7" name="66 Elipse"/>
          <p:cNvSpPr/>
          <p:nvPr/>
        </p:nvSpPr>
        <p:spPr>
          <a:xfrm>
            <a:off x="3131840" y="5589240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4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8" name="67 Elipse"/>
          <p:cNvSpPr/>
          <p:nvPr/>
        </p:nvSpPr>
        <p:spPr>
          <a:xfrm>
            <a:off x="3995936" y="5589240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5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6876256" y="5661248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 </a:t>
            </a:r>
            <a:r>
              <a:rPr lang="es-MX" dirty="0" smtClean="0">
                <a:solidFill>
                  <a:srgbClr val="00B050"/>
                </a:solidFill>
              </a:rPr>
              <a:t>2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3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4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5 7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70" name="69 Elipse"/>
          <p:cNvSpPr/>
          <p:nvPr/>
        </p:nvSpPr>
        <p:spPr>
          <a:xfrm>
            <a:off x="4860032" y="5589240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7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71" name="70 Elipse"/>
          <p:cNvSpPr/>
          <p:nvPr/>
        </p:nvSpPr>
        <p:spPr>
          <a:xfrm>
            <a:off x="5724128" y="5589240"/>
            <a:ext cx="720080" cy="72008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8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72" name="71 Elipse"/>
          <p:cNvSpPr/>
          <p:nvPr/>
        </p:nvSpPr>
        <p:spPr>
          <a:xfrm>
            <a:off x="539552" y="5589240"/>
            <a:ext cx="720080" cy="72008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Courier" pitchFamily="49" charset="0"/>
              </a:rPr>
              <a:t>1</a:t>
            </a:r>
            <a:endParaRPr lang="es-MX" dirty="0">
              <a:solidFill>
                <a:schemeClr val="tx1"/>
              </a:solidFill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88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4.72222E-6 0.1365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09445 -4.44444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3658 L -0.08664 0.1365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4 0.13658 L -0.08664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4.44444E-6 L 0.09462 -4.44444E-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-4.44444E-6 L 0.18906 -4.44444E-6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06 2.59259E-6 L 0.28351 2.59259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351 2.59259E-6 L 0.37812 2.59259E-6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7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1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2.96296E-6 L 0.09479 -2.96296E-6 " pathEditMode="relative" rAng="0" ptsTypes="AA">
                                      <p:cBhvr>
                                        <p:cTn id="1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0"/>
                            </p:stCondLst>
                            <p:childTnLst>
                              <p:par>
                                <p:cTn id="18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1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1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2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09462 -2.96296E-6 " pathEditMode="relative" rAng="0" ptsTypes="AA">
                                      <p:cBhvr>
                                        <p:cTn id="2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2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000"/>
                            </p:stCondLst>
                            <p:childTnLst>
                              <p:par>
                                <p:cTn id="215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2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2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-2.96296E-6 L 0.18906 -2.96296E-6 " pathEditMode="relative" rAng="0" ptsTypes="AA">
                                      <p:cBhvr>
                                        <p:cTn id="2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2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00"/>
                            </p:stCondLst>
                            <p:childTnLst>
                              <p:par>
                                <p:cTn id="23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2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2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4.44444E-6 L 0.09462 -4.44444E-6 " pathEditMode="relative" rAng="0" ptsTypes="AA">
                                      <p:cBhvr>
                                        <p:cTn id="2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1000"/>
                            </p:stCondLst>
                            <p:childTnLst>
                              <p:par>
                                <p:cTn id="28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2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2000"/>
                            </p:stCondLst>
                            <p:childTnLst>
                              <p:par>
                                <p:cTn id="289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2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3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0.09445 1.11111E-6 " pathEditMode="relative" rAng="0" ptsTypes="AA">
                                      <p:cBhvr>
                                        <p:cTn id="3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1000"/>
                            </p:stCondLst>
                            <p:childTnLst>
                              <p:par>
                                <p:cTn id="31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3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2000"/>
                            </p:stCondLst>
                            <p:childTnLst>
                              <p:par>
                                <p:cTn id="321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3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3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5 1.11111E-6 L 0.18907 1.11111E-6 " pathEditMode="relative" rAng="0" ptsTypes="AA">
                                      <p:cBhvr>
                                        <p:cTn id="3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1000"/>
                            </p:stCondLst>
                            <p:childTnLst>
                              <p:par>
                                <p:cTn id="34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3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000"/>
                            </p:stCondLst>
                            <p:childTnLst>
                              <p:par>
                                <p:cTn id="343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3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5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2.22222E-6 0.13658 " pathEditMode="relative" rAng="0" ptsTypes="AA">
                                      <p:cBhvr>
                                        <p:cTn id="39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4.44444E-6 L 0.09462 -4.44444E-6 " pathEditMode="relative" rAng="0" ptsTypes="AA">
                                      <p:cBhvr>
                                        <p:cTn id="4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1000"/>
                            </p:stCondLst>
                            <p:childTnLst>
                              <p:par>
                                <p:cTn id="40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3658 L -0.08663 0.13658 " pathEditMode="relative" rAng="0" ptsTypes="AA">
                                      <p:cBhvr>
                                        <p:cTn id="4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2000"/>
                            </p:stCondLst>
                            <p:childTnLst>
                              <p:par>
                                <p:cTn id="405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13658 L -0.09445 -4.44444E-6 " pathEditMode="relative" rAng="0" ptsTypes="AA">
                                      <p:cBhvr>
                                        <p:cTn id="4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>
                      <p:stCondLst>
                        <p:cond delay="indefinite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0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15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6" grpId="3" animBg="1"/>
      <p:bldP spid="22" grpId="0" animBg="1"/>
      <p:bldP spid="22" grpId="1" animBg="1"/>
      <p:bldP spid="22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9" grpId="0"/>
      <p:bldP spid="30" grpId="0" animBg="1"/>
      <p:bldP spid="31" grpId="0" animBg="1"/>
      <p:bldP spid="31" grpId="1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6" grpId="3" animBg="1"/>
      <p:bldP spid="37" grpId="0" animBg="1"/>
      <p:bldP spid="38" grpId="0"/>
      <p:bldP spid="41" grpId="0" animBg="1"/>
      <p:bldP spid="41" grpId="1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/>
      <p:bldP spid="47" grpId="0" animBg="1"/>
      <p:bldP spid="48" grpId="0" animBg="1"/>
      <p:bldP spid="49" grpId="0" animBg="1"/>
      <p:bldP spid="49" grpId="1" animBg="1"/>
      <p:bldP spid="50" grpId="0" animBg="1"/>
      <p:bldP spid="50" grpId="1" animBg="1"/>
      <p:bldP spid="50" grpId="2" animBg="1"/>
      <p:bldP spid="50" grpId="3" animBg="1"/>
      <p:bldP spid="51" grpId="0" animBg="1"/>
      <p:bldP spid="52" grpId="0" animBg="1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 animBg="1"/>
      <p:bldP spid="71" grpId="0" animBg="1"/>
      <p:bldP spid="7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700808"/>
            <a:ext cx="782002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584"/>
          </a:xfrm>
        </p:spPr>
        <p:txBody>
          <a:bodyPr/>
          <a:lstStyle/>
          <a:p>
            <a:pPr algn="l"/>
            <a:r>
              <a:rPr lang="es-MX" dirty="0" err="1" smtClean="0">
                <a:solidFill>
                  <a:srgbClr val="B08600"/>
                </a:solidFill>
              </a:rPr>
              <a:t>BubbleSort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097" y="655662"/>
            <a:ext cx="1592926" cy="15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8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err="1" smtClean="0">
                <a:solidFill>
                  <a:srgbClr val="B08600"/>
                </a:solidFill>
              </a:rPr>
              <a:t>Bubble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40664"/>
            <a:ext cx="1592926" cy="15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3588"/>
            <a:ext cx="65532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89040"/>
            <a:ext cx="1438754" cy="252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752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Análisis del </a:t>
            </a:r>
            <a:r>
              <a:rPr lang="es-MX" dirty="0" err="1" smtClean="0">
                <a:solidFill>
                  <a:srgbClr val="B08600"/>
                </a:solidFill>
              </a:rPr>
              <a:t>bubble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886200"/>
          </a:xfrm>
        </p:spPr>
        <p:txBody>
          <a:bodyPr/>
          <a:lstStyle/>
          <a:p>
            <a:r>
              <a:rPr lang="es-MX" dirty="0" smtClean="0"/>
              <a:t>N elementos</a:t>
            </a:r>
          </a:p>
          <a:p>
            <a:r>
              <a:rPr lang="es-MX" dirty="0" smtClean="0"/>
              <a:t>En una pasada</a:t>
            </a:r>
          </a:p>
          <a:p>
            <a:pPr lvl="1"/>
            <a:r>
              <a:rPr lang="es-MX" dirty="0" smtClean="0"/>
              <a:t>n-1 comparaciones</a:t>
            </a:r>
          </a:p>
          <a:p>
            <a:pPr lvl="1"/>
            <a:r>
              <a:rPr lang="es-MX" dirty="0" smtClean="0"/>
              <a:t>n-1 intercambios</a:t>
            </a:r>
          </a:p>
          <a:p>
            <a:r>
              <a:rPr lang="es-MX" dirty="0" smtClean="0"/>
              <a:t>n-1 pasadas</a:t>
            </a:r>
          </a:p>
          <a:p>
            <a:pPr lvl="1"/>
            <a:r>
              <a:rPr lang="es-MX" dirty="0" smtClean="0"/>
              <a:t>n-1+n-2+n-3+n-4+…+n-(n-2)+n-(n-1)</a:t>
            </a:r>
          </a:p>
          <a:p>
            <a:pPr lvl="1"/>
            <a:r>
              <a:rPr lang="es-MX" dirty="0" smtClean="0"/>
              <a:t>Reescribiendo: 1+2+3+4+…+n-1 = </a:t>
            </a:r>
          </a:p>
          <a:p>
            <a:pPr lvl="1"/>
            <a:endParaRPr lang="es-MX" dirty="0" smtClean="0"/>
          </a:p>
          <a:p>
            <a:pPr lvl="1"/>
            <a:endParaRPr lang="es-ES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031340"/>
              </p:ext>
            </p:extLst>
          </p:nvPr>
        </p:nvGraphicFramePr>
        <p:xfrm>
          <a:off x="1403648" y="5157192"/>
          <a:ext cx="5878334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cuación" r:id="rId3" imgW="3047760" imgH="444240" progId="Equation.3">
                  <p:embed/>
                </p:oleObj>
              </mc:Choice>
              <mc:Fallback>
                <p:oleObj name="Ecuación" r:id="rId3" imgW="3047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157192"/>
                        <a:ext cx="5878334" cy="857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835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Análisis de </a:t>
            </a:r>
            <a:r>
              <a:rPr lang="es-MX" dirty="0" err="1" smtClean="0">
                <a:solidFill>
                  <a:srgbClr val="B08600"/>
                </a:solidFill>
              </a:rPr>
              <a:t>Bubble</a:t>
            </a:r>
            <a:r>
              <a:rPr lang="es-MX" dirty="0" smtClean="0">
                <a:solidFill>
                  <a:srgbClr val="B08600"/>
                </a:solidFill>
              </a:rPr>
              <a:t>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4216"/>
            <a:ext cx="8229600" cy="4389120"/>
          </a:xfrm>
        </p:spPr>
        <p:txBody>
          <a:bodyPr/>
          <a:lstStyle/>
          <a:p>
            <a:r>
              <a:rPr lang="es-MX" dirty="0" smtClean="0"/>
              <a:t>En el mejor de los casos:</a:t>
            </a:r>
          </a:p>
          <a:p>
            <a:pPr lvl="1"/>
            <a:r>
              <a:rPr lang="es-MX" dirty="0" smtClean="0"/>
              <a:t>Solo requerirá las comparaciones pero no los intercambios</a:t>
            </a:r>
          </a:p>
          <a:p>
            <a:r>
              <a:rPr lang="es-MX" dirty="0" smtClean="0"/>
              <a:t>En el peor de los casos</a:t>
            </a:r>
          </a:p>
          <a:p>
            <a:pPr lvl="1"/>
            <a:r>
              <a:rPr lang="es-MX" dirty="0" smtClean="0"/>
              <a:t>Cada comparación requerirá un intercambio</a:t>
            </a:r>
          </a:p>
          <a:p>
            <a:r>
              <a:rPr lang="es-MX" dirty="0" smtClean="0"/>
              <a:t>Parar cuando la lista está ordenada</a:t>
            </a:r>
          </a:p>
          <a:p>
            <a:pPr lvl="1"/>
            <a:r>
              <a:rPr lang="es-MX" dirty="0" smtClean="0"/>
              <a:t>Short </a:t>
            </a:r>
            <a:r>
              <a:rPr lang="es-MX" dirty="0" err="1" smtClean="0"/>
              <a:t>Bubble</a:t>
            </a:r>
            <a:r>
              <a:rPr lang="es-MX" dirty="0" smtClean="0"/>
              <a:t> </a:t>
            </a:r>
            <a:r>
              <a:rPr lang="es-MX" dirty="0" err="1" smtClean="0"/>
              <a:t>Sort</a:t>
            </a:r>
            <a:endParaRPr lang="es-MX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9882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07288" cy="1143000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rgbClr val="B08600"/>
                </a:solidFill>
              </a:rPr>
              <a:t>Ordenamiento por Selección </a:t>
            </a:r>
            <a:br>
              <a:rPr lang="es-MX" sz="4000" dirty="0" smtClean="0">
                <a:solidFill>
                  <a:srgbClr val="B08600"/>
                </a:solidFill>
              </a:rPr>
            </a:br>
            <a:r>
              <a:rPr lang="es-MX" sz="4000" dirty="0" smtClean="0">
                <a:solidFill>
                  <a:srgbClr val="B08600"/>
                </a:solidFill>
              </a:rPr>
              <a:t>(</a:t>
            </a:r>
            <a:r>
              <a:rPr lang="es-MX" sz="4000" dirty="0" err="1" smtClean="0">
                <a:solidFill>
                  <a:srgbClr val="B08600"/>
                </a:solidFill>
              </a:rPr>
              <a:t>Selection</a:t>
            </a:r>
            <a:r>
              <a:rPr lang="es-MX" sz="4000" dirty="0" smtClean="0">
                <a:solidFill>
                  <a:srgbClr val="B08600"/>
                </a:solidFill>
              </a:rPr>
              <a:t> </a:t>
            </a:r>
            <a:r>
              <a:rPr lang="es-MX" sz="4000" dirty="0" err="1" smtClean="0">
                <a:solidFill>
                  <a:srgbClr val="B08600"/>
                </a:solidFill>
              </a:rPr>
              <a:t>sort</a:t>
            </a:r>
            <a:r>
              <a:rPr lang="es-MX" sz="4000" dirty="0" smtClean="0">
                <a:solidFill>
                  <a:srgbClr val="B08600"/>
                </a:solidFill>
              </a:rPr>
              <a:t>)</a:t>
            </a:r>
            <a:endParaRPr lang="es-ES" sz="40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000" dirty="0" smtClean="0"/>
          </a:p>
          <a:p>
            <a:r>
              <a:rPr lang="es-MX" dirty="0" smtClean="0"/>
              <a:t>Realiza varias pasadas en la lista</a:t>
            </a:r>
          </a:p>
          <a:p>
            <a:r>
              <a:rPr lang="es-MX" dirty="0" smtClean="0"/>
              <a:t>Compara elementos adyacentes buscando la posición del menor de los que están desordenados.</a:t>
            </a:r>
          </a:p>
          <a:p>
            <a:r>
              <a:rPr lang="es-MX" dirty="0" smtClean="0"/>
              <a:t>Al final de cada pasada intercambia el elemento con el valor menor con el que está en el lugar que le corresponde.</a:t>
            </a:r>
          </a:p>
        </p:txBody>
      </p:sp>
    </p:spTree>
    <p:extLst>
      <p:ext uri="{BB962C8B-B14F-4D97-AF65-F5344CB8AC3E}">
        <p14:creationId xmlns:p14="http://schemas.microsoft.com/office/powerpoint/2010/main" val="306769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4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2880320" cy="1152128"/>
          </a:xfrm>
        </p:spPr>
        <p:txBody>
          <a:bodyPr>
            <a:normAutofit/>
          </a:bodyPr>
          <a:lstStyle/>
          <a:p>
            <a:pPr eaLnBrk="1" hangingPunct="1"/>
            <a:r>
              <a:rPr lang="es-MX" sz="2000" dirty="0" smtClean="0">
                <a:solidFill>
                  <a:srgbClr val="FF0000"/>
                </a:solidFill>
              </a:rPr>
              <a:t>Selecciona el menor y lo intercambia por el de la posición 1</a:t>
            </a:r>
            <a:endParaRPr lang="es-ES" sz="2000" dirty="0" smtClean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460912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103854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746796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389738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032680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675622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318564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7961506" y="45368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460912" y="123950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103854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746796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389738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6032680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675622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7318564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7961506" y="123950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460912" y="202532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4103854" y="202532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4746796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5389738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6032680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6675622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7318564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7961506" y="202532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3460912" y="2811138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4103854" y="2811138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4746796" y="2811138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5389738" y="2811138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40 Rectángulo"/>
          <p:cNvSpPr/>
          <p:nvPr/>
        </p:nvSpPr>
        <p:spPr>
          <a:xfrm>
            <a:off x="6032680" y="2811138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6675622" y="2811138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42 Rectángulo"/>
          <p:cNvSpPr/>
          <p:nvPr/>
        </p:nvSpPr>
        <p:spPr>
          <a:xfrm>
            <a:off x="7318564" y="2811138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43 Rectángulo"/>
          <p:cNvSpPr/>
          <p:nvPr/>
        </p:nvSpPr>
        <p:spPr>
          <a:xfrm>
            <a:off x="7961506" y="2811138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44 Rectángulo"/>
          <p:cNvSpPr/>
          <p:nvPr/>
        </p:nvSpPr>
        <p:spPr>
          <a:xfrm>
            <a:off x="3460912" y="3596956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4103854" y="3596956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46 Rectángulo"/>
          <p:cNvSpPr/>
          <p:nvPr/>
        </p:nvSpPr>
        <p:spPr>
          <a:xfrm>
            <a:off x="4746796" y="3596956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47 Rectángulo"/>
          <p:cNvSpPr/>
          <p:nvPr/>
        </p:nvSpPr>
        <p:spPr>
          <a:xfrm>
            <a:off x="5389738" y="3596956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48 Rectángulo"/>
          <p:cNvSpPr/>
          <p:nvPr/>
        </p:nvSpPr>
        <p:spPr>
          <a:xfrm>
            <a:off x="6032680" y="3596956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6675622" y="3596956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50 Rectángulo"/>
          <p:cNvSpPr/>
          <p:nvPr/>
        </p:nvSpPr>
        <p:spPr>
          <a:xfrm>
            <a:off x="7318564" y="3596956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51 Rectángulo"/>
          <p:cNvSpPr/>
          <p:nvPr/>
        </p:nvSpPr>
        <p:spPr>
          <a:xfrm>
            <a:off x="7961506" y="3596956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2" name="81 Rectángulo"/>
          <p:cNvSpPr/>
          <p:nvPr/>
        </p:nvSpPr>
        <p:spPr>
          <a:xfrm>
            <a:off x="3460912" y="4382774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82 Rectángulo"/>
          <p:cNvSpPr/>
          <p:nvPr/>
        </p:nvSpPr>
        <p:spPr>
          <a:xfrm>
            <a:off x="4103854" y="4382774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83 Rectángulo"/>
          <p:cNvSpPr/>
          <p:nvPr/>
        </p:nvSpPr>
        <p:spPr>
          <a:xfrm>
            <a:off x="4746796" y="4382774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5" name="84 Rectángulo"/>
          <p:cNvSpPr/>
          <p:nvPr/>
        </p:nvSpPr>
        <p:spPr>
          <a:xfrm>
            <a:off x="5389738" y="4382774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" name="85 Rectángulo"/>
          <p:cNvSpPr/>
          <p:nvPr/>
        </p:nvSpPr>
        <p:spPr>
          <a:xfrm>
            <a:off x="6032680" y="4382774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" name="86 Rectángulo"/>
          <p:cNvSpPr/>
          <p:nvPr/>
        </p:nvSpPr>
        <p:spPr>
          <a:xfrm>
            <a:off x="6675622" y="438277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87 Rectángulo"/>
          <p:cNvSpPr/>
          <p:nvPr/>
        </p:nvSpPr>
        <p:spPr>
          <a:xfrm>
            <a:off x="7318564" y="438277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88 Rectángulo"/>
          <p:cNvSpPr/>
          <p:nvPr/>
        </p:nvSpPr>
        <p:spPr>
          <a:xfrm>
            <a:off x="7961506" y="4382774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89 Rectángulo"/>
          <p:cNvSpPr/>
          <p:nvPr/>
        </p:nvSpPr>
        <p:spPr>
          <a:xfrm>
            <a:off x="3460912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90 Rectángulo"/>
          <p:cNvSpPr/>
          <p:nvPr/>
        </p:nvSpPr>
        <p:spPr>
          <a:xfrm>
            <a:off x="4103854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91 Rectángulo"/>
          <p:cNvSpPr/>
          <p:nvPr/>
        </p:nvSpPr>
        <p:spPr>
          <a:xfrm>
            <a:off x="4746796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92 Rectángulo"/>
          <p:cNvSpPr/>
          <p:nvPr/>
        </p:nvSpPr>
        <p:spPr>
          <a:xfrm>
            <a:off x="5389738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93 Rectángulo"/>
          <p:cNvSpPr/>
          <p:nvPr/>
        </p:nvSpPr>
        <p:spPr>
          <a:xfrm>
            <a:off x="6032680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6675622" y="5168592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95 Rectángulo"/>
          <p:cNvSpPr/>
          <p:nvPr/>
        </p:nvSpPr>
        <p:spPr>
          <a:xfrm>
            <a:off x="7318564" y="516859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96 Rectángulo"/>
          <p:cNvSpPr/>
          <p:nvPr/>
        </p:nvSpPr>
        <p:spPr>
          <a:xfrm>
            <a:off x="7961506" y="5168592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97 Rectángulo"/>
          <p:cNvSpPr/>
          <p:nvPr/>
        </p:nvSpPr>
        <p:spPr>
          <a:xfrm>
            <a:off x="3460912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98 Rectángulo"/>
          <p:cNvSpPr/>
          <p:nvPr/>
        </p:nvSpPr>
        <p:spPr>
          <a:xfrm>
            <a:off x="4103854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99 Rectángulo"/>
          <p:cNvSpPr/>
          <p:nvPr/>
        </p:nvSpPr>
        <p:spPr>
          <a:xfrm>
            <a:off x="4746796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100 Rectángulo"/>
          <p:cNvSpPr/>
          <p:nvPr/>
        </p:nvSpPr>
        <p:spPr>
          <a:xfrm>
            <a:off x="5389738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101 Rectángulo"/>
          <p:cNvSpPr/>
          <p:nvPr/>
        </p:nvSpPr>
        <p:spPr>
          <a:xfrm>
            <a:off x="6032680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102 Rectángulo"/>
          <p:cNvSpPr/>
          <p:nvPr/>
        </p:nvSpPr>
        <p:spPr>
          <a:xfrm>
            <a:off x="6675622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103 Rectángulo"/>
          <p:cNvSpPr/>
          <p:nvPr/>
        </p:nvSpPr>
        <p:spPr>
          <a:xfrm>
            <a:off x="7318564" y="5954410"/>
            <a:ext cx="642942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104 Rectángulo"/>
          <p:cNvSpPr/>
          <p:nvPr/>
        </p:nvSpPr>
        <p:spPr>
          <a:xfrm>
            <a:off x="7961506" y="595441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 bwMode="auto">
          <a:xfrm>
            <a:off x="251520" y="1556792"/>
            <a:ext cx="2880320" cy="139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2000" kern="0" dirty="0" smtClean="0">
                <a:solidFill>
                  <a:srgbClr val="FF0000"/>
                </a:solidFill>
              </a:rPr>
              <a:t>Selecciona el menor y lo intercambia por el de la posición 2, y así sucesivamente</a:t>
            </a:r>
            <a:endParaRPr lang="es-ES" sz="20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91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7" grpId="0" animBg="1"/>
      <p:bldP spid="18" grpId="0" animBg="1"/>
      <p:bldP spid="20" grpId="0" animBg="1"/>
      <p:bldP spid="26" grpId="0" animBg="1"/>
      <p:bldP spid="28" grpId="0" animBg="1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3" grpId="1" animBg="1"/>
      <p:bldP spid="34" grpId="0" animBg="1"/>
      <p:bldP spid="37" grpId="0" animBg="1"/>
      <p:bldP spid="38" grpId="0" animBg="1"/>
      <p:bldP spid="39" grpId="0" animBg="1"/>
      <p:bldP spid="40" grpId="0" animBg="1"/>
      <p:bldP spid="40" grpId="1" animBg="1"/>
      <p:bldP spid="41" grpId="0" animBg="1"/>
      <p:bldP spid="42" grpId="0" animBg="1"/>
      <p:bldP spid="42" grpId="1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49" grpId="1" animBg="1"/>
      <p:bldP spid="50" grpId="0" animBg="1"/>
      <p:bldP spid="51" grpId="0" animBg="1"/>
      <p:bldP spid="52" grpId="0" animBg="1"/>
      <p:bldP spid="52" grpId="1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8" grpId="0" animBg="1"/>
      <p:bldP spid="88" grpId="1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6" grpId="1" animBg="1"/>
      <p:bldP spid="97" grpId="0" animBg="1"/>
      <p:bldP spid="97" grpId="1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6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38175"/>
            <a:ext cx="7772400" cy="962025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es-ES_tradnl" sz="4000" b="1" dirty="0">
                <a:solidFill>
                  <a:srgbClr val="B08600"/>
                </a:solidFill>
              </a:rPr>
              <a:t>Ordenamiento por selección</a:t>
            </a:r>
            <a:endParaRPr lang="es-ES_tradnl" sz="3600" dirty="0">
              <a:solidFill>
                <a:srgbClr val="B086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09" y="1556792"/>
            <a:ext cx="7982831" cy="440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650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Análisis del ordenamiento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por selección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Ordenamiento por selección</a:t>
            </a:r>
          </a:p>
          <a:p>
            <a:r>
              <a:rPr lang="es-MX" dirty="0" smtClean="0"/>
              <a:t>En cada pasada</a:t>
            </a:r>
          </a:p>
          <a:p>
            <a:pPr lvl="1"/>
            <a:r>
              <a:rPr lang="es-MX" dirty="0" smtClean="0"/>
              <a:t>Realiza las comparaciones, guardando la posición del elemento menor</a:t>
            </a:r>
          </a:p>
          <a:p>
            <a:pPr lvl="1"/>
            <a:r>
              <a:rPr lang="es-MX" dirty="0" smtClean="0"/>
              <a:t>Realiza sólo un intercambio</a:t>
            </a:r>
          </a:p>
          <a:p>
            <a:r>
              <a:rPr lang="es-MX" dirty="0" smtClean="0"/>
              <a:t>Requiere n-1 pasadas</a:t>
            </a:r>
            <a:endParaRPr lang="es-ES" dirty="0" smtClean="0"/>
          </a:p>
          <a:p>
            <a:r>
              <a:rPr lang="es-MX" dirty="0" smtClean="0"/>
              <a:t>Sigue siendo O(</a:t>
            </a:r>
            <a:r>
              <a:rPr lang="es-MX" i="1" dirty="0" smtClean="0"/>
              <a:t>n</a:t>
            </a:r>
            <a:r>
              <a:rPr lang="es-MX" baseline="30000" dirty="0" smtClean="0"/>
              <a:t>2</a:t>
            </a:r>
            <a:r>
              <a:rPr lang="es-MX" dirty="0" smtClean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3869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07288" cy="1143000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rgbClr val="B08600"/>
                </a:solidFill>
              </a:rPr>
              <a:t>Ordenamiento por Inserción </a:t>
            </a:r>
            <a:br>
              <a:rPr lang="es-MX" sz="4000" dirty="0" smtClean="0">
                <a:solidFill>
                  <a:srgbClr val="B08600"/>
                </a:solidFill>
              </a:rPr>
            </a:br>
            <a:r>
              <a:rPr lang="es-MX" sz="4000" dirty="0" smtClean="0">
                <a:solidFill>
                  <a:srgbClr val="B08600"/>
                </a:solidFill>
              </a:rPr>
              <a:t>(</a:t>
            </a:r>
            <a:r>
              <a:rPr lang="es-MX" sz="4000" dirty="0" err="1" smtClean="0">
                <a:solidFill>
                  <a:srgbClr val="B08600"/>
                </a:solidFill>
              </a:rPr>
              <a:t>Insertion</a:t>
            </a:r>
            <a:r>
              <a:rPr lang="es-MX" sz="4000" dirty="0" smtClean="0">
                <a:solidFill>
                  <a:srgbClr val="B08600"/>
                </a:solidFill>
              </a:rPr>
              <a:t> </a:t>
            </a:r>
            <a:r>
              <a:rPr lang="es-MX" sz="4000" dirty="0" err="1" smtClean="0">
                <a:solidFill>
                  <a:srgbClr val="B08600"/>
                </a:solidFill>
              </a:rPr>
              <a:t>sort</a:t>
            </a:r>
            <a:r>
              <a:rPr lang="es-MX" sz="4000" dirty="0" smtClean="0">
                <a:solidFill>
                  <a:srgbClr val="B08600"/>
                </a:solidFill>
              </a:rPr>
              <a:t>)</a:t>
            </a:r>
            <a:endParaRPr lang="es-ES" sz="40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MX" sz="2000" dirty="0" smtClean="0"/>
          </a:p>
          <a:p>
            <a:r>
              <a:rPr lang="es-MX" sz="3100" dirty="0" smtClean="0"/>
              <a:t>Supone que el primero está ordenado.</a:t>
            </a:r>
          </a:p>
          <a:p>
            <a:r>
              <a:rPr lang="es-MX" sz="3100" dirty="0" smtClean="0"/>
              <a:t>Realiza varias pasadas en la lista</a:t>
            </a:r>
          </a:p>
          <a:p>
            <a:r>
              <a:rPr lang="es-MX" sz="3100" dirty="0" smtClean="0"/>
              <a:t>En cada pasada, compara para determinar la posición que le corresponde (buscando en los ordenados)</a:t>
            </a:r>
          </a:p>
          <a:p>
            <a:r>
              <a:rPr lang="es-MX" sz="3100" dirty="0" smtClean="0"/>
              <a:t>Si el elemento  contra el que se compara es mayor entonces se recorre el elemento a la derecha.</a:t>
            </a:r>
          </a:p>
          <a:p>
            <a:r>
              <a:rPr lang="es-MX" sz="3100" dirty="0" smtClean="0"/>
              <a:t>Al final de cada pasada el elemento queda en el lugar que le corresponde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213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899592" y="1268760"/>
            <a:ext cx="642942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42534" y="1268760"/>
            <a:ext cx="642942" cy="64294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185476" y="1268760"/>
            <a:ext cx="642942" cy="64294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828418" y="1268760"/>
            <a:ext cx="642942" cy="64294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479910" y="1268760"/>
            <a:ext cx="642942" cy="64294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122852" y="1268760"/>
            <a:ext cx="642942" cy="64294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2753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Ordenamiento por Inserción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107504" y="1316881"/>
            <a:ext cx="648072" cy="594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6467700" y="196554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Final</a:t>
            </a:r>
            <a:endParaRPr lang="es-ES" dirty="0"/>
          </a:p>
        </p:txBody>
      </p:sp>
      <p:grpSp>
        <p:nvGrpSpPr>
          <p:cNvPr id="10" name="9 Grupo"/>
          <p:cNvGrpSpPr/>
          <p:nvPr/>
        </p:nvGrpSpPr>
        <p:grpSpPr>
          <a:xfrm>
            <a:off x="899592" y="2016958"/>
            <a:ext cx="3866202" cy="642942"/>
            <a:chOff x="2483768" y="2137986"/>
            <a:chExt cx="3866202" cy="642942"/>
          </a:xfrm>
        </p:grpSpPr>
        <p:sp>
          <p:nvSpPr>
            <p:cNvPr id="53" name="52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55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56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57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0" name="59 Grupo"/>
          <p:cNvGrpSpPr/>
          <p:nvPr/>
        </p:nvGrpSpPr>
        <p:grpSpPr>
          <a:xfrm>
            <a:off x="899592" y="3003303"/>
            <a:ext cx="3866202" cy="642942"/>
            <a:chOff x="2483768" y="2137986"/>
            <a:chExt cx="3866202" cy="642942"/>
          </a:xfrm>
        </p:grpSpPr>
        <p:sp>
          <p:nvSpPr>
            <p:cNvPr id="61" name="60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61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3" name="62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63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64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65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7" name="66 Grupo"/>
          <p:cNvGrpSpPr/>
          <p:nvPr/>
        </p:nvGrpSpPr>
        <p:grpSpPr>
          <a:xfrm>
            <a:off x="899592" y="3723383"/>
            <a:ext cx="3866202" cy="642942"/>
            <a:chOff x="2483768" y="2137986"/>
            <a:chExt cx="3866202" cy="642942"/>
          </a:xfrm>
        </p:grpSpPr>
        <p:sp>
          <p:nvSpPr>
            <p:cNvPr id="68" name="67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68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69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70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71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81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3" name="82 Grupo"/>
          <p:cNvGrpSpPr/>
          <p:nvPr/>
        </p:nvGrpSpPr>
        <p:grpSpPr>
          <a:xfrm>
            <a:off x="899592" y="4736625"/>
            <a:ext cx="3866202" cy="642942"/>
            <a:chOff x="2483768" y="2137986"/>
            <a:chExt cx="3866202" cy="642942"/>
          </a:xfrm>
        </p:grpSpPr>
        <p:sp>
          <p:nvSpPr>
            <p:cNvPr id="84" name="83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84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85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7" name="86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8" name="87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9" name="88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1208144" y="2996953"/>
            <a:ext cx="1342546" cy="576063"/>
            <a:chOff x="1208144" y="2996953"/>
            <a:chExt cx="1342546" cy="576063"/>
          </a:xfrm>
        </p:grpSpPr>
        <p:cxnSp>
          <p:nvCxnSpPr>
            <p:cNvPr id="16" name="15 Conector angular"/>
            <p:cNvCxnSpPr/>
            <p:nvPr/>
          </p:nvCxnSpPr>
          <p:spPr>
            <a:xfrm rot="16200000" flipV="1">
              <a:off x="1901398" y="2360361"/>
              <a:ext cx="12700" cy="1285884"/>
            </a:xfrm>
            <a:prstGeom prst="bentConnector3">
              <a:avLst>
                <a:gd name="adj1" fmla="val 1800000"/>
              </a:avLst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>
              <a:off x="1208144" y="3573016"/>
              <a:ext cx="1285884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97 Grupo"/>
          <p:cNvGrpSpPr/>
          <p:nvPr/>
        </p:nvGrpSpPr>
        <p:grpSpPr>
          <a:xfrm>
            <a:off x="899592" y="5810394"/>
            <a:ext cx="3866202" cy="642942"/>
            <a:chOff x="2483768" y="2137986"/>
            <a:chExt cx="3866202" cy="642942"/>
          </a:xfrm>
        </p:grpSpPr>
        <p:sp>
          <p:nvSpPr>
            <p:cNvPr id="99" name="98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0" name="99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1" name="100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101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102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4" name="103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1227413" y="5792564"/>
            <a:ext cx="3223260" cy="588764"/>
            <a:chOff x="1227413" y="5792564"/>
            <a:chExt cx="3223260" cy="588764"/>
          </a:xfrm>
        </p:grpSpPr>
        <p:cxnSp>
          <p:nvCxnSpPr>
            <p:cNvPr id="105" name="104 Conector angular"/>
            <p:cNvCxnSpPr/>
            <p:nvPr/>
          </p:nvCxnSpPr>
          <p:spPr>
            <a:xfrm rot="16200000" flipV="1">
              <a:off x="2832693" y="4187284"/>
              <a:ext cx="12700" cy="3223260"/>
            </a:xfrm>
            <a:prstGeom prst="bentConnector3">
              <a:avLst>
                <a:gd name="adj1" fmla="val 1800000"/>
              </a:avLst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105 Conector recto de flecha"/>
            <p:cNvCxnSpPr/>
            <p:nvPr/>
          </p:nvCxnSpPr>
          <p:spPr>
            <a:xfrm>
              <a:off x="1259632" y="6381328"/>
              <a:ext cx="3184691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106 Grupo"/>
          <p:cNvGrpSpPr/>
          <p:nvPr/>
        </p:nvGrpSpPr>
        <p:grpSpPr>
          <a:xfrm>
            <a:off x="5004048" y="2348880"/>
            <a:ext cx="3866202" cy="642942"/>
            <a:chOff x="2483768" y="2137986"/>
            <a:chExt cx="3866202" cy="642942"/>
          </a:xfrm>
        </p:grpSpPr>
        <p:sp>
          <p:nvSpPr>
            <p:cNvPr id="108" name="107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108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0" name="109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1" name="110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2" name="111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3" name="112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" name="8 CuadroTexto"/>
          <p:cNvSpPr txBox="1"/>
          <p:nvPr/>
        </p:nvSpPr>
        <p:spPr>
          <a:xfrm>
            <a:off x="5148064" y="1340768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primero está ordenado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004048" y="2060848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segundo está ordenado</a:t>
            </a:r>
            <a:endParaRPr lang="es-ES" dirty="0"/>
          </a:p>
        </p:txBody>
      </p:sp>
      <p:sp>
        <p:nvSpPr>
          <p:cNvPr id="73" name="72 CuadroTexto"/>
          <p:cNvSpPr txBox="1"/>
          <p:nvPr/>
        </p:nvSpPr>
        <p:spPr>
          <a:xfrm>
            <a:off x="5006657" y="2998693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tercero no está ordenado, se deben</a:t>
            </a:r>
          </a:p>
          <a:p>
            <a:r>
              <a:rPr lang="es-MX" dirty="0" smtClean="0"/>
              <a:t>desplazar el 5 y el 15 a la derecha</a:t>
            </a:r>
            <a:endParaRPr lang="es-ES" dirty="0"/>
          </a:p>
        </p:txBody>
      </p:sp>
      <p:sp>
        <p:nvSpPr>
          <p:cNvPr id="74" name="73 CuadroTexto"/>
          <p:cNvSpPr txBox="1"/>
          <p:nvPr/>
        </p:nvSpPr>
        <p:spPr>
          <a:xfrm>
            <a:off x="5150673" y="385175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cuarto está ordenado</a:t>
            </a:r>
            <a:endParaRPr lang="es-ES" dirty="0"/>
          </a:p>
        </p:txBody>
      </p:sp>
      <p:sp>
        <p:nvSpPr>
          <p:cNvPr id="75" name="74 CuadroTexto"/>
          <p:cNvSpPr txBox="1"/>
          <p:nvPr/>
        </p:nvSpPr>
        <p:spPr>
          <a:xfrm>
            <a:off x="5004048" y="4726885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quinto no está ordenado, se deben</a:t>
            </a:r>
          </a:p>
          <a:p>
            <a:r>
              <a:rPr lang="es-MX" dirty="0" smtClean="0"/>
              <a:t>desplazar el 15 y el 18 a la derecha</a:t>
            </a:r>
            <a:endParaRPr lang="es-ES" dirty="0"/>
          </a:p>
        </p:txBody>
      </p:sp>
      <p:grpSp>
        <p:nvGrpSpPr>
          <p:cNvPr id="76" name="75 Grupo"/>
          <p:cNvGrpSpPr/>
          <p:nvPr/>
        </p:nvGrpSpPr>
        <p:grpSpPr>
          <a:xfrm>
            <a:off x="2437366" y="4725145"/>
            <a:ext cx="1342546" cy="576063"/>
            <a:chOff x="1208144" y="2996953"/>
            <a:chExt cx="1342546" cy="576063"/>
          </a:xfrm>
        </p:grpSpPr>
        <p:cxnSp>
          <p:nvCxnSpPr>
            <p:cNvPr id="77" name="76 Conector angular"/>
            <p:cNvCxnSpPr/>
            <p:nvPr/>
          </p:nvCxnSpPr>
          <p:spPr>
            <a:xfrm rot="16200000" flipV="1">
              <a:off x="1901398" y="2360361"/>
              <a:ext cx="12700" cy="1285884"/>
            </a:xfrm>
            <a:prstGeom prst="bentConnector3">
              <a:avLst>
                <a:gd name="adj1" fmla="val 1800000"/>
              </a:avLst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 de flecha"/>
            <p:cNvCxnSpPr/>
            <p:nvPr/>
          </p:nvCxnSpPr>
          <p:spPr>
            <a:xfrm>
              <a:off x="1208144" y="3573016"/>
              <a:ext cx="1285884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78 CuadroTexto"/>
          <p:cNvSpPr txBox="1"/>
          <p:nvPr/>
        </p:nvSpPr>
        <p:spPr>
          <a:xfrm>
            <a:off x="4932040" y="5518973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sexto no está ordenado, se deben</a:t>
            </a:r>
          </a:p>
          <a:p>
            <a:r>
              <a:rPr lang="es-MX" dirty="0" smtClean="0"/>
              <a:t>desplazar todos a la derecha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244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4" grpId="0" animBg="1"/>
      <p:bldP spid="14" grpId="0"/>
      <p:bldP spid="9" grpId="0"/>
      <p:bldP spid="9" grpId="1"/>
      <p:bldP spid="13" grpId="0"/>
      <p:bldP spid="13" grpId="1"/>
      <p:bldP spid="73" grpId="0"/>
      <p:bldP spid="73" grpId="1"/>
      <p:bldP spid="74" grpId="0"/>
      <p:bldP spid="74" grpId="1"/>
      <p:bldP spid="75" grpId="0"/>
      <p:bldP spid="75" grpId="1"/>
      <p:bldP spid="79" grpId="0"/>
      <p:bldP spid="79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Ordenamiento por inserción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635364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82" y="1556792"/>
            <a:ext cx="21240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1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Análisis del ordenamiento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por inserción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Ordenamiento por inserción</a:t>
            </a:r>
          </a:p>
          <a:p>
            <a:r>
              <a:rPr lang="es-MX" dirty="0" smtClean="0"/>
              <a:t>En cada pasada</a:t>
            </a:r>
          </a:p>
          <a:p>
            <a:pPr lvl="1"/>
            <a:r>
              <a:rPr lang="es-MX" dirty="0" smtClean="0"/>
              <a:t>Mantiene una </a:t>
            </a:r>
            <a:r>
              <a:rPr lang="es-MX" dirty="0" err="1" smtClean="0"/>
              <a:t>sublista</a:t>
            </a:r>
            <a:r>
              <a:rPr lang="es-MX" dirty="0" smtClean="0"/>
              <a:t> ordenada en las primeras posiciones</a:t>
            </a:r>
          </a:p>
          <a:p>
            <a:pPr lvl="1"/>
            <a:r>
              <a:rPr lang="es-MX" dirty="0" smtClean="0"/>
              <a:t>Cada nuevo elemento es insertado en la posición que le corresponde desplazando los elementos actuales hasta encontrar uno menor</a:t>
            </a:r>
          </a:p>
          <a:p>
            <a:r>
              <a:rPr lang="es-MX" dirty="0" smtClean="0"/>
              <a:t>Realiza n-1 pasadas</a:t>
            </a:r>
          </a:p>
          <a:p>
            <a:r>
              <a:rPr lang="es-MX" dirty="0" smtClean="0"/>
              <a:t>Peor de los casos O(</a:t>
            </a:r>
            <a:r>
              <a:rPr lang="es-MX" i="1" dirty="0" smtClean="0"/>
              <a:t>n</a:t>
            </a:r>
            <a:r>
              <a:rPr lang="es-MX" baseline="30000" dirty="0" smtClean="0"/>
              <a:t>2</a:t>
            </a:r>
            <a:r>
              <a:rPr lang="es-MX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4050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3610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Quick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Utiliza una estrategia de divide y conquista</a:t>
            </a:r>
          </a:p>
          <a:p>
            <a:r>
              <a:rPr lang="es-MX" dirty="0" smtClean="0"/>
              <a:t>Selecciona un valor llamado pivote</a:t>
            </a:r>
          </a:p>
          <a:p>
            <a:r>
              <a:rPr lang="es-MX" dirty="0" smtClean="0"/>
              <a:t>Divide  la lista en dos: los menores al pivote y los mayores al pivote</a:t>
            </a:r>
          </a:p>
          <a:p>
            <a:r>
              <a:rPr lang="es-MX" dirty="0" smtClean="0"/>
              <a:t>Hay dos apuntadores izquierdo y derecho</a:t>
            </a:r>
          </a:p>
          <a:p>
            <a:pPr lvl="1"/>
            <a:r>
              <a:rPr lang="es-MX" dirty="0" smtClean="0"/>
              <a:t>El izquierdo se mueve hacia la derecha hasta encontrar un elemento mayor al pivote</a:t>
            </a:r>
          </a:p>
          <a:p>
            <a:pPr lvl="1"/>
            <a:r>
              <a:rPr lang="es-MX" dirty="0" smtClean="0"/>
              <a:t>El derecho se mueve hacia la izquierda hasta encontrar un elemento menor al pivote</a:t>
            </a:r>
          </a:p>
          <a:p>
            <a:pPr lvl="1"/>
            <a:r>
              <a:rPr lang="es-MX" dirty="0" smtClean="0"/>
              <a:t>Cuando los apuntadores se cruzan hay una partición e intercambio</a:t>
            </a:r>
          </a:p>
          <a:p>
            <a:pPr lvl="1"/>
            <a:r>
              <a:rPr lang="es-MX" dirty="0" smtClean="0"/>
              <a:t>Se llaman recursivamente las particiones</a:t>
            </a:r>
          </a:p>
        </p:txBody>
      </p:sp>
    </p:spTree>
    <p:extLst>
      <p:ext uri="{BB962C8B-B14F-4D97-AF65-F5344CB8AC3E}">
        <p14:creationId xmlns:p14="http://schemas.microsoft.com/office/powerpoint/2010/main" val="17426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497886" y="1268760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140828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783770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26712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078204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721146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2753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Quick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70215" y="140348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</a:t>
            </a:r>
            <a:endParaRPr lang="es-ES" dirty="0"/>
          </a:p>
        </p:txBody>
      </p:sp>
      <p:grpSp>
        <p:nvGrpSpPr>
          <p:cNvPr id="60" name="59 Grupo"/>
          <p:cNvGrpSpPr/>
          <p:nvPr/>
        </p:nvGrpSpPr>
        <p:grpSpPr>
          <a:xfrm>
            <a:off x="1497886" y="2348880"/>
            <a:ext cx="3866202" cy="642942"/>
            <a:chOff x="2483768" y="2137986"/>
            <a:chExt cx="3866202" cy="642942"/>
          </a:xfrm>
          <a:noFill/>
        </p:grpSpPr>
        <p:sp>
          <p:nvSpPr>
            <p:cNvPr id="61" name="60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61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3" name="62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63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64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65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solidFill>
              <a:srgbClr val="C5F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7" name="66 Grupo"/>
          <p:cNvGrpSpPr/>
          <p:nvPr/>
        </p:nvGrpSpPr>
        <p:grpSpPr>
          <a:xfrm>
            <a:off x="1497886" y="3579367"/>
            <a:ext cx="3866202" cy="642942"/>
            <a:chOff x="2483768" y="2137986"/>
            <a:chExt cx="3866202" cy="642942"/>
          </a:xfrm>
          <a:noFill/>
        </p:grpSpPr>
        <p:sp>
          <p:nvSpPr>
            <p:cNvPr id="68" name="67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68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69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70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71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81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3" name="12 Conector recto de flecha"/>
          <p:cNvCxnSpPr>
            <a:stCxn id="3" idx="3"/>
            <a:endCxn id="5" idx="1"/>
          </p:cNvCxnSpPr>
          <p:nvPr/>
        </p:nvCxnSpPr>
        <p:spPr>
          <a:xfrm>
            <a:off x="1096082" y="1588150"/>
            <a:ext cx="401804" cy="208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1981169" y="1916832"/>
            <a:ext cx="31931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66"/>
                </a:solidFill>
              </a:rPr>
              <a:t>&gt;</a:t>
            </a:r>
            <a:endParaRPr lang="es-ES" dirty="0">
              <a:solidFill>
                <a:srgbClr val="FF0066"/>
              </a:solidFill>
            </a:endParaRPr>
          </a:p>
        </p:txBody>
      </p:sp>
      <p:cxnSp>
        <p:nvCxnSpPr>
          <p:cNvPr id="20" name="19 Conector recto de flecha"/>
          <p:cNvCxnSpPr/>
          <p:nvPr/>
        </p:nvCxnSpPr>
        <p:spPr>
          <a:xfrm flipH="1">
            <a:off x="4888231" y="2223746"/>
            <a:ext cx="321471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/>
          <p:nvPr/>
        </p:nvCxnSpPr>
        <p:spPr>
          <a:xfrm>
            <a:off x="1872078" y="2204864"/>
            <a:ext cx="590221" cy="144016"/>
          </a:xfrm>
          <a:prstGeom prst="bentConnector2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CuadroTexto"/>
          <p:cNvSpPr txBox="1"/>
          <p:nvPr/>
        </p:nvSpPr>
        <p:spPr>
          <a:xfrm>
            <a:off x="4909912" y="1924993"/>
            <a:ext cx="31931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F0"/>
                </a:solidFill>
              </a:rPr>
              <a:t>&lt;</a:t>
            </a:r>
            <a:endParaRPr lang="es-ES" dirty="0">
              <a:solidFill>
                <a:srgbClr val="00B0F0"/>
              </a:solidFill>
            </a:endParaRPr>
          </a:p>
        </p:txBody>
      </p:sp>
      <p:cxnSp>
        <p:nvCxnSpPr>
          <p:cNvPr id="74" name="73 Conector angular"/>
          <p:cNvCxnSpPr/>
          <p:nvPr/>
        </p:nvCxnSpPr>
        <p:spPr>
          <a:xfrm>
            <a:off x="2515020" y="3329909"/>
            <a:ext cx="1233163" cy="177450"/>
          </a:xfrm>
          <a:prstGeom prst="bentConnector2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CuadroTexto"/>
          <p:cNvSpPr txBox="1"/>
          <p:nvPr/>
        </p:nvSpPr>
        <p:spPr>
          <a:xfrm>
            <a:off x="2624111" y="2998163"/>
            <a:ext cx="31931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66"/>
                </a:solidFill>
              </a:rPr>
              <a:t>&gt;</a:t>
            </a:r>
            <a:endParaRPr lang="es-ES" dirty="0">
              <a:solidFill>
                <a:srgbClr val="FF0066"/>
              </a:solidFill>
            </a:endParaRPr>
          </a:p>
        </p:txBody>
      </p:sp>
      <p:cxnSp>
        <p:nvCxnSpPr>
          <p:cNvPr id="26" name="25 Conector angular"/>
          <p:cNvCxnSpPr/>
          <p:nvPr/>
        </p:nvCxnSpPr>
        <p:spPr>
          <a:xfrm rot="10800000" flipV="1">
            <a:off x="3105241" y="3329909"/>
            <a:ext cx="1936664" cy="177450"/>
          </a:xfrm>
          <a:prstGeom prst="bentConnector2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5724127" y="2348880"/>
            <a:ext cx="1933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 HAY CRUCE</a:t>
            </a:r>
          </a:p>
          <a:p>
            <a:r>
              <a:rPr lang="es-MX" dirty="0" smtClean="0"/>
              <a:t>INTERCAMBIO</a:t>
            </a:r>
            <a:endParaRPr lang="es-ES" dirty="0"/>
          </a:p>
        </p:txBody>
      </p:sp>
      <p:sp>
        <p:nvSpPr>
          <p:cNvPr id="76" name="75 CuadroTexto"/>
          <p:cNvSpPr txBox="1"/>
          <p:nvPr/>
        </p:nvSpPr>
        <p:spPr>
          <a:xfrm>
            <a:off x="5785579" y="3502749"/>
            <a:ext cx="1522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HAY CRUCE</a:t>
            </a:r>
          </a:p>
          <a:p>
            <a:r>
              <a:rPr lang="es-MX" dirty="0" smtClean="0"/>
              <a:t>PARTICIÓN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28725" y="4463738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INTERCAMBIAR PIVOTE</a:t>
            </a:r>
          </a:p>
          <a:p>
            <a:r>
              <a:rPr lang="es-MX" dirty="0" smtClean="0"/>
              <a:t>CON EL ÚLTIMO VALOR</a:t>
            </a:r>
            <a:endParaRPr lang="es-ES" dirty="0"/>
          </a:p>
        </p:txBody>
      </p:sp>
      <p:sp>
        <p:nvSpPr>
          <p:cNvPr id="9" name="8 Forma libre"/>
          <p:cNvSpPr/>
          <p:nvPr/>
        </p:nvSpPr>
        <p:spPr>
          <a:xfrm>
            <a:off x="3203698" y="3253318"/>
            <a:ext cx="328533" cy="1183794"/>
          </a:xfrm>
          <a:custGeom>
            <a:avLst/>
            <a:gdLst>
              <a:gd name="connsiteX0" fmla="*/ 68882 w 328533"/>
              <a:gd name="connsiteY0" fmla="*/ 0 h 1009934"/>
              <a:gd name="connsiteX1" fmla="*/ 137121 w 328533"/>
              <a:gd name="connsiteY1" fmla="*/ 40943 h 1009934"/>
              <a:gd name="connsiteX2" fmla="*/ 164416 w 328533"/>
              <a:gd name="connsiteY2" fmla="*/ 81887 h 1009934"/>
              <a:gd name="connsiteX3" fmla="*/ 246303 w 328533"/>
              <a:gd name="connsiteY3" fmla="*/ 136478 h 1009934"/>
              <a:gd name="connsiteX4" fmla="*/ 287246 w 328533"/>
              <a:gd name="connsiteY4" fmla="*/ 163773 h 1009934"/>
              <a:gd name="connsiteX5" fmla="*/ 273598 w 328533"/>
              <a:gd name="connsiteY5" fmla="*/ 204716 h 1009934"/>
              <a:gd name="connsiteX6" fmla="*/ 232655 w 328533"/>
              <a:gd name="connsiteY6" fmla="*/ 232012 h 1009934"/>
              <a:gd name="connsiteX7" fmla="*/ 178064 w 328533"/>
              <a:gd name="connsiteY7" fmla="*/ 272955 h 1009934"/>
              <a:gd name="connsiteX8" fmla="*/ 137121 w 328533"/>
              <a:gd name="connsiteY8" fmla="*/ 286603 h 1009934"/>
              <a:gd name="connsiteX9" fmla="*/ 82530 w 328533"/>
              <a:gd name="connsiteY9" fmla="*/ 313898 h 1009934"/>
              <a:gd name="connsiteX10" fmla="*/ 643 w 328533"/>
              <a:gd name="connsiteY10" fmla="*/ 368490 h 1009934"/>
              <a:gd name="connsiteX11" fmla="*/ 41586 w 328533"/>
              <a:gd name="connsiteY11" fmla="*/ 409433 h 1009934"/>
              <a:gd name="connsiteX12" fmla="*/ 137121 w 328533"/>
              <a:gd name="connsiteY12" fmla="*/ 436728 h 1009934"/>
              <a:gd name="connsiteX13" fmla="*/ 191712 w 328533"/>
              <a:gd name="connsiteY13" fmla="*/ 464024 h 1009934"/>
              <a:gd name="connsiteX14" fmla="*/ 246303 w 328533"/>
              <a:gd name="connsiteY14" fmla="*/ 477672 h 1009934"/>
              <a:gd name="connsiteX15" fmla="*/ 287246 w 328533"/>
              <a:gd name="connsiteY15" fmla="*/ 491319 h 1009934"/>
              <a:gd name="connsiteX16" fmla="*/ 328189 w 328533"/>
              <a:gd name="connsiteY16" fmla="*/ 518615 h 1009934"/>
              <a:gd name="connsiteX17" fmla="*/ 259951 w 328533"/>
              <a:gd name="connsiteY17" fmla="*/ 586854 h 1009934"/>
              <a:gd name="connsiteX18" fmla="*/ 205360 w 328533"/>
              <a:gd name="connsiteY18" fmla="*/ 627797 h 1009934"/>
              <a:gd name="connsiteX19" fmla="*/ 82530 w 328533"/>
              <a:gd name="connsiteY19" fmla="*/ 668740 h 1009934"/>
              <a:gd name="connsiteX20" fmla="*/ 643 w 328533"/>
              <a:gd name="connsiteY20" fmla="*/ 736979 h 1009934"/>
              <a:gd name="connsiteX21" fmla="*/ 41586 w 328533"/>
              <a:gd name="connsiteY21" fmla="*/ 750627 h 1009934"/>
              <a:gd name="connsiteX22" fmla="*/ 123473 w 328533"/>
              <a:gd name="connsiteY22" fmla="*/ 805218 h 1009934"/>
              <a:gd name="connsiteX23" fmla="*/ 164416 w 328533"/>
              <a:gd name="connsiteY23" fmla="*/ 832513 h 1009934"/>
              <a:gd name="connsiteX24" fmla="*/ 205360 w 328533"/>
              <a:gd name="connsiteY24" fmla="*/ 859809 h 1009934"/>
              <a:gd name="connsiteX25" fmla="*/ 273598 w 328533"/>
              <a:gd name="connsiteY25" fmla="*/ 941696 h 1009934"/>
              <a:gd name="connsiteX26" fmla="*/ 328189 w 328533"/>
              <a:gd name="connsiteY26" fmla="*/ 1009934 h 10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8533" h="1009934">
                <a:moveTo>
                  <a:pt x="68882" y="0"/>
                </a:moveTo>
                <a:cubicBezTo>
                  <a:pt x="91628" y="13648"/>
                  <a:pt x="116981" y="23680"/>
                  <a:pt x="137121" y="40943"/>
                </a:cubicBezTo>
                <a:cubicBezTo>
                  <a:pt x="149575" y="51618"/>
                  <a:pt x="152072" y="71086"/>
                  <a:pt x="164416" y="81887"/>
                </a:cubicBezTo>
                <a:cubicBezTo>
                  <a:pt x="189104" y="103490"/>
                  <a:pt x="219007" y="118281"/>
                  <a:pt x="246303" y="136478"/>
                </a:cubicBezTo>
                <a:lnTo>
                  <a:pt x="287246" y="163773"/>
                </a:lnTo>
                <a:cubicBezTo>
                  <a:pt x="282697" y="177421"/>
                  <a:pt x="282585" y="193482"/>
                  <a:pt x="273598" y="204716"/>
                </a:cubicBezTo>
                <a:cubicBezTo>
                  <a:pt x="263351" y="217524"/>
                  <a:pt x="246002" y="222478"/>
                  <a:pt x="232655" y="232012"/>
                </a:cubicBezTo>
                <a:cubicBezTo>
                  <a:pt x="214146" y="245233"/>
                  <a:pt x="197813" y="261670"/>
                  <a:pt x="178064" y="272955"/>
                </a:cubicBezTo>
                <a:cubicBezTo>
                  <a:pt x="165574" y="280092"/>
                  <a:pt x="150344" y="280936"/>
                  <a:pt x="137121" y="286603"/>
                </a:cubicBezTo>
                <a:cubicBezTo>
                  <a:pt x="118421" y="294617"/>
                  <a:pt x="99976" y="303431"/>
                  <a:pt x="82530" y="313898"/>
                </a:cubicBezTo>
                <a:cubicBezTo>
                  <a:pt x="54400" y="330776"/>
                  <a:pt x="643" y="368490"/>
                  <a:pt x="643" y="368490"/>
                </a:cubicBezTo>
                <a:cubicBezTo>
                  <a:pt x="14291" y="382138"/>
                  <a:pt x="25527" y="398727"/>
                  <a:pt x="41586" y="409433"/>
                </a:cubicBezTo>
                <a:cubicBezTo>
                  <a:pt x="53335" y="417266"/>
                  <a:pt x="129838" y="434907"/>
                  <a:pt x="137121" y="436728"/>
                </a:cubicBezTo>
                <a:cubicBezTo>
                  <a:pt x="155318" y="445827"/>
                  <a:pt x="172662" y="456880"/>
                  <a:pt x="191712" y="464024"/>
                </a:cubicBezTo>
                <a:cubicBezTo>
                  <a:pt x="209275" y="470610"/>
                  <a:pt x="228268" y="472519"/>
                  <a:pt x="246303" y="477672"/>
                </a:cubicBezTo>
                <a:cubicBezTo>
                  <a:pt x="260135" y="481624"/>
                  <a:pt x="273598" y="486770"/>
                  <a:pt x="287246" y="491319"/>
                </a:cubicBezTo>
                <a:cubicBezTo>
                  <a:pt x="300894" y="500418"/>
                  <a:pt x="324972" y="502531"/>
                  <a:pt x="328189" y="518615"/>
                </a:cubicBezTo>
                <a:cubicBezTo>
                  <a:pt x="333648" y="545910"/>
                  <a:pt x="272689" y="577756"/>
                  <a:pt x="259951" y="586854"/>
                </a:cubicBezTo>
                <a:cubicBezTo>
                  <a:pt x="241442" y="600075"/>
                  <a:pt x="225244" y="616750"/>
                  <a:pt x="205360" y="627797"/>
                </a:cubicBezTo>
                <a:cubicBezTo>
                  <a:pt x="163308" y="651159"/>
                  <a:pt x="127505" y="657497"/>
                  <a:pt x="82530" y="668740"/>
                </a:cubicBezTo>
                <a:cubicBezTo>
                  <a:pt x="71756" y="674127"/>
                  <a:pt x="-7930" y="702686"/>
                  <a:pt x="643" y="736979"/>
                </a:cubicBezTo>
                <a:cubicBezTo>
                  <a:pt x="4132" y="750935"/>
                  <a:pt x="29010" y="743641"/>
                  <a:pt x="41586" y="750627"/>
                </a:cubicBezTo>
                <a:cubicBezTo>
                  <a:pt x="70263" y="766559"/>
                  <a:pt x="96177" y="787021"/>
                  <a:pt x="123473" y="805218"/>
                </a:cubicBezTo>
                <a:lnTo>
                  <a:pt x="164416" y="832513"/>
                </a:lnTo>
                <a:lnTo>
                  <a:pt x="205360" y="859809"/>
                </a:lnTo>
                <a:cubicBezTo>
                  <a:pt x="273124" y="961456"/>
                  <a:pt x="186035" y="836620"/>
                  <a:pt x="273598" y="941696"/>
                </a:cubicBezTo>
                <a:cubicBezTo>
                  <a:pt x="359674" y="1044987"/>
                  <a:pt x="248785" y="930530"/>
                  <a:pt x="328189" y="1009934"/>
                </a:cubicBez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CuadroTexto"/>
          <p:cNvSpPr txBox="1"/>
          <p:nvPr/>
        </p:nvSpPr>
        <p:spPr>
          <a:xfrm>
            <a:off x="4240016" y="2960577"/>
            <a:ext cx="31931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F0"/>
                </a:solidFill>
              </a:rPr>
              <a:t>&lt;</a:t>
            </a:r>
            <a:endParaRPr lang="es-ES" dirty="0">
              <a:solidFill>
                <a:srgbClr val="00B0F0"/>
              </a:solidFill>
            </a:endParaRPr>
          </a:p>
        </p:txBody>
      </p:sp>
      <p:grpSp>
        <p:nvGrpSpPr>
          <p:cNvPr id="49" name="48 Grupo"/>
          <p:cNvGrpSpPr/>
          <p:nvPr/>
        </p:nvGrpSpPr>
        <p:grpSpPr>
          <a:xfrm>
            <a:off x="1547664" y="5301208"/>
            <a:ext cx="3866202" cy="642942"/>
            <a:chOff x="2483768" y="2137986"/>
            <a:chExt cx="3866202" cy="642942"/>
          </a:xfrm>
          <a:noFill/>
        </p:grpSpPr>
        <p:sp>
          <p:nvSpPr>
            <p:cNvPr id="50" name="49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50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51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4" name="13 Conector recto de flecha"/>
          <p:cNvCxnSpPr/>
          <p:nvPr/>
        </p:nvCxnSpPr>
        <p:spPr>
          <a:xfrm flipH="1">
            <a:off x="3367964" y="4941168"/>
            <a:ext cx="1031711" cy="16890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499992" y="4725144"/>
            <a:ext cx="395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 EN POSICIÓN CORRECTA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072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2008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Quick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331346" y="1810082"/>
            <a:ext cx="31931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0066"/>
                </a:solidFill>
              </a:rPr>
              <a:t>&gt;</a:t>
            </a:r>
            <a:endParaRPr lang="es-ES" dirty="0">
              <a:solidFill>
                <a:srgbClr val="FF0066"/>
              </a:solidFill>
            </a:endParaRPr>
          </a:p>
        </p:txBody>
      </p:sp>
      <p:cxnSp>
        <p:nvCxnSpPr>
          <p:cNvPr id="74" name="73 Conector angular"/>
          <p:cNvCxnSpPr/>
          <p:nvPr/>
        </p:nvCxnSpPr>
        <p:spPr>
          <a:xfrm>
            <a:off x="5325519" y="2274217"/>
            <a:ext cx="1864738" cy="146671"/>
          </a:xfrm>
          <a:prstGeom prst="bentConnector2">
            <a:avLst/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75 CuadroTexto"/>
          <p:cNvSpPr txBox="1"/>
          <p:nvPr/>
        </p:nvSpPr>
        <p:spPr>
          <a:xfrm>
            <a:off x="2572793" y="2347660"/>
            <a:ext cx="1522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HAY CRUCE</a:t>
            </a:r>
          </a:p>
          <a:p>
            <a:r>
              <a:rPr lang="es-MX" dirty="0" smtClean="0"/>
              <a:t>PARTICIÓN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0333" y="3078603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INTERCAMBIAR PIVOTE</a:t>
            </a:r>
          </a:p>
          <a:p>
            <a:r>
              <a:rPr lang="es-MX" dirty="0" smtClean="0"/>
              <a:t>CON EL ÚLTIMO VALOR</a:t>
            </a:r>
            <a:endParaRPr lang="es-ES" dirty="0"/>
          </a:p>
        </p:txBody>
      </p:sp>
      <p:sp>
        <p:nvSpPr>
          <p:cNvPr id="9" name="8 Forma libre"/>
          <p:cNvSpPr/>
          <p:nvPr/>
        </p:nvSpPr>
        <p:spPr>
          <a:xfrm>
            <a:off x="6790452" y="1988840"/>
            <a:ext cx="328533" cy="1183794"/>
          </a:xfrm>
          <a:custGeom>
            <a:avLst/>
            <a:gdLst>
              <a:gd name="connsiteX0" fmla="*/ 68882 w 328533"/>
              <a:gd name="connsiteY0" fmla="*/ 0 h 1009934"/>
              <a:gd name="connsiteX1" fmla="*/ 137121 w 328533"/>
              <a:gd name="connsiteY1" fmla="*/ 40943 h 1009934"/>
              <a:gd name="connsiteX2" fmla="*/ 164416 w 328533"/>
              <a:gd name="connsiteY2" fmla="*/ 81887 h 1009934"/>
              <a:gd name="connsiteX3" fmla="*/ 246303 w 328533"/>
              <a:gd name="connsiteY3" fmla="*/ 136478 h 1009934"/>
              <a:gd name="connsiteX4" fmla="*/ 287246 w 328533"/>
              <a:gd name="connsiteY4" fmla="*/ 163773 h 1009934"/>
              <a:gd name="connsiteX5" fmla="*/ 273598 w 328533"/>
              <a:gd name="connsiteY5" fmla="*/ 204716 h 1009934"/>
              <a:gd name="connsiteX6" fmla="*/ 232655 w 328533"/>
              <a:gd name="connsiteY6" fmla="*/ 232012 h 1009934"/>
              <a:gd name="connsiteX7" fmla="*/ 178064 w 328533"/>
              <a:gd name="connsiteY7" fmla="*/ 272955 h 1009934"/>
              <a:gd name="connsiteX8" fmla="*/ 137121 w 328533"/>
              <a:gd name="connsiteY8" fmla="*/ 286603 h 1009934"/>
              <a:gd name="connsiteX9" fmla="*/ 82530 w 328533"/>
              <a:gd name="connsiteY9" fmla="*/ 313898 h 1009934"/>
              <a:gd name="connsiteX10" fmla="*/ 643 w 328533"/>
              <a:gd name="connsiteY10" fmla="*/ 368490 h 1009934"/>
              <a:gd name="connsiteX11" fmla="*/ 41586 w 328533"/>
              <a:gd name="connsiteY11" fmla="*/ 409433 h 1009934"/>
              <a:gd name="connsiteX12" fmla="*/ 137121 w 328533"/>
              <a:gd name="connsiteY12" fmla="*/ 436728 h 1009934"/>
              <a:gd name="connsiteX13" fmla="*/ 191712 w 328533"/>
              <a:gd name="connsiteY13" fmla="*/ 464024 h 1009934"/>
              <a:gd name="connsiteX14" fmla="*/ 246303 w 328533"/>
              <a:gd name="connsiteY14" fmla="*/ 477672 h 1009934"/>
              <a:gd name="connsiteX15" fmla="*/ 287246 w 328533"/>
              <a:gd name="connsiteY15" fmla="*/ 491319 h 1009934"/>
              <a:gd name="connsiteX16" fmla="*/ 328189 w 328533"/>
              <a:gd name="connsiteY16" fmla="*/ 518615 h 1009934"/>
              <a:gd name="connsiteX17" fmla="*/ 259951 w 328533"/>
              <a:gd name="connsiteY17" fmla="*/ 586854 h 1009934"/>
              <a:gd name="connsiteX18" fmla="*/ 205360 w 328533"/>
              <a:gd name="connsiteY18" fmla="*/ 627797 h 1009934"/>
              <a:gd name="connsiteX19" fmla="*/ 82530 w 328533"/>
              <a:gd name="connsiteY19" fmla="*/ 668740 h 1009934"/>
              <a:gd name="connsiteX20" fmla="*/ 643 w 328533"/>
              <a:gd name="connsiteY20" fmla="*/ 736979 h 1009934"/>
              <a:gd name="connsiteX21" fmla="*/ 41586 w 328533"/>
              <a:gd name="connsiteY21" fmla="*/ 750627 h 1009934"/>
              <a:gd name="connsiteX22" fmla="*/ 123473 w 328533"/>
              <a:gd name="connsiteY22" fmla="*/ 805218 h 1009934"/>
              <a:gd name="connsiteX23" fmla="*/ 164416 w 328533"/>
              <a:gd name="connsiteY23" fmla="*/ 832513 h 1009934"/>
              <a:gd name="connsiteX24" fmla="*/ 205360 w 328533"/>
              <a:gd name="connsiteY24" fmla="*/ 859809 h 1009934"/>
              <a:gd name="connsiteX25" fmla="*/ 273598 w 328533"/>
              <a:gd name="connsiteY25" fmla="*/ 941696 h 1009934"/>
              <a:gd name="connsiteX26" fmla="*/ 328189 w 328533"/>
              <a:gd name="connsiteY26" fmla="*/ 1009934 h 10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8533" h="1009934">
                <a:moveTo>
                  <a:pt x="68882" y="0"/>
                </a:moveTo>
                <a:cubicBezTo>
                  <a:pt x="91628" y="13648"/>
                  <a:pt x="116981" y="23680"/>
                  <a:pt x="137121" y="40943"/>
                </a:cubicBezTo>
                <a:cubicBezTo>
                  <a:pt x="149575" y="51618"/>
                  <a:pt x="152072" y="71086"/>
                  <a:pt x="164416" y="81887"/>
                </a:cubicBezTo>
                <a:cubicBezTo>
                  <a:pt x="189104" y="103490"/>
                  <a:pt x="219007" y="118281"/>
                  <a:pt x="246303" y="136478"/>
                </a:cubicBezTo>
                <a:lnTo>
                  <a:pt x="287246" y="163773"/>
                </a:lnTo>
                <a:cubicBezTo>
                  <a:pt x="282697" y="177421"/>
                  <a:pt x="282585" y="193482"/>
                  <a:pt x="273598" y="204716"/>
                </a:cubicBezTo>
                <a:cubicBezTo>
                  <a:pt x="263351" y="217524"/>
                  <a:pt x="246002" y="222478"/>
                  <a:pt x="232655" y="232012"/>
                </a:cubicBezTo>
                <a:cubicBezTo>
                  <a:pt x="214146" y="245233"/>
                  <a:pt x="197813" y="261670"/>
                  <a:pt x="178064" y="272955"/>
                </a:cubicBezTo>
                <a:cubicBezTo>
                  <a:pt x="165574" y="280092"/>
                  <a:pt x="150344" y="280936"/>
                  <a:pt x="137121" y="286603"/>
                </a:cubicBezTo>
                <a:cubicBezTo>
                  <a:pt x="118421" y="294617"/>
                  <a:pt x="99976" y="303431"/>
                  <a:pt x="82530" y="313898"/>
                </a:cubicBezTo>
                <a:cubicBezTo>
                  <a:pt x="54400" y="330776"/>
                  <a:pt x="643" y="368490"/>
                  <a:pt x="643" y="368490"/>
                </a:cubicBezTo>
                <a:cubicBezTo>
                  <a:pt x="14291" y="382138"/>
                  <a:pt x="25527" y="398727"/>
                  <a:pt x="41586" y="409433"/>
                </a:cubicBezTo>
                <a:cubicBezTo>
                  <a:pt x="53335" y="417266"/>
                  <a:pt x="129838" y="434907"/>
                  <a:pt x="137121" y="436728"/>
                </a:cubicBezTo>
                <a:cubicBezTo>
                  <a:pt x="155318" y="445827"/>
                  <a:pt x="172662" y="456880"/>
                  <a:pt x="191712" y="464024"/>
                </a:cubicBezTo>
                <a:cubicBezTo>
                  <a:pt x="209275" y="470610"/>
                  <a:pt x="228268" y="472519"/>
                  <a:pt x="246303" y="477672"/>
                </a:cubicBezTo>
                <a:cubicBezTo>
                  <a:pt x="260135" y="481624"/>
                  <a:pt x="273598" y="486770"/>
                  <a:pt x="287246" y="491319"/>
                </a:cubicBezTo>
                <a:cubicBezTo>
                  <a:pt x="300894" y="500418"/>
                  <a:pt x="324972" y="502531"/>
                  <a:pt x="328189" y="518615"/>
                </a:cubicBezTo>
                <a:cubicBezTo>
                  <a:pt x="333648" y="545910"/>
                  <a:pt x="272689" y="577756"/>
                  <a:pt x="259951" y="586854"/>
                </a:cubicBezTo>
                <a:cubicBezTo>
                  <a:pt x="241442" y="600075"/>
                  <a:pt x="225244" y="616750"/>
                  <a:pt x="205360" y="627797"/>
                </a:cubicBezTo>
                <a:cubicBezTo>
                  <a:pt x="163308" y="651159"/>
                  <a:pt x="127505" y="657497"/>
                  <a:pt x="82530" y="668740"/>
                </a:cubicBezTo>
                <a:cubicBezTo>
                  <a:pt x="71756" y="674127"/>
                  <a:pt x="-7930" y="702686"/>
                  <a:pt x="643" y="736979"/>
                </a:cubicBezTo>
                <a:cubicBezTo>
                  <a:pt x="4132" y="750935"/>
                  <a:pt x="29010" y="743641"/>
                  <a:pt x="41586" y="750627"/>
                </a:cubicBezTo>
                <a:cubicBezTo>
                  <a:pt x="70263" y="766559"/>
                  <a:pt x="96177" y="787021"/>
                  <a:pt x="123473" y="805218"/>
                </a:cubicBezTo>
                <a:lnTo>
                  <a:pt x="164416" y="832513"/>
                </a:lnTo>
                <a:lnTo>
                  <a:pt x="205360" y="859809"/>
                </a:lnTo>
                <a:cubicBezTo>
                  <a:pt x="273124" y="961456"/>
                  <a:pt x="186035" y="836620"/>
                  <a:pt x="273598" y="941696"/>
                </a:cubicBezTo>
                <a:cubicBezTo>
                  <a:pt x="359674" y="1044987"/>
                  <a:pt x="248785" y="930530"/>
                  <a:pt x="328189" y="1009934"/>
                </a:cubicBez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9" name="48 Grupo"/>
          <p:cNvGrpSpPr/>
          <p:nvPr/>
        </p:nvGrpSpPr>
        <p:grpSpPr>
          <a:xfrm>
            <a:off x="1547664" y="8114650"/>
            <a:ext cx="3866202" cy="642942"/>
            <a:chOff x="2483768" y="2137986"/>
            <a:chExt cx="3866202" cy="642942"/>
          </a:xfrm>
          <a:noFill/>
        </p:grpSpPr>
        <p:sp>
          <p:nvSpPr>
            <p:cNvPr id="50" name="49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50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51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4" name="13 Conector recto de flecha"/>
          <p:cNvCxnSpPr/>
          <p:nvPr/>
        </p:nvCxnSpPr>
        <p:spPr>
          <a:xfrm flipH="1">
            <a:off x="3367964" y="7754610"/>
            <a:ext cx="1031711" cy="16890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499992" y="7538586"/>
            <a:ext cx="395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 EN POSICIÓN CORRECTA</a:t>
            </a:r>
            <a:endParaRPr lang="es-ES" dirty="0"/>
          </a:p>
        </p:txBody>
      </p:sp>
      <p:grpSp>
        <p:nvGrpSpPr>
          <p:cNvPr id="10" name="9 Grupo"/>
          <p:cNvGrpSpPr/>
          <p:nvPr/>
        </p:nvGrpSpPr>
        <p:grpSpPr>
          <a:xfrm>
            <a:off x="1763688" y="1129874"/>
            <a:ext cx="1285884" cy="642942"/>
            <a:chOff x="2650014" y="1129874"/>
            <a:chExt cx="1285884" cy="642942"/>
          </a:xfrm>
        </p:grpSpPr>
        <p:sp>
          <p:nvSpPr>
            <p:cNvPr id="47" name="46 Rectángulo"/>
            <p:cNvSpPr/>
            <p:nvPr/>
          </p:nvSpPr>
          <p:spPr>
            <a:xfrm>
              <a:off x="2650014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55 Rectángulo"/>
            <p:cNvSpPr/>
            <p:nvPr/>
          </p:nvSpPr>
          <p:spPr>
            <a:xfrm>
              <a:off x="3292956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7" name="56 Rectángulo"/>
          <p:cNvSpPr/>
          <p:nvPr/>
        </p:nvSpPr>
        <p:spPr>
          <a:xfrm>
            <a:off x="3779912" y="1129874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6091008" y="1129874"/>
            <a:ext cx="1937376" cy="642942"/>
            <a:chOff x="4578840" y="1129874"/>
            <a:chExt cx="1937376" cy="642942"/>
          </a:xfrm>
        </p:grpSpPr>
        <p:sp>
          <p:nvSpPr>
            <p:cNvPr id="58" name="57 Rectángulo"/>
            <p:cNvSpPr/>
            <p:nvPr/>
          </p:nvSpPr>
          <p:spPr>
            <a:xfrm>
              <a:off x="4578840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58 Rectángulo"/>
            <p:cNvSpPr/>
            <p:nvPr/>
          </p:nvSpPr>
          <p:spPr>
            <a:xfrm>
              <a:off x="5230332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7" name="76 Rectángulo"/>
            <p:cNvSpPr/>
            <p:nvPr/>
          </p:nvSpPr>
          <p:spPr>
            <a:xfrm>
              <a:off x="5873274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78" name="77 CuadroTexto"/>
          <p:cNvSpPr txBox="1"/>
          <p:nvPr/>
        </p:nvSpPr>
        <p:spPr>
          <a:xfrm>
            <a:off x="464009" y="126876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</a:t>
            </a:r>
            <a:endParaRPr lang="es-ES" dirty="0"/>
          </a:p>
        </p:txBody>
      </p:sp>
      <p:cxnSp>
        <p:nvCxnSpPr>
          <p:cNvPr id="79" name="78 Conector recto de flecha"/>
          <p:cNvCxnSpPr>
            <a:stCxn id="78" idx="3"/>
          </p:cNvCxnSpPr>
          <p:nvPr/>
        </p:nvCxnSpPr>
        <p:spPr>
          <a:xfrm>
            <a:off x="1289876" y="1453426"/>
            <a:ext cx="401804" cy="208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>
            <a:off x="4856497" y="126876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</a:t>
            </a:r>
            <a:endParaRPr lang="es-ES" dirty="0"/>
          </a:p>
        </p:txBody>
      </p:sp>
      <p:cxnSp>
        <p:nvCxnSpPr>
          <p:cNvPr id="81" name="80 Conector recto de flecha"/>
          <p:cNvCxnSpPr>
            <a:stCxn id="80" idx="3"/>
          </p:cNvCxnSpPr>
          <p:nvPr/>
        </p:nvCxnSpPr>
        <p:spPr>
          <a:xfrm>
            <a:off x="5682364" y="1453426"/>
            <a:ext cx="401804" cy="208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82 Grupo"/>
          <p:cNvGrpSpPr/>
          <p:nvPr/>
        </p:nvGrpSpPr>
        <p:grpSpPr>
          <a:xfrm>
            <a:off x="827584" y="2354010"/>
            <a:ext cx="1285884" cy="642942"/>
            <a:chOff x="2650014" y="1129874"/>
            <a:chExt cx="1285884" cy="642942"/>
          </a:xfrm>
        </p:grpSpPr>
        <p:sp>
          <p:nvSpPr>
            <p:cNvPr id="84" name="83 Rectángulo"/>
            <p:cNvSpPr/>
            <p:nvPr/>
          </p:nvSpPr>
          <p:spPr>
            <a:xfrm>
              <a:off x="2650014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84 Rectángulo"/>
            <p:cNvSpPr/>
            <p:nvPr/>
          </p:nvSpPr>
          <p:spPr>
            <a:xfrm>
              <a:off x="3292956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95" name="94 Conector angular"/>
          <p:cNvCxnSpPr>
            <a:stCxn id="84" idx="0"/>
          </p:cNvCxnSpPr>
          <p:nvPr/>
        </p:nvCxnSpPr>
        <p:spPr>
          <a:xfrm rot="5400000" flipH="1" flipV="1">
            <a:off x="1800079" y="1702986"/>
            <a:ext cx="12700" cy="1302049"/>
          </a:xfrm>
          <a:prstGeom prst="bentConnector3">
            <a:avLst>
              <a:gd name="adj1" fmla="val 1800000"/>
            </a:avLst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86 Grupo"/>
          <p:cNvGrpSpPr/>
          <p:nvPr/>
        </p:nvGrpSpPr>
        <p:grpSpPr>
          <a:xfrm>
            <a:off x="1651741" y="1835532"/>
            <a:ext cx="340999" cy="369332"/>
            <a:chOff x="4888231" y="4738435"/>
            <a:chExt cx="340999" cy="369332"/>
          </a:xfrm>
        </p:grpSpPr>
        <p:cxnSp>
          <p:nvCxnSpPr>
            <p:cNvPr id="88" name="87 Conector recto de flecha"/>
            <p:cNvCxnSpPr/>
            <p:nvPr/>
          </p:nvCxnSpPr>
          <p:spPr>
            <a:xfrm flipH="1">
              <a:off x="4888231" y="5037188"/>
              <a:ext cx="321471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88 CuadroTexto"/>
            <p:cNvSpPr txBox="1"/>
            <p:nvPr/>
          </p:nvSpPr>
          <p:spPr>
            <a:xfrm>
              <a:off x="4909912" y="4738435"/>
              <a:ext cx="31931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>
                  <a:solidFill>
                    <a:srgbClr val="00B0F0"/>
                  </a:solidFill>
                </a:rPr>
                <a:t>&lt;</a:t>
              </a:r>
              <a:endParaRPr lang="es-ES" dirty="0">
                <a:solidFill>
                  <a:srgbClr val="00B0F0"/>
                </a:solidFill>
              </a:endParaRPr>
            </a:p>
          </p:txBody>
        </p:sp>
      </p:grpSp>
      <p:sp>
        <p:nvSpPr>
          <p:cNvPr id="96" name="95 Forma libre"/>
          <p:cNvSpPr/>
          <p:nvPr/>
        </p:nvSpPr>
        <p:spPr>
          <a:xfrm>
            <a:off x="1979445" y="1894809"/>
            <a:ext cx="328533" cy="1183794"/>
          </a:xfrm>
          <a:custGeom>
            <a:avLst/>
            <a:gdLst>
              <a:gd name="connsiteX0" fmla="*/ 68882 w 328533"/>
              <a:gd name="connsiteY0" fmla="*/ 0 h 1009934"/>
              <a:gd name="connsiteX1" fmla="*/ 137121 w 328533"/>
              <a:gd name="connsiteY1" fmla="*/ 40943 h 1009934"/>
              <a:gd name="connsiteX2" fmla="*/ 164416 w 328533"/>
              <a:gd name="connsiteY2" fmla="*/ 81887 h 1009934"/>
              <a:gd name="connsiteX3" fmla="*/ 246303 w 328533"/>
              <a:gd name="connsiteY3" fmla="*/ 136478 h 1009934"/>
              <a:gd name="connsiteX4" fmla="*/ 287246 w 328533"/>
              <a:gd name="connsiteY4" fmla="*/ 163773 h 1009934"/>
              <a:gd name="connsiteX5" fmla="*/ 273598 w 328533"/>
              <a:gd name="connsiteY5" fmla="*/ 204716 h 1009934"/>
              <a:gd name="connsiteX6" fmla="*/ 232655 w 328533"/>
              <a:gd name="connsiteY6" fmla="*/ 232012 h 1009934"/>
              <a:gd name="connsiteX7" fmla="*/ 178064 w 328533"/>
              <a:gd name="connsiteY7" fmla="*/ 272955 h 1009934"/>
              <a:gd name="connsiteX8" fmla="*/ 137121 w 328533"/>
              <a:gd name="connsiteY8" fmla="*/ 286603 h 1009934"/>
              <a:gd name="connsiteX9" fmla="*/ 82530 w 328533"/>
              <a:gd name="connsiteY9" fmla="*/ 313898 h 1009934"/>
              <a:gd name="connsiteX10" fmla="*/ 643 w 328533"/>
              <a:gd name="connsiteY10" fmla="*/ 368490 h 1009934"/>
              <a:gd name="connsiteX11" fmla="*/ 41586 w 328533"/>
              <a:gd name="connsiteY11" fmla="*/ 409433 h 1009934"/>
              <a:gd name="connsiteX12" fmla="*/ 137121 w 328533"/>
              <a:gd name="connsiteY12" fmla="*/ 436728 h 1009934"/>
              <a:gd name="connsiteX13" fmla="*/ 191712 w 328533"/>
              <a:gd name="connsiteY13" fmla="*/ 464024 h 1009934"/>
              <a:gd name="connsiteX14" fmla="*/ 246303 w 328533"/>
              <a:gd name="connsiteY14" fmla="*/ 477672 h 1009934"/>
              <a:gd name="connsiteX15" fmla="*/ 287246 w 328533"/>
              <a:gd name="connsiteY15" fmla="*/ 491319 h 1009934"/>
              <a:gd name="connsiteX16" fmla="*/ 328189 w 328533"/>
              <a:gd name="connsiteY16" fmla="*/ 518615 h 1009934"/>
              <a:gd name="connsiteX17" fmla="*/ 259951 w 328533"/>
              <a:gd name="connsiteY17" fmla="*/ 586854 h 1009934"/>
              <a:gd name="connsiteX18" fmla="*/ 205360 w 328533"/>
              <a:gd name="connsiteY18" fmla="*/ 627797 h 1009934"/>
              <a:gd name="connsiteX19" fmla="*/ 82530 w 328533"/>
              <a:gd name="connsiteY19" fmla="*/ 668740 h 1009934"/>
              <a:gd name="connsiteX20" fmla="*/ 643 w 328533"/>
              <a:gd name="connsiteY20" fmla="*/ 736979 h 1009934"/>
              <a:gd name="connsiteX21" fmla="*/ 41586 w 328533"/>
              <a:gd name="connsiteY21" fmla="*/ 750627 h 1009934"/>
              <a:gd name="connsiteX22" fmla="*/ 123473 w 328533"/>
              <a:gd name="connsiteY22" fmla="*/ 805218 h 1009934"/>
              <a:gd name="connsiteX23" fmla="*/ 164416 w 328533"/>
              <a:gd name="connsiteY23" fmla="*/ 832513 h 1009934"/>
              <a:gd name="connsiteX24" fmla="*/ 205360 w 328533"/>
              <a:gd name="connsiteY24" fmla="*/ 859809 h 1009934"/>
              <a:gd name="connsiteX25" fmla="*/ 273598 w 328533"/>
              <a:gd name="connsiteY25" fmla="*/ 941696 h 1009934"/>
              <a:gd name="connsiteX26" fmla="*/ 328189 w 328533"/>
              <a:gd name="connsiteY26" fmla="*/ 1009934 h 10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8533" h="1009934">
                <a:moveTo>
                  <a:pt x="68882" y="0"/>
                </a:moveTo>
                <a:cubicBezTo>
                  <a:pt x="91628" y="13648"/>
                  <a:pt x="116981" y="23680"/>
                  <a:pt x="137121" y="40943"/>
                </a:cubicBezTo>
                <a:cubicBezTo>
                  <a:pt x="149575" y="51618"/>
                  <a:pt x="152072" y="71086"/>
                  <a:pt x="164416" y="81887"/>
                </a:cubicBezTo>
                <a:cubicBezTo>
                  <a:pt x="189104" y="103490"/>
                  <a:pt x="219007" y="118281"/>
                  <a:pt x="246303" y="136478"/>
                </a:cubicBezTo>
                <a:lnTo>
                  <a:pt x="287246" y="163773"/>
                </a:lnTo>
                <a:cubicBezTo>
                  <a:pt x="282697" y="177421"/>
                  <a:pt x="282585" y="193482"/>
                  <a:pt x="273598" y="204716"/>
                </a:cubicBezTo>
                <a:cubicBezTo>
                  <a:pt x="263351" y="217524"/>
                  <a:pt x="246002" y="222478"/>
                  <a:pt x="232655" y="232012"/>
                </a:cubicBezTo>
                <a:cubicBezTo>
                  <a:pt x="214146" y="245233"/>
                  <a:pt x="197813" y="261670"/>
                  <a:pt x="178064" y="272955"/>
                </a:cubicBezTo>
                <a:cubicBezTo>
                  <a:pt x="165574" y="280092"/>
                  <a:pt x="150344" y="280936"/>
                  <a:pt x="137121" y="286603"/>
                </a:cubicBezTo>
                <a:cubicBezTo>
                  <a:pt x="118421" y="294617"/>
                  <a:pt x="99976" y="303431"/>
                  <a:pt x="82530" y="313898"/>
                </a:cubicBezTo>
                <a:cubicBezTo>
                  <a:pt x="54400" y="330776"/>
                  <a:pt x="643" y="368490"/>
                  <a:pt x="643" y="368490"/>
                </a:cubicBezTo>
                <a:cubicBezTo>
                  <a:pt x="14291" y="382138"/>
                  <a:pt x="25527" y="398727"/>
                  <a:pt x="41586" y="409433"/>
                </a:cubicBezTo>
                <a:cubicBezTo>
                  <a:pt x="53335" y="417266"/>
                  <a:pt x="129838" y="434907"/>
                  <a:pt x="137121" y="436728"/>
                </a:cubicBezTo>
                <a:cubicBezTo>
                  <a:pt x="155318" y="445827"/>
                  <a:pt x="172662" y="456880"/>
                  <a:pt x="191712" y="464024"/>
                </a:cubicBezTo>
                <a:cubicBezTo>
                  <a:pt x="209275" y="470610"/>
                  <a:pt x="228268" y="472519"/>
                  <a:pt x="246303" y="477672"/>
                </a:cubicBezTo>
                <a:cubicBezTo>
                  <a:pt x="260135" y="481624"/>
                  <a:pt x="273598" y="486770"/>
                  <a:pt x="287246" y="491319"/>
                </a:cubicBezTo>
                <a:cubicBezTo>
                  <a:pt x="300894" y="500418"/>
                  <a:pt x="324972" y="502531"/>
                  <a:pt x="328189" y="518615"/>
                </a:cubicBezTo>
                <a:cubicBezTo>
                  <a:pt x="333648" y="545910"/>
                  <a:pt x="272689" y="577756"/>
                  <a:pt x="259951" y="586854"/>
                </a:cubicBezTo>
                <a:cubicBezTo>
                  <a:pt x="241442" y="600075"/>
                  <a:pt x="225244" y="616750"/>
                  <a:pt x="205360" y="627797"/>
                </a:cubicBezTo>
                <a:cubicBezTo>
                  <a:pt x="163308" y="651159"/>
                  <a:pt x="127505" y="657497"/>
                  <a:pt x="82530" y="668740"/>
                </a:cubicBezTo>
                <a:cubicBezTo>
                  <a:pt x="71756" y="674127"/>
                  <a:pt x="-7930" y="702686"/>
                  <a:pt x="643" y="736979"/>
                </a:cubicBezTo>
                <a:cubicBezTo>
                  <a:pt x="4132" y="750935"/>
                  <a:pt x="29010" y="743641"/>
                  <a:pt x="41586" y="750627"/>
                </a:cubicBezTo>
                <a:cubicBezTo>
                  <a:pt x="70263" y="766559"/>
                  <a:pt x="96177" y="787021"/>
                  <a:pt x="123473" y="805218"/>
                </a:cubicBezTo>
                <a:lnTo>
                  <a:pt x="164416" y="832513"/>
                </a:lnTo>
                <a:lnTo>
                  <a:pt x="205360" y="859809"/>
                </a:lnTo>
                <a:cubicBezTo>
                  <a:pt x="273124" y="961456"/>
                  <a:pt x="186035" y="836620"/>
                  <a:pt x="273598" y="941696"/>
                </a:cubicBezTo>
                <a:cubicBezTo>
                  <a:pt x="359674" y="1044987"/>
                  <a:pt x="248785" y="930530"/>
                  <a:pt x="328189" y="1009934"/>
                </a:cubicBez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97" name="96 Grupo"/>
          <p:cNvGrpSpPr/>
          <p:nvPr/>
        </p:nvGrpSpPr>
        <p:grpSpPr>
          <a:xfrm>
            <a:off x="899592" y="3938186"/>
            <a:ext cx="1285884" cy="642942"/>
            <a:chOff x="2650014" y="1129874"/>
            <a:chExt cx="1285884" cy="642942"/>
          </a:xfrm>
        </p:grpSpPr>
        <p:sp>
          <p:nvSpPr>
            <p:cNvPr id="98" name="97 Rectángulo"/>
            <p:cNvSpPr/>
            <p:nvPr/>
          </p:nvSpPr>
          <p:spPr>
            <a:xfrm>
              <a:off x="2650014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9" name="98 Rectángulo"/>
            <p:cNvSpPr/>
            <p:nvPr/>
          </p:nvSpPr>
          <p:spPr>
            <a:xfrm>
              <a:off x="3292956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0" name="99 Grupo"/>
          <p:cNvGrpSpPr/>
          <p:nvPr/>
        </p:nvGrpSpPr>
        <p:grpSpPr>
          <a:xfrm>
            <a:off x="5004048" y="2420888"/>
            <a:ext cx="1937376" cy="642942"/>
            <a:chOff x="4578840" y="1129874"/>
            <a:chExt cx="1937376" cy="642942"/>
          </a:xfrm>
        </p:grpSpPr>
        <p:sp>
          <p:nvSpPr>
            <p:cNvPr id="101" name="100 Rectángulo"/>
            <p:cNvSpPr/>
            <p:nvPr/>
          </p:nvSpPr>
          <p:spPr>
            <a:xfrm>
              <a:off x="4578840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101 Rectángulo"/>
            <p:cNvSpPr/>
            <p:nvPr/>
          </p:nvSpPr>
          <p:spPr>
            <a:xfrm>
              <a:off x="5230332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102 Rectángulo"/>
            <p:cNvSpPr/>
            <p:nvPr/>
          </p:nvSpPr>
          <p:spPr>
            <a:xfrm>
              <a:off x="5873274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9" name="108 Grupo"/>
          <p:cNvGrpSpPr/>
          <p:nvPr/>
        </p:nvGrpSpPr>
        <p:grpSpPr>
          <a:xfrm>
            <a:off x="6449453" y="1916832"/>
            <a:ext cx="340999" cy="369332"/>
            <a:chOff x="4888231" y="4738435"/>
            <a:chExt cx="340999" cy="369332"/>
          </a:xfrm>
        </p:grpSpPr>
        <p:cxnSp>
          <p:nvCxnSpPr>
            <p:cNvPr id="110" name="109 Conector recto de flecha"/>
            <p:cNvCxnSpPr/>
            <p:nvPr/>
          </p:nvCxnSpPr>
          <p:spPr>
            <a:xfrm flipH="1">
              <a:off x="4888231" y="5037188"/>
              <a:ext cx="321471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110 CuadroTexto"/>
            <p:cNvSpPr txBox="1"/>
            <p:nvPr/>
          </p:nvSpPr>
          <p:spPr>
            <a:xfrm>
              <a:off x="4909912" y="4738435"/>
              <a:ext cx="31931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>
                  <a:solidFill>
                    <a:srgbClr val="00B0F0"/>
                  </a:solidFill>
                </a:rPr>
                <a:t>&lt;</a:t>
              </a:r>
              <a:endParaRPr lang="es-ES" dirty="0">
                <a:solidFill>
                  <a:srgbClr val="00B0F0"/>
                </a:solidFill>
              </a:endParaRPr>
            </a:p>
          </p:txBody>
        </p:sp>
      </p:grpSp>
      <p:sp>
        <p:nvSpPr>
          <p:cNvPr id="112" name="111 CuadroTexto"/>
          <p:cNvSpPr txBox="1"/>
          <p:nvPr/>
        </p:nvSpPr>
        <p:spPr>
          <a:xfrm>
            <a:off x="7393159" y="2422629"/>
            <a:ext cx="1522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HAY CRUCE</a:t>
            </a:r>
          </a:p>
          <a:p>
            <a:r>
              <a:rPr lang="es-MX" dirty="0" smtClean="0"/>
              <a:t>PARTICIÓN</a:t>
            </a:r>
          </a:p>
        </p:txBody>
      </p:sp>
      <p:sp>
        <p:nvSpPr>
          <p:cNvPr id="114" name="113 CuadroTexto"/>
          <p:cNvSpPr txBox="1"/>
          <p:nvPr/>
        </p:nvSpPr>
        <p:spPr>
          <a:xfrm>
            <a:off x="4644008" y="3142709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INTERCAMBIAR PIVOTE</a:t>
            </a:r>
          </a:p>
          <a:p>
            <a:r>
              <a:rPr lang="es-MX" dirty="0" smtClean="0"/>
              <a:t>CON EL ÚLTIMO VALOR</a:t>
            </a:r>
            <a:endParaRPr lang="es-ES" dirty="0"/>
          </a:p>
        </p:txBody>
      </p:sp>
      <p:sp>
        <p:nvSpPr>
          <p:cNvPr id="116" name="115 Rectángulo"/>
          <p:cNvSpPr/>
          <p:nvPr/>
        </p:nvSpPr>
        <p:spPr>
          <a:xfrm>
            <a:off x="5292080" y="494629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116 Rectángulo"/>
          <p:cNvSpPr/>
          <p:nvPr/>
        </p:nvSpPr>
        <p:spPr>
          <a:xfrm>
            <a:off x="5943572" y="494629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117 Rectángulo"/>
          <p:cNvSpPr/>
          <p:nvPr/>
        </p:nvSpPr>
        <p:spPr>
          <a:xfrm>
            <a:off x="7183035" y="4946298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123 Rectángulo"/>
          <p:cNvSpPr/>
          <p:nvPr/>
        </p:nvSpPr>
        <p:spPr>
          <a:xfrm>
            <a:off x="909852" y="494629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124 Rectángulo"/>
          <p:cNvSpPr/>
          <p:nvPr/>
        </p:nvSpPr>
        <p:spPr>
          <a:xfrm>
            <a:off x="2056850" y="4946298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7" name="126 Grupo"/>
          <p:cNvGrpSpPr/>
          <p:nvPr/>
        </p:nvGrpSpPr>
        <p:grpSpPr>
          <a:xfrm>
            <a:off x="5228456" y="4085456"/>
            <a:ext cx="1937376" cy="642942"/>
            <a:chOff x="4578840" y="1129874"/>
            <a:chExt cx="1937376" cy="642942"/>
          </a:xfrm>
        </p:grpSpPr>
        <p:sp>
          <p:nvSpPr>
            <p:cNvPr id="128" name="127 Rectángulo"/>
            <p:cNvSpPr/>
            <p:nvPr/>
          </p:nvSpPr>
          <p:spPr>
            <a:xfrm>
              <a:off x="4578840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9" name="128 Rectángulo"/>
            <p:cNvSpPr/>
            <p:nvPr/>
          </p:nvSpPr>
          <p:spPr>
            <a:xfrm>
              <a:off x="5230332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0" name="129 Rectángulo"/>
            <p:cNvSpPr/>
            <p:nvPr/>
          </p:nvSpPr>
          <p:spPr>
            <a:xfrm>
              <a:off x="5873274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485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VIII: Ordenamientos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28800"/>
            <a:ext cx="7859216" cy="4704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Conocer los </a:t>
            </a:r>
            <a:r>
              <a:rPr lang="es-MX" dirty="0"/>
              <a:t>métodos de ordenamiento más usados y las condiciones bajo las cuales funcionan de manera </a:t>
            </a:r>
            <a:r>
              <a:rPr lang="es-MX" dirty="0" smtClean="0"/>
              <a:t>eficiente.</a:t>
            </a:r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smtClean="0"/>
              <a:t>Ordenamientos: </a:t>
            </a:r>
            <a:r>
              <a:rPr lang="es-MX" dirty="0" err="1" smtClean="0"/>
              <a:t>Radix</a:t>
            </a:r>
            <a:r>
              <a:rPr lang="es-MX" dirty="0" smtClean="0"/>
              <a:t>, Lexicográfico, Burbuja, Selección, Inserción y Quick </a:t>
            </a:r>
            <a:r>
              <a:rPr lang="es-MX" dirty="0" err="1" smtClean="0"/>
              <a:t>sort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2008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Quick </a:t>
            </a:r>
            <a:r>
              <a:rPr lang="es-MX" dirty="0" err="1" smtClean="0">
                <a:solidFill>
                  <a:srgbClr val="B08600"/>
                </a:solidFill>
              </a:rPr>
              <a:t>Sort</a:t>
            </a:r>
            <a:endParaRPr lang="es-ES" dirty="0">
              <a:solidFill>
                <a:srgbClr val="B08600"/>
              </a:solidFill>
            </a:endParaRPr>
          </a:p>
        </p:txBody>
      </p:sp>
      <p:grpSp>
        <p:nvGrpSpPr>
          <p:cNvPr id="49" name="48 Grupo"/>
          <p:cNvGrpSpPr/>
          <p:nvPr/>
        </p:nvGrpSpPr>
        <p:grpSpPr>
          <a:xfrm>
            <a:off x="1547664" y="8114650"/>
            <a:ext cx="3866202" cy="642942"/>
            <a:chOff x="2483768" y="2137986"/>
            <a:chExt cx="3866202" cy="642942"/>
          </a:xfrm>
          <a:noFill/>
        </p:grpSpPr>
        <p:sp>
          <p:nvSpPr>
            <p:cNvPr id="50" name="49 Rectángulo"/>
            <p:cNvSpPr/>
            <p:nvPr/>
          </p:nvSpPr>
          <p:spPr>
            <a:xfrm>
              <a:off x="2483768" y="2137986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50 Rectángulo"/>
            <p:cNvSpPr/>
            <p:nvPr/>
          </p:nvSpPr>
          <p:spPr>
            <a:xfrm>
              <a:off x="3126710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51 Rectángulo"/>
            <p:cNvSpPr/>
            <p:nvPr/>
          </p:nvSpPr>
          <p:spPr>
            <a:xfrm>
              <a:off x="3769652" y="2137986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4412594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18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5064086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5707028" y="2137986"/>
              <a:ext cx="642942" cy="64294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14" name="13 Conector recto de flecha"/>
          <p:cNvCxnSpPr/>
          <p:nvPr/>
        </p:nvCxnSpPr>
        <p:spPr>
          <a:xfrm flipH="1">
            <a:off x="3367964" y="7754610"/>
            <a:ext cx="1031711" cy="16890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499992" y="7538586"/>
            <a:ext cx="3950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 EN POSICIÓN CORRECTA</a:t>
            </a:r>
            <a:endParaRPr lang="es-ES" dirty="0"/>
          </a:p>
        </p:txBody>
      </p:sp>
      <p:sp>
        <p:nvSpPr>
          <p:cNvPr id="57" name="56 Rectángulo"/>
          <p:cNvSpPr/>
          <p:nvPr/>
        </p:nvSpPr>
        <p:spPr>
          <a:xfrm>
            <a:off x="3203848" y="1273890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115 Rectángulo"/>
          <p:cNvSpPr/>
          <p:nvPr/>
        </p:nvSpPr>
        <p:spPr>
          <a:xfrm>
            <a:off x="5292080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116 Rectángulo"/>
          <p:cNvSpPr/>
          <p:nvPr/>
        </p:nvSpPr>
        <p:spPr>
          <a:xfrm>
            <a:off x="5943572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117 Rectángulo"/>
          <p:cNvSpPr/>
          <p:nvPr/>
        </p:nvSpPr>
        <p:spPr>
          <a:xfrm>
            <a:off x="7183035" y="1268760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123 Rectángulo"/>
          <p:cNvSpPr/>
          <p:nvPr/>
        </p:nvSpPr>
        <p:spPr>
          <a:xfrm>
            <a:off x="909852" y="126876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124 Rectángulo"/>
          <p:cNvSpPr/>
          <p:nvPr/>
        </p:nvSpPr>
        <p:spPr>
          <a:xfrm>
            <a:off x="2056850" y="1268760"/>
            <a:ext cx="642942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6361643" y="2491676"/>
            <a:ext cx="1522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HAY CRUCE</a:t>
            </a:r>
          </a:p>
          <a:p>
            <a:r>
              <a:rPr lang="es-MX" dirty="0" smtClean="0"/>
              <a:t>PARTICIÓN</a:t>
            </a:r>
          </a:p>
        </p:txBody>
      </p:sp>
      <p:sp>
        <p:nvSpPr>
          <p:cNvPr id="65" name="64 CuadroTexto"/>
          <p:cNvSpPr txBox="1"/>
          <p:nvPr/>
        </p:nvSpPr>
        <p:spPr>
          <a:xfrm>
            <a:off x="3999183" y="3222619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INTERCAMBIAR PIVOTE</a:t>
            </a:r>
          </a:p>
          <a:p>
            <a:r>
              <a:rPr lang="es-MX" dirty="0" smtClean="0"/>
              <a:t>CON EL ÚLTIMO VALOR</a:t>
            </a:r>
            <a:endParaRPr lang="es-ES" dirty="0"/>
          </a:p>
        </p:txBody>
      </p:sp>
      <p:grpSp>
        <p:nvGrpSpPr>
          <p:cNvPr id="66" name="65 Grupo"/>
          <p:cNvGrpSpPr/>
          <p:nvPr/>
        </p:nvGrpSpPr>
        <p:grpSpPr>
          <a:xfrm>
            <a:off x="4616434" y="2498026"/>
            <a:ext cx="1285884" cy="642942"/>
            <a:chOff x="2650014" y="1129874"/>
            <a:chExt cx="1285884" cy="642942"/>
          </a:xfrm>
        </p:grpSpPr>
        <p:sp>
          <p:nvSpPr>
            <p:cNvPr id="67" name="66 Rectángulo"/>
            <p:cNvSpPr/>
            <p:nvPr/>
          </p:nvSpPr>
          <p:spPr>
            <a:xfrm>
              <a:off x="2650014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67 Rectángulo"/>
            <p:cNvSpPr/>
            <p:nvPr/>
          </p:nvSpPr>
          <p:spPr>
            <a:xfrm>
              <a:off x="3292956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69" name="68 Conector angular"/>
          <p:cNvCxnSpPr>
            <a:stCxn id="67" idx="0"/>
          </p:cNvCxnSpPr>
          <p:nvPr/>
        </p:nvCxnSpPr>
        <p:spPr>
          <a:xfrm rot="5400000" flipH="1" flipV="1">
            <a:off x="5588929" y="1847002"/>
            <a:ext cx="12700" cy="1302049"/>
          </a:xfrm>
          <a:prstGeom prst="bentConnector3">
            <a:avLst>
              <a:gd name="adj1" fmla="val 1800000"/>
            </a:avLst>
          </a:prstGeom>
          <a:ln w="2857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69 Grupo"/>
          <p:cNvGrpSpPr/>
          <p:nvPr/>
        </p:nvGrpSpPr>
        <p:grpSpPr>
          <a:xfrm>
            <a:off x="5440591" y="1979548"/>
            <a:ext cx="340999" cy="369332"/>
            <a:chOff x="4888231" y="4738435"/>
            <a:chExt cx="340999" cy="369332"/>
          </a:xfrm>
        </p:grpSpPr>
        <p:cxnSp>
          <p:nvCxnSpPr>
            <p:cNvPr id="71" name="70 Conector recto de flecha"/>
            <p:cNvCxnSpPr/>
            <p:nvPr/>
          </p:nvCxnSpPr>
          <p:spPr>
            <a:xfrm flipH="1">
              <a:off x="4888231" y="5037188"/>
              <a:ext cx="321471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71 CuadroTexto"/>
            <p:cNvSpPr txBox="1"/>
            <p:nvPr/>
          </p:nvSpPr>
          <p:spPr>
            <a:xfrm>
              <a:off x="4909912" y="4738435"/>
              <a:ext cx="319318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>
                  <a:solidFill>
                    <a:srgbClr val="00B0F0"/>
                  </a:solidFill>
                </a:rPr>
                <a:t>&lt;</a:t>
              </a:r>
              <a:endParaRPr lang="es-ES" dirty="0">
                <a:solidFill>
                  <a:srgbClr val="00B0F0"/>
                </a:solidFill>
              </a:endParaRPr>
            </a:p>
          </p:txBody>
        </p:sp>
      </p:grpSp>
      <p:sp>
        <p:nvSpPr>
          <p:cNvPr id="73" name="72 Forma libre"/>
          <p:cNvSpPr/>
          <p:nvPr/>
        </p:nvSpPr>
        <p:spPr>
          <a:xfrm>
            <a:off x="5768295" y="2038825"/>
            <a:ext cx="328533" cy="1183794"/>
          </a:xfrm>
          <a:custGeom>
            <a:avLst/>
            <a:gdLst>
              <a:gd name="connsiteX0" fmla="*/ 68882 w 328533"/>
              <a:gd name="connsiteY0" fmla="*/ 0 h 1009934"/>
              <a:gd name="connsiteX1" fmla="*/ 137121 w 328533"/>
              <a:gd name="connsiteY1" fmla="*/ 40943 h 1009934"/>
              <a:gd name="connsiteX2" fmla="*/ 164416 w 328533"/>
              <a:gd name="connsiteY2" fmla="*/ 81887 h 1009934"/>
              <a:gd name="connsiteX3" fmla="*/ 246303 w 328533"/>
              <a:gd name="connsiteY3" fmla="*/ 136478 h 1009934"/>
              <a:gd name="connsiteX4" fmla="*/ 287246 w 328533"/>
              <a:gd name="connsiteY4" fmla="*/ 163773 h 1009934"/>
              <a:gd name="connsiteX5" fmla="*/ 273598 w 328533"/>
              <a:gd name="connsiteY5" fmla="*/ 204716 h 1009934"/>
              <a:gd name="connsiteX6" fmla="*/ 232655 w 328533"/>
              <a:gd name="connsiteY6" fmla="*/ 232012 h 1009934"/>
              <a:gd name="connsiteX7" fmla="*/ 178064 w 328533"/>
              <a:gd name="connsiteY7" fmla="*/ 272955 h 1009934"/>
              <a:gd name="connsiteX8" fmla="*/ 137121 w 328533"/>
              <a:gd name="connsiteY8" fmla="*/ 286603 h 1009934"/>
              <a:gd name="connsiteX9" fmla="*/ 82530 w 328533"/>
              <a:gd name="connsiteY9" fmla="*/ 313898 h 1009934"/>
              <a:gd name="connsiteX10" fmla="*/ 643 w 328533"/>
              <a:gd name="connsiteY10" fmla="*/ 368490 h 1009934"/>
              <a:gd name="connsiteX11" fmla="*/ 41586 w 328533"/>
              <a:gd name="connsiteY11" fmla="*/ 409433 h 1009934"/>
              <a:gd name="connsiteX12" fmla="*/ 137121 w 328533"/>
              <a:gd name="connsiteY12" fmla="*/ 436728 h 1009934"/>
              <a:gd name="connsiteX13" fmla="*/ 191712 w 328533"/>
              <a:gd name="connsiteY13" fmla="*/ 464024 h 1009934"/>
              <a:gd name="connsiteX14" fmla="*/ 246303 w 328533"/>
              <a:gd name="connsiteY14" fmla="*/ 477672 h 1009934"/>
              <a:gd name="connsiteX15" fmla="*/ 287246 w 328533"/>
              <a:gd name="connsiteY15" fmla="*/ 491319 h 1009934"/>
              <a:gd name="connsiteX16" fmla="*/ 328189 w 328533"/>
              <a:gd name="connsiteY16" fmla="*/ 518615 h 1009934"/>
              <a:gd name="connsiteX17" fmla="*/ 259951 w 328533"/>
              <a:gd name="connsiteY17" fmla="*/ 586854 h 1009934"/>
              <a:gd name="connsiteX18" fmla="*/ 205360 w 328533"/>
              <a:gd name="connsiteY18" fmla="*/ 627797 h 1009934"/>
              <a:gd name="connsiteX19" fmla="*/ 82530 w 328533"/>
              <a:gd name="connsiteY19" fmla="*/ 668740 h 1009934"/>
              <a:gd name="connsiteX20" fmla="*/ 643 w 328533"/>
              <a:gd name="connsiteY20" fmla="*/ 736979 h 1009934"/>
              <a:gd name="connsiteX21" fmla="*/ 41586 w 328533"/>
              <a:gd name="connsiteY21" fmla="*/ 750627 h 1009934"/>
              <a:gd name="connsiteX22" fmla="*/ 123473 w 328533"/>
              <a:gd name="connsiteY22" fmla="*/ 805218 h 1009934"/>
              <a:gd name="connsiteX23" fmla="*/ 164416 w 328533"/>
              <a:gd name="connsiteY23" fmla="*/ 832513 h 1009934"/>
              <a:gd name="connsiteX24" fmla="*/ 205360 w 328533"/>
              <a:gd name="connsiteY24" fmla="*/ 859809 h 1009934"/>
              <a:gd name="connsiteX25" fmla="*/ 273598 w 328533"/>
              <a:gd name="connsiteY25" fmla="*/ 941696 h 1009934"/>
              <a:gd name="connsiteX26" fmla="*/ 328189 w 328533"/>
              <a:gd name="connsiteY26" fmla="*/ 1009934 h 10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8533" h="1009934">
                <a:moveTo>
                  <a:pt x="68882" y="0"/>
                </a:moveTo>
                <a:cubicBezTo>
                  <a:pt x="91628" y="13648"/>
                  <a:pt x="116981" y="23680"/>
                  <a:pt x="137121" y="40943"/>
                </a:cubicBezTo>
                <a:cubicBezTo>
                  <a:pt x="149575" y="51618"/>
                  <a:pt x="152072" y="71086"/>
                  <a:pt x="164416" y="81887"/>
                </a:cubicBezTo>
                <a:cubicBezTo>
                  <a:pt x="189104" y="103490"/>
                  <a:pt x="219007" y="118281"/>
                  <a:pt x="246303" y="136478"/>
                </a:cubicBezTo>
                <a:lnTo>
                  <a:pt x="287246" y="163773"/>
                </a:lnTo>
                <a:cubicBezTo>
                  <a:pt x="282697" y="177421"/>
                  <a:pt x="282585" y="193482"/>
                  <a:pt x="273598" y="204716"/>
                </a:cubicBezTo>
                <a:cubicBezTo>
                  <a:pt x="263351" y="217524"/>
                  <a:pt x="246002" y="222478"/>
                  <a:pt x="232655" y="232012"/>
                </a:cubicBezTo>
                <a:cubicBezTo>
                  <a:pt x="214146" y="245233"/>
                  <a:pt x="197813" y="261670"/>
                  <a:pt x="178064" y="272955"/>
                </a:cubicBezTo>
                <a:cubicBezTo>
                  <a:pt x="165574" y="280092"/>
                  <a:pt x="150344" y="280936"/>
                  <a:pt x="137121" y="286603"/>
                </a:cubicBezTo>
                <a:cubicBezTo>
                  <a:pt x="118421" y="294617"/>
                  <a:pt x="99976" y="303431"/>
                  <a:pt x="82530" y="313898"/>
                </a:cubicBezTo>
                <a:cubicBezTo>
                  <a:pt x="54400" y="330776"/>
                  <a:pt x="643" y="368490"/>
                  <a:pt x="643" y="368490"/>
                </a:cubicBezTo>
                <a:cubicBezTo>
                  <a:pt x="14291" y="382138"/>
                  <a:pt x="25527" y="398727"/>
                  <a:pt x="41586" y="409433"/>
                </a:cubicBezTo>
                <a:cubicBezTo>
                  <a:pt x="53335" y="417266"/>
                  <a:pt x="129838" y="434907"/>
                  <a:pt x="137121" y="436728"/>
                </a:cubicBezTo>
                <a:cubicBezTo>
                  <a:pt x="155318" y="445827"/>
                  <a:pt x="172662" y="456880"/>
                  <a:pt x="191712" y="464024"/>
                </a:cubicBezTo>
                <a:cubicBezTo>
                  <a:pt x="209275" y="470610"/>
                  <a:pt x="228268" y="472519"/>
                  <a:pt x="246303" y="477672"/>
                </a:cubicBezTo>
                <a:cubicBezTo>
                  <a:pt x="260135" y="481624"/>
                  <a:pt x="273598" y="486770"/>
                  <a:pt x="287246" y="491319"/>
                </a:cubicBezTo>
                <a:cubicBezTo>
                  <a:pt x="300894" y="500418"/>
                  <a:pt x="324972" y="502531"/>
                  <a:pt x="328189" y="518615"/>
                </a:cubicBezTo>
                <a:cubicBezTo>
                  <a:pt x="333648" y="545910"/>
                  <a:pt x="272689" y="577756"/>
                  <a:pt x="259951" y="586854"/>
                </a:cubicBezTo>
                <a:cubicBezTo>
                  <a:pt x="241442" y="600075"/>
                  <a:pt x="225244" y="616750"/>
                  <a:pt x="205360" y="627797"/>
                </a:cubicBezTo>
                <a:cubicBezTo>
                  <a:pt x="163308" y="651159"/>
                  <a:pt x="127505" y="657497"/>
                  <a:pt x="82530" y="668740"/>
                </a:cubicBezTo>
                <a:cubicBezTo>
                  <a:pt x="71756" y="674127"/>
                  <a:pt x="-7930" y="702686"/>
                  <a:pt x="643" y="736979"/>
                </a:cubicBezTo>
                <a:cubicBezTo>
                  <a:pt x="4132" y="750935"/>
                  <a:pt x="29010" y="743641"/>
                  <a:pt x="41586" y="750627"/>
                </a:cubicBezTo>
                <a:cubicBezTo>
                  <a:pt x="70263" y="766559"/>
                  <a:pt x="96177" y="787021"/>
                  <a:pt x="123473" y="805218"/>
                </a:cubicBezTo>
                <a:lnTo>
                  <a:pt x="164416" y="832513"/>
                </a:lnTo>
                <a:lnTo>
                  <a:pt x="205360" y="859809"/>
                </a:lnTo>
                <a:cubicBezTo>
                  <a:pt x="273124" y="961456"/>
                  <a:pt x="186035" y="836620"/>
                  <a:pt x="273598" y="941696"/>
                </a:cubicBezTo>
                <a:cubicBezTo>
                  <a:pt x="359674" y="1044987"/>
                  <a:pt x="248785" y="930530"/>
                  <a:pt x="328189" y="1009934"/>
                </a:cubicBez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5" name="74 Grupo"/>
          <p:cNvGrpSpPr/>
          <p:nvPr/>
        </p:nvGrpSpPr>
        <p:grpSpPr>
          <a:xfrm>
            <a:off x="4688442" y="4082202"/>
            <a:ext cx="1285884" cy="642942"/>
            <a:chOff x="2650014" y="1129874"/>
            <a:chExt cx="1285884" cy="642942"/>
          </a:xfrm>
        </p:grpSpPr>
        <p:sp>
          <p:nvSpPr>
            <p:cNvPr id="82" name="81 Rectángulo"/>
            <p:cNvSpPr/>
            <p:nvPr/>
          </p:nvSpPr>
          <p:spPr>
            <a:xfrm>
              <a:off x="2650014" y="1129874"/>
              <a:ext cx="642942" cy="6429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10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85 Rectángulo"/>
            <p:cNvSpPr/>
            <p:nvPr/>
          </p:nvSpPr>
          <p:spPr>
            <a:xfrm>
              <a:off x="3292956" y="1129874"/>
              <a:ext cx="642942" cy="642942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</a:t>
              </a:r>
              <a:endPara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2" name="91 CuadroTexto"/>
          <p:cNvSpPr txBox="1"/>
          <p:nvPr/>
        </p:nvSpPr>
        <p:spPr>
          <a:xfrm>
            <a:off x="3349768" y="264213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Pivote</a:t>
            </a:r>
            <a:endParaRPr lang="es-ES" dirty="0"/>
          </a:p>
        </p:txBody>
      </p:sp>
      <p:cxnSp>
        <p:nvCxnSpPr>
          <p:cNvPr id="93" name="92 Conector recto de flecha"/>
          <p:cNvCxnSpPr>
            <a:stCxn id="92" idx="3"/>
          </p:cNvCxnSpPr>
          <p:nvPr/>
        </p:nvCxnSpPr>
        <p:spPr>
          <a:xfrm>
            <a:off x="4175635" y="2826800"/>
            <a:ext cx="401804" cy="208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Rectángulo"/>
          <p:cNvSpPr/>
          <p:nvPr/>
        </p:nvSpPr>
        <p:spPr>
          <a:xfrm>
            <a:off x="3356248" y="494629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103 Rectángulo"/>
          <p:cNvSpPr/>
          <p:nvPr/>
        </p:nvSpPr>
        <p:spPr>
          <a:xfrm>
            <a:off x="4499992" y="494116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104 Rectángulo"/>
          <p:cNvSpPr/>
          <p:nvPr/>
        </p:nvSpPr>
        <p:spPr>
          <a:xfrm>
            <a:off x="5652120" y="494116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105 Rectángulo"/>
          <p:cNvSpPr/>
          <p:nvPr/>
        </p:nvSpPr>
        <p:spPr>
          <a:xfrm>
            <a:off x="6732240" y="494116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" name="106 Rectángulo"/>
          <p:cNvSpPr/>
          <p:nvPr/>
        </p:nvSpPr>
        <p:spPr>
          <a:xfrm>
            <a:off x="1062252" y="494116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107 Rectángulo"/>
          <p:cNvSpPr/>
          <p:nvPr/>
        </p:nvSpPr>
        <p:spPr>
          <a:xfrm>
            <a:off x="2209250" y="4941168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559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/>
          <a:p>
            <a:pPr algn="ctr"/>
            <a:r>
              <a:rPr lang="es-ES_tradnl" dirty="0" err="1" smtClean="0">
                <a:solidFill>
                  <a:srgbClr val="B08600"/>
                </a:solidFill>
              </a:rPr>
              <a:t>Quicksort</a:t>
            </a:r>
            <a:endParaRPr lang="es-ES_tradnl" dirty="0">
              <a:solidFill>
                <a:srgbClr val="B086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632848" cy="47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255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64220"/>
            <a:ext cx="5400600" cy="547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9603364">
            <a:off x="-2936859" y="867689"/>
            <a:ext cx="8229600" cy="811560"/>
          </a:xfrm>
        </p:spPr>
        <p:txBody>
          <a:bodyPr/>
          <a:lstStyle/>
          <a:p>
            <a:r>
              <a:rPr lang="es-MX" dirty="0" err="1" smtClean="0">
                <a:solidFill>
                  <a:srgbClr val="B08600"/>
                </a:solidFill>
              </a:rPr>
              <a:t>Quicksort</a:t>
            </a:r>
            <a:endParaRPr lang="es-ES" dirty="0">
              <a:solidFill>
                <a:srgbClr val="B08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43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Análisis del ordenamiento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err="1" smtClean="0">
                <a:solidFill>
                  <a:srgbClr val="B08600"/>
                </a:solidFill>
              </a:rPr>
              <a:t>Quicksort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Ordenamiento </a:t>
            </a:r>
            <a:r>
              <a:rPr lang="es-MX" dirty="0" err="1" smtClean="0"/>
              <a:t>Quicksort</a:t>
            </a:r>
            <a:endParaRPr lang="es-MX" dirty="0" smtClean="0"/>
          </a:p>
          <a:p>
            <a:r>
              <a:rPr lang="es-MX" dirty="0" smtClean="0"/>
              <a:t>En cada pasada</a:t>
            </a:r>
          </a:p>
          <a:p>
            <a:pPr lvl="1"/>
            <a:r>
              <a:rPr lang="es-MX" dirty="0" smtClean="0"/>
              <a:t>Realiza las comparaciones y genera una partición.</a:t>
            </a:r>
          </a:p>
          <a:p>
            <a:pPr lvl="1"/>
            <a:r>
              <a:rPr lang="es-MX" dirty="0" smtClean="0"/>
              <a:t>Si las particiones son con la mitad de los elementos, la complejidad es O(n log</a:t>
            </a:r>
            <a:r>
              <a:rPr lang="es-MX" baseline="-25000" dirty="0" smtClean="0"/>
              <a:t>2</a:t>
            </a:r>
            <a:r>
              <a:rPr lang="es-MX" dirty="0" smtClean="0"/>
              <a:t> n)</a:t>
            </a:r>
            <a:endParaRPr lang="es-MX" dirty="0"/>
          </a:p>
          <a:p>
            <a:pPr lvl="1"/>
            <a:r>
              <a:rPr lang="es-MX" dirty="0" smtClean="0"/>
              <a:t>En el peor de los casos puede ser O(</a:t>
            </a:r>
            <a:r>
              <a:rPr lang="es-MX" i="1" dirty="0" smtClean="0"/>
              <a:t>n</a:t>
            </a:r>
            <a:r>
              <a:rPr lang="es-MX" baseline="30000" dirty="0" smtClean="0"/>
              <a:t>2</a:t>
            </a:r>
            <a:r>
              <a:rPr lang="es-MX" dirty="0" smtClean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71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00200"/>
            <a:ext cx="8496944" cy="4876800"/>
          </a:xfrm>
        </p:spPr>
        <p:txBody>
          <a:bodyPr>
            <a:normAutofit/>
          </a:bodyPr>
          <a:lstStyle/>
          <a:p>
            <a:r>
              <a:rPr lang="es-MX" dirty="0" smtClean="0"/>
              <a:t>Corona A, Ancona M; Diseño de algoritmos y su codificación en lenguaje C. McGraw Hill 2011. </a:t>
            </a:r>
          </a:p>
          <a:p>
            <a:endParaRPr lang="es-ES" dirty="0" smtClean="0"/>
          </a:p>
          <a:p>
            <a:r>
              <a:rPr lang="es-MX" dirty="0" err="1" smtClean="0"/>
              <a:t>Joyanes</a:t>
            </a:r>
            <a:r>
              <a:rPr lang="es-MX" dirty="0" smtClean="0"/>
              <a:t> L., Rodríguez B., </a:t>
            </a:r>
            <a:r>
              <a:rPr lang="es-MX" dirty="0" err="1" smtClean="0"/>
              <a:t>Fernandez</a:t>
            </a:r>
            <a:r>
              <a:rPr lang="es-MX" dirty="0" smtClean="0"/>
              <a:t> M. Fundamentos de Programación: Algoritmos y Estructuras de Datos y Objetos.</a:t>
            </a:r>
            <a:r>
              <a:rPr lang="es-MX" dirty="0"/>
              <a:t> </a:t>
            </a:r>
            <a:r>
              <a:rPr lang="es-MX" dirty="0" smtClean="0"/>
              <a:t>McGraw-Hill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41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Deitel</a:t>
            </a:r>
            <a:r>
              <a:rPr lang="es-MX" dirty="0" smtClean="0"/>
              <a:t> H, </a:t>
            </a:r>
            <a:r>
              <a:rPr lang="es-MX" dirty="0" err="1" smtClean="0"/>
              <a:t>Deitel</a:t>
            </a:r>
            <a:r>
              <a:rPr lang="es-MX" dirty="0" smtClean="0"/>
              <a:t> P. C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program</a:t>
            </a:r>
            <a:r>
              <a:rPr lang="es-MX" dirty="0" smtClean="0"/>
              <a:t>, </a:t>
            </a:r>
            <a:r>
              <a:rPr lang="es-MX" dirty="0" err="1" smtClean="0"/>
              <a:t>introducing</a:t>
            </a:r>
            <a:r>
              <a:rPr lang="es-MX" dirty="0" smtClean="0"/>
              <a:t> C++ and Java. Prentice Hall 2004.</a:t>
            </a:r>
          </a:p>
          <a:p>
            <a:endParaRPr lang="es-MX" sz="1000" dirty="0" smtClean="0">
              <a:hlinkClick r:id="rId2"/>
            </a:endParaRPr>
          </a:p>
          <a:p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://www.acm.uiuc.edu/webmonkeys/book/c_guide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endParaRPr lang="es-MX" sz="1000" dirty="0" smtClean="0">
              <a:hlinkClick r:id="rId3"/>
            </a:endParaRPr>
          </a:p>
          <a:p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://www.gnu.org/software/gnu-c-manual/gnu-c-manual.html</a:t>
            </a:r>
            <a:endParaRPr lang="es-MX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74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84176"/>
            <a:ext cx="8208912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Se introducen los conceptos básicos de un ordenamiento, se presenta el </a:t>
            </a:r>
            <a:r>
              <a:rPr lang="es-MX" dirty="0" err="1" smtClean="0"/>
              <a:t>radix</a:t>
            </a:r>
            <a:r>
              <a:rPr lang="es-MX" dirty="0" smtClean="0"/>
              <a:t> </a:t>
            </a:r>
            <a:r>
              <a:rPr lang="es-MX" dirty="0" err="1" smtClean="0"/>
              <a:t>sort</a:t>
            </a:r>
            <a:r>
              <a:rPr lang="es-MX" dirty="0" smtClean="0"/>
              <a:t>, un algoritmo que ordena los números por clasificación.</a:t>
            </a:r>
          </a:p>
          <a:p>
            <a:pPr lvl="1"/>
            <a:r>
              <a:rPr lang="es-MX" dirty="0" smtClean="0"/>
              <a:t>Se presenta el funcionamiento y complejidad computacional de algoritmos que utilizan comparaciones para hacer el ordenamiento: burbuja, selección, inserción y </a:t>
            </a:r>
            <a:r>
              <a:rPr lang="es-MX" dirty="0" err="1" smtClean="0"/>
              <a:t>Quicksort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8208912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4 horas, </a:t>
            </a:r>
            <a:r>
              <a:rPr lang="es-MX" dirty="0"/>
              <a:t>además de realizar </a:t>
            </a:r>
            <a:r>
              <a:rPr lang="es-MX" dirty="0" smtClean="0"/>
              <a:t>10 </a:t>
            </a:r>
            <a:r>
              <a:rPr lang="es-MX" dirty="0"/>
              <a:t>horas de </a:t>
            </a:r>
            <a:r>
              <a:rPr lang="es-MX" dirty="0" smtClean="0"/>
              <a:t>práctica en laboratorio acerca de los ordenamientos</a:t>
            </a:r>
            <a:r>
              <a:rPr lang="es-MX" dirty="0" smtClean="0">
                <a:solidFill>
                  <a:srgbClr val="000000"/>
                </a:solidFill>
              </a:rPr>
              <a:t>.</a:t>
            </a:r>
          </a:p>
          <a:p>
            <a:r>
              <a:rPr lang="es-MX" dirty="0" smtClean="0"/>
              <a:t>A continuación se presenta una tabla para relacionar las dispositivas con los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532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5256584" cy="77876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34380"/>
            <a:ext cx="7524501" cy="552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927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Ordenamientos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b="1" dirty="0"/>
              <a:t>Dada una secuencia de </a:t>
            </a:r>
            <a:r>
              <a:rPr lang="es-ES_tradnl" b="1" i="1" dirty="0"/>
              <a:t>n</a:t>
            </a:r>
            <a:r>
              <a:rPr lang="es-ES_tradnl" b="1" dirty="0"/>
              <a:t> datos a</a:t>
            </a:r>
            <a:r>
              <a:rPr lang="es-ES_tradnl" b="1" baseline="-25000" dirty="0"/>
              <a:t>1</a:t>
            </a:r>
            <a:r>
              <a:rPr lang="es-ES_tradnl" b="1" dirty="0"/>
              <a:t>, a</a:t>
            </a:r>
            <a:r>
              <a:rPr lang="es-ES_tradnl" b="1" baseline="-25000" dirty="0"/>
              <a:t>2</a:t>
            </a:r>
            <a:r>
              <a:rPr lang="es-ES_tradnl" b="1" dirty="0"/>
              <a:t>,…,</a:t>
            </a:r>
            <a:r>
              <a:rPr lang="es-ES_tradnl" b="1" dirty="0" err="1"/>
              <a:t>a</a:t>
            </a:r>
            <a:r>
              <a:rPr lang="es-ES_tradnl" b="1" i="1" baseline="-25000" dirty="0" err="1"/>
              <a:t>n</a:t>
            </a:r>
            <a:r>
              <a:rPr lang="es-ES_tradnl" b="1" dirty="0"/>
              <a:t> tomados de un conjunto con orden lineal </a:t>
            </a:r>
            <a:r>
              <a:rPr lang="es-ES_tradnl" b="1" dirty="0">
                <a:sym typeface="Symbol" pitchFamily="18" charset="2"/>
              </a:rPr>
              <a:t>, el ordenamiento consiste en encontrar una permutación  de los elementos que asocie la secuencia dada en una secuencia no decreciente:</a:t>
            </a:r>
          </a:p>
          <a:p>
            <a:pPr algn="ctr">
              <a:buFont typeface="Monotype Sorts" charset="2"/>
              <a:buNone/>
            </a:pPr>
            <a:r>
              <a:rPr lang="es-ES_tradnl" dirty="0"/>
              <a:t>a</a:t>
            </a:r>
            <a:r>
              <a:rPr lang="es-ES_tradnl" baseline="-25000" dirty="0">
                <a:sym typeface="Symbol" pitchFamily="18" charset="2"/>
              </a:rPr>
              <a:t>(1)</a:t>
            </a:r>
            <a:r>
              <a:rPr lang="es-ES_tradnl" dirty="0"/>
              <a:t>, a</a:t>
            </a:r>
            <a:r>
              <a:rPr lang="es-ES_tradnl" baseline="-25000" dirty="0">
                <a:sym typeface="Symbol" pitchFamily="18" charset="2"/>
              </a:rPr>
              <a:t>(2)</a:t>
            </a:r>
            <a:r>
              <a:rPr lang="es-ES_tradnl" dirty="0"/>
              <a:t>,…,a</a:t>
            </a:r>
            <a:r>
              <a:rPr lang="es-ES_tradnl" baseline="-25000" dirty="0">
                <a:sym typeface="Symbol" pitchFamily="18" charset="2"/>
              </a:rPr>
              <a:t>(n) </a:t>
            </a:r>
            <a:r>
              <a:rPr lang="es-ES_tradnl" dirty="0"/>
              <a:t>tal que a</a:t>
            </a:r>
            <a:r>
              <a:rPr lang="es-ES_tradnl" baseline="-25000" dirty="0">
                <a:sym typeface="Symbol" pitchFamily="18" charset="2"/>
              </a:rPr>
              <a:t>(</a:t>
            </a:r>
            <a:r>
              <a:rPr lang="es-ES_tradnl" i="1" baseline="-25000" dirty="0">
                <a:sym typeface="Symbol" pitchFamily="18" charset="2"/>
              </a:rPr>
              <a:t>i</a:t>
            </a:r>
            <a:r>
              <a:rPr lang="es-ES_tradnl" baseline="-25000" dirty="0">
                <a:sym typeface="Symbol" pitchFamily="18" charset="2"/>
              </a:rPr>
              <a:t>) </a:t>
            </a:r>
            <a:r>
              <a:rPr lang="es-ES_tradnl" dirty="0">
                <a:sym typeface="Symbol" pitchFamily="18" charset="2"/>
              </a:rPr>
              <a:t></a:t>
            </a:r>
            <a:r>
              <a:rPr lang="es-ES_tradnl" dirty="0"/>
              <a:t> a</a:t>
            </a:r>
            <a:r>
              <a:rPr lang="es-ES_tradnl" baseline="-25000" dirty="0">
                <a:sym typeface="Symbol" pitchFamily="18" charset="2"/>
              </a:rPr>
              <a:t>(</a:t>
            </a:r>
            <a:r>
              <a:rPr lang="es-ES_tradnl" i="1" baseline="-25000" dirty="0">
                <a:sym typeface="Symbol" pitchFamily="18" charset="2"/>
              </a:rPr>
              <a:t>i</a:t>
            </a:r>
            <a:r>
              <a:rPr lang="es-ES_tradnl" baseline="-25000" dirty="0">
                <a:sym typeface="Symbol" pitchFamily="18" charset="2"/>
              </a:rPr>
              <a:t>+1)</a:t>
            </a:r>
            <a:r>
              <a:rPr lang="es-ES_tradnl" dirty="0"/>
              <a:t> 1</a:t>
            </a:r>
            <a:r>
              <a:rPr lang="es-ES_tradnl" dirty="0">
                <a:sym typeface="Symbol" pitchFamily="18" charset="2"/>
              </a:rPr>
              <a:t></a:t>
            </a:r>
            <a:r>
              <a:rPr lang="es-ES_tradnl" dirty="0"/>
              <a:t> </a:t>
            </a:r>
            <a:r>
              <a:rPr lang="es-ES_tradnl" i="1" dirty="0"/>
              <a:t>i</a:t>
            </a:r>
            <a:r>
              <a:rPr lang="es-ES_tradnl" dirty="0"/>
              <a:t>&lt;</a:t>
            </a:r>
            <a:r>
              <a:rPr lang="es-ES_tradnl" i="1" dirty="0"/>
              <a:t>n</a:t>
            </a:r>
          </a:p>
          <a:p>
            <a:pPr algn="just">
              <a:buFont typeface="Monotype Sorts" charset="2"/>
              <a:buNone/>
            </a:pPr>
            <a:endParaRPr lang="es-ES_tradnl" sz="1000" b="1" dirty="0"/>
          </a:p>
          <a:p>
            <a:pPr algn="just">
              <a:buFont typeface="Monotype Sorts" charset="2"/>
              <a:buNone/>
            </a:pPr>
            <a:r>
              <a:rPr lang="es-ES_tradnl" sz="2400" b="1" dirty="0"/>
              <a:t>    </a:t>
            </a:r>
            <a:endParaRPr lang="es-ES_tradnl" sz="2400" b="1" baseline="-250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14643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Ordenamientos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/>
              <a:t>Para la entrada 2,5,4,1,3 </a:t>
            </a:r>
            <a:r>
              <a:rPr lang="es-ES_tradnl" b="1" dirty="0" smtClean="0"/>
              <a:t> la </a:t>
            </a:r>
            <a:r>
              <a:rPr lang="es-ES_tradnl" b="1" dirty="0"/>
              <a:t>permutación que produce el ordenamiento es: </a:t>
            </a:r>
            <a:endParaRPr lang="es-ES_tradnl" b="1" dirty="0" smtClean="0"/>
          </a:p>
          <a:p>
            <a:pPr algn="ctr">
              <a:buNone/>
            </a:pPr>
            <a:r>
              <a:rPr lang="es-ES_tradnl" b="1" dirty="0" smtClean="0">
                <a:sym typeface="Symbol" pitchFamily="18" charset="2"/>
              </a:rPr>
              <a:t></a:t>
            </a:r>
            <a:r>
              <a:rPr lang="es-ES_tradnl" b="1" dirty="0"/>
              <a:t>(1)=2, </a:t>
            </a:r>
            <a:r>
              <a:rPr lang="es-ES_tradnl" b="1" dirty="0">
                <a:sym typeface="Symbol" pitchFamily="18" charset="2"/>
              </a:rPr>
              <a:t></a:t>
            </a:r>
            <a:r>
              <a:rPr lang="es-ES_tradnl" b="1" dirty="0"/>
              <a:t>(2)=5, </a:t>
            </a:r>
            <a:r>
              <a:rPr lang="es-ES_tradnl" b="1" dirty="0">
                <a:sym typeface="Symbol" pitchFamily="18" charset="2"/>
              </a:rPr>
              <a:t></a:t>
            </a:r>
            <a:r>
              <a:rPr lang="es-ES_tradnl" b="1" dirty="0"/>
              <a:t>(3)=4, </a:t>
            </a:r>
            <a:r>
              <a:rPr lang="es-ES_tradnl" b="1" dirty="0">
                <a:sym typeface="Symbol" pitchFamily="18" charset="2"/>
              </a:rPr>
              <a:t></a:t>
            </a:r>
            <a:r>
              <a:rPr lang="es-ES_tradnl" b="1" dirty="0"/>
              <a:t>(4)=1, y </a:t>
            </a:r>
            <a:r>
              <a:rPr lang="es-ES_tradnl" b="1" dirty="0">
                <a:sym typeface="Symbol" pitchFamily="18" charset="2"/>
              </a:rPr>
              <a:t></a:t>
            </a:r>
            <a:r>
              <a:rPr lang="es-ES_tradnl" b="1" dirty="0"/>
              <a:t>(5)=</a:t>
            </a:r>
            <a:r>
              <a:rPr lang="es-ES_tradnl" b="1" dirty="0" smtClean="0"/>
              <a:t>3 </a:t>
            </a:r>
          </a:p>
          <a:p>
            <a:r>
              <a:rPr lang="es-ES_tradnl" b="1" dirty="0" smtClean="0"/>
              <a:t>Así</a:t>
            </a:r>
            <a:r>
              <a:rPr lang="es-ES_tradnl" b="1" dirty="0"/>
              <a:t>:</a:t>
            </a:r>
          </a:p>
          <a:p>
            <a:pPr algn="ctr">
              <a:buFont typeface="Monotype Sorts" charset="2"/>
              <a:buNone/>
            </a:pPr>
            <a:r>
              <a:rPr lang="es-ES_tradnl" dirty="0"/>
              <a:t>a</a:t>
            </a:r>
            <a:r>
              <a:rPr lang="es-ES_tradnl" baseline="-25000" dirty="0">
                <a:sym typeface="Symbol" pitchFamily="18" charset="2"/>
              </a:rPr>
              <a:t>(4)</a:t>
            </a:r>
            <a:r>
              <a:rPr lang="es-ES_tradnl" dirty="0"/>
              <a:t>, a</a:t>
            </a:r>
            <a:r>
              <a:rPr lang="es-ES_tradnl" baseline="-25000" dirty="0">
                <a:sym typeface="Symbol" pitchFamily="18" charset="2"/>
              </a:rPr>
              <a:t>(1)</a:t>
            </a:r>
            <a:r>
              <a:rPr lang="es-ES_tradnl" dirty="0"/>
              <a:t>, a</a:t>
            </a:r>
            <a:r>
              <a:rPr lang="es-ES_tradnl" baseline="-25000" dirty="0">
                <a:sym typeface="Symbol" pitchFamily="18" charset="2"/>
              </a:rPr>
              <a:t>(5)</a:t>
            </a:r>
            <a:r>
              <a:rPr lang="es-ES_tradnl" dirty="0"/>
              <a:t>, a</a:t>
            </a:r>
            <a:r>
              <a:rPr lang="es-ES_tradnl" baseline="-25000" dirty="0">
                <a:sym typeface="Symbol" pitchFamily="18" charset="2"/>
              </a:rPr>
              <a:t>(3)</a:t>
            </a:r>
            <a:r>
              <a:rPr lang="es-ES_tradnl" dirty="0"/>
              <a:t>, a</a:t>
            </a:r>
            <a:r>
              <a:rPr lang="es-ES_tradnl" baseline="-25000" dirty="0">
                <a:sym typeface="Symbol" pitchFamily="18" charset="2"/>
              </a:rPr>
              <a:t>(2)</a:t>
            </a:r>
          </a:p>
          <a:p>
            <a:pPr algn="ctr">
              <a:buFont typeface="Monotype Sorts" charset="2"/>
              <a:buNone/>
            </a:pPr>
            <a:r>
              <a:rPr lang="es-ES_tradnl" b="1" dirty="0"/>
              <a:t> 1</a:t>
            </a:r>
            <a:r>
              <a:rPr lang="es-ES_tradnl" b="1" baseline="-25000" dirty="0">
                <a:sym typeface="Symbol" pitchFamily="18" charset="2"/>
              </a:rPr>
              <a:t>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2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3</a:t>
            </a:r>
            <a:r>
              <a:rPr lang="es-ES_tradnl" b="1" baseline="-25000" dirty="0">
                <a:sym typeface="Symbol" pitchFamily="18" charset="2"/>
              </a:rPr>
              <a:t>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4</a:t>
            </a:r>
            <a:r>
              <a:rPr lang="es-ES_tradnl" b="1" baseline="-25000" dirty="0">
                <a:sym typeface="Symbol" pitchFamily="18" charset="2"/>
              </a:rPr>
              <a:t> </a:t>
            </a:r>
            <a:r>
              <a:rPr lang="es-ES_tradnl" b="1" dirty="0">
                <a:sym typeface="Symbol" pitchFamily="18" charset="2"/>
              </a:rPr>
              <a:t></a:t>
            </a:r>
            <a:r>
              <a:rPr lang="es-ES_tradnl" b="1" dirty="0"/>
              <a:t> 5 </a:t>
            </a:r>
          </a:p>
        </p:txBody>
      </p:sp>
    </p:spTree>
    <p:extLst>
      <p:ext uri="{BB962C8B-B14F-4D97-AF65-F5344CB8AC3E}">
        <p14:creationId xmlns:p14="http://schemas.microsoft.com/office/powerpoint/2010/main" val="3245036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Ordenamientos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13097" y="1196752"/>
            <a:ext cx="8207375" cy="4467225"/>
          </a:xfrm>
        </p:spPr>
        <p:txBody>
          <a:bodyPr/>
          <a:lstStyle/>
          <a:p>
            <a:r>
              <a:rPr lang="es-ES_tradnl" b="1" dirty="0"/>
              <a:t>n= 4    Conjunto {1, 2, 3, 4}   </a:t>
            </a:r>
            <a:r>
              <a:rPr lang="es-ES_tradnl" b="1" dirty="0" smtClean="0"/>
              <a:t>Permutaciones</a:t>
            </a:r>
          </a:p>
          <a:p>
            <a:r>
              <a:rPr lang="es-ES_tradnl" sz="2400" b="1" dirty="0" smtClean="0"/>
              <a:t>1</a:t>
            </a:r>
            <a:r>
              <a:rPr lang="es-ES_tradnl" sz="2400" b="1" dirty="0"/>
              <a:t>, 2, 3, </a:t>
            </a:r>
            <a:r>
              <a:rPr lang="es-ES_tradnl" sz="2400" b="1" dirty="0" smtClean="0"/>
              <a:t>4	1</a:t>
            </a:r>
            <a:r>
              <a:rPr lang="es-ES_tradnl" sz="2400" b="1" dirty="0"/>
              <a:t>, 2, 4, </a:t>
            </a:r>
            <a:r>
              <a:rPr lang="es-ES_tradnl" sz="2400" b="1" dirty="0" smtClean="0"/>
              <a:t>3	1</a:t>
            </a:r>
            <a:r>
              <a:rPr lang="es-ES_tradnl" sz="2400" b="1" dirty="0"/>
              <a:t>, 3, 2, </a:t>
            </a:r>
            <a:r>
              <a:rPr lang="es-ES_tradnl" sz="2400" b="1" dirty="0" smtClean="0"/>
              <a:t>4	1</a:t>
            </a:r>
            <a:r>
              <a:rPr lang="es-ES_tradnl" sz="2400" b="1" dirty="0"/>
              <a:t>, 3, 4, </a:t>
            </a:r>
            <a:r>
              <a:rPr lang="es-ES_tradnl" sz="2400" b="1" dirty="0" smtClean="0"/>
              <a:t>2</a:t>
            </a:r>
          </a:p>
          <a:p>
            <a:r>
              <a:rPr lang="es-ES_tradnl" sz="2400" b="1" dirty="0" smtClean="0"/>
              <a:t>1, 4, 2, 3	1, 4, 3, 2	2, 1, 3, 4	2, 1, 4, 3</a:t>
            </a:r>
          </a:p>
          <a:p>
            <a:r>
              <a:rPr lang="es-ES_tradnl" sz="2400" b="1" dirty="0" smtClean="0"/>
              <a:t>2</a:t>
            </a:r>
            <a:r>
              <a:rPr lang="es-ES_tradnl" sz="2400" b="1" dirty="0"/>
              <a:t>, 3, 1, 4	2, 3, 4, 1	</a:t>
            </a:r>
            <a:r>
              <a:rPr lang="es-ES_tradnl" sz="2400" b="1" dirty="0" smtClean="0"/>
              <a:t>2</a:t>
            </a:r>
            <a:r>
              <a:rPr lang="es-ES_tradnl" sz="2400" b="1" dirty="0"/>
              <a:t>, 4, 1, 3	</a:t>
            </a:r>
            <a:r>
              <a:rPr lang="es-ES_tradnl" sz="2400" b="1" dirty="0" smtClean="0"/>
              <a:t>2</a:t>
            </a:r>
            <a:r>
              <a:rPr lang="es-ES_tradnl" sz="2400" b="1" dirty="0"/>
              <a:t>, 4, 3, </a:t>
            </a:r>
            <a:r>
              <a:rPr lang="es-ES_tradnl" sz="2400" b="1" dirty="0" smtClean="0"/>
              <a:t>1</a:t>
            </a:r>
          </a:p>
          <a:p>
            <a:r>
              <a:rPr lang="es-ES_tradnl" sz="2400" b="1" dirty="0" smtClean="0"/>
              <a:t>3</a:t>
            </a:r>
            <a:r>
              <a:rPr lang="es-ES_tradnl" sz="2400" b="1" dirty="0"/>
              <a:t>, 1, 2, 4	3, 1, 4, 2	</a:t>
            </a:r>
            <a:r>
              <a:rPr lang="es-ES_tradnl" sz="2400" b="1" dirty="0" smtClean="0"/>
              <a:t>3</a:t>
            </a:r>
            <a:r>
              <a:rPr lang="es-ES_tradnl" sz="2400" b="1" dirty="0"/>
              <a:t>, 2, 1, 4	</a:t>
            </a:r>
            <a:r>
              <a:rPr lang="es-ES_tradnl" sz="2400" b="1" dirty="0" smtClean="0"/>
              <a:t>3</a:t>
            </a:r>
            <a:r>
              <a:rPr lang="es-ES_tradnl" sz="2400" b="1" dirty="0"/>
              <a:t>, 2, 4, </a:t>
            </a:r>
            <a:r>
              <a:rPr lang="es-ES_tradnl" sz="2400" b="1" dirty="0" smtClean="0"/>
              <a:t>1</a:t>
            </a:r>
          </a:p>
          <a:p>
            <a:r>
              <a:rPr lang="es-ES_tradnl" sz="2400" b="1" dirty="0" smtClean="0"/>
              <a:t>3</a:t>
            </a:r>
            <a:r>
              <a:rPr lang="es-ES_tradnl" sz="2400" b="1" dirty="0"/>
              <a:t>, 4, 1, 2	3, 4, 2, </a:t>
            </a:r>
            <a:r>
              <a:rPr lang="es-ES_tradnl" sz="2400" b="1" dirty="0" smtClean="0"/>
              <a:t>1	4</a:t>
            </a:r>
            <a:r>
              <a:rPr lang="es-ES_tradnl" sz="2400" b="1" dirty="0"/>
              <a:t>, 1, 2, 3	</a:t>
            </a:r>
            <a:r>
              <a:rPr lang="es-ES_tradnl" sz="2400" b="1" dirty="0" smtClean="0"/>
              <a:t>4</a:t>
            </a:r>
            <a:r>
              <a:rPr lang="es-ES_tradnl" sz="2400" b="1" dirty="0"/>
              <a:t>, 1, 3, </a:t>
            </a:r>
            <a:r>
              <a:rPr lang="es-ES_tradnl" sz="2400" b="1" dirty="0" smtClean="0"/>
              <a:t>2</a:t>
            </a:r>
          </a:p>
          <a:p>
            <a:r>
              <a:rPr lang="es-ES_tradnl" sz="2400" b="1" dirty="0" smtClean="0"/>
              <a:t>4</a:t>
            </a:r>
            <a:r>
              <a:rPr lang="es-ES_tradnl" sz="2400" b="1" dirty="0"/>
              <a:t>, 2, 1, 3	4, 2, 3, 1	</a:t>
            </a:r>
            <a:r>
              <a:rPr lang="es-ES_tradnl" sz="2400" b="1" dirty="0" smtClean="0"/>
              <a:t>4</a:t>
            </a:r>
            <a:r>
              <a:rPr lang="es-ES_tradnl" sz="2400" b="1" dirty="0"/>
              <a:t>, 3, 1, </a:t>
            </a:r>
            <a:r>
              <a:rPr lang="es-ES_tradnl" sz="2400" b="1" dirty="0" smtClean="0"/>
              <a:t>2	4</a:t>
            </a:r>
            <a:r>
              <a:rPr lang="es-ES_tradnl" sz="2400" b="1" dirty="0"/>
              <a:t>, 3, 2, 1</a:t>
            </a:r>
          </a:p>
          <a:p>
            <a:r>
              <a:rPr lang="es-ES_tradnl" sz="2400" b="1" dirty="0"/>
              <a:t>Para una secuencia de </a:t>
            </a:r>
            <a:r>
              <a:rPr lang="es-ES_tradnl" sz="2400" b="1" i="1" dirty="0"/>
              <a:t>n</a:t>
            </a:r>
            <a:r>
              <a:rPr lang="es-ES_tradnl" sz="2400" b="1" dirty="0"/>
              <a:t> elementos, el número de permutaciones considerando </a:t>
            </a:r>
            <a:r>
              <a:rPr lang="es-ES_tradnl" sz="2400" b="1" i="1" dirty="0"/>
              <a:t>n</a:t>
            </a:r>
            <a:r>
              <a:rPr lang="es-ES_tradnl" sz="2400" b="1" dirty="0"/>
              <a:t> elementos es </a:t>
            </a:r>
            <a:r>
              <a:rPr lang="es-ES_tradnl" sz="2400" b="1" i="1" dirty="0"/>
              <a:t>n</a:t>
            </a:r>
            <a:r>
              <a:rPr lang="es-ES_tradnl" sz="2400" b="1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94590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¿Porqué?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/>
              <a:t>Uso frecuente</a:t>
            </a:r>
          </a:p>
          <a:p>
            <a:r>
              <a:rPr lang="es-ES_tradnl" b="1"/>
              <a:t>Facilidad de uso de los datos</a:t>
            </a:r>
          </a:p>
          <a:p>
            <a:r>
              <a:rPr lang="es-ES_tradnl" b="1"/>
              <a:t>Diseño de algoritmos (preprocesamiento)</a:t>
            </a:r>
          </a:p>
          <a:p>
            <a:pPr lvl="1"/>
            <a:r>
              <a:rPr lang="es-ES_tradnl" b="1"/>
              <a:t>Algoritmos Avaros</a:t>
            </a:r>
          </a:p>
          <a:p>
            <a:pPr lvl="1"/>
            <a:r>
              <a:rPr lang="es-ES_tradnl" b="1"/>
              <a:t>Mínimo y Máximo</a:t>
            </a:r>
          </a:p>
          <a:p>
            <a:pPr lvl="1"/>
            <a:r>
              <a:rPr lang="es-ES_tradnl" b="1"/>
              <a:t>Mediana</a:t>
            </a:r>
          </a:p>
        </p:txBody>
      </p:sp>
    </p:spTree>
    <p:extLst>
      <p:ext uri="{BB962C8B-B14F-4D97-AF65-F5344CB8AC3E}">
        <p14:creationId xmlns:p14="http://schemas.microsoft.com/office/powerpoint/2010/main" val="340669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B08600"/>
                </a:solidFill>
              </a:rPr>
              <a:t>Clasificación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>
                <a:solidFill>
                  <a:srgbClr val="B08600"/>
                </a:solidFill>
              </a:rPr>
              <a:t>Internos.</a:t>
            </a:r>
            <a:r>
              <a:rPr lang="es-ES_tradnl" dirty="0"/>
              <a:t> Los datos residen en memoria principal y son pocos</a:t>
            </a:r>
          </a:p>
          <a:p>
            <a:endParaRPr lang="es-ES_tradnl" dirty="0"/>
          </a:p>
          <a:p>
            <a:r>
              <a:rPr lang="es-ES_tradnl" dirty="0">
                <a:solidFill>
                  <a:srgbClr val="B08600"/>
                </a:solidFill>
              </a:rPr>
              <a:t>Externos.</a:t>
            </a:r>
            <a:r>
              <a:rPr lang="es-ES_tradnl" dirty="0"/>
              <a:t> Los datos residen en memoria secundaria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B08600"/>
                </a:solidFill>
              </a:rPr>
              <a:t>Datos con estructura.</a:t>
            </a:r>
            <a:r>
              <a:rPr lang="es-MX" dirty="0"/>
              <a:t> Aprovechan la estructura de los datos a ordenar</a:t>
            </a:r>
          </a:p>
          <a:p>
            <a:endParaRPr lang="es-MX" dirty="0"/>
          </a:p>
          <a:p>
            <a:r>
              <a:rPr lang="es-MX" dirty="0">
                <a:solidFill>
                  <a:srgbClr val="B08600"/>
                </a:solidFill>
              </a:rPr>
              <a:t>Datos sin estructura. </a:t>
            </a:r>
            <a:r>
              <a:rPr lang="es-MX" dirty="0"/>
              <a:t>Se asume que los datos no tienen ninguna estructura.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73523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ersonalizado 47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4027</TotalTime>
  <Words>1848</Words>
  <Application>Microsoft Office PowerPoint</Application>
  <PresentationFormat>Presentación en pantalla (4:3)</PresentationFormat>
  <Paragraphs>600</Paragraphs>
  <Slides>48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0" baseType="lpstr">
      <vt:lpstr>Píxel</vt:lpstr>
      <vt:lpstr>Ecuación</vt:lpstr>
      <vt:lpstr>Presentación de PowerPoint</vt:lpstr>
      <vt:lpstr>Presentación de PowerPoint</vt:lpstr>
      <vt:lpstr>Presentación de PowerPoint</vt:lpstr>
      <vt:lpstr>Unidad de competencia VIII: Ordenamientos</vt:lpstr>
      <vt:lpstr>Ordenamientos</vt:lpstr>
      <vt:lpstr>Ordenamientos</vt:lpstr>
      <vt:lpstr>Ordenamientos</vt:lpstr>
      <vt:lpstr>¿Porqué?</vt:lpstr>
      <vt:lpstr>Clasificación</vt:lpstr>
      <vt:lpstr>Aprovechamiento de la estructura</vt:lpstr>
      <vt:lpstr>Algoritmo Radix Sort</vt:lpstr>
      <vt:lpstr>Radix Sort</vt:lpstr>
      <vt:lpstr>Radix Sort</vt:lpstr>
      <vt:lpstr>Radix Sort</vt:lpstr>
      <vt:lpstr>Presentación de PowerPoint</vt:lpstr>
      <vt:lpstr>Complejidad</vt:lpstr>
      <vt:lpstr>Ordenamiento de cadenas</vt:lpstr>
      <vt:lpstr>Lexicográfico</vt:lpstr>
      <vt:lpstr>Presentación de PowerPoint</vt:lpstr>
      <vt:lpstr>El ordenamiento lexicográfico</vt:lpstr>
      <vt:lpstr>Ordenamientos por comparaciones</vt:lpstr>
      <vt:lpstr>Ordenamiento por comparación</vt:lpstr>
      <vt:lpstr>Ordenamiento Burbuja  (Bubble sort)</vt:lpstr>
      <vt:lpstr>Bubble Sort</vt:lpstr>
      <vt:lpstr>BubbleSort</vt:lpstr>
      <vt:lpstr>Bubble Sort</vt:lpstr>
      <vt:lpstr>Análisis del bubble sort</vt:lpstr>
      <vt:lpstr>Análisis de Bubble sort</vt:lpstr>
      <vt:lpstr>Ordenamiento por Selección  (Selection sort)</vt:lpstr>
      <vt:lpstr>Selecciona el menor y lo intercambia por el de la posición 1</vt:lpstr>
      <vt:lpstr>Ordenamiento por selección</vt:lpstr>
      <vt:lpstr>Análisis del ordenamiento  por selección</vt:lpstr>
      <vt:lpstr>Ordenamiento por Inserción  (Insertion sort)</vt:lpstr>
      <vt:lpstr>Ordenamiento por Inserción</vt:lpstr>
      <vt:lpstr>Ordenamiento por inserción</vt:lpstr>
      <vt:lpstr>Análisis del ordenamiento  por inserción</vt:lpstr>
      <vt:lpstr>Quick Sort</vt:lpstr>
      <vt:lpstr>Quick Sort</vt:lpstr>
      <vt:lpstr>Quick Sort</vt:lpstr>
      <vt:lpstr>Quick Sort</vt:lpstr>
      <vt:lpstr>Quicksort</vt:lpstr>
      <vt:lpstr>Quicksort</vt:lpstr>
      <vt:lpstr>Análisis del ordenamiento  Quicksort</vt:lpstr>
      <vt:lpstr>Referencias</vt:lpstr>
      <vt:lpstr>Referencias</vt:lpstr>
      <vt:lpstr>Guion Explicativo</vt:lpstr>
      <vt:lpstr>Guion Explicativo</vt:lpstr>
      <vt:lpstr>Guion Explicativo</vt:lpstr>
    </vt:vector>
  </TitlesOfParts>
  <Company>CEM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</dc:title>
  <dc:creator>mquintana</dc:creator>
  <cp:lastModifiedBy>mquintanal</cp:lastModifiedBy>
  <cp:revision>333</cp:revision>
  <dcterms:created xsi:type="dcterms:W3CDTF">2008-01-04T16:55:52Z</dcterms:created>
  <dcterms:modified xsi:type="dcterms:W3CDTF">2016-10-10T04:30:43Z</dcterms:modified>
</cp:coreProperties>
</file>