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396" r:id="rId2"/>
    <p:sldId id="397" r:id="rId3"/>
    <p:sldId id="495" r:id="rId4"/>
    <p:sldId id="399" r:id="rId5"/>
    <p:sldId id="483" r:id="rId6"/>
    <p:sldId id="485" r:id="rId7"/>
    <p:sldId id="487" r:id="rId8"/>
    <p:sldId id="488" r:id="rId9"/>
    <p:sldId id="492" r:id="rId10"/>
    <p:sldId id="494" r:id="rId11"/>
    <p:sldId id="257" r:id="rId12"/>
    <p:sldId id="416" r:id="rId13"/>
    <p:sldId id="486" r:id="rId14"/>
    <p:sldId id="496" r:id="rId15"/>
    <p:sldId id="497" r:id="rId16"/>
    <p:sldId id="498" r:id="rId17"/>
    <p:sldId id="499" r:id="rId18"/>
    <p:sldId id="500" r:id="rId19"/>
    <p:sldId id="501" r:id="rId20"/>
    <p:sldId id="502" r:id="rId21"/>
    <p:sldId id="503" r:id="rId22"/>
    <p:sldId id="504" r:id="rId23"/>
    <p:sldId id="506" r:id="rId24"/>
    <p:sldId id="505" r:id="rId25"/>
    <p:sldId id="508" r:id="rId26"/>
    <p:sldId id="512" r:id="rId27"/>
    <p:sldId id="509" r:id="rId28"/>
    <p:sldId id="511" r:id="rId29"/>
    <p:sldId id="510" r:id="rId30"/>
    <p:sldId id="513" r:id="rId31"/>
    <p:sldId id="514" r:id="rId32"/>
    <p:sldId id="515" r:id="rId33"/>
    <p:sldId id="516" r:id="rId34"/>
    <p:sldId id="517" r:id="rId35"/>
    <p:sldId id="518" r:id="rId36"/>
    <p:sldId id="519" r:id="rId37"/>
    <p:sldId id="520" r:id="rId38"/>
    <p:sldId id="400" r:id="rId39"/>
    <p:sldId id="401" r:id="rId40"/>
  </p:sldIdLst>
  <p:sldSz cx="9144000" cy="6858000" type="screen4x3"/>
  <p:notesSz cx="7053263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22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B163E5F0-DD63-42BD-860C-C3C5A8D96140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B98D106E-F650-448F-B6B4-C6D31924B68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335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84EE0245-1EBB-4B79-A3D0-D202BEDDA9BC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0BFF52FC-CE15-4FE4-9B2D-AEA0D86014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9239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724942"/>
          </a:xfrm>
        </p:spPr>
        <p:txBody>
          <a:bodyPr/>
          <a:lstStyle/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7467600" cy="48737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es-ES" noProof="0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noProof="0" dirty="0" smtClean="0"/>
              <a:t>Segundo nivel</a:t>
            </a:r>
          </a:p>
          <a:p>
            <a:pPr lvl="2" eaLnBrk="1" latinLnBrk="0" hangingPunct="1"/>
            <a:r>
              <a:rPr lang="es-ES" noProof="0" dirty="0" smtClean="0"/>
              <a:t>Tercer nivel</a:t>
            </a:r>
          </a:p>
          <a:p>
            <a:pPr lvl="3" eaLnBrk="1" latinLnBrk="0" hangingPunct="1"/>
            <a:r>
              <a:rPr lang="es-ES" noProof="0" dirty="0" smtClean="0"/>
              <a:t>Cuarto nivel</a:t>
            </a:r>
          </a:p>
          <a:p>
            <a:pPr lvl="4" eaLnBrk="1" latinLnBrk="0" hangingPunct="1"/>
            <a:r>
              <a:rPr lang="es-ES" noProof="0" dirty="0" smtClean="0"/>
              <a:t>Quinto nivel</a:t>
            </a:r>
            <a:endParaRPr kumimoji="0" lang="es-ES" noProof="0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  <p:sp>
        <p:nvSpPr>
          <p:cNvPr id="3" name="2 CuadroTexto"/>
          <p:cNvSpPr txBox="1"/>
          <p:nvPr userDrawn="1"/>
        </p:nvSpPr>
        <p:spPr>
          <a:xfrm>
            <a:off x="4732035" y="6381328"/>
            <a:ext cx="3440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</a:t>
            </a:r>
            <a:r>
              <a:rPr lang="es-MX" baseline="0" dirty="0" smtClean="0"/>
              <a:t> López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86895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noProof="0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noProof="0" dirty="0" smtClean="0"/>
              <a:t>Segundo nivel</a:t>
            </a:r>
          </a:p>
          <a:p>
            <a:pPr lvl="2" eaLnBrk="1" latinLnBrk="0" hangingPunct="1"/>
            <a:r>
              <a:rPr kumimoji="0" lang="es-ES" noProof="0" dirty="0" smtClean="0"/>
              <a:t>Tercer nivel</a:t>
            </a:r>
          </a:p>
          <a:p>
            <a:pPr lvl="3" eaLnBrk="1" latinLnBrk="0" hangingPunct="1"/>
            <a:r>
              <a:rPr kumimoji="0" lang="es-ES" noProof="0" dirty="0" smtClean="0"/>
              <a:t>Cuarto nivel</a:t>
            </a:r>
          </a:p>
          <a:p>
            <a:pPr lvl="4" eaLnBrk="1" latinLnBrk="0" hangingPunct="1"/>
            <a:r>
              <a:rPr kumimoji="0" lang="es-ES" noProof="0" dirty="0" smtClean="0"/>
              <a:t>Quinto nivel</a:t>
            </a:r>
            <a:endParaRPr kumimoji="0" lang="es-ES" noProof="0" dirty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16FA819-79A0-42E3-8810-A3B3E574DDB3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11960" y="6187616"/>
            <a:ext cx="4680520" cy="670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267744" y="3717032"/>
            <a:ext cx="4797419" cy="73488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MX" sz="3600" b="1" dirty="0" smtClean="0">
                <a:solidFill>
                  <a:schemeClr val="accent2">
                    <a:lumMod val="50000"/>
                  </a:schemeClr>
                </a:solidFill>
              </a:rPr>
              <a:t>Paradigma de Programación Lógica</a:t>
            </a:r>
            <a:endParaRPr lang="es-ES" sz="36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21583" y="568762"/>
            <a:ext cx="7236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3">
                    <a:lumMod val="75000"/>
                  </a:schemeClr>
                </a:solidFill>
              </a:rPr>
              <a:t>Centro Universitario </a:t>
            </a:r>
            <a:r>
              <a:rPr lang="es-MX" sz="2800" b="1" baseline="0" dirty="0" smtClean="0">
                <a:solidFill>
                  <a:schemeClr val="accent3">
                    <a:lumMod val="75000"/>
                  </a:schemeClr>
                </a:solidFill>
              </a:rPr>
              <a:t>Valle de México</a:t>
            </a: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38" y="312738"/>
            <a:ext cx="1224136" cy="1035269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1721583" y="1414336"/>
            <a:ext cx="67569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Computación</a:t>
            </a:r>
            <a:endParaRPr lang="es-ES" sz="3600" b="1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503979" y="2348880"/>
            <a:ext cx="7696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000" b="1" dirty="0" smtClean="0">
                <a:solidFill>
                  <a:schemeClr val="tx1"/>
                </a:solidFill>
              </a:rPr>
              <a:t>Análisis de los </a:t>
            </a:r>
          </a:p>
          <a:p>
            <a:pPr algn="ctr"/>
            <a:r>
              <a:rPr lang="es-ES" sz="3000" b="1" dirty="0" smtClean="0">
                <a:solidFill>
                  <a:schemeClr val="tx1"/>
                </a:solidFill>
              </a:rPr>
              <a:t>Lenguajes de Programación</a:t>
            </a:r>
          </a:p>
        </p:txBody>
      </p:sp>
      <p:grpSp>
        <p:nvGrpSpPr>
          <p:cNvPr id="13" name="12 Grupo"/>
          <p:cNvGrpSpPr/>
          <p:nvPr/>
        </p:nvGrpSpPr>
        <p:grpSpPr>
          <a:xfrm>
            <a:off x="4771931" y="5837202"/>
            <a:ext cx="3558987" cy="760147"/>
            <a:chOff x="6062859" y="5619803"/>
            <a:chExt cx="3558987" cy="523978"/>
          </a:xfrm>
          <a:solidFill>
            <a:schemeClr val="bg1"/>
          </a:solidFill>
        </p:grpSpPr>
        <p:sp>
          <p:nvSpPr>
            <p:cNvPr id="14" name="13 CuadroTexto"/>
            <p:cNvSpPr txBox="1"/>
            <p:nvPr userDrawn="1"/>
          </p:nvSpPr>
          <p:spPr>
            <a:xfrm>
              <a:off x="6062859" y="5867980"/>
              <a:ext cx="3558987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 smtClean="0"/>
                <a:t>Dra. Maricela</a:t>
              </a:r>
              <a:r>
                <a:rPr lang="es-MX" sz="2000" baseline="0" dirty="0" smtClean="0"/>
                <a:t> Quintana López</a:t>
              </a:r>
              <a:endParaRPr lang="es-MX" sz="2000" dirty="0"/>
            </a:p>
          </p:txBody>
        </p:sp>
        <p:sp>
          <p:nvSpPr>
            <p:cNvPr id="15" name="14 CuadroTexto"/>
            <p:cNvSpPr txBox="1"/>
            <p:nvPr userDrawn="1"/>
          </p:nvSpPr>
          <p:spPr>
            <a:xfrm>
              <a:off x="6078952" y="5619803"/>
              <a:ext cx="1872629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 smtClean="0"/>
                <a:t>Elaborado por:</a:t>
              </a:r>
              <a:endParaRPr lang="es-MX" sz="2000" dirty="0"/>
            </a:p>
          </p:txBody>
        </p:sp>
      </p:grpSp>
      <p:sp>
        <p:nvSpPr>
          <p:cNvPr id="4" name="3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0" name="AutoShape 4" descr="https://encrypted-tbn0.gstatic.com/images?q=tbn:ANd9GcR6d5DzPyx2dibnHUW4pTiv7zNNeGCoQrm5A9SI37UgZL5-ura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7" name="AutoShape 6" descr="https://encrypted-tbn0.gstatic.com/images?q=tbn:ANd9GcR6d5DzPyx2dibnHUW4pTiv7zNNeGCoQrm5A9SI37UgZL5-ura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8" name="AutoShape 8" descr="https://encrypted-tbn0.gstatic.com/images?q=tbn:ANd9GcR6d5DzPyx2dibnHUW4pTiv7zNNeGCoQrm5A9SI37UgZL5-ura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1026" name="Picture 2" descr="http://octoyo.files.wordpress.com/2010/07/empresa-onlin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61048"/>
            <a:ext cx="2438777" cy="174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88546" y="6237313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Febrero 2016</a:t>
            </a:r>
            <a:endParaRPr lang="es-ES" b="1" dirty="0"/>
          </a:p>
        </p:txBody>
      </p:sp>
      <p:pic>
        <p:nvPicPr>
          <p:cNvPr id="19" name="1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38" y="1775708"/>
            <a:ext cx="1166841" cy="93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09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Orígenes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De forma paralela a mediados del siglo XX se desarrollan las computadoras.</a:t>
            </a:r>
          </a:p>
          <a:p>
            <a:endParaRPr lang="es-MX" sz="1800" dirty="0" smtClean="0"/>
          </a:p>
          <a:p>
            <a:r>
              <a:rPr lang="es-MX" dirty="0" smtClean="0"/>
              <a:t>                          Alan Turing</a:t>
            </a:r>
          </a:p>
          <a:p>
            <a:pPr lvl="1"/>
            <a:r>
              <a:rPr lang="es-MX" dirty="0" smtClean="0"/>
              <a:t>                  ¿Pueden las máquinas pensar?</a:t>
            </a:r>
          </a:p>
          <a:p>
            <a:endParaRPr lang="es-MX" dirty="0" smtClean="0"/>
          </a:p>
          <a:p>
            <a:r>
              <a:rPr lang="es-MX" dirty="0" smtClean="0"/>
              <a:t>Inteligencia Artificial</a:t>
            </a:r>
          </a:p>
          <a:p>
            <a:r>
              <a:rPr lang="es-MX" dirty="0" smtClean="0"/>
              <a:t>5ª Generación de Computadoras</a:t>
            </a:r>
          </a:p>
          <a:p>
            <a:pPr lvl="1"/>
            <a:r>
              <a:rPr lang="es-MX" dirty="0" smtClean="0"/>
              <a:t>PROLOG</a:t>
            </a:r>
            <a:endParaRPr lang="es-E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1350825" cy="121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www.dineroenimagen.com/media/dinero/styles/gallerie/public/images/2013/11/inteligenciaa-esp1.jpg?itok=RTm7MEW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789040"/>
            <a:ext cx="220824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50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dirty="0" smtClean="0"/>
              <a:t>PROLOG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800" dirty="0" err="1" smtClean="0"/>
              <a:t>PROgramming</a:t>
            </a:r>
            <a:r>
              <a:rPr lang="es-MX" sz="2800" dirty="0" smtClean="0"/>
              <a:t> </a:t>
            </a:r>
            <a:r>
              <a:rPr lang="es-MX" sz="2800" dirty="0" err="1" smtClean="0"/>
              <a:t>LOGic</a:t>
            </a:r>
            <a:endParaRPr lang="es-MX" sz="2800" dirty="0" smtClean="0"/>
          </a:p>
          <a:p>
            <a:r>
              <a:rPr lang="es-MX" sz="2800" dirty="0" smtClean="0"/>
              <a:t>Surgió a principios de 1970.</a:t>
            </a:r>
          </a:p>
          <a:p>
            <a:r>
              <a:rPr lang="es-MX" sz="2800" dirty="0" smtClean="0"/>
              <a:t>Su creación fue motivada por la necesidad de los investigadores de Inteligencia Artificial y sus ramas:</a:t>
            </a:r>
          </a:p>
          <a:p>
            <a:pPr lvl="1"/>
            <a:r>
              <a:rPr lang="es-MX" sz="2800" dirty="0" smtClean="0"/>
              <a:t>Computación Simbólica</a:t>
            </a:r>
            <a:endParaRPr lang="es-MX" sz="2800" dirty="0"/>
          </a:p>
          <a:p>
            <a:pPr lvl="1"/>
            <a:r>
              <a:rPr lang="es-MX" sz="2800" dirty="0" smtClean="0"/>
              <a:t>Prueba de Teoremas</a:t>
            </a:r>
          </a:p>
          <a:p>
            <a:pPr lvl="1"/>
            <a:r>
              <a:rPr lang="es-MX" sz="2800" dirty="0" smtClean="0"/>
              <a:t>Sistemas Basados en reglas</a:t>
            </a:r>
          </a:p>
          <a:p>
            <a:pPr lvl="1"/>
            <a:r>
              <a:rPr lang="es-MX" sz="2800" dirty="0" smtClean="0"/>
              <a:t>Procesamiento de lenguaje Natural</a:t>
            </a:r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5364088" y="3627021"/>
            <a:ext cx="3177473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sz="2800" dirty="0" smtClean="0"/>
              <a:t>5ª Generación  de </a:t>
            </a:r>
          </a:p>
          <a:p>
            <a:pPr algn="ctr"/>
            <a:r>
              <a:rPr lang="es-MX" sz="2800" dirty="0" smtClean="0"/>
              <a:t>Computadoras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86758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PROLOG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55576" y="3789040"/>
            <a:ext cx="7169224" cy="2686771"/>
          </a:xfrm>
        </p:spPr>
        <p:txBody>
          <a:bodyPr>
            <a:normAutofit/>
          </a:bodyPr>
          <a:lstStyle/>
          <a:p>
            <a:r>
              <a:rPr lang="es-MX" sz="2800" dirty="0" smtClean="0"/>
              <a:t>Alain </a:t>
            </a:r>
            <a:r>
              <a:rPr lang="es-MX" sz="2800" dirty="0" err="1" smtClean="0"/>
              <a:t>Colmerauer</a:t>
            </a:r>
            <a:r>
              <a:rPr lang="es-MX" sz="2800" dirty="0" smtClean="0"/>
              <a:t>    y    </a:t>
            </a:r>
            <a:r>
              <a:rPr lang="es-MX" sz="2800" dirty="0" err="1" smtClean="0"/>
              <a:t>Philippe</a:t>
            </a:r>
            <a:r>
              <a:rPr lang="es-MX" sz="2800" dirty="0" smtClean="0"/>
              <a:t> </a:t>
            </a:r>
            <a:r>
              <a:rPr lang="es-MX" sz="2800" dirty="0" err="1" smtClean="0"/>
              <a:t>Roussel</a:t>
            </a:r>
            <a:endParaRPr lang="es-MX" sz="2800" dirty="0" smtClean="0"/>
          </a:p>
          <a:p>
            <a:r>
              <a:rPr lang="es-MX" sz="2800" dirty="0" smtClean="0"/>
              <a:t>Lenguaje de Programación Lógica de propósito general.</a:t>
            </a:r>
          </a:p>
          <a:p>
            <a:r>
              <a:rPr lang="es-MX" dirty="0" smtClean="0"/>
              <a:t>Raíces en la lógica de primer orden, o lógica de predicados.</a:t>
            </a:r>
            <a:endParaRPr lang="es-MX" sz="2800" dirty="0" smtClean="0"/>
          </a:p>
          <a:p>
            <a:endParaRPr lang="es-MX" sz="2800" dirty="0" smtClean="0"/>
          </a:p>
        </p:txBody>
      </p:sp>
      <p:pic>
        <p:nvPicPr>
          <p:cNvPr id="5" name="Picture 2" descr="http://knuth.luther.edu/~leekent/PL/_images/alainboit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1892540" cy="237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tatic9.viadeo-static.com/servlet/photo?memberId=00211705292jstq4&amp;height=185&amp;width=140&amp;ts=1398866919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64801"/>
            <a:ext cx="1800200" cy="237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20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dirty="0"/>
              <a:t>PROLOG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268760"/>
            <a:ext cx="7467600" cy="4873752"/>
          </a:xfrm>
        </p:spPr>
        <p:txBody>
          <a:bodyPr>
            <a:normAutofit/>
          </a:bodyPr>
          <a:lstStyle/>
          <a:p>
            <a:r>
              <a:rPr lang="es-MX" dirty="0" smtClean="0"/>
              <a:t>Se conocen como lenguajes basados en reglas.</a:t>
            </a:r>
          </a:p>
          <a:p>
            <a:r>
              <a:rPr lang="es-MX" dirty="0" smtClean="0"/>
              <a:t>Al ejecutar las declaraciones lógicas del programa, se crea un conjunto con todas las posibles soluciones al problema que se especifica.</a:t>
            </a:r>
          </a:p>
        </p:txBody>
      </p:sp>
      <p:grpSp>
        <p:nvGrpSpPr>
          <p:cNvPr id="11" name="10 Grupo"/>
          <p:cNvGrpSpPr/>
          <p:nvPr/>
        </p:nvGrpSpPr>
        <p:grpSpPr>
          <a:xfrm>
            <a:off x="1115616" y="4221088"/>
            <a:ext cx="4392488" cy="1872208"/>
            <a:chOff x="1691680" y="4365104"/>
            <a:chExt cx="4392488" cy="1872208"/>
          </a:xfrm>
        </p:grpSpPr>
        <p:sp>
          <p:nvSpPr>
            <p:cNvPr id="4" name="3 Disco magnético"/>
            <p:cNvSpPr/>
            <p:nvPr/>
          </p:nvSpPr>
          <p:spPr>
            <a:xfrm>
              <a:off x="1691680" y="5373216"/>
              <a:ext cx="1224136" cy="864096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chemeClr val="tx1"/>
                  </a:solidFill>
                </a:rPr>
                <a:t>Hechos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4 Disco magnético"/>
            <p:cNvSpPr/>
            <p:nvPr/>
          </p:nvSpPr>
          <p:spPr>
            <a:xfrm>
              <a:off x="1691680" y="4365104"/>
              <a:ext cx="1224136" cy="864096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chemeClr val="tx1"/>
                  </a:solidFill>
                </a:rPr>
                <a:t>Reglas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5 Rectángulo redondeado"/>
            <p:cNvSpPr/>
            <p:nvPr/>
          </p:nvSpPr>
          <p:spPr>
            <a:xfrm>
              <a:off x="3851920" y="4365104"/>
              <a:ext cx="2232248" cy="18722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 smtClean="0"/>
            </a:p>
            <a:p>
              <a:pPr algn="ctr"/>
              <a:endParaRPr lang="es-MX" dirty="0"/>
            </a:p>
            <a:p>
              <a:pPr algn="ctr"/>
              <a:endParaRPr lang="es-MX" dirty="0" smtClean="0"/>
            </a:p>
            <a:p>
              <a:pPr algn="ctr"/>
              <a:endParaRPr lang="es-MX" dirty="0"/>
            </a:p>
            <a:p>
              <a:pPr algn="ctr"/>
              <a:endParaRPr lang="es-MX" dirty="0" smtClean="0"/>
            </a:p>
            <a:p>
              <a:pPr algn="ctr"/>
              <a:r>
                <a:rPr lang="es-MX" b="1" dirty="0" smtClean="0">
                  <a:solidFill>
                    <a:schemeClr val="tx1"/>
                  </a:solidFill>
                </a:rPr>
                <a:t>Máquina de Inferencia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619" y="4427218"/>
              <a:ext cx="1466850" cy="1257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7 Conector recto de flecha"/>
            <p:cNvCxnSpPr>
              <a:stCxn id="5" idx="4"/>
            </p:cNvCxnSpPr>
            <p:nvPr/>
          </p:nvCxnSpPr>
          <p:spPr>
            <a:xfrm>
              <a:off x="2915816" y="4797152"/>
              <a:ext cx="936104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 de flecha"/>
            <p:cNvCxnSpPr>
              <a:stCxn id="4" idx="4"/>
            </p:cNvCxnSpPr>
            <p:nvPr/>
          </p:nvCxnSpPr>
          <p:spPr>
            <a:xfrm>
              <a:off x="2915816" y="5805264"/>
              <a:ext cx="936104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13 Conector recto de flecha"/>
          <p:cNvCxnSpPr>
            <a:stCxn id="6" idx="3"/>
          </p:cNvCxnSpPr>
          <p:nvPr/>
        </p:nvCxnSpPr>
        <p:spPr>
          <a:xfrm>
            <a:off x="5508104" y="5157192"/>
            <a:ext cx="79208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6300192" y="4941168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Resultados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71411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Basado en la lógica de predicados</a:t>
            </a:r>
          </a:p>
          <a:p>
            <a:pPr lvl="1"/>
            <a:r>
              <a:rPr lang="es-MX" dirty="0" smtClean="0"/>
              <a:t>Partiendo de la lógica proposicional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pPr lvl="1"/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705343"/>
              </p:ext>
            </p:extLst>
          </p:nvPr>
        </p:nvGraphicFramePr>
        <p:xfrm>
          <a:off x="755576" y="2475731"/>
          <a:ext cx="7128792" cy="3103215"/>
        </p:xfrm>
        <a:graphic>
          <a:graphicData uri="http://schemas.openxmlformats.org/drawingml/2006/table">
            <a:tbl>
              <a:tblPr/>
              <a:tblGrid>
                <a:gridCol w="2009080"/>
                <a:gridCol w="2816466"/>
                <a:gridCol w="2303246"/>
              </a:tblGrid>
              <a:tr h="23544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Mamifero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64815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Animal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Proposición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Valor de Verdad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6481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Pato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</a:t>
                      </a:r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Pato es </a:t>
                      </a:r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Mamífero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FALSO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81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Gato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</a:t>
                      </a:r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Gato es </a:t>
                      </a:r>
                      <a:r>
                        <a:rPr lang="es-E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Mamfero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VERDADERO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81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Perro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</a:t>
                      </a:r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Perro es </a:t>
                      </a:r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Mamífero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VERDADERO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81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Serpiente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</a:t>
                      </a:r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Pez es </a:t>
                      </a:r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Mamífero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FALSO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81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Conejo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</a:t>
                      </a:r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Conejo es </a:t>
                      </a:r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Mamífero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VERDADERO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42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8064896" cy="4873752"/>
          </a:xfrm>
        </p:spPr>
        <p:txBody>
          <a:bodyPr/>
          <a:lstStyle/>
          <a:p>
            <a:r>
              <a:rPr lang="es-MX" sz="3200" dirty="0"/>
              <a:t>El predicado común de las oraciones es: </a:t>
            </a:r>
            <a:r>
              <a:rPr lang="es-MX" sz="3200" dirty="0" err="1" smtClean="0"/>
              <a:t>EsMamífero</a:t>
            </a:r>
            <a:endParaRPr lang="es-MX" sz="3200" dirty="0" smtClean="0"/>
          </a:p>
          <a:p>
            <a:r>
              <a:rPr lang="es-MX" sz="3200" dirty="0" smtClean="0"/>
              <a:t>Lo utilizamos con una variable</a:t>
            </a:r>
          </a:p>
          <a:p>
            <a:r>
              <a:rPr lang="es-MX" sz="3200" dirty="0" err="1" smtClean="0"/>
              <a:t>EsMamífero</a:t>
            </a:r>
            <a:r>
              <a:rPr lang="es-MX" sz="3200" dirty="0" smtClean="0"/>
              <a:t>(X)</a:t>
            </a:r>
          </a:p>
          <a:p>
            <a:pPr lvl="1"/>
            <a:r>
              <a:rPr lang="es-MX" sz="2800" dirty="0" err="1" smtClean="0"/>
              <a:t>Asi</a:t>
            </a:r>
            <a:r>
              <a:rPr lang="es-MX" sz="2800" dirty="0" smtClean="0"/>
              <a:t> X puede tomar  valores como</a:t>
            </a:r>
          </a:p>
          <a:p>
            <a:pPr lvl="2"/>
            <a:r>
              <a:rPr lang="es-MX" sz="2800" dirty="0" smtClean="0"/>
              <a:t>Gato</a:t>
            </a:r>
          </a:p>
          <a:p>
            <a:pPr lvl="2"/>
            <a:r>
              <a:rPr lang="es-MX" sz="2800" dirty="0" smtClean="0"/>
              <a:t>Perro</a:t>
            </a:r>
          </a:p>
          <a:p>
            <a:pPr lvl="2"/>
            <a:r>
              <a:rPr lang="es-MX" sz="2800" dirty="0" smtClean="0"/>
              <a:t>Conejo</a:t>
            </a:r>
          </a:p>
          <a:p>
            <a:pPr lvl="2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103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Hechos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Así podemos establecer los hechos</a:t>
            </a:r>
          </a:p>
          <a:p>
            <a:r>
              <a:rPr lang="es-MX" dirty="0" err="1" smtClean="0"/>
              <a:t>EsMamífero</a:t>
            </a:r>
            <a:r>
              <a:rPr lang="es-MX" dirty="0" smtClean="0"/>
              <a:t>(Conejo)</a:t>
            </a:r>
          </a:p>
          <a:p>
            <a:r>
              <a:rPr lang="es-MX" dirty="0" err="1" smtClean="0"/>
              <a:t>EsMamífero</a:t>
            </a:r>
            <a:r>
              <a:rPr lang="es-MX" dirty="0" smtClean="0"/>
              <a:t>(Perro)</a:t>
            </a:r>
          </a:p>
          <a:p>
            <a:r>
              <a:rPr lang="es-MX" dirty="0" err="1" smtClean="0"/>
              <a:t>EsMamífero</a:t>
            </a:r>
            <a:r>
              <a:rPr lang="es-MX" dirty="0" smtClean="0"/>
              <a:t>(Gato)</a:t>
            </a:r>
          </a:p>
          <a:p>
            <a:endParaRPr lang="es-MX" dirty="0"/>
          </a:p>
          <a:p>
            <a:r>
              <a:rPr lang="es-MX" dirty="0" smtClean="0"/>
              <a:t>y después preguntar </a:t>
            </a:r>
            <a:r>
              <a:rPr lang="es-MX" dirty="0" err="1" smtClean="0"/>
              <a:t>EsMamífero</a:t>
            </a:r>
            <a:r>
              <a:rPr lang="es-MX" dirty="0" smtClean="0"/>
              <a:t>(X) y</a:t>
            </a:r>
          </a:p>
          <a:p>
            <a:r>
              <a:rPr lang="es-MX" dirty="0" smtClean="0"/>
              <a:t>Los resultados mostrarían a Conejo, Perro y Gato.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09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Reglas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Las reglas nos indican las condiciones que deben cumplirse para que se dispare la regla y arroje una condición.</a:t>
            </a:r>
          </a:p>
          <a:p>
            <a:r>
              <a:rPr lang="es-MX" dirty="0" smtClean="0"/>
              <a:t>Ejemplo:</a:t>
            </a:r>
          </a:p>
          <a:p>
            <a:pPr lvl="1"/>
            <a:r>
              <a:rPr lang="es-MX" dirty="0" smtClean="0"/>
              <a:t>Si es Mamífero entonces tiene patas y dientes</a:t>
            </a:r>
          </a:p>
          <a:p>
            <a:pPr lvl="1"/>
            <a:r>
              <a:rPr lang="es-MX" dirty="0" smtClean="0"/>
              <a:t>Mamífero(X) </a:t>
            </a:r>
            <a:r>
              <a:rPr lang="es-MX" dirty="0" smtClean="0">
                <a:sym typeface="Symbol"/>
              </a:rPr>
              <a:t>Patas(X), Dientes(X).</a:t>
            </a:r>
          </a:p>
          <a:p>
            <a:r>
              <a:rPr lang="es-MX" dirty="0" smtClean="0">
                <a:sym typeface="Symbol"/>
              </a:rPr>
              <a:t>Si preguntamos Mamífero(Gato)</a:t>
            </a:r>
          </a:p>
          <a:p>
            <a:pPr lvl="1"/>
            <a:r>
              <a:rPr lang="es-MX" dirty="0" smtClean="0">
                <a:sym typeface="Symbol"/>
              </a:rPr>
              <a:t>Nos dará como resultado: Patas(Gato), Dientes(Gato)</a:t>
            </a:r>
          </a:p>
        </p:txBody>
      </p:sp>
    </p:spTree>
    <p:extLst>
      <p:ext uri="{BB962C8B-B14F-4D97-AF65-F5344CB8AC3E}">
        <p14:creationId xmlns:p14="http://schemas.microsoft.com/office/powerpoint/2010/main" val="190689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Software  SWI- 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Se puede bajar de la página</a:t>
            </a:r>
          </a:p>
          <a:p>
            <a:pPr lvl="1"/>
            <a:r>
              <a:rPr lang="es-MX" dirty="0" smtClean="0"/>
              <a:t>www.swi-prolog.org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48" y="2651537"/>
            <a:ext cx="8028384" cy="228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53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573" y="3087613"/>
            <a:ext cx="3771698" cy="314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576064"/>
          </a:xfrm>
        </p:spPr>
        <p:txBody>
          <a:bodyPr/>
          <a:lstStyle/>
          <a:p>
            <a:r>
              <a:rPr lang="es-MX" dirty="0" smtClean="0"/>
              <a:t>SWI-PROLOG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052736"/>
            <a:ext cx="7467600" cy="5233792"/>
          </a:xfrm>
        </p:spPr>
        <p:txBody>
          <a:bodyPr/>
          <a:lstStyle/>
          <a:p>
            <a:r>
              <a:rPr lang="es-MX" dirty="0" smtClean="0"/>
              <a:t>Para ejecutarlo basta con escribir en la búsqueda la palabra PROLOG</a:t>
            </a:r>
          </a:p>
          <a:p>
            <a:r>
              <a:rPr lang="es-MX" dirty="0" smtClean="0"/>
              <a:t>Alternativamente buscamos en la carpeta donde instalamos y damos clic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32956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>
            <a:off x="4355976" y="3068960"/>
            <a:ext cx="3888432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077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547688"/>
            <a:ext cx="7753350" cy="576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57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SWI- 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Obtenemos la siguiente ventana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24" y="2334267"/>
            <a:ext cx="8173716" cy="2246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SWI-PROLOG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Los programas tienen extensión “.</a:t>
            </a:r>
            <a:r>
              <a:rPr lang="es-MX" dirty="0" err="1" smtClean="0"/>
              <a:t>pl</a:t>
            </a:r>
            <a:r>
              <a:rPr lang="es-MX" dirty="0" smtClean="0"/>
              <a:t>”</a:t>
            </a:r>
          </a:p>
          <a:p>
            <a:r>
              <a:rPr lang="es-MX" dirty="0" smtClean="0"/>
              <a:t>Si damos doble clic en uno de ellos automáticamente se abre la consola para realizar las consultas.</a:t>
            </a:r>
          </a:p>
          <a:p>
            <a:r>
              <a:rPr lang="es-MX" dirty="0" smtClean="0"/>
              <a:t>De lo contrario, usamos File </a:t>
            </a:r>
            <a:r>
              <a:rPr lang="es-MX" dirty="0" smtClean="0">
                <a:sym typeface="Symbol"/>
              </a:rPr>
              <a:t> </a:t>
            </a:r>
            <a:r>
              <a:rPr lang="es-MX" dirty="0" err="1" smtClean="0"/>
              <a:t>Edit</a:t>
            </a:r>
            <a:r>
              <a:rPr lang="es-MX" dirty="0" smtClean="0"/>
              <a:t> y seleccionamos.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313918"/>
            <a:ext cx="650557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13918"/>
            <a:ext cx="19907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99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 en 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7972425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18 Grupo"/>
          <p:cNvGrpSpPr/>
          <p:nvPr/>
        </p:nvGrpSpPr>
        <p:grpSpPr>
          <a:xfrm>
            <a:off x="323528" y="846749"/>
            <a:ext cx="7652046" cy="1790163"/>
            <a:chOff x="323528" y="846749"/>
            <a:chExt cx="7652046" cy="1790163"/>
          </a:xfrm>
        </p:grpSpPr>
        <p:sp>
          <p:nvSpPr>
            <p:cNvPr id="4" name="3 Elipse"/>
            <p:cNvSpPr/>
            <p:nvPr/>
          </p:nvSpPr>
          <p:spPr>
            <a:xfrm>
              <a:off x="323528" y="2348880"/>
              <a:ext cx="432048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" name="5 Conector recto de flecha"/>
            <p:cNvCxnSpPr>
              <a:stCxn id="7" idx="1"/>
            </p:cNvCxnSpPr>
            <p:nvPr/>
          </p:nvCxnSpPr>
          <p:spPr>
            <a:xfrm flipH="1">
              <a:off x="755576" y="1031415"/>
              <a:ext cx="4770288" cy="131746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CuadroTexto"/>
            <p:cNvSpPr txBox="1"/>
            <p:nvPr/>
          </p:nvSpPr>
          <p:spPr>
            <a:xfrm>
              <a:off x="5525864" y="846749"/>
              <a:ext cx="244971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Comentarios de línea</a:t>
              </a:r>
              <a:endParaRPr lang="es-ES" dirty="0"/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467544" y="4005064"/>
            <a:ext cx="5480712" cy="1368152"/>
            <a:chOff x="467544" y="4005064"/>
            <a:chExt cx="5480712" cy="1368152"/>
          </a:xfrm>
        </p:grpSpPr>
        <p:sp>
          <p:nvSpPr>
            <p:cNvPr id="9" name="8 Elipse"/>
            <p:cNvSpPr/>
            <p:nvPr/>
          </p:nvSpPr>
          <p:spPr>
            <a:xfrm>
              <a:off x="467544" y="4005064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10 Elipse"/>
            <p:cNvSpPr/>
            <p:nvPr/>
          </p:nvSpPr>
          <p:spPr>
            <a:xfrm>
              <a:off x="467544" y="5085184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2" name="11 Conector recto de flecha"/>
            <p:cNvCxnSpPr>
              <a:endCxn id="9" idx="6"/>
            </p:cNvCxnSpPr>
            <p:nvPr/>
          </p:nvCxnSpPr>
          <p:spPr>
            <a:xfrm flipH="1" flipV="1">
              <a:off x="755576" y="4149080"/>
              <a:ext cx="2592288" cy="14401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>
              <a:endCxn id="11" idx="6"/>
            </p:cNvCxnSpPr>
            <p:nvPr/>
          </p:nvCxnSpPr>
          <p:spPr>
            <a:xfrm flipH="1">
              <a:off x="755576" y="4293096"/>
              <a:ext cx="2592288" cy="9361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16 CuadroTexto"/>
            <p:cNvSpPr txBox="1"/>
            <p:nvPr/>
          </p:nvSpPr>
          <p:spPr>
            <a:xfrm>
              <a:off x="3347864" y="4139788"/>
              <a:ext cx="2600392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Comentario de párrafo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402689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50405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Programa [likes.pl]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597374" cy="571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24 Grupo"/>
          <p:cNvGrpSpPr/>
          <p:nvPr/>
        </p:nvGrpSpPr>
        <p:grpSpPr>
          <a:xfrm>
            <a:off x="323528" y="1700808"/>
            <a:ext cx="8391334" cy="937839"/>
            <a:chOff x="323528" y="1700808"/>
            <a:chExt cx="8391334" cy="937839"/>
          </a:xfrm>
        </p:grpSpPr>
        <p:sp>
          <p:nvSpPr>
            <p:cNvPr id="10" name="9 CuadroTexto"/>
            <p:cNvSpPr txBox="1"/>
            <p:nvPr/>
          </p:nvSpPr>
          <p:spPr>
            <a:xfrm>
              <a:off x="4355976" y="1700808"/>
              <a:ext cx="435888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>
                  <a:sym typeface="Symbol"/>
                </a:rPr>
                <a:t>Indian</a:t>
              </a:r>
              <a:r>
                <a:rPr lang="es-MX" dirty="0">
                  <a:sym typeface="Symbol"/>
                </a:rPr>
                <a:t>(X), </a:t>
              </a:r>
              <a:r>
                <a:rPr lang="es-MX" dirty="0" err="1">
                  <a:sym typeface="Symbol"/>
                </a:rPr>
                <a:t>Mild</a:t>
              </a:r>
              <a:r>
                <a:rPr lang="es-MX" dirty="0">
                  <a:sym typeface="Symbol"/>
                </a:rPr>
                <a:t>(X</a:t>
              </a:r>
              <a:r>
                <a:rPr lang="es-MX" dirty="0" smtClean="0">
                  <a:sym typeface="Symbol"/>
                </a:rPr>
                <a:t>)  </a:t>
              </a:r>
              <a:r>
                <a:rPr lang="es-MX" dirty="0" err="1"/>
                <a:t>Likes</a:t>
              </a:r>
              <a:r>
                <a:rPr lang="es-MX" dirty="0"/>
                <a:t>(</a:t>
              </a:r>
              <a:r>
                <a:rPr lang="es-MX" dirty="0" err="1"/>
                <a:t>sam</a:t>
              </a:r>
              <a:r>
                <a:rPr lang="es-MX" dirty="0"/>
                <a:t>, X)</a:t>
              </a:r>
              <a:endParaRPr lang="es-MX" dirty="0">
                <a:sym typeface="Symbol"/>
              </a:endParaRPr>
            </a:p>
            <a:p>
              <a:r>
                <a:rPr lang="es-MX" dirty="0" smtClean="0">
                  <a:sym typeface="Symbol"/>
                </a:rPr>
                <a:t>Si X es india, y X es levemente picante,</a:t>
              </a:r>
            </a:p>
            <a:p>
              <a:r>
                <a:rPr lang="es-MX" dirty="0" smtClean="0">
                  <a:sym typeface="Symbol"/>
                </a:rPr>
                <a:t> entonces le gusta a Sam</a:t>
              </a:r>
              <a:endParaRPr lang="es-ES" dirty="0"/>
            </a:p>
          </p:txBody>
        </p:sp>
        <p:sp>
          <p:nvSpPr>
            <p:cNvPr id="4" name="3 Elipse"/>
            <p:cNvSpPr/>
            <p:nvPr/>
          </p:nvSpPr>
          <p:spPr>
            <a:xfrm>
              <a:off x="323528" y="1774551"/>
              <a:ext cx="2592288" cy="8640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" name="5 Conector recto de flecha"/>
            <p:cNvCxnSpPr>
              <a:stCxn id="10" idx="1"/>
              <a:endCxn id="4" idx="6"/>
            </p:cNvCxnSpPr>
            <p:nvPr/>
          </p:nvCxnSpPr>
          <p:spPr>
            <a:xfrm flipH="1">
              <a:off x="2915816" y="2162473"/>
              <a:ext cx="1440160" cy="4412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21 CuadroTexto"/>
          <p:cNvSpPr txBox="1"/>
          <p:nvPr/>
        </p:nvSpPr>
        <p:spPr>
          <a:xfrm>
            <a:off x="4536639" y="1052736"/>
            <a:ext cx="3491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2"/>
                </a:solidFill>
              </a:rPr>
              <a:t>INTERPRETACIÓN </a:t>
            </a:r>
          </a:p>
          <a:p>
            <a:pPr algn="ctr"/>
            <a:r>
              <a:rPr lang="es-MX" b="1" dirty="0" smtClean="0">
                <a:solidFill>
                  <a:schemeClr val="tx2"/>
                </a:solidFill>
              </a:rPr>
              <a:t>DE LA REGLA</a:t>
            </a:r>
            <a:endParaRPr lang="es-ES" b="1" dirty="0">
              <a:solidFill>
                <a:schemeClr val="tx2"/>
              </a:solidFill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323528" y="2996952"/>
            <a:ext cx="7943148" cy="2450007"/>
            <a:chOff x="323528" y="2996952"/>
            <a:chExt cx="7943148" cy="2450007"/>
          </a:xfrm>
        </p:grpSpPr>
        <p:grpSp>
          <p:nvGrpSpPr>
            <p:cNvPr id="7" name="6 Grupo"/>
            <p:cNvGrpSpPr/>
            <p:nvPr/>
          </p:nvGrpSpPr>
          <p:grpSpPr>
            <a:xfrm>
              <a:off x="323528" y="3646759"/>
              <a:ext cx="7943148" cy="1800200"/>
              <a:chOff x="323528" y="3646759"/>
              <a:chExt cx="7943148" cy="1800200"/>
            </a:xfrm>
          </p:grpSpPr>
          <p:sp>
            <p:nvSpPr>
              <p:cNvPr id="15" name="14 Elipse"/>
              <p:cNvSpPr/>
              <p:nvPr/>
            </p:nvSpPr>
            <p:spPr>
              <a:xfrm>
                <a:off x="323528" y="3646759"/>
                <a:ext cx="1944216" cy="100811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" name="15 Elipse"/>
              <p:cNvSpPr/>
              <p:nvPr/>
            </p:nvSpPr>
            <p:spPr>
              <a:xfrm>
                <a:off x="397049" y="4582863"/>
                <a:ext cx="1798687" cy="86409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18" name="17 Conector recto de flecha"/>
              <p:cNvCxnSpPr>
                <a:stCxn id="21" idx="1"/>
                <a:endCxn id="15" idx="6"/>
              </p:cNvCxnSpPr>
              <p:nvPr/>
            </p:nvCxnSpPr>
            <p:spPr>
              <a:xfrm flipH="1" flipV="1">
                <a:off x="2267744" y="4150815"/>
                <a:ext cx="2268895" cy="17189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19 Conector recto de flecha"/>
              <p:cNvCxnSpPr>
                <a:stCxn id="21" idx="1"/>
                <a:endCxn id="16" idx="6"/>
              </p:cNvCxnSpPr>
              <p:nvPr/>
            </p:nvCxnSpPr>
            <p:spPr>
              <a:xfrm flipH="1">
                <a:off x="2195736" y="4322713"/>
                <a:ext cx="2340903" cy="69219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20 CuadroTexto"/>
              <p:cNvSpPr txBox="1"/>
              <p:nvPr/>
            </p:nvSpPr>
            <p:spPr>
              <a:xfrm>
                <a:off x="4536639" y="3861048"/>
                <a:ext cx="373003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dirty="0" smtClean="0"/>
                  <a:t>Se busca la intersección: la comida india que no es muy picosa es: </a:t>
                </a:r>
                <a:r>
                  <a:rPr lang="es-MX" dirty="0" err="1" smtClean="0"/>
                  <a:t>dahl</a:t>
                </a:r>
                <a:r>
                  <a:rPr lang="es-MX" dirty="0" smtClean="0"/>
                  <a:t>, </a:t>
                </a:r>
                <a:r>
                  <a:rPr lang="es-MX" dirty="0" err="1" smtClean="0"/>
                  <a:t>tandoori</a:t>
                </a:r>
                <a:r>
                  <a:rPr lang="es-MX" dirty="0" smtClean="0"/>
                  <a:t>, </a:t>
                </a:r>
                <a:r>
                  <a:rPr lang="es-MX" dirty="0" err="1" smtClean="0"/>
                  <a:t>kurma</a:t>
                </a:r>
                <a:endParaRPr lang="es-ES" dirty="0"/>
              </a:p>
            </p:txBody>
          </p:sp>
        </p:grpSp>
        <p:sp>
          <p:nvSpPr>
            <p:cNvPr id="19" name="18 CuadroTexto"/>
            <p:cNvSpPr txBox="1"/>
            <p:nvPr/>
          </p:nvSpPr>
          <p:spPr>
            <a:xfrm>
              <a:off x="4608647" y="2996952"/>
              <a:ext cx="34917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tx2"/>
                  </a:solidFill>
                </a:rPr>
                <a:t>RESULTADO DE</a:t>
              </a:r>
            </a:p>
            <a:p>
              <a:pPr algn="ctr"/>
              <a:r>
                <a:rPr lang="es-MX" b="1" dirty="0" smtClean="0">
                  <a:solidFill>
                    <a:schemeClr val="tx2"/>
                  </a:solidFill>
                </a:rPr>
                <a:t>LA REGLA</a:t>
              </a:r>
              <a:endParaRPr lang="es-ES" b="1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82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50405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Programa [likes.pl]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597374" cy="571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4536639" y="836712"/>
            <a:ext cx="3491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2"/>
                </a:solidFill>
              </a:rPr>
              <a:t>INTERPRETACIÓN </a:t>
            </a:r>
          </a:p>
          <a:p>
            <a:pPr algn="ctr"/>
            <a:r>
              <a:rPr lang="es-MX" b="1" dirty="0" smtClean="0">
                <a:solidFill>
                  <a:schemeClr val="tx2"/>
                </a:solidFill>
              </a:rPr>
              <a:t>DE LAS REGLAS</a:t>
            </a:r>
            <a:endParaRPr lang="es-ES" b="1" dirty="0">
              <a:solidFill>
                <a:schemeClr val="tx2"/>
              </a:solidFill>
            </a:endParaRPr>
          </a:p>
        </p:txBody>
      </p:sp>
      <p:grpSp>
        <p:nvGrpSpPr>
          <p:cNvPr id="30" name="29 Grupo"/>
          <p:cNvGrpSpPr/>
          <p:nvPr/>
        </p:nvGrpSpPr>
        <p:grpSpPr>
          <a:xfrm>
            <a:off x="323528" y="2145630"/>
            <a:ext cx="8295153" cy="707306"/>
            <a:chOff x="323528" y="2361654"/>
            <a:chExt cx="8295153" cy="707306"/>
          </a:xfrm>
        </p:grpSpPr>
        <p:sp>
          <p:nvSpPr>
            <p:cNvPr id="26" name="25 Elipse"/>
            <p:cNvSpPr/>
            <p:nvPr/>
          </p:nvSpPr>
          <p:spPr>
            <a:xfrm>
              <a:off x="323528" y="2492896"/>
              <a:ext cx="2806799" cy="5760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8" name="27 Conector recto de flecha"/>
            <p:cNvCxnSpPr>
              <a:endCxn id="26" idx="6"/>
            </p:cNvCxnSpPr>
            <p:nvPr/>
          </p:nvCxnSpPr>
          <p:spPr>
            <a:xfrm flipH="1">
              <a:off x="3130327" y="2780928"/>
              <a:ext cx="122564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31 CuadroTexto"/>
            <p:cNvSpPr txBox="1"/>
            <p:nvPr/>
          </p:nvSpPr>
          <p:spPr>
            <a:xfrm>
              <a:off x="4355976" y="2361654"/>
              <a:ext cx="42627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 smtClean="0">
                  <a:sym typeface="Symbol"/>
                </a:rPr>
                <a:t>Chinesse</a:t>
              </a:r>
              <a:r>
                <a:rPr lang="es-MX" dirty="0" smtClean="0">
                  <a:sym typeface="Symbol"/>
                </a:rPr>
                <a:t>(X)  </a:t>
              </a:r>
              <a:r>
                <a:rPr lang="es-MX" dirty="0" err="1"/>
                <a:t>Likes</a:t>
              </a:r>
              <a:r>
                <a:rPr lang="es-MX" dirty="0"/>
                <a:t>(</a:t>
              </a:r>
              <a:r>
                <a:rPr lang="es-MX" dirty="0" err="1"/>
                <a:t>sam</a:t>
              </a:r>
              <a:r>
                <a:rPr lang="es-MX" dirty="0"/>
                <a:t>, X)</a:t>
              </a:r>
              <a:endParaRPr lang="es-MX" dirty="0">
                <a:sym typeface="Symbol"/>
              </a:endParaRPr>
            </a:p>
            <a:p>
              <a:r>
                <a:rPr lang="es-MX" dirty="0" smtClean="0">
                  <a:sym typeface="Symbol"/>
                </a:rPr>
                <a:t>Si X es China entonces le gusta a Sam</a:t>
              </a:r>
              <a:endParaRPr lang="es-ES" dirty="0"/>
            </a:p>
          </p:txBody>
        </p:sp>
      </p:grpSp>
      <p:grpSp>
        <p:nvGrpSpPr>
          <p:cNvPr id="33" name="32 Grupo"/>
          <p:cNvGrpSpPr/>
          <p:nvPr/>
        </p:nvGrpSpPr>
        <p:grpSpPr>
          <a:xfrm>
            <a:off x="251520" y="3068960"/>
            <a:ext cx="7978509" cy="2952328"/>
            <a:chOff x="251520" y="3284984"/>
            <a:chExt cx="7978509" cy="2952328"/>
          </a:xfrm>
        </p:grpSpPr>
        <p:sp>
          <p:nvSpPr>
            <p:cNvPr id="36" name="35 Elipse"/>
            <p:cNvSpPr/>
            <p:nvPr/>
          </p:nvSpPr>
          <p:spPr>
            <a:xfrm>
              <a:off x="251520" y="5373216"/>
              <a:ext cx="3041903" cy="8640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8" name="37 Conector recto de flecha"/>
            <p:cNvCxnSpPr>
              <a:stCxn id="39" idx="1"/>
              <a:endCxn id="36" idx="6"/>
            </p:cNvCxnSpPr>
            <p:nvPr/>
          </p:nvCxnSpPr>
          <p:spPr>
            <a:xfrm flipH="1">
              <a:off x="3293423" y="4394721"/>
              <a:ext cx="1206569" cy="14105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CuadroTexto"/>
            <p:cNvSpPr txBox="1"/>
            <p:nvPr/>
          </p:nvSpPr>
          <p:spPr>
            <a:xfrm>
              <a:off x="4499992" y="3933056"/>
              <a:ext cx="37300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Se busca la comida que es China: </a:t>
              </a:r>
              <a:r>
                <a:rPr lang="es-MX" dirty="0" err="1"/>
                <a:t>c</a:t>
              </a:r>
              <a:r>
                <a:rPr lang="es-MX" dirty="0" err="1" smtClean="0"/>
                <a:t>how_mein</a:t>
              </a:r>
              <a:r>
                <a:rPr lang="es-MX" dirty="0" smtClean="0"/>
                <a:t>, </a:t>
              </a:r>
              <a:r>
                <a:rPr lang="es-MX" dirty="0" err="1" smtClean="0"/>
                <a:t>chop_suey</a:t>
              </a:r>
              <a:r>
                <a:rPr lang="es-MX" dirty="0" smtClean="0"/>
                <a:t>, </a:t>
              </a:r>
              <a:r>
                <a:rPr lang="es-MX" dirty="0" err="1" smtClean="0"/>
                <a:t>sweet_and_sour</a:t>
              </a:r>
              <a:endParaRPr lang="es-ES" dirty="0"/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4499992" y="3284984"/>
              <a:ext cx="34917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tx2"/>
                  </a:solidFill>
                </a:rPr>
                <a:t>RESULTADO DE</a:t>
              </a:r>
            </a:p>
            <a:p>
              <a:pPr algn="ctr"/>
              <a:r>
                <a:rPr lang="es-MX" b="1" dirty="0" smtClean="0">
                  <a:solidFill>
                    <a:schemeClr val="tx2"/>
                  </a:solidFill>
                </a:rPr>
                <a:t>LA REGLA</a:t>
              </a:r>
              <a:endParaRPr lang="es-E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41" name="40 CuadroTexto"/>
          <p:cNvSpPr txBox="1"/>
          <p:nvPr/>
        </p:nvSpPr>
        <p:spPr>
          <a:xfrm>
            <a:off x="4605016" y="4869160"/>
            <a:ext cx="37834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2"/>
                </a:solidFill>
              </a:rPr>
              <a:t>RESULTADOS AL MOMENTO</a:t>
            </a:r>
          </a:p>
          <a:p>
            <a:r>
              <a:rPr lang="es-MX" dirty="0" err="1"/>
              <a:t>dahl</a:t>
            </a:r>
            <a:r>
              <a:rPr lang="es-MX" dirty="0"/>
              <a:t>, </a:t>
            </a:r>
            <a:r>
              <a:rPr lang="es-MX" dirty="0" err="1"/>
              <a:t>tandoori</a:t>
            </a:r>
            <a:r>
              <a:rPr lang="es-MX" dirty="0"/>
              <a:t>, </a:t>
            </a:r>
            <a:r>
              <a:rPr lang="es-MX" dirty="0" err="1" smtClean="0"/>
              <a:t>kurma</a:t>
            </a:r>
            <a:r>
              <a:rPr lang="es-MX" dirty="0" smtClean="0"/>
              <a:t>, </a:t>
            </a:r>
          </a:p>
          <a:p>
            <a:r>
              <a:rPr lang="es-MX" dirty="0" err="1" smtClean="0"/>
              <a:t>chow_mein</a:t>
            </a:r>
            <a:r>
              <a:rPr lang="es-MX" dirty="0"/>
              <a:t>, </a:t>
            </a:r>
            <a:r>
              <a:rPr lang="es-MX" dirty="0" err="1"/>
              <a:t>chop_suey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 err="1" smtClean="0"/>
              <a:t>sweet_and_sour</a:t>
            </a:r>
            <a:endParaRPr lang="es-ES" dirty="0"/>
          </a:p>
          <a:p>
            <a:endParaRPr lang="es-MX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495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597374" cy="571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81874"/>
            <a:ext cx="2348744" cy="63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50405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Programa [likes.pl]</a:t>
            </a:r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536639" y="1052736"/>
            <a:ext cx="3491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2"/>
                </a:solidFill>
              </a:rPr>
              <a:t>INTERPRETACIÓN </a:t>
            </a:r>
          </a:p>
          <a:p>
            <a:pPr algn="ctr"/>
            <a:r>
              <a:rPr lang="es-MX" b="1" dirty="0" smtClean="0">
                <a:solidFill>
                  <a:schemeClr val="tx2"/>
                </a:solidFill>
              </a:rPr>
              <a:t>DE LAS REGLAS</a:t>
            </a:r>
            <a:endParaRPr lang="es-ES" b="1" dirty="0">
              <a:solidFill>
                <a:schemeClr val="tx2"/>
              </a:solidFill>
            </a:endParaRPr>
          </a:p>
        </p:txBody>
      </p:sp>
      <p:grpSp>
        <p:nvGrpSpPr>
          <p:cNvPr id="30" name="29 Grupo"/>
          <p:cNvGrpSpPr/>
          <p:nvPr/>
        </p:nvGrpSpPr>
        <p:grpSpPr>
          <a:xfrm>
            <a:off x="323528" y="2060848"/>
            <a:ext cx="8484562" cy="1355378"/>
            <a:chOff x="323528" y="1713582"/>
            <a:chExt cx="8484562" cy="1355378"/>
          </a:xfrm>
        </p:grpSpPr>
        <p:sp>
          <p:nvSpPr>
            <p:cNvPr id="26" name="25 Elipse"/>
            <p:cNvSpPr/>
            <p:nvPr/>
          </p:nvSpPr>
          <p:spPr>
            <a:xfrm>
              <a:off x="323528" y="2492896"/>
              <a:ext cx="2806799" cy="5760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8" name="27 Conector recto de flecha"/>
            <p:cNvCxnSpPr>
              <a:stCxn id="32" idx="1"/>
              <a:endCxn id="26" idx="6"/>
            </p:cNvCxnSpPr>
            <p:nvPr/>
          </p:nvCxnSpPr>
          <p:spPr>
            <a:xfrm flipH="1">
              <a:off x="3130327" y="2036748"/>
              <a:ext cx="1081633" cy="7441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31 CuadroTexto"/>
            <p:cNvSpPr txBox="1"/>
            <p:nvPr/>
          </p:nvSpPr>
          <p:spPr>
            <a:xfrm>
              <a:off x="4211960" y="1713582"/>
              <a:ext cx="45961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 smtClean="0">
                  <a:sym typeface="Symbol"/>
                </a:rPr>
                <a:t>Italian</a:t>
              </a:r>
              <a:r>
                <a:rPr lang="es-MX" dirty="0" smtClean="0">
                  <a:sym typeface="Symbol"/>
                </a:rPr>
                <a:t>(X)  </a:t>
              </a:r>
              <a:r>
                <a:rPr lang="es-MX" dirty="0" err="1"/>
                <a:t>Likes</a:t>
              </a:r>
              <a:r>
                <a:rPr lang="es-MX" dirty="0"/>
                <a:t>(</a:t>
              </a:r>
              <a:r>
                <a:rPr lang="es-MX" dirty="0" err="1"/>
                <a:t>sam</a:t>
              </a:r>
              <a:r>
                <a:rPr lang="es-MX" dirty="0"/>
                <a:t>, X)</a:t>
              </a:r>
              <a:endParaRPr lang="es-MX" dirty="0">
                <a:sym typeface="Symbol"/>
              </a:endParaRPr>
            </a:p>
            <a:p>
              <a:r>
                <a:rPr lang="es-MX" dirty="0" smtClean="0">
                  <a:sym typeface="Symbol"/>
                </a:rPr>
                <a:t>Si X es Italiana entonces le gusta a Sam</a:t>
              </a:r>
              <a:endParaRPr lang="es-ES" dirty="0"/>
            </a:p>
          </p:txBody>
        </p:sp>
      </p:grpSp>
      <p:grpSp>
        <p:nvGrpSpPr>
          <p:cNvPr id="4" name="3 Grupo"/>
          <p:cNvGrpSpPr/>
          <p:nvPr/>
        </p:nvGrpSpPr>
        <p:grpSpPr>
          <a:xfrm>
            <a:off x="179512" y="3140968"/>
            <a:ext cx="7834493" cy="3591108"/>
            <a:chOff x="179512" y="2359913"/>
            <a:chExt cx="7834493" cy="3591108"/>
          </a:xfrm>
        </p:grpSpPr>
        <p:cxnSp>
          <p:nvCxnSpPr>
            <p:cNvPr id="38" name="37 Conector recto de flecha"/>
            <p:cNvCxnSpPr>
              <a:stCxn id="39" idx="1"/>
              <a:endCxn id="36" idx="6"/>
            </p:cNvCxnSpPr>
            <p:nvPr/>
          </p:nvCxnSpPr>
          <p:spPr>
            <a:xfrm flipH="1">
              <a:off x="3221415" y="3331151"/>
              <a:ext cx="1062553" cy="236784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CuadroTexto"/>
            <p:cNvSpPr txBox="1"/>
            <p:nvPr/>
          </p:nvSpPr>
          <p:spPr>
            <a:xfrm>
              <a:off x="4283968" y="3007985"/>
              <a:ext cx="3730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Se busca la comida que es Italiana: pizza, spaghetti</a:t>
              </a:r>
              <a:endParaRPr lang="es-ES" dirty="0"/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4499992" y="2359913"/>
              <a:ext cx="34917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tx2"/>
                  </a:solidFill>
                </a:rPr>
                <a:t>RESULTADO DE</a:t>
              </a:r>
            </a:p>
            <a:p>
              <a:pPr algn="ctr"/>
              <a:r>
                <a:rPr lang="es-MX" b="1" dirty="0" smtClean="0">
                  <a:solidFill>
                    <a:schemeClr val="tx2"/>
                  </a:solidFill>
                </a:rPr>
                <a:t>LA REGLA</a:t>
              </a:r>
              <a:endParaRPr lang="es-ES" b="1" dirty="0">
                <a:solidFill>
                  <a:schemeClr val="tx2"/>
                </a:solidFill>
              </a:endParaRPr>
            </a:p>
          </p:txBody>
        </p:sp>
        <p:sp>
          <p:nvSpPr>
            <p:cNvPr id="36" name="35 Elipse"/>
            <p:cNvSpPr/>
            <p:nvPr/>
          </p:nvSpPr>
          <p:spPr>
            <a:xfrm>
              <a:off x="179512" y="5446965"/>
              <a:ext cx="3041903" cy="50405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7" name="16 CuadroTexto"/>
          <p:cNvSpPr txBox="1"/>
          <p:nvPr/>
        </p:nvSpPr>
        <p:spPr>
          <a:xfrm>
            <a:off x="4605016" y="4869160"/>
            <a:ext cx="378340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2"/>
                </a:solidFill>
              </a:rPr>
              <a:t>RESULTADOS AL MOMENTO</a:t>
            </a:r>
          </a:p>
          <a:p>
            <a:r>
              <a:rPr lang="es-MX" dirty="0" err="1"/>
              <a:t>dahl</a:t>
            </a:r>
            <a:r>
              <a:rPr lang="es-MX" dirty="0"/>
              <a:t>, </a:t>
            </a:r>
            <a:r>
              <a:rPr lang="es-MX" dirty="0" err="1"/>
              <a:t>tandoori</a:t>
            </a:r>
            <a:r>
              <a:rPr lang="es-MX" dirty="0"/>
              <a:t>, </a:t>
            </a:r>
            <a:r>
              <a:rPr lang="es-MX" dirty="0" err="1" smtClean="0"/>
              <a:t>kurma</a:t>
            </a:r>
            <a:r>
              <a:rPr lang="es-MX" dirty="0" smtClean="0"/>
              <a:t>, </a:t>
            </a:r>
          </a:p>
          <a:p>
            <a:r>
              <a:rPr lang="es-MX" dirty="0" err="1" smtClean="0"/>
              <a:t>chow_mein</a:t>
            </a:r>
            <a:r>
              <a:rPr lang="es-MX" dirty="0"/>
              <a:t>, </a:t>
            </a:r>
            <a:r>
              <a:rPr lang="es-MX" dirty="0" err="1"/>
              <a:t>chop_suey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 err="1" smtClean="0"/>
              <a:t>sweet_and_sour</a:t>
            </a:r>
            <a:r>
              <a:rPr lang="es-MX" dirty="0" smtClean="0"/>
              <a:t>,</a:t>
            </a:r>
          </a:p>
          <a:p>
            <a:r>
              <a:rPr lang="es-MX" dirty="0" err="1" smtClean="0"/>
              <a:t>Pizza.spaghetti</a:t>
            </a:r>
            <a:endParaRPr lang="es-ES" dirty="0"/>
          </a:p>
          <a:p>
            <a:endParaRPr lang="es-MX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855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597374" cy="571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81874"/>
            <a:ext cx="2348744" cy="63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50405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Programa [likes.pl]</a:t>
            </a:r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536639" y="1052736"/>
            <a:ext cx="3491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2"/>
                </a:solidFill>
              </a:rPr>
              <a:t>INTERPRETACIÓN </a:t>
            </a:r>
          </a:p>
          <a:p>
            <a:pPr algn="ctr"/>
            <a:r>
              <a:rPr lang="es-MX" b="1" dirty="0" smtClean="0">
                <a:solidFill>
                  <a:schemeClr val="tx2"/>
                </a:solidFill>
              </a:rPr>
              <a:t>DE LAS REGLAS</a:t>
            </a:r>
            <a:endParaRPr lang="es-ES" b="1" dirty="0">
              <a:solidFill>
                <a:schemeClr val="tx2"/>
              </a:solidFill>
            </a:endParaRPr>
          </a:p>
        </p:txBody>
      </p:sp>
      <p:grpSp>
        <p:nvGrpSpPr>
          <p:cNvPr id="30" name="29 Grupo"/>
          <p:cNvGrpSpPr/>
          <p:nvPr/>
        </p:nvGrpSpPr>
        <p:grpSpPr>
          <a:xfrm>
            <a:off x="323528" y="3081734"/>
            <a:ext cx="7009545" cy="707306"/>
            <a:chOff x="323528" y="2361654"/>
            <a:chExt cx="7009545" cy="707306"/>
          </a:xfrm>
        </p:grpSpPr>
        <p:sp>
          <p:nvSpPr>
            <p:cNvPr id="26" name="25 Elipse"/>
            <p:cNvSpPr/>
            <p:nvPr/>
          </p:nvSpPr>
          <p:spPr>
            <a:xfrm>
              <a:off x="323528" y="2492896"/>
              <a:ext cx="2806799" cy="5760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8" name="27 Conector recto de flecha"/>
            <p:cNvCxnSpPr>
              <a:endCxn id="26" idx="6"/>
            </p:cNvCxnSpPr>
            <p:nvPr/>
          </p:nvCxnSpPr>
          <p:spPr>
            <a:xfrm flipH="1">
              <a:off x="3130327" y="2780928"/>
              <a:ext cx="122564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31 CuadroTexto"/>
            <p:cNvSpPr txBox="1"/>
            <p:nvPr/>
          </p:nvSpPr>
          <p:spPr>
            <a:xfrm>
              <a:off x="4355976" y="2361654"/>
              <a:ext cx="29770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 smtClean="0"/>
                <a:t>Likes</a:t>
              </a:r>
              <a:r>
                <a:rPr lang="es-MX" dirty="0" smtClean="0"/>
                <a:t>(</a:t>
              </a:r>
              <a:r>
                <a:rPr lang="es-MX" dirty="0" err="1" smtClean="0"/>
                <a:t>sam</a:t>
              </a:r>
              <a:r>
                <a:rPr lang="es-MX" dirty="0"/>
                <a:t>, </a:t>
              </a:r>
              <a:r>
                <a:rPr lang="es-MX" dirty="0" smtClean="0"/>
                <a:t>chips)</a:t>
              </a:r>
              <a:endParaRPr lang="es-MX" dirty="0">
                <a:sym typeface="Symbol"/>
              </a:endParaRPr>
            </a:p>
            <a:p>
              <a:r>
                <a:rPr lang="es-MX" dirty="0" smtClean="0">
                  <a:sym typeface="Symbol"/>
                </a:rPr>
                <a:t>Las chips le gustan a Sam</a:t>
              </a:r>
              <a:endParaRPr lang="es-ES" dirty="0"/>
            </a:p>
          </p:txBody>
        </p:sp>
      </p:grpSp>
      <p:sp>
        <p:nvSpPr>
          <p:cNvPr id="15" name="14 CuadroTexto"/>
          <p:cNvSpPr txBox="1"/>
          <p:nvPr/>
        </p:nvSpPr>
        <p:spPr>
          <a:xfrm>
            <a:off x="4291878" y="4150549"/>
            <a:ext cx="378340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2"/>
                </a:solidFill>
              </a:rPr>
              <a:t>RESULTADOS AL MOMENTO</a:t>
            </a:r>
          </a:p>
          <a:p>
            <a:r>
              <a:rPr lang="es-MX" dirty="0" err="1"/>
              <a:t>dahl</a:t>
            </a:r>
            <a:r>
              <a:rPr lang="es-MX" dirty="0"/>
              <a:t>, </a:t>
            </a:r>
            <a:r>
              <a:rPr lang="es-MX" dirty="0" err="1"/>
              <a:t>tandoori</a:t>
            </a:r>
            <a:r>
              <a:rPr lang="es-MX" dirty="0"/>
              <a:t>, </a:t>
            </a:r>
            <a:r>
              <a:rPr lang="es-MX" dirty="0" err="1" smtClean="0"/>
              <a:t>kurma</a:t>
            </a:r>
            <a:r>
              <a:rPr lang="es-MX" dirty="0" smtClean="0"/>
              <a:t>, </a:t>
            </a:r>
          </a:p>
          <a:p>
            <a:r>
              <a:rPr lang="es-MX" dirty="0" err="1" smtClean="0"/>
              <a:t>chow_mein</a:t>
            </a:r>
            <a:r>
              <a:rPr lang="es-MX" dirty="0"/>
              <a:t>, </a:t>
            </a:r>
            <a:r>
              <a:rPr lang="es-MX" dirty="0" err="1"/>
              <a:t>chop_suey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 err="1" smtClean="0"/>
              <a:t>sweet_and_sour</a:t>
            </a:r>
            <a:r>
              <a:rPr lang="es-MX" dirty="0" smtClean="0"/>
              <a:t>,</a:t>
            </a:r>
          </a:p>
          <a:p>
            <a:r>
              <a:rPr lang="es-MX" dirty="0" smtClean="0"/>
              <a:t>pizza, spaghetti, chips</a:t>
            </a:r>
            <a:endParaRPr lang="es-ES" dirty="0"/>
          </a:p>
          <a:p>
            <a:endParaRPr lang="es-MX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857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Consulta en 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¿Qué le gusta a Sam?</a:t>
            </a:r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Al pulsar la tecla </a:t>
            </a:r>
            <a:r>
              <a:rPr lang="es-MX" dirty="0" err="1" smtClean="0"/>
              <a:t>Enter</a:t>
            </a:r>
            <a:r>
              <a:rPr lang="es-MX" dirty="0" smtClean="0"/>
              <a:t> o </a:t>
            </a:r>
            <a:r>
              <a:rPr lang="es-MX" dirty="0" err="1" smtClean="0"/>
              <a:t>Intro</a:t>
            </a:r>
            <a:r>
              <a:rPr lang="es-MX" dirty="0" smtClean="0"/>
              <a:t>, dará la primer respuesta a la primera regla</a:t>
            </a:r>
          </a:p>
          <a:p>
            <a:r>
              <a:rPr lang="es-MX" dirty="0" smtClean="0"/>
              <a:t>Si pulsamos </a:t>
            </a:r>
            <a:r>
              <a:rPr lang="es-MX" dirty="0" err="1" smtClean="0"/>
              <a:t>Enter</a:t>
            </a:r>
            <a:r>
              <a:rPr lang="es-MX" dirty="0" smtClean="0"/>
              <a:t> o </a:t>
            </a:r>
            <a:r>
              <a:rPr lang="es-MX" dirty="0" err="1" smtClean="0"/>
              <a:t>Intro</a:t>
            </a:r>
            <a:r>
              <a:rPr lang="es-MX" dirty="0" smtClean="0"/>
              <a:t>, podemos ingresar una nueva consulta.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56" y="1988840"/>
            <a:ext cx="634184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5013176"/>
            <a:ext cx="5315063" cy="107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606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Consulta en 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Sin embargo, sabemos que hay varias respuestas a la pregunta, por lo que para verlas debemos colocar “;”.</a:t>
            </a:r>
          </a:p>
          <a:p>
            <a:endParaRPr lang="es-MX" dirty="0"/>
          </a:p>
          <a:p>
            <a:endParaRPr lang="es-MX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70598"/>
            <a:ext cx="3613175" cy="3078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624466" y="3212976"/>
            <a:ext cx="378340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2"/>
                </a:solidFill>
              </a:rPr>
              <a:t>RESULTADOS AL MOMENTO</a:t>
            </a:r>
          </a:p>
          <a:p>
            <a:r>
              <a:rPr lang="es-MX" dirty="0" err="1"/>
              <a:t>dahl</a:t>
            </a:r>
            <a:r>
              <a:rPr lang="es-MX" dirty="0"/>
              <a:t>, </a:t>
            </a:r>
            <a:r>
              <a:rPr lang="es-MX" dirty="0" err="1"/>
              <a:t>tandoori</a:t>
            </a:r>
            <a:r>
              <a:rPr lang="es-MX" dirty="0"/>
              <a:t>, </a:t>
            </a:r>
            <a:r>
              <a:rPr lang="es-MX" dirty="0" err="1" smtClean="0"/>
              <a:t>kurma</a:t>
            </a:r>
            <a:r>
              <a:rPr lang="es-MX" dirty="0" smtClean="0"/>
              <a:t>, </a:t>
            </a:r>
          </a:p>
          <a:p>
            <a:r>
              <a:rPr lang="es-MX" dirty="0" err="1" smtClean="0"/>
              <a:t>chow_mein</a:t>
            </a:r>
            <a:r>
              <a:rPr lang="es-MX" dirty="0"/>
              <a:t>, </a:t>
            </a:r>
            <a:r>
              <a:rPr lang="es-MX" dirty="0" err="1"/>
              <a:t>chop_suey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 err="1" smtClean="0"/>
              <a:t>sweet_and_sour</a:t>
            </a:r>
            <a:r>
              <a:rPr lang="es-MX" dirty="0" smtClean="0"/>
              <a:t>,</a:t>
            </a:r>
          </a:p>
          <a:p>
            <a:r>
              <a:rPr lang="es-MX" dirty="0"/>
              <a:t>p</a:t>
            </a:r>
            <a:r>
              <a:rPr lang="es-MX" dirty="0" smtClean="0"/>
              <a:t>izza, spaghetti, chips</a:t>
            </a:r>
            <a:endParaRPr lang="es-ES" dirty="0"/>
          </a:p>
          <a:p>
            <a:endParaRPr lang="es-MX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234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Ejemplo: 2 VARIABLES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7467600" cy="2448272"/>
          </a:xfrm>
        </p:spPr>
        <p:txBody>
          <a:bodyPr/>
          <a:lstStyle/>
          <a:p>
            <a:r>
              <a:rPr lang="es-MX" dirty="0" smtClean="0"/>
              <a:t>Pensemos en la relación Abuela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</p:txBody>
      </p:sp>
      <p:pic>
        <p:nvPicPr>
          <p:cNvPr id="5122" name="Picture 2" descr="Resultado de imagen para relacion abue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539552" y="1412776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¿Qué predicados se requieren?</a:t>
            </a:r>
          </a:p>
          <a:p>
            <a:r>
              <a:rPr lang="es-MX" dirty="0" smtClean="0"/>
              <a:t>Madre</a:t>
            </a:r>
          </a:p>
          <a:p>
            <a:pPr lvl="1"/>
            <a:r>
              <a:rPr lang="es-MX" dirty="0" smtClean="0"/>
              <a:t>Mi abuela es la madre de mi madre</a:t>
            </a:r>
          </a:p>
          <a:p>
            <a:pPr lvl="1"/>
            <a:r>
              <a:rPr lang="es-MX" dirty="0" smtClean="0"/>
              <a:t>Mary es abuela de </a:t>
            </a:r>
            <a:r>
              <a:rPr lang="es-MX" dirty="0" err="1" smtClean="0"/>
              <a:t>Bety</a:t>
            </a:r>
            <a:r>
              <a:rPr lang="es-MX" dirty="0" smtClean="0"/>
              <a:t> porque Mary es Mamá de Luisa y Luisa es Mamá de </a:t>
            </a:r>
            <a:r>
              <a:rPr lang="es-MX" dirty="0" err="1" smtClean="0"/>
              <a:t>Bety</a:t>
            </a:r>
            <a:endParaRPr lang="es-MX" dirty="0" smtClean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76590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31" y="1412776"/>
            <a:ext cx="8388424" cy="3079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98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Predicados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Mary es madre de Luisa</a:t>
            </a:r>
          </a:p>
          <a:p>
            <a:r>
              <a:rPr lang="es-MX" dirty="0" smtClean="0"/>
              <a:t>Luisa es madre de </a:t>
            </a:r>
            <a:r>
              <a:rPr lang="es-MX" dirty="0" err="1" smtClean="0"/>
              <a:t>Bety</a:t>
            </a:r>
            <a:endParaRPr lang="es-MX" dirty="0" smtClean="0"/>
          </a:p>
          <a:p>
            <a:r>
              <a:rPr lang="es-MX" dirty="0" smtClean="0"/>
              <a:t>X es madre de Y</a:t>
            </a:r>
          </a:p>
          <a:p>
            <a:r>
              <a:rPr lang="es-MX" dirty="0" smtClean="0"/>
              <a:t>Madre(X, Y)</a:t>
            </a:r>
          </a:p>
          <a:p>
            <a:endParaRPr lang="es-MX" dirty="0"/>
          </a:p>
          <a:p>
            <a:r>
              <a:rPr lang="es-MX" dirty="0" smtClean="0">
                <a:sym typeface="Symbol"/>
              </a:rPr>
              <a:t>madre(X,Y) y madre(Y,Z)  abuela(X,Z)</a:t>
            </a:r>
          </a:p>
          <a:p>
            <a:r>
              <a:rPr lang="es-MX" dirty="0" smtClean="0">
                <a:sym typeface="Symbol"/>
              </a:rPr>
              <a:t>madre(Mary, Luisa), madre(</a:t>
            </a:r>
            <a:r>
              <a:rPr lang="es-MX" dirty="0" err="1" smtClean="0">
                <a:sym typeface="Symbol"/>
              </a:rPr>
              <a:t>Luisa,Bety</a:t>
            </a:r>
            <a:r>
              <a:rPr lang="es-MX" dirty="0" smtClean="0">
                <a:sym typeface="Symbol"/>
              </a:rPr>
              <a:t>)</a:t>
            </a:r>
          </a:p>
          <a:p>
            <a:pPr marL="0" indent="0">
              <a:buNone/>
            </a:pPr>
            <a:r>
              <a:rPr lang="es-MX" dirty="0">
                <a:sym typeface="Symbol"/>
              </a:rPr>
              <a:t> </a:t>
            </a:r>
            <a:r>
              <a:rPr lang="es-MX" dirty="0" smtClean="0">
                <a:sym typeface="Symbol"/>
              </a:rPr>
              <a:t>    abuela(Mary, </a:t>
            </a:r>
            <a:r>
              <a:rPr lang="es-MX" dirty="0" err="1" smtClean="0">
                <a:sym typeface="Symbol"/>
              </a:rPr>
              <a:t>Bety</a:t>
            </a:r>
            <a:r>
              <a:rPr lang="es-MX" dirty="0" smtClean="0">
                <a:sym typeface="Symbol"/>
              </a:rPr>
              <a:t>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0410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Reglas y Hechos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Reglas</a:t>
            </a:r>
          </a:p>
          <a:p>
            <a:pPr lvl="1"/>
            <a:r>
              <a:rPr lang="es-MX" dirty="0" smtClean="0"/>
              <a:t>abuela(X,Z) </a:t>
            </a:r>
            <a:r>
              <a:rPr lang="es-MX" dirty="0" smtClean="0">
                <a:sym typeface="Symbol"/>
              </a:rPr>
              <a:t> madre(X,Y), madre(Y,Z)</a:t>
            </a:r>
          </a:p>
          <a:p>
            <a:pPr lvl="1"/>
            <a:endParaRPr lang="es-MX" dirty="0" smtClean="0">
              <a:sym typeface="Symbol"/>
            </a:endParaRPr>
          </a:p>
          <a:p>
            <a:r>
              <a:rPr lang="es-MX" dirty="0" smtClean="0">
                <a:sym typeface="Symbol"/>
              </a:rPr>
              <a:t>Hechos</a:t>
            </a:r>
          </a:p>
          <a:p>
            <a:pPr lvl="1"/>
            <a:r>
              <a:rPr lang="es-MX" dirty="0" smtClean="0">
                <a:sym typeface="Symbol"/>
              </a:rPr>
              <a:t>madre(Mary, Luisa)</a:t>
            </a:r>
          </a:p>
          <a:p>
            <a:pPr lvl="1"/>
            <a:r>
              <a:rPr lang="es-MX" dirty="0" smtClean="0">
                <a:sym typeface="Symbol"/>
              </a:rPr>
              <a:t>madre(Luisa, </a:t>
            </a:r>
            <a:r>
              <a:rPr lang="es-MX" dirty="0" err="1" smtClean="0">
                <a:sym typeface="Symbol"/>
              </a:rPr>
              <a:t>Bety</a:t>
            </a:r>
            <a:r>
              <a:rPr lang="es-MX" dirty="0" smtClean="0">
                <a:sym typeface="Symbol"/>
              </a:rPr>
              <a:t>)</a:t>
            </a:r>
          </a:p>
          <a:p>
            <a:endParaRPr lang="es-MX" dirty="0" smtClean="0">
              <a:sym typeface="Symbol"/>
            </a:endParaRPr>
          </a:p>
          <a:p>
            <a:r>
              <a:rPr lang="es-MX" dirty="0" smtClean="0">
                <a:sym typeface="Symbol"/>
              </a:rPr>
              <a:t>Resultado</a:t>
            </a:r>
          </a:p>
          <a:p>
            <a:pPr lvl="1"/>
            <a:r>
              <a:rPr lang="es-MX" dirty="0" smtClean="0">
                <a:sym typeface="Symbol"/>
              </a:rPr>
              <a:t>Abuela(Mary, </a:t>
            </a:r>
            <a:r>
              <a:rPr lang="es-MX" dirty="0" err="1" smtClean="0">
                <a:sym typeface="Symbol"/>
              </a:rPr>
              <a:t>Bety</a:t>
            </a:r>
            <a:r>
              <a:rPr lang="es-MX" dirty="0" smtClean="0">
                <a:sym typeface="Symbol"/>
              </a:rPr>
              <a:t>)</a:t>
            </a:r>
            <a:endParaRPr lang="es-MX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84550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 PROLOG</a:t>
            </a:r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18504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383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 PROLOG</a:t>
            </a:r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65598"/>
            <a:ext cx="4536504" cy="487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310337" y="1630541"/>
            <a:ext cx="3078087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¿Quién es abuela de quién?</a:t>
            </a:r>
          </a:p>
          <a:p>
            <a:r>
              <a:rPr lang="es-MX" dirty="0" smtClean="0"/>
              <a:t>Mary es abuela de </a:t>
            </a:r>
            <a:r>
              <a:rPr lang="es-MX" dirty="0" err="1" smtClean="0"/>
              <a:t>Bety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598369" y="2710661"/>
            <a:ext cx="304762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¿De quién es abuela Mary?</a:t>
            </a:r>
          </a:p>
          <a:p>
            <a:r>
              <a:rPr lang="es-MX" dirty="0" smtClean="0"/>
              <a:t>de </a:t>
            </a:r>
            <a:r>
              <a:rPr lang="es-MX" dirty="0" err="1" smtClean="0"/>
              <a:t>Bety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5724128" y="3635042"/>
            <a:ext cx="297549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¿Quién es abuela de </a:t>
            </a:r>
            <a:r>
              <a:rPr lang="es-MX" dirty="0" err="1" smtClean="0"/>
              <a:t>Bety</a:t>
            </a:r>
            <a:r>
              <a:rPr lang="es-MX" dirty="0" smtClean="0"/>
              <a:t>?</a:t>
            </a:r>
          </a:p>
          <a:p>
            <a:r>
              <a:rPr lang="es-MX" dirty="0" smtClean="0"/>
              <a:t>Mary</a:t>
            </a:r>
            <a:endParaRPr lang="es-ES" dirty="0"/>
          </a:p>
        </p:txBody>
      </p:sp>
      <p:sp>
        <p:nvSpPr>
          <p:cNvPr id="4" name="3 Cerrar llave"/>
          <p:cNvSpPr/>
          <p:nvPr/>
        </p:nvSpPr>
        <p:spPr>
          <a:xfrm>
            <a:off x="4788024" y="1484784"/>
            <a:ext cx="360040" cy="10081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errar llave"/>
          <p:cNvSpPr/>
          <p:nvPr/>
        </p:nvSpPr>
        <p:spPr>
          <a:xfrm>
            <a:off x="5148064" y="2710661"/>
            <a:ext cx="288032" cy="6463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errar llave"/>
          <p:cNvSpPr/>
          <p:nvPr/>
        </p:nvSpPr>
        <p:spPr>
          <a:xfrm>
            <a:off x="5148064" y="3573016"/>
            <a:ext cx="416272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5700961" y="4427130"/>
            <a:ext cx="308289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¿Quién es abuela de Luisa?</a:t>
            </a:r>
          </a:p>
          <a:p>
            <a:r>
              <a:rPr lang="es-MX" dirty="0" smtClean="0"/>
              <a:t>No hay respuesta</a:t>
            </a:r>
            <a:endParaRPr lang="es-ES" dirty="0"/>
          </a:p>
        </p:txBody>
      </p:sp>
      <p:sp>
        <p:nvSpPr>
          <p:cNvPr id="11" name="10 Cerrar llave"/>
          <p:cNvSpPr/>
          <p:nvPr/>
        </p:nvSpPr>
        <p:spPr>
          <a:xfrm>
            <a:off x="5124897" y="4365104"/>
            <a:ext cx="416272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5705898" y="5302949"/>
            <a:ext cx="289855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¿Mary es abuela de </a:t>
            </a:r>
            <a:r>
              <a:rPr lang="es-MX" dirty="0" err="1" smtClean="0"/>
              <a:t>Bety</a:t>
            </a:r>
            <a:r>
              <a:rPr lang="es-MX" dirty="0" smtClean="0"/>
              <a:t>?</a:t>
            </a:r>
          </a:p>
          <a:p>
            <a:r>
              <a:rPr lang="es-MX" dirty="0" smtClean="0"/>
              <a:t>Verdadero</a:t>
            </a:r>
            <a:endParaRPr lang="es-ES" dirty="0"/>
          </a:p>
        </p:txBody>
      </p:sp>
      <p:sp>
        <p:nvSpPr>
          <p:cNvPr id="13" name="12 Cerrar llave"/>
          <p:cNvSpPr/>
          <p:nvPr/>
        </p:nvSpPr>
        <p:spPr>
          <a:xfrm>
            <a:off x="5148064" y="5229200"/>
            <a:ext cx="416272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02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Agregamos mas hechos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7632848" cy="4873752"/>
          </a:xfrm>
        </p:spPr>
        <p:txBody>
          <a:bodyPr/>
          <a:lstStyle/>
          <a:p>
            <a:r>
              <a:rPr lang="es-MX" dirty="0" smtClean="0"/>
              <a:t>Mary es mamá de Juana</a:t>
            </a:r>
          </a:p>
          <a:p>
            <a:r>
              <a:rPr lang="es-MX" dirty="0" smtClean="0"/>
              <a:t>Juana es mamá de Sandra</a:t>
            </a:r>
          </a:p>
          <a:p>
            <a:r>
              <a:rPr lang="es-MX" dirty="0" smtClean="0"/>
              <a:t>Luisa es mamá de Lilia</a:t>
            </a:r>
            <a:endParaRPr lang="es-E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3212976"/>
            <a:ext cx="5852051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15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consulta</a:t>
            </a:r>
            <a:endParaRPr lang="es-E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3680420" cy="398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errar llave"/>
          <p:cNvSpPr/>
          <p:nvPr/>
        </p:nvSpPr>
        <p:spPr>
          <a:xfrm>
            <a:off x="5076056" y="1412776"/>
            <a:ext cx="432048" cy="12961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5628827" y="1556792"/>
            <a:ext cx="304762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¿De quién es abuela Mary?</a:t>
            </a:r>
          </a:p>
          <a:p>
            <a:r>
              <a:rPr lang="es-MX" dirty="0" smtClean="0"/>
              <a:t>De </a:t>
            </a:r>
            <a:r>
              <a:rPr lang="es-MX" dirty="0" err="1" smtClean="0"/>
              <a:t>Bety</a:t>
            </a:r>
            <a:r>
              <a:rPr lang="es-MX" dirty="0" smtClean="0"/>
              <a:t>, Lilia y Sandra</a:t>
            </a:r>
            <a:endParaRPr lang="es-ES" dirty="0"/>
          </a:p>
        </p:txBody>
      </p:sp>
      <p:sp>
        <p:nvSpPr>
          <p:cNvPr id="6" name="5 Cerrar llave"/>
          <p:cNvSpPr/>
          <p:nvPr/>
        </p:nvSpPr>
        <p:spPr>
          <a:xfrm>
            <a:off x="5076056" y="3068960"/>
            <a:ext cx="432048" cy="23309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628827" y="3524815"/>
            <a:ext cx="3129383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¿Quién es abuela de Quién?</a:t>
            </a:r>
          </a:p>
          <a:p>
            <a:r>
              <a:rPr lang="es-MX" dirty="0" smtClean="0"/>
              <a:t>Mary de </a:t>
            </a:r>
            <a:r>
              <a:rPr lang="es-MX" dirty="0" err="1" smtClean="0"/>
              <a:t>Bety</a:t>
            </a:r>
            <a:r>
              <a:rPr lang="es-MX" dirty="0" smtClean="0"/>
              <a:t>, </a:t>
            </a:r>
          </a:p>
          <a:p>
            <a:r>
              <a:rPr lang="es-MX" dirty="0" smtClean="0"/>
              <a:t>Mary de Lilia,</a:t>
            </a:r>
          </a:p>
          <a:p>
            <a:r>
              <a:rPr lang="es-MX" dirty="0" smtClean="0"/>
              <a:t>Mary de Sandra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938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7467600" cy="1440160"/>
          </a:xfrm>
        </p:spPr>
        <p:txBody>
          <a:bodyPr/>
          <a:lstStyle/>
          <a:p>
            <a:r>
              <a:rPr lang="es-MX" dirty="0" smtClean="0"/>
              <a:t>¿Cuál sería la regla para la relación de…?</a:t>
            </a:r>
          </a:p>
          <a:p>
            <a:pPr lvl="1"/>
            <a:r>
              <a:rPr lang="es-MX" dirty="0" smtClean="0"/>
              <a:t>Hermana</a:t>
            </a:r>
          </a:p>
          <a:p>
            <a:pPr lvl="1"/>
            <a:r>
              <a:rPr lang="es-MX" dirty="0" smtClean="0"/>
              <a:t>Tía</a:t>
            </a:r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39552" y="3356992"/>
            <a:ext cx="7467600" cy="24482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Hermana</a:t>
            </a:r>
          </a:p>
          <a:p>
            <a:pPr lvl="1"/>
            <a:r>
              <a:rPr lang="es-MX" dirty="0" smtClean="0"/>
              <a:t>madre(X,Y), madre(X,Z),  </a:t>
            </a:r>
          </a:p>
          <a:p>
            <a:pPr marL="365760" lvl="1" indent="0">
              <a:buNone/>
            </a:pPr>
            <a:r>
              <a:rPr lang="es-MX" dirty="0">
                <a:sym typeface="Symbol"/>
              </a:rPr>
              <a:t> </a:t>
            </a:r>
            <a:r>
              <a:rPr lang="es-MX" dirty="0" smtClean="0">
                <a:sym typeface="Symbol"/>
              </a:rPr>
              <a:t>           </a:t>
            </a:r>
            <a:r>
              <a:rPr lang="es-MX" dirty="0" smtClean="0"/>
              <a:t>hermana(Y,Z)</a:t>
            </a:r>
          </a:p>
          <a:p>
            <a:pPr lvl="1"/>
            <a:r>
              <a:rPr lang="es-MX" dirty="0" smtClean="0"/>
              <a:t>hermana(X,Y), madre(Y,Z)</a:t>
            </a:r>
          </a:p>
          <a:p>
            <a:pPr marL="365760" lvl="1" indent="0">
              <a:buNone/>
            </a:pPr>
            <a:r>
              <a:rPr lang="es-MX" dirty="0" smtClean="0">
                <a:sym typeface="Symbol"/>
              </a:rPr>
              <a:t>            </a:t>
            </a:r>
            <a:r>
              <a:rPr lang="es-MX" dirty="0" err="1" smtClean="0"/>
              <a:t>tia</a:t>
            </a:r>
            <a:r>
              <a:rPr lang="es-MX" dirty="0" smtClean="0"/>
              <a:t> (X,Z)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879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Agregar al archivo de </a:t>
            </a:r>
            <a:r>
              <a:rPr lang="es-MX" dirty="0" err="1" smtClean="0"/>
              <a:t>swi-prolog</a:t>
            </a:r>
            <a:r>
              <a:rPr lang="es-MX" dirty="0" smtClean="0"/>
              <a:t> anterior las reglas para la hermana y la tía.</a:t>
            </a:r>
          </a:p>
          <a:p>
            <a:r>
              <a:rPr lang="es-MX" dirty="0" smtClean="0"/>
              <a:t>Realizar las consultas.</a:t>
            </a:r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590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484784"/>
            <a:ext cx="7355160" cy="4876800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Allen Tucker, Robert </a:t>
            </a:r>
            <a:r>
              <a:rPr lang="en-US" dirty="0" smtClean="0"/>
              <a:t>Noonan; </a:t>
            </a:r>
            <a:r>
              <a:rPr lang="es-MX" dirty="0"/>
              <a:t>Lenguajes de Programación Principios y </a:t>
            </a:r>
            <a:r>
              <a:rPr lang="es-MX" dirty="0" smtClean="0"/>
              <a:t>Paradigmas. </a:t>
            </a:r>
            <a:r>
              <a:rPr lang="es-MX" dirty="0" err="1" smtClean="0"/>
              <a:t>Spanish</a:t>
            </a:r>
            <a:r>
              <a:rPr lang="es-MX" dirty="0" smtClean="0"/>
              <a:t> </a:t>
            </a:r>
            <a:r>
              <a:rPr lang="es-MX" dirty="0" err="1" smtClean="0"/>
              <a:t>Edition</a:t>
            </a:r>
            <a:r>
              <a:rPr lang="es-MX" dirty="0" smtClean="0"/>
              <a:t>. </a:t>
            </a:r>
            <a:r>
              <a:rPr lang="en-US" dirty="0" err="1" smtClean="0"/>
              <a:t>MacGrawHill</a:t>
            </a:r>
            <a:r>
              <a:rPr lang="en-US" dirty="0" smtClean="0"/>
              <a:t> 2011.</a:t>
            </a:r>
          </a:p>
          <a:p>
            <a:endParaRPr lang="es-MX" dirty="0" smtClean="0"/>
          </a:p>
          <a:p>
            <a:r>
              <a:rPr lang="es-MX" dirty="0"/>
              <a:t>Pascual Julián </a:t>
            </a:r>
            <a:r>
              <a:rPr lang="es-MX" dirty="0" err="1" smtClean="0"/>
              <a:t>Iranzo</a:t>
            </a:r>
            <a:r>
              <a:rPr lang="es-MX" dirty="0" smtClean="0"/>
              <a:t>, María </a:t>
            </a:r>
            <a:r>
              <a:rPr lang="es-MX" dirty="0" err="1"/>
              <a:t>Alpuente</a:t>
            </a:r>
            <a:r>
              <a:rPr lang="es-MX" dirty="0"/>
              <a:t> </a:t>
            </a:r>
            <a:r>
              <a:rPr lang="es-MX" dirty="0" smtClean="0"/>
              <a:t>Programación </a:t>
            </a:r>
            <a:r>
              <a:rPr lang="es-MX" dirty="0"/>
              <a:t>lógica: teoría y </a:t>
            </a:r>
            <a:r>
              <a:rPr lang="es-MX" dirty="0" smtClean="0"/>
              <a:t>práctica. Pearson 2007. </a:t>
            </a:r>
            <a:endParaRPr lang="es-MX" dirty="0"/>
          </a:p>
          <a:p>
            <a:endParaRPr lang="en-US" dirty="0" smtClean="0"/>
          </a:p>
          <a:p>
            <a:r>
              <a:rPr lang="en-US" dirty="0" err="1" smtClean="0"/>
              <a:t>Página</a:t>
            </a:r>
            <a:r>
              <a:rPr lang="en-US" dirty="0" smtClean="0"/>
              <a:t> de SWI-Prolog </a:t>
            </a:r>
            <a:r>
              <a:rPr lang="en-US" dirty="0" err="1" smtClean="0"/>
              <a:t>consultado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http</a:t>
            </a:r>
            <a:r>
              <a:rPr lang="en-US" dirty="0"/>
              <a:t>://www.swi-prolog.org/</a:t>
            </a:r>
            <a:endParaRPr lang="en-US" dirty="0" smtClean="0"/>
          </a:p>
          <a:p>
            <a:endParaRPr lang="es-MX" sz="800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  <a:p>
            <a:endParaRPr lang="es-ES" dirty="0" smtClean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528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1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44624"/>
            <a:ext cx="7571184" cy="1371600"/>
          </a:xfrm>
        </p:spPr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600200"/>
            <a:ext cx="7632848" cy="4709120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s-MX" dirty="0" smtClean="0"/>
              <a:t>Este material sirve para introducir al alumno al paradigma de programación lógica.</a:t>
            </a:r>
          </a:p>
          <a:p>
            <a:r>
              <a:rPr lang="es-MX" dirty="0"/>
              <a:t>Las diapositivas deben verse en orden, y debe revisarse el tema completo en aproximadamente 10 horas.</a:t>
            </a:r>
          </a:p>
          <a:p>
            <a:r>
              <a:rPr lang="es-MX" dirty="0" smtClean="0"/>
              <a:t>Se debe dar la teoría y preparase en caso de que el alumno tenga deficiencias en la lógica de predicados.</a:t>
            </a:r>
          </a:p>
          <a:p>
            <a:r>
              <a:rPr lang="es-MX" dirty="0" smtClean="0"/>
              <a:t>Es conveniente realizar varios programas en el lenguaje de programación </a:t>
            </a:r>
            <a:r>
              <a:rPr lang="es-MX" dirty="0" err="1" smtClean="0"/>
              <a:t>prolog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67846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	Unidad de Competencia 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628800"/>
            <a:ext cx="7344816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Objetivo General:</a:t>
            </a:r>
          </a:p>
          <a:p>
            <a:r>
              <a:rPr lang="es-ES" dirty="0" smtClean="0"/>
              <a:t>Analizar los diferentes paradigmas de programación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Conocimientos:</a:t>
            </a:r>
          </a:p>
          <a:p>
            <a:r>
              <a:rPr lang="es-ES" dirty="0" smtClean="0"/>
              <a:t>Características, ventajas y desventajas de un </a:t>
            </a:r>
            <a:r>
              <a:rPr lang="es-ES" dirty="0" smtClean="0"/>
              <a:t>lenguaje representativo </a:t>
            </a:r>
            <a:r>
              <a:rPr lang="es-ES" dirty="0" smtClean="0"/>
              <a:t>del paradigma de Programación Lógica. 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91234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Declarativa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7848872" cy="4873752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El paradigma de programación declarativa en contraposición con la imperativa está basada en el desarrollo de programas en los que se especifica un conjunto de condiciones, proposiciones o transformaciones, etc. que </a:t>
            </a:r>
            <a:r>
              <a:rPr lang="es-MX" b="1" dirty="0" smtClean="0">
                <a:solidFill>
                  <a:srgbClr val="FF0000"/>
                </a:solidFill>
              </a:rPr>
              <a:t>describen el problema y detallan su solución, pero no indican cómo encontrarla</a:t>
            </a:r>
            <a:r>
              <a:rPr lang="es-MX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615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Declarativa</a:t>
            </a:r>
            <a:endParaRPr lang="es-ES" dirty="0"/>
          </a:p>
        </p:txBody>
      </p:sp>
      <p:grpSp>
        <p:nvGrpSpPr>
          <p:cNvPr id="13" name="12 Grupo"/>
          <p:cNvGrpSpPr/>
          <p:nvPr/>
        </p:nvGrpSpPr>
        <p:grpSpPr>
          <a:xfrm>
            <a:off x="467544" y="1844824"/>
            <a:ext cx="7859955" cy="3168352"/>
            <a:chOff x="467544" y="1844824"/>
            <a:chExt cx="7859955" cy="3168352"/>
          </a:xfrm>
        </p:grpSpPr>
        <p:sp>
          <p:nvSpPr>
            <p:cNvPr id="4" name="3 CuadroTexto"/>
            <p:cNvSpPr txBox="1"/>
            <p:nvPr/>
          </p:nvSpPr>
          <p:spPr>
            <a:xfrm>
              <a:off x="467544" y="2996952"/>
              <a:ext cx="211468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dirty="0" smtClean="0"/>
                <a:t>Paradigma </a:t>
              </a:r>
            </a:p>
            <a:p>
              <a:r>
                <a:rPr lang="es-MX" sz="2800" dirty="0" smtClean="0"/>
                <a:t>Declarativo</a:t>
              </a:r>
              <a:endParaRPr lang="es-ES" sz="2800" dirty="0"/>
            </a:p>
          </p:txBody>
        </p:sp>
        <p:sp>
          <p:nvSpPr>
            <p:cNvPr id="5" name="4 Abrir llave"/>
            <p:cNvSpPr/>
            <p:nvPr/>
          </p:nvSpPr>
          <p:spPr>
            <a:xfrm>
              <a:off x="2411760" y="1988840"/>
              <a:ext cx="1080120" cy="302433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3347864" y="2114273"/>
              <a:ext cx="36004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400" dirty="0" smtClean="0"/>
                <a:t>Programación Funcional</a:t>
              </a:r>
            </a:p>
            <a:p>
              <a:endParaRPr lang="es-MX" sz="2400" dirty="0" smtClean="0"/>
            </a:p>
            <a:p>
              <a:endParaRPr lang="es-MX" sz="2400" dirty="0"/>
            </a:p>
            <a:p>
              <a:r>
                <a:rPr lang="es-MX" sz="2400" dirty="0" smtClean="0"/>
                <a:t>Programación </a:t>
              </a:r>
            </a:p>
            <a:p>
              <a:r>
                <a:rPr lang="es-MX" sz="2400" dirty="0" smtClean="0"/>
                <a:t>Lógica</a:t>
              </a:r>
              <a:endParaRPr lang="es-ES" sz="2400" dirty="0"/>
            </a:p>
          </p:txBody>
        </p:sp>
        <p:sp>
          <p:nvSpPr>
            <p:cNvPr id="7" name="6 Abrir llave"/>
            <p:cNvSpPr/>
            <p:nvPr/>
          </p:nvSpPr>
          <p:spPr>
            <a:xfrm>
              <a:off x="5724128" y="1844824"/>
              <a:ext cx="432048" cy="122413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Abrir llave"/>
            <p:cNvSpPr/>
            <p:nvPr/>
          </p:nvSpPr>
          <p:spPr>
            <a:xfrm>
              <a:off x="5652120" y="3645024"/>
              <a:ext cx="432048" cy="122413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6036674" y="1988840"/>
              <a:ext cx="134363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LISP</a:t>
              </a:r>
            </a:p>
            <a:p>
              <a:r>
                <a:rPr lang="es-MX" dirty="0" smtClean="0"/>
                <a:t>HASKELL</a:t>
              </a:r>
            </a:p>
            <a:p>
              <a:r>
                <a:rPr lang="es-MX" dirty="0" smtClean="0"/>
                <a:t>ERLANG</a:t>
              </a:r>
              <a:endParaRPr lang="es-ES" dirty="0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6084168" y="3789040"/>
              <a:ext cx="20954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PROLOG</a:t>
              </a:r>
            </a:p>
            <a:p>
              <a:r>
                <a:rPr lang="es-MX" dirty="0" smtClean="0"/>
                <a:t>MERCURY</a:t>
              </a:r>
            </a:p>
            <a:p>
              <a:r>
                <a:rPr lang="es-MX" dirty="0" smtClean="0"/>
                <a:t>ACTOR PROLOG</a:t>
              </a:r>
              <a:endParaRPr lang="es-ES" dirty="0"/>
            </a:p>
          </p:txBody>
        </p:sp>
        <p:sp>
          <p:nvSpPr>
            <p:cNvPr id="11" name="10 Abrir llave"/>
            <p:cNvSpPr/>
            <p:nvPr/>
          </p:nvSpPr>
          <p:spPr>
            <a:xfrm>
              <a:off x="7380312" y="2780928"/>
              <a:ext cx="432048" cy="117013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668344" y="314096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ALF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399776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Orígenes de la Lógica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412776"/>
            <a:ext cx="8352928" cy="4873752"/>
          </a:xfrm>
        </p:spPr>
        <p:txBody>
          <a:bodyPr/>
          <a:lstStyle/>
          <a:p>
            <a:r>
              <a:rPr lang="es-MX" sz="3200" dirty="0" smtClean="0"/>
              <a:t>Antigua Grecia</a:t>
            </a:r>
          </a:p>
          <a:p>
            <a:pPr lvl="1"/>
            <a:r>
              <a:rPr lang="es-MX" sz="2800" dirty="0" smtClean="0"/>
              <a:t>Competencia en Filosofía y Retórica</a:t>
            </a:r>
          </a:p>
          <a:p>
            <a:pPr lvl="1"/>
            <a:r>
              <a:rPr lang="es-MX" sz="2800" dirty="0" smtClean="0"/>
              <a:t>La lógica fue usada para formalizar la deducción.</a:t>
            </a:r>
          </a:p>
          <a:p>
            <a:pPr lvl="1"/>
            <a:r>
              <a:rPr lang="es-MX" sz="2800" dirty="0" smtClean="0"/>
              <a:t>Deducción: derivación de conclusiones a partir de premisas </a:t>
            </a:r>
          </a:p>
          <a:p>
            <a:pPr lvl="1"/>
            <a:r>
              <a:rPr lang="es-MX" sz="2800" dirty="0" smtClean="0"/>
              <a:t>Retórica, incluía el estudio de la lógica para que los debates siguieran las mismas reglas.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577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Orígenes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Las reglas de la lógica fueron clasificadas y nombradas.</a:t>
            </a:r>
          </a:p>
          <a:p>
            <a:r>
              <a:rPr lang="es-MX" dirty="0" smtClean="0"/>
              <a:t>Silogismo:</a:t>
            </a:r>
          </a:p>
          <a:p>
            <a:pPr lvl="1"/>
            <a:r>
              <a:rPr lang="es-MX" b="1" dirty="0" smtClean="0"/>
              <a:t>Premisa</a:t>
            </a:r>
            <a:r>
              <a:rPr lang="es-MX" dirty="0" smtClean="0"/>
              <a:t>:  Todos los hombres son mortales</a:t>
            </a:r>
          </a:p>
          <a:p>
            <a:pPr lvl="1"/>
            <a:r>
              <a:rPr lang="es-MX" b="1" dirty="0" smtClean="0"/>
              <a:t>Premisa</a:t>
            </a:r>
            <a:r>
              <a:rPr lang="es-MX" dirty="0" smtClean="0"/>
              <a:t>:  X es un hombre</a:t>
            </a:r>
          </a:p>
          <a:p>
            <a:pPr lvl="1"/>
            <a:r>
              <a:rPr lang="es-MX" b="1" dirty="0" smtClean="0"/>
              <a:t>Conclusión</a:t>
            </a:r>
            <a:r>
              <a:rPr lang="es-MX" dirty="0" smtClean="0"/>
              <a:t>: por lo tanto,  X es mortal</a:t>
            </a:r>
          </a:p>
          <a:p>
            <a:pPr lvl="1"/>
            <a:r>
              <a:rPr lang="es-MX" dirty="0" smtClean="0"/>
              <a:t>Si las premisas son verdaderas la conclusión es verdadera.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7623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1152128"/>
          </a:xfrm>
        </p:spPr>
        <p:txBody>
          <a:bodyPr/>
          <a:lstStyle/>
          <a:p>
            <a:r>
              <a:rPr lang="es-MX" dirty="0" smtClean="0"/>
              <a:t>Orígenes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8170069" cy="1993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49080"/>
            <a:ext cx="2160240" cy="171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025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Personalizado 35">
      <a:dk1>
        <a:sysClr val="windowText" lastClr="000000"/>
      </a:dk1>
      <a:lt1>
        <a:sysClr val="window" lastClr="FFFFFF"/>
      </a:lt1>
      <a:dk2>
        <a:srgbClr val="008000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2340</TotalTime>
  <Words>1262</Words>
  <Application>Microsoft Office PowerPoint</Application>
  <PresentationFormat>Presentación en pantalla (4:3)</PresentationFormat>
  <Paragraphs>286</Paragraphs>
  <Slides>39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Mirador</vt:lpstr>
      <vt:lpstr>Presentación de PowerPoint</vt:lpstr>
      <vt:lpstr>Presentación de PowerPoint</vt:lpstr>
      <vt:lpstr>Presentación de PowerPoint</vt:lpstr>
      <vt:lpstr> Unidad de Competencia II</vt:lpstr>
      <vt:lpstr>Programación Declarativa</vt:lpstr>
      <vt:lpstr>Programación Declarativa</vt:lpstr>
      <vt:lpstr>Orígenes de la Lógica</vt:lpstr>
      <vt:lpstr>Orígenes</vt:lpstr>
      <vt:lpstr>Orígenes</vt:lpstr>
      <vt:lpstr>Orígenes</vt:lpstr>
      <vt:lpstr>PROLOG</vt:lpstr>
      <vt:lpstr>PROLOG</vt:lpstr>
      <vt:lpstr>PROLOG</vt:lpstr>
      <vt:lpstr>PROLOG</vt:lpstr>
      <vt:lpstr>PROLOG</vt:lpstr>
      <vt:lpstr>Hechos</vt:lpstr>
      <vt:lpstr>Reglas</vt:lpstr>
      <vt:lpstr>Software  SWI- PROLOG</vt:lpstr>
      <vt:lpstr>SWI-PROLOG</vt:lpstr>
      <vt:lpstr>SWI- PROLOG</vt:lpstr>
      <vt:lpstr>SWI-PROLOG</vt:lpstr>
      <vt:lpstr>Programa en PROLOG</vt:lpstr>
      <vt:lpstr>Programa [likes.pl]</vt:lpstr>
      <vt:lpstr>Programa [likes.pl]</vt:lpstr>
      <vt:lpstr>Programa [likes.pl]</vt:lpstr>
      <vt:lpstr>Programa [likes.pl]</vt:lpstr>
      <vt:lpstr>Consulta en PROLOG</vt:lpstr>
      <vt:lpstr>Consulta en PROLOG</vt:lpstr>
      <vt:lpstr>Ejemplo: 2 VARIABLES</vt:lpstr>
      <vt:lpstr>Predicados</vt:lpstr>
      <vt:lpstr>Reglas y Hechos</vt:lpstr>
      <vt:lpstr>En PROLOG</vt:lpstr>
      <vt:lpstr>En PROLOG</vt:lpstr>
      <vt:lpstr>Agregamos mas hechos</vt:lpstr>
      <vt:lpstr>La consulta</vt:lpstr>
      <vt:lpstr>Ejercicio </vt:lpstr>
      <vt:lpstr>Ejercicio</vt:lpstr>
      <vt:lpstr>Referencias</vt:lpstr>
      <vt:lpstr>Guion Explicativo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mquintanal</cp:lastModifiedBy>
  <cp:revision>242</cp:revision>
  <cp:lastPrinted>2014-10-03T18:44:09Z</cp:lastPrinted>
  <dcterms:created xsi:type="dcterms:W3CDTF">2013-09-25T17:48:17Z</dcterms:created>
  <dcterms:modified xsi:type="dcterms:W3CDTF">2016-10-07T13:11:43Z</dcterms:modified>
</cp:coreProperties>
</file>