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57"/>
  </p:notesMasterIdLst>
  <p:handoutMasterIdLst>
    <p:handoutMasterId r:id="rId58"/>
  </p:handoutMasterIdLst>
  <p:sldIdLst>
    <p:sldId id="317" r:id="rId2"/>
    <p:sldId id="318" r:id="rId3"/>
    <p:sldId id="319" r:id="rId4"/>
    <p:sldId id="320" r:id="rId5"/>
    <p:sldId id="321" r:id="rId6"/>
    <p:sldId id="279" r:id="rId7"/>
    <p:sldId id="322" r:id="rId8"/>
    <p:sldId id="323" r:id="rId9"/>
    <p:sldId id="324" r:id="rId10"/>
    <p:sldId id="325" r:id="rId11"/>
    <p:sldId id="327" r:id="rId12"/>
    <p:sldId id="326" r:id="rId13"/>
    <p:sldId id="334" r:id="rId14"/>
    <p:sldId id="337" r:id="rId15"/>
    <p:sldId id="336" r:id="rId16"/>
    <p:sldId id="338" r:id="rId17"/>
    <p:sldId id="335" r:id="rId18"/>
    <p:sldId id="312" r:id="rId19"/>
    <p:sldId id="328" r:id="rId20"/>
    <p:sldId id="341" r:id="rId21"/>
    <p:sldId id="342" r:id="rId22"/>
    <p:sldId id="330" r:id="rId23"/>
    <p:sldId id="343" r:id="rId24"/>
    <p:sldId id="344" r:id="rId25"/>
    <p:sldId id="345" r:id="rId26"/>
    <p:sldId id="346" r:id="rId27"/>
    <p:sldId id="331" r:id="rId28"/>
    <p:sldId id="332" r:id="rId29"/>
    <p:sldId id="347" r:id="rId30"/>
    <p:sldId id="333" r:id="rId31"/>
    <p:sldId id="286" r:id="rId32"/>
    <p:sldId id="287" r:id="rId33"/>
    <p:sldId id="288" r:id="rId34"/>
    <p:sldId id="294" r:id="rId35"/>
    <p:sldId id="304" r:id="rId36"/>
    <p:sldId id="301" r:id="rId37"/>
    <p:sldId id="289" r:id="rId38"/>
    <p:sldId id="298" r:id="rId39"/>
    <p:sldId id="299" r:id="rId40"/>
    <p:sldId id="302" r:id="rId41"/>
    <p:sldId id="329" r:id="rId42"/>
    <p:sldId id="307" r:id="rId43"/>
    <p:sldId id="349" r:id="rId44"/>
    <p:sldId id="351" r:id="rId45"/>
    <p:sldId id="352" r:id="rId46"/>
    <p:sldId id="309" r:id="rId47"/>
    <p:sldId id="310" r:id="rId48"/>
    <p:sldId id="353" r:id="rId49"/>
    <p:sldId id="354" r:id="rId50"/>
    <p:sldId id="305" r:id="rId51"/>
    <p:sldId id="295" r:id="rId52"/>
    <p:sldId id="296" r:id="rId53"/>
    <p:sldId id="311" r:id="rId54"/>
    <p:sldId id="339" r:id="rId55"/>
    <p:sldId id="340" r:id="rId56"/>
  </p:sldIdLst>
  <p:sldSz cx="9144000" cy="6858000" type="screen4x3"/>
  <p:notesSz cx="7053263" cy="93091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66" d="100"/>
          <a:sy n="66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9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"/>
              <a:t>función</a:t>
            </a:r>
            <a:r>
              <a:rPr lang="es-ES" baseline="0"/>
              <a:t> n-variable</a:t>
            </a:r>
            <a:endParaRPr lang="es-ES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3"/>
          <c:order val="0"/>
          <c:spPr>
            <a:ln>
              <a:solidFill>
                <a:srgbClr val="00B050"/>
              </a:solidFill>
            </a:ln>
          </c:spPr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Hoja1!$B$4:$B$9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Hoja1!$F$4:$F$9</c:f>
              <c:numCache>
                <c:formatCode>General</c:formatCode>
                <c:ptCount val="6"/>
                <c:pt idx="0">
                  <c:v>16</c:v>
                </c:pt>
                <c:pt idx="1">
                  <c:v>32</c:v>
                </c:pt>
                <c:pt idx="2">
                  <c:v>32</c:v>
                </c:pt>
                <c:pt idx="3">
                  <c:v>64</c:v>
                </c:pt>
                <c:pt idx="4">
                  <c:v>48</c:v>
                </c:pt>
                <c:pt idx="5">
                  <c:v>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upDownBars>
          <c:gapWidth val="150"/>
          <c:upBars/>
          <c:downBars/>
        </c:upDownBars>
        <c:marker val="1"/>
        <c:smooth val="0"/>
        <c:axId val="117137792"/>
        <c:axId val="117139328"/>
      </c:lineChart>
      <c:catAx>
        <c:axId val="117137792"/>
        <c:scaling>
          <c:orientation val="minMax"/>
        </c:scaling>
        <c:delete val="0"/>
        <c:axPos val="b"/>
        <c:majorTickMark val="none"/>
        <c:minorTickMark val="none"/>
        <c:tickLblPos val="nextTo"/>
        <c:crossAx val="117139328"/>
        <c:crosses val="autoZero"/>
        <c:auto val="1"/>
        <c:lblAlgn val="ctr"/>
        <c:lblOffset val="100"/>
        <c:noMultiLvlLbl val="0"/>
      </c:catAx>
      <c:valAx>
        <c:axId val="1171393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f(a,b,e) = a*b</a:t>
                </a:r>
                <a:r>
                  <a:rPr lang="en-US" baseline="30000"/>
                  <a:t>e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171377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98F18C-10AF-45FB-81CC-25073C564BAA}" type="doc">
      <dgm:prSet loTypeId="urn:microsoft.com/office/officeart/2005/8/layout/venn1" loCatId="relationship" qsTypeId="urn:microsoft.com/office/officeart/2005/8/quickstyle/3d1" qsCatId="3D" csTypeId="urn:microsoft.com/office/officeart/2005/8/colors/colorful3" csCatId="colorful" phldr="1"/>
      <dgm:spPr/>
    </dgm:pt>
    <dgm:pt modelId="{EC880EF1-B30F-4EBC-99FA-A0D2478BAA04}">
      <dgm:prSet phldrT="[Texto]"/>
      <dgm:spPr/>
      <dgm:t>
        <a:bodyPr/>
        <a:lstStyle/>
        <a:p>
          <a:r>
            <a:rPr lang="es-MX" dirty="0" smtClean="0"/>
            <a:t>A</a:t>
          </a:r>
          <a:endParaRPr lang="es-ES" dirty="0"/>
        </a:p>
      </dgm:t>
    </dgm:pt>
    <dgm:pt modelId="{171A9EBE-B88D-4CED-8593-D90974A13A14}" type="parTrans" cxnId="{0C63D244-3226-4771-A2D3-E30A72F5A6D6}">
      <dgm:prSet/>
      <dgm:spPr/>
      <dgm:t>
        <a:bodyPr/>
        <a:lstStyle/>
        <a:p>
          <a:endParaRPr lang="es-ES"/>
        </a:p>
      </dgm:t>
    </dgm:pt>
    <dgm:pt modelId="{936B084E-FB99-4346-B28B-5CB11097CCB3}" type="sibTrans" cxnId="{0C63D244-3226-4771-A2D3-E30A72F5A6D6}">
      <dgm:prSet/>
      <dgm:spPr/>
      <dgm:t>
        <a:bodyPr/>
        <a:lstStyle/>
        <a:p>
          <a:endParaRPr lang="es-ES"/>
        </a:p>
      </dgm:t>
    </dgm:pt>
    <dgm:pt modelId="{0510137F-63D2-427A-91A1-BD03BD9D6653}">
      <dgm:prSet phldrT="[Texto]"/>
      <dgm:spPr/>
      <dgm:t>
        <a:bodyPr/>
        <a:lstStyle/>
        <a:p>
          <a:r>
            <a:rPr lang="es-MX" dirty="0" smtClean="0"/>
            <a:t>C</a:t>
          </a:r>
          <a:endParaRPr lang="es-ES" dirty="0"/>
        </a:p>
      </dgm:t>
    </dgm:pt>
    <dgm:pt modelId="{11C29573-30F6-4982-8D0E-4C794AACA6BE}" type="parTrans" cxnId="{7E0DC306-6866-4CD1-BD74-13E4B72FD46E}">
      <dgm:prSet/>
      <dgm:spPr/>
      <dgm:t>
        <a:bodyPr/>
        <a:lstStyle/>
        <a:p>
          <a:endParaRPr lang="es-ES"/>
        </a:p>
      </dgm:t>
    </dgm:pt>
    <dgm:pt modelId="{9CDE98A3-27E0-4290-8D6A-7FA9D4CF5BA2}" type="sibTrans" cxnId="{7E0DC306-6866-4CD1-BD74-13E4B72FD46E}">
      <dgm:prSet/>
      <dgm:spPr/>
      <dgm:t>
        <a:bodyPr/>
        <a:lstStyle/>
        <a:p>
          <a:endParaRPr lang="es-ES"/>
        </a:p>
      </dgm:t>
    </dgm:pt>
    <dgm:pt modelId="{838FC606-5921-472C-8E9F-A79104FB79AD}">
      <dgm:prSet phldrT="[Texto]"/>
      <dgm:spPr/>
      <dgm:t>
        <a:bodyPr/>
        <a:lstStyle/>
        <a:p>
          <a:r>
            <a:rPr lang="es-MX" dirty="0" smtClean="0"/>
            <a:t>B</a:t>
          </a:r>
          <a:endParaRPr lang="es-ES" dirty="0"/>
        </a:p>
      </dgm:t>
    </dgm:pt>
    <dgm:pt modelId="{05BF2553-D63B-4A1D-9F5F-1A48CEA294F7}" type="parTrans" cxnId="{85B26D22-CC9C-465D-9D14-B438194CBF30}">
      <dgm:prSet/>
      <dgm:spPr/>
      <dgm:t>
        <a:bodyPr/>
        <a:lstStyle/>
        <a:p>
          <a:endParaRPr lang="es-ES"/>
        </a:p>
      </dgm:t>
    </dgm:pt>
    <dgm:pt modelId="{1F250B54-D3FE-4735-974C-11AD251EA11D}" type="sibTrans" cxnId="{85B26D22-CC9C-465D-9D14-B438194CBF30}">
      <dgm:prSet/>
      <dgm:spPr/>
      <dgm:t>
        <a:bodyPr/>
        <a:lstStyle/>
        <a:p>
          <a:endParaRPr lang="es-ES"/>
        </a:p>
      </dgm:t>
    </dgm:pt>
    <dgm:pt modelId="{AB7CCD10-52C4-4DA0-8843-253CCA57223A}" type="pres">
      <dgm:prSet presAssocID="{9098F18C-10AF-45FB-81CC-25073C564BAA}" presName="compositeShape" presStyleCnt="0">
        <dgm:presLayoutVars>
          <dgm:chMax val="7"/>
          <dgm:dir/>
          <dgm:resizeHandles val="exact"/>
        </dgm:presLayoutVars>
      </dgm:prSet>
      <dgm:spPr/>
    </dgm:pt>
    <dgm:pt modelId="{537D5BDB-A2AA-4DB8-8601-72CC1D27E6D2}" type="pres">
      <dgm:prSet presAssocID="{EC880EF1-B30F-4EBC-99FA-A0D2478BAA04}" presName="circ1" presStyleLbl="vennNode1" presStyleIdx="0" presStyleCnt="3" custLinFactNeighborY="-3742"/>
      <dgm:spPr/>
      <dgm:t>
        <a:bodyPr/>
        <a:lstStyle/>
        <a:p>
          <a:endParaRPr lang="es-ES"/>
        </a:p>
      </dgm:t>
    </dgm:pt>
    <dgm:pt modelId="{11C85018-8E91-48FB-B68A-9A1C06FA99E3}" type="pres">
      <dgm:prSet presAssocID="{EC880EF1-B30F-4EBC-99FA-A0D2478BAA0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387D9D9-1DCC-4C9B-9FF0-4F29B8E8F346}" type="pres">
      <dgm:prSet presAssocID="{0510137F-63D2-427A-91A1-BD03BD9D6653}" presName="circ2" presStyleLbl="vennNode1" presStyleIdx="1" presStyleCnt="3"/>
      <dgm:spPr/>
      <dgm:t>
        <a:bodyPr/>
        <a:lstStyle/>
        <a:p>
          <a:endParaRPr lang="es-ES"/>
        </a:p>
      </dgm:t>
    </dgm:pt>
    <dgm:pt modelId="{F5852F1A-4E8B-4A2F-9746-8A1F36CA3DB3}" type="pres">
      <dgm:prSet presAssocID="{0510137F-63D2-427A-91A1-BD03BD9D665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2ED876-DC5A-4891-821D-AA039CD54CA6}" type="pres">
      <dgm:prSet presAssocID="{838FC606-5921-472C-8E9F-A79104FB79AD}" presName="circ3" presStyleLbl="vennNode1" presStyleIdx="2" presStyleCnt="3"/>
      <dgm:spPr/>
      <dgm:t>
        <a:bodyPr/>
        <a:lstStyle/>
        <a:p>
          <a:endParaRPr lang="es-ES"/>
        </a:p>
      </dgm:t>
    </dgm:pt>
    <dgm:pt modelId="{9CAED473-5D14-45BF-9892-693A03771CDA}" type="pres">
      <dgm:prSet presAssocID="{838FC606-5921-472C-8E9F-A79104FB79A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5BF0176-7C08-4E3D-9FF6-CA2BFC5FAD89}" type="presOf" srcId="{838FC606-5921-472C-8E9F-A79104FB79AD}" destId="{9CAED473-5D14-45BF-9892-693A03771CDA}" srcOrd="1" destOrd="0" presId="urn:microsoft.com/office/officeart/2005/8/layout/venn1"/>
    <dgm:cxn modelId="{AC671561-C674-43C3-8117-8FFE692E538A}" type="presOf" srcId="{838FC606-5921-472C-8E9F-A79104FB79AD}" destId="{3E2ED876-DC5A-4891-821D-AA039CD54CA6}" srcOrd="0" destOrd="0" presId="urn:microsoft.com/office/officeart/2005/8/layout/venn1"/>
    <dgm:cxn modelId="{58918855-2BF4-4C09-AA0C-841FA440B57E}" type="presOf" srcId="{EC880EF1-B30F-4EBC-99FA-A0D2478BAA04}" destId="{537D5BDB-A2AA-4DB8-8601-72CC1D27E6D2}" srcOrd="0" destOrd="0" presId="urn:microsoft.com/office/officeart/2005/8/layout/venn1"/>
    <dgm:cxn modelId="{0AAEBECF-367B-47BE-A7DD-6B4035A5727A}" type="presOf" srcId="{0510137F-63D2-427A-91A1-BD03BD9D6653}" destId="{1387D9D9-1DCC-4C9B-9FF0-4F29B8E8F346}" srcOrd="0" destOrd="0" presId="urn:microsoft.com/office/officeart/2005/8/layout/venn1"/>
    <dgm:cxn modelId="{B2A349FE-D8B0-4D5C-A230-CD599DEF864C}" type="presOf" srcId="{0510137F-63D2-427A-91A1-BD03BD9D6653}" destId="{F5852F1A-4E8B-4A2F-9746-8A1F36CA3DB3}" srcOrd="1" destOrd="0" presId="urn:microsoft.com/office/officeart/2005/8/layout/venn1"/>
    <dgm:cxn modelId="{85B26D22-CC9C-465D-9D14-B438194CBF30}" srcId="{9098F18C-10AF-45FB-81CC-25073C564BAA}" destId="{838FC606-5921-472C-8E9F-A79104FB79AD}" srcOrd="2" destOrd="0" parTransId="{05BF2553-D63B-4A1D-9F5F-1A48CEA294F7}" sibTransId="{1F250B54-D3FE-4735-974C-11AD251EA11D}"/>
    <dgm:cxn modelId="{7E0DC306-6866-4CD1-BD74-13E4B72FD46E}" srcId="{9098F18C-10AF-45FB-81CC-25073C564BAA}" destId="{0510137F-63D2-427A-91A1-BD03BD9D6653}" srcOrd="1" destOrd="0" parTransId="{11C29573-30F6-4982-8D0E-4C794AACA6BE}" sibTransId="{9CDE98A3-27E0-4290-8D6A-7FA9D4CF5BA2}"/>
    <dgm:cxn modelId="{B435F96F-C7DA-485D-BCDE-D2645B5E6AC5}" type="presOf" srcId="{EC880EF1-B30F-4EBC-99FA-A0D2478BAA04}" destId="{11C85018-8E91-48FB-B68A-9A1C06FA99E3}" srcOrd="1" destOrd="0" presId="urn:microsoft.com/office/officeart/2005/8/layout/venn1"/>
    <dgm:cxn modelId="{0C63D244-3226-4771-A2D3-E30A72F5A6D6}" srcId="{9098F18C-10AF-45FB-81CC-25073C564BAA}" destId="{EC880EF1-B30F-4EBC-99FA-A0D2478BAA04}" srcOrd="0" destOrd="0" parTransId="{171A9EBE-B88D-4CED-8593-D90974A13A14}" sibTransId="{936B084E-FB99-4346-B28B-5CB11097CCB3}"/>
    <dgm:cxn modelId="{A6F48E49-B182-48D5-9D9C-51B7289ECB6F}" type="presOf" srcId="{9098F18C-10AF-45FB-81CC-25073C564BAA}" destId="{AB7CCD10-52C4-4DA0-8843-253CCA57223A}" srcOrd="0" destOrd="0" presId="urn:microsoft.com/office/officeart/2005/8/layout/venn1"/>
    <dgm:cxn modelId="{3B7A5047-1426-4095-806C-BAEDB0151604}" type="presParOf" srcId="{AB7CCD10-52C4-4DA0-8843-253CCA57223A}" destId="{537D5BDB-A2AA-4DB8-8601-72CC1D27E6D2}" srcOrd="0" destOrd="0" presId="urn:microsoft.com/office/officeart/2005/8/layout/venn1"/>
    <dgm:cxn modelId="{C1A67A4D-EDFB-484E-8EBF-EC641B90C58A}" type="presParOf" srcId="{AB7CCD10-52C4-4DA0-8843-253CCA57223A}" destId="{11C85018-8E91-48FB-B68A-9A1C06FA99E3}" srcOrd="1" destOrd="0" presId="urn:microsoft.com/office/officeart/2005/8/layout/venn1"/>
    <dgm:cxn modelId="{9239D614-F2A1-4169-B6AE-02B237F37B0C}" type="presParOf" srcId="{AB7CCD10-52C4-4DA0-8843-253CCA57223A}" destId="{1387D9D9-1DCC-4C9B-9FF0-4F29B8E8F346}" srcOrd="2" destOrd="0" presId="urn:microsoft.com/office/officeart/2005/8/layout/venn1"/>
    <dgm:cxn modelId="{D1CA2750-C9CD-445E-B38C-376CCEE45661}" type="presParOf" srcId="{AB7CCD10-52C4-4DA0-8843-253CCA57223A}" destId="{F5852F1A-4E8B-4A2F-9746-8A1F36CA3DB3}" srcOrd="3" destOrd="0" presId="urn:microsoft.com/office/officeart/2005/8/layout/venn1"/>
    <dgm:cxn modelId="{38D7DD8B-618F-4871-B617-FB372BC29D7A}" type="presParOf" srcId="{AB7CCD10-52C4-4DA0-8843-253CCA57223A}" destId="{3E2ED876-DC5A-4891-821D-AA039CD54CA6}" srcOrd="4" destOrd="0" presId="urn:microsoft.com/office/officeart/2005/8/layout/venn1"/>
    <dgm:cxn modelId="{1053CB58-FCEA-41B1-A966-3A464BE5F95F}" type="presParOf" srcId="{AB7CCD10-52C4-4DA0-8843-253CCA57223A}" destId="{9CAED473-5D14-45BF-9892-693A03771CD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9D4E80-5680-4EF7-BB65-56D42093BFA4}" type="doc">
      <dgm:prSet loTypeId="urn:microsoft.com/office/officeart/2005/8/layout/venn1" loCatId="relationship" qsTypeId="urn:microsoft.com/office/officeart/2005/8/quickstyle/3d1" qsCatId="3D" csTypeId="urn:microsoft.com/office/officeart/2005/8/colors/accent1_2" csCatId="accent1" phldr="1"/>
      <dgm:spPr/>
    </dgm:pt>
    <dgm:pt modelId="{5DC1CFD4-95CA-4B8C-988E-63B95BDB0634}">
      <dgm:prSet phldrT="[Texto]"/>
      <dgm:spPr/>
      <dgm:t>
        <a:bodyPr/>
        <a:lstStyle/>
        <a:p>
          <a:r>
            <a:rPr lang="es-MX" dirty="0" smtClean="0"/>
            <a:t>A  {1,2,3,4,5}</a:t>
          </a:r>
          <a:endParaRPr lang="es-ES" dirty="0"/>
        </a:p>
      </dgm:t>
    </dgm:pt>
    <dgm:pt modelId="{92BAB9FB-1ED9-4708-A58D-C0C6230C8E43}" type="parTrans" cxnId="{307E1F5D-AC3A-4FAC-8A35-440964474F68}">
      <dgm:prSet/>
      <dgm:spPr/>
      <dgm:t>
        <a:bodyPr/>
        <a:lstStyle/>
        <a:p>
          <a:endParaRPr lang="es-ES"/>
        </a:p>
      </dgm:t>
    </dgm:pt>
    <dgm:pt modelId="{E301EFB0-9D2C-426A-B4ED-9569EB8FBD9B}" type="sibTrans" cxnId="{307E1F5D-AC3A-4FAC-8A35-440964474F68}">
      <dgm:prSet/>
      <dgm:spPr/>
      <dgm:t>
        <a:bodyPr/>
        <a:lstStyle/>
        <a:p>
          <a:endParaRPr lang="es-ES"/>
        </a:p>
      </dgm:t>
    </dgm:pt>
    <dgm:pt modelId="{EE03AE54-15F8-4BFD-99C9-4BEB27DE4600}" type="pres">
      <dgm:prSet presAssocID="{919D4E80-5680-4EF7-BB65-56D42093BFA4}" presName="compositeShape" presStyleCnt="0">
        <dgm:presLayoutVars>
          <dgm:chMax val="7"/>
          <dgm:dir/>
          <dgm:resizeHandles val="exact"/>
        </dgm:presLayoutVars>
      </dgm:prSet>
      <dgm:spPr/>
    </dgm:pt>
    <dgm:pt modelId="{84C0EECE-51B3-4E8F-BDAF-62BAD0C89D4A}" type="pres">
      <dgm:prSet presAssocID="{5DC1CFD4-95CA-4B8C-988E-63B95BDB0634}" presName="circ1TxSh" presStyleLbl="vennNode1" presStyleIdx="0" presStyleCnt="1"/>
      <dgm:spPr/>
      <dgm:t>
        <a:bodyPr/>
        <a:lstStyle/>
        <a:p>
          <a:endParaRPr lang="es-ES"/>
        </a:p>
      </dgm:t>
    </dgm:pt>
  </dgm:ptLst>
  <dgm:cxnLst>
    <dgm:cxn modelId="{93D415CA-1D5A-4032-AE1D-FB8BCFF946E5}" type="presOf" srcId="{919D4E80-5680-4EF7-BB65-56D42093BFA4}" destId="{EE03AE54-15F8-4BFD-99C9-4BEB27DE4600}" srcOrd="0" destOrd="0" presId="urn:microsoft.com/office/officeart/2005/8/layout/venn1"/>
    <dgm:cxn modelId="{307E1F5D-AC3A-4FAC-8A35-440964474F68}" srcId="{919D4E80-5680-4EF7-BB65-56D42093BFA4}" destId="{5DC1CFD4-95CA-4B8C-988E-63B95BDB0634}" srcOrd="0" destOrd="0" parTransId="{92BAB9FB-1ED9-4708-A58D-C0C6230C8E43}" sibTransId="{E301EFB0-9D2C-426A-B4ED-9569EB8FBD9B}"/>
    <dgm:cxn modelId="{A494F7E7-BD99-46E7-BE0C-32E2D276FFA9}" type="presOf" srcId="{5DC1CFD4-95CA-4B8C-988E-63B95BDB0634}" destId="{84C0EECE-51B3-4E8F-BDAF-62BAD0C89D4A}" srcOrd="0" destOrd="0" presId="urn:microsoft.com/office/officeart/2005/8/layout/venn1"/>
    <dgm:cxn modelId="{D893F396-3E46-499D-8649-E58CA81091AE}" type="presParOf" srcId="{EE03AE54-15F8-4BFD-99C9-4BEB27DE4600}" destId="{84C0EECE-51B3-4E8F-BDAF-62BAD0C89D4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AD3D46-1623-4AE6-A341-C676C182E7A1}" type="doc">
      <dgm:prSet loTypeId="urn:microsoft.com/office/officeart/2005/8/layout/venn2" loCatId="relationship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es-ES"/>
        </a:p>
      </dgm:t>
    </dgm:pt>
    <dgm:pt modelId="{EF04D394-CE11-40FC-87CD-FDA0C3CA73FF}">
      <dgm:prSet phldrT="[Texto]" custT="1"/>
      <dgm:spPr/>
      <dgm:t>
        <a:bodyPr/>
        <a:lstStyle/>
        <a:p>
          <a:endParaRPr lang="es-MX" sz="1800" dirty="0" smtClean="0"/>
        </a:p>
        <a:p>
          <a:r>
            <a:rPr lang="es-MX" sz="1800" dirty="0" smtClean="0"/>
            <a:t>Universo </a:t>
          </a:r>
        </a:p>
        <a:p>
          <a:r>
            <a:rPr lang="es-MX" sz="1800" b="1" dirty="0" smtClean="0">
              <a:solidFill>
                <a:schemeClr val="tx1"/>
              </a:solidFill>
            </a:rPr>
            <a:t>1</a:t>
          </a:r>
          <a:r>
            <a:rPr lang="es-MX" sz="1800" dirty="0" smtClean="0"/>
            <a:t>,2,3, </a:t>
          </a:r>
          <a:r>
            <a:rPr lang="es-MX" sz="1800" b="1" dirty="0" smtClean="0">
              <a:solidFill>
                <a:schemeClr val="tx1"/>
              </a:solidFill>
            </a:rPr>
            <a:t>4</a:t>
          </a:r>
          <a:r>
            <a:rPr lang="es-MX" sz="1800" dirty="0" smtClean="0"/>
            <a:t>, 6, 8</a:t>
          </a:r>
          <a:endParaRPr lang="es-ES" sz="1800" dirty="0"/>
        </a:p>
      </dgm:t>
    </dgm:pt>
    <dgm:pt modelId="{C4FE287A-0370-4F32-A670-9E9CDA470491}" type="parTrans" cxnId="{7FC27A2B-9CED-4456-B817-DAD442FF1584}">
      <dgm:prSet/>
      <dgm:spPr/>
      <dgm:t>
        <a:bodyPr/>
        <a:lstStyle/>
        <a:p>
          <a:endParaRPr lang="es-ES"/>
        </a:p>
      </dgm:t>
    </dgm:pt>
    <dgm:pt modelId="{4F0EFBF6-E35E-49C4-A58B-72873B72E9EC}" type="sibTrans" cxnId="{7FC27A2B-9CED-4456-B817-DAD442FF1584}">
      <dgm:prSet/>
      <dgm:spPr/>
      <dgm:t>
        <a:bodyPr/>
        <a:lstStyle/>
        <a:p>
          <a:endParaRPr lang="es-ES"/>
        </a:p>
      </dgm:t>
    </dgm:pt>
    <dgm:pt modelId="{5692C11F-F467-479D-91FA-253B2010DC27}">
      <dgm:prSet phldrT="[Texto]"/>
      <dgm:spPr/>
      <dgm:t>
        <a:bodyPr/>
        <a:lstStyle/>
        <a:p>
          <a:r>
            <a:rPr lang="es-MX" b="1" dirty="0" smtClean="0">
              <a:solidFill>
                <a:schemeClr val="accent2">
                  <a:lumMod val="50000"/>
                </a:schemeClr>
              </a:solidFill>
            </a:rPr>
            <a:t>A</a:t>
          </a:r>
        </a:p>
        <a:p>
          <a:r>
            <a:rPr lang="es-MX" b="1" dirty="0" smtClean="0">
              <a:solidFill>
                <a:schemeClr val="accent2">
                  <a:lumMod val="50000"/>
                </a:schemeClr>
              </a:solidFill>
            </a:rPr>
            <a:t> 2, 3,6,8</a:t>
          </a:r>
          <a:endParaRPr lang="es-ES" b="1" dirty="0">
            <a:solidFill>
              <a:schemeClr val="accent2">
                <a:lumMod val="50000"/>
              </a:schemeClr>
            </a:solidFill>
          </a:endParaRPr>
        </a:p>
      </dgm:t>
    </dgm:pt>
    <dgm:pt modelId="{A1CD0040-C185-41BA-8F16-5C81B5B8E0C9}" type="parTrans" cxnId="{8405CF29-70DA-4B37-A05A-CEAF8081CD0D}">
      <dgm:prSet/>
      <dgm:spPr/>
      <dgm:t>
        <a:bodyPr/>
        <a:lstStyle/>
        <a:p>
          <a:endParaRPr lang="es-ES"/>
        </a:p>
      </dgm:t>
    </dgm:pt>
    <dgm:pt modelId="{1E272C44-620E-4A59-BA12-CDBB6F679F42}" type="sibTrans" cxnId="{8405CF29-70DA-4B37-A05A-CEAF8081CD0D}">
      <dgm:prSet/>
      <dgm:spPr/>
      <dgm:t>
        <a:bodyPr/>
        <a:lstStyle/>
        <a:p>
          <a:endParaRPr lang="es-ES"/>
        </a:p>
      </dgm:t>
    </dgm:pt>
    <dgm:pt modelId="{C8D6659F-4382-4674-837C-6C017C9ACBC3}" type="pres">
      <dgm:prSet presAssocID="{4FAD3D46-1623-4AE6-A341-C676C182E7A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30D25C2-490F-4589-852C-5BA7FCA883D4}" type="pres">
      <dgm:prSet presAssocID="{4FAD3D46-1623-4AE6-A341-C676C182E7A1}" presName="comp1" presStyleCnt="0"/>
      <dgm:spPr/>
    </dgm:pt>
    <dgm:pt modelId="{BD6A66C2-5658-4579-AEA0-271DF3B7848D}" type="pres">
      <dgm:prSet presAssocID="{4FAD3D46-1623-4AE6-A341-C676C182E7A1}" presName="circle1" presStyleLbl="node1" presStyleIdx="0" presStyleCnt="2" custScaleX="110652"/>
      <dgm:spPr/>
      <dgm:t>
        <a:bodyPr/>
        <a:lstStyle/>
        <a:p>
          <a:endParaRPr lang="es-ES"/>
        </a:p>
      </dgm:t>
    </dgm:pt>
    <dgm:pt modelId="{99D0E1E2-58BE-4F4C-8362-A851B1DFF481}" type="pres">
      <dgm:prSet presAssocID="{4FAD3D46-1623-4AE6-A341-C676C182E7A1}" presName="c1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E25B60-A64F-4580-BFA6-28AF765EDB0E}" type="pres">
      <dgm:prSet presAssocID="{4FAD3D46-1623-4AE6-A341-C676C182E7A1}" presName="comp2" presStyleCnt="0"/>
      <dgm:spPr/>
    </dgm:pt>
    <dgm:pt modelId="{6252EF34-36FB-475A-A47E-AB0CE1C56FEA}" type="pres">
      <dgm:prSet presAssocID="{4FAD3D46-1623-4AE6-A341-C676C182E7A1}" presName="circle2" presStyleLbl="node1" presStyleIdx="1" presStyleCnt="2" custScaleX="83737" custScaleY="70968"/>
      <dgm:spPr/>
      <dgm:t>
        <a:bodyPr/>
        <a:lstStyle/>
        <a:p>
          <a:endParaRPr lang="es-ES"/>
        </a:p>
      </dgm:t>
    </dgm:pt>
    <dgm:pt modelId="{03E6D4D8-C802-4055-95D6-E4FC1B347F00}" type="pres">
      <dgm:prSet presAssocID="{4FAD3D46-1623-4AE6-A341-C676C182E7A1}" presName="c2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405CF29-70DA-4B37-A05A-CEAF8081CD0D}" srcId="{4FAD3D46-1623-4AE6-A341-C676C182E7A1}" destId="{5692C11F-F467-479D-91FA-253B2010DC27}" srcOrd="1" destOrd="0" parTransId="{A1CD0040-C185-41BA-8F16-5C81B5B8E0C9}" sibTransId="{1E272C44-620E-4A59-BA12-CDBB6F679F42}"/>
    <dgm:cxn modelId="{F3D9069B-34A4-4062-AEF2-0DB9A62A7424}" type="presOf" srcId="{4FAD3D46-1623-4AE6-A341-C676C182E7A1}" destId="{C8D6659F-4382-4674-837C-6C017C9ACBC3}" srcOrd="0" destOrd="0" presId="urn:microsoft.com/office/officeart/2005/8/layout/venn2"/>
    <dgm:cxn modelId="{0EB6665D-2F92-4F1D-A415-9B0834EF7A63}" type="presOf" srcId="{5692C11F-F467-479D-91FA-253B2010DC27}" destId="{03E6D4D8-C802-4055-95D6-E4FC1B347F00}" srcOrd="1" destOrd="0" presId="urn:microsoft.com/office/officeart/2005/8/layout/venn2"/>
    <dgm:cxn modelId="{7FC27A2B-9CED-4456-B817-DAD442FF1584}" srcId="{4FAD3D46-1623-4AE6-A341-C676C182E7A1}" destId="{EF04D394-CE11-40FC-87CD-FDA0C3CA73FF}" srcOrd="0" destOrd="0" parTransId="{C4FE287A-0370-4F32-A670-9E9CDA470491}" sibTransId="{4F0EFBF6-E35E-49C4-A58B-72873B72E9EC}"/>
    <dgm:cxn modelId="{A979BDCD-AC48-4481-A920-3B3CE0FA0F9F}" type="presOf" srcId="{EF04D394-CE11-40FC-87CD-FDA0C3CA73FF}" destId="{BD6A66C2-5658-4579-AEA0-271DF3B7848D}" srcOrd="0" destOrd="0" presId="urn:microsoft.com/office/officeart/2005/8/layout/venn2"/>
    <dgm:cxn modelId="{6815387E-98E7-483F-BE86-252CFD2773C7}" type="presOf" srcId="{EF04D394-CE11-40FC-87CD-FDA0C3CA73FF}" destId="{99D0E1E2-58BE-4F4C-8362-A851B1DFF481}" srcOrd="1" destOrd="0" presId="urn:microsoft.com/office/officeart/2005/8/layout/venn2"/>
    <dgm:cxn modelId="{0AD6C605-F28F-4CDA-AFFB-6BC0665449C7}" type="presOf" srcId="{5692C11F-F467-479D-91FA-253B2010DC27}" destId="{6252EF34-36FB-475A-A47E-AB0CE1C56FEA}" srcOrd="0" destOrd="0" presId="urn:microsoft.com/office/officeart/2005/8/layout/venn2"/>
    <dgm:cxn modelId="{E5B6377B-6F9A-4965-9E89-72B8486DA72D}" type="presParOf" srcId="{C8D6659F-4382-4674-837C-6C017C9ACBC3}" destId="{130D25C2-490F-4589-852C-5BA7FCA883D4}" srcOrd="0" destOrd="0" presId="urn:microsoft.com/office/officeart/2005/8/layout/venn2"/>
    <dgm:cxn modelId="{15A07022-C13B-41C6-846A-FD7956D339BB}" type="presParOf" srcId="{130D25C2-490F-4589-852C-5BA7FCA883D4}" destId="{BD6A66C2-5658-4579-AEA0-271DF3B7848D}" srcOrd="0" destOrd="0" presId="urn:microsoft.com/office/officeart/2005/8/layout/venn2"/>
    <dgm:cxn modelId="{C69EE787-0FE6-4019-8735-43B0232F1FC6}" type="presParOf" srcId="{130D25C2-490F-4589-852C-5BA7FCA883D4}" destId="{99D0E1E2-58BE-4F4C-8362-A851B1DFF481}" srcOrd="1" destOrd="0" presId="urn:microsoft.com/office/officeart/2005/8/layout/venn2"/>
    <dgm:cxn modelId="{EEF4100F-48E4-4B1F-AF0A-57F1A7AE9581}" type="presParOf" srcId="{C8D6659F-4382-4674-837C-6C017C9ACBC3}" destId="{96E25B60-A64F-4580-BFA6-28AF765EDB0E}" srcOrd="1" destOrd="0" presId="urn:microsoft.com/office/officeart/2005/8/layout/venn2"/>
    <dgm:cxn modelId="{8496DBF6-C2C3-45C6-9720-B40B8DAAD635}" type="presParOf" srcId="{96E25B60-A64F-4580-BFA6-28AF765EDB0E}" destId="{6252EF34-36FB-475A-A47E-AB0CE1C56FEA}" srcOrd="0" destOrd="0" presId="urn:microsoft.com/office/officeart/2005/8/layout/venn2"/>
    <dgm:cxn modelId="{0B593685-DEF5-4F6A-8350-8913170CCF3C}" type="presParOf" srcId="{96E25B60-A64F-4580-BFA6-28AF765EDB0E}" destId="{03E6D4D8-C802-4055-95D6-E4FC1B347F00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7D5BDB-A2AA-4DB8-8601-72CC1D27E6D2}">
      <dsp:nvSpPr>
        <dsp:cNvPr id="0" name=""/>
        <dsp:cNvSpPr/>
      </dsp:nvSpPr>
      <dsp:spPr>
        <a:xfrm>
          <a:off x="1766562" y="0"/>
          <a:ext cx="2179171" cy="2179171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kern="1200" dirty="0" smtClean="0"/>
            <a:t>A</a:t>
          </a:r>
          <a:endParaRPr lang="es-ES" sz="6500" kern="1200" dirty="0"/>
        </a:p>
      </dsp:txBody>
      <dsp:txXfrm>
        <a:off x="2057118" y="381354"/>
        <a:ext cx="1598058" cy="980627"/>
      </dsp:txXfrm>
    </dsp:sp>
    <dsp:sp modelId="{1387D9D9-1DCC-4C9B-9FF0-4F29B8E8F346}">
      <dsp:nvSpPr>
        <dsp:cNvPr id="0" name=""/>
        <dsp:cNvSpPr/>
      </dsp:nvSpPr>
      <dsp:spPr>
        <a:xfrm>
          <a:off x="2552880" y="1407381"/>
          <a:ext cx="2179171" cy="2179171"/>
        </a:xfrm>
        <a:prstGeom prst="ellipse">
          <a:avLst/>
        </a:prstGeom>
        <a:solidFill>
          <a:schemeClr val="accent3">
            <a:alpha val="50000"/>
            <a:hueOff val="-727050"/>
            <a:satOff val="-50000"/>
            <a:lumOff val="2500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kern="1200" dirty="0" smtClean="0"/>
            <a:t>C</a:t>
          </a:r>
          <a:endParaRPr lang="es-ES" sz="6500" kern="1200" dirty="0"/>
        </a:p>
      </dsp:txBody>
      <dsp:txXfrm>
        <a:off x="3219343" y="1970333"/>
        <a:ext cx="1307502" cy="1198544"/>
      </dsp:txXfrm>
    </dsp:sp>
    <dsp:sp modelId="{3E2ED876-DC5A-4891-821D-AA039CD54CA6}">
      <dsp:nvSpPr>
        <dsp:cNvPr id="0" name=""/>
        <dsp:cNvSpPr/>
      </dsp:nvSpPr>
      <dsp:spPr>
        <a:xfrm>
          <a:off x="980244" y="1407381"/>
          <a:ext cx="2179171" cy="2179171"/>
        </a:xfrm>
        <a:prstGeom prst="ellipse">
          <a:avLst/>
        </a:prstGeom>
        <a:solidFill>
          <a:schemeClr val="accent3">
            <a:alpha val="50000"/>
            <a:hueOff val="-1454101"/>
            <a:satOff val="-100000"/>
            <a:lumOff val="5000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kern="1200" dirty="0" smtClean="0"/>
            <a:t>B</a:t>
          </a:r>
          <a:endParaRPr lang="es-ES" sz="6500" kern="1200" dirty="0"/>
        </a:p>
      </dsp:txBody>
      <dsp:txXfrm>
        <a:off x="1185450" y="1970333"/>
        <a:ext cx="1307502" cy="11985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C0EECE-51B3-4E8F-BDAF-62BAD0C89D4A}">
      <dsp:nvSpPr>
        <dsp:cNvPr id="0" name=""/>
        <dsp:cNvSpPr/>
      </dsp:nvSpPr>
      <dsp:spPr>
        <a:xfrm>
          <a:off x="399987" y="0"/>
          <a:ext cx="1887984" cy="188798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A  {1,2,3,4,5}</a:t>
          </a:r>
          <a:endParaRPr lang="es-ES" sz="2300" kern="1200" dirty="0"/>
        </a:p>
      </dsp:txBody>
      <dsp:txXfrm>
        <a:off x="676476" y="276489"/>
        <a:ext cx="1335006" cy="13350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6A66C2-5658-4579-AEA0-271DF3B7848D}">
      <dsp:nvSpPr>
        <dsp:cNvPr id="0" name=""/>
        <dsp:cNvSpPr/>
      </dsp:nvSpPr>
      <dsp:spPr>
        <a:xfrm>
          <a:off x="792087" y="0"/>
          <a:ext cx="2664296" cy="2407816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100000"/>
                <a:shade val="75000"/>
                <a:satMod val="160000"/>
              </a:schemeClr>
            </a:gs>
            <a:gs pos="62000">
              <a:schemeClr val="accent1">
                <a:shade val="50000"/>
                <a:hueOff val="0"/>
                <a:satOff val="0"/>
                <a:lumOff val="0"/>
                <a:alphaOff val="0"/>
                <a:tint val="100000"/>
                <a:shade val="100000"/>
                <a:satMod val="125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80000"/>
                <a:shade val="100000"/>
                <a:satMod val="140000"/>
              </a:schemeClr>
            </a:gs>
          </a:gsLst>
          <a:lin ang="16200000" scaled="1"/>
        </a:gradFill>
        <a:ln>
          <a:noFill/>
        </a:ln>
        <a:effectLst>
          <a:outerShdw blurRad="50800" dist="38100" dir="5400000" rotWithShape="0">
            <a:srgbClr val="000000">
              <a:alpha val="61176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Universo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1</a:t>
          </a:r>
          <a:r>
            <a:rPr lang="es-MX" sz="1800" kern="1200" dirty="0" smtClean="0"/>
            <a:t>,2,3, </a:t>
          </a:r>
          <a:r>
            <a:rPr lang="es-MX" sz="1800" b="1" kern="1200" dirty="0" smtClean="0">
              <a:solidFill>
                <a:schemeClr val="tx1"/>
              </a:solidFill>
            </a:rPr>
            <a:t>4</a:t>
          </a:r>
          <a:r>
            <a:rPr lang="es-MX" sz="1800" kern="1200" dirty="0" smtClean="0"/>
            <a:t>, 6, 8</a:t>
          </a:r>
          <a:endParaRPr lang="es-ES" sz="1800" kern="1200" dirty="0"/>
        </a:p>
      </dsp:txBody>
      <dsp:txXfrm>
        <a:off x="1424858" y="180586"/>
        <a:ext cx="1398755" cy="409328"/>
      </dsp:txXfrm>
    </dsp:sp>
    <dsp:sp modelId="{6252EF34-36FB-475A-A47E-AB0CE1C56FEA}">
      <dsp:nvSpPr>
        <dsp:cNvPr id="0" name=""/>
        <dsp:cNvSpPr/>
      </dsp:nvSpPr>
      <dsp:spPr>
        <a:xfrm>
          <a:off x="1368148" y="864092"/>
          <a:ext cx="1512174" cy="1281584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645719"/>
                <a:satOff val="-55153"/>
                <a:lumOff val="50991"/>
                <a:alphaOff val="0"/>
                <a:tint val="100000"/>
                <a:shade val="75000"/>
                <a:satMod val="160000"/>
              </a:schemeClr>
            </a:gs>
            <a:gs pos="62000">
              <a:schemeClr val="accent1">
                <a:shade val="50000"/>
                <a:hueOff val="645719"/>
                <a:satOff val="-55153"/>
                <a:lumOff val="50991"/>
                <a:alphaOff val="0"/>
                <a:tint val="100000"/>
                <a:shade val="100000"/>
                <a:satMod val="125000"/>
              </a:schemeClr>
            </a:gs>
            <a:gs pos="100000">
              <a:schemeClr val="accent1">
                <a:shade val="50000"/>
                <a:hueOff val="645719"/>
                <a:satOff val="-55153"/>
                <a:lumOff val="50991"/>
                <a:alphaOff val="0"/>
                <a:tint val="80000"/>
                <a:shade val="100000"/>
                <a:satMod val="140000"/>
              </a:schemeClr>
            </a:gs>
          </a:gsLst>
          <a:lin ang="16200000" scaled="1"/>
        </a:gradFill>
        <a:ln>
          <a:noFill/>
        </a:ln>
        <a:effectLst>
          <a:outerShdw blurRad="50800" dist="38100" dir="5400000" rotWithShape="0">
            <a:srgbClr val="000000">
              <a:alpha val="61176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accent2">
                  <a:lumMod val="50000"/>
                </a:schemeClr>
              </a:solidFill>
            </a:rPr>
            <a:t>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accent2">
                  <a:lumMod val="50000"/>
                </a:schemeClr>
              </a:solidFill>
            </a:rPr>
            <a:t> 2, 3,6,8</a:t>
          </a:r>
          <a:endParaRPr lang="es-ES" sz="14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589601" y="1184488"/>
        <a:ext cx="1069268" cy="6407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056751" cy="46379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806" tIns="46403" rIns="92806" bIns="46403" numCol="1" anchor="t" anchorCtr="0" compatLnSpc="1">
            <a:prstTxWarp prst="textNoShape">
              <a:avLst/>
            </a:prstTxWarp>
          </a:bodyPr>
          <a:lstStyle>
            <a:lvl1pPr defTabSz="928660">
              <a:defRPr sz="1200"/>
            </a:lvl1pPr>
          </a:lstStyle>
          <a:p>
            <a:endParaRPr lang="es-ES_tradnl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6513" y="0"/>
            <a:ext cx="3056750" cy="46379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806" tIns="46403" rIns="92806" bIns="46403" numCol="1" anchor="t" anchorCtr="0" compatLnSpc="1">
            <a:prstTxWarp prst="textNoShape">
              <a:avLst/>
            </a:prstTxWarp>
          </a:bodyPr>
          <a:lstStyle>
            <a:lvl1pPr algn="r" defTabSz="928660">
              <a:defRPr sz="1200"/>
            </a:lvl1pPr>
          </a:lstStyle>
          <a:p>
            <a:endParaRPr lang="es-ES_tradnl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07539"/>
            <a:ext cx="3056751" cy="46530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806" tIns="46403" rIns="92806" bIns="46403" numCol="1" anchor="b" anchorCtr="0" compatLnSpc="1">
            <a:prstTxWarp prst="textNoShape">
              <a:avLst/>
            </a:prstTxWarp>
          </a:bodyPr>
          <a:lstStyle>
            <a:lvl1pPr defTabSz="928660">
              <a:defRPr sz="1200"/>
            </a:lvl1pPr>
          </a:lstStyle>
          <a:p>
            <a:endParaRPr lang="es-ES_tradnl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6513" y="8807539"/>
            <a:ext cx="3056750" cy="46530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806" tIns="46403" rIns="92806" bIns="46403" numCol="1" anchor="b" anchorCtr="0" compatLnSpc="1">
            <a:prstTxWarp prst="textNoShape">
              <a:avLst/>
            </a:prstTxWarp>
          </a:bodyPr>
          <a:lstStyle>
            <a:lvl1pPr algn="r" defTabSz="928660">
              <a:defRPr sz="1200"/>
            </a:lvl1pPr>
          </a:lstStyle>
          <a:p>
            <a:fld id="{AF7D5928-053A-4DDA-BB81-FB9812370E0A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893532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83F40-7DA8-4892-927E-DC41E79DFE88}" type="datetimeFigureOut">
              <a:rPr lang="es-ES" smtClean="0"/>
              <a:t>12/10/2016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4850" y="4421188"/>
            <a:ext cx="5643563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F1BE38-655D-41FC-8ECC-7799DFFB6BA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0468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5DFD5E-BC93-477F-AD64-B7BFD49EDCFF}" type="slidenum">
              <a:rPr lang="en-US" smtClean="0"/>
              <a:pPr/>
              <a:t>44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4198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12199D-E61F-4C47-8B4A-96C823CBE60F}" type="slidenum">
              <a:rPr lang="en-US" smtClean="0"/>
              <a:pPr/>
              <a:t>45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 latinLnBrk="0">
              <a:buNone/>
              <a:defRPr lang="es-ES"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 latinLnBrk="0">
              <a:defRPr lang="es-ES"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311F4F-4F71-4176-9B14-890D4EA71AC7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15 CuadroTexto"/>
          <p:cNvSpPr txBox="1"/>
          <p:nvPr userDrawn="1"/>
        </p:nvSpPr>
        <p:spPr>
          <a:xfrm>
            <a:off x="5505141" y="6413266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 smtClean="0"/>
              <a:t>Dra. Maricela Quintana López</a:t>
            </a:r>
            <a:endParaRPr lang="es-MX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/>
          <p:nvPr userDrawn="1"/>
        </p:nvSpPr>
        <p:spPr>
          <a:xfrm>
            <a:off x="0" y="0"/>
            <a:ext cx="9144000" cy="314096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4005064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CuadroTexto"/>
          <p:cNvSpPr txBox="1"/>
          <p:nvPr userDrawn="1"/>
        </p:nvSpPr>
        <p:spPr>
          <a:xfrm>
            <a:off x="1979712" y="409354"/>
            <a:ext cx="6120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tx2">
                    <a:lumMod val="75000"/>
                  </a:schemeClr>
                </a:solidFill>
              </a:rPr>
              <a:t>Centro Universitario </a:t>
            </a:r>
            <a:r>
              <a:rPr lang="es-MX" sz="2800" baseline="0" dirty="0" smtClean="0">
                <a:solidFill>
                  <a:schemeClr val="tx2">
                    <a:lumMod val="75000"/>
                  </a:schemeClr>
                </a:solidFill>
              </a:rPr>
              <a:t>Valle de México</a:t>
            </a:r>
          </a:p>
          <a:p>
            <a:endParaRPr lang="es-MX" sz="2800" baseline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Rectángulo"/>
          <p:cNvSpPr/>
          <p:nvPr userDrawn="1"/>
        </p:nvSpPr>
        <p:spPr>
          <a:xfrm>
            <a:off x="1850134" y="1838434"/>
            <a:ext cx="573105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MX" sz="3600" b="1" cap="none" spc="0" baseline="0" dirty="0" smtClean="0">
                <a:ln/>
                <a:solidFill>
                  <a:srgbClr val="FCE95A"/>
                </a:solidFill>
                <a:effectLst/>
              </a:rPr>
              <a:t>Ingeniería en Sistemas </a:t>
            </a:r>
          </a:p>
          <a:p>
            <a:pPr algn="ctr"/>
            <a:r>
              <a:rPr lang="es-MX" sz="3600" b="1" cap="none" spc="0" baseline="0" dirty="0" smtClean="0">
                <a:ln/>
                <a:solidFill>
                  <a:srgbClr val="FCE95A"/>
                </a:solidFill>
                <a:effectLst/>
              </a:rPr>
              <a:t>y Comunicaciones</a:t>
            </a:r>
            <a:endParaRPr lang="es-MX" sz="3600" b="1" cap="none" spc="0" dirty="0">
              <a:ln/>
              <a:solidFill>
                <a:srgbClr val="FCE95A"/>
              </a:solidFill>
              <a:effectLst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1016484" y="3225170"/>
            <a:ext cx="7709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Lenguajes Formales y Autómatas</a:t>
            </a:r>
            <a:endParaRPr lang="es-MX" sz="4000" dirty="0"/>
          </a:p>
        </p:txBody>
      </p:sp>
      <p:grpSp>
        <p:nvGrpSpPr>
          <p:cNvPr id="6" name="5 Grupo"/>
          <p:cNvGrpSpPr/>
          <p:nvPr userDrawn="1"/>
        </p:nvGrpSpPr>
        <p:grpSpPr>
          <a:xfrm>
            <a:off x="5220072" y="5949280"/>
            <a:ext cx="3262432" cy="775300"/>
            <a:chOff x="5630048" y="5462012"/>
            <a:chExt cx="3262432" cy="775300"/>
          </a:xfrm>
        </p:grpSpPr>
        <p:sp>
          <p:nvSpPr>
            <p:cNvPr id="20" name="19 CuadroTexto"/>
            <p:cNvSpPr txBox="1"/>
            <p:nvPr userDrawn="1"/>
          </p:nvSpPr>
          <p:spPr>
            <a:xfrm>
              <a:off x="5630048" y="5867980"/>
              <a:ext cx="3262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Dra. Maricela</a:t>
              </a:r>
              <a:r>
                <a:rPr lang="es-MX" baseline="0" dirty="0" smtClean="0"/>
                <a:t> Quintana López</a:t>
              </a:r>
              <a:endParaRPr lang="es-MX" dirty="0"/>
            </a:p>
          </p:txBody>
        </p:sp>
        <p:sp>
          <p:nvSpPr>
            <p:cNvPr id="5" name="4 CuadroTexto"/>
            <p:cNvSpPr txBox="1"/>
            <p:nvPr userDrawn="1"/>
          </p:nvSpPr>
          <p:spPr>
            <a:xfrm>
              <a:off x="5658366" y="5462012"/>
              <a:ext cx="1721946" cy="335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Elaborado por:</a:t>
              </a:r>
              <a:endParaRPr lang="es-MX" dirty="0"/>
            </a:p>
          </p:txBody>
        </p:sp>
      </p:grpSp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10344"/>
            <a:ext cx="1224136" cy="1035269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014" y="188640"/>
            <a:ext cx="1534490" cy="122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99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B20393-A72C-47DA-A8B1-0E07033334A7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B20393-A72C-47DA-A8B1-0E07033334A7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0BF7C9-3D01-4190-8627-1E2525AE8AD7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texto a 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B20393-A72C-47DA-A8B1-0E07033334A7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B20393-A72C-47DA-A8B1-0E07033334A7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contenid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B20393-A72C-47DA-A8B1-0E07033334A7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3BAF2-2628-4C80-885F-91E2BB667A6D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7" name="6 CuadroTexto"/>
          <p:cNvSpPr txBox="1"/>
          <p:nvPr userDrawn="1"/>
        </p:nvSpPr>
        <p:spPr>
          <a:xfrm>
            <a:off x="5505141" y="6453336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 smtClean="0"/>
              <a:t>Dra. Maricela Quintana López</a:t>
            </a:r>
            <a:endParaRPr lang="es-MX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/>
          <a:p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849FB68-B9E4-41FF-9D5A-F567D00475B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1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s-ES"/>
              <a:t>Haga clic para modificar el estilo de título del patrón</a:t>
            </a:r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título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latinLnBrk="0">
              <a:defRPr lang="es-ES"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 latinLnBrk="0">
              <a:defRPr lang="es-ES"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latinLnBrk="0">
              <a:defRPr lang="es-ES" sz="1000">
                <a:latin typeface="+mn-lt"/>
              </a:defRPr>
            </a:lvl1pPr>
          </a:lstStyle>
          <a:p>
            <a:fld id="{F5B20393-A72C-47DA-A8B1-0E07033334A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defPPr>
        <a:defRPr lang="es-ES"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latinLnBrk="0" hangingPunct="1">
        <a:buNone/>
        <a:defRPr lang="es-ES"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 lang="es-ES"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latinLnBrk="0" hangingPunct="1">
        <a:buChar char="•"/>
        <a:defRPr lang="es-ES" sz="2800">
          <a:latin typeface="+mn-lt"/>
        </a:defRPr>
      </a:lvl1pPr>
      <a:lvl2pPr marL="742950" indent="-285750" eaLnBrk="1" hangingPunct="1">
        <a:buChar char="–"/>
        <a:defRPr lang="es-ES" sz="2400">
          <a:latin typeface="+mn-lt"/>
        </a:defRPr>
      </a:lvl2pPr>
      <a:lvl3pPr marL="1143000" indent="-228600" eaLnBrk="1" hangingPunct="1">
        <a:buChar char="•"/>
        <a:defRPr lang="es-ES" sz="2400">
          <a:latin typeface="+mn-lt"/>
        </a:defRPr>
      </a:lvl3pPr>
      <a:lvl4pPr marL="1600200" indent="-228600" eaLnBrk="1" hangingPunct="1">
        <a:buChar char="–"/>
        <a:defRPr lang="es-ES" sz="2000">
          <a:latin typeface="+mn-lt"/>
        </a:defRPr>
      </a:lvl4pPr>
      <a:lvl5pPr marL="2057400" indent="-228600" eaLnBrk="1" hangingPunct="1">
        <a:buChar char="»"/>
        <a:defRPr lang="es-ES" sz="2000">
          <a:latin typeface="+mn-lt"/>
        </a:defRPr>
      </a:lvl5pPr>
      <a:lvl6pPr marL="2514600" indent="-228600" eaLnBrk="1" hangingPunct="1">
        <a:buChar char="•"/>
        <a:defRPr lang="es-ES" sz="2000"/>
      </a:lvl6pPr>
      <a:lvl7pPr marL="2971800" indent="-228600" eaLnBrk="1" hangingPunct="1">
        <a:buChar char="•"/>
        <a:defRPr lang="es-ES" sz="2000"/>
      </a:lvl7pPr>
      <a:lvl8pPr marL="3429000" indent="-228600" eaLnBrk="1" hangingPunct="1">
        <a:buChar char="•"/>
        <a:defRPr lang="es-ES" sz="2000"/>
      </a:lvl8pPr>
      <a:lvl9pPr marL="3886200" indent="-228600" eaLnBrk="1" hangingPunct="1">
        <a:buChar char="•"/>
        <a:defRPr lang="es-ES" sz="2000"/>
      </a:lvl9pPr>
    </p:bodyStyle>
    <p:otherStyle>
      <a:defPPr>
        <a:defRPr lang="es-ES">
          <a:solidFill>
            <a:schemeClr val="tx1"/>
          </a:solidFill>
          <a:latin typeface="+mn-lt"/>
          <a:ea typeface="+mn-ea"/>
          <a:cs typeface="+mn-cs"/>
        </a:defRPr>
      </a:defPPr>
      <a:lvl1pPr marL="0" eaLnBrk="1" latinLnBrk="0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.bin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741965" y="4532927"/>
            <a:ext cx="50064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bg2">
                    <a:lumMod val="50000"/>
                  </a:schemeClr>
                </a:solidFill>
              </a:rPr>
              <a:t>Conceptos Matemáticos </a:t>
            </a:r>
          </a:p>
          <a:p>
            <a:pPr algn="ctr"/>
            <a:r>
              <a:rPr lang="es-MX" sz="3600" b="1" dirty="0" smtClean="0">
                <a:solidFill>
                  <a:schemeClr val="bg2">
                    <a:lumMod val="50000"/>
                  </a:schemeClr>
                </a:solidFill>
              </a:rPr>
              <a:t>Preliminares</a:t>
            </a:r>
            <a:endParaRPr lang="es-MX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 rot="16200000">
            <a:off x="-353326" y="5329990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JULIO 2016</a:t>
            </a:r>
            <a:endParaRPr lang="es-ES" dirty="0"/>
          </a:p>
        </p:txBody>
      </p:sp>
      <p:pic>
        <p:nvPicPr>
          <p:cNvPr id="22530" name="Picture 2" descr="Resultado de imagen para matematic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00339"/>
            <a:ext cx="2562034" cy="2200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14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Operaciones de Conjuntos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00323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DIFERENCIA DE DOS CONJUNTOS</a:t>
            </a:r>
          </a:p>
          <a:p>
            <a:r>
              <a:rPr lang="es-MX" dirty="0" smtClean="0"/>
              <a:t>Se forma con los elementos que están en el primer conjunto pero no en el segundo</a:t>
            </a:r>
          </a:p>
          <a:p>
            <a:r>
              <a:rPr lang="es-MX" dirty="0" smtClean="0"/>
              <a:t>Se utiliza el símbolo </a:t>
            </a:r>
            <a:r>
              <a:rPr lang="es-MX" dirty="0" smtClean="0">
                <a:sym typeface="Symbol"/>
              </a:rPr>
              <a:t></a:t>
            </a:r>
            <a:endParaRPr lang="es-MX" dirty="0" smtClean="0"/>
          </a:p>
          <a:p>
            <a:r>
              <a:rPr lang="es-MX" dirty="0" smtClean="0"/>
              <a:t>A </a:t>
            </a:r>
            <a:r>
              <a:rPr lang="es-MX" dirty="0">
                <a:sym typeface="Symbol"/>
              </a:rPr>
              <a:t></a:t>
            </a:r>
            <a:r>
              <a:rPr lang="es-MX" dirty="0" smtClean="0"/>
              <a:t> B = {x | x </a:t>
            </a:r>
            <a:r>
              <a:rPr lang="es-MX" dirty="0" smtClean="0">
                <a:sym typeface="Symbol"/>
              </a:rPr>
              <a:t> A  </a:t>
            </a:r>
            <a:r>
              <a:rPr lang="es-MX" dirty="0" smtClean="0"/>
              <a:t>x </a:t>
            </a:r>
            <a:r>
              <a:rPr lang="es-MX" dirty="0" smtClean="0">
                <a:sym typeface="Symbol"/>
              </a:rPr>
              <a:t>B</a:t>
            </a:r>
            <a:r>
              <a:rPr lang="es-MX" dirty="0" smtClean="0"/>
              <a:t>}</a:t>
            </a:r>
          </a:p>
          <a:p>
            <a:pPr marL="0" indent="0">
              <a:buNone/>
            </a:pPr>
            <a:r>
              <a:rPr lang="es-MX" dirty="0" smtClean="0"/>
              <a:t>	A = {1, 2, 3, 4}</a:t>
            </a:r>
          </a:p>
          <a:p>
            <a:pPr marL="0" indent="0">
              <a:buNone/>
            </a:pPr>
            <a:r>
              <a:rPr lang="es-MX" dirty="0" smtClean="0"/>
              <a:t>	B = {2, 4, 6, 8}</a:t>
            </a:r>
          </a:p>
          <a:p>
            <a:pPr marL="0" indent="0">
              <a:buNone/>
            </a:pPr>
            <a:r>
              <a:rPr lang="es-MX" dirty="0" smtClean="0"/>
              <a:t>	A </a:t>
            </a:r>
            <a:r>
              <a:rPr lang="es-MX" dirty="0" smtClean="0">
                <a:sym typeface="Symbol"/>
              </a:rPr>
              <a:t>-</a:t>
            </a:r>
            <a:r>
              <a:rPr lang="es-MX" dirty="0" smtClean="0"/>
              <a:t> </a:t>
            </a:r>
            <a:r>
              <a:rPr lang="es-MX" dirty="0"/>
              <a:t>B = </a:t>
            </a:r>
            <a:r>
              <a:rPr lang="es-MX" dirty="0" smtClean="0"/>
              <a:t>{1, 3}</a:t>
            </a:r>
            <a:endParaRPr lang="es-ES" dirty="0"/>
          </a:p>
        </p:txBody>
      </p:sp>
      <p:grpSp>
        <p:nvGrpSpPr>
          <p:cNvPr id="10" name="9 Grupo"/>
          <p:cNvGrpSpPr/>
          <p:nvPr/>
        </p:nvGrpSpPr>
        <p:grpSpPr>
          <a:xfrm>
            <a:off x="6084168" y="2751311"/>
            <a:ext cx="2088232" cy="3053953"/>
            <a:chOff x="6156176" y="2031231"/>
            <a:chExt cx="2088232" cy="3053953"/>
          </a:xfrm>
        </p:grpSpPr>
        <p:sp>
          <p:nvSpPr>
            <p:cNvPr id="5" name="4 Elipse"/>
            <p:cNvSpPr/>
            <p:nvPr/>
          </p:nvSpPr>
          <p:spPr>
            <a:xfrm>
              <a:off x="6156176" y="3212976"/>
              <a:ext cx="1296144" cy="1368152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s-MX" dirty="0" smtClean="0">
                  <a:solidFill>
                    <a:schemeClr val="bg1"/>
                  </a:solidFill>
                </a:rPr>
                <a:t>1 </a:t>
              </a:r>
            </a:p>
            <a:p>
              <a:pPr algn="ctr"/>
              <a:r>
                <a:rPr lang="es-MX" dirty="0" smtClean="0">
                  <a:solidFill>
                    <a:schemeClr val="bg1"/>
                  </a:solidFill>
                </a:rPr>
                <a:t>3</a:t>
              </a:r>
              <a:endParaRPr lang="es-ES" dirty="0">
                <a:solidFill>
                  <a:schemeClr val="bg1"/>
                </a:solidFill>
              </a:endParaRPr>
            </a:p>
          </p:txBody>
        </p:sp>
        <p:sp>
          <p:nvSpPr>
            <p:cNvPr id="6" name="5 Elipse"/>
            <p:cNvSpPr/>
            <p:nvPr/>
          </p:nvSpPr>
          <p:spPr>
            <a:xfrm>
              <a:off x="7041758" y="3212976"/>
              <a:ext cx="1202650" cy="1368152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rgbClr val="002060"/>
                  </a:solidFill>
                </a:rPr>
                <a:t> </a:t>
              </a:r>
            </a:p>
            <a:p>
              <a:pPr algn="ctr"/>
              <a:r>
                <a:rPr lang="es-MX" dirty="0" smtClean="0">
                  <a:solidFill>
                    <a:srgbClr val="002060"/>
                  </a:solidFill>
                </a:rPr>
                <a:t>6 </a:t>
              </a:r>
            </a:p>
            <a:p>
              <a:pPr algn="ctr"/>
              <a:r>
                <a:rPr lang="es-MX" dirty="0" smtClean="0">
                  <a:solidFill>
                    <a:srgbClr val="002060"/>
                  </a:solidFill>
                </a:rPr>
                <a:t>8</a:t>
              </a:r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7041758" y="3573016"/>
              <a:ext cx="3385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>
                  <a:solidFill>
                    <a:srgbClr val="002060"/>
                  </a:solidFill>
                </a:rPr>
                <a:t>2</a:t>
              </a:r>
            </a:p>
            <a:p>
              <a:r>
                <a:rPr lang="es-MX" dirty="0">
                  <a:solidFill>
                    <a:srgbClr val="002060"/>
                  </a:solidFill>
                </a:rPr>
                <a:t>4</a:t>
              </a:r>
              <a:endParaRPr lang="es-ES" dirty="0">
                <a:solidFill>
                  <a:srgbClr val="002060"/>
                </a:solidFill>
              </a:endParaRPr>
            </a:p>
          </p:txBody>
        </p:sp>
        <p:sp>
          <p:nvSpPr>
            <p:cNvPr id="4" name="3 Flecha abajo"/>
            <p:cNvSpPr/>
            <p:nvPr/>
          </p:nvSpPr>
          <p:spPr>
            <a:xfrm>
              <a:off x="6660232" y="2492896"/>
              <a:ext cx="216024" cy="5760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6591259" y="4623519"/>
              <a:ext cx="13651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A          B</a:t>
              </a:r>
              <a:endParaRPr lang="es-ES" dirty="0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6306836" y="2031231"/>
              <a:ext cx="99482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dirty="0"/>
                <a:t>A </a:t>
              </a:r>
              <a:r>
                <a:rPr lang="es-MX" dirty="0">
                  <a:sym typeface="Symbol"/>
                </a:rPr>
                <a:t></a:t>
              </a:r>
              <a:r>
                <a:rPr lang="es-MX" dirty="0"/>
                <a:t> B 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292000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Operaciones de Conjuntos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00323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COMPLEMENTO DE UN CONJUNTO</a:t>
            </a:r>
          </a:p>
          <a:p>
            <a:r>
              <a:rPr lang="es-MX" dirty="0" smtClean="0"/>
              <a:t>Es necesario contar con un conjunto universo U.</a:t>
            </a:r>
          </a:p>
          <a:p>
            <a:r>
              <a:rPr lang="es-MX" dirty="0" smtClean="0"/>
              <a:t>El complemento de un conjunto se forma con los elementos que le faltan para ser el conjunto universo</a:t>
            </a:r>
          </a:p>
          <a:p>
            <a:r>
              <a:rPr lang="es-MX" dirty="0" smtClean="0"/>
              <a:t>Se utiliza el símbolo ’</a:t>
            </a:r>
          </a:p>
          <a:p>
            <a:r>
              <a:rPr lang="es-MX" dirty="0" smtClean="0"/>
              <a:t>A’ </a:t>
            </a:r>
            <a:r>
              <a:rPr lang="es-MX" dirty="0" smtClean="0">
                <a:sym typeface="Symbol"/>
              </a:rPr>
              <a:t>=</a:t>
            </a:r>
            <a:r>
              <a:rPr lang="es-MX" dirty="0" smtClean="0"/>
              <a:t> {x | x </a:t>
            </a:r>
            <a:r>
              <a:rPr lang="es-MX" dirty="0">
                <a:sym typeface="Symbol"/>
              </a:rPr>
              <a:t> </a:t>
            </a:r>
            <a:r>
              <a:rPr lang="es-MX" dirty="0" smtClean="0">
                <a:sym typeface="Symbol"/>
              </a:rPr>
              <a:t>A  </a:t>
            </a:r>
            <a:r>
              <a:rPr lang="es-MX" dirty="0" smtClean="0"/>
              <a:t>x </a:t>
            </a:r>
            <a:r>
              <a:rPr lang="es-MX" dirty="0">
                <a:sym typeface="Symbol"/>
              </a:rPr>
              <a:t> </a:t>
            </a:r>
            <a:r>
              <a:rPr lang="es-MX" dirty="0" smtClean="0">
                <a:sym typeface="Symbol"/>
              </a:rPr>
              <a:t>U</a:t>
            </a:r>
            <a:r>
              <a:rPr lang="es-MX" dirty="0" smtClean="0"/>
              <a:t>}</a:t>
            </a:r>
          </a:p>
          <a:p>
            <a:pPr marL="0" indent="0">
              <a:buNone/>
            </a:pPr>
            <a:r>
              <a:rPr lang="es-MX" dirty="0" smtClean="0"/>
              <a:t>	U = {1, 2, 3, 4, 6, 8}</a:t>
            </a:r>
          </a:p>
          <a:p>
            <a:pPr marL="0" indent="0">
              <a:buNone/>
            </a:pPr>
            <a:r>
              <a:rPr lang="es-MX" dirty="0" smtClean="0"/>
              <a:t>	A = {2, 3, 6, 8}</a:t>
            </a:r>
          </a:p>
          <a:p>
            <a:pPr marL="0" indent="0">
              <a:buNone/>
            </a:pPr>
            <a:r>
              <a:rPr lang="es-MX" dirty="0" smtClean="0"/>
              <a:t>	A’ </a:t>
            </a:r>
            <a:r>
              <a:rPr lang="es-MX" dirty="0"/>
              <a:t>= </a:t>
            </a:r>
            <a:r>
              <a:rPr lang="es-MX" dirty="0" smtClean="0"/>
              <a:t>{1, 4}</a:t>
            </a:r>
            <a:endParaRPr lang="es-ES" dirty="0"/>
          </a:p>
        </p:txBody>
      </p:sp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val="3097154326"/>
              </p:ext>
            </p:extLst>
          </p:nvPr>
        </p:nvGraphicFramePr>
        <p:xfrm>
          <a:off x="4355976" y="3717032"/>
          <a:ext cx="4248472" cy="2407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132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Operaciones de Conjuntos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/>
          <a:lstStyle/>
          <a:p>
            <a:r>
              <a:rPr lang="es-MX" dirty="0" smtClean="0"/>
              <a:t>Reto:</a:t>
            </a:r>
          </a:p>
          <a:p>
            <a:pPr lvl="1"/>
            <a:r>
              <a:rPr lang="es-MX" sz="2800" dirty="0" smtClean="0"/>
              <a:t>Plantear la operación de complemento de un conjunto en términos de la operación de diferencia </a:t>
            </a:r>
            <a:endParaRPr lang="es-ES" sz="2800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467544" y="3256384"/>
            <a:ext cx="8229600" cy="168478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s-ES">
                <a:solidFill>
                  <a:schemeClr val="tx1"/>
                </a:solidFill>
                <a:latin typeface="+mn-lt"/>
                <a:ea typeface="+mn-ea"/>
                <a:cs typeface="+mn-cs"/>
              </a:defRPr>
            </a:defPPr>
            <a:lvl1pPr marL="342900" indent="-342900" eaLnBrk="1" latinLnBrk="0" hangingPunct="1">
              <a:buChar char="•"/>
              <a:defRPr lang="es-ES" sz="2800">
                <a:latin typeface="+mn-lt"/>
              </a:defRPr>
            </a:lvl1pPr>
            <a:lvl2pPr marL="742950" indent="-285750" eaLnBrk="1" hangingPunct="1">
              <a:buChar char="–"/>
              <a:defRPr lang="es-ES" sz="2400">
                <a:latin typeface="+mn-lt"/>
              </a:defRPr>
            </a:lvl2pPr>
            <a:lvl3pPr marL="1143000" indent="-228600" eaLnBrk="1" hangingPunct="1">
              <a:buChar char="•"/>
              <a:defRPr lang="es-ES" sz="2400">
                <a:latin typeface="+mn-lt"/>
              </a:defRPr>
            </a:lvl3pPr>
            <a:lvl4pPr marL="1600200" indent="-228600" eaLnBrk="1" hangingPunct="1">
              <a:buChar char="–"/>
              <a:defRPr lang="es-ES" sz="2000">
                <a:latin typeface="+mn-lt"/>
              </a:defRPr>
            </a:lvl4pPr>
            <a:lvl5pPr marL="2057400" indent="-228600" eaLnBrk="1" hangingPunct="1">
              <a:buChar char="»"/>
              <a:defRPr lang="es-ES" sz="2000">
                <a:latin typeface="+mn-lt"/>
              </a:defRPr>
            </a:lvl5pPr>
            <a:lvl6pPr marL="2514600" indent="-228600" eaLnBrk="1" hangingPunct="1">
              <a:buChar char="•"/>
              <a:defRPr lang="es-ES" sz="2000"/>
            </a:lvl6pPr>
            <a:lvl7pPr marL="2971800" indent="-228600" eaLnBrk="1" hangingPunct="1">
              <a:buChar char="•"/>
              <a:defRPr lang="es-ES" sz="2000"/>
            </a:lvl7pPr>
            <a:lvl8pPr marL="3429000" indent="-228600" eaLnBrk="1" hangingPunct="1">
              <a:buChar char="•"/>
              <a:defRPr lang="es-ES" sz="2000"/>
            </a:lvl8pPr>
            <a:lvl9pPr marL="3886200" indent="-228600" eaLnBrk="1" hangingPunct="1">
              <a:buChar char="•"/>
              <a:defRPr lang="es-ES" sz="2000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MX" kern="0" dirty="0" smtClean="0">
                <a:solidFill>
                  <a:sysClr val="windowText" lastClr="000000"/>
                </a:solidFill>
              </a:rPr>
              <a:t>Solución</a:t>
            </a:r>
          </a:p>
          <a:p>
            <a:pPr marL="457200" lvl="1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800" kern="0" dirty="0" smtClean="0">
                <a:solidFill>
                  <a:sysClr val="windowText" lastClr="000000"/>
                </a:solidFill>
              </a:rPr>
              <a:t>A’ = U - A</a:t>
            </a:r>
            <a:endParaRPr lang="es-MX" sz="28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51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Operaciones de Conjuntos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CARDINALIDAD</a:t>
            </a:r>
          </a:p>
          <a:p>
            <a:r>
              <a:rPr lang="es-MX" dirty="0" smtClean="0"/>
              <a:t>Es el número de elementos que tiene un conjunto</a:t>
            </a:r>
          </a:p>
          <a:p>
            <a:r>
              <a:rPr lang="es-MX" dirty="0" smtClean="0"/>
              <a:t>Símbolo  |   |</a:t>
            </a:r>
          </a:p>
          <a:p>
            <a:r>
              <a:rPr lang="es-MX" dirty="0" smtClean="0"/>
              <a:t>A </a:t>
            </a:r>
            <a:r>
              <a:rPr lang="es-MX" dirty="0"/>
              <a:t>= {1, 2, 3, 4, 6, 8</a:t>
            </a:r>
            <a:r>
              <a:rPr lang="es-MX" dirty="0" smtClean="0"/>
              <a:t>}</a:t>
            </a:r>
          </a:p>
          <a:p>
            <a:r>
              <a:rPr lang="es-MX" dirty="0" smtClean="0"/>
              <a:t>| A | = 6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b="1" dirty="0" smtClean="0"/>
              <a:t>CONJUNTO VACÍO</a:t>
            </a:r>
            <a:endParaRPr lang="es-MX" b="1" dirty="0"/>
          </a:p>
          <a:p>
            <a:r>
              <a:rPr lang="es-MX" dirty="0" smtClean="0"/>
              <a:t>Es el conjunto con cero elementos</a:t>
            </a:r>
          </a:p>
          <a:p>
            <a:r>
              <a:rPr lang="es-MX" dirty="0" smtClean="0"/>
              <a:t>Se denota con los símbolos { } </a:t>
            </a:r>
            <a:r>
              <a:rPr lang="es-MX" dirty="0" err="1" smtClean="0"/>
              <a:t>ó</a:t>
            </a:r>
            <a:r>
              <a:rPr lang="es-MX" dirty="0" smtClean="0"/>
              <a:t>  </a:t>
            </a:r>
            <a:r>
              <a:rPr lang="es-MX" dirty="0" smtClean="0">
                <a:sym typeface="Symbol"/>
              </a:rPr>
              <a:t>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4813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Operaciones de Conjuntos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CONJUNTO FINITO</a:t>
            </a:r>
          </a:p>
          <a:p>
            <a:r>
              <a:rPr lang="es-MX" dirty="0" smtClean="0"/>
              <a:t>Cuando el número de elementos es finito, o la </a:t>
            </a:r>
            <a:r>
              <a:rPr lang="es-MX" dirty="0" err="1" smtClean="0"/>
              <a:t>cardinalidad</a:t>
            </a:r>
            <a:r>
              <a:rPr lang="es-MX" dirty="0" smtClean="0"/>
              <a:t> del conjunto es finita, se dice que el conjunto e finito.</a:t>
            </a:r>
          </a:p>
          <a:p>
            <a:r>
              <a:rPr lang="es-MX" dirty="0" smtClean="0"/>
              <a:t>A </a:t>
            </a:r>
            <a:r>
              <a:rPr lang="es-MX" dirty="0"/>
              <a:t>= {1, 2, 3, 4, 6, </a:t>
            </a:r>
            <a:r>
              <a:rPr lang="es-MX" dirty="0" smtClean="0"/>
              <a:t>8}    A es un conjunto finito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b="1" dirty="0" smtClean="0"/>
              <a:t>CONJUNTO INFINITO</a:t>
            </a:r>
            <a:endParaRPr lang="es-MX" b="1" dirty="0"/>
          </a:p>
          <a:p>
            <a:r>
              <a:rPr lang="es-MX" dirty="0" smtClean="0"/>
              <a:t>Cuando la </a:t>
            </a:r>
            <a:r>
              <a:rPr lang="es-MX" dirty="0" err="1" smtClean="0"/>
              <a:t>cardinalidad</a:t>
            </a:r>
            <a:r>
              <a:rPr lang="es-MX" dirty="0" smtClean="0"/>
              <a:t> es infinita, se dice que el conjunto es infinito.</a:t>
            </a:r>
          </a:p>
          <a:p>
            <a:r>
              <a:rPr lang="es-MX" dirty="0" smtClean="0"/>
              <a:t>B = {x | x </a:t>
            </a:r>
            <a:r>
              <a:rPr lang="es-MX" dirty="0" smtClean="0">
                <a:sym typeface="Symbol"/>
              </a:rPr>
              <a:t> Z</a:t>
            </a:r>
            <a:r>
              <a:rPr lang="es-MX" baseline="30000" dirty="0" smtClean="0">
                <a:sym typeface="Symbol"/>
              </a:rPr>
              <a:t>+</a:t>
            </a:r>
            <a:r>
              <a:rPr lang="es-MX" dirty="0" smtClean="0"/>
              <a:t>}           B es un conjunto infinito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4097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 smtClean="0"/>
              <a:t>Teoría de Conjuntos</a:t>
            </a:r>
            <a:endParaRPr lang="es-ES_tradnl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_tradnl" b="1" dirty="0" smtClean="0"/>
              <a:t>SUBCONJUNTO</a:t>
            </a:r>
          </a:p>
          <a:p>
            <a:r>
              <a:rPr lang="es-ES_tradnl" dirty="0" smtClean="0"/>
              <a:t>Se dice que un conjunto A es subconjunto de otro B cuando A está completamente contenido en B, e incluso puede ser igual.</a:t>
            </a:r>
          </a:p>
          <a:p>
            <a:r>
              <a:rPr lang="es-ES_tradnl" dirty="0" smtClean="0"/>
              <a:t>Símbolo A </a:t>
            </a:r>
            <a:r>
              <a:rPr lang="es-ES_tradnl" dirty="0" smtClean="0">
                <a:sym typeface="Symbol" pitchFamily="18" charset="2"/>
              </a:rPr>
              <a:t> B</a:t>
            </a:r>
          </a:p>
          <a:p>
            <a:r>
              <a:rPr lang="es-ES_tradnl" dirty="0" smtClean="0"/>
              <a:t>Cuando el conjunto es diferente del conjunto que lo contiene, A ≠ B se habla de Subconjunto Propio</a:t>
            </a:r>
          </a:p>
          <a:p>
            <a:r>
              <a:rPr lang="es-ES_tradnl" dirty="0" smtClean="0"/>
              <a:t>Símbolo A </a:t>
            </a:r>
            <a:r>
              <a:rPr lang="es-ES_tradnl" dirty="0" smtClean="0">
                <a:sym typeface="Symbol" pitchFamily="18" charset="2"/>
              </a:rPr>
              <a:t> B</a:t>
            </a:r>
            <a:endParaRPr lang="es-ES_tradnl" dirty="0"/>
          </a:p>
          <a:p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387250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Teoría de Conjuntos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Sean A, B, C, y D conjuntos</a:t>
            </a:r>
          </a:p>
          <a:p>
            <a:r>
              <a:rPr lang="es-MX" dirty="0" smtClean="0"/>
              <a:t>A = {1, 2, 3, 4, 5, 6, 7}</a:t>
            </a:r>
          </a:p>
          <a:p>
            <a:r>
              <a:rPr lang="es-MX" dirty="0" smtClean="0"/>
              <a:t>B = {2, 4, 6}</a:t>
            </a:r>
          </a:p>
          <a:p>
            <a:r>
              <a:rPr lang="es-MX" dirty="0" smtClean="0"/>
              <a:t>C = {2, 4, 6}</a:t>
            </a:r>
          </a:p>
          <a:p>
            <a:r>
              <a:rPr lang="es-MX" dirty="0" smtClean="0"/>
              <a:t>D = {1, 3, 4, 5, 7}</a:t>
            </a:r>
          </a:p>
          <a:p>
            <a:pPr marL="0" indent="0">
              <a:buNone/>
            </a:pPr>
            <a:r>
              <a:rPr lang="es-MX" dirty="0" smtClean="0"/>
              <a:t>Los siguientes enunciados son verdaderos</a:t>
            </a:r>
            <a:endParaRPr lang="es-MX" dirty="0"/>
          </a:p>
          <a:p>
            <a:r>
              <a:rPr lang="es-MX" dirty="0" smtClean="0"/>
              <a:t>B </a:t>
            </a:r>
            <a:r>
              <a:rPr lang="es-ES_tradnl" dirty="0" smtClean="0">
                <a:sym typeface="Symbol" pitchFamily="18" charset="2"/>
              </a:rPr>
              <a:t> A</a:t>
            </a:r>
          </a:p>
          <a:p>
            <a:r>
              <a:rPr lang="es-ES_tradnl" dirty="0" smtClean="0">
                <a:sym typeface="Symbol" pitchFamily="18" charset="2"/>
              </a:rPr>
              <a:t>B  C</a:t>
            </a:r>
          </a:p>
          <a:p>
            <a:r>
              <a:rPr lang="es-ES_tradnl" dirty="0" smtClean="0">
                <a:sym typeface="Symbol" pitchFamily="18" charset="2"/>
              </a:rPr>
              <a:t>D  A</a:t>
            </a:r>
          </a:p>
          <a:p>
            <a:r>
              <a:rPr lang="es-ES_tradnl" dirty="0" smtClean="0">
                <a:sym typeface="Symbol" pitchFamily="18" charset="2"/>
              </a:rPr>
              <a:t>C </a:t>
            </a:r>
            <a:r>
              <a:rPr lang="es-ES_tradnl" dirty="0" smtClean="0">
                <a:sym typeface="Symbol"/>
              </a:rPr>
              <a:t> 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8613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 smtClean="0"/>
              <a:t>Teoría de Conjuntos</a:t>
            </a:r>
            <a:endParaRPr lang="es-ES_tradnl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 smtClean="0"/>
              <a:t>CONJUNTO POTENCIA</a:t>
            </a:r>
          </a:p>
          <a:p>
            <a:r>
              <a:rPr lang="es-ES_tradnl" dirty="0" smtClean="0"/>
              <a:t>Es el conjunto formado por todos los posibles subconjuntos de un conjunto A</a:t>
            </a:r>
            <a:endParaRPr lang="es-ES_tradnl" dirty="0"/>
          </a:p>
          <a:p>
            <a:r>
              <a:rPr lang="es-ES_tradnl" dirty="0" smtClean="0"/>
              <a:t>Símbolo </a:t>
            </a:r>
            <a:r>
              <a:rPr lang="es-MX" dirty="0" smtClean="0">
                <a:sym typeface="Symbol"/>
              </a:rPr>
              <a:t>(A)</a:t>
            </a:r>
          </a:p>
          <a:p>
            <a:r>
              <a:rPr lang="es-MX" dirty="0" smtClean="0">
                <a:sym typeface="Symbol"/>
              </a:rPr>
              <a:t>|</a:t>
            </a:r>
            <a:r>
              <a:rPr lang="es-MX" dirty="0">
                <a:sym typeface="Symbol"/>
              </a:rPr>
              <a:t>(A</a:t>
            </a:r>
            <a:r>
              <a:rPr lang="es-MX" dirty="0" smtClean="0">
                <a:sym typeface="Symbol"/>
              </a:rPr>
              <a:t>) | = 2</a:t>
            </a:r>
            <a:r>
              <a:rPr lang="es-MX" baseline="30000" dirty="0" smtClean="0">
                <a:sym typeface="Symbol"/>
              </a:rPr>
              <a:t>|A|</a:t>
            </a:r>
          </a:p>
          <a:p>
            <a:endParaRPr lang="es-MX" dirty="0">
              <a:sym typeface="Symbol"/>
            </a:endParaRPr>
          </a:p>
          <a:p>
            <a:r>
              <a:rPr lang="es-MX" dirty="0" smtClean="0">
                <a:sym typeface="Symbol"/>
              </a:rPr>
              <a:t>A = {1, 2, 3}</a:t>
            </a:r>
          </a:p>
          <a:p>
            <a:r>
              <a:rPr lang="es-MX" dirty="0">
                <a:sym typeface="Symbol"/>
              </a:rPr>
              <a:t>|(A) | = </a:t>
            </a:r>
            <a:r>
              <a:rPr lang="es-MX" dirty="0" smtClean="0">
                <a:sym typeface="Symbol"/>
              </a:rPr>
              <a:t>2</a:t>
            </a:r>
            <a:r>
              <a:rPr lang="es-MX" baseline="30000" dirty="0" smtClean="0">
                <a:sym typeface="Symbol"/>
              </a:rPr>
              <a:t>3 </a:t>
            </a:r>
            <a:r>
              <a:rPr lang="es-MX" dirty="0">
                <a:sym typeface="Symbol"/>
              </a:rPr>
              <a:t>= </a:t>
            </a:r>
            <a:r>
              <a:rPr lang="es-MX" dirty="0" smtClean="0">
                <a:sym typeface="Symbol"/>
              </a:rPr>
              <a:t>8</a:t>
            </a:r>
            <a:endParaRPr lang="es-MX" baseline="30000" dirty="0">
              <a:sym typeface="Symbol"/>
            </a:endParaRPr>
          </a:p>
          <a:p>
            <a:endParaRPr lang="es-MX" dirty="0" smtClean="0">
              <a:sym typeface="Symbol"/>
            </a:endParaRPr>
          </a:p>
          <a:p>
            <a:r>
              <a:rPr lang="es-MX" dirty="0" smtClean="0">
                <a:sym typeface="Symbol"/>
              </a:rPr>
              <a:t>(A) = { ,{1},{2},{3},{1, 2},{1, 3},{2,3},{1,2,3}} 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422736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4293096"/>
            <a:ext cx="8229600" cy="1800200"/>
          </a:xfrm>
        </p:spPr>
        <p:txBody>
          <a:bodyPr>
            <a:normAutofit/>
          </a:bodyPr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 smtClean="0">
                <a:sym typeface="Symbol"/>
              </a:rPr>
              <a:t>Respuestas: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MX" dirty="0" smtClean="0">
                <a:sym typeface="Symbol"/>
              </a:rPr>
              <a:t>SI</a:t>
            </a:r>
            <a:endParaRPr lang="es-MX" dirty="0">
              <a:sym typeface="Symbo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MX" dirty="0">
                <a:sym typeface="Symbol"/>
              </a:rPr>
              <a:t>A  B  Si A  B=A y B – A  </a:t>
            </a:r>
          </a:p>
          <a:p>
            <a:endParaRPr lang="es-MX" dirty="0" smtClean="0">
              <a:sym typeface="Symbol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467544" y="1628800"/>
            <a:ext cx="8229600" cy="2520280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s-ES">
                <a:solidFill>
                  <a:schemeClr val="tx1"/>
                </a:solidFill>
                <a:latin typeface="+mn-lt"/>
                <a:ea typeface="+mn-ea"/>
                <a:cs typeface="+mn-cs"/>
              </a:defRPr>
            </a:defPPr>
            <a:lvl1pPr marL="342900" indent="-342900" eaLnBrk="1" latinLnBrk="0" hangingPunct="1">
              <a:buChar char="•"/>
              <a:defRPr lang="es-ES" sz="2800">
                <a:latin typeface="+mn-lt"/>
              </a:defRPr>
            </a:lvl1pPr>
            <a:lvl2pPr marL="742950" indent="-285750" eaLnBrk="1" hangingPunct="1">
              <a:buChar char="–"/>
              <a:defRPr lang="es-ES" sz="2400">
                <a:latin typeface="+mn-lt"/>
              </a:defRPr>
            </a:lvl2pPr>
            <a:lvl3pPr marL="1143000" indent="-228600" eaLnBrk="1" hangingPunct="1">
              <a:buChar char="•"/>
              <a:defRPr lang="es-ES" sz="2400">
                <a:latin typeface="+mn-lt"/>
              </a:defRPr>
            </a:lvl3pPr>
            <a:lvl4pPr marL="1600200" indent="-228600" eaLnBrk="1" hangingPunct="1">
              <a:buChar char="–"/>
              <a:defRPr lang="es-ES" sz="2000">
                <a:latin typeface="+mn-lt"/>
              </a:defRPr>
            </a:lvl4pPr>
            <a:lvl5pPr marL="2057400" indent="-228600" eaLnBrk="1" hangingPunct="1">
              <a:buChar char="»"/>
              <a:defRPr lang="es-ES" sz="2000">
                <a:latin typeface="+mn-lt"/>
              </a:defRPr>
            </a:lvl5pPr>
            <a:lvl6pPr marL="2514600" indent="-228600" eaLnBrk="1" hangingPunct="1">
              <a:buChar char="•"/>
              <a:defRPr lang="es-ES" sz="2000"/>
            </a:lvl6pPr>
            <a:lvl7pPr marL="2971800" indent="-228600" eaLnBrk="1" hangingPunct="1">
              <a:buChar char="•"/>
              <a:defRPr lang="es-ES" sz="2000"/>
            </a:lvl7pPr>
            <a:lvl8pPr marL="3429000" indent="-228600" eaLnBrk="1" hangingPunct="1">
              <a:buChar char="•"/>
              <a:defRPr lang="es-ES" sz="2000"/>
            </a:lvl8pPr>
            <a:lvl9pPr marL="3886200" indent="-228600" eaLnBrk="1" hangingPunct="1">
              <a:buChar char="•"/>
              <a:defRPr lang="es-ES" sz="2000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MX" kern="0" dirty="0" smtClean="0">
                <a:solidFill>
                  <a:sysClr val="windowText" lastClr="000000"/>
                </a:solidFill>
              </a:rPr>
              <a:t>Sea A un conjunto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</a:pPr>
            <a:r>
              <a:rPr lang="es-MX" sz="2800" kern="0" dirty="0" smtClean="0">
                <a:solidFill>
                  <a:sysClr val="windowText" lastClr="000000"/>
                </a:solidFill>
              </a:rPr>
              <a:t>¿A</a:t>
            </a:r>
            <a:r>
              <a:rPr lang="es-MX" sz="2800" kern="0" dirty="0" smtClean="0">
                <a:solidFill>
                  <a:sysClr val="windowText" lastClr="000000"/>
                </a:solidFill>
                <a:sym typeface="Symbol"/>
              </a:rPr>
              <a:t>(A)?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kern="0" dirty="0" smtClean="0">
              <a:solidFill>
                <a:sysClr val="windowText" lastClr="000000"/>
              </a:solidFill>
              <a:sym typeface="Symbo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MX" kern="0" dirty="0" smtClean="0">
                <a:solidFill>
                  <a:sysClr val="windowText" lastClr="000000"/>
                </a:solidFill>
                <a:sym typeface="Symbol"/>
              </a:rPr>
              <a:t>Escribe la definición de subconjunto propio usando las operaciones de intersección y diferencia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MX" kern="0" dirty="0" smtClean="0">
              <a:solidFill>
                <a:sysClr val="windowText" lastClr="000000"/>
              </a:solidFill>
              <a:sym typeface="Symbo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 idx="4294967295"/>
          </p:nvPr>
        </p:nvSpPr>
        <p:spPr>
          <a:xfrm>
            <a:off x="683568" y="404664"/>
            <a:ext cx="7920880" cy="783729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/>
              <a:t>RELACIONES Y FUNCIONES</a:t>
            </a:r>
            <a:endParaRPr lang="es-ES" sz="4400" b="1" dirty="0"/>
          </a:p>
        </p:txBody>
      </p:sp>
      <p:pic>
        <p:nvPicPr>
          <p:cNvPr id="21506" name="Picture 2" descr="Resultado de imagen para funciones matematic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48880"/>
            <a:ext cx="4055707" cy="246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Resultado de imagen para funciones matematic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154224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11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60648"/>
            <a:ext cx="8949567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536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Producto Cartesiano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 producto cartesiano de dos conjuntos se forma con todos los pares ordenados en los cuales el primer elemento pertenece al primer conjunto y el segundo al segundo conjunto.</a:t>
            </a:r>
          </a:p>
          <a:p>
            <a:r>
              <a:rPr lang="es-MX" dirty="0" smtClean="0"/>
              <a:t>A </a:t>
            </a:r>
            <a:r>
              <a:rPr lang="es-MX" dirty="0" smtClean="0">
                <a:sym typeface="Symbol"/>
              </a:rPr>
              <a:t></a:t>
            </a:r>
            <a:r>
              <a:rPr lang="es-MX" dirty="0" smtClean="0"/>
              <a:t> B ={ (</a:t>
            </a:r>
            <a:r>
              <a:rPr lang="es-MX" i="1" dirty="0" smtClean="0"/>
              <a:t>x</a:t>
            </a:r>
            <a:r>
              <a:rPr lang="es-MX" dirty="0" smtClean="0"/>
              <a:t>, </a:t>
            </a:r>
            <a:r>
              <a:rPr lang="es-MX" i="1" dirty="0" smtClean="0"/>
              <a:t>y</a:t>
            </a:r>
            <a:r>
              <a:rPr lang="es-MX" dirty="0" smtClean="0"/>
              <a:t>) |</a:t>
            </a:r>
            <a:r>
              <a:rPr lang="es-MX" dirty="0"/>
              <a:t> </a:t>
            </a:r>
            <a:r>
              <a:rPr lang="es-MX" i="1" dirty="0" err="1"/>
              <a:t>x</a:t>
            </a:r>
            <a:r>
              <a:rPr lang="es-MX" dirty="0" err="1">
                <a:sym typeface="Symbol"/>
              </a:rPr>
              <a:t>A</a:t>
            </a:r>
            <a:r>
              <a:rPr lang="es-MX" dirty="0">
                <a:sym typeface="Symbol"/>
              </a:rPr>
              <a:t> </a:t>
            </a:r>
            <a:r>
              <a:rPr lang="es-MX" dirty="0" smtClean="0"/>
              <a:t> </a:t>
            </a:r>
            <a:r>
              <a:rPr lang="es-MX" dirty="0" smtClean="0">
                <a:sym typeface="Symbol"/>
              </a:rPr>
              <a:t> </a:t>
            </a:r>
            <a:r>
              <a:rPr lang="es-MX" dirty="0"/>
              <a:t> </a:t>
            </a:r>
            <a:r>
              <a:rPr lang="es-MX" i="1" dirty="0" err="1" smtClean="0"/>
              <a:t>y</a:t>
            </a:r>
            <a:r>
              <a:rPr lang="es-MX" dirty="0" err="1" smtClean="0">
                <a:sym typeface="Symbol"/>
              </a:rPr>
              <a:t>B</a:t>
            </a:r>
            <a:r>
              <a:rPr lang="es-MX" dirty="0" smtClean="0">
                <a:sym typeface="Symbol"/>
              </a:rPr>
              <a:t> </a:t>
            </a:r>
            <a:r>
              <a:rPr lang="es-MX" dirty="0" smtClean="0"/>
              <a:t>} </a:t>
            </a:r>
          </a:p>
          <a:p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963026"/>
              </p:ext>
            </p:extLst>
          </p:nvPr>
        </p:nvGraphicFramePr>
        <p:xfrm>
          <a:off x="2411760" y="4077072"/>
          <a:ext cx="4064000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 </a:t>
                      </a:r>
                      <a:r>
                        <a:rPr lang="es-MX" dirty="0" smtClean="0">
                          <a:sym typeface="Symbol"/>
                        </a:rPr>
                        <a:t></a:t>
                      </a:r>
                      <a:r>
                        <a:rPr lang="es-MX" dirty="0" smtClean="0"/>
                        <a:t> B </a:t>
                      </a:r>
                      <a:endParaRPr lang="es-E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A\B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x</a:t>
                      </a:r>
                      <a:endParaRPr lang="es-ES" sz="2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y</a:t>
                      </a:r>
                      <a:endParaRPr lang="es-ES" sz="2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z</a:t>
                      </a:r>
                      <a:endParaRPr lang="es-ES" sz="2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1</a:t>
                      </a:r>
                      <a:endParaRPr lang="es-ES" sz="2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(1,x)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(1,y)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(1,z)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2</a:t>
                      </a:r>
                      <a:endParaRPr lang="es-ES" sz="2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(2,x)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(2,y)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(2,z)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3</a:t>
                      </a:r>
                      <a:endParaRPr lang="es-ES" sz="2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(3,x)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(3,y)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(3,z)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881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8229600" cy="5517232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Cualquier subconjunto del producto cartesiano de dos conjuntos es una relación R. Al primer conjunto se le llama DOMINIO y al segundo CODOMINIO</a:t>
            </a:r>
          </a:p>
          <a:p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sz="900" dirty="0" smtClean="0"/>
              <a:t> </a:t>
            </a:r>
            <a:r>
              <a:rPr lang="es-MX" dirty="0" smtClean="0"/>
              <a:t>     </a:t>
            </a:r>
          </a:p>
          <a:p>
            <a:pPr marL="0" indent="0">
              <a:buNone/>
            </a:pPr>
            <a:r>
              <a:rPr lang="es-MX" dirty="0" smtClean="0"/>
              <a:t>DOMINIO: A                                  CODOMINIO: B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   R </a:t>
            </a:r>
            <a:r>
              <a:rPr lang="es-MX" dirty="0" smtClean="0">
                <a:sym typeface="Symbol"/>
              </a:rPr>
              <a:t> A  B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s-MX" dirty="0" smtClean="0"/>
              <a:t>Producto Cartesiano y Relación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958503"/>
              </p:ext>
            </p:extLst>
          </p:nvPr>
        </p:nvGraphicFramePr>
        <p:xfrm>
          <a:off x="2843808" y="2492896"/>
          <a:ext cx="304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(1,x)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(1,y)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(1,z)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(2,x)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(2,y)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(2,z)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(3,x)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(3,y)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(3,z)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28" name="27 Grupo"/>
          <p:cNvGrpSpPr/>
          <p:nvPr/>
        </p:nvGrpSpPr>
        <p:grpSpPr>
          <a:xfrm>
            <a:off x="1475656" y="4293096"/>
            <a:ext cx="5976664" cy="2016224"/>
            <a:chOff x="1475656" y="4293096"/>
            <a:chExt cx="5976664" cy="2016224"/>
          </a:xfrm>
        </p:grpSpPr>
        <p:sp>
          <p:nvSpPr>
            <p:cNvPr id="5" name="4 Elipse"/>
            <p:cNvSpPr/>
            <p:nvPr/>
          </p:nvSpPr>
          <p:spPr>
            <a:xfrm>
              <a:off x="1475656" y="4293096"/>
              <a:ext cx="1800200" cy="201622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 smtClean="0">
                <a:solidFill>
                  <a:srgbClr val="00B050"/>
                </a:solidFill>
              </a:endParaRPr>
            </a:p>
            <a:p>
              <a:pPr algn="ctr"/>
              <a:r>
                <a:rPr lang="es-MX" dirty="0" smtClean="0">
                  <a:solidFill>
                    <a:srgbClr val="00B050"/>
                  </a:solidFill>
                </a:rPr>
                <a:t>1</a:t>
              </a:r>
            </a:p>
            <a:p>
              <a:pPr algn="ctr"/>
              <a:endParaRPr lang="es-MX" sz="1200" dirty="0" smtClean="0">
                <a:solidFill>
                  <a:srgbClr val="00B050"/>
                </a:solidFill>
              </a:endParaRPr>
            </a:p>
            <a:p>
              <a:pPr algn="ctr"/>
              <a:r>
                <a:rPr lang="es-MX" dirty="0" smtClean="0">
                  <a:solidFill>
                    <a:srgbClr val="00B050"/>
                  </a:solidFill>
                </a:rPr>
                <a:t>2</a:t>
              </a:r>
            </a:p>
            <a:p>
              <a:pPr algn="ctr"/>
              <a:endParaRPr lang="es-MX" sz="1200" dirty="0" smtClean="0">
                <a:solidFill>
                  <a:srgbClr val="00B050"/>
                </a:solidFill>
              </a:endParaRPr>
            </a:p>
            <a:p>
              <a:pPr algn="ctr"/>
              <a:r>
                <a:rPr lang="es-MX" dirty="0" smtClean="0">
                  <a:solidFill>
                    <a:srgbClr val="00B050"/>
                  </a:solidFill>
                </a:rPr>
                <a:t>3</a:t>
              </a:r>
            </a:p>
            <a:p>
              <a:pPr algn="ctr"/>
              <a:endParaRPr lang="es-ES" dirty="0"/>
            </a:p>
          </p:txBody>
        </p:sp>
        <p:sp>
          <p:nvSpPr>
            <p:cNvPr id="6" name="5 Elipse"/>
            <p:cNvSpPr/>
            <p:nvPr/>
          </p:nvSpPr>
          <p:spPr>
            <a:xfrm>
              <a:off x="5652120" y="4293096"/>
              <a:ext cx="1800200" cy="201622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200" dirty="0">
                <a:solidFill>
                  <a:srgbClr val="00B050"/>
                </a:solidFill>
              </a:endParaRPr>
            </a:p>
            <a:p>
              <a:pPr algn="ctr"/>
              <a:r>
                <a:rPr lang="es-MX" dirty="0" smtClean="0">
                  <a:solidFill>
                    <a:srgbClr val="00B050"/>
                  </a:solidFill>
                </a:rPr>
                <a:t>x</a:t>
              </a:r>
              <a:endParaRPr lang="es-MX" dirty="0">
                <a:solidFill>
                  <a:srgbClr val="00B050"/>
                </a:solidFill>
              </a:endParaRPr>
            </a:p>
            <a:p>
              <a:pPr algn="ctr"/>
              <a:endParaRPr lang="es-MX" sz="1200" dirty="0">
                <a:solidFill>
                  <a:srgbClr val="00B050"/>
                </a:solidFill>
              </a:endParaRPr>
            </a:p>
            <a:p>
              <a:pPr algn="ctr"/>
              <a:r>
                <a:rPr lang="es-MX" dirty="0" smtClean="0">
                  <a:solidFill>
                    <a:srgbClr val="00B050"/>
                  </a:solidFill>
                </a:rPr>
                <a:t>y</a:t>
              </a:r>
              <a:endParaRPr lang="es-MX" dirty="0">
                <a:solidFill>
                  <a:srgbClr val="00B050"/>
                </a:solidFill>
              </a:endParaRPr>
            </a:p>
            <a:p>
              <a:pPr algn="ctr"/>
              <a:endParaRPr lang="es-MX" sz="1200" dirty="0">
                <a:solidFill>
                  <a:srgbClr val="00B050"/>
                </a:solidFill>
              </a:endParaRPr>
            </a:p>
            <a:p>
              <a:pPr algn="ctr"/>
              <a:r>
                <a:rPr lang="es-MX" dirty="0" smtClean="0">
                  <a:solidFill>
                    <a:srgbClr val="00B050"/>
                  </a:solidFill>
                </a:rPr>
                <a:t>z</a:t>
              </a:r>
              <a:endParaRPr lang="es-MX" dirty="0">
                <a:solidFill>
                  <a:srgbClr val="00B050"/>
                </a:solidFill>
              </a:endParaRPr>
            </a:p>
          </p:txBody>
        </p:sp>
        <p:cxnSp>
          <p:nvCxnSpPr>
            <p:cNvPr id="8" name="7 Conector recto de flecha"/>
            <p:cNvCxnSpPr/>
            <p:nvPr/>
          </p:nvCxnSpPr>
          <p:spPr>
            <a:xfrm>
              <a:off x="2555776" y="4797152"/>
              <a:ext cx="3816424" cy="7200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 de flecha"/>
            <p:cNvCxnSpPr/>
            <p:nvPr/>
          </p:nvCxnSpPr>
          <p:spPr>
            <a:xfrm>
              <a:off x="2555776" y="4833156"/>
              <a:ext cx="3816424" cy="6120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 de flecha"/>
            <p:cNvCxnSpPr/>
            <p:nvPr/>
          </p:nvCxnSpPr>
          <p:spPr>
            <a:xfrm>
              <a:off x="2555776" y="4833156"/>
              <a:ext cx="3816424" cy="10441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 de flecha"/>
            <p:cNvCxnSpPr/>
            <p:nvPr/>
          </p:nvCxnSpPr>
          <p:spPr>
            <a:xfrm flipV="1">
              <a:off x="2555776" y="4869160"/>
              <a:ext cx="3672408" cy="486054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 de flecha"/>
            <p:cNvCxnSpPr/>
            <p:nvPr/>
          </p:nvCxnSpPr>
          <p:spPr>
            <a:xfrm>
              <a:off x="2555776" y="5377837"/>
              <a:ext cx="3996444" cy="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 de flecha"/>
            <p:cNvCxnSpPr/>
            <p:nvPr/>
          </p:nvCxnSpPr>
          <p:spPr>
            <a:xfrm>
              <a:off x="2555776" y="5377837"/>
              <a:ext cx="3816424" cy="499435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 de flecha"/>
            <p:cNvCxnSpPr/>
            <p:nvPr/>
          </p:nvCxnSpPr>
          <p:spPr>
            <a:xfrm flipV="1">
              <a:off x="2627784" y="4869160"/>
              <a:ext cx="3672408" cy="99011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 de flecha"/>
            <p:cNvCxnSpPr/>
            <p:nvPr/>
          </p:nvCxnSpPr>
          <p:spPr>
            <a:xfrm flipV="1">
              <a:off x="2627784" y="5445224"/>
              <a:ext cx="3816424" cy="436669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23 Conector recto de flecha"/>
            <p:cNvCxnSpPr/>
            <p:nvPr/>
          </p:nvCxnSpPr>
          <p:spPr>
            <a:xfrm>
              <a:off x="2627784" y="5881893"/>
              <a:ext cx="3744416" cy="139395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8312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/>
              <a:t>Funciones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600201"/>
            <a:ext cx="4690864" cy="2692896"/>
          </a:xfrm>
        </p:spPr>
        <p:txBody>
          <a:bodyPr>
            <a:normAutofit/>
          </a:bodyPr>
          <a:lstStyle/>
          <a:p>
            <a:r>
              <a:rPr lang="es-ES_tradnl" dirty="0" smtClean="0"/>
              <a:t>Una función es una relación que cumple con:</a:t>
            </a:r>
          </a:p>
          <a:p>
            <a:pPr lvl="1"/>
            <a:r>
              <a:rPr lang="es-ES_tradnl" dirty="0" smtClean="0"/>
              <a:t>A cada valor del dominio le corresponde uno y solo un valor del </a:t>
            </a:r>
            <a:r>
              <a:rPr lang="es-ES_tradnl" dirty="0" err="1" smtClean="0"/>
              <a:t>codominio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Símbolo   </a:t>
            </a:r>
            <a:r>
              <a:rPr lang="es-ES_tradnl" i="1" dirty="0" smtClean="0"/>
              <a:t>f</a:t>
            </a:r>
            <a:r>
              <a:rPr lang="es-ES_tradnl" dirty="0" smtClean="0"/>
              <a:t> </a:t>
            </a:r>
            <a:r>
              <a:rPr lang="es-ES_tradnl" dirty="0"/>
              <a:t>: A </a:t>
            </a:r>
            <a:r>
              <a:rPr lang="es-ES_tradnl" dirty="0">
                <a:sym typeface="Symbol" pitchFamily="18" charset="2"/>
              </a:rPr>
              <a:t></a:t>
            </a:r>
            <a:r>
              <a:rPr lang="es-ES_tradnl" dirty="0"/>
              <a:t> B </a:t>
            </a:r>
          </a:p>
          <a:p>
            <a:pPr marL="0" indent="0">
              <a:buNone/>
            </a:pPr>
            <a:endParaRPr lang="es-ES_tradnl" dirty="0"/>
          </a:p>
          <a:p>
            <a:endParaRPr lang="es-ES_tradnl" dirty="0"/>
          </a:p>
          <a:p>
            <a:endParaRPr lang="es-ES_tradnl" dirty="0"/>
          </a:p>
        </p:txBody>
      </p:sp>
      <p:pic>
        <p:nvPicPr>
          <p:cNvPr id="8196" name="Picture 4" descr="doco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060848"/>
            <a:ext cx="4131903" cy="1909440"/>
          </a:xfrm>
          <a:prstGeom prst="rect">
            <a:avLst/>
          </a:prstGeom>
          <a:noFill/>
        </p:spPr>
      </p:pic>
      <p:sp>
        <p:nvSpPr>
          <p:cNvPr id="2" name="1 Rectángulo"/>
          <p:cNvSpPr/>
          <p:nvPr/>
        </p:nvSpPr>
        <p:spPr>
          <a:xfrm>
            <a:off x="179512" y="4060229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2800" i="1" dirty="0"/>
              <a:t>f</a:t>
            </a:r>
            <a:r>
              <a:rPr lang="es-ES_tradnl" sz="2800" dirty="0"/>
              <a:t>(a) = b,   donde a </a:t>
            </a:r>
            <a:r>
              <a:rPr lang="es-ES_tradnl" sz="2800" dirty="0">
                <a:sym typeface="Symbol"/>
              </a:rPr>
              <a:t>A y b  </a:t>
            </a:r>
            <a:r>
              <a:rPr lang="es-ES_tradnl" sz="2800" dirty="0" smtClean="0">
                <a:sym typeface="Symbol"/>
              </a:rPr>
              <a:t>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2800" dirty="0" smtClean="0">
                <a:sym typeface="Symbol"/>
              </a:rPr>
              <a:t>Al conjunto de las b que se corresponden con una a se le conoce como RANGO 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248683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 smtClean="0"/>
              <a:t>Ejemplo de función</a:t>
            </a:r>
            <a:endParaRPr lang="es-ES_trad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95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457200" y="1600200"/>
                <a:ext cx="8147248" cy="4525963"/>
              </a:xfrm>
            </p:spPr>
            <p:txBody>
              <a:bodyPr/>
              <a:lstStyle/>
              <a:p>
                <a:r>
                  <a:rPr lang="es-ES_tradnl" dirty="0" smtClean="0"/>
                  <a:t>Sea  </a:t>
                </a:r>
                <a:r>
                  <a:rPr lang="es-ES_tradnl" i="1" dirty="0"/>
                  <a:t>f</a:t>
                </a:r>
                <a:r>
                  <a:rPr lang="es-ES_tradnl" dirty="0"/>
                  <a:t> : N </a:t>
                </a:r>
                <a:r>
                  <a:rPr lang="es-ES_tradnl" dirty="0">
                    <a:sym typeface="Symbol" pitchFamily="18" charset="2"/>
                  </a:rPr>
                  <a:t></a:t>
                </a:r>
                <a:r>
                  <a:rPr lang="es-ES_tradnl" dirty="0"/>
                  <a:t> N-{0} definida </a:t>
                </a:r>
                <a:r>
                  <a:rPr lang="es-ES_tradnl" dirty="0" smtClean="0"/>
                  <a:t>como   </a:t>
                </a:r>
                <a:r>
                  <a:rPr lang="es-ES_tradnl" i="1" dirty="0" smtClean="0"/>
                  <a:t>f</a:t>
                </a:r>
                <a:r>
                  <a:rPr lang="es-ES_tradnl" dirty="0" smtClean="0"/>
                  <a:t>(n</a:t>
                </a:r>
                <a:r>
                  <a:rPr lang="es-ES_tradnl" dirty="0"/>
                  <a:t>)=2n +</a:t>
                </a:r>
                <a:r>
                  <a:rPr lang="es-ES_tradnl" dirty="0" smtClean="0"/>
                  <a:t>1</a:t>
                </a:r>
              </a:p>
              <a:p>
                <a:pPr marL="0" indent="0">
                  <a:buNone/>
                </a:pPr>
                <a:r>
                  <a:rPr lang="es-ES_tradnl" dirty="0" smtClean="0"/>
                  <a:t>DOMINIO: Los Naturales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  <a:ea typeface="Cambria Math"/>
                      </a:rPr>
                      <m:t>Ν</m:t>
                    </m:r>
                  </m:oMath>
                </a14:m>
                <a:endParaRPr lang="es-ES_tradnl" dirty="0" smtClean="0"/>
              </a:p>
              <a:p>
                <a:pPr marL="0" indent="0">
                  <a:buNone/>
                </a:pPr>
                <a:r>
                  <a:rPr lang="es-ES_tradnl" dirty="0" smtClean="0"/>
                  <a:t>CODOMINIO: Los enteros positivos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s-MX" b="0" i="1" smtClean="0">
                            <a:latin typeface="Cambria Math"/>
                            <a:ea typeface="Cambria Math"/>
                          </a:rPr>
                          <m:t>𝑍</m:t>
                        </m:r>
                      </m:e>
                      <m:sup>
                        <m:r>
                          <a:rPr lang="es-MX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</m:oMath>
                </a14:m>
                <a:endParaRPr lang="es-MX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s-ES_tradnl" dirty="0" smtClean="0"/>
                  <a:t>RANGO: Los impares positivos</a:t>
                </a:r>
                <a:endParaRPr lang="es-ES_tradnl" dirty="0"/>
              </a:p>
            </p:txBody>
          </p:sp>
        </mc:Choice>
        <mc:Fallback xmlns="">
          <p:sp>
            <p:nvSpPr>
              <p:cNvPr id="819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147248" cy="4525963"/>
              </a:xfrm>
              <a:blipFill rotWithShape="1">
                <a:blip r:embed="rId2"/>
                <a:stretch>
                  <a:fillRect l="-1497" t="-134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16 Grupo"/>
          <p:cNvGrpSpPr/>
          <p:nvPr/>
        </p:nvGrpSpPr>
        <p:grpSpPr>
          <a:xfrm>
            <a:off x="1475656" y="3645024"/>
            <a:ext cx="5976664" cy="2016224"/>
            <a:chOff x="1475656" y="4293096"/>
            <a:chExt cx="5976664" cy="2016224"/>
          </a:xfrm>
        </p:grpSpPr>
        <p:sp>
          <p:nvSpPr>
            <p:cNvPr id="5" name="4 Elipse"/>
            <p:cNvSpPr/>
            <p:nvPr/>
          </p:nvSpPr>
          <p:spPr>
            <a:xfrm>
              <a:off x="1475656" y="4293096"/>
              <a:ext cx="1800200" cy="201622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 smtClean="0">
                <a:solidFill>
                  <a:srgbClr val="00B050"/>
                </a:solidFill>
              </a:endParaRPr>
            </a:p>
            <a:p>
              <a:pPr algn="ctr"/>
              <a:r>
                <a:rPr lang="es-MX" dirty="0" smtClean="0">
                  <a:solidFill>
                    <a:srgbClr val="00B050"/>
                  </a:solidFill>
                </a:rPr>
                <a:t>0</a:t>
              </a:r>
            </a:p>
            <a:p>
              <a:pPr algn="ctr"/>
              <a:endParaRPr lang="es-MX" sz="1200" dirty="0" smtClean="0">
                <a:solidFill>
                  <a:srgbClr val="00B050"/>
                </a:solidFill>
              </a:endParaRPr>
            </a:p>
            <a:p>
              <a:pPr algn="ctr"/>
              <a:r>
                <a:rPr lang="es-MX" dirty="0" smtClean="0">
                  <a:solidFill>
                    <a:srgbClr val="00B050"/>
                  </a:solidFill>
                </a:rPr>
                <a:t>1</a:t>
              </a:r>
            </a:p>
            <a:p>
              <a:pPr algn="ctr"/>
              <a:endParaRPr lang="es-MX" sz="1200" dirty="0" smtClean="0">
                <a:solidFill>
                  <a:srgbClr val="00B050"/>
                </a:solidFill>
              </a:endParaRPr>
            </a:p>
            <a:p>
              <a:pPr algn="ctr"/>
              <a:r>
                <a:rPr lang="es-MX" dirty="0" smtClean="0">
                  <a:solidFill>
                    <a:srgbClr val="00B050"/>
                  </a:solidFill>
                </a:rPr>
                <a:t>2</a:t>
              </a:r>
            </a:p>
            <a:p>
              <a:pPr algn="ctr"/>
              <a:r>
                <a:rPr lang="es-MX" dirty="0" smtClean="0">
                  <a:solidFill>
                    <a:srgbClr val="00B050"/>
                  </a:solidFill>
                </a:rPr>
                <a:t>…</a:t>
              </a:r>
            </a:p>
            <a:p>
              <a:pPr algn="ctr"/>
              <a:endParaRPr lang="es-ES" dirty="0"/>
            </a:p>
          </p:txBody>
        </p:sp>
        <p:sp>
          <p:nvSpPr>
            <p:cNvPr id="6" name="5 Elipse"/>
            <p:cNvSpPr/>
            <p:nvPr/>
          </p:nvSpPr>
          <p:spPr>
            <a:xfrm>
              <a:off x="5652120" y="4293096"/>
              <a:ext cx="1800200" cy="201622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200" dirty="0">
                <a:solidFill>
                  <a:srgbClr val="00B050"/>
                </a:solidFill>
              </a:endParaRPr>
            </a:p>
            <a:p>
              <a:pPr algn="ctr"/>
              <a:r>
                <a:rPr lang="es-MX" sz="2000" dirty="0" smtClean="0">
                  <a:solidFill>
                    <a:srgbClr val="00B050"/>
                  </a:solidFill>
                </a:rPr>
                <a:t>1</a:t>
              </a:r>
              <a:endParaRPr lang="es-MX" sz="2000" dirty="0">
                <a:solidFill>
                  <a:srgbClr val="00B050"/>
                </a:solidFill>
              </a:endParaRPr>
            </a:p>
            <a:p>
              <a:pPr algn="ctr"/>
              <a:r>
                <a:rPr lang="es-MX" sz="2000" dirty="0" smtClean="0">
                  <a:solidFill>
                    <a:srgbClr val="00B050"/>
                  </a:solidFill>
                </a:rPr>
                <a:t>2</a:t>
              </a:r>
              <a:endParaRPr lang="es-MX" sz="2000" dirty="0">
                <a:solidFill>
                  <a:srgbClr val="00B050"/>
                </a:solidFill>
              </a:endParaRPr>
            </a:p>
            <a:p>
              <a:pPr algn="ctr"/>
              <a:r>
                <a:rPr lang="es-MX" sz="2000" dirty="0" smtClean="0">
                  <a:solidFill>
                    <a:srgbClr val="00B050"/>
                  </a:solidFill>
                </a:rPr>
                <a:t>3</a:t>
              </a:r>
            </a:p>
            <a:p>
              <a:pPr algn="ctr"/>
              <a:r>
                <a:rPr lang="es-MX" sz="2000" dirty="0" smtClean="0">
                  <a:solidFill>
                    <a:srgbClr val="00B050"/>
                  </a:solidFill>
                </a:rPr>
                <a:t>4</a:t>
              </a:r>
            </a:p>
            <a:p>
              <a:pPr algn="ctr"/>
              <a:r>
                <a:rPr lang="es-MX" sz="2000" dirty="0" smtClean="0">
                  <a:solidFill>
                    <a:srgbClr val="00B050"/>
                  </a:solidFill>
                </a:rPr>
                <a:t>5</a:t>
              </a:r>
            </a:p>
            <a:p>
              <a:pPr algn="ctr"/>
              <a:r>
                <a:rPr lang="es-MX" sz="2000" dirty="0" smtClean="0">
                  <a:solidFill>
                    <a:srgbClr val="00B050"/>
                  </a:solidFill>
                </a:rPr>
                <a:t>…</a:t>
              </a:r>
              <a:endParaRPr lang="es-MX" sz="2000" dirty="0">
                <a:solidFill>
                  <a:srgbClr val="00B050"/>
                </a:solidFill>
              </a:endParaRPr>
            </a:p>
          </p:txBody>
        </p:sp>
        <p:cxnSp>
          <p:nvCxnSpPr>
            <p:cNvPr id="7" name="6 Conector recto de flecha"/>
            <p:cNvCxnSpPr/>
            <p:nvPr/>
          </p:nvCxnSpPr>
          <p:spPr>
            <a:xfrm>
              <a:off x="2555776" y="4581128"/>
              <a:ext cx="3816424" cy="7200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 de flecha"/>
            <p:cNvCxnSpPr/>
            <p:nvPr/>
          </p:nvCxnSpPr>
          <p:spPr>
            <a:xfrm>
              <a:off x="2375756" y="5112188"/>
              <a:ext cx="4068452" cy="18902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 de flecha"/>
            <p:cNvCxnSpPr/>
            <p:nvPr/>
          </p:nvCxnSpPr>
          <p:spPr>
            <a:xfrm>
              <a:off x="2555776" y="5733256"/>
              <a:ext cx="3816424" cy="144016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5801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 smtClean="0"/>
              <a:t>Funciones n-variables</a:t>
            </a:r>
            <a:endParaRPr lang="es-ES_tradnl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i="1" dirty="0" smtClean="0"/>
              <a:t>n</a:t>
            </a:r>
            <a:r>
              <a:rPr lang="es-ES_tradnl" dirty="0" smtClean="0"/>
              <a:t>-variable</a:t>
            </a:r>
          </a:p>
          <a:p>
            <a:r>
              <a:rPr lang="es-ES_tradnl" dirty="0" smtClean="0"/>
              <a:t>Involucran a mas de una variable, es decir que el producto cartesiano se hace entre varios conjuntos, y se hace corresponder a un valor. </a:t>
            </a:r>
          </a:p>
          <a:p>
            <a:r>
              <a:rPr lang="es-ES_tradnl" dirty="0" smtClean="0"/>
              <a:t>Ejemplos:</a:t>
            </a:r>
            <a:endParaRPr lang="es-ES_tradnl" dirty="0"/>
          </a:p>
          <a:p>
            <a:pPr lvl="1"/>
            <a:r>
              <a:rPr lang="es-ES_tradnl" i="1" dirty="0"/>
              <a:t>f </a:t>
            </a:r>
            <a:r>
              <a:rPr lang="es-ES_tradnl" dirty="0"/>
              <a:t>: ({0,1}</a:t>
            </a:r>
            <a:r>
              <a:rPr lang="es-ES_tradnl" dirty="0">
                <a:sym typeface="Symbol" pitchFamily="18" charset="2"/>
              </a:rPr>
              <a:t></a:t>
            </a:r>
            <a:r>
              <a:rPr lang="es-ES_tradnl" dirty="0"/>
              <a:t>{2} </a:t>
            </a:r>
            <a:r>
              <a:rPr lang="es-ES_tradnl" dirty="0">
                <a:sym typeface="Symbol" pitchFamily="18" charset="2"/>
              </a:rPr>
              <a:t></a:t>
            </a:r>
            <a:r>
              <a:rPr lang="es-ES_tradnl" dirty="0"/>
              <a:t> N)</a:t>
            </a:r>
            <a:r>
              <a:rPr lang="es-ES_tradnl" dirty="0">
                <a:sym typeface="Symbol" pitchFamily="18" charset="2"/>
              </a:rPr>
              <a:t> Z</a:t>
            </a:r>
            <a:r>
              <a:rPr lang="es-ES_tradnl" dirty="0"/>
              <a:t> </a:t>
            </a:r>
            <a:endParaRPr lang="es-ES_tradnl" dirty="0" smtClean="0"/>
          </a:p>
          <a:p>
            <a:pPr lvl="1"/>
            <a:r>
              <a:rPr lang="es-ES_tradnl" dirty="0" smtClean="0"/>
              <a:t>Dominio: {(0,2,0), </a:t>
            </a:r>
            <a:r>
              <a:rPr lang="es-ES_tradnl" dirty="0"/>
              <a:t>(</a:t>
            </a:r>
            <a:r>
              <a:rPr lang="es-ES_tradnl" dirty="0" smtClean="0"/>
              <a:t>0,2,1), </a:t>
            </a:r>
            <a:r>
              <a:rPr lang="es-ES_tradnl" dirty="0"/>
              <a:t>(</a:t>
            </a:r>
            <a:r>
              <a:rPr lang="es-ES_tradnl" dirty="0" smtClean="0"/>
              <a:t>0,2,2), </a:t>
            </a:r>
            <a:r>
              <a:rPr lang="es-ES_tradnl" dirty="0"/>
              <a:t>(</a:t>
            </a:r>
            <a:r>
              <a:rPr lang="es-ES_tradnl" dirty="0" smtClean="0"/>
              <a:t>0,2,3), </a:t>
            </a:r>
            <a:r>
              <a:rPr lang="es-ES_tradnl" dirty="0"/>
              <a:t>(</a:t>
            </a:r>
            <a:r>
              <a:rPr lang="es-ES_tradnl" dirty="0" smtClean="0"/>
              <a:t>0,2,4), …</a:t>
            </a:r>
          </a:p>
          <a:p>
            <a:pPr marL="457200" lvl="1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                  (1,2,0), (1,2,1), (1,2,2), (1,2,3), (1,2,4), …}</a:t>
            </a:r>
            <a:endParaRPr lang="es-ES_tradnl" dirty="0"/>
          </a:p>
          <a:p>
            <a:pPr lvl="1"/>
            <a:r>
              <a:rPr lang="es-ES_tradnl" dirty="0" err="1" smtClean="0"/>
              <a:t>Codominio</a:t>
            </a:r>
            <a:r>
              <a:rPr lang="es-ES_tradnl" dirty="0" smtClean="0"/>
              <a:t>: Los enteros</a:t>
            </a:r>
          </a:p>
          <a:p>
            <a:pPr lvl="1"/>
            <a:r>
              <a:rPr lang="es-ES_tradnl" dirty="0" smtClean="0"/>
              <a:t>Rango: depende de la definición para correlacionar a los elementos</a:t>
            </a:r>
          </a:p>
          <a:p>
            <a:pPr lvl="1"/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3630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 smtClean="0"/>
              <a:t>Funciones n-variables</a:t>
            </a:r>
            <a:endParaRPr lang="es-ES_tradnl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340768"/>
            <a:ext cx="8229600" cy="4525963"/>
          </a:xfrm>
        </p:spPr>
        <p:txBody>
          <a:bodyPr>
            <a:normAutofit/>
          </a:bodyPr>
          <a:lstStyle/>
          <a:p>
            <a:r>
              <a:rPr lang="es-ES_tradnl" dirty="0" smtClean="0"/>
              <a:t>Ejemplo:</a:t>
            </a:r>
            <a:endParaRPr lang="es-ES_tradnl" dirty="0"/>
          </a:p>
          <a:p>
            <a:pPr lvl="1"/>
            <a:r>
              <a:rPr lang="es-ES_tradnl" i="1" dirty="0"/>
              <a:t>f </a:t>
            </a:r>
            <a:r>
              <a:rPr lang="es-ES_tradnl" dirty="0"/>
              <a:t>: </a:t>
            </a:r>
            <a:r>
              <a:rPr lang="es-ES_tradnl" dirty="0" smtClean="0"/>
              <a:t>({1,2,3}</a:t>
            </a:r>
            <a:r>
              <a:rPr lang="es-ES_tradnl" dirty="0">
                <a:sym typeface="Symbol" pitchFamily="18" charset="2"/>
              </a:rPr>
              <a:t></a:t>
            </a:r>
            <a:r>
              <a:rPr lang="es-ES_tradnl" dirty="0"/>
              <a:t>{2} </a:t>
            </a:r>
            <a:r>
              <a:rPr lang="es-ES_tradnl" dirty="0" smtClean="0">
                <a:sym typeface="Symbol" pitchFamily="18" charset="2"/>
              </a:rPr>
              <a:t></a:t>
            </a:r>
            <a:r>
              <a:rPr lang="es-ES_tradnl" dirty="0" smtClean="0"/>
              <a:t>{4, 5})</a:t>
            </a:r>
            <a:r>
              <a:rPr lang="es-ES_tradnl" dirty="0">
                <a:sym typeface="Symbol" pitchFamily="18" charset="2"/>
              </a:rPr>
              <a:t> Z</a:t>
            </a:r>
            <a:r>
              <a:rPr lang="es-ES_tradnl" dirty="0"/>
              <a:t> </a:t>
            </a:r>
            <a:endParaRPr lang="es-ES_tradnl" dirty="0" smtClean="0"/>
          </a:p>
          <a:p>
            <a:pPr lvl="1"/>
            <a:r>
              <a:rPr lang="es-ES_tradnl" i="1" dirty="0"/>
              <a:t>f</a:t>
            </a:r>
            <a:r>
              <a:rPr lang="es-ES_tradnl" dirty="0"/>
              <a:t> (a, b, e) = </a:t>
            </a:r>
            <a:r>
              <a:rPr lang="es-ES_tradnl" dirty="0" smtClean="0"/>
              <a:t>a*b</a:t>
            </a:r>
            <a:r>
              <a:rPr lang="es-ES_tradnl" sz="3200" baseline="30000" dirty="0" smtClean="0"/>
              <a:t>e</a:t>
            </a:r>
            <a:endParaRPr lang="es-ES_tradnl" dirty="0" smtClean="0"/>
          </a:p>
          <a:p>
            <a:pPr lvl="1"/>
            <a:r>
              <a:rPr lang="es-ES_tradnl" dirty="0" smtClean="0"/>
              <a:t>Dominio: {(1,2,4), (1,2,5), (2,2,4), (2,2,5), (3,2,4), (3,2,5)}</a:t>
            </a:r>
            <a:endParaRPr lang="es-ES_tradnl" dirty="0"/>
          </a:p>
          <a:p>
            <a:pPr lvl="1"/>
            <a:r>
              <a:rPr lang="es-ES_tradnl" dirty="0" err="1" smtClean="0"/>
              <a:t>Codominio</a:t>
            </a:r>
            <a:r>
              <a:rPr lang="es-ES_tradnl" dirty="0" smtClean="0"/>
              <a:t>: Los enteros {…-2, -1, 0, 1, 2, …}</a:t>
            </a:r>
          </a:p>
          <a:p>
            <a:pPr lvl="1"/>
            <a:r>
              <a:rPr lang="es-ES_tradnl" dirty="0" smtClean="0"/>
              <a:t>Rango: {16, 32, 48, 64, 96}</a:t>
            </a:r>
            <a:endParaRPr lang="es-ES_tradnl" dirty="0"/>
          </a:p>
          <a:p>
            <a:pPr lvl="1"/>
            <a:r>
              <a:rPr lang="es-ES_tradnl" i="1" dirty="0" smtClean="0"/>
              <a:t>f</a:t>
            </a:r>
            <a:r>
              <a:rPr lang="es-ES_tradnl" dirty="0" smtClean="0"/>
              <a:t> (a, b, e) = a*b</a:t>
            </a:r>
            <a:r>
              <a:rPr lang="es-ES_tradnl" sz="3200" baseline="30000" dirty="0" smtClean="0"/>
              <a:t>e</a:t>
            </a:r>
          </a:p>
          <a:p>
            <a:pPr lvl="1"/>
            <a:r>
              <a:rPr lang="es-ES_tradnl" i="1" dirty="0" smtClean="0"/>
              <a:t>f</a:t>
            </a:r>
            <a:r>
              <a:rPr lang="es-ES_tradnl" dirty="0" smtClean="0"/>
              <a:t> (1, 2, 4) = 1*2</a:t>
            </a:r>
            <a:r>
              <a:rPr lang="es-ES_tradnl" sz="3200" baseline="30000" dirty="0" smtClean="0"/>
              <a:t>4</a:t>
            </a:r>
            <a:r>
              <a:rPr lang="es-ES_tradnl" dirty="0" smtClean="0"/>
              <a:t> = 16</a:t>
            </a:r>
          </a:p>
          <a:p>
            <a:pPr lvl="1">
              <a:buFontTx/>
              <a:buNone/>
            </a:pPr>
            <a:endParaRPr lang="es-ES_tradnl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861048"/>
            <a:ext cx="2767930" cy="2296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453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 smtClean="0"/>
              <a:t>Funciones n-variables</a:t>
            </a:r>
            <a:endParaRPr lang="es-ES_tradnl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340768"/>
            <a:ext cx="8229600" cy="4525963"/>
          </a:xfrm>
        </p:spPr>
        <p:txBody>
          <a:bodyPr>
            <a:normAutofit/>
          </a:bodyPr>
          <a:lstStyle/>
          <a:p>
            <a:r>
              <a:rPr lang="es-ES_tradnl" dirty="0" smtClean="0"/>
              <a:t>Ejemplo:</a:t>
            </a:r>
            <a:endParaRPr lang="es-ES_tradnl" dirty="0"/>
          </a:p>
          <a:p>
            <a:pPr lvl="1"/>
            <a:r>
              <a:rPr lang="es-ES_tradnl" i="1" dirty="0"/>
              <a:t>f </a:t>
            </a:r>
            <a:r>
              <a:rPr lang="es-ES_tradnl" dirty="0"/>
              <a:t>: </a:t>
            </a:r>
            <a:r>
              <a:rPr lang="es-ES_tradnl" dirty="0" smtClean="0"/>
              <a:t>({1,2,3}</a:t>
            </a:r>
            <a:r>
              <a:rPr lang="es-ES_tradnl" dirty="0">
                <a:sym typeface="Symbol" pitchFamily="18" charset="2"/>
              </a:rPr>
              <a:t></a:t>
            </a:r>
            <a:r>
              <a:rPr lang="es-ES_tradnl" dirty="0"/>
              <a:t>{2} </a:t>
            </a:r>
            <a:r>
              <a:rPr lang="es-ES_tradnl" dirty="0" smtClean="0">
                <a:sym typeface="Symbol" pitchFamily="18" charset="2"/>
              </a:rPr>
              <a:t></a:t>
            </a:r>
            <a:r>
              <a:rPr lang="es-ES_tradnl" dirty="0" smtClean="0"/>
              <a:t>{4, 5})</a:t>
            </a:r>
            <a:r>
              <a:rPr lang="es-ES_tradnl" dirty="0">
                <a:sym typeface="Symbol" pitchFamily="18" charset="2"/>
              </a:rPr>
              <a:t> Z</a:t>
            </a:r>
            <a:r>
              <a:rPr lang="es-ES_tradnl" dirty="0"/>
              <a:t> </a:t>
            </a:r>
            <a:endParaRPr lang="es-ES_tradnl" dirty="0" smtClean="0"/>
          </a:p>
          <a:p>
            <a:pPr lvl="1"/>
            <a:r>
              <a:rPr lang="es-ES_tradnl" i="1" dirty="0"/>
              <a:t>f</a:t>
            </a:r>
            <a:r>
              <a:rPr lang="es-ES_tradnl" dirty="0"/>
              <a:t> (a, b, e) = </a:t>
            </a:r>
            <a:r>
              <a:rPr lang="es-ES_tradnl" dirty="0" smtClean="0"/>
              <a:t>a*b</a:t>
            </a:r>
            <a:r>
              <a:rPr lang="es-ES_tradnl" sz="3200" baseline="30000" dirty="0" smtClean="0"/>
              <a:t>e</a:t>
            </a:r>
            <a:endParaRPr lang="es-ES_tradnl" dirty="0" smtClean="0"/>
          </a:p>
          <a:p>
            <a:pPr lvl="1">
              <a:buFontTx/>
              <a:buNone/>
            </a:pPr>
            <a:endParaRPr lang="es-ES_tradnl" dirty="0"/>
          </a:p>
        </p:txBody>
      </p:sp>
      <p:graphicFrame>
        <p:nvGraphicFramePr>
          <p:cNvPr id="5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4329986"/>
              </p:ext>
            </p:extLst>
          </p:nvPr>
        </p:nvGraphicFramePr>
        <p:xfrm>
          <a:off x="3563888" y="292494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17032"/>
            <a:ext cx="187642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196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 smtClean="0"/>
              <a:t>Función Total o Parcial</a:t>
            </a:r>
            <a:endParaRPr lang="es-ES_tradnl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5410944" cy="4525963"/>
          </a:xfrm>
        </p:spPr>
        <p:txBody>
          <a:bodyPr>
            <a:normAutofit/>
          </a:bodyPr>
          <a:lstStyle/>
          <a:p>
            <a:r>
              <a:rPr lang="es-ES_tradnl" dirty="0" smtClean="0"/>
              <a:t>Función Total</a:t>
            </a:r>
          </a:p>
          <a:p>
            <a:pPr lvl="1"/>
            <a:r>
              <a:rPr lang="es-ES_tradnl" dirty="0" smtClean="0"/>
              <a:t>Para todos los valores del dominio, existe un valor en el </a:t>
            </a:r>
            <a:r>
              <a:rPr lang="es-ES_tradnl" dirty="0" err="1" smtClean="0"/>
              <a:t>codominio</a:t>
            </a:r>
            <a:r>
              <a:rPr lang="es-ES_tradnl" dirty="0" smtClean="0"/>
              <a:t>. </a:t>
            </a:r>
            <a:endParaRPr lang="es-ES_tradnl" dirty="0"/>
          </a:p>
          <a:p>
            <a:pPr lvl="1">
              <a:buFontTx/>
              <a:buNone/>
            </a:pPr>
            <a:endParaRPr lang="es-ES_tradnl" dirty="0" smtClean="0"/>
          </a:p>
          <a:p>
            <a:pPr lvl="1">
              <a:buFontTx/>
              <a:buNone/>
            </a:pPr>
            <a:endParaRPr lang="es-ES_tradnl" dirty="0"/>
          </a:p>
          <a:p>
            <a:r>
              <a:rPr lang="es-ES_tradnl" dirty="0" smtClean="0"/>
              <a:t>Función parcial</a:t>
            </a:r>
            <a:endParaRPr lang="es-ES_tradnl" dirty="0"/>
          </a:p>
          <a:p>
            <a:pPr lvl="1"/>
            <a:r>
              <a:rPr lang="es-ES_tradnl" dirty="0" smtClean="0"/>
              <a:t>No todos los valores del dominio, tienen un valor correspondiente en el </a:t>
            </a:r>
            <a:r>
              <a:rPr lang="es-ES_tradnl" dirty="0" err="1" smtClean="0"/>
              <a:t>codominio</a:t>
            </a:r>
            <a:r>
              <a:rPr lang="es-ES_tradnl" dirty="0" smtClean="0"/>
              <a:t>.</a:t>
            </a:r>
          </a:p>
        </p:txBody>
      </p:sp>
      <p:pic>
        <p:nvPicPr>
          <p:cNvPr id="15365" name="Picture 5" descr="fcn-parci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1816" y="4149080"/>
            <a:ext cx="2514600" cy="1276350"/>
          </a:xfrm>
          <a:prstGeom prst="rect">
            <a:avLst/>
          </a:prstGeom>
          <a:noFill/>
        </p:spPr>
      </p:pic>
      <p:pic>
        <p:nvPicPr>
          <p:cNvPr id="15366" name="Picture 6" descr="fcn-tot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7624" y="1844824"/>
            <a:ext cx="2590800" cy="12525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366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9392"/>
            <a:ext cx="8435280" cy="1143000"/>
          </a:xfrm>
        </p:spPr>
        <p:txBody>
          <a:bodyPr>
            <a:normAutofit/>
          </a:bodyPr>
          <a:lstStyle/>
          <a:p>
            <a:pPr algn="l"/>
            <a:r>
              <a:rPr lang="es-ES_tradnl" sz="3200" dirty="0" smtClean="0"/>
              <a:t>Funciones </a:t>
            </a:r>
            <a:r>
              <a:rPr lang="es-ES_tradnl" sz="3200" dirty="0" err="1" smtClean="0"/>
              <a:t>sobreyectiva</a:t>
            </a:r>
            <a:r>
              <a:rPr lang="es-ES_tradnl" sz="3200" dirty="0" smtClean="0"/>
              <a:t>, </a:t>
            </a:r>
            <a:r>
              <a:rPr lang="es-ES_tradnl" sz="3200" dirty="0" err="1" smtClean="0"/>
              <a:t>Inyectiva</a:t>
            </a:r>
            <a:r>
              <a:rPr lang="es-ES_tradnl" sz="3200" dirty="0" smtClean="0"/>
              <a:t> y </a:t>
            </a:r>
            <a:r>
              <a:rPr lang="es-ES_tradnl" sz="3200" dirty="0" err="1" smtClean="0"/>
              <a:t>Biyectiva</a:t>
            </a:r>
            <a:endParaRPr lang="es-ES_tradnl" sz="32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484784"/>
            <a:ext cx="7772400" cy="4419600"/>
          </a:xfrm>
        </p:spPr>
        <p:txBody>
          <a:bodyPr>
            <a:normAutofit/>
          </a:bodyPr>
          <a:lstStyle/>
          <a:p>
            <a:r>
              <a:rPr lang="es-ES_tradnl" sz="2800" b="1" dirty="0" err="1" smtClean="0"/>
              <a:t>Sobreyectiva</a:t>
            </a:r>
            <a:r>
              <a:rPr lang="es-ES_tradnl" sz="2800" dirty="0" smtClean="0"/>
              <a:t>:  Es una función total, pero es posible que un elemento del rango corresponda a dos </a:t>
            </a:r>
            <a:r>
              <a:rPr lang="es-ES_tradnl" sz="2800" dirty="0" err="1" smtClean="0"/>
              <a:t>ó</a:t>
            </a:r>
            <a:r>
              <a:rPr lang="es-ES_tradnl" sz="2800" dirty="0" smtClean="0"/>
              <a:t> más elementos del dominio.</a:t>
            </a:r>
          </a:p>
          <a:p>
            <a:endParaRPr lang="es-ES_tradnl" sz="800" dirty="0" smtClean="0"/>
          </a:p>
          <a:p>
            <a:r>
              <a:rPr lang="es-ES_tradnl" sz="2800" b="1" dirty="0" err="1" smtClean="0"/>
              <a:t>Inyectiva</a:t>
            </a:r>
            <a:r>
              <a:rPr lang="es-ES_tradnl" sz="2800" dirty="0" smtClean="0"/>
              <a:t>: Función total, a cada elemento del rango le corresponde uno y solo un elemento del dominio, pero el </a:t>
            </a:r>
            <a:r>
              <a:rPr lang="es-ES_tradnl" sz="2800" dirty="0" err="1" smtClean="0"/>
              <a:t>codominio</a:t>
            </a:r>
            <a:r>
              <a:rPr lang="es-ES_tradnl" sz="2800" dirty="0" smtClean="0"/>
              <a:t> es diferente del rango</a:t>
            </a:r>
          </a:p>
          <a:p>
            <a:endParaRPr lang="es-ES_tradnl" sz="800" dirty="0"/>
          </a:p>
          <a:p>
            <a:r>
              <a:rPr lang="es-ES_tradnl" sz="2800" b="1" dirty="0" err="1" smtClean="0"/>
              <a:t>Biyectiva</a:t>
            </a:r>
            <a:r>
              <a:rPr lang="es-ES_tradnl" sz="2800" dirty="0" smtClean="0"/>
              <a:t>: Función total, a cada elemento del rango le corresponde uno y solo un elemento del dominio, el rango es igual al </a:t>
            </a:r>
            <a:r>
              <a:rPr lang="es-ES_tradnl" sz="2800" dirty="0" err="1" smtClean="0"/>
              <a:t>codominio</a:t>
            </a:r>
            <a:r>
              <a:rPr lang="es-ES_tradnl" sz="2800" dirty="0" smtClean="0"/>
              <a:t>.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255490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08025" y="-100013"/>
            <a:ext cx="8435975" cy="1143001"/>
          </a:xfrm>
        </p:spPr>
        <p:txBody>
          <a:bodyPr>
            <a:normAutofit/>
          </a:bodyPr>
          <a:lstStyle/>
          <a:p>
            <a:pPr algn="l"/>
            <a:r>
              <a:rPr lang="es-ES_tradnl" sz="3200" dirty="0" smtClean="0"/>
              <a:t>Funciones </a:t>
            </a:r>
            <a:r>
              <a:rPr lang="es-ES_tradnl" sz="3200" dirty="0" err="1" smtClean="0"/>
              <a:t>sobreyectiva</a:t>
            </a:r>
            <a:r>
              <a:rPr lang="es-ES_tradnl" sz="3200" dirty="0" smtClean="0"/>
              <a:t>, </a:t>
            </a:r>
            <a:r>
              <a:rPr lang="es-ES_tradnl" sz="3200" dirty="0" err="1" smtClean="0"/>
              <a:t>Inyectiva</a:t>
            </a:r>
            <a:r>
              <a:rPr lang="es-ES_tradnl" sz="3200" dirty="0" smtClean="0"/>
              <a:t> y </a:t>
            </a:r>
            <a:r>
              <a:rPr lang="es-ES_tradnl" sz="3200" dirty="0" err="1" smtClean="0"/>
              <a:t>Biyectiva</a:t>
            </a:r>
            <a:endParaRPr lang="es-ES_tradnl" sz="32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484313"/>
            <a:ext cx="7772400" cy="5473700"/>
          </a:xfrm>
        </p:spPr>
        <p:txBody>
          <a:bodyPr>
            <a:normAutofit/>
          </a:bodyPr>
          <a:lstStyle/>
          <a:p>
            <a:endParaRPr lang="es-ES_tradnl" dirty="0" smtClean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pPr>
              <a:buNone/>
            </a:pPr>
            <a:endParaRPr lang="es-ES_tradnl" i="1" dirty="0" smtClean="0"/>
          </a:p>
          <a:p>
            <a:endParaRPr lang="es-ES_tradnl" sz="2800" i="1" dirty="0" smtClean="0"/>
          </a:p>
          <a:p>
            <a:endParaRPr lang="es-ES_tradnl" i="1" dirty="0"/>
          </a:p>
          <a:p>
            <a:endParaRPr lang="es-ES_tradnl" sz="2800" i="1" dirty="0" smtClean="0"/>
          </a:p>
          <a:p>
            <a:endParaRPr lang="es-ES_tradnl" i="1" dirty="0"/>
          </a:p>
          <a:p>
            <a:endParaRPr lang="es-ES_tradnl" sz="2800" i="1" dirty="0" smtClean="0"/>
          </a:p>
          <a:p>
            <a:pPr marL="0" indent="0">
              <a:buNone/>
            </a:pPr>
            <a:endParaRPr lang="es-ES_tradnl" sz="2800" i="1" dirty="0" smtClean="0"/>
          </a:p>
        </p:txBody>
      </p:sp>
      <p:pic>
        <p:nvPicPr>
          <p:cNvPr id="16388" name="Picture 4" descr="sob-iny-b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86866"/>
            <a:ext cx="4927670" cy="40183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5288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766431" cy="36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Elipse"/>
          <p:cNvSpPr/>
          <p:nvPr/>
        </p:nvSpPr>
        <p:spPr>
          <a:xfrm>
            <a:off x="4562727" y="1772816"/>
            <a:ext cx="1017385" cy="792088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365104"/>
            <a:ext cx="4680520" cy="1487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Elipse"/>
          <p:cNvSpPr/>
          <p:nvPr/>
        </p:nvSpPr>
        <p:spPr>
          <a:xfrm>
            <a:off x="3995936" y="4345406"/>
            <a:ext cx="1676855" cy="811786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536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b="1" dirty="0" smtClean="0"/>
              <a:t>CADENAS Y LENGUAJES</a:t>
            </a:r>
            <a:endParaRPr lang="es-ES" sz="4800" b="1" dirty="0"/>
          </a:p>
        </p:txBody>
      </p:sp>
      <p:pic>
        <p:nvPicPr>
          <p:cNvPr id="24580" name="Picture 4" descr="Resultado de imagen para simbolo lenguaje may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5400600" cy="3914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97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Lenguajes </a:t>
            </a:r>
            <a:r>
              <a:rPr lang="es-MX" dirty="0"/>
              <a:t>Formales</a:t>
            </a:r>
            <a:endParaRPr lang="es-E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s-ES_tradnl" sz="900" dirty="0"/>
          </a:p>
          <a:p>
            <a:pPr>
              <a:buFont typeface="Wingdings" pitchFamily="2" charset="2"/>
              <a:buNone/>
            </a:pPr>
            <a:r>
              <a:rPr lang="es-ES_tradnl" dirty="0" smtClean="0"/>
              <a:t>	La </a:t>
            </a:r>
            <a:r>
              <a:rPr lang="es-ES_tradnl" dirty="0"/>
              <a:t>Teoría de los lenguajes formales estudia </a:t>
            </a:r>
            <a:r>
              <a:rPr lang="es-ES_tradnl" dirty="0" smtClean="0"/>
              <a:t>los </a:t>
            </a:r>
            <a:r>
              <a:rPr lang="es-ES_tradnl" dirty="0"/>
              <a:t>procedimientos de: </a:t>
            </a:r>
            <a:endParaRPr lang="es-ES_tradnl" dirty="0" smtClean="0"/>
          </a:p>
          <a:p>
            <a:pPr>
              <a:buFont typeface="Wingdings" pitchFamily="2" charset="2"/>
              <a:buNone/>
            </a:pPr>
            <a:endParaRPr lang="es-ES_tradnl" dirty="0"/>
          </a:p>
          <a:p>
            <a:r>
              <a:rPr lang="es-ES_tradnl" dirty="0"/>
              <a:t>Especificación, </a:t>
            </a:r>
          </a:p>
          <a:p>
            <a:endParaRPr lang="es-ES_tradnl" dirty="0" smtClean="0"/>
          </a:p>
          <a:p>
            <a:r>
              <a:rPr lang="es-ES_tradnl" dirty="0" smtClean="0"/>
              <a:t>Reconocimiento</a:t>
            </a:r>
            <a:r>
              <a:rPr lang="es-ES_tradnl" dirty="0"/>
              <a:t>, y </a:t>
            </a:r>
          </a:p>
          <a:p>
            <a:endParaRPr lang="es-ES_tradnl" dirty="0" smtClean="0"/>
          </a:p>
          <a:p>
            <a:r>
              <a:rPr lang="es-ES_tradnl" dirty="0" smtClean="0"/>
              <a:t>Manipulación </a:t>
            </a:r>
            <a:r>
              <a:rPr lang="es-ES_tradnl" dirty="0"/>
              <a:t>de cadenas formadas a partir de un alfabeto.</a:t>
            </a: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624"/>
            <a:ext cx="7772400" cy="1143000"/>
          </a:xfrm>
        </p:spPr>
        <p:txBody>
          <a:bodyPr/>
          <a:lstStyle/>
          <a:p>
            <a:r>
              <a:rPr lang="es-MX" dirty="0"/>
              <a:t>Lenguajes</a:t>
            </a:r>
            <a:endParaRPr lang="es-E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3568" y="1981200"/>
            <a:ext cx="8003232" cy="4114800"/>
          </a:xfrm>
        </p:spPr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ES_tradnl" dirty="0"/>
              <a:t>	Un </a:t>
            </a:r>
            <a:r>
              <a:rPr lang="es-ES_tradnl" dirty="0">
                <a:solidFill>
                  <a:srgbClr val="00B050"/>
                </a:solidFill>
              </a:rPr>
              <a:t>lenguaje</a:t>
            </a:r>
            <a:r>
              <a:rPr lang="es-ES_tradnl" dirty="0"/>
              <a:t> es un </a:t>
            </a:r>
            <a:r>
              <a:rPr lang="es-ES_tradnl" dirty="0">
                <a:solidFill>
                  <a:srgbClr val="00B050"/>
                </a:solidFill>
              </a:rPr>
              <a:t>conjunto</a:t>
            </a:r>
            <a:r>
              <a:rPr lang="es-ES_tradnl" dirty="0"/>
              <a:t> de </a:t>
            </a:r>
            <a:r>
              <a:rPr lang="es-ES_tradnl" dirty="0">
                <a:solidFill>
                  <a:srgbClr val="00B050"/>
                </a:solidFill>
              </a:rPr>
              <a:t>cadenas</a:t>
            </a:r>
            <a:r>
              <a:rPr lang="es-ES_tradnl" dirty="0"/>
              <a:t> formadas por </a:t>
            </a:r>
            <a:r>
              <a:rPr lang="es-ES_tradnl" dirty="0">
                <a:solidFill>
                  <a:srgbClr val="00B050"/>
                </a:solidFill>
              </a:rPr>
              <a:t>símbolos </a:t>
            </a:r>
            <a:r>
              <a:rPr lang="es-ES_tradnl" dirty="0"/>
              <a:t>que cumplen ciertas </a:t>
            </a:r>
            <a:r>
              <a:rPr lang="es-ES_tradnl" dirty="0">
                <a:solidFill>
                  <a:srgbClr val="00B050"/>
                </a:solidFill>
              </a:rPr>
              <a:t>propiedades</a:t>
            </a:r>
            <a:r>
              <a:rPr lang="es-ES_tradnl" dirty="0" smtClean="0"/>
              <a:t>.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es-ES_tradnl" dirty="0" smtClean="0"/>
          </a:p>
          <a:p>
            <a:pPr marL="0">
              <a:spcBef>
                <a:spcPct val="50000"/>
              </a:spcBef>
              <a:buFont typeface="Wingdings" pitchFamily="2" charset="2"/>
              <a:buNone/>
            </a:pPr>
            <a:endParaRPr lang="es-ES_tradnl" sz="800" dirty="0" smtClean="0"/>
          </a:p>
          <a:p>
            <a:pPr marL="0">
              <a:spcBef>
                <a:spcPct val="50000"/>
              </a:spcBef>
              <a:buFont typeface="Wingdings" pitchFamily="2" charset="2"/>
              <a:buNone/>
            </a:pPr>
            <a:endParaRPr lang="es-ES_tradnl" sz="800" dirty="0" smtClean="0"/>
          </a:p>
          <a:p>
            <a:pPr marL="0">
              <a:spcBef>
                <a:spcPct val="50000"/>
              </a:spcBef>
              <a:buFont typeface="Wingdings" pitchFamily="2" charset="2"/>
              <a:buNone/>
            </a:pPr>
            <a:r>
              <a:rPr lang="es-ES_tradnl" dirty="0" smtClean="0"/>
              <a:t>     A = { Alma, Alicia, Ana, Andrea, Alejandra }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ES_tradnl" dirty="0" smtClean="0"/>
              <a:t>	B = { </a:t>
            </a:r>
            <a:r>
              <a:rPr lang="es-ES_tradnl" dirty="0" err="1" smtClean="0"/>
              <a:t>aguila</a:t>
            </a:r>
            <a:r>
              <a:rPr lang="es-ES_tradnl" dirty="0" smtClean="0"/>
              <a:t>, mono, cocodrilo, perro, ballena}</a:t>
            </a:r>
            <a:endParaRPr lang="es-ES" dirty="0"/>
          </a:p>
        </p:txBody>
      </p:sp>
      <p:graphicFrame>
        <p:nvGraphicFramePr>
          <p:cNvPr id="5132" name="Object 12"/>
          <p:cNvGraphicFramePr>
            <a:graphicFrameLocks noChangeAspect="1"/>
          </p:cNvGraphicFramePr>
          <p:nvPr/>
        </p:nvGraphicFramePr>
        <p:xfrm>
          <a:off x="3131840" y="3138735"/>
          <a:ext cx="2819400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6" name="Imagen de mapa de bits" r:id="rId3" imgW="3009740" imgH="771503" progId="PBrush">
                  <p:embed/>
                </p:oleObj>
              </mc:Choice>
              <mc:Fallback>
                <p:oleObj name="Imagen de mapa de bits" r:id="rId3" imgW="3009740" imgH="771503" progId="PBrush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3138735"/>
                        <a:ext cx="2819400" cy="72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3600" dirty="0"/>
              <a:t>Elementos de la especificación </a:t>
            </a:r>
            <a:r>
              <a:rPr lang="es-ES_tradnl" sz="3600" dirty="0" smtClean="0"/>
              <a:t>de </a:t>
            </a:r>
            <a:r>
              <a:rPr lang="es-ES_tradnl" sz="3600" dirty="0"/>
              <a:t>un lenguaje</a:t>
            </a:r>
            <a:endParaRPr lang="es-ES" sz="36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ES_tradnl" sz="2800" b="1" dirty="0"/>
              <a:t>	</a:t>
            </a:r>
            <a:r>
              <a:rPr lang="es-ES_tradnl" sz="2800" dirty="0"/>
              <a:t>Para especificar un lenguaje </a:t>
            </a:r>
            <a:r>
              <a:rPr lang="es-ES_tradnl" sz="2800" dirty="0">
                <a:latin typeface="Monotype Corsiva" pitchFamily="66" charset="0"/>
              </a:rPr>
              <a:t>L</a:t>
            </a:r>
            <a:r>
              <a:rPr lang="es-ES_tradnl" sz="2800" dirty="0"/>
              <a:t> necesitamos definir:</a:t>
            </a:r>
          </a:p>
          <a:p>
            <a:pPr>
              <a:spcBef>
                <a:spcPct val="50000"/>
              </a:spcBef>
            </a:pPr>
            <a:r>
              <a:rPr lang="es-ES_tradnl" sz="2800" dirty="0"/>
              <a:t>El conjunto de símbolos a partir del cual se generarán las cadenas o secuencias, es decir, el </a:t>
            </a:r>
            <a:r>
              <a:rPr lang="es-ES_tradnl" sz="2800" dirty="0">
                <a:solidFill>
                  <a:srgbClr val="00B050"/>
                </a:solidFill>
              </a:rPr>
              <a:t>alfabeto </a:t>
            </a:r>
            <a:r>
              <a:rPr lang="es-ES_tradnl" sz="2800" dirty="0">
                <a:sym typeface="Symbol" pitchFamily="18" charset="2"/>
              </a:rPr>
              <a:t></a:t>
            </a:r>
            <a:r>
              <a:rPr lang="es-ES_tradnl" sz="2800" dirty="0"/>
              <a:t>.</a:t>
            </a:r>
          </a:p>
          <a:p>
            <a:pPr>
              <a:spcBef>
                <a:spcPct val="50000"/>
              </a:spcBef>
            </a:pPr>
            <a:r>
              <a:rPr lang="es-ES_tradnl" sz="2800" dirty="0"/>
              <a:t>El conjunto de restricciones que las cadenas deben satisfacer </a:t>
            </a:r>
            <a:r>
              <a:rPr lang="es-ES_tradnl" sz="2800" dirty="0" smtClean="0"/>
              <a:t>(propiedades) para </a:t>
            </a:r>
            <a:r>
              <a:rPr lang="es-ES_tradnl" sz="2800" dirty="0"/>
              <a:t>pertenecer al lenguaje, es decir, la </a:t>
            </a:r>
            <a:r>
              <a:rPr lang="es-ES_tradnl" sz="2800" dirty="0" smtClean="0">
                <a:solidFill>
                  <a:srgbClr val="00B050"/>
                </a:solidFill>
              </a:rPr>
              <a:t>sintaxis.</a:t>
            </a:r>
            <a:endParaRPr lang="es-ES_tradnl" sz="2800" dirty="0">
              <a:solidFill>
                <a:srgbClr val="00B050"/>
              </a:solidFill>
            </a:endParaRPr>
          </a:p>
          <a:p>
            <a:pPr>
              <a:spcBef>
                <a:spcPct val="50000"/>
              </a:spcBef>
            </a:pPr>
            <a:endParaRPr lang="es-ES_tradnl" sz="2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Cadenas, Palabras, </a:t>
            </a:r>
            <a:r>
              <a:rPr lang="es-MX" dirty="0" err="1" smtClean="0"/>
              <a:t>Strings</a:t>
            </a:r>
            <a:endParaRPr lang="es-E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endParaRPr lang="es-ES_tradnl" sz="1000" dirty="0" smtClean="0"/>
          </a:p>
          <a:p>
            <a:pPr algn="just"/>
            <a:r>
              <a:rPr lang="es-ES_tradnl" dirty="0" smtClean="0"/>
              <a:t>Un </a:t>
            </a:r>
            <a:r>
              <a:rPr lang="es-ES_tradnl" dirty="0" smtClean="0">
                <a:solidFill>
                  <a:srgbClr val="00B050"/>
                </a:solidFill>
              </a:rPr>
              <a:t>alfabeto </a:t>
            </a:r>
            <a:r>
              <a:rPr lang="es-ES_tradnl" dirty="0" smtClean="0"/>
              <a:t>es un conjunto finito de símbolos: </a:t>
            </a:r>
            <a:r>
              <a:rPr lang="es-ES_tradnl" dirty="0" smtClean="0">
                <a:latin typeface="Symbol" pitchFamily="18" charset="2"/>
                <a:sym typeface="Symbol" pitchFamily="18" charset="2"/>
              </a:rPr>
              <a:t></a:t>
            </a:r>
          </a:p>
          <a:p>
            <a:endParaRPr lang="es-ES_tradnl" sz="1600" dirty="0" smtClean="0"/>
          </a:p>
          <a:p>
            <a:r>
              <a:rPr lang="es-ES_tradnl" dirty="0" smtClean="0"/>
              <a:t>Una </a:t>
            </a:r>
            <a:r>
              <a:rPr lang="es-ES_tradnl" dirty="0" smtClean="0">
                <a:solidFill>
                  <a:srgbClr val="00B050"/>
                </a:solidFill>
              </a:rPr>
              <a:t>cadena</a:t>
            </a:r>
            <a:r>
              <a:rPr lang="es-ES_tradnl" i="1" dirty="0" smtClean="0">
                <a:solidFill>
                  <a:srgbClr val="00B050"/>
                </a:solidFill>
              </a:rPr>
              <a:t> </a:t>
            </a:r>
            <a:r>
              <a:rPr lang="es-ES_tradnl" i="1" dirty="0" smtClean="0"/>
              <a:t> </a:t>
            </a:r>
            <a:r>
              <a:rPr lang="es-ES_tradnl" dirty="0" smtClean="0"/>
              <a:t>es  una  secuencia de  símbolos </a:t>
            </a:r>
          </a:p>
          <a:p>
            <a:pPr algn="ctr">
              <a:buNone/>
            </a:pPr>
            <a:r>
              <a:rPr lang="es-ES_tradnl" i="1" dirty="0" smtClean="0"/>
              <a:t>s </a:t>
            </a:r>
            <a:r>
              <a:rPr lang="es-ES_tradnl" dirty="0" smtClean="0"/>
              <a:t>= a</a:t>
            </a:r>
            <a:r>
              <a:rPr lang="es-ES_tradnl" baseline="-25000" dirty="0" smtClean="0"/>
              <a:t>1</a:t>
            </a:r>
            <a:r>
              <a:rPr lang="es-ES_tradnl" dirty="0" smtClean="0"/>
              <a:t>a</a:t>
            </a:r>
            <a:r>
              <a:rPr lang="es-ES_tradnl" baseline="-25000" dirty="0" smtClean="0"/>
              <a:t>2</a:t>
            </a:r>
            <a:r>
              <a:rPr lang="es-ES_tradnl" dirty="0" smtClean="0"/>
              <a:t>…</a:t>
            </a:r>
            <a:r>
              <a:rPr lang="es-ES_tradnl" dirty="0" err="1" smtClean="0"/>
              <a:t>a</a:t>
            </a:r>
            <a:r>
              <a:rPr lang="es-ES_tradnl" baseline="-25000" dirty="0" err="1" smtClean="0"/>
              <a:t>n</a:t>
            </a:r>
            <a:r>
              <a:rPr lang="es-ES_tradnl" dirty="0" smtClean="0"/>
              <a:t> donde </a:t>
            </a:r>
            <a:r>
              <a:rPr lang="es-ES_tradnl" dirty="0" err="1" smtClean="0"/>
              <a:t>a</a:t>
            </a:r>
            <a:r>
              <a:rPr lang="es-ES_tradnl" baseline="-25000" dirty="0" err="1" smtClean="0"/>
              <a:t>i</a:t>
            </a:r>
            <a:r>
              <a:rPr lang="es-ES_tradnl" baseline="-25000" dirty="0" smtClean="0"/>
              <a:t> </a:t>
            </a:r>
            <a:r>
              <a:rPr lang="es-ES_tradnl" dirty="0" smtClean="0">
                <a:sym typeface="Symbol" pitchFamily="18" charset="2"/>
              </a:rPr>
              <a:t> .</a:t>
            </a:r>
            <a:endParaRPr lang="es-ES" dirty="0" smtClean="0"/>
          </a:p>
          <a:p>
            <a:pPr algn="just">
              <a:lnSpc>
                <a:spcPct val="90000"/>
              </a:lnSpc>
            </a:pPr>
            <a:endParaRPr lang="es-MX" sz="1600" dirty="0" smtClean="0"/>
          </a:p>
          <a:p>
            <a:pPr algn="just">
              <a:lnSpc>
                <a:spcPct val="90000"/>
              </a:lnSpc>
            </a:pPr>
            <a:r>
              <a:rPr lang="es-MX" dirty="0" smtClean="0">
                <a:solidFill>
                  <a:srgbClr val="00B050"/>
                </a:solidFill>
              </a:rPr>
              <a:t>Las cadenas son los objetos básicos en la definición de lenguajes.</a:t>
            </a:r>
            <a:endParaRPr lang="es-MX" dirty="0" smtClean="0">
              <a:solidFill>
                <a:srgbClr val="FF0000"/>
              </a:solidFill>
            </a:endParaRPr>
          </a:p>
          <a:p>
            <a:pPr algn="just">
              <a:lnSpc>
                <a:spcPct val="90000"/>
              </a:lnSpc>
            </a:pPr>
            <a:endParaRPr lang="es-MX" sz="1600" dirty="0" smtClean="0">
              <a:solidFill>
                <a:srgbClr val="FF0000"/>
              </a:solidFill>
            </a:endParaRPr>
          </a:p>
          <a:p>
            <a:pPr algn="just">
              <a:lnSpc>
                <a:spcPct val="90000"/>
              </a:lnSpc>
            </a:pPr>
            <a:endParaRPr lang="es-ES_tradnl" sz="1500" dirty="0" smtClean="0">
              <a:sym typeface="Symbol" pitchFamily="18" charset="2"/>
            </a:endParaRPr>
          </a:p>
          <a:p>
            <a:pPr algn="just">
              <a:lnSpc>
                <a:spcPct val="90000"/>
              </a:lnSpc>
            </a:pPr>
            <a:r>
              <a:rPr lang="es-ES_tradnl" dirty="0" smtClean="0">
                <a:sym typeface="Symbol" pitchFamily="18" charset="2"/>
              </a:rPr>
              <a:t>La </a:t>
            </a:r>
            <a:r>
              <a:rPr lang="es-ES_tradnl" dirty="0">
                <a:solidFill>
                  <a:srgbClr val="00B050"/>
                </a:solidFill>
                <a:sym typeface="Symbol" pitchFamily="18" charset="2"/>
              </a:rPr>
              <a:t>longitud</a:t>
            </a:r>
            <a:r>
              <a:rPr lang="es-ES_tradnl" dirty="0">
                <a:sym typeface="Symbol" pitchFamily="18" charset="2"/>
              </a:rPr>
              <a:t> de una cadena </a:t>
            </a:r>
            <a:r>
              <a:rPr lang="es-ES_tradnl" i="1" dirty="0">
                <a:sym typeface="Symbol" pitchFamily="18" charset="2"/>
              </a:rPr>
              <a:t>s</a:t>
            </a:r>
            <a:r>
              <a:rPr lang="es-ES_tradnl" dirty="0">
                <a:sym typeface="Symbol" pitchFamily="18" charset="2"/>
              </a:rPr>
              <a:t>, denotada como |</a:t>
            </a:r>
            <a:r>
              <a:rPr lang="es-ES_tradnl" i="1" dirty="0">
                <a:sym typeface="Symbol" pitchFamily="18" charset="2"/>
              </a:rPr>
              <a:t>s</a:t>
            </a:r>
            <a:r>
              <a:rPr lang="es-ES_tradnl" dirty="0">
                <a:sym typeface="Symbol" pitchFamily="18" charset="2"/>
              </a:rPr>
              <a:t>|, es el número de símbolos en </a:t>
            </a:r>
            <a:r>
              <a:rPr lang="es-ES_tradnl" i="1" dirty="0">
                <a:sym typeface="Symbol" pitchFamily="18" charset="2"/>
              </a:rPr>
              <a:t>s</a:t>
            </a:r>
            <a:r>
              <a:rPr lang="es-ES_tradnl" dirty="0" smtClean="0">
                <a:sym typeface="Symbol" pitchFamily="18" charset="2"/>
              </a:rPr>
              <a:t>.</a:t>
            </a:r>
          </a:p>
          <a:p>
            <a:pPr algn="just">
              <a:lnSpc>
                <a:spcPct val="90000"/>
              </a:lnSpc>
            </a:pPr>
            <a:endParaRPr lang="es-ES_tradnl" sz="1600" dirty="0" smtClean="0">
              <a:sym typeface="Symbol" pitchFamily="18" charset="2"/>
            </a:endParaRPr>
          </a:p>
          <a:p>
            <a:pPr algn="just">
              <a:lnSpc>
                <a:spcPct val="90000"/>
              </a:lnSpc>
            </a:pPr>
            <a:endParaRPr lang="es-ES_tradnl" sz="1500" dirty="0">
              <a:sym typeface="Symbol" pitchFamily="18" charset="2"/>
            </a:endParaRPr>
          </a:p>
          <a:p>
            <a:pPr algn="just">
              <a:lnSpc>
                <a:spcPct val="90000"/>
              </a:lnSpc>
            </a:pPr>
            <a:r>
              <a:rPr lang="es-ES_tradnl" dirty="0">
                <a:sym typeface="Symbol" pitchFamily="18" charset="2"/>
              </a:rPr>
              <a:t>La </a:t>
            </a:r>
            <a:r>
              <a:rPr lang="es-ES_tradnl" dirty="0">
                <a:solidFill>
                  <a:srgbClr val="00B050"/>
                </a:solidFill>
                <a:sym typeface="Symbol" pitchFamily="18" charset="2"/>
              </a:rPr>
              <a:t>cadena nula</a:t>
            </a:r>
            <a:r>
              <a:rPr lang="es-ES_tradnl" dirty="0">
                <a:sym typeface="Symbol" pitchFamily="18" charset="2"/>
              </a:rPr>
              <a:t>, denotada por los símbolos  ó  es la cadena de longitud </a:t>
            </a:r>
            <a:r>
              <a:rPr lang="es-ES_tradnl" dirty="0" smtClean="0">
                <a:sym typeface="Symbol" pitchFamily="18" charset="2"/>
              </a:rPr>
              <a:t>cero.</a:t>
            </a:r>
          </a:p>
          <a:p>
            <a:pPr algn="just">
              <a:lnSpc>
                <a:spcPct val="90000"/>
              </a:lnSpc>
            </a:pPr>
            <a:endParaRPr lang="es-MX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Alfabeto </a:t>
            </a:r>
            <a:r>
              <a:rPr lang="es-MX" dirty="0" smtClean="0">
                <a:sym typeface="Symbol"/>
              </a:rPr>
              <a:t></a:t>
            </a:r>
            <a:r>
              <a:rPr lang="es-MX" dirty="0" smtClean="0"/>
              <a:t>, Reglas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spcBef>
                <a:spcPct val="50000"/>
              </a:spcBef>
              <a:buFont typeface="Wingdings" pitchFamily="2" charset="2"/>
              <a:buNone/>
            </a:pPr>
            <a:r>
              <a:rPr lang="es-ES_tradnl" dirty="0" smtClean="0"/>
              <a:t>A = { Alma, Alicia, Ana, Andrea, Alejandra }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ES_tradnl" dirty="0" smtClean="0"/>
              <a:t>B = {2,4,6,8,10}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ES_tradnl" dirty="0" smtClean="0"/>
              <a:t>C = { x | x </a:t>
            </a:r>
            <a:r>
              <a:rPr lang="es-ES_tradnl" dirty="0" smtClean="0">
                <a:sym typeface="Symbol"/>
              </a:rPr>
              <a:t></a:t>
            </a:r>
            <a:r>
              <a:rPr lang="es-ES_tradnl" baseline="30000" dirty="0" smtClean="0">
                <a:sym typeface="Symbol"/>
              </a:rPr>
              <a:t>+</a:t>
            </a:r>
            <a:r>
              <a:rPr lang="es-ES_tradnl" dirty="0" smtClean="0">
                <a:sym typeface="Symbol"/>
              </a:rPr>
              <a:t>  y  x </a:t>
            </a:r>
            <a:r>
              <a:rPr lang="es-ES_tradnl" dirty="0" err="1" smtClean="0">
                <a:sym typeface="Symbol"/>
              </a:rPr>
              <a:t>mod</a:t>
            </a:r>
            <a:r>
              <a:rPr lang="es-ES_tradnl" dirty="0" smtClean="0">
                <a:sym typeface="Symbol"/>
              </a:rPr>
              <a:t> 2 = 1 }</a:t>
            </a:r>
            <a:endParaRPr lang="es-ES_tradnl" dirty="0" smtClean="0"/>
          </a:p>
          <a:p>
            <a:pPr>
              <a:spcBef>
                <a:spcPct val="50000"/>
              </a:spcBef>
              <a:buNone/>
            </a:pPr>
            <a:r>
              <a:rPr lang="es-ES_tradnl" dirty="0" smtClean="0">
                <a:solidFill>
                  <a:schemeClr val="tx1"/>
                </a:solidFill>
              </a:rPr>
              <a:t>¿A es un lenguaje? ¿Alfabeto? ¿Reglas? ¿|A|=?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ES_tradnl" dirty="0" smtClean="0">
                <a:solidFill>
                  <a:schemeClr val="tx1"/>
                </a:solidFill>
              </a:rPr>
              <a:t>¿B está definido enumerativa o descriptivamente?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MX" dirty="0" smtClean="0">
                <a:solidFill>
                  <a:schemeClr val="tx1"/>
                </a:solidFill>
              </a:rPr>
              <a:t>¿B es finito? ¿C es finito?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MX" dirty="0" smtClean="0">
                <a:solidFill>
                  <a:schemeClr val="tx1"/>
                </a:solidFill>
              </a:rPr>
              <a:t>w </a:t>
            </a:r>
            <a:r>
              <a:rPr lang="es-ES_tradnl" dirty="0" smtClean="0">
                <a:solidFill>
                  <a:schemeClr val="tx1"/>
                </a:solidFill>
                <a:sym typeface="Symbol"/>
              </a:rPr>
              <a:t> A,  w=Alicia, ¿|w|?</a:t>
            </a:r>
            <a:endParaRPr lang="es-ES" dirty="0" smtClean="0">
              <a:solidFill>
                <a:schemeClr val="tx1"/>
              </a:solidFill>
            </a:endParaRPr>
          </a:p>
          <a:p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Ejemplo</a:t>
            </a:r>
            <a:endParaRPr lang="es-ES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sz="3200" dirty="0">
                <a:solidFill>
                  <a:srgbClr val="00B050"/>
                </a:solidFill>
              </a:rPr>
              <a:t>Lenguaje </a:t>
            </a:r>
            <a:r>
              <a:rPr lang="es-MX" sz="3200" dirty="0" smtClean="0">
                <a:solidFill>
                  <a:srgbClr val="00B050"/>
                </a:solidFill>
              </a:rPr>
              <a:t>finito</a:t>
            </a:r>
            <a:endParaRPr lang="es-MX" sz="3200" dirty="0" smtClean="0"/>
          </a:p>
          <a:p>
            <a:pPr>
              <a:lnSpc>
                <a:spcPct val="90000"/>
              </a:lnSpc>
            </a:pPr>
            <a:r>
              <a:rPr lang="es-MX" sz="3200" dirty="0" smtClean="0"/>
              <a:t>Palabras de longitud dos que inician con a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MX" dirty="0" smtClean="0"/>
              <a:t>    Alfabeto </a:t>
            </a:r>
            <a:r>
              <a:rPr lang="es-MX" dirty="0" smtClean="0">
                <a:sym typeface="Symbol" pitchFamily="18" charset="2"/>
              </a:rPr>
              <a:t> = {</a:t>
            </a:r>
            <a:r>
              <a:rPr lang="es-MX" dirty="0" err="1" smtClean="0">
                <a:sym typeface="Symbol" pitchFamily="18" charset="2"/>
              </a:rPr>
              <a:t>a,b,c,d</a:t>
            </a:r>
            <a:r>
              <a:rPr lang="es-MX" dirty="0" smtClean="0">
                <a:sym typeface="Symbol" pitchFamily="18" charset="2"/>
              </a:rPr>
              <a:t>}</a:t>
            </a:r>
            <a:r>
              <a:rPr lang="es-MX" dirty="0" smtClean="0"/>
              <a:t>  </a:t>
            </a:r>
            <a:endParaRPr lang="es-MX" dirty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s-MX" sz="800" dirty="0" smtClean="0">
              <a:latin typeface="Monotype Corsiva" pitchFamily="66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s-MX" sz="3200" dirty="0" smtClean="0">
                <a:latin typeface="Monotype Corsiva" pitchFamily="66" charset="0"/>
              </a:rPr>
              <a:t>L </a:t>
            </a:r>
            <a:r>
              <a:rPr lang="es-MX" sz="3200" dirty="0"/>
              <a:t>= {</a:t>
            </a:r>
            <a:r>
              <a:rPr lang="es-MX" sz="3200" dirty="0" err="1" smtClean="0"/>
              <a:t>aa,ab,ac,ad</a:t>
            </a:r>
            <a:r>
              <a:rPr lang="es-MX" sz="3200" dirty="0" smtClean="0"/>
              <a:t>}</a:t>
            </a:r>
            <a:endParaRPr lang="es-MX" sz="3200" dirty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s-MX" sz="3200" dirty="0"/>
          </a:p>
          <a:p>
            <a:pPr>
              <a:lnSpc>
                <a:spcPct val="90000"/>
              </a:lnSpc>
            </a:pPr>
            <a:r>
              <a:rPr lang="es-MX" sz="3200" dirty="0" smtClean="0">
                <a:solidFill>
                  <a:srgbClr val="00B050"/>
                </a:solidFill>
              </a:rPr>
              <a:t>Lenguaje infinito</a:t>
            </a:r>
          </a:p>
          <a:p>
            <a:pPr>
              <a:lnSpc>
                <a:spcPct val="90000"/>
              </a:lnSpc>
            </a:pPr>
            <a:r>
              <a:rPr lang="es-MX" sz="3200" dirty="0" smtClean="0"/>
              <a:t>Todos </a:t>
            </a:r>
            <a:r>
              <a:rPr lang="es-MX" sz="3200" dirty="0"/>
              <a:t>los números </a:t>
            </a:r>
            <a:r>
              <a:rPr lang="es-MX" sz="3200" dirty="0" smtClean="0"/>
              <a:t>binarios</a:t>
            </a:r>
            <a:endParaRPr lang="es-MX" sz="3200" dirty="0"/>
          </a:p>
          <a:p>
            <a:pPr marL="0" indent="0">
              <a:lnSpc>
                <a:spcPct val="90000"/>
              </a:lnSpc>
              <a:buNone/>
            </a:pPr>
            <a:r>
              <a:rPr lang="es-MX" dirty="0" smtClean="0"/>
              <a:t>     Alfabeto </a:t>
            </a:r>
            <a:r>
              <a:rPr lang="es-MX" sz="3200" dirty="0">
                <a:sym typeface="Symbol" pitchFamily="18" charset="2"/>
              </a:rPr>
              <a:t> = {0,1}: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3200" dirty="0">
                <a:sym typeface="Symbol" pitchFamily="18" charset="2"/>
              </a:rPr>
              <a:t>	</a:t>
            </a:r>
            <a:r>
              <a:rPr lang="es-MX" sz="3200" dirty="0">
                <a:latin typeface="Monotype Corsiva" pitchFamily="66" charset="0"/>
              </a:rPr>
              <a:t> L </a:t>
            </a:r>
            <a:r>
              <a:rPr lang="es-MX" sz="3200" dirty="0" smtClean="0">
                <a:sym typeface="Symbol" pitchFamily="18" charset="2"/>
              </a:rPr>
              <a:t>= {0,1,00,01,10,11,100,101,110,111,…}</a:t>
            </a:r>
            <a:endParaRPr lang="es-ES_tradnl" sz="3200" dirty="0"/>
          </a:p>
          <a:p>
            <a:pPr>
              <a:lnSpc>
                <a:spcPct val="90000"/>
              </a:lnSpc>
            </a:pPr>
            <a:endParaRPr lang="es-ES"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L</a:t>
            </a:r>
            <a:r>
              <a:rPr lang="es-ES">
                <a:cs typeface="Times New Roman" pitchFamily="18" charset="0"/>
              </a:rPr>
              <a:t>enguajes sobre </a:t>
            </a:r>
            <a:r>
              <a:rPr lang="es-ES">
                <a:cs typeface="Times New Roman" pitchFamily="18" charset="0"/>
                <a:sym typeface="Symbol" pitchFamily="18" charset="2"/>
              </a:rPr>
              <a:t></a:t>
            </a:r>
            <a:r>
              <a:rPr lang="es-ES">
                <a:cs typeface="Times New Roman" pitchFamily="18" charset="0"/>
              </a:rPr>
              <a:t> ={a,b}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783357"/>
            <a:ext cx="8229600" cy="4525963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" dirty="0"/>
              <a:t>{</a:t>
            </a:r>
            <a:r>
              <a:rPr lang="es-ES" i="1" dirty="0"/>
              <a:t> w</a:t>
            </a:r>
            <a:r>
              <a:rPr lang="es-ES" dirty="0"/>
              <a:t> | toda </a:t>
            </a:r>
            <a:r>
              <a:rPr lang="es-ES" i="1" dirty="0"/>
              <a:t>a</a:t>
            </a:r>
            <a:r>
              <a:rPr lang="es-ES" dirty="0"/>
              <a:t> de </a:t>
            </a:r>
            <a:r>
              <a:rPr lang="es-ES" i="1" dirty="0"/>
              <a:t>w</a:t>
            </a:r>
            <a:r>
              <a:rPr lang="es-ES" dirty="0"/>
              <a:t> está entre dos </a:t>
            </a:r>
            <a:r>
              <a:rPr lang="es-ES" i="1" dirty="0" err="1"/>
              <a:t>b</a:t>
            </a:r>
            <a:r>
              <a:rPr lang="es-ES" dirty="0" err="1"/>
              <a:t>’s</a:t>
            </a:r>
            <a:r>
              <a:rPr lang="es-ES" dirty="0" smtClean="0"/>
              <a:t>}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" sz="1400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" dirty="0" smtClean="0"/>
              <a:t>{</a:t>
            </a:r>
            <a:r>
              <a:rPr lang="es-ES" i="1" dirty="0" smtClean="0"/>
              <a:t> </a:t>
            </a:r>
            <a:r>
              <a:rPr lang="es-ES" i="1" dirty="0"/>
              <a:t>w</a:t>
            </a:r>
            <a:r>
              <a:rPr lang="es-ES" dirty="0"/>
              <a:t> | </a:t>
            </a:r>
            <a:r>
              <a:rPr lang="es-ES" i="1" dirty="0" err="1"/>
              <a:t>a</a:t>
            </a:r>
            <a:r>
              <a:rPr lang="es-ES" baseline="30000" dirty="0" err="1"/>
              <a:t>n</a:t>
            </a:r>
            <a:r>
              <a:rPr lang="es-ES" dirty="0"/>
              <a:t> </a:t>
            </a:r>
            <a:r>
              <a:rPr lang="es-ES" i="1" dirty="0" err="1"/>
              <a:t>b</a:t>
            </a:r>
            <a:r>
              <a:rPr lang="es-ES" baseline="30000" dirty="0" err="1"/>
              <a:t>n</a:t>
            </a:r>
            <a:r>
              <a:rPr lang="es-ES" dirty="0"/>
              <a:t> tiene el mismo número de </a:t>
            </a:r>
            <a:r>
              <a:rPr lang="es-ES" i="1" dirty="0" err="1"/>
              <a:t>a</a:t>
            </a:r>
            <a:r>
              <a:rPr lang="es-ES" dirty="0" err="1"/>
              <a:t>’s</a:t>
            </a:r>
            <a:r>
              <a:rPr lang="es-ES" dirty="0"/>
              <a:t> que de </a:t>
            </a:r>
            <a:r>
              <a:rPr lang="es-ES" i="1" dirty="0" err="1"/>
              <a:t>b</a:t>
            </a:r>
            <a:r>
              <a:rPr lang="es-ES" dirty="0" err="1"/>
              <a:t>’s</a:t>
            </a:r>
            <a:r>
              <a:rPr lang="es-ES" dirty="0"/>
              <a:t> y todas las </a:t>
            </a:r>
            <a:r>
              <a:rPr lang="es-ES" i="1" dirty="0" err="1"/>
              <a:t>a</a:t>
            </a:r>
            <a:r>
              <a:rPr lang="es-ES" dirty="0" err="1"/>
              <a:t>’s</a:t>
            </a:r>
            <a:r>
              <a:rPr lang="es-ES" dirty="0"/>
              <a:t> van al inicio</a:t>
            </a:r>
            <a:r>
              <a:rPr lang="es-ES" dirty="0" smtClean="0"/>
              <a:t>}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" sz="14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" dirty="0"/>
              <a:t>{</a:t>
            </a:r>
            <a:r>
              <a:rPr lang="es-ES" i="1" dirty="0"/>
              <a:t> w</a:t>
            </a:r>
            <a:r>
              <a:rPr lang="es-ES" dirty="0"/>
              <a:t> | tiene un número impar de </a:t>
            </a:r>
            <a:r>
              <a:rPr lang="es-ES" i="1" dirty="0" err="1"/>
              <a:t>a</a:t>
            </a:r>
            <a:r>
              <a:rPr lang="es-ES" dirty="0" err="1"/>
              <a:t>’s</a:t>
            </a:r>
            <a:r>
              <a:rPr lang="es-ES" dirty="0"/>
              <a:t> y un número par de </a:t>
            </a:r>
            <a:r>
              <a:rPr lang="es-ES" i="1" dirty="0" err="1"/>
              <a:t>b</a:t>
            </a:r>
            <a:r>
              <a:rPr lang="es-ES" dirty="0" err="1"/>
              <a:t>’s</a:t>
            </a:r>
            <a:r>
              <a:rPr lang="es-ES" dirty="0" smtClean="0"/>
              <a:t>}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" sz="14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" dirty="0"/>
              <a:t>{ </a:t>
            </a:r>
            <a:r>
              <a:rPr lang="es-ES" i="1" dirty="0"/>
              <a:t>w</a:t>
            </a:r>
            <a:r>
              <a:rPr lang="es-ES" dirty="0"/>
              <a:t> | tiene </a:t>
            </a:r>
            <a:r>
              <a:rPr lang="es-ES" i="1" dirty="0"/>
              <a:t>ab</a:t>
            </a:r>
            <a:r>
              <a:rPr lang="es-ES" dirty="0"/>
              <a:t> y </a:t>
            </a:r>
            <a:r>
              <a:rPr lang="es-ES" i="1" dirty="0" err="1"/>
              <a:t>ba</a:t>
            </a:r>
            <a:r>
              <a:rPr lang="es-ES" dirty="0"/>
              <a:t> como </a:t>
            </a:r>
            <a:r>
              <a:rPr lang="es-ES" dirty="0" err="1"/>
              <a:t>subcadenas</a:t>
            </a:r>
            <a:r>
              <a:rPr lang="es-ES" dirty="0"/>
              <a:t> }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" sz="1400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" dirty="0" smtClean="0"/>
              <a:t>{ </a:t>
            </a:r>
            <a:r>
              <a:rPr lang="es-ES" i="1" dirty="0"/>
              <a:t>w</a:t>
            </a:r>
            <a:r>
              <a:rPr lang="es-ES" dirty="0"/>
              <a:t> | es </a:t>
            </a:r>
            <a:r>
              <a:rPr lang="es-ES" dirty="0" err="1"/>
              <a:t>palíndrome</a:t>
            </a:r>
            <a:r>
              <a:rPr lang="es-ES" dirty="0"/>
              <a:t>}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sz="1400" dirty="0" smtClean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smtClean="0">
                <a:cs typeface="Times New Roman" pitchFamily="18" charset="0"/>
              </a:rPr>
              <a:t>{</a:t>
            </a:r>
            <a:r>
              <a:rPr lang="en-US" dirty="0">
                <a:cs typeface="Times New Roman" pitchFamily="18" charset="0"/>
              </a:rPr>
              <a:t>a, </a:t>
            </a:r>
            <a:r>
              <a:rPr lang="en-US" dirty="0" err="1">
                <a:cs typeface="Times New Roman" pitchFamily="18" charset="0"/>
              </a:rPr>
              <a:t>aa</a:t>
            </a:r>
            <a:r>
              <a:rPr lang="en-US" dirty="0">
                <a:cs typeface="Times New Roman" pitchFamily="18" charset="0"/>
              </a:rPr>
              <a:t>, bb, </a:t>
            </a:r>
            <a:r>
              <a:rPr lang="en-US" dirty="0" err="1">
                <a:cs typeface="Times New Roman" pitchFamily="18" charset="0"/>
              </a:rPr>
              <a:t>abab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dirty="0" err="1">
                <a:cs typeface="Times New Roman" pitchFamily="18" charset="0"/>
              </a:rPr>
              <a:t>baba</a:t>
            </a:r>
            <a:r>
              <a:rPr lang="en-US" dirty="0">
                <a:cs typeface="Times New Roman" pitchFamily="18" charset="0"/>
              </a:rPr>
              <a:t>}</a:t>
            </a:r>
            <a:r>
              <a:rPr lang="es-ES" dirty="0"/>
              <a:t>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Lenguajes</a:t>
            </a:r>
            <a:endParaRPr lang="es-ES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b="1" i="1" dirty="0" smtClean="0">
                <a:sym typeface="Symbol" pitchFamily="18" charset="2"/>
              </a:rPr>
              <a:t>Concatenación</a:t>
            </a:r>
            <a:r>
              <a:rPr lang="es-MX" dirty="0" smtClean="0">
                <a:sym typeface="Symbol" pitchFamily="18" charset="2"/>
              </a:rPr>
              <a:t>: Es la operación binaria que toma dos cadenas </a:t>
            </a:r>
            <a:r>
              <a:rPr lang="es-ES_tradnl" dirty="0" smtClean="0"/>
              <a:t>y   las “pega”. </a:t>
            </a:r>
            <a:endParaRPr lang="es-MX" dirty="0" smtClean="0"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r>
              <a:rPr lang="es-ES_tradnl" i="1" dirty="0" smtClean="0"/>
              <a:t>	u = a</a:t>
            </a:r>
            <a:r>
              <a:rPr lang="es-ES_tradnl" i="1" baseline="-25000" dirty="0" smtClean="0"/>
              <a:t>1</a:t>
            </a:r>
            <a:r>
              <a:rPr lang="es-ES_tradnl" i="1" dirty="0" smtClean="0"/>
              <a:t>,a</a:t>
            </a:r>
            <a:r>
              <a:rPr lang="es-ES_tradnl" i="1" baseline="-25000" dirty="0" smtClean="0"/>
              <a:t>2</a:t>
            </a:r>
            <a:r>
              <a:rPr lang="es-ES_tradnl" i="1" dirty="0" smtClean="0"/>
              <a:t>, … ,</a:t>
            </a:r>
            <a:r>
              <a:rPr lang="es-ES_tradnl" i="1" dirty="0" err="1" smtClean="0"/>
              <a:t>a</a:t>
            </a:r>
            <a:r>
              <a:rPr lang="es-ES_tradnl" i="1" baseline="-25000" dirty="0" err="1" smtClean="0"/>
              <a:t>n</a:t>
            </a:r>
            <a:r>
              <a:rPr lang="es-ES_tradnl" i="1" dirty="0" smtClean="0"/>
              <a:t>  </a:t>
            </a:r>
            <a:r>
              <a:rPr lang="es-ES_tradnl" dirty="0" smtClean="0"/>
              <a:t>y</a:t>
            </a:r>
            <a:r>
              <a:rPr lang="es-ES_tradnl" i="1" dirty="0" smtClean="0"/>
              <a:t>   v = b</a:t>
            </a:r>
            <a:r>
              <a:rPr lang="es-ES_tradnl" i="1" baseline="-25000" dirty="0" smtClean="0"/>
              <a:t>1</a:t>
            </a:r>
            <a:r>
              <a:rPr lang="es-ES_tradnl" i="1" dirty="0" smtClean="0"/>
              <a:t>,b</a:t>
            </a:r>
            <a:r>
              <a:rPr lang="es-ES_tradnl" i="1" baseline="-25000" dirty="0" smtClean="0"/>
              <a:t>2</a:t>
            </a:r>
            <a:r>
              <a:rPr lang="es-ES_tradnl" i="1" dirty="0" smtClean="0"/>
              <a:t>, … ,</a:t>
            </a:r>
            <a:r>
              <a:rPr lang="es-ES_tradnl" i="1" dirty="0" err="1" smtClean="0"/>
              <a:t>b</a:t>
            </a:r>
            <a:r>
              <a:rPr lang="es-ES_tradnl" i="1" baseline="-25000" dirty="0" err="1" smtClean="0"/>
              <a:t>m</a:t>
            </a:r>
            <a:r>
              <a:rPr lang="es-ES_tradnl" dirty="0" smtClean="0"/>
              <a:t>  </a:t>
            </a:r>
          </a:p>
          <a:p>
            <a:pPr>
              <a:buFont typeface="Wingdings" pitchFamily="2" charset="2"/>
              <a:buNone/>
            </a:pPr>
            <a:r>
              <a:rPr lang="es-ES_tradnl" dirty="0" smtClean="0"/>
              <a:t>	</a:t>
            </a:r>
            <a:r>
              <a:rPr lang="es-ES_tradnl" i="1" dirty="0" err="1" smtClean="0"/>
              <a:t>uv</a:t>
            </a:r>
            <a:r>
              <a:rPr lang="es-ES_tradnl" i="1" dirty="0" smtClean="0"/>
              <a:t> = a</a:t>
            </a:r>
            <a:r>
              <a:rPr lang="es-ES_tradnl" i="1" baseline="-25000" dirty="0" smtClean="0"/>
              <a:t>1</a:t>
            </a:r>
            <a:r>
              <a:rPr lang="es-ES_tradnl" i="1" dirty="0" smtClean="0"/>
              <a:t>,a</a:t>
            </a:r>
            <a:r>
              <a:rPr lang="es-ES_tradnl" i="1" baseline="-25000" dirty="0" smtClean="0"/>
              <a:t>2</a:t>
            </a:r>
            <a:r>
              <a:rPr lang="es-ES_tradnl" i="1" dirty="0" smtClean="0"/>
              <a:t>, … ,a</a:t>
            </a:r>
            <a:r>
              <a:rPr lang="es-ES_tradnl" i="1" baseline="-25000" dirty="0" smtClean="0"/>
              <a:t>n</a:t>
            </a:r>
            <a:r>
              <a:rPr lang="es-ES_tradnl" i="1" dirty="0" smtClean="0"/>
              <a:t>,b</a:t>
            </a:r>
            <a:r>
              <a:rPr lang="es-ES_tradnl" i="1" baseline="-25000" dirty="0" smtClean="0"/>
              <a:t>1</a:t>
            </a:r>
            <a:r>
              <a:rPr lang="es-ES_tradnl" i="1" dirty="0" smtClean="0"/>
              <a:t>,b</a:t>
            </a:r>
            <a:r>
              <a:rPr lang="es-ES_tradnl" i="1" baseline="-25000" dirty="0" smtClean="0"/>
              <a:t>2</a:t>
            </a:r>
            <a:r>
              <a:rPr lang="es-ES_tradnl" i="1" dirty="0" smtClean="0"/>
              <a:t>, … ,</a:t>
            </a:r>
            <a:r>
              <a:rPr lang="es-ES_tradnl" i="1" dirty="0" err="1" smtClean="0"/>
              <a:t>b</a:t>
            </a:r>
            <a:r>
              <a:rPr lang="es-ES_tradnl" i="1" baseline="-25000" dirty="0" err="1" smtClean="0"/>
              <a:t>m</a:t>
            </a:r>
            <a:endParaRPr lang="es-ES" i="1" baseline="-25000" dirty="0" smtClean="0"/>
          </a:p>
          <a:p>
            <a:pPr>
              <a:buFont typeface="Wingdings" pitchFamily="2" charset="2"/>
              <a:buNone/>
            </a:pPr>
            <a:endParaRPr lang="es-MX" b="1" i="1" dirty="0" smtClean="0"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r>
              <a:rPr lang="es-MX" b="1" i="1" dirty="0" smtClean="0">
                <a:sym typeface="Symbol" pitchFamily="18" charset="2"/>
              </a:rPr>
              <a:t>Propiedades </a:t>
            </a:r>
            <a:r>
              <a:rPr lang="es-MX" b="1" i="1" dirty="0">
                <a:sym typeface="Symbol" pitchFamily="18" charset="2"/>
              </a:rPr>
              <a:t>de la Concatenación</a:t>
            </a:r>
            <a:r>
              <a:rPr lang="es-MX" dirty="0">
                <a:sym typeface="Symbol" pitchFamily="18" charset="2"/>
              </a:rPr>
              <a:t>: </a:t>
            </a:r>
          </a:p>
          <a:p>
            <a:r>
              <a:rPr lang="es-MX" dirty="0">
                <a:sym typeface="Symbol" pitchFamily="18" charset="2"/>
              </a:rPr>
              <a:t>Es asociativa: </a:t>
            </a:r>
            <a:r>
              <a:rPr lang="es-ES_tradnl" dirty="0"/>
              <a:t>(</a:t>
            </a:r>
            <a:r>
              <a:rPr lang="es-ES_tradnl" i="1" dirty="0" err="1"/>
              <a:t>uv</a:t>
            </a:r>
            <a:r>
              <a:rPr lang="es-ES_tradnl" dirty="0"/>
              <a:t>)</a:t>
            </a:r>
            <a:r>
              <a:rPr lang="es-ES_tradnl" i="1" dirty="0"/>
              <a:t>w</a:t>
            </a:r>
            <a:r>
              <a:rPr lang="es-ES_tradnl" dirty="0"/>
              <a:t> = </a:t>
            </a:r>
            <a:r>
              <a:rPr lang="es-ES_tradnl" i="1" dirty="0"/>
              <a:t>u</a:t>
            </a:r>
            <a:r>
              <a:rPr lang="es-ES_tradnl" dirty="0"/>
              <a:t>(</a:t>
            </a:r>
            <a:r>
              <a:rPr lang="es-ES_tradnl" i="1" dirty="0" err="1"/>
              <a:t>vw</a:t>
            </a:r>
            <a:r>
              <a:rPr lang="es-ES_tradnl" dirty="0"/>
              <a:t>).</a:t>
            </a:r>
            <a:r>
              <a:rPr lang="es-ES_tradnl" sz="2800" dirty="0"/>
              <a:t> </a:t>
            </a:r>
            <a:endParaRPr lang="es-MX" dirty="0">
              <a:sym typeface="Symbol" pitchFamily="18" charset="2"/>
            </a:endParaRPr>
          </a:p>
          <a:p>
            <a:r>
              <a:rPr lang="es-ES_tradnl" dirty="0" smtClean="0"/>
              <a:t>No </a:t>
            </a:r>
            <a:r>
              <a:rPr lang="es-ES_tradnl" dirty="0"/>
              <a:t>es conmutativa, es decir que </a:t>
            </a:r>
            <a:r>
              <a:rPr lang="es-ES_tradnl" i="1" dirty="0" err="1"/>
              <a:t>uv</a:t>
            </a:r>
            <a:r>
              <a:rPr lang="es-ES_tradnl" i="1" dirty="0"/>
              <a:t> </a:t>
            </a:r>
            <a:r>
              <a:rPr lang="es-ES_tradnl" dirty="0">
                <a:sym typeface="Symbol" pitchFamily="18" charset="2"/>
              </a:rPr>
              <a:t></a:t>
            </a:r>
            <a:r>
              <a:rPr lang="es-ES_tradnl" dirty="0"/>
              <a:t> </a:t>
            </a:r>
            <a:r>
              <a:rPr lang="es-ES_tradnl" i="1" dirty="0" err="1" smtClean="0"/>
              <a:t>vu</a:t>
            </a:r>
            <a:endParaRPr lang="es-ES_tradnl" i="1" dirty="0" smtClean="0"/>
          </a:p>
          <a:p>
            <a:r>
              <a:rPr lang="es-MX" dirty="0" smtClean="0">
                <a:sym typeface="Symbol" pitchFamily="18" charset="2"/>
              </a:rPr>
              <a:t>Se usan exponentes para especificar la concatenación de una cadena con ella misma, </a:t>
            </a:r>
            <a:r>
              <a:rPr lang="es-ES_tradnl" i="1" dirty="0" err="1" smtClean="0"/>
              <a:t>ss</a:t>
            </a:r>
            <a:r>
              <a:rPr lang="es-ES_tradnl" i="1" dirty="0" smtClean="0"/>
              <a:t> </a:t>
            </a:r>
            <a:r>
              <a:rPr lang="es-ES_tradnl" dirty="0" smtClean="0"/>
              <a:t>puede escribirse como </a:t>
            </a:r>
            <a:r>
              <a:rPr lang="es-ES_tradnl" i="1" dirty="0" smtClean="0"/>
              <a:t>s</a:t>
            </a:r>
            <a:r>
              <a:rPr lang="es-ES_tradnl" baseline="30000" dirty="0" smtClean="0"/>
              <a:t>2</a:t>
            </a:r>
            <a:endParaRPr lang="es-ES_tradnl" i="1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Ejemplo</a:t>
            </a:r>
            <a:endParaRPr lang="es-ES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Font typeface="Wingdings" pitchFamily="2" charset="2"/>
              <a:buNone/>
            </a:pPr>
            <a:r>
              <a:rPr lang="es-ES_tradnl" i="1" dirty="0" smtClean="0"/>
              <a:t>u</a:t>
            </a:r>
            <a:r>
              <a:rPr lang="es-ES_tradnl" dirty="0" smtClean="0"/>
              <a:t> </a:t>
            </a:r>
            <a:r>
              <a:rPr lang="es-ES_tradnl" dirty="0"/>
              <a:t>= José, </a:t>
            </a:r>
            <a:r>
              <a:rPr lang="es-ES_tradnl" i="1" dirty="0"/>
              <a:t>v</a:t>
            </a:r>
            <a:r>
              <a:rPr lang="es-ES_tradnl" dirty="0"/>
              <a:t> = María, y </a:t>
            </a:r>
            <a:r>
              <a:rPr lang="es-ES_tradnl" i="1" dirty="0"/>
              <a:t>w</a:t>
            </a:r>
            <a:r>
              <a:rPr lang="es-ES_tradnl" dirty="0"/>
              <a:t> = </a:t>
            </a:r>
            <a:r>
              <a:rPr lang="es-ES_tradnl" dirty="0" smtClean="0"/>
              <a:t>Guadalupe</a:t>
            </a:r>
          </a:p>
          <a:p>
            <a:pPr algn="l">
              <a:buFont typeface="Wingdings" pitchFamily="2" charset="2"/>
              <a:buNone/>
            </a:pPr>
            <a:endParaRPr lang="es-ES_tradnl" sz="800" dirty="0" smtClean="0"/>
          </a:p>
          <a:p>
            <a:pPr algn="l">
              <a:buFont typeface="Wingdings" pitchFamily="2" charset="2"/>
              <a:buNone/>
            </a:pPr>
            <a:r>
              <a:rPr lang="es-ES_tradnl" dirty="0" smtClean="0"/>
              <a:t>Propiedad Asociativa: </a:t>
            </a:r>
          </a:p>
          <a:p>
            <a:pPr algn="ctr">
              <a:buFont typeface="Wingdings" pitchFamily="2" charset="2"/>
              <a:buNone/>
            </a:pPr>
            <a:r>
              <a:rPr lang="es-ES_tradnl" i="1" dirty="0" smtClean="0"/>
              <a:t>u</a:t>
            </a:r>
            <a:r>
              <a:rPr lang="es-ES_tradnl" dirty="0" smtClean="0"/>
              <a:t>(</a:t>
            </a:r>
            <a:r>
              <a:rPr lang="es-ES_tradnl" i="1" dirty="0" err="1" smtClean="0"/>
              <a:t>vw</a:t>
            </a:r>
            <a:r>
              <a:rPr lang="es-ES_tradnl" dirty="0"/>
              <a:t>) = (</a:t>
            </a:r>
            <a:r>
              <a:rPr lang="es-ES_tradnl" i="1" dirty="0" err="1"/>
              <a:t>uv</a:t>
            </a:r>
            <a:r>
              <a:rPr lang="es-ES_tradnl" dirty="0"/>
              <a:t>)</a:t>
            </a:r>
            <a:r>
              <a:rPr lang="es-ES_tradnl" i="1" dirty="0"/>
              <a:t>w</a:t>
            </a:r>
            <a:r>
              <a:rPr lang="es-ES_tradnl" dirty="0"/>
              <a:t> = </a:t>
            </a:r>
            <a:r>
              <a:rPr lang="es-ES_tradnl" i="1" dirty="0" err="1"/>
              <a:t>uvw</a:t>
            </a:r>
            <a:r>
              <a:rPr lang="es-ES_tradnl" i="1" dirty="0"/>
              <a:t> </a:t>
            </a:r>
            <a:r>
              <a:rPr lang="es-ES_tradnl" dirty="0"/>
              <a:t>= </a:t>
            </a:r>
            <a:r>
              <a:rPr lang="es-ES_tradnl" dirty="0" err="1"/>
              <a:t>JoséMaríaGuadalupe</a:t>
            </a:r>
            <a:endParaRPr lang="es-ES_tradnl" dirty="0"/>
          </a:p>
          <a:p>
            <a:pPr algn="just" eaLnBrk="0" hangingPunct="0">
              <a:spcBef>
                <a:spcPct val="50000"/>
              </a:spcBef>
              <a:buClrTx/>
              <a:buFontTx/>
              <a:buNone/>
            </a:pPr>
            <a:r>
              <a:rPr lang="es-ES_tradnl" dirty="0" smtClean="0"/>
              <a:t>No es conmutativa:</a:t>
            </a:r>
          </a:p>
          <a:p>
            <a:pPr algn="ctr" eaLnBrk="0" hangingPunct="0">
              <a:buClrTx/>
              <a:buFontTx/>
              <a:buNone/>
            </a:pPr>
            <a:r>
              <a:rPr lang="es-ES_tradnl" i="1" dirty="0" smtClean="0"/>
              <a:t>	</a:t>
            </a:r>
            <a:r>
              <a:rPr lang="es-ES_tradnl" i="1" dirty="0" err="1" smtClean="0"/>
              <a:t>uv</a:t>
            </a:r>
            <a:r>
              <a:rPr lang="es-ES_tradnl" i="1" dirty="0" smtClean="0"/>
              <a:t> </a:t>
            </a:r>
            <a:r>
              <a:rPr lang="es-ES_tradnl" dirty="0"/>
              <a:t>= </a:t>
            </a:r>
            <a:r>
              <a:rPr lang="es-ES_tradnl" dirty="0" err="1" smtClean="0"/>
              <a:t>JoséMaría</a:t>
            </a:r>
            <a:r>
              <a:rPr lang="es-ES_tradnl" dirty="0"/>
              <a:t> </a:t>
            </a:r>
            <a:r>
              <a:rPr lang="es-ES_tradnl" dirty="0" smtClean="0"/>
              <a:t>    </a:t>
            </a:r>
            <a:r>
              <a:rPr lang="es-ES_tradnl" dirty="0" smtClean="0">
                <a:sym typeface="Symbol"/>
              </a:rPr>
              <a:t>     </a:t>
            </a:r>
            <a:r>
              <a:rPr lang="es-ES_tradnl" i="1" dirty="0" err="1" smtClean="0"/>
              <a:t>vu</a:t>
            </a:r>
            <a:r>
              <a:rPr lang="es-ES_tradnl" i="1" dirty="0" smtClean="0"/>
              <a:t> </a:t>
            </a:r>
            <a:r>
              <a:rPr lang="es-ES_tradnl" dirty="0"/>
              <a:t>= </a:t>
            </a:r>
            <a:r>
              <a:rPr lang="es-ES_tradnl" dirty="0" err="1"/>
              <a:t>MaríaJosé</a:t>
            </a:r>
            <a:endParaRPr lang="es-ES_tradnl" dirty="0"/>
          </a:p>
          <a:p>
            <a:pPr algn="just" eaLnBrk="0" hangingPunct="0">
              <a:spcBef>
                <a:spcPct val="50000"/>
              </a:spcBef>
              <a:buClrTx/>
              <a:buFontTx/>
              <a:buNone/>
            </a:pPr>
            <a:r>
              <a:rPr lang="es-ES_tradnl" dirty="0" smtClean="0"/>
              <a:t>Si </a:t>
            </a:r>
            <a:r>
              <a:rPr lang="es-ES_tradnl" i="1" dirty="0"/>
              <a:t>s</a:t>
            </a:r>
            <a:r>
              <a:rPr lang="es-ES_tradnl" dirty="0"/>
              <a:t> = </a:t>
            </a:r>
            <a:r>
              <a:rPr lang="es-ES_tradnl" i="1" dirty="0" err="1"/>
              <a:t>uvw</a:t>
            </a:r>
            <a:r>
              <a:rPr lang="es-ES_tradnl" i="1" dirty="0"/>
              <a:t> </a:t>
            </a:r>
            <a:r>
              <a:rPr lang="es-ES_tradnl" dirty="0"/>
              <a:t>una cadena. </a:t>
            </a:r>
            <a:r>
              <a:rPr lang="es-ES_tradnl" i="1" dirty="0"/>
              <a:t>u </a:t>
            </a:r>
            <a:r>
              <a:rPr lang="es-ES_tradnl" dirty="0"/>
              <a:t>es llamado </a:t>
            </a:r>
            <a:r>
              <a:rPr lang="es-ES_tradnl" b="1" i="1" dirty="0"/>
              <a:t>prefijo</a:t>
            </a:r>
            <a:r>
              <a:rPr lang="es-ES_tradnl" dirty="0"/>
              <a:t>, </a:t>
            </a:r>
            <a:r>
              <a:rPr lang="es-ES_tradnl" i="1" dirty="0"/>
              <a:t> v </a:t>
            </a:r>
            <a:r>
              <a:rPr lang="es-ES_tradnl" dirty="0"/>
              <a:t>una </a:t>
            </a:r>
            <a:r>
              <a:rPr lang="es-ES_tradnl" b="1" i="1" dirty="0" err="1"/>
              <a:t>subcadena</a:t>
            </a:r>
            <a:r>
              <a:rPr lang="es-ES_tradnl" dirty="0"/>
              <a:t> y </a:t>
            </a:r>
            <a:r>
              <a:rPr lang="es-ES_tradnl" i="1" dirty="0"/>
              <a:t>w</a:t>
            </a:r>
            <a:r>
              <a:rPr lang="es-ES_tradnl" dirty="0"/>
              <a:t> un </a:t>
            </a:r>
            <a:r>
              <a:rPr lang="es-ES_tradnl" b="1" i="1" dirty="0"/>
              <a:t>sufijo</a:t>
            </a:r>
            <a:r>
              <a:rPr lang="es-ES_tradnl" dirty="0"/>
              <a:t> de </a:t>
            </a:r>
            <a:r>
              <a:rPr lang="es-ES_tradnl" i="1" dirty="0"/>
              <a:t>s</a:t>
            </a:r>
            <a:r>
              <a:rPr lang="es-ES_tradnl" dirty="0" smtClean="0"/>
              <a:t>.</a:t>
            </a:r>
          </a:p>
          <a:p>
            <a:pPr algn="just" eaLnBrk="0" hangingPunct="0">
              <a:spcBef>
                <a:spcPct val="50000"/>
              </a:spcBef>
              <a:buNone/>
            </a:pPr>
            <a:r>
              <a:rPr lang="es-MX" dirty="0" smtClean="0">
                <a:sym typeface="Symbol" pitchFamily="18" charset="2"/>
              </a:rPr>
              <a:t>Exponentes para la concatenación de si misma:</a:t>
            </a:r>
          </a:p>
          <a:p>
            <a:pPr algn="ctr" eaLnBrk="0" hangingPunct="0">
              <a:buNone/>
            </a:pPr>
            <a:r>
              <a:rPr lang="es-ES_tradnl" i="1" dirty="0" smtClean="0"/>
              <a:t>s</a:t>
            </a:r>
            <a:r>
              <a:rPr lang="es-ES_tradnl" dirty="0" smtClean="0"/>
              <a:t> = </a:t>
            </a:r>
            <a:r>
              <a:rPr lang="es-ES_tradnl" dirty="0" err="1" smtClean="0"/>
              <a:t>ana</a:t>
            </a:r>
            <a:r>
              <a:rPr lang="es-ES_tradnl" dirty="0" smtClean="0"/>
              <a:t>, </a:t>
            </a:r>
            <a:r>
              <a:rPr lang="es-ES_tradnl" i="1" dirty="0" smtClean="0"/>
              <a:t>s</a:t>
            </a:r>
            <a:r>
              <a:rPr lang="es-ES_tradnl" baseline="30000" dirty="0" smtClean="0"/>
              <a:t>3</a:t>
            </a:r>
            <a:r>
              <a:rPr lang="es-ES_tradnl" dirty="0" smtClean="0"/>
              <a:t> = </a:t>
            </a:r>
            <a:r>
              <a:rPr lang="es-ES_tradnl" dirty="0" err="1" smtClean="0"/>
              <a:t>anaanaana</a:t>
            </a:r>
            <a:endParaRPr lang="es-ES_tradnl" dirty="0" smtClean="0"/>
          </a:p>
          <a:p>
            <a:pPr algn="just" eaLnBrk="0" hangingPunct="0">
              <a:spcBef>
                <a:spcPct val="50000"/>
              </a:spcBef>
              <a:buClrTx/>
              <a:buFontTx/>
              <a:buNone/>
            </a:pP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66800"/>
          </a:xfrm>
        </p:spPr>
        <p:txBody>
          <a:bodyPr/>
          <a:lstStyle/>
          <a:p>
            <a:pPr algn="ctr"/>
            <a:r>
              <a:rPr lang="es-MX" dirty="0" smtClean="0"/>
              <a:t>Unidad de Competencia 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613144"/>
          </a:xfrm>
        </p:spPr>
        <p:txBody>
          <a:bodyPr>
            <a:normAutofit lnSpcReduction="10000"/>
          </a:bodyPr>
          <a:lstStyle/>
          <a:p>
            <a:pPr marL="109728" indent="0" algn="just">
              <a:buNone/>
            </a:pPr>
            <a:r>
              <a:rPr lang="es-MX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Objetivo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endParaRPr lang="es-MX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Profundizar en conocimientos básicos de matemáticas discretas y analizar los conceptos de autómatas, lenguajes y máquinas para tener un contexto inicial de la teoría de la computación y a partir de éste construir sistemas formales.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  <a:p>
            <a:pPr marL="109728" indent="0" algn="just">
              <a:buNone/>
            </a:pPr>
            <a:endParaRPr lang="es-MX" sz="500" dirty="0">
              <a:latin typeface="Arial" pitchFamily="34" charset="0"/>
              <a:cs typeface="Arial" pitchFamily="34" charset="0"/>
            </a:endParaRPr>
          </a:p>
          <a:p>
            <a:pPr marL="109728" indent="0" algn="just">
              <a:buNone/>
            </a:pPr>
            <a:r>
              <a:rPr lang="es-MX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Conocimientos</a:t>
            </a:r>
            <a:endParaRPr lang="es-MX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Teoría de Conjuntos, </a:t>
            </a:r>
          </a:p>
          <a:p>
            <a:pPr lvl="0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Funciones y relaciones, </a:t>
            </a:r>
          </a:p>
          <a:p>
            <a:pPr lvl="0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Cadenas y Lenguajes, </a:t>
            </a:r>
          </a:p>
          <a:p>
            <a:pPr lvl="0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Inducción Matemática y recursión</a:t>
            </a:r>
            <a:r>
              <a:rPr lang="es-MX" dirty="0">
                <a:latin typeface="Times New Roman" pitchFamily="18" charset="0"/>
                <a:cs typeface="Times New Roman" pitchFamily="18" charset="0"/>
              </a:rPr>
              <a:t>.</a:t>
            </a:r>
            <a:endParaRPr lang="es-MX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64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Concatenación de lenguajes</a:t>
            </a:r>
            <a:endParaRPr lang="es-ES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El lenguaje </a:t>
            </a:r>
            <a:r>
              <a:rPr lang="es-MX" dirty="0">
                <a:latin typeface="Monotype Corsiva" pitchFamily="66" charset="0"/>
              </a:rPr>
              <a:t>L</a:t>
            </a:r>
            <a:r>
              <a:rPr lang="es-MX" dirty="0"/>
              <a:t> formado por la concatenación de los lenguajes, </a:t>
            </a:r>
            <a:r>
              <a:rPr lang="es-ES_tradnl" dirty="0">
                <a:latin typeface="Monotype Corsiva" pitchFamily="66" charset="0"/>
              </a:rPr>
              <a:t>L</a:t>
            </a:r>
            <a:r>
              <a:rPr lang="es-ES_tradnl" baseline="-25000" dirty="0"/>
              <a:t>1</a:t>
            </a:r>
            <a:r>
              <a:rPr lang="es-MX" dirty="0"/>
              <a:t>, </a:t>
            </a:r>
            <a:r>
              <a:rPr lang="es-ES_tradnl" dirty="0">
                <a:latin typeface="Monotype Corsiva" pitchFamily="66" charset="0"/>
              </a:rPr>
              <a:t>L</a:t>
            </a:r>
            <a:r>
              <a:rPr lang="es-ES_tradnl" baseline="-25000" dirty="0"/>
              <a:t>2</a:t>
            </a:r>
            <a:r>
              <a:rPr lang="es-MX" dirty="0"/>
              <a:t>, está definido como:</a:t>
            </a:r>
          </a:p>
          <a:p>
            <a:pPr algn="ctr">
              <a:buFont typeface="Wingdings" pitchFamily="2" charset="2"/>
              <a:buNone/>
            </a:pPr>
            <a:r>
              <a:rPr lang="es-ES_tradnl" dirty="0">
                <a:latin typeface="Monotype Corsiva" pitchFamily="66" charset="0"/>
              </a:rPr>
              <a:t>L</a:t>
            </a:r>
            <a:r>
              <a:rPr lang="es-ES_tradnl" baseline="-25000" dirty="0"/>
              <a:t>1</a:t>
            </a:r>
            <a:r>
              <a:rPr lang="es-ES_tradnl" dirty="0">
                <a:latin typeface="Monotype Corsiva" pitchFamily="66" charset="0"/>
              </a:rPr>
              <a:t>L</a:t>
            </a:r>
            <a:r>
              <a:rPr lang="es-ES_tradnl" baseline="-25000" dirty="0"/>
              <a:t>2 </a:t>
            </a:r>
            <a:r>
              <a:rPr lang="es-ES_tradnl" dirty="0"/>
              <a:t>= {</a:t>
            </a:r>
            <a:r>
              <a:rPr lang="es-ES_tradnl" i="1" dirty="0" err="1"/>
              <a:t>uv</a:t>
            </a:r>
            <a:r>
              <a:rPr lang="es-ES_tradnl" dirty="0"/>
              <a:t> | </a:t>
            </a:r>
            <a:r>
              <a:rPr lang="es-ES_tradnl" i="1" dirty="0"/>
              <a:t>u</a:t>
            </a:r>
            <a:r>
              <a:rPr lang="es-ES_tradnl" dirty="0"/>
              <a:t> </a:t>
            </a:r>
            <a:r>
              <a:rPr lang="es-ES_tradnl" dirty="0">
                <a:sym typeface="Symbol" pitchFamily="18" charset="2"/>
              </a:rPr>
              <a:t> </a:t>
            </a:r>
            <a:r>
              <a:rPr lang="es-ES_tradnl" dirty="0">
                <a:latin typeface="Monotype Corsiva" pitchFamily="66" charset="0"/>
              </a:rPr>
              <a:t>L</a:t>
            </a:r>
            <a:r>
              <a:rPr lang="es-ES_tradnl" baseline="-25000" dirty="0"/>
              <a:t>1 </a:t>
            </a:r>
            <a:r>
              <a:rPr lang="es-ES_tradnl" dirty="0" smtClean="0">
                <a:latin typeface="eusm7" pitchFamily="34" charset="0"/>
              </a:rPr>
              <a:t> y </a:t>
            </a:r>
            <a:r>
              <a:rPr lang="es-ES_tradnl" dirty="0" smtClean="0"/>
              <a:t> </a:t>
            </a:r>
            <a:r>
              <a:rPr lang="es-ES_tradnl" i="1" dirty="0" smtClean="0"/>
              <a:t>v </a:t>
            </a:r>
            <a:r>
              <a:rPr lang="es-ES_tradnl" dirty="0">
                <a:sym typeface="Symbol" pitchFamily="18" charset="2"/>
              </a:rPr>
              <a:t> </a:t>
            </a:r>
            <a:r>
              <a:rPr lang="es-ES_tradnl" dirty="0">
                <a:latin typeface="Monotype Corsiva" pitchFamily="66" charset="0"/>
              </a:rPr>
              <a:t>L</a:t>
            </a:r>
            <a:r>
              <a:rPr lang="es-ES_tradnl" baseline="-25000" dirty="0"/>
              <a:t>2</a:t>
            </a:r>
            <a:r>
              <a:rPr lang="es-ES_tradnl" dirty="0" smtClean="0"/>
              <a:t>}</a:t>
            </a:r>
          </a:p>
          <a:p>
            <a:pPr algn="l"/>
            <a:endParaRPr lang="es-ES_tradnl" dirty="0" smtClean="0"/>
          </a:p>
          <a:p>
            <a:pPr algn="l"/>
            <a:r>
              <a:rPr lang="es-ES_tradnl" dirty="0" smtClean="0"/>
              <a:t>Ejemplo:</a:t>
            </a:r>
          </a:p>
          <a:p>
            <a:pPr algn="l"/>
            <a:r>
              <a:rPr lang="es-ES_tradnl" dirty="0" smtClean="0">
                <a:latin typeface="Monotype Corsiva" pitchFamily="66" charset="0"/>
              </a:rPr>
              <a:t>L</a:t>
            </a:r>
            <a:r>
              <a:rPr lang="es-ES_tradnl" baseline="-25000" dirty="0" smtClean="0"/>
              <a:t>1</a:t>
            </a:r>
            <a:r>
              <a:rPr lang="es-ES_tradnl" dirty="0" smtClean="0"/>
              <a:t>= {</a:t>
            </a:r>
            <a:r>
              <a:rPr lang="es-ES_tradnl" i="1" dirty="0" err="1" smtClean="0"/>
              <a:t>abc</a:t>
            </a:r>
            <a:r>
              <a:rPr lang="es-ES_tradnl" i="1" dirty="0" smtClean="0"/>
              <a:t>, </a:t>
            </a:r>
            <a:r>
              <a:rPr lang="es-ES_tradnl" i="1" dirty="0" err="1" smtClean="0"/>
              <a:t>acb</a:t>
            </a:r>
            <a:r>
              <a:rPr lang="es-ES_tradnl" i="1" dirty="0" smtClean="0"/>
              <a:t>, </a:t>
            </a:r>
            <a:r>
              <a:rPr lang="es-ES_tradnl" i="1" dirty="0" err="1" smtClean="0"/>
              <a:t>bac</a:t>
            </a:r>
            <a:r>
              <a:rPr lang="es-ES_tradnl" i="1" dirty="0" smtClean="0"/>
              <a:t>, </a:t>
            </a:r>
            <a:r>
              <a:rPr lang="es-ES_tradnl" i="1" dirty="0" err="1" smtClean="0"/>
              <a:t>bca</a:t>
            </a:r>
            <a:r>
              <a:rPr lang="es-ES_tradnl" i="1" dirty="0" smtClean="0"/>
              <a:t>, </a:t>
            </a:r>
            <a:r>
              <a:rPr lang="es-ES_tradnl" i="1" dirty="0" err="1" smtClean="0"/>
              <a:t>cab,cba</a:t>
            </a:r>
            <a:r>
              <a:rPr lang="es-ES_tradnl" i="1" dirty="0" smtClean="0"/>
              <a:t> </a:t>
            </a:r>
            <a:r>
              <a:rPr lang="es-ES_tradnl" dirty="0" smtClean="0"/>
              <a:t>}</a:t>
            </a:r>
          </a:p>
          <a:p>
            <a:pPr algn="l"/>
            <a:r>
              <a:rPr lang="es-ES_tradnl" dirty="0" smtClean="0">
                <a:latin typeface="Monotype Corsiva" pitchFamily="66" charset="0"/>
              </a:rPr>
              <a:t>L</a:t>
            </a:r>
            <a:r>
              <a:rPr lang="es-ES_tradnl" baseline="-25000" dirty="0" smtClean="0"/>
              <a:t>2 </a:t>
            </a:r>
            <a:r>
              <a:rPr lang="es-ES_tradnl" dirty="0" smtClean="0"/>
              <a:t>= {</a:t>
            </a:r>
            <a:r>
              <a:rPr lang="es-ES_tradnl" i="1" dirty="0" smtClean="0"/>
              <a:t>de, </a:t>
            </a:r>
            <a:r>
              <a:rPr lang="es-ES_tradnl" i="1" dirty="0" err="1" smtClean="0"/>
              <a:t>ed</a:t>
            </a:r>
            <a:r>
              <a:rPr lang="es-ES_tradnl" dirty="0" smtClean="0"/>
              <a:t>}</a:t>
            </a:r>
          </a:p>
          <a:p>
            <a:pPr algn="l"/>
            <a:r>
              <a:rPr lang="es-ES_tradnl" dirty="0" smtClean="0">
                <a:latin typeface="Monotype Corsiva" pitchFamily="66" charset="0"/>
              </a:rPr>
              <a:t>L</a:t>
            </a:r>
            <a:r>
              <a:rPr lang="es-ES_tradnl" baseline="-25000" dirty="0" smtClean="0"/>
              <a:t>1</a:t>
            </a:r>
            <a:r>
              <a:rPr lang="es-ES_tradnl" dirty="0" smtClean="0">
                <a:latin typeface="Monotype Corsiva" pitchFamily="66" charset="0"/>
              </a:rPr>
              <a:t>L</a:t>
            </a:r>
            <a:r>
              <a:rPr lang="es-ES_tradnl" baseline="-25000" dirty="0" smtClean="0"/>
              <a:t>2 </a:t>
            </a:r>
            <a:r>
              <a:rPr lang="es-ES_tradnl" dirty="0" smtClean="0"/>
              <a:t>= {</a:t>
            </a:r>
            <a:r>
              <a:rPr lang="es-ES_tradnl" i="1" dirty="0" err="1" smtClean="0"/>
              <a:t>abcde,acbde</a:t>
            </a:r>
            <a:r>
              <a:rPr lang="es-ES_tradnl" i="1" dirty="0" smtClean="0"/>
              <a:t>, </a:t>
            </a:r>
            <a:r>
              <a:rPr lang="es-ES_tradnl" i="1" dirty="0" err="1" smtClean="0"/>
              <a:t>bacde</a:t>
            </a:r>
            <a:r>
              <a:rPr lang="es-ES_tradnl" i="1" dirty="0" smtClean="0"/>
              <a:t>, </a:t>
            </a:r>
            <a:r>
              <a:rPr lang="es-ES_tradnl" i="1" dirty="0" err="1" smtClean="0"/>
              <a:t>bcade</a:t>
            </a:r>
            <a:r>
              <a:rPr lang="es-ES_tradnl" i="1" dirty="0" smtClean="0"/>
              <a:t>, </a:t>
            </a:r>
            <a:r>
              <a:rPr lang="es-ES_tradnl" i="1" dirty="0" err="1" smtClean="0"/>
              <a:t>cabde,cbade</a:t>
            </a:r>
            <a:r>
              <a:rPr lang="es-ES_tradnl" i="1" dirty="0" smtClean="0"/>
              <a:t>, 		      </a:t>
            </a:r>
            <a:r>
              <a:rPr lang="es-ES_tradnl" i="1" dirty="0" err="1" smtClean="0"/>
              <a:t>abced</a:t>
            </a:r>
            <a:r>
              <a:rPr lang="es-ES_tradnl" i="1" dirty="0" smtClean="0"/>
              <a:t>, </a:t>
            </a:r>
            <a:r>
              <a:rPr lang="es-ES_tradnl" i="1" dirty="0" err="1" smtClean="0"/>
              <a:t>acbed</a:t>
            </a:r>
            <a:r>
              <a:rPr lang="es-ES_tradnl" i="1" dirty="0" smtClean="0"/>
              <a:t>, </a:t>
            </a:r>
            <a:r>
              <a:rPr lang="es-ES_tradnl" i="1" dirty="0" err="1" smtClean="0"/>
              <a:t>baced</a:t>
            </a:r>
            <a:r>
              <a:rPr lang="es-ES_tradnl" i="1" dirty="0" smtClean="0"/>
              <a:t>, </a:t>
            </a:r>
            <a:r>
              <a:rPr lang="es-ES_tradnl" i="1" dirty="0" err="1" smtClean="0"/>
              <a:t>bcaed</a:t>
            </a:r>
            <a:r>
              <a:rPr lang="es-ES_tradnl" i="1" dirty="0" smtClean="0"/>
              <a:t>, </a:t>
            </a:r>
            <a:r>
              <a:rPr lang="es-ES_tradnl" i="1" dirty="0" err="1" smtClean="0"/>
              <a:t>cabed,cbaed</a:t>
            </a:r>
            <a:r>
              <a:rPr lang="es-ES_tradnl" dirty="0" smtClean="0"/>
              <a:t>}</a:t>
            </a:r>
          </a:p>
          <a:p>
            <a:pPr algn="l"/>
            <a:endParaRPr lang="es-ES_trad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 idx="4294967295"/>
          </p:nvPr>
        </p:nvSpPr>
        <p:spPr>
          <a:xfrm>
            <a:off x="755576" y="548680"/>
            <a:ext cx="7577137" cy="783729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400" b="1" dirty="0" smtClean="0"/>
              <a:t>Inducción Matemática y Recursión</a:t>
            </a:r>
            <a:endParaRPr lang="es-ES" sz="4400" b="1" dirty="0"/>
          </a:p>
        </p:txBody>
      </p:sp>
      <p:pic>
        <p:nvPicPr>
          <p:cNvPr id="25602" name="Picture 2" descr="Resultado de imagen para efecto domi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8880"/>
            <a:ext cx="7560840" cy="192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392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/>
              <a:t>Inducción matemática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/>
              <a:t>Se utiliza para:</a:t>
            </a:r>
          </a:p>
          <a:p>
            <a:r>
              <a:rPr lang="es-ES_tradnl" dirty="0" smtClean="0">
                <a:solidFill>
                  <a:srgbClr val="00B050"/>
                </a:solidFill>
              </a:rPr>
              <a:t>Probar </a:t>
            </a:r>
            <a:r>
              <a:rPr lang="es-ES_tradnl" dirty="0">
                <a:solidFill>
                  <a:srgbClr val="00B050"/>
                </a:solidFill>
              </a:rPr>
              <a:t>enunciados</a:t>
            </a:r>
          </a:p>
          <a:p>
            <a:r>
              <a:rPr lang="es-ES_tradnl" dirty="0"/>
              <a:t>Probar que un programa es correcto</a:t>
            </a:r>
          </a:p>
          <a:p>
            <a:r>
              <a:rPr lang="es-ES_tradnl" dirty="0">
                <a:solidFill>
                  <a:srgbClr val="00B050"/>
                </a:solidFill>
              </a:rPr>
              <a:t>Definiciones </a:t>
            </a:r>
            <a:r>
              <a:rPr lang="es-ES_tradnl" dirty="0" smtClean="0">
                <a:solidFill>
                  <a:srgbClr val="00B050"/>
                </a:solidFill>
              </a:rPr>
              <a:t>inductivas </a:t>
            </a:r>
            <a:r>
              <a:rPr lang="es-ES_tradnl" dirty="0">
                <a:solidFill>
                  <a:srgbClr val="00B050"/>
                </a:solidFill>
              </a:rPr>
              <a:t>(conceptos recursivos)</a:t>
            </a:r>
          </a:p>
          <a:p>
            <a:r>
              <a:rPr lang="es-ES_tradnl" dirty="0"/>
              <a:t>Análisis del tiempo de corrida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ES_tradnl" dirty="0"/>
              <a:t>Inducción </a:t>
            </a:r>
            <a:r>
              <a:rPr lang="es-ES_tradnl" dirty="0" smtClean="0"/>
              <a:t>matemática: Probar enunciados</a:t>
            </a:r>
            <a:endParaRPr lang="es-ES_tradnl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6275040" cy="4525963"/>
          </a:xfrm>
        </p:spPr>
        <p:txBody>
          <a:bodyPr>
            <a:normAutofit/>
          </a:bodyPr>
          <a:lstStyle/>
          <a:p>
            <a:r>
              <a:rPr lang="es-ES_tradnl" dirty="0"/>
              <a:t>Probar que un </a:t>
            </a:r>
            <a:r>
              <a:rPr lang="es-ES_tradnl" dirty="0" smtClean="0"/>
              <a:t>enunciado </a:t>
            </a:r>
            <a:r>
              <a:rPr lang="es-ES_tradnl" dirty="0"/>
              <a:t>S(n) es verdadero para todos los enteros no negativos n, o de forma general para todos los enteros mayores a un límite </a:t>
            </a:r>
            <a:r>
              <a:rPr lang="es-ES_tradnl" dirty="0" smtClean="0"/>
              <a:t>determinado.</a:t>
            </a:r>
          </a:p>
          <a:p>
            <a:r>
              <a:rPr lang="es-ES_tradnl" dirty="0" smtClean="0"/>
              <a:t>Coloquialmente, nos dice que si hacemos lo mismo con el siguiente elemento, bajo las mismas condiciones, ocurrirá lo mismo que al anterior: efecto domino</a:t>
            </a:r>
            <a:endParaRPr lang="es-ES_tradnl" dirty="0"/>
          </a:p>
        </p:txBody>
      </p:sp>
      <p:pic>
        <p:nvPicPr>
          <p:cNvPr id="5" name="Picture 4" descr="ef_domi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560644"/>
            <a:ext cx="2202950" cy="19654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25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mtClean="0"/>
              <a:t>Inducción matemática</a:t>
            </a:r>
            <a:endParaRPr lang="es-E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s-MX" sz="3200" b="1" dirty="0" smtClean="0">
                <a:solidFill>
                  <a:srgbClr val="00B050"/>
                </a:solidFill>
              </a:rPr>
              <a:t>Caso Base</a:t>
            </a:r>
            <a:r>
              <a:rPr lang="es-MX" sz="3200" dirty="0" smtClean="0"/>
              <a:t>: Frecuentemente 0, pero puede ser cualquier k con el entendimiento que el enunciado se prueba para las n </a:t>
            </a:r>
            <a:r>
              <a:rPr lang="es-MX" sz="3200" dirty="0" smtClean="0">
                <a:sym typeface="Symbol" pitchFamily="18" charset="2"/>
              </a:rPr>
              <a:t> </a:t>
            </a:r>
            <a:r>
              <a:rPr lang="es-MX" sz="3200" dirty="0" smtClean="0"/>
              <a:t>k.</a:t>
            </a:r>
          </a:p>
          <a:p>
            <a:pPr eaLnBrk="1" hangingPunct="1">
              <a:lnSpc>
                <a:spcPct val="90000"/>
              </a:lnSpc>
            </a:pPr>
            <a:endParaRPr lang="es-MX" sz="3200" dirty="0" smtClean="0"/>
          </a:p>
          <a:p>
            <a:pPr eaLnBrk="1" hangingPunct="1">
              <a:lnSpc>
                <a:spcPct val="90000"/>
              </a:lnSpc>
            </a:pPr>
            <a:r>
              <a:rPr lang="es-MX" sz="3200" b="1" dirty="0" smtClean="0">
                <a:solidFill>
                  <a:srgbClr val="00B050"/>
                </a:solidFill>
              </a:rPr>
              <a:t>Paso inductivo</a:t>
            </a:r>
            <a:r>
              <a:rPr lang="es-MX" sz="3200" dirty="0" smtClean="0"/>
              <a:t>: se prueba para el resto de los valores con la suposición de que S(n) implica S(n+1). S(n) es la hipótesis inductiva verdadera y se prueba que S(n+1) también lo es.</a:t>
            </a:r>
            <a:endParaRPr lang="es-ES" sz="3200" dirty="0" smtClean="0"/>
          </a:p>
        </p:txBody>
      </p:sp>
    </p:spTree>
    <p:extLst>
      <p:ext uri="{BB962C8B-B14F-4D97-AF65-F5344CB8AC3E}">
        <p14:creationId xmlns:p14="http://schemas.microsoft.com/office/powerpoint/2010/main" val="372308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0050608"/>
              </p:ext>
            </p:extLst>
          </p:nvPr>
        </p:nvGraphicFramePr>
        <p:xfrm>
          <a:off x="142039" y="1535761"/>
          <a:ext cx="5870121" cy="4668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0" name="Ecuación" r:id="rId4" imgW="3288960" imgH="2616120" progId="Equation.3">
                  <p:embed/>
                </p:oleObj>
              </mc:Choice>
              <mc:Fallback>
                <p:oleObj name="Ecuación" r:id="rId4" imgW="3288960" imgH="2616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039" y="1535761"/>
                        <a:ext cx="5870121" cy="46684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7"/>
          <p:cNvGraphicFramePr>
            <a:graphicFrameLocks noGrp="1" noChangeAspect="1"/>
          </p:cNvGraphicFramePr>
          <p:nvPr>
            <p:ph type="title"/>
            <p:extLst>
              <p:ext uri="{D42A27DB-BD31-4B8C-83A1-F6EECF244321}">
                <p14:modId xmlns:p14="http://schemas.microsoft.com/office/powerpoint/2010/main" val="2999020953"/>
              </p:ext>
            </p:extLst>
          </p:nvPr>
        </p:nvGraphicFramePr>
        <p:xfrm>
          <a:off x="3132138" y="116632"/>
          <a:ext cx="2303462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1" name="Ecuación" r:id="rId6" imgW="888840" imgH="431640" progId="Equation.3">
                  <p:embed/>
                </p:oleObj>
              </mc:Choice>
              <mc:Fallback>
                <p:oleObj name="Ecuación" r:id="rId6" imgW="8888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116632"/>
                        <a:ext cx="2303462" cy="1120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10 Grupo"/>
          <p:cNvGrpSpPr/>
          <p:nvPr/>
        </p:nvGrpSpPr>
        <p:grpSpPr>
          <a:xfrm>
            <a:off x="5076056" y="2564904"/>
            <a:ext cx="3073864" cy="830997"/>
            <a:chOff x="5076056" y="2916656"/>
            <a:chExt cx="3073864" cy="830997"/>
          </a:xfrm>
        </p:grpSpPr>
        <p:sp>
          <p:nvSpPr>
            <p:cNvPr id="2" name="1 CuadroTexto"/>
            <p:cNvSpPr txBox="1"/>
            <p:nvPr/>
          </p:nvSpPr>
          <p:spPr>
            <a:xfrm>
              <a:off x="5652120" y="2916656"/>
              <a:ext cx="2497800" cy="830997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Se comprueba la </a:t>
              </a:r>
            </a:p>
            <a:p>
              <a:r>
                <a:rPr lang="es-MX" dirty="0" smtClean="0"/>
                <a:t>hipótesis inductiva</a:t>
              </a:r>
              <a:endParaRPr lang="es-ES" dirty="0"/>
            </a:p>
          </p:txBody>
        </p:sp>
        <p:cxnSp>
          <p:nvCxnSpPr>
            <p:cNvPr id="4" name="3 Conector recto de flecha"/>
            <p:cNvCxnSpPr/>
            <p:nvPr/>
          </p:nvCxnSpPr>
          <p:spPr>
            <a:xfrm flipH="1">
              <a:off x="5076056" y="3332154"/>
              <a:ext cx="576064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11 Grupo"/>
          <p:cNvGrpSpPr/>
          <p:nvPr/>
        </p:nvGrpSpPr>
        <p:grpSpPr>
          <a:xfrm>
            <a:off x="4355976" y="5229200"/>
            <a:ext cx="4536504" cy="830997"/>
            <a:chOff x="4116160" y="5373216"/>
            <a:chExt cx="4536504" cy="830997"/>
          </a:xfrm>
        </p:grpSpPr>
        <p:sp>
          <p:nvSpPr>
            <p:cNvPr id="7" name="6 CuadroTexto"/>
            <p:cNvSpPr txBox="1"/>
            <p:nvPr/>
          </p:nvSpPr>
          <p:spPr>
            <a:xfrm>
              <a:off x="6034640" y="5373216"/>
              <a:ext cx="2618024" cy="830997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Se comprueba para </a:t>
              </a:r>
            </a:p>
            <a:p>
              <a:r>
                <a:rPr lang="es-MX" dirty="0" smtClean="0"/>
                <a:t>n+1</a:t>
              </a:r>
              <a:endParaRPr lang="es-ES" dirty="0"/>
            </a:p>
          </p:txBody>
        </p:sp>
        <p:cxnSp>
          <p:nvCxnSpPr>
            <p:cNvPr id="8" name="7 Conector recto de flecha"/>
            <p:cNvCxnSpPr/>
            <p:nvPr/>
          </p:nvCxnSpPr>
          <p:spPr>
            <a:xfrm flipH="1">
              <a:off x="4116160" y="5788714"/>
              <a:ext cx="1918480" cy="1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 de flecha"/>
            <p:cNvCxnSpPr>
              <a:stCxn id="7" idx="1"/>
            </p:cNvCxnSpPr>
            <p:nvPr/>
          </p:nvCxnSpPr>
          <p:spPr>
            <a:xfrm flipH="1" flipV="1">
              <a:off x="5447336" y="5373216"/>
              <a:ext cx="587304" cy="415499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091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/>
              <a:t>Definiciones Recursivas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Concepto </a:t>
            </a:r>
            <a:r>
              <a:rPr lang="es-ES_tradnl" dirty="0"/>
              <a:t>recursivo (definición inductiva)</a:t>
            </a:r>
          </a:p>
          <a:p>
            <a:pPr lvl="1"/>
            <a:r>
              <a:rPr lang="es-ES_tradnl" sz="2800" dirty="0"/>
              <a:t>Es una definición en la que el concepto se define en términos de él mismo</a:t>
            </a:r>
          </a:p>
          <a:p>
            <a:r>
              <a:rPr lang="es-ES_tradnl" dirty="0"/>
              <a:t>Componentes: </a:t>
            </a:r>
          </a:p>
          <a:p>
            <a:pPr marL="457200" lvl="1" indent="0">
              <a:buNone/>
            </a:pPr>
            <a:r>
              <a:rPr lang="es-ES_tradnl" sz="2800" dirty="0"/>
              <a:t>Regla Base: </a:t>
            </a:r>
            <a:endParaRPr lang="es-ES_tradnl" sz="2800" dirty="0" smtClean="0"/>
          </a:p>
          <a:p>
            <a:pPr lvl="1"/>
            <a:r>
              <a:rPr lang="es-ES_tradnl" sz="2800" dirty="0" smtClean="0"/>
              <a:t>Sirve </a:t>
            </a:r>
            <a:r>
              <a:rPr lang="es-ES_tradnl" sz="2800" dirty="0"/>
              <a:t>para definir la instancia más simple del </a:t>
            </a:r>
            <a:r>
              <a:rPr lang="es-ES_tradnl" sz="2800" dirty="0" smtClean="0"/>
              <a:t>concepto.</a:t>
            </a:r>
            <a:endParaRPr lang="es-ES_tradnl" sz="2800" dirty="0"/>
          </a:p>
          <a:p>
            <a:pPr marL="457200" lvl="1" indent="0">
              <a:buNone/>
            </a:pPr>
            <a:r>
              <a:rPr lang="es-ES_tradnl" sz="2800" dirty="0"/>
              <a:t>Regla inductiva: </a:t>
            </a:r>
            <a:endParaRPr lang="es-ES_tradnl" sz="2800" dirty="0" smtClean="0"/>
          </a:p>
          <a:p>
            <a:pPr lvl="1"/>
            <a:r>
              <a:rPr lang="es-ES_tradnl" sz="2800" dirty="0" smtClean="0"/>
              <a:t>Sirve </a:t>
            </a:r>
            <a:r>
              <a:rPr lang="es-ES_tradnl" sz="2800" dirty="0"/>
              <a:t>para construir instancias más complejas a partir de las sencillas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 smtClean="0"/>
              <a:t>Ejemplo: Factorial de un número, n!</a:t>
            </a:r>
            <a:endParaRPr lang="es-ES_tradnl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3200" dirty="0" smtClean="0"/>
              <a:t>Componentes</a:t>
            </a:r>
            <a:r>
              <a:rPr lang="es-ES_tradnl" sz="3200" dirty="0"/>
              <a:t>: </a:t>
            </a:r>
          </a:p>
          <a:p>
            <a:pPr marL="457200" lvl="1" indent="0">
              <a:buNone/>
            </a:pPr>
            <a:r>
              <a:rPr lang="es-ES_tradnl" sz="3200" dirty="0"/>
              <a:t>Regla Base: </a:t>
            </a:r>
            <a:endParaRPr lang="es-ES_tradnl" sz="3200" dirty="0" smtClean="0"/>
          </a:p>
          <a:p>
            <a:pPr lvl="1"/>
            <a:r>
              <a:rPr lang="es-ES_tradnl" sz="3200" dirty="0" smtClean="0"/>
              <a:t>la </a:t>
            </a:r>
            <a:r>
              <a:rPr lang="es-ES_tradnl" sz="3200" dirty="0"/>
              <a:t>instancia más simple del </a:t>
            </a:r>
            <a:r>
              <a:rPr lang="es-ES_tradnl" sz="3200" dirty="0" smtClean="0"/>
              <a:t>concepto</a:t>
            </a:r>
          </a:p>
          <a:p>
            <a:pPr lvl="1" algn="ctr">
              <a:buNone/>
            </a:pPr>
            <a:r>
              <a:rPr lang="es-ES_tradnl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0! = 1</a:t>
            </a:r>
            <a:endParaRPr lang="es-ES_tradnl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57200" lvl="1" indent="0">
              <a:buNone/>
            </a:pPr>
            <a:r>
              <a:rPr lang="es-ES_tradnl" sz="3200" dirty="0"/>
              <a:t>Regla inductiva: </a:t>
            </a:r>
            <a:endParaRPr lang="es-ES_tradnl" sz="3200" dirty="0" smtClean="0"/>
          </a:p>
          <a:p>
            <a:pPr lvl="1"/>
            <a:r>
              <a:rPr lang="es-ES_tradnl" sz="3200" dirty="0" smtClean="0"/>
              <a:t>Construir </a:t>
            </a:r>
            <a:r>
              <a:rPr lang="es-ES_tradnl" sz="3200" dirty="0"/>
              <a:t>instancias </a:t>
            </a:r>
            <a:r>
              <a:rPr lang="es-ES_tradnl" sz="3200" dirty="0" smtClean="0"/>
              <a:t>complejas </a:t>
            </a:r>
            <a:r>
              <a:rPr lang="es-ES_tradnl" sz="3200" dirty="0"/>
              <a:t>a partir de las </a:t>
            </a:r>
            <a:r>
              <a:rPr lang="es-ES_tradnl" sz="3200" dirty="0" smtClean="0"/>
              <a:t>sencillas</a:t>
            </a:r>
            <a:endParaRPr lang="es-ES_tradnl" sz="3200" dirty="0"/>
          </a:p>
          <a:p>
            <a:pPr lvl="1" algn="ctr">
              <a:buNone/>
            </a:pPr>
            <a:r>
              <a:rPr lang="es-ES_tradnl" sz="3200" dirty="0" smtClean="0">
                <a:solidFill>
                  <a:srgbClr val="FF0000"/>
                </a:solidFill>
              </a:rPr>
              <a:t>n! = n * (n-</a:t>
            </a:r>
            <a:r>
              <a:rPr lang="es-ES_tradnl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s-ES_tradnl" sz="3200" dirty="0" smtClean="0">
                <a:solidFill>
                  <a:srgbClr val="FF0000"/>
                </a:solidFill>
              </a:rPr>
              <a:t>)!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Definiciones recursivas para los lenguajes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s-MX" sz="3200" dirty="0">
                <a:solidFill>
                  <a:srgbClr val="00B050"/>
                </a:solidFill>
              </a:rPr>
              <a:t>Para establecer las propiedades que deben cumplir </a:t>
            </a:r>
            <a:r>
              <a:rPr lang="es-MX" sz="3200" dirty="0" smtClean="0">
                <a:solidFill>
                  <a:srgbClr val="00B050"/>
                </a:solidFill>
              </a:rPr>
              <a:t>las cadenas para pertenecer al lenguaje se </a:t>
            </a:r>
            <a:r>
              <a:rPr lang="es-MX" sz="3200" dirty="0">
                <a:solidFill>
                  <a:srgbClr val="00B050"/>
                </a:solidFill>
              </a:rPr>
              <a:t>pueden utilizar definiciones recursivas</a:t>
            </a:r>
            <a:r>
              <a:rPr lang="es-MX" sz="3200" dirty="0" smtClean="0">
                <a:solidFill>
                  <a:srgbClr val="00B05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endParaRPr lang="es-MX" sz="900" dirty="0" smtClean="0"/>
          </a:p>
          <a:p>
            <a:pPr>
              <a:lnSpc>
                <a:spcPct val="90000"/>
              </a:lnSpc>
            </a:pPr>
            <a:r>
              <a:rPr lang="es-MX" sz="3200" dirty="0" smtClean="0"/>
              <a:t>Lenguaje </a:t>
            </a:r>
            <a:r>
              <a:rPr lang="es-MX" sz="3200" dirty="0"/>
              <a:t>infinito: </a:t>
            </a:r>
            <a:r>
              <a:rPr lang="es-MX" sz="3200" dirty="0" smtClean="0"/>
              <a:t>Todos </a:t>
            </a:r>
            <a:r>
              <a:rPr lang="es-MX" sz="3200" dirty="0"/>
              <a:t>los </a:t>
            </a:r>
            <a:r>
              <a:rPr lang="es-MX" sz="3200" dirty="0" smtClean="0"/>
              <a:t>números binarios</a:t>
            </a:r>
            <a:endParaRPr lang="es-MX" sz="3200" dirty="0"/>
          </a:p>
          <a:p>
            <a:pPr marL="0" indent="0">
              <a:lnSpc>
                <a:spcPct val="90000"/>
              </a:lnSpc>
              <a:buNone/>
            </a:pPr>
            <a:r>
              <a:rPr lang="es-MX" sz="3200" dirty="0" smtClean="0">
                <a:sym typeface="Symbol" pitchFamily="18" charset="2"/>
              </a:rPr>
              <a:t>    </a:t>
            </a:r>
            <a:r>
              <a:rPr lang="es-MX" sz="3200" dirty="0">
                <a:sym typeface="Symbol" pitchFamily="18" charset="2"/>
              </a:rPr>
              <a:t>= {0,1</a:t>
            </a:r>
            <a:r>
              <a:rPr lang="es-MX" sz="3200" dirty="0" smtClean="0">
                <a:sym typeface="Symbol" pitchFamily="18" charset="2"/>
              </a:rPr>
              <a:t>}</a:t>
            </a:r>
          </a:p>
          <a:p>
            <a:pPr marL="0" indent="0">
              <a:lnSpc>
                <a:spcPct val="90000"/>
              </a:lnSpc>
              <a:buNone/>
            </a:pPr>
            <a:endParaRPr lang="es-MX" sz="900" dirty="0">
              <a:latin typeface="Monotype Corsiva" pitchFamily="66" charset="0"/>
            </a:endParaRPr>
          </a:p>
          <a:p>
            <a:pPr>
              <a:lnSpc>
                <a:spcPct val="90000"/>
              </a:lnSpc>
            </a:pPr>
            <a:r>
              <a:rPr lang="es-MX" sz="3200" dirty="0" smtClean="0"/>
              <a:t>Componentes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MX" sz="3200" dirty="0" smtClean="0"/>
              <a:t>Reglas Base:</a:t>
            </a:r>
          </a:p>
          <a:p>
            <a:pPr lvl="1">
              <a:lnSpc>
                <a:spcPct val="90000"/>
              </a:lnSpc>
            </a:pPr>
            <a:r>
              <a:rPr lang="es-MX" sz="2800" dirty="0">
                <a:sym typeface="Symbol" pitchFamily="18" charset="2"/>
              </a:rPr>
              <a:t>1  </a:t>
            </a:r>
            <a:r>
              <a:rPr lang="es-MX" sz="2800" dirty="0" smtClean="0">
                <a:latin typeface="Monotype Corsiva" pitchFamily="66" charset="0"/>
                <a:sym typeface="Symbol" pitchFamily="18" charset="2"/>
              </a:rPr>
              <a:t>L</a:t>
            </a:r>
            <a:r>
              <a:rPr lang="es-MX" sz="2800" dirty="0" smtClean="0">
                <a:sym typeface="Symbol" pitchFamily="18" charset="2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s-MX" sz="2800" dirty="0" smtClean="0">
                <a:sym typeface="Symbol" pitchFamily="18" charset="2"/>
              </a:rPr>
              <a:t>0 </a:t>
            </a:r>
            <a:r>
              <a:rPr lang="es-MX" sz="2800" dirty="0">
                <a:sym typeface="Symbol" pitchFamily="18" charset="2"/>
              </a:rPr>
              <a:t> </a:t>
            </a:r>
            <a:r>
              <a:rPr lang="es-MX" sz="2800" dirty="0">
                <a:latin typeface="Monotype Corsiva" pitchFamily="66" charset="0"/>
                <a:sym typeface="Symbol" pitchFamily="18" charset="2"/>
              </a:rPr>
              <a:t>L</a:t>
            </a:r>
            <a:r>
              <a:rPr lang="es-MX" sz="2800" dirty="0" smtClean="0"/>
              <a:t> </a:t>
            </a:r>
            <a:endParaRPr lang="es-MX" sz="2800" dirty="0" smtClean="0">
              <a:latin typeface="Monotype Corsiva" pitchFamily="66" charset="0"/>
            </a:endParaRPr>
          </a:p>
          <a:p>
            <a:pPr>
              <a:lnSpc>
                <a:spcPct val="90000"/>
              </a:lnSpc>
            </a:pPr>
            <a:endParaRPr lang="es-MX" sz="800" dirty="0"/>
          </a:p>
          <a:p>
            <a:pPr marL="0" indent="0">
              <a:lnSpc>
                <a:spcPct val="90000"/>
              </a:lnSpc>
              <a:buNone/>
            </a:pPr>
            <a:r>
              <a:rPr lang="es-MX" sz="3200" dirty="0" smtClean="0"/>
              <a:t>Regla Inductiva o recursiva: </a:t>
            </a:r>
          </a:p>
          <a:p>
            <a:pPr lvl="1">
              <a:lnSpc>
                <a:spcPct val="90000"/>
              </a:lnSpc>
            </a:pPr>
            <a:r>
              <a:rPr lang="es-ES_tradnl" sz="2800" dirty="0" smtClean="0">
                <a:sym typeface="Symbol" pitchFamily="18" charset="2"/>
              </a:rPr>
              <a:t>si </a:t>
            </a:r>
            <a:r>
              <a:rPr lang="es-ES_tradnl" sz="2800" i="1" dirty="0">
                <a:sym typeface="Symbol" pitchFamily="18" charset="2"/>
              </a:rPr>
              <a:t>u</a:t>
            </a:r>
            <a:r>
              <a:rPr lang="es-ES_tradnl" sz="2800" dirty="0">
                <a:sym typeface="Symbol" pitchFamily="18" charset="2"/>
              </a:rPr>
              <a:t>  </a:t>
            </a:r>
            <a:r>
              <a:rPr lang="es-ES_tradnl" sz="2800" dirty="0">
                <a:latin typeface="Monotype Corsiva" pitchFamily="66" charset="0"/>
              </a:rPr>
              <a:t>L</a:t>
            </a:r>
            <a:r>
              <a:rPr lang="es-ES_tradnl" sz="2800" dirty="0"/>
              <a:t> </a:t>
            </a:r>
            <a:r>
              <a:rPr lang="es-ES_tradnl" sz="2800" dirty="0">
                <a:latin typeface="Garamond" pitchFamily="18" charset="0"/>
              </a:rPr>
              <a:t>y </a:t>
            </a:r>
            <a:r>
              <a:rPr lang="es-ES_tradnl" sz="2800" i="1" dirty="0"/>
              <a:t>a</a:t>
            </a:r>
            <a:r>
              <a:rPr lang="es-ES_tradnl" sz="2800" dirty="0">
                <a:latin typeface="Garamond" pitchFamily="18" charset="0"/>
              </a:rPr>
              <a:t> </a:t>
            </a:r>
            <a:r>
              <a:rPr lang="es-ES_tradnl" sz="2800" dirty="0">
                <a:latin typeface="Garamond" pitchFamily="18" charset="0"/>
                <a:sym typeface="Symbol" pitchFamily="18" charset="2"/>
              </a:rPr>
              <a:t> </a:t>
            </a:r>
            <a:r>
              <a:rPr lang="es-ES_tradnl" sz="2800" dirty="0">
                <a:sym typeface="Symbol" pitchFamily="18" charset="2"/>
              </a:rPr>
              <a:t>  </a:t>
            </a:r>
            <a:r>
              <a:rPr lang="es-ES_tradnl" sz="2800" i="1" dirty="0" err="1">
                <a:sym typeface="Symbol" pitchFamily="18" charset="2"/>
              </a:rPr>
              <a:t>au</a:t>
            </a:r>
            <a:r>
              <a:rPr lang="es-ES_tradnl" sz="2800" dirty="0">
                <a:sym typeface="Symbol" pitchFamily="18" charset="2"/>
              </a:rPr>
              <a:t>  </a:t>
            </a:r>
            <a:r>
              <a:rPr lang="es-ES_tradnl" sz="2800" dirty="0">
                <a:latin typeface="Monotype Corsiva" pitchFamily="66" charset="0"/>
              </a:rPr>
              <a:t>L</a:t>
            </a:r>
            <a:r>
              <a:rPr lang="es-ES_tradnl" sz="2800" dirty="0"/>
              <a:t>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8767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Definiciones recursivas para los lenguajes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sz="3200" dirty="0"/>
              <a:t>Lenguaje infinito: </a:t>
            </a:r>
            <a:r>
              <a:rPr lang="es-MX" sz="3200" dirty="0" smtClean="0"/>
              <a:t>Todos </a:t>
            </a:r>
            <a:r>
              <a:rPr lang="es-MX" sz="3200" dirty="0"/>
              <a:t>los </a:t>
            </a:r>
            <a:r>
              <a:rPr lang="es-MX" sz="3200" dirty="0" smtClean="0"/>
              <a:t>números binarios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MX" sz="3200" dirty="0" smtClean="0">
                <a:sym typeface="Symbol" pitchFamily="18" charset="2"/>
              </a:rPr>
              <a:t>     </a:t>
            </a:r>
            <a:r>
              <a:rPr lang="es-MX" sz="3200" dirty="0">
                <a:sym typeface="Symbol" pitchFamily="18" charset="2"/>
              </a:rPr>
              <a:t>= {0,1}</a:t>
            </a:r>
          </a:p>
          <a:p>
            <a:pPr marL="0" indent="0">
              <a:lnSpc>
                <a:spcPct val="90000"/>
              </a:lnSpc>
              <a:buNone/>
            </a:pPr>
            <a:endParaRPr lang="es-MX" sz="900" dirty="0">
              <a:latin typeface="Monotype Corsiva" pitchFamily="66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s-MX" sz="3200" dirty="0" smtClean="0"/>
              <a:t>Reglas Base: </a:t>
            </a:r>
            <a:r>
              <a:rPr lang="es-MX" sz="2800" dirty="0" smtClean="0">
                <a:sym typeface="Symbol" pitchFamily="18" charset="2"/>
              </a:rPr>
              <a:t>1  </a:t>
            </a:r>
            <a:r>
              <a:rPr lang="es-MX" sz="2800" dirty="0" smtClean="0">
                <a:latin typeface="Monotype Corsiva" pitchFamily="66" charset="0"/>
                <a:sym typeface="Symbol" pitchFamily="18" charset="2"/>
              </a:rPr>
              <a:t>L</a:t>
            </a:r>
            <a:r>
              <a:rPr lang="es-MX" sz="2800" dirty="0" smtClean="0">
                <a:sym typeface="Symbol" pitchFamily="18" charset="2"/>
              </a:rPr>
              <a:t>, 0 </a:t>
            </a:r>
            <a:r>
              <a:rPr lang="es-MX" sz="2800" dirty="0">
                <a:sym typeface="Symbol" pitchFamily="18" charset="2"/>
              </a:rPr>
              <a:t> </a:t>
            </a:r>
            <a:r>
              <a:rPr lang="es-MX" sz="2800" dirty="0">
                <a:latin typeface="Monotype Corsiva" pitchFamily="66" charset="0"/>
                <a:sym typeface="Symbol" pitchFamily="18" charset="2"/>
              </a:rPr>
              <a:t>L</a:t>
            </a:r>
            <a:r>
              <a:rPr lang="es-MX" sz="2800" dirty="0" smtClean="0"/>
              <a:t> </a:t>
            </a:r>
            <a:endParaRPr lang="es-MX" sz="2800" dirty="0" smtClean="0">
              <a:latin typeface="Monotype Corsiva" pitchFamily="66" charset="0"/>
            </a:endParaRPr>
          </a:p>
          <a:p>
            <a:pPr>
              <a:lnSpc>
                <a:spcPct val="90000"/>
              </a:lnSpc>
            </a:pPr>
            <a:endParaRPr lang="es-MX" sz="800" dirty="0"/>
          </a:p>
          <a:p>
            <a:pPr marL="0" indent="0">
              <a:lnSpc>
                <a:spcPct val="90000"/>
              </a:lnSpc>
              <a:buNone/>
            </a:pPr>
            <a:r>
              <a:rPr lang="es-MX" sz="3200" dirty="0" smtClean="0"/>
              <a:t>Regla Recursiva: </a:t>
            </a:r>
            <a:r>
              <a:rPr lang="es-ES_tradnl" sz="2800" dirty="0" smtClean="0">
                <a:sym typeface="Symbol" pitchFamily="18" charset="2"/>
              </a:rPr>
              <a:t>si </a:t>
            </a:r>
            <a:r>
              <a:rPr lang="es-ES_tradnl" sz="2800" i="1" dirty="0">
                <a:sym typeface="Symbol" pitchFamily="18" charset="2"/>
              </a:rPr>
              <a:t>u</a:t>
            </a:r>
            <a:r>
              <a:rPr lang="es-ES_tradnl" sz="2800" dirty="0">
                <a:sym typeface="Symbol" pitchFamily="18" charset="2"/>
              </a:rPr>
              <a:t> </a:t>
            </a:r>
            <a:r>
              <a:rPr lang="es-ES_tradnl" sz="2800" dirty="0" smtClean="0">
                <a:sym typeface="Symbol" pitchFamily="18" charset="2"/>
              </a:rPr>
              <a:t> </a:t>
            </a:r>
            <a:r>
              <a:rPr lang="es-ES_tradnl" sz="2800" dirty="0">
                <a:latin typeface="Monotype Corsiva" pitchFamily="66" charset="0"/>
              </a:rPr>
              <a:t>L</a:t>
            </a:r>
            <a:r>
              <a:rPr lang="es-ES_tradnl" sz="2800" dirty="0"/>
              <a:t> </a:t>
            </a:r>
            <a:r>
              <a:rPr lang="es-ES_tradnl" sz="2800" dirty="0">
                <a:latin typeface="Garamond" pitchFamily="18" charset="0"/>
              </a:rPr>
              <a:t>y </a:t>
            </a:r>
            <a:r>
              <a:rPr lang="es-ES_tradnl" sz="2800" i="1" dirty="0"/>
              <a:t>a</a:t>
            </a:r>
            <a:r>
              <a:rPr lang="es-ES_tradnl" sz="2800" dirty="0">
                <a:latin typeface="Garamond" pitchFamily="18" charset="0"/>
              </a:rPr>
              <a:t> </a:t>
            </a:r>
            <a:r>
              <a:rPr lang="es-ES_tradnl" sz="2800" dirty="0">
                <a:latin typeface="Garamond" pitchFamily="18" charset="0"/>
                <a:sym typeface="Symbol" pitchFamily="18" charset="2"/>
              </a:rPr>
              <a:t> </a:t>
            </a:r>
            <a:r>
              <a:rPr lang="es-ES_tradnl" sz="2800" dirty="0">
                <a:sym typeface="Symbol" pitchFamily="18" charset="2"/>
              </a:rPr>
              <a:t>  </a:t>
            </a:r>
            <a:r>
              <a:rPr lang="es-ES_tradnl" sz="2800" i="1" dirty="0" err="1">
                <a:sym typeface="Symbol" pitchFamily="18" charset="2"/>
              </a:rPr>
              <a:t>au</a:t>
            </a:r>
            <a:r>
              <a:rPr lang="es-ES_tradnl" sz="2800" dirty="0">
                <a:sym typeface="Symbol" pitchFamily="18" charset="2"/>
              </a:rPr>
              <a:t>  </a:t>
            </a:r>
            <a:r>
              <a:rPr lang="es-ES_tradnl" sz="2800" dirty="0">
                <a:latin typeface="Monotype Corsiva" pitchFamily="66" charset="0"/>
              </a:rPr>
              <a:t>L</a:t>
            </a:r>
            <a:r>
              <a:rPr lang="es-ES_tradnl" sz="2800" dirty="0"/>
              <a:t>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899592" y="3429000"/>
            <a:ext cx="10438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>
                <a:latin typeface="Monotype Corsiva" pitchFamily="66" charset="0"/>
                <a:sym typeface="Symbol" pitchFamily="18" charset="2"/>
              </a:rPr>
              <a:t>L </a:t>
            </a:r>
            <a:r>
              <a:rPr lang="es-MX" sz="3200" dirty="0" smtClean="0">
                <a:latin typeface="+mn-lt"/>
                <a:sym typeface="Symbol" pitchFamily="18" charset="2"/>
              </a:rPr>
              <a:t>= {</a:t>
            </a:r>
            <a:endParaRPr lang="es-ES" sz="3200" dirty="0">
              <a:latin typeface="+mn-lt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82530" y="4090224"/>
            <a:ext cx="1008609" cy="4909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dirty="0">
                <a:solidFill>
                  <a:srgbClr val="00B050"/>
                </a:solidFill>
                <a:latin typeface="Times New Roman"/>
                <a:sym typeface="Symbol" pitchFamily="18" charset="2"/>
              </a:rPr>
              <a:t>1  </a:t>
            </a:r>
            <a:r>
              <a:rPr lang="es-MX" sz="2800" b="1" kern="0" dirty="0">
                <a:solidFill>
                  <a:srgbClr val="00B050"/>
                </a:solidFill>
                <a:latin typeface="Monotype Corsiva" pitchFamily="66" charset="0"/>
                <a:sym typeface="Symbol" pitchFamily="18" charset="2"/>
              </a:rPr>
              <a:t>L</a:t>
            </a:r>
            <a:endParaRPr lang="es-ES" sz="2800" b="1" kern="0" dirty="0">
              <a:solidFill>
                <a:srgbClr val="00B050"/>
              </a:solidFill>
              <a:latin typeface="Times New Roman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051720" y="342900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>
                <a:latin typeface="+mn-lt"/>
                <a:sym typeface="Symbol" pitchFamily="18" charset="2"/>
              </a:rPr>
              <a:t> 1,</a:t>
            </a:r>
            <a:endParaRPr lang="es-ES" sz="3200" dirty="0">
              <a:latin typeface="+mn-lt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934858" y="4090224"/>
            <a:ext cx="1008609" cy="4909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800" b="1" kern="0" dirty="0" smtClean="0">
                <a:solidFill>
                  <a:srgbClr val="00B050"/>
                </a:solidFill>
                <a:latin typeface="Times New Roman"/>
                <a:sym typeface="Symbol" pitchFamily="18" charset="2"/>
              </a:rPr>
              <a:t>0 </a:t>
            </a:r>
            <a:r>
              <a:rPr lang="es-MX" sz="2800" b="1" kern="0" dirty="0">
                <a:solidFill>
                  <a:srgbClr val="00B050"/>
                </a:solidFill>
                <a:latin typeface="Times New Roman"/>
                <a:sym typeface="Symbol" pitchFamily="18" charset="2"/>
              </a:rPr>
              <a:t> </a:t>
            </a:r>
            <a:r>
              <a:rPr lang="es-MX" sz="2800" b="1" kern="0" dirty="0">
                <a:solidFill>
                  <a:srgbClr val="00B050"/>
                </a:solidFill>
                <a:latin typeface="Monotype Corsiva" pitchFamily="66" charset="0"/>
                <a:sym typeface="Symbol" pitchFamily="18" charset="2"/>
              </a:rPr>
              <a:t>L</a:t>
            </a:r>
            <a:endParaRPr lang="es-ES" sz="2800" b="1" kern="0" dirty="0">
              <a:solidFill>
                <a:srgbClr val="00B050"/>
              </a:solidFill>
              <a:latin typeface="Times New Roman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691680" y="342900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>
                <a:latin typeface="+mn-lt"/>
                <a:sym typeface="Symbol" pitchFamily="18" charset="2"/>
              </a:rPr>
              <a:t> 0,</a:t>
            </a:r>
            <a:endParaRPr lang="es-ES" sz="3200" dirty="0">
              <a:latin typeface="+mn-lt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55576" y="4581128"/>
            <a:ext cx="3879588" cy="14219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ES_tradnl" dirty="0">
                <a:sym typeface="Symbol" pitchFamily="18" charset="2"/>
              </a:rPr>
              <a:t>si </a:t>
            </a:r>
            <a:r>
              <a:rPr lang="es-ES_tradnl" i="1" dirty="0">
                <a:sym typeface="Symbol" pitchFamily="18" charset="2"/>
              </a:rPr>
              <a:t>u</a:t>
            </a:r>
            <a:r>
              <a:rPr lang="es-ES_tradnl" dirty="0">
                <a:sym typeface="Symbol" pitchFamily="18" charset="2"/>
              </a:rPr>
              <a:t>  </a:t>
            </a:r>
            <a:r>
              <a:rPr lang="es-ES_tradnl" dirty="0">
                <a:latin typeface="Monotype Corsiva" pitchFamily="66" charset="0"/>
              </a:rPr>
              <a:t>L</a:t>
            </a:r>
            <a:r>
              <a:rPr lang="es-ES_tradnl" dirty="0"/>
              <a:t> </a:t>
            </a:r>
            <a:r>
              <a:rPr lang="es-ES_tradnl" dirty="0">
                <a:latin typeface="Garamond" pitchFamily="18" charset="0"/>
              </a:rPr>
              <a:t>y </a:t>
            </a:r>
            <a:r>
              <a:rPr lang="es-ES_tradnl" i="1" dirty="0"/>
              <a:t>a</a:t>
            </a:r>
            <a:r>
              <a:rPr lang="es-ES_tradnl" dirty="0">
                <a:latin typeface="Garamond" pitchFamily="18" charset="0"/>
              </a:rPr>
              <a:t> </a:t>
            </a:r>
            <a:r>
              <a:rPr lang="es-ES_tradnl" dirty="0">
                <a:latin typeface="Garamond" pitchFamily="18" charset="0"/>
                <a:sym typeface="Symbol" pitchFamily="18" charset="2"/>
              </a:rPr>
              <a:t> </a:t>
            </a:r>
            <a:r>
              <a:rPr lang="es-ES_tradnl" dirty="0">
                <a:sym typeface="Symbol" pitchFamily="18" charset="2"/>
              </a:rPr>
              <a:t>  </a:t>
            </a:r>
            <a:r>
              <a:rPr lang="es-ES_tradnl" i="1" dirty="0" err="1">
                <a:sym typeface="Symbol" pitchFamily="18" charset="2"/>
              </a:rPr>
              <a:t>au</a:t>
            </a:r>
            <a:r>
              <a:rPr lang="es-ES_tradnl" dirty="0">
                <a:sym typeface="Symbol" pitchFamily="18" charset="2"/>
              </a:rPr>
              <a:t>  </a:t>
            </a:r>
            <a:r>
              <a:rPr lang="es-ES_tradnl" dirty="0" smtClean="0">
                <a:latin typeface="Monotype Corsiva" pitchFamily="66" charset="0"/>
              </a:rPr>
              <a:t>L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dirty="0">
                <a:latin typeface="+mn-lt"/>
              </a:rPr>
              <a:t> </a:t>
            </a:r>
            <a:r>
              <a:rPr lang="es-ES_tradnl" dirty="0" smtClean="0">
                <a:latin typeface="+mn-lt"/>
              </a:rPr>
              <a:t>             u = 0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dirty="0" smtClean="0">
                <a:latin typeface="+mn-lt"/>
              </a:rPr>
              <a:t>a = 0			a = 1</a:t>
            </a:r>
          </a:p>
          <a:p>
            <a:pPr>
              <a:lnSpc>
                <a:spcPct val="90000"/>
              </a:lnSpc>
            </a:pPr>
            <a:r>
              <a:rPr lang="es-ES_tradnl" dirty="0" err="1" smtClean="0">
                <a:latin typeface="+mn-lt"/>
              </a:rPr>
              <a:t>au</a:t>
            </a:r>
            <a:r>
              <a:rPr lang="es-ES_tradnl" dirty="0" smtClean="0">
                <a:latin typeface="+mn-lt"/>
              </a:rPr>
              <a:t> = 00		</a:t>
            </a:r>
            <a:r>
              <a:rPr lang="es-ES_tradnl" dirty="0" err="1"/>
              <a:t>au</a:t>
            </a:r>
            <a:r>
              <a:rPr lang="es-ES_tradnl" dirty="0"/>
              <a:t> = </a:t>
            </a:r>
            <a:r>
              <a:rPr lang="es-ES_tradnl" dirty="0" smtClean="0"/>
              <a:t>10</a:t>
            </a:r>
            <a:endParaRPr lang="es-ES_tradnl" dirty="0"/>
          </a:p>
        </p:txBody>
      </p:sp>
      <p:sp>
        <p:nvSpPr>
          <p:cNvPr id="10" name="9 CuadroTexto"/>
          <p:cNvSpPr txBox="1"/>
          <p:nvPr/>
        </p:nvSpPr>
        <p:spPr>
          <a:xfrm>
            <a:off x="2411760" y="3429000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>
                <a:latin typeface="+mn-lt"/>
                <a:sym typeface="Symbol" pitchFamily="18" charset="2"/>
              </a:rPr>
              <a:t> 00, 10,</a:t>
            </a:r>
            <a:endParaRPr lang="es-ES" sz="3200" dirty="0">
              <a:latin typeface="+mn-lt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796868" y="4599360"/>
            <a:ext cx="3879588" cy="14219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ES_tradnl" dirty="0">
                <a:sym typeface="Symbol" pitchFamily="18" charset="2"/>
              </a:rPr>
              <a:t>si </a:t>
            </a:r>
            <a:r>
              <a:rPr lang="es-ES_tradnl" i="1" dirty="0">
                <a:sym typeface="Symbol" pitchFamily="18" charset="2"/>
              </a:rPr>
              <a:t>u</a:t>
            </a:r>
            <a:r>
              <a:rPr lang="es-ES_tradnl" dirty="0">
                <a:sym typeface="Symbol" pitchFamily="18" charset="2"/>
              </a:rPr>
              <a:t>  </a:t>
            </a:r>
            <a:r>
              <a:rPr lang="es-ES_tradnl" dirty="0">
                <a:latin typeface="Monotype Corsiva" pitchFamily="66" charset="0"/>
              </a:rPr>
              <a:t>L</a:t>
            </a:r>
            <a:r>
              <a:rPr lang="es-ES_tradnl" dirty="0"/>
              <a:t> </a:t>
            </a:r>
            <a:r>
              <a:rPr lang="es-ES_tradnl" dirty="0">
                <a:latin typeface="Garamond" pitchFamily="18" charset="0"/>
              </a:rPr>
              <a:t>y </a:t>
            </a:r>
            <a:r>
              <a:rPr lang="es-ES_tradnl" i="1" dirty="0"/>
              <a:t>a</a:t>
            </a:r>
            <a:r>
              <a:rPr lang="es-ES_tradnl" dirty="0">
                <a:latin typeface="Garamond" pitchFamily="18" charset="0"/>
              </a:rPr>
              <a:t> </a:t>
            </a:r>
            <a:r>
              <a:rPr lang="es-ES_tradnl" dirty="0">
                <a:latin typeface="Garamond" pitchFamily="18" charset="0"/>
                <a:sym typeface="Symbol" pitchFamily="18" charset="2"/>
              </a:rPr>
              <a:t> </a:t>
            </a:r>
            <a:r>
              <a:rPr lang="es-ES_tradnl" dirty="0">
                <a:sym typeface="Symbol" pitchFamily="18" charset="2"/>
              </a:rPr>
              <a:t>  </a:t>
            </a:r>
            <a:r>
              <a:rPr lang="es-ES_tradnl" i="1" dirty="0" err="1">
                <a:sym typeface="Symbol" pitchFamily="18" charset="2"/>
              </a:rPr>
              <a:t>au</a:t>
            </a:r>
            <a:r>
              <a:rPr lang="es-ES_tradnl" dirty="0">
                <a:sym typeface="Symbol" pitchFamily="18" charset="2"/>
              </a:rPr>
              <a:t>  </a:t>
            </a:r>
            <a:r>
              <a:rPr lang="es-ES_tradnl" dirty="0" smtClean="0">
                <a:latin typeface="Monotype Corsiva" pitchFamily="66" charset="0"/>
              </a:rPr>
              <a:t>L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dirty="0">
                <a:latin typeface="+mn-lt"/>
              </a:rPr>
              <a:t> </a:t>
            </a:r>
            <a:r>
              <a:rPr lang="es-ES_tradnl" dirty="0" smtClean="0">
                <a:latin typeface="+mn-lt"/>
              </a:rPr>
              <a:t>             u = 1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dirty="0" smtClean="0">
                <a:latin typeface="+mn-lt"/>
              </a:rPr>
              <a:t>a = 0			a = 1</a:t>
            </a:r>
          </a:p>
          <a:p>
            <a:pPr>
              <a:lnSpc>
                <a:spcPct val="90000"/>
              </a:lnSpc>
            </a:pPr>
            <a:r>
              <a:rPr lang="es-ES_tradnl" dirty="0" err="1" smtClean="0">
                <a:latin typeface="+mn-lt"/>
              </a:rPr>
              <a:t>au</a:t>
            </a:r>
            <a:r>
              <a:rPr lang="es-ES_tradnl" dirty="0" smtClean="0">
                <a:latin typeface="+mn-lt"/>
              </a:rPr>
              <a:t> = 01		</a:t>
            </a:r>
            <a:r>
              <a:rPr lang="es-ES_tradnl" dirty="0" err="1"/>
              <a:t>au</a:t>
            </a:r>
            <a:r>
              <a:rPr lang="es-ES_tradnl" dirty="0"/>
              <a:t> = </a:t>
            </a:r>
            <a:r>
              <a:rPr lang="es-ES_tradnl" dirty="0" smtClean="0"/>
              <a:t>11</a:t>
            </a:r>
            <a:endParaRPr lang="es-ES_tradnl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588276" y="3429000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>
                <a:latin typeface="+mn-lt"/>
                <a:sym typeface="Symbol" pitchFamily="18" charset="2"/>
              </a:rPr>
              <a:t> 01, 11,</a:t>
            </a:r>
            <a:endParaRPr lang="es-ES" sz="3200" dirty="0">
              <a:latin typeface="+mn-lt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31168" y="4509120"/>
            <a:ext cx="8361312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es-ES_tradnl" dirty="0">
                <a:sym typeface="Symbol" pitchFamily="18" charset="2"/>
              </a:rPr>
              <a:t>si </a:t>
            </a:r>
            <a:r>
              <a:rPr lang="es-ES_tradnl" i="1" dirty="0">
                <a:sym typeface="Symbol" pitchFamily="18" charset="2"/>
              </a:rPr>
              <a:t>u</a:t>
            </a:r>
            <a:r>
              <a:rPr lang="es-ES_tradnl" dirty="0">
                <a:sym typeface="Symbol" pitchFamily="18" charset="2"/>
              </a:rPr>
              <a:t>  </a:t>
            </a:r>
            <a:r>
              <a:rPr lang="es-ES_tradnl" dirty="0">
                <a:latin typeface="Monotype Corsiva" pitchFamily="66" charset="0"/>
              </a:rPr>
              <a:t>L</a:t>
            </a:r>
            <a:r>
              <a:rPr lang="es-ES_tradnl" dirty="0"/>
              <a:t> </a:t>
            </a:r>
            <a:r>
              <a:rPr lang="es-ES_tradnl" dirty="0">
                <a:latin typeface="Garamond" pitchFamily="18" charset="0"/>
              </a:rPr>
              <a:t>y </a:t>
            </a:r>
            <a:r>
              <a:rPr lang="es-ES_tradnl" i="1" dirty="0"/>
              <a:t>a</a:t>
            </a:r>
            <a:r>
              <a:rPr lang="es-ES_tradnl" dirty="0">
                <a:latin typeface="Garamond" pitchFamily="18" charset="0"/>
              </a:rPr>
              <a:t> </a:t>
            </a:r>
            <a:r>
              <a:rPr lang="es-ES_tradnl" dirty="0">
                <a:latin typeface="Garamond" pitchFamily="18" charset="0"/>
                <a:sym typeface="Symbol" pitchFamily="18" charset="2"/>
              </a:rPr>
              <a:t> </a:t>
            </a:r>
            <a:r>
              <a:rPr lang="es-ES_tradnl" dirty="0">
                <a:sym typeface="Symbol" pitchFamily="18" charset="2"/>
              </a:rPr>
              <a:t>  </a:t>
            </a:r>
            <a:r>
              <a:rPr lang="es-ES_tradnl" i="1" dirty="0" err="1">
                <a:sym typeface="Symbol" pitchFamily="18" charset="2"/>
              </a:rPr>
              <a:t>au</a:t>
            </a:r>
            <a:r>
              <a:rPr lang="es-ES_tradnl" dirty="0">
                <a:sym typeface="Symbol" pitchFamily="18" charset="2"/>
              </a:rPr>
              <a:t>  </a:t>
            </a:r>
            <a:r>
              <a:rPr lang="es-ES_tradnl" dirty="0" smtClean="0">
                <a:latin typeface="Monotype Corsiva" pitchFamily="66" charset="0"/>
              </a:rPr>
              <a:t>L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dirty="0">
                <a:latin typeface="+mn-lt"/>
              </a:rPr>
              <a:t> </a:t>
            </a:r>
            <a:r>
              <a:rPr lang="es-ES_tradnl" dirty="0" smtClean="0">
                <a:latin typeface="+mn-lt"/>
              </a:rPr>
              <a:t>     u = 00	    u=10	        u=01	             u=11 </a:t>
            </a:r>
          </a:p>
          <a:p>
            <a:pPr>
              <a:lnSpc>
                <a:spcPct val="90000"/>
              </a:lnSpc>
            </a:pPr>
            <a:r>
              <a:rPr lang="es-ES_tradnl" dirty="0" smtClean="0">
                <a:latin typeface="+mn-lt"/>
              </a:rPr>
              <a:t>a = 0	a = 1      </a:t>
            </a:r>
            <a:r>
              <a:rPr lang="es-ES_tradnl" dirty="0" smtClean="0"/>
              <a:t>a </a:t>
            </a:r>
            <a:r>
              <a:rPr lang="es-ES_tradnl" dirty="0"/>
              <a:t>= 0	a = </a:t>
            </a:r>
            <a:r>
              <a:rPr lang="es-ES_tradnl" dirty="0" smtClean="0"/>
              <a:t>1        a </a:t>
            </a:r>
            <a:r>
              <a:rPr lang="es-ES_tradnl" dirty="0"/>
              <a:t>= </a:t>
            </a:r>
            <a:r>
              <a:rPr lang="es-ES_tradnl" dirty="0" smtClean="0"/>
              <a:t>0  a </a:t>
            </a:r>
            <a:r>
              <a:rPr lang="es-ES_tradnl" dirty="0"/>
              <a:t>= </a:t>
            </a:r>
            <a:r>
              <a:rPr lang="es-ES_tradnl" dirty="0" smtClean="0"/>
              <a:t>1        a </a:t>
            </a:r>
            <a:r>
              <a:rPr lang="es-ES_tradnl" dirty="0"/>
              <a:t>= </a:t>
            </a:r>
            <a:r>
              <a:rPr lang="es-ES_tradnl" dirty="0" smtClean="0"/>
              <a:t>0   a </a:t>
            </a:r>
            <a:r>
              <a:rPr lang="es-ES_tradnl" dirty="0"/>
              <a:t>= </a:t>
            </a:r>
            <a:r>
              <a:rPr lang="es-ES_tradnl" dirty="0" smtClean="0"/>
              <a:t>1</a:t>
            </a:r>
            <a:endParaRPr lang="es-ES_tradnl" dirty="0" smtClean="0">
              <a:latin typeface="+mn-lt"/>
            </a:endParaRPr>
          </a:p>
          <a:p>
            <a:pPr>
              <a:lnSpc>
                <a:spcPct val="90000"/>
              </a:lnSpc>
            </a:pPr>
            <a:r>
              <a:rPr lang="es-ES_tradnl" dirty="0" err="1" smtClean="0">
                <a:latin typeface="+mn-lt"/>
              </a:rPr>
              <a:t>au</a:t>
            </a:r>
            <a:r>
              <a:rPr lang="es-ES_tradnl" dirty="0" smtClean="0">
                <a:latin typeface="+mn-lt"/>
              </a:rPr>
              <a:t> = 000, 100	  </a:t>
            </a:r>
            <a:r>
              <a:rPr lang="es-ES_tradnl" dirty="0" err="1" smtClean="0"/>
              <a:t>au</a:t>
            </a:r>
            <a:r>
              <a:rPr lang="es-ES_tradnl" dirty="0" smtClean="0"/>
              <a:t> </a:t>
            </a:r>
            <a:r>
              <a:rPr lang="es-ES_tradnl" dirty="0"/>
              <a:t>= </a:t>
            </a:r>
            <a:r>
              <a:rPr lang="es-ES_tradnl" dirty="0" smtClean="0"/>
              <a:t>010, 110    </a:t>
            </a:r>
            <a:r>
              <a:rPr lang="es-ES_tradnl" dirty="0" err="1" smtClean="0"/>
              <a:t>au</a:t>
            </a:r>
            <a:r>
              <a:rPr lang="es-ES_tradnl" dirty="0" smtClean="0"/>
              <a:t> </a:t>
            </a:r>
            <a:r>
              <a:rPr lang="es-ES_tradnl" dirty="0"/>
              <a:t>= </a:t>
            </a:r>
            <a:r>
              <a:rPr lang="es-ES_tradnl" dirty="0" smtClean="0"/>
              <a:t>001, 101    </a:t>
            </a:r>
            <a:r>
              <a:rPr lang="es-ES_tradnl" dirty="0" err="1" smtClean="0"/>
              <a:t>au</a:t>
            </a:r>
            <a:r>
              <a:rPr lang="es-ES_tradnl" dirty="0" smtClean="0"/>
              <a:t> </a:t>
            </a:r>
            <a:r>
              <a:rPr lang="es-ES_tradnl" dirty="0"/>
              <a:t>= </a:t>
            </a:r>
            <a:r>
              <a:rPr lang="es-ES_tradnl" dirty="0" smtClean="0"/>
              <a:t>011, 111</a:t>
            </a:r>
            <a:endParaRPr lang="es-ES_tradnl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709740" y="3852337"/>
            <a:ext cx="68947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>
                <a:latin typeface="+mn-lt"/>
                <a:sym typeface="Symbol" pitchFamily="18" charset="2"/>
              </a:rPr>
              <a:t> 000, 100, 010, 110, 001,101, 011,111,…</a:t>
            </a:r>
            <a:endParaRPr lang="es-E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3160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  <p:bldP spid="7" grpId="0"/>
      <p:bldP spid="7" grpId="1"/>
      <p:bldP spid="8" grpId="0"/>
      <p:bldP spid="9" grpId="0"/>
      <p:bldP spid="9" grpId="1"/>
      <p:bldP spid="10" grpId="0"/>
      <p:bldP spid="11" grpId="0"/>
      <p:bldP spid="11" grpId="1"/>
      <p:bldP spid="12" grpId="0"/>
      <p:bldP spid="13" grpId="0"/>
      <p:bldP spid="13" grpId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 idx="4294967295"/>
          </p:nvPr>
        </p:nvSpPr>
        <p:spPr>
          <a:xfrm>
            <a:off x="755576" y="548680"/>
            <a:ext cx="7577137" cy="783729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/>
              <a:t>TEÓRIA DE CONJUNTOS</a:t>
            </a:r>
            <a:endParaRPr lang="es-ES" sz="4400" b="1" dirty="0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443107680"/>
              </p:ext>
            </p:extLst>
          </p:nvPr>
        </p:nvGraphicFramePr>
        <p:xfrm>
          <a:off x="1524000" y="2204864"/>
          <a:ext cx="5712296" cy="3631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9253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s-ES" dirty="0" smtClean="0"/>
              <a:t>{</a:t>
            </a:r>
            <a:r>
              <a:rPr lang="es-ES" i="1" dirty="0" smtClean="0"/>
              <a:t> w</a:t>
            </a:r>
            <a:r>
              <a:rPr lang="es-ES" dirty="0" smtClean="0"/>
              <a:t> | toda </a:t>
            </a:r>
            <a:r>
              <a:rPr lang="es-ES" i="1" dirty="0" smtClean="0"/>
              <a:t>a</a:t>
            </a:r>
            <a:r>
              <a:rPr lang="es-ES" dirty="0" smtClean="0"/>
              <a:t> de </a:t>
            </a:r>
            <a:r>
              <a:rPr lang="es-ES" i="1" dirty="0" smtClean="0"/>
              <a:t>w</a:t>
            </a:r>
            <a:r>
              <a:rPr lang="es-ES" dirty="0" smtClean="0"/>
              <a:t> está entre dos </a:t>
            </a:r>
            <a:r>
              <a:rPr lang="es-ES" i="1" dirty="0" err="1" smtClean="0"/>
              <a:t>b</a:t>
            </a:r>
            <a:r>
              <a:rPr lang="es-ES" dirty="0" err="1" smtClean="0"/>
              <a:t>’s</a:t>
            </a:r>
            <a:r>
              <a:rPr lang="es-ES" dirty="0" smtClean="0"/>
              <a:t> y |w|&gt;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es-ES" dirty="0" smtClean="0"/>
              <a:t>}</a:t>
            </a:r>
          </a:p>
          <a:p>
            <a:pPr>
              <a:buNone/>
            </a:pPr>
            <a:endParaRPr lang="es-MX" dirty="0" smtClean="0"/>
          </a:p>
          <a:p>
            <a:r>
              <a:rPr lang="es-MX" dirty="0" smtClean="0"/>
              <a:t>Base:  b </a:t>
            </a:r>
            <a:r>
              <a:rPr lang="es-ES_tradnl" dirty="0" smtClean="0">
                <a:solidFill>
                  <a:schemeClr val="tx1"/>
                </a:solidFill>
                <a:sym typeface="Symbol"/>
              </a:rPr>
              <a:t></a:t>
            </a:r>
            <a:r>
              <a:rPr lang="es-MX" dirty="0" smtClean="0"/>
              <a:t> L</a:t>
            </a:r>
          </a:p>
          <a:p>
            <a:r>
              <a:rPr lang="es-MX" dirty="0" smtClean="0"/>
              <a:t>Reglas:</a:t>
            </a:r>
          </a:p>
          <a:p>
            <a:pPr lvl="1"/>
            <a:r>
              <a:rPr lang="es-MX" dirty="0" smtClean="0"/>
              <a:t>Si w </a:t>
            </a:r>
            <a:r>
              <a:rPr lang="es-ES_tradnl" dirty="0" smtClean="0">
                <a:solidFill>
                  <a:schemeClr val="tx1"/>
                </a:solidFill>
                <a:sym typeface="Symbol"/>
              </a:rPr>
              <a:t></a:t>
            </a:r>
            <a:r>
              <a:rPr lang="es-MX" dirty="0" smtClean="0"/>
              <a:t> L </a:t>
            </a:r>
            <a:r>
              <a:rPr lang="es-MX" dirty="0" smtClean="0">
                <a:sym typeface="Symbol"/>
              </a:rPr>
              <a:t>entonces </a:t>
            </a:r>
            <a:r>
              <a:rPr lang="es-MX" dirty="0" err="1" smtClean="0">
                <a:sym typeface="Symbol"/>
              </a:rPr>
              <a:t>wb</a:t>
            </a:r>
            <a:r>
              <a:rPr lang="es-ES_tradnl" dirty="0" smtClean="0">
                <a:solidFill>
                  <a:schemeClr val="tx1"/>
                </a:solidFill>
                <a:sym typeface="Symbol"/>
              </a:rPr>
              <a:t> </a:t>
            </a:r>
            <a:r>
              <a:rPr lang="es-MX" dirty="0" smtClean="0"/>
              <a:t> L</a:t>
            </a:r>
            <a:endParaRPr lang="es-MX" dirty="0" smtClean="0">
              <a:sym typeface="Symbol"/>
            </a:endParaRPr>
          </a:p>
          <a:p>
            <a:pPr lvl="1"/>
            <a:r>
              <a:rPr lang="es-MX" dirty="0" smtClean="0">
                <a:sym typeface="Symbol"/>
              </a:rPr>
              <a:t>Si </a:t>
            </a:r>
            <a:r>
              <a:rPr lang="es-MX" dirty="0" smtClean="0"/>
              <a:t>w </a:t>
            </a:r>
            <a:r>
              <a:rPr lang="es-ES_tradnl" dirty="0" smtClean="0">
                <a:solidFill>
                  <a:schemeClr val="tx1"/>
                </a:solidFill>
                <a:sym typeface="Symbol"/>
              </a:rPr>
              <a:t></a:t>
            </a:r>
            <a:r>
              <a:rPr lang="es-MX" dirty="0" smtClean="0"/>
              <a:t> L </a:t>
            </a:r>
            <a:r>
              <a:rPr lang="es-MX" dirty="0" smtClean="0">
                <a:sym typeface="Symbol"/>
              </a:rPr>
              <a:t>entonces </a:t>
            </a:r>
            <a:r>
              <a:rPr lang="es-MX" dirty="0" err="1" smtClean="0">
                <a:sym typeface="Symbol"/>
              </a:rPr>
              <a:t>wab</a:t>
            </a:r>
            <a:r>
              <a:rPr lang="es-ES_tradnl" dirty="0" smtClean="0">
                <a:solidFill>
                  <a:schemeClr val="tx1"/>
                </a:solidFill>
                <a:sym typeface="Symbol"/>
              </a:rPr>
              <a:t> </a:t>
            </a:r>
            <a:r>
              <a:rPr lang="es-MX" dirty="0" smtClean="0"/>
              <a:t> L</a:t>
            </a:r>
          </a:p>
          <a:p>
            <a:r>
              <a:rPr lang="es-MX" dirty="0" smtClean="0">
                <a:sym typeface="Symbol"/>
              </a:rPr>
              <a:t>Prueba :</a:t>
            </a:r>
          </a:p>
          <a:p>
            <a:pPr lvl="1"/>
            <a:r>
              <a:rPr lang="es-MX" dirty="0" err="1" smtClean="0">
                <a:sym typeface="Symbol"/>
              </a:rPr>
              <a:t>babbab</a:t>
            </a:r>
            <a:r>
              <a:rPr lang="es-MX" dirty="0" smtClean="0">
                <a:sym typeface="Symbol"/>
              </a:rPr>
              <a:t>, </a:t>
            </a:r>
            <a:r>
              <a:rPr lang="es-MX" dirty="0" err="1" smtClean="0">
                <a:sym typeface="Symbol"/>
              </a:rPr>
              <a:t>bbaababb</a:t>
            </a:r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Cerradura de </a:t>
            </a:r>
            <a:r>
              <a:rPr lang="es-MX" dirty="0" err="1" smtClean="0"/>
              <a:t>Kleene</a:t>
            </a:r>
            <a:r>
              <a:rPr lang="es-MX" dirty="0" smtClean="0"/>
              <a:t> </a:t>
            </a:r>
            <a:r>
              <a:rPr lang="es-ES_tradnl" dirty="0" smtClean="0">
                <a:sym typeface="Symbol" pitchFamily="18" charset="2"/>
              </a:rPr>
              <a:t></a:t>
            </a:r>
            <a:r>
              <a:rPr lang="es-ES_tradnl" baseline="30000" dirty="0" smtClean="0">
                <a:sym typeface="Symbol" pitchFamily="18" charset="2"/>
              </a:rPr>
              <a:t>*</a:t>
            </a:r>
            <a:r>
              <a:rPr lang="es-MX" dirty="0" smtClean="0"/>
              <a:t>  </a:t>
            </a:r>
            <a:endParaRPr lang="es-E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07288" cy="4997152"/>
          </a:xfrm>
        </p:spPr>
        <p:txBody>
          <a:bodyPr>
            <a:norm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dirty="0" smtClean="0"/>
              <a:t>Dado </a:t>
            </a:r>
            <a:r>
              <a:rPr lang="es-ES_tradnl" dirty="0" smtClean="0">
                <a:sym typeface="Symbol" pitchFamily="18" charset="2"/>
              </a:rPr>
              <a:t></a:t>
            </a:r>
            <a:r>
              <a:rPr lang="es-ES_tradnl" dirty="0" smtClean="0"/>
              <a:t>, </a:t>
            </a:r>
            <a:r>
              <a:rPr lang="es-ES_tradnl" dirty="0"/>
              <a:t>la </a:t>
            </a:r>
            <a:r>
              <a:rPr lang="es-ES_tradnl" b="1" i="1" dirty="0"/>
              <a:t>cerradura de </a:t>
            </a:r>
            <a:r>
              <a:rPr lang="es-ES_tradnl" b="1" i="1" dirty="0" err="1" smtClean="0"/>
              <a:t>Kleene</a:t>
            </a:r>
            <a:r>
              <a:rPr lang="es-ES_tradnl" b="1" i="1" dirty="0" smtClean="0"/>
              <a:t> </a:t>
            </a:r>
            <a:r>
              <a:rPr lang="es-ES_tradnl" dirty="0" smtClean="0"/>
              <a:t>(</a:t>
            </a:r>
            <a:r>
              <a:rPr lang="es-ES_tradnl" dirty="0" smtClean="0">
                <a:sym typeface="Symbol" pitchFamily="18" charset="2"/>
              </a:rPr>
              <a:t></a:t>
            </a:r>
            <a:r>
              <a:rPr lang="es-ES_tradnl" baseline="30000" dirty="0" smtClean="0">
                <a:sym typeface="Symbol" pitchFamily="18" charset="2"/>
              </a:rPr>
              <a:t>*</a:t>
            </a:r>
            <a:r>
              <a:rPr lang="es-ES_tradnl" dirty="0" smtClean="0"/>
              <a:t>), </a:t>
            </a:r>
            <a:r>
              <a:rPr lang="es-ES_tradnl" dirty="0"/>
              <a:t>es el conjunto de todas las cadenas de </a:t>
            </a:r>
            <a:r>
              <a:rPr lang="es-ES_tradnl" dirty="0">
                <a:sym typeface="Symbol" pitchFamily="18" charset="2"/>
              </a:rPr>
              <a:t></a:t>
            </a:r>
            <a:r>
              <a:rPr lang="es-ES_tradnl" dirty="0"/>
              <a:t>, y se define </a:t>
            </a:r>
            <a:r>
              <a:rPr lang="es-ES_tradnl" dirty="0" smtClean="0"/>
              <a:t>recursivamente:</a:t>
            </a:r>
            <a:endParaRPr lang="es-ES_tradnl" dirty="0"/>
          </a:p>
          <a:p>
            <a:pPr lvl="1" eaLnBrk="0" hangingPunct="0">
              <a:spcBef>
                <a:spcPct val="0"/>
              </a:spcBef>
            </a:pPr>
            <a:r>
              <a:rPr lang="es-ES_tradnl" sz="2800" i="1" dirty="0" smtClean="0"/>
              <a:t>Base</a:t>
            </a:r>
            <a:r>
              <a:rPr lang="es-ES_tradnl" sz="2800" dirty="0"/>
              <a:t>: </a:t>
            </a:r>
            <a:r>
              <a:rPr lang="es-ES_tradnl" sz="2800" dirty="0" smtClean="0"/>
              <a:t>	</a:t>
            </a:r>
            <a:r>
              <a:rPr lang="es-ES_tradnl" sz="2800" dirty="0" smtClean="0">
                <a:sym typeface="Symbol" pitchFamily="18" charset="2"/>
              </a:rPr>
              <a:t> </a:t>
            </a:r>
            <a:r>
              <a:rPr lang="es-ES_tradnl" sz="2800" dirty="0">
                <a:sym typeface="Symbol" pitchFamily="18" charset="2"/>
              </a:rPr>
              <a:t> </a:t>
            </a:r>
            <a:r>
              <a:rPr lang="es-ES_tradnl" sz="2800" baseline="30000" dirty="0" smtClean="0">
                <a:sym typeface="Symbol" pitchFamily="18" charset="2"/>
              </a:rPr>
              <a:t>*</a:t>
            </a:r>
          </a:p>
          <a:p>
            <a:pPr lvl="1" eaLnBrk="0" hangingPunct="0">
              <a:spcBef>
                <a:spcPct val="0"/>
              </a:spcBef>
            </a:pPr>
            <a:r>
              <a:rPr lang="es-ES_tradnl" sz="2800" i="1" dirty="0" smtClean="0">
                <a:sym typeface="Symbol" pitchFamily="18" charset="2"/>
              </a:rPr>
              <a:t>Paso </a:t>
            </a:r>
            <a:r>
              <a:rPr lang="es-ES_tradnl" sz="2800" i="1" dirty="0">
                <a:sym typeface="Symbol" pitchFamily="18" charset="2"/>
              </a:rPr>
              <a:t>recursivo</a:t>
            </a:r>
            <a:r>
              <a:rPr lang="es-ES_tradnl" sz="2800" dirty="0">
                <a:sym typeface="Symbol" pitchFamily="18" charset="2"/>
              </a:rPr>
              <a:t>: </a:t>
            </a:r>
            <a:r>
              <a:rPr lang="es-ES_tradnl" sz="2800" dirty="0" smtClean="0">
                <a:sym typeface="Symbol" pitchFamily="18" charset="2"/>
              </a:rPr>
              <a:t> Si </a:t>
            </a:r>
            <a:r>
              <a:rPr lang="es-ES_tradnl" sz="2800" i="1" dirty="0">
                <a:sym typeface="Symbol" pitchFamily="18" charset="2"/>
              </a:rPr>
              <a:t>w</a:t>
            </a:r>
            <a:r>
              <a:rPr lang="es-ES_tradnl" sz="2800" dirty="0" smtClean="0">
                <a:sym typeface="Symbol" pitchFamily="18" charset="2"/>
              </a:rPr>
              <a:t></a:t>
            </a:r>
            <a:r>
              <a:rPr lang="es-ES_tradnl" sz="2800" baseline="30000" dirty="0" smtClean="0">
                <a:sym typeface="Symbol" pitchFamily="18" charset="2"/>
              </a:rPr>
              <a:t> *</a:t>
            </a:r>
            <a:r>
              <a:rPr lang="es-ES_tradnl" sz="2800" dirty="0" smtClean="0">
                <a:sym typeface="Symbol" pitchFamily="18" charset="2"/>
              </a:rPr>
              <a:t> </a:t>
            </a:r>
            <a:r>
              <a:rPr lang="es-ES_tradnl" sz="2800" dirty="0">
                <a:sym typeface="Symbol" pitchFamily="18" charset="2"/>
              </a:rPr>
              <a:t>y </a:t>
            </a:r>
            <a:r>
              <a:rPr lang="es-ES_tradnl" sz="2800" i="1" dirty="0">
                <a:sym typeface="Symbol" pitchFamily="18" charset="2"/>
              </a:rPr>
              <a:t>a</a:t>
            </a:r>
            <a:r>
              <a:rPr lang="es-ES_tradnl" sz="2800" dirty="0">
                <a:sym typeface="Symbol" pitchFamily="18" charset="2"/>
              </a:rPr>
              <a:t>, entonces </a:t>
            </a:r>
            <a:r>
              <a:rPr lang="es-ES_tradnl" sz="2800" i="1" dirty="0" err="1">
                <a:sym typeface="Symbol" pitchFamily="18" charset="2"/>
              </a:rPr>
              <a:t>wa</a:t>
            </a:r>
            <a:r>
              <a:rPr lang="es-ES_tradnl" sz="2800" dirty="0">
                <a:sym typeface="Symbol" pitchFamily="18" charset="2"/>
              </a:rPr>
              <a:t> </a:t>
            </a:r>
            <a:r>
              <a:rPr lang="es-ES_tradnl" sz="2800" dirty="0" smtClean="0">
                <a:sym typeface="Symbol" pitchFamily="18" charset="2"/>
              </a:rPr>
              <a:t> </a:t>
            </a:r>
            <a:r>
              <a:rPr lang="es-ES_tradnl" sz="2800" baseline="30000" dirty="0" smtClean="0">
                <a:sym typeface="Symbol" pitchFamily="18" charset="2"/>
              </a:rPr>
              <a:t> *</a:t>
            </a:r>
            <a:endParaRPr lang="es-ES_tradnl" sz="2800" dirty="0" smtClean="0">
              <a:sym typeface="Symbol" pitchFamily="18" charset="2"/>
            </a:endParaRPr>
          </a:p>
          <a:p>
            <a:pPr eaLnBrk="0" hangingPunct="0">
              <a:spcBef>
                <a:spcPct val="0"/>
              </a:spcBef>
            </a:pPr>
            <a:endParaRPr lang="es-ES_tradnl" dirty="0" smtClean="0">
              <a:solidFill>
                <a:schemeClr val="tx1"/>
              </a:solidFill>
            </a:endParaRPr>
          </a:p>
          <a:p>
            <a:pPr eaLnBrk="0" hangingPunct="0">
              <a:spcBef>
                <a:spcPct val="0"/>
              </a:spcBef>
            </a:pPr>
            <a:r>
              <a:rPr lang="es-ES_tradnl" dirty="0" smtClean="0">
                <a:solidFill>
                  <a:schemeClr val="tx1"/>
                </a:solidFill>
              </a:rPr>
              <a:t>Si </a:t>
            </a:r>
            <a:r>
              <a:rPr lang="es-ES_tradnl" dirty="0" smtClean="0">
                <a:solidFill>
                  <a:schemeClr val="tx1"/>
                </a:solidFill>
                <a:sym typeface="Symbol" pitchFamily="18" charset="2"/>
              </a:rPr>
              <a:t> contiene </a:t>
            </a:r>
            <a:r>
              <a:rPr lang="es-ES_tradnl" i="1" dirty="0" smtClean="0">
                <a:solidFill>
                  <a:schemeClr val="tx1"/>
                </a:solidFill>
                <a:sym typeface="Symbol" pitchFamily="18" charset="2"/>
              </a:rPr>
              <a:t>n</a:t>
            </a:r>
            <a:r>
              <a:rPr lang="es-ES_tradnl" dirty="0" smtClean="0">
                <a:solidFill>
                  <a:schemeClr val="tx1"/>
                </a:solidFill>
                <a:sym typeface="Symbol" pitchFamily="18" charset="2"/>
              </a:rPr>
              <a:t> elementos, entonces hay </a:t>
            </a:r>
            <a:r>
              <a:rPr lang="es-ES_tradnl" i="1" dirty="0" err="1" smtClean="0">
                <a:solidFill>
                  <a:schemeClr val="tx1"/>
                </a:solidFill>
                <a:sym typeface="Symbol" pitchFamily="18" charset="2"/>
              </a:rPr>
              <a:t>n</a:t>
            </a:r>
            <a:r>
              <a:rPr lang="es-ES_tradnl" i="1" baseline="30000" dirty="0" err="1" smtClean="0">
                <a:solidFill>
                  <a:schemeClr val="tx1"/>
                </a:solidFill>
                <a:sym typeface="Symbol" pitchFamily="18" charset="2"/>
              </a:rPr>
              <a:t>k</a:t>
            </a:r>
            <a:r>
              <a:rPr lang="es-ES_tradnl" dirty="0" smtClean="0">
                <a:solidFill>
                  <a:schemeClr val="tx1"/>
                </a:solidFill>
              </a:rPr>
              <a:t> cadenas de longitud </a:t>
            </a:r>
            <a:r>
              <a:rPr lang="es-ES_tradnl" i="1" dirty="0" smtClean="0">
                <a:solidFill>
                  <a:schemeClr val="tx1"/>
                </a:solidFill>
              </a:rPr>
              <a:t>k</a:t>
            </a:r>
            <a:r>
              <a:rPr lang="es-ES_tradnl" dirty="0" smtClean="0">
                <a:solidFill>
                  <a:schemeClr val="tx1"/>
                </a:solidFill>
              </a:rPr>
              <a:t> en </a:t>
            </a:r>
            <a:r>
              <a:rPr lang="es-ES_tradnl" dirty="0" smtClean="0">
                <a:solidFill>
                  <a:schemeClr val="tx1"/>
                </a:solidFill>
                <a:sym typeface="Symbol" pitchFamily="18" charset="2"/>
              </a:rPr>
              <a:t></a:t>
            </a:r>
            <a:r>
              <a:rPr lang="es-ES_tradnl" baseline="30000" dirty="0" smtClean="0">
                <a:solidFill>
                  <a:schemeClr val="tx1"/>
                </a:solidFill>
                <a:sym typeface="Symbol" pitchFamily="18" charset="2"/>
              </a:rPr>
              <a:t>*</a:t>
            </a:r>
            <a:r>
              <a:rPr lang="es-ES_tradnl" dirty="0" smtClean="0">
                <a:solidFill>
                  <a:schemeClr val="tx1"/>
                </a:solidFill>
                <a:sym typeface="Symbol" pitchFamily="18" charset="2"/>
              </a:rPr>
              <a:t>.</a:t>
            </a:r>
          </a:p>
          <a:p>
            <a:pPr eaLnBrk="0" hangingPunct="0">
              <a:spcBef>
                <a:spcPct val="0"/>
              </a:spcBef>
            </a:pPr>
            <a:endParaRPr lang="es-MX" dirty="0" smtClean="0"/>
          </a:p>
          <a:p>
            <a:pPr eaLnBrk="0" hangingPunct="0">
              <a:spcBef>
                <a:spcPct val="0"/>
              </a:spcBef>
            </a:pPr>
            <a:r>
              <a:rPr lang="es-MX" dirty="0" smtClean="0"/>
              <a:t>Un </a:t>
            </a:r>
            <a:r>
              <a:rPr lang="es-MX" b="1" i="1" dirty="0" smtClean="0"/>
              <a:t>lenguaje</a:t>
            </a:r>
            <a:r>
              <a:rPr lang="es-MX" dirty="0" smtClean="0"/>
              <a:t> </a:t>
            </a:r>
            <a:r>
              <a:rPr lang="es-MX" dirty="0" smtClean="0">
                <a:latin typeface="Monotype Corsiva" pitchFamily="66" charset="0"/>
              </a:rPr>
              <a:t>L</a:t>
            </a:r>
            <a:r>
              <a:rPr lang="es-MX" dirty="0" smtClean="0"/>
              <a:t> (finito o infinito) formado a partir de un alfabeto </a:t>
            </a:r>
            <a:r>
              <a:rPr lang="es-MX" dirty="0" smtClean="0">
                <a:sym typeface="Symbol" pitchFamily="18" charset="2"/>
              </a:rPr>
              <a:t> es un subconjunto de *.</a:t>
            </a:r>
            <a:r>
              <a:rPr lang="es-ES_tradnl" dirty="0" smtClean="0">
                <a:sym typeface="Symbol" pitchFamily="18" charset="2"/>
              </a:rPr>
              <a:t>, es decir, L  </a:t>
            </a:r>
            <a:r>
              <a:rPr lang="es-ES_tradnl" dirty="0" smtClean="0">
                <a:latin typeface="Symbol" pitchFamily="18" charset="2"/>
                <a:sym typeface="Symbol" pitchFamily="18" charset="2"/>
              </a:rPr>
              <a:t>*.</a:t>
            </a:r>
            <a:endParaRPr lang="es-ES" dirty="0" smtClean="0">
              <a:latin typeface="Symbol" pitchFamily="18" charset="2"/>
              <a:sym typeface="Symbol" pitchFamily="18" charset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Ejemplo</a:t>
            </a:r>
            <a:endParaRPr lang="es-E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s-MX" sz="2800" dirty="0"/>
              <a:t>ADN: </a:t>
            </a:r>
            <a:r>
              <a:rPr lang="es-MX" sz="2800" dirty="0" err="1"/>
              <a:t>adenina</a:t>
            </a:r>
            <a:r>
              <a:rPr lang="es-MX" sz="2800" dirty="0"/>
              <a:t>, guanina, </a:t>
            </a:r>
            <a:r>
              <a:rPr lang="es-MX" sz="2800" dirty="0" err="1"/>
              <a:t>citosina</a:t>
            </a:r>
            <a:r>
              <a:rPr lang="es-MX" sz="2800" dirty="0"/>
              <a:t> y </a:t>
            </a:r>
            <a:r>
              <a:rPr lang="es-MX" sz="2800" dirty="0" err="1"/>
              <a:t>timina</a:t>
            </a:r>
            <a:endParaRPr lang="es-MX" sz="2800" dirty="0"/>
          </a:p>
          <a:p>
            <a:pPr>
              <a:lnSpc>
                <a:spcPct val="90000"/>
              </a:lnSpc>
            </a:pPr>
            <a:endParaRPr lang="es-MX" sz="2800" dirty="0" smtClean="0"/>
          </a:p>
          <a:p>
            <a:pPr>
              <a:lnSpc>
                <a:spcPct val="90000"/>
              </a:lnSpc>
            </a:pPr>
            <a:r>
              <a:rPr lang="es-MX" sz="2800" dirty="0" smtClean="0"/>
              <a:t>Definimos </a:t>
            </a:r>
            <a:r>
              <a:rPr lang="es-MX" sz="2800" dirty="0"/>
              <a:t>el alfabeto como </a:t>
            </a:r>
            <a:r>
              <a:rPr lang="es-ES_tradnl" sz="2800" dirty="0">
                <a:sym typeface="Symbol" pitchFamily="18" charset="2"/>
              </a:rPr>
              <a:t> = {a, g, c, t}. </a:t>
            </a:r>
          </a:p>
          <a:p>
            <a:pPr>
              <a:lnSpc>
                <a:spcPct val="90000"/>
              </a:lnSpc>
            </a:pPr>
            <a:endParaRPr lang="es-ES_tradnl" sz="2800" dirty="0" smtClean="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es-ES_tradnl" sz="2800" dirty="0" smtClean="0">
                <a:sym typeface="Symbol" pitchFamily="18" charset="2"/>
              </a:rPr>
              <a:t>Aplicando </a:t>
            </a:r>
            <a:r>
              <a:rPr lang="es-ES_tradnl" sz="2800" dirty="0">
                <a:sym typeface="Symbol" pitchFamily="18" charset="2"/>
              </a:rPr>
              <a:t>a  el paso recursivo obtenemos 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dirty="0"/>
              <a:t> 	</a:t>
            </a:r>
            <a:r>
              <a:rPr lang="es-ES_tradnl" sz="2800" dirty="0" smtClean="0"/>
              <a:t>Longitud </a:t>
            </a:r>
            <a:r>
              <a:rPr lang="es-ES_tradnl" sz="2800" dirty="0"/>
              <a:t>0: </a:t>
            </a:r>
            <a:r>
              <a:rPr lang="es-ES_tradnl" sz="2800" dirty="0">
                <a:sym typeface="Symbol" pitchFamily="18" charset="2"/>
              </a:rPr>
              <a:t>			</a:t>
            </a:r>
            <a:endParaRPr lang="es-ES_tradnl" sz="2800" dirty="0" smtClean="0">
              <a:sym typeface="Symbol" pitchFamily="18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dirty="0" smtClean="0">
                <a:sym typeface="Symbol" pitchFamily="18" charset="2"/>
              </a:rPr>
              <a:t>	</a:t>
            </a:r>
            <a:r>
              <a:rPr lang="es-ES_tradnl" sz="2800" dirty="0" smtClean="0">
                <a:sym typeface="Symbol" pitchFamily="18" charset="2"/>
              </a:rPr>
              <a:t>Longitud </a:t>
            </a:r>
            <a:r>
              <a:rPr lang="es-ES_tradnl" sz="2800" dirty="0">
                <a:sym typeface="Symbol" pitchFamily="18" charset="2"/>
              </a:rPr>
              <a:t>1: a, g, c, 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dirty="0">
                <a:sym typeface="Symbol" pitchFamily="18" charset="2"/>
              </a:rPr>
              <a:t>	</a:t>
            </a:r>
            <a:r>
              <a:rPr lang="es-ES_tradnl" sz="2800" dirty="0" smtClean="0">
                <a:sym typeface="Symbol" pitchFamily="18" charset="2"/>
              </a:rPr>
              <a:t>Longitud </a:t>
            </a:r>
            <a:r>
              <a:rPr lang="es-ES_tradnl" sz="2800" dirty="0">
                <a:sym typeface="Symbol" pitchFamily="18" charset="2"/>
              </a:rPr>
              <a:t>2: </a:t>
            </a:r>
            <a:r>
              <a:rPr lang="es-ES_tradnl" sz="2800" dirty="0" err="1">
                <a:sym typeface="Symbol" pitchFamily="18" charset="2"/>
              </a:rPr>
              <a:t>aa</a:t>
            </a:r>
            <a:r>
              <a:rPr lang="es-ES_tradnl" sz="2800" dirty="0">
                <a:sym typeface="Symbol" pitchFamily="18" charset="2"/>
              </a:rPr>
              <a:t>, </a:t>
            </a:r>
            <a:r>
              <a:rPr lang="es-ES_tradnl" sz="2800" dirty="0" err="1">
                <a:sym typeface="Symbol" pitchFamily="18" charset="2"/>
              </a:rPr>
              <a:t>ag</a:t>
            </a:r>
            <a:r>
              <a:rPr lang="es-ES_tradnl" sz="2800" dirty="0">
                <a:sym typeface="Symbol" pitchFamily="18" charset="2"/>
              </a:rPr>
              <a:t>, </a:t>
            </a:r>
            <a:r>
              <a:rPr lang="es-ES_tradnl" sz="2800" dirty="0" err="1">
                <a:sym typeface="Symbol" pitchFamily="18" charset="2"/>
              </a:rPr>
              <a:t>ac</a:t>
            </a:r>
            <a:r>
              <a:rPr lang="es-ES_tradnl" sz="2800" dirty="0">
                <a:sym typeface="Symbol" pitchFamily="18" charset="2"/>
              </a:rPr>
              <a:t>, at, </a:t>
            </a:r>
            <a:endParaRPr lang="es-ES_tradnl" sz="2800" dirty="0" smtClean="0">
              <a:sym typeface="Symbol" pitchFamily="18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dirty="0" smtClean="0">
                <a:sym typeface="Symbol" pitchFamily="18" charset="2"/>
              </a:rPr>
              <a:t>			  </a:t>
            </a:r>
            <a:r>
              <a:rPr lang="es-ES_tradnl" sz="2800" dirty="0" err="1" smtClean="0">
                <a:sym typeface="Symbol" pitchFamily="18" charset="2"/>
              </a:rPr>
              <a:t>ga</a:t>
            </a:r>
            <a:r>
              <a:rPr lang="es-ES_tradnl" sz="2800" dirty="0" smtClean="0">
                <a:sym typeface="Symbol" pitchFamily="18" charset="2"/>
              </a:rPr>
              <a:t>, </a:t>
            </a:r>
            <a:r>
              <a:rPr lang="es-ES_tradnl" sz="2800" dirty="0" err="1" smtClean="0">
                <a:sym typeface="Symbol" pitchFamily="18" charset="2"/>
              </a:rPr>
              <a:t>gg</a:t>
            </a:r>
            <a:r>
              <a:rPr lang="es-ES_tradnl" sz="2800" dirty="0" smtClean="0">
                <a:sym typeface="Symbol" pitchFamily="18" charset="2"/>
              </a:rPr>
              <a:t>, </a:t>
            </a:r>
            <a:r>
              <a:rPr lang="es-ES_tradnl" sz="2800" dirty="0" err="1">
                <a:sym typeface="Symbol" pitchFamily="18" charset="2"/>
              </a:rPr>
              <a:t>gc</a:t>
            </a:r>
            <a:r>
              <a:rPr lang="es-ES_tradnl" sz="2800" dirty="0">
                <a:sym typeface="Symbol" pitchFamily="18" charset="2"/>
              </a:rPr>
              <a:t>, </a:t>
            </a:r>
            <a:r>
              <a:rPr lang="es-ES_tradnl" sz="2800" dirty="0" err="1">
                <a:sym typeface="Symbol" pitchFamily="18" charset="2"/>
              </a:rPr>
              <a:t>gt</a:t>
            </a:r>
            <a:r>
              <a:rPr lang="es-ES_tradnl" sz="2800" dirty="0">
                <a:sym typeface="Symbol" pitchFamily="18" charset="2"/>
              </a:rPr>
              <a:t>, </a:t>
            </a:r>
            <a:endParaRPr lang="es-ES_tradnl" sz="2800" dirty="0" smtClean="0">
              <a:sym typeface="Symbol" pitchFamily="18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dirty="0" smtClean="0">
                <a:sym typeface="Symbol" pitchFamily="18" charset="2"/>
              </a:rPr>
              <a:t>			  </a:t>
            </a:r>
            <a:r>
              <a:rPr lang="es-ES_tradnl" sz="2800" dirty="0" err="1" smtClean="0">
                <a:sym typeface="Symbol" pitchFamily="18" charset="2"/>
              </a:rPr>
              <a:t>ca</a:t>
            </a:r>
            <a:r>
              <a:rPr lang="es-ES_tradnl" sz="2800" dirty="0" smtClean="0">
                <a:sym typeface="Symbol" pitchFamily="18" charset="2"/>
              </a:rPr>
              <a:t>, cg, cc, </a:t>
            </a:r>
            <a:r>
              <a:rPr lang="es-ES_tradnl" sz="2800" dirty="0" err="1" smtClean="0">
                <a:sym typeface="Symbol" pitchFamily="18" charset="2"/>
              </a:rPr>
              <a:t>ct</a:t>
            </a:r>
            <a:r>
              <a:rPr lang="es-ES_tradnl" sz="2800" dirty="0" smtClean="0">
                <a:sym typeface="Symbol" pitchFamily="18" charset="2"/>
              </a:rPr>
              <a:t>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dirty="0" smtClean="0">
                <a:sym typeface="Symbol" pitchFamily="18" charset="2"/>
              </a:rPr>
              <a:t>			  </a:t>
            </a:r>
            <a:r>
              <a:rPr lang="es-ES_tradnl" sz="2800" dirty="0" err="1" smtClean="0">
                <a:sym typeface="Symbol" pitchFamily="18" charset="2"/>
              </a:rPr>
              <a:t>ta</a:t>
            </a:r>
            <a:r>
              <a:rPr lang="es-ES_tradnl" sz="2800" dirty="0" smtClean="0">
                <a:sym typeface="Symbol" pitchFamily="18" charset="2"/>
              </a:rPr>
              <a:t>, </a:t>
            </a:r>
            <a:r>
              <a:rPr lang="es-ES_tradnl" sz="2800" dirty="0" err="1" smtClean="0">
                <a:sym typeface="Symbol" pitchFamily="18" charset="2"/>
              </a:rPr>
              <a:t>tg</a:t>
            </a:r>
            <a:r>
              <a:rPr lang="es-ES_tradnl" sz="2800" dirty="0" smtClean="0">
                <a:sym typeface="Symbol" pitchFamily="18" charset="2"/>
              </a:rPr>
              <a:t>, </a:t>
            </a:r>
            <a:r>
              <a:rPr lang="es-ES_tradnl" sz="2800" dirty="0" err="1" smtClean="0">
                <a:sym typeface="Symbol" pitchFamily="18" charset="2"/>
              </a:rPr>
              <a:t>tc</a:t>
            </a:r>
            <a:r>
              <a:rPr lang="es-ES_tradnl" sz="2800" dirty="0" smtClean="0">
                <a:sym typeface="Symbol" pitchFamily="18" charset="2"/>
              </a:rPr>
              <a:t>, </a:t>
            </a:r>
            <a:r>
              <a:rPr lang="es-ES_tradnl" sz="2800" dirty="0" err="1" smtClean="0">
                <a:sym typeface="Symbol" pitchFamily="18" charset="2"/>
              </a:rPr>
              <a:t>tt</a:t>
            </a:r>
            <a:endParaRPr lang="es-ES_tradnl" sz="2800" dirty="0" smtClean="0"/>
          </a:p>
          <a:p>
            <a:pPr>
              <a:lnSpc>
                <a:spcPct val="90000"/>
              </a:lnSpc>
            </a:pPr>
            <a:endParaRPr lang="es-ES_tradnl" sz="2800" dirty="0" smtClean="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es-ES_tradnl" sz="2800" dirty="0" smtClean="0">
                <a:sym typeface="Symbol" pitchFamily="18" charset="2"/>
              </a:rPr>
              <a:t></a:t>
            </a:r>
            <a:r>
              <a:rPr lang="es-ES_tradnl" sz="2800" dirty="0">
                <a:sym typeface="Symbol" pitchFamily="18" charset="2"/>
              </a:rPr>
              <a:t>* ={,</a:t>
            </a:r>
            <a:r>
              <a:rPr lang="es-ES_tradnl" sz="2800" dirty="0" err="1">
                <a:sym typeface="Symbol" pitchFamily="18" charset="2"/>
              </a:rPr>
              <a:t>a,g,c,t,aa,ag,ac,at</a:t>
            </a:r>
            <a:r>
              <a:rPr lang="es-ES_tradnl" sz="2800" dirty="0">
                <a:sym typeface="Symbol" pitchFamily="18" charset="2"/>
              </a:rPr>
              <a:t>,...}</a:t>
            </a:r>
            <a:endParaRPr lang="es-ES_tradnl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dirty="0">
                <a:sym typeface="Symbol" pitchFamily="18" charset="2"/>
              </a:rPr>
              <a:t> </a:t>
            </a:r>
            <a:endParaRPr lang="es-ES" sz="2800" dirty="0">
              <a:sym typeface="Symbol" pitchFamily="18" charset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/>
          <a:lstStyle/>
          <a:p>
            <a:r>
              <a:rPr lang="es-ES" dirty="0" smtClean="0">
                <a:solidFill>
                  <a:schemeClr val="tx1"/>
                </a:solidFill>
              </a:rPr>
              <a:t>Construye la definición recursiva para el siguiente lenguaje. Considera que </a:t>
            </a:r>
            <a:r>
              <a:rPr lang="es-ES" dirty="0" smtClean="0">
                <a:solidFill>
                  <a:schemeClr val="tx1"/>
                </a:solidFill>
                <a:sym typeface="Symbol"/>
              </a:rPr>
              <a:t> = {</a:t>
            </a:r>
            <a:r>
              <a:rPr lang="es-ES" dirty="0" err="1" smtClean="0">
                <a:solidFill>
                  <a:schemeClr val="tx1"/>
                </a:solidFill>
                <a:sym typeface="Symbol"/>
              </a:rPr>
              <a:t>a,b</a:t>
            </a:r>
            <a:r>
              <a:rPr lang="es-ES" dirty="0" smtClean="0">
                <a:solidFill>
                  <a:schemeClr val="tx1"/>
                </a:solidFill>
                <a:sym typeface="Symbol"/>
              </a:rPr>
              <a:t>}</a:t>
            </a:r>
            <a:r>
              <a:rPr lang="es-ES" dirty="0" smtClean="0">
                <a:solidFill>
                  <a:schemeClr val="tx1"/>
                </a:solidFill>
              </a:rPr>
              <a:t>:</a:t>
            </a:r>
          </a:p>
          <a:p>
            <a:endParaRPr lang="es-ES" dirty="0" smtClean="0">
              <a:solidFill>
                <a:schemeClr val="tx1"/>
              </a:solidFill>
            </a:endParaRPr>
          </a:p>
          <a:p>
            <a:pPr lvl="1" algn="l"/>
            <a:r>
              <a:rPr lang="es-ES" dirty="0" smtClean="0">
                <a:solidFill>
                  <a:schemeClr val="tx1"/>
                </a:solidFill>
              </a:rPr>
              <a:t>L= {ab, </a:t>
            </a:r>
            <a:r>
              <a:rPr lang="es-ES" dirty="0" err="1" smtClean="0">
                <a:solidFill>
                  <a:schemeClr val="tx1"/>
                </a:solidFill>
              </a:rPr>
              <a:t>aabb</a:t>
            </a:r>
            <a:r>
              <a:rPr lang="es-ES" dirty="0" smtClean="0">
                <a:solidFill>
                  <a:schemeClr val="tx1"/>
                </a:solidFill>
              </a:rPr>
              <a:t>, </a:t>
            </a:r>
            <a:r>
              <a:rPr lang="es-ES" dirty="0" err="1" smtClean="0">
                <a:solidFill>
                  <a:schemeClr val="tx1"/>
                </a:solidFill>
              </a:rPr>
              <a:t>aaabbb</a:t>
            </a:r>
            <a:r>
              <a:rPr lang="es-ES" dirty="0" smtClean="0">
                <a:solidFill>
                  <a:schemeClr val="tx1"/>
                </a:solidFill>
              </a:rPr>
              <a:t>, </a:t>
            </a:r>
            <a:r>
              <a:rPr lang="es-ES" dirty="0" err="1" smtClean="0">
                <a:solidFill>
                  <a:schemeClr val="tx1"/>
                </a:solidFill>
              </a:rPr>
              <a:t>aaaabbbb</a:t>
            </a:r>
            <a:r>
              <a:rPr lang="es-ES" dirty="0" smtClean="0">
                <a:solidFill>
                  <a:schemeClr val="tx1"/>
                </a:solidFill>
              </a:rPr>
              <a:t>, …, </a:t>
            </a:r>
            <a:r>
              <a:rPr lang="es-ES" dirty="0" err="1" smtClean="0">
                <a:solidFill>
                  <a:schemeClr val="tx1"/>
                </a:solidFill>
              </a:rPr>
              <a:t>a</a:t>
            </a:r>
            <a:r>
              <a:rPr lang="es-ES" baseline="30000" dirty="0" err="1" smtClean="0">
                <a:solidFill>
                  <a:schemeClr val="tx1"/>
                </a:solidFill>
              </a:rPr>
              <a:t>n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b</a:t>
            </a:r>
            <a:r>
              <a:rPr lang="es-ES" baseline="30000" dirty="0" err="1" smtClean="0">
                <a:solidFill>
                  <a:schemeClr val="tx1"/>
                </a:solidFill>
              </a:rPr>
              <a:t>n</a:t>
            </a:r>
            <a:r>
              <a:rPr lang="es-ES" dirty="0" smtClean="0">
                <a:solidFill>
                  <a:schemeClr val="tx1"/>
                </a:solidFill>
              </a:rPr>
              <a:t> , donde n</a:t>
            </a:r>
            <a:r>
              <a:rPr lang="es-ES_tradnl" dirty="0" smtClean="0">
                <a:solidFill>
                  <a:schemeClr val="tx1"/>
                </a:solidFill>
                <a:sym typeface="Symbol"/>
              </a:rPr>
              <a:t></a:t>
            </a:r>
            <a:r>
              <a:rPr lang="es-ES_tradnl" baseline="30000" dirty="0" smtClean="0">
                <a:solidFill>
                  <a:schemeClr val="tx1"/>
                </a:solidFill>
                <a:sym typeface="Symbol"/>
              </a:rPr>
              <a:t>+</a:t>
            </a:r>
            <a:r>
              <a:rPr lang="es-ES" dirty="0" smtClean="0">
                <a:solidFill>
                  <a:schemeClr val="tx1"/>
                </a:solidFill>
              </a:rPr>
              <a:t>}</a:t>
            </a:r>
          </a:p>
          <a:p>
            <a:pPr lvl="1" algn="l"/>
            <a:endParaRPr lang="es-ES" dirty="0" smtClean="0"/>
          </a:p>
          <a:p>
            <a:pPr lvl="1" algn="l"/>
            <a:r>
              <a:rPr lang="es-ES" dirty="0" smtClean="0"/>
              <a:t>L= { </a:t>
            </a:r>
            <a:r>
              <a:rPr lang="es-ES" i="1" dirty="0" smtClean="0"/>
              <a:t>w</a:t>
            </a:r>
            <a:r>
              <a:rPr lang="es-ES" dirty="0" smtClean="0"/>
              <a:t> | Cada cadena inicia con a y tiene longitud par}</a:t>
            </a:r>
          </a:p>
          <a:p>
            <a:pPr algn="ctr">
              <a:buNone/>
            </a:pPr>
            <a:endParaRPr lang="es-ES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es-E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731168"/>
          </a:xfrm>
        </p:spPr>
        <p:txBody>
          <a:bodyPr>
            <a:normAutofit/>
          </a:bodyPr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91264" cy="5040560"/>
          </a:xfrm>
        </p:spPr>
        <p:txBody>
          <a:bodyPr>
            <a:normAutofit fontScale="92500" lnSpcReduction="10000"/>
          </a:bodyPr>
          <a:lstStyle/>
          <a:p>
            <a:endParaRPr lang="es-MX" sz="800" dirty="0" smtClean="0"/>
          </a:p>
          <a:p>
            <a:r>
              <a:rPr lang="es-ES" dirty="0"/>
              <a:t>S.N. </a:t>
            </a:r>
            <a:r>
              <a:rPr lang="es-ES" dirty="0" err="1"/>
              <a:t>Sivanandam</a:t>
            </a:r>
            <a:r>
              <a:rPr lang="es-ES" dirty="0"/>
              <a:t> &amp; M. </a:t>
            </a:r>
            <a:r>
              <a:rPr lang="es-ES" dirty="0" err="1"/>
              <a:t>Janaki</a:t>
            </a:r>
            <a:r>
              <a:rPr lang="es-ES" dirty="0"/>
              <a:t> </a:t>
            </a:r>
            <a:r>
              <a:rPr lang="es-ES" dirty="0" err="1" smtClean="0"/>
              <a:t>Meena</a:t>
            </a:r>
            <a:r>
              <a:rPr lang="es-ES" dirty="0" smtClean="0"/>
              <a:t>. </a:t>
            </a:r>
            <a:r>
              <a:rPr lang="es-ES" dirty="0" err="1" smtClean="0"/>
              <a:t>Theory</a:t>
            </a:r>
            <a:r>
              <a:rPr lang="es-ES" dirty="0" smtClean="0"/>
              <a:t> </a:t>
            </a:r>
            <a:r>
              <a:rPr lang="es-ES" dirty="0"/>
              <a:t>of </a:t>
            </a:r>
            <a:r>
              <a:rPr lang="es-ES" dirty="0" err="1" smtClean="0"/>
              <a:t>Computation</a:t>
            </a:r>
            <a:r>
              <a:rPr lang="es-ES" dirty="0" smtClean="0"/>
              <a:t>. </a:t>
            </a:r>
            <a:r>
              <a:rPr lang="en-US" dirty="0"/>
              <a:t> I K International Publishing </a:t>
            </a:r>
            <a:r>
              <a:rPr lang="en-US" dirty="0" smtClean="0"/>
              <a:t>House,</a:t>
            </a:r>
            <a:r>
              <a:rPr lang="es-ES" dirty="0" smtClean="0"/>
              <a:t> 2009.</a:t>
            </a:r>
          </a:p>
          <a:p>
            <a:endParaRPr lang="es-ES" dirty="0"/>
          </a:p>
          <a:p>
            <a:r>
              <a:rPr lang="es-ES" dirty="0" err="1"/>
              <a:t>Frederic</a:t>
            </a:r>
            <a:r>
              <a:rPr lang="es-ES" dirty="0"/>
              <a:t> P. </a:t>
            </a:r>
            <a:r>
              <a:rPr lang="es-ES" dirty="0" smtClean="0"/>
              <a:t>Miller,</a:t>
            </a:r>
            <a:r>
              <a:rPr lang="es-ES" dirty="0"/>
              <a:t> </a:t>
            </a:r>
            <a:r>
              <a:rPr lang="es-ES" dirty="0" err="1"/>
              <a:t>Agnes</a:t>
            </a:r>
            <a:r>
              <a:rPr lang="es-ES" dirty="0"/>
              <a:t> F. </a:t>
            </a:r>
            <a:r>
              <a:rPr lang="es-ES" dirty="0" err="1" smtClean="0"/>
              <a:t>Vandome</a:t>
            </a:r>
            <a:r>
              <a:rPr lang="es-ES" dirty="0" smtClean="0"/>
              <a:t>,</a:t>
            </a:r>
            <a:r>
              <a:rPr lang="es-ES" dirty="0"/>
              <a:t> John </a:t>
            </a:r>
            <a:r>
              <a:rPr lang="es-ES" dirty="0" err="1" smtClean="0"/>
              <a:t>McBrewster</a:t>
            </a:r>
            <a:r>
              <a:rPr lang="es-ES" dirty="0" smtClean="0"/>
              <a:t>. Formal </a:t>
            </a:r>
            <a:r>
              <a:rPr lang="es-ES" dirty="0" err="1" smtClean="0"/>
              <a:t>Language</a:t>
            </a:r>
            <a:r>
              <a:rPr lang="es-ES" dirty="0" smtClean="0"/>
              <a:t>.</a:t>
            </a:r>
            <a:r>
              <a:rPr lang="es-ES" b="1" dirty="0"/>
              <a:t> </a:t>
            </a:r>
            <a:r>
              <a:rPr lang="es-ES" dirty="0" err="1"/>
              <a:t>Alphascript</a:t>
            </a:r>
            <a:r>
              <a:rPr lang="es-ES" dirty="0"/>
              <a:t> Publishing</a:t>
            </a:r>
            <a:r>
              <a:rPr lang="es-ES" dirty="0" smtClean="0"/>
              <a:t>, 2010.</a:t>
            </a:r>
            <a:endParaRPr lang="es-ES" b="1" dirty="0"/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err="1" smtClean="0"/>
              <a:t>Sudkamp</a:t>
            </a:r>
            <a:r>
              <a:rPr lang="es-MX" dirty="0" smtClean="0"/>
              <a:t> Thomas. </a:t>
            </a:r>
            <a:r>
              <a:rPr lang="es-MX" dirty="0" err="1" smtClean="0"/>
              <a:t>Languages</a:t>
            </a:r>
            <a:r>
              <a:rPr lang="es-MX" dirty="0" smtClean="0"/>
              <a:t> and Machines: </a:t>
            </a:r>
            <a:r>
              <a:rPr lang="es-MX" dirty="0" err="1" smtClean="0"/>
              <a:t>An</a:t>
            </a:r>
            <a:r>
              <a:rPr lang="es-MX" dirty="0" smtClean="0"/>
              <a:t> </a:t>
            </a:r>
            <a:r>
              <a:rPr lang="es-MX" dirty="0" err="1" smtClean="0"/>
              <a:t>introduction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theory</a:t>
            </a:r>
            <a:r>
              <a:rPr lang="es-MX" dirty="0" smtClean="0"/>
              <a:t> of </a:t>
            </a:r>
            <a:r>
              <a:rPr lang="es-MX" dirty="0" err="1" smtClean="0"/>
              <a:t>Computer</a:t>
            </a:r>
            <a:r>
              <a:rPr lang="es-MX" dirty="0" smtClean="0"/>
              <a:t> </a:t>
            </a:r>
            <a:r>
              <a:rPr lang="es-MX" dirty="0" err="1" smtClean="0"/>
              <a:t>Science</a:t>
            </a:r>
            <a:r>
              <a:rPr lang="es-MX" dirty="0" smtClean="0"/>
              <a:t>. 3rd </a:t>
            </a:r>
            <a:r>
              <a:rPr lang="es-MX" dirty="0" err="1" smtClean="0"/>
              <a:t>Edition</a:t>
            </a:r>
            <a:r>
              <a:rPr lang="es-MX" dirty="0" smtClean="0"/>
              <a:t>. Addison </a:t>
            </a:r>
            <a:r>
              <a:rPr lang="es-MX" dirty="0"/>
              <a:t>Wesley, </a:t>
            </a:r>
            <a:r>
              <a:rPr lang="es-MX" dirty="0" smtClean="0"/>
              <a:t>2005. </a:t>
            </a:r>
          </a:p>
          <a:p>
            <a:pPr marL="0" indent="0">
              <a:buNone/>
            </a:pPr>
            <a:r>
              <a:rPr lang="es-MX" sz="2000" dirty="0"/>
              <a:t>	</a:t>
            </a:r>
          </a:p>
          <a:p>
            <a:r>
              <a:rPr lang="es-MX" dirty="0" smtClean="0"/>
              <a:t> </a:t>
            </a:r>
            <a:r>
              <a:rPr lang="es-MX" dirty="0" err="1" smtClean="0"/>
              <a:t>Hopcroft</a:t>
            </a:r>
            <a:r>
              <a:rPr lang="es-MX" dirty="0" smtClean="0"/>
              <a:t> J., </a:t>
            </a:r>
            <a:r>
              <a:rPr lang="es-MX" dirty="0" err="1" smtClean="0"/>
              <a:t>Motwani</a:t>
            </a:r>
            <a:r>
              <a:rPr lang="es-MX" dirty="0" smtClean="0"/>
              <a:t> R., </a:t>
            </a:r>
            <a:r>
              <a:rPr lang="es-MX" dirty="0" err="1" smtClean="0"/>
              <a:t>Ullman</a:t>
            </a:r>
            <a:r>
              <a:rPr lang="es-MX" dirty="0" smtClean="0"/>
              <a:t> J. </a:t>
            </a:r>
            <a:r>
              <a:rPr lang="es-MX" dirty="0" err="1" smtClean="0"/>
              <a:t>Introduction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Automata</a:t>
            </a:r>
            <a:r>
              <a:rPr lang="es-MX" dirty="0" smtClean="0"/>
              <a:t> </a:t>
            </a:r>
            <a:r>
              <a:rPr lang="es-MX" dirty="0" err="1" smtClean="0"/>
              <a:t>Theory</a:t>
            </a:r>
            <a:r>
              <a:rPr lang="es-MX" dirty="0" smtClean="0"/>
              <a:t>, </a:t>
            </a:r>
            <a:r>
              <a:rPr lang="es-MX" dirty="0" err="1" smtClean="0"/>
              <a:t>Languages</a:t>
            </a:r>
            <a:r>
              <a:rPr lang="es-MX" dirty="0" smtClean="0"/>
              <a:t>, and </a:t>
            </a:r>
            <a:r>
              <a:rPr lang="es-MX" dirty="0" err="1" smtClean="0"/>
              <a:t>Computation</a:t>
            </a:r>
            <a:r>
              <a:rPr lang="es-MX" dirty="0" smtClean="0"/>
              <a:t>. 3rd </a:t>
            </a:r>
            <a:r>
              <a:rPr lang="es-MX" dirty="0" err="1" smtClean="0"/>
              <a:t>Edition</a:t>
            </a:r>
            <a:r>
              <a:rPr lang="es-MX" dirty="0" smtClean="0"/>
              <a:t>. Addison Wesley, 2006.</a:t>
            </a:r>
          </a:p>
        </p:txBody>
      </p:sp>
      <p:pic>
        <p:nvPicPr>
          <p:cNvPr id="4098" name="Picture 2" descr="Carátula del lib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700"/>
            <a:ext cx="1524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76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599" y="404664"/>
            <a:ext cx="6347713" cy="648072"/>
          </a:xfrm>
        </p:spPr>
        <p:txBody>
          <a:bodyPr>
            <a:normAutofit/>
          </a:bodyPr>
          <a:lstStyle/>
          <a:p>
            <a:r>
              <a:rPr lang="es-MX" dirty="0" smtClean="0"/>
              <a:t>Guion Explicativo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412776"/>
            <a:ext cx="7920880" cy="5040560"/>
          </a:xfrm>
        </p:spPr>
        <p:txBody>
          <a:bodyPr>
            <a:normAutofit/>
          </a:bodyPr>
          <a:lstStyle/>
          <a:p>
            <a:r>
              <a:rPr lang="es-MX" dirty="0" smtClean="0"/>
              <a:t>Este material sirve para presentar los conceptos matemáticos preliminares que se requieren para poder introducir al alumno a la teoría de autómatas y lenguajes formales para poder definir un tipo de lenguaje y reconocerlo mediante la máquina apropiada.</a:t>
            </a:r>
          </a:p>
          <a:p>
            <a:r>
              <a:rPr lang="es-MX" dirty="0" smtClean="0"/>
              <a:t>Las diapositivas deben verse en orden, y se estima que se revisen en aproximadamente 8 horas.</a:t>
            </a:r>
          </a:p>
          <a:p>
            <a:r>
              <a:rPr lang="es-MX" dirty="0" smtClean="0"/>
              <a:t>Es conveniente tener ejercicios acerca de diversos lenguajes para que el alumno piense cómo podría especificarlos.</a:t>
            </a:r>
          </a:p>
        </p:txBody>
      </p:sp>
    </p:spTree>
    <p:extLst>
      <p:ext uri="{BB962C8B-B14F-4D97-AF65-F5344CB8AC3E}">
        <p14:creationId xmlns:p14="http://schemas.microsoft.com/office/powerpoint/2010/main" val="90491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/>
              <a:t>Conjuntos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784"/>
            <a:ext cx="8229600" cy="4637112"/>
          </a:xfrm>
        </p:spPr>
        <p:txBody>
          <a:bodyPr>
            <a:noAutofit/>
          </a:bodyPr>
          <a:lstStyle/>
          <a:p>
            <a:r>
              <a:rPr lang="es-ES_tradnl" dirty="0" smtClean="0"/>
              <a:t>Es una colección de objetos</a:t>
            </a:r>
          </a:p>
          <a:p>
            <a:pPr marL="914400" lvl="2" indent="0">
              <a:buNone/>
            </a:pPr>
            <a:r>
              <a:rPr lang="es-ES_tradnl" sz="2800" dirty="0" smtClean="0"/>
              <a:t>A = {1,2,3,4}</a:t>
            </a:r>
          </a:p>
          <a:p>
            <a:pPr marL="914400" lvl="2" indent="0">
              <a:buNone/>
            </a:pPr>
            <a:r>
              <a:rPr lang="es-ES_tradnl" sz="2800" dirty="0" smtClean="0"/>
              <a:t>B = {las vocales}</a:t>
            </a:r>
          </a:p>
          <a:p>
            <a:pPr marL="914400" lvl="2" indent="0">
              <a:buNone/>
            </a:pPr>
            <a:r>
              <a:rPr lang="es-ES_tradnl" sz="2800" dirty="0" smtClean="0"/>
              <a:t>C=  {1, c, 4, e, 8, j, 15, k}</a:t>
            </a:r>
          </a:p>
          <a:p>
            <a:r>
              <a:rPr lang="es-ES_tradnl" dirty="0" smtClean="0"/>
              <a:t>Representación</a:t>
            </a:r>
          </a:p>
          <a:p>
            <a:pPr lvl="1"/>
            <a:r>
              <a:rPr lang="es-ES_tradnl" sz="2800" dirty="0" smtClean="0"/>
              <a:t>Enumerativa</a:t>
            </a:r>
          </a:p>
          <a:p>
            <a:pPr marL="914400" lvl="2" indent="0">
              <a:buNone/>
            </a:pPr>
            <a:r>
              <a:rPr lang="es-ES_tradnl" sz="2800" dirty="0" smtClean="0"/>
              <a:t>Se listan los elementos del conjunto</a:t>
            </a:r>
          </a:p>
          <a:p>
            <a:pPr marL="914400" lvl="2" indent="0">
              <a:buNone/>
            </a:pPr>
            <a:r>
              <a:rPr lang="es-ES_tradnl" sz="2800" dirty="0" smtClean="0"/>
              <a:t>A = {2, 4, 6, 8}</a:t>
            </a:r>
          </a:p>
          <a:p>
            <a:pPr lvl="1"/>
            <a:r>
              <a:rPr lang="es-ES_tradnl" sz="2800" dirty="0" smtClean="0"/>
              <a:t>Descriptiva</a:t>
            </a:r>
          </a:p>
          <a:p>
            <a:pPr marL="914400" lvl="2" indent="0">
              <a:buNone/>
            </a:pPr>
            <a:r>
              <a:rPr lang="es-ES_tradnl" sz="2800" dirty="0" smtClean="0"/>
              <a:t>Se describen los elementos del conjunto</a:t>
            </a:r>
          </a:p>
          <a:p>
            <a:pPr marL="914400" lvl="2" indent="0">
              <a:buNone/>
            </a:pPr>
            <a:r>
              <a:rPr lang="es-ES_tradnl" sz="2800" dirty="0" smtClean="0"/>
              <a:t>A = {x | x es un número positivo par menor a 10}</a:t>
            </a:r>
            <a:endParaRPr lang="es-ES_tradnl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Operaciones de Conjuntos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b="1" dirty="0" smtClean="0">
                <a:sym typeface="Symbol" pitchFamily="18" charset="2"/>
              </a:rPr>
              <a:t>PERTENENCIA</a:t>
            </a:r>
            <a:endParaRPr lang="es-ES_tradnl" b="1" dirty="0">
              <a:sym typeface="Symbol" pitchFamily="18" charset="2"/>
            </a:endParaRPr>
          </a:p>
          <a:p>
            <a:r>
              <a:rPr lang="es-MX" dirty="0" smtClean="0"/>
              <a:t>Cuando un elemento </a:t>
            </a:r>
            <a:r>
              <a:rPr lang="es-MX" i="1" dirty="0" smtClean="0"/>
              <a:t>x</a:t>
            </a:r>
            <a:r>
              <a:rPr lang="es-MX" dirty="0" smtClean="0"/>
              <a:t> se encuentra en un conjunto, se dice que pertenece a él.  El símbolo que se utiliza es </a:t>
            </a:r>
            <a:r>
              <a:rPr lang="es-ES_tradnl" dirty="0">
                <a:sym typeface="Symbol" pitchFamily="18" charset="2"/>
              </a:rPr>
              <a:t></a:t>
            </a:r>
            <a:r>
              <a:rPr lang="es-MX" dirty="0" smtClean="0"/>
              <a:t>, mientras que si no se encuentra </a:t>
            </a:r>
            <a:r>
              <a:rPr lang="es-ES_tradnl" dirty="0">
                <a:sym typeface="Symbol" pitchFamily="18" charset="2"/>
              </a:rPr>
              <a:t>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		8 </a:t>
            </a:r>
            <a:r>
              <a:rPr lang="es-ES_tradnl" dirty="0" smtClean="0">
                <a:sym typeface="Symbol" pitchFamily="18" charset="2"/>
              </a:rPr>
              <a:t> A</a:t>
            </a:r>
          </a:p>
          <a:p>
            <a:pPr marL="0" indent="0">
              <a:buNone/>
            </a:pPr>
            <a:r>
              <a:rPr lang="es-ES_tradnl" dirty="0" smtClean="0">
                <a:sym typeface="Symbol" pitchFamily="18" charset="2"/>
              </a:rPr>
              <a:t>		3  A</a:t>
            </a:r>
            <a:endParaRPr lang="es-MX" dirty="0" smtClean="0"/>
          </a:p>
          <a:p>
            <a:pPr marL="457200" lvl="1" indent="0">
              <a:buNone/>
            </a:pPr>
            <a:endParaRPr lang="es-ES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333073323"/>
              </p:ext>
            </p:extLst>
          </p:nvPr>
        </p:nvGraphicFramePr>
        <p:xfrm>
          <a:off x="4211960" y="3573016"/>
          <a:ext cx="2687960" cy="1887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755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Operaciones de Conjuntos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 marL="0" indent="0">
              <a:buNone/>
            </a:pPr>
            <a:r>
              <a:rPr lang="es-MX" b="1" dirty="0" smtClean="0"/>
              <a:t>UNIÓN DE DOS CONJUNTOS</a:t>
            </a:r>
          </a:p>
          <a:p>
            <a:r>
              <a:rPr lang="es-MX" dirty="0" smtClean="0"/>
              <a:t>Se forma con los elementos que pertenecen a alguno de los conjuntos o a los dos.</a:t>
            </a:r>
          </a:p>
          <a:p>
            <a:r>
              <a:rPr lang="es-MX" dirty="0" smtClean="0"/>
              <a:t>No se repiten elementos.</a:t>
            </a:r>
          </a:p>
          <a:p>
            <a:r>
              <a:rPr lang="es-MX" dirty="0" smtClean="0"/>
              <a:t>Se utiliza el símbolo </a:t>
            </a:r>
            <a:r>
              <a:rPr lang="es-MX" dirty="0" smtClean="0">
                <a:sym typeface="Symbol"/>
              </a:rPr>
              <a:t></a:t>
            </a:r>
            <a:endParaRPr lang="es-MX" dirty="0" smtClean="0"/>
          </a:p>
          <a:p>
            <a:r>
              <a:rPr lang="es-MX" dirty="0" smtClean="0"/>
              <a:t>A </a:t>
            </a:r>
            <a:r>
              <a:rPr lang="es-MX" dirty="0">
                <a:sym typeface="Symbol"/>
              </a:rPr>
              <a:t></a:t>
            </a:r>
            <a:r>
              <a:rPr lang="es-MX" dirty="0" smtClean="0"/>
              <a:t> B = {x | x </a:t>
            </a:r>
            <a:r>
              <a:rPr lang="es-MX" dirty="0" smtClean="0">
                <a:sym typeface="Symbol"/>
              </a:rPr>
              <a:t> A </a:t>
            </a:r>
            <a:r>
              <a:rPr lang="es-MX" dirty="0"/>
              <a:t> x </a:t>
            </a:r>
            <a:r>
              <a:rPr lang="es-MX" dirty="0">
                <a:sym typeface="Symbol"/>
              </a:rPr>
              <a:t> </a:t>
            </a:r>
            <a:r>
              <a:rPr lang="es-MX" dirty="0" smtClean="0">
                <a:sym typeface="Symbol"/>
              </a:rPr>
              <a:t>B</a:t>
            </a:r>
            <a:r>
              <a:rPr lang="es-MX" dirty="0" smtClean="0"/>
              <a:t>}</a:t>
            </a:r>
          </a:p>
          <a:p>
            <a:pPr marL="0" indent="0">
              <a:buNone/>
            </a:pPr>
            <a:r>
              <a:rPr lang="es-MX" dirty="0" smtClean="0"/>
              <a:t>	A = {1, 2, 3, 4}</a:t>
            </a:r>
          </a:p>
          <a:p>
            <a:pPr marL="0" indent="0">
              <a:buNone/>
            </a:pPr>
            <a:r>
              <a:rPr lang="es-MX" dirty="0" smtClean="0"/>
              <a:t>	B = {2, 4, 6, 8}</a:t>
            </a:r>
          </a:p>
          <a:p>
            <a:pPr marL="0" indent="0">
              <a:buNone/>
            </a:pPr>
            <a:r>
              <a:rPr lang="es-MX" dirty="0" smtClean="0"/>
              <a:t>	A </a:t>
            </a:r>
            <a:r>
              <a:rPr lang="es-MX" dirty="0">
                <a:sym typeface="Symbol"/>
              </a:rPr>
              <a:t></a:t>
            </a:r>
            <a:r>
              <a:rPr lang="es-MX" dirty="0"/>
              <a:t> B = </a:t>
            </a:r>
            <a:r>
              <a:rPr lang="es-MX" dirty="0" smtClean="0"/>
              <a:t>{1, 2, 3, 4, 6, 8}</a:t>
            </a:r>
            <a:endParaRPr lang="es-ES" dirty="0"/>
          </a:p>
        </p:txBody>
      </p:sp>
      <p:sp>
        <p:nvSpPr>
          <p:cNvPr id="8" name="7 Elipse"/>
          <p:cNvSpPr/>
          <p:nvPr/>
        </p:nvSpPr>
        <p:spPr>
          <a:xfrm>
            <a:off x="6084168" y="3717032"/>
            <a:ext cx="1296144" cy="15841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B050"/>
                </a:solidFill>
              </a:rPr>
              <a:t>A    </a:t>
            </a:r>
          </a:p>
          <a:p>
            <a:pPr algn="ctr"/>
            <a:r>
              <a:rPr lang="es-MX" dirty="0" smtClean="0">
                <a:solidFill>
                  <a:srgbClr val="00B050"/>
                </a:solidFill>
              </a:rPr>
              <a:t>1 </a:t>
            </a:r>
          </a:p>
          <a:p>
            <a:pPr algn="ctr"/>
            <a:r>
              <a:rPr lang="es-MX" dirty="0" smtClean="0">
                <a:solidFill>
                  <a:srgbClr val="00B050"/>
                </a:solidFill>
              </a:rPr>
              <a:t>3</a:t>
            </a:r>
            <a:endParaRPr lang="es-ES" dirty="0">
              <a:solidFill>
                <a:srgbClr val="00B050"/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>
            <a:off x="6948264" y="3717032"/>
            <a:ext cx="1440160" cy="15841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00B050"/>
                </a:solidFill>
              </a:rPr>
              <a:t>B </a:t>
            </a:r>
          </a:p>
          <a:p>
            <a:pPr algn="ctr"/>
            <a:r>
              <a:rPr lang="es-MX" dirty="0" smtClean="0">
                <a:solidFill>
                  <a:srgbClr val="00B050"/>
                </a:solidFill>
              </a:rPr>
              <a:t>6 </a:t>
            </a:r>
          </a:p>
          <a:p>
            <a:pPr algn="ctr"/>
            <a:r>
              <a:rPr lang="es-MX" dirty="0" smtClean="0">
                <a:solidFill>
                  <a:srgbClr val="00B050"/>
                </a:solidFill>
              </a:rPr>
              <a:t>8</a:t>
            </a:r>
            <a:endParaRPr lang="es-ES" dirty="0">
              <a:solidFill>
                <a:srgbClr val="00B05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969750" y="4077072"/>
            <a:ext cx="3385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00B050"/>
                </a:solidFill>
              </a:rPr>
              <a:t>2</a:t>
            </a:r>
          </a:p>
          <a:p>
            <a:r>
              <a:rPr lang="es-MX" dirty="0">
                <a:solidFill>
                  <a:srgbClr val="00B050"/>
                </a:solidFill>
              </a:rPr>
              <a:t>4</a:t>
            </a:r>
            <a:endParaRPr lang="es-ES" dirty="0">
              <a:solidFill>
                <a:srgbClr val="00B050"/>
              </a:solidFill>
            </a:endParaRPr>
          </a:p>
        </p:txBody>
      </p:sp>
      <p:sp>
        <p:nvSpPr>
          <p:cNvPr id="9" name="8 Flecha abajo"/>
          <p:cNvSpPr/>
          <p:nvPr/>
        </p:nvSpPr>
        <p:spPr>
          <a:xfrm>
            <a:off x="5986899" y="2996952"/>
            <a:ext cx="23042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6673520" y="2535287"/>
            <a:ext cx="10621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A </a:t>
            </a:r>
            <a:r>
              <a:rPr lang="es-MX" dirty="0">
                <a:sym typeface="Symbol"/>
              </a:rPr>
              <a:t></a:t>
            </a:r>
            <a:r>
              <a:rPr lang="es-MX" dirty="0" smtClean="0"/>
              <a:t> </a:t>
            </a:r>
            <a:r>
              <a:rPr lang="es-MX" dirty="0"/>
              <a:t>B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5223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Operaciones de Conjuntos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INTERSECCIÓN DE DOS CONJUNTOS</a:t>
            </a:r>
          </a:p>
          <a:p>
            <a:r>
              <a:rPr lang="es-MX" dirty="0" smtClean="0"/>
              <a:t>Se forma con los elementos que pertenecen a ambos conjuntos.</a:t>
            </a:r>
          </a:p>
          <a:p>
            <a:r>
              <a:rPr lang="es-MX" dirty="0" smtClean="0"/>
              <a:t>Se utiliza el símbolo </a:t>
            </a:r>
            <a:r>
              <a:rPr lang="es-MX" dirty="0">
                <a:sym typeface="Symbol"/>
              </a:rPr>
              <a:t></a:t>
            </a:r>
            <a:endParaRPr lang="es-MX" dirty="0" smtClean="0"/>
          </a:p>
          <a:p>
            <a:r>
              <a:rPr lang="es-MX" dirty="0" smtClean="0"/>
              <a:t>A </a:t>
            </a:r>
            <a:r>
              <a:rPr lang="es-MX" dirty="0">
                <a:sym typeface="Symbol"/>
              </a:rPr>
              <a:t></a:t>
            </a:r>
            <a:r>
              <a:rPr lang="es-MX" dirty="0" smtClean="0"/>
              <a:t> B = {x | x </a:t>
            </a:r>
            <a:r>
              <a:rPr lang="es-MX" dirty="0" smtClean="0">
                <a:sym typeface="Symbol"/>
              </a:rPr>
              <a:t> A  </a:t>
            </a:r>
            <a:r>
              <a:rPr lang="es-MX" dirty="0" smtClean="0"/>
              <a:t>x </a:t>
            </a:r>
            <a:r>
              <a:rPr lang="es-MX" dirty="0">
                <a:sym typeface="Symbol"/>
              </a:rPr>
              <a:t> </a:t>
            </a:r>
            <a:r>
              <a:rPr lang="es-MX" dirty="0" smtClean="0">
                <a:sym typeface="Symbol"/>
              </a:rPr>
              <a:t>B</a:t>
            </a:r>
            <a:r>
              <a:rPr lang="es-MX" dirty="0" smtClean="0"/>
              <a:t>}</a:t>
            </a:r>
          </a:p>
          <a:p>
            <a:pPr marL="0" indent="0">
              <a:buNone/>
            </a:pPr>
            <a:r>
              <a:rPr lang="es-MX" dirty="0" smtClean="0"/>
              <a:t>	A = {1, 2, 3, 4}</a:t>
            </a:r>
          </a:p>
          <a:p>
            <a:pPr marL="0" indent="0">
              <a:buNone/>
            </a:pPr>
            <a:r>
              <a:rPr lang="es-MX" dirty="0" smtClean="0"/>
              <a:t>	B = {2, 4, 6, 8}</a:t>
            </a:r>
          </a:p>
          <a:p>
            <a:pPr marL="0" indent="0">
              <a:buNone/>
            </a:pPr>
            <a:r>
              <a:rPr lang="es-MX" dirty="0" smtClean="0"/>
              <a:t>	A </a:t>
            </a:r>
            <a:r>
              <a:rPr lang="es-MX" dirty="0">
                <a:sym typeface="Symbol"/>
              </a:rPr>
              <a:t></a:t>
            </a:r>
            <a:r>
              <a:rPr lang="es-MX" dirty="0" smtClean="0"/>
              <a:t> </a:t>
            </a:r>
            <a:r>
              <a:rPr lang="es-MX" dirty="0"/>
              <a:t>B = </a:t>
            </a:r>
            <a:r>
              <a:rPr lang="es-MX" dirty="0" smtClean="0"/>
              <a:t>{2, 4}</a:t>
            </a:r>
            <a:endParaRPr lang="es-E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644192"/>
            <a:ext cx="2592288" cy="187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Flecha abajo"/>
          <p:cNvSpPr/>
          <p:nvPr/>
        </p:nvSpPr>
        <p:spPr>
          <a:xfrm>
            <a:off x="6810892" y="3284984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6457496" y="2823319"/>
            <a:ext cx="10621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A </a:t>
            </a:r>
            <a:r>
              <a:rPr lang="es-MX" dirty="0">
                <a:sym typeface="Symbol"/>
              </a:rPr>
              <a:t></a:t>
            </a:r>
            <a:r>
              <a:rPr lang="es-MX" dirty="0" smtClean="0"/>
              <a:t> </a:t>
            </a:r>
            <a:r>
              <a:rPr lang="es-MX" dirty="0"/>
              <a:t>B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591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Theme">
  <a:themeElements>
    <a:clrScheme name="Personalizado 16">
      <a:dk1>
        <a:sysClr val="windowText" lastClr="000000"/>
      </a:dk1>
      <a:lt1>
        <a:sysClr val="window" lastClr="FFFFFF"/>
      </a:lt1>
      <a:dk2>
        <a:srgbClr val="E68200"/>
      </a:dk2>
      <a:lt2>
        <a:srgbClr val="CAF278"/>
      </a:lt2>
      <a:accent1>
        <a:srgbClr val="94C600"/>
      </a:accent1>
      <a:accent2>
        <a:srgbClr val="FFFFFF"/>
      </a:accent2>
      <a:accent3>
        <a:srgbClr val="FF6700"/>
      </a:accent3>
      <a:accent4>
        <a:srgbClr val="FFFFFF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TS010073846</Template>
  <TotalTime>2640</TotalTime>
  <Words>2578</Words>
  <Application>Microsoft Office PowerPoint</Application>
  <PresentationFormat>Presentación en pantalla (4:3)</PresentationFormat>
  <Paragraphs>501</Paragraphs>
  <Slides>55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55</vt:i4>
      </vt:variant>
    </vt:vector>
  </HeadingPairs>
  <TitlesOfParts>
    <vt:vector size="58" baseType="lpstr">
      <vt:lpstr>Custom Theme</vt:lpstr>
      <vt:lpstr>Imagen de mapa de bits</vt:lpstr>
      <vt:lpstr>Ecuación</vt:lpstr>
      <vt:lpstr>Presentación de PowerPoint</vt:lpstr>
      <vt:lpstr>Presentación de PowerPoint</vt:lpstr>
      <vt:lpstr>Presentación de PowerPoint</vt:lpstr>
      <vt:lpstr>Unidad de Competencia I</vt:lpstr>
      <vt:lpstr>TEÓRIA DE CONJUNTOS</vt:lpstr>
      <vt:lpstr>Conjuntos</vt:lpstr>
      <vt:lpstr>Operaciones de Conjuntos</vt:lpstr>
      <vt:lpstr>Operaciones de Conjuntos</vt:lpstr>
      <vt:lpstr>Operaciones de Conjuntos</vt:lpstr>
      <vt:lpstr>Operaciones de Conjuntos</vt:lpstr>
      <vt:lpstr>Operaciones de Conjuntos</vt:lpstr>
      <vt:lpstr>Operaciones de Conjuntos</vt:lpstr>
      <vt:lpstr>Operaciones de Conjuntos</vt:lpstr>
      <vt:lpstr>Operaciones de Conjuntos</vt:lpstr>
      <vt:lpstr>Teoría de Conjuntos</vt:lpstr>
      <vt:lpstr>Teoría de Conjuntos</vt:lpstr>
      <vt:lpstr>Teoría de Conjuntos</vt:lpstr>
      <vt:lpstr>Ejercicios</vt:lpstr>
      <vt:lpstr>RELACIONES Y FUNCIONES</vt:lpstr>
      <vt:lpstr>Producto Cartesiano</vt:lpstr>
      <vt:lpstr>Producto Cartesiano y Relación</vt:lpstr>
      <vt:lpstr>Funciones</vt:lpstr>
      <vt:lpstr>Ejemplo de función</vt:lpstr>
      <vt:lpstr>Funciones n-variables</vt:lpstr>
      <vt:lpstr>Funciones n-variables</vt:lpstr>
      <vt:lpstr>Funciones n-variables</vt:lpstr>
      <vt:lpstr>Función Total o Parcial</vt:lpstr>
      <vt:lpstr>Funciones sobreyectiva, Inyectiva y Biyectiva</vt:lpstr>
      <vt:lpstr>Funciones sobreyectiva, Inyectiva y Biyectiva</vt:lpstr>
      <vt:lpstr>CADENAS Y LENGUAJES</vt:lpstr>
      <vt:lpstr>Lenguajes Formales</vt:lpstr>
      <vt:lpstr>Lenguajes</vt:lpstr>
      <vt:lpstr>Elementos de la especificación de un lenguaje</vt:lpstr>
      <vt:lpstr>Cadenas, Palabras, Strings</vt:lpstr>
      <vt:lpstr>Alfabeto , Reglas</vt:lpstr>
      <vt:lpstr>Ejemplo</vt:lpstr>
      <vt:lpstr>Lenguajes sobre  ={a,b}</vt:lpstr>
      <vt:lpstr>Lenguajes</vt:lpstr>
      <vt:lpstr>Ejemplo</vt:lpstr>
      <vt:lpstr>Concatenación de lenguajes</vt:lpstr>
      <vt:lpstr>Inducción Matemática y Recursión</vt:lpstr>
      <vt:lpstr>Inducción matemática</vt:lpstr>
      <vt:lpstr>Inducción matemática: Probar enunciados</vt:lpstr>
      <vt:lpstr>Inducción matemática</vt:lpstr>
      <vt:lpstr>Presentación de PowerPoint</vt:lpstr>
      <vt:lpstr>Definiciones Recursivas</vt:lpstr>
      <vt:lpstr>Ejemplo: Factorial de un número, n!</vt:lpstr>
      <vt:lpstr>Definiciones recursivas para los lenguajes</vt:lpstr>
      <vt:lpstr>Definiciones recursivas para los lenguajes</vt:lpstr>
      <vt:lpstr>Ejemplo:</vt:lpstr>
      <vt:lpstr>Cerradura de Kleene *  </vt:lpstr>
      <vt:lpstr>Ejemplo</vt:lpstr>
      <vt:lpstr>Reto:</vt:lpstr>
      <vt:lpstr>Referencias</vt:lpstr>
      <vt:lpstr>Guion Explicativo</vt:lpstr>
    </vt:vector>
  </TitlesOfParts>
  <Company>ITESM CEM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Conceptos Matemáticos Preliminares</dc:title>
  <dc:creator>Ciencias Computacionales</dc:creator>
  <cp:lastModifiedBy>mquintanal</cp:lastModifiedBy>
  <cp:revision>230</cp:revision>
  <cp:lastPrinted>2016-02-11T16:08:36Z</cp:lastPrinted>
  <dcterms:created xsi:type="dcterms:W3CDTF">1998-08-13T21:13:42Z</dcterms:created>
  <dcterms:modified xsi:type="dcterms:W3CDTF">2016-10-12T15:59:02Z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>mquintan@campus.cem.itesm.mx</vt:lpwstr>
  </property>
  <property fmtid="{D5CDD505-2E9C-101B-9397-08002B2CF9AE}" pid="8" name="HomePage">
    <vt:lpwstr>http://research.cem.itesm.mx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H:\Cursos\Teoria\Modulos\CMatematicos</vt:lpwstr>
  </property>
</Properties>
</file>