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1" r:id="rId1"/>
  </p:sldMasterIdLst>
  <p:sldIdLst>
    <p:sldId id="303" r:id="rId2"/>
    <p:sldId id="304" r:id="rId3"/>
    <p:sldId id="307" r:id="rId4"/>
    <p:sldId id="305" r:id="rId5"/>
    <p:sldId id="289" r:id="rId6"/>
    <p:sldId id="310" r:id="rId7"/>
    <p:sldId id="300" r:id="rId8"/>
    <p:sldId id="306" r:id="rId9"/>
    <p:sldId id="309" r:id="rId10"/>
    <p:sldId id="308" r:id="rId11"/>
    <p:sldId id="258" r:id="rId12"/>
    <p:sldId id="273" r:id="rId13"/>
    <p:sldId id="274" r:id="rId14"/>
    <p:sldId id="301" r:id="rId15"/>
    <p:sldId id="311" r:id="rId16"/>
    <p:sldId id="313" r:id="rId17"/>
    <p:sldId id="312" r:id="rId18"/>
    <p:sldId id="314" r:id="rId19"/>
    <p:sldId id="277" r:id="rId20"/>
    <p:sldId id="316" r:id="rId21"/>
    <p:sldId id="292" r:id="rId22"/>
    <p:sldId id="280" r:id="rId23"/>
    <p:sldId id="282" r:id="rId24"/>
    <p:sldId id="318" r:id="rId25"/>
    <p:sldId id="322" r:id="rId26"/>
    <p:sldId id="317" r:id="rId27"/>
    <p:sldId id="319" r:id="rId28"/>
    <p:sldId id="320" r:id="rId29"/>
    <p:sldId id="321" r:id="rId30"/>
    <p:sldId id="302" r:id="rId31"/>
    <p:sldId id="284" r:id="rId32"/>
    <p:sldId id="285" r:id="rId33"/>
    <p:sldId id="296" r:id="rId34"/>
    <p:sldId id="297" r:id="rId35"/>
    <p:sldId id="298" r:id="rId36"/>
    <p:sldId id="287" r:id="rId37"/>
    <p:sldId id="260" r:id="rId38"/>
    <p:sldId id="261" r:id="rId39"/>
    <p:sldId id="262" r:id="rId40"/>
    <p:sldId id="266" r:id="rId41"/>
    <p:sldId id="288" r:id="rId42"/>
    <p:sldId id="325" r:id="rId43"/>
    <p:sldId id="327" r:id="rId44"/>
  </p:sldIdLst>
  <p:sldSz cx="9144000" cy="6858000" type="screen4x3"/>
  <p:notesSz cx="6950075" cy="9236075"/>
  <p:defaultTextStyle>
    <a:defPPr>
      <a:defRPr lang="es-ES_tradnl"/>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CCFF33"/>
    <a:srgbClr val="FFCC66"/>
    <a:srgbClr val="FF9900"/>
    <a:srgbClr val="FF99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5896" autoAdjust="0"/>
  </p:normalViewPr>
  <p:slideViewPr>
    <p:cSldViewPr>
      <p:cViewPr>
        <p:scale>
          <a:sx n="50" d="100"/>
          <a:sy n="50" d="100"/>
        </p:scale>
        <p:origin x="-1860" y="-45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20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6834CF06-A412-4D4A-8797-13B8B184539C}" type="slidenum">
              <a:rPr lang="es-ES" altLang="es-ES" smtClean="0"/>
              <a:pPr/>
              <a:t>‹Nº›</a:t>
            </a:fld>
            <a:endParaRPr lang="es-ES" altLang="es-ES"/>
          </a:p>
        </p:txBody>
      </p:sp>
    </p:spTree>
    <p:extLst>
      <p:ext uri="{BB962C8B-B14F-4D97-AF65-F5344CB8AC3E}">
        <p14:creationId xmlns:p14="http://schemas.microsoft.com/office/powerpoint/2010/main" val="14084748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71CB12E2-D372-4F86-A0E1-B5DE5A248E55}" type="slidenum">
              <a:rPr lang="es-ES" altLang="es-ES" smtClean="0"/>
              <a:pPr/>
              <a:t>‹Nº›</a:t>
            </a:fld>
            <a:endParaRPr lang="es-ES" altLang="es-ES"/>
          </a:p>
        </p:txBody>
      </p:sp>
    </p:spTree>
    <p:extLst>
      <p:ext uri="{BB962C8B-B14F-4D97-AF65-F5344CB8AC3E}">
        <p14:creationId xmlns:p14="http://schemas.microsoft.com/office/powerpoint/2010/main" val="33162964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71CB12E2-D372-4F86-A0E1-B5DE5A248E55}" type="slidenum">
              <a:rPr lang="es-ES" altLang="es-ES" smtClean="0"/>
              <a:pPr/>
              <a:t>‹Nº›</a:t>
            </a:fld>
            <a:endParaRPr lang="es-ES" altLang="es-E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408933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71CB12E2-D372-4F86-A0E1-B5DE5A248E55}" type="slidenum">
              <a:rPr lang="es-ES" altLang="es-ES" smtClean="0"/>
              <a:pPr/>
              <a:t>‹Nº›</a:t>
            </a:fld>
            <a:endParaRPr lang="es-ES" altLang="es-ES"/>
          </a:p>
        </p:txBody>
      </p:sp>
    </p:spTree>
    <p:extLst>
      <p:ext uri="{BB962C8B-B14F-4D97-AF65-F5344CB8AC3E}">
        <p14:creationId xmlns:p14="http://schemas.microsoft.com/office/powerpoint/2010/main" val="369233922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71CB12E2-D372-4F86-A0E1-B5DE5A248E55}" type="slidenum">
              <a:rPr lang="es-ES" altLang="es-ES" smtClean="0"/>
              <a:pPr/>
              <a:t>‹Nº›</a:t>
            </a:fld>
            <a:endParaRPr lang="es-ES" altLang="es-E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22565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71CB12E2-D372-4F86-A0E1-B5DE5A248E55}" type="slidenum">
              <a:rPr lang="es-ES" altLang="es-ES" smtClean="0"/>
              <a:pPr/>
              <a:t>‹Nº›</a:t>
            </a:fld>
            <a:endParaRPr lang="es-ES" altLang="es-ES"/>
          </a:p>
        </p:txBody>
      </p:sp>
    </p:spTree>
    <p:extLst>
      <p:ext uri="{BB962C8B-B14F-4D97-AF65-F5344CB8AC3E}">
        <p14:creationId xmlns:p14="http://schemas.microsoft.com/office/powerpoint/2010/main" val="16283077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55C46983-0D8A-44B7-9EFF-76BBCF4A5969}" type="slidenum">
              <a:rPr lang="es-ES" altLang="es-ES" smtClean="0"/>
              <a:pPr/>
              <a:t>‹Nº›</a:t>
            </a:fld>
            <a:endParaRPr lang="es-ES" altLang="es-ES"/>
          </a:p>
        </p:txBody>
      </p:sp>
    </p:spTree>
    <p:extLst>
      <p:ext uri="{BB962C8B-B14F-4D97-AF65-F5344CB8AC3E}">
        <p14:creationId xmlns:p14="http://schemas.microsoft.com/office/powerpoint/2010/main" val="9950251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B2BC8C4E-4E26-443A-BFA5-73F7E5B45B08}" type="slidenum">
              <a:rPr lang="es-ES" altLang="es-ES" smtClean="0"/>
              <a:pPr/>
              <a:t>‹Nº›</a:t>
            </a:fld>
            <a:endParaRPr lang="es-ES" altLang="es-ES"/>
          </a:p>
        </p:txBody>
      </p:sp>
    </p:spTree>
    <p:extLst>
      <p:ext uri="{BB962C8B-B14F-4D97-AF65-F5344CB8AC3E}">
        <p14:creationId xmlns:p14="http://schemas.microsoft.com/office/powerpoint/2010/main" val="14408755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574675" y="304800"/>
            <a:ext cx="8001000" cy="12160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566738" y="1752600"/>
            <a:ext cx="39243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3438" y="1752600"/>
            <a:ext cx="3924300" cy="4267200"/>
          </a:xfrm>
        </p:spPr>
        <p:txBody>
          <a:bodyPr/>
          <a:lstStyle/>
          <a:p>
            <a:pPr lvl="0"/>
            <a:endParaRPr lang="es-ES" noProof="0" smtClean="0"/>
          </a:p>
        </p:txBody>
      </p:sp>
      <p:sp>
        <p:nvSpPr>
          <p:cNvPr id="5" name="Rectangle 6"/>
          <p:cNvSpPr>
            <a:spLocks noGrp="1" noChangeArrowheads="1"/>
          </p:cNvSpPr>
          <p:nvPr>
            <p:ph type="dt" sz="half" idx="10"/>
          </p:nvPr>
        </p:nvSpPr>
        <p:spPr>
          <a:ln/>
        </p:spPr>
        <p:txBody>
          <a:bodyPr/>
          <a:lstStyle>
            <a:lvl1pPr>
              <a:defRPr/>
            </a:lvl1pPr>
          </a:lstStyle>
          <a:p>
            <a:pPr>
              <a:defRPr/>
            </a:pPr>
            <a:endParaRPr lang="es-ES" altLang="es-ES"/>
          </a:p>
        </p:txBody>
      </p:sp>
      <p:sp>
        <p:nvSpPr>
          <p:cNvPr id="6" name="Rectangle 7"/>
          <p:cNvSpPr>
            <a:spLocks noGrp="1" noChangeArrowheads="1"/>
          </p:cNvSpPr>
          <p:nvPr>
            <p:ph type="ftr" sz="quarter" idx="11"/>
          </p:nvPr>
        </p:nvSpPr>
        <p:spPr>
          <a:ln/>
        </p:spPr>
        <p:txBody>
          <a:bodyPr/>
          <a:lstStyle>
            <a:lvl1pPr>
              <a:defRPr/>
            </a:lvl1pPr>
          </a:lstStyle>
          <a:p>
            <a:pPr>
              <a:defRPr/>
            </a:pPr>
            <a:endParaRPr lang="es-ES" altLang="es-ES"/>
          </a:p>
        </p:txBody>
      </p:sp>
      <p:sp>
        <p:nvSpPr>
          <p:cNvPr id="7" name="Rectangle 8"/>
          <p:cNvSpPr>
            <a:spLocks noGrp="1" noChangeArrowheads="1"/>
          </p:cNvSpPr>
          <p:nvPr>
            <p:ph type="sldNum" sz="quarter" idx="12"/>
          </p:nvPr>
        </p:nvSpPr>
        <p:spPr>
          <a:ln/>
        </p:spPr>
        <p:txBody>
          <a:bodyPr/>
          <a:lstStyle>
            <a:lvl1pPr>
              <a:defRPr/>
            </a:lvl1pPr>
          </a:lstStyle>
          <a:p>
            <a:fld id="{1690F2E5-6097-4F4C-AD63-4C8381149E80}" type="slidenum">
              <a:rPr lang="es-ES" altLang="es-ES"/>
              <a:pPr/>
              <a:t>‹Nº›</a:t>
            </a:fld>
            <a:endParaRPr lang="es-ES" altLang="es-ES"/>
          </a:p>
        </p:txBody>
      </p:sp>
    </p:spTree>
    <p:extLst>
      <p:ext uri="{BB962C8B-B14F-4D97-AF65-F5344CB8AC3E}">
        <p14:creationId xmlns:p14="http://schemas.microsoft.com/office/powerpoint/2010/main" val="20326578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4400">
                <a:solidFill>
                  <a:schemeClr val="accent2"/>
                </a:solidFill>
                <a:latin typeface="Arial" panose="020B0604020202020204" pitchFamily="34" charset="0"/>
                <a:cs typeface="Arial" panose="020B0604020202020204" pitchFamily="34" charset="0"/>
              </a:defRPr>
            </a:lvl1pPr>
          </a:lstStyle>
          <a:p>
            <a:r>
              <a:rPr lang="es-ES" dirty="0" smtClean="0"/>
              <a:t>Haga clic para modificar el estilo de título del patrón</a:t>
            </a:r>
            <a:endParaRPr lang="en-US" dirty="0"/>
          </a:p>
        </p:txBody>
      </p:sp>
      <p:sp>
        <p:nvSpPr>
          <p:cNvPr id="3" name="Content Placeholder 2"/>
          <p:cNvSpPr>
            <a:spLocks noGrp="1"/>
          </p:cNvSpPr>
          <p:nvPr>
            <p:ph idx="1"/>
          </p:nvPr>
        </p:nvSpPr>
        <p:spPr/>
        <p:txBody>
          <a:bodyPr/>
          <a:lstStyle>
            <a:lvl1pPr>
              <a:defRPr sz="3200">
                <a:solidFill>
                  <a:schemeClr val="tx1"/>
                </a:solidFill>
                <a:latin typeface="Arial" panose="020B0604020202020204" pitchFamily="34" charset="0"/>
                <a:cs typeface="Arial" panose="020B0604020202020204" pitchFamily="34" charset="0"/>
              </a:defRPr>
            </a:lvl1pPr>
            <a:lvl2pPr>
              <a:defRPr sz="28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5" name="Footer Placeholder 4"/>
          <p:cNvSpPr>
            <a:spLocks noGrp="1"/>
          </p:cNvSpPr>
          <p:nvPr>
            <p:ph type="ftr" sz="quarter" idx="11"/>
          </p:nvPr>
        </p:nvSpPr>
        <p:spPr/>
        <p:txBody>
          <a:bodyPr/>
          <a:lstStyle/>
          <a:p>
            <a:pPr>
              <a:defRPr/>
            </a:pPr>
            <a:endParaRPr lang="es-ES" altLang="es-ES"/>
          </a:p>
        </p:txBody>
      </p:sp>
      <p:sp>
        <p:nvSpPr>
          <p:cNvPr id="7" name="CuadroTexto 6"/>
          <p:cNvSpPr txBox="1"/>
          <p:nvPr userDrawn="1"/>
        </p:nvSpPr>
        <p:spPr>
          <a:xfrm>
            <a:off x="5076056" y="6372036"/>
            <a:ext cx="3996607" cy="369332"/>
          </a:xfrm>
          <a:prstGeom prst="rect">
            <a:avLst/>
          </a:prstGeom>
          <a:noFill/>
        </p:spPr>
        <p:txBody>
          <a:bodyPr wrap="none" rtlCol="0">
            <a:spAutoFit/>
          </a:bodyPr>
          <a:lstStyle/>
          <a:p>
            <a:r>
              <a:rPr lang="es-MX" b="1" dirty="0" smtClean="0"/>
              <a:t>Dra. Maricela</a:t>
            </a:r>
            <a:r>
              <a:rPr lang="es-MX" b="1" baseline="0" dirty="0" smtClean="0"/>
              <a:t> Quintana López</a:t>
            </a:r>
            <a:endParaRPr lang="es-MX" b="1" dirty="0"/>
          </a:p>
        </p:txBody>
      </p:sp>
    </p:spTree>
    <p:extLst>
      <p:ext uri="{BB962C8B-B14F-4D97-AF65-F5344CB8AC3E}">
        <p14:creationId xmlns:p14="http://schemas.microsoft.com/office/powerpoint/2010/main" val="30828326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endParaRPr lang="es-ES" altLang="es-ES"/>
          </a:p>
        </p:txBody>
      </p:sp>
      <p:sp>
        <p:nvSpPr>
          <p:cNvPr id="5" name="Footer Placeholder 4"/>
          <p:cNvSpPr>
            <a:spLocks noGrp="1"/>
          </p:cNvSpPr>
          <p:nvPr>
            <p:ph type="ftr" sz="quarter" idx="11"/>
          </p:nvPr>
        </p:nvSpPr>
        <p:spPr/>
        <p:txBody>
          <a:bodyPr/>
          <a:lstStyle/>
          <a:p>
            <a:pPr>
              <a:defRPr/>
            </a:pPr>
            <a:endParaRPr lang="es-ES" altLang="es-ES"/>
          </a:p>
        </p:txBody>
      </p:sp>
      <p:sp>
        <p:nvSpPr>
          <p:cNvPr id="6" name="Slide Number Placeholder 5"/>
          <p:cNvSpPr>
            <a:spLocks noGrp="1"/>
          </p:cNvSpPr>
          <p:nvPr>
            <p:ph type="sldNum" sz="quarter" idx="12"/>
          </p:nvPr>
        </p:nvSpPr>
        <p:spPr/>
        <p:txBody>
          <a:bodyPr/>
          <a:lstStyle/>
          <a:p>
            <a:fld id="{68CF26E7-80B1-4754-BEE0-35B26697B043}" type="slidenum">
              <a:rPr lang="es-ES" altLang="es-ES" smtClean="0"/>
              <a:pPr/>
              <a:t>‹Nº›</a:t>
            </a:fld>
            <a:endParaRPr lang="es-ES" altLang="es-ES"/>
          </a:p>
        </p:txBody>
      </p:sp>
    </p:spTree>
    <p:extLst>
      <p:ext uri="{BB962C8B-B14F-4D97-AF65-F5344CB8AC3E}">
        <p14:creationId xmlns:p14="http://schemas.microsoft.com/office/powerpoint/2010/main" val="314057349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endParaRPr lang="es-ES" altLang="es-ES"/>
          </a:p>
        </p:txBody>
      </p:sp>
      <p:sp>
        <p:nvSpPr>
          <p:cNvPr id="6" name="Footer Placeholder 5"/>
          <p:cNvSpPr>
            <a:spLocks noGrp="1"/>
          </p:cNvSpPr>
          <p:nvPr>
            <p:ph type="ftr" sz="quarter" idx="11"/>
          </p:nvPr>
        </p:nvSpPr>
        <p:spPr/>
        <p:txBody>
          <a:bodyPr/>
          <a:lstStyle/>
          <a:p>
            <a:pPr>
              <a:defRPr/>
            </a:pPr>
            <a:endParaRPr lang="es-ES" altLang="es-ES"/>
          </a:p>
        </p:txBody>
      </p:sp>
      <p:sp>
        <p:nvSpPr>
          <p:cNvPr id="7" name="Slide Number Placeholder 6"/>
          <p:cNvSpPr>
            <a:spLocks noGrp="1"/>
          </p:cNvSpPr>
          <p:nvPr>
            <p:ph type="sldNum" sz="quarter" idx="12"/>
          </p:nvPr>
        </p:nvSpPr>
        <p:spPr/>
        <p:txBody>
          <a:bodyPr/>
          <a:lstStyle/>
          <a:p>
            <a:fld id="{3B29E06B-90E4-460C-8861-D184355F4B44}" type="slidenum">
              <a:rPr lang="es-ES" altLang="es-ES" smtClean="0"/>
              <a:pPr/>
              <a:t>‹Nº›</a:t>
            </a:fld>
            <a:endParaRPr lang="es-ES" altLang="es-ES"/>
          </a:p>
        </p:txBody>
      </p:sp>
    </p:spTree>
    <p:extLst>
      <p:ext uri="{BB962C8B-B14F-4D97-AF65-F5344CB8AC3E}">
        <p14:creationId xmlns:p14="http://schemas.microsoft.com/office/powerpoint/2010/main" val="14242806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endParaRPr lang="es-ES" altLang="es-ES"/>
          </a:p>
        </p:txBody>
      </p:sp>
      <p:sp>
        <p:nvSpPr>
          <p:cNvPr id="8" name="Footer Placeholder 7"/>
          <p:cNvSpPr>
            <a:spLocks noGrp="1"/>
          </p:cNvSpPr>
          <p:nvPr>
            <p:ph type="ftr" sz="quarter" idx="11"/>
          </p:nvPr>
        </p:nvSpPr>
        <p:spPr/>
        <p:txBody>
          <a:bodyPr/>
          <a:lstStyle/>
          <a:p>
            <a:pPr>
              <a:defRPr/>
            </a:pPr>
            <a:endParaRPr lang="es-ES" altLang="es-ES"/>
          </a:p>
        </p:txBody>
      </p:sp>
      <p:sp>
        <p:nvSpPr>
          <p:cNvPr id="9" name="Slide Number Placeholder 8"/>
          <p:cNvSpPr>
            <a:spLocks noGrp="1"/>
          </p:cNvSpPr>
          <p:nvPr>
            <p:ph type="sldNum" sz="quarter" idx="12"/>
          </p:nvPr>
        </p:nvSpPr>
        <p:spPr/>
        <p:txBody>
          <a:bodyPr/>
          <a:lstStyle/>
          <a:p>
            <a:fld id="{C0ECD57F-3A69-4AE9-9B76-9CAE80D054B0}" type="slidenum">
              <a:rPr lang="es-ES" altLang="es-ES" smtClean="0"/>
              <a:pPr/>
              <a:t>‹Nº›</a:t>
            </a:fld>
            <a:endParaRPr lang="es-ES" altLang="es-ES"/>
          </a:p>
        </p:txBody>
      </p:sp>
    </p:spTree>
    <p:extLst>
      <p:ext uri="{BB962C8B-B14F-4D97-AF65-F5344CB8AC3E}">
        <p14:creationId xmlns:p14="http://schemas.microsoft.com/office/powerpoint/2010/main" val="342657550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altLang="es-ES"/>
          </a:p>
        </p:txBody>
      </p:sp>
      <p:sp>
        <p:nvSpPr>
          <p:cNvPr id="4" name="Footer Placeholder 3"/>
          <p:cNvSpPr>
            <a:spLocks noGrp="1"/>
          </p:cNvSpPr>
          <p:nvPr>
            <p:ph type="ftr" sz="quarter" idx="11"/>
          </p:nvPr>
        </p:nvSpPr>
        <p:spPr/>
        <p:txBody>
          <a:bodyPr/>
          <a:lstStyle/>
          <a:p>
            <a:pPr>
              <a:defRPr/>
            </a:pPr>
            <a:endParaRPr lang="es-ES" altLang="es-ES"/>
          </a:p>
        </p:txBody>
      </p:sp>
      <p:sp>
        <p:nvSpPr>
          <p:cNvPr id="5" name="Slide Number Placeholder 4"/>
          <p:cNvSpPr>
            <a:spLocks noGrp="1"/>
          </p:cNvSpPr>
          <p:nvPr>
            <p:ph type="sldNum" sz="quarter" idx="12"/>
          </p:nvPr>
        </p:nvSpPr>
        <p:spPr/>
        <p:txBody>
          <a:bodyPr/>
          <a:lstStyle/>
          <a:p>
            <a:fld id="{71CB12E2-D372-4F86-A0E1-B5DE5A248E55}" type="slidenum">
              <a:rPr lang="es-ES" altLang="es-ES" smtClean="0"/>
              <a:pPr/>
              <a:t>‹Nº›</a:t>
            </a:fld>
            <a:endParaRPr lang="es-ES" altLang="es-ES"/>
          </a:p>
        </p:txBody>
      </p:sp>
    </p:spTree>
    <p:extLst>
      <p:ext uri="{BB962C8B-B14F-4D97-AF65-F5344CB8AC3E}">
        <p14:creationId xmlns:p14="http://schemas.microsoft.com/office/powerpoint/2010/main" val="310991686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altLang="es-ES"/>
          </a:p>
        </p:txBody>
      </p:sp>
      <p:sp>
        <p:nvSpPr>
          <p:cNvPr id="3" name="Footer Placeholder 2"/>
          <p:cNvSpPr>
            <a:spLocks noGrp="1"/>
          </p:cNvSpPr>
          <p:nvPr>
            <p:ph type="ftr" sz="quarter" idx="11"/>
          </p:nvPr>
        </p:nvSpPr>
        <p:spPr/>
        <p:txBody>
          <a:bodyPr/>
          <a:lstStyle/>
          <a:p>
            <a:pPr>
              <a:defRPr/>
            </a:pPr>
            <a:endParaRPr lang="es-ES" altLang="es-ES"/>
          </a:p>
        </p:txBody>
      </p:sp>
      <p:sp>
        <p:nvSpPr>
          <p:cNvPr id="4" name="Slide Number Placeholder 3"/>
          <p:cNvSpPr>
            <a:spLocks noGrp="1"/>
          </p:cNvSpPr>
          <p:nvPr>
            <p:ph type="sldNum" sz="quarter" idx="12"/>
          </p:nvPr>
        </p:nvSpPr>
        <p:spPr/>
        <p:txBody>
          <a:bodyPr/>
          <a:lstStyle/>
          <a:p>
            <a:fld id="{24C9B0A4-0FD3-4E95-90A5-D92CDA5393FC}" type="slidenum">
              <a:rPr lang="es-ES" altLang="es-ES" smtClean="0"/>
              <a:pPr/>
              <a:t>‹Nº›</a:t>
            </a:fld>
            <a:endParaRPr lang="es-ES" altLang="es-ES"/>
          </a:p>
        </p:txBody>
      </p:sp>
    </p:spTree>
    <p:extLst>
      <p:ext uri="{BB962C8B-B14F-4D97-AF65-F5344CB8AC3E}">
        <p14:creationId xmlns:p14="http://schemas.microsoft.com/office/powerpoint/2010/main" val="31552114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s-ES"/>
          </a:p>
        </p:txBody>
      </p:sp>
      <p:sp>
        <p:nvSpPr>
          <p:cNvPr id="6" name="Footer Placeholder 5"/>
          <p:cNvSpPr>
            <a:spLocks noGrp="1"/>
          </p:cNvSpPr>
          <p:nvPr>
            <p:ph type="ftr" sz="quarter" idx="11"/>
          </p:nvPr>
        </p:nvSpPr>
        <p:spPr/>
        <p:txBody>
          <a:bodyPr/>
          <a:lstStyle/>
          <a:p>
            <a:pPr>
              <a:defRPr/>
            </a:pPr>
            <a:endParaRPr lang="es-ES" altLang="es-ES"/>
          </a:p>
        </p:txBody>
      </p:sp>
      <p:sp>
        <p:nvSpPr>
          <p:cNvPr id="7" name="Slide Number Placeholder 6"/>
          <p:cNvSpPr>
            <a:spLocks noGrp="1"/>
          </p:cNvSpPr>
          <p:nvPr>
            <p:ph type="sldNum" sz="quarter" idx="12"/>
          </p:nvPr>
        </p:nvSpPr>
        <p:spPr/>
        <p:txBody>
          <a:bodyPr/>
          <a:lstStyle/>
          <a:p>
            <a:fld id="{62B10FFC-1088-40A4-8B03-C107E720DF60}" type="slidenum">
              <a:rPr lang="es-ES" altLang="es-ES" smtClean="0"/>
              <a:pPr/>
              <a:t>‹Nº›</a:t>
            </a:fld>
            <a:endParaRPr lang="es-ES" altLang="es-ES"/>
          </a:p>
        </p:txBody>
      </p:sp>
    </p:spTree>
    <p:extLst>
      <p:ext uri="{BB962C8B-B14F-4D97-AF65-F5344CB8AC3E}">
        <p14:creationId xmlns:p14="http://schemas.microsoft.com/office/powerpoint/2010/main" val="38089898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endParaRPr lang="es-ES" altLang="es-ES"/>
          </a:p>
        </p:txBody>
      </p:sp>
      <p:sp>
        <p:nvSpPr>
          <p:cNvPr id="6" name="Footer Placeholder 5"/>
          <p:cNvSpPr>
            <a:spLocks noGrp="1"/>
          </p:cNvSpPr>
          <p:nvPr>
            <p:ph type="ftr" sz="quarter" idx="11"/>
          </p:nvPr>
        </p:nvSpPr>
        <p:spPr/>
        <p:txBody>
          <a:bodyPr/>
          <a:lstStyle/>
          <a:p>
            <a:pPr>
              <a:defRPr/>
            </a:pPr>
            <a:endParaRPr lang="es-ES" altLang="es-ES"/>
          </a:p>
        </p:txBody>
      </p:sp>
      <p:sp>
        <p:nvSpPr>
          <p:cNvPr id="7" name="Slide Number Placeholder 6"/>
          <p:cNvSpPr>
            <a:spLocks noGrp="1"/>
          </p:cNvSpPr>
          <p:nvPr>
            <p:ph type="sldNum" sz="quarter" idx="12"/>
          </p:nvPr>
        </p:nvSpPr>
        <p:spPr/>
        <p:txBody>
          <a:bodyPr/>
          <a:lstStyle/>
          <a:p>
            <a:fld id="{C77CD599-EC9F-4239-A42A-A61E6B3587B7}" type="slidenum">
              <a:rPr lang="es-ES" altLang="es-ES" smtClean="0"/>
              <a:pPr/>
              <a:t>‹Nº›</a:t>
            </a:fld>
            <a:endParaRPr lang="es-ES" altLang="es-ES"/>
          </a:p>
        </p:txBody>
      </p:sp>
    </p:spTree>
    <p:extLst>
      <p:ext uri="{BB962C8B-B14F-4D97-AF65-F5344CB8AC3E}">
        <p14:creationId xmlns:p14="http://schemas.microsoft.com/office/powerpoint/2010/main" val="25064536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endParaRPr lang="es-ES" altLang="es-E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ltLang="es-E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71CB12E2-D372-4F86-A0E1-B5DE5A248E55}" type="slidenum">
              <a:rPr lang="es-ES" altLang="es-ES" smtClean="0"/>
              <a:pPr/>
              <a:t>‹Nº›</a:t>
            </a:fld>
            <a:endParaRPr lang="es-ES" altLang="es-ES"/>
          </a:p>
        </p:txBody>
      </p:sp>
    </p:spTree>
    <p:extLst>
      <p:ext uri="{BB962C8B-B14F-4D97-AF65-F5344CB8AC3E}">
        <p14:creationId xmlns:p14="http://schemas.microsoft.com/office/powerpoint/2010/main" val="914163974"/>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investigacionyciencia.es/images/1446/articleImageThumbnail.jpg"/>
          <p:cNvPicPr>
            <a:picLocks noChangeAspect="1" noChangeArrowheads="1"/>
          </p:cNvPicPr>
          <p:nvPr/>
        </p:nvPicPr>
        <p:blipFill rotWithShape="1">
          <a:blip r:embed="rId2">
            <a:extLst>
              <a:ext uri="{28A0092B-C50C-407E-A947-70E740481C1C}">
                <a14:useLocalDpi xmlns:a14="http://schemas.microsoft.com/office/drawing/2010/main" val="0"/>
              </a:ext>
            </a:extLst>
          </a:blip>
          <a:srcRect t="13901" b="11038"/>
          <a:stretch/>
        </p:blipFill>
        <p:spPr bwMode="auto">
          <a:xfrm>
            <a:off x="395536" y="3789040"/>
            <a:ext cx="3261742" cy="2448272"/>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p:cNvSpPr/>
          <p:nvPr/>
        </p:nvSpPr>
        <p:spPr>
          <a:xfrm>
            <a:off x="0" y="-27384"/>
            <a:ext cx="9144000" cy="172819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11 CuadroTexto"/>
          <p:cNvSpPr txBox="1"/>
          <p:nvPr/>
        </p:nvSpPr>
        <p:spPr>
          <a:xfrm>
            <a:off x="1547664" y="529516"/>
            <a:ext cx="6120680" cy="400110"/>
          </a:xfrm>
          <a:prstGeom prst="rect">
            <a:avLst/>
          </a:prstGeom>
          <a:noFill/>
        </p:spPr>
        <p:txBody>
          <a:bodyPr wrap="square" rtlCol="0">
            <a:spAutoFit/>
          </a:bodyPr>
          <a:lstStyle/>
          <a:p>
            <a:pPr algn="ctr"/>
            <a:r>
              <a:rPr lang="es-MX" sz="2000" b="1" i="0" dirty="0" smtClean="0"/>
              <a:t>Centro Universitario </a:t>
            </a:r>
            <a:r>
              <a:rPr lang="es-MX" sz="2000" b="1" i="0" baseline="0" dirty="0" smtClean="0"/>
              <a:t>Valle de México</a:t>
            </a:r>
          </a:p>
        </p:txBody>
      </p:sp>
      <p:pic>
        <p:nvPicPr>
          <p:cNvPr id="13" name="1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61483"/>
            <a:ext cx="1224136" cy="1035269"/>
          </a:xfrm>
          <a:prstGeom prst="rect">
            <a:avLst/>
          </a:prstGeom>
        </p:spPr>
      </p:pic>
      <p:cxnSp>
        <p:nvCxnSpPr>
          <p:cNvPr id="16" name="15 Conector recto"/>
          <p:cNvCxnSpPr/>
          <p:nvPr/>
        </p:nvCxnSpPr>
        <p:spPr>
          <a:xfrm>
            <a:off x="899592" y="1700808"/>
            <a:ext cx="744678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20" name="Rectangle 5"/>
          <p:cNvSpPr txBox="1">
            <a:spLocks noChangeArrowheads="1"/>
          </p:cNvSpPr>
          <p:nvPr/>
        </p:nvSpPr>
        <p:spPr>
          <a:xfrm>
            <a:off x="3707904" y="4221088"/>
            <a:ext cx="4320480" cy="79208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buNone/>
              <a:defRPr/>
            </a:pPr>
            <a:r>
              <a:rPr lang="es-MX" sz="3600" b="1" i="0" dirty="0" smtClean="0">
                <a:solidFill>
                  <a:srgbClr val="00B050"/>
                </a:solidFill>
              </a:rPr>
              <a:t>Máquina de </a:t>
            </a:r>
            <a:r>
              <a:rPr lang="es-MX" sz="3600" b="1" i="0" dirty="0" err="1" smtClean="0">
                <a:solidFill>
                  <a:srgbClr val="00B050"/>
                </a:solidFill>
              </a:rPr>
              <a:t>Turing</a:t>
            </a:r>
            <a:endParaRPr lang="es-ES" sz="3600" b="1" i="0" dirty="0" smtClean="0">
              <a:solidFill>
                <a:srgbClr val="00B050"/>
              </a:solidFill>
            </a:endParaRPr>
          </a:p>
        </p:txBody>
      </p:sp>
      <p:sp>
        <p:nvSpPr>
          <p:cNvPr id="21" name="20 Rectángulo"/>
          <p:cNvSpPr/>
          <p:nvPr/>
        </p:nvSpPr>
        <p:spPr>
          <a:xfrm>
            <a:off x="0" y="1440160"/>
            <a:ext cx="9144000" cy="1124744"/>
          </a:xfrm>
          <a:prstGeom prst="rect">
            <a:avLst/>
          </a:prstGeom>
          <a:solidFill>
            <a:srgbClr val="FFE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2"/>
              </a:solidFill>
            </a:endParaRPr>
          </a:p>
        </p:txBody>
      </p:sp>
      <p:sp>
        <p:nvSpPr>
          <p:cNvPr id="22" name="21 Rectángulo"/>
          <p:cNvSpPr/>
          <p:nvPr/>
        </p:nvSpPr>
        <p:spPr>
          <a:xfrm>
            <a:off x="1809556" y="1630541"/>
            <a:ext cx="5570756" cy="646331"/>
          </a:xfrm>
          <a:prstGeom prst="rect">
            <a:avLst/>
          </a:prstGeom>
          <a:noFill/>
        </p:spPr>
        <p:txBody>
          <a:bodyPr wrap="none" lIns="91440" tIns="45720" rIns="91440" bIns="45720">
            <a:spAutoFit/>
          </a:bodyPr>
          <a:lstStyle/>
          <a:p>
            <a:pPr algn="ctr"/>
            <a:r>
              <a:rPr lang="es-ES" sz="3600" b="1" i="0" cap="none" spc="0" dirty="0" smtClean="0">
                <a:ln w="1905"/>
                <a:solidFill>
                  <a:srgbClr val="00B050"/>
                </a:solidFill>
                <a:effectLst>
                  <a:innerShdw blurRad="69850" dist="43180" dir="5400000">
                    <a:srgbClr val="000000">
                      <a:alpha val="65000"/>
                    </a:srgbClr>
                  </a:innerShdw>
                </a:effectLst>
              </a:rPr>
              <a:t>Ingeniería en Computación</a:t>
            </a:r>
            <a:endParaRPr lang="es-ES" sz="3600" b="1" i="0" cap="none" spc="0" dirty="0">
              <a:ln w="1905"/>
              <a:solidFill>
                <a:srgbClr val="00B050"/>
              </a:solidFill>
              <a:effectLst>
                <a:innerShdw blurRad="69850" dist="43180" dir="5400000">
                  <a:srgbClr val="000000">
                    <a:alpha val="65000"/>
                  </a:srgbClr>
                </a:innerShdw>
              </a:effectLst>
            </a:endParaRPr>
          </a:p>
        </p:txBody>
      </p:sp>
      <p:cxnSp>
        <p:nvCxnSpPr>
          <p:cNvPr id="27" name="26 Conector recto"/>
          <p:cNvCxnSpPr/>
          <p:nvPr/>
        </p:nvCxnSpPr>
        <p:spPr>
          <a:xfrm>
            <a:off x="0" y="2564904"/>
            <a:ext cx="9144000" cy="0"/>
          </a:xfrm>
          <a:prstGeom prst="line">
            <a:avLst/>
          </a:prstGeom>
          <a:ln w="76200" cmpd="dbl">
            <a:prstDash val="solid"/>
          </a:ln>
        </p:spPr>
        <p:style>
          <a:lnRef idx="1">
            <a:schemeClr val="accent1"/>
          </a:lnRef>
          <a:fillRef idx="0">
            <a:schemeClr val="accent1"/>
          </a:fillRef>
          <a:effectRef idx="0">
            <a:schemeClr val="accent1"/>
          </a:effectRef>
          <a:fontRef idx="minor">
            <a:schemeClr val="tx1"/>
          </a:fontRef>
        </p:style>
      </p:cxnSp>
      <p:grpSp>
        <p:nvGrpSpPr>
          <p:cNvPr id="30" name="29 Grupo"/>
          <p:cNvGrpSpPr/>
          <p:nvPr/>
        </p:nvGrpSpPr>
        <p:grpSpPr>
          <a:xfrm>
            <a:off x="4622986" y="5456498"/>
            <a:ext cx="3887603" cy="760146"/>
            <a:chOff x="6062859" y="5619803"/>
            <a:chExt cx="3887603" cy="523977"/>
          </a:xfrm>
          <a:noFill/>
        </p:grpSpPr>
        <p:sp>
          <p:nvSpPr>
            <p:cNvPr id="31" name="30 CuadroTexto"/>
            <p:cNvSpPr txBox="1"/>
            <p:nvPr userDrawn="1"/>
          </p:nvSpPr>
          <p:spPr>
            <a:xfrm>
              <a:off x="6062859" y="5867980"/>
              <a:ext cx="3887603" cy="275800"/>
            </a:xfrm>
            <a:prstGeom prst="rect">
              <a:avLst/>
            </a:prstGeom>
            <a:grpFill/>
            <a:ln>
              <a:noFill/>
            </a:ln>
          </p:spPr>
          <p:txBody>
            <a:bodyPr wrap="none" rtlCol="0">
              <a:spAutoFit/>
            </a:bodyPr>
            <a:lstStyle/>
            <a:p>
              <a:r>
                <a:rPr lang="es-MX" sz="2000" b="1" i="0" dirty="0" smtClean="0"/>
                <a:t>Dra. Maricela</a:t>
              </a:r>
              <a:r>
                <a:rPr lang="es-MX" sz="2000" b="1" i="0" baseline="0" dirty="0" smtClean="0"/>
                <a:t> Quintana López</a:t>
              </a:r>
              <a:endParaRPr lang="es-MX" sz="2000" b="1" i="0" dirty="0"/>
            </a:p>
          </p:txBody>
        </p:sp>
        <p:sp>
          <p:nvSpPr>
            <p:cNvPr id="32" name="31 CuadroTexto"/>
            <p:cNvSpPr txBox="1"/>
            <p:nvPr userDrawn="1"/>
          </p:nvSpPr>
          <p:spPr>
            <a:xfrm>
              <a:off x="6078952" y="5619803"/>
              <a:ext cx="2026517" cy="275800"/>
            </a:xfrm>
            <a:prstGeom prst="rect">
              <a:avLst/>
            </a:prstGeom>
            <a:grpFill/>
            <a:ln>
              <a:noFill/>
            </a:ln>
          </p:spPr>
          <p:txBody>
            <a:bodyPr wrap="none" rtlCol="0">
              <a:spAutoFit/>
            </a:bodyPr>
            <a:lstStyle/>
            <a:p>
              <a:r>
                <a:rPr lang="es-MX" sz="2000" b="1" i="0" dirty="0" smtClean="0"/>
                <a:t>Elaborado por:</a:t>
              </a:r>
              <a:endParaRPr lang="es-MX" sz="2000" b="1" i="0" dirty="0"/>
            </a:p>
          </p:txBody>
        </p:sp>
      </p:grpSp>
      <p:sp>
        <p:nvSpPr>
          <p:cNvPr id="23" name="Rectangle 3"/>
          <p:cNvSpPr txBox="1">
            <a:spLocks noChangeArrowheads="1"/>
          </p:cNvSpPr>
          <p:nvPr/>
        </p:nvSpPr>
        <p:spPr>
          <a:xfrm>
            <a:off x="755576" y="2780928"/>
            <a:ext cx="7696200" cy="864096"/>
          </a:xfrm>
          <a:prstGeom prst="rect">
            <a:avLst/>
          </a:prstGeom>
        </p:spPr>
        <p:txBody>
          <a:bodyPr vert="horz" lIns="91440" tIns="45720" rIns="91440" bIns="45720" rtlCol="0">
            <a:no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pPr algn="ctr"/>
            <a:r>
              <a:rPr lang="es-ES" sz="3600" b="1" i="0" dirty="0" smtClean="0">
                <a:solidFill>
                  <a:schemeClr val="tx1"/>
                </a:solidFill>
              </a:rPr>
              <a:t>Autómatas y Lenguajes Formales</a:t>
            </a:r>
          </a:p>
        </p:txBody>
      </p:sp>
      <p:cxnSp>
        <p:nvCxnSpPr>
          <p:cNvPr id="17" name="16 Conector recto"/>
          <p:cNvCxnSpPr/>
          <p:nvPr/>
        </p:nvCxnSpPr>
        <p:spPr>
          <a:xfrm>
            <a:off x="-36512" y="3573016"/>
            <a:ext cx="9144000" cy="0"/>
          </a:xfrm>
          <a:prstGeom prst="line">
            <a:avLst/>
          </a:prstGeom>
          <a:ln w="76200" cmpd="dbl">
            <a:prstDash val="solid"/>
          </a:ln>
        </p:spPr>
        <p:style>
          <a:lnRef idx="1">
            <a:schemeClr val="accent1"/>
          </a:lnRef>
          <a:fillRef idx="0">
            <a:schemeClr val="accent1"/>
          </a:fillRef>
          <a:effectRef idx="0">
            <a:schemeClr val="accent1"/>
          </a:effectRef>
          <a:fontRef idx="minor">
            <a:schemeClr val="tx1"/>
          </a:fontRef>
        </p:style>
      </p:cxnSp>
      <p:pic>
        <p:nvPicPr>
          <p:cNvPr id="18"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4328" y="116632"/>
            <a:ext cx="1534490" cy="1228981"/>
          </a:xfrm>
          <a:prstGeom prst="rect">
            <a:avLst/>
          </a:prstGeom>
        </p:spPr>
      </p:pic>
      <p:sp>
        <p:nvSpPr>
          <p:cNvPr id="2" name="CuadroTexto 1"/>
          <p:cNvSpPr txBox="1"/>
          <p:nvPr/>
        </p:nvSpPr>
        <p:spPr>
          <a:xfrm>
            <a:off x="755576" y="6309320"/>
            <a:ext cx="2004075" cy="400110"/>
          </a:xfrm>
          <a:prstGeom prst="rect">
            <a:avLst/>
          </a:prstGeom>
          <a:noFill/>
        </p:spPr>
        <p:txBody>
          <a:bodyPr wrap="none" rtlCol="0">
            <a:spAutoFit/>
          </a:bodyPr>
          <a:lstStyle/>
          <a:p>
            <a:r>
              <a:rPr lang="es-MX" sz="2000" b="1" dirty="0">
                <a:solidFill>
                  <a:schemeClr val="accent3">
                    <a:lumMod val="75000"/>
                  </a:schemeClr>
                </a:solidFill>
              </a:rPr>
              <a:t>Agosto 2016</a:t>
            </a:r>
          </a:p>
        </p:txBody>
      </p:sp>
    </p:spTree>
    <p:extLst>
      <p:ext uri="{BB962C8B-B14F-4D97-AF65-F5344CB8AC3E}">
        <p14:creationId xmlns:p14="http://schemas.microsoft.com/office/powerpoint/2010/main" val="3925715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7632" y="188640"/>
            <a:ext cx="6347713" cy="864096"/>
          </a:xfrm>
        </p:spPr>
        <p:txBody>
          <a:bodyPr/>
          <a:lstStyle/>
          <a:p>
            <a:r>
              <a:rPr lang="es-MX" dirty="0" smtClean="0"/>
              <a:t>Máquina de </a:t>
            </a:r>
            <a:r>
              <a:rPr lang="es-MX" dirty="0" err="1" smtClean="0"/>
              <a:t>Turing</a:t>
            </a:r>
            <a:endParaRPr lang="es-MX" dirty="0"/>
          </a:p>
        </p:txBody>
      </p:sp>
      <p:sp>
        <p:nvSpPr>
          <p:cNvPr id="3" name="Marcador de contenido 2"/>
          <p:cNvSpPr>
            <a:spLocks noGrp="1"/>
          </p:cNvSpPr>
          <p:nvPr>
            <p:ph idx="1"/>
          </p:nvPr>
        </p:nvSpPr>
        <p:spPr>
          <a:xfrm>
            <a:off x="323528" y="1412776"/>
            <a:ext cx="7344816" cy="5184576"/>
          </a:xfrm>
        </p:spPr>
        <p:txBody>
          <a:bodyPr>
            <a:normAutofit fontScale="70000" lnSpcReduction="20000"/>
          </a:bodyPr>
          <a:lstStyle/>
          <a:p>
            <a:pPr marL="0" indent="0" algn="just">
              <a:buNone/>
            </a:pPr>
            <a:r>
              <a:rPr lang="es-MX" dirty="0" smtClean="0"/>
              <a:t>La máquina computacional lógica tiene una </a:t>
            </a:r>
            <a:r>
              <a:rPr lang="es-MX" dirty="0"/>
              <a:t>ilimitada capacidad de memoria obtenida en la forma de una cinta infinita marcada con cuadrados, en cada uno de los cuales podría imprimirse un símbolo. </a:t>
            </a:r>
            <a:r>
              <a:rPr lang="es-MX" dirty="0" smtClean="0"/>
              <a:t>En </a:t>
            </a:r>
            <a:r>
              <a:rPr lang="es-MX" dirty="0"/>
              <a:t>cualquier momento hay un símbolo en la máquina; llamado el símbolo leído. La máquina puede alterar el símbolo leído y su comportamiento está en parte determinado por ese símbolo, pero los símbolos en otros lugares de la cinta no afectan el comportamiento de la máquina. Sin embargo, la cinta se puede mover hacia adelante y hacia atrás a través de la máquina, siendo esto una de las operaciones elementales de la máquina. Por lo tanto cualquier símbolo en la cinta puede tener finalmente una </a:t>
            </a:r>
            <a:r>
              <a:rPr lang="es-MX" dirty="0" smtClean="0"/>
              <a:t>oportunidad.</a:t>
            </a:r>
          </a:p>
          <a:p>
            <a:pPr marL="0" indent="0" algn="r">
              <a:buNone/>
            </a:pPr>
            <a:r>
              <a:rPr lang="es-MX" dirty="0" smtClean="0"/>
              <a:t>Alan </a:t>
            </a:r>
            <a:r>
              <a:rPr lang="es-MX" dirty="0" err="1" smtClean="0"/>
              <a:t>Turing</a:t>
            </a:r>
            <a:r>
              <a:rPr lang="es-MX" dirty="0" smtClean="0"/>
              <a:t> 1948</a:t>
            </a:r>
            <a:endParaRPr lang="es-MX" dirty="0"/>
          </a:p>
          <a:p>
            <a:pPr algn="just"/>
            <a:endParaRPr lang="es-MX" dirty="0"/>
          </a:p>
        </p:txBody>
      </p:sp>
    </p:spTree>
    <p:extLst>
      <p:ext uri="{BB962C8B-B14F-4D97-AF65-F5344CB8AC3E}">
        <p14:creationId xmlns:p14="http://schemas.microsoft.com/office/powerpoint/2010/main" val="363128750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1111" y="44624"/>
            <a:ext cx="7515225" cy="1216025"/>
          </a:xfrm>
        </p:spPr>
        <p:txBody>
          <a:bodyPr>
            <a:normAutofit fontScale="90000"/>
          </a:bodyPr>
          <a:lstStyle/>
          <a:p>
            <a:pPr eaLnBrk="1" hangingPunct="1"/>
            <a:r>
              <a:rPr lang="es-ES_tradnl" altLang="es-ES" sz="4000" dirty="0" smtClean="0">
                <a:solidFill>
                  <a:schemeClr val="accent2"/>
                </a:solidFill>
                <a:latin typeface="Arial" panose="020B0604020202020204" pitchFamily="34" charset="0"/>
                <a:cs typeface="Arial" panose="020B0604020202020204" pitchFamily="34" charset="0"/>
              </a:rPr>
              <a:t>Componentes de la Máquina de </a:t>
            </a:r>
            <a:r>
              <a:rPr lang="es-ES_tradnl" altLang="es-ES" sz="4000" dirty="0" err="1" smtClean="0">
                <a:solidFill>
                  <a:schemeClr val="accent2"/>
                </a:solidFill>
                <a:latin typeface="Arial" panose="020B0604020202020204" pitchFamily="34" charset="0"/>
                <a:cs typeface="Arial" panose="020B0604020202020204" pitchFamily="34" charset="0"/>
              </a:rPr>
              <a:t>Turing</a:t>
            </a:r>
            <a:r>
              <a:rPr lang="es-ES_tradnl" altLang="es-ES" sz="4000" dirty="0" smtClean="0">
                <a:solidFill>
                  <a:schemeClr val="accent2"/>
                </a:solidFill>
                <a:latin typeface="Arial" panose="020B0604020202020204" pitchFamily="34" charset="0"/>
                <a:cs typeface="Arial" panose="020B0604020202020204" pitchFamily="34" charset="0"/>
              </a:rPr>
              <a:t> Estándar</a:t>
            </a:r>
          </a:p>
        </p:txBody>
      </p:sp>
      <p:sp>
        <p:nvSpPr>
          <p:cNvPr id="9219" name="Rectangle 3"/>
          <p:cNvSpPr>
            <a:spLocks noGrp="1" noChangeArrowheads="1"/>
          </p:cNvSpPr>
          <p:nvPr>
            <p:ph type="body" sz="half" idx="1"/>
          </p:nvPr>
        </p:nvSpPr>
        <p:spPr>
          <a:xfrm>
            <a:off x="539552" y="4697031"/>
            <a:ext cx="4140273" cy="1087015"/>
          </a:xfrm>
        </p:spPr>
        <p:txBody>
          <a:bodyPr>
            <a:noAutofit/>
          </a:bodyPr>
          <a:lstStyle/>
          <a:p>
            <a:pPr marL="0" indent="0" eaLnBrk="1" hangingPunct="1">
              <a:lnSpc>
                <a:spcPct val="90000"/>
              </a:lnSpc>
              <a:buNone/>
            </a:pPr>
            <a:r>
              <a:rPr lang="es-ES_tradnl" altLang="es-ES" sz="3200" dirty="0" smtClean="0">
                <a:solidFill>
                  <a:schemeClr val="tx1"/>
                </a:solidFill>
              </a:rPr>
              <a:t>Movimiento (Izquierda / Derecha)</a:t>
            </a:r>
          </a:p>
        </p:txBody>
      </p:sp>
      <p:grpSp>
        <p:nvGrpSpPr>
          <p:cNvPr id="4142" name="Group 46"/>
          <p:cNvGrpSpPr>
            <a:grpSpLocks/>
          </p:cNvGrpSpPr>
          <p:nvPr/>
        </p:nvGrpSpPr>
        <p:grpSpPr bwMode="auto">
          <a:xfrm>
            <a:off x="5823272" y="2536378"/>
            <a:ext cx="844550" cy="1036638"/>
            <a:chOff x="3552" y="1728"/>
            <a:chExt cx="532" cy="653"/>
          </a:xfrm>
        </p:grpSpPr>
        <p:sp>
          <p:nvSpPr>
            <p:cNvPr id="9250" name="Rectangle 5"/>
            <p:cNvSpPr>
              <a:spLocks noChangeArrowheads="1"/>
            </p:cNvSpPr>
            <p:nvPr/>
          </p:nvSpPr>
          <p:spPr bwMode="auto">
            <a:xfrm>
              <a:off x="3552" y="2016"/>
              <a:ext cx="532" cy="364"/>
            </a:xfrm>
            <a:prstGeom prst="rect">
              <a:avLst/>
            </a:prstGeom>
            <a:solidFill>
              <a:srgbClr val="C0FEF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sp>
          <p:nvSpPr>
            <p:cNvPr id="9251" name="Rectangle 7"/>
            <p:cNvSpPr>
              <a:spLocks noChangeArrowheads="1"/>
            </p:cNvSpPr>
            <p:nvPr/>
          </p:nvSpPr>
          <p:spPr bwMode="auto">
            <a:xfrm>
              <a:off x="3600" y="2016"/>
              <a:ext cx="365"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3200" b="1" dirty="0">
                  <a:latin typeface="Arial" panose="020B0604020202020204" pitchFamily="34" charset="0"/>
                </a:rPr>
                <a:t>q</a:t>
              </a:r>
              <a:r>
                <a:rPr lang="es-ES_tradnl" altLang="es-ES" sz="3200" b="1" baseline="-25000" dirty="0">
                  <a:latin typeface="Arial" panose="020B0604020202020204" pitchFamily="34" charset="0"/>
                </a:rPr>
                <a:t>0</a:t>
              </a:r>
            </a:p>
          </p:txBody>
        </p:sp>
        <p:sp>
          <p:nvSpPr>
            <p:cNvPr id="9252" name="Line 24"/>
            <p:cNvSpPr>
              <a:spLocks noChangeShapeType="1"/>
            </p:cNvSpPr>
            <p:nvPr/>
          </p:nvSpPr>
          <p:spPr bwMode="auto">
            <a:xfrm rot="10706583" flipH="1">
              <a:off x="3790" y="1728"/>
              <a:ext cx="2" cy="288"/>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9221" name="Group 45"/>
          <p:cNvGrpSpPr>
            <a:grpSpLocks/>
          </p:cNvGrpSpPr>
          <p:nvPr/>
        </p:nvGrpSpPr>
        <p:grpSpPr bwMode="auto">
          <a:xfrm>
            <a:off x="5975672" y="1809303"/>
            <a:ext cx="2844800" cy="711200"/>
            <a:chOff x="3360" y="1248"/>
            <a:chExt cx="1792" cy="448"/>
          </a:xfrm>
        </p:grpSpPr>
        <p:sp>
          <p:nvSpPr>
            <p:cNvPr id="9244" name="Rectangle 10"/>
            <p:cNvSpPr>
              <a:spLocks noChangeArrowheads="1"/>
            </p:cNvSpPr>
            <p:nvPr/>
          </p:nvSpPr>
          <p:spPr bwMode="auto">
            <a:xfrm>
              <a:off x="3651" y="1248"/>
              <a:ext cx="304" cy="448"/>
            </a:xfrm>
            <a:prstGeom prst="rect">
              <a:avLst/>
            </a:prstGeom>
            <a:solidFill>
              <a:srgbClr val="FFCC66"/>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endParaRPr lang="es-ES_tradnl" altLang="es-ES" sz="2800" b="1">
                <a:latin typeface="Arial" panose="020B0604020202020204" pitchFamily="34" charset="0"/>
              </a:endParaRPr>
            </a:p>
          </p:txBody>
        </p:sp>
        <p:sp>
          <p:nvSpPr>
            <p:cNvPr id="9245" name="Rectangle 11"/>
            <p:cNvSpPr>
              <a:spLocks noChangeArrowheads="1"/>
            </p:cNvSpPr>
            <p:nvPr/>
          </p:nvSpPr>
          <p:spPr bwMode="auto">
            <a:xfrm>
              <a:off x="3951"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1</a:t>
              </a:r>
            </a:p>
          </p:txBody>
        </p:sp>
        <p:sp>
          <p:nvSpPr>
            <p:cNvPr id="9246" name="Rectangle 12"/>
            <p:cNvSpPr>
              <a:spLocks noChangeArrowheads="1"/>
            </p:cNvSpPr>
            <p:nvPr/>
          </p:nvSpPr>
          <p:spPr bwMode="auto">
            <a:xfrm>
              <a:off x="4263"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p>
          </p:txBody>
        </p:sp>
        <p:sp>
          <p:nvSpPr>
            <p:cNvPr id="9247" name="Rectangle 13"/>
            <p:cNvSpPr>
              <a:spLocks noChangeArrowheads="1"/>
            </p:cNvSpPr>
            <p:nvPr/>
          </p:nvSpPr>
          <p:spPr bwMode="auto">
            <a:xfrm>
              <a:off x="4575"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b</a:t>
              </a:r>
            </a:p>
          </p:txBody>
        </p:sp>
        <p:sp>
          <p:nvSpPr>
            <p:cNvPr id="9248" name="Rectangle 15"/>
            <p:cNvSpPr>
              <a:spLocks noChangeArrowheads="1"/>
            </p:cNvSpPr>
            <p:nvPr/>
          </p:nvSpPr>
          <p:spPr bwMode="auto">
            <a:xfrm>
              <a:off x="4848"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9249" name="Rectangle 27"/>
            <p:cNvSpPr>
              <a:spLocks noChangeArrowheads="1"/>
            </p:cNvSpPr>
            <p:nvPr/>
          </p:nvSpPr>
          <p:spPr bwMode="auto">
            <a:xfrm>
              <a:off x="3360" y="1248"/>
              <a:ext cx="304" cy="448"/>
            </a:xfrm>
            <a:prstGeom prst="rect">
              <a:avLst/>
            </a:prstGeom>
            <a:solidFill>
              <a:srgbClr val="CCFF33"/>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b</a:t>
              </a:r>
            </a:p>
          </p:txBody>
        </p:sp>
      </p:grpSp>
      <p:grpSp>
        <p:nvGrpSpPr>
          <p:cNvPr id="4143" name="Group 47"/>
          <p:cNvGrpSpPr>
            <a:grpSpLocks/>
          </p:cNvGrpSpPr>
          <p:nvPr/>
        </p:nvGrpSpPr>
        <p:grpSpPr bwMode="auto">
          <a:xfrm>
            <a:off x="5743674" y="4581128"/>
            <a:ext cx="844550" cy="1042987"/>
            <a:chOff x="3552" y="1728"/>
            <a:chExt cx="532" cy="657"/>
          </a:xfrm>
        </p:grpSpPr>
        <p:sp>
          <p:nvSpPr>
            <p:cNvPr id="9241" name="Rectangle 48"/>
            <p:cNvSpPr>
              <a:spLocks noChangeArrowheads="1"/>
            </p:cNvSpPr>
            <p:nvPr/>
          </p:nvSpPr>
          <p:spPr bwMode="auto">
            <a:xfrm>
              <a:off x="3552" y="2016"/>
              <a:ext cx="532" cy="364"/>
            </a:xfrm>
            <a:prstGeom prst="rect">
              <a:avLst/>
            </a:prstGeom>
            <a:solidFill>
              <a:srgbClr val="C0FEF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sp>
          <p:nvSpPr>
            <p:cNvPr id="9242" name="Rectangle 49"/>
            <p:cNvSpPr>
              <a:spLocks noChangeArrowheads="1"/>
            </p:cNvSpPr>
            <p:nvPr/>
          </p:nvSpPr>
          <p:spPr bwMode="auto">
            <a:xfrm>
              <a:off x="3600" y="2016"/>
              <a:ext cx="371" cy="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3200" b="1" dirty="0" smtClean="0">
                  <a:latin typeface="Arial" panose="020B0604020202020204" pitchFamily="34" charset="0"/>
                </a:rPr>
                <a:t>q</a:t>
              </a:r>
              <a:r>
                <a:rPr lang="es-ES_tradnl" altLang="es-ES" sz="3200" b="1" baseline="-25000" dirty="0">
                  <a:latin typeface="Arial" panose="020B0604020202020204" pitchFamily="34" charset="0"/>
                </a:rPr>
                <a:t>0</a:t>
              </a:r>
            </a:p>
          </p:txBody>
        </p:sp>
        <p:sp>
          <p:nvSpPr>
            <p:cNvPr id="9243" name="Line 50"/>
            <p:cNvSpPr>
              <a:spLocks noChangeShapeType="1"/>
            </p:cNvSpPr>
            <p:nvPr/>
          </p:nvSpPr>
          <p:spPr bwMode="auto">
            <a:xfrm rot="10706583" flipH="1">
              <a:off x="3790" y="1728"/>
              <a:ext cx="2" cy="288"/>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4147" name="Group 51"/>
          <p:cNvGrpSpPr>
            <a:grpSpLocks/>
          </p:cNvGrpSpPr>
          <p:nvPr/>
        </p:nvGrpSpPr>
        <p:grpSpPr bwMode="auto">
          <a:xfrm>
            <a:off x="5819874" y="3855441"/>
            <a:ext cx="2844800" cy="711200"/>
            <a:chOff x="3360" y="1248"/>
            <a:chExt cx="1792" cy="448"/>
          </a:xfrm>
        </p:grpSpPr>
        <p:sp>
          <p:nvSpPr>
            <p:cNvPr id="9235" name="Rectangle 52"/>
            <p:cNvSpPr>
              <a:spLocks noChangeArrowheads="1"/>
            </p:cNvSpPr>
            <p:nvPr/>
          </p:nvSpPr>
          <p:spPr bwMode="auto">
            <a:xfrm>
              <a:off x="3651" y="1248"/>
              <a:ext cx="304" cy="448"/>
            </a:xfrm>
            <a:prstGeom prst="rect">
              <a:avLst/>
            </a:prstGeom>
            <a:solidFill>
              <a:srgbClr val="FFCC66"/>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endParaRPr lang="es-ES_tradnl" altLang="es-ES" sz="2800" b="1">
                <a:latin typeface="Arial" panose="020B0604020202020204" pitchFamily="34" charset="0"/>
              </a:endParaRPr>
            </a:p>
          </p:txBody>
        </p:sp>
        <p:sp>
          <p:nvSpPr>
            <p:cNvPr id="9236" name="Rectangle 53"/>
            <p:cNvSpPr>
              <a:spLocks noChangeArrowheads="1"/>
            </p:cNvSpPr>
            <p:nvPr/>
          </p:nvSpPr>
          <p:spPr bwMode="auto">
            <a:xfrm>
              <a:off x="3951"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1</a:t>
              </a:r>
            </a:p>
          </p:txBody>
        </p:sp>
        <p:sp>
          <p:nvSpPr>
            <p:cNvPr id="9237" name="Rectangle 54"/>
            <p:cNvSpPr>
              <a:spLocks noChangeArrowheads="1"/>
            </p:cNvSpPr>
            <p:nvPr/>
          </p:nvSpPr>
          <p:spPr bwMode="auto">
            <a:xfrm>
              <a:off x="4263"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p>
          </p:txBody>
        </p:sp>
        <p:sp>
          <p:nvSpPr>
            <p:cNvPr id="9238" name="Rectangle 55"/>
            <p:cNvSpPr>
              <a:spLocks noChangeArrowheads="1"/>
            </p:cNvSpPr>
            <p:nvPr/>
          </p:nvSpPr>
          <p:spPr bwMode="auto">
            <a:xfrm>
              <a:off x="4575"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9239" name="Rectangle 56"/>
            <p:cNvSpPr>
              <a:spLocks noChangeArrowheads="1"/>
            </p:cNvSpPr>
            <p:nvPr/>
          </p:nvSpPr>
          <p:spPr bwMode="auto">
            <a:xfrm>
              <a:off x="4848" y="1248"/>
              <a:ext cx="304" cy="448"/>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9240" name="Rectangle 57"/>
            <p:cNvSpPr>
              <a:spLocks noChangeArrowheads="1"/>
            </p:cNvSpPr>
            <p:nvPr/>
          </p:nvSpPr>
          <p:spPr bwMode="auto">
            <a:xfrm>
              <a:off x="3360" y="1248"/>
              <a:ext cx="304" cy="448"/>
            </a:xfrm>
            <a:prstGeom prst="rect">
              <a:avLst/>
            </a:prstGeom>
            <a:solidFill>
              <a:srgbClr val="FF669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p>
          </p:txBody>
        </p:sp>
      </p:grpSp>
      <p:grpSp>
        <p:nvGrpSpPr>
          <p:cNvPr id="4160" name="Group 64"/>
          <p:cNvGrpSpPr>
            <a:grpSpLocks/>
          </p:cNvGrpSpPr>
          <p:nvPr/>
        </p:nvGrpSpPr>
        <p:grpSpPr bwMode="auto">
          <a:xfrm>
            <a:off x="3363367" y="3573016"/>
            <a:ext cx="703263" cy="863600"/>
            <a:chOff x="4150" y="1797"/>
            <a:chExt cx="443" cy="544"/>
          </a:xfrm>
        </p:grpSpPr>
        <p:sp>
          <p:nvSpPr>
            <p:cNvPr id="9233" name="Rectangle 61"/>
            <p:cNvSpPr>
              <a:spLocks noChangeArrowheads="1"/>
            </p:cNvSpPr>
            <p:nvPr/>
          </p:nvSpPr>
          <p:spPr bwMode="auto">
            <a:xfrm>
              <a:off x="4195" y="2024"/>
              <a:ext cx="318" cy="317"/>
            </a:xfrm>
            <a:prstGeom prst="rect">
              <a:avLst/>
            </a:prstGeom>
            <a:solidFill>
              <a:srgbClr val="CC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r>
                <a:rPr lang="es-ES_tradnl" altLang="es-ES" b="1"/>
                <a:t>b</a:t>
              </a:r>
              <a:endParaRPr lang="es-ES" altLang="es-ES" b="1"/>
            </a:p>
          </p:txBody>
        </p:sp>
        <p:sp>
          <p:nvSpPr>
            <p:cNvPr id="9234" name="Text Box 62"/>
            <p:cNvSpPr txBox="1">
              <a:spLocks noChangeArrowheads="1"/>
            </p:cNvSpPr>
            <p:nvPr/>
          </p:nvSpPr>
          <p:spPr bwMode="auto">
            <a:xfrm>
              <a:off x="4150" y="1797"/>
              <a:ext cx="44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r>
                <a:rPr lang="es-MX" altLang="es-ES"/>
                <a:t>LEE:</a:t>
              </a:r>
              <a:endParaRPr lang="es-ES" altLang="es-ES"/>
            </a:p>
          </p:txBody>
        </p:sp>
      </p:grpSp>
      <p:grpSp>
        <p:nvGrpSpPr>
          <p:cNvPr id="4161" name="Group 65"/>
          <p:cNvGrpSpPr>
            <a:grpSpLocks/>
          </p:cNvGrpSpPr>
          <p:nvPr/>
        </p:nvGrpSpPr>
        <p:grpSpPr bwMode="auto">
          <a:xfrm>
            <a:off x="4211960" y="3573512"/>
            <a:ext cx="1212850" cy="863600"/>
            <a:chOff x="4150" y="1797"/>
            <a:chExt cx="764" cy="544"/>
          </a:xfrm>
        </p:grpSpPr>
        <p:sp>
          <p:nvSpPr>
            <p:cNvPr id="9231" name="Rectangle 66"/>
            <p:cNvSpPr>
              <a:spLocks noChangeArrowheads="1"/>
            </p:cNvSpPr>
            <p:nvPr/>
          </p:nvSpPr>
          <p:spPr bwMode="auto">
            <a:xfrm>
              <a:off x="4195" y="2024"/>
              <a:ext cx="318" cy="317"/>
            </a:xfrm>
            <a:prstGeom prst="rect">
              <a:avLst/>
            </a:prstGeom>
            <a:solidFill>
              <a:srgbClr val="FF66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r>
                <a:rPr lang="es-ES_tradnl" altLang="es-ES" b="1"/>
                <a:t>0</a:t>
              </a:r>
              <a:endParaRPr lang="es-ES" altLang="es-ES" b="1"/>
            </a:p>
          </p:txBody>
        </p:sp>
        <p:sp>
          <p:nvSpPr>
            <p:cNvPr id="9232" name="Text Box 67"/>
            <p:cNvSpPr txBox="1">
              <a:spLocks noChangeArrowheads="1"/>
            </p:cNvSpPr>
            <p:nvPr/>
          </p:nvSpPr>
          <p:spPr bwMode="auto">
            <a:xfrm>
              <a:off x="4150" y="1797"/>
              <a:ext cx="76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r>
                <a:rPr lang="es-MX" altLang="es-ES" dirty="0" smtClean="0"/>
                <a:t>ESCRIBE</a:t>
              </a:r>
              <a:endParaRPr lang="es-ES" altLang="es-ES" dirty="0"/>
            </a:p>
          </p:txBody>
        </p:sp>
      </p:grpSp>
      <p:sp>
        <p:nvSpPr>
          <p:cNvPr id="36" name="Rectangle 3"/>
          <p:cNvSpPr txBox="1">
            <a:spLocks noChangeArrowheads="1"/>
          </p:cNvSpPr>
          <p:nvPr/>
        </p:nvSpPr>
        <p:spPr>
          <a:xfrm>
            <a:off x="539552" y="1833596"/>
            <a:ext cx="4706937" cy="80331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rPr>
              <a:t>Cinta infinita hacia la derecha</a:t>
            </a:r>
          </a:p>
        </p:txBody>
      </p:sp>
      <p:sp>
        <p:nvSpPr>
          <p:cNvPr id="37" name="Rectangle 3"/>
          <p:cNvSpPr txBox="1">
            <a:spLocks noChangeArrowheads="1"/>
          </p:cNvSpPr>
          <p:nvPr/>
        </p:nvSpPr>
        <p:spPr>
          <a:xfrm>
            <a:off x="539552" y="3036093"/>
            <a:ext cx="2893020" cy="68024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rPr>
              <a:t>Control finito</a:t>
            </a:r>
          </a:p>
        </p:txBody>
      </p:sp>
      <p:sp>
        <p:nvSpPr>
          <p:cNvPr id="38" name="Rectangle 3"/>
          <p:cNvSpPr txBox="1">
            <a:spLocks noChangeArrowheads="1"/>
          </p:cNvSpPr>
          <p:nvPr/>
        </p:nvSpPr>
        <p:spPr>
          <a:xfrm>
            <a:off x="539552" y="3727277"/>
            <a:ext cx="3401144" cy="925859"/>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rPr>
              <a:t>Lectura/</a:t>
            </a:r>
          </a:p>
          <a:p>
            <a:pPr marL="0" indent="0" fontAlgn="auto">
              <a:lnSpc>
                <a:spcPct val="90000"/>
              </a:lnSpc>
              <a:buNone/>
            </a:pPr>
            <a:r>
              <a:rPr lang="es-ES_tradnl" altLang="es-ES" sz="3200" dirty="0" smtClean="0">
                <a:solidFill>
                  <a:schemeClr val="tx1"/>
                </a:solidFill>
              </a:rPr>
              <a:t>Escritura</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9221"/>
                                        </p:tgtEl>
                                        <p:attrNameLst>
                                          <p:attrName>style.visibility</p:attrName>
                                        </p:attrNameLst>
                                      </p:cBhvr>
                                      <p:to>
                                        <p:strVal val="visible"/>
                                      </p:to>
                                    </p:set>
                                    <p:animEffect transition="in" filter="fade">
                                      <p:cBhvr>
                                        <p:cTn id="11" dur="1000"/>
                                        <p:tgtEl>
                                          <p:spTgt spid="9221"/>
                                        </p:tgtEl>
                                      </p:cBhvr>
                                    </p:animEffect>
                                    <p:anim calcmode="lin" valueType="num">
                                      <p:cBhvr>
                                        <p:cTn id="12" dur="1000" fill="hold"/>
                                        <p:tgtEl>
                                          <p:spTgt spid="9221"/>
                                        </p:tgtEl>
                                        <p:attrNameLst>
                                          <p:attrName>ppt_x</p:attrName>
                                        </p:attrNameLst>
                                      </p:cBhvr>
                                      <p:tavLst>
                                        <p:tav tm="0">
                                          <p:val>
                                            <p:strVal val="#ppt_x"/>
                                          </p:val>
                                        </p:tav>
                                        <p:tav tm="100000">
                                          <p:val>
                                            <p:strVal val="#ppt_x"/>
                                          </p:val>
                                        </p:tav>
                                      </p:tavLst>
                                    </p:anim>
                                    <p:anim calcmode="lin" valueType="num">
                                      <p:cBhvr>
                                        <p:cTn id="13" dur="1000" fill="hold"/>
                                        <p:tgtEl>
                                          <p:spTgt spid="922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142"/>
                                        </p:tgtEl>
                                        <p:attrNameLst>
                                          <p:attrName>style.visibility</p:attrName>
                                        </p:attrNameLst>
                                      </p:cBhvr>
                                      <p:to>
                                        <p:strVal val="visible"/>
                                      </p:to>
                                    </p:set>
                                    <p:anim calcmode="lin" valueType="num">
                                      <p:cBhvr additive="base">
                                        <p:cTn id="22" dur="500" fill="hold"/>
                                        <p:tgtEl>
                                          <p:spTgt spid="4142"/>
                                        </p:tgtEl>
                                        <p:attrNameLst>
                                          <p:attrName>ppt_x</p:attrName>
                                        </p:attrNameLst>
                                      </p:cBhvr>
                                      <p:tavLst>
                                        <p:tav tm="0">
                                          <p:val>
                                            <p:strVal val="#ppt_x"/>
                                          </p:val>
                                        </p:tav>
                                        <p:tav tm="100000">
                                          <p:val>
                                            <p:strVal val="#ppt_x"/>
                                          </p:val>
                                        </p:tav>
                                      </p:tavLst>
                                    </p:anim>
                                    <p:anim calcmode="lin" valueType="num">
                                      <p:cBhvr additive="base">
                                        <p:cTn id="23" dur="500" fill="hold"/>
                                        <p:tgtEl>
                                          <p:spTgt spid="414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160"/>
                                        </p:tgtEl>
                                        <p:attrNameLst>
                                          <p:attrName>style.visibility</p:attrName>
                                        </p:attrNameLst>
                                      </p:cBhvr>
                                      <p:to>
                                        <p:strVal val="visible"/>
                                      </p:to>
                                    </p:set>
                                    <p:animEffect transition="in" filter="blinds(horizontal)">
                                      <p:cBhvr>
                                        <p:cTn id="32" dur="500"/>
                                        <p:tgtEl>
                                          <p:spTgt spid="4160"/>
                                        </p:tgtEl>
                                      </p:cBhvr>
                                    </p:animEffect>
                                  </p:childTnLst>
                                </p:cTn>
                              </p:par>
                            </p:childTnLst>
                          </p:cTn>
                        </p:par>
                        <p:par>
                          <p:cTn id="33" fill="hold">
                            <p:stCondLst>
                              <p:cond delay="500"/>
                            </p:stCondLst>
                            <p:childTnLst>
                              <p:par>
                                <p:cTn id="34" presetID="3" presetClass="entr" presetSubtype="10" fill="hold" nodeType="afterEffect">
                                  <p:stCondLst>
                                    <p:cond delay="0"/>
                                  </p:stCondLst>
                                  <p:childTnLst>
                                    <p:set>
                                      <p:cBhvr>
                                        <p:cTn id="35" dur="1" fill="hold">
                                          <p:stCondLst>
                                            <p:cond delay="0"/>
                                          </p:stCondLst>
                                        </p:cTn>
                                        <p:tgtEl>
                                          <p:spTgt spid="4161"/>
                                        </p:tgtEl>
                                        <p:attrNameLst>
                                          <p:attrName>style.visibility</p:attrName>
                                        </p:attrNameLst>
                                      </p:cBhvr>
                                      <p:to>
                                        <p:strVal val="visible"/>
                                      </p:to>
                                    </p:set>
                                    <p:animEffect transition="in" filter="blinds(horizontal)">
                                      <p:cBhvr>
                                        <p:cTn id="36" dur="500"/>
                                        <p:tgtEl>
                                          <p:spTgt spid="4161"/>
                                        </p:tgtEl>
                                      </p:cBhvr>
                                    </p:animEffect>
                                  </p:childTnLst>
                                </p:cTn>
                              </p:par>
                            </p:childTnLst>
                          </p:cTn>
                        </p:par>
                        <p:par>
                          <p:cTn id="37" fill="hold">
                            <p:stCondLst>
                              <p:cond delay="1000"/>
                            </p:stCondLst>
                            <p:childTnLst>
                              <p:par>
                                <p:cTn id="38" presetID="2" presetClass="entr" presetSubtype="4" fill="hold" nodeType="afterEffect">
                                  <p:stCondLst>
                                    <p:cond delay="0"/>
                                  </p:stCondLst>
                                  <p:childTnLst>
                                    <p:set>
                                      <p:cBhvr>
                                        <p:cTn id="39" dur="1" fill="hold">
                                          <p:stCondLst>
                                            <p:cond delay="0"/>
                                          </p:stCondLst>
                                        </p:cTn>
                                        <p:tgtEl>
                                          <p:spTgt spid="4147"/>
                                        </p:tgtEl>
                                        <p:attrNameLst>
                                          <p:attrName>style.visibility</p:attrName>
                                        </p:attrNameLst>
                                      </p:cBhvr>
                                      <p:to>
                                        <p:strVal val="visible"/>
                                      </p:to>
                                    </p:set>
                                    <p:anim calcmode="lin" valueType="num">
                                      <p:cBhvr additive="base">
                                        <p:cTn id="40" dur="500" fill="hold"/>
                                        <p:tgtEl>
                                          <p:spTgt spid="4147"/>
                                        </p:tgtEl>
                                        <p:attrNameLst>
                                          <p:attrName>ppt_x</p:attrName>
                                        </p:attrNameLst>
                                      </p:cBhvr>
                                      <p:tavLst>
                                        <p:tav tm="0">
                                          <p:val>
                                            <p:strVal val="#ppt_x"/>
                                          </p:val>
                                        </p:tav>
                                        <p:tav tm="100000">
                                          <p:val>
                                            <p:strVal val="#ppt_x"/>
                                          </p:val>
                                        </p:tav>
                                      </p:tavLst>
                                    </p:anim>
                                    <p:anim calcmode="lin" valueType="num">
                                      <p:cBhvr additive="base">
                                        <p:cTn id="41" dur="500" fill="hold"/>
                                        <p:tgtEl>
                                          <p:spTgt spid="4147"/>
                                        </p:tgtEl>
                                        <p:attrNameLst>
                                          <p:attrName>ppt_y</p:attrName>
                                        </p:attrNameLst>
                                      </p:cBhvr>
                                      <p:tavLst>
                                        <p:tav tm="0">
                                          <p:val>
                                            <p:strVal val="1+#ppt_h/2"/>
                                          </p:val>
                                        </p:tav>
                                        <p:tav tm="100000">
                                          <p:val>
                                            <p:strVal val="#ppt_y"/>
                                          </p:val>
                                        </p:tav>
                                      </p:tavLst>
                                    </p:anim>
                                  </p:childTnLst>
                                </p:cTn>
                              </p:par>
                              <p:par>
                                <p:cTn id="42" presetID="4" presetClass="entr" presetSubtype="16" fill="hold" nodeType="withEffect">
                                  <p:stCondLst>
                                    <p:cond delay="0"/>
                                  </p:stCondLst>
                                  <p:childTnLst>
                                    <p:set>
                                      <p:cBhvr>
                                        <p:cTn id="43" dur="1" fill="hold">
                                          <p:stCondLst>
                                            <p:cond delay="0"/>
                                          </p:stCondLst>
                                        </p:cTn>
                                        <p:tgtEl>
                                          <p:spTgt spid="4143"/>
                                        </p:tgtEl>
                                        <p:attrNameLst>
                                          <p:attrName>style.visibility</p:attrName>
                                        </p:attrNameLst>
                                      </p:cBhvr>
                                      <p:to>
                                        <p:strVal val="visible"/>
                                      </p:to>
                                    </p:set>
                                    <p:animEffect transition="in" filter="box(in)">
                                      <p:cBhvr>
                                        <p:cTn id="44" dur="500"/>
                                        <p:tgtEl>
                                          <p:spTgt spid="4143"/>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63" presetClass="path" presetSubtype="0" accel="50000" decel="50000" fill="hold" nodeType="clickEffect">
                                  <p:stCondLst>
                                    <p:cond delay="0"/>
                                  </p:stCondLst>
                                  <p:childTnLst>
                                    <p:animMotion origin="layout" path="M 5.E-6 4.76367E-6 L 0.04844 -0.00186 " pathEditMode="relative" rAng="0" ptsTypes="AA">
                                      <p:cBhvr>
                                        <p:cTn id="52" dur="2000" fill="hold"/>
                                        <p:tgtEl>
                                          <p:spTgt spid="4143"/>
                                        </p:tgtEl>
                                        <p:attrNameLst>
                                          <p:attrName>ppt_x</p:attrName>
                                          <p:attrName>ppt_y</p:attrName>
                                        </p:attrNameLst>
                                      </p:cBhvr>
                                      <p:rCtr x="2413"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23528" y="304800"/>
            <a:ext cx="8568951" cy="1216025"/>
          </a:xfrm>
        </p:spPr>
        <p:txBody>
          <a:bodyPr>
            <a:normAutofit/>
          </a:bodyPr>
          <a:lstStyle/>
          <a:p>
            <a:pPr eaLnBrk="1" hangingPunct="1"/>
            <a:r>
              <a:rPr lang="es-ES_tradnl" altLang="es-ES" dirty="0" smtClean="0">
                <a:solidFill>
                  <a:schemeClr val="accent4">
                    <a:lumMod val="50000"/>
                  </a:schemeClr>
                </a:solidFill>
              </a:rPr>
              <a:t>En un movimiento la Máquina de Turing:</a:t>
            </a:r>
          </a:p>
        </p:txBody>
      </p:sp>
      <p:sp>
        <p:nvSpPr>
          <p:cNvPr id="11267" name="Rectangle 3"/>
          <p:cNvSpPr>
            <a:spLocks noGrp="1" noChangeArrowheads="1"/>
          </p:cNvSpPr>
          <p:nvPr>
            <p:ph type="body" sz="half" idx="1"/>
          </p:nvPr>
        </p:nvSpPr>
        <p:spPr>
          <a:xfrm>
            <a:off x="364655" y="1159222"/>
            <a:ext cx="6885582" cy="3124994"/>
          </a:xfrm>
        </p:spPr>
        <p:txBody>
          <a:bodyPr>
            <a:noAutofit/>
          </a:bodyPr>
          <a:lstStyle/>
          <a:p>
            <a:pPr eaLnBrk="1" hangingPunct="1"/>
            <a:r>
              <a:rPr lang="es-ES_tradnl" altLang="es-ES" sz="3200" dirty="0" smtClean="0">
                <a:solidFill>
                  <a:schemeClr val="tx1"/>
                </a:solidFill>
                <a:latin typeface="Arial" panose="020B0604020202020204" pitchFamily="34" charset="0"/>
                <a:cs typeface="Arial" panose="020B0604020202020204" pitchFamily="34" charset="0"/>
              </a:rPr>
              <a:t>Lee el símbolo en la cinta</a:t>
            </a:r>
          </a:p>
          <a:p>
            <a:pPr eaLnBrk="1" hangingPunct="1"/>
            <a:r>
              <a:rPr lang="es-ES_tradnl" altLang="es-ES" sz="3200" dirty="0" smtClean="0">
                <a:solidFill>
                  <a:schemeClr val="tx1"/>
                </a:solidFill>
                <a:latin typeface="Arial" panose="020B0604020202020204" pitchFamily="34" charset="0"/>
                <a:cs typeface="Arial" panose="020B0604020202020204" pitchFamily="34" charset="0"/>
              </a:rPr>
              <a:t>Escribe un símbolo en la cinta</a:t>
            </a:r>
          </a:p>
          <a:p>
            <a:pPr eaLnBrk="1" hangingPunct="1"/>
            <a:r>
              <a:rPr lang="es-ES_tradnl" altLang="es-ES" sz="3200" dirty="0" smtClean="0">
                <a:solidFill>
                  <a:schemeClr val="tx1"/>
                </a:solidFill>
                <a:latin typeface="Arial" panose="020B0604020202020204" pitchFamily="34" charset="0"/>
                <a:cs typeface="Arial" panose="020B0604020202020204" pitchFamily="34" charset="0"/>
              </a:rPr>
              <a:t>Mueve el dispositivo una posición a la derecha R, o a la izquierda L</a:t>
            </a:r>
          </a:p>
          <a:p>
            <a:r>
              <a:rPr lang="es-ES_tradnl" altLang="es-ES" sz="3200" dirty="0">
                <a:solidFill>
                  <a:schemeClr val="tx1"/>
                </a:solidFill>
                <a:latin typeface="Arial" panose="020B0604020202020204" pitchFamily="34" charset="0"/>
                <a:cs typeface="Arial" panose="020B0604020202020204" pitchFamily="34" charset="0"/>
              </a:rPr>
              <a:t>Cambia de </a:t>
            </a:r>
            <a:r>
              <a:rPr lang="es-ES_tradnl" altLang="es-ES" sz="3200" dirty="0" smtClean="0">
                <a:solidFill>
                  <a:schemeClr val="tx1"/>
                </a:solidFill>
                <a:latin typeface="Arial" panose="020B0604020202020204" pitchFamily="34" charset="0"/>
                <a:cs typeface="Arial" panose="020B0604020202020204" pitchFamily="34" charset="0"/>
              </a:rPr>
              <a:t>estado</a:t>
            </a:r>
            <a:endParaRPr lang="es-ES_tradnl" altLang="es-ES" sz="3200" dirty="0">
              <a:solidFill>
                <a:schemeClr val="tx1"/>
              </a:solidFill>
              <a:latin typeface="Arial" panose="020B0604020202020204" pitchFamily="34" charset="0"/>
              <a:cs typeface="Arial" panose="020B0604020202020204" pitchFamily="34" charset="0"/>
            </a:endParaRPr>
          </a:p>
        </p:txBody>
      </p:sp>
      <p:grpSp>
        <p:nvGrpSpPr>
          <p:cNvPr id="4" name="Group 46"/>
          <p:cNvGrpSpPr>
            <a:grpSpLocks/>
          </p:cNvGrpSpPr>
          <p:nvPr/>
        </p:nvGrpSpPr>
        <p:grpSpPr bwMode="auto">
          <a:xfrm>
            <a:off x="1158602" y="5220320"/>
            <a:ext cx="655638" cy="1036638"/>
            <a:chOff x="3552" y="1728"/>
            <a:chExt cx="413" cy="653"/>
          </a:xfrm>
        </p:grpSpPr>
        <p:sp>
          <p:nvSpPr>
            <p:cNvPr id="5" name="Rectangle 5"/>
            <p:cNvSpPr>
              <a:spLocks noChangeArrowheads="1"/>
            </p:cNvSpPr>
            <p:nvPr/>
          </p:nvSpPr>
          <p:spPr bwMode="auto">
            <a:xfrm>
              <a:off x="3552" y="2016"/>
              <a:ext cx="413" cy="364"/>
            </a:xfrm>
            <a:prstGeom prst="rect">
              <a:avLst/>
            </a:prstGeom>
            <a:solidFill>
              <a:srgbClr val="C0FEF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sp>
          <p:nvSpPr>
            <p:cNvPr id="6" name="Rectangle 7"/>
            <p:cNvSpPr>
              <a:spLocks noChangeArrowheads="1"/>
            </p:cNvSpPr>
            <p:nvPr/>
          </p:nvSpPr>
          <p:spPr bwMode="auto">
            <a:xfrm>
              <a:off x="3600" y="2016"/>
              <a:ext cx="365"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3200" b="1" dirty="0">
                  <a:latin typeface="Arial" panose="020B0604020202020204" pitchFamily="34" charset="0"/>
                </a:rPr>
                <a:t>q</a:t>
              </a:r>
              <a:r>
                <a:rPr lang="es-ES_tradnl" altLang="es-ES" sz="3200" b="1" baseline="-25000" dirty="0">
                  <a:latin typeface="Arial" panose="020B0604020202020204" pitchFamily="34" charset="0"/>
                </a:rPr>
                <a:t>0</a:t>
              </a:r>
            </a:p>
          </p:txBody>
        </p:sp>
        <p:sp>
          <p:nvSpPr>
            <p:cNvPr id="7" name="Line 24"/>
            <p:cNvSpPr>
              <a:spLocks noChangeShapeType="1"/>
            </p:cNvSpPr>
            <p:nvPr/>
          </p:nvSpPr>
          <p:spPr bwMode="auto">
            <a:xfrm rot="10706583" flipH="1">
              <a:off x="3790" y="1728"/>
              <a:ext cx="2" cy="288"/>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2" name="1 Grupo"/>
          <p:cNvGrpSpPr/>
          <p:nvPr/>
        </p:nvGrpSpPr>
        <p:grpSpPr>
          <a:xfrm>
            <a:off x="1330946" y="4518000"/>
            <a:ext cx="2909887" cy="711200"/>
            <a:chOff x="1330946" y="4467737"/>
            <a:chExt cx="2909887" cy="711200"/>
          </a:xfrm>
        </p:grpSpPr>
        <p:sp>
          <p:nvSpPr>
            <p:cNvPr id="9" name="Rectangle 10"/>
            <p:cNvSpPr>
              <a:spLocks noChangeArrowheads="1"/>
            </p:cNvSpPr>
            <p:nvPr/>
          </p:nvSpPr>
          <p:spPr bwMode="auto">
            <a:xfrm>
              <a:off x="1857996" y="4467737"/>
              <a:ext cx="482600" cy="711200"/>
            </a:xfrm>
            <a:prstGeom prst="rect">
              <a:avLst/>
            </a:prstGeom>
            <a:solidFill>
              <a:srgbClr val="FFCC66"/>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0</a:t>
              </a:r>
              <a:endParaRPr lang="es-ES_tradnl" altLang="es-ES" sz="2800" b="1">
                <a:latin typeface="Arial" panose="020B0604020202020204" pitchFamily="34" charset="0"/>
              </a:endParaRPr>
            </a:p>
          </p:txBody>
        </p:sp>
        <p:sp>
          <p:nvSpPr>
            <p:cNvPr id="10" name="Rectangle 11"/>
            <p:cNvSpPr>
              <a:spLocks noChangeArrowheads="1"/>
            </p:cNvSpPr>
            <p:nvPr/>
          </p:nvSpPr>
          <p:spPr bwMode="auto">
            <a:xfrm>
              <a:off x="2334246" y="4467737"/>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1</a:t>
              </a:r>
            </a:p>
          </p:txBody>
        </p:sp>
        <p:sp>
          <p:nvSpPr>
            <p:cNvPr id="11" name="Rectangle 12"/>
            <p:cNvSpPr>
              <a:spLocks noChangeArrowheads="1"/>
            </p:cNvSpPr>
            <p:nvPr/>
          </p:nvSpPr>
          <p:spPr bwMode="auto">
            <a:xfrm>
              <a:off x="2829546" y="4467737"/>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dirty="0">
                  <a:latin typeface="Arial" panose="020B0604020202020204" pitchFamily="34" charset="0"/>
                </a:rPr>
                <a:t>0</a:t>
              </a:r>
            </a:p>
          </p:txBody>
        </p:sp>
        <p:sp>
          <p:nvSpPr>
            <p:cNvPr id="12" name="Rectangle 13"/>
            <p:cNvSpPr>
              <a:spLocks noChangeArrowheads="1"/>
            </p:cNvSpPr>
            <p:nvPr/>
          </p:nvSpPr>
          <p:spPr bwMode="auto">
            <a:xfrm>
              <a:off x="3324846" y="4467737"/>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b</a:t>
              </a:r>
            </a:p>
          </p:txBody>
        </p:sp>
        <p:sp>
          <p:nvSpPr>
            <p:cNvPr id="13" name="Rectangle 15"/>
            <p:cNvSpPr>
              <a:spLocks noChangeArrowheads="1"/>
            </p:cNvSpPr>
            <p:nvPr/>
          </p:nvSpPr>
          <p:spPr bwMode="auto">
            <a:xfrm>
              <a:off x="3758233" y="4467737"/>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26" name="Rectangle 13"/>
            <p:cNvSpPr>
              <a:spLocks noChangeArrowheads="1"/>
            </p:cNvSpPr>
            <p:nvPr/>
          </p:nvSpPr>
          <p:spPr bwMode="auto">
            <a:xfrm>
              <a:off x="1330946" y="4467737"/>
              <a:ext cx="50743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b</a:t>
              </a:r>
            </a:p>
          </p:txBody>
        </p:sp>
      </p:grpSp>
      <p:sp>
        <p:nvSpPr>
          <p:cNvPr id="14" name="Rectangle 27"/>
          <p:cNvSpPr>
            <a:spLocks noChangeArrowheads="1"/>
          </p:cNvSpPr>
          <p:nvPr/>
        </p:nvSpPr>
        <p:spPr bwMode="auto">
          <a:xfrm>
            <a:off x="1353096" y="4509120"/>
            <a:ext cx="482600" cy="711200"/>
          </a:xfrm>
          <a:prstGeom prst="rect">
            <a:avLst/>
          </a:prstGeom>
          <a:solidFill>
            <a:srgbClr val="CCFF33"/>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dirty="0">
                <a:latin typeface="Arial" panose="020B0604020202020204" pitchFamily="34" charset="0"/>
              </a:rPr>
              <a:t>b</a:t>
            </a:r>
          </a:p>
        </p:txBody>
      </p:sp>
      <p:sp>
        <p:nvSpPr>
          <p:cNvPr id="25" name="Rectangle 57"/>
          <p:cNvSpPr>
            <a:spLocks noChangeArrowheads="1"/>
          </p:cNvSpPr>
          <p:nvPr/>
        </p:nvSpPr>
        <p:spPr bwMode="auto">
          <a:xfrm>
            <a:off x="1331640" y="4518000"/>
            <a:ext cx="482600" cy="711200"/>
          </a:xfrm>
          <a:prstGeom prst="rect">
            <a:avLst/>
          </a:prstGeom>
          <a:solidFill>
            <a:srgbClr val="FF669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dirty="0">
                <a:latin typeface="Arial" panose="020B0604020202020204" pitchFamily="34" charset="0"/>
              </a:rPr>
              <a:t>0</a:t>
            </a:r>
          </a:p>
        </p:txBody>
      </p:sp>
      <p:grpSp>
        <p:nvGrpSpPr>
          <p:cNvPr id="3" name="2 Grupo"/>
          <p:cNvGrpSpPr/>
          <p:nvPr/>
        </p:nvGrpSpPr>
        <p:grpSpPr>
          <a:xfrm>
            <a:off x="1747257" y="5677520"/>
            <a:ext cx="664503" cy="585418"/>
            <a:chOff x="6876256" y="5250482"/>
            <a:chExt cx="664503" cy="585418"/>
          </a:xfrm>
          <a:solidFill>
            <a:schemeClr val="tx2">
              <a:lumMod val="60000"/>
              <a:lumOff val="40000"/>
            </a:schemeClr>
          </a:solidFill>
        </p:grpSpPr>
        <p:sp>
          <p:nvSpPr>
            <p:cNvPr id="33" name="Rectangle 5"/>
            <p:cNvSpPr>
              <a:spLocks noChangeArrowheads="1"/>
            </p:cNvSpPr>
            <p:nvPr/>
          </p:nvSpPr>
          <p:spPr bwMode="auto">
            <a:xfrm>
              <a:off x="6876256" y="5250482"/>
              <a:ext cx="655638" cy="577850"/>
            </a:xfrm>
            <a:prstGeom prst="rect">
              <a:avLst/>
            </a:prstGeom>
            <a:grp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sp>
          <p:nvSpPr>
            <p:cNvPr id="34" name="Rectangle 7"/>
            <p:cNvSpPr>
              <a:spLocks noChangeArrowheads="1"/>
            </p:cNvSpPr>
            <p:nvPr/>
          </p:nvSpPr>
          <p:spPr bwMode="auto">
            <a:xfrm>
              <a:off x="6952456" y="5250482"/>
              <a:ext cx="588303" cy="585418"/>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3200" b="1" dirty="0" smtClean="0">
                  <a:latin typeface="Arial" panose="020B0604020202020204" pitchFamily="34" charset="0"/>
                </a:rPr>
                <a:t>q</a:t>
              </a:r>
              <a:r>
                <a:rPr lang="es-ES_tradnl" altLang="es-ES" sz="3200" b="1" baseline="-25000" dirty="0">
                  <a:latin typeface="Arial" panose="020B0604020202020204" pitchFamily="34" charset="0"/>
                </a:rPr>
                <a:t>1</a:t>
              </a:r>
            </a:p>
          </p:txBody>
        </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2" presetClass="entr" presetSubtype="4"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additive="base">
                                        <p:cTn id="9" dur="500" fill="hold"/>
                                        <p:tgtEl>
                                          <p:spTgt spid="4"/>
                                        </p:tgtEl>
                                        <p:attrNameLst>
                                          <p:attrName>ppt_x</p:attrName>
                                        </p:attrNameLst>
                                      </p:cBhvr>
                                      <p:tavLst>
                                        <p:tav tm="0">
                                          <p:val>
                                            <p:strVal val="#ppt_x"/>
                                          </p:val>
                                        </p:tav>
                                        <p:tav tm="100000">
                                          <p:val>
                                            <p:strVal val="#ppt_x"/>
                                          </p:val>
                                        </p:tav>
                                      </p:tavLst>
                                    </p:anim>
                                    <p:anim calcmode="lin" valueType="num">
                                      <p:cBhvr additive="base">
                                        <p:cTn id="1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nodeType="clickEffect">
                                  <p:stCondLst>
                                    <p:cond delay="0"/>
                                  </p:stCondLst>
                                  <p:childTnLst>
                                    <p:animMotion origin="layout" path="M 2.77556E-17 -4.07407E-6 L 0.06979 -0.00046 " pathEditMode="relative" rAng="0" ptsTypes="AA">
                                      <p:cBhvr>
                                        <p:cTn id="22" dur="2000" fill="hold"/>
                                        <p:tgtEl>
                                          <p:spTgt spid="4"/>
                                        </p:tgtEl>
                                        <p:attrNameLst>
                                          <p:attrName>ppt_x</p:attrName>
                                          <p:attrName>ppt_y</p:attrName>
                                        </p:attrNameLst>
                                      </p:cBhvr>
                                      <p:rCtr x="3490" y="-23"/>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599" y="332656"/>
            <a:ext cx="6347713" cy="1320800"/>
          </a:xfrm>
        </p:spPr>
        <p:txBody>
          <a:bodyPr/>
          <a:lstStyle/>
          <a:p>
            <a:pPr eaLnBrk="1" hangingPunct="1"/>
            <a:r>
              <a:rPr lang="es-ES_tradnl" altLang="es-ES" dirty="0" smtClean="0"/>
              <a:t>Convenciones</a:t>
            </a:r>
          </a:p>
        </p:txBody>
      </p:sp>
      <p:sp>
        <p:nvSpPr>
          <p:cNvPr id="12291" name="Rectangle 3"/>
          <p:cNvSpPr>
            <a:spLocks noGrp="1" noChangeArrowheads="1"/>
          </p:cNvSpPr>
          <p:nvPr>
            <p:ph idx="1"/>
          </p:nvPr>
        </p:nvSpPr>
        <p:spPr>
          <a:xfrm>
            <a:off x="323528" y="1320693"/>
            <a:ext cx="7488832" cy="4484571"/>
          </a:xfrm>
        </p:spPr>
        <p:txBody>
          <a:bodyPr>
            <a:noAutofit/>
          </a:bodyPr>
          <a:lstStyle/>
          <a:p>
            <a:pPr eaLnBrk="1" hangingPunct="1"/>
            <a:r>
              <a:rPr lang="es-ES_tradnl" altLang="es-ES" dirty="0" smtClean="0"/>
              <a:t>Una MT se detiene (</a:t>
            </a:r>
            <a:r>
              <a:rPr lang="es-ES_tradnl" altLang="es-ES" b="1" dirty="0" err="1" smtClean="0"/>
              <a:t>Halt</a:t>
            </a:r>
            <a:r>
              <a:rPr lang="es-ES_tradnl" altLang="es-ES" dirty="0" smtClean="0"/>
              <a:t>) cuando se encuentra en un estado y lee un símbolo para el cual no hay transición definida.</a:t>
            </a:r>
          </a:p>
          <a:p>
            <a:pPr eaLnBrk="1" hangingPunct="1"/>
            <a:r>
              <a:rPr lang="es-ES_tradnl" altLang="es-ES" dirty="0" smtClean="0"/>
              <a:t>Una transición de la posición cero (más a la izquierda) puede especificar un movimiento a la izquierda (salirse del límite). Cuando esto ocurre se dice que el cálculo terminó </a:t>
            </a:r>
            <a:r>
              <a:rPr lang="es-ES_tradnl" altLang="es-ES" b="1" dirty="0" smtClean="0"/>
              <a:t>anormalmente</a:t>
            </a:r>
            <a:r>
              <a:rPr lang="es-ES_tradnl" altLang="es-ES" dirty="0" smtClean="0"/>
              <a:t>.</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8277" y="167298"/>
            <a:ext cx="7712075" cy="1077302"/>
          </a:xfrm>
        </p:spPr>
        <p:txBody>
          <a:bodyPr>
            <a:normAutofit/>
          </a:bodyPr>
          <a:lstStyle/>
          <a:p>
            <a:pPr eaLnBrk="1" hangingPunct="1"/>
            <a:r>
              <a:rPr lang="es-ES_tradnl" altLang="es-ES" sz="4000" dirty="0" smtClean="0">
                <a:solidFill>
                  <a:schemeClr val="accent2"/>
                </a:solidFill>
                <a:latin typeface="Arial" panose="020B0604020202020204" pitchFamily="34" charset="0"/>
                <a:cs typeface="Arial" panose="020B0604020202020204" pitchFamily="34" charset="0"/>
              </a:rPr>
              <a:t>Formalmente</a:t>
            </a:r>
          </a:p>
        </p:txBody>
      </p:sp>
      <p:sp>
        <p:nvSpPr>
          <p:cNvPr id="10243" name="Rectangle 3"/>
          <p:cNvSpPr>
            <a:spLocks noGrp="1" noChangeArrowheads="1"/>
          </p:cNvSpPr>
          <p:nvPr>
            <p:ph type="body" sz="half" idx="4294967295"/>
          </p:nvPr>
        </p:nvSpPr>
        <p:spPr>
          <a:xfrm>
            <a:off x="207441" y="1124744"/>
            <a:ext cx="8324999" cy="5352752"/>
          </a:xfrm>
        </p:spPr>
        <p:txBody>
          <a:bodyPr>
            <a:normAutofit fontScale="92500" lnSpcReduction="10000"/>
          </a:bodyPr>
          <a:lstStyle/>
          <a:p>
            <a:pPr>
              <a:lnSpc>
                <a:spcPct val="90000"/>
              </a:lnSpc>
            </a:pPr>
            <a:r>
              <a:rPr lang="es-ES_tradnl" altLang="es-ES" sz="3200" dirty="0" smtClean="0">
                <a:solidFill>
                  <a:schemeClr val="tx1"/>
                </a:solidFill>
                <a:latin typeface="Arial" panose="020B0604020202020204" pitchFamily="34" charset="0"/>
                <a:cs typeface="Arial" panose="020B0604020202020204" pitchFamily="34" charset="0"/>
              </a:rPr>
              <a:t> Una máquina de </a:t>
            </a:r>
            <a:r>
              <a:rPr lang="es-ES_tradnl" altLang="es-ES" sz="3200" dirty="0" err="1" smtClean="0">
                <a:solidFill>
                  <a:schemeClr val="tx1"/>
                </a:solidFill>
                <a:latin typeface="Arial" panose="020B0604020202020204" pitchFamily="34" charset="0"/>
                <a:cs typeface="Arial" panose="020B0604020202020204" pitchFamily="34" charset="0"/>
              </a:rPr>
              <a:t>Turing</a:t>
            </a:r>
            <a:r>
              <a:rPr lang="es-ES_tradnl" altLang="es-ES" sz="3200" dirty="0" smtClean="0">
                <a:solidFill>
                  <a:schemeClr val="tx1"/>
                </a:solidFill>
                <a:latin typeface="Arial" panose="020B0604020202020204" pitchFamily="34" charset="0"/>
                <a:cs typeface="Arial" panose="020B0604020202020204" pitchFamily="34" charset="0"/>
              </a:rPr>
              <a:t> se define por                     </a:t>
            </a:r>
          </a:p>
          <a:p>
            <a:pPr marL="0" indent="0">
              <a:lnSpc>
                <a:spcPct val="90000"/>
              </a:lnSpc>
              <a:buNone/>
            </a:pPr>
            <a:r>
              <a:rPr lang="es-ES_tradnl" altLang="es-ES" sz="3200" dirty="0">
                <a:solidFill>
                  <a:schemeClr val="tx1"/>
                </a:solidFill>
                <a:latin typeface="Arial" panose="020B0604020202020204" pitchFamily="34" charset="0"/>
                <a:cs typeface="Arial" panose="020B0604020202020204" pitchFamily="34" charset="0"/>
              </a:rPr>
              <a:t> </a:t>
            </a:r>
            <a:r>
              <a:rPr lang="es-ES_tradnl" altLang="es-ES" sz="3200" dirty="0" smtClean="0">
                <a:solidFill>
                  <a:schemeClr val="tx1"/>
                </a:solidFill>
                <a:latin typeface="Arial" panose="020B0604020202020204" pitchFamily="34" charset="0"/>
                <a:cs typeface="Arial" panose="020B0604020202020204" pitchFamily="34" charset="0"/>
              </a:rPr>
              <a:t>    6 componentes:</a:t>
            </a:r>
          </a:p>
          <a:p>
            <a:pPr marL="342900" indent="-342900" algn="ctr" eaLnBrk="1" hangingPunct="1">
              <a:lnSpc>
                <a:spcPct val="90000"/>
              </a:lnSpc>
              <a:buFontTx/>
              <a:buNone/>
            </a:pPr>
            <a:r>
              <a:rPr lang="es-ES_tradnl" altLang="es-ES" sz="3200" dirty="0" smtClean="0">
                <a:solidFill>
                  <a:schemeClr val="tx1"/>
                </a:solidFill>
                <a:latin typeface="Arial" panose="020B0604020202020204" pitchFamily="34" charset="0"/>
                <a:cs typeface="Arial" panose="020B0604020202020204" pitchFamily="34" charset="0"/>
              </a:rPr>
              <a:t>	M = (E, </a:t>
            </a: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200" dirty="0" smtClean="0">
                <a:solidFill>
                  <a:schemeClr val="tx1"/>
                </a:solidFill>
                <a:latin typeface="Arial" panose="020B0604020202020204" pitchFamily="34" charset="0"/>
                <a:cs typeface="Arial" panose="020B0604020202020204" pitchFamily="34" charset="0"/>
              </a:rPr>
              <a:t>, E</a:t>
            </a:r>
            <a:r>
              <a:rPr lang="es-ES_tradnl" altLang="es-ES" sz="3200" baseline="-25000" dirty="0" smtClean="0">
                <a:solidFill>
                  <a:schemeClr val="tx1"/>
                </a:solidFill>
                <a:latin typeface="Arial" panose="020B0604020202020204" pitchFamily="34" charset="0"/>
                <a:cs typeface="Arial" panose="020B0604020202020204" pitchFamily="34" charset="0"/>
              </a:rPr>
              <a:t>i</a:t>
            </a:r>
            <a:r>
              <a:rPr lang="es-ES_tradnl" altLang="es-ES" sz="3200" dirty="0" smtClean="0">
                <a:solidFill>
                  <a:schemeClr val="tx1"/>
                </a:solidFill>
                <a:latin typeface="Arial" panose="020B0604020202020204" pitchFamily="34" charset="0"/>
                <a:cs typeface="Arial" panose="020B0604020202020204" pitchFamily="34" charset="0"/>
              </a:rPr>
              <a:t>, F)</a:t>
            </a:r>
          </a:p>
          <a:p>
            <a:pPr marL="342900" indent="-342900" eaLnBrk="1" hangingPunct="1">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rPr>
              <a:t>Donde:</a:t>
            </a:r>
          </a:p>
          <a:p>
            <a:pPr marL="342900" indent="-342900" eaLnBrk="1" hangingPunct="1">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rPr>
              <a:t>E: Conjunto de Estados</a:t>
            </a:r>
          </a:p>
          <a:p>
            <a:pPr>
              <a:lnSpc>
                <a:spcPct val="90000"/>
              </a:lnSpc>
              <a:buFontTx/>
              <a:buChar char="•"/>
            </a:pPr>
            <a:r>
              <a:rPr lang="es-ES_tradnl" altLang="es-ES" sz="3500" dirty="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Alfabeto</a:t>
            </a:r>
          </a:p>
          <a:p>
            <a:pPr>
              <a:lnSpc>
                <a:spcPct val="90000"/>
              </a:lnSpc>
              <a:buFontTx/>
              <a:buChar char="•"/>
            </a:pP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200" dirty="0" smtClean="0">
                <a:solidFill>
                  <a:schemeClr val="tx1"/>
                </a:solidFill>
                <a:latin typeface="Arial" panose="020B0604020202020204" pitchFamily="34" charset="0"/>
                <a:cs typeface="Arial" panose="020B0604020202020204" pitchFamily="34" charset="0"/>
              </a:rPr>
              <a:t>Alfabeto de cinta</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incluye B </a:t>
            </a:r>
            <a:r>
              <a:rPr lang="es-ES_tradnl" altLang="es-ES" sz="3200" dirty="0" err="1" smtClean="0">
                <a:solidFill>
                  <a:schemeClr val="tx1"/>
                </a:solidFill>
                <a:latin typeface="Arial" panose="020B0604020202020204" pitchFamily="34" charset="0"/>
                <a:cs typeface="Arial" panose="020B0604020202020204" pitchFamily="34" charset="0"/>
                <a:sym typeface="Symbol" panose="05050102010706020507" pitchFamily="18" charset="2"/>
              </a:rPr>
              <a:t>ó</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 (espacio)</a:t>
            </a:r>
          </a:p>
          <a:p>
            <a:pPr marL="342900" indent="-342900" eaLnBrk="1" hangingPunct="1">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 E    E    {L,R}</a:t>
            </a:r>
          </a:p>
          <a:p>
            <a:pPr>
              <a:lnSpc>
                <a:spcPct val="90000"/>
              </a:lnSpc>
              <a:buFontTx/>
              <a:buChar char="•"/>
            </a:pPr>
            <a:r>
              <a:rPr lang="es-ES_tradnl" altLang="es-ES" sz="3200" dirty="0">
                <a:solidFill>
                  <a:schemeClr val="tx1"/>
                </a:solidFill>
                <a:latin typeface="Arial" panose="020B0604020202020204" pitchFamily="34" charset="0"/>
                <a:cs typeface="Arial" panose="020B0604020202020204" pitchFamily="34" charset="0"/>
              </a:rPr>
              <a:t>E</a:t>
            </a:r>
            <a:r>
              <a:rPr lang="es-ES_tradnl" altLang="es-ES" sz="3200" baseline="-25000" dirty="0">
                <a:solidFill>
                  <a:schemeClr val="tx1"/>
                </a:solidFill>
                <a:latin typeface="Arial" panose="020B0604020202020204" pitchFamily="34" charset="0"/>
                <a:cs typeface="Arial" panose="020B0604020202020204" pitchFamily="34" charset="0"/>
              </a:rPr>
              <a:t>i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Estado inicial</a:t>
            </a:r>
          </a:p>
          <a:p>
            <a:pPr>
              <a:lnSpc>
                <a:spcPct val="90000"/>
              </a:lnSpc>
              <a:buFontTx/>
              <a:buChar char="•"/>
            </a:pPr>
            <a:r>
              <a:rPr lang="es-ES_tradnl" altLang="es-ES" sz="3200" dirty="0">
                <a:solidFill>
                  <a:schemeClr val="tx1"/>
                </a:solidFill>
                <a:latin typeface="Arial" panose="020B0604020202020204" pitchFamily="34" charset="0"/>
                <a:cs typeface="Arial" panose="020B0604020202020204" pitchFamily="34" charset="0"/>
              </a:rPr>
              <a:t>F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Conjunto de Estados Finales</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9392" y="122674"/>
            <a:ext cx="8001000" cy="930061"/>
          </a:xfrm>
        </p:spPr>
        <p:txBody>
          <a:bodyPr>
            <a:normAutofit/>
          </a:bodyPr>
          <a:lstStyle/>
          <a:p>
            <a:r>
              <a:rPr lang="es-ES_tradnl" altLang="es-ES" dirty="0" smtClean="0">
                <a:solidFill>
                  <a:schemeClr val="accent2"/>
                </a:solidFill>
              </a:rPr>
              <a:t>Ejemplo: </a:t>
            </a:r>
            <a:r>
              <a:rPr lang="es-ES_tradnl" altLang="es-ES" dirty="0">
                <a:solidFill>
                  <a:schemeClr val="accent2"/>
                </a:solidFill>
                <a:latin typeface="Arial" panose="020B0604020202020204" pitchFamily="34" charset="0"/>
                <a:cs typeface="Arial" panose="020B0604020202020204" pitchFamily="34" charset="0"/>
                <a:sym typeface="Symbol" panose="05050102010706020507" pitchFamily="18" charset="2"/>
              </a:rPr>
              <a:t>(</a:t>
            </a:r>
            <a:r>
              <a:rPr lang="es-ES_tradnl" altLang="es-ES" dirty="0" err="1">
                <a:solidFill>
                  <a:schemeClr val="accent2"/>
                </a:solidFill>
                <a:latin typeface="Arial" panose="020B0604020202020204" pitchFamily="34" charset="0"/>
                <a:cs typeface="Arial" panose="020B0604020202020204" pitchFamily="34" charset="0"/>
                <a:sym typeface="Symbol" panose="05050102010706020507" pitchFamily="18" charset="2"/>
              </a:rPr>
              <a:t>qi,a</a:t>
            </a:r>
            <a:r>
              <a:rPr lang="es-ES_tradnl" altLang="es-ES" dirty="0">
                <a:solidFill>
                  <a:schemeClr val="accent2"/>
                </a:solidFill>
                <a:latin typeface="Arial" panose="020B0604020202020204" pitchFamily="34" charset="0"/>
                <a:cs typeface="Arial" panose="020B0604020202020204" pitchFamily="34" charset="0"/>
                <a:sym typeface="Symbol" panose="05050102010706020507" pitchFamily="18" charset="2"/>
              </a:rPr>
              <a:t>) = {(</a:t>
            </a:r>
            <a:r>
              <a:rPr lang="es-ES_tradnl" altLang="es-ES" dirty="0" err="1">
                <a:solidFill>
                  <a:schemeClr val="accent2"/>
                </a:solidFill>
                <a:latin typeface="Arial" panose="020B0604020202020204" pitchFamily="34" charset="0"/>
                <a:cs typeface="Arial" panose="020B0604020202020204" pitchFamily="34" charset="0"/>
                <a:sym typeface="Symbol" panose="05050102010706020507" pitchFamily="18" charset="2"/>
              </a:rPr>
              <a:t>qj,b,R</a:t>
            </a:r>
            <a:r>
              <a:rPr lang="es-ES_tradnl" altLang="es-ES" dirty="0" smtClean="0">
                <a:solidFill>
                  <a:schemeClr val="accent2"/>
                </a:solidFill>
                <a:latin typeface="Arial" panose="020B0604020202020204" pitchFamily="34" charset="0"/>
                <a:cs typeface="Arial" panose="020B0604020202020204" pitchFamily="34" charset="0"/>
                <a:sym typeface="Symbol" panose="05050102010706020507" pitchFamily="18" charset="2"/>
              </a:rPr>
              <a:t>)}</a:t>
            </a:r>
            <a:endParaRPr lang="es-ES_tradnl" altLang="es-ES" dirty="0" smtClean="0">
              <a:solidFill>
                <a:schemeClr val="accent2"/>
              </a:solidFill>
            </a:endParaRPr>
          </a:p>
        </p:txBody>
      </p:sp>
      <p:grpSp>
        <p:nvGrpSpPr>
          <p:cNvPr id="3" name="Grupo 2"/>
          <p:cNvGrpSpPr/>
          <p:nvPr/>
        </p:nvGrpSpPr>
        <p:grpSpPr>
          <a:xfrm>
            <a:off x="3497312" y="3348363"/>
            <a:ext cx="844550" cy="1158748"/>
            <a:chOff x="6126088" y="3710412"/>
            <a:chExt cx="844550" cy="1158748"/>
          </a:xfrm>
        </p:grpSpPr>
        <p:sp>
          <p:nvSpPr>
            <p:cNvPr id="11282" name="Rectangle 5"/>
            <p:cNvSpPr>
              <a:spLocks noChangeArrowheads="1"/>
            </p:cNvSpPr>
            <p:nvPr/>
          </p:nvSpPr>
          <p:spPr bwMode="auto">
            <a:xfrm>
              <a:off x="6126088" y="4291310"/>
              <a:ext cx="844550" cy="577850"/>
            </a:xfrm>
            <a:prstGeom prst="rect">
              <a:avLst/>
            </a:prstGeom>
            <a:solidFill>
              <a:srgbClr val="C0FEF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r>
                <a:rPr lang="es-ES" sz="3200" b="1" dirty="0" err="1" smtClean="0">
                  <a:latin typeface="Arial" panose="020B0604020202020204" pitchFamily="34" charset="0"/>
                  <a:cs typeface="Arial" panose="020B0604020202020204" pitchFamily="34" charset="0"/>
                </a:rPr>
                <a:t>qi</a:t>
              </a:r>
              <a:endParaRPr lang="es-ES" sz="3200" b="1" dirty="0">
                <a:latin typeface="Arial" panose="020B0604020202020204" pitchFamily="34" charset="0"/>
                <a:cs typeface="Arial" panose="020B0604020202020204" pitchFamily="34" charset="0"/>
              </a:endParaRPr>
            </a:p>
          </p:txBody>
        </p:sp>
        <p:sp>
          <p:nvSpPr>
            <p:cNvPr id="11284" name="Line 7"/>
            <p:cNvSpPr>
              <a:spLocks noChangeShapeType="1"/>
            </p:cNvSpPr>
            <p:nvPr/>
          </p:nvSpPr>
          <p:spPr bwMode="auto">
            <a:xfrm rot="10706583" flipH="1">
              <a:off x="6497741" y="3710412"/>
              <a:ext cx="26333" cy="578097"/>
            </a:xfrm>
            <a:prstGeom prst="line">
              <a:avLst/>
            </a:prstGeom>
            <a:noFill/>
            <a:ln w="508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4" name="Grupo 3"/>
          <p:cNvGrpSpPr/>
          <p:nvPr/>
        </p:nvGrpSpPr>
        <p:grpSpPr>
          <a:xfrm>
            <a:off x="2735312" y="2636912"/>
            <a:ext cx="2844800" cy="711200"/>
            <a:chOff x="5364088" y="2998961"/>
            <a:chExt cx="2844800" cy="711200"/>
          </a:xfrm>
        </p:grpSpPr>
        <p:sp>
          <p:nvSpPr>
            <p:cNvPr id="11286" name="Rectangle 11"/>
            <p:cNvSpPr>
              <a:spLocks noChangeArrowheads="1"/>
            </p:cNvSpPr>
            <p:nvPr/>
          </p:nvSpPr>
          <p:spPr bwMode="auto">
            <a:xfrm>
              <a:off x="6797601" y="2998961"/>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a:t>
              </a:r>
            </a:p>
          </p:txBody>
        </p:sp>
        <p:sp>
          <p:nvSpPr>
            <p:cNvPr id="11287" name="Rectangle 12"/>
            <p:cNvSpPr>
              <a:spLocks noChangeArrowheads="1"/>
            </p:cNvSpPr>
            <p:nvPr/>
          </p:nvSpPr>
          <p:spPr bwMode="auto">
            <a:xfrm>
              <a:off x="7292901" y="2998961"/>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11288" name="Rectangle 13"/>
            <p:cNvSpPr>
              <a:spLocks noChangeArrowheads="1"/>
            </p:cNvSpPr>
            <p:nvPr/>
          </p:nvSpPr>
          <p:spPr bwMode="auto">
            <a:xfrm>
              <a:off x="7726288" y="2998961"/>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11289" name="Rectangle 14"/>
            <p:cNvSpPr>
              <a:spLocks noChangeArrowheads="1"/>
            </p:cNvSpPr>
            <p:nvPr/>
          </p:nvSpPr>
          <p:spPr bwMode="auto">
            <a:xfrm>
              <a:off x="5364088" y="2998961"/>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t>
              </a:r>
            </a:p>
          </p:txBody>
        </p:sp>
        <p:sp>
          <p:nvSpPr>
            <p:cNvPr id="11290" name="Rectangle 26"/>
            <p:cNvSpPr>
              <a:spLocks noChangeArrowheads="1"/>
            </p:cNvSpPr>
            <p:nvPr/>
          </p:nvSpPr>
          <p:spPr bwMode="auto">
            <a:xfrm>
              <a:off x="5821288" y="2998961"/>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a:latin typeface="Arial" panose="020B0604020202020204" pitchFamily="34" charset="0"/>
                </a:rPr>
                <a:t>a</a:t>
              </a:r>
            </a:p>
          </p:txBody>
        </p:sp>
      </p:grpSp>
      <p:sp>
        <p:nvSpPr>
          <p:cNvPr id="11272" name="Rectangle 28"/>
          <p:cNvSpPr>
            <a:spLocks noChangeArrowheads="1"/>
          </p:cNvSpPr>
          <p:nvPr/>
        </p:nvSpPr>
        <p:spPr bwMode="auto">
          <a:xfrm>
            <a:off x="4087490" y="3958099"/>
            <a:ext cx="844550" cy="577850"/>
          </a:xfrm>
          <a:prstGeom prst="rect">
            <a:avLst/>
          </a:prstGeom>
          <a:solidFill>
            <a:srgbClr val="C0FEF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r>
              <a:rPr lang="es-ES" sz="3200" b="1" dirty="0" err="1" smtClean="0">
                <a:latin typeface="Arial" panose="020B0604020202020204" pitchFamily="34" charset="0"/>
                <a:cs typeface="Arial" panose="020B0604020202020204" pitchFamily="34" charset="0"/>
              </a:rPr>
              <a:t>qj</a:t>
            </a:r>
            <a:endParaRPr lang="es-ES" sz="3200" b="1" dirty="0">
              <a:latin typeface="Arial" panose="020B0604020202020204" pitchFamily="34" charset="0"/>
              <a:cs typeface="Arial" panose="020B0604020202020204" pitchFamily="34" charset="0"/>
            </a:endParaRPr>
          </a:p>
        </p:txBody>
      </p:sp>
      <p:sp>
        <p:nvSpPr>
          <p:cNvPr id="11277" name="Rectangle 33"/>
          <p:cNvSpPr>
            <a:spLocks noChangeArrowheads="1"/>
          </p:cNvSpPr>
          <p:nvPr/>
        </p:nvSpPr>
        <p:spPr bwMode="auto">
          <a:xfrm>
            <a:off x="3692456" y="2636912"/>
            <a:ext cx="482600" cy="711200"/>
          </a:xfrm>
          <a:prstGeom prst="rect">
            <a:avLst/>
          </a:prstGeom>
          <a:solidFill>
            <a:srgbClr val="F6BF69"/>
          </a:solidFill>
          <a:ln w="508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dirty="0">
                <a:latin typeface="Arial" panose="020B0604020202020204" pitchFamily="34" charset="0"/>
              </a:rPr>
              <a:t>b</a:t>
            </a:r>
          </a:p>
        </p:txBody>
      </p:sp>
      <p:sp>
        <p:nvSpPr>
          <p:cNvPr id="29" name="Rectangle 3"/>
          <p:cNvSpPr>
            <a:spLocks noGrp="1" noChangeArrowheads="1"/>
          </p:cNvSpPr>
          <p:nvPr>
            <p:ph type="body" sz="half" idx="1"/>
          </p:nvPr>
        </p:nvSpPr>
        <p:spPr>
          <a:xfrm>
            <a:off x="136377" y="928183"/>
            <a:ext cx="8064896" cy="772625"/>
          </a:xfrm>
        </p:spPr>
        <p:txBody>
          <a:bodyPr>
            <a:noAutofit/>
          </a:bodyPr>
          <a:lstStyle/>
          <a:p>
            <a:pPr marL="0" indent="0">
              <a:buNone/>
            </a:pPr>
            <a:r>
              <a:rPr lang="es-ES_tradnl" altLang="es-ES" sz="3600" dirty="0" smtClean="0">
                <a:solidFill>
                  <a:schemeClr val="accent2"/>
                </a:solidFill>
                <a:latin typeface="Arial" panose="020B0604020202020204" pitchFamily="34" charset="0"/>
                <a:cs typeface="Arial" panose="020B0604020202020204" pitchFamily="34" charset="0"/>
                <a:sym typeface="Symbol" panose="05050102010706020507" pitchFamily="18" charset="2"/>
              </a:rPr>
              <a:t></a:t>
            </a:r>
            <a:r>
              <a:rPr lang="es-ES_tradnl" altLang="es-ES" sz="3600" dirty="0">
                <a:solidFill>
                  <a:schemeClr val="accent2"/>
                </a:solidFill>
                <a:latin typeface="Arial" panose="020B0604020202020204" pitchFamily="34" charset="0"/>
                <a:cs typeface="Arial" panose="020B0604020202020204" pitchFamily="34" charset="0"/>
                <a:sym typeface="Symbol" panose="05050102010706020507" pitchFamily="18" charset="2"/>
              </a:rPr>
              <a:t>(</a:t>
            </a:r>
            <a:r>
              <a:rPr lang="es-ES_tradnl" altLang="es-ES" sz="3600" dirty="0" err="1">
                <a:solidFill>
                  <a:schemeClr val="accent2"/>
                </a:solidFill>
                <a:latin typeface="Arial" panose="020B0604020202020204" pitchFamily="34" charset="0"/>
                <a:cs typeface="Arial" panose="020B0604020202020204" pitchFamily="34" charset="0"/>
                <a:sym typeface="Symbol" panose="05050102010706020507" pitchFamily="18" charset="2"/>
              </a:rPr>
              <a:t>qi,a</a:t>
            </a:r>
            <a:r>
              <a:rPr lang="es-ES_tradnl" altLang="es-ES" sz="3600" dirty="0" smtClean="0">
                <a:solidFill>
                  <a:schemeClr val="accent2"/>
                </a:solidFill>
                <a:latin typeface="Arial" panose="020B0604020202020204" pitchFamily="34" charset="0"/>
                <a:cs typeface="Arial" panose="020B0604020202020204" pitchFamily="34" charset="0"/>
                <a:sym typeface="Symbol" panose="05050102010706020507" pitchFamily="18" charset="2"/>
              </a:rPr>
              <a:t>)</a:t>
            </a:r>
            <a:endParaRPr lang="es-ES_tradnl" altLang="es-ES" sz="3600" dirty="0" smtClean="0">
              <a:solidFill>
                <a:schemeClr val="accent2"/>
              </a:solidFill>
              <a:latin typeface="Arial" panose="020B0604020202020204" pitchFamily="34" charset="0"/>
              <a:cs typeface="Arial" panose="020B0604020202020204" pitchFamily="34" charset="0"/>
            </a:endParaRPr>
          </a:p>
          <a:p>
            <a:pPr eaLnBrk="1" hangingPunct="1"/>
            <a:r>
              <a:rPr lang="es-ES_tradnl" altLang="es-ES" sz="3600" dirty="0" smtClean="0">
                <a:solidFill>
                  <a:schemeClr val="tx1"/>
                </a:solidFill>
                <a:latin typeface="Arial" panose="020B0604020202020204" pitchFamily="34" charset="0"/>
                <a:cs typeface="Arial" panose="020B0604020202020204" pitchFamily="34" charset="0"/>
              </a:rPr>
              <a:t>Si estás en el estado </a:t>
            </a:r>
            <a:r>
              <a:rPr lang="es-ES_tradnl" altLang="es-ES" sz="3600" dirty="0" err="1" smtClean="0">
                <a:solidFill>
                  <a:schemeClr val="tx1"/>
                </a:solidFill>
                <a:latin typeface="Arial" panose="020B0604020202020204" pitchFamily="34" charset="0"/>
                <a:cs typeface="Arial" panose="020B0604020202020204" pitchFamily="34" charset="0"/>
              </a:rPr>
              <a:t>qi</a:t>
            </a:r>
            <a:r>
              <a:rPr lang="es-ES_tradnl" altLang="es-ES" sz="3600" dirty="0" smtClean="0">
                <a:solidFill>
                  <a:schemeClr val="tx1"/>
                </a:solidFill>
                <a:latin typeface="Arial" panose="020B0604020202020204" pitchFamily="34" charset="0"/>
                <a:cs typeface="Arial" panose="020B0604020202020204" pitchFamily="34" charset="0"/>
              </a:rPr>
              <a:t>, y lee una a </a:t>
            </a:r>
          </a:p>
        </p:txBody>
      </p:sp>
      <p:sp>
        <p:nvSpPr>
          <p:cNvPr id="32" name="Rectangle 3"/>
          <p:cNvSpPr txBox="1">
            <a:spLocks noChangeArrowheads="1"/>
          </p:cNvSpPr>
          <p:nvPr/>
        </p:nvSpPr>
        <p:spPr>
          <a:xfrm>
            <a:off x="384407" y="4005064"/>
            <a:ext cx="7860001" cy="280831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buFont typeface="Wingdings 3" charset="2"/>
              <a:buNone/>
            </a:pPr>
            <a:r>
              <a:rPr lang="es-ES_tradnl" altLang="es-ES" sz="3600" dirty="0" smtClean="0">
                <a:solidFill>
                  <a:schemeClr val="accent2"/>
                </a:solidFill>
                <a:latin typeface="Arial" panose="020B0604020202020204" pitchFamily="34" charset="0"/>
                <a:cs typeface="Arial" panose="020B0604020202020204" pitchFamily="34" charset="0"/>
                <a:sym typeface="Symbol" panose="05050102010706020507" pitchFamily="18" charset="2"/>
              </a:rPr>
              <a:t>{(</a:t>
            </a:r>
            <a:r>
              <a:rPr lang="es-ES_tradnl" altLang="es-ES" sz="3600" dirty="0" err="1" smtClean="0">
                <a:solidFill>
                  <a:schemeClr val="accent2"/>
                </a:solidFill>
                <a:latin typeface="Arial" panose="020B0604020202020204" pitchFamily="34" charset="0"/>
                <a:cs typeface="Arial" panose="020B0604020202020204" pitchFamily="34" charset="0"/>
                <a:sym typeface="Symbol" panose="05050102010706020507" pitchFamily="18" charset="2"/>
              </a:rPr>
              <a:t>qj,b,R</a:t>
            </a:r>
            <a:r>
              <a:rPr lang="es-ES_tradnl" altLang="es-ES" sz="3600" dirty="0" smtClean="0">
                <a:solidFill>
                  <a:schemeClr val="accent2"/>
                </a:solidFill>
                <a:latin typeface="Arial" panose="020B0604020202020204" pitchFamily="34" charset="0"/>
                <a:cs typeface="Arial" panose="020B0604020202020204" pitchFamily="34" charset="0"/>
                <a:sym typeface="Symbol" panose="05050102010706020507" pitchFamily="18" charset="2"/>
              </a:rPr>
              <a:t>)} </a:t>
            </a:r>
          </a:p>
          <a:p>
            <a:pPr fontAlgn="auto"/>
            <a:r>
              <a:rPr lang="es-ES_tradnl" altLang="es-ES" sz="3600" dirty="0" smtClean="0">
                <a:solidFill>
                  <a:schemeClr val="tx1"/>
                </a:solidFill>
                <a:latin typeface="Arial" panose="020B0604020202020204" pitchFamily="34" charset="0"/>
                <a:cs typeface="Arial" panose="020B0604020202020204" pitchFamily="34" charset="0"/>
              </a:rPr>
              <a:t>Escribe una b</a:t>
            </a:r>
          </a:p>
          <a:p>
            <a:pPr fontAlgn="auto"/>
            <a:r>
              <a:rPr lang="es-ES_tradnl" altLang="es-ES" sz="3600" dirty="0" smtClean="0">
                <a:solidFill>
                  <a:schemeClr val="tx1"/>
                </a:solidFill>
                <a:latin typeface="Arial" panose="020B0604020202020204" pitchFamily="34" charset="0"/>
                <a:cs typeface="Arial" panose="020B0604020202020204" pitchFamily="34" charset="0"/>
              </a:rPr>
              <a:t>Se mueve a la derecha</a:t>
            </a:r>
          </a:p>
          <a:p>
            <a:pPr fontAlgn="auto"/>
            <a:r>
              <a:rPr lang="es-ES_tradnl" altLang="es-ES" sz="3600" dirty="0" smtClean="0">
                <a:solidFill>
                  <a:schemeClr val="tx1"/>
                </a:solidFill>
                <a:latin typeface="Arial" panose="020B0604020202020204" pitchFamily="34" charset="0"/>
                <a:cs typeface="Arial" panose="020B0604020202020204" pitchFamily="34" charset="0"/>
              </a:rPr>
              <a:t>Cambia al estado </a:t>
            </a:r>
            <a:r>
              <a:rPr lang="es-ES_tradnl" altLang="es-ES" sz="3600" dirty="0" err="1" smtClean="0">
                <a:solidFill>
                  <a:schemeClr val="tx1"/>
                </a:solidFill>
                <a:latin typeface="Arial" panose="020B0604020202020204" pitchFamily="34" charset="0"/>
                <a:cs typeface="Arial" panose="020B0604020202020204" pitchFamily="34" charset="0"/>
              </a:rPr>
              <a:t>qj</a:t>
            </a:r>
            <a:endParaRPr lang="es-ES_tradnl" altLang="es-ES" sz="3600" dirty="0" smtClean="0">
              <a:solidFill>
                <a:schemeClr val="tx1"/>
              </a:solidFill>
              <a:latin typeface="Arial" panose="020B0604020202020204" pitchFamily="34" charset="0"/>
              <a:cs typeface="Arial" panose="020B0604020202020204" pitchFamily="34" charset="0"/>
            </a:endParaRPr>
          </a:p>
        </p:txBody>
      </p:sp>
      <p:sp>
        <p:nvSpPr>
          <p:cNvPr id="11285" name="Rectangle 10"/>
          <p:cNvSpPr>
            <a:spLocks noChangeArrowheads="1"/>
          </p:cNvSpPr>
          <p:nvPr/>
        </p:nvSpPr>
        <p:spPr bwMode="auto">
          <a:xfrm>
            <a:off x="3707904" y="2645792"/>
            <a:ext cx="482600" cy="711200"/>
          </a:xfrm>
          <a:prstGeom prst="rect">
            <a:avLst/>
          </a:prstGeom>
          <a:solidFill>
            <a:srgbClr val="FFFF00"/>
          </a:solidFill>
          <a:ln w="50800">
            <a:solidFill>
              <a:schemeClr val="tx1"/>
            </a:solidFill>
            <a:miter lim="800000"/>
            <a:headEnd/>
            <a:tailEnd/>
          </a:ln>
          <a:effectLst/>
          <a:extLst/>
        </p:spPr>
        <p:txBody>
          <a:bodyPr wrap="none" lIns="92075" tIns="46038" rIns="92075" bIns="46038"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a:r>
              <a:rPr lang="es-ES_tradnl" altLang="es-ES" sz="3400" b="1" dirty="0">
                <a:latin typeface="Arial" panose="020B0604020202020204" pitchFamily="34" charset="0"/>
              </a:rPr>
              <a:t>a</a:t>
            </a:r>
          </a:p>
        </p:txBody>
      </p:sp>
    </p:spTree>
    <p:extLst>
      <p:ext uri="{BB962C8B-B14F-4D97-AF65-F5344CB8AC3E}">
        <p14:creationId xmlns:p14="http://schemas.microsoft.com/office/powerpoint/2010/main" val="18973221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7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8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1" nodeType="clickEffect">
                                  <p:stCondLst>
                                    <p:cond delay="0"/>
                                  </p:stCondLst>
                                  <p:childTnLst>
                                    <p:animRot by="21600000">
                                      <p:cBhvr>
                                        <p:cTn id="22" dur="2000" fill="hold"/>
                                        <p:tgtEl>
                                          <p:spTgt spid="11285"/>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2" nodeType="clickEffect">
                                  <p:stCondLst>
                                    <p:cond delay="0"/>
                                  </p:stCondLst>
                                  <p:childTnLst>
                                    <p:set>
                                      <p:cBhvr>
                                        <p:cTn id="30" dur="1" fill="hold">
                                          <p:stCondLst>
                                            <p:cond delay="0"/>
                                          </p:stCondLst>
                                        </p:cTn>
                                        <p:tgtEl>
                                          <p:spTgt spid="1128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63" presetClass="path" presetSubtype="0" accel="50000" decel="50000" fill="hold" nodeType="clickEffect">
                                  <p:stCondLst>
                                    <p:cond delay="0"/>
                                  </p:stCondLst>
                                  <p:childTnLst>
                                    <p:animMotion origin="layout" path="M 4.16667E-6 4.81481E-6 L 0.06302 4.81481E-6 " pathEditMode="relative" rAng="0" ptsTypes="AA">
                                      <p:cBhvr>
                                        <p:cTn id="34" dur="2000" fill="hold"/>
                                        <p:tgtEl>
                                          <p:spTgt spid="3"/>
                                        </p:tgtEl>
                                        <p:attrNameLst>
                                          <p:attrName>ppt_x</p:attrName>
                                          <p:attrName>ppt_y</p:attrName>
                                        </p:attrNameLst>
                                      </p:cBhvr>
                                      <p:rCtr x="3142" y="0"/>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272"/>
                                        </p:tgtEl>
                                        <p:attrNameLst>
                                          <p:attrName>style.visibility</p:attrName>
                                        </p:attrNameLst>
                                      </p:cBhvr>
                                      <p:to>
                                        <p:strVal val="visible"/>
                                      </p:to>
                                    </p:set>
                                    <p:animEffect transition="in" filter="fade">
                                      <p:cBhvr>
                                        <p:cTn id="39" dur="500"/>
                                        <p:tgtEl>
                                          <p:spTgt spid="11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animBg="1"/>
      <p:bldP spid="11277" grpId="0" animBg="1"/>
      <p:bldP spid="29" grpId="0" uiExpand="1" build="p"/>
      <p:bldP spid="32" grpId="0"/>
      <p:bldP spid="11285" grpId="0" animBg="1"/>
      <p:bldP spid="11285" grpId="1" animBg="1"/>
      <p:bldP spid="11285"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16632"/>
            <a:ext cx="7202762" cy="1320800"/>
          </a:xfrm>
        </p:spPr>
        <p:txBody>
          <a:bodyPr/>
          <a:lstStyle/>
          <a:p>
            <a:r>
              <a:rPr lang="es-MX" dirty="0" smtClean="0">
                <a:solidFill>
                  <a:schemeClr val="accent4">
                    <a:lumMod val="50000"/>
                  </a:schemeClr>
                </a:solidFill>
              </a:rPr>
              <a:t>Ejemplo: Intercambia </a:t>
            </a:r>
            <a:r>
              <a:rPr lang="es-MX" dirty="0" err="1" smtClean="0">
                <a:solidFill>
                  <a:schemeClr val="accent4">
                    <a:lumMod val="50000"/>
                  </a:schemeClr>
                </a:solidFill>
              </a:rPr>
              <a:t>a’s</a:t>
            </a:r>
            <a:r>
              <a:rPr lang="es-MX" dirty="0" smtClean="0">
                <a:solidFill>
                  <a:schemeClr val="accent4">
                    <a:lumMod val="50000"/>
                  </a:schemeClr>
                </a:solidFill>
              </a:rPr>
              <a:t> por </a:t>
            </a:r>
            <a:r>
              <a:rPr lang="es-MX" dirty="0" err="1" smtClean="0">
                <a:solidFill>
                  <a:schemeClr val="accent4">
                    <a:lumMod val="50000"/>
                  </a:schemeClr>
                </a:solidFill>
              </a:rPr>
              <a:t>b’s</a:t>
            </a:r>
            <a:r>
              <a:rPr lang="es-MX" dirty="0" smtClean="0">
                <a:solidFill>
                  <a:schemeClr val="accent4">
                    <a:lumMod val="50000"/>
                  </a:schemeClr>
                </a:solidFill>
              </a:rPr>
              <a:t> </a:t>
            </a:r>
            <a:br>
              <a:rPr lang="es-MX" dirty="0" smtClean="0">
                <a:solidFill>
                  <a:schemeClr val="accent4">
                    <a:lumMod val="50000"/>
                  </a:schemeClr>
                </a:solidFill>
              </a:rPr>
            </a:br>
            <a:r>
              <a:rPr lang="es-MX" dirty="0" smtClean="0">
                <a:solidFill>
                  <a:schemeClr val="accent4">
                    <a:lumMod val="50000"/>
                  </a:schemeClr>
                </a:solidFill>
              </a:rPr>
              <a:t>y </a:t>
            </a:r>
            <a:r>
              <a:rPr lang="es-MX" dirty="0" err="1" smtClean="0">
                <a:solidFill>
                  <a:schemeClr val="accent4">
                    <a:lumMod val="50000"/>
                  </a:schemeClr>
                </a:solidFill>
              </a:rPr>
              <a:t>b’s</a:t>
            </a:r>
            <a:r>
              <a:rPr lang="es-MX" dirty="0" smtClean="0">
                <a:solidFill>
                  <a:schemeClr val="accent4">
                    <a:lumMod val="50000"/>
                  </a:schemeClr>
                </a:solidFill>
              </a:rPr>
              <a:t> por </a:t>
            </a:r>
            <a:r>
              <a:rPr lang="es-MX" dirty="0" err="1" smtClean="0">
                <a:solidFill>
                  <a:schemeClr val="accent4">
                    <a:lumMod val="50000"/>
                  </a:schemeClr>
                </a:solidFill>
              </a:rPr>
              <a:t>a’s</a:t>
            </a:r>
            <a:endParaRPr lang="es-MX" dirty="0">
              <a:solidFill>
                <a:schemeClr val="accent4">
                  <a:lumMod val="50000"/>
                </a:schemeClr>
              </a:solidFill>
            </a:endParaRPr>
          </a:p>
        </p:txBody>
      </p:sp>
      <p:sp>
        <p:nvSpPr>
          <p:cNvPr id="3" name="Rectangle 3"/>
          <p:cNvSpPr txBox="1">
            <a:spLocks noChangeArrowheads="1"/>
          </p:cNvSpPr>
          <p:nvPr/>
        </p:nvSpPr>
        <p:spPr>
          <a:xfrm>
            <a:off x="207441" y="1532632"/>
            <a:ext cx="8324999" cy="53527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latin typeface="Arial" panose="020B0604020202020204" pitchFamily="34" charset="0"/>
                <a:cs typeface="Arial" panose="020B0604020202020204" pitchFamily="34" charset="0"/>
              </a:rPr>
              <a:t>                M = (E, </a:t>
            </a: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200" dirty="0" smtClean="0">
                <a:solidFill>
                  <a:schemeClr val="tx1"/>
                </a:solidFill>
                <a:latin typeface="Arial" panose="020B0604020202020204" pitchFamily="34" charset="0"/>
                <a:cs typeface="Arial" panose="020B0604020202020204" pitchFamily="34" charset="0"/>
              </a:rPr>
              <a:t>, E</a:t>
            </a:r>
            <a:r>
              <a:rPr lang="es-ES_tradnl" altLang="es-ES" sz="3200" baseline="-25000" dirty="0" smtClean="0">
                <a:solidFill>
                  <a:schemeClr val="tx1"/>
                </a:solidFill>
                <a:latin typeface="Arial" panose="020B0604020202020204" pitchFamily="34" charset="0"/>
                <a:cs typeface="Arial" panose="020B0604020202020204" pitchFamily="34" charset="0"/>
              </a:rPr>
              <a:t>i</a:t>
            </a:r>
            <a:r>
              <a:rPr lang="es-ES_tradnl" altLang="es-ES" sz="3200" dirty="0" smtClean="0">
                <a:solidFill>
                  <a:schemeClr val="tx1"/>
                </a:solidFill>
                <a:latin typeface="Arial" panose="020B0604020202020204" pitchFamily="34" charset="0"/>
                <a:cs typeface="Arial" panose="020B0604020202020204" pitchFamily="34" charset="0"/>
              </a:rPr>
              <a:t>, F)</a:t>
            </a:r>
          </a:p>
          <a:p>
            <a:pPr marL="0" indent="0" algn="ctr" fontAlgn="auto">
              <a:lnSpc>
                <a:spcPct val="90000"/>
              </a:lnSpc>
              <a:buNone/>
            </a:pPr>
            <a:endParaRPr lang="es-ES_tradnl" altLang="es-ES" sz="1200" dirty="0" smtClean="0">
              <a:solidFill>
                <a:schemeClr val="tx1"/>
              </a:solidFill>
              <a:latin typeface="Arial" panose="020B0604020202020204" pitchFamily="34" charset="0"/>
              <a:cs typeface="Arial" panose="020B0604020202020204" pitchFamily="34" charset="0"/>
            </a:endParaRPr>
          </a:p>
          <a:p>
            <a:pPr fontAlgn="auto">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rPr>
              <a:t>E = { A, B, C }</a:t>
            </a:r>
          </a:p>
          <a:p>
            <a:pPr fontAlgn="auto">
              <a:lnSpc>
                <a:spcPct val="90000"/>
              </a:lnSpc>
              <a:buFontTx/>
              <a:buChar char="•"/>
            </a:pP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 { a, b }</a:t>
            </a:r>
          </a:p>
          <a:p>
            <a:pPr fontAlgn="auto">
              <a:lnSpc>
                <a:spcPct val="90000"/>
              </a:lnSpc>
              <a:buFontTx/>
              <a:buChar char="•"/>
            </a:pPr>
            <a:r>
              <a:rPr lang="es-ES_tradnl" altLang="es-ES" sz="3500" dirty="0" smtClean="0">
                <a:solidFill>
                  <a:schemeClr val="tx1"/>
                </a:solidFill>
                <a:latin typeface="Arial" panose="020B0604020202020204" pitchFamily="34" charset="0"/>
                <a:cs typeface="Arial" panose="020B0604020202020204" pitchFamily="34" charset="0"/>
                <a:sym typeface="Symbol" panose="05050102010706020507" pitchFamily="18" charset="2"/>
              </a:rPr>
              <a:t>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 a, b, # }</a:t>
            </a:r>
          </a:p>
          <a:p>
            <a:pPr fontAlgn="auto">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rPr>
              <a:t>E</a:t>
            </a:r>
            <a:r>
              <a:rPr lang="es-ES_tradnl" altLang="es-ES" sz="3200" baseline="-25000" dirty="0" smtClean="0">
                <a:solidFill>
                  <a:schemeClr val="tx1"/>
                </a:solidFill>
                <a:latin typeface="Arial" panose="020B0604020202020204" pitchFamily="34" charset="0"/>
                <a:cs typeface="Arial" panose="020B0604020202020204" pitchFamily="34" charset="0"/>
              </a:rPr>
              <a:t>i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A</a:t>
            </a:r>
          </a:p>
          <a:p>
            <a:pPr fontAlgn="auto">
              <a:lnSpc>
                <a:spcPct val="90000"/>
              </a:lnSpc>
              <a:buFontTx/>
              <a:buChar char="•"/>
            </a:pPr>
            <a:r>
              <a:rPr lang="es-ES_tradnl" altLang="es-ES" sz="3200" dirty="0" smtClean="0">
                <a:solidFill>
                  <a:schemeClr val="tx1"/>
                </a:solidFill>
                <a:latin typeface="Arial" panose="020B0604020202020204" pitchFamily="34" charset="0"/>
                <a:cs typeface="Arial" panose="020B0604020202020204" pitchFamily="34" charset="0"/>
              </a:rPr>
              <a:t>F </a:t>
            </a:r>
            <a:r>
              <a:rPr lang="es-ES_tradnl" altLang="es-ES" sz="3200" dirty="0" smtClean="0">
                <a:solidFill>
                  <a:schemeClr val="tx1"/>
                </a:solidFill>
                <a:latin typeface="Arial" panose="020B0604020202020204" pitchFamily="34" charset="0"/>
                <a:cs typeface="Arial" panose="020B0604020202020204" pitchFamily="34" charset="0"/>
                <a:sym typeface="Symbol" panose="05050102010706020507" pitchFamily="18" charset="2"/>
              </a:rPr>
              <a:t>= { C }</a:t>
            </a:r>
          </a:p>
        </p:txBody>
      </p:sp>
      <p:graphicFrame>
        <p:nvGraphicFramePr>
          <p:cNvPr id="4" name="3 Tabla"/>
          <p:cNvGraphicFramePr>
            <a:graphicFrameLocks noGrp="1"/>
          </p:cNvGraphicFramePr>
          <p:nvPr>
            <p:extLst>
              <p:ext uri="{D42A27DB-BD31-4B8C-83A1-F6EECF244321}">
                <p14:modId xmlns:p14="http://schemas.microsoft.com/office/powerpoint/2010/main" val="177223683"/>
              </p:ext>
            </p:extLst>
          </p:nvPr>
        </p:nvGraphicFramePr>
        <p:xfrm>
          <a:off x="3203848" y="3085684"/>
          <a:ext cx="4608512" cy="2246648"/>
        </p:xfrm>
        <a:graphic>
          <a:graphicData uri="http://schemas.openxmlformats.org/drawingml/2006/table">
            <a:tbl>
              <a:tblPr firstRow="1" bandRow="1">
                <a:tableStyleId>{5C22544A-7EE6-4342-B048-85BDC9FD1C3A}</a:tableStyleId>
              </a:tblPr>
              <a:tblGrid>
                <a:gridCol w="720080"/>
                <a:gridCol w="1368152"/>
                <a:gridCol w="1296144"/>
                <a:gridCol w="1224136"/>
              </a:tblGrid>
              <a:tr h="561662">
                <a:tc>
                  <a:txBody>
                    <a:bodyPr/>
                    <a:lstStyle/>
                    <a:p>
                      <a:endParaRPr lang="es-MX"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a</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b</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1662">
                <a:tc>
                  <a:txBody>
                    <a:bodyPr/>
                    <a:lstStyle/>
                    <a:p>
                      <a:pPr algn="ctr"/>
                      <a:r>
                        <a:rPr lang="es-MX" sz="2800" dirty="0" smtClean="0">
                          <a:solidFill>
                            <a:schemeClr val="accent4">
                              <a:lumMod val="50000"/>
                            </a:schemeClr>
                          </a:solidFill>
                        </a:rPr>
                        <a:t>A</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B,#,R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1662">
                <a:tc>
                  <a:txBody>
                    <a:bodyPr/>
                    <a:lstStyle/>
                    <a:p>
                      <a:pPr algn="ctr"/>
                      <a:r>
                        <a:rPr lang="es-MX" sz="2800" dirty="0" smtClean="0">
                          <a:solidFill>
                            <a:schemeClr val="accent4">
                              <a:lumMod val="50000"/>
                            </a:schemeClr>
                          </a:solidFill>
                        </a:rPr>
                        <a:t>B</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err="1" smtClean="0"/>
                        <a:t>B,b,R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err="1" smtClean="0"/>
                        <a:t>B,a,R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C,#,R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1662">
                <a:tc>
                  <a:txBody>
                    <a:bodyPr/>
                    <a:lstStyle/>
                    <a:p>
                      <a:pPr algn="ctr"/>
                      <a:r>
                        <a:rPr lang="es-MX" sz="2800" dirty="0" smtClean="0">
                          <a:solidFill>
                            <a:schemeClr val="accent4">
                              <a:lumMod val="50000"/>
                            </a:schemeClr>
                          </a:solidFill>
                        </a:rPr>
                        <a:t>C</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4 Rectángulo"/>
          <p:cNvSpPr/>
          <p:nvPr/>
        </p:nvSpPr>
        <p:spPr>
          <a:xfrm>
            <a:off x="5159550" y="2197313"/>
            <a:ext cx="564578" cy="1015663"/>
          </a:xfrm>
          <a:prstGeom prst="rect">
            <a:avLst/>
          </a:prstGeom>
        </p:spPr>
        <p:txBody>
          <a:bodyPr wrap="none">
            <a:spAutoFit/>
          </a:bodyPr>
          <a:lstStyle/>
          <a:p>
            <a:r>
              <a:rPr lang="es-ES_tradnl" altLang="es-ES" sz="6000" dirty="0">
                <a:latin typeface="Arial" panose="020B0604020202020204" pitchFamily="34" charset="0"/>
                <a:cs typeface="Arial" panose="020B0604020202020204" pitchFamily="34" charset="0"/>
                <a:sym typeface="Symbol" panose="05050102010706020507" pitchFamily="18" charset="2"/>
              </a:rPr>
              <a:t></a:t>
            </a:r>
            <a:endParaRPr lang="es-MX" sz="6000" dirty="0"/>
          </a:p>
        </p:txBody>
      </p:sp>
    </p:spTree>
    <p:extLst>
      <p:ext uri="{BB962C8B-B14F-4D97-AF65-F5344CB8AC3E}">
        <p14:creationId xmlns:p14="http://schemas.microsoft.com/office/powerpoint/2010/main" val="8648515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16632"/>
            <a:ext cx="7202762" cy="1320800"/>
          </a:xfrm>
        </p:spPr>
        <p:txBody>
          <a:bodyPr/>
          <a:lstStyle/>
          <a:p>
            <a:r>
              <a:rPr lang="es-MX" dirty="0" smtClean="0">
                <a:solidFill>
                  <a:schemeClr val="accent4">
                    <a:lumMod val="50000"/>
                  </a:schemeClr>
                </a:solidFill>
              </a:rPr>
              <a:t>Ejemplo: Intercambia </a:t>
            </a:r>
            <a:r>
              <a:rPr lang="es-MX" dirty="0" err="1" smtClean="0">
                <a:solidFill>
                  <a:schemeClr val="accent4">
                    <a:lumMod val="50000"/>
                  </a:schemeClr>
                </a:solidFill>
              </a:rPr>
              <a:t>a’s</a:t>
            </a:r>
            <a:r>
              <a:rPr lang="es-MX" dirty="0" smtClean="0">
                <a:solidFill>
                  <a:schemeClr val="accent4">
                    <a:lumMod val="50000"/>
                  </a:schemeClr>
                </a:solidFill>
              </a:rPr>
              <a:t> por </a:t>
            </a:r>
            <a:r>
              <a:rPr lang="es-MX" dirty="0" err="1" smtClean="0">
                <a:solidFill>
                  <a:schemeClr val="accent4">
                    <a:lumMod val="50000"/>
                  </a:schemeClr>
                </a:solidFill>
              </a:rPr>
              <a:t>b’s</a:t>
            </a:r>
            <a:r>
              <a:rPr lang="es-MX" dirty="0" smtClean="0">
                <a:solidFill>
                  <a:schemeClr val="accent4">
                    <a:lumMod val="50000"/>
                  </a:schemeClr>
                </a:solidFill>
              </a:rPr>
              <a:t> </a:t>
            </a:r>
            <a:br>
              <a:rPr lang="es-MX" dirty="0" smtClean="0">
                <a:solidFill>
                  <a:schemeClr val="accent4">
                    <a:lumMod val="50000"/>
                  </a:schemeClr>
                </a:solidFill>
              </a:rPr>
            </a:br>
            <a:r>
              <a:rPr lang="es-MX" dirty="0" smtClean="0">
                <a:solidFill>
                  <a:schemeClr val="accent4">
                    <a:lumMod val="50000"/>
                  </a:schemeClr>
                </a:solidFill>
              </a:rPr>
              <a:t>y </a:t>
            </a:r>
            <a:r>
              <a:rPr lang="es-MX" dirty="0" err="1" smtClean="0">
                <a:solidFill>
                  <a:schemeClr val="accent4">
                    <a:lumMod val="50000"/>
                  </a:schemeClr>
                </a:solidFill>
              </a:rPr>
              <a:t>b’s</a:t>
            </a:r>
            <a:r>
              <a:rPr lang="es-MX" dirty="0" smtClean="0">
                <a:solidFill>
                  <a:schemeClr val="accent4">
                    <a:lumMod val="50000"/>
                  </a:schemeClr>
                </a:solidFill>
              </a:rPr>
              <a:t> por </a:t>
            </a:r>
            <a:r>
              <a:rPr lang="es-MX" dirty="0" err="1" smtClean="0">
                <a:solidFill>
                  <a:schemeClr val="accent4">
                    <a:lumMod val="50000"/>
                  </a:schemeClr>
                </a:solidFill>
              </a:rPr>
              <a:t>a’s</a:t>
            </a:r>
            <a:endParaRPr lang="es-MX" dirty="0">
              <a:solidFill>
                <a:schemeClr val="accent4">
                  <a:lumMod val="50000"/>
                </a:schemeClr>
              </a:solidFill>
            </a:endParaRPr>
          </a:p>
        </p:txBody>
      </p:sp>
      <p:sp>
        <p:nvSpPr>
          <p:cNvPr id="3" name="Rectangle 3"/>
          <p:cNvSpPr txBox="1">
            <a:spLocks noChangeArrowheads="1"/>
          </p:cNvSpPr>
          <p:nvPr/>
        </p:nvSpPr>
        <p:spPr>
          <a:xfrm>
            <a:off x="207441" y="1532632"/>
            <a:ext cx="8324999" cy="53527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latin typeface="Arial" panose="020B0604020202020204" pitchFamily="34" charset="0"/>
                <a:cs typeface="Arial" panose="020B0604020202020204" pitchFamily="34" charset="0"/>
              </a:rPr>
              <a:t>                 </a:t>
            </a:r>
          </a:p>
        </p:txBody>
      </p:sp>
      <p:graphicFrame>
        <p:nvGraphicFramePr>
          <p:cNvPr id="4" name="3 Tabla"/>
          <p:cNvGraphicFramePr>
            <a:graphicFrameLocks noGrp="1"/>
          </p:cNvGraphicFramePr>
          <p:nvPr>
            <p:extLst>
              <p:ext uri="{D42A27DB-BD31-4B8C-83A1-F6EECF244321}">
                <p14:modId xmlns:p14="http://schemas.microsoft.com/office/powerpoint/2010/main" val="1620357485"/>
              </p:ext>
            </p:extLst>
          </p:nvPr>
        </p:nvGraphicFramePr>
        <p:xfrm>
          <a:off x="1499477" y="1532632"/>
          <a:ext cx="5328593" cy="2133600"/>
        </p:xfrm>
        <a:graphic>
          <a:graphicData uri="http://schemas.openxmlformats.org/drawingml/2006/table">
            <a:tbl>
              <a:tblPr firstRow="1" bandRow="1">
                <a:tableStyleId>{5C22544A-7EE6-4342-B048-85BDC9FD1C3A}</a:tableStyleId>
              </a:tblPr>
              <a:tblGrid>
                <a:gridCol w="832593"/>
                <a:gridCol w="1581926"/>
                <a:gridCol w="1498667"/>
                <a:gridCol w="1415407"/>
              </a:tblGrid>
              <a:tr h="531045">
                <a:tc>
                  <a:txBody>
                    <a:bodyPr/>
                    <a:lstStyle/>
                    <a:p>
                      <a:r>
                        <a:rPr lang="es-MX" sz="3200" dirty="0" smtClean="0">
                          <a:solidFill>
                            <a:schemeClr val="accent4">
                              <a:lumMod val="50000"/>
                            </a:schemeClr>
                          </a:solidFill>
                        </a:rPr>
                        <a:t>E\</a:t>
                      </a:r>
                      <a:r>
                        <a:rPr lang="es-ES_tradnl" altLang="es-ES" sz="3200" dirty="0" smtClean="0">
                          <a:solidFill>
                            <a:schemeClr val="accent4">
                              <a:lumMod val="50000"/>
                            </a:schemeClr>
                          </a:solidFill>
                          <a:latin typeface="Arial" panose="020B0604020202020204" pitchFamily="34" charset="0"/>
                          <a:cs typeface="Arial" panose="020B0604020202020204" pitchFamily="34" charset="0"/>
                          <a:sym typeface="Symbol" panose="05050102010706020507" pitchFamily="18" charset="2"/>
                        </a:rPr>
                        <a:t></a:t>
                      </a:r>
                      <a:endParaRPr lang="es-MX" sz="32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a</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b</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solidFill>
                            <a:schemeClr val="accent4">
                              <a:lumMod val="50000"/>
                            </a:schemeClr>
                          </a:solidFill>
                        </a:rPr>
                        <a:t>#</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036">
                <a:tc>
                  <a:txBody>
                    <a:bodyPr/>
                    <a:lstStyle/>
                    <a:p>
                      <a:pPr algn="ctr"/>
                      <a:r>
                        <a:rPr lang="es-MX" sz="2800" dirty="0" smtClean="0">
                          <a:solidFill>
                            <a:schemeClr val="accent4">
                              <a:lumMod val="50000"/>
                            </a:schemeClr>
                          </a:solidFill>
                        </a:rPr>
                        <a:t>A</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B,#,R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036">
                <a:tc>
                  <a:txBody>
                    <a:bodyPr/>
                    <a:lstStyle/>
                    <a:p>
                      <a:pPr algn="ctr"/>
                      <a:r>
                        <a:rPr lang="es-MX" sz="2800" dirty="0" smtClean="0">
                          <a:solidFill>
                            <a:schemeClr val="accent4">
                              <a:lumMod val="50000"/>
                            </a:schemeClr>
                          </a:solidFill>
                        </a:rPr>
                        <a:t>B</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err="1" smtClean="0"/>
                        <a:t>B,b,R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err="1" smtClean="0"/>
                        <a:t>B,a,R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C,#,R</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5036">
                <a:tc>
                  <a:txBody>
                    <a:bodyPr/>
                    <a:lstStyle/>
                    <a:p>
                      <a:pPr algn="ctr"/>
                      <a:r>
                        <a:rPr lang="es-MX" sz="2800" dirty="0" smtClean="0">
                          <a:solidFill>
                            <a:schemeClr val="accent4">
                              <a:lumMod val="50000"/>
                            </a:schemeClr>
                          </a:solidFill>
                        </a:rPr>
                        <a:t>C</a:t>
                      </a:r>
                      <a:endParaRPr lang="es-MX" sz="2800" dirty="0">
                        <a:solidFill>
                          <a:schemeClr val="accent4">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MX" sz="2800" dirty="0" smtClean="0"/>
                        <a:t>-</a:t>
                      </a:r>
                      <a:endParaRPr lang="es-MX"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6" name="5 Grupo"/>
          <p:cNvGrpSpPr/>
          <p:nvPr/>
        </p:nvGrpSpPr>
        <p:grpSpPr>
          <a:xfrm>
            <a:off x="1331640" y="4077072"/>
            <a:ext cx="5616624" cy="1800200"/>
            <a:chOff x="971600" y="4869160"/>
            <a:chExt cx="5616624" cy="1800200"/>
          </a:xfrm>
        </p:grpSpPr>
        <p:sp>
          <p:nvSpPr>
            <p:cNvPr id="5" name="4 Elipse"/>
            <p:cNvSpPr/>
            <p:nvPr/>
          </p:nvSpPr>
          <p:spPr>
            <a:xfrm>
              <a:off x="1403648" y="5949280"/>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A</a:t>
              </a:r>
              <a:endParaRPr lang="es-MX" sz="2800" b="1" dirty="0">
                <a:solidFill>
                  <a:schemeClr val="accent4">
                    <a:lumMod val="50000"/>
                  </a:schemeClr>
                </a:solidFill>
              </a:endParaRPr>
            </a:p>
          </p:txBody>
        </p:sp>
        <p:sp>
          <p:nvSpPr>
            <p:cNvPr id="12" name="11 Elipse"/>
            <p:cNvSpPr/>
            <p:nvPr/>
          </p:nvSpPr>
          <p:spPr>
            <a:xfrm>
              <a:off x="3419872" y="5949280"/>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B</a:t>
              </a:r>
              <a:endParaRPr lang="es-MX" sz="2800" b="1" dirty="0">
                <a:solidFill>
                  <a:schemeClr val="accent4">
                    <a:lumMod val="50000"/>
                  </a:schemeClr>
                </a:solidFill>
              </a:endParaRPr>
            </a:p>
          </p:txBody>
        </p:sp>
        <p:sp>
          <p:nvSpPr>
            <p:cNvPr id="14" name="13 Elipse"/>
            <p:cNvSpPr/>
            <p:nvPr/>
          </p:nvSpPr>
          <p:spPr>
            <a:xfrm>
              <a:off x="5724128" y="5949280"/>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C</a:t>
              </a:r>
              <a:endParaRPr lang="es-MX" sz="2800" b="1" dirty="0">
                <a:solidFill>
                  <a:schemeClr val="accent4">
                    <a:lumMod val="50000"/>
                  </a:schemeClr>
                </a:solidFill>
              </a:endParaRPr>
            </a:p>
          </p:txBody>
        </p:sp>
        <p:cxnSp>
          <p:nvCxnSpPr>
            <p:cNvPr id="16" name="15 Conector recto de flecha"/>
            <p:cNvCxnSpPr>
              <a:endCxn id="5" idx="2"/>
            </p:cNvCxnSpPr>
            <p:nvPr/>
          </p:nvCxnSpPr>
          <p:spPr>
            <a:xfrm>
              <a:off x="971600" y="6309320"/>
              <a:ext cx="432048" cy="0"/>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5" idx="6"/>
              <a:endCxn id="12" idx="2"/>
            </p:cNvCxnSpPr>
            <p:nvPr/>
          </p:nvCxnSpPr>
          <p:spPr>
            <a:xfrm>
              <a:off x="2267744" y="6309320"/>
              <a:ext cx="1152128"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195736" y="5805264"/>
              <a:ext cx="1260281" cy="461665"/>
            </a:xfrm>
            <a:prstGeom prst="rect">
              <a:avLst/>
            </a:prstGeom>
            <a:noFill/>
          </p:spPr>
          <p:txBody>
            <a:bodyPr wrap="none" rtlCol="0">
              <a:spAutoFit/>
            </a:bodyPr>
            <a:lstStyle/>
            <a:p>
              <a:r>
                <a:rPr lang="es-MX" sz="2400" dirty="0" smtClean="0"/>
                <a:t># / #R</a:t>
              </a:r>
              <a:endParaRPr lang="es-MX" sz="2400" dirty="0"/>
            </a:p>
          </p:txBody>
        </p:sp>
        <p:cxnSp>
          <p:nvCxnSpPr>
            <p:cNvPr id="21" name="20 Conector recto de flecha"/>
            <p:cNvCxnSpPr>
              <a:stCxn id="12" idx="6"/>
              <a:endCxn id="14" idx="2"/>
            </p:cNvCxnSpPr>
            <p:nvPr/>
          </p:nvCxnSpPr>
          <p:spPr>
            <a:xfrm>
              <a:off x="4283968" y="6309320"/>
              <a:ext cx="1440160"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4391839" y="5775647"/>
              <a:ext cx="1260281" cy="461665"/>
            </a:xfrm>
            <a:prstGeom prst="rect">
              <a:avLst/>
            </a:prstGeom>
            <a:noFill/>
          </p:spPr>
          <p:txBody>
            <a:bodyPr wrap="none" rtlCol="0">
              <a:spAutoFit/>
            </a:bodyPr>
            <a:lstStyle/>
            <a:p>
              <a:r>
                <a:rPr lang="es-MX" sz="2400" dirty="0" smtClean="0"/>
                <a:t># / #R</a:t>
              </a:r>
              <a:endParaRPr lang="es-MX" sz="2400" dirty="0"/>
            </a:p>
          </p:txBody>
        </p:sp>
        <p:cxnSp>
          <p:nvCxnSpPr>
            <p:cNvPr id="28" name="27 Conector angular"/>
            <p:cNvCxnSpPr>
              <a:stCxn id="12" idx="7"/>
              <a:endCxn id="12" idx="1"/>
            </p:cNvCxnSpPr>
            <p:nvPr/>
          </p:nvCxnSpPr>
          <p:spPr>
            <a:xfrm rot="16200000" flipV="1">
              <a:off x="3851920" y="5749229"/>
              <a:ext cx="12700" cy="611008"/>
            </a:xfrm>
            <a:prstGeom prst="bentConnector3">
              <a:avLst>
                <a:gd name="adj1" fmla="val 263033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3239711" y="4869160"/>
              <a:ext cx="1133644" cy="830997"/>
            </a:xfrm>
            <a:prstGeom prst="rect">
              <a:avLst/>
            </a:prstGeom>
            <a:noFill/>
          </p:spPr>
          <p:txBody>
            <a:bodyPr wrap="none" rtlCol="0">
              <a:spAutoFit/>
            </a:bodyPr>
            <a:lstStyle/>
            <a:p>
              <a:r>
                <a:rPr lang="es-MX" sz="2400" dirty="0" smtClean="0"/>
                <a:t>a / </a:t>
              </a:r>
              <a:r>
                <a:rPr lang="es-MX" sz="2400" dirty="0" err="1" smtClean="0"/>
                <a:t>bR</a:t>
              </a:r>
              <a:endParaRPr lang="es-MX" sz="2400" dirty="0" smtClean="0"/>
            </a:p>
            <a:p>
              <a:r>
                <a:rPr lang="es-MX" sz="2400" dirty="0" smtClean="0"/>
                <a:t>b </a:t>
              </a:r>
              <a:r>
                <a:rPr lang="es-MX" sz="2400" dirty="0"/>
                <a:t>/ </a:t>
              </a:r>
              <a:r>
                <a:rPr lang="es-MX" sz="2400" dirty="0" err="1" smtClean="0"/>
                <a:t>aR</a:t>
              </a:r>
              <a:endParaRPr lang="es-MX" sz="2400" dirty="0"/>
            </a:p>
          </p:txBody>
        </p:sp>
        <p:sp>
          <p:nvSpPr>
            <p:cNvPr id="30" name="29 Elipse"/>
            <p:cNvSpPr/>
            <p:nvPr/>
          </p:nvSpPr>
          <p:spPr>
            <a:xfrm>
              <a:off x="5868144" y="6061083"/>
              <a:ext cx="648072" cy="464261"/>
            </a:xfrm>
            <a:prstGeom prst="ellipse">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275692423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16632"/>
            <a:ext cx="7202762" cy="1320800"/>
          </a:xfrm>
        </p:spPr>
        <p:txBody>
          <a:bodyPr/>
          <a:lstStyle/>
          <a:p>
            <a:r>
              <a:rPr lang="es-MX" dirty="0" smtClean="0">
                <a:solidFill>
                  <a:schemeClr val="accent4">
                    <a:lumMod val="50000"/>
                  </a:schemeClr>
                </a:solidFill>
              </a:rPr>
              <a:t>Ejemplo: Intercambia </a:t>
            </a:r>
            <a:r>
              <a:rPr lang="es-MX" dirty="0" err="1" smtClean="0">
                <a:solidFill>
                  <a:schemeClr val="accent4">
                    <a:lumMod val="50000"/>
                  </a:schemeClr>
                </a:solidFill>
              </a:rPr>
              <a:t>a’s</a:t>
            </a:r>
            <a:r>
              <a:rPr lang="es-MX" dirty="0" smtClean="0">
                <a:solidFill>
                  <a:schemeClr val="accent4">
                    <a:lumMod val="50000"/>
                  </a:schemeClr>
                </a:solidFill>
              </a:rPr>
              <a:t> por </a:t>
            </a:r>
            <a:r>
              <a:rPr lang="es-MX" dirty="0" err="1" smtClean="0">
                <a:solidFill>
                  <a:schemeClr val="accent4">
                    <a:lumMod val="50000"/>
                  </a:schemeClr>
                </a:solidFill>
              </a:rPr>
              <a:t>b’s</a:t>
            </a:r>
            <a:r>
              <a:rPr lang="es-MX" dirty="0" smtClean="0">
                <a:solidFill>
                  <a:schemeClr val="accent4">
                    <a:lumMod val="50000"/>
                  </a:schemeClr>
                </a:solidFill>
              </a:rPr>
              <a:t> </a:t>
            </a:r>
            <a:br>
              <a:rPr lang="es-MX" dirty="0" smtClean="0">
                <a:solidFill>
                  <a:schemeClr val="accent4">
                    <a:lumMod val="50000"/>
                  </a:schemeClr>
                </a:solidFill>
              </a:rPr>
            </a:br>
            <a:r>
              <a:rPr lang="es-MX" dirty="0" smtClean="0">
                <a:solidFill>
                  <a:schemeClr val="accent4">
                    <a:lumMod val="50000"/>
                  </a:schemeClr>
                </a:solidFill>
              </a:rPr>
              <a:t>y </a:t>
            </a:r>
            <a:r>
              <a:rPr lang="es-MX" dirty="0" err="1" smtClean="0">
                <a:solidFill>
                  <a:schemeClr val="accent4">
                    <a:lumMod val="50000"/>
                  </a:schemeClr>
                </a:solidFill>
              </a:rPr>
              <a:t>b’s</a:t>
            </a:r>
            <a:r>
              <a:rPr lang="es-MX" dirty="0" smtClean="0">
                <a:solidFill>
                  <a:schemeClr val="accent4">
                    <a:lumMod val="50000"/>
                  </a:schemeClr>
                </a:solidFill>
              </a:rPr>
              <a:t> por </a:t>
            </a:r>
            <a:r>
              <a:rPr lang="es-MX" dirty="0" err="1" smtClean="0">
                <a:solidFill>
                  <a:schemeClr val="accent4">
                    <a:lumMod val="50000"/>
                  </a:schemeClr>
                </a:solidFill>
              </a:rPr>
              <a:t>a’s</a:t>
            </a:r>
            <a:endParaRPr lang="es-MX" dirty="0">
              <a:solidFill>
                <a:schemeClr val="accent4">
                  <a:lumMod val="50000"/>
                </a:schemeClr>
              </a:solidFill>
            </a:endParaRPr>
          </a:p>
        </p:txBody>
      </p:sp>
      <p:sp>
        <p:nvSpPr>
          <p:cNvPr id="3" name="Rectangle 3"/>
          <p:cNvSpPr txBox="1">
            <a:spLocks noChangeArrowheads="1"/>
          </p:cNvSpPr>
          <p:nvPr/>
        </p:nvSpPr>
        <p:spPr>
          <a:xfrm>
            <a:off x="207441" y="1532632"/>
            <a:ext cx="8324999" cy="53527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latin typeface="Arial" panose="020B0604020202020204" pitchFamily="34" charset="0"/>
                <a:cs typeface="Arial" panose="020B0604020202020204" pitchFamily="34" charset="0"/>
              </a:rPr>
              <a:t>                 </a:t>
            </a:r>
          </a:p>
        </p:txBody>
      </p:sp>
      <p:grpSp>
        <p:nvGrpSpPr>
          <p:cNvPr id="6" name="5 Grupo"/>
          <p:cNvGrpSpPr/>
          <p:nvPr/>
        </p:nvGrpSpPr>
        <p:grpSpPr>
          <a:xfrm>
            <a:off x="1259632" y="1052736"/>
            <a:ext cx="5616624" cy="1800200"/>
            <a:chOff x="1259632" y="1052736"/>
            <a:chExt cx="5616624" cy="1800200"/>
          </a:xfrm>
        </p:grpSpPr>
        <p:sp>
          <p:nvSpPr>
            <p:cNvPr id="5" name="4 Elipse"/>
            <p:cNvSpPr/>
            <p:nvPr/>
          </p:nvSpPr>
          <p:spPr>
            <a:xfrm>
              <a:off x="1691680"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A</a:t>
              </a:r>
              <a:endParaRPr lang="es-MX" sz="2800" b="1" dirty="0">
                <a:solidFill>
                  <a:schemeClr val="accent4">
                    <a:lumMod val="50000"/>
                  </a:schemeClr>
                </a:solidFill>
              </a:endParaRPr>
            </a:p>
          </p:txBody>
        </p:sp>
        <p:sp>
          <p:nvSpPr>
            <p:cNvPr id="12" name="11 Elipse"/>
            <p:cNvSpPr/>
            <p:nvPr/>
          </p:nvSpPr>
          <p:spPr>
            <a:xfrm>
              <a:off x="3707904"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B</a:t>
              </a:r>
              <a:endParaRPr lang="es-MX" sz="2800" b="1" dirty="0">
                <a:solidFill>
                  <a:schemeClr val="accent4">
                    <a:lumMod val="50000"/>
                  </a:schemeClr>
                </a:solidFill>
              </a:endParaRPr>
            </a:p>
          </p:txBody>
        </p:sp>
        <p:sp>
          <p:nvSpPr>
            <p:cNvPr id="14" name="13 Elipse"/>
            <p:cNvSpPr/>
            <p:nvPr/>
          </p:nvSpPr>
          <p:spPr>
            <a:xfrm>
              <a:off x="6012160"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C</a:t>
              </a:r>
              <a:endParaRPr lang="es-MX" sz="2800" b="1" dirty="0">
                <a:solidFill>
                  <a:schemeClr val="accent4">
                    <a:lumMod val="50000"/>
                  </a:schemeClr>
                </a:solidFill>
              </a:endParaRPr>
            </a:p>
          </p:txBody>
        </p:sp>
        <p:cxnSp>
          <p:nvCxnSpPr>
            <p:cNvPr id="16" name="15 Conector recto de flecha"/>
            <p:cNvCxnSpPr>
              <a:endCxn id="5" idx="2"/>
            </p:cNvCxnSpPr>
            <p:nvPr/>
          </p:nvCxnSpPr>
          <p:spPr>
            <a:xfrm>
              <a:off x="1259632" y="2492896"/>
              <a:ext cx="432048" cy="0"/>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5" idx="6"/>
              <a:endCxn id="12" idx="2"/>
            </p:cNvCxnSpPr>
            <p:nvPr/>
          </p:nvCxnSpPr>
          <p:spPr>
            <a:xfrm>
              <a:off x="2555776" y="2492896"/>
              <a:ext cx="1152128"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483768" y="1988840"/>
              <a:ext cx="1260281" cy="461665"/>
            </a:xfrm>
            <a:prstGeom prst="rect">
              <a:avLst/>
            </a:prstGeom>
            <a:noFill/>
          </p:spPr>
          <p:txBody>
            <a:bodyPr wrap="none" rtlCol="0">
              <a:spAutoFit/>
            </a:bodyPr>
            <a:lstStyle/>
            <a:p>
              <a:r>
                <a:rPr lang="es-MX" sz="2400" dirty="0" smtClean="0"/>
                <a:t># / #R</a:t>
              </a:r>
              <a:endParaRPr lang="es-MX" sz="2400" dirty="0"/>
            </a:p>
          </p:txBody>
        </p:sp>
        <p:cxnSp>
          <p:nvCxnSpPr>
            <p:cNvPr id="21" name="20 Conector recto de flecha"/>
            <p:cNvCxnSpPr>
              <a:stCxn id="12" idx="6"/>
              <a:endCxn id="14" idx="2"/>
            </p:cNvCxnSpPr>
            <p:nvPr/>
          </p:nvCxnSpPr>
          <p:spPr>
            <a:xfrm>
              <a:off x="4572000" y="2492896"/>
              <a:ext cx="1440160"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4679871" y="1959223"/>
              <a:ext cx="1260281" cy="461665"/>
            </a:xfrm>
            <a:prstGeom prst="rect">
              <a:avLst/>
            </a:prstGeom>
            <a:noFill/>
          </p:spPr>
          <p:txBody>
            <a:bodyPr wrap="none" rtlCol="0">
              <a:spAutoFit/>
            </a:bodyPr>
            <a:lstStyle/>
            <a:p>
              <a:r>
                <a:rPr lang="es-MX" sz="2400" dirty="0" smtClean="0"/>
                <a:t># / #R</a:t>
              </a:r>
              <a:endParaRPr lang="es-MX" sz="2400" dirty="0"/>
            </a:p>
          </p:txBody>
        </p:sp>
        <p:cxnSp>
          <p:nvCxnSpPr>
            <p:cNvPr id="28" name="27 Conector angular"/>
            <p:cNvCxnSpPr>
              <a:stCxn id="12" idx="7"/>
              <a:endCxn id="12" idx="1"/>
            </p:cNvCxnSpPr>
            <p:nvPr/>
          </p:nvCxnSpPr>
          <p:spPr>
            <a:xfrm rot="16200000" flipV="1">
              <a:off x="4139952" y="1932805"/>
              <a:ext cx="12700" cy="611008"/>
            </a:xfrm>
            <a:prstGeom prst="bentConnector3">
              <a:avLst>
                <a:gd name="adj1" fmla="val 263033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3527743" y="1052736"/>
              <a:ext cx="1133644" cy="830997"/>
            </a:xfrm>
            <a:prstGeom prst="rect">
              <a:avLst/>
            </a:prstGeom>
            <a:noFill/>
          </p:spPr>
          <p:txBody>
            <a:bodyPr wrap="none" rtlCol="0">
              <a:spAutoFit/>
            </a:bodyPr>
            <a:lstStyle/>
            <a:p>
              <a:r>
                <a:rPr lang="es-MX" sz="2400" dirty="0" smtClean="0"/>
                <a:t>a / </a:t>
              </a:r>
              <a:r>
                <a:rPr lang="es-MX" sz="2400" dirty="0" err="1" smtClean="0"/>
                <a:t>bR</a:t>
              </a:r>
              <a:endParaRPr lang="es-MX" sz="2400" dirty="0" smtClean="0"/>
            </a:p>
            <a:p>
              <a:r>
                <a:rPr lang="es-MX" sz="2400" dirty="0" smtClean="0"/>
                <a:t>b </a:t>
              </a:r>
              <a:r>
                <a:rPr lang="es-MX" sz="2400" dirty="0"/>
                <a:t>/ </a:t>
              </a:r>
              <a:r>
                <a:rPr lang="es-MX" sz="2400" dirty="0" err="1" smtClean="0"/>
                <a:t>aR</a:t>
              </a:r>
              <a:endParaRPr lang="es-MX" sz="2400" dirty="0"/>
            </a:p>
          </p:txBody>
        </p:sp>
        <p:sp>
          <p:nvSpPr>
            <p:cNvPr id="30" name="29 Elipse"/>
            <p:cNvSpPr/>
            <p:nvPr/>
          </p:nvSpPr>
          <p:spPr>
            <a:xfrm>
              <a:off x="6156176" y="2244659"/>
              <a:ext cx="648072" cy="464261"/>
            </a:xfrm>
            <a:prstGeom prst="ellipse">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6 Rectángulo"/>
          <p:cNvSpPr/>
          <p:nvPr/>
        </p:nvSpPr>
        <p:spPr>
          <a:xfrm>
            <a:off x="2195736"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sp>
        <p:nvSpPr>
          <p:cNvPr id="18" name="17 Rectángulo"/>
          <p:cNvSpPr/>
          <p:nvPr/>
        </p:nvSpPr>
        <p:spPr>
          <a:xfrm>
            <a:off x="2771800"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a:solidFill>
                  <a:schemeClr val="tx1"/>
                </a:solidFill>
              </a:rPr>
              <a:t>a</a:t>
            </a:r>
          </a:p>
        </p:txBody>
      </p:sp>
      <p:sp>
        <p:nvSpPr>
          <p:cNvPr id="23" name="22 Rectángulo"/>
          <p:cNvSpPr/>
          <p:nvPr/>
        </p:nvSpPr>
        <p:spPr>
          <a:xfrm>
            <a:off x="3347864"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24" name="23 Rectángulo"/>
          <p:cNvSpPr/>
          <p:nvPr/>
        </p:nvSpPr>
        <p:spPr>
          <a:xfrm>
            <a:off x="3923928"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25" name="24 Rectángulo"/>
          <p:cNvSpPr/>
          <p:nvPr/>
        </p:nvSpPr>
        <p:spPr>
          <a:xfrm>
            <a:off x="4499992"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26" name="25 Rectángulo"/>
          <p:cNvSpPr/>
          <p:nvPr/>
        </p:nvSpPr>
        <p:spPr>
          <a:xfrm>
            <a:off x="5076056"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sp>
        <p:nvSpPr>
          <p:cNvPr id="8" name="7 CuadroTexto"/>
          <p:cNvSpPr txBox="1"/>
          <p:nvPr/>
        </p:nvSpPr>
        <p:spPr>
          <a:xfrm>
            <a:off x="467544" y="3501008"/>
            <a:ext cx="2281394" cy="369332"/>
          </a:xfrm>
          <a:prstGeom prst="rect">
            <a:avLst/>
          </a:prstGeom>
          <a:noFill/>
        </p:spPr>
        <p:txBody>
          <a:bodyPr wrap="none" rtlCol="0">
            <a:spAutoFit/>
          </a:bodyPr>
          <a:lstStyle/>
          <a:p>
            <a:r>
              <a:rPr lang="es-MX" dirty="0" smtClean="0"/>
              <a:t>INICIA CON ABBA</a:t>
            </a:r>
            <a:endParaRPr lang="es-MX" dirty="0"/>
          </a:p>
        </p:txBody>
      </p:sp>
      <p:grpSp>
        <p:nvGrpSpPr>
          <p:cNvPr id="13" name="12 Grupo"/>
          <p:cNvGrpSpPr/>
          <p:nvPr/>
        </p:nvGrpSpPr>
        <p:grpSpPr>
          <a:xfrm>
            <a:off x="2195736" y="4725144"/>
            <a:ext cx="576064" cy="1224136"/>
            <a:chOff x="2195736" y="4653136"/>
            <a:chExt cx="576064" cy="1224136"/>
          </a:xfrm>
        </p:grpSpPr>
        <p:sp>
          <p:nvSpPr>
            <p:cNvPr id="27" name="26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cxnSp>
          <p:nvCxnSpPr>
            <p:cNvPr id="11" name="10 Conector recto de flecha"/>
            <p:cNvCxnSpPr>
              <a:stCxn id="27" idx="0"/>
              <a:endCxn id="7" idx="2"/>
            </p:cNvCxnSpPr>
            <p:nvPr/>
          </p:nvCxnSpPr>
          <p:spPr>
            <a:xfrm flipV="1">
              <a:off x="2483768" y="4653136"/>
              <a:ext cx="0"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33" name="32 Grupo"/>
          <p:cNvGrpSpPr/>
          <p:nvPr/>
        </p:nvGrpSpPr>
        <p:grpSpPr>
          <a:xfrm>
            <a:off x="2771800" y="4725144"/>
            <a:ext cx="576064" cy="1224136"/>
            <a:chOff x="2195736" y="4653136"/>
            <a:chExt cx="576064" cy="1224136"/>
          </a:xfrm>
        </p:grpSpPr>
        <p:sp>
          <p:nvSpPr>
            <p:cNvPr id="34" name="33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cxnSp>
          <p:nvCxnSpPr>
            <p:cNvPr id="35" name="34 Conector recto de flecha"/>
            <p:cNvCxnSpPr>
              <a:stCxn id="34" idx="0"/>
            </p:cNvCxnSpPr>
            <p:nvPr/>
          </p:nvCxnSpPr>
          <p:spPr>
            <a:xfrm flipV="1">
              <a:off x="2483768" y="4653136"/>
              <a:ext cx="0"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36" name="35 Rectángulo"/>
          <p:cNvSpPr/>
          <p:nvPr/>
        </p:nvSpPr>
        <p:spPr>
          <a:xfrm>
            <a:off x="2771800"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40" name="39 Rectángulo"/>
          <p:cNvSpPr/>
          <p:nvPr/>
        </p:nvSpPr>
        <p:spPr>
          <a:xfrm>
            <a:off x="3347864"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43" name="42 Rectángulo"/>
          <p:cNvSpPr/>
          <p:nvPr/>
        </p:nvSpPr>
        <p:spPr>
          <a:xfrm>
            <a:off x="3923928"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44" name="43 Rectángulo"/>
          <p:cNvSpPr/>
          <p:nvPr/>
        </p:nvSpPr>
        <p:spPr>
          <a:xfrm>
            <a:off x="4499992"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46" name="45 Rectángulo"/>
          <p:cNvSpPr/>
          <p:nvPr/>
        </p:nvSpPr>
        <p:spPr>
          <a:xfrm>
            <a:off x="5652120" y="4005064"/>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grpSp>
        <p:nvGrpSpPr>
          <p:cNvPr id="47" name="46 Grupo"/>
          <p:cNvGrpSpPr/>
          <p:nvPr/>
        </p:nvGrpSpPr>
        <p:grpSpPr>
          <a:xfrm>
            <a:off x="5652120" y="4725144"/>
            <a:ext cx="576064" cy="1152128"/>
            <a:chOff x="2195736" y="4725144"/>
            <a:chExt cx="576064" cy="1152128"/>
          </a:xfrm>
        </p:grpSpPr>
        <p:sp>
          <p:nvSpPr>
            <p:cNvPr id="48" name="47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C</a:t>
              </a:r>
              <a:endParaRPr lang="es-MX" sz="3600" dirty="0">
                <a:solidFill>
                  <a:schemeClr val="tx1"/>
                </a:solidFill>
              </a:endParaRPr>
            </a:p>
          </p:txBody>
        </p:sp>
        <p:cxnSp>
          <p:nvCxnSpPr>
            <p:cNvPr id="49" name="48 Conector recto de flecha"/>
            <p:cNvCxnSpPr>
              <a:stCxn id="48" idx="0"/>
              <a:endCxn id="46" idx="2"/>
            </p:cNvCxnSpPr>
            <p:nvPr/>
          </p:nvCxnSpPr>
          <p:spPr>
            <a:xfrm flipV="1">
              <a:off x="2483768" y="4725144"/>
              <a:ext cx="0" cy="5040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750237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1000"/>
                                        <p:tgtEl>
                                          <p:spTgt spid="46"/>
                                        </p:tgtEl>
                                      </p:cBhvr>
                                    </p:animEffect>
                                    <p:anim calcmode="lin" valueType="num">
                                      <p:cBhvr>
                                        <p:cTn id="38" dur="1000" fill="hold"/>
                                        <p:tgtEl>
                                          <p:spTgt spid="46"/>
                                        </p:tgtEl>
                                        <p:attrNameLst>
                                          <p:attrName>ppt_x</p:attrName>
                                        </p:attrNameLst>
                                      </p:cBhvr>
                                      <p:tavLst>
                                        <p:tav tm="0">
                                          <p:val>
                                            <p:strVal val="#ppt_x"/>
                                          </p:val>
                                        </p:tav>
                                        <p:tav tm="100000">
                                          <p:val>
                                            <p:strVal val="#ppt_x"/>
                                          </p:val>
                                        </p:tav>
                                      </p:tavLst>
                                    </p:anim>
                                    <p:anim calcmode="lin" valueType="num">
                                      <p:cBhvr>
                                        <p:cTn id="39" dur="1000" fill="hold"/>
                                        <p:tgtEl>
                                          <p:spTgt spid="4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63" presetClass="path" presetSubtype="0" accel="50000" decel="50000" fill="hold" nodeType="clickEffect">
                                  <p:stCondLst>
                                    <p:cond delay="0"/>
                                  </p:stCondLst>
                                  <p:childTnLst>
                                    <p:animMotion origin="layout" path="M 2.22222E-6 -2.59259E-6 L 0.071 -0.00509 " pathEditMode="relative" rAng="0" ptsTypes="AA">
                                      <p:cBhvr>
                                        <p:cTn id="53" dur="2000" fill="hold"/>
                                        <p:tgtEl>
                                          <p:spTgt spid="13"/>
                                        </p:tgtEl>
                                        <p:attrNameLst>
                                          <p:attrName>ppt_x</p:attrName>
                                          <p:attrName>ppt_y</p:attrName>
                                        </p:attrNameLst>
                                      </p:cBhvr>
                                      <p:rCtr x="3542" y="-255"/>
                                    </p:animMotion>
                                  </p:childTnLst>
                                </p:cTn>
                              </p:par>
                            </p:childTnLst>
                          </p:cTn>
                        </p:par>
                        <p:par>
                          <p:cTn id="54" fill="hold">
                            <p:stCondLst>
                              <p:cond delay="2000"/>
                            </p:stCondLst>
                            <p:childTnLst>
                              <p:par>
                                <p:cTn id="55" presetID="1" presetClass="entr" presetSubtype="0"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par>
                          <p:cTn id="57" fill="hold">
                            <p:stCondLst>
                              <p:cond delay="2000"/>
                            </p:stCondLst>
                            <p:childTnLst>
                              <p:par>
                                <p:cTn id="58" presetID="1" presetClass="exit" presetSubtype="0" fill="hold" nodeType="afterEffect">
                                  <p:stCondLst>
                                    <p:cond delay="0"/>
                                  </p:stCondLst>
                                  <p:childTnLst>
                                    <p:set>
                                      <p:cBhvr>
                                        <p:cTn id="59" dur="1" fill="hold">
                                          <p:stCondLst>
                                            <p:cond delay="0"/>
                                          </p:stCondLst>
                                        </p:cTn>
                                        <p:tgtEl>
                                          <p:spTgt spid="13"/>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6"/>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63" presetClass="path" presetSubtype="0" accel="50000" decel="50000" fill="hold" nodeType="clickEffect">
                                  <p:stCondLst>
                                    <p:cond delay="0"/>
                                  </p:stCondLst>
                                  <p:childTnLst>
                                    <p:animMotion origin="layout" path="M 1.38889E-6 -0.00509 L 0.07101 -0.00509 " pathEditMode="relative" rAng="0" ptsTypes="AA">
                                      <p:cBhvr>
                                        <p:cTn id="67" dur="2000" fill="hold"/>
                                        <p:tgtEl>
                                          <p:spTgt spid="33"/>
                                        </p:tgtEl>
                                        <p:attrNameLst>
                                          <p:attrName>ppt_x</p:attrName>
                                          <p:attrName>ppt_y</p:attrName>
                                        </p:attrNameLst>
                                      </p:cBhvr>
                                      <p:rCtr x="3542" y="0"/>
                                    </p:animMotion>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63" presetClass="path" presetSubtype="0" accel="50000" decel="50000" fill="hold" nodeType="clickEffect">
                                  <p:stCondLst>
                                    <p:cond delay="0"/>
                                  </p:stCondLst>
                                  <p:childTnLst>
                                    <p:animMotion origin="layout" path="M 0.07101 -0.00509 L 0.13403 -0.00509 " pathEditMode="relative" rAng="0" ptsTypes="AA">
                                      <p:cBhvr>
                                        <p:cTn id="75" dur="2000" fill="hold"/>
                                        <p:tgtEl>
                                          <p:spTgt spid="33"/>
                                        </p:tgtEl>
                                        <p:attrNameLst>
                                          <p:attrName>ppt_x</p:attrName>
                                          <p:attrName>ppt_y</p:attrName>
                                        </p:attrNameLst>
                                      </p:cBhvr>
                                      <p:rCtr x="3142" y="0"/>
                                    </p:animMotion>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43"/>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63" presetClass="path" presetSubtype="0" accel="50000" decel="50000" fill="hold" nodeType="clickEffect">
                                  <p:stCondLst>
                                    <p:cond delay="0"/>
                                  </p:stCondLst>
                                  <p:childTnLst>
                                    <p:animMotion origin="layout" path="M 0.13403 -0.00509 L 0.19496 -0.00509 " pathEditMode="relative" rAng="0" ptsTypes="AA">
                                      <p:cBhvr>
                                        <p:cTn id="83" dur="2000" fill="hold"/>
                                        <p:tgtEl>
                                          <p:spTgt spid="33"/>
                                        </p:tgtEl>
                                        <p:attrNameLst>
                                          <p:attrName>ppt_x</p:attrName>
                                          <p:attrName>ppt_y</p:attrName>
                                        </p:attrNameLst>
                                      </p:cBhvr>
                                      <p:rCtr x="3038" y="0"/>
                                    </p:animMotion>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44"/>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63" presetClass="path" presetSubtype="0" accel="50000" decel="50000" fill="hold" nodeType="clickEffect">
                                  <p:stCondLst>
                                    <p:cond delay="0"/>
                                  </p:stCondLst>
                                  <p:childTnLst>
                                    <p:animMotion origin="layout" path="M 0.19705 -0.00509 L 0.25208 -0.00509 " pathEditMode="relative" rAng="0" ptsTypes="AA">
                                      <p:cBhvr>
                                        <p:cTn id="91" dur="2000" fill="hold"/>
                                        <p:tgtEl>
                                          <p:spTgt spid="33"/>
                                        </p:tgtEl>
                                        <p:attrNameLst>
                                          <p:attrName>ppt_x</p:attrName>
                                          <p:attrName>ppt_y</p:attrName>
                                        </p:attrNameLst>
                                      </p:cBhvr>
                                      <p:rCtr x="2743" y="0"/>
                                    </p:animMotion>
                                  </p:childTnLst>
                                </p:cTn>
                              </p:par>
                            </p:childTnLst>
                          </p:cTn>
                        </p:par>
                      </p:childTnLst>
                    </p:cTn>
                  </p:par>
                  <p:par>
                    <p:cTn id="92" fill="hold">
                      <p:stCondLst>
                        <p:cond delay="indefinite"/>
                      </p:stCondLst>
                      <p:childTnLst>
                        <p:par>
                          <p:cTn id="93" fill="hold">
                            <p:stCondLst>
                              <p:cond delay="0"/>
                            </p:stCondLst>
                            <p:childTnLst>
                              <p:par>
                                <p:cTn id="94" presetID="63" presetClass="path" presetSubtype="0" accel="50000" decel="50000" fill="hold" nodeType="clickEffect">
                                  <p:stCondLst>
                                    <p:cond delay="0"/>
                                  </p:stCondLst>
                                  <p:childTnLst>
                                    <p:animMotion origin="layout" path="M 0.25208 -0.00509 L 0.3151 -0.00509 " pathEditMode="relative" rAng="0" ptsTypes="AA">
                                      <p:cBhvr>
                                        <p:cTn id="95" dur="2000" fill="hold"/>
                                        <p:tgtEl>
                                          <p:spTgt spid="33"/>
                                        </p:tgtEl>
                                        <p:attrNameLst>
                                          <p:attrName>ppt_x</p:attrName>
                                          <p:attrName>ppt_y</p:attrName>
                                        </p:attrNameLst>
                                      </p:cBhvr>
                                      <p:rCtr x="3142" y="0"/>
                                    </p:animMotion>
                                  </p:childTnLst>
                                </p:cTn>
                              </p:par>
                            </p:childTnLst>
                          </p:cTn>
                        </p:par>
                        <p:par>
                          <p:cTn id="96" fill="hold">
                            <p:stCondLst>
                              <p:cond delay="2000"/>
                            </p:stCondLst>
                            <p:childTnLst>
                              <p:par>
                                <p:cTn id="97" presetID="1" presetClass="entr" presetSubtype="0" fill="hold" nodeType="afterEffect">
                                  <p:stCondLst>
                                    <p:cond delay="0"/>
                                  </p:stCondLst>
                                  <p:childTnLst>
                                    <p:set>
                                      <p:cBhvr>
                                        <p:cTn id="98" dur="1" fill="hold">
                                          <p:stCondLst>
                                            <p:cond delay="0"/>
                                          </p:stCondLst>
                                        </p:cTn>
                                        <p:tgtEl>
                                          <p:spTgt spid="47"/>
                                        </p:tgtEl>
                                        <p:attrNameLst>
                                          <p:attrName>style.visibility</p:attrName>
                                        </p:attrNameLst>
                                      </p:cBhvr>
                                      <p:to>
                                        <p:strVal val="visible"/>
                                      </p:to>
                                    </p:set>
                                  </p:childTnLst>
                                </p:cTn>
                              </p:par>
                              <p:par>
                                <p:cTn id="99" presetID="1" presetClass="exit" presetSubtype="0" fill="hold" nodeType="withEffect">
                                  <p:stCondLst>
                                    <p:cond delay="0"/>
                                  </p:stCondLst>
                                  <p:childTnLst>
                                    <p:set>
                                      <p:cBhvr>
                                        <p:cTn id="100" dur="1" fill="hold">
                                          <p:stCondLst>
                                            <p:cond delay="0"/>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P spid="23" grpId="0" animBg="1"/>
      <p:bldP spid="24" grpId="0" animBg="1"/>
      <p:bldP spid="25" grpId="0" animBg="1"/>
      <p:bldP spid="26" grpId="0" animBg="1"/>
      <p:bldP spid="8" grpId="0"/>
      <p:bldP spid="36" grpId="0" animBg="1"/>
      <p:bldP spid="40" grpId="0" animBg="1"/>
      <p:bldP spid="43" grpId="0" animBg="1"/>
      <p:bldP spid="44" grpId="0" animBg="1"/>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51520" y="188640"/>
            <a:ext cx="8001000" cy="947738"/>
          </a:xfrm>
          <a:noFill/>
        </p:spPr>
        <p:txBody>
          <a:bodyPr lIns="92075" tIns="46038" rIns="92075" bIns="46038" anchor="ctr"/>
          <a:lstStyle/>
          <a:p>
            <a:pPr eaLnBrk="1" hangingPunct="1"/>
            <a:r>
              <a:rPr lang="es-ES_tradnl" altLang="es-ES" sz="3600" dirty="0" smtClean="0">
                <a:solidFill>
                  <a:schemeClr val="accent4">
                    <a:lumMod val="50000"/>
                  </a:schemeClr>
                </a:solidFill>
              </a:rPr>
              <a:t>Descripción Instantánea (DI)</a:t>
            </a:r>
          </a:p>
        </p:txBody>
      </p:sp>
      <p:sp>
        <p:nvSpPr>
          <p:cNvPr id="13315" name="Rectangle 3"/>
          <p:cNvSpPr>
            <a:spLocks noGrp="1" noChangeArrowheads="1"/>
          </p:cNvSpPr>
          <p:nvPr>
            <p:ph idx="1"/>
          </p:nvPr>
        </p:nvSpPr>
        <p:spPr>
          <a:xfrm>
            <a:off x="35496" y="1196752"/>
            <a:ext cx="6048672" cy="4114800"/>
          </a:xfrm>
          <a:noFill/>
        </p:spPr>
        <p:txBody>
          <a:bodyPr lIns="92075" tIns="46038" rIns="92075" bIns="46038">
            <a:noAutofit/>
          </a:bodyPr>
          <a:lstStyle/>
          <a:p>
            <a:pPr>
              <a:lnSpc>
                <a:spcPct val="90000"/>
              </a:lnSpc>
            </a:pPr>
            <a:r>
              <a:rPr lang="es-ES_tradnl" altLang="es-ES" dirty="0" smtClean="0"/>
              <a:t>	Es una cadena </a:t>
            </a:r>
            <a:r>
              <a:rPr lang="es-ES_tradnl" altLang="es-ES" b="1" dirty="0" err="1" smtClean="0"/>
              <a:t>x</a:t>
            </a:r>
            <a:r>
              <a:rPr lang="es-ES_tradnl" altLang="es-ES" b="1" i="1" dirty="0" err="1" smtClean="0"/>
              <a:t>q</a:t>
            </a:r>
            <a:r>
              <a:rPr lang="es-ES_tradnl" altLang="es-ES" b="1" dirty="0" err="1" smtClean="0"/>
              <a:t>y</a:t>
            </a:r>
            <a:r>
              <a:rPr lang="es-ES_tradnl" altLang="es-ES" dirty="0" smtClean="0"/>
              <a:t> </a:t>
            </a:r>
          </a:p>
          <a:p>
            <a:pPr>
              <a:lnSpc>
                <a:spcPct val="90000"/>
              </a:lnSpc>
            </a:pPr>
            <a:r>
              <a:rPr lang="es-ES_tradnl" altLang="es-ES" b="1" dirty="0"/>
              <a:t> </a:t>
            </a:r>
            <a:r>
              <a:rPr lang="es-ES_tradnl" altLang="es-ES" b="1" dirty="0" err="1" smtClean="0"/>
              <a:t>xy</a:t>
            </a:r>
            <a:r>
              <a:rPr lang="es-ES_tradnl" altLang="es-ES" dirty="0" smtClean="0"/>
              <a:t> es la cadena en la cinta</a:t>
            </a:r>
          </a:p>
          <a:p>
            <a:pPr>
              <a:lnSpc>
                <a:spcPct val="90000"/>
              </a:lnSpc>
            </a:pPr>
            <a:r>
              <a:rPr lang="es-ES_tradnl" altLang="es-ES" b="1" i="1" dirty="0"/>
              <a:t> </a:t>
            </a:r>
            <a:r>
              <a:rPr lang="es-ES_tradnl" altLang="es-ES" b="1" i="1" dirty="0" smtClean="0"/>
              <a:t>q</a:t>
            </a:r>
            <a:r>
              <a:rPr lang="es-ES_tradnl" altLang="es-ES" dirty="0" smtClean="0"/>
              <a:t> es el estado actual en que se encuentra la MT.  </a:t>
            </a:r>
          </a:p>
          <a:p>
            <a:pPr>
              <a:lnSpc>
                <a:spcPct val="90000"/>
              </a:lnSpc>
            </a:pPr>
            <a:r>
              <a:rPr lang="es-ES_tradnl" altLang="es-ES" dirty="0" smtClean="0"/>
              <a:t>El símbolo a la derecha de </a:t>
            </a:r>
            <a:r>
              <a:rPr lang="es-ES_tradnl" altLang="es-ES" b="1" i="1" dirty="0" smtClean="0"/>
              <a:t>q</a:t>
            </a:r>
            <a:r>
              <a:rPr lang="es-ES_tradnl" altLang="es-ES" dirty="0" smtClean="0"/>
              <a:t> es el símbolo a analizar, y </a:t>
            </a:r>
            <a:r>
              <a:rPr lang="es-ES_tradnl" altLang="es-ES" b="1" dirty="0" err="1" smtClean="0"/>
              <a:t>y</a:t>
            </a:r>
            <a:r>
              <a:rPr lang="es-ES_tradnl" altLang="es-ES" dirty="0" smtClean="0"/>
              <a:t> es el contenido de la cinta hasta el espacio en blanco (#) más a la derecha.</a:t>
            </a:r>
          </a:p>
          <a:p>
            <a:pPr eaLnBrk="1" hangingPunct="1">
              <a:lnSpc>
                <a:spcPct val="90000"/>
              </a:lnSpc>
              <a:buFont typeface="Wingdings" panose="05000000000000000000" pitchFamily="2" charset="2"/>
              <a:buNone/>
            </a:pPr>
            <a:r>
              <a:rPr lang="es-ES_tradnl" altLang="es-ES" dirty="0" smtClean="0"/>
              <a:t>				</a:t>
            </a:r>
          </a:p>
          <a:p>
            <a:pPr eaLnBrk="1" hangingPunct="1">
              <a:lnSpc>
                <a:spcPct val="90000"/>
              </a:lnSpc>
              <a:buFont typeface="Wingdings" panose="05000000000000000000" pitchFamily="2" charset="2"/>
              <a:buNone/>
            </a:pPr>
            <a:endParaRPr lang="es-ES_tradnl" altLang="es-ES" dirty="0"/>
          </a:p>
          <a:p>
            <a:pPr eaLnBrk="1" hangingPunct="1">
              <a:lnSpc>
                <a:spcPct val="90000"/>
              </a:lnSpc>
              <a:buFont typeface="Wingdings" panose="05000000000000000000" pitchFamily="2" charset="2"/>
              <a:buNone/>
            </a:pPr>
            <a:endParaRPr lang="es-ES_tradnl" altLang="es-ES" dirty="0" smtClean="0"/>
          </a:p>
          <a:p>
            <a:pPr eaLnBrk="1" hangingPunct="1">
              <a:lnSpc>
                <a:spcPct val="90000"/>
              </a:lnSpc>
              <a:buFont typeface="Wingdings" panose="05000000000000000000" pitchFamily="2" charset="2"/>
              <a:buNone/>
            </a:pPr>
            <a:endParaRPr lang="es-ES_tradnl" altLang="es-ES" dirty="0" smtClean="0"/>
          </a:p>
          <a:p>
            <a:pPr eaLnBrk="1" hangingPunct="1">
              <a:lnSpc>
                <a:spcPct val="90000"/>
              </a:lnSpc>
              <a:buFont typeface="Wingdings" panose="05000000000000000000" pitchFamily="2" charset="2"/>
              <a:buNone/>
            </a:pPr>
            <a:r>
              <a:rPr lang="es-ES_tradnl" altLang="es-ES" dirty="0" smtClean="0"/>
              <a:t>   (</a:t>
            </a:r>
            <a:r>
              <a:rPr lang="es-ES_tradnl" altLang="es-ES" dirty="0" err="1" smtClean="0"/>
              <a:t>ab</a:t>
            </a:r>
            <a:r>
              <a:rPr lang="es-ES_tradnl" altLang="es-ES" i="1" dirty="0" err="1" smtClean="0"/>
              <a:t>q</a:t>
            </a:r>
            <a:r>
              <a:rPr lang="es-ES_tradnl" altLang="es-ES" dirty="0" err="1" smtClean="0"/>
              <a:t>cde</a:t>
            </a:r>
            <a:r>
              <a:rPr lang="es-ES_tradnl" altLang="es-ES" dirty="0" smtClean="0"/>
              <a:t>) 	</a:t>
            </a:r>
          </a:p>
        </p:txBody>
      </p:sp>
      <p:graphicFrame>
        <p:nvGraphicFramePr>
          <p:cNvPr id="13316" name="Object 4"/>
          <p:cNvGraphicFramePr>
            <a:graphicFrameLocks/>
          </p:cNvGraphicFramePr>
          <p:nvPr>
            <p:extLst>
              <p:ext uri="{D42A27DB-BD31-4B8C-83A1-F6EECF244321}">
                <p14:modId xmlns:p14="http://schemas.microsoft.com/office/powerpoint/2010/main" val="869748221"/>
              </p:ext>
            </p:extLst>
          </p:nvPr>
        </p:nvGraphicFramePr>
        <p:xfrm>
          <a:off x="5940152" y="2060848"/>
          <a:ext cx="2928938" cy="1992313"/>
        </p:xfrm>
        <a:graphic>
          <a:graphicData uri="http://schemas.openxmlformats.org/presentationml/2006/ole">
            <mc:AlternateContent xmlns:mc="http://schemas.openxmlformats.org/markup-compatibility/2006">
              <mc:Choice xmlns:v="urn:schemas-microsoft-com:vml" Requires="v">
                <p:oleObj spid="_x0000_s13364" name="Imagen de mapa de bits" r:id="rId3" imgW="1647643" imgH="1124051" progId="Paint.Picture">
                  <p:embed/>
                </p:oleObj>
              </mc:Choice>
              <mc:Fallback>
                <p:oleObj name="Imagen de mapa de bits" r:id="rId3" imgW="1647643" imgH="1124051" progId="Paint.Picture">
                  <p:embed/>
                  <p:pic>
                    <p:nvPicPr>
                      <p:cNvPr id="0" name="Objec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2060848"/>
                        <a:ext cx="2928938" cy="199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598146"/>
            <a:ext cx="8394910" cy="5639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3579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16632"/>
            <a:ext cx="7202762" cy="1320800"/>
          </a:xfrm>
        </p:spPr>
        <p:txBody>
          <a:bodyPr/>
          <a:lstStyle/>
          <a:p>
            <a:r>
              <a:rPr lang="es-MX" dirty="0" smtClean="0">
                <a:solidFill>
                  <a:schemeClr val="accent4">
                    <a:lumMod val="50000"/>
                  </a:schemeClr>
                </a:solidFill>
              </a:rPr>
              <a:t>Ejemplo: Descripciones para </a:t>
            </a:r>
            <a:r>
              <a:rPr lang="es-MX" dirty="0" err="1" smtClean="0">
                <a:solidFill>
                  <a:schemeClr val="accent4">
                    <a:lumMod val="50000"/>
                  </a:schemeClr>
                </a:solidFill>
              </a:rPr>
              <a:t>abba</a:t>
            </a:r>
            <a:endParaRPr lang="es-MX" dirty="0">
              <a:solidFill>
                <a:schemeClr val="accent4">
                  <a:lumMod val="50000"/>
                </a:schemeClr>
              </a:solidFill>
            </a:endParaRPr>
          </a:p>
        </p:txBody>
      </p:sp>
      <p:sp>
        <p:nvSpPr>
          <p:cNvPr id="3" name="Rectangle 3"/>
          <p:cNvSpPr txBox="1">
            <a:spLocks noChangeArrowheads="1"/>
          </p:cNvSpPr>
          <p:nvPr/>
        </p:nvSpPr>
        <p:spPr>
          <a:xfrm>
            <a:off x="207441" y="1532632"/>
            <a:ext cx="8324999" cy="53527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lnSpc>
                <a:spcPct val="90000"/>
              </a:lnSpc>
              <a:buNone/>
            </a:pPr>
            <a:r>
              <a:rPr lang="es-ES_tradnl" altLang="es-ES" sz="3200" dirty="0" smtClean="0">
                <a:solidFill>
                  <a:schemeClr val="tx1"/>
                </a:solidFill>
                <a:latin typeface="Arial" panose="020B0604020202020204" pitchFamily="34" charset="0"/>
                <a:cs typeface="Arial" panose="020B0604020202020204" pitchFamily="34" charset="0"/>
              </a:rPr>
              <a:t>                 </a:t>
            </a:r>
          </a:p>
        </p:txBody>
      </p:sp>
      <p:grpSp>
        <p:nvGrpSpPr>
          <p:cNvPr id="6" name="5 Grupo"/>
          <p:cNvGrpSpPr/>
          <p:nvPr/>
        </p:nvGrpSpPr>
        <p:grpSpPr>
          <a:xfrm>
            <a:off x="1115616" y="836712"/>
            <a:ext cx="5616624" cy="1800200"/>
            <a:chOff x="1259632" y="1052736"/>
            <a:chExt cx="5616624" cy="1800200"/>
          </a:xfrm>
        </p:grpSpPr>
        <p:sp>
          <p:nvSpPr>
            <p:cNvPr id="5" name="4 Elipse"/>
            <p:cNvSpPr/>
            <p:nvPr/>
          </p:nvSpPr>
          <p:spPr>
            <a:xfrm>
              <a:off x="1691680"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A</a:t>
              </a:r>
              <a:endParaRPr lang="es-MX" sz="2800" b="1" dirty="0">
                <a:solidFill>
                  <a:schemeClr val="accent4">
                    <a:lumMod val="50000"/>
                  </a:schemeClr>
                </a:solidFill>
              </a:endParaRPr>
            </a:p>
          </p:txBody>
        </p:sp>
        <p:sp>
          <p:nvSpPr>
            <p:cNvPr id="12" name="11 Elipse"/>
            <p:cNvSpPr/>
            <p:nvPr/>
          </p:nvSpPr>
          <p:spPr>
            <a:xfrm>
              <a:off x="3707904"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B</a:t>
              </a:r>
              <a:endParaRPr lang="es-MX" sz="2800" b="1" dirty="0">
                <a:solidFill>
                  <a:schemeClr val="accent4">
                    <a:lumMod val="50000"/>
                  </a:schemeClr>
                </a:solidFill>
              </a:endParaRPr>
            </a:p>
          </p:txBody>
        </p:sp>
        <p:sp>
          <p:nvSpPr>
            <p:cNvPr id="14" name="13 Elipse"/>
            <p:cNvSpPr/>
            <p:nvPr/>
          </p:nvSpPr>
          <p:spPr>
            <a:xfrm>
              <a:off x="6012160" y="2132856"/>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C</a:t>
              </a:r>
              <a:endParaRPr lang="es-MX" sz="2800" b="1" dirty="0">
                <a:solidFill>
                  <a:schemeClr val="accent4">
                    <a:lumMod val="50000"/>
                  </a:schemeClr>
                </a:solidFill>
              </a:endParaRPr>
            </a:p>
          </p:txBody>
        </p:sp>
        <p:cxnSp>
          <p:nvCxnSpPr>
            <p:cNvPr id="16" name="15 Conector recto de flecha"/>
            <p:cNvCxnSpPr>
              <a:endCxn id="5" idx="2"/>
            </p:cNvCxnSpPr>
            <p:nvPr/>
          </p:nvCxnSpPr>
          <p:spPr>
            <a:xfrm>
              <a:off x="1259632" y="2492896"/>
              <a:ext cx="432048" cy="0"/>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a:stCxn id="5" idx="6"/>
              <a:endCxn id="12" idx="2"/>
            </p:cNvCxnSpPr>
            <p:nvPr/>
          </p:nvCxnSpPr>
          <p:spPr>
            <a:xfrm>
              <a:off x="2555776" y="2492896"/>
              <a:ext cx="1152128"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2483768" y="1988840"/>
              <a:ext cx="1260281" cy="461665"/>
            </a:xfrm>
            <a:prstGeom prst="rect">
              <a:avLst/>
            </a:prstGeom>
            <a:noFill/>
          </p:spPr>
          <p:txBody>
            <a:bodyPr wrap="none" rtlCol="0">
              <a:spAutoFit/>
            </a:bodyPr>
            <a:lstStyle/>
            <a:p>
              <a:r>
                <a:rPr lang="es-MX" sz="2400" dirty="0" smtClean="0"/>
                <a:t># / #R</a:t>
              </a:r>
              <a:endParaRPr lang="es-MX" sz="2400" dirty="0"/>
            </a:p>
          </p:txBody>
        </p:sp>
        <p:cxnSp>
          <p:nvCxnSpPr>
            <p:cNvPr id="21" name="20 Conector recto de flecha"/>
            <p:cNvCxnSpPr>
              <a:stCxn id="12" idx="6"/>
              <a:endCxn id="14" idx="2"/>
            </p:cNvCxnSpPr>
            <p:nvPr/>
          </p:nvCxnSpPr>
          <p:spPr>
            <a:xfrm>
              <a:off x="4572000" y="2492896"/>
              <a:ext cx="1440160"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4679871" y="1959223"/>
              <a:ext cx="1260281" cy="461665"/>
            </a:xfrm>
            <a:prstGeom prst="rect">
              <a:avLst/>
            </a:prstGeom>
            <a:noFill/>
          </p:spPr>
          <p:txBody>
            <a:bodyPr wrap="none" rtlCol="0">
              <a:spAutoFit/>
            </a:bodyPr>
            <a:lstStyle/>
            <a:p>
              <a:r>
                <a:rPr lang="es-MX" sz="2400" dirty="0" smtClean="0"/>
                <a:t># / #R</a:t>
              </a:r>
              <a:endParaRPr lang="es-MX" sz="2400" dirty="0"/>
            </a:p>
          </p:txBody>
        </p:sp>
        <p:cxnSp>
          <p:nvCxnSpPr>
            <p:cNvPr id="28" name="27 Conector angular"/>
            <p:cNvCxnSpPr>
              <a:stCxn id="12" idx="7"/>
              <a:endCxn id="12" idx="1"/>
            </p:cNvCxnSpPr>
            <p:nvPr/>
          </p:nvCxnSpPr>
          <p:spPr>
            <a:xfrm rot="16200000" flipV="1">
              <a:off x="4139952" y="1932805"/>
              <a:ext cx="12700" cy="611008"/>
            </a:xfrm>
            <a:prstGeom prst="bentConnector3">
              <a:avLst>
                <a:gd name="adj1" fmla="val 263033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3527743" y="1052736"/>
              <a:ext cx="1133644" cy="830997"/>
            </a:xfrm>
            <a:prstGeom prst="rect">
              <a:avLst/>
            </a:prstGeom>
            <a:noFill/>
          </p:spPr>
          <p:txBody>
            <a:bodyPr wrap="none" rtlCol="0">
              <a:spAutoFit/>
            </a:bodyPr>
            <a:lstStyle/>
            <a:p>
              <a:r>
                <a:rPr lang="es-MX" sz="2400" dirty="0" smtClean="0"/>
                <a:t>a / </a:t>
              </a:r>
              <a:r>
                <a:rPr lang="es-MX" sz="2400" dirty="0" err="1" smtClean="0"/>
                <a:t>bR</a:t>
              </a:r>
              <a:endParaRPr lang="es-MX" sz="2400" dirty="0" smtClean="0"/>
            </a:p>
            <a:p>
              <a:r>
                <a:rPr lang="es-MX" sz="2400" dirty="0" smtClean="0"/>
                <a:t>b </a:t>
              </a:r>
              <a:r>
                <a:rPr lang="es-MX" sz="2400" dirty="0"/>
                <a:t>/ </a:t>
              </a:r>
              <a:r>
                <a:rPr lang="es-MX" sz="2400" dirty="0" err="1" smtClean="0"/>
                <a:t>aR</a:t>
              </a:r>
              <a:endParaRPr lang="es-MX" sz="2400" dirty="0"/>
            </a:p>
          </p:txBody>
        </p:sp>
        <p:sp>
          <p:nvSpPr>
            <p:cNvPr id="30" name="29 Elipse"/>
            <p:cNvSpPr/>
            <p:nvPr/>
          </p:nvSpPr>
          <p:spPr>
            <a:xfrm>
              <a:off x="6156176" y="2244659"/>
              <a:ext cx="648072" cy="464261"/>
            </a:xfrm>
            <a:prstGeom prst="ellipse">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7" name="6 Rectángulo"/>
          <p:cNvSpPr/>
          <p:nvPr/>
        </p:nvSpPr>
        <p:spPr>
          <a:xfrm>
            <a:off x="755576"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sp>
        <p:nvSpPr>
          <p:cNvPr id="18" name="17 Rectángulo"/>
          <p:cNvSpPr/>
          <p:nvPr/>
        </p:nvSpPr>
        <p:spPr>
          <a:xfrm>
            <a:off x="1331640"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a:solidFill>
                  <a:schemeClr val="tx1"/>
                </a:solidFill>
              </a:rPr>
              <a:t>a</a:t>
            </a:r>
          </a:p>
        </p:txBody>
      </p:sp>
      <p:sp>
        <p:nvSpPr>
          <p:cNvPr id="23" name="22 Rectángulo"/>
          <p:cNvSpPr/>
          <p:nvPr/>
        </p:nvSpPr>
        <p:spPr>
          <a:xfrm>
            <a:off x="1907704"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24" name="23 Rectángulo"/>
          <p:cNvSpPr/>
          <p:nvPr/>
        </p:nvSpPr>
        <p:spPr>
          <a:xfrm>
            <a:off x="2483768"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25" name="24 Rectángulo"/>
          <p:cNvSpPr/>
          <p:nvPr/>
        </p:nvSpPr>
        <p:spPr>
          <a:xfrm>
            <a:off x="3059832"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26" name="25 Rectángulo"/>
          <p:cNvSpPr/>
          <p:nvPr/>
        </p:nvSpPr>
        <p:spPr>
          <a:xfrm>
            <a:off x="3635896"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grpSp>
        <p:nvGrpSpPr>
          <p:cNvPr id="13" name="12 Grupo"/>
          <p:cNvGrpSpPr/>
          <p:nvPr/>
        </p:nvGrpSpPr>
        <p:grpSpPr>
          <a:xfrm>
            <a:off x="755576" y="4149080"/>
            <a:ext cx="576064" cy="1296144"/>
            <a:chOff x="2195736" y="4581128"/>
            <a:chExt cx="576064" cy="1296144"/>
          </a:xfrm>
        </p:grpSpPr>
        <p:sp>
          <p:nvSpPr>
            <p:cNvPr id="27" name="26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cxnSp>
          <p:nvCxnSpPr>
            <p:cNvPr id="11" name="10 Conector recto de flecha"/>
            <p:cNvCxnSpPr>
              <a:stCxn id="27" idx="0"/>
              <a:endCxn id="7" idx="2"/>
            </p:cNvCxnSpPr>
            <p:nvPr/>
          </p:nvCxnSpPr>
          <p:spPr>
            <a:xfrm flipH="1" flipV="1">
              <a:off x="2411760" y="4581128"/>
              <a:ext cx="72008" cy="64807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33" name="32 Grupo"/>
          <p:cNvGrpSpPr/>
          <p:nvPr/>
        </p:nvGrpSpPr>
        <p:grpSpPr>
          <a:xfrm>
            <a:off x="1331640" y="4221088"/>
            <a:ext cx="576064" cy="1224136"/>
            <a:chOff x="2195736" y="4653136"/>
            <a:chExt cx="576064" cy="1224136"/>
          </a:xfrm>
        </p:grpSpPr>
        <p:sp>
          <p:nvSpPr>
            <p:cNvPr id="34" name="33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cxnSp>
          <p:nvCxnSpPr>
            <p:cNvPr id="35" name="34 Conector recto de flecha"/>
            <p:cNvCxnSpPr>
              <a:stCxn id="34" idx="0"/>
            </p:cNvCxnSpPr>
            <p:nvPr/>
          </p:nvCxnSpPr>
          <p:spPr>
            <a:xfrm flipV="1">
              <a:off x="2483768" y="4653136"/>
              <a:ext cx="0"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36" name="35 Rectángulo"/>
          <p:cNvSpPr/>
          <p:nvPr/>
        </p:nvSpPr>
        <p:spPr>
          <a:xfrm>
            <a:off x="1331640"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40" name="39 Rectángulo"/>
          <p:cNvSpPr/>
          <p:nvPr/>
        </p:nvSpPr>
        <p:spPr>
          <a:xfrm>
            <a:off x="1907704"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43" name="42 Rectángulo"/>
          <p:cNvSpPr/>
          <p:nvPr/>
        </p:nvSpPr>
        <p:spPr>
          <a:xfrm>
            <a:off x="2483768"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a:t>
            </a:r>
            <a:endParaRPr lang="es-MX" sz="3600" dirty="0">
              <a:solidFill>
                <a:schemeClr val="tx1"/>
              </a:solidFill>
            </a:endParaRPr>
          </a:p>
        </p:txBody>
      </p:sp>
      <p:sp>
        <p:nvSpPr>
          <p:cNvPr id="44" name="43 Rectángulo"/>
          <p:cNvSpPr/>
          <p:nvPr/>
        </p:nvSpPr>
        <p:spPr>
          <a:xfrm>
            <a:off x="3059832"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b</a:t>
            </a:r>
            <a:endParaRPr lang="es-MX" sz="3600" dirty="0">
              <a:solidFill>
                <a:schemeClr val="tx1"/>
              </a:solidFill>
            </a:endParaRPr>
          </a:p>
        </p:txBody>
      </p:sp>
      <p:sp>
        <p:nvSpPr>
          <p:cNvPr id="46" name="45 Rectángulo"/>
          <p:cNvSpPr/>
          <p:nvPr/>
        </p:nvSpPr>
        <p:spPr>
          <a:xfrm>
            <a:off x="4211960" y="3501008"/>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a:t>
            </a:r>
            <a:endParaRPr lang="es-MX" sz="3600" dirty="0">
              <a:solidFill>
                <a:schemeClr val="tx1"/>
              </a:solidFill>
            </a:endParaRPr>
          </a:p>
        </p:txBody>
      </p:sp>
      <p:grpSp>
        <p:nvGrpSpPr>
          <p:cNvPr id="47" name="46 Grupo"/>
          <p:cNvGrpSpPr/>
          <p:nvPr/>
        </p:nvGrpSpPr>
        <p:grpSpPr>
          <a:xfrm>
            <a:off x="4211960" y="4149080"/>
            <a:ext cx="576064" cy="1224136"/>
            <a:chOff x="2195736" y="4653136"/>
            <a:chExt cx="576064" cy="1224136"/>
          </a:xfrm>
        </p:grpSpPr>
        <p:sp>
          <p:nvSpPr>
            <p:cNvPr id="48" name="47 Rectángulo"/>
            <p:cNvSpPr/>
            <p:nvPr/>
          </p:nvSpPr>
          <p:spPr>
            <a:xfrm>
              <a:off x="2195736" y="5229200"/>
              <a:ext cx="576064"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600" dirty="0" smtClean="0">
                  <a:solidFill>
                    <a:schemeClr val="tx1"/>
                  </a:solidFill>
                </a:rPr>
                <a:t>C</a:t>
              </a:r>
              <a:endParaRPr lang="es-MX" sz="3600" dirty="0">
                <a:solidFill>
                  <a:schemeClr val="tx1"/>
                </a:solidFill>
              </a:endParaRPr>
            </a:p>
          </p:txBody>
        </p:sp>
        <p:cxnSp>
          <p:nvCxnSpPr>
            <p:cNvPr id="49" name="48 Conector recto de flecha"/>
            <p:cNvCxnSpPr>
              <a:stCxn id="48" idx="0"/>
              <a:endCxn id="46" idx="2"/>
            </p:cNvCxnSpPr>
            <p:nvPr/>
          </p:nvCxnSpPr>
          <p:spPr>
            <a:xfrm flipH="1" flipV="1">
              <a:off x="2411760" y="4653136"/>
              <a:ext cx="72008" cy="57606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
        <p:nvSpPr>
          <p:cNvPr id="4" name="3 CuadroTexto"/>
          <p:cNvSpPr txBox="1"/>
          <p:nvPr/>
        </p:nvSpPr>
        <p:spPr>
          <a:xfrm>
            <a:off x="5187796" y="2996952"/>
            <a:ext cx="3369833" cy="584775"/>
          </a:xfrm>
          <a:prstGeom prst="rect">
            <a:avLst/>
          </a:prstGeom>
          <a:noFill/>
        </p:spPr>
        <p:txBody>
          <a:bodyPr wrap="none" rtlCol="0">
            <a:spAutoFit/>
          </a:bodyPr>
          <a:lstStyle/>
          <a:p>
            <a:r>
              <a:rPr lang="es-MX" sz="3200" dirty="0" smtClean="0"/>
              <a:t>(</a:t>
            </a:r>
            <a:r>
              <a:rPr lang="es-MX" sz="3200" dirty="0" err="1" smtClean="0"/>
              <a:t>A#abba</a:t>
            </a:r>
            <a:r>
              <a:rPr lang="es-MX" sz="3200" dirty="0" smtClean="0"/>
              <a:t>##) |-</a:t>
            </a:r>
            <a:endParaRPr lang="es-MX" sz="3200" dirty="0"/>
          </a:p>
        </p:txBody>
      </p:sp>
      <p:sp>
        <p:nvSpPr>
          <p:cNvPr id="38" name="37 CuadroTexto"/>
          <p:cNvSpPr txBox="1"/>
          <p:nvPr/>
        </p:nvSpPr>
        <p:spPr>
          <a:xfrm>
            <a:off x="5187796" y="3501008"/>
            <a:ext cx="3371436" cy="584775"/>
          </a:xfrm>
          <a:prstGeom prst="rect">
            <a:avLst/>
          </a:prstGeom>
          <a:noFill/>
        </p:spPr>
        <p:txBody>
          <a:bodyPr wrap="none" rtlCol="0">
            <a:spAutoFit/>
          </a:bodyPr>
          <a:lstStyle/>
          <a:p>
            <a:r>
              <a:rPr lang="es-MX" sz="3200" dirty="0" smtClean="0"/>
              <a:t>(#</a:t>
            </a:r>
            <a:r>
              <a:rPr lang="es-MX" sz="3200" dirty="0" err="1" smtClean="0"/>
              <a:t>Babba</a:t>
            </a:r>
            <a:r>
              <a:rPr lang="es-MX" sz="3200" dirty="0" smtClean="0"/>
              <a:t>##) |-</a:t>
            </a:r>
            <a:endParaRPr lang="es-MX" sz="3200" dirty="0"/>
          </a:p>
        </p:txBody>
      </p:sp>
      <p:sp>
        <p:nvSpPr>
          <p:cNvPr id="39" name="38 CuadroTexto"/>
          <p:cNvSpPr txBox="1"/>
          <p:nvPr/>
        </p:nvSpPr>
        <p:spPr>
          <a:xfrm>
            <a:off x="5186193" y="4005064"/>
            <a:ext cx="3381054" cy="584775"/>
          </a:xfrm>
          <a:prstGeom prst="rect">
            <a:avLst/>
          </a:prstGeom>
          <a:noFill/>
        </p:spPr>
        <p:txBody>
          <a:bodyPr wrap="none" rtlCol="0">
            <a:spAutoFit/>
          </a:bodyPr>
          <a:lstStyle/>
          <a:p>
            <a:r>
              <a:rPr lang="es-MX" sz="3200" dirty="0" smtClean="0"/>
              <a:t>(#</a:t>
            </a:r>
            <a:r>
              <a:rPr lang="es-MX" sz="3200" dirty="0" err="1" smtClean="0"/>
              <a:t>bBbba</a:t>
            </a:r>
            <a:r>
              <a:rPr lang="es-MX" sz="3200" dirty="0" smtClean="0"/>
              <a:t>##) |-</a:t>
            </a:r>
            <a:endParaRPr lang="es-MX" sz="3200" dirty="0"/>
          </a:p>
        </p:txBody>
      </p:sp>
      <p:sp>
        <p:nvSpPr>
          <p:cNvPr id="41" name="40 CuadroTexto"/>
          <p:cNvSpPr txBox="1"/>
          <p:nvPr/>
        </p:nvSpPr>
        <p:spPr>
          <a:xfrm>
            <a:off x="5176575" y="4509120"/>
            <a:ext cx="3371436" cy="584775"/>
          </a:xfrm>
          <a:prstGeom prst="rect">
            <a:avLst/>
          </a:prstGeom>
          <a:noFill/>
        </p:spPr>
        <p:txBody>
          <a:bodyPr wrap="none" rtlCol="0">
            <a:spAutoFit/>
          </a:bodyPr>
          <a:lstStyle/>
          <a:p>
            <a:r>
              <a:rPr lang="es-MX" sz="3200" dirty="0" smtClean="0"/>
              <a:t>(#</a:t>
            </a:r>
            <a:r>
              <a:rPr lang="es-MX" sz="3200" dirty="0" err="1" smtClean="0"/>
              <a:t>baBba</a:t>
            </a:r>
            <a:r>
              <a:rPr lang="es-MX" sz="3200" dirty="0" smtClean="0"/>
              <a:t>##) |-</a:t>
            </a:r>
            <a:endParaRPr lang="es-MX" sz="3200" dirty="0"/>
          </a:p>
        </p:txBody>
      </p:sp>
      <p:sp>
        <p:nvSpPr>
          <p:cNvPr id="42" name="41 CuadroTexto"/>
          <p:cNvSpPr txBox="1"/>
          <p:nvPr/>
        </p:nvSpPr>
        <p:spPr>
          <a:xfrm>
            <a:off x="5186193" y="4941168"/>
            <a:ext cx="3361818" cy="584775"/>
          </a:xfrm>
          <a:prstGeom prst="rect">
            <a:avLst/>
          </a:prstGeom>
          <a:noFill/>
        </p:spPr>
        <p:txBody>
          <a:bodyPr wrap="none" rtlCol="0">
            <a:spAutoFit/>
          </a:bodyPr>
          <a:lstStyle/>
          <a:p>
            <a:r>
              <a:rPr lang="es-MX" sz="3200" dirty="0" smtClean="0"/>
              <a:t>(#</a:t>
            </a:r>
            <a:r>
              <a:rPr lang="es-MX" sz="3200" dirty="0" err="1" smtClean="0"/>
              <a:t>baaBa</a:t>
            </a:r>
            <a:r>
              <a:rPr lang="es-MX" sz="3200" dirty="0" smtClean="0"/>
              <a:t>##) |-</a:t>
            </a:r>
            <a:endParaRPr lang="es-MX" sz="3200" dirty="0"/>
          </a:p>
        </p:txBody>
      </p:sp>
      <p:sp>
        <p:nvSpPr>
          <p:cNvPr id="45" name="44 CuadroTexto"/>
          <p:cNvSpPr txBox="1"/>
          <p:nvPr/>
        </p:nvSpPr>
        <p:spPr>
          <a:xfrm>
            <a:off x="5195811" y="5445224"/>
            <a:ext cx="3371436" cy="584775"/>
          </a:xfrm>
          <a:prstGeom prst="rect">
            <a:avLst/>
          </a:prstGeom>
          <a:noFill/>
        </p:spPr>
        <p:txBody>
          <a:bodyPr wrap="none" rtlCol="0">
            <a:spAutoFit/>
          </a:bodyPr>
          <a:lstStyle/>
          <a:p>
            <a:r>
              <a:rPr lang="es-MX" sz="3200" dirty="0" smtClean="0"/>
              <a:t>(#</a:t>
            </a:r>
            <a:r>
              <a:rPr lang="es-MX" sz="3200" dirty="0" err="1" smtClean="0"/>
              <a:t>baabB</a:t>
            </a:r>
            <a:r>
              <a:rPr lang="es-MX" sz="3200" dirty="0" smtClean="0"/>
              <a:t>##) |-</a:t>
            </a:r>
            <a:endParaRPr lang="es-MX" sz="3200" dirty="0"/>
          </a:p>
        </p:txBody>
      </p:sp>
      <p:sp>
        <p:nvSpPr>
          <p:cNvPr id="50" name="49 CuadroTexto"/>
          <p:cNvSpPr txBox="1"/>
          <p:nvPr/>
        </p:nvSpPr>
        <p:spPr>
          <a:xfrm>
            <a:off x="5233012" y="5940569"/>
            <a:ext cx="2860078" cy="584775"/>
          </a:xfrm>
          <a:prstGeom prst="rect">
            <a:avLst/>
          </a:prstGeom>
          <a:noFill/>
        </p:spPr>
        <p:txBody>
          <a:bodyPr wrap="none" rtlCol="0">
            <a:spAutoFit/>
          </a:bodyPr>
          <a:lstStyle/>
          <a:p>
            <a:r>
              <a:rPr lang="es-MX" sz="3200" dirty="0" smtClean="0"/>
              <a:t>(#</a:t>
            </a:r>
            <a:r>
              <a:rPr lang="es-MX" sz="3200" dirty="0" err="1" smtClean="0"/>
              <a:t>baab#C</a:t>
            </a:r>
            <a:r>
              <a:rPr lang="es-MX" sz="3200" dirty="0" smtClean="0"/>
              <a:t>#)</a:t>
            </a:r>
            <a:endParaRPr lang="es-MX" sz="3200" dirty="0"/>
          </a:p>
        </p:txBody>
      </p:sp>
    </p:spTree>
    <p:extLst>
      <p:ext uri="{BB962C8B-B14F-4D97-AF65-F5344CB8AC3E}">
        <p14:creationId xmlns:p14="http://schemas.microsoft.com/office/powerpoint/2010/main" val="249893668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1000"/>
                                        <p:tgtEl>
                                          <p:spTgt spid="24"/>
                                        </p:tgtEl>
                                      </p:cBhvr>
                                    </p:animEffect>
                                    <p:anim calcmode="lin" valueType="num">
                                      <p:cBhvr>
                                        <p:cTn id="27" dur="1000" fill="hold"/>
                                        <p:tgtEl>
                                          <p:spTgt spid="24"/>
                                        </p:tgtEl>
                                        <p:attrNameLst>
                                          <p:attrName>ppt_x</p:attrName>
                                        </p:attrNameLst>
                                      </p:cBhvr>
                                      <p:tavLst>
                                        <p:tav tm="0">
                                          <p:val>
                                            <p:strVal val="#ppt_x"/>
                                          </p:val>
                                        </p:tav>
                                        <p:tav tm="100000">
                                          <p:val>
                                            <p:strVal val="#ppt_x"/>
                                          </p:val>
                                        </p:tav>
                                      </p:tavLst>
                                    </p:anim>
                                    <p:anim calcmode="lin" valueType="num">
                                      <p:cBhvr>
                                        <p:cTn id="28" dur="1000" fill="hold"/>
                                        <p:tgtEl>
                                          <p:spTgt spid="2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1000"/>
                                        <p:tgtEl>
                                          <p:spTgt spid="25"/>
                                        </p:tgtEl>
                                      </p:cBhvr>
                                    </p:animEffect>
                                    <p:anim calcmode="lin" valueType="num">
                                      <p:cBhvr>
                                        <p:cTn id="32" dur="1000" fill="hold"/>
                                        <p:tgtEl>
                                          <p:spTgt spid="25"/>
                                        </p:tgtEl>
                                        <p:attrNameLst>
                                          <p:attrName>ppt_x</p:attrName>
                                        </p:attrNameLst>
                                      </p:cBhvr>
                                      <p:tavLst>
                                        <p:tav tm="0">
                                          <p:val>
                                            <p:strVal val="#ppt_x"/>
                                          </p:val>
                                        </p:tav>
                                        <p:tav tm="100000">
                                          <p:val>
                                            <p:strVal val="#ppt_x"/>
                                          </p:val>
                                        </p:tav>
                                      </p:tavLst>
                                    </p:anim>
                                    <p:anim calcmode="lin" valueType="num">
                                      <p:cBhvr>
                                        <p:cTn id="33" dur="1000" fill="hold"/>
                                        <p:tgtEl>
                                          <p:spTgt spid="2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1000" fill="hold"/>
                                        <p:tgtEl>
                                          <p:spTgt spid="4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63" presetClass="path" presetSubtype="0" accel="50000" decel="50000" fill="hold" nodeType="clickEffect">
                                  <p:stCondLst>
                                    <p:cond delay="0"/>
                                  </p:stCondLst>
                                  <p:childTnLst>
                                    <p:animMotion origin="layout" path="M 2.22222E-6 -2.59259E-6 L 0.071 -0.00509 " pathEditMode="relative" rAng="0" ptsTypes="AA">
                                      <p:cBhvr>
                                        <p:cTn id="52" dur="2000" fill="hold"/>
                                        <p:tgtEl>
                                          <p:spTgt spid="13"/>
                                        </p:tgtEl>
                                        <p:attrNameLst>
                                          <p:attrName>ppt_x</p:attrName>
                                          <p:attrName>ppt_y</p:attrName>
                                        </p:attrNameLst>
                                      </p:cBhvr>
                                      <p:rCtr x="3542" y="-255"/>
                                    </p:animMotion>
                                  </p:childTnLst>
                                </p:cTn>
                              </p:par>
                            </p:childTnLst>
                          </p:cTn>
                        </p:par>
                        <p:par>
                          <p:cTn id="53" fill="hold">
                            <p:stCondLst>
                              <p:cond delay="2000"/>
                            </p:stCondLst>
                            <p:childTnLst>
                              <p:par>
                                <p:cTn id="54" presetID="1" presetClass="entr" presetSubtype="0"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childTnLst>
                                </p:cTn>
                              </p:par>
                            </p:childTnLst>
                          </p:cTn>
                        </p:par>
                        <p:par>
                          <p:cTn id="56" fill="hold">
                            <p:stCondLst>
                              <p:cond delay="2000"/>
                            </p:stCondLst>
                            <p:childTnLst>
                              <p:par>
                                <p:cTn id="57" presetID="1" presetClass="exit" presetSubtype="0" fill="hold" nodeType="afterEffect">
                                  <p:stCondLst>
                                    <p:cond delay="0"/>
                                  </p:stCondLst>
                                  <p:childTnLst>
                                    <p:set>
                                      <p:cBhvr>
                                        <p:cTn id="58" dur="1" fill="hold">
                                          <p:stCondLst>
                                            <p:cond delay="0"/>
                                          </p:stCondLst>
                                        </p:cTn>
                                        <p:tgtEl>
                                          <p:spTgt spid="1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63" presetClass="path" presetSubtype="0" accel="50000" decel="50000" fill="hold" nodeType="clickEffect">
                                  <p:stCondLst>
                                    <p:cond delay="0"/>
                                  </p:stCondLst>
                                  <p:childTnLst>
                                    <p:animMotion origin="layout" path="M 1.38889E-6 -0.00509 L 0.07101 -0.00509 " pathEditMode="relative" rAng="0" ptsTypes="AA">
                                      <p:cBhvr>
                                        <p:cTn id="70" dur="2000" fill="hold"/>
                                        <p:tgtEl>
                                          <p:spTgt spid="33"/>
                                        </p:tgtEl>
                                        <p:attrNameLst>
                                          <p:attrName>ppt_x</p:attrName>
                                          <p:attrName>ppt_y</p:attrName>
                                        </p:attrNameLst>
                                      </p:cBhvr>
                                      <p:rCtr x="3542" y="0"/>
                                    </p:animMotion>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63" presetClass="path" presetSubtype="0" accel="50000" decel="50000" fill="hold" nodeType="clickEffect">
                                  <p:stCondLst>
                                    <p:cond delay="0"/>
                                  </p:stCondLst>
                                  <p:childTnLst>
                                    <p:animMotion origin="layout" path="M 0.07101 -0.00509 L 0.13403 -0.00509 " pathEditMode="relative" rAng="0" ptsTypes="AA">
                                      <p:cBhvr>
                                        <p:cTn id="82" dur="2000" fill="hold"/>
                                        <p:tgtEl>
                                          <p:spTgt spid="33"/>
                                        </p:tgtEl>
                                        <p:attrNameLst>
                                          <p:attrName>ppt_x</p:attrName>
                                          <p:attrName>ppt_y</p:attrName>
                                        </p:attrNameLst>
                                      </p:cBhvr>
                                      <p:rCtr x="3142" y="0"/>
                                    </p:animMotion>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63" presetClass="path" presetSubtype="0" accel="50000" decel="50000" fill="hold" nodeType="clickEffect">
                                  <p:stCondLst>
                                    <p:cond delay="0"/>
                                  </p:stCondLst>
                                  <p:childTnLst>
                                    <p:animMotion origin="layout" path="M 0.13403 -0.00509 L 0.19496 -0.00509 " pathEditMode="relative" rAng="0" ptsTypes="AA">
                                      <p:cBhvr>
                                        <p:cTn id="94" dur="2000" fill="hold"/>
                                        <p:tgtEl>
                                          <p:spTgt spid="33"/>
                                        </p:tgtEl>
                                        <p:attrNameLst>
                                          <p:attrName>ppt_x</p:attrName>
                                          <p:attrName>ppt_y</p:attrName>
                                        </p:attrNameLst>
                                      </p:cBhvr>
                                      <p:rCtr x="3038" y="0"/>
                                    </p:animMotion>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2"/>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4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63" presetClass="path" presetSubtype="0" accel="50000" decel="50000" fill="hold" nodeType="clickEffect">
                                  <p:stCondLst>
                                    <p:cond delay="0"/>
                                  </p:stCondLst>
                                  <p:childTnLst>
                                    <p:animMotion origin="layout" path="M 0.19705 -0.00509 L 0.25208 -0.00509 " pathEditMode="relative" rAng="0" ptsTypes="AA">
                                      <p:cBhvr>
                                        <p:cTn id="106" dur="2000" fill="hold"/>
                                        <p:tgtEl>
                                          <p:spTgt spid="33"/>
                                        </p:tgtEl>
                                        <p:attrNameLst>
                                          <p:attrName>ppt_x</p:attrName>
                                          <p:attrName>ppt_y</p:attrName>
                                        </p:attrNameLst>
                                      </p:cBhvr>
                                      <p:rCtr x="2743" y="0"/>
                                    </p:animMotion>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5"/>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63" presetClass="path" presetSubtype="0" accel="50000" decel="50000" fill="hold" nodeType="clickEffect">
                                  <p:stCondLst>
                                    <p:cond delay="0"/>
                                  </p:stCondLst>
                                  <p:childTnLst>
                                    <p:animMotion origin="layout" path="M 0.25208 -0.00509 L 0.3151 -0.00509 " pathEditMode="relative" rAng="0" ptsTypes="AA">
                                      <p:cBhvr>
                                        <p:cTn id="114" dur="2000" fill="hold"/>
                                        <p:tgtEl>
                                          <p:spTgt spid="33"/>
                                        </p:tgtEl>
                                        <p:attrNameLst>
                                          <p:attrName>ppt_x</p:attrName>
                                          <p:attrName>ppt_y</p:attrName>
                                        </p:attrNameLst>
                                      </p:cBhvr>
                                      <p:rCtr x="3142" y="0"/>
                                    </p:animMotion>
                                  </p:childTnLst>
                                </p:cTn>
                              </p:par>
                            </p:childTnLst>
                          </p:cTn>
                        </p:par>
                        <p:par>
                          <p:cTn id="115" fill="hold">
                            <p:stCondLst>
                              <p:cond delay="2000"/>
                            </p:stCondLst>
                            <p:childTnLst>
                              <p:par>
                                <p:cTn id="116" presetID="1" presetClass="entr" presetSubtype="0" fill="hold" nodeType="afterEffect">
                                  <p:stCondLst>
                                    <p:cond delay="0"/>
                                  </p:stCondLst>
                                  <p:childTnLst>
                                    <p:set>
                                      <p:cBhvr>
                                        <p:cTn id="117" dur="1" fill="hold">
                                          <p:stCondLst>
                                            <p:cond delay="0"/>
                                          </p:stCondLst>
                                        </p:cTn>
                                        <p:tgtEl>
                                          <p:spTgt spid="47"/>
                                        </p:tgtEl>
                                        <p:attrNameLst>
                                          <p:attrName>style.visibility</p:attrName>
                                        </p:attrNameLst>
                                      </p:cBhvr>
                                      <p:to>
                                        <p:strVal val="visible"/>
                                      </p:to>
                                    </p:set>
                                  </p:childTnLst>
                                </p:cTn>
                              </p:par>
                              <p:par>
                                <p:cTn id="118" presetID="1" presetClass="exit" presetSubtype="0" fill="hold" nodeType="withEffect">
                                  <p:stCondLst>
                                    <p:cond delay="0"/>
                                  </p:stCondLst>
                                  <p:childTnLst>
                                    <p:set>
                                      <p:cBhvr>
                                        <p:cTn id="119" dur="1" fill="hold">
                                          <p:stCondLst>
                                            <p:cond delay="0"/>
                                          </p:stCondLst>
                                        </p:cTn>
                                        <p:tgtEl>
                                          <p:spTgt spid="33"/>
                                        </p:tgtEl>
                                        <p:attrNameLst>
                                          <p:attrName>style.visibility</p:attrName>
                                        </p:attrNameLst>
                                      </p:cBhvr>
                                      <p:to>
                                        <p:strVal val="hidden"/>
                                      </p:to>
                                    </p:set>
                                  </p:childTnLst>
                                </p:cTn>
                              </p:par>
                            </p:childTnLst>
                          </p:cTn>
                        </p:par>
                      </p:childTnLst>
                    </p:cTn>
                  </p:par>
                  <p:par>
                    <p:cTn id="120" fill="hold">
                      <p:stCondLst>
                        <p:cond delay="indefinite"/>
                      </p:stCondLst>
                      <p:childTnLst>
                        <p:par>
                          <p:cTn id="121" fill="hold">
                            <p:stCondLst>
                              <p:cond delay="0"/>
                            </p:stCondLst>
                            <p:childTnLst>
                              <p:par>
                                <p:cTn id="122" presetID="1" presetClass="entr" presetSubtype="0" fill="hold" grpId="0" nodeType="clickEffect">
                                  <p:stCondLst>
                                    <p:cond delay="0"/>
                                  </p:stCondLst>
                                  <p:childTnLst>
                                    <p:set>
                                      <p:cBhvr>
                                        <p:cTn id="123"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P spid="23" grpId="0" animBg="1"/>
      <p:bldP spid="24" grpId="0" animBg="1"/>
      <p:bldP spid="25" grpId="0" animBg="1"/>
      <p:bldP spid="26" grpId="0" animBg="1"/>
      <p:bldP spid="36" grpId="0" animBg="1"/>
      <p:bldP spid="40" grpId="0" animBg="1"/>
      <p:bldP spid="43" grpId="0" animBg="1"/>
      <p:bldP spid="44" grpId="0" animBg="1"/>
      <p:bldP spid="46" grpId="0" animBg="1"/>
      <p:bldP spid="4" grpId="0"/>
      <p:bldP spid="38" grpId="0"/>
      <p:bldP spid="39" grpId="0"/>
      <p:bldP spid="41" grpId="0"/>
      <p:bldP spid="42" grpId="0"/>
      <p:bldP spid="45"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eaLnBrk="1" hangingPunct="1"/>
            <a:r>
              <a:rPr lang="es-ES_tradnl" altLang="es-ES" smtClean="0"/>
              <a:t>Máquina de Turing</a:t>
            </a:r>
          </a:p>
        </p:txBody>
      </p:sp>
      <p:sp>
        <p:nvSpPr>
          <p:cNvPr id="8195" name="Rectangle 3"/>
          <p:cNvSpPr>
            <a:spLocks noGrp="1" noChangeArrowheads="1"/>
          </p:cNvSpPr>
          <p:nvPr>
            <p:ph idx="1"/>
          </p:nvPr>
        </p:nvSpPr>
        <p:spPr>
          <a:xfrm>
            <a:off x="611560" y="1834480"/>
            <a:ext cx="6380465" cy="4114800"/>
          </a:xfrm>
        </p:spPr>
        <p:txBody>
          <a:bodyPr/>
          <a:lstStyle/>
          <a:p>
            <a:pPr algn="ctr" eaLnBrk="1" hangingPunct="1">
              <a:buFont typeface="Wingdings" panose="05000000000000000000" pitchFamily="2" charset="2"/>
              <a:buNone/>
            </a:pPr>
            <a:r>
              <a:rPr lang="es-ES_tradnl" altLang="es-ES" dirty="0" smtClean="0"/>
              <a:t>Modelos</a:t>
            </a:r>
          </a:p>
          <a:p>
            <a:pPr eaLnBrk="1" hangingPunct="1"/>
            <a:r>
              <a:rPr lang="es-ES_tradnl" altLang="es-ES" dirty="0" smtClean="0"/>
              <a:t> Para reconocer lenguajes   </a:t>
            </a:r>
          </a:p>
          <a:p>
            <a:pPr eaLnBrk="1" hangingPunct="1"/>
            <a:r>
              <a:rPr lang="es-ES_tradnl" altLang="es-ES" dirty="0" smtClean="0"/>
              <a:t> Para enumerar lenguajes    </a:t>
            </a:r>
          </a:p>
          <a:p>
            <a:pPr eaLnBrk="1" hangingPunct="1"/>
            <a:r>
              <a:rPr lang="es-ES_tradnl" altLang="es-ES" dirty="0" smtClean="0"/>
              <a:t> Para calcular funciones  </a:t>
            </a:r>
          </a:p>
          <a:p>
            <a:pPr eaLnBrk="1" hangingPunct="1"/>
            <a:r>
              <a:rPr lang="es-ES_tradnl" altLang="es-ES" dirty="0" smtClean="0"/>
              <a:t> Lenguajes (</a:t>
            </a:r>
            <a:r>
              <a:rPr lang="es-ES_tradnl" altLang="es-ES" dirty="0" err="1" smtClean="0"/>
              <a:t>Decidibilidad</a:t>
            </a:r>
            <a:r>
              <a:rPr lang="es-ES_tradnl" altLang="es-ES" dirty="0" smtClean="0"/>
              <a:t>)</a:t>
            </a:r>
          </a:p>
          <a:p>
            <a:pPr eaLnBrk="1" hangingPunct="1"/>
            <a:r>
              <a:rPr lang="es-ES_tradnl" altLang="es-ES" dirty="0" smtClean="0"/>
              <a:t> Funciones (</a:t>
            </a:r>
            <a:r>
              <a:rPr lang="es-ES_tradnl" altLang="es-ES" dirty="0" err="1" smtClean="0"/>
              <a:t>Computabilidad</a:t>
            </a:r>
            <a:r>
              <a:rPr lang="es-ES_tradnl" altLang="es-ES" dirty="0" smtClean="0"/>
              <a:t>)</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504" y="404664"/>
            <a:ext cx="7274769" cy="1320800"/>
          </a:xfrm>
        </p:spPr>
        <p:txBody>
          <a:bodyPr/>
          <a:lstStyle/>
          <a:p>
            <a:pPr eaLnBrk="1" hangingPunct="1"/>
            <a:r>
              <a:rPr lang="es-ES_tradnl" altLang="es-ES" dirty="0" smtClean="0">
                <a:solidFill>
                  <a:schemeClr val="accent4">
                    <a:lumMod val="50000"/>
                  </a:schemeClr>
                </a:solidFill>
              </a:rPr>
              <a:t>Reconocer Lenguaje</a:t>
            </a:r>
          </a:p>
        </p:txBody>
      </p:sp>
      <p:sp>
        <p:nvSpPr>
          <p:cNvPr id="16387" name="Rectangle 3"/>
          <p:cNvSpPr>
            <a:spLocks noGrp="1" noChangeArrowheads="1"/>
          </p:cNvSpPr>
          <p:nvPr>
            <p:ph idx="1"/>
          </p:nvPr>
        </p:nvSpPr>
        <p:spPr>
          <a:xfrm>
            <a:off x="179512" y="1340768"/>
            <a:ext cx="7200800" cy="4700595"/>
          </a:xfrm>
        </p:spPr>
        <p:txBody>
          <a:bodyPr>
            <a:normAutofit/>
          </a:bodyPr>
          <a:lstStyle/>
          <a:p>
            <a:pPr eaLnBrk="1" hangingPunct="1">
              <a:buFontTx/>
              <a:buChar char="•"/>
            </a:pPr>
            <a:r>
              <a:rPr lang="es-ES_tradnl" altLang="es-ES" dirty="0" smtClean="0"/>
              <a:t>Una palabra </a:t>
            </a:r>
            <a:r>
              <a:rPr lang="es-ES_tradnl" altLang="es-ES" i="1" dirty="0" smtClean="0"/>
              <a:t>w</a:t>
            </a:r>
            <a:r>
              <a:rPr lang="es-ES_tradnl" altLang="es-ES" dirty="0" smtClean="0"/>
              <a:t> es aceptada por M si el proceso se detiene en un estado final, de lo contrario </a:t>
            </a:r>
            <a:r>
              <a:rPr lang="es-ES_tradnl" altLang="es-ES" i="1" dirty="0" smtClean="0"/>
              <a:t>w</a:t>
            </a:r>
            <a:r>
              <a:rPr lang="es-ES_tradnl" altLang="es-ES" dirty="0" smtClean="0"/>
              <a:t> es rechazada.</a:t>
            </a:r>
          </a:p>
          <a:p>
            <a:pPr eaLnBrk="1" hangingPunct="1">
              <a:buFontTx/>
              <a:buChar char="•"/>
            </a:pPr>
            <a:r>
              <a:rPr lang="es-ES_tradnl" altLang="es-ES" dirty="0" smtClean="0"/>
              <a:t>L(M) conjunto de palabras aceptadas por M.</a:t>
            </a:r>
          </a:p>
          <a:p>
            <a:pPr eaLnBrk="1" hangingPunct="1">
              <a:buFontTx/>
              <a:buChar char="•"/>
            </a:pPr>
            <a:r>
              <a:rPr lang="es-ES_tradnl" altLang="es-ES" dirty="0" smtClean="0"/>
              <a:t>Aceptación por detención (</a:t>
            </a:r>
            <a:r>
              <a:rPr lang="es-ES_tradnl" altLang="es-ES" dirty="0" err="1" smtClean="0"/>
              <a:t>Halting</a:t>
            </a:r>
            <a:r>
              <a:rPr lang="es-ES_tradnl" altLang="es-ES" dirty="0" smtClean="0"/>
              <a:t>) </a:t>
            </a:r>
          </a:p>
          <a:p>
            <a:pPr eaLnBrk="1" hangingPunct="1">
              <a:buFont typeface="Wingdings" panose="05000000000000000000" pitchFamily="2" charset="2"/>
              <a:buNone/>
            </a:pPr>
            <a:r>
              <a:rPr lang="es-ES_tradnl" altLang="es-ES" dirty="0" smtClean="0"/>
              <a:t>	M = (Q, </a:t>
            </a:r>
            <a:r>
              <a:rPr lang="es-ES_tradnl" altLang="es-ES" dirty="0" smtClean="0">
                <a:sym typeface="Symbol" panose="05050102010706020507" pitchFamily="18" charset="2"/>
              </a:rPr>
              <a:t>, , </a:t>
            </a:r>
            <a:r>
              <a:rPr lang="es-ES_tradnl" altLang="es-ES" dirty="0" smtClean="0"/>
              <a:t>, Ei, F)</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504" y="188640"/>
            <a:ext cx="7130753" cy="1320800"/>
          </a:xfrm>
        </p:spPr>
        <p:txBody>
          <a:bodyPr/>
          <a:lstStyle/>
          <a:p>
            <a:pPr eaLnBrk="1" hangingPunct="1"/>
            <a:r>
              <a:rPr lang="es-ES_tradnl" altLang="es-ES" dirty="0" smtClean="0">
                <a:solidFill>
                  <a:schemeClr val="accent4">
                    <a:lumMod val="50000"/>
                  </a:schemeClr>
                </a:solidFill>
              </a:rPr>
              <a:t>Reconocer Lenguaje</a:t>
            </a:r>
            <a:br>
              <a:rPr lang="es-ES_tradnl" altLang="es-ES" dirty="0" smtClean="0">
                <a:solidFill>
                  <a:schemeClr val="accent4">
                    <a:lumMod val="50000"/>
                  </a:schemeClr>
                </a:solidFill>
              </a:rPr>
            </a:br>
            <a:r>
              <a:rPr lang="es-ES_tradnl" altLang="es-ES" dirty="0" smtClean="0">
                <a:solidFill>
                  <a:schemeClr val="accent4">
                    <a:lumMod val="50000"/>
                  </a:schemeClr>
                </a:solidFill>
              </a:rPr>
              <a:t>Ejemplo</a:t>
            </a:r>
          </a:p>
        </p:txBody>
      </p:sp>
      <p:sp>
        <p:nvSpPr>
          <p:cNvPr id="17411" name="Rectangle 3"/>
          <p:cNvSpPr>
            <a:spLocks noGrp="1" noChangeArrowheads="1"/>
          </p:cNvSpPr>
          <p:nvPr>
            <p:ph idx="1"/>
          </p:nvPr>
        </p:nvSpPr>
        <p:spPr>
          <a:xfrm>
            <a:off x="395536" y="1772816"/>
            <a:ext cx="7776864" cy="4248472"/>
          </a:xfrm>
        </p:spPr>
        <p:txBody>
          <a:bodyPr>
            <a:noAutofit/>
          </a:bodyPr>
          <a:lstStyle/>
          <a:p>
            <a:pPr marL="0" indent="0" algn="ctr" eaLnBrk="1" hangingPunct="1">
              <a:buNone/>
            </a:pPr>
            <a:r>
              <a:rPr lang="es-ES_tradnl" altLang="es-ES" sz="3600" dirty="0" smtClean="0"/>
              <a:t>L = { w | w = 0</a:t>
            </a:r>
            <a:r>
              <a:rPr lang="es-ES_tradnl" altLang="es-ES" sz="3600" baseline="30000" dirty="0" smtClean="0"/>
              <a:t>n</a:t>
            </a:r>
            <a:r>
              <a:rPr lang="es-ES_tradnl" altLang="es-ES" sz="3600" dirty="0" smtClean="0"/>
              <a:t>1</a:t>
            </a:r>
            <a:r>
              <a:rPr lang="es-ES_tradnl" altLang="es-ES" sz="3600" baseline="30000" dirty="0" smtClean="0"/>
              <a:t>n</a:t>
            </a:r>
            <a:r>
              <a:rPr lang="es-ES_tradnl" altLang="es-ES" sz="3600" dirty="0" smtClean="0"/>
              <a:t> n</a:t>
            </a:r>
            <a:r>
              <a:rPr lang="es-ES_tradnl" altLang="es-ES" sz="3600" dirty="0" smtClean="0">
                <a:sym typeface="Symbol" panose="05050102010706020507" pitchFamily="18" charset="2"/>
              </a:rPr>
              <a:t></a:t>
            </a:r>
            <a:r>
              <a:rPr lang="es-ES_tradnl" altLang="es-ES" sz="3600" dirty="0" smtClean="0"/>
              <a:t>1 }</a:t>
            </a:r>
          </a:p>
          <a:p>
            <a:pPr eaLnBrk="1" hangingPunct="1">
              <a:buFontTx/>
              <a:buChar char="•"/>
            </a:pPr>
            <a:r>
              <a:rPr lang="es-ES_tradnl" altLang="es-ES" sz="3600" dirty="0" smtClean="0"/>
              <a:t>Todas las palabras por la misma cantidad de 0’s que de 1’s.</a:t>
            </a:r>
          </a:p>
          <a:p>
            <a:pPr eaLnBrk="1" hangingPunct="1">
              <a:buFontTx/>
              <a:buChar char="•"/>
            </a:pPr>
            <a:r>
              <a:rPr lang="es-ES_tradnl" altLang="es-ES" sz="3600" dirty="0" smtClean="0"/>
              <a:t>Los 0’s al inicio y los 1’s al final.</a:t>
            </a:r>
          </a:p>
          <a:p>
            <a:pPr eaLnBrk="1" hangingPunct="1">
              <a:buFontTx/>
              <a:buChar char="•"/>
            </a:pPr>
            <a:r>
              <a:rPr lang="es-ES_tradnl" altLang="es-ES" sz="3600" dirty="0" smtClean="0"/>
              <a:t>L = { 01,0011, 000111, 00001111…}</a:t>
            </a:r>
          </a:p>
          <a:p>
            <a:pPr eaLnBrk="1" hangingPunct="1">
              <a:buFontTx/>
              <a:buChar char="•"/>
            </a:pPr>
            <a:endParaRPr lang="es-ES_tradnl" altLang="es-ES" sz="3600" dirty="0" smtClean="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504" y="188640"/>
            <a:ext cx="7130753" cy="1080120"/>
          </a:xfrm>
        </p:spPr>
        <p:txBody>
          <a:bodyPr/>
          <a:lstStyle/>
          <a:p>
            <a:pPr eaLnBrk="1" hangingPunct="1"/>
            <a:r>
              <a:rPr lang="es-ES_tradnl" altLang="es-ES" dirty="0" smtClean="0">
                <a:solidFill>
                  <a:schemeClr val="accent4">
                    <a:lumMod val="50000"/>
                  </a:schemeClr>
                </a:solidFill>
              </a:rPr>
              <a:t>Ejemplo</a:t>
            </a:r>
          </a:p>
        </p:txBody>
      </p:sp>
      <p:sp>
        <p:nvSpPr>
          <p:cNvPr id="17411" name="Rectangle 3"/>
          <p:cNvSpPr>
            <a:spLocks noGrp="1" noChangeArrowheads="1"/>
          </p:cNvSpPr>
          <p:nvPr>
            <p:ph idx="1"/>
          </p:nvPr>
        </p:nvSpPr>
        <p:spPr>
          <a:xfrm>
            <a:off x="35496" y="1412776"/>
            <a:ext cx="8928992" cy="4752528"/>
          </a:xfrm>
        </p:spPr>
        <p:txBody>
          <a:bodyPr>
            <a:noAutofit/>
          </a:bodyPr>
          <a:lstStyle/>
          <a:p>
            <a:pPr eaLnBrk="1" hangingPunct="1">
              <a:buFontTx/>
              <a:buChar char="•"/>
            </a:pPr>
            <a:r>
              <a:rPr lang="es-ES_tradnl" altLang="es-ES" sz="2800" dirty="0" smtClean="0"/>
              <a:t>Para determinar si una palabra pertenece al lenguaje:</a:t>
            </a:r>
            <a:endParaRPr lang="es-ES_tradnl" altLang="es-ES" sz="2800" dirty="0"/>
          </a:p>
          <a:p>
            <a:pPr eaLnBrk="1" hangingPunct="1">
              <a:buFontTx/>
              <a:buChar char="•"/>
            </a:pPr>
            <a:r>
              <a:rPr lang="es-ES_tradnl" altLang="es-ES" dirty="0" smtClean="0"/>
              <a:t>Repetir el ciclo:</a:t>
            </a:r>
          </a:p>
          <a:p>
            <a:pPr lvl="1">
              <a:buFont typeface="Wingdings" panose="05000000000000000000" pitchFamily="2" charset="2"/>
              <a:buChar char="ü"/>
            </a:pPr>
            <a:r>
              <a:rPr lang="es-ES_tradnl" altLang="es-ES" dirty="0"/>
              <a:t>Cambiar el </a:t>
            </a:r>
            <a:r>
              <a:rPr lang="es-ES_tradnl" altLang="es-ES" b="1" dirty="0"/>
              <a:t>0</a:t>
            </a:r>
            <a:r>
              <a:rPr lang="es-ES_tradnl" altLang="es-ES" dirty="0"/>
              <a:t> más a la izquierda por </a:t>
            </a:r>
            <a:r>
              <a:rPr lang="es-ES_tradnl" altLang="es-ES" b="1" dirty="0"/>
              <a:t>X</a:t>
            </a:r>
          </a:p>
          <a:p>
            <a:pPr lvl="1">
              <a:buFont typeface="Wingdings" panose="05000000000000000000" pitchFamily="2" charset="2"/>
              <a:buChar char="ü"/>
            </a:pPr>
            <a:r>
              <a:rPr lang="es-ES_tradnl" altLang="es-ES" dirty="0"/>
              <a:t>Cambiar el </a:t>
            </a:r>
            <a:r>
              <a:rPr lang="es-ES_tradnl" altLang="es-ES" b="1" dirty="0"/>
              <a:t>1</a:t>
            </a:r>
            <a:r>
              <a:rPr lang="es-ES_tradnl" altLang="es-ES" dirty="0"/>
              <a:t> más </a:t>
            </a:r>
            <a:r>
              <a:rPr lang="es-ES_tradnl" altLang="es-ES" dirty="0" smtClean="0"/>
              <a:t>a la izquierda </a:t>
            </a:r>
            <a:r>
              <a:rPr lang="es-ES_tradnl" altLang="es-ES" dirty="0"/>
              <a:t>por </a:t>
            </a:r>
            <a:r>
              <a:rPr lang="es-ES_tradnl" altLang="es-ES" b="1" dirty="0" smtClean="0"/>
              <a:t>Y</a:t>
            </a:r>
          </a:p>
          <a:p>
            <a:pPr lvl="2">
              <a:buFont typeface="Wingdings" panose="05000000000000000000" pitchFamily="2" charset="2"/>
              <a:buChar char="ü"/>
            </a:pPr>
            <a:r>
              <a:rPr lang="es-ES_tradnl" altLang="es-ES" b="1" dirty="0" smtClean="0"/>
              <a:t>Palabra 000111  quedaría XXXYYY  ACEPTA</a:t>
            </a:r>
            <a:endParaRPr lang="es-ES_tradnl" altLang="es-ES" b="1" dirty="0"/>
          </a:p>
        </p:txBody>
      </p:sp>
    </p:spTree>
    <p:extLst>
      <p:ext uri="{BB962C8B-B14F-4D97-AF65-F5344CB8AC3E}">
        <p14:creationId xmlns:p14="http://schemas.microsoft.com/office/powerpoint/2010/main" val="359923038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504" y="260648"/>
            <a:ext cx="7130753" cy="1008112"/>
          </a:xfrm>
        </p:spPr>
        <p:txBody>
          <a:bodyPr/>
          <a:lstStyle/>
          <a:p>
            <a:pPr eaLnBrk="1" hangingPunct="1"/>
            <a:r>
              <a:rPr lang="es-ES_tradnl" altLang="es-ES" dirty="0" smtClean="0">
                <a:solidFill>
                  <a:schemeClr val="accent4">
                    <a:lumMod val="50000"/>
                  </a:schemeClr>
                </a:solidFill>
              </a:rPr>
              <a:t>Ejemplo</a:t>
            </a:r>
          </a:p>
        </p:txBody>
      </p:sp>
      <p:sp>
        <p:nvSpPr>
          <p:cNvPr id="17411" name="Rectangle 3"/>
          <p:cNvSpPr>
            <a:spLocks noGrp="1" noChangeArrowheads="1"/>
          </p:cNvSpPr>
          <p:nvPr>
            <p:ph idx="1"/>
          </p:nvPr>
        </p:nvSpPr>
        <p:spPr>
          <a:xfrm>
            <a:off x="35496" y="1412776"/>
            <a:ext cx="8928992" cy="4752528"/>
          </a:xfrm>
        </p:spPr>
        <p:txBody>
          <a:bodyPr>
            <a:noAutofit/>
          </a:bodyPr>
          <a:lstStyle/>
          <a:p>
            <a:pPr eaLnBrk="1" hangingPunct="1">
              <a:buFontTx/>
              <a:buChar char="•"/>
            </a:pPr>
            <a:r>
              <a:rPr lang="es-ES_tradnl" altLang="es-ES" dirty="0" smtClean="0"/>
              <a:t>Casos Especiales:</a:t>
            </a:r>
          </a:p>
          <a:p>
            <a:pPr lvl="1">
              <a:buFontTx/>
              <a:buChar char="•"/>
            </a:pPr>
            <a:r>
              <a:rPr lang="es-ES_tradnl" altLang="es-ES" dirty="0" smtClean="0"/>
              <a:t>Palabra 00011      queda XXXYY  RECHAZA</a:t>
            </a:r>
          </a:p>
          <a:p>
            <a:pPr lvl="2">
              <a:buFontTx/>
              <a:buChar char="•"/>
            </a:pPr>
            <a:r>
              <a:rPr lang="es-ES_tradnl" altLang="es-ES" dirty="0" smtClean="0"/>
              <a:t>Al buscar un 1, M encuentra un # entonces RECHAZA</a:t>
            </a:r>
          </a:p>
          <a:p>
            <a:pPr lvl="1">
              <a:buFontTx/>
              <a:buChar char="•"/>
            </a:pPr>
            <a:r>
              <a:rPr lang="es-ES_tradnl" altLang="es-ES" dirty="0" smtClean="0"/>
              <a:t>Palabra 00111    queda XXYY1 RECHAZA</a:t>
            </a:r>
          </a:p>
          <a:p>
            <a:pPr lvl="2">
              <a:buFontTx/>
              <a:buChar char="•"/>
            </a:pPr>
            <a:r>
              <a:rPr lang="es-ES_tradnl" altLang="es-ES" dirty="0" smtClean="0"/>
              <a:t>Al buscar un 0, ya no hay </a:t>
            </a:r>
            <a:r>
              <a:rPr lang="es-ES_tradnl" altLang="es-ES" dirty="0" smtClean="0">
                <a:sym typeface="Symbol" panose="05050102010706020507" pitchFamily="18" charset="2"/>
              </a:rPr>
              <a:t>entonces busca 1’s</a:t>
            </a:r>
            <a:endParaRPr lang="es-ES_tradnl" altLang="es-ES" dirty="0" smtClean="0"/>
          </a:p>
          <a:p>
            <a:pPr lvl="3" eaLnBrk="1" hangingPunct="1">
              <a:buFont typeface="Wingdings" panose="05000000000000000000" pitchFamily="2" charset="2"/>
              <a:buChar char="Ø"/>
            </a:pPr>
            <a:r>
              <a:rPr lang="es-ES_tradnl" altLang="es-ES" sz="2800" dirty="0" smtClean="0">
                <a:solidFill>
                  <a:schemeClr val="tx1"/>
                </a:solidFill>
              </a:rPr>
              <a:t>Si encuentra unos entonces RECHAZA</a:t>
            </a:r>
          </a:p>
          <a:p>
            <a:pPr lvl="3" eaLnBrk="1" hangingPunct="1">
              <a:buFont typeface="Wingdings" panose="05000000000000000000" pitchFamily="2" charset="2"/>
              <a:buChar char="Ø"/>
            </a:pPr>
            <a:r>
              <a:rPr lang="es-ES_tradnl" altLang="es-ES" sz="2800" dirty="0" smtClean="0">
                <a:solidFill>
                  <a:schemeClr val="tx1"/>
                </a:solidFill>
              </a:rPr>
              <a:t>Si no hay unos entonces ACEPTA</a:t>
            </a:r>
          </a:p>
        </p:txBody>
      </p:sp>
    </p:spTree>
    <p:extLst>
      <p:ext uri="{BB962C8B-B14F-4D97-AF65-F5344CB8AC3E}">
        <p14:creationId xmlns:p14="http://schemas.microsoft.com/office/powerpoint/2010/main" val="290944969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7504" y="188640"/>
            <a:ext cx="7130753" cy="1320800"/>
          </a:xfrm>
        </p:spPr>
        <p:txBody>
          <a:bodyPr/>
          <a:lstStyle/>
          <a:p>
            <a:pPr eaLnBrk="1" hangingPunct="1"/>
            <a:r>
              <a:rPr lang="es-ES_tradnl" altLang="es-ES" dirty="0" smtClean="0">
                <a:solidFill>
                  <a:schemeClr val="accent4">
                    <a:lumMod val="50000"/>
                  </a:schemeClr>
                </a:solidFill>
              </a:rPr>
              <a:t>Reconocer Lenguaje</a:t>
            </a:r>
            <a:br>
              <a:rPr lang="es-ES_tradnl" altLang="es-ES" dirty="0" smtClean="0">
                <a:solidFill>
                  <a:schemeClr val="accent4">
                    <a:lumMod val="50000"/>
                  </a:schemeClr>
                </a:solidFill>
              </a:rPr>
            </a:br>
            <a:r>
              <a:rPr lang="es-ES_tradnl" altLang="es-ES" dirty="0" smtClean="0">
                <a:solidFill>
                  <a:schemeClr val="accent4">
                    <a:lumMod val="50000"/>
                  </a:schemeClr>
                </a:solidFill>
              </a:rPr>
              <a:t>Ejemplo</a:t>
            </a:r>
          </a:p>
        </p:txBody>
      </p:sp>
      <p:grpSp>
        <p:nvGrpSpPr>
          <p:cNvPr id="32" name="31 Grupo"/>
          <p:cNvGrpSpPr/>
          <p:nvPr/>
        </p:nvGrpSpPr>
        <p:grpSpPr>
          <a:xfrm>
            <a:off x="574326" y="1700808"/>
            <a:ext cx="5797874" cy="4176464"/>
            <a:chOff x="214286" y="1700808"/>
            <a:chExt cx="5797874" cy="4176464"/>
          </a:xfrm>
        </p:grpSpPr>
        <p:sp>
          <p:nvSpPr>
            <p:cNvPr id="6" name="5 Elipse"/>
            <p:cNvSpPr/>
            <p:nvPr/>
          </p:nvSpPr>
          <p:spPr>
            <a:xfrm>
              <a:off x="1380963" y="3601293"/>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A</a:t>
              </a:r>
              <a:endParaRPr lang="es-MX" sz="2800" b="1" dirty="0">
                <a:solidFill>
                  <a:schemeClr val="accent4">
                    <a:lumMod val="50000"/>
                  </a:schemeClr>
                </a:solidFill>
              </a:endParaRPr>
            </a:p>
          </p:txBody>
        </p:sp>
        <p:sp>
          <p:nvSpPr>
            <p:cNvPr id="7" name="6 Elipse"/>
            <p:cNvSpPr/>
            <p:nvPr/>
          </p:nvSpPr>
          <p:spPr>
            <a:xfrm>
              <a:off x="3181163" y="3601293"/>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B</a:t>
              </a:r>
              <a:endParaRPr lang="es-MX" sz="2800" b="1" dirty="0">
                <a:solidFill>
                  <a:schemeClr val="accent4">
                    <a:lumMod val="50000"/>
                  </a:schemeClr>
                </a:solidFill>
              </a:endParaRPr>
            </a:p>
          </p:txBody>
        </p:sp>
        <p:sp>
          <p:nvSpPr>
            <p:cNvPr id="8" name="7 Elipse"/>
            <p:cNvSpPr/>
            <p:nvPr/>
          </p:nvSpPr>
          <p:spPr>
            <a:xfrm>
              <a:off x="1403648" y="5157192"/>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D</a:t>
              </a:r>
              <a:endParaRPr lang="es-MX" sz="2800" b="1" dirty="0">
                <a:solidFill>
                  <a:schemeClr val="accent4">
                    <a:lumMod val="50000"/>
                  </a:schemeClr>
                </a:solidFill>
              </a:endParaRPr>
            </a:p>
          </p:txBody>
        </p:sp>
        <p:cxnSp>
          <p:nvCxnSpPr>
            <p:cNvPr id="9" name="8 Conector recto de flecha"/>
            <p:cNvCxnSpPr>
              <a:endCxn id="6" idx="2"/>
            </p:cNvCxnSpPr>
            <p:nvPr/>
          </p:nvCxnSpPr>
          <p:spPr>
            <a:xfrm>
              <a:off x="948915" y="3961333"/>
              <a:ext cx="432048" cy="0"/>
            </a:xfrm>
            <a:prstGeom prst="straightConnector1">
              <a:avLst/>
            </a:prstGeom>
            <a:ln w="5715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a:stCxn id="6" idx="6"/>
              <a:endCxn id="7" idx="2"/>
            </p:cNvCxnSpPr>
            <p:nvPr/>
          </p:nvCxnSpPr>
          <p:spPr>
            <a:xfrm>
              <a:off x="2245059" y="3961333"/>
              <a:ext cx="936104"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2173051" y="3457277"/>
              <a:ext cx="946093" cy="461665"/>
            </a:xfrm>
            <a:prstGeom prst="rect">
              <a:avLst/>
            </a:prstGeom>
            <a:noFill/>
          </p:spPr>
          <p:txBody>
            <a:bodyPr wrap="none" rtlCol="0">
              <a:spAutoFit/>
            </a:bodyPr>
            <a:lstStyle/>
            <a:p>
              <a:r>
                <a:rPr lang="es-MX" sz="2400" dirty="0" smtClean="0"/>
                <a:t>0/XR</a:t>
              </a:r>
              <a:endParaRPr lang="es-MX" sz="2400" dirty="0"/>
            </a:p>
          </p:txBody>
        </p:sp>
        <p:cxnSp>
          <p:nvCxnSpPr>
            <p:cNvPr id="12" name="11 Conector recto de flecha"/>
            <p:cNvCxnSpPr/>
            <p:nvPr/>
          </p:nvCxnSpPr>
          <p:spPr>
            <a:xfrm>
              <a:off x="4045259" y="3918942"/>
              <a:ext cx="1080120"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4117267" y="3427660"/>
              <a:ext cx="880369" cy="461665"/>
            </a:xfrm>
            <a:prstGeom prst="rect">
              <a:avLst/>
            </a:prstGeom>
            <a:noFill/>
          </p:spPr>
          <p:txBody>
            <a:bodyPr wrap="none" rtlCol="0">
              <a:spAutoFit/>
            </a:bodyPr>
            <a:lstStyle/>
            <a:p>
              <a:r>
                <a:rPr lang="es-MX" sz="2400" dirty="0" smtClean="0"/>
                <a:t>1/YL</a:t>
              </a:r>
              <a:endParaRPr lang="es-MX" sz="2400" dirty="0"/>
            </a:p>
          </p:txBody>
        </p:sp>
        <p:cxnSp>
          <p:nvCxnSpPr>
            <p:cNvPr id="14" name="13 Conector angular"/>
            <p:cNvCxnSpPr>
              <a:stCxn id="7" idx="7"/>
              <a:endCxn id="7" idx="1"/>
            </p:cNvCxnSpPr>
            <p:nvPr/>
          </p:nvCxnSpPr>
          <p:spPr>
            <a:xfrm rot="16200000" flipV="1">
              <a:off x="3613211" y="3401242"/>
              <a:ext cx="12700" cy="611008"/>
            </a:xfrm>
            <a:prstGeom prst="bentConnector3">
              <a:avLst>
                <a:gd name="adj1" fmla="val 263033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181163" y="2521173"/>
              <a:ext cx="930063" cy="830997"/>
            </a:xfrm>
            <a:prstGeom prst="rect">
              <a:avLst/>
            </a:prstGeom>
            <a:noFill/>
          </p:spPr>
          <p:txBody>
            <a:bodyPr wrap="none" rtlCol="0">
              <a:spAutoFit/>
            </a:bodyPr>
            <a:lstStyle/>
            <a:p>
              <a:r>
                <a:rPr lang="es-MX" sz="2400" dirty="0" smtClean="0"/>
                <a:t>0/0R</a:t>
              </a:r>
            </a:p>
            <a:p>
              <a:r>
                <a:rPr lang="es-MX" sz="2400" dirty="0" smtClean="0"/>
                <a:t>Y/YR</a:t>
              </a:r>
            </a:p>
          </p:txBody>
        </p:sp>
        <p:sp>
          <p:nvSpPr>
            <p:cNvPr id="16" name="15 Elipse"/>
            <p:cNvSpPr/>
            <p:nvPr/>
          </p:nvSpPr>
          <p:spPr>
            <a:xfrm>
              <a:off x="3373523" y="5285101"/>
              <a:ext cx="648072" cy="464261"/>
            </a:xfrm>
            <a:prstGeom prst="ellipse">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18 Elipse"/>
            <p:cNvSpPr/>
            <p:nvPr/>
          </p:nvSpPr>
          <p:spPr>
            <a:xfrm>
              <a:off x="5125379" y="3601293"/>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C</a:t>
              </a:r>
              <a:endParaRPr lang="es-MX" sz="2800" b="1" dirty="0">
                <a:solidFill>
                  <a:schemeClr val="accent4">
                    <a:lumMod val="50000"/>
                  </a:schemeClr>
                </a:solidFill>
              </a:endParaRPr>
            </a:p>
          </p:txBody>
        </p:sp>
        <p:sp>
          <p:nvSpPr>
            <p:cNvPr id="20" name="19 Elipse"/>
            <p:cNvSpPr/>
            <p:nvPr/>
          </p:nvSpPr>
          <p:spPr>
            <a:xfrm>
              <a:off x="3275856" y="5157192"/>
              <a:ext cx="864096" cy="720080"/>
            </a:xfrm>
            <a:prstGeom prst="ellipse">
              <a:avLst/>
            </a:prstGeom>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800" b="1" dirty="0" smtClean="0">
                  <a:solidFill>
                    <a:schemeClr val="accent4">
                      <a:lumMod val="50000"/>
                    </a:schemeClr>
                  </a:solidFill>
                </a:rPr>
                <a:t>E</a:t>
              </a:r>
              <a:endParaRPr lang="es-MX" sz="2800" b="1" dirty="0">
                <a:solidFill>
                  <a:schemeClr val="accent4">
                    <a:lumMod val="50000"/>
                  </a:schemeClr>
                </a:solidFill>
              </a:endParaRPr>
            </a:p>
          </p:txBody>
        </p:sp>
        <p:sp>
          <p:nvSpPr>
            <p:cNvPr id="22" name="21 CuadroTexto"/>
            <p:cNvSpPr txBox="1"/>
            <p:nvPr/>
          </p:nvSpPr>
          <p:spPr>
            <a:xfrm>
              <a:off x="3564197" y="1700808"/>
              <a:ext cx="962123" cy="461665"/>
            </a:xfrm>
            <a:prstGeom prst="rect">
              <a:avLst/>
            </a:prstGeom>
            <a:noFill/>
          </p:spPr>
          <p:txBody>
            <a:bodyPr wrap="none" rtlCol="0">
              <a:spAutoFit/>
            </a:bodyPr>
            <a:lstStyle/>
            <a:p>
              <a:r>
                <a:rPr lang="es-MX" sz="2400" dirty="0" smtClean="0"/>
                <a:t>X/XR</a:t>
              </a:r>
              <a:endParaRPr lang="es-MX" sz="2400" dirty="0"/>
            </a:p>
          </p:txBody>
        </p:sp>
        <p:cxnSp>
          <p:nvCxnSpPr>
            <p:cNvPr id="23" name="22 Conector angular"/>
            <p:cNvCxnSpPr>
              <a:stCxn id="19" idx="7"/>
              <a:endCxn id="19" idx="1"/>
            </p:cNvCxnSpPr>
            <p:nvPr/>
          </p:nvCxnSpPr>
          <p:spPr>
            <a:xfrm rot="16200000" flipV="1">
              <a:off x="5557427" y="3401242"/>
              <a:ext cx="12700" cy="611008"/>
            </a:xfrm>
            <a:prstGeom prst="bentConnector3">
              <a:avLst>
                <a:gd name="adj1" fmla="val 263033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5125379" y="2554272"/>
              <a:ext cx="886781" cy="830997"/>
            </a:xfrm>
            <a:prstGeom prst="rect">
              <a:avLst/>
            </a:prstGeom>
            <a:noFill/>
          </p:spPr>
          <p:txBody>
            <a:bodyPr wrap="none" rtlCol="0">
              <a:spAutoFit/>
            </a:bodyPr>
            <a:lstStyle/>
            <a:p>
              <a:r>
                <a:rPr lang="es-MX" sz="2400" dirty="0" smtClean="0"/>
                <a:t>Y/YL</a:t>
              </a:r>
            </a:p>
            <a:p>
              <a:r>
                <a:rPr lang="es-MX" sz="2400" dirty="0" smtClean="0"/>
                <a:t>0/0L</a:t>
              </a:r>
            </a:p>
          </p:txBody>
        </p:sp>
        <p:cxnSp>
          <p:nvCxnSpPr>
            <p:cNvPr id="28" name="27 Conector angular"/>
            <p:cNvCxnSpPr>
              <a:stCxn id="19" idx="6"/>
              <a:endCxn id="6" idx="0"/>
            </p:cNvCxnSpPr>
            <p:nvPr/>
          </p:nvCxnSpPr>
          <p:spPr>
            <a:xfrm flipH="1" flipV="1">
              <a:off x="1813011" y="3601293"/>
              <a:ext cx="4176464" cy="360040"/>
            </a:xfrm>
            <a:prstGeom prst="bentConnector4">
              <a:avLst>
                <a:gd name="adj1" fmla="val -5474"/>
                <a:gd name="adj2" fmla="val 454502"/>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a:stCxn id="6" idx="4"/>
              <a:endCxn id="8" idx="0"/>
            </p:cNvCxnSpPr>
            <p:nvPr/>
          </p:nvCxnSpPr>
          <p:spPr>
            <a:xfrm>
              <a:off x="1813011" y="4321373"/>
              <a:ext cx="22685" cy="835819"/>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2" name="41 CuadroTexto"/>
            <p:cNvSpPr txBox="1"/>
            <p:nvPr/>
          </p:nvSpPr>
          <p:spPr>
            <a:xfrm>
              <a:off x="1907704" y="4437112"/>
              <a:ext cx="917239" cy="461665"/>
            </a:xfrm>
            <a:prstGeom prst="rect">
              <a:avLst/>
            </a:prstGeom>
            <a:noFill/>
          </p:spPr>
          <p:txBody>
            <a:bodyPr wrap="none" rtlCol="0">
              <a:spAutoFit/>
            </a:bodyPr>
            <a:lstStyle/>
            <a:p>
              <a:r>
                <a:rPr lang="es-MX" sz="2400" dirty="0" smtClean="0"/>
                <a:t>Y/YR</a:t>
              </a:r>
              <a:endParaRPr lang="es-MX" sz="2400" dirty="0"/>
            </a:p>
          </p:txBody>
        </p:sp>
        <p:cxnSp>
          <p:nvCxnSpPr>
            <p:cNvPr id="43" name="42 Conector recto de flecha"/>
            <p:cNvCxnSpPr>
              <a:stCxn id="8" idx="6"/>
              <a:endCxn id="20" idx="2"/>
            </p:cNvCxnSpPr>
            <p:nvPr/>
          </p:nvCxnSpPr>
          <p:spPr>
            <a:xfrm>
              <a:off x="2267744" y="5517232"/>
              <a:ext cx="1008112" cy="0"/>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6" name="45 Conector angular"/>
            <p:cNvCxnSpPr>
              <a:stCxn id="8" idx="1"/>
              <a:endCxn id="8" idx="2"/>
            </p:cNvCxnSpPr>
            <p:nvPr/>
          </p:nvCxnSpPr>
          <p:spPr>
            <a:xfrm rot="16200000" flipH="1" flipV="1">
              <a:off x="1339626" y="5326666"/>
              <a:ext cx="254587" cy="126544"/>
            </a:xfrm>
            <a:prstGeom prst="bentConnector4">
              <a:avLst>
                <a:gd name="adj1" fmla="val -131214"/>
                <a:gd name="adj2" fmla="val 280649"/>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9" name="58 CuadroTexto"/>
            <p:cNvSpPr txBox="1"/>
            <p:nvPr/>
          </p:nvSpPr>
          <p:spPr>
            <a:xfrm>
              <a:off x="214286" y="4936524"/>
              <a:ext cx="917239" cy="461665"/>
            </a:xfrm>
            <a:prstGeom prst="rect">
              <a:avLst/>
            </a:prstGeom>
            <a:noFill/>
          </p:spPr>
          <p:txBody>
            <a:bodyPr wrap="none" rtlCol="0">
              <a:spAutoFit/>
            </a:bodyPr>
            <a:lstStyle/>
            <a:p>
              <a:r>
                <a:rPr lang="es-MX" sz="2400" dirty="0" smtClean="0"/>
                <a:t>Y/YR</a:t>
              </a:r>
              <a:endParaRPr lang="es-MX" sz="2400" dirty="0"/>
            </a:p>
          </p:txBody>
        </p:sp>
        <p:sp>
          <p:nvSpPr>
            <p:cNvPr id="70" name="69 CuadroTexto"/>
            <p:cNvSpPr txBox="1"/>
            <p:nvPr/>
          </p:nvSpPr>
          <p:spPr>
            <a:xfrm>
              <a:off x="2286609" y="5055567"/>
              <a:ext cx="1042273" cy="461665"/>
            </a:xfrm>
            <a:prstGeom prst="rect">
              <a:avLst/>
            </a:prstGeom>
            <a:noFill/>
          </p:spPr>
          <p:txBody>
            <a:bodyPr wrap="none" rtlCol="0">
              <a:spAutoFit/>
            </a:bodyPr>
            <a:lstStyle/>
            <a:p>
              <a:r>
                <a:rPr lang="es-MX" sz="2400" dirty="0" smtClean="0"/>
                <a:t>#/#R</a:t>
              </a:r>
              <a:endParaRPr lang="es-MX" sz="2400" dirty="0"/>
            </a:p>
          </p:txBody>
        </p:sp>
        <p:sp>
          <p:nvSpPr>
            <p:cNvPr id="36895" name="36894 Elipse"/>
            <p:cNvSpPr/>
            <p:nvPr/>
          </p:nvSpPr>
          <p:spPr>
            <a:xfrm>
              <a:off x="3468216" y="5285101"/>
              <a:ext cx="527720" cy="464261"/>
            </a:xfrm>
            <a:prstGeom prst="ellipse">
              <a:avLst/>
            </a:prstGeom>
            <a:no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31625027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20688"/>
            <a:ext cx="6347713" cy="1320800"/>
          </a:xfrm>
        </p:spPr>
        <p:txBody>
          <a:bodyPr/>
          <a:lstStyle/>
          <a:p>
            <a:r>
              <a:rPr lang="es-MX" dirty="0" smtClean="0"/>
              <a:t>Ejemplo:</a:t>
            </a:r>
            <a:br>
              <a:rPr lang="es-MX" dirty="0" smtClean="0"/>
            </a:br>
            <a:r>
              <a:rPr lang="es-MX" dirty="0" smtClean="0"/>
              <a:t>0011</a:t>
            </a:r>
            <a:endParaRPr lang="es-MX" dirty="0"/>
          </a:p>
        </p:txBody>
      </p:sp>
      <p:sp>
        <p:nvSpPr>
          <p:cNvPr id="3" name="2 Marcador de contenido"/>
          <p:cNvSpPr>
            <a:spLocks noGrp="1"/>
          </p:cNvSpPr>
          <p:nvPr>
            <p:ph idx="1"/>
          </p:nvPr>
        </p:nvSpPr>
        <p:spPr>
          <a:xfrm>
            <a:off x="609598" y="2160590"/>
            <a:ext cx="7202762" cy="4004714"/>
          </a:xfrm>
        </p:spPr>
        <p:txBody>
          <a:bodyPr>
            <a:normAutofit fontScale="92500" lnSpcReduction="10000"/>
          </a:bodyPr>
          <a:lstStyle/>
          <a:p>
            <a:endParaRPr lang="es-MX" sz="1000" dirty="0" smtClean="0"/>
          </a:p>
          <a:p>
            <a:r>
              <a:rPr lang="es-MX" dirty="0" smtClean="0"/>
              <a:t>(A0011#) |- (XB011#) |- (X0B11#)</a:t>
            </a:r>
          </a:p>
          <a:p>
            <a:pPr marL="0" indent="0">
              <a:buNone/>
            </a:pPr>
            <a:r>
              <a:rPr lang="es-MX" dirty="0" smtClean="0"/>
              <a:t>   (XC0Y1#) |- (CX0Y1#) |- (XA0Y1#)</a:t>
            </a:r>
          </a:p>
          <a:p>
            <a:pPr marL="0" indent="0">
              <a:buNone/>
            </a:pPr>
            <a:r>
              <a:rPr lang="es-MX" dirty="0" smtClean="0"/>
              <a:t>   (XXBY1#) |- </a:t>
            </a:r>
            <a:r>
              <a:rPr lang="es-MX" dirty="0"/>
              <a:t>(</a:t>
            </a:r>
            <a:r>
              <a:rPr lang="es-MX" dirty="0" smtClean="0"/>
              <a:t>XXYB1#)</a:t>
            </a:r>
            <a:r>
              <a:rPr lang="es-MX" dirty="0"/>
              <a:t> |- (</a:t>
            </a:r>
            <a:r>
              <a:rPr lang="es-MX" dirty="0" smtClean="0"/>
              <a:t>XXCYY#)</a:t>
            </a:r>
          </a:p>
          <a:p>
            <a:pPr marL="0" indent="0">
              <a:buNone/>
            </a:pPr>
            <a:r>
              <a:rPr lang="es-MX" dirty="0"/>
              <a:t> </a:t>
            </a:r>
            <a:r>
              <a:rPr lang="es-MX" dirty="0" smtClean="0"/>
              <a:t>  </a:t>
            </a:r>
            <a:r>
              <a:rPr lang="es-MX" dirty="0"/>
              <a:t>(</a:t>
            </a:r>
            <a:r>
              <a:rPr lang="es-MX" dirty="0" smtClean="0"/>
              <a:t>XCXYY#) |- (XXAYY#) |- (XXAYY#)</a:t>
            </a:r>
          </a:p>
          <a:p>
            <a:pPr marL="0" indent="0">
              <a:buNone/>
            </a:pPr>
            <a:r>
              <a:rPr lang="es-MX" dirty="0" smtClean="0"/>
              <a:t>   (XXYDY#) |- </a:t>
            </a:r>
            <a:r>
              <a:rPr lang="es-MX" dirty="0"/>
              <a:t>(</a:t>
            </a:r>
            <a:r>
              <a:rPr lang="es-MX" dirty="0" smtClean="0"/>
              <a:t>XXYYD#) |- </a:t>
            </a:r>
            <a:r>
              <a:rPr lang="es-MX" dirty="0"/>
              <a:t>(</a:t>
            </a:r>
            <a:r>
              <a:rPr lang="es-MX" dirty="0" smtClean="0"/>
              <a:t>XXYY#E)</a:t>
            </a:r>
          </a:p>
          <a:p>
            <a:pPr marL="0" indent="0" algn="ctr">
              <a:buNone/>
            </a:pPr>
            <a:r>
              <a:rPr lang="es-MX" dirty="0">
                <a:solidFill>
                  <a:schemeClr val="accent4">
                    <a:lumMod val="50000"/>
                  </a:schemeClr>
                </a:solidFill>
              </a:rPr>
              <a:t> </a:t>
            </a:r>
            <a:r>
              <a:rPr lang="es-MX" dirty="0" smtClean="0">
                <a:solidFill>
                  <a:schemeClr val="accent4">
                    <a:lumMod val="50000"/>
                  </a:schemeClr>
                </a:solidFill>
              </a:rPr>
              <a:t>  SE ACEPTA, </a:t>
            </a:r>
          </a:p>
          <a:p>
            <a:pPr marL="0" indent="0" algn="ctr">
              <a:buNone/>
            </a:pPr>
            <a:r>
              <a:rPr lang="es-MX" dirty="0" smtClean="0">
                <a:solidFill>
                  <a:schemeClr val="accent4">
                    <a:lumMod val="50000"/>
                  </a:schemeClr>
                </a:solidFill>
              </a:rPr>
              <a:t>QUEDÓ EN ESTADO FINAL</a:t>
            </a:r>
            <a:endParaRPr lang="es-MX" dirty="0">
              <a:solidFill>
                <a:schemeClr val="accent4">
                  <a:lumMod val="50000"/>
                </a:schemeClr>
              </a:solidFill>
            </a:endParaRPr>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5691"/>
            <a:ext cx="3345557" cy="235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932348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20688"/>
            <a:ext cx="6347713" cy="1320800"/>
          </a:xfrm>
        </p:spPr>
        <p:txBody>
          <a:bodyPr/>
          <a:lstStyle/>
          <a:p>
            <a:r>
              <a:rPr lang="es-MX" dirty="0" smtClean="0"/>
              <a:t>Ejemplo</a:t>
            </a:r>
            <a:br>
              <a:rPr lang="es-MX" dirty="0" smtClean="0"/>
            </a:br>
            <a:r>
              <a:rPr lang="es-MX" dirty="0" smtClean="0"/>
              <a:t>00111</a:t>
            </a:r>
            <a:endParaRPr lang="es-MX" dirty="0"/>
          </a:p>
        </p:txBody>
      </p:sp>
      <p:sp>
        <p:nvSpPr>
          <p:cNvPr id="3" name="2 Marcador de contenido"/>
          <p:cNvSpPr>
            <a:spLocks noGrp="1"/>
          </p:cNvSpPr>
          <p:nvPr>
            <p:ph idx="1"/>
          </p:nvPr>
        </p:nvSpPr>
        <p:spPr>
          <a:xfrm>
            <a:off x="609598" y="2160590"/>
            <a:ext cx="7202762" cy="3880773"/>
          </a:xfrm>
        </p:spPr>
        <p:txBody>
          <a:bodyPr>
            <a:normAutofit fontScale="92500"/>
          </a:bodyPr>
          <a:lstStyle/>
          <a:p>
            <a:endParaRPr lang="es-MX" sz="1000" dirty="0" smtClean="0"/>
          </a:p>
          <a:p>
            <a:r>
              <a:rPr lang="es-MX" dirty="0" smtClean="0"/>
              <a:t>(A00111#) |- (XB0111#) |- (X0B111#)</a:t>
            </a:r>
          </a:p>
          <a:p>
            <a:pPr marL="0" indent="0">
              <a:buNone/>
            </a:pPr>
            <a:r>
              <a:rPr lang="es-MX" dirty="0" smtClean="0"/>
              <a:t>   (XC0Y11#) |- (CX0Y11#) |- (XA0Y11#)</a:t>
            </a:r>
          </a:p>
          <a:p>
            <a:pPr marL="0" indent="0">
              <a:buNone/>
            </a:pPr>
            <a:r>
              <a:rPr lang="es-MX" dirty="0" smtClean="0"/>
              <a:t>   (XXBY11#) |- </a:t>
            </a:r>
            <a:r>
              <a:rPr lang="es-MX" dirty="0"/>
              <a:t>(</a:t>
            </a:r>
            <a:r>
              <a:rPr lang="es-MX" dirty="0" smtClean="0"/>
              <a:t>XXYB11#) </a:t>
            </a:r>
            <a:r>
              <a:rPr lang="es-MX" dirty="0"/>
              <a:t>|- (</a:t>
            </a:r>
            <a:r>
              <a:rPr lang="es-MX" dirty="0" smtClean="0"/>
              <a:t>XXCYY1#)</a:t>
            </a:r>
          </a:p>
          <a:p>
            <a:pPr marL="0" indent="0">
              <a:buNone/>
            </a:pPr>
            <a:r>
              <a:rPr lang="es-MX" dirty="0"/>
              <a:t> </a:t>
            </a:r>
            <a:r>
              <a:rPr lang="es-MX" dirty="0" smtClean="0"/>
              <a:t>  </a:t>
            </a:r>
            <a:r>
              <a:rPr lang="es-MX" dirty="0"/>
              <a:t>(</a:t>
            </a:r>
            <a:r>
              <a:rPr lang="es-MX" dirty="0" smtClean="0"/>
              <a:t>XCXYY1#) |- (XXAYY1#) |- (XXAYY1#)</a:t>
            </a:r>
          </a:p>
          <a:p>
            <a:pPr marL="0" indent="0">
              <a:buNone/>
            </a:pPr>
            <a:r>
              <a:rPr lang="es-MX" dirty="0" smtClean="0"/>
              <a:t>   (XXYDY1#) |- </a:t>
            </a:r>
            <a:r>
              <a:rPr lang="es-MX" dirty="0"/>
              <a:t>(</a:t>
            </a:r>
            <a:r>
              <a:rPr lang="es-MX" dirty="0" smtClean="0"/>
              <a:t>XXYYD1#) |-  HALT </a:t>
            </a:r>
          </a:p>
          <a:p>
            <a:pPr marL="0" indent="0" algn="ctr">
              <a:buNone/>
            </a:pPr>
            <a:r>
              <a:rPr lang="es-MX" dirty="0">
                <a:solidFill>
                  <a:schemeClr val="accent4">
                    <a:lumMod val="50000"/>
                  </a:schemeClr>
                </a:solidFill>
              </a:rPr>
              <a:t> </a:t>
            </a:r>
            <a:r>
              <a:rPr lang="es-MX" dirty="0" smtClean="0">
                <a:solidFill>
                  <a:schemeClr val="accent4">
                    <a:lumMod val="50000"/>
                  </a:schemeClr>
                </a:solidFill>
              </a:rPr>
              <a:t>  SE RECHAZA</a:t>
            </a:r>
            <a:endParaRPr lang="es-MX" dirty="0">
              <a:solidFill>
                <a:schemeClr val="accent4">
                  <a:lumMod val="50000"/>
                </a:schemeClr>
              </a:solidFill>
            </a:endParaRPr>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5691"/>
            <a:ext cx="3345557" cy="235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8654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20688"/>
            <a:ext cx="6347713" cy="1320800"/>
          </a:xfrm>
        </p:spPr>
        <p:txBody>
          <a:bodyPr/>
          <a:lstStyle/>
          <a:p>
            <a:r>
              <a:rPr lang="es-MX" dirty="0" smtClean="0"/>
              <a:t>Ejemplo</a:t>
            </a:r>
            <a:br>
              <a:rPr lang="es-MX" dirty="0" smtClean="0"/>
            </a:br>
            <a:r>
              <a:rPr lang="es-MX" dirty="0" smtClean="0"/>
              <a:t>00011</a:t>
            </a:r>
            <a:endParaRPr lang="es-MX" dirty="0"/>
          </a:p>
        </p:txBody>
      </p:sp>
      <p:sp>
        <p:nvSpPr>
          <p:cNvPr id="3" name="2 Marcador de contenido"/>
          <p:cNvSpPr>
            <a:spLocks noGrp="1"/>
          </p:cNvSpPr>
          <p:nvPr>
            <p:ph idx="1"/>
          </p:nvPr>
        </p:nvSpPr>
        <p:spPr>
          <a:xfrm>
            <a:off x="609598" y="2160590"/>
            <a:ext cx="8210874" cy="4364754"/>
          </a:xfrm>
        </p:spPr>
        <p:txBody>
          <a:bodyPr>
            <a:normAutofit fontScale="92500" lnSpcReduction="20000"/>
          </a:bodyPr>
          <a:lstStyle/>
          <a:p>
            <a:endParaRPr lang="es-MX" sz="1000" dirty="0" smtClean="0"/>
          </a:p>
          <a:p>
            <a:r>
              <a:rPr lang="es-MX" dirty="0" smtClean="0"/>
              <a:t>(A00011#) |- (XB0011#) |- (X0B011#) </a:t>
            </a:r>
            <a:r>
              <a:rPr lang="es-MX" dirty="0"/>
              <a:t>|-</a:t>
            </a:r>
            <a:endParaRPr lang="es-MX" dirty="0" smtClean="0"/>
          </a:p>
          <a:p>
            <a:pPr marL="0" indent="0">
              <a:buNone/>
            </a:pPr>
            <a:r>
              <a:rPr lang="es-MX" dirty="0" smtClean="0"/>
              <a:t>   (X00B11#) |- (X0C0Y1#) |- (XC00Y1#) |- </a:t>
            </a:r>
          </a:p>
          <a:p>
            <a:pPr marL="0" indent="0">
              <a:buNone/>
            </a:pPr>
            <a:r>
              <a:rPr lang="es-MX" dirty="0" smtClean="0"/>
              <a:t>   (CX00Y1#) |- (XA00Y1#) |- </a:t>
            </a:r>
            <a:r>
              <a:rPr lang="es-MX" dirty="0"/>
              <a:t>(</a:t>
            </a:r>
            <a:r>
              <a:rPr lang="es-MX" dirty="0" smtClean="0"/>
              <a:t>XXB0Y1#) </a:t>
            </a:r>
            <a:r>
              <a:rPr lang="es-MX" dirty="0"/>
              <a:t>|- </a:t>
            </a:r>
            <a:r>
              <a:rPr lang="es-MX" dirty="0" smtClean="0"/>
              <a:t>          </a:t>
            </a:r>
          </a:p>
          <a:p>
            <a:pPr marL="0" indent="0">
              <a:buNone/>
            </a:pPr>
            <a:r>
              <a:rPr lang="es-MX" dirty="0"/>
              <a:t> </a:t>
            </a:r>
            <a:r>
              <a:rPr lang="es-MX" dirty="0" smtClean="0"/>
              <a:t>  (XX0BY1#) |- (XX0YB1#) |- (XX0YCY#) |- </a:t>
            </a:r>
          </a:p>
          <a:p>
            <a:pPr marL="0" indent="0">
              <a:buNone/>
            </a:pPr>
            <a:r>
              <a:rPr lang="es-MX" dirty="0" smtClean="0"/>
              <a:t>   (XX0CYY#) |- (XXC0YY#) |- (XCX0YY#) |- </a:t>
            </a:r>
          </a:p>
          <a:p>
            <a:pPr marL="0" indent="0">
              <a:buNone/>
            </a:pPr>
            <a:r>
              <a:rPr lang="es-MX" dirty="0"/>
              <a:t> </a:t>
            </a:r>
            <a:r>
              <a:rPr lang="es-MX" dirty="0" smtClean="0"/>
              <a:t>  (XXA0YY#) |- </a:t>
            </a:r>
            <a:r>
              <a:rPr lang="es-MX" dirty="0"/>
              <a:t>(</a:t>
            </a:r>
            <a:r>
              <a:rPr lang="es-MX" dirty="0" smtClean="0"/>
              <a:t>XXXBYY#) |- (XXXYBY#) |-</a:t>
            </a:r>
          </a:p>
          <a:p>
            <a:pPr marL="0" indent="0">
              <a:buNone/>
            </a:pPr>
            <a:r>
              <a:rPr lang="es-MX" dirty="0" smtClean="0"/>
              <a:t>   (XXXYYB#) |-  HALT</a:t>
            </a:r>
          </a:p>
          <a:p>
            <a:pPr marL="0" indent="0">
              <a:buNone/>
            </a:pPr>
            <a:r>
              <a:rPr lang="es-MX" dirty="0">
                <a:solidFill>
                  <a:schemeClr val="accent4">
                    <a:lumMod val="50000"/>
                  </a:schemeClr>
                </a:solidFill>
              </a:rPr>
              <a:t> </a:t>
            </a:r>
            <a:r>
              <a:rPr lang="es-MX" dirty="0" smtClean="0">
                <a:solidFill>
                  <a:schemeClr val="accent4">
                    <a:lumMod val="50000"/>
                  </a:schemeClr>
                </a:solidFill>
              </a:rPr>
              <a:t>   SE RECHAZA</a:t>
            </a:r>
            <a:endParaRPr lang="es-MX" dirty="0">
              <a:solidFill>
                <a:schemeClr val="accent4">
                  <a:lumMod val="50000"/>
                </a:schemeClr>
              </a:solidFill>
            </a:endParaRPr>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5691"/>
            <a:ext cx="3345557" cy="235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1896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p:cNvGrpSpPr/>
          <p:nvPr/>
        </p:nvGrpSpPr>
        <p:grpSpPr>
          <a:xfrm>
            <a:off x="0" y="650112"/>
            <a:ext cx="9144000" cy="5947240"/>
            <a:chOff x="0" y="-27384"/>
            <a:chExt cx="9144000" cy="5947240"/>
          </a:xfrm>
        </p:grpSpPr>
        <p:pic>
          <p:nvPicPr>
            <p:cNvPr id="2" name="Imagen 1"/>
            <p:cNvPicPr>
              <a:picLocks noChangeAspect="1"/>
            </p:cNvPicPr>
            <p:nvPr/>
          </p:nvPicPr>
          <p:blipFill>
            <a:blip r:embed="rId2"/>
            <a:stretch>
              <a:fillRect/>
            </a:stretch>
          </p:blipFill>
          <p:spPr>
            <a:xfrm>
              <a:off x="0" y="-27384"/>
              <a:ext cx="9144000" cy="4100526"/>
            </a:xfrm>
            <a:prstGeom prst="rect">
              <a:avLst/>
            </a:prstGeom>
          </p:spPr>
        </p:pic>
        <p:cxnSp>
          <p:nvCxnSpPr>
            <p:cNvPr id="4" name="Conector recto de flecha 3"/>
            <p:cNvCxnSpPr/>
            <p:nvPr/>
          </p:nvCxnSpPr>
          <p:spPr>
            <a:xfrm flipV="1">
              <a:off x="2411760" y="2852936"/>
              <a:ext cx="864096" cy="1944216"/>
            </a:xfrm>
            <a:prstGeom prst="straightConnector1">
              <a:avLst/>
            </a:prstGeom>
            <a:ln w="571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 name="Elipse 5"/>
            <p:cNvSpPr/>
            <p:nvPr/>
          </p:nvSpPr>
          <p:spPr>
            <a:xfrm>
              <a:off x="2970659" y="2204864"/>
              <a:ext cx="1008112" cy="648072"/>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7" name="Imagen 6"/>
            <p:cNvPicPr>
              <a:picLocks noChangeAspect="1"/>
            </p:cNvPicPr>
            <p:nvPr/>
          </p:nvPicPr>
          <p:blipFill>
            <a:blip r:embed="rId3"/>
            <a:stretch>
              <a:fillRect/>
            </a:stretch>
          </p:blipFill>
          <p:spPr>
            <a:xfrm>
              <a:off x="1153294" y="4721214"/>
              <a:ext cx="2321421" cy="1198642"/>
            </a:xfrm>
            <a:prstGeom prst="rect">
              <a:avLst/>
            </a:prstGeom>
          </p:spPr>
        </p:pic>
      </p:grpSp>
    </p:spTree>
    <p:extLst>
      <p:ext uri="{BB962C8B-B14F-4D97-AF65-F5344CB8AC3E}">
        <p14:creationId xmlns:p14="http://schemas.microsoft.com/office/powerpoint/2010/main" val="312058425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7504" y="404664"/>
            <a:ext cx="6986737" cy="1320800"/>
          </a:xfrm>
        </p:spPr>
        <p:txBody>
          <a:bodyPr/>
          <a:lstStyle/>
          <a:p>
            <a:pPr eaLnBrk="1" hangingPunct="1"/>
            <a:r>
              <a:rPr lang="es-ES_tradnl" altLang="es-ES" dirty="0" smtClean="0">
                <a:solidFill>
                  <a:schemeClr val="accent4">
                    <a:lumMod val="50000"/>
                  </a:schemeClr>
                </a:solidFill>
              </a:rPr>
              <a:t>Generadora del Lenguaje</a:t>
            </a:r>
          </a:p>
        </p:txBody>
      </p:sp>
      <p:sp>
        <p:nvSpPr>
          <p:cNvPr id="18435" name="Rectangle 3"/>
          <p:cNvSpPr>
            <a:spLocks noGrp="1" noChangeArrowheads="1"/>
          </p:cNvSpPr>
          <p:nvPr>
            <p:ph idx="1"/>
          </p:nvPr>
        </p:nvSpPr>
        <p:spPr>
          <a:xfrm>
            <a:off x="395536" y="1492443"/>
            <a:ext cx="6770713" cy="3880773"/>
          </a:xfrm>
        </p:spPr>
        <p:txBody>
          <a:bodyPr>
            <a:normAutofit/>
          </a:bodyPr>
          <a:lstStyle/>
          <a:p>
            <a:pPr eaLnBrk="1" hangingPunct="1">
              <a:buFontTx/>
              <a:buChar char="•"/>
            </a:pPr>
            <a:r>
              <a:rPr lang="es-ES_tradnl" altLang="es-ES" sz="3600" dirty="0" smtClean="0"/>
              <a:t>Escribe las palabras del lenguaje separados por un símbolo especial.</a:t>
            </a:r>
          </a:p>
          <a:p>
            <a:pPr eaLnBrk="1" hangingPunct="1">
              <a:buFontTx/>
              <a:buChar char="•"/>
            </a:pPr>
            <a:r>
              <a:rPr lang="es-ES_tradnl" altLang="es-ES" sz="3600" dirty="0" smtClean="0"/>
              <a:t>Ejemplo: L ={</a:t>
            </a:r>
            <a:r>
              <a:rPr lang="es-ES_tradnl" altLang="es-ES" sz="3600" dirty="0" err="1" smtClean="0"/>
              <a:t>a</a:t>
            </a:r>
            <a:r>
              <a:rPr lang="es-ES_tradnl" altLang="es-ES" sz="3600" baseline="30000" dirty="0" err="1" smtClean="0"/>
              <a:t>n</a:t>
            </a:r>
            <a:r>
              <a:rPr lang="es-ES_tradnl" altLang="es-ES" sz="3600" dirty="0" err="1" smtClean="0"/>
              <a:t>b</a:t>
            </a:r>
            <a:r>
              <a:rPr lang="es-ES_tradnl" altLang="es-ES" sz="3600" baseline="30000" dirty="0" err="1" smtClean="0"/>
              <a:t>n</a:t>
            </a:r>
            <a:r>
              <a:rPr lang="es-ES_tradnl" altLang="es-ES" sz="3600" dirty="0" err="1" smtClean="0"/>
              <a:t>c</a:t>
            </a:r>
            <a:r>
              <a:rPr lang="es-ES_tradnl" altLang="es-ES" sz="3600" baseline="30000" dirty="0" err="1" smtClean="0"/>
              <a:t>n</a:t>
            </a:r>
            <a:r>
              <a:rPr lang="es-ES_tradnl" altLang="es-ES" sz="3600" dirty="0" smtClean="0"/>
              <a:t> : n &gt;0}</a:t>
            </a:r>
          </a:p>
          <a:p>
            <a:pPr algn="ctr" eaLnBrk="1" hangingPunct="1">
              <a:buFontTx/>
              <a:buNone/>
            </a:pPr>
            <a:r>
              <a:rPr lang="es-ES_tradnl" altLang="es-ES" sz="3600" dirty="0" smtClean="0"/>
              <a:t>CINTA: abc</a:t>
            </a:r>
            <a:r>
              <a:rPr lang="es-ES_tradnl" altLang="es-ES" sz="3600" b="1" dirty="0" smtClean="0"/>
              <a:t>1</a:t>
            </a:r>
            <a:r>
              <a:rPr lang="es-ES_tradnl" altLang="es-ES" sz="3600" dirty="0" smtClean="0"/>
              <a:t>aabbcc</a:t>
            </a:r>
            <a:r>
              <a:rPr lang="es-ES_tradnl" altLang="es-ES" sz="3600" b="1" dirty="0" smtClean="0"/>
              <a:t>1</a:t>
            </a:r>
            <a:r>
              <a:rPr lang="es-ES_tradnl" altLang="es-ES" sz="3600" dirty="0" smtClean="0"/>
              <a:t>aaabbbccc</a:t>
            </a:r>
            <a:r>
              <a:rPr lang="es-ES_tradnl" altLang="es-ES" sz="3600" b="1" dirty="0" smtClean="0"/>
              <a:t>1</a:t>
            </a:r>
            <a:r>
              <a:rPr lang="es-ES_tradnl" altLang="es-ES" sz="3600" dirty="0" smtClean="0"/>
              <a:t>…</a:t>
            </a:r>
          </a:p>
          <a:p>
            <a:pPr eaLnBrk="1" hangingPunct="1">
              <a:buFontTx/>
              <a:buNone/>
            </a:pPr>
            <a:endParaRPr lang="es-ES_tradnl" altLang="es-ES" sz="3600" dirty="0" smtClean="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5496" y="609600"/>
            <a:ext cx="7634809" cy="1320800"/>
          </a:xfrm>
        </p:spPr>
        <p:txBody>
          <a:bodyPr/>
          <a:lstStyle/>
          <a:p>
            <a:pPr eaLnBrk="1" hangingPunct="1"/>
            <a:r>
              <a:rPr lang="es-ES_tradnl" altLang="es-ES" dirty="0" smtClean="0">
                <a:solidFill>
                  <a:schemeClr val="accent4">
                    <a:lumMod val="50000"/>
                  </a:schemeClr>
                </a:solidFill>
              </a:rPr>
              <a:t>Construcción Modular de MT</a:t>
            </a:r>
          </a:p>
        </p:txBody>
      </p:sp>
      <p:sp>
        <p:nvSpPr>
          <p:cNvPr id="19459" name="Rectangle 3"/>
          <p:cNvSpPr>
            <a:spLocks noGrp="1" noChangeArrowheads="1"/>
          </p:cNvSpPr>
          <p:nvPr>
            <p:ph idx="1"/>
          </p:nvPr>
        </p:nvSpPr>
        <p:spPr>
          <a:xfrm>
            <a:off x="566738" y="1752600"/>
            <a:ext cx="8001000" cy="2844800"/>
          </a:xfrm>
        </p:spPr>
        <p:txBody>
          <a:bodyPr>
            <a:normAutofit fontScale="92500" lnSpcReduction="20000"/>
          </a:bodyPr>
          <a:lstStyle/>
          <a:p>
            <a:pPr eaLnBrk="1" hangingPunct="1"/>
            <a:r>
              <a:rPr lang="es-ES_tradnl" altLang="es-ES" sz="2600" smtClean="0"/>
              <a:t>Básicas:</a:t>
            </a:r>
          </a:p>
          <a:p>
            <a:pPr marL="819150" lvl="1" indent="-285750" eaLnBrk="1" hangingPunct="1"/>
            <a:r>
              <a:rPr lang="es-ES_tradnl" altLang="es-ES" sz="2200" smtClean="0"/>
              <a:t>R: moverse un posición a la derecha</a:t>
            </a:r>
          </a:p>
          <a:p>
            <a:pPr marL="819150" lvl="1" indent="-285750" eaLnBrk="1" hangingPunct="1"/>
            <a:r>
              <a:rPr lang="es-ES_tradnl" altLang="es-ES" sz="2200" smtClean="0"/>
              <a:t>L: moverse una posición a la izquierda</a:t>
            </a:r>
          </a:p>
          <a:p>
            <a:pPr marL="819150" lvl="1" indent="-285750" eaLnBrk="1" hangingPunct="1"/>
            <a:r>
              <a:rPr lang="es-ES_tradnl" altLang="es-ES" sz="2200" smtClean="0"/>
              <a:t>Y: Escribe el símbolo y en la celda actual</a:t>
            </a:r>
          </a:p>
          <a:p>
            <a:pPr marL="819150" lvl="1" indent="-285750" eaLnBrk="1" hangingPunct="1"/>
            <a:r>
              <a:rPr lang="es-ES_tradnl" altLang="es-ES" sz="2200" smtClean="0"/>
              <a:t>R</a:t>
            </a:r>
            <a:r>
              <a:rPr lang="es-ES_tradnl" altLang="es-ES" baseline="-25000" smtClean="0"/>
              <a:t>x</a:t>
            </a:r>
            <a:r>
              <a:rPr lang="es-ES_tradnl" altLang="es-ES" sz="2200" smtClean="0"/>
              <a:t>: primera x a la derecha de la celda actual</a:t>
            </a:r>
          </a:p>
          <a:p>
            <a:pPr marL="819150" lvl="1" indent="-285750" eaLnBrk="1" hangingPunct="1"/>
            <a:r>
              <a:rPr lang="es-ES_tradnl" altLang="es-ES" sz="2200" smtClean="0"/>
              <a:t>R</a:t>
            </a:r>
            <a:r>
              <a:rPr lang="es-ES_tradnl" altLang="es-ES" baseline="-25000" smtClean="0"/>
              <a:t>y</a:t>
            </a:r>
            <a:r>
              <a:rPr lang="es-ES_tradnl" altLang="es-ES" sz="2200" smtClean="0"/>
              <a:t>: primera y a la derecha de la celda actual</a:t>
            </a:r>
          </a:p>
          <a:p>
            <a:pPr eaLnBrk="1" hangingPunct="1"/>
            <a:r>
              <a:rPr lang="es-ES_tradnl" altLang="es-ES" sz="2600" smtClean="0"/>
              <a:t>Abreviaturas</a:t>
            </a:r>
          </a:p>
        </p:txBody>
      </p:sp>
      <p:sp>
        <p:nvSpPr>
          <p:cNvPr id="19460" name="Line 4"/>
          <p:cNvSpPr>
            <a:spLocks noChangeShapeType="1"/>
          </p:cNvSpPr>
          <p:nvPr/>
        </p:nvSpPr>
        <p:spPr bwMode="auto">
          <a:xfrm>
            <a:off x="1752600" y="5284788"/>
            <a:ext cx="914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61" name="Line 6"/>
          <p:cNvSpPr>
            <a:spLocks noChangeShapeType="1"/>
          </p:cNvSpPr>
          <p:nvPr/>
        </p:nvSpPr>
        <p:spPr bwMode="auto">
          <a:xfrm>
            <a:off x="6781800" y="51816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62" name="Line 7"/>
          <p:cNvSpPr>
            <a:spLocks noChangeShapeType="1"/>
          </p:cNvSpPr>
          <p:nvPr/>
        </p:nvSpPr>
        <p:spPr bwMode="auto">
          <a:xfrm>
            <a:off x="5181600" y="53340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63" name="Line 8"/>
          <p:cNvSpPr>
            <a:spLocks noChangeShapeType="1"/>
          </p:cNvSpPr>
          <p:nvPr/>
        </p:nvSpPr>
        <p:spPr bwMode="auto">
          <a:xfrm>
            <a:off x="5181600" y="57150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64" name="Line 9"/>
          <p:cNvSpPr>
            <a:spLocks noChangeShapeType="1"/>
          </p:cNvSpPr>
          <p:nvPr/>
        </p:nvSpPr>
        <p:spPr bwMode="auto">
          <a:xfrm>
            <a:off x="5181600" y="49530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65" name="Text Box 10"/>
          <p:cNvSpPr txBox="1">
            <a:spLocks noChangeArrowheads="1"/>
          </p:cNvSpPr>
          <p:nvPr/>
        </p:nvSpPr>
        <p:spPr bwMode="auto">
          <a:xfrm>
            <a:off x="5486400" y="4572000"/>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x</a:t>
            </a:r>
          </a:p>
        </p:txBody>
      </p:sp>
      <p:sp>
        <p:nvSpPr>
          <p:cNvPr id="19466" name="Text Box 11"/>
          <p:cNvSpPr txBox="1">
            <a:spLocks noChangeArrowheads="1"/>
          </p:cNvSpPr>
          <p:nvPr/>
        </p:nvSpPr>
        <p:spPr bwMode="auto">
          <a:xfrm>
            <a:off x="5486400" y="4876800"/>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y</a:t>
            </a:r>
          </a:p>
        </p:txBody>
      </p:sp>
      <p:sp>
        <p:nvSpPr>
          <p:cNvPr id="19467" name="Text Box 12"/>
          <p:cNvSpPr txBox="1">
            <a:spLocks noChangeArrowheads="1"/>
          </p:cNvSpPr>
          <p:nvPr/>
        </p:nvSpPr>
        <p:spPr bwMode="auto">
          <a:xfrm>
            <a:off x="5486400" y="5257800"/>
            <a:ext cx="303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z</a:t>
            </a:r>
          </a:p>
        </p:txBody>
      </p:sp>
      <p:sp>
        <p:nvSpPr>
          <p:cNvPr id="19468" name="Text Box 14"/>
          <p:cNvSpPr txBox="1">
            <a:spLocks noChangeArrowheads="1"/>
          </p:cNvSpPr>
          <p:nvPr/>
        </p:nvSpPr>
        <p:spPr bwMode="auto">
          <a:xfrm>
            <a:off x="6934200" y="4724400"/>
            <a:ext cx="725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x,y,z</a:t>
            </a:r>
          </a:p>
        </p:txBody>
      </p:sp>
      <p:sp>
        <p:nvSpPr>
          <p:cNvPr id="19469" name="Text Box 15"/>
          <p:cNvSpPr txBox="1">
            <a:spLocks noChangeArrowheads="1"/>
          </p:cNvSpPr>
          <p:nvPr/>
        </p:nvSpPr>
        <p:spPr bwMode="auto">
          <a:xfrm>
            <a:off x="1981200" y="4800600"/>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x</a:t>
            </a:r>
          </a:p>
        </p:txBody>
      </p:sp>
      <p:sp>
        <p:nvSpPr>
          <p:cNvPr id="19470" name="Line 16"/>
          <p:cNvSpPr>
            <a:spLocks noChangeShapeType="1"/>
          </p:cNvSpPr>
          <p:nvPr/>
        </p:nvSpPr>
        <p:spPr bwMode="auto">
          <a:xfrm>
            <a:off x="3352800" y="5284788"/>
            <a:ext cx="914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71" name="Text Box 17"/>
          <p:cNvSpPr txBox="1">
            <a:spLocks noChangeArrowheads="1"/>
          </p:cNvSpPr>
          <p:nvPr/>
        </p:nvSpPr>
        <p:spPr bwMode="auto">
          <a:xfrm>
            <a:off x="3581400" y="4800600"/>
            <a:ext cx="538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x/x</a:t>
            </a:r>
          </a:p>
        </p:txBody>
      </p:sp>
      <p:sp>
        <p:nvSpPr>
          <p:cNvPr id="19472" name="Text Box 18"/>
          <p:cNvSpPr txBox="1">
            <a:spLocks noChangeArrowheads="1"/>
          </p:cNvSpPr>
          <p:nvPr/>
        </p:nvSpPr>
        <p:spPr bwMode="auto">
          <a:xfrm>
            <a:off x="2895600" y="4953000"/>
            <a:ext cx="3794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just"/>
            <a:r>
              <a:rPr lang="es-ES_tradnl" altLang="es-ES" sz="2800">
                <a:latin typeface="Times New Roman" panose="02020603050405020304" pitchFamily="18" charset="0"/>
                <a:sym typeface="Symbol" panose="05050102010706020507" pitchFamily="18" charset="2"/>
              </a:rPr>
              <a:t></a:t>
            </a:r>
            <a:endParaRPr lang="es-ES_tradnl" altLang="es-ES" sz="2400">
              <a:latin typeface="Times New Roman" panose="02020603050405020304" pitchFamily="18" charset="0"/>
            </a:endParaRPr>
          </a:p>
        </p:txBody>
      </p:sp>
      <p:sp>
        <p:nvSpPr>
          <p:cNvPr id="19473" name="Text Box 19"/>
          <p:cNvSpPr txBox="1">
            <a:spLocks noChangeArrowheads="1"/>
          </p:cNvSpPr>
          <p:nvPr/>
        </p:nvSpPr>
        <p:spPr bwMode="auto">
          <a:xfrm>
            <a:off x="6324600" y="5105400"/>
            <a:ext cx="3794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just"/>
            <a:r>
              <a:rPr lang="es-ES_tradnl" altLang="es-ES" sz="2800">
                <a:latin typeface="Times New Roman" panose="02020603050405020304" pitchFamily="18" charset="0"/>
                <a:sym typeface="Symbol" panose="05050102010706020507" pitchFamily="18" charset="2"/>
              </a:rPr>
              <a:t></a:t>
            </a:r>
            <a:endParaRPr lang="es-ES_tradnl" altLang="es-ES" sz="2400">
              <a:latin typeface="Times New Roman" panose="02020603050405020304" pitchFamily="18" charset="0"/>
            </a:endParaRPr>
          </a:p>
        </p:txBody>
      </p:sp>
      <p:sp>
        <p:nvSpPr>
          <p:cNvPr id="19474" name="Line 20"/>
          <p:cNvSpPr>
            <a:spLocks noChangeShapeType="1"/>
          </p:cNvSpPr>
          <p:nvPr/>
        </p:nvSpPr>
        <p:spPr bwMode="auto">
          <a:xfrm>
            <a:off x="6781800" y="57150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75" name="Text Box 21"/>
          <p:cNvSpPr txBox="1">
            <a:spLocks noChangeArrowheads="1"/>
          </p:cNvSpPr>
          <p:nvPr/>
        </p:nvSpPr>
        <p:spPr bwMode="auto">
          <a:xfrm>
            <a:off x="6934200" y="5327650"/>
            <a:ext cx="593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a:latin typeface="Times New Roman" panose="02020603050405020304" pitchFamily="18" charset="0"/>
                <a:sym typeface="Symbol" panose="05050102010706020507" pitchFamily="18" charset="2"/>
              </a:rPr>
              <a:t></a:t>
            </a:r>
            <a:endParaRPr lang="es-ES_tradnl" altLang="es-ES" sz="2400" i="1">
              <a:latin typeface="Times New Roman" panose="02020603050405020304" pitchFamily="18" charset="0"/>
            </a:endParaRPr>
          </a:p>
        </p:txBody>
      </p:sp>
      <p:sp>
        <p:nvSpPr>
          <p:cNvPr id="19476" name="Line 22"/>
          <p:cNvSpPr>
            <a:spLocks noChangeShapeType="1"/>
          </p:cNvSpPr>
          <p:nvPr/>
        </p:nvSpPr>
        <p:spPr bwMode="auto">
          <a:xfrm>
            <a:off x="3276600" y="5943600"/>
            <a:ext cx="990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77" name="Line 23"/>
          <p:cNvSpPr>
            <a:spLocks noChangeShapeType="1"/>
          </p:cNvSpPr>
          <p:nvPr/>
        </p:nvSpPr>
        <p:spPr bwMode="auto">
          <a:xfrm>
            <a:off x="1752600" y="5943600"/>
            <a:ext cx="9144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9478" name="Text Box 26"/>
          <p:cNvSpPr txBox="1">
            <a:spLocks noChangeArrowheads="1"/>
          </p:cNvSpPr>
          <p:nvPr/>
        </p:nvSpPr>
        <p:spPr bwMode="auto">
          <a:xfrm>
            <a:off x="1828800" y="5486400"/>
            <a:ext cx="725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x,y,z</a:t>
            </a:r>
          </a:p>
        </p:txBody>
      </p:sp>
      <p:sp>
        <p:nvSpPr>
          <p:cNvPr id="19479" name="Text Box 28"/>
          <p:cNvSpPr txBox="1">
            <a:spLocks noChangeArrowheads="1"/>
          </p:cNvSpPr>
          <p:nvPr/>
        </p:nvSpPr>
        <p:spPr bwMode="auto">
          <a:xfrm>
            <a:off x="3505200" y="5486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w</a:t>
            </a:r>
          </a:p>
        </p:txBody>
      </p:sp>
      <p:sp>
        <p:nvSpPr>
          <p:cNvPr id="19480" name="Text Box 29"/>
          <p:cNvSpPr txBox="1">
            <a:spLocks noChangeArrowheads="1"/>
          </p:cNvSpPr>
          <p:nvPr/>
        </p:nvSpPr>
        <p:spPr bwMode="auto">
          <a:xfrm>
            <a:off x="2743200" y="5721350"/>
            <a:ext cx="355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just"/>
            <a:r>
              <a:rPr lang="es-ES_tradnl" altLang="es-ES" sz="2800">
                <a:latin typeface="Times New Roman" panose="02020603050405020304" pitchFamily="18" charset="0"/>
                <a:sym typeface="Symbol" panose="05050102010706020507" pitchFamily="18" charset="2"/>
              </a:rPr>
              <a:t>}</a:t>
            </a:r>
            <a:endParaRPr lang="es-ES_tradnl" altLang="es-ES" sz="2400">
              <a:latin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5496" y="332656"/>
            <a:ext cx="7778825" cy="1320800"/>
          </a:xfrm>
        </p:spPr>
        <p:txBody>
          <a:bodyPr/>
          <a:lstStyle/>
          <a:p>
            <a:pPr eaLnBrk="1" hangingPunct="1"/>
            <a:r>
              <a:rPr lang="es-ES_tradnl" altLang="es-ES" dirty="0" smtClean="0">
                <a:solidFill>
                  <a:schemeClr val="accent4">
                    <a:lumMod val="50000"/>
                  </a:schemeClr>
                </a:solidFill>
              </a:rPr>
              <a:t>Construcción Modular de MT</a:t>
            </a:r>
          </a:p>
        </p:txBody>
      </p:sp>
      <p:sp>
        <p:nvSpPr>
          <p:cNvPr id="20483" name="Rectangle 3"/>
          <p:cNvSpPr>
            <a:spLocks noGrp="1" noChangeArrowheads="1"/>
          </p:cNvSpPr>
          <p:nvPr>
            <p:ph idx="1"/>
          </p:nvPr>
        </p:nvSpPr>
        <p:spPr>
          <a:xfrm>
            <a:off x="-108520" y="1304280"/>
            <a:ext cx="8001000" cy="2844800"/>
          </a:xfrm>
        </p:spPr>
        <p:txBody>
          <a:bodyPr>
            <a:noAutofit/>
          </a:bodyPr>
          <a:lstStyle/>
          <a:p>
            <a:pPr eaLnBrk="1" hangingPunct="1"/>
            <a:r>
              <a:rPr lang="es-ES_tradnl" altLang="es-ES" dirty="0" smtClean="0"/>
              <a:t>Básicas:</a:t>
            </a:r>
          </a:p>
          <a:p>
            <a:pPr marL="819150" lvl="1" indent="-285750" eaLnBrk="1" hangingPunct="1"/>
            <a:r>
              <a:rPr lang="es-ES_tradnl" altLang="es-ES" sz="3200" dirty="0" err="1" smtClean="0"/>
              <a:t>R</a:t>
            </a:r>
            <a:r>
              <a:rPr lang="es-ES_tradnl" altLang="es-ES" sz="3200" baseline="-25000" dirty="0" err="1" smtClean="0"/>
              <a:t>x</a:t>
            </a:r>
            <a:r>
              <a:rPr lang="es-ES_tradnl" altLang="es-ES" sz="3200" dirty="0" smtClean="0"/>
              <a:t>: primera x a la derecha de la celda actual</a:t>
            </a:r>
          </a:p>
          <a:p>
            <a:pPr marL="819150" lvl="1" indent="-285750" eaLnBrk="1" hangingPunct="1"/>
            <a:endParaRPr lang="es-ES_tradnl" altLang="es-ES" sz="3200" dirty="0" smtClean="0"/>
          </a:p>
          <a:p>
            <a:pPr marL="819150" lvl="1" indent="-285750" eaLnBrk="1" hangingPunct="1"/>
            <a:r>
              <a:rPr lang="es-ES_tradnl" altLang="es-ES" sz="3200" dirty="0" err="1" smtClean="0"/>
              <a:t>L</a:t>
            </a:r>
            <a:r>
              <a:rPr lang="es-ES_tradnl" altLang="es-ES" sz="3200" baseline="-25000" dirty="0" err="1" smtClean="0"/>
              <a:t>y</a:t>
            </a:r>
            <a:r>
              <a:rPr lang="es-ES_tradnl" altLang="es-ES" sz="3200" dirty="0" smtClean="0"/>
              <a:t>: primera y a la izquierda de la celda actual</a:t>
            </a:r>
          </a:p>
        </p:txBody>
      </p:sp>
      <p:grpSp>
        <p:nvGrpSpPr>
          <p:cNvPr id="20484" name="Group 31"/>
          <p:cNvGrpSpPr>
            <a:grpSpLocks/>
          </p:cNvGrpSpPr>
          <p:nvPr/>
        </p:nvGrpSpPr>
        <p:grpSpPr bwMode="auto">
          <a:xfrm>
            <a:off x="3255963" y="2819400"/>
            <a:ext cx="2078037" cy="685800"/>
            <a:chOff x="864" y="2832"/>
            <a:chExt cx="1309" cy="432"/>
          </a:xfrm>
        </p:grpSpPr>
        <p:sp>
          <p:nvSpPr>
            <p:cNvPr id="20494" name="Text Box 13"/>
            <p:cNvSpPr txBox="1">
              <a:spLocks noChangeArrowheads="1"/>
            </p:cNvSpPr>
            <p:nvPr/>
          </p:nvSpPr>
          <p:spPr bwMode="auto">
            <a:xfrm>
              <a:off x="1248" y="2976"/>
              <a:ext cx="2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R</a:t>
              </a:r>
            </a:p>
          </p:txBody>
        </p:sp>
        <p:sp>
          <p:nvSpPr>
            <p:cNvPr id="20495" name="Text Box 19"/>
            <p:cNvSpPr txBox="1">
              <a:spLocks noChangeArrowheads="1"/>
            </p:cNvSpPr>
            <p:nvPr/>
          </p:nvSpPr>
          <p:spPr bwMode="auto">
            <a:xfrm>
              <a:off x="1776" y="2832"/>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a:latin typeface="Times New Roman" panose="02020603050405020304" pitchFamily="18" charset="0"/>
                  <a:sym typeface="Symbol" panose="05050102010706020507" pitchFamily="18" charset="2"/>
                </a:rPr>
                <a:t> x</a:t>
              </a:r>
              <a:endParaRPr lang="es-ES_tradnl" altLang="es-ES" sz="2400" i="1">
                <a:latin typeface="Times New Roman" panose="02020603050405020304" pitchFamily="18" charset="0"/>
              </a:endParaRPr>
            </a:p>
          </p:txBody>
        </p:sp>
        <p:sp>
          <p:nvSpPr>
            <p:cNvPr id="20496" name="Line 21"/>
            <p:cNvSpPr>
              <a:spLocks noChangeShapeType="1"/>
            </p:cNvSpPr>
            <p:nvPr/>
          </p:nvSpPr>
          <p:spPr bwMode="auto">
            <a:xfrm>
              <a:off x="864" y="3120"/>
              <a:ext cx="38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7" name="Line 27"/>
            <p:cNvSpPr>
              <a:spLocks noChangeShapeType="1"/>
            </p:cNvSpPr>
            <p:nvPr/>
          </p:nvSpPr>
          <p:spPr bwMode="auto">
            <a:xfrm>
              <a:off x="1488" y="3120"/>
              <a:ext cx="24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8" name="Line 28"/>
            <p:cNvSpPr>
              <a:spLocks noChangeShapeType="1"/>
            </p:cNvSpPr>
            <p:nvPr/>
          </p:nvSpPr>
          <p:spPr bwMode="auto">
            <a:xfrm flipV="1">
              <a:off x="1728" y="2880"/>
              <a:ext cx="0" cy="24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9" name="Line 29"/>
            <p:cNvSpPr>
              <a:spLocks noChangeShapeType="1"/>
            </p:cNvSpPr>
            <p:nvPr/>
          </p:nvSpPr>
          <p:spPr bwMode="auto">
            <a:xfrm flipH="1">
              <a:off x="1392" y="2880"/>
              <a:ext cx="3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500" name="Line 30"/>
            <p:cNvSpPr>
              <a:spLocks noChangeShapeType="1"/>
            </p:cNvSpPr>
            <p:nvPr/>
          </p:nvSpPr>
          <p:spPr bwMode="auto">
            <a:xfrm flipH="1">
              <a:off x="1392" y="2880"/>
              <a:ext cx="0" cy="14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grpSp>
        <p:nvGrpSpPr>
          <p:cNvPr id="20485" name="Group 32"/>
          <p:cNvGrpSpPr>
            <a:grpSpLocks/>
          </p:cNvGrpSpPr>
          <p:nvPr/>
        </p:nvGrpSpPr>
        <p:grpSpPr bwMode="auto">
          <a:xfrm>
            <a:off x="3276600" y="4419600"/>
            <a:ext cx="2078038" cy="685800"/>
            <a:chOff x="864" y="2832"/>
            <a:chExt cx="1309" cy="432"/>
          </a:xfrm>
        </p:grpSpPr>
        <p:sp>
          <p:nvSpPr>
            <p:cNvPr id="20487" name="Text Box 33"/>
            <p:cNvSpPr txBox="1">
              <a:spLocks noChangeArrowheads="1"/>
            </p:cNvSpPr>
            <p:nvPr/>
          </p:nvSpPr>
          <p:spPr bwMode="auto">
            <a:xfrm>
              <a:off x="1248" y="2976"/>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i="1">
                  <a:latin typeface="Times New Roman" panose="02020603050405020304" pitchFamily="18" charset="0"/>
                </a:rPr>
                <a:t>L</a:t>
              </a:r>
            </a:p>
          </p:txBody>
        </p:sp>
        <p:sp>
          <p:nvSpPr>
            <p:cNvPr id="20488" name="Text Box 34"/>
            <p:cNvSpPr txBox="1">
              <a:spLocks noChangeArrowheads="1"/>
            </p:cNvSpPr>
            <p:nvPr/>
          </p:nvSpPr>
          <p:spPr bwMode="auto">
            <a:xfrm>
              <a:off x="1776" y="2832"/>
              <a:ext cx="3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400">
                  <a:latin typeface="Times New Roman" panose="02020603050405020304" pitchFamily="18" charset="0"/>
                  <a:sym typeface="Symbol" panose="05050102010706020507" pitchFamily="18" charset="2"/>
                </a:rPr>
                <a:t> y</a:t>
              </a:r>
              <a:endParaRPr lang="es-ES_tradnl" altLang="es-ES" sz="2400" i="1">
                <a:latin typeface="Times New Roman" panose="02020603050405020304" pitchFamily="18" charset="0"/>
              </a:endParaRPr>
            </a:p>
          </p:txBody>
        </p:sp>
        <p:sp>
          <p:nvSpPr>
            <p:cNvPr id="20489" name="Line 35"/>
            <p:cNvSpPr>
              <a:spLocks noChangeShapeType="1"/>
            </p:cNvSpPr>
            <p:nvPr/>
          </p:nvSpPr>
          <p:spPr bwMode="auto">
            <a:xfrm>
              <a:off x="864" y="3120"/>
              <a:ext cx="384"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0" name="Line 36"/>
            <p:cNvSpPr>
              <a:spLocks noChangeShapeType="1"/>
            </p:cNvSpPr>
            <p:nvPr/>
          </p:nvSpPr>
          <p:spPr bwMode="auto">
            <a:xfrm>
              <a:off x="1488" y="3120"/>
              <a:ext cx="24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1" name="Line 37"/>
            <p:cNvSpPr>
              <a:spLocks noChangeShapeType="1"/>
            </p:cNvSpPr>
            <p:nvPr/>
          </p:nvSpPr>
          <p:spPr bwMode="auto">
            <a:xfrm flipV="1">
              <a:off x="1728" y="2880"/>
              <a:ext cx="0" cy="24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2" name="Line 38"/>
            <p:cNvSpPr>
              <a:spLocks noChangeShapeType="1"/>
            </p:cNvSpPr>
            <p:nvPr/>
          </p:nvSpPr>
          <p:spPr bwMode="auto">
            <a:xfrm flipH="1">
              <a:off x="1392" y="2880"/>
              <a:ext cx="33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0493" name="Line 39"/>
            <p:cNvSpPr>
              <a:spLocks noChangeShapeType="1"/>
            </p:cNvSpPr>
            <p:nvPr/>
          </p:nvSpPr>
          <p:spPr bwMode="auto">
            <a:xfrm flipH="1">
              <a:off x="1392" y="2880"/>
              <a:ext cx="0" cy="14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5496" y="452016"/>
            <a:ext cx="6347713" cy="1320800"/>
          </a:xfrm>
        </p:spPr>
        <p:txBody>
          <a:bodyPr/>
          <a:lstStyle/>
          <a:p>
            <a:pPr algn="ctr" eaLnBrk="1" hangingPunct="1"/>
            <a:r>
              <a:rPr lang="es-ES" altLang="es-ES" sz="3600" dirty="0" smtClean="0">
                <a:solidFill>
                  <a:schemeClr val="accent4">
                    <a:lumMod val="50000"/>
                  </a:schemeClr>
                </a:solidFill>
              </a:rPr>
              <a:t>Calcular funciones enteras</a:t>
            </a:r>
          </a:p>
        </p:txBody>
      </p:sp>
      <p:sp>
        <p:nvSpPr>
          <p:cNvPr id="21507" name="Rectangle 3"/>
          <p:cNvSpPr>
            <a:spLocks noGrp="1" noChangeArrowheads="1"/>
          </p:cNvSpPr>
          <p:nvPr>
            <p:ph idx="1"/>
          </p:nvPr>
        </p:nvSpPr>
        <p:spPr>
          <a:xfrm>
            <a:off x="179512" y="1412776"/>
            <a:ext cx="7200800" cy="3880773"/>
          </a:xfrm>
        </p:spPr>
        <p:txBody>
          <a:bodyPr>
            <a:noAutofit/>
          </a:bodyPr>
          <a:lstStyle/>
          <a:p>
            <a:pPr eaLnBrk="1" hangingPunct="1"/>
            <a:r>
              <a:rPr lang="es-ES" altLang="es-ES" sz="3600" dirty="0" smtClean="0"/>
              <a:t>Los números se representan en unario        (0</a:t>
            </a:r>
            <a:r>
              <a:rPr lang="es-ES" altLang="es-ES" sz="3600" baseline="30000" dirty="0" smtClean="0"/>
              <a:t>i</a:t>
            </a:r>
            <a:r>
              <a:rPr lang="es-ES" altLang="es-ES" sz="3600" dirty="0" smtClean="0"/>
              <a:t> = i).</a:t>
            </a:r>
          </a:p>
          <a:p>
            <a:pPr eaLnBrk="1" hangingPunct="1"/>
            <a:r>
              <a:rPr lang="es-ES" altLang="es-ES" sz="3600" dirty="0" smtClean="0"/>
              <a:t>Son separados por un símbolo 1</a:t>
            </a:r>
          </a:p>
          <a:p>
            <a:pPr algn="ctr" eaLnBrk="1" hangingPunct="1">
              <a:buFont typeface="Wingdings" panose="05000000000000000000" pitchFamily="2" charset="2"/>
              <a:buNone/>
            </a:pPr>
            <a:r>
              <a:rPr lang="es-ES" altLang="es-ES" sz="3600" dirty="0" smtClean="0"/>
              <a:t>0</a:t>
            </a:r>
            <a:r>
              <a:rPr lang="es-ES" altLang="es-ES" sz="3600" baseline="30000" dirty="0" smtClean="0"/>
              <a:t>i1</a:t>
            </a:r>
            <a:r>
              <a:rPr lang="es-ES" altLang="es-ES" sz="3600" dirty="0" smtClean="0"/>
              <a:t>10</a:t>
            </a:r>
            <a:r>
              <a:rPr lang="es-ES" altLang="es-ES" sz="3600" baseline="30000" dirty="0" smtClean="0"/>
              <a:t>i2</a:t>
            </a:r>
            <a:r>
              <a:rPr lang="es-ES" altLang="es-ES" sz="3600" dirty="0" smtClean="0"/>
              <a:t>10</a:t>
            </a:r>
            <a:r>
              <a:rPr lang="es-ES" altLang="es-ES" sz="3600" baseline="30000" dirty="0" smtClean="0"/>
              <a:t>i3</a:t>
            </a:r>
            <a:r>
              <a:rPr lang="es-ES" altLang="es-ES" sz="3600" dirty="0" smtClean="0"/>
              <a:t> ... 0</a:t>
            </a:r>
            <a:r>
              <a:rPr lang="es-ES" altLang="es-ES" sz="3600" baseline="30000" dirty="0" smtClean="0"/>
              <a:t>ik</a:t>
            </a:r>
            <a:r>
              <a:rPr lang="es-ES" altLang="es-ES" sz="3600" dirty="0" smtClean="0"/>
              <a:t> |-* 0</a:t>
            </a:r>
            <a:r>
              <a:rPr lang="es-ES" altLang="es-ES" sz="3600" baseline="30000" dirty="0" smtClean="0"/>
              <a:t>m</a:t>
            </a:r>
            <a:endParaRPr lang="es-ES" altLang="es-ES" sz="3600" dirty="0" smtClean="0"/>
          </a:p>
          <a:p>
            <a:pPr eaLnBrk="1" hangingPunct="1"/>
            <a:r>
              <a:rPr lang="es-ES" altLang="es-ES" sz="3600" dirty="0" smtClean="0"/>
              <a:t>Representa el cálculo de la función:</a:t>
            </a:r>
          </a:p>
          <a:p>
            <a:pPr algn="ctr" eaLnBrk="1" hangingPunct="1">
              <a:buFont typeface="Wingdings" panose="05000000000000000000" pitchFamily="2" charset="2"/>
              <a:buNone/>
            </a:pPr>
            <a:r>
              <a:rPr lang="es-ES" altLang="es-ES" sz="3600" dirty="0" smtClean="0"/>
              <a:t> f(i</a:t>
            </a:r>
            <a:r>
              <a:rPr lang="es-ES" altLang="es-ES" sz="3600" baseline="-25000" dirty="0" smtClean="0"/>
              <a:t>1</a:t>
            </a:r>
            <a:r>
              <a:rPr lang="es-ES" altLang="es-ES" sz="3600" dirty="0" smtClean="0"/>
              <a:t>,i</a:t>
            </a:r>
            <a:r>
              <a:rPr lang="es-ES" altLang="es-ES" sz="3600" baseline="-25000" dirty="0" smtClean="0"/>
              <a:t>2</a:t>
            </a:r>
            <a:r>
              <a:rPr lang="es-ES" altLang="es-ES" sz="3600" dirty="0" smtClean="0"/>
              <a:t>...,</a:t>
            </a:r>
            <a:r>
              <a:rPr lang="es-ES" altLang="es-ES" sz="3600" dirty="0" err="1" smtClean="0"/>
              <a:t>i</a:t>
            </a:r>
            <a:r>
              <a:rPr lang="es-ES" altLang="es-ES" sz="3600" baseline="-25000" dirty="0" err="1" smtClean="0"/>
              <a:t>k</a:t>
            </a:r>
            <a:r>
              <a:rPr lang="es-ES" altLang="es-ES" sz="3600" dirty="0" smtClean="0"/>
              <a:t>) = m</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 altLang="es-ES" smtClean="0"/>
              <a:t>Función</a:t>
            </a:r>
          </a:p>
        </p:txBody>
      </p:sp>
      <p:graphicFrame>
        <p:nvGraphicFramePr>
          <p:cNvPr id="22531" name="Object 4"/>
          <p:cNvGraphicFramePr>
            <a:graphicFrameLocks noChangeAspect="1"/>
          </p:cNvGraphicFramePr>
          <p:nvPr>
            <p:extLst>
              <p:ext uri="{D42A27DB-BD31-4B8C-83A1-F6EECF244321}">
                <p14:modId xmlns:p14="http://schemas.microsoft.com/office/powerpoint/2010/main" val="2927765834"/>
              </p:ext>
            </p:extLst>
          </p:nvPr>
        </p:nvGraphicFramePr>
        <p:xfrm>
          <a:off x="3505200" y="476969"/>
          <a:ext cx="4800600" cy="1439863"/>
        </p:xfrm>
        <a:graphic>
          <a:graphicData uri="http://schemas.openxmlformats.org/presentationml/2006/ole">
            <mc:AlternateContent xmlns:mc="http://schemas.openxmlformats.org/markup-compatibility/2006">
              <mc:Choice xmlns:v="urn:schemas-microsoft-com:vml" Requires="v">
                <p:oleObj spid="_x0000_s22631" name="Ecuación" r:id="rId3" imgW="1524000" imgH="457200" progId="Equation.3">
                  <p:embed/>
                </p:oleObj>
              </mc:Choice>
              <mc:Fallback>
                <p:oleObj name="Ecuación" r:id="rId3" imgW="15240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76969"/>
                        <a:ext cx="4800600" cy="1439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76" name="Text Box 68"/>
          <p:cNvSpPr txBox="1">
            <a:spLocks noChangeArrowheads="1"/>
          </p:cNvSpPr>
          <p:nvPr/>
        </p:nvSpPr>
        <p:spPr bwMode="auto">
          <a:xfrm>
            <a:off x="974725" y="1717675"/>
            <a:ext cx="23129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Entrada: #0</a:t>
            </a:r>
            <a:r>
              <a:rPr lang="es-ES" altLang="es-ES" sz="2400" baseline="30000">
                <a:latin typeface="Times New Roman" panose="02020603050405020304" pitchFamily="18" charset="0"/>
              </a:rPr>
              <a:t>m</a:t>
            </a:r>
            <a:r>
              <a:rPr lang="es-ES" altLang="es-ES" sz="2400">
                <a:latin typeface="Times New Roman" panose="02020603050405020304" pitchFamily="18" charset="0"/>
              </a:rPr>
              <a:t>10</a:t>
            </a:r>
            <a:r>
              <a:rPr lang="es-ES" altLang="es-ES" sz="2400" baseline="30000">
                <a:latin typeface="Times New Roman" panose="02020603050405020304" pitchFamily="18" charset="0"/>
              </a:rPr>
              <a:t>n</a:t>
            </a:r>
            <a:r>
              <a:rPr lang="es-ES" altLang="es-ES" sz="2400">
                <a:latin typeface="Times New Roman" panose="02020603050405020304" pitchFamily="18" charset="0"/>
              </a:rPr>
              <a:t>#</a:t>
            </a:r>
          </a:p>
          <a:p>
            <a:r>
              <a:rPr lang="es-ES" altLang="es-ES" sz="2400">
                <a:latin typeface="Times New Roman" panose="02020603050405020304" pitchFamily="18" charset="0"/>
              </a:rPr>
              <a:t>Salida: #0</a:t>
            </a:r>
            <a:r>
              <a:rPr lang="es-ES" altLang="es-ES" sz="2400" baseline="30000">
                <a:latin typeface="Times New Roman" panose="02020603050405020304" pitchFamily="18" charset="0"/>
              </a:rPr>
              <a:t>f(m,n)</a:t>
            </a:r>
            <a:r>
              <a:rPr lang="es-ES" altLang="es-ES" sz="2400">
                <a:latin typeface="Times New Roman" panose="02020603050405020304" pitchFamily="18" charset="0"/>
              </a:rPr>
              <a:t>#</a:t>
            </a:r>
          </a:p>
        </p:txBody>
      </p:sp>
      <p:grpSp>
        <p:nvGrpSpPr>
          <p:cNvPr id="2" name="1 Grupo"/>
          <p:cNvGrpSpPr/>
          <p:nvPr/>
        </p:nvGrpSpPr>
        <p:grpSpPr>
          <a:xfrm>
            <a:off x="1115616" y="2655912"/>
            <a:ext cx="5503863" cy="3581400"/>
            <a:chOff x="2057400" y="2438400"/>
            <a:chExt cx="5503863" cy="3581400"/>
          </a:xfrm>
        </p:grpSpPr>
        <p:sp>
          <p:nvSpPr>
            <p:cNvPr id="22532" name="Text Box 8"/>
            <p:cNvSpPr txBox="1">
              <a:spLocks noChangeArrowheads="1"/>
            </p:cNvSpPr>
            <p:nvPr/>
          </p:nvSpPr>
          <p:spPr bwMode="auto">
            <a:xfrm>
              <a:off x="2743200" y="38862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R</a:t>
              </a:r>
            </a:p>
          </p:txBody>
        </p:sp>
        <p:grpSp>
          <p:nvGrpSpPr>
            <p:cNvPr id="22533" name="Group 70"/>
            <p:cNvGrpSpPr>
              <a:grpSpLocks/>
            </p:cNvGrpSpPr>
            <p:nvPr/>
          </p:nvGrpSpPr>
          <p:grpSpPr bwMode="auto">
            <a:xfrm>
              <a:off x="2057400" y="3733800"/>
              <a:ext cx="762000" cy="457200"/>
              <a:chOff x="1248" y="2304"/>
              <a:chExt cx="480" cy="288"/>
            </a:xfrm>
          </p:grpSpPr>
          <p:sp>
            <p:nvSpPr>
              <p:cNvPr id="22582" name="Text Box 5"/>
              <p:cNvSpPr txBox="1">
                <a:spLocks noChangeArrowheads="1"/>
              </p:cNvSpPr>
              <p:nvPr/>
            </p:nvSpPr>
            <p:spPr bwMode="auto">
              <a:xfrm>
                <a:off x="1344" y="2304"/>
                <a:ext cx="2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sp>
            <p:nvSpPr>
              <p:cNvPr id="22583" name="Line 10"/>
              <p:cNvSpPr>
                <a:spLocks noChangeShapeType="1"/>
              </p:cNvSpPr>
              <p:nvPr/>
            </p:nvSpPr>
            <p:spPr bwMode="auto">
              <a:xfrm>
                <a:off x="1248" y="2592"/>
                <a:ext cx="48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22534" name="Line 11"/>
            <p:cNvSpPr>
              <a:spLocks noChangeShapeType="1"/>
            </p:cNvSpPr>
            <p:nvPr/>
          </p:nvSpPr>
          <p:spPr bwMode="auto">
            <a:xfrm>
              <a:off x="3048000" y="4267200"/>
              <a:ext cx="0" cy="6858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35" name="Text Box 12"/>
            <p:cNvSpPr txBox="1">
              <a:spLocks noChangeArrowheads="1"/>
            </p:cNvSpPr>
            <p:nvPr/>
          </p:nvSpPr>
          <p:spPr bwMode="auto">
            <a:xfrm>
              <a:off x="2590800" y="44196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a:t>
              </a:r>
            </a:p>
          </p:txBody>
        </p:sp>
        <p:sp>
          <p:nvSpPr>
            <p:cNvPr id="22536" name="Line 13"/>
            <p:cNvSpPr>
              <a:spLocks noChangeShapeType="1"/>
            </p:cNvSpPr>
            <p:nvPr/>
          </p:nvSpPr>
          <p:spPr bwMode="auto">
            <a:xfrm>
              <a:off x="3352800" y="41148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37" name="Text Box 14"/>
            <p:cNvSpPr txBox="1">
              <a:spLocks noChangeArrowheads="1"/>
            </p:cNvSpPr>
            <p:nvPr/>
          </p:nvSpPr>
          <p:spPr bwMode="auto">
            <a:xfrm>
              <a:off x="3810000" y="3886200"/>
              <a:ext cx="30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a:t>
              </a:r>
            </a:p>
          </p:txBody>
        </p:sp>
        <p:sp>
          <p:nvSpPr>
            <p:cNvPr id="22538" name="Line 16"/>
            <p:cNvSpPr>
              <a:spLocks noChangeShapeType="1"/>
            </p:cNvSpPr>
            <p:nvPr/>
          </p:nvSpPr>
          <p:spPr bwMode="auto">
            <a:xfrm>
              <a:off x="4191000" y="4114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39" name="Text Box 18"/>
            <p:cNvSpPr txBox="1">
              <a:spLocks noChangeArrowheads="1"/>
            </p:cNvSpPr>
            <p:nvPr/>
          </p:nvSpPr>
          <p:spPr bwMode="auto">
            <a:xfrm>
              <a:off x="4648200" y="38862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R</a:t>
              </a:r>
            </a:p>
          </p:txBody>
        </p:sp>
        <p:sp>
          <p:nvSpPr>
            <p:cNvPr id="22540" name="Line 25"/>
            <p:cNvSpPr>
              <a:spLocks noChangeShapeType="1"/>
            </p:cNvSpPr>
            <p:nvPr/>
          </p:nvSpPr>
          <p:spPr bwMode="auto">
            <a:xfrm>
              <a:off x="4953000" y="43434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41" name="Text Box 29"/>
            <p:cNvSpPr txBox="1">
              <a:spLocks noChangeArrowheads="1"/>
            </p:cNvSpPr>
            <p:nvPr/>
          </p:nvSpPr>
          <p:spPr bwMode="auto">
            <a:xfrm>
              <a:off x="3336925" y="36226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a:t>
              </a:r>
            </a:p>
          </p:txBody>
        </p:sp>
        <p:sp>
          <p:nvSpPr>
            <p:cNvPr id="22542" name="Text Box 30"/>
            <p:cNvSpPr txBox="1">
              <a:spLocks noChangeArrowheads="1"/>
            </p:cNvSpPr>
            <p:nvPr/>
          </p:nvSpPr>
          <p:spPr bwMode="auto">
            <a:xfrm>
              <a:off x="4235450" y="3657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grpSp>
          <p:nvGrpSpPr>
            <p:cNvPr id="22543" name="Group 71"/>
            <p:cNvGrpSpPr>
              <a:grpSpLocks/>
            </p:cNvGrpSpPr>
            <p:nvPr/>
          </p:nvGrpSpPr>
          <p:grpSpPr bwMode="auto">
            <a:xfrm>
              <a:off x="2209800" y="4953000"/>
              <a:ext cx="1066800" cy="762000"/>
              <a:chOff x="1392" y="3120"/>
              <a:chExt cx="672" cy="480"/>
            </a:xfrm>
          </p:grpSpPr>
          <p:sp>
            <p:nvSpPr>
              <p:cNvPr id="22579" name="Text Box 9"/>
              <p:cNvSpPr txBox="1">
                <a:spLocks noChangeArrowheads="1"/>
              </p:cNvSpPr>
              <p:nvPr/>
            </p:nvSpPr>
            <p:spPr bwMode="auto">
              <a:xfrm>
                <a:off x="1824" y="3120"/>
                <a:ext cx="2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L</a:t>
                </a:r>
              </a:p>
            </p:txBody>
          </p:sp>
          <p:cxnSp>
            <p:nvCxnSpPr>
              <p:cNvPr id="22580" name="AutoShape 32"/>
              <p:cNvCxnSpPr>
                <a:cxnSpLocks noChangeShapeType="1"/>
                <a:stCxn id="22579" idx="2"/>
                <a:endCxn id="22579" idx="1"/>
              </p:cNvCxnSpPr>
              <p:nvPr/>
            </p:nvCxnSpPr>
            <p:spPr bwMode="auto">
              <a:xfrm rot="16200000" flipV="1">
                <a:off x="1812" y="3276"/>
                <a:ext cx="144" cy="120"/>
              </a:xfrm>
              <a:prstGeom prst="curvedConnector4">
                <a:avLst>
                  <a:gd name="adj1" fmla="val -100000"/>
                  <a:gd name="adj2" fmla="val 22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81" name="Text Box 33"/>
              <p:cNvSpPr txBox="1">
                <a:spLocks noChangeArrowheads="1"/>
              </p:cNvSpPr>
              <p:nvPr/>
            </p:nvSpPr>
            <p:spPr bwMode="auto">
              <a:xfrm>
                <a:off x="1392" y="3312"/>
                <a:ext cx="3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0,1</a:t>
                </a:r>
              </a:p>
            </p:txBody>
          </p:sp>
        </p:grpSp>
        <p:cxnSp>
          <p:nvCxnSpPr>
            <p:cNvPr id="22544" name="AutoShape 34"/>
            <p:cNvCxnSpPr>
              <a:cxnSpLocks noChangeShapeType="1"/>
              <a:stCxn id="22539" idx="3"/>
              <a:endCxn id="22539" idx="0"/>
            </p:cNvCxnSpPr>
            <p:nvPr/>
          </p:nvCxnSpPr>
          <p:spPr bwMode="auto">
            <a:xfrm flipH="1" flipV="1">
              <a:off x="4838700" y="3886200"/>
              <a:ext cx="190500" cy="228600"/>
            </a:xfrm>
            <a:prstGeom prst="curvedConnector4">
              <a:avLst>
                <a:gd name="adj1" fmla="val -120000"/>
                <a:gd name="adj2" fmla="val 20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45" name="Text Box 35"/>
            <p:cNvSpPr txBox="1">
              <a:spLocks noChangeArrowheads="1"/>
            </p:cNvSpPr>
            <p:nvPr/>
          </p:nvSpPr>
          <p:spPr bwMode="auto">
            <a:xfrm>
              <a:off x="5257800" y="3657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a:t>
              </a:r>
            </a:p>
          </p:txBody>
        </p:sp>
        <p:sp>
          <p:nvSpPr>
            <p:cNvPr id="22546" name="Text Box 36"/>
            <p:cNvSpPr txBox="1">
              <a:spLocks noChangeArrowheads="1"/>
            </p:cNvSpPr>
            <p:nvPr/>
          </p:nvSpPr>
          <p:spPr bwMode="auto">
            <a:xfrm>
              <a:off x="5029200" y="42672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1</a:t>
              </a:r>
            </a:p>
          </p:txBody>
        </p:sp>
        <p:sp>
          <p:nvSpPr>
            <p:cNvPr id="22547" name="Text Box 37"/>
            <p:cNvSpPr txBox="1">
              <a:spLocks noChangeArrowheads="1"/>
            </p:cNvSpPr>
            <p:nvPr/>
          </p:nvSpPr>
          <p:spPr bwMode="auto">
            <a:xfrm>
              <a:off x="4648200" y="47244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R</a:t>
              </a:r>
            </a:p>
          </p:txBody>
        </p:sp>
        <p:sp>
          <p:nvSpPr>
            <p:cNvPr id="22548" name="Text Box 39"/>
            <p:cNvSpPr txBox="1">
              <a:spLocks noChangeArrowheads="1"/>
            </p:cNvSpPr>
            <p:nvPr/>
          </p:nvSpPr>
          <p:spPr bwMode="auto">
            <a:xfrm>
              <a:off x="3810000" y="49530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1</a:t>
              </a:r>
            </a:p>
          </p:txBody>
        </p:sp>
        <p:sp>
          <p:nvSpPr>
            <p:cNvPr id="22549" name="Line 40"/>
            <p:cNvSpPr>
              <a:spLocks noChangeShapeType="1"/>
            </p:cNvSpPr>
            <p:nvPr/>
          </p:nvSpPr>
          <p:spPr bwMode="auto">
            <a:xfrm>
              <a:off x="4267200" y="5181600"/>
              <a:ext cx="533400" cy="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cxnSp>
          <p:nvCxnSpPr>
            <p:cNvPr id="22550" name="AutoShape 41"/>
            <p:cNvCxnSpPr>
              <a:cxnSpLocks noChangeShapeType="1"/>
              <a:stCxn id="22547" idx="1"/>
              <a:endCxn id="22547" idx="0"/>
            </p:cNvCxnSpPr>
            <p:nvPr/>
          </p:nvCxnSpPr>
          <p:spPr bwMode="auto">
            <a:xfrm rot="10800000" flipH="1">
              <a:off x="4648200" y="4724400"/>
              <a:ext cx="190500" cy="228600"/>
            </a:xfrm>
            <a:prstGeom prst="curvedConnector4">
              <a:avLst>
                <a:gd name="adj1" fmla="val -120000"/>
                <a:gd name="adj2" fmla="val 20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51" name="Text Box 42"/>
            <p:cNvSpPr txBox="1">
              <a:spLocks noChangeArrowheads="1"/>
            </p:cNvSpPr>
            <p:nvPr/>
          </p:nvSpPr>
          <p:spPr bwMode="auto">
            <a:xfrm>
              <a:off x="4114800" y="4419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1</a:t>
              </a:r>
            </a:p>
          </p:txBody>
        </p:sp>
        <p:sp>
          <p:nvSpPr>
            <p:cNvPr id="22552" name="Line 43"/>
            <p:cNvSpPr>
              <a:spLocks noChangeShapeType="1"/>
            </p:cNvSpPr>
            <p:nvPr/>
          </p:nvSpPr>
          <p:spPr bwMode="auto">
            <a:xfrm>
              <a:off x="5029200" y="50292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53" name="Text Box 44"/>
            <p:cNvSpPr txBox="1">
              <a:spLocks noChangeArrowheads="1"/>
            </p:cNvSpPr>
            <p:nvPr/>
          </p:nvSpPr>
          <p:spPr bwMode="auto">
            <a:xfrm>
              <a:off x="5181600" y="46482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sp>
          <p:nvSpPr>
            <p:cNvPr id="22554" name="Text Box 45"/>
            <p:cNvSpPr txBox="1">
              <a:spLocks noChangeArrowheads="1"/>
            </p:cNvSpPr>
            <p:nvPr/>
          </p:nvSpPr>
          <p:spPr bwMode="auto">
            <a:xfrm>
              <a:off x="4419600" y="51054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a:t>
              </a:r>
            </a:p>
          </p:txBody>
        </p:sp>
        <p:sp>
          <p:nvSpPr>
            <p:cNvPr id="22555" name="Text Box 46"/>
            <p:cNvSpPr txBox="1">
              <a:spLocks noChangeArrowheads="1"/>
            </p:cNvSpPr>
            <p:nvPr/>
          </p:nvSpPr>
          <p:spPr bwMode="auto">
            <a:xfrm>
              <a:off x="5775325" y="4765675"/>
              <a:ext cx="522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#L</a:t>
              </a:r>
            </a:p>
          </p:txBody>
        </p:sp>
        <p:sp>
          <p:nvSpPr>
            <p:cNvPr id="22556" name="Line 47"/>
            <p:cNvSpPr>
              <a:spLocks noChangeShapeType="1"/>
            </p:cNvSpPr>
            <p:nvPr/>
          </p:nvSpPr>
          <p:spPr bwMode="auto">
            <a:xfrm>
              <a:off x="6275388" y="498792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57" name="Text Box 48"/>
            <p:cNvSpPr txBox="1">
              <a:spLocks noChangeArrowheads="1"/>
            </p:cNvSpPr>
            <p:nvPr/>
          </p:nvSpPr>
          <p:spPr bwMode="auto">
            <a:xfrm>
              <a:off x="6427788" y="460692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sp>
          <p:nvSpPr>
            <p:cNvPr id="22558" name="Text Box 49"/>
            <p:cNvSpPr txBox="1">
              <a:spLocks noChangeArrowheads="1"/>
            </p:cNvSpPr>
            <p:nvPr/>
          </p:nvSpPr>
          <p:spPr bwMode="auto">
            <a:xfrm>
              <a:off x="7021513" y="47244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0R</a:t>
              </a:r>
            </a:p>
          </p:txBody>
        </p:sp>
        <p:sp>
          <p:nvSpPr>
            <p:cNvPr id="22559" name="Text Box 50"/>
            <p:cNvSpPr txBox="1">
              <a:spLocks noChangeArrowheads="1"/>
            </p:cNvSpPr>
            <p:nvPr/>
          </p:nvSpPr>
          <p:spPr bwMode="auto">
            <a:xfrm>
              <a:off x="6613525" y="5146675"/>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L</a:t>
              </a:r>
            </a:p>
          </p:txBody>
        </p:sp>
        <p:cxnSp>
          <p:nvCxnSpPr>
            <p:cNvPr id="22560" name="AutoShape 51"/>
            <p:cNvCxnSpPr>
              <a:cxnSpLocks noChangeShapeType="1"/>
              <a:stCxn id="22555" idx="2"/>
              <a:endCxn id="22559" idx="1"/>
            </p:cNvCxnSpPr>
            <p:nvPr/>
          </p:nvCxnSpPr>
          <p:spPr bwMode="auto">
            <a:xfrm>
              <a:off x="6037263" y="5222875"/>
              <a:ext cx="576262" cy="152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61" name="Text Box 52"/>
            <p:cNvSpPr txBox="1">
              <a:spLocks noChangeArrowheads="1"/>
            </p:cNvSpPr>
            <p:nvPr/>
          </p:nvSpPr>
          <p:spPr bwMode="auto">
            <a:xfrm>
              <a:off x="6064250" y="5181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a:t>
              </a:r>
            </a:p>
          </p:txBody>
        </p:sp>
        <p:cxnSp>
          <p:nvCxnSpPr>
            <p:cNvPr id="22562" name="AutoShape 53"/>
            <p:cNvCxnSpPr>
              <a:cxnSpLocks noChangeShapeType="1"/>
              <a:stCxn id="22559" idx="3"/>
              <a:endCxn id="22558" idx="2"/>
            </p:cNvCxnSpPr>
            <p:nvPr/>
          </p:nvCxnSpPr>
          <p:spPr bwMode="auto">
            <a:xfrm flipV="1">
              <a:off x="6983413" y="5181600"/>
              <a:ext cx="307975" cy="19367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63" name="Text Box 54"/>
            <p:cNvSpPr txBox="1">
              <a:spLocks noChangeArrowheads="1"/>
            </p:cNvSpPr>
            <p:nvPr/>
          </p:nvSpPr>
          <p:spPr bwMode="auto">
            <a:xfrm>
              <a:off x="7010400" y="5181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cxnSp>
          <p:nvCxnSpPr>
            <p:cNvPr id="22564" name="AutoShape 55"/>
            <p:cNvCxnSpPr>
              <a:cxnSpLocks noChangeShapeType="1"/>
            </p:cNvCxnSpPr>
            <p:nvPr/>
          </p:nvCxnSpPr>
          <p:spPr bwMode="auto">
            <a:xfrm rot="16200000" flipV="1">
              <a:off x="6610350" y="5505450"/>
              <a:ext cx="228600" cy="190500"/>
            </a:xfrm>
            <a:prstGeom prst="curvedConnector4">
              <a:avLst>
                <a:gd name="adj1" fmla="val -100000"/>
                <a:gd name="adj2" fmla="val 2200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65" name="Text Box 56"/>
            <p:cNvSpPr txBox="1">
              <a:spLocks noChangeArrowheads="1"/>
            </p:cNvSpPr>
            <p:nvPr/>
          </p:nvSpPr>
          <p:spPr bwMode="auto">
            <a:xfrm>
              <a:off x="6096000" y="5562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a:t>
              </a:r>
            </a:p>
          </p:txBody>
        </p:sp>
        <p:cxnSp>
          <p:nvCxnSpPr>
            <p:cNvPr id="22566" name="AutoShape 57"/>
            <p:cNvCxnSpPr>
              <a:cxnSpLocks noChangeShapeType="1"/>
              <a:stCxn id="22555" idx="0"/>
              <a:endCxn id="22555" idx="1"/>
            </p:cNvCxnSpPr>
            <p:nvPr/>
          </p:nvCxnSpPr>
          <p:spPr bwMode="auto">
            <a:xfrm rot="16200000" flipH="1" flipV="1">
              <a:off x="5791994" y="4749006"/>
              <a:ext cx="228600" cy="261938"/>
            </a:xfrm>
            <a:prstGeom prst="curvedConnector4">
              <a:avLst>
                <a:gd name="adj1" fmla="val -100000"/>
                <a:gd name="adj2" fmla="val 187273"/>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67" name="Text Box 58"/>
            <p:cNvSpPr txBox="1">
              <a:spLocks noChangeArrowheads="1"/>
            </p:cNvSpPr>
            <p:nvPr/>
          </p:nvSpPr>
          <p:spPr bwMode="auto">
            <a:xfrm>
              <a:off x="5867400" y="41910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1</a:t>
              </a:r>
            </a:p>
          </p:txBody>
        </p:sp>
        <p:sp>
          <p:nvSpPr>
            <p:cNvPr id="22568" name="Line 60"/>
            <p:cNvSpPr>
              <a:spLocks noChangeShapeType="1"/>
            </p:cNvSpPr>
            <p:nvPr/>
          </p:nvSpPr>
          <p:spPr bwMode="auto">
            <a:xfrm flipV="1">
              <a:off x="3048000" y="3352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69" name="Text Box 61"/>
            <p:cNvSpPr txBox="1">
              <a:spLocks noChangeArrowheads="1"/>
            </p:cNvSpPr>
            <p:nvPr/>
          </p:nvSpPr>
          <p:spPr bwMode="auto">
            <a:xfrm>
              <a:off x="2819400" y="2971800"/>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#R</a:t>
              </a:r>
            </a:p>
          </p:txBody>
        </p:sp>
        <p:sp>
          <p:nvSpPr>
            <p:cNvPr id="22570" name="Text Box 62"/>
            <p:cNvSpPr txBox="1">
              <a:spLocks noChangeArrowheads="1"/>
            </p:cNvSpPr>
            <p:nvPr/>
          </p:nvSpPr>
          <p:spPr bwMode="auto">
            <a:xfrm>
              <a:off x="2667000" y="34290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1</a:t>
              </a:r>
            </a:p>
          </p:txBody>
        </p:sp>
        <p:cxnSp>
          <p:nvCxnSpPr>
            <p:cNvPr id="22571" name="AutoShape 63"/>
            <p:cNvCxnSpPr>
              <a:cxnSpLocks noChangeShapeType="1"/>
              <a:stCxn id="22569" idx="3"/>
              <a:endCxn id="22569" idx="1"/>
            </p:cNvCxnSpPr>
            <p:nvPr/>
          </p:nvCxnSpPr>
          <p:spPr bwMode="auto">
            <a:xfrm flipH="1">
              <a:off x="2819400" y="3200400"/>
              <a:ext cx="609600" cy="1588"/>
            </a:xfrm>
            <a:prstGeom prst="curvedConnector5">
              <a:avLst>
                <a:gd name="adj1" fmla="val -37500"/>
                <a:gd name="adj2" fmla="val -28800000"/>
                <a:gd name="adj3" fmla="val 137500"/>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72" name="Text Box 64"/>
            <p:cNvSpPr txBox="1">
              <a:spLocks noChangeArrowheads="1"/>
            </p:cNvSpPr>
            <p:nvPr/>
          </p:nvSpPr>
          <p:spPr bwMode="auto">
            <a:xfrm>
              <a:off x="3505200" y="2438400"/>
              <a:ext cx="565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0,1</a:t>
              </a:r>
            </a:p>
          </p:txBody>
        </p:sp>
        <p:sp>
          <p:nvSpPr>
            <p:cNvPr id="22573" name="Line 65"/>
            <p:cNvSpPr>
              <a:spLocks noChangeShapeType="1"/>
            </p:cNvSpPr>
            <p:nvPr/>
          </p:nvSpPr>
          <p:spPr bwMode="auto">
            <a:xfrm>
              <a:off x="3429000" y="3276600"/>
              <a:ext cx="1828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74" name="Text Box 66"/>
            <p:cNvSpPr txBox="1">
              <a:spLocks noChangeArrowheads="1"/>
            </p:cNvSpPr>
            <p:nvPr/>
          </p:nvSpPr>
          <p:spPr bwMode="auto">
            <a:xfrm>
              <a:off x="5181600" y="30480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R</a:t>
              </a:r>
            </a:p>
          </p:txBody>
        </p:sp>
        <p:sp>
          <p:nvSpPr>
            <p:cNvPr id="22575" name="Text Box 67"/>
            <p:cNvSpPr txBox="1">
              <a:spLocks noChangeArrowheads="1"/>
            </p:cNvSpPr>
            <p:nvPr/>
          </p:nvSpPr>
          <p:spPr bwMode="auto">
            <a:xfrm>
              <a:off x="4159250" y="28194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 altLang="es-ES" sz="2400">
                  <a:latin typeface="Times New Roman" panose="02020603050405020304" pitchFamily="18" charset="0"/>
                </a:rPr>
                <a:t>#</a:t>
              </a:r>
            </a:p>
          </p:txBody>
        </p:sp>
        <p:sp>
          <p:nvSpPr>
            <p:cNvPr id="22577" name="Line 72"/>
            <p:cNvSpPr>
              <a:spLocks noChangeShapeType="1"/>
            </p:cNvSpPr>
            <p:nvPr/>
          </p:nvSpPr>
          <p:spPr bwMode="auto">
            <a:xfrm flipH="1">
              <a:off x="3276600" y="5181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2578" name="Text Box 73"/>
            <p:cNvSpPr txBox="1">
              <a:spLocks noChangeArrowheads="1"/>
            </p:cNvSpPr>
            <p:nvPr/>
          </p:nvSpPr>
          <p:spPr bwMode="auto">
            <a:xfrm>
              <a:off x="3276600" y="47244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lgn="ctr" eaLnBrk="1" hangingPunct="1">
                <a:spcBef>
                  <a:spcPct val="50000"/>
                </a:spcBef>
              </a:pPr>
              <a:r>
                <a:rPr lang="es-ES" altLang="es-ES" sz="2400">
                  <a:latin typeface="Times New Roman" panose="02020603050405020304" pitchFamily="18" charset="0"/>
                </a:rPr>
                <a:t>1</a:t>
              </a:r>
            </a:p>
          </p:txBody>
        </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ctr" eaLnBrk="1" hangingPunct="1"/>
            <a:r>
              <a:rPr lang="es-ES" altLang="es-ES" smtClean="0"/>
              <a:t>Ejercicio</a:t>
            </a:r>
          </a:p>
        </p:txBody>
      </p:sp>
      <p:sp>
        <p:nvSpPr>
          <p:cNvPr id="23555" name="Rectangle 3"/>
          <p:cNvSpPr>
            <a:spLocks noGrp="1" noChangeArrowheads="1"/>
          </p:cNvSpPr>
          <p:nvPr>
            <p:ph idx="1"/>
          </p:nvPr>
        </p:nvSpPr>
        <p:spPr>
          <a:xfrm>
            <a:off x="609599" y="1844824"/>
            <a:ext cx="6347714" cy="3880773"/>
          </a:xfrm>
        </p:spPr>
        <p:txBody>
          <a:bodyPr>
            <a:normAutofit lnSpcReduction="10000"/>
          </a:bodyPr>
          <a:lstStyle/>
          <a:p>
            <a:pPr eaLnBrk="1" hangingPunct="1"/>
            <a:r>
              <a:rPr lang="es-ES" altLang="es-ES" dirty="0" smtClean="0"/>
              <a:t>Máquina de Turing que calcule la suma de tres números.</a:t>
            </a:r>
          </a:p>
          <a:p>
            <a:pPr eaLnBrk="1" hangingPunct="1"/>
            <a:r>
              <a:rPr lang="es-ES" altLang="es-ES" dirty="0" smtClean="0"/>
              <a:t>Entrada:#a1b1c#</a:t>
            </a:r>
          </a:p>
          <a:p>
            <a:pPr eaLnBrk="1" hangingPunct="1"/>
            <a:r>
              <a:rPr lang="es-ES" altLang="es-ES" dirty="0" smtClean="0"/>
              <a:t>Salida: #</a:t>
            </a:r>
            <a:r>
              <a:rPr lang="es-ES" altLang="es-ES" dirty="0" err="1" smtClean="0"/>
              <a:t>a+b+c</a:t>
            </a:r>
            <a:r>
              <a:rPr lang="es-ES" altLang="es-ES" dirty="0" smtClean="0"/>
              <a:t>#</a:t>
            </a:r>
          </a:p>
          <a:p>
            <a:pPr eaLnBrk="1" hangingPunct="1"/>
            <a:r>
              <a:rPr lang="es-ES" altLang="es-ES" dirty="0" smtClean="0"/>
              <a:t>Ejemplo:</a:t>
            </a:r>
          </a:p>
          <a:p>
            <a:pPr lvl="1"/>
            <a:r>
              <a:rPr lang="es-ES" altLang="es-ES" dirty="0" smtClean="0"/>
              <a:t>Entrada: #00100010#</a:t>
            </a:r>
          </a:p>
          <a:p>
            <a:pPr lvl="1"/>
            <a:r>
              <a:rPr lang="es-ES" altLang="es-ES" dirty="0" smtClean="0"/>
              <a:t>Salida: #000000#</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_tradnl" altLang="es-ES" smtClean="0"/>
              <a:t>Otros tipos de máquinas</a:t>
            </a:r>
          </a:p>
        </p:txBody>
      </p:sp>
      <p:sp>
        <p:nvSpPr>
          <p:cNvPr id="24579" name="Rectangle 3"/>
          <p:cNvSpPr>
            <a:spLocks noGrp="1" noChangeArrowheads="1"/>
          </p:cNvSpPr>
          <p:nvPr>
            <p:ph idx="1"/>
          </p:nvPr>
        </p:nvSpPr>
        <p:spPr/>
        <p:txBody>
          <a:bodyPr/>
          <a:lstStyle/>
          <a:p>
            <a:pPr eaLnBrk="1" hangingPunct="1">
              <a:buFont typeface="Wingdings" panose="05000000000000000000" pitchFamily="2" charset="2"/>
              <a:buChar char="v"/>
            </a:pPr>
            <a:r>
              <a:rPr lang="es-ES_tradnl" altLang="es-ES" smtClean="0"/>
              <a:t>Infinita en ambas direcciones</a:t>
            </a:r>
          </a:p>
          <a:p>
            <a:pPr eaLnBrk="1" hangingPunct="1">
              <a:buFont typeface="Wingdings" panose="05000000000000000000" pitchFamily="2" charset="2"/>
              <a:buChar char="v"/>
            </a:pPr>
            <a:r>
              <a:rPr lang="es-ES_tradnl" altLang="es-ES" smtClean="0"/>
              <a:t>Multicinta</a:t>
            </a:r>
          </a:p>
          <a:p>
            <a:pPr eaLnBrk="1" hangingPunct="1">
              <a:buFont typeface="Wingdings" panose="05000000000000000000" pitchFamily="2" charset="2"/>
              <a:buChar char="v"/>
            </a:pPr>
            <a:r>
              <a:rPr lang="es-ES_tradnl" altLang="es-ES" smtClean="0"/>
              <a:t>Máquina No determinista</a:t>
            </a:r>
          </a:p>
          <a:p>
            <a:pPr eaLnBrk="1" hangingPunct="1">
              <a:buFont typeface="Wingdings" panose="05000000000000000000" pitchFamily="2" charset="2"/>
              <a:buChar char="v"/>
            </a:pPr>
            <a:r>
              <a:rPr lang="es-ES_tradnl" altLang="es-ES" smtClean="0"/>
              <a:t>Todas son equivalentes</a:t>
            </a:r>
          </a:p>
          <a:p>
            <a:pPr eaLnBrk="1" hangingPunct="1">
              <a:buFont typeface="Wingdings" panose="05000000000000000000" pitchFamily="2" charset="2"/>
              <a:buChar char="v"/>
            </a:pPr>
            <a:r>
              <a:rPr lang="es-ES_tradnl" altLang="es-ES" smtClean="0"/>
              <a:t>No aumentan la capacidad de las MT estándar</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lIns="92075" tIns="46038" rIns="92075" bIns="46038" anchor="ctr"/>
          <a:lstStyle/>
          <a:p>
            <a:pPr eaLnBrk="1" hangingPunct="1">
              <a:defRPr/>
            </a:pPr>
            <a:r>
              <a:rPr lang="es-ES_tradnl" altLang="es-ES" sz="2500" smtClean="0">
                <a:solidFill>
                  <a:schemeClr val="tx1"/>
                </a:solidFill>
                <a:effectLst>
                  <a:outerShdw blurRad="38100" dist="38100" dir="2700000" algn="tl">
                    <a:srgbClr val="C0C0C0"/>
                  </a:outerShdw>
                </a:effectLst>
                <a:latin typeface="Arial" charset="0"/>
              </a:rPr>
              <a:t>Máquina de Turing multicinta</a:t>
            </a:r>
          </a:p>
        </p:txBody>
      </p:sp>
      <p:graphicFrame>
        <p:nvGraphicFramePr>
          <p:cNvPr id="25603" name="Object 3"/>
          <p:cNvGraphicFramePr>
            <a:graphicFrameLocks noGrp="1"/>
          </p:cNvGraphicFramePr>
          <p:nvPr>
            <p:ph idx="1"/>
          </p:nvPr>
        </p:nvGraphicFramePr>
        <p:xfrm>
          <a:off x="993775" y="1619250"/>
          <a:ext cx="7129463" cy="4381500"/>
        </p:xfrm>
        <a:graphic>
          <a:graphicData uri="http://schemas.openxmlformats.org/presentationml/2006/ole">
            <mc:AlternateContent xmlns:mc="http://schemas.openxmlformats.org/markup-compatibility/2006">
              <mc:Choice xmlns:v="urn:schemas-microsoft-com:vml" Requires="v">
                <p:oleObj spid="_x0000_s25650" name="Documento" r:id="rId3" imgW="1960690" imgH="1204501" progId="Word.Document.6">
                  <p:embed/>
                </p:oleObj>
              </mc:Choice>
              <mc:Fallback>
                <p:oleObj name="Documento" r:id="rId3" imgW="1960690" imgH="1204501" progId="Word.Document.6">
                  <p:embed/>
                  <p:pic>
                    <p:nvPicPr>
                      <p:cNvPr id="0" name="Object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3775" y="1619250"/>
                        <a:ext cx="7129463" cy="438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09600" y="1752600"/>
            <a:ext cx="8283575" cy="418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a:spcBef>
                <a:spcPct val="20000"/>
              </a:spcBef>
            </a:pPr>
            <a:r>
              <a:rPr lang="es-ES_tradnl" altLang="es-ES" sz="2800">
                <a:latin typeface="Arial" panose="020B0604020202020204" pitchFamily="34" charset="0"/>
              </a:rPr>
              <a:t>Con base en:</a:t>
            </a:r>
          </a:p>
          <a:p>
            <a:pPr>
              <a:spcBef>
                <a:spcPct val="20000"/>
              </a:spcBef>
              <a:buClr>
                <a:schemeClr val="tx2"/>
              </a:buClr>
              <a:buSzPct val="75000"/>
              <a:buFont typeface="Monotype Sorts" pitchFamily="2" charset="2"/>
              <a:buChar char="n"/>
            </a:pPr>
            <a:r>
              <a:rPr lang="es-ES_tradnl" altLang="es-ES" sz="2800">
                <a:latin typeface="Arial" panose="020B0604020202020204" pitchFamily="34" charset="0"/>
              </a:rPr>
              <a:t> Estado actual del control finito </a:t>
            </a:r>
          </a:p>
          <a:p>
            <a:pPr>
              <a:spcBef>
                <a:spcPct val="20000"/>
              </a:spcBef>
              <a:buClr>
                <a:schemeClr val="tx2"/>
              </a:buClr>
              <a:buSzPct val="75000"/>
              <a:buFont typeface="Monotype Sorts" pitchFamily="2" charset="2"/>
              <a:buChar char="n"/>
            </a:pPr>
            <a:r>
              <a:rPr lang="es-ES_tradnl" altLang="es-ES" sz="2800">
                <a:latin typeface="Arial" panose="020B0604020202020204" pitchFamily="34" charset="0"/>
              </a:rPr>
              <a:t> Símbolos de cinta en los apuntadores </a:t>
            </a:r>
          </a:p>
          <a:p>
            <a:pPr>
              <a:spcBef>
                <a:spcPct val="20000"/>
              </a:spcBef>
            </a:pPr>
            <a:endParaRPr lang="es-ES_tradnl" altLang="es-ES" sz="900">
              <a:latin typeface="Arial" panose="020B0604020202020204" pitchFamily="34" charset="0"/>
            </a:endParaRPr>
          </a:p>
          <a:p>
            <a:pPr>
              <a:spcBef>
                <a:spcPct val="20000"/>
              </a:spcBef>
            </a:pPr>
            <a:r>
              <a:rPr lang="es-ES_tradnl" altLang="es-ES" sz="2800">
                <a:latin typeface="Arial" panose="020B0604020202020204" pitchFamily="34" charset="0"/>
              </a:rPr>
              <a:t>La MT puede hacer </a:t>
            </a:r>
            <a:r>
              <a:rPr lang="es-ES_tradnl" altLang="es-ES" sz="2800" i="1">
                <a:latin typeface="Arial" panose="020B0604020202020204" pitchFamily="34" charset="0"/>
              </a:rPr>
              <a:t>una</a:t>
            </a:r>
            <a:r>
              <a:rPr lang="es-ES_tradnl" altLang="es-ES" sz="2800">
                <a:latin typeface="Arial" panose="020B0604020202020204" pitchFamily="34" charset="0"/>
              </a:rPr>
              <a:t> ó </a:t>
            </a:r>
            <a:r>
              <a:rPr lang="es-ES_tradnl" altLang="es-ES" sz="2800" i="1">
                <a:latin typeface="Arial" panose="020B0604020202020204" pitchFamily="34" charset="0"/>
              </a:rPr>
              <a:t>todas</a:t>
            </a:r>
            <a:r>
              <a:rPr lang="es-ES_tradnl" altLang="es-ES" sz="2800">
                <a:latin typeface="Arial" panose="020B0604020202020204" pitchFamily="34" charset="0"/>
              </a:rPr>
              <a:t> las operaciones:</a:t>
            </a:r>
          </a:p>
          <a:p>
            <a:pPr>
              <a:spcBef>
                <a:spcPct val="20000"/>
              </a:spcBef>
              <a:buClr>
                <a:schemeClr val="accent2"/>
              </a:buClr>
              <a:buSzPct val="75000"/>
              <a:buFont typeface="Wingdings" panose="05000000000000000000" pitchFamily="2" charset="2"/>
              <a:buChar char="Ø"/>
            </a:pPr>
            <a:r>
              <a:rPr lang="es-ES_tradnl" altLang="es-ES" sz="2800">
                <a:latin typeface="Arial" panose="020B0604020202020204" pitchFamily="34" charset="0"/>
              </a:rPr>
              <a:t> Cambia el estado del control finito.</a:t>
            </a:r>
          </a:p>
          <a:p>
            <a:pPr>
              <a:spcBef>
                <a:spcPct val="20000"/>
              </a:spcBef>
              <a:buClr>
                <a:schemeClr val="accent2"/>
              </a:buClr>
              <a:buSzPct val="75000"/>
              <a:buFont typeface="Wingdings" panose="05000000000000000000" pitchFamily="2" charset="2"/>
              <a:buChar char="Ø"/>
            </a:pPr>
            <a:r>
              <a:rPr lang="es-ES_tradnl" altLang="es-ES" sz="2800">
                <a:latin typeface="Arial" panose="020B0604020202020204" pitchFamily="34" charset="0"/>
              </a:rPr>
              <a:t> Escribe símbolos en todas las celdas apuntadas.</a:t>
            </a:r>
          </a:p>
          <a:p>
            <a:pPr>
              <a:spcBef>
                <a:spcPct val="20000"/>
              </a:spcBef>
              <a:buClr>
                <a:schemeClr val="accent2"/>
              </a:buClr>
              <a:buSzPct val="75000"/>
              <a:buFont typeface="Wingdings" panose="05000000000000000000" pitchFamily="2" charset="2"/>
              <a:buChar char="Ø"/>
            </a:pPr>
            <a:r>
              <a:rPr lang="es-ES_tradnl" altLang="es-ES" sz="2800">
                <a:latin typeface="Arial" panose="020B0604020202020204" pitchFamily="34" charset="0"/>
              </a:rPr>
              <a:t>  Mueve uno ó todos los apuntadores (L,R,S)                                                                                                                                                                                                                                   	independientemente.</a:t>
            </a:r>
          </a:p>
        </p:txBody>
      </p:sp>
      <p:sp>
        <p:nvSpPr>
          <p:cNvPr id="7171" name="Rectangle 3"/>
          <p:cNvSpPr>
            <a:spLocks noChangeArrowheads="1"/>
          </p:cNvSpPr>
          <p:nvPr/>
        </p:nvSpPr>
        <p:spPr bwMode="auto">
          <a:xfrm>
            <a:off x="838200" y="342900"/>
            <a:ext cx="7772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sz="3800">
                <a:solidFill>
                  <a:schemeClr val="tx2"/>
                </a:solidFill>
                <a:latin typeface="Verdana" pitchFamily="34" charset="0"/>
              </a:defRPr>
            </a:lvl1pPr>
            <a:lvl2pPr>
              <a:defRPr sz="3800">
                <a:solidFill>
                  <a:schemeClr val="tx2"/>
                </a:solidFill>
                <a:latin typeface="Verdana" pitchFamily="34" charset="0"/>
              </a:defRPr>
            </a:lvl2pPr>
            <a:lvl3pPr>
              <a:defRPr sz="3800">
                <a:solidFill>
                  <a:schemeClr val="tx2"/>
                </a:solidFill>
                <a:latin typeface="Verdana" pitchFamily="34" charset="0"/>
              </a:defRPr>
            </a:lvl3pPr>
            <a:lvl4pPr>
              <a:defRPr sz="3800">
                <a:solidFill>
                  <a:schemeClr val="tx2"/>
                </a:solidFill>
                <a:latin typeface="Verdana" pitchFamily="34" charset="0"/>
              </a:defRPr>
            </a:lvl4pPr>
            <a:lvl5pPr>
              <a:defRPr sz="3800">
                <a:solidFill>
                  <a:schemeClr val="tx2"/>
                </a:solidFill>
                <a:latin typeface="Verdana" pitchFamily="34" charset="0"/>
              </a:defRPr>
            </a:lvl5pPr>
            <a:lvl6pPr marL="457200" fontAlgn="base">
              <a:spcBef>
                <a:spcPct val="0"/>
              </a:spcBef>
              <a:spcAft>
                <a:spcPct val="0"/>
              </a:spcAft>
              <a:defRPr sz="3800">
                <a:solidFill>
                  <a:schemeClr val="tx2"/>
                </a:solidFill>
                <a:latin typeface="Verdana" pitchFamily="34" charset="0"/>
              </a:defRPr>
            </a:lvl6pPr>
            <a:lvl7pPr marL="914400" fontAlgn="base">
              <a:spcBef>
                <a:spcPct val="0"/>
              </a:spcBef>
              <a:spcAft>
                <a:spcPct val="0"/>
              </a:spcAft>
              <a:defRPr sz="3800">
                <a:solidFill>
                  <a:schemeClr val="tx2"/>
                </a:solidFill>
                <a:latin typeface="Verdana" pitchFamily="34" charset="0"/>
              </a:defRPr>
            </a:lvl7pPr>
            <a:lvl8pPr marL="1371600" fontAlgn="base">
              <a:spcBef>
                <a:spcPct val="0"/>
              </a:spcBef>
              <a:spcAft>
                <a:spcPct val="0"/>
              </a:spcAft>
              <a:defRPr sz="3800">
                <a:solidFill>
                  <a:schemeClr val="tx2"/>
                </a:solidFill>
                <a:latin typeface="Verdana" pitchFamily="34" charset="0"/>
              </a:defRPr>
            </a:lvl8pPr>
            <a:lvl9pPr marL="1828800" fontAlgn="base">
              <a:spcBef>
                <a:spcPct val="0"/>
              </a:spcBef>
              <a:spcAft>
                <a:spcPct val="0"/>
              </a:spcAft>
              <a:defRPr sz="3800">
                <a:solidFill>
                  <a:schemeClr val="tx2"/>
                </a:solidFill>
                <a:latin typeface="Verdana" pitchFamily="34" charset="0"/>
              </a:defRPr>
            </a:lvl9pPr>
          </a:lstStyle>
          <a:p>
            <a:pPr>
              <a:defRPr/>
            </a:pPr>
            <a:r>
              <a:rPr lang="es-ES_tradnl" altLang="es-ES" sz="2500" smtClean="0">
                <a:solidFill>
                  <a:schemeClr val="tx1"/>
                </a:solidFill>
                <a:effectLst>
                  <a:outerShdw blurRad="38100" dist="38100" dir="2700000" algn="tl">
                    <a:srgbClr val="C0C0C0"/>
                  </a:outerShdw>
                </a:effectLst>
                <a:latin typeface="Arial" charset="0"/>
              </a:rPr>
              <a:t>Máquina de Turing multicinta</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838200" y="1676400"/>
            <a:ext cx="7620000" cy="423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spcBef>
                <a:spcPct val="20000"/>
              </a:spcBef>
              <a:defRPr/>
            </a:pPr>
            <a:r>
              <a:rPr lang="es-ES_tradnl" altLang="es-ES" sz="2800">
                <a:effectLst>
                  <a:outerShdw blurRad="38100" dist="38100" dir="2700000" algn="tl">
                    <a:srgbClr val="C0C0C0"/>
                  </a:outerShdw>
                </a:effectLst>
                <a:latin typeface="Arial" charset="0"/>
              </a:rPr>
              <a:t>MT:  (</a:t>
            </a:r>
            <a:r>
              <a:rPr lang="es-ES_tradnl" altLang="es-ES" sz="2800" i="1">
                <a:effectLst>
                  <a:outerShdw blurRad="38100" dist="38100" dir="2700000" algn="tl">
                    <a:srgbClr val="C0C0C0"/>
                  </a:outerShdw>
                </a:effectLst>
                <a:latin typeface="Arial" charset="0"/>
              </a:rPr>
              <a:t>Q</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T</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I</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b</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q</a:t>
            </a:r>
            <a:r>
              <a:rPr lang="es-ES_tradnl" altLang="es-ES" sz="2800" baseline="-19000">
                <a:effectLst>
                  <a:outerShdw blurRad="38100" dist="38100" dir="2700000" algn="tl">
                    <a:srgbClr val="C0C0C0"/>
                  </a:outerShdw>
                </a:effectLst>
                <a:latin typeface="Arial" charset="0"/>
              </a:rPr>
              <a:t>0</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q</a:t>
            </a:r>
            <a:r>
              <a:rPr lang="es-ES_tradnl" altLang="es-ES" sz="2800" baseline="-19000">
                <a:effectLst>
                  <a:outerShdw blurRad="38100" dist="38100" dir="2700000" algn="tl">
                    <a:srgbClr val="C0C0C0"/>
                  </a:outerShdw>
                </a:effectLst>
                <a:latin typeface="Arial" charset="0"/>
              </a:rPr>
              <a:t>f</a:t>
            </a:r>
            <a:r>
              <a:rPr lang="es-ES_tradnl" altLang="es-ES" sz="2800">
                <a:effectLst>
                  <a:outerShdw blurRad="38100" dist="38100" dir="2700000" algn="tl">
                    <a:srgbClr val="C0C0C0"/>
                  </a:outerShdw>
                </a:effectLst>
                <a:latin typeface="Arial" charset="0"/>
              </a:rPr>
              <a:t>) donde:</a:t>
            </a:r>
          </a:p>
          <a:p>
            <a:pPr eaLnBrk="0" hangingPunct="0">
              <a:spcBef>
                <a:spcPct val="20000"/>
              </a:spcBef>
              <a:defRPr/>
            </a:pPr>
            <a:r>
              <a:rPr lang="es-ES_tradnl" altLang="es-ES" sz="2800" i="1">
                <a:effectLst>
                  <a:outerShdw blurRad="38100" dist="38100" dir="2700000" algn="tl">
                    <a:srgbClr val="C0C0C0"/>
                  </a:outerShdw>
                </a:effectLst>
                <a:latin typeface="Arial" charset="0"/>
              </a:rPr>
              <a:t>q</a:t>
            </a:r>
            <a:r>
              <a:rPr lang="es-ES_tradnl" altLang="es-ES" sz="2800" baseline="-19000">
                <a:effectLst>
                  <a:outerShdw blurRad="38100" dist="38100" dir="2700000" algn="tl">
                    <a:srgbClr val="C0C0C0"/>
                  </a:outerShdw>
                </a:effectLst>
                <a:latin typeface="Arial" charset="0"/>
              </a:rPr>
              <a:t>f</a:t>
            </a:r>
            <a:r>
              <a:rPr lang="es-ES_tradnl" altLang="es-ES" sz="2800">
                <a:effectLst>
                  <a:outerShdw blurRad="38100" dist="38100" dir="2700000" algn="tl">
                    <a:srgbClr val="C0C0C0"/>
                  </a:outerShdw>
                </a:effectLst>
                <a:latin typeface="Arial" charset="0"/>
              </a:rPr>
              <a:t> es el estado final ó de aceptación</a:t>
            </a:r>
          </a:p>
          <a:p>
            <a:pPr eaLnBrk="0" hangingPunct="0">
              <a:spcBef>
                <a:spcPct val="20000"/>
              </a:spcBef>
              <a:defRPr/>
            </a:pPr>
            <a:r>
              <a:rPr lang="es-ES_tradnl" altLang="es-ES" sz="2800">
                <a:effectLst>
                  <a:outerShdw blurRad="38100" dist="38100" dir="2700000" algn="tl">
                    <a:srgbClr val="C0C0C0"/>
                  </a:outerShdw>
                </a:effectLst>
                <a:latin typeface="Symbol" pitchFamily="18" charset="2"/>
              </a:rPr>
              <a:t>d </a:t>
            </a:r>
            <a:r>
              <a:rPr lang="es-ES_tradnl" altLang="es-ES" sz="2800">
                <a:effectLst>
                  <a:outerShdw blurRad="38100" dist="38100" dir="2700000" algn="tl">
                    <a:srgbClr val="C0C0C0"/>
                  </a:outerShdw>
                </a:effectLst>
                <a:latin typeface="Arial" charset="0"/>
              </a:rPr>
              <a:t>: </a:t>
            </a:r>
            <a:r>
              <a:rPr lang="es-ES_tradnl" altLang="es-ES" sz="2800" i="1">
                <a:effectLst>
                  <a:outerShdw blurRad="38100" dist="38100" dir="2700000" algn="tl">
                    <a:srgbClr val="C0C0C0"/>
                  </a:outerShdw>
                </a:effectLst>
                <a:latin typeface="Arial" charset="0"/>
              </a:rPr>
              <a:t>Q</a:t>
            </a:r>
            <a:r>
              <a:rPr lang="es-ES_tradnl" altLang="es-ES" sz="2800">
                <a:effectLst>
                  <a:outerShdw blurRad="38100" dist="38100" dir="2700000" algn="tl">
                    <a:srgbClr val="C0C0C0"/>
                  </a:outerShdw>
                </a:effectLst>
                <a:latin typeface="Arial" charset="0"/>
              </a:rPr>
              <a:t> X </a:t>
            </a:r>
            <a:r>
              <a:rPr lang="es-ES_tradnl" altLang="es-ES" sz="2800" i="1">
                <a:effectLst>
                  <a:outerShdw blurRad="38100" dist="38100" dir="2700000" algn="tl">
                    <a:srgbClr val="C0C0C0"/>
                  </a:outerShdw>
                </a:effectLst>
                <a:latin typeface="Arial" charset="0"/>
              </a:rPr>
              <a:t>T</a:t>
            </a:r>
            <a:r>
              <a:rPr lang="es-ES_tradnl" altLang="es-ES" sz="2800" baseline="19000">
                <a:effectLst>
                  <a:outerShdw blurRad="38100" dist="38100" dir="2700000" algn="tl">
                    <a:srgbClr val="C0C0C0"/>
                  </a:outerShdw>
                </a:effectLst>
                <a:latin typeface="Arial" charset="0"/>
              </a:rPr>
              <a:t>k</a:t>
            </a:r>
            <a:r>
              <a:rPr lang="es-ES_tradnl" altLang="es-ES" sz="2800">
                <a:effectLst>
                  <a:outerShdw blurRad="38100" dist="38100" dir="2700000" algn="tl">
                    <a:srgbClr val="C0C0C0"/>
                  </a:outerShdw>
                </a:effectLst>
                <a:latin typeface="Arial" charset="0"/>
              </a:rPr>
              <a:t>  </a:t>
            </a:r>
            <a:r>
              <a:rPr lang="es-ES_tradnl" altLang="es-ES" sz="2800">
                <a:effectLst>
                  <a:outerShdw blurRad="38100" dist="38100" dir="2700000" algn="tl">
                    <a:srgbClr val="C0C0C0"/>
                  </a:outerShdw>
                </a:effectLst>
                <a:latin typeface="Arial" charset="0"/>
                <a:sym typeface="Symbol" pitchFamily="18" charset="2"/>
              </a:rPr>
              <a:t> </a:t>
            </a:r>
            <a:r>
              <a:rPr lang="es-ES_tradnl" altLang="es-ES" sz="2800" i="1">
                <a:effectLst>
                  <a:outerShdw blurRad="38100" dist="38100" dir="2700000" algn="tl">
                    <a:srgbClr val="C0C0C0"/>
                  </a:outerShdw>
                </a:effectLst>
                <a:latin typeface="Arial" charset="0"/>
              </a:rPr>
              <a:t>Q</a:t>
            </a:r>
            <a:r>
              <a:rPr lang="es-ES_tradnl" altLang="es-ES" sz="2800">
                <a:effectLst>
                  <a:outerShdw blurRad="38100" dist="38100" dir="2700000" algn="tl">
                    <a:srgbClr val="C0C0C0"/>
                  </a:outerShdw>
                </a:effectLst>
                <a:latin typeface="Arial" charset="0"/>
              </a:rPr>
              <a:t> X (</a:t>
            </a:r>
            <a:r>
              <a:rPr lang="es-ES_tradnl" altLang="es-ES" sz="2800" i="1">
                <a:effectLst>
                  <a:outerShdw blurRad="38100" dist="38100" dir="2700000" algn="tl">
                    <a:srgbClr val="C0C0C0"/>
                  </a:outerShdw>
                </a:effectLst>
                <a:latin typeface="Arial" charset="0"/>
              </a:rPr>
              <a:t>T</a:t>
            </a:r>
            <a:r>
              <a:rPr lang="es-ES_tradnl" altLang="es-ES" sz="2800">
                <a:effectLst>
                  <a:outerShdw blurRad="38100" dist="38100" dir="2700000" algn="tl">
                    <a:srgbClr val="C0C0C0"/>
                  </a:outerShdw>
                </a:effectLst>
                <a:latin typeface="Arial" charset="0"/>
              </a:rPr>
              <a:t> X {L,R,S})</a:t>
            </a:r>
            <a:r>
              <a:rPr lang="es-ES_tradnl" altLang="es-ES" sz="2800" baseline="19000">
                <a:effectLst>
                  <a:outerShdw blurRad="38100" dist="38100" dir="2700000" algn="tl">
                    <a:srgbClr val="C0C0C0"/>
                  </a:outerShdw>
                </a:effectLst>
                <a:latin typeface="Arial" charset="0"/>
              </a:rPr>
              <a:t>k</a:t>
            </a:r>
          </a:p>
          <a:p>
            <a:pPr eaLnBrk="0" hangingPunct="0">
              <a:spcBef>
                <a:spcPct val="20000"/>
              </a:spcBef>
              <a:defRPr/>
            </a:pPr>
            <a:endParaRPr lang="es-ES_tradnl" altLang="es-ES" baseline="19000">
              <a:effectLst>
                <a:outerShdw blurRad="38100" dist="38100" dir="2700000" algn="tl">
                  <a:srgbClr val="C0C0C0"/>
                </a:outerShdw>
              </a:effectLst>
              <a:latin typeface="Arial" charset="0"/>
            </a:endParaRPr>
          </a:p>
          <a:p>
            <a:pPr eaLnBrk="0" hangingPunct="0">
              <a:spcBef>
                <a:spcPct val="20000"/>
              </a:spcBef>
              <a:defRPr/>
            </a:pPr>
            <a:r>
              <a:rPr lang="es-ES_tradnl" altLang="es-ES" sz="2800">
                <a:effectLst>
                  <a:outerShdw blurRad="38100" dist="38100" dir="2700000" algn="tl">
                    <a:srgbClr val="C0C0C0"/>
                  </a:outerShdw>
                </a:effectLst>
                <a:latin typeface="Symbol" pitchFamily="18" charset="2"/>
              </a:rPr>
              <a:t>d</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q</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1</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2</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k</a:t>
            </a:r>
            <a:r>
              <a:rPr lang="es-ES_tradnl" altLang="es-ES" sz="2800">
                <a:effectLst>
                  <a:outerShdw blurRad="38100" dist="38100" dir="2700000" algn="tl">
                    <a:srgbClr val="C0C0C0"/>
                  </a:outerShdw>
                </a:effectLst>
                <a:latin typeface="Arial" charset="0"/>
              </a:rPr>
              <a:t>) = (</a:t>
            </a:r>
            <a:r>
              <a:rPr lang="es-ES_tradnl" altLang="es-ES" sz="2800" i="1">
                <a:effectLst>
                  <a:outerShdw blurRad="38100" dist="38100" dir="2700000" algn="tl">
                    <a:srgbClr val="C0C0C0"/>
                  </a:outerShdw>
                </a:effectLst>
                <a:latin typeface="Arial" charset="0"/>
              </a:rPr>
              <a:t>q'</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1</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d</a:t>
            </a:r>
            <a:r>
              <a:rPr lang="es-ES_tradnl" altLang="es-ES" sz="2800" baseline="-19000">
                <a:effectLst>
                  <a:outerShdw blurRad="38100" dist="38100" dir="2700000" algn="tl">
                    <a:srgbClr val="C0C0C0"/>
                  </a:outerShdw>
                </a:effectLst>
                <a:latin typeface="Arial" charset="0"/>
              </a:rPr>
              <a:t>1</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2</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d</a:t>
            </a:r>
            <a:r>
              <a:rPr lang="es-ES_tradnl" altLang="es-ES" sz="2800" baseline="-19000">
                <a:effectLst>
                  <a:outerShdw blurRad="38100" dist="38100" dir="2700000" algn="tl">
                    <a:srgbClr val="C0C0C0"/>
                  </a:outerShdw>
                </a:effectLst>
                <a:latin typeface="Arial" charset="0"/>
              </a:rPr>
              <a:t>2</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baseline="-19000">
                <a:effectLst>
                  <a:outerShdw blurRad="38100" dist="38100" dir="2700000" algn="tl">
                    <a:srgbClr val="C0C0C0"/>
                  </a:outerShdw>
                </a:effectLst>
                <a:latin typeface="Arial" charset="0"/>
              </a:rPr>
              <a:t>k</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d</a:t>
            </a:r>
            <a:r>
              <a:rPr lang="es-ES_tradnl" altLang="es-ES" sz="2800" baseline="-19000">
                <a:effectLst>
                  <a:outerShdw blurRad="38100" dist="38100" dir="2700000" algn="tl">
                    <a:srgbClr val="C0C0C0"/>
                  </a:outerShdw>
                </a:effectLst>
                <a:latin typeface="Arial" charset="0"/>
              </a:rPr>
              <a:t>k</a:t>
            </a:r>
            <a:r>
              <a:rPr lang="es-ES_tradnl" altLang="es-ES" sz="2800">
                <a:effectLst>
                  <a:outerShdw blurRad="38100" dist="38100" dir="2700000" algn="tl">
                    <a:srgbClr val="C0C0C0"/>
                  </a:outerShdw>
                </a:effectLst>
                <a:latin typeface="Arial" charset="0"/>
              </a:rPr>
              <a:t>))    </a:t>
            </a:r>
          </a:p>
          <a:p>
            <a:pPr eaLnBrk="0" hangingPunct="0">
              <a:spcBef>
                <a:spcPct val="20000"/>
              </a:spcBef>
              <a:defRPr/>
            </a:pPr>
            <a:r>
              <a:rPr lang="es-ES_tradnl" altLang="es-ES" sz="2800">
                <a:effectLst>
                  <a:outerShdw blurRad="38100" dist="38100" dir="2700000" algn="tl">
                    <a:srgbClr val="C0C0C0"/>
                  </a:outerShdw>
                </a:effectLst>
                <a:latin typeface="Arial" charset="0"/>
              </a:rPr>
              <a:t>  (</a:t>
            </a:r>
            <a:r>
              <a:rPr lang="es-ES_tradnl" altLang="es-ES" sz="2800" i="1">
                <a:effectLst>
                  <a:outerShdw blurRad="38100" dist="38100" dir="2700000" algn="tl">
                    <a:srgbClr val="C0C0C0"/>
                  </a:outerShdw>
                </a:effectLst>
                <a:latin typeface="Arial" charset="0"/>
              </a:rPr>
              <a:t>q2</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b</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c</a:t>
            </a:r>
            <a:r>
              <a:rPr lang="es-ES_tradnl" altLang="es-ES" sz="2800">
                <a:effectLst>
                  <a:outerShdw blurRad="38100" dist="38100" dir="2700000" algn="tl">
                    <a:srgbClr val="C0C0C0"/>
                  </a:outerShdw>
                </a:effectLst>
                <a:latin typeface="Arial" charset="0"/>
              </a:rPr>
              <a:t>) = (</a:t>
            </a:r>
            <a:r>
              <a:rPr lang="es-ES_tradnl" altLang="es-ES" sz="2800" i="1">
                <a:effectLst>
                  <a:outerShdw blurRad="38100" dist="38100" dir="2700000" algn="tl">
                    <a:srgbClr val="C0C0C0"/>
                  </a:outerShdw>
                </a:effectLst>
                <a:latin typeface="Arial" charset="0"/>
              </a:rPr>
              <a:t>q3</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a</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L</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d</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S</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e</a:t>
            </a:r>
            <a:r>
              <a:rPr lang="es-ES_tradnl" altLang="es-ES" sz="2800">
                <a:effectLst>
                  <a:outerShdw blurRad="38100" dist="38100" dir="2700000" algn="tl">
                    <a:srgbClr val="C0C0C0"/>
                  </a:outerShdw>
                </a:effectLst>
                <a:latin typeface="Arial" charset="0"/>
              </a:rPr>
              <a:t>,</a:t>
            </a:r>
            <a:r>
              <a:rPr lang="es-ES_tradnl" altLang="es-ES" sz="2800" i="1">
                <a:effectLst>
                  <a:outerShdw blurRad="38100" dist="38100" dir="2700000" algn="tl">
                    <a:srgbClr val="C0C0C0"/>
                  </a:outerShdw>
                </a:effectLst>
                <a:latin typeface="Arial" charset="0"/>
              </a:rPr>
              <a:t>R</a:t>
            </a:r>
            <a:r>
              <a:rPr lang="es-ES_tradnl" altLang="es-ES" sz="2800">
                <a:effectLst>
                  <a:outerShdw blurRad="38100" dist="38100" dir="2700000" algn="tl">
                    <a:srgbClr val="C0C0C0"/>
                  </a:outerShdw>
                </a:effectLst>
                <a:latin typeface="Arial" charset="0"/>
              </a:rPr>
              <a:t>))</a:t>
            </a:r>
            <a:r>
              <a:rPr lang="es-ES_tradnl" altLang="es-ES" sz="3200">
                <a:effectLst>
                  <a:outerShdw blurRad="38100" dist="38100" dir="2700000" algn="tl">
                    <a:srgbClr val="C0C0C0"/>
                  </a:outerShdw>
                </a:effectLst>
                <a:latin typeface="Arial" charset="0"/>
              </a:rPr>
              <a:t>  </a:t>
            </a:r>
          </a:p>
          <a:p>
            <a:pPr eaLnBrk="0" hangingPunct="0">
              <a:spcBef>
                <a:spcPct val="20000"/>
              </a:spcBef>
              <a:defRPr/>
            </a:pPr>
            <a:endParaRPr lang="es-ES_tradnl" altLang="es-ES" sz="2400" b="1">
              <a:latin typeface="Times New Roman" pitchFamily="18" charset="0"/>
            </a:endParaRPr>
          </a:p>
          <a:p>
            <a:pPr eaLnBrk="0" hangingPunct="0">
              <a:spcBef>
                <a:spcPct val="20000"/>
              </a:spcBef>
              <a:defRPr/>
            </a:pPr>
            <a:r>
              <a:rPr lang="es-ES_tradnl" altLang="es-ES" sz="2800">
                <a:latin typeface="Times New Roman" pitchFamily="18" charset="0"/>
              </a:rPr>
              <a:t>Una ID de una </a:t>
            </a:r>
            <a:r>
              <a:rPr lang="es-ES_tradnl" altLang="es-ES" sz="2800" i="1">
                <a:latin typeface="Times New Roman" pitchFamily="18" charset="0"/>
              </a:rPr>
              <a:t>MT</a:t>
            </a:r>
            <a:r>
              <a:rPr lang="es-ES_tradnl" altLang="es-ES" sz="2800">
                <a:latin typeface="Times New Roman" pitchFamily="18" charset="0"/>
              </a:rPr>
              <a:t> de </a:t>
            </a:r>
            <a:r>
              <a:rPr lang="es-ES_tradnl" altLang="es-ES" sz="2800" i="1">
                <a:latin typeface="Times New Roman" pitchFamily="18" charset="0"/>
              </a:rPr>
              <a:t>k</a:t>
            </a:r>
            <a:r>
              <a:rPr lang="es-ES_tradnl" altLang="es-ES" sz="2800">
                <a:latin typeface="Times New Roman" pitchFamily="18" charset="0"/>
              </a:rPr>
              <a:t>-cintas es una </a:t>
            </a:r>
            <a:r>
              <a:rPr lang="es-ES_tradnl" altLang="es-ES" sz="2800" i="1">
                <a:latin typeface="Times New Roman" pitchFamily="18" charset="0"/>
              </a:rPr>
              <a:t>k</a:t>
            </a:r>
            <a:r>
              <a:rPr lang="es-ES_tradnl" altLang="es-ES" sz="2800">
                <a:latin typeface="Times New Roman" pitchFamily="18" charset="0"/>
              </a:rPr>
              <a:t>-tupla (</a:t>
            </a:r>
            <a:r>
              <a:rPr lang="es-ES_tradnl" altLang="es-ES" sz="2800">
                <a:latin typeface="Symbol" pitchFamily="18" charset="2"/>
              </a:rPr>
              <a:t>a</a:t>
            </a:r>
            <a:r>
              <a:rPr lang="es-ES_tradnl" altLang="es-ES" sz="2800" baseline="-19000">
                <a:latin typeface="Times New Roman" pitchFamily="18" charset="0"/>
              </a:rPr>
              <a:t>1</a:t>
            </a:r>
            <a:r>
              <a:rPr lang="es-ES_tradnl" altLang="es-ES" sz="2800">
                <a:latin typeface="Times New Roman" pitchFamily="18" charset="0"/>
              </a:rPr>
              <a:t>,</a:t>
            </a:r>
            <a:r>
              <a:rPr lang="es-ES_tradnl" altLang="es-ES" sz="2800">
                <a:latin typeface="Symbol" pitchFamily="18" charset="2"/>
              </a:rPr>
              <a:t>a</a:t>
            </a:r>
            <a:r>
              <a:rPr lang="es-ES_tradnl" altLang="es-ES" sz="2800" baseline="-19000">
                <a:latin typeface="Times New Roman" pitchFamily="18" charset="0"/>
              </a:rPr>
              <a:t>2</a:t>
            </a:r>
            <a:r>
              <a:rPr lang="es-ES_tradnl" altLang="es-ES" sz="2800">
                <a:latin typeface="Times New Roman" pitchFamily="18" charset="0"/>
              </a:rPr>
              <a:t>,...,</a:t>
            </a:r>
            <a:r>
              <a:rPr lang="es-ES_tradnl" altLang="es-ES" sz="2800">
                <a:latin typeface="Symbol" pitchFamily="18" charset="2"/>
              </a:rPr>
              <a:t>a</a:t>
            </a:r>
            <a:r>
              <a:rPr lang="es-ES_tradnl" altLang="es-ES" sz="2800" baseline="-19000">
                <a:latin typeface="Times New Roman" pitchFamily="18" charset="0"/>
              </a:rPr>
              <a:t>k</a:t>
            </a:r>
            <a:r>
              <a:rPr lang="es-ES_tradnl" altLang="es-ES" sz="2800">
                <a:latin typeface="Times New Roman" pitchFamily="18" charset="0"/>
              </a:rPr>
              <a:t>) donde cada </a:t>
            </a:r>
            <a:r>
              <a:rPr lang="es-ES_tradnl" altLang="es-ES" sz="2800">
                <a:latin typeface="Symbol" pitchFamily="18" charset="2"/>
              </a:rPr>
              <a:t>a</a:t>
            </a:r>
            <a:r>
              <a:rPr lang="es-ES_tradnl" altLang="es-ES" sz="2800" baseline="-19000">
                <a:latin typeface="Times New Roman" pitchFamily="18" charset="0"/>
              </a:rPr>
              <a:t>i  </a:t>
            </a:r>
            <a:r>
              <a:rPr lang="es-ES_tradnl" altLang="es-ES" sz="2800">
                <a:latin typeface="Times New Roman" pitchFamily="18" charset="0"/>
              </a:rPr>
              <a:t>es una cadena </a:t>
            </a:r>
            <a:r>
              <a:rPr lang="es-ES_tradnl" altLang="es-ES" sz="2800" i="1">
                <a:latin typeface="Times New Roman" pitchFamily="18" charset="0"/>
              </a:rPr>
              <a:t>xqy</a:t>
            </a:r>
            <a:endParaRPr lang="es-ES_tradnl" altLang="es-ES" sz="2400" b="1" i="1">
              <a:latin typeface="Times New Roman" pitchFamily="18" charset="0"/>
            </a:endParaRPr>
          </a:p>
        </p:txBody>
      </p:sp>
      <p:sp>
        <p:nvSpPr>
          <p:cNvPr id="8196" name="Rectangle 4"/>
          <p:cNvSpPr>
            <a:spLocks noChangeArrowheads="1"/>
          </p:cNvSpPr>
          <p:nvPr/>
        </p:nvSpPr>
        <p:spPr bwMode="auto">
          <a:xfrm>
            <a:off x="838200" y="342900"/>
            <a:ext cx="7772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sz="3800">
                <a:solidFill>
                  <a:schemeClr val="tx2"/>
                </a:solidFill>
                <a:latin typeface="Verdana" pitchFamily="34" charset="0"/>
              </a:defRPr>
            </a:lvl1pPr>
            <a:lvl2pPr>
              <a:defRPr sz="3800">
                <a:solidFill>
                  <a:schemeClr val="tx2"/>
                </a:solidFill>
                <a:latin typeface="Verdana" pitchFamily="34" charset="0"/>
              </a:defRPr>
            </a:lvl2pPr>
            <a:lvl3pPr>
              <a:defRPr sz="3800">
                <a:solidFill>
                  <a:schemeClr val="tx2"/>
                </a:solidFill>
                <a:latin typeface="Verdana" pitchFamily="34" charset="0"/>
              </a:defRPr>
            </a:lvl3pPr>
            <a:lvl4pPr>
              <a:defRPr sz="3800">
                <a:solidFill>
                  <a:schemeClr val="tx2"/>
                </a:solidFill>
                <a:latin typeface="Verdana" pitchFamily="34" charset="0"/>
              </a:defRPr>
            </a:lvl4pPr>
            <a:lvl5pPr>
              <a:defRPr sz="3800">
                <a:solidFill>
                  <a:schemeClr val="tx2"/>
                </a:solidFill>
                <a:latin typeface="Verdana" pitchFamily="34" charset="0"/>
              </a:defRPr>
            </a:lvl5pPr>
            <a:lvl6pPr marL="457200" fontAlgn="base">
              <a:spcBef>
                <a:spcPct val="0"/>
              </a:spcBef>
              <a:spcAft>
                <a:spcPct val="0"/>
              </a:spcAft>
              <a:defRPr sz="3800">
                <a:solidFill>
                  <a:schemeClr val="tx2"/>
                </a:solidFill>
                <a:latin typeface="Verdana" pitchFamily="34" charset="0"/>
              </a:defRPr>
            </a:lvl6pPr>
            <a:lvl7pPr marL="914400" fontAlgn="base">
              <a:spcBef>
                <a:spcPct val="0"/>
              </a:spcBef>
              <a:spcAft>
                <a:spcPct val="0"/>
              </a:spcAft>
              <a:defRPr sz="3800">
                <a:solidFill>
                  <a:schemeClr val="tx2"/>
                </a:solidFill>
                <a:latin typeface="Verdana" pitchFamily="34" charset="0"/>
              </a:defRPr>
            </a:lvl7pPr>
            <a:lvl8pPr marL="1371600" fontAlgn="base">
              <a:spcBef>
                <a:spcPct val="0"/>
              </a:spcBef>
              <a:spcAft>
                <a:spcPct val="0"/>
              </a:spcAft>
              <a:defRPr sz="3800">
                <a:solidFill>
                  <a:schemeClr val="tx2"/>
                </a:solidFill>
                <a:latin typeface="Verdana" pitchFamily="34" charset="0"/>
              </a:defRPr>
            </a:lvl8pPr>
            <a:lvl9pPr marL="1828800" fontAlgn="base">
              <a:spcBef>
                <a:spcPct val="0"/>
              </a:spcBef>
              <a:spcAft>
                <a:spcPct val="0"/>
              </a:spcAft>
              <a:defRPr sz="3800">
                <a:solidFill>
                  <a:schemeClr val="tx2"/>
                </a:solidFill>
                <a:latin typeface="Verdana" pitchFamily="34" charset="0"/>
              </a:defRPr>
            </a:lvl9pPr>
          </a:lstStyle>
          <a:p>
            <a:pPr>
              <a:defRPr/>
            </a:pPr>
            <a:r>
              <a:rPr lang="es-ES_tradnl" altLang="es-ES" sz="2500" smtClean="0">
                <a:solidFill>
                  <a:schemeClr val="tx1"/>
                </a:solidFill>
                <a:effectLst>
                  <a:outerShdw blurRad="38100" dist="38100" dir="2700000" algn="tl">
                    <a:srgbClr val="C0C0C0"/>
                  </a:outerShdw>
                </a:effectLst>
                <a:latin typeface="Arial" charset="0"/>
              </a:rPr>
              <a:t>Máquina de Turing multicinta</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60648"/>
            <a:ext cx="7024744" cy="901904"/>
          </a:xfrm>
        </p:spPr>
        <p:txBody>
          <a:bodyPr>
            <a:normAutofit fontScale="90000"/>
          </a:bodyPr>
          <a:lstStyle/>
          <a:p>
            <a:r>
              <a:rPr lang="es-MX" b="1" dirty="0" smtClean="0">
                <a:latin typeface="Arial" panose="020B0604020202020204" pitchFamily="34" charset="0"/>
                <a:cs typeface="Arial" panose="020B0604020202020204" pitchFamily="34" charset="0"/>
              </a:rPr>
              <a:t>Unidad de Competencia VI</a:t>
            </a:r>
            <a:endParaRPr lang="es-MX" b="1" dirty="0">
              <a:latin typeface="Arial" panose="020B0604020202020204" pitchFamily="34" charset="0"/>
              <a:cs typeface="Arial" panose="020B0604020202020204" pitchFamily="34" charset="0"/>
            </a:endParaRPr>
          </a:p>
        </p:txBody>
      </p:sp>
      <p:sp>
        <p:nvSpPr>
          <p:cNvPr id="3" name="2 Marcador de contenido"/>
          <p:cNvSpPr>
            <a:spLocks noGrp="1"/>
          </p:cNvSpPr>
          <p:nvPr>
            <p:ph idx="1"/>
          </p:nvPr>
        </p:nvSpPr>
        <p:spPr>
          <a:xfrm>
            <a:off x="395536" y="1412776"/>
            <a:ext cx="7560840" cy="3843789"/>
          </a:xfrm>
        </p:spPr>
        <p:txBody>
          <a:bodyPr>
            <a:noAutofit/>
          </a:bodyPr>
          <a:lstStyle/>
          <a:p>
            <a:pPr marL="0" indent="0">
              <a:buNone/>
            </a:pPr>
            <a:r>
              <a:rPr lang="es-MX" sz="3200" dirty="0" smtClean="0">
                <a:solidFill>
                  <a:srgbClr val="FF0000"/>
                </a:solidFill>
              </a:rPr>
              <a:t>Objetivo:</a:t>
            </a:r>
          </a:p>
          <a:p>
            <a:pPr marL="0" indent="0">
              <a:buNone/>
            </a:pPr>
            <a:r>
              <a:rPr lang="es-MX" sz="3200" dirty="0">
                <a:solidFill>
                  <a:schemeClr val="tx1"/>
                </a:solidFill>
                <a:latin typeface="Arial" panose="020B0604020202020204" pitchFamily="34" charset="0"/>
                <a:cs typeface="Arial" panose="020B0604020202020204" pitchFamily="34" charset="0"/>
              </a:rPr>
              <a:t>Conocer la teoría básica de la Máquina de </a:t>
            </a:r>
            <a:r>
              <a:rPr lang="es-MX" sz="3200" dirty="0" err="1">
                <a:solidFill>
                  <a:schemeClr val="tx1"/>
                </a:solidFill>
                <a:latin typeface="Arial" panose="020B0604020202020204" pitchFamily="34" charset="0"/>
                <a:cs typeface="Arial" panose="020B0604020202020204" pitchFamily="34" charset="0"/>
              </a:rPr>
              <a:t>Turing</a:t>
            </a:r>
            <a:r>
              <a:rPr lang="es-MX" sz="3200" dirty="0">
                <a:solidFill>
                  <a:schemeClr val="tx1"/>
                </a:solidFill>
              </a:rPr>
              <a:t> </a:t>
            </a:r>
            <a:endParaRPr lang="es-MX" sz="3200" dirty="0" smtClean="0">
              <a:solidFill>
                <a:schemeClr val="tx1"/>
              </a:solidFill>
            </a:endParaRPr>
          </a:p>
          <a:p>
            <a:pPr marL="0" indent="0">
              <a:buNone/>
            </a:pPr>
            <a:endParaRPr lang="es-MX" sz="2000" dirty="0">
              <a:solidFill>
                <a:srgbClr val="FF0000"/>
              </a:solidFill>
            </a:endParaRPr>
          </a:p>
          <a:p>
            <a:pPr marL="0" indent="0">
              <a:buNone/>
            </a:pPr>
            <a:r>
              <a:rPr lang="es-MX" sz="3200" dirty="0" smtClean="0">
                <a:solidFill>
                  <a:srgbClr val="FF0000"/>
                </a:solidFill>
              </a:rPr>
              <a:t>Conocimientos:</a:t>
            </a:r>
          </a:p>
          <a:p>
            <a:r>
              <a:rPr lang="es-MX" sz="3200" dirty="0">
                <a:solidFill>
                  <a:schemeClr val="tx1"/>
                </a:solidFill>
                <a:latin typeface="Arial" panose="020B0604020202020204" pitchFamily="34" charset="0"/>
                <a:cs typeface="Arial" panose="020B0604020202020204" pitchFamily="34" charset="0"/>
              </a:rPr>
              <a:t>Modelo de máquina de </a:t>
            </a:r>
            <a:r>
              <a:rPr lang="es-MX" sz="3200" dirty="0" err="1">
                <a:solidFill>
                  <a:schemeClr val="tx1"/>
                </a:solidFill>
                <a:latin typeface="Arial" panose="020B0604020202020204" pitchFamily="34" charset="0"/>
                <a:cs typeface="Arial" panose="020B0604020202020204" pitchFamily="34" charset="0"/>
              </a:rPr>
              <a:t>Turing</a:t>
            </a:r>
            <a:r>
              <a:rPr lang="es-MX" sz="3200" dirty="0">
                <a:solidFill>
                  <a:schemeClr val="tx1"/>
                </a:solidFill>
                <a:latin typeface="Arial" panose="020B0604020202020204" pitchFamily="34" charset="0"/>
                <a:cs typeface="Arial" panose="020B0604020202020204" pitchFamily="34" charset="0"/>
              </a:rPr>
              <a:t> de una sola cinta. Cómputo con máquina de </a:t>
            </a:r>
            <a:r>
              <a:rPr lang="es-MX" sz="3200" dirty="0" err="1">
                <a:solidFill>
                  <a:schemeClr val="tx1"/>
                </a:solidFill>
                <a:latin typeface="Arial" panose="020B0604020202020204" pitchFamily="34" charset="0"/>
                <a:cs typeface="Arial" panose="020B0604020202020204" pitchFamily="34" charset="0"/>
              </a:rPr>
              <a:t>Turing</a:t>
            </a:r>
            <a:r>
              <a:rPr lang="es-MX" sz="3200" dirty="0">
                <a:solidFill>
                  <a:schemeClr val="tx1"/>
                </a:solidFill>
                <a:latin typeface="Arial" panose="020B0604020202020204" pitchFamily="34" charset="0"/>
                <a:cs typeface="Arial" panose="020B0604020202020204" pitchFamily="34" charset="0"/>
              </a:rPr>
              <a:t>, transformación y análisis de cadenas.</a:t>
            </a:r>
            <a:endParaRPr lang="es-MX" sz="3200"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43246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lIns="92075" tIns="46038" rIns="92075" bIns="46038" anchor="ctr"/>
          <a:lstStyle/>
          <a:p>
            <a:pPr eaLnBrk="1" hangingPunct="1">
              <a:defRPr/>
            </a:pPr>
            <a:r>
              <a:rPr lang="es-ES_tradnl" altLang="es-ES" sz="2500" smtClean="0">
                <a:solidFill>
                  <a:schemeClr val="tx1"/>
                </a:solidFill>
                <a:effectLst>
                  <a:outerShdw blurRad="38100" dist="38100" dir="2700000" algn="tl">
                    <a:srgbClr val="C0C0C0"/>
                  </a:outerShdw>
                </a:effectLst>
                <a:latin typeface="Arial" charset="0"/>
              </a:rPr>
              <a:t>Complejidad de una Máquina de Turing</a:t>
            </a:r>
          </a:p>
        </p:txBody>
      </p:sp>
      <p:sp>
        <p:nvSpPr>
          <p:cNvPr id="28674" name="Rectangle 2"/>
          <p:cNvSpPr>
            <a:spLocks noGrp="1" noChangeArrowheads="1"/>
          </p:cNvSpPr>
          <p:nvPr>
            <p:ph idx="1"/>
          </p:nvPr>
        </p:nvSpPr>
        <p:spPr>
          <a:xfrm>
            <a:off x="762000" y="2057400"/>
            <a:ext cx="7772400" cy="3548063"/>
          </a:xfrm>
          <a:noFill/>
        </p:spPr>
        <p:txBody>
          <a:bodyPr lIns="92075" tIns="46038" rIns="92075" bIns="46038"/>
          <a:lstStyle/>
          <a:p>
            <a:pPr eaLnBrk="1" hangingPunct="1">
              <a:lnSpc>
                <a:spcPct val="90000"/>
              </a:lnSpc>
              <a:buFont typeface="Wingdings" panose="05000000000000000000" pitchFamily="2" charset="2"/>
              <a:buNone/>
            </a:pPr>
            <a:r>
              <a:rPr lang="es-ES_tradnl" altLang="es-ES" sz="2600" b="1" i="1" smtClean="0"/>
              <a:t>	Complejidad temporal</a:t>
            </a:r>
            <a:r>
              <a:rPr lang="es-ES_tradnl" altLang="es-ES" sz="2600" smtClean="0"/>
              <a:t> </a:t>
            </a:r>
            <a:r>
              <a:rPr lang="es-ES_tradnl" altLang="es-ES" sz="2600" i="1" smtClean="0"/>
              <a:t>T(n)</a:t>
            </a:r>
            <a:r>
              <a:rPr lang="es-ES_tradnl" altLang="es-ES" sz="2600" smtClean="0"/>
              <a:t> de una </a:t>
            </a:r>
            <a:r>
              <a:rPr lang="es-ES_tradnl" altLang="es-ES" sz="2600" i="1" smtClean="0"/>
              <a:t>MT</a:t>
            </a:r>
            <a:r>
              <a:rPr lang="es-ES_tradnl" altLang="es-ES" sz="2600" smtClean="0"/>
              <a:t>: Número máximo de movimientos realizados al procesar la entrada de tamaño </a:t>
            </a:r>
            <a:r>
              <a:rPr lang="es-ES_tradnl" altLang="es-ES" sz="2600" i="1" smtClean="0"/>
              <a:t>n</a:t>
            </a:r>
            <a:r>
              <a:rPr lang="es-ES_tradnl" altLang="es-ES" sz="2600" smtClean="0"/>
              <a:t>. </a:t>
            </a:r>
          </a:p>
          <a:p>
            <a:pPr eaLnBrk="1" hangingPunct="1">
              <a:lnSpc>
                <a:spcPct val="90000"/>
              </a:lnSpc>
              <a:buFont typeface="Wingdings" panose="05000000000000000000" pitchFamily="2" charset="2"/>
              <a:buNone/>
            </a:pPr>
            <a:endParaRPr lang="es-ES_tradnl" altLang="es-ES" sz="2600" smtClean="0"/>
          </a:p>
          <a:p>
            <a:pPr eaLnBrk="1" hangingPunct="1">
              <a:lnSpc>
                <a:spcPct val="90000"/>
              </a:lnSpc>
              <a:buFont typeface="Wingdings" panose="05000000000000000000" pitchFamily="2" charset="2"/>
              <a:buNone/>
            </a:pPr>
            <a:r>
              <a:rPr lang="es-ES_tradnl" altLang="es-ES" sz="2600" b="1" i="1" smtClean="0"/>
              <a:t>	Complejidad espacial</a:t>
            </a:r>
            <a:r>
              <a:rPr lang="es-ES_tradnl" altLang="es-ES" sz="2600" i="1" smtClean="0"/>
              <a:t> S(n)</a:t>
            </a:r>
            <a:r>
              <a:rPr lang="es-ES_tradnl" altLang="es-ES" sz="2600" smtClean="0"/>
              <a:t> de una </a:t>
            </a:r>
            <a:r>
              <a:rPr lang="es-ES_tradnl" altLang="es-ES" sz="2600" i="1" smtClean="0"/>
              <a:t>MT</a:t>
            </a:r>
            <a:r>
              <a:rPr lang="es-ES_tradnl" altLang="es-ES" sz="2600" smtClean="0"/>
              <a:t>: Distancia máxima desde el extremo izquierdo de la cinta hasta donde quedo el lector de cinta en cualquiera</a:t>
            </a:r>
            <a:r>
              <a:rPr lang="es-ES_tradnl" altLang="es-ES" smtClean="0"/>
              <a:t> </a:t>
            </a:r>
            <a:r>
              <a:rPr lang="es-ES_tradnl" altLang="es-ES" sz="2600" smtClean="0"/>
              <a:t>de las cintas.</a:t>
            </a:r>
            <a:endParaRPr lang="es-ES_tradnl" altLang="es-ES" smtClean="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s-ES" altLang="es-ES" smtClean="0"/>
              <a:t>Máquina de Turing</a:t>
            </a:r>
          </a:p>
        </p:txBody>
      </p:sp>
      <p:sp>
        <p:nvSpPr>
          <p:cNvPr id="29699" name="Rectangle 3"/>
          <p:cNvSpPr>
            <a:spLocks noGrp="1" noChangeArrowheads="1"/>
          </p:cNvSpPr>
          <p:nvPr>
            <p:ph idx="1"/>
          </p:nvPr>
        </p:nvSpPr>
        <p:spPr/>
        <p:txBody>
          <a:bodyPr>
            <a:normAutofit fontScale="92500" lnSpcReduction="20000"/>
          </a:bodyPr>
          <a:lstStyle/>
          <a:p>
            <a:pPr eaLnBrk="1" hangingPunct="1"/>
            <a:r>
              <a:rPr lang="es-ES" altLang="es-ES" b="1" smtClean="0"/>
              <a:t>Determinista</a:t>
            </a:r>
            <a:r>
              <a:rPr lang="es-ES" altLang="es-ES" smtClean="0"/>
              <a:t>: Una máquina de Turing es determinista, si en cualquier momento de su ejecución, existe a lo más una camino posible de acción.</a:t>
            </a:r>
          </a:p>
          <a:p>
            <a:pPr eaLnBrk="1" hangingPunct="1"/>
            <a:r>
              <a:rPr lang="es-ES" altLang="es-ES" b="1" smtClean="0"/>
              <a:t>No determinista</a:t>
            </a:r>
            <a:r>
              <a:rPr lang="es-ES" altLang="es-ES" smtClean="0"/>
              <a:t>: Es una MT que en algún momento de su ejecución, existe más de un camino posible de acción.</a:t>
            </a:r>
          </a:p>
          <a:p>
            <a:pPr eaLnBrk="1" hangingPunct="1"/>
            <a:endParaRPr lang="es-ES" altLang="es-ES" smtClean="0"/>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599" y="609600"/>
            <a:ext cx="6347713" cy="731168"/>
          </a:xfrm>
        </p:spPr>
        <p:txBody>
          <a:bodyPr>
            <a:normAutofit fontScale="90000"/>
          </a:bodyPr>
          <a:lstStyle/>
          <a:p>
            <a:r>
              <a:rPr lang="es-MX" dirty="0" smtClean="0"/>
              <a:t>Referencias</a:t>
            </a:r>
            <a:endParaRPr lang="es-MX" dirty="0"/>
          </a:p>
        </p:txBody>
      </p:sp>
      <p:sp>
        <p:nvSpPr>
          <p:cNvPr id="3" name="2 Marcador de contenido"/>
          <p:cNvSpPr>
            <a:spLocks noGrp="1"/>
          </p:cNvSpPr>
          <p:nvPr>
            <p:ph idx="1"/>
          </p:nvPr>
        </p:nvSpPr>
        <p:spPr>
          <a:xfrm>
            <a:off x="179513" y="1484784"/>
            <a:ext cx="7776864" cy="5040560"/>
          </a:xfrm>
        </p:spPr>
        <p:txBody>
          <a:bodyPr>
            <a:normAutofit fontScale="77500" lnSpcReduction="20000"/>
          </a:bodyPr>
          <a:lstStyle/>
          <a:p>
            <a:r>
              <a:rPr lang="es-ES" dirty="0"/>
              <a:t>S.N. </a:t>
            </a:r>
            <a:r>
              <a:rPr lang="es-ES" dirty="0" err="1"/>
              <a:t>Sivanandam</a:t>
            </a:r>
            <a:r>
              <a:rPr lang="es-ES" dirty="0"/>
              <a:t> &amp; M. </a:t>
            </a:r>
            <a:r>
              <a:rPr lang="es-ES" dirty="0" err="1"/>
              <a:t>Janaki</a:t>
            </a:r>
            <a:r>
              <a:rPr lang="es-ES" dirty="0"/>
              <a:t> </a:t>
            </a:r>
            <a:r>
              <a:rPr lang="es-ES" dirty="0" err="1"/>
              <a:t>Meena</a:t>
            </a:r>
            <a:r>
              <a:rPr lang="es-ES" dirty="0"/>
              <a:t>. </a:t>
            </a:r>
            <a:r>
              <a:rPr lang="es-ES" dirty="0" err="1"/>
              <a:t>Theory</a:t>
            </a:r>
            <a:r>
              <a:rPr lang="es-ES" dirty="0"/>
              <a:t> of </a:t>
            </a:r>
            <a:r>
              <a:rPr lang="es-ES" dirty="0" err="1"/>
              <a:t>Computation</a:t>
            </a:r>
            <a:r>
              <a:rPr lang="es-ES" dirty="0"/>
              <a:t>. </a:t>
            </a:r>
            <a:r>
              <a:rPr lang="en-US" dirty="0"/>
              <a:t> I K International Publishing House,</a:t>
            </a:r>
            <a:r>
              <a:rPr lang="es-ES" dirty="0"/>
              <a:t> 2009.</a:t>
            </a:r>
          </a:p>
          <a:p>
            <a:r>
              <a:rPr lang="es-ES" dirty="0" err="1" smtClean="0"/>
              <a:t>Frederic</a:t>
            </a:r>
            <a:r>
              <a:rPr lang="es-ES" dirty="0" smtClean="0"/>
              <a:t> </a:t>
            </a:r>
            <a:r>
              <a:rPr lang="es-ES" dirty="0"/>
              <a:t>P. Miller, </a:t>
            </a:r>
            <a:r>
              <a:rPr lang="es-ES" dirty="0" err="1"/>
              <a:t>Agnes</a:t>
            </a:r>
            <a:r>
              <a:rPr lang="es-ES" dirty="0"/>
              <a:t> F. </a:t>
            </a:r>
            <a:r>
              <a:rPr lang="es-ES" dirty="0" err="1"/>
              <a:t>Vandome</a:t>
            </a:r>
            <a:r>
              <a:rPr lang="es-ES" dirty="0"/>
              <a:t>, John </a:t>
            </a:r>
            <a:r>
              <a:rPr lang="es-ES" dirty="0" err="1"/>
              <a:t>McBrewster</a:t>
            </a:r>
            <a:r>
              <a:rPr lang="es-ES" dirty="0"/>
              <a:t>. Formal </a:t>
            </a:r>
            <a:r>
              <a:rPr lang="es-ES" dirty="0" err="1"/>
              <a:t>Language</a:t>
            </a:r>
            <a:r>
              <a:rPr lang="es-ES" dirty="0"/>
              <a:t>.</a:t>
            </a:r>
            <a:r>
              <a:rPr lang="es-ES" b="1" dirty="0"/>
              <a:t> </a:t>
            </a:r>
            <a:r>
              <a:rPr lang="es-ES" dirty="0" err="1"/>
              <a:t>Alphascript</a:t>
            </a:r>
            <a:r>
              <a:rPr lang="es-ES" dirty="0"/>
              <a:t> Publishing, 2010.</a:t>
            </a:r>
            <a:endParaRPr lang="es-ES" b="1" dirty="0"/>
          </a:p>
          <a:p>
            <a:r>
              <a:rPr lang="es-MX" dirty="0" err="1" smtClean="0"/>
              <a:t>Sudkamp</a:t>
            </a:r>
            <a:r>
              <a:rPr lang="es-MX" dirty="0" smtClean="0"/>
              <a:t> </a:t>
            </a:r>
            <a:r>
              <a:rPr lang="es-MX" dirty="0" smtClean="0"/>
              <a:t>Thomas. </a:t>
            </a:r>
            <a:r>
              <a:rPr lang="es-MX" dirty="0" err="1" smtClean="0"/>
              <a:t>Languages</a:t>
            </a:r>
            <a:r>
              <a:rPr lang="es-MX" dirty="0" smtClean="0"/>
              <a:t> and Machines: </a:t>
            </a:r>
            <a:r>
              <a:rPr lang="es-MX" dirty="0" err="1" smtClean="0"/>
              <a:t>An</a:t>
            </a:r>
            <a:r>
              <a:rPr lang="es-MX" dirty="0" smtClean="0"/>
              <a:t> </a:t>
            </a:r>
            <a:r>
              <a:rPr lang="es-MX" dirty="0" err="1" smtClean="0"/>
              <a:t>introduction</a:t>
            </a:r>
            <a:r>
              <a:rPr lang="es-MX" dirty="0" smtClean="0"/>
              <a:t> </a:t>
            </a:r>
            <a:r>
              <a:rPr lang="es-MX" dirty="0" err="1" smtClean="0"/>
              <a:t>to</a:t>
            </a:r>
            <a:r>
              <a:rPr lang="es-MX" dirty="0" smtClean="0"/>
              <a:t> </a:t>
            </a:r>
            <a:r>
              <a:rPr lang="es-MX" dirty="0" err="1" smtClean="0"/>
              <a:t>the</a:t>
            </a:r>
            <a:r>
              <a:rPr lang="es-MX" dirty="0" smtClean="0"/>
              <a:t> </a:t>
            </a:r>
            <a:r>
              <a:rPr lang="es-MX" dirty="0" err="1" smtClean="0"/>
              <a:t>theory</a:t>
            </a:r>
            <a:r>
              <a:rPr lang="es-MX" dirty="0" smtClean="0"/>
              <a:t> of </a:t>
            </a:r>
            <a:r>
              <a:rPr lang="es-MX" dirty="0" err="1" smtClean="0"/>
              <a:t>Computer</a:t>
            </a:r>
            <a:r>
              <a:rPr lang="es-MX" dirty="0" smtClean="0"/>
              <a:t> </a:t>
            </a:r>
            <a:r>
              <a:rPr lang="es-MX" dirty="0" err="1" smtClean="0"/>
              <a:t>Science</a:t>
            </a:r>
            <a:r>
              <a:rPr lang="es-MX" dirty="0" smtClean="0"/>
              <a:t>. 3rd </a:t>
            </a:r>
            <a:r>
              <a:rPr lang="es-MX" dirty="0" err="1" smtClean="0"/>
              <a:t>Edition</a:t>
            </a:r>
            <a:r>
              <a:rPr lang="es-MX" dirty="0" smtClean="0"/>
              <a:t>. Addison </a:t>
            </a:r>
            <a:r>
              <a:rPr lang="es-MX" dirty="0"/>
              <a:t>Wesley, </a:t>
            </a:r>
            <a:r>
              <a:rPr lang="es-MX" dirty="0" smtClean="0"/>
              <a:t>2005 </a:t>
            </a:r>
          </a:p>
          <a:p>
            <a:pPr marL="0" indent="0">
              <a:buNone/>
            </a:pPr>
            <a:r>
              <a:rPr lang="es-MX" sz="2000" dirty="0"/>
              <a:t>	</a:t>
            </a:r>
          </a:p>
          <a:p>
            <a:r>
              <a:rPr lang="es-MX" dirty="0" smtClean="0"/>
              <a:t> </a:t>
            </a:r>
            <a:r>
              <a:rPr lang="es-MX" dirty="0" err="1" smtClean="0"/>
              <a:t>Hopcroft</a:t>
            </a:r>
            <a:r>
              <a:rPr lang="es-MX" dirty="0" smtClean="0"/>
              <a:t> J., </a:t>
            </a:r>
            <a:r>
              <a:rPr lang="es-MX" dirty="0" err="1" smtClean="0"/>
              <a:t>Motwani</a:t>
            </a:r>
            <a:r>
              <a:rPr lang="es-MX" dirty="0" smtClean="0"/>
              <a:t> R., </a:t>
            </a:r>
            <a:r>
              <a:rPr lang="es-MX" dirty="0" err="1" smtClean="0"/>
              <a:t>Ullman</a:t>
            </a:r>
            <a:r>
              <a:rPr lang="es-MX" dirty="0" smtClean="0"/>
              <a:t> J. </a:t>
            </a:r>
            <a:r>
              <a:rPr lang="es-MX" dirty="0" err="1" smtClean="0"/>
              <a:t>Introduction</a:t>
            </a:r>
            <a:r>
              <a:rPr lang="es-MX" dirty="0" smtClean="0"/>
              <a:t> </a:t>
            </a:r>
            <a:r>
              <a:rPr lang="es-MX" dirty="0" err="1" smtClean="0"/>
              <a:t>to</a:t>
            </a:r>
            <a:r>
              <a:rPr lang="es-MX" dirty="0" smtClean="0"/>
              <a:t> </a:t>
            </a:r>
            <a:r>
              <a:rPr lang="es-MX" dirty="0" err="1" smtClean="0"/>
              <a:t>Automata</a:t>
            </a:r>
            <a:r>
              <a:rPr lang="es-MX" dirty="0" smtClean="0"/>
              <a:t> </a:t>
            </a:r>
            <a:r>
              <a:rPr lang="es-MX" dirty="0" err="1" smtClean="0"/>
              <a:t>Theory</a:t>
            </a:r>
            <a:r>
              <a:rPr lang="es-MX" dirty="0" smtClean="0"/>
              <a:t>, </a:t>
            </a:r>
            <a:r>
              <a:rPr lang="es-MX" dirty="0" err="1" smtClean="0"/>
              <a:t>Languages</a:t>
            </a:r>
            <a:r>
              <a:rPr lang="es-MX" dirty="0" smtClean="0"/>
              <a:t>, and </a:t>
            </a:r>
            <a:r>
              <a:rPr lang="es-MX" dirty="0" err="1" smtClean="0"/>
              <a:t>Computation</a:t>
            </a:r>
            <a:r>
              <a:rPr lang="es-MX" dirty="0" smtClean="0"/>
              <a:t>. 3rd </a:t>
            </a:r>
            <a:r>
              <a:rPr lang="es-MX" dirty="0" err="1" smtClean="0"/>
              <a:t>Edition</a:t>
            </a:r>
            <a:r>
              <a:rPr lang="es-MX" dirty="0" smtClean="0"/>
              <a:t>. Addison Wesley, 2006</a:t>
            </a:r>
          </a:p>
        </p:txBody>
      </p:sp>
      <p:pic>
        <p:nvPicPr>
          <p:cNvPr id="4098" name="Picture 2" descr="Carátula del lib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14700"/>
            <a:ext cx="152400" cy="12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8875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599" y="404664"/>
            <a:ext cx="6347713" cy="648072"/>
          </a:xfrm>
        </p:spPr>
        <p:txBody>
          <a:bodyPr>
            <a:normAutofit fontScale="90000"/>
          </a:bodyPr>
          <a:lstStyle/>
          <a:p>
            <a:r>
              <a:rPr lang="es-MX" dirty="0" smtClean="0"/>
              <a:t>Guion Explicativo</a:t>
            </a:r>
            <a:endParaRPr lang="es-MX" dirty="0"/>
          </a:p>
        </p:txBody>
      </p:sp>
      <p:sp>
        <p:nvSpPr>
          <p:cNvPr id="3" name="2 Marcador de contenido"/>
          <p:cNvSpPr>
            <a:spLocks noGrp="1"/>
          </p:cNvSpPr>
          <p:nvPr>
            <p:ph idx="1"/>
          </p:nvPr>
        </p:nvSpPr>
        <p:spPr>
          <a:xfrm>
            <a:off x="107504" y="1268760"/>
            <a:ext cx="7920880" cy="5040560"/>
          </a:xfrm>
        </p:spPr>
        <p:txBody>
          <a:bodyPr>
            <a:normAutofit fontScale="85000" lnSpcReduction="10000"/>
          </a:bodyPr>
          <a:lstStyle/>
          <a:p>
            <a:r>
              <a:rPr lang="es-MX" dirty="0" smtClean="0"/>
              <a:t>Este material sirve para presentar la Máquina de Turing y sus diferentes tipos. Se hace énfasis en los componentes de la máquina, su funcionamiento, y su uso como reconocedora de lenguajes, generadora de lenguajes y en el cálculo de funciones.</a:t>
            </a:r>
          </a:p>
          <a:p>
            <a:r>
              <a:rPr lang="es-MX" dirty="0" smtClean="0"/>
              <a:t>Las diapositivas deben verse en orden, y se estima que se revisen en aproximadamente 10 horas.</a:t>
            </a:r>
          </a:p>
          <a:p>
            <a:r>
              <a:rPr lang="es-MX" dirty="0" smtClean="0"/>
              <a:t>Se recomienda ver con los alumnos la película Código Enigma para complementar acerca de quién fue Alan Turing.</a:t>
            </a:r>
          </a:p>
        </p:txBody>
      </p:sp>
    </p:spTree>
    <p:extLst>
      <p:ext uri="{BB962C8B-B14F-4D97-AF65-F5344CB8AC3E}">
        <p14:creationId xmlns:p14="http://schemas.microsoft.com/office/powerpoint/2010/main" val="310170963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8032" y="26328"/>
            <a:ext cx="6347713" cy="1320800"/>
          </a:xfrm>
        </p:spPr>
        <p:txBody>
          <a:bodyPr/>
          <a:lstStyle/>
          <a:p>
            <a:pPr algn="ctr" eaLnBrk="1" hangingPunct="1"/>
            <a:r>
              <a:rPr lang="es-ES_tradnl" altLang="es-ES" dirty="0" smtClean="0"/>
              <a:t>Introducción</a:t>
            </a:r>
          </a:p>
        </p:txBody>
      </p:sp>
      <p:sp>
        <p:nvSpPr>
          <p:cNvPr id="5123" name="Rectangle 3"/>
          <p:cNvSpPr>
            <a:spLocks noGrp="1" noChangeArrowheads="1"/>
          </p:cNvSpPr>
          <p:nvPr>
            <p:ph idx="1"/>
          </p:nvPr>
        </p:nvSpPr>
        <p:spPr>
          <a:xfrm>
            <a:off x="611560" y="1268760"/>
            <a:ext cx="7772400" cy="5250224"/>
          </a:xfrm>
        </p:spPr>
        <p:txBody>
          <a:bodyPr>
            <a:normAutofit/>
          </a:bodyPr>
          <a:lstStyle/>
          <a:p>
            <a:pPr>
              <a:buFont typeface="Wingdings" panose="05000000000000000000" pitchFamily="2" charset="2"/>
              <a:buChar char="v"/>
            </a:pPr>
            <a:r>
              <a:rPr lang="es-ES_tradnl" altLang="es-ES" dirty="0" smtClean="0"/>
              <a:t>Lenguajes como el siguiente</a:t>
            </a:r>
            <a:r>
              <a:rPr lang="es-ES_tradnl" altLang="es-ES" dirty="0"/>
              <a:t>: </a:t>
            </a:r>
            <a:endParaRPr lang="es-ES_tradnl" altLang="es-ES" dirty="0" smtClean="0"/>
          </a:p>
          <a:p>
            <a:pPr marL="0" indent="0" algn="ctr">
              <a:buNone/>
            </a:pPr>
            <a:r>
              <a:rPr lang="es-ES_tradnl" altLang="es-ES" dirty="0" err="1" smtClean="0"/>
              <a:t>a</a:t>
            </a:r>
            <a:r>
              <a:rPr lang="es-ES_tradnl" altLang="es-ES" baseline="30000" dirty="0" err="1" smtClean="0"/>
              <a:t>n</a:t>
            </a:r>
            <a:r>
              <a:rPr lang="es-ES_tradnl" altLang="es-ES" dirty="0" err="1" smtClean="0"/>
              <a:t>b</a:t>
            </a:r>
            <a:r>
              <a:rPr lang="es-ES_tradnl" altLang="es-ES" baseline="30000" dirty="0" err="1" smtClean="0"/>
              <a:t>n</a:t>
            </a:r>
            <a:r>
              <a:rPr lang="es-ES_tradnl" altLang="es-ES" dirty="0" err="1" smtClean="0"/>
              <a:t>c</a:t>
            </a:r>
            <a:r>
              <a:rPr lang="es-ES_tradnl" altLang="es-ES" baseline="30000" dirty="0" err="1" smtClean="0"/>
              <a:t>n</a:t>
            </a:r>
            <a:r>
              <a:rPr lang="es-ES_tradnl" altLang="es-ES" dirty="0" smtClean="0"/>
              <a:t> </a:t>
            </a:r>
            <a:r>
              <a:rPr lang="es-ES_tradnl" altLang="es-ES" dirty="0"/>
              <a:t>n &gt;</a:t>
            </a:r>
            <a:r>
              <a:rPr lang="es-ES_tradnl" altLang="es-ES" dirty="0" smtClean="0"/>
              <a:t>0</a:t>
            </a:r>
            <a:endParaRPr lang="es-ES_tradnl" altLang="es-ES" dirty="0"/>
          </a:p>
          <a:p>
            <a:pPr eaLnBrk="1" hangingPunct="1">
              <a:buFont typeface="Wingdings" panose="05000000000000000000" pitchFamily="2" charset="2"/>
              <a:buChar char="v"/>
            </a:pPr>
            <a:r>
              <a:rPr lang="es-ES_tradnl" altLang="es-ES" dirty="0" smtClean="0"/>
              <a:t>No pueden ser reconocidos por Autómatas Finitos ni por Autómatas de Pila.</a:t>
            </a:r>
            <a:endParaRPr lang="es-ES_tradnl" altLang="es-ES" dirty="0"/>
          </a:p>
          <a:p>
            <a:pPr eaLnBrk="1" hangingPunct="1">
              <a:buFont typeface="Wingdings" panose="05000000000000000000" pitchFamily="2" charset="2"/>
              <a:buChar char="v"/>
            </a:pPr>
            <a:r>
              <a:rPr lang="es-ES_tradnl" altLang="es-ES" dirty="0" smtClean="0"/>
              <a:t>Se requieren mecanismos más poderosos para su reconocimiento.</a:t>
            </a: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a:t>
            </a:r>
            <a:endParaRPr lang="es-MX" dirty="0"/>
          </a:p>
        </p:txBody>
      </p:sp>
      <p:sp>
        <p:nvSpPr>
          <p:cNvPr id="3" name="Marcador de contenido 2"/>
          <p:cNvSpPr>
            <a:spLocks noGrp="1"/>
          </p:cNvSpPr>
          <p:nvPr>
            <p:ph idx="1"/>
          </p:nvPr>
        </p:nvSpPr>
        <p:spPr>
          <a:xfrm>
            <a:off x="609598" y="1556792"/>
            <a:ext cx="7274769" cy="4484571"/>
          </a:xfrm>
        </p:spPr>
        <p:txBody>
          <a:bodyPr/>
          <a:lstStyle/>
          <a:p>
            <a:r>
              <a:rPr lang="es-MX" dirty="0" smtClean="0"/>
              <a:t>Las máquinas de </a:t>
            </a:r>
            <a:r>
              <a:rPr lang="es-MX" dirty="0" err="1" smtClean="0"/>
              <a:t>Turing</a:t>
            </a:r>
            <a:r>
              <a:rPr lang="es-MX" dirty="0" smtClean="0"/>
              <a:t> se utilizan para reconocer </a:t>
            </a:r>
          </a:p>
          <a:p>
            <a:pPr lvl="1"/>
            <a:r>
              <a:rPr lang="es-MX" dirty="0" smtClean="0"/>
              <a:t>Lenguajes recursivamente </a:t>
            </a:r>
            <a:r>
              <a:rPr lang="es-MX" dirty="0" err="1" smtClean="0"/>
              <a:t>enumerables</a:t>
            </a:r>
            <a:r>
              <a:rPr lang="es-MX" dirty="0" smtClean="0"/>
              <a:t>.</a:t>
            </a:r>
          </a:p>
          <a:p>
            <a:pPr lvl="1"/>
            <a:r>
              <a:rPr lang="es-MX" dirty="0" smtClean="0"/>
              <a:t>Lenguajes sin restricciones </a:t>
            </a:r>
          </a:p>
          <a:p>
            <a:pPr lvl="1"/>
            <a:r>
              <a:rPr lang="es-MX" dirty="0" smtClean="0"/>
              <a:t>Lenguajes de tipo 0 de acuerdo con la jerarquía de Chomsky</a:t>
            </a:r>
            <a:endParaRPr lang="es-MX" dirty="0"/>
          </a:p>
        </p:txBody>
      </p:sp>
    </p:spTree>
    <p:extLst>
      <p:ext uri="{BB962C8B-B14F-4D97-AF65-F5344CB8AC3E}">
        <p14:creationId xmlns:p14="http://schemas.microsoft.com/office/powerpoint/2010/main" val="1041973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539552" y="44624"/>
            <a:ext cx="6347713" cy="1320800"/>
          </a:xfrm>
          <a:noFill/>
        </p:spPr>
        <p:txBody>
          <a:bodyPr anchor="ctr"/>
          <a:lstStyle/>
          <a:p>
            <a:pPr algn="ctr" eaLnBrk="1" hangingPunct="1"/>
            <a:r>
              <a:rPr lang="es-MX" altLang="es-ES" dirty="0" smtClean="0"/>
              <a:t>Jerarquía de Chomsky</a:t>
            </a:r>
          </a:p>
        </p:txBody>
      </p:sp>
      <p:sp>
        <p:nvSpPr>
          <p:cNvPr id="4098" name="Rectangle 2"/>
          <p:cNvSpPr>
            <a:spLocks noGrp="1" noChangeArrowheads="1"/>
          </p:cNvSpPr>
          <p:nvPr>
            <p:ph idx="1"/>
          </p:nvPr>
        </p:nvSpPr>
        <p:spPr>
          <a:xfrm>
            <a:off x="684213" y="4878388"/>
            <a:ext cx="7620000" cy="1143000"/>
          </a:xfrm>
        </p:spPr>
        <p:txBody>
          <a:bodyPr/>
          <a:lstStyle/>
          <a:p>
            <a:pPr eaLnBrk="1" hangingPunct="1">
              <a:buFont typeface="Wingdings" panose="05000000000000000000" pitchFamily="2" charset="2"/>
              <a:buChar char="v"/>
            </a:pPr>
            <a:r>
              <a:rPr lang="es-MX" altLang="es-ES" smtClean="0"/>
              <a:t>Las gramáticas de tipo i incluyen a las de tipo i+1.</a:t>
            </a:r>
          </a:p>
        </p:txBody>
      </p:sp>
      <p:grpSp>
        <p:nvGrpSpPr>
          <p:cNvPr id="4100" name="Group 4"/>
          <p:cNvGrpSpPr>
            <a:grpSpLocks/>
          </p:cNvGrpSpPr>
          <p:nvPr/>
        </p:nvGrpSpPr>
        <p:grpSpPr bwMode="auto">
          <a:xfrm>
            <a:off x="107504" y="1681336"/>
            <a:ext cx="8305800" cy="2971800"/>
            <a:chOff x="288" y="1104"/>
            <a:chExt cx="5232" cy="1872"/>
          </a:xfrm>
        </p:grpSpPr>
        <p:sp>
          <p:nvSpPr>
            <p:cNvPr id="4101" name="Text Box 5"/>
            <p:cNvSpPr txBox="1">
              <a:spLocks noChangeArrowheads="1"/>
            </p:cNvSpPr>
            <p:nvPr/>
          </p:nvSpPr>
          <p:spPr bwMode="auto">
            <a:xfrm>
              <a:off x="336" y="1621"/>
              <a:ext cx="5184" cy="1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2800" b="1" dirty="0">
                  <a:solidFill>
                    <a:srgbClr val="008000"/>
                  </a:solidFill>
                  <a:latin typeface="Times New Roman" panose="02020603050405020304" pitchFamily="18" charset="0"/>
                </a:rPr>
                <a:t>Regular (Tipo 3)       	             Autómata Finito</a:t>
              </a:r>
            </a:p>
            <a:p>
              <a:r>
                <a:rPr lang="es-ES_tradnl" altLang="es-ES" sz="2800" b="1" dirty="0">
                  <a:solidFill>
                    <a:srgbClr val="6666FF"/>
                  </a:solidFill>
                  <a:latin typeface="Times New Roman" panose="02020603050405020304" pitchFamily="18" charset="0"/>
                </a:rPr>
                <a:t>Libres de contexto (Tipo2)         </a:t>
              </a:r>
              <a:r>
                <a:rPr lang="es-ES_tradnl" altLang="es-ES" sz="2800" b="1" dirty="0" err="1">
                  <a:solidFill>
                    <a:srgbClr val="6666FF"/>
                  </a:solidFill>
                  <a:latin typeface="Times New Roman" panose="02020603050405020304" pitchFamily="18" charset="0"/>
                </a:rPr>
                <a:t>Autómatás</a:t>
              </a:r>
              <a:r>
                <a:rPr lang="es-ES_tradnl" altLang="es-ES" sz="2800" b="1" dirty="0">
                  <a:solidFill>
                    <a:srgbClr val="6666FF"/>
                  </a:solidFill>
                  <a:latin typeface="Times New Roman" panose="02020603050405020304" pitchFamily="18" charset="0"/>
                </a:rPr>
                <a:t> de pila</a:t>
              </a:r>
            </a:p>
            <a:p>
              <a:r>
                <a:rPr lang="es-ES_tradnl" altLang="es-ES" sz="2800" b="1" dirty="0">
                  <a:solidFill>
                    <a:srgbClr val="CC6600"/>
                  </a:solidFill>
                  <a:latin typeface="Times New Roman" panose="02020603050405020304" pitchFamily="18" charset="0"/>
                </a:rPr>
                <a:t>Sensible al contexto (Tipo 1)</a:t>
              </a:r>
              <a:r>
                <a:rPr lang="es-ES_tradnl" altLang="es-ES" sz="2800" b="1" dirty="0">
                  <a:solidFill>
                    <a:srgbClr val="008000"/>
                  </a:solidFill>
                  <a:latin typeface="Times New Roman" panose="02020603050405020304" pitchFamily="18" charset="0"/>
                </a:rPr>
                <a:t>      </a:t>
              </a:r>
              <a:r>
                <a:rPr lang="es-ES_tradnl" altLang="es-ES" sz="2800" b="1" dirty="0">
                  <a:solidFill>
                    <a:srgbClr val="CC6600"/>
                  </a:solidFill>
                  <a:latin typeface="Times New Roman" panose="02020603050405020304" pitchFamily="18" charset="0"/>
                </a:rPr>
                <a:t>Autómata de línea</a:t>
              </a:r>
            </a:p>
            <a:p>
              <a:r>
                <a:rPr lang="es-ES_tradnl" altLang="es-ES" sz="2800" b="1" dirty="0">
                  <a:latin typeface="Times New Roman" panose="02020603050405020304" pitchFamily="18" charset="0"/>
                </a:rPr>
                <a:t>Sin Restricciones (Tipo 0)	   Máquina de </a:t>
              </a:r>
              <a:r>
                <a:rPr lang="es-ES_tradnl" altLang="es-ES" sz="2800" b="1" dirty="0" err="1">
                  <a:latin typeface="Times New Roman" panose="02020603050405020304" pitchFamily="18" charset="0"/>
                </a:rPr>
                <a:t>Turing</a:t>
              </a:r>
              <a:endParaRPr lang="es-ES_tradnl" altLang="es-ES" sz="2800" b="1" dirty="0">
                <a:latin typeface="Times New Roman" panose="02020603050405020304" pitchFamily="18" charset="0"/>
              </a:endParaRPr>
            </a:p>
          </p:txBody>
        </p:sp>
        <p:sp>
          <p:nvSpPr>
            <p:cNvPr id="4102" name="Text Box 6"/>
            <p:cNvSpPr txBox="1">
              <a:spLocks noChangeArrowheads="1"/>
            </p:cNvSpPr>
            <p:nvPr/>
          </p:nvSpPr>
          <p:spPr bwMode="auto">
            <a:xfrm>
              <a:off x="960" y="1104"/>
              <a:ext cx="152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4000" b="1">
                  <a:solidFill>
                    <a:srgbClr val="CC0000"/>
                  </a:solidFill>
                  <a:latin typeface="Times New Roman" panose="02020603050405020304" pitchFamily="18" charset="0"/>
                </a:rPr>
                <a:t>Lenguajes</a:t>
              </a:r>
              <a:endParaRPr lang="es-ES_tradnl" altLang="es-ES" sz="2400">
                <a:latin typeface="Times New Roman" panose="02020603050405020304" pitchFamily="18" charset="0"/>
              </a:endParaRPr>
            </a:p>
          </p:txBody>
        </p:sp>
        <p:sp>
          <p:nvSpPr>
            <p:cNvPr id="4103" name="Text Box 7"/>
            <p:cNvSpPr txBox="1">
              <a:spLocks noChangeArrowheads="1"/>
            </p:cNvSpPr>
            <p:nvPr/>
          </p:nvSpPr>
          <p:spPr bwMode="auto">
            <a:xfrm>
              <a:off x="3312" y="1104"/>
              <a:ext cx="148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r>
                <a:rPr lang="es-ES_tradnl" altLang="es-ES" sz="4000" b="1" dirty="0">
                  <a:solidFill>
                    <a:schemeClr val="accent5"/>
                  </a:solidFill>
                  <a:latin typeface="Times New Roman" panose="02020603050405020304" pitchFamily="18" charset="0"/>
                </a:rPr>
                <a:t>Máquinas</a:t>
              </a:r>
              <a:endParaRPr lang="es-ES_tradnl" altLang="es-ES" sz="4000" dirty="0">
                <a:solidFill>
                  <a:schemeClr val="accent5"/>
                </a:solidFill>
                <a:latin typeface="Times New Roman" panose="02020603050405020304" pitchFamily="18" charset="0"/>
              </a:endParaRPr>
            </a:p>
          </p:txBody>
        </p:sp>
        <p:sp>
          <p:nvSpPr>
            <p:cNvPr id="4104" name="Rectangle 8"/>
            <p:cNvSpPr>
              <a:spLocks noChangeArrowheads="1"/>
            </p:cNvSpPr>
            <p:nvPr/>
          </p:nvSpPr>
          <p:spPr bwMode="auto">
            <a:xfrm>
              <a:off x="288" y="1488"/>
              <a:ext cx="2880" cy="1488"/>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sp>
          <p:nvSpPr>
            <p:cNvPr id="4105" name="Rectangle 9"/>
            <p:cNvSpPr>
              <a:spLocks noChangeArrowheads="1"/>
            </p:cNvSpPr>
            <p:nvPr/>
          </p:nvSpPr>
          <p:spPr bwMode="auto">
            <a:xfrm>
              <a:off x="3216" y="1488"/>
              <a:ext cx="2304" cy="1488"/>
            </a:xfrm>
            <a:prstGeom prst="rect">
              <a:avLst/>
            </a:prstGeom>
            <a:noFill/>
            <a:ln w="38100">
              <a:solidFill>
                <a:schemeClr val="accent5"/>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Verdana" panose="020B0604030504040204" pitchFamily="34" charset="0"/>
                </a:defRPr>
              </a:lvl1pPr>
              <a:lvl2pPr marL="742950" indent="-285750" eaLnBrk="0" hangingPunct="0">
                <a:defRPr>
                  <a:solidFill>
                    <a:schemeClr val="tx1"/>
                  </a:solidFill>
                  <a:latin typeface="Verdana" panose="020B0604030504040204" pitchFamily="34" charset="0"/>
                </a:defRPr>
              </a:lvl2pPr>
              <a:lvl3pPr marL="1143000" indent="-228600" eaLnBrk="0" hangingPunct="0">
                <a:defRPr>
                  <a:solidFill>
                    <a:schemeClr val="tx1"/>
                  </a:solidFill>
                  <a:latin typeface="Verdana" panose="020B0604030504040204" pitchFamily="34" charset="0"/>
                </a:defRPr>
              </a:lvl3pPr>
              <a:lvl4pPr marL="1600200" indent="-228600" eaLnBrk="0" hangingPunct="0">
                <a:defRPr>
                  <a:solidFill>
                    <a:schemeClr val="tx1"/>
                  </a:solidFill>
                  <a:latin typeface="Verdana" panose="020B0604030504040204" pitchFamily="34" charset="0"/>
                </a:defRPr>
              </a:lvl4pPr>
              <a:lvl5pPr marL="2057400" indent="-228600" eaLnBrk="0" hangingPunct="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endParaRPr lang="es-ES"/>
            </a:p>
          </p:txBody>
        </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55572" y="260648"/>
            <a:ext cx="7024744" cy="817160"/>
          </a:xfrm>
        </p:spPr>
        <p:txBody>
          <a:bodyPr>
            <a:normAutofit/>
          </a:bodyPr>
          <a:lstStyle/>
          <a:p>
            <a:r>
              <a:rPr lang="es-MX" b="1" dirty="0" smtClean="0">
                <a:latin typeface="Arial" panose="020B0604020202020204" pitchFamily="34" charset="0"/>
                <a:cs typeface="Arial" panose="020B0604020202020204" pitchFamily="34" charset="0"/>
              </a:rPr>
              <a:t>Introducción</a:t>
            </a:r>
            <a:endParaRPr lang="es-ES" b="1" dirty="0">
              <a:latin typeface="Arial" panose="020B0604020202020204" pitchFamily="34" charset="0"/>
              <a:cs typeface="Arial" panose="020B0604020202020204" pitchFamily="34" charset="0"/>
            </a:endParaRPr>
          </a:p>
        </p:txBody>
      </p:sp>
      <p:sp>
        <p:nvSpPr>
          <p:cNvPr id="8195" name="Rectangle 3"/>
          <p:cNvSpPr>
            <a:spLocks noGrp="1" noChangeArrowheads="1"/>
          </p:cNvSpPr>
          <p:nvPr>
            <p:ph idx="1"/>
          </p:nvPr>
        </p:nvSpPr>
        <p:spPr>
          <a:xfrm>
            <a:off x="-36512" y="1628800"/>
            <a:ext cx="8208912" cy="4176464"/>
          </a:xfrm>
        </p:spPr>
        <p:txBody>
          <a:bodyPr>
            <a:noAutofit/>
          </a:bodyPr>
          <a:lstStyle/>
          <a:p>
            <a:pPr marL="0" indent="0">
              <a:buNone/>
            </a:pPr>
            <a:r>
              <a:rPr lang="es-ES_tradnl" sz="3200" dirty="0">
                <a:solidFill>
                  <a:schemeClr val="tx1"/>
                </a:solidFill>
                <a:latin typeface="Arial" panose="020B0604020202020204" pitchFamily="34" charset="0"/>
                <a:cs typeface="Arial" panose="020B0604020202020204" pitchFamily="34" charset="0"/>
              </a:rPr>
              <a:t> </a:t>
            </a:r>
            <a:r>
              <a:rPr lang="es-ES_tradnl" sz="3200" dirty="0" smtClean="0">
                <a:solidFill>
                  <a:schemeClr val="tx1"/>
                </a:solidFill>
                <a:latin typeface="Arial" panose="020B0604020202020204" pitchFamily="34" charset="0"/>
                <a:cs typeface="Arial" panose="020B0604020202020204" pitchFamily="34" charset="0"/>
              </a:rPr>
              <a:t>                 Alan </a:t>
            </a:r>
            <a:r>
              <a:rPr lang="es-ES_tradnl" sz="3200" dirty="0" err="1" smtClean="0">
                <a:solidFill>
                  <a:schemeClr val="tx1"/>
                </a:solidFill>
                <a:latin typeface="Arial" panose="020B0604020202020204" pitchFamily="34" charset="0"/>
                <a:cs typeface="Arial" panose="020B0604020202020204" pitchFamily="34" charset="0"/>
              </a:rPr>
              <a:t>Turing</a:t>
            </a:r>
            <a:endParaRPr lang="es-ES_tradnl" sz="3200" dirty="0" smtClean="0">
              <a:solidFill>
                <a:schemeClr val="tx1"/>
              </a:solidFill>
              <a:latin typeface="Arial" panose="020B0604020202020204" pitchFamily="34" charset="0"/>
              <a:cs typeface="Arial" panose="020B0604020202020204" pitchFamily="34" charset="0"/>
            </a:endParaRPr>
          </a:p>
          <a:p>
            <a:pPr lvl="1"/>
            <a:endParaRPr lang="es-MX" sz="3200" dirty="0" smtClean="0">
              <a:solidFill>
                <a:schemeClr val="tx1"/>
              </a:solidFill>
              <a:latin typeface="Arial" panose="020B0604020202020204" pitchFamily="34" charset="0"/>
              <a:cs typeface="Arial" panose="020B0604020202020204" pitchFamily="34" charset="0"/>
            </a:endParaRPr>
          </a:p>
          <a:p>
            <a:pPr lvl="1"/>
            <a:r>
              <a:rPr lang="es-MX" sz="3200" dirty="0" smtClean="0">
                <a:solidFill>
                  <a:schemeClr val="tx1"/>
                </a:solidFill>
                <a:latin typeface="Arial" panose="020B0604020202020204" pitchFamily="34" charset="0"/>
                <a:cs typeface="Arial" panose="020B0604020202020204" pitchFamily="34" charset="0"/>
              </a:rPr>
              <a:t>Padre </a:t>
            </a:r>
            <a:r>
              <a:rPr lang="es-MX" sz="3200" dirty="0">
                <a:solidFill>
                  <a:schemeClr val="tx1"/>
                </a:solidFill>
                <a:latin typeface="Arial" panose="020B0604020202020204" pitchFamily="34" charset="0"/>
                <a:cs typeface="Arial" panose="020B0604020202020204" pitchFamily="34" charset="0"/>
              </a:rPr>
              <a:t>de la ciencia de </a:t>
            </a:r>
            <a:r>
              <a:rPr lang="es-MX" sz="3200" dirty="0" smtClean="0">
                <a:solidFill>
                  <a:schemeClr val="tx1"/>
                </a:solidFill>
                <a:latin typeface="Arial" panose="020B0604020202020204" pitchFamily="34" charset="0"/>
                <a:cs typeface="Arial" panose="020B0604020202020204" pitchFamily="34" charset="0"/>
              </a:rPr>
              <a:t>la computación</a:t>
            </a:r>
            <a:r>
              <a:rPr lang="es-MX" sz="3200" dirty="0">
                <a:solidFill>
                  <a:schemeClr val="tx1"/>
                </a:solidFill>
                <a:latin typeface="Arial" panose="020B0604020202020204" pitchFamily="34" charset="0"/>
                <a:cs typeface="Arial" panose="020B0604020202020204" pitchFamily="34" charset="0"/>
              </a:rPr>
              <a:t> y precursor de la informática moderna</a:t>
            </a:r>
            <a:r>
              <a:rPr lang="es-MX" sz="3200" dirty="0" smtClean="0">
                <a:solidFill>
                  <a:schemeClr val="tx1"/>
                </a:solidFill>
                <a:latin typeface="Arial" panose="020B0604020202020204" pitchFamily="34" charset="0"/>
                <a:cs typeface="Arial" panose="020B0604020202020204" pitchFamily="34" charset="0"/>
              </a:rPr>
              <a:t>.</a:t>
            </a:r>
          </a:p>
          <a:p>
            <a:pPr lvl="1"/>
            <a:r>
              <a:rPr lang="es-MX" sz="3200" dirty="0" smtClean="0">
                <a:solidFill>
                  <a:schemeClr val="tx1"/>
                </a:solidFill>
                <a:latin typeface="Arial" panose="020B0604020202020204" pitchFamily="34" charset="0"/>
                <a:cs typeface="Arial" panose="020B0604020202020204" pitchFamily="34" charset="0"/>
              </a:rPr>
              <a:t>Formalizó los </a:t>
            </a:r>
            <a:r>
              <a:rPr lang="es-MX" sz="3200" dirty="0">
                <a:solidFill>
                  <a:schemeClr val="tx1"/>
                </a:solidFill>
                <a:latin typeface="Arial" panose="020B0604020202020204" pitchFamily="34" charset="0"/>
                <a:cs typeface="Arial" panose="020B0604020202020204" pitchFamily="34" charset="0"/>
              </a:rPr>
              <a:t>conceptos de algoritmo y </a:t>
            </a:r>
            <a:r>
              <a:rPr lang="es-MX" sz="3200" dirty="0" smtClean="0">
                <a:solidFill>
                  <a:schemeClr val="tx1"/>
                </a:solidFill>
                <a:latin typeface="Arial" panose="020B0604020202020204" pitchFamily="34" charset="0"/>
                <a:cs typeface="Arial" panose="020B0604020202020204" pitchFamily="34" charset="0"/>
              </a:rPr>
              <a:t>computación por medio de la utilización de </a:t>
            </a:r>
            <a:r>
              <a:rPr lang="es-MX" sz="3200" dirty="0">
                <a:solidFill>
                  <a:schemeClr val="tx1"/>
                </a:solidFill>
                <a:latin typeface="Arial" panose="020B0604020202020204" pitchFamily="34" charset="0"/>
                <a:cs typeface="Arial" panose="020B0604020202020204" pitchFamily="34" charset="0"/>
              </a:rPr>
              <a:t>la máquina de </a:t>
            </a:r>
            <a:r>
              <a:rPr lang="es-MX" sz="3200" dirty="0" err="1" smtClean="0">
                <a:solidFill>
                  <a:schemeClr val="tx1"/>
                </a:solidFill>
                <a:latin typeface="Arial" panose="020B0604020202020204" pitchFamily="34" charset="0"/>
                <a:cs typeface="Arial" panose="020B0604020202020204" pitchFamily="34" charset="0"/>
              </a:rPr>
              <a:t>Turing</a:t>
            </a:r>
            <a:r>
              <a:rPr lang="es-MX" sz="3200" dirty="0">
                <a:solidFill>
                  <a:schemeClr val="tx1"/>
                </a:solidFill>
                <a:latin typeface="Arial" panose="020B0604020202020204" pitchFamily="34" charset="0"/>
                <a:cs typeface="Arial" panose="020B0604020202020204" pitchFamily="34" charset="0"/>
              </a:rPr>
              <a:t> (1936</a:t>
            </a:r>
            <a:r>
              <a:rPr lang="es-MX" sz="3200" dirty="0" smtClean="0">
                <a:solidFill>
                  <a:schemeClr val="tx1"/>
                </a:solidFill>
                <a:latin typeface="Arial" panose="020B0604020202020204" pitchFamily="34" charset="0"/>
                <a:cs typeface="Arial" panose="020B0604020202020204" pitchFamily="34" charset="0"/>
              </a:rPr>
              <a:t>).</a:t>
            </a:r>
            <a:endParaRPr lang="es-ES_tradnl" sz="3200" dirty="0">
              <a:solidFill>
                <a:schemeClr val="tx1"/>
              </a:solidFill>
              <a:latin typeface="Arial" panose="020B0604020202020204" pitchFamily="34" charset="0"/>
              <a:cs typeface="Arial" panose="020B0604020202020204" pitchFamily="34" charset="0"/>
            </a:endParaRPr>
          </a:p>
        </p:txBody>
      </p:sp>
      <p:pic>
        <p:nvPicPr>
          <p:cNvPr id="27650" name="Picture 2" descr="http://a2.files.biography.com/image/upload/c_fill,cs_srgb,dpr_1.0,g_face,h_300,q_80,w_300/MTE5NDg0MDU1MTUzMTE2Nj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778306"/>
            <a:ext cx="1895148" cy="1895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7123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7544" y="523608"/>
            <a:ext cx="7024744" cy="817160"/>
          </a:xfrm>
        </p:spPr>
        <p:txBody>
          <a:bodyPr>
            <a:normAutofit/>
          </a:bodyPr>
          <a:lstStyle/>
          <a:p>
            <a:pPr algn="ctr"/>
            <a:r>
              <a:rPr lang="es-MX" sz="4000" b="1" dirty="0" smtClean="0">
                <a:latin typeface="Arial" panose="020B0604020202020204" pitchFamily="34" charset="0"/>
                <a:cs typeface="Arial" panose="020B0604020202020204" pitchFamily="34" charset="0"/>
              </a:rPr>
              <a:t>Máquina de </a:t>
            </a:r>
            <a:r>
              <a:rPr lang="es-MX" sz="4000" b="1" dirty="0" err="1" smtClean="0">
                <a:latin typeface="Arial" panose="020B0604020202020204" pitchFamily="34" charset="0"/>
                <a:cs typeface="Arial" panose="020B0604020202020204" pitchFamily="34" charset="0"/>
              </a:rPr>
              <a:t>Turing</a:t>
            </a:r>
            <a:endParaRPr lang="es-ES" sz="4000" b="1" dirty="0">
              <a:latin typeface="Arial" panose="020B0604020202020204" pitchFamily="34" charset="0"/>
              <a:cs typeface="Arial" panose="020B0604020202020204" pitchFamily="34" charset="0"/>
            </a:endParaRPr>
          </a:p>
        </p:txBody>
      </p:sp>
      <p:sp>
        <p:nvSpPr>
          <p:cNvPr id="8195" name="Rectangle 3"/>
          <p:cNvSpPr>
            <a:spLocks noGrp="1" noChangeArrowheads="1"/>
          </p:cNvSpPr>
          <p:nvPr>
            <p:ph idx="1"/>
          </p:nvPr>
        </p:nvSpPr>
        <p:spPr>
          <a:xfrm>
            <a:off x="179512" y="1628800"/>
            <a:ext cx="7056784" cy="4176464"/>
          </a:xfrm>
        </p:spPr>
        <p:txBody>
          <a:bodyPr>
            <a:noAutofit/>
          </a:bodyPr>
          <a:lstStyle/>
          <a:p>
            <a:pPr algn="just"/>
            <a:r>
              <a:rPr lang="es-ES_tradnl"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La </a:t>
            </a:r>
            <a:r>
              <a:rPr lang="es-MX" sz="3200" dirty="0">
                <a:solidFill>
                  <a:schemeClr val="tx1"/>
                </a:solidFill>
                <a:latin typeface="Arial" panose="020B0604020202020204" pitchFamily="34" charset="0"/>
                <a:cs typeface="Arial" panose="020B0604020202020204" pitchFamily="34" charset="0"/>
              </a:rPr>
              <a:t>máquina de </a:t>
            </a:r>
            <a:r>
              <a:rPr lang="es-MX" sz="3200" dirty="0" smtClean="0">
                <a:solidFill>
                  <a:schemeClr val="tx1"/>
                </a:solidFill>
                <a:latin typeface="Arial" panose="020B0604020202020204" pitchFamily="34" charset="0"/>
                <a:cs typeface="Arial" panose="020B0604020202020204" pitchFamily="34" charset="0"/>
              </a:rPr>
              <a:t>Turing es un modelo de cómputo, es decir que está </a:t>
            </a:r>
            <a:r>
              <a:rPr lang="es-MX" sz="3200" dirty="0">
                <a:solidFill>
                  <a:schemeClr val="tx1"/>
                </a:solidFill>
                <a:latin typeface="Arial" panose="020B0604020202020204" pitchFamily="34" charset="0"/>
                <a:cs typeface="Arial" panose="020B0604020202020204" pitchFamily="34" charset="0"/>
              </a:rPr>
              <a:t>diseñada </a:t>
            </a:r>
            <a:r>
              <a:rPr lang="es-MX" sz="3200" dirty="0" smtClean="0">
                <a:solidFill>
                  <a:schemeClr val="tx1"/>
                </a:solidFill>
                <a:latin typeface="Arial" panose="020B0604020202020204" pitchFamily="34" charset="0"/>
                <a:cs typeface="Arial" panose="020B0604020202020204" pitchFamily="34" charset="0"/>
              </a:rPr>
              <a:t>como un </a:t>
            </a:r>
            <a:r>
              <a:rPr lang="es-MX" sz="3200" dirty="0">
                <a:solidFill>
                  <a:schemeClr val="tx1"/>
                </a:solidFill>
                <a:latin typeface="Arial" panose="020B0604020202020204" pitchFamily="34" charset="0"/>
                <a:cs typeface="Arial" panose="020B0604020202020204" pitchFamily="34" charset="0"/>
              </a:rPr>
              <a:t>dispositivo hipotético que </a:t>
            </a:r>
            <a:r>
              <a:rPr lang="es-MX" sz="3200" dirty="0" smtClean="0">
                <a:solidFill>
                  <a:schemeClr val="tx1"/>
                </a:solidFill>
                <a:latin typeface="Arial" panose="020B0604020202020204" pitchFamily="34" charset="0"/>
                <a:cs typeface="Arial" panose="020B0604020202020204" pitchFamily="34" charset="0"/>
              </a:rPr>
              <a:t>representa</a:t>
            </a:r>
            <a:r>
              <a:rPr lang="es-MX" sz="3200" dirty="0">
                <a:solidFill>
                  <a:schemeClr val="tx1"/>
                </a:solidFill>
                <a:latin typeface="Arial" panose="020B0604020202020204" pitchFamily="34" charset="0"/>
                <a:cs typeface="Arial" panose="020B0604020202020204" pitchFamily="34" charset="0"/>
              </a:rPr>
              <a:t> </a:t>
            </a:r>
            <a:r>
              <a:rPr lang="es-MX" sz="3200" dirty="0" smtClean="0">
                <a:solidFill>
                  <a:schemeClr val="tx1"/>
                </a:solidFill>
                <a:latin typeface="Arial" panose="020B0604020202020204" pitchFamily="34" charset="0"/>
                <a:cs typeface="Arial" panose="020B0604020202020204" pitchFamily="34" charset="0"/>
              </a:rPr>
              <a:t>una máquina </a:t>
            </a:r>
            <a:r>
              <a:rPr lang="es-MX" sz="3200" dirty="0">
                <a:solidFill>
                  <a:schemeClr val="tx1"/>
                </a:solidFill>
                <a:latin typeface="Arial" panose="020B0604020202020204" pitchFamily="34" charset="0"/>
                <a:cs typeface="Arial" panose="020B0604020202020204" pitchFamily="34" charset="0"/>
              </a:rPr>
              <a:t>de computación. </a:t>
            </a:r>
            <a:endParaRPr lang="es-ES_tradnl" sz="3200" dirty="0">
              <a:solidFill>
                <a:schemeClr val="tx1"/>
              </a:solidFill>
              <a:latin typeface="Arial" panose="020B0604020202020204" pitchFamily="34" charset="0"/>
              <a:cs typeface="Arial" panose="020B0604020202020204" pitchFamily="34" charset="0"/>
            </a:endParaRPr>
          </a:p>
          <a:p>
            <a:pPr algn="just"/>
            <a:r>
              <a:rPr lang="es-MX" sz="3200" dirty="0">
                <a:solidFill>
                  <a:schemeClr val="tx1"/>
                </a:solidFill>
                <a:latin typeface="Arial" panose="020B0604020202020204" pitchFamily="34" charset="0"/>
                <a:cs typeface="Arial" panose="020B0604020202020204" pitchFamily="34" charset="0"/>
              </a:rPr>
              <a:t>Turing dio una definición </a:t>
            </a:r>
            <a:r>
              <a:rPr lang="es-MX" sz="3200" dirty="0" smtClean="0">
                <a:solidFill>
                  <a:schemeClr val="tx1"/>
                </a:solidFill>
                <a:latin typeface="Arial" panose="020B0604020202020204" pitchFamily="34" charset="0"/>
                <a:cs typeface="Arial" panose="020B0604020202020204" pitchFamily="34" charset="0"/>
              </a:rPr>
              <a:t>sucinta de ésta en su ensayo </a:t>
            </a:r>
            <a:r>
              <a:rPr lang="es-MX" sz="3200" dirty="0">
                <a:solidFill>
                  <a:schemeClr val="tx1"/>
                </a:solidFill>
                <a:latin typeface="Arial" panose="020B0604020202020204" pitchFamily="34" charset="0"/>
                <a:cs typeface="Arial" panose="020B0604020202020204" pitchFamily="34" charset="0"/>
              </a:rPr>
              <a:t>de 1948, </a:t>
            </a:r>
            <a:r>
              <a:rPr lang="es-MX" sz="3200" dirty="0" smtClean="0">
                <a:solidFill>
                  <a:schemeClr val="tx1"/>
                </a:solidFill>
                <a:latin typeface="Arial" panose="020B0604020202020204" pitchFamily="34" charset="0"/>
                <a:cs typeface="Arial" panose="020B0604020202020204" pitchFamily="34" charset="0"/>
              </a:rPr>
              <a:t>“Máquinas inteligentes”.</a:t>
            </a:r>
            <a:endParaRPr lang="es-ES_tradnl"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91988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2085</TotalTime>
  <Words>1766</Words>
  <Application>Microsoft Office PowerPoint</Application>
  <PresentationFormat>Presentación en pantalla (4:3)</PresentationFormat>
  <Paragraphs>419</Paragraphs>
  <Slides>43</Slides>
  <Notes>0</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43</vt:i4>
      </vt:variant>
    </vt:vector>
  </HeadingPairs>
  <TitlesOfParts>
    <vt:vector size="47" baseType="lpstr">
      <vt:lpstr>Faceta</vt:lpstr>
      <vt:lpstr>Imagen de mapa de bits</vt:lpstr>
      <vt:lpstr>Ecuación</vt:lpstr>
      <vt:lpstr>Documento</vt:lpstr>
      <vt:lpstr>Presentación de PowerPoint</vt:lpstr>
      <vt:lpstr>Presentación de PowerPoint</vt:lpstr>
      <vt:lpstr>Presentación de PowerPoint</vt:lpstr>
      <vt:lpstr>Unidad de Competencia VI</vt:lpstr>
      <vt:lpstr>Introducción</vt:lpstr>
      <vt:lpstr>Introducción</vt:lpstr>
      <vt:lpstr>Jerarquía de Chomsky</vt:lpstr>
      <vt:lpstr>Introducción</vt:lpstr>
      <vt:lpstr>Máquina de Turing</vt:lpstr>
      <vt:lpstr>Máquina de Turing</vt:lpstr>
      <vt:lpstr>Componentes de la Máquina de Turing Estándar</vt:lpstr>
      <vt:lpstr>En un movimiento la Máquina de Turing:</vt:lpstr>
      <vt:lpstr>Convenciones</vt:lpstr>
      <vt:lpstr>Formalmente</vt:lpstr>
      <vt:lpstr>Ejemplo: (qi,a) = {(qj,b,R)}</vt:lpstr>
      <vt:lpstr>Ejemplo: Intercambia a’s por b’s  y b’s por a’s</vt:lpstr>
      <vt:lpstr>Ejemplo: Intercambia a’s por b’s  y b’s por a’s</vt:lpstr>
      <vt:lpstr>Ejemplo: Intercambia a’s por b’s  y b’s por a’s</vt:lpstr>
      <vt:lpstr>Descripción Instantánea (DI)</vt:lpstr>
      <vt:lpstr>Ejemplo: Descripciones para abba</vt:lpstr>
      <vt:lpstr>Máquina de Turing</vt:lpstr>
      <vt:lpstr>Reconocer Lenguaje</vt:lpstr>
      <vt:lpstr>Reconocer Lenguaje Ejemplo</vt:lpstr>
      <vt:lpstr>Ejemplo</vt:lpstr>
      <vt:lpstr>Ejemplo</vt:lpstr>
      <vt:lpstr>Reconocer Lenguaje Ejemplo</vt:lpstr>
      <vt:lpstr>Ejemplo: 0011</vt:lpstr>
      <vt:lpstr>Ejemplo 00111</vt:lpstr>
      <vt:lpstr>Ejemplo 00011</vt:lpstr>
      <vt:lpstr>Generadora del Lenguaje</vt:lpstr>
      <vt:lpstr>Construcción Modular de MT</vt:lpstr>
      <vt:lpstr>Construcción Modular de MT</vt:lpstr>
      <vt:lpstr>Calcular funciones enteras</vt:lpstr>
      <vt:lpstr>Función</vt:lpstr>
      <vt:lpstr>Ejercicio</vt:lpstr>
      <vt:lpstr>Otros tipos de máquinas</vt:lpstr>
      <vt:lpstr>Máquina de Turing multicinta</vt:lpstr>
      <vt:lpstr>Presentación de PowerPoint</vt:lpstr>
      <vt:lpstr>Presentación de PowerPoint</vt:lpstr>
      <vt:lpstr>Complejidad de una Máquina de Turing</vt:lpstr>
      <vt:lpstr>Máquina de Turing</vt:lpstr>
      <vt:lpstr>Referencias</vt:lpstr>
      <vt:lpstr>Guion Explicativo</vt:lpstr>
    </vt:vector>
  </TitlesOfParts>
  <Company>ITESM CEM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Máquina de Turing</dc:title>
  <dc:creator>Ciencias Computacionales</dc:creator>
  <cp:lastModifiedBy>mquintanal</cp:lastModifiedBy>
  <cp:revision>158</cp:revision>
  <cp:lastPrinted>1999-11-17T23:52:48Z</cp:lastPrinted>
  <dcterms:created xsi:type="dcterms:W3CDTF">1999-11-16T23:53:54Z</dcterms:created>
  <dcterms:modified xsi:type="dcterms:W3CDTF">2016-10-12T16:02:50Z</dcterms:modified>
</cp:coreProperties>
</file>