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0"/>
  </p:notesMasterIdLst>
  <p:sldIdLst>
    <p:sldId id="317" r:id="rId2"/>
    <p:sldId id="326" r:id="rId3"/>
    <p:sldId id="318" r:id="rId4"/>
    <p:sldId id="319" r:id="rId5"/>
    <p:sldId id="320" r:id="rId6"/>
    <p:sldId id="321" r:id="rId7"/>
    <p:sldId id="295" r:id="rId8"/>
    <p:sldId id="267" r:id="rId9"/>
    <p:sldId id="271" r:id="rId10"/>
    <p:sldId id="300" r:id="rId11"/>
    <p:sldId id="301" r:id="rId12"/>
    <p:sldId id="272" r:id="rId13"/>
    <p:sldId id="277" r:id="rId14"/>
    <p:sldId id="278" r:id="rId15"/>
    <p:sldId id="302" r:id="rId16"/>
    <p:sldId id="303" r:id="rId17"/>
    <p:sldId id="279" r:id="rId18"/>
    <p:sldId id="280" r:id="rId19"/>
    <p:sldId id="322" r:id="rId20"/>
    <p:sldId id="275" r:id="rId21"/>
    <p:sldId id="305" r:id="rId22"/>
    <p:sldId id="304" r:id="rId23"/>
    <p:sldId id="276" r:id="rId24"/>
    <p:sldId id="282" r:id="rId25"/>
    <p:sldId id="283" r:id="rId26"/>
    <p:sldId id="284" r:id="rId27"/>
    <p:sldId id="285" r:id="rId28"/>
    <p:sldId id="281" r:id="rId29"/>
    <p:sldId id="323" r:id="rId30"/>
    <p:sldId id="297" r:id="rId31"/>
    <p:sldId id="296" r:id="rId32"/>
    <p:sldId id="294" r:id="rId33"/>
    <p:sldId id="298" r:id="rId34"/>
    <p:sldId id="299" r:id="rId35"/>
    <p:sldId id="286" r:id="rId36"/>
    <p:sldId id="287" r:id="rId37"/>
    <p:sldId id="306" r:id="rId38"/>
    <p:sldId id="324" r:id="rId39"/>
  </p:sldIdLst>
  <p:sldSz cx="9144000" cy="6858000" type="screen4x3"/>
  <p:notesSz cx="6858000" cy="9236075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00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4" autoAdjust="0"/>
    <p:restoredTop sz="90962" autoAdjust="0"/>
  </p:normalViewPr>
  <p:slideViewPr>
    <p:cSldViewPr>
      <p:cViewPr varScale="1">
        <p:scale>
          <a:sx n="64" d="100"/>
          <a:sy n="64" d="100"/>
        </p:scale>
        <p:origin x="17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2363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87850"/>
            <a:ext cx="54864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72525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833AFC22-3ECE-4FE4-BB0D-D854BE56D601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08812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87550" y="3886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 i="1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5375275" y="6111875"/>
            <a:ext cx="3313113" cy="612775"/>
          </a:xfrm>
        </p:spPr>
        <p:txBody>
          <a:bodyPr/>
          <a:lstStyle>
            <a:lvl1pPr algn="r">
              <a:defRPr sz="2000">
                <a:effectLst/>
              </a:defRPr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693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D57E06-E554-4262-BAE7-E6591361652F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219502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A185D1-FF52-4086-97B9-4F7404C04E1C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849478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ítulo y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8229600" cy="23002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3794125"/>
            <a:ext cx="8229600" cy="23018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3154AA-CDBB-4702-A47E-1A49050CC9FD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06156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548241-A038-4590-85DC-85BACB582A6A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318224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85BBEF-09E3-4E36-B0A9-CEB01CF79067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79202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5601E0-D514-4A38-B2ED-C8035231F9EC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34326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507E63-6C4B-4B81-B367-01D1109BFF8F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86591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A57E15-4AFF-497B-BF61-482FACC646D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50560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45AC87-A634-472B-B08B-B1FEBA635679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08682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F535B9-E5C3-48F5-9B5E-1F4B2DDECAD4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81085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D40D1F-8750-4DB2-85FE-98222631D2F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09727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fld id="{E6C219B1-45B7-43A2-B155-5A041F282C77}" type="slidenum">
              <a:rPr lang="es-ES" altLang="es-MX"/>
              <a:pPr/>
              <a:t>‹Nº›</a:t>
            </a:fld>
            <a:endParaRPr lang="es-E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../../LECTURAS_CLASE/APACHES%20EN%20LA%20COLONIA%20GRANJAS%20MEXICO.pd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323850" y="4292600"/>
          <a:ext cx="8569325" cy="560388"/>
        </p:xfrm>
        <a:graphic>
          <a:graphicData uri="http://schemas.openxmlformats.org/drawingml/2006/table">
            <a:tbl>
              <a:tblPr/>
              <a:tblGrid>
                <a:gridCol w="1307145"/>
                <a:gridCol w="1379845"/>
                <a:gridCol w="1307185"/>
                <a:gridCol w="1525050"/>
                <a:gridCol w="1024588"/>
                <a:gridCol w="2025512"/>
              </a:tblGrid>
              <a:tr h="2859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Clave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Horas Teoría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Tipo de U.A.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Carácter de U.A.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Créditos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Núcleo de </a:t>
                      </a:r>
                      <a:r>
                        <a:rPr lang="es-MX" sz="1200" b="1" spc="100" dirty="0" err="1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U.A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744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L20S25</a:t>
                      </a:r>
                      <a:endParaRPr lang="es-MX" sz="1200" spc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64</a:t>
                      </a:r>
                      <a:endParaRPr lang="es-MX" sz="1200" spc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Curso</a:t>
                      </a:r>
                      <a:endParaRPr lang="es-MX" sz="1200" spc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Obligatoria</a:t>
                      </a:r>
                      <a:endParaRPr lang="es-MX" sz="1200" spc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</a:t>
                      </a:r>
                      <a:endParaRPr lang="es-MX" sz="1200" spc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Sustantivo</a:t>
                      </a:r>
                      <a:endParaRPr lang="es-MX" sz="1200" spc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989013"/>
            <a:ext cx="8459788" cy="855662"/>
          </a:xfrm>
        </p:spPr>
        <p:txBody>
          <a:bodyPr/>
          <a:lstStyle/>
          <a:p>
            <a:pPr>
              <a:defRPr/>
            </a:pPr>
            <a:r>
              <a:rPr lang="es-MX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Participación política</a:t>
            </a:r>
            <a:endParaRPr lang="es-MX" sz="54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5121275"/>
            <a:ext cx="6400800" cy="78581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Elaborada por:</a:t>
            </a:r>
            <a:endParaRPr lang="es-MX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defRPr/>
            </a:pPr>
            <a:r>
              <a:rPr lang="es-E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M. en Psi. Ed. </a:t>
            </a:r>
            <a:r>
              <a:rPr lang="es-ES" sz="2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Anabell</a:t>
            </a:r>
            <a:r>
              <a:rPr lang="es-E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Gómez Vidal</a:t>
            </a:r>
            <a:endParaRPr lang="es-MX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defRPr/>
            </a:pPr>
            <a:endParaRPr lang="es-MX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123" name="3 Imagen" descr="cinta col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3560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053871"/>
              </p:ext>
            </p:extLst>
          </p:nvPr>
        </p:nvGraphicFramePr>
        <p:xfrm>
          <a:off x="323850" y="1997075"/>
          <a:ext cx="8569326" cy="640080"/>
        </p:xfrm>
        <a:graphic>
          <a:graphicData uri="http://schemas.openxmlformats.org/drawingml/2006/table">
            <a:tbl>
              <a:tblPr/>
              <a:tblGrid>
                <a:gridCol w="4284663"/>
                <a:gridCol w="4284663"/>
              </a:tblGrid>
              <a:tr h="3198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Programa Educativo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Unidad de Aprendizaje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198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spc="100" dirty="0">
                          <a:latin typeface="Arial"/>
                          <a:ea typeface="Calibri"/>
                        </a:rPr>
                        <a:t>Licenciatura en Psicología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spc="100" dirty="0" smtClean="0">
                          <a:latin typeface="Arial"/>
                          <a:ea typeface="Calibri"/>
                        </a:rPr>
                        <a:t>Psicología Política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23850" y="2924175"/>
          <a:ext cx="8569325" cy="1098550"/>
        </p:xfrm>
        <a:graphic>
          <a:graphicData uri="http://schemas.openxmlformats.org/drawingml/2006/table">
            <a:tbl>
              <a:tblPr/>
              <a:tblGrid>
                <a:gridCol w="2857013"/>
                <a:gridCol w="2857013"/>
                <a:gridCol w="2855299"/>
              </a:tblGrid>
              <a:tr h="5492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Unidad de Competencia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Contenidos de la </a:t>
                      </a:r>
                      <a:r>
                        <a:rPr lang="es-MX" sz="1200" b="1" spc="100" dirty="0" err="1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UC</a:t>
                      </a: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 que atiende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Objetivo de la Unidad de competencia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200" spc="100" dirty="0" smtClean="0">
                          <a:latin typeface="Arial"/>
                          <a:ea typeface="Times New Roman"/>
                        </a:rPr>
                        <a:t>III. Análisis de procesos políticos.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200" spc="100" dirty="0" smtClean="0">
                          <a:latin typeface="Arial"/>
                          <a:ea typeface="Times New Roman"/>
                        </a:rPr>
                        <a:t>La participación política.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 smtClean="0">
                          <a:latin typeface="Arial"/>
                          <a:ea typeface="Times New Roman"/>
                        </a:rPr>
                        <a:t>Analizar e interpretar procesos y fenómenos políticos actuales.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 sz="1800">
                <a:latin typeface="Arial" charset="0"/>
              </a:rPr>
              <a:t/>
            </a:r>
            <a:br>
              <a:rPr lang="es-MX" altLang="es-MX" sz="1800">
                <a:latin typeface="Arial" charset="0"/>
              </a:rPr>
            </a:br>
            <a:endParaRPr lang="es-MX" altLang="es-MX" sz="1800">
              <a:latin typeface="Arial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042150" y="6284913"/>
            <a:ext cx="2071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es-E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2016</a:t>
            </a:r>
            <a:endParaRPr lang="es-ES" sz="2000" b="1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9688"/>
            <a:ext cx="8229600" cy="2087562"/>
          </a:xfrm>
        </p:spPr>
        <p:txBody>
          <a:bodyPr/>
          <a:lstStyle/>
          <a:p>
            <a:pPr eaLnBrk="1" hangingPunct="1"/>
            <a:r>
              <a:rPr lang="es-ES" altLang="es-MX" smtClean="0"/>
              <a:t>Estas acciones pueden orientarse a la elección de los cargos públicos; a la formulación, elaboración y aplicación de políticas públicas que éstos llevan a cabo o a la acción de otros actores políticos relevantes. </a:t>
            </a:r>
          </a:p>
        </p:txBody>
      </p:sp>
      <p:pic>
        <p:nvPicPr>
          <p:cNvPr id="12291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73238"/>
            <a:ext cx="6053138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4450"/>
            <a:ext cx="8229600" cy="1943100"/>
          </a:xfrm>
        </p:spPr>
        <p:txBody>
          <a:bodyPr/>
          <a:lstStyle/>
          <a:p>
            <a:pPr eaLnBrk="1" hangingPunct="1"/>
            <a:r>
              <a:rPr lang="es-ES" altLang="es-MX" smtClean="0"/>
              <a:t>La participación política requiere por tanto de un comportamiento observable llevado a cabo en un ámbito público o colectivo por parte de un ciudadano para poder ser considerada como tal.</a:t>
            </a:r>
          </a:p>
        </p:txBody>
      </p:sp>
      <p:pic>
        <p:nvPicPr>
          <p:cNvPr id="13315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844675"/>
            <a:ext cx="316865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La definición incluye acciones dirigidas a:</a:t>
            </a:r>
            <a:endParaRPr lang="es-ES" altLang="es-MX" smtClean="0"/>
          </a:p>
          <a:p>
            <a:pPr lvl="1" eaLnBrk="1" hangingPunct="1"/>
            <a:r>
              <a:rPr lang="es-ES" altLang="es-MX" smtClean="0"/>
              <a:t>la composición de cargos representativos. </a:t>
            </a:r>
          </a:p>
          <a:p>
            <a:pPr lvl="1" eaLnBrk="1" hangingPunct="1"/>
            <a:r>
              <a:rPr lang="es-ES" altLang="es-MX" smtClean="0"/>
              <a:t>influir en las actitudes de los políticos </a:t>
            </a:r>
          </a:p>
          <a:p>
            <a:pPr lvl="1" eaLnBrk="1" hangingPunct="1"/>
            <a:r>
              <a:rPr lang="es-ES" altLang="es-MX" smtClean="0"/>
              <a:t> otros actores relevantes políticamente (empresas, ONG) - por ejemplo, boicot a productos) </a:t>
            </a:r>
          </a:p>
          <a:p>
            <a:pPr lvl="1" eaLnBrk="1" hangingPunct="1"/>
            <a:r>
              <a:rPr lang="es-ES" altLang="es-MX" smtClean="0"/>
              <a:t>actos a favor o en contra de medidas tomadas (manifestaciones) </a:t>
            </a:r>
          </a:p>
          <a:p>
            <a:pPr lvl="1" eaLnBrk="1" hangingPunct="1"/>
            <a:r>
              <a:rPr lang="es-ES" altLang="es-MX" smtClean="0"/>
              <a:t>Participación en asociaciones de carácter político (partidos políticos, sindicatos)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29600" cy="2087563"/>
          </a:xfrm>
        </p:spPr>
        <p:txBody>
          <a:bodyPr/>
          <a:lstStyle/>
          <a:p>
            <a:pPr eaLnBrk="1" hangingPunct="1"/>
            <a:r>
              <a:rPr lang="es-MX" altLang="es-MX" smtClean="0"/>
              <a:t>La política supone relaciones de poder y autoridad.</a:t>
            </a:r>
          </a:p>
          <a:p>
            <a:pPr eaLnBrk="1" hangingPunct="1"/>
            <a:r>
              <a:rPr lang="es-MX" altLang="es-MX" smtClean="0"/>
              <a:t>¿Quiénes son los actores principales en esta relación de poder?</a:t>
            </a:r>
          </a:p>
          <a:p>
            <a:pPr lvl="1" eaLnBrk="1" hangingPunct="1"/>
            <a:r>
              <a:rPr lang="es-MX" altLang="es-MX" smtClean="0"/>
              <a:t>El que ejerce el poder y el que es sujeto de ese poder.</a:t>
            </a:r>
            <a:endParaRPr lang="es-ES" altLang="es-MX" smtClean="0"/>
          </a:p>
        </p:txBody>
      </p:sp>
      <p:pic>
        <p:nvPicPr>
          <p:cNvPr id="1536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276475"/>
            <a:ext cx="60483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5888"/>
            <a:ext cx="8229600" cy="1439862"/>
          </a:xfrm>
        </p:spPr>
        <p:txBody>
          <a:bodyPr/>
          <a:lstStyle/>
          <a:p>
            <a:pPr eaLnBrk="1" hangingPunct="1"/>
            <a:r>
              <a:rPr lang="es-MX" altLang="es-MX" smtClean="0"/>
              <a:t>Entonces, ¿la participación política , es una acción iniciada de forma voluntaria o está fomentada y respaldada por las instancias de poder?</a:t>
            </a:r>
          </a:p>
        </p:txBody>
      </p:sp>
      <p:pic>
        <p:nvPicPr>
          <p:cNvPr id="16387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628775"/>
            <a:ext cx="6443662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29600" cy="1079500"/>
          </a:xfrm>
        </p:spPr>
        <p:txBody>
          <a:bodyPr/>
          <a:lstStyle/>
          <a:p>
            <a:pPr eaLnBrk="1" hangingPunct="1"/>
            <a:r>
              <a:rPr lang="es-MX" altLang="es-MX" smtClean="0"/>
              <a:t>¿Qué intención tienen los sujetos de incidir en la vida política?</a:t>
            </a:r>
          </a:p>
        </p:txBody>
      </p:sp>
      <p:pic>
        <p:nvPicPr>
          <p:cNvPr id="17411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908050"/>
            <a:ext cx="4321175" cy="587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5888"/>
            <a:ext cx="8229600" cy="2305050"/>
          </a:xfrm>
        </p:spPr>
        <p:txBody>
          <a:bodyPr/>
          <a:lstStyle/>
          <a:p>
            <a:pPr eaLnBrk="1" hangingPunct="1"/>
            <a:r>
              <a:rPr lang="es-MX" altLang="es-MX" smtClean="0"/>
              <a:t>Las intenciones (Conge, 1988, p. 247) “pueden explicar por qué la gente participa (sin considerar qué es la participación política) mientras los resultados (sean o no intencionados) explican las consecuencias de la participación política…”</a:t>
            </a:r>
            <a:endParaRPr lang="es-ES" altLang="es-MX" smtClean="0"/>
          </a:p>
        </p:txBody>
      </p:sp>
      <p:pic>
        <p:nvPicPr>
          <p:cNvPr id="18435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349500"/>
            <a:ext cx="633730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404813"/>
            <a:ext cx="9015412" cy="61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404813"/>
          </a:xfrm>
        </p:spPr>
        <p:txBody>
          <a:bodyPr/>
          <a:lstStyle/>
          <a:p>
            <a:pPr eaLnBrk="1" hangingPunct="1"/>
            <a:r>
              <a:rPr lang="es-MX" altLang="es-MX" smtClean="0"/>
              <a:t>Conducta….</a:t>
            </a:r>
            <a:endParaRPr lang="es-ES" altLang="es-MX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57563"/>
            <a:ext cx="8229600" cy="2951162"/>
          </a:xfrm>
          <a:solidFill>
            <a:schemeClr val="accent6">
              <a:lumMod val="20000"/>
              <a:lumOff val="80000"/>
              <a:alpha val="59000"/>
            </a:schemeClr>
          </a:solidFill>
        </p:spPr>
        <p:txBody>
          <a:bodyPr/>
          <a:lstStyle/>
          <a:p>
            <a:pPr eaLnBrk="1" hangingPunct="1">
              <a:lnSpc>
                <a:spcPct val="115000"/>
              </a:lnSpc>
              <a:defRPr/>
            </a:pPr>
            <a:r>
              <a:rPr lang="es-MX" b="1" dirty="0" smtClean="0"/>
              <a:t>En la participación política, al margen de la voluntariedad, de la intención y del objetivo que pretenda (que puede ser muy diverso) una acción debe ser calificada como participación política si va dirigida a influir la toma de decisiones políticas o las estructuras de gobierno.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… participación política…</a:t>
            </a:r>
            <a:endParaRPr lang="es-ES" altLang="es-MX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es-MX" altLang="es-MX" smtClean="0"/>
              <a:t>Por lo tanto,</a:t>
            </a:r>
          </a:p>
          <a:p>
            <a:pPr lvl="1" eaLnBrk="1" hangingPunct="1">
              <a:lnSpc>
                <a:spcPct val="115000"/>
              </a:lnSpc>
            </a:pPr>
            <a:r>
              <a:rPr lang="es-MX" altLang="es-MX" smtClean="0"/>
              <a:t>De acuerdo con Sabucedo, (1996, p. 89) la participación política se refiere a “…todas aquellas acciones intencionales, legales o no, desarrolladas por individuos y grupos con el objetivo de apoyar y cuestionar, a cualquiera de los distintos elementos, que configuran el ámbito de lo político: toma de decisiones, autoridades y estructuras.”</a:t>
            </a:r>
            <a:endParaRPr lang="es-ES" alt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Tipos de participación política</a:t>
            </a:r>
            <a:endParaRPr lang="es-MX" dirty="0"/>
          </a:p>
        </p:txBody>
      </p:sp>
      <p:sp>
        <p:nvSpPr>
          <p:cNvPr id="21507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alt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err="1" smtClean="0"/>
              <a:t>Guión</a:t>
            </a:r>
            <a:r>
              <a:rPr lang="es-MX" sz="3200" dirty="0" smtClean="0"/>
              <a:t> explicativo para el empleo del material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siguiere utilizar este material como apoyo para la introducción de las competencias conceptuales en relación a la unidad de competencia III “Análisis de los procesos políticos” de la unidad de aprendizaje de Psicología Política, pues permite el acercamiento a la participación política.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BD9F-DA8A-4C4B-B3C3-A85E48E44827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926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Tipos de participación política</a:t>
            </a:r>
            <a:endParaRPr lang="es-ES" altLang="es-MX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26638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400" smtClean="0"/>
              <a:t>Convencional</a:t>
            </a:r>
          </a:p>
          <a:p>
            <a:pPr lvl="1" eaLnBrk="1" hangingPunct="1">
              <a:lnSpc>
                <a:spcPct val="90000"/>
              </a:lnSpc>
            </a:pPr>
            <a:r>
              <a:rPr lang="es-ES" altLang="es-MX" sz="2400" smtClean="0"/>
              <a:t>“…requiere de cierta iniciativa individual y poca cooperación con otros como publicar cartas en los periódicos, pedir apoyo a organizaciones civiles o políticas o llamar a un programa de radio…” (Somuano, 2006, p 3)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400" smtClean="0"/>
              <a:t>Referencias a circunstancias relacionadas con los procesos electorales.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121775" cy="684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557338"/>
            <a:ext cx="8929687" cy="2620962"/>
          </a:xfrm>
          <a:solidFill>
            <a:schemeClr val="accent6">
              <a:lumMod val="20000"/>
              <a:lumOff val="80000"/>
              <a:alpha val="69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MX" sz="2400" dirty="0" smtClean="0"/>
              <a:t>No convencional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MX" sz="2400" dirty="0" smtClean="0"/>
              <a:t>“…requiere de mayor interacción y cooperación con otros como juntar firmas, formar comisiones vecinales o unirse con otras personas afectadas”. (</a:t>
            </a:r>
            <a:r>
              <a:rPr lang="es-MX" sz="2400" dirty="0" err="1" smtClean="0"/>
              <a:t>Somuano</a:t>
            </a:r>
            <a:r>
              <a:rPr lang="es-MX" sz="2400" dirty="0" smtClean="0"/>
              <a:t>, 2006, p 6)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MX" sz="2400" dirty="0" smtClean="0"/>
              <a:t>Se refiere a las acciones como: hacer peticiones, manifestaciones legales, boicots, huelgas, daños a la propiedad, violencia personal, etc.</a:t>
            </a:r>
            <a:endParaRPr lang="es-ES" sz="24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altLang="es-MX" smtClean="0"/>
              <a:t>Los factores que pueden afectar estos tipos de participación son:</a:t>
            </a:r>
          </a:p>
          <a:p>
            <a:pPr lvl="1" eaLnBrk="1" hangingPunct="1"/>
            <a:r>
              <a:rPr lang="es-ES" altLang="es-MX" smtClean="0"/>
              <a:t>Atributos personales</a:t>
            </a:r>
          </a:p>
          <a:p>
            <a:pPr lvl="1" eaLnBrk="1" hangingPunct="1"/>
            <a:r>
              <a:rPr lang="es-ES" altLang="es-MX" smtClean="0"/>
              <a:t>Actitudes</a:t>
            </a:r>
          </a:p>
          <a:p>
            <a:pPr lvl="1" eaLnBrk="1" hangingPunct="1"/>
            <a:r>
              <a:rPr lang="es-ES" altLang="es-MX" smtClean="0"/>
              <a:t>Valores políticos</a:t>
            </a:r>
          </a:p>
          <a:p>
            <a:pPr lvl="1" eaLnBrk="1" hangingPunct="1"/>
            <a:r>
              <a:rPr lang="es-ES" altLang="es-MX" smtClean="0"/>
              <a:t>Efectos de grupo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Lectura en clase</a:t>
            </a:r>
            <a:endParaRPr lang="es-ES" altLang="es-MX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47545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mtClean="0">
                <a:hlinkClick r:id="rId2" action="ppaction://hlinkfile"/>
              </a:rPr>
              <a:t>Apaches en la colonia Granjas México.</a:t>
            </a:r>
            <a:endParaRPr lang="es-MX" altLang="es-MX" smtClean="0"/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Debate: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mtClean="0"/>
              <a:t>Cuál es tu opinión general sobre la lectura.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mtClean="0"/>
              <a:t>Cómo explicarías la postura de los personajes.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mtClean="0"/>
              <a:t>Consideras que tuvieron una participación política, por qué.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mtClean="0"/>
              <a:t>Había otro camino para que los trabajadores lograrán sus objetivos</a:t>
            </a:r>
            <a:endParaRPr lang="es-ES" alt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Campbell</a:t>
            </a:r>
            <a:endParaRPr lang="es-ES" altLang="es-MX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mtClean="0"/>
              <a:t>Afirma que tradicionalmente se ha relacionado la participación política con actividades electrorales: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Votar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Acudir a mítines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Apoyo económico a partidos o candidatos políticos (p.e. amigos de fox)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Trabajar para algún partido (p.e. juventud priista)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mtClean="0"/>
              <a:t>Tiene sentido, este enfoque, toda vez que la participación política es habitual en las sociedades democráticas.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mtClean="0"/>
              <a:t>Se derivan cuatro modos de participación política.</a:t>
            </a:r>
            <a:endParaRPr lang="es-ES" alt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4 formas de participación Política</a:t>
            </a:r>
            <a:endParaRPr lang="es-ES" altLang="es-MX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3683000" cy="23034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400" smtClean="0"/>
              <a:t>Campañas electorales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z="2400" smtClean="0"/>
              <a:t>Sujeto: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400" smtClean="0"/>
              <a:t>Agente de influencia (convencer a otros)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400" smtClean="0"/>
              <a:t>Objeto de influencia (asistir a un mitin)</a:t>
            </a:r>
            <a:endParaRPr lang="es-ES" altLang="es-MX" sz="2400" smtClean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859338" y="1412875"/>
            <a:ext cx="368300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MX" altLang="es-MX" sz="2400"/>
              <a:t>Acciones legales que buscan influir en acontecimientos político-sociales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400"/>
              <a:t>Votar, enviar escritos a la prensa, manifestaciones, huelgas.</a:t>
            </a:r>
            <a:endParaRPr lang="es-ES" altLang="es-MX" sz="24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68313" y="4294188"/>
            <a:ext cx="368300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MX" altLang="es-MX" sz="2400"/>
              <a:t>Formas de participación políticas violentas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400"/>
              <a:t>Daños a la propiedad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400"/>
              <a:t>Violencia</a:t>
            </a:r>
            <a:endParaRPr lang="es-ES" altLang="es-MX" sz="2400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849813" y="4292600"/>
            <a:ext cx="368300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MX" altLang="es-MX" sz="2400"/>
              <a:t>Formas de participación no violentas pero ilegales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400"/>
              <a:t>Ocupación de edificios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400"/>
              <a:t>Boicots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400"/>
              <a:t>Cortes al tráfico</a:t>
            </a:r>
            <a:endParaRPr lang="es-ES" altLang="es-MX" sz="2400"/>
          </a:p>
        </p:txBody>
      </p:sp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 rot="5400000">
            <a:off x="99219" y="2356644"/>
            <a:ext cx="1209675" cy="6175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148"/>
                <a:gd name="adj2" fmla="val 5903"/>
              </a:avLst>
            </a:prstTxWarp>
          </a:bodyPr>
          <a:lstStyle/>
          <a:p>
            <a:pPr algn="ctr" fontAlgn="auto"/>
            <a:r>
              <a:rPr lang="es-MX" sz="3600" kern="10">
                <a:solidFill>
                  <a:srgbClr val="333399"/>
                </a:soli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 Black"/>
              </a:rPr>
              <a:t>1</a:t>
            </a:r>
          </a:p>
        </p:txBody>
      </p:sp>
      <p:sp>
        <p:nvSpPr>
          <p:cNvPr id="28680" name="WordArt 8"/>
          <p:cNvSpPr>
            <a:spLocks noChangeArrowheads="1" noChangeShapeType="1" noTextEdit="1"/>
          </p:cNvSpPr>
          <p:nvPr/>
        </p:nvSpPr>
        <p:spPr bwMode="auto">
          <a:xfrm rot="5400000">
            <a:off x="4163219" y="2356644"/>
            <a:ext cx="1209675" cy="6175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148"/>
                <a:gd name="adj2" fmla="val 5903"/>
              </a:avLst>
            </a:prstTxWarp>
          </a:bodyPr>
          <a:lstStyle/>
          <a:p>
            <a:pPr algn="ctr" fontAlgn="auto"/>
            <a:r>
              <a:rPr lang="es-MX" sz="3600" kern="10">
                <a:solidFill>
                  <a:srgbClr val="333399"/>
                </a:soli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 Black"/>
              </a:rPr>
              <a:t>2</a:t>
            </a:r>
          </a:p>
        </p:txBody>
      </p:sp>
      <p:sp>
        <p:nvSpPr>
          <p:cNvPr id="28681" name="WordArt 9"/>
          <p:cNvSpPr>
            <a:spLocks noChangeArrowheads="1" noChangeShapeType="1" noTextEdit="1"/>
          </p:cNvSpPr>
          <p:nvPr/>
        </p:nvSpPr>
        <p:spPr bwMode="auto">
          <a:xfrm rot="5400000">
            <a:off x="99219" y="5309394"/>
            <a:ext cx="1209675" cy="6175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148"/>
                <a:gd name="adj2" fmla="val 5903"/>
              </a:avLst>
            </a:prstTxWarp>
          </a:bodyPr>
          <a:lstStyle/>
          <a:p>
            <a:pPr algn="ctr" fontAlgn="auto"/>
            <a:r>
              <a:rPr lang="es-MX" sz="3600" kern="10">
                <a:solidFill>
                  <a:srgbClr val="333399"/>
                </a:soli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 Black"/>
              </a:rPr>
              <a:t>3</a:t>
            </a:r>
          </a:p>
        </p:txBody>
      </p:sp>
      <p:sp>
        <p:nvSpPr>
          <p:cNvPr id="28682" name="WordArt 10"/>
          <p:cNvSpPr>
            <a:spLocks noChangeArrowheads="1" noChangeShapeType="1" noTextEdit="1"/>
          </p:cNvSpPr>
          <p:nvPr/>
        </p:nvSpPr>
        <p:spPr bwMode="auto">
          <a:xfrm rot="5400000">
            <a:off x="4275931" y="5309394"/>
            <a:ext cx="1209675" cy="6175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148"/>
                <a:gd name="adj2" fmla="val 5903"/>
              </a:avLst>
            </a:prstTxWarp>
          </a:bodyPr>
          <a:lstStyle/>
          <a:p>
            <a:pPr algn="ctr" fontAlgn="auto"/>
            <a:r>
              <a:rPr lang="es-MX" sz="3600" kern="10">
                <a:solidFill>
                  <a:srgbClr val="333399"/>
                </a:soli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 Black"/>
              </a:rPr>
              <a:t>4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4 formas de participación Política</a:t>
            </a:r>
            <a:endParaRPr lang="es-ES" altLang="es-MX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7600" y="2132013"/>
            <a:ext cx="3095625" cy="11509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3600" smtClean="0"/>
              <a:t>Persuasión electoral</a:t>
            </a:r>
            <a:endParaRPr lang="es-ES" altLang="es-MX" sz="3600" smtClean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508625" y="2276475"/>
            <a:ext cx="3095625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MX" altLang="es-MX" sz="3600"/>
              <a:t>Participación convencional</a:t>
            </a:r>
            <a:endParaRPr lang="es-ES" altLang="es-MX" sz="360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117600" y="4437063"/>
            <a:ext cx="3095625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MX" altLang="es-MX" sz="3600"/>
              <a:t>Participación violenta</a:t>
            </a:r>
            <a:endParaRPr lang="es-ES" altLang="es-MX" sz="3600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499100" y="4435475"/>
            <a:ext cx="3095625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MX" altLang="es-MX" sz="3600"/>
              <a:t>Participación directa pacífica</a:t>
            </a:r>
            <a:endParaRPr lang="es-ES" altLang="es-MX" sz="3600"/>
          </a:p>
        </p:txBody>
      </p:sp>
      <p:sp>
        <p:nvSpPr>
          <p:cNvPr id="29703" name="WordArt 7"/>
          <p:cNvSpPr>
            <a:spLocks noChangeArrowheads="1" noChangeShapeType="1" noTextEdit="1"/>
          </p:cNvSpPr>
          <p:nvPr/>
        </p:nvSpPr>
        <p:spPr bwMode="auto">
          <a:xfrm rot="5400000">
            <a:off x="99219" y="2356644"/>
            <a:ext cx="1209675" cy="6175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148"/>
                <a:gd name="adj2" fmla="val 5903"/>
              </a:avLst>
            </a:prstTxWarp>
          </a:bodyPr>
          <a:lstStyle/>
          <a:p>
            <a:pPr algn="ctr" fontAlgn="auto"/>
            <a:r>
              <a:rPr lang="es-MX" sz="3600" kern="10">
                <a:solidFill>
                  <a:srgbClr val="333399"/>
                </a:soli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 Black"/>
              </a:rPr>
              <a:t>1</a:t>
            </a:r>
          </a:p>
        </p:txBody>
      </p:sp>
      <p:sp>
        <p:nvSpPr>
          <p:cNvPr id="29704" name="WordArt 8"/>
          <p:cNvSpPr>
            <a:spLocks noChangeArrowheads="1" noChangeShapeType="1" noTextEdit="1"/>
          </p:cNvSpPr>
          <p:nvPr/>
        </p:nvSpPr>
        <p:spPr bwMode="auto">
          <a:xfrm rot="5400000">
            <a:off x="4420394" y="2285207"/>
            <a:ext cx="1209675" cy="6175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148"/>
                <a:gd name="adj2" fmla="val 5903"/>
              </a:avLst>
            </a:prstTxWarp>
          </a:bodyPr>
          <a:lstStyle/>
          <a:p>
            <a:pPr algn="ctr" fontAlgn="auto"/>
            <a:r>
              <a:rPr lang="es-MX" sz="3600" kern="10">
                <a:solidFill>
                  <a:srgbClr val="333399"/>
                </a:soli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 Black"/>
              </a:rPr>
              <a:t>2</a:t>
            </a:r>
          </a:p>
        </p:txBody>
      </p:sp>
      <p:sp>
        <p:nvSpPr>
          <p:cNvPr id="29705" name="WordArt 9"/>
          <p:cNvSpPr>
            <a:spLocks noChangeArrowheads="1" noChangeShapeType="1" noTextEdit="1"/>
          </p:cNvSpPr>
          <p:nvPr/>
        </p:nvSpPr>
        <p:spPr bwMode="auto">
          <a:xfrm rot="5400000">
            <a:off x="202406" y="4588669"/>
            <a:ext cx="1209675" cy="6175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148"/>
                <a:gd name="adj2" fmla="val 5903"/>
              </a:avLst>
            </a:prstTxWarp>
          </a:bodyPr>
          <a:lstStyle/>
          <a:p>
            <a:pPr algn="ctr" fontAlgn="auto"/>
            <a:r>
              <a:rPr lang="es-MX" sz="3600" kern="10">
                <a:solidFill>
                  <a:srgbClr val="333399"/>
                </a:soli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 Black"/>
              </a:rPr>
              <a:t>3</a:t>
            </a:r>
          </a:p>
        </p:txBody>
      </p:sp>
      <p:sp>
        <p:nvSpPr>
          <p:cNvPr id="29706" name="WordArt 10"/>
          <p:cNvSpPr>
            <a:spLocks noChangeArrowheads="1" noChangeShapeType="1" noTextEdit="1"/>
          </p:cNvSpPr>
          <p:nvPr/>
        </p:nvSpPr>
        <p:spPr bwMode="auto">
          <a:xfrm rot="5400000">
            <a:off x="4275931" y="4588669"/>
            <a:ext cx="1209675" cy="6175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148"/>
                <a:gd name="adj2" fmla="val 5903"/>
              </a:avLst>
            </a:prstTxWarp>
          </a:bodyPr>
          <a:lstStyle/>
          <a:p>
            <a:pPr algn="ctr" fontAlgn="auto"/>
            <a:r>
              <a:rPr lang="es-MX" sz="3600" kern="10">
                <a:solidFill>
                  <a:srgbClr val="333399"/>
                </a:soli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 Black"/>
              </a:rPr>
              <a:t>4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Dinámica en clase</a:t>
            </a:r>
            <a:endParaRPr lang="es-ES" altLang="es-MX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prstGeom prst="foldedCorner">
            <a:avLst>
              <a:gd name="adj" fmla="val 16667"/>
            </a:avLst>
          </a:prstGeom>
          <a:solidFill>
            <a:srgbClr val="92D050"/>
          </a:solidFill>
          <a:ln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es-MX" altLang="es-MX" smtClean="0"/>
              <a:t>Se elegirá a un líder.</a:t>
            </a:r>
          </a:p>
          <a:p>
            <a:pPr eaLnBrk="1" hangingPunct="1"/>
            <a:r>
              <a:rPr lang="es-MX" altLang="es-MX" smtClean="0"/>
              <a:t>El grupo se dividirá en tres bandos</a:t>
            </a:r>
          </a:p>
          <a:p>
            <a:pPr lvl="1" eaLnBrk="1" hangingPunct="1"/>
            <a:r>
              <a:rPr lang="es-MX" altLang="es-MX" smtClean="0"/>
              <a:t>Los que están a favor y lo apoyan</a:t>
            </a:r>
          </a:p>
          <a:p>
            <a:pPr lvl="1" eaLnBrk="1" hangingPunct="1"/>
            <a:r>
              <a:rPr lang="es-MX" altLang="es-MX" smtClean="0"/>
              <a:t>Los que están en contra y quieren quitarlo</a:t>
            </a:r>
          </a:p>
          <a:p>
            <a:pPr lvl="1" eaLnBrk="1" hangingPunct="1"/>
            <a:r>
              <a:rPr lang="es-MX" altLang="es-MX" smtClean="0"/>
              <a:t>Los indecisos</a:t>
            </a:r>
          </a:p>
          <a:p>
            <a:pPr lvl="2" eaLnBrk="1" hangingPunct="1"/>
            <a:r>
              <a:rPr lang="es-MX" altLang="es-MX" smtClean="0"/>
              <a:t>Los bandos anteriores tendrán que convencer a los indecisos.</a:t>
            </a:r>
            <a:endParaRPr lang="es-ES" alt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Agentes de socialización política y el papel de la oposición</a:t>
            </a:r>
            <a:endParaRPr lang="es-MX" dirty="0"/>
          </a:p>
        </p:txBody>
      </p:sp>
      <p:sp>
        <p:nvSpPr>
          <p:cNvPr id="31747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alt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Contenido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554892"/>
              </p:ext>
            </p:extLst>
          </p:nvPr>
        </p:nvGraphicFramePr>
        <p:xfrm>
          <a:off x="971550" y="1341438"/>
          <a:ext cx="6121400" cy="2748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2911"/>
                <a:gridCol w="208305"/>
                <a:gridCol w="770184"/>
              </a:tblGrid>
              <a:tr h="370768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Tema</a:t>
                      </a:r>
                      <a:endParaRPr lang="es-MX" sz="1800" dirty="0"/>
                    </a:p>
                  </a:txBody>
                  <a:tcPr marL="91451" marR="91451" marT="45711" marB="45711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91451" marR="91451" marT="45711" marB="4571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PPT#</a:t>
                      </a:r>
                      <a:endParaRPr lang="es-MX" sz="1800" dirty="0"/>
                    </a:p>
                  </a:txBody>
                  <a:tcPr marL="91451" marR="91451" marT="45711" marB="45711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96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Presentación</a:t>
                      </a:r>
                    </a:p>
                  </a:txBody>
                  <a:tcPr marL="91451" marR="91451" marT="45711" marB="45711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/>
                    </a:p>
                  </a:txBody>
                  <a:tcPr marL="91451" marR="91451" marT="45711" marB="4571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4</a:t>
                      </a:r>
                      <a:endParaRPr lang="es-MX" sz="2000" dirty="0"/>
                    </a:p>
                  </a:txBody>
                  <a:tcPr marL="91451" marR="91451" marT="45711" marB="45711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96199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Objetivo</a:t>
                      </a:r>
                      <a:endParaRPr lang="es-MX" sz="1800" dirty="0"/>
                    </a:p>
                  </a:txBody>
                  <a:tcPr marL="91451" marR="91451" marT="45711" marB="45711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91451" marR="91451" marT="45711" marB="4571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5</a:t>
                      </a:r>
                      <a:endParaRPr lang="es-MX" sz="2000" dirty="0"/>
                    </a:p>
                  </a:txBody>
                  <a:tcPr marL="91451" marR="91451" marT="45711" marB="45711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96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Claves de la conducta</a:t>
                      </a:r>
                      <a:r>
                        <a:rPr lang="es-ES" sz="1800" baseline="0" dirty="0" smtClean="0"/>
                        <a:t> política</a:t>
                      </a:r>
                      <a:endParaRPr lang="es-MX" sz="1800" dirty="0" smtClean="0"/>
                    </a:p>
                  </a:txBody>
                  <a:tcPr marL="91451" marR="91451" marT="45711" marB="45711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/>
                    </a:p>
                  </a:txBody>
                  <a:tcPr marL="91451" marR="91451" marT="45711" marB="4571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6</a:t>
                      </a:r>
                      <a:endParaRPr lang="es-MX" sz="2000" dirty="0"/>
                    </a:p>
                  </a:txBody>
                  <a:tcPr marL="91451" marR="91451" marT="45711" marB="45711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9619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Tipos de participación política</a:t>
                      </a:r>
                      <a:endParaRPr lang="es-MX" sz="1800" dirty="0" smtClean="0"/>
                    </a:p>
                  </a:txBody>
                  <a:tcPr marL="91451" marR="91451" marT="45711" marB="45711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/>
                    </a:p>
                  </a:txBody>
                  <a:tcPr marL="91451" marR="91451" marT="45711" marB="4571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19</a:t>
                      </a:r>
                      <a:endParaRPr lang="es-MX" sz="2000" dirty="0"/>
                    </a:p>
                  </a:txBody>
                  <a:tcPr marL="91451" marR="91451" marT="45711" marB="45711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96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Agentes de socialización política y el papel de la oposición</a:t>
                      </a:r>
                      <a:endParaRPr lang="es-MX" sz="1800" dirty="0" smtClean="0"/>
                    </a:p>
                  </a:txBody>
                  <a:tcPr marL="91451" marR="91451" marT="45711" marB="45711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91451" marR="91451" marT="45711" marB="4571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29</a:t>
                      </a:r>
                      <a:endParaRPr lang="es-MX" sz="2000" dirty="0"/>
                    </a:p>
                  </a:txBody>
                  <a:tcPr marL="91451" marR="91451" marT="45711" marB="45711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96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Referencias Bibliográficas</a:t>
                      </a:r>
                    </a:p>
                  </a:txBody>
                  <a:tcPr marL="91451" marR="91451" marT="45711" marB="45711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91451" marR="91451" marT="45711" marB="4571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38</a:t>
                      </a:r>
                      <a:endParaRPr lang="es-MX" sz="2000" dirty="0"/>
                    </a:p>
                  </a:txBody>
                  <a:tcPr marL="91451" marR="91451" marT="45711" marB="45711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8229600" cy="600075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s-MX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Agentes de socialización política</a:t>
            </a:r>
            <a:endParaRPr lang="es-ES" sz="2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32771" name="7 Grupo"/>
          <p:cNvGrpSpPr>
            <a:grpSpLocks/>
          </p:cNvGrpSpPr>
          <p:nvPr/>
        </p:nvGrpSpPr>
        <p:grpSpPr bwMode="auto">
          <a:xfrm>
            <a:off x="0" y="642938"/>
            <a:ext cx="4457700" cy="3810000"/>
            <a:chOff x="571472" y="1357298"/>
            <a:chExt cx="4457712" cy="3809368"/>
          </a:xfrm>
        </p:grpSpPr>
        <p:pic>
          <p:nvPicPr>
            <p:cNvPr id="151556" name="Picture 4" descr="http://t2.gstatic.com/images?q=tbn:ANd9GcT70hYlFlPsD_16Q5WWfBLKya73nKxBk6NW4A6USsUxTVdudMiu8g"/>
            <p:cNvPicPr>
              <a:picLocks noChangeAspect="1" noChangeArrowheads="1"/>
            </p:cNvPicPr>
            <p:nvPr/>
          </p:nvPicPr>
          <p:blipFill>
            <a:blip r:embed="rId2"/>
            <a:srcRect b="32692"/>
            <a:stretch>
              <a:fillRect/>
            </a:stretch>
          </p:blipFill>
          <p:spPr bwMode="auto">
            <a:xfrm>
              <a:off x="571472" y="1357298"/>
              <a:ext cx="2630714" cy="207170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51558" name="Picture 6" descr="http://4.bp.blogspot.com/_U781nKwYrI4/TN9A6tG35DI/AAAAAAAAAE0/V21Vze28-LM/s1600/carmen+aristegui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5984" y="1428736"/>
              <a:ext cx="2743200" cy="334327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51560" name="Picture 8" descr="http://t2.gstatic.com/images?q=tbn:ANd9GcQAgg17D5l1sfkFZmOk9NSin9CrHyVUtquRY8ehzqe5hmdI6e7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2910" y="3143248"/>
              <a:ext cx="2686050" cy="170497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2782" name="6 CuadroTexto"/>
            <p:cNvSpPr txBox="1">
              <a:spLocks noChangeArrowheads="1"/>
            </p:cNvSpPr>
            <p:nvPr/>
          </p:nvSpPr>
          <p:spPr bwMode="auto">
            <a:xfrm>
              <a:off x="1357258" y="4643446"/>
              <a:ext cx="307183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v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MX" altLang="es-MX">
                  <a:latin typeface="Tahoma" pitchFamily="34" charset="0"/>
                </a:rPr>
                <a:t>Periodistas</a:t>
              </a:r>
            </a:p>
          </p:txBody>
        </p:sp>
      </p:grpSp>
      <p:grpSp>
        <p:nvGrpSpPr>
          <p:cNvPr id="32772" name="13 Grupo"/>
          <p:cNvGrpSpPr>
            <a:grpSpLocks/>
          </p:cNvGrpSpPr>
          <p:nvPr/>
        </p:nvGrpSpPr>
        <p:grpSpPr bwMode="auto">
          <a:xfrm>
            <a:off x="4714875" y="785813"/>
            <a:ext cx="4071938" cy="3986212"/>
            <a:chOff x="4714876" y="785794"/>
            <a:chExt cx="4071998" cy="3986228"/>
          </a:xfrm>
        </p:grpSpPr>
        <p:pic>
          <p:nvPicPr>
            <p:cNvPr id="151562" name="Picture 10" descr="http://www.telesurtv.net/multimedia/imagenes/INF_NOTA34129_199.jpg"/>
            <p:cNvPicPr>
              <a:picLocks noChangeAspect="1" noChangeArrowheads="1"/>
            </p:cNvPicPr>
            <p:nvPr/>
          </p:nvPicPr>
          <p:blipFill>
            <a:blip r:embed="rId5"/>
            <a:srcRect l="24194" r="14222"/>
            <a:stretch>
              <a:fillRect/>
            </a:stretch>
          </p:blipFill>
          <p:spPr bwMode="auto">
            <a:xfrm>
              <a:off x="4714876" y="785794"/>
              <a:ext cx="2000264" cy="1905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51564" name="Picture 12" descr="http://t3.gstatic.com/images?q=tbn:ANd9GcRrYIPD0iEMFox-cHxOtowRyP9JPeRSyJ4TYExh7cG3mToJpi_CA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86512" y="1214422"/>
              <a:ext cx="2466975" cy="18478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51566" name="Picture 14" descr="http://t2.gstatic.com/images?q=tbn:ANd9GcS1ZeCpv7xaHmgvXW_TcEtzJvW_o3VDpAAgrdBCIskGGXd3GMTVBg"/>
            <p:cNvPicPr>
              <a:picLocks noChangeAspect="1" noChangeArrowheads="1"/>
            </p:cNvPicPr>
            <p:nvPr/>
          </p:nvPicPr>
          <p:blipFill>
            <a:blip r:embed="rId7"/>
            <a:srcRect l="9221" r="13934"/>
            <a:stretch>
              <a:fillRect/>
            </a:stretch>
          </p:blipFill>
          <p:spPr bwMode="auto">
            <a:xfrm>
              <a:off x="4714876" y="2285992"/>
              <a:ext cx="1785950" cy="196215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51568" name="Picture 16" descr="http://t3.gstatic.com/images?q=tbn:ANd9GcRrl8R8aVceyQSdo4x7bw__H-1tmwgK6Osg-EiaqVEjh7FiuHR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215074" y="2857496"/>
              <a:ext cx="2381250" cy="191452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2778" name="12 CuadroTexto"/>
            <p:cNvSpPr txBox="1">
              <a:spLocks noChangeArrowheads="1"/>
            </p:cNvSpPr>
            <p:nvPr/>
          </p:nvSpPr>
          <p:spPr bwMode="auto">
            <a:xfrm>
              <a:off x="6429388" y="834078"/>
              <a:ext cx="235748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v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MX" altLang="es-MX">
                  <a:latin typeface="Tahoma" pitchFamily="34" charset="0"/>
                </a:rPr>
                <a:t>intelectuales</a:t>
              </a:r>
            </a:p>
          </p:txBody>
        </p:sp>
      </p:grpSp>
      <p:sp>
        <p:nvSpPr>
          <p:cNvPr id="32773" name="14 CuadroTexto"/>
          <p:cNvSpPr txBox="1">
            <a:spLocks noChangeArrowheads="1"/>
          </p:cNvSpPr>
          <p:nvPr/>
        </p:nvSpPr>
        <p:spPr bwMode="auto">
          <a:xfrm>
            <a:off x="2714625" y="4643438"/>
            <a:ext cx="30718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>
                <a:latin typeface="Tahoma" pitchFamily="34" charset="0"/>
              </a:rPr>
              <a:t>Políticos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>
                <a:latin typeface="Tahoma" pitchFamily="34" charset="0"/>
              </a:rPr>
              <a:t>Deportistas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>
                <a:latin typeface="Tahoma" pitchFamily="34" charset="0"/>
              </a:rPr>
              <a:t>Universidades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600075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s-MX" sz="2800" b="1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 papel de la oposición</a:t>
            </a:r>
            <a:endParaRPr lang="es-ES" sz="2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0530" name="Picture 2" descr="http://www.elporvenir.mx/upload/foto/33/4/7/congres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59"/>
            <a:ext cx="3380951" cy="3071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www.teemmx.org.mx/Transparencia/images/PARTIDOS-POLITICOS-LOGOS-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357313"/>
            <a:ext cx="45243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El papel de la oposición</a:t>
            </a:r>
            <a:endParaRPr lang="es-ES" altLang="es-MX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¿Qué pasaría si todos estuviéramos de acuerdo siempre?</a:t>
            </a:r>
          </a:p>
          <a:p>
            <a:pPr lvl="1" eaLnBrk="1" hangingPunct="1"/>
            <a:r>
              <a:rPr lang="es-MX" altLang="es-MX" smtClean="0"/>
              <a:t>Discusión plenaria</a:t>
            </a:r>
          </a:p>
        </p:txBody>
      </p:sp>
      <p:pic>
        <p:nvPicPr>
          <p:cNvPr id="34820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852738"/>
            <a:ext cx="38100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El papel de la oposición</a:t>
            </a:r>
            <a:endParaRPr lang="es-ES" altLang="es-MX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Por lo tanto el papel de la oposición es ser el contrapunto de la opinión.</a:t>
            </a:r>
          </a:p>
          <a:p>
            <a:pPr lvl="1" eaLnBrk="1" hangingPunct="1"/>
            <a:r>
              <a:rPr lang="es-MX" altLang="es-MX" smtClean="0"/>
              <a:t>No se trata de estar en contra de todo lo que dice el otro, es importante por lo tanto, las opiniones basadas en ideas abstractas y no en juicios de valor.</a:t>
            </a:r>
            <a:endParaRPr lang="es-ES" altLang="es-MX" smtClean="0"/>
          </a:p>
        </p:txBody>
      </p:sp>
      <p:pic>
        <p:nvPicPr>
          <p:cNvPr id="35844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719513"/>
            <a:ext cx="33623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http://t2.gstatic.com/images?q=tbn:ANd9GcRXcB-3EBmIox3Ra_D2VQePA7CW1GirpwvQfNsp1YXlDUojhkwm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79"/>
            <a:ext cx="2571768" cy="2337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2580" name="Picture 4" descr="http://t1.gstatic.com/images?q=tbn:ANd9GcTx7Ztsrelx19BMLkOCyXh2jC_hOoeyV6P-yEDztmvu0BwC5g0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000240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2582" name="Picture 6" descr="http://t2.gstatic.com/images?q=tbn:ANd9GcQNLxDL_jLpiUsrXZw9iBHevbGqWz9b31S3rqF754TvTWz8Ki31S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285992"/>
            <a:ext cx="1762125" cy="2590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9" name="Picture 8" descr="http://t0.gstatic.com/images?q=tbn:ANd9GcTfu-1F-D8GW50HECg3B70G4RiNR_nX0W3YQHepCUiSrj2JbeE4M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8" r="24998"/>
          <a:stretch>
            <a:fillRect/>
          </a:stretch>
        </p:blipFill>
        <p:spPr bwMode="auto">
          <a:xfrm>
            <a:off x="1643063" y="3714750"/>
            <a:ext cx="2452687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90" name="Picture 14" descr="http://t0.gstatic.com/images?q=tbn:ANd9GcTcJL1sA58zySZU-Vw-QbBeRxk9U-bVVKHdACOS2MmmsG-zGI8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428604"/>
            <a:ext cx="3357586" cy="2514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2588" name="Picture 12" descr="http://t3.gstatic.com/images?q=tbn:ANd9GcRCVCuon3jOCTNN9J_0LCDSBkZk1o4ccpHSBbsP1M2_z2n_746y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2500306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2592" name="Picture 16" descr="http://t0.gstatic.com/images?q=tbn:ANd9GcSDPvSbW-x9SMdYQNxPtZ_4Zv3g8bkzo_cSISz_CsApxEuhEQzmZw"/>
          <p:cNvPicPr>
            <a:picLocks noChangeAspect="1" noChangeArrowheads="1"/>
          </p:cNvPicPr>
          <p:nvPr/>
        </p:nvPicPr>
        <p:blipFill>
          <a:blip r:embed="rId8"/>
          <a:srcRect r="12735"/>
          <a:stretch>
            <a:fillRect/>
          </a:stretch>
        </p:blipFill>
        <p:spPr bwMode="auto">
          <a:xfrm>
            <a:off x="4357686" y="2428868"/>
            <a:ext cx="2643206" cy="1514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73" name="9 CuadroTexto"/>
          <p:cNvSpPr txBox="1">
            <a:spLocks noChangeArrowheads="1"/>
          </p:cNvSpPr>
          <p:nvPr/>
        </p:nvSpPr>
        <p:spPr bwMode="auto">
          <a:xfrm>
            <a:off x="1785938" y="5786438"/>
            <a:ext cx="5937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 sz="3600">
                <a:latin typeface="Tahoma" pitchFamily="34" charset="0"/>
              </a:rPr>
              <a:t>Espacios públicos y privados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Lo público vs lo privado: los escenarios</a:t>
            </a:r>
            <a:endParaRPr lang="es-ES" altLang="es-MX" smtClean="0"/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400" smtClean="0"/>
              <a:t>Lo privado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Todo lo que queda resguardado bajo el signo de la pertenencia.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No se habla de ello.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Nadie opina al respecto.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Un sector es vulnerable del ejercicio despótico del poder de otro.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No se reglamenta y norma.</a:t>
            </a:r>
            <a:endParaRPr lang="es-ES" altLang="es-MX" smtClean="0"/>
          </a:p>
        </p:txBody>
      </p:sp>
      <p:sp>
        <p:nvSpPr>
          <p:cNvPr id="37892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400" smtClean="0"/>
              <a:t>Lo público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Todo lo que queda a resguardo del bien común.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Se habla de ello públicamente.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Existen diversas opiniones al respecto.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Los sectores vulnerables son protegidos por el bien común.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Existen reglas y normas para dicho resguardo.</a:t>
            </a:r>
            <a:endParaRPr lang="es-ES" alt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Lo público vs lo privado: los escenarios</a:t>
            </a:r>
            <a:endParaRPr lang="es-ES" altLang="es-MX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400" smtClean="0"/>
              <a:t>Lo privado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Violencia intrafamiliar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Violencia hacia la mujer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Sexualidad</a:t>
            </a:r>
            <a:endParaRPr lang="es-ES" altLang="es-MX" smtClean="0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400" smtClean="0"/>
              <a:t>Lo público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Todo lo que queda a resguardo del bien común.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Se habla de ello públicamente.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Existen diversas opiniones al respecto.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Los sectores vulnerables son protegidos por el bien común.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mtClean="0"/>
              <a:t>Existen reglas y normas para dicho resguardo.</a:t>
            </a:r>
            <a:endParaRPr lang="es-ES" alt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Los no lugares</a:t>
            </a:r>
          </a:p>
        </p:txBody>
      </p:sp>
      <p:sp>
        <p:nvSpPr>
          <p:cNvPr id="399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mtClean="0"/>
              <a:t>Memoria colectiva construye el lenguaje común.</a:t>
            </a:r>
          </a:p>
          <a:p>
            <a:r>
              <a:rPr lang="es-MX" altLang="es-MX" smtClean="0"/>
              <a:t>Son referentes colectivos.</a:t>
            </a:r>
          </a:p>
          <a:p>
            <a:r>
              <a:rPr lang="es-MX" altLang="es-MX" smtClean="0"/>
              <a:t>De paso.</a:t>
            </a:r>
          </a:p>
          <a:p>
            <a:r>
              <a:rPr lang="es-MX" altLang="es-MX" smtClean="0"/>
              <a:t>De encuentro.</a:t>
            </a:r>
          </a:p>
          <a:p>
            <a:r>
              <a:rPr lang="es-MX" altLang="es-MX" smtClean="0"/>
              <a:t>Organizan la vida colectiva.</a:t>
            </a:r>
          </a:p>
          <a:p>
            <a:r>
              <a:rPr lang="es-MX" altLang="es-MX" smtClean="0"/>
              <a:t>Generan intercambio.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mtClean="0"/>
              <a:t>Referencias bibliográficas</a:t>
            </a:r>
            <a:endParaRPr lang="es-MX" altLang="es-MX" smtClean="0"/>
          </a:p>
        </p:txBody>
      </p:sp>
      <p:sp>
        <p:nvSpPr>
          <p:cNvPr id="4096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 Narrow" pitchFamily="34" charset="0"/>
              <a:buAutoNum type="arabicPeriod"/>
            </a:pPr>
            <a:r>
              <a:rPr lang="es-MX" altLang="es-MX" sz="2000" smtClean="0"/>
              <a:t>Sabucedo Cameselle, José Manuel (2006) Participación política en Psicología política, España: Síntesis, pp. 85-97.</a:t>
            </a:r>
          </a:p>
          <a:p>
            <a:pPr marL="514350" indent="-514350">
              <a:buFont typeface="Arial Narrow" pitchFamily="34" charset="0"/>
              <a:buAutoNum type="arabicPeriod"/>
            </a:pPr>
            <a:r>
              <a:rPr lang="es-MX" altLang="es-MX" sz="2000" smtClean="0"/>
              <a:t>Díaz Gómez, Álvaro (2004) Socialización política en la perspectiva educación/comunicación, en Reflexión Política, junio, año/vol. 006, no. 001, Colombia, Universidad Autónoma de Bucaramanga, pp. 170-177.</a:t>
            </a:r>
          </a:p>
          <a:p>
            <a:pPr marL="514350" indent="-514350">
              <a:buFont typeface="Arial Narrow" pitchFamily="34" charset="0"/>
              <a:buAutoNum type="arabicPeriod"/>
            </a:pPr>
            <a:r>
              <a:rPr lang="es-MX" altLang="es-MX" sz="2000" smtClean="0"/>
              <a:t>Pardo Martínez, Orlando (2001) Poder y oposición: la dinámica política en reflexión Política, diciembre, año 6, núm. 3, Colombia, Universidad Autónoma de Bucaramanga, pp. 1-17.</a:t>
            </a:r>
          </a:p>
          <a:p>
            <a:pPr marL="514350" indent="-514350">
              <a:buFont typeface="Arial Narrow" pitchFamily="34" charset="0"/>
              <a:buAutoNum type="arabicPeriod"/>
            </a:pPr>
            <a:r>
              <a:rPr lang="es-ES" altLang="es-MX" sz="2000" smtClean="0"/>
              <a:t>Cisneros Puebla, César (1994) </a:t>
            </a:r>
            <a:r>
              <a:rPr lang="es-ES" altLang="es-MX" sz="2000" i="1" smtClean="0"/>
              <a:t>Psicología Política hacia la prospectiva del ciudadano </a:t>
            </a:r>
            <a:r>
              <a:rPr lang="es-ES" altLang="es-MX" sz="2000" smtClean="0"/>
              <a:t> en Sociológica, año 9, núm. 24, enero-abril, pp. 1-11, México, Universidad Autónoma de México.</a:t>
            </a:r>
          </a:p>
          <a:p>
            <a:pPr marL="514350" indent="-514350">
              <a:buFont typeface="Arial Narrow" pitchFamily="34" charset="0"/>
              <a:buAutoNum type="arabicPeriod"/>
            </a:pPr>
            <a:r>
              <a:rPr lang="es-ES" altLang="es-MX" sz="2000" smtClean="0"/>
              <a:t>Sabucedo Cameselle, José Manuel (2006) </a:t>
            </a:r>
            <a:r>
              <a:rPr lang="es-ES" altLang="es-MX" sz="2000" i="1" smtClean="0"/>
              <a:t>Opinión pública y comunicación política  </a:t>
            </a:r>
            <a:r>
              <a:rPr lang="es-ES" altLang="es-MX" sz="2000" smtClean="0"/>
              <a:t>en Psicología política, España: Síntesis, pp. 141-154.</a:t>
            </a:r>
            <a:endParaRPr lang="es-MX" altLang="es-MX" sz="2000" smtClean="0"/>
          </a:p>
          <a:p>
            <a:pPr marL="514350" indent="-514350">
              <a:buFont typeface="Arial Narrow" pitchFamily="34" charset="0"/>
              <a:buAutoNum type="arabicPeriod"/>
            </a:pPr>
            <a:endParaRPr lang="es-MX" altLang="es-MX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7620000" cy="1143000"/>
          </a:xfrm>
        </p:spPr>
        <p:txBody>
          <a:bodyPr/>
          <a:lstStyle/>
          <a:p>
            <a:r>
              <a:rPr lang="es-MX" altLang="es-MX" smtClean="0"/>
              <a:t>Presentación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457200" y="1268413"/>
            <a:ext cx="7620000" cy="5113337"/>
          </a:xfrm>
        </p:spPr>
        <p:txBody>
          <a:bodyPr/>
          <a:lstStyle/>
          <a:p>
            <a:pPr marL="114300" indent="0" algn="just">
              <a:lnSpc>
                <a:spcPct val="150000"/>
              </a:lnSpc>
              <a:buFont typeface="Wingdings" pitchFamily="2" charset="2"/>
              <a:buNone/>
            </a:pPr>
            <a:r>
              <a:rPr lang="es-MX" altLang="es-MX" sz="2400" smtClean="0"/>
              <a:t>La intención de este material visual es mostrar los elementos básicos conceptuales de la </a:t>
            </a:r>
            <a:r>
              <a:rPr lang="es-MX" altLang="es-MX" sz="2400" b="1" smtClean="0"/>
              <a:t>participación </a:t>
            </a:r>
            <a:r>
              <a:rPr lang="es-MX" altLang="es-MX" sz="2400" smtClean="0"/>
              <a:t>política en general, pues aún cuando el programa señala la participación política de la mujer, es necesario un acercamiento general antes que el de género, a fin de dar cuenta de los procesos políticos de participación ciudadana. </a:t>
            </a:r>
          </a:p>
          <a:p>
            <a:pPr marL="114300" indent="0" algn="just">
              <a:lnSpc>
                <a:spcPct val="150000"/>
              </a:lnSpc>
              <a:buFont typeface="Wingdings" pitchFamily="2" charset="2"/>
              <a:buNone/>
            </a:pPr>
            <a:r>
              <a:rPr lang="es-MX" altLang="es-MX" sz="2400" smtClean="0"/>
              <a:t>Por lo anterior, el recorrido comienza por las claves de la conducta política, su concepto y análisis en situaciones concretas.</a:t>
            </a:r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9799A26-9CDE-41CE-B08C-A9B6A2A8E599}" type="slidenum">
              <a:rPr lang="es-MX" altLang="es-MX" sz="140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s-MX" altLang="es-MX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mtClean="0"/>
              <a:t>Objetivo de la unidad de competencia</a:t>
            </a:r>
            <a:endParaRPr lang="es-MX" altLang="es-MX" smtClean="0"/>
          </a:p>
        </p:txBody>
      </p:sp>
      <p:sp>
        <p:nvSpPr>
          <p:cNvPr id="7171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dirty="0" smtClean="0"/>
              <a:t>Estudiar e interpretar fenómenos y procesos políticos actuales desde una perspectiva psicosocial.</a:t>
            </a:r>
          </a:p>
          <a:p>
            <a:pPr lvl="1"/>
            <a:r>
              <a:rPr lang="es-ES" altLang="es-MX" dirty="0" smtClean="0"/>
              <a:t> Participación </a:t>
            </a:r>
            <a:r>
              <a:rPr lang="es-ES" altLang="es-MX" dirty="0" smtClean="0"/>
              <a:t>política.</a:t>
            </a:r>
            <a:endParaRPr lang="es-MX" altLang="es-MX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Claves de la conducta política</a:t>
            </a:r>
            <a:endParaRPr lang="es-MX" dirty="0"/>
          </a:p>
        </p:txBody>
      </p:sp>
      <p:sp>
        <p:nvSpPr>
          <p:cNvPr id="8195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alt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CuadroTexto"/>
          <p:cNvSpPr txBox="1">
            <a:spLocks noChangeArrowheads="1"/>
          </p:cNvSpPr>
          <p:nvPr/>
        </p:nvSpPr>
        <p:spPr bwMode="auto">
          <a:xfrm>
            <a:off x="571500" y="285750"/>
            <a:ext cx="81438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>
                <a:latin typeface="Tahoma" pitchFamily="34" charset="0"/>
              </a:rPr>
              <a:t>PARA ENTENDER LA PARTICIPACIÓN POLÍTICA DEBEMOS RETOMAR LAS CLAVES DE LA CONDUCTA POLÍTICA </a:t>
            </a:r>
          </a:p>
        </p:txBody>
      </p:sp>
      <p:grpSp>
        <p:nvGrpSpPr>
          <p:cNvPr id="9219" name="7 Grupo"/>
          <p:cNvGrpSpPr>
            <a:grpSpLocks/>
          </p:cNvGrpSpPr>
          <p:nvPr/>
        </p:nvGrpSpPr>
        <p:grpSpPr bwMode="auto">
          <a:xfrm>
            <a:off x="1643063" y="1571625"/>
            <a:ext cx="5865812" cy="4624388"/>
            <a:chOff x="714348" y="1285860"/>
            <a:chExt cx="5866058" cy="4624405"/>
          </a:xfrm>
        </p:grpSpPr>
        <p:pic>
          <p:nvPicPr>
            <p:cNvPr id="9220" name="Picture 8" descr="http://4.bp.blogspot.com/-Gt0YpgDZ8IU/Ta4meaL9d1I/AAAAAAAAEUU/Tkxn0eYBhU8/s400/Consenso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DADADA"/>
                </a:clrFrom>
                <a:clrTo>
                  <a:srgbClr val="DADAD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48" y="3643314"/>
              <a:ext cx="3400425" cy="2266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7218" name="Picture 2" descr="http://www.retodiario.com/extranet/columnas/archivoFotografico/Votar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48" y="1285860"/>
              <a:ext cx="2983251" cy="285752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9222" name="Picture 4" descr="http://www.noalaplantadegas.org/wp-content/uploads/2007/07/protesta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0430" y="2786058"/>
              <a:ext cx="2714644" cy="287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6" descr="http://www.ganardinerofacilinternet.com/images/opinar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44" y="1285860"/>
              <a:ext cx="2865662" cy="239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0" y="0"/>
            <a:ext cx="82296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Font typeface="Wingdings" pitchFamily="2" charset="2"/>
              <a:buChar char="v"/>
            </a:pPr>
            <a:r>
              <a:rPr lang="es-MX" altLang="es-MX" sz="2400"/>
              <a:t> </a:t>
            </a:r>
            <a:r>
              <a:rPr lang="es-MX" altLang="es-MX"/>
              <a:t>Centrarse en los procesos psicológicos, sociales e individuales como factores causales del comportamiento político:</a:t>
            </a:r>
          </a:p>
          <a:p>
            <a:pPr lvl="2" eaLnBrk="1" hangingPunct="1"/>
            <a:r>
              <a:rPr lang="es-MX" altLang="es-MX"/>
              <a:t>Motivación</a:t>
            </a:r>
          </a:p>
          <a:p>
            <a:pPr lvl="2" eaLnBrk="1" hangingPunct="1"/>
            <a:r>
              <a:rPr lang="es-MX" altLang="es-MX"/>
              <a:t>Conflicto</a:t>
            </a:r>
          </a:p>
          <a:p>
            <a:pPr lvl="2" eaLnBrk="1" hangingPunct="1"/>
            <a:r>
              <a:rPr lang="es-MX" altLang="es-MX"/>
              <a:t>Percepción</a:t>
            </a:r>
          </a:p>
          <a:p>
            <a:pPr lvl="2" eaLnBrk="1" hangingPunct="1"/>
            <a:r>
              <a:rPr lang="es-MX" altLang="es-MX"/>
              <a:t>Cognición</a:t>
            </a:r>
          </a:p>
          <a:p>
            <a:pPr lvl="2" eaLnBrk="1" hangingPunct="1"/>
            <a:r>
              <a:rPr lang="es-MX" altLang="es-MX"/>
              <a:t>Aprendizaje</a:t>
            </a:r>
          </a:p>
          <a:p>
            <a:pPr lvl="2" eaLnBrk="1" hangingPunct="1"/>
            <a:r>
              <a:rPr lang="es-MX" altLang="es-MX"/>
              <a:t>Socialización</a:t>
            </a:r>
          </a:p>
          <a:p>
            <a:pPr lvl="2" eaLnBrk="1" hangingPunct="1"/>
            <a:r>
              <a:rPr lang="es-MX" altLang="es-MX"/>
              <a:t>Actitudes</a:t>
            </a:r>
          </a:p>
          <a:p>
            <a:pPr lvl="2" eaLnBrk="1" hangingPunct="1"/>
            <a:r>
              <a:rPr lang="es-MX" altLang="es-MX"/>
              <a:t>Dinámica de grupos</a:t>
            </a:r>
          </a:p>
          <a:p>
            <a:pPr lvl="2" eaLnBrk="1" hangingPunct="1"/>
            <a:r>
              <a:rPr lang="es-MX" altLang="es-MX"/>
              <a:t>Personalidad</a:t>
            </a:r>
          </a:p>
          <a:p>
            <a:pPr lvl="2" eaLnBrk="1" hangingPunct="1"/>
            <a:r>
              <a:rPr lang="es-MX" altLang="es-MX"/>
              <a:t>Psicopatología</a:t>
            </a:r>
          </a:p>
        </p:txBody>
      </p:sp>
      <p:pic>
        <p:nvPicPr>
          <p:cNvPr id="11269" name="Picture 5" descr="http://www.anestesiar.org/WP/uploads/2009/10/consenso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5431" y="1142985"/>
            <a:ext cx="4824221" cy="31947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Llamada de flecha a la izquierda"/>
          <p:cNvSpPr/>
          <p:nvPr/>
        </p:nvSpPr>
        <p:spPr bwMode="auto">
          <a:xfrm>
            <a:off x="4071934" y="4643446"/>
            <a:ext cx="2643206" cy="1785950"/>
          </a:xfrm>
          <a:prstGeom prst="leftArrowCallout">
            <a:avLst>
              <a:gd name="adj1" fmla="val 29016"/>
              <a:gd name="adj2" fmla="val 25000"/>
              <a:gd name="adj3" fmla="val 25000"/>
              <a:gd name="adj4" fmla="val 74798"/>
            </a:avLst>
          </a:prstGeom>
          <a:solidFill>
            <a:srgbClr val="CC3300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 eaLnBrk="1" hangingPunct="1">
              <a:defRPr/>
            </a:pPr>
            <a:r>
              <a:rPr lang="es-MX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Se reflejan en:</a:t>
            </a:r>
          </a:p>
          <a:p>
            <a:pPr algn="r" eaLnBrk="1" hangingPunct="1">
              <a:defRPr/>
            </a:pPr>
            <a:r>
              <a:rPr lang="es-MX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Protestas</a:t>
            </a:r>
          </a:p>
          <a:p>
            <a:pPr algn="r" eaLnBrk="1" hangingPunct="1">
              <a:defRPr/>
            </a:pPr>
            <a:r>
              <a:rPr lang="es-MX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Votaciones</a:t>
            </a:r>
          </a:p>
          <a:p>
            <a:pPr algn="r" eaLnBrk="1" hangingPunct="1">
              <a:defRPr/>
            </a:pPr>
            <a:r>
              <a:rPr lang="es-MX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Opinión política</a:t>
            </a:r>
          </a:p>
          <a:p>
            <a:pPr algn="r" eaLnBrk="1" hangingPunct="1">
              <a:defRPr/>
            </a:pPr>
            <a:r>
              <a:rPr lang="es-MX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Cooperación</a:t>
            </a:r>
          </a:p>
          <a:p>
            <a:pPr algn="r" eaLnBrk="1" hangingPunct="1">
              <a:defRPr/>
            </a:pPr>
            <a:r>
              <a:rPr lang="es-MX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81075"/>
            <a:ext cx="6800850" cy="580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Participación política (Anduiza, 2004)</a:t>
            </a:r>
            <a:endParaRPr lang="es-ES" altLang="es-MX" smtClean="0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981075"/>
            <a:ext cx="8229600" cy="1152525"/>
          </a:xfrm>
          <a:solidFill>
            <a:schemeClr val="accent6">
              <a:lumMod val="20000"/>
              <a:lumOff val="80000"/>
              <a:alpha val="91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“…acción de los ciudadanos dirigida a influir en el proceso político y en sus resultados.”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7">
      <a:dk1>
        <a:srgbClr val="000000"/>
      </a:dk1>
      <a:lt1>
        <a:srgbClr val="DBDAC2"/>
      </a:lt1>
      <a:dk2>
        <a:srgbClr val="827F4C"/>
      </a:dk2>
      <a:lt2>
        <a:srgbClr val="C0BC94"/>
      </a:lt2>
      <a:accent1>
        <a:srgbClr val="AAA578"/>
      </a:accent1>
      <a:accent2>
        <a:srgbClr val="A2A4AC"/>
      </a:accent2>
      <a:accent3>
        <a:srgbClr val="EAEADD"/>
      </a:accent3>
      <a:accent4>
        <a:srgbClr val="000000"/>
      </a:accent4>
      <a:accent5>
        <a:srgbClr val="D2CFBE"/>
      </a:accent5>
      <a:accent6>
        <a:srgbClr val="92949B"/>
      </a:accent6>
      <a:hlink>
        <a:srgbClr val="5B8800"/>
      </a:hlink>
      <a:folHlink>
        <a:srgbClr val="686532"/>
      </a:folHlink>
    </a:clrScheme>
    <a:fontScheme name="Textura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1703</TotalTime>
  <Words>1563</Words>
  <Application>Microsoft Office PowerPoint</Application>
  <PresentationFormat>Presentación en pantalla (4:3)</PresentationFormat>
  <Paragraphs>206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6" baseType="lpstr">
      <vt:lpstr>Arial</vt:lpstr>
      <vt:lpstr>Arial Black</vt:lpstr>
      <vt:lpstr>Arial Narrow</vt:lpstr>
      <vt:lpstr>Calibri</vt:lpstr>
      <vt:lpstr>Tahoma</vt:lpstr>
      <vt:lpstr>Times New Roman</vt:lpstr>
      <vt:lpstr>Wingdings</vt:lpstr>
      <vt:lpstr>Textura</vt:lpstr>
      <vt:lpstr>Participación política</vt:lpstr>
      <vt:lpstr>Guión explicativo para el empleo del material</vt:lpstr>
      <vt:lpstr>Contenido</vt:lpstr>
      <vt:lpstr>Presentación</vt:lpstr>
      <vt:lpstr>Objetivo de la unidad de competencia</vt:lpstr>
      <vt:lpstr>Claves de la conducta política</vt:lpstr>
      <vt:lpstr>Presentación de PowerPoint</vt:lpstr>
      <vt:lpstr>Presentación de PowerPoint</vt:lpstr>
      <vt:lpstr>Participación política (Anduiza, 2004)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Conducta….</vt:lpstr>
      <vt:lpstr>… participación política…</vt:lpstr>
      <vt:lpstr>Tipos de participación política</vt:lpstr>
      <vt:lpstr>Tipos de participación política</vt:lpstr>
      <vt:lpstr>Presentación de PowerPoint</vt:lpstr>
      <vt:lpstr>Presentación de PowerPoint</vt:lpstr>
      <vt:lpstr>Presentación de PowerPoint</vt:lpstr>
      <vt:lpstr>Lectura en clase</vt:lpstr>
      <vt:lpstr>Campbell</vt:lpstr>
      <vt:lpstr>4 formas de participación Política</vt:lpstr>
      <vt:lpstr>4 formas de participación Política</vt:lpstr>
      <vt:lpstr>Dinámica en clase</vt:lpstr>
      <vt:lpstr>Agentes de socialización política y el papel de la oposición</vt:lpstr>
      <vt:lpstr>Presentación de PowerPoint</vt:lpstr>
      <vt:lpstr>Presentación de PowerPoint</vt:lpstr>
      <vt:lpstr>El papel de la oposición</vt:lpstr>
      <vt:lpstr>El papel de la oposición</vt:lpstr>
      <vt:lpstr>Presentación de PowerPoint</vt:lpstr>
      <vt:lpstr>Lo público vs lo privado: los escenarios</vt:lpstr>
      <vt:lpstr>Lo público vs lo privado: los escenarios</vt:lpstr>
      <vt:lpstr>Los no lugares</vt:lpstr>
      <vt:lpstr>Referencias bibliográficas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APUNTES PSICOLOGÍA POLÍTICA</dc:title>
  <dc:creator>anabell</dc:creator>
  <cp:lastModifiedBy>nina</cp:lastModifiedBy>
  <cp:revision>99</cp:revision>
  <dcterms:created xsi:type="dcterms:W3CDTF">2007-09-03T23:13:44Z</dcterms:created>
  <dcterms:modified xsi:type="dcterms:W3CDTF">2016-10-13T03:21:19Z</dcterms:modified>
</cp:coreProperties>
</file>