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58" r:id="rId3"/>
    <p:sldId id="259" r:id="rId4"/>
    <p:sldId id="260" r:id="rId5"/>
    <p:sldId id="261" r:id="rId6"/>
    <p:sldId id="262" r:id="rId7"/>
    <p:sldId id="263" r:id="rId8"/>
    <p:sldId id="264" r:id="rId9"/>
    <p:sldId id="265" r:id="rId10"/>
    <p:sldId id="266" r:id="rId11"/>
    <p:sldId id="319" r:id="rId12"/>
    <p:sldId id="268" r:id="rId13"/>
    <p:sldId id="269" r:id="rId14"/>
    <p:sldId id="270" r:id="rId15"/>
    <p:sldId id="271" r:id="rId16"/>
    <p:sldId id="272" r:id="rId17"/>
    <p:sldId id="273"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 id="320" r:id="rId58"/>
    <p:sldId id="317" r:id="rId59"/>
    <p:sldId id="318" r:id="rId6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0442CB58-3E08-4137-8E9F-30DF48100094}" type="datetimeFigureOut">
              <a:rPr lang="es-MX" smtClean="0"/>
              <a:t>12/10/2016</a:t>
            </a:fld>
            <a:endParaRPr lang="es-MX"/>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D8217B2B-862B-437D-998E-2FACB083F576}" type="slidenum">
              <a:rPr lang="es-MX" smtClean="0"/>
              <a:t>‹Nº›</a:t>
            </a:fld>
            <a:endParaRPr lang="es-MX"/>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442CB58-3E08-4137-8E9F-30DF48100094}"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8217B2B-862B-437D-998E-2FACB083F576}" type="slidenum">
              <a:rPr lang="es-MX" smtClean="0"/>
              <a:t>‹Nº›</a:t>
            </a:fld>
            <a:endParaRPr lang="es-MX"/>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442CB58-3E08-4137-8E9F-30DF48100094}"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8217B2B-862B-437D-998E-2FACB083F576}" type="slidenum">
              <a:rPr lang="es-MX" smtClean="0"/>
              <a:t>‹Nº›</a:t>
            </a:fld>
            <a:endParaRPr lang="es-MX"/>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442CB58-3E08-4137-8E9F-30DF48100094}"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8217B2B-862B-437D-998E-2FACB083F576}" type="slidenum">
              <a:rPr lang="es-MX" smtClean="0"/>
              <a:t>‹Nº›</a:t>
            </a:fld>
            <a:endParaRPr lang="es-MX"/>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442CB58-3E08-4137-8E9F-30DF48100094}"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8217B2B-862B-437D-998E-2FACB083F576}"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442CB58-3E08-4137-8E9F-30DF48100094}"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8217B2B-862B-437D-998E-2FACB083F576}" type="slidenum">
              <a:rPr lang="es-MX" smtClean="0"/>
              <a:t>‹Nº›</a:t>
            </a:fld>
            <a:endParaRPr lang="es-MX"/>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442CB58-3E08-4137-8E9F-30DF48100094}" type="datetimeFigureOut">
              <a:rPr lang="es-MX" smtClean="0"/>
              <a:t>12/10/2016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8217B2B-862B-437D-998E-2FACB083F576}" type="slidenum">
              <a:rPr lang="es-MX" smtClean="0"/>
              <a:t>‹Nº›</a:t>
            </a:fld>
            <a:endParaRPr lang="es-MX"/>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442CB58-3E08-4137-8E9F-30DF48100094}" type="datetimeFigureOut">
              <a:rPr lang="es-MX" smtClean="0"/>
              <a:t>12/10/2016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8217B2B-862B-437D-998E-2FACB083F576}" type="slidenum">
              <a:rPr lang="es-MX" smtClean="0"/>
              <a:t>‹Nº›</a:t>
            </a:fld>
            <a:endParaRPr lang="es-MX"/>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42CB58-3E08-4137-8E9F-30DF48100094}" type="datetimeFigureOut">
              <a:rPr lang="es-MX" smtClean="0"/>
              <a:t>12/10/2016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8217B2B-862B-437D-998E-2FACB083F576}"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442CB58-3E08-4137-8E9F-30DF48100094}"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8217B2B-862B-437D-998E-2FACB083F576}"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442CB58-3E08-4137-8E9F-30DF48100094}"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8217B2B-862B-437D-998E-2FACB083F576}"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0442CB58-3E08-4137-8E9F-30DF48100094}" type="datetimeFigureOut">
              <a:rPr lang="es-MX" smtClean="0"/>
              <a:t>12/10/2016</a:t>
            </a:fld>
            <a:endParaRPr lang="es-MX"/>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D8217B2B-862B-437D-998E-2FACB083F576}"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pn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image" Target="../media/image42.jpeg"/><Relationship Id="rId4" Type="http://schemas.openxmlformats.org/officeDocument/2006/relationships/image" Target="../media/image41.jpeg"/></Relationships>
</file>

<file path=ppt/slides/_rels/slide4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5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5.xml"/><Relationship Id="rId5" Type="http://schemas.openxmlformats.org/officeDocument/2006/relationships/image" Target="../media/image57.png"/><Relationship Id="rId4" Type="http://schemas.openxmlformats.org/officeDocument/2006/relationships/image" Target="../media/image56.jpeg"/></Relationships>
</file>

<file path=ppt/slides/_rels/slide56.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p:txBody>
          <a:bodyPr>
            <a:normAutofit/>
          </a:bodyPr>
          <a:lstStyle/>
          <a:p>
            <a:pPr marL="0" indent="0" algn="ctr">
              <a:buNone/>
            </a:pPr>
            <a:endParaRPr lang="es-MX" dirty="0" smtClean="0"/>
          </a:p>
          <a:p>
            <a:pPr marL="0" indent="0" algn="ctr">
              <a:buNone/>
            </a:pPr>
            <a:r>
              <a:rPr lang="es-MX" dirty="0" smtClean="0"/>
              <a:t>FACULTAD DE HUMANIDADES</a:t>
            </a:r>
          </a:p>
          <a:p>
            <a:pPr marL="0" indent="0" algn="ctr">
              <a:buNone/>
            </a:pPr>
            <a:endParaRPr lang="es-MX" dirty="0"/>
          </a:p>
          <a:p>
            <a:pPr marL="0" indent="0" algn="ctr">
              <a:buNone/>
            </a:pPr>
            <a:endParaRPr lang="es-MX" dirty="0" smtClean="0"/>
          </a:p>
          <a:p>
            <a:pPr marL="0" indent="0" algn="ctr">
              <a:buNone/>
            </a:pPr>
            <a:r>
              <a:rPr lang="es-MX" b="1" dirty="0" smtClean="0"/>
              <a:t>PROGRAMA EDUCATIVO:</a:t>
            </a:r>
          </a:p>
          <a:p>
            <a:pPr marL="0" indent="0" algn="ctr">
              <a:buNone/>
            </a:pPr>
            <a:endParaRPr lang="es-MX" b="1" dirty="0" smtClean="0"/>
          </a:p>
          <a:p>
            <a:pPr marL="0" indent="0" algn="ctr">
              <a:buNone/>
            </a:pPr>
            <a:r>
              <a:rPr lang="es-MX" b="1" dirty="0" smtClean="0"/>
              <a:t>LICENCIATURA EN CIENCIAS DE LA INFORMACIÓN DOCUMENTAL</a:t>
            </a:r>
            <a:endParaRPr lang="es-MX" b="1" dirty="0"/>
          </a:p>
        </p:txBody>
      </p:sp>
      <p:sp>
        <p:nvSpPr>
          <p:cNvPr id="2" name="1 Título"/>
          <p:cNvSpPr>
            <a:spLocks noGrp="1"/>
          </p:cNvSpPr>
          <p:nvPr>
            <p:ph type="title"/>
          </p:nvPr>
        </p:nvSpPr>
        <p:spPr/>
        <p:txBody>
          <a:bodyPr>
            <a:noAutofit/>
          </a:bodyPr>
          <a:lstStyle/>
          <a:p>
            <a:r>
              <a:rPr lang="es-MX" sz="4000" b="1" dirty="0" smtClean="0"/>
              <a:t>UNIVERSIDAD AUTÓNOMA DEL ESTADO DE MÉXICO</a:t>
            </a:r>
            <a:endParaRPr lang="es-MX" sz="4000" b="1" dirty="0"/>
          </a:p>
        </p:txBody>
      </p:sp>
    </p:spTree>
    <p:extLst>
      <p:ext uri="{BB962C8B-B14F-4D97-AF65-F5344CB8AC3E}">
        <p14:creationId xmlns:p14="http://schemas.microsoft.com/office/powerpoint/2010/main" val="4624727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endParaRPr lang="es-MX" dirty="0" smtClean="0">
              <a:solidFill>
                <a:schemeClr val="tx1"/>
              </a:solidFill>
            </a:endParaRPr>
          </a:p>
          <a:p>
            <a:pPr algn="just"/>
            <a:endParaRPr lang="es-MX" dirty="0">
              <a:solidFill>
                <a:schemeClr val="tx1"/>
              </a:solidFill>
            </a:endParaRPr>
          </a:p>
          <a:p>
            <a:pPr algn="just"/>
            <a:r>
              <a:rPr lang="es-MX" dirty="0" smtClean="0">
                <a:solidFill>
                  <a:schemeClr val="tx1"/>
                </a:solidFill>
              </a:rPr>
              <a:t>Después </a:t>
            </a:r>
            <a:r>
              <a:rPr lang="es-MX" dirty="0">
                <a:solidFill>
                  <a:schemeClr val="tx1"/>
                </a:solidFill>
              </a:rPr>
              <a:t>de cada tema, puede aplicarse alguna estrategia didáctica de refuerzo. O bien, al final de la exposición de </a:t>
            </a:r>
            <a:r>
              <a:rPr lang="es-MX" dirty="0" smtClean="0">
                <a:solidFill>
                  <a:schemeClr val="tx1"/>
                </a:solidFill>
              </a:rPr>
              <a:t>temas </a:t>
            </a:r>
            <a:r>
              <a:rPr lang="es-MX" dirty="0">
                <a:solidFill>
                  <a:schemeClr val="tx1"/>
                </a:solidFill>
              </a:rPr>
              <a:t>de la </a:t>
            </a:r>
            <a:r>
              <a:rPr lang="es-MX" dirty="0" smtClean="0">
                <a:solidFill>
                  <a:schemeClr val="tx1"/>
                </a:solidFill>
              </a:rPr>
              <a:t>sesión, </a:t>
            </a:r>
            <a:r>
              <a:rPr lang="es-MX" dirty="0">
                <a:solidFill>
                  <a:schemeClr val="tx1"/>
                </a:solidFill>
              </a:rPr>
              <a:t>puede marcarse un ejercicio de reforzamiento y comprensión de los temas abordados en su conjunto</a:t>
            </a:r>
          </a:p>
        </p:txBody>
      </p:sp>
      <p:sp>
        <p:nvSpPr>
          <p:cNvPr id="2" name="1 Título"/>
          <p:cNvSpPr>
            <a:spLocks noGrp="1"/>
          </p:cNvSpPr>
          <p:nvPr>
            <p:ph type="title"/>
          </p:nvPr>
        </p:nvSpPr>
        <p:spPr/>
        <p:txBody>
          <a:bodyPr/>
          <a:lstStyle/>
          <a:p>
            <a:r>
              <a:rPr lang="es-MX" sz="4000" b="1" dirty="0" smtClean="0"/>
              <a:t>Guión para el empleo del material</a:t>
            </a:r>
            <a:endParaRPr lang="es-MX" sz="4000" b="1" dirty="0"/>
          </a:p>
        </p:txBody>
      </p:sp>
    </p:spTree>
    <p:extLst>
      <p:ext uri="{BB962C8B-B14F-4D97-AF65-F5344CB8AC3E}">
        <p14:creationId xmlns:p14="http://schemas.microsoft.com/office/powerpoint/2010/main" val="11175006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259632" y="2204864"/>
            <a:ext cx="6777318" cy="1731982"/>
          </a:xfrm>
        </p:spPr>
        <p:txBody>
          <a:bodyPr/>
          <a:lstStyle/>
          <a:p>
            <a:pPr lvl="0">
              <a:spcBef>
                <a:spcPct val="20000"/>
              </a:spcBef>
            </a:pPr>
            <a:r>
              <a:rPr lang="es-MX" sz="4800" b="1" dirty="0">
                <a:ln>
                  <a:noFill/>
                </a:ln>
                <a:solidFill>
                  <a:prstClr val="black">
                    <a:lumMod val="85000"/>
                    <a:lumOff val="15000"/>
                  </a:prstClr>
                </a:solidFill>
                <a:effectLst/>
                <a:ea typeface="+mn-ea"/>
                <a:cs typeface="+mn-cs"/>
              </a:rPr>
              <a:t>Historia de las bibliotecas </a:t>
            </a:r>
            <a:br>
              <a:rPr lang="es-MX" sz="4800" b="1" dirty="0">
                <a:ln>
                  <a:noFill/>
                </a:ln>
                <a:solidFill>
                  <a:prstClr val="black">
                    <a:lumMod val="85000"/>
                    <a:lumOff val="15000"/>
                  </a:prstClr>
                </a:solidFill>
                <a:effectLst/>
                <a:ea typeface="+mn-ea"/>
                <a:cs typeface="+mn-cs"/>
              </a:rPr>
            </a:br>
            <a:endParaRPr lang="es-MX" sz="4800" dirty="0"/>
          </a:p>
        </p:txBody>
      </p:sp>
      <p:sp>
        <p:nvSpPr>
          <p:cNvPr id="5" name="4 Subtítulo"/>
          <p:cNvSpPr>
            <a:spLocks noGrp="1"/>
          </p:cNvSpPr>
          <p:nvPr>
            <p:ph type="subTitle" idx="1"/>
          </p:nvPr>
        </p:nvSpPr>
        <p:spPr/>
        <p:txBody>
          <a:bodyPr/>
          <a:lstStyle/>
          <a:p>
            <a:r>
              <a:rPr lang="es-MX" dirty="0" smtClean="0"/>
              <a:t>Material didáctico</a:t>
            </a:r>
            <a:endParaRPr lang="es-MX" dirty="0"/>
          </a:p>
        </p:txBody>
      </p:sp>
    </p:spTree>
    <p:extLst>
      <p:ext uri="{BB962C8B-B14F-4D97-AF65-F5344CB8AC3E}">
        <p14:creationId xmlns:p14="http://schemas.microsoft.com/office/powerpoint/2010/main" val="18181454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Qué es la Bibliotecología?</a:t>
            </a:r>
          </a:p>
          <a:p>
            <a:endParaRPr lang="es-MX" dirty="0"/>
          </a:p>
          <a:p>
            <a:pPr lvl="1" algn="just"/>
            <a:r>
              <a:rPr lang="es-MX" dirty="0" smtClean="0"/>
              <a:t>Primer acercamiento: Es el conjunto de actividades técnicas y científicas de la información y sus soportes, así como del lugar donde se hace uso de ellos, con el objeto de mejorar la calidad de los servicios y satisfacer de una mejor manera las demandas de la sociedad.</a:t>
            </a:r>
            <a:endParaRPr lang="es-MX" dirty="0"/>
          </a:p>
        </p:txBody>
      </p:sp>
      <p:sp>
        <p:nvSpPr>
          <p:cNvPr id="2" name="1 Título"/>
          <p:cNvSpPr>
            <a:spLocks noGrp="1"/>
          </p:cNvSpPr>
          <p:nvPr>
            <p:ph type="title"/>
          </p:nvPr>
        </p:nvSpPr>
        <p:spPr/>
        <p:txBody>
          <a:bodyPr/>
          <a:lstStyle/>
          <a:p>
            <a:endParaRPr lang="es-MX"/>
          </a:p>
        </p:txBody>
      </p:sp>
    </p:spTree>
    <p:extLst>
      <p:ext uri="{BB962C8B-B14F-4D97-AF65-F5344CB8AC3E}">
        <p14:creationId xmlns:p14="http://schemas.microsoft.com/office/powerpoint/2010/main" val="23327446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r>
              <a:rPr lang="es-MX" dirty="0" smtClean="0"/>
              <a:t>	Carencia de estudios informacionales para el estudio de la Bibliotecología como espacio de conocimiento autónomo</a:t>
            </a:r>
          </a:p>
          <a:p>
            <a:pPr algn="just"/>
            <a:r>
              <a:rPr lang="es-MX" dirty="0" smtClean="0"/>
              <a:t>	Profundas confusiones en núcleos de profesionales entre el devenir histórico de la bibliotecas y el desarrollo de la propia Bibliotecología</a:t>
            </a:r>
          </a:p>
          <a:p>
            <a:pPr algn="just"/>
            <a:r>
              <a:rPr lang="es-MX" dirty="0" smtClean="0"/>
              <a:t>Surgimiento a partir del siglo XIX y hasta la tercera década del siglo XX con la conformación del nuevo saber: la Documentación</a:t>
            </a:r>
            <a:r>
              <a:rPr lang="es-MX" sz="1600" dirty="0"/>
              <a:t> </a:t>
            </a:r>
            <a:r>
              <a:rPr lang="es-MX" sz="1600" dirty="0" smtClean="0"/>
              <a:t>(Rendón Rojas, 2008,2010)</a:t>
            </a:r>
            <a:endParaRPr lang="es-MX" sz="1600" dirty="0"/>
          </a:p>
        </p:txBody>
      </p:sp>
      <p:sp>
        <p:nvSpPr>
          <p:cNvPr id="2" name="1 Título"/>
          <p:cNvSpPr>
            <a:spLocks noGrp="1"/>
          </p:cNvSpPr>
          <p:nvPr>
            <p:ph type="title"/>
          </p:nvPr>
        </p:nvSpPr>
        <p:spPr/>
        <p:txBody>
          <a:bodyPr>
            <a:noAutofit/>
          </a:bodyPr>
          <a:lstStyle/>
          <a:p>
            <a:r>
              <a:rPr lang="es-MX" sz="4000" b="1" dirty="0" smtClean="0"/>
              <a:t>Problemática de la bibliotecología</a:t>
            </a:r>
            <a:endParaRPr lang="es-MX" sz="4000" b="1" dirty="0"/>
          </a:p>
        </p:txBody>
      </p:sp>
    </p:spTree>
    <p:extLst>
      <p:ext uri="{BB962C8B-B14F-4D97-AF65-F5344CB8AC3E}">
        <p14:creationId xmlns:p14="http://schemas.microsoft.com/office/powerpoint/2010/main" val="38949227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MX" dirty="0" smtClean="0"/>
              <a:t> 	</a:t>
            </a:r>
          </a:p>
          <a:p>
            <a:pPr algn="just">
              <a:buNone/>
            </a:pPr>
            <a:r>
              <a:rPr lang="es-MX" dirty="0" smtClean="0"/>
              <a:t>	¿Qué fundamentos disciplinares, por su sentido social y político, por la validez de sus fines y valores, y por la legitimidad de sus prácticas de intervención y transformación de la realidad sociocultural de las comunidades en que actúa construyen a la Bibliotecología?</a:t>
            </a:r>
            <a:endParaRPr lang="es-MX" dirty="0"/>
          </a:p>
        </p:txBody>
      </p:sp>
      <p:sp>
        <p:nvSpPr>
          <p:cNvPr id="2" name="1 Título"/>
          <p:cNvSpPr>
            <a:spLocks noGrp="1"/>
          </p:cNvSpPr>
          <p:nvPr>
            <p:ph type="title"/>
          </p:nvPr>
        </p:nvSpPr>
        <p:spPr/>
        <p:txBody>
          <a:bodyPr/>
          <a:lstStyle/>
          <a:p>
            <a:r>
              <a:rPr lang="es-MX" sz="4000" b="1" dirty="0" smtClean="0"/>
              <a:t>Reflexión</a:t>
            </a:r>
            <a:endParaRPr lang="es-MX" sz="4000" b="1" dirty="0"/>
          </a:p>
        </p:txBody>
      </p:sp>
    </p:spTree>
    <p:extLst>
      <p:ext uri="{BB962C8B-B14F-4D97-AF65-F5344CB8AC3E}">
        <p14:creationId xmlns:p14="http://schemas.microsoft.com/office/powerpoint/2010/main" val="4964448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MX" dirty="0" smtClean="0"/>
              <a:t>   </a:t>
            </a:r>
          </a:p>
          <a:p>
            <a:pPr algn="just">
              <a:buNone/>
            </a:pPr>
            <a:r>
              <a:rPr lang="es-MX" dirty="0" smtClean="0"/>
              <a:t>	El objeto o los objetos de conocimiento de la Bibliotecología debe realizarse en el contexto de las luchas y de los problemas de la transmisión social del conocimiento y de la conservación de la tradición para posibilitar la transformación sociocultural y política de la colectividad a lo largo de la historia.</a:t>
            </a:r>
          </a:p>
        </p:txBody>
      </p:sp>
      <p:sp>
        <p:nvSpPr>
          <p:cNvPr id="2" name="1 Título"/>
          <p:cNvSpPr>
            <a:spLocks noGrp="1"/>
          </p:cNvSpPr>
          <p:nvPr>
            <p:ph type="title"/>
          </p:nvPr>
        </p:nvSpPr>
        <p:spPr/>
        <p:txBody>
          <a:bodyPr/>
          <a:lstStyle/>
          <a:p>
            <a:r>
              <a:rPr lang="es-MX" sz="4000" b="1" dirty="0" smtClean="0"/>
              <a:t>Para ello:</a:t>
            </a:r>
            <a:endParaRPr lang="es-MX" sz="4000" b="1" dirty="0"/>
          </a:p>
        </p:txBody>
      </p:sp>
    </p:spTree>
    <p:extLst>
      <p:ext uri="{BB962C8B-B14F-4D97-AF65-F5344CB8AC3E}">
        <p14:creationId xmlns:p14="http://schemas.microsoft.com/office/powerpoint/2010/main" val="2310807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buNone/>
            </a:pPr>
            <a:r>
              <a:rPr lang="es-MX" dirty="0" smtClean="0"/>
              <a:t>    Las prácticas bibliotecarias tienen que ver históricamente con el mundo de la cultura, de las interacciones sociales, las que no pueden ser determinadas actualmente por la cibernética ni por la ingeniería de la información, puesto que el mundo de la vida, de las relaciones intersubjetivas, el mundo comunitario, se ha movido desde su génesis por valores y cosmovisiones que constantemente cambian y se le escapan del control a las teorías deterministas.</a:t>
            </a:r>
            <a:br>
              <a:rPr lang="es-MX" dirty="0" smtClean="0"/>
            </a:br>
            <a:endParaRPr lang="es-MX" dirty="0"/>
          </a:p>
        </p:txBody>
      </p:sp>
      <p:sp>
        <p:nvSpPr>
          <p:cNvPr id="2" name="1 Título"/>
          <p:cNvSpPr>
            <a:spLocks noGrp="1"/>
          </p:cNvSpPr>
          <p:nvPr>
            <p:ph type="title"/>
          </p:nvPr>
        </p:nvSpPr>
        <p:spPr/>
        <p:txBody>
          <a:bodyPr/>
          <a:lstStyle/>
          <a:p>
            <a:r>
              <a:rPr lang="es-MX" sz="4000" b="1" dirty="0" smtClean="0"/>
              <a:t>CONSIDERACIONES</a:t>
            </a:r>
            <a:endParaRPr lang="es-MX" sz="4000" b="1" dirty="0"/>
          </a:p>
        </p:txBody>
      </p:sp>
    </p:spTree>
    <p:extLst>
      <p:ext uri="{BB962C8B-B14F-4D97-AF65-F5344CB8AC3E}">
        <p14:creationId xmlns:p14="http://schemas.microsoft.com/office/powerpoint/2010/main" val="23427762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lvl="0" algn="just">
              <a:buClr>
                <a:srgbClr val="873624"/>
              </a:buClr>
            </a:pPr>
            <a:r>
              <a:rPr lang="es-MX" dirty="0" smtClean="0"/>
              <a:t>El bibliotecario es un sujeto social, con sus valores y cosmovisión puestos en juego en contextos donde priman las relaciones intersubjetivas, y por lo tanto, sus acciones afectan a las comunidades y al mismo tiempo es afectado por ellas, en los procesos de intervención y transformación histórico-socio-cultural. Es decir, el bibliotecario no puede ser un agente externo y neutral en el ejercicio de su profesión.</a:t>
            </a:r>
            <a:r>
              <a:rPr lang="es-MX" sz="1600" dirty="0">
                <a:solidFill>
                  <a:prstClr val="black">
                    <a:lumMod val="85000"/>
                    <a:lumOff val="15000"/>
                  </a:prstClr>
                </a:solidFill>
              </a:rPr>
              <a:t> .(Rendón Rojas, 2008,2010)</a:t>
            </a:r>
          </a:p>
          <a:p>
            <a:pPr algn="just">
              <a:buNone/>
            </a:pPr>
            <a:r>
              <a:rPr lang="es-MX" dirty="0" smtClean="0"/>
              <a:t/>
            </a:r>
            <a:br>
              <a:rPr lang="es-MX" dirty="0" smtClean="0"/>
            </a:br>
            <a:endParaRPr lang="es-MX" dirty="0"/>
          </a:p>
        </p:txBody>
      </p:sp>
      <p:sp>
        <p:nvSpPr>
          <p:cNvPr id="2" name="1 Título"/>
          <p:cNvSpPr>
            <a:spLocks noGrp="1"/>
          </p:cNvSpPr>
          <p:nvPr>
            <p:ph type="title"/>
          </p:nvPr>
        </p:nvSpPr>
        <p:spPr/>
        <p:txBody>
          <a:bodyPr/>
          <a:lstStyle/>
          <a:p>
            <a:r>
              <a:rPr lang="es-MX" sz="4000" b="1" dirty="0" smtClean="0"/>
              <a:t>CONSIDERACIONES</a:t>
            </a:r>
            <a:endParaRPr lang="es-MX" sz="4000" b="1" dirty="0"/>
          </a:p>
        </p:txBody>
      </p:sp>
    </p:spTree>
    <p:extLst>
      <p:ext uri="{BB962C8B-B14F-4D97-AF65-F5344CB8AC3E}">
        <p14:creationId xmlns:p14="http://schemas.microsoft.com/office/powerpoint/2010/main" val="37433638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MX" dirty="0" smtClean="0"/>
              <a:t>	</a:t>
            </a:r>
          </a:p>
          <a:p>
            <a:pPr algn="just">
              <a:buNone/>
            </a:pPr>
            <a:r>
              <a:rPr lang="es-MX" dirty="0"/>
              <a:t>	</a:t>
            </a:r>
            <a:r>
              <a:rPr lang="es-MX" dirty="0" smtClean="0"/>
              <a:t>Como afirman diversos estudios historiográficos, que señalan su génesis en las primeras sociedades clasistas, las bibliotecas son una de las instituciones más antiguas en la historia de las civilizaciones, y con ellas la práctica bibliotecaria</a:t>
            </a:r>
            <a:endParaRPr lang="es-MX" dirty="0"/>
          </a:p>
        </p:txBody>
      </p:sp>
      <p:sp>
        <p:nvSpPr>
          <p:cNvPr id="2" name="1 Título"/>
          <p:cNvSpPr>
            <a:spLocks noGrp="1"/>
          </p:cNvSpPr>
          <p:nvPr>
            <p:ph type="title"/>
          </p:nvPr>
        </p:nvSpPr>
        <p:spPr/>
        <p:txBody>
          <a:bodyPr/>
          <a:lstStyle/>
          <a:p>
            <a:r>
              <a:rPr lang="es-MX" sz="4000" b="1" dirty="0" smtClean="0"/>
              <a:t>Historia de las bibliotecas</a:t>
            </a:r>
            <a:endParaRPr lang="es-MX" sz="4000" b="1" dirty="0"/>
          </a:p>
        </p:txBody>
      </p:sp>
    </p:spTree>
    <p:extLst>
      <p:ext uri="{BB962C8B-B14F-4D97-AF65-F5344CB8AC3E}">
        <p14:creationId xmlns:p14="http://schemas.microsoft.com/office/powerpoint/2010/main" val="39665789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None/>
            </a:pPr>
            <a:r>
              <a:rPr lang="es-MX" dirty="0" smtClean="0"/>
              <a:t>	</a:t>
            </a:r>
          </a:p>
          <a:p>
            <a:pPr>
              <a:buNone/>
            </a:pPr>
            <a:r>
              <a:rPr lang="es-MX" dirty="0" smtClean="0"/>
              <a:t>	</a:t>
            </a:r>
          </a:p>
          <a:p>
            <a:pPr algn="just">
              <a:buNone/>
            </a:pPr>
            <a:r>
              <a:rPr lang="es-MX" dirty="0" smtClean="0"/>
              <a:t>	Conceptualmente, se considera como aquel lugar destinado al depósito de información registrada principalmente en forma de libros. </a:t>
            </a:r>
            <a:r>
              <a:rPr lang="es-MX" dirty="0"/>
              <a:t> </a:t>
            </a:r>
            <a:r>
              <a:rPr lang="es-MX" sz="1200" dirty="0" smtClean="0"/>
              <a:t>(</a:t>
            </a:r>
            <a:r>
              <a:rPr lang="es-MX" sz="1200" dirty="0" smtClean="0">
                <a:solidFill>
                  <a:prstClr val="black">
                    <a:lumMod val="85000"/>
                    <a:lumOff val="15000"/>
                  </a:prstClr>
                </a:solidFill>
              </a:rPr>
              <a:t>Quintero </a:t>
            </a:r>
            <a:r>
              <a:rPr lang="es-MX" sz="1200" dirty="0">
                <a:solidFill>
                  <a:prstClr val="black">
                    <a:lumMod val="85000"/>
                    <a:lumOff val="15000"/>
                  </a:prstClr>
                </a:solidFill>
              </a:rPr>
              <a:t>Castro, </a:t>
            </a:r>
            <a:r>
              <a:rPr lang="es-MX" sz="1200" dirty="0" smtClean="0">
                <a:solidFill>
                  <a:prstClr val="black">
                    <a:lumMod val="85000"/>
                    <a:lumOff val="15000"/>
                  </a:prstClr>
                </a:solidFill>
              </a:rPr>
              <a:t>N. 2007)</a:t>
            </a:r>
            <a:endParaRPr lang="es-MX" dirty="0" smtClean="0"/>
          </a:p>
          <a:p>
            <a:pPr algn="just"/>
            <a:endParaRPr lang="es-MX" dirty="0"/>
          </a:p>
        </p:txBody>
      </p:sp>
      <p:sp>
        <p:nvSpPr>
          <p:cNvPr id="2" name="1 Título"/>
          <p:cNvSpPr>
            <a:spLocks noGrp="1"/>
          </p:cNvSpPr>
          <p:nvPr>
            <p:ph type="title"/>
          </p:nvPr>
        </p:nvSpPr>
        <p:spPr/>
        <p:txBody>
          <a:bodyPr/>
          <a:lstStyle/>
          <a:p>
            <a:r>
              <a:rPr lang="es-MX" sz="4000" b="1" dirty="0" smtClean="0"/>
              <a:t>Biblioteca</a:t>
            </a:r>
            <a:endParaRPr lang="es-MX" sz="4000" b="1" dirty="0"/>
          </a:p>
        </p:txBody>
      </p:sp>
    </p:spTree>
    <p:extLst>
      <p:ext uri="{BB962C8B-B14F-4D97-AF65-F5344CB8AC3E}">
        <p14:creationId xmlns:p14="http://schemas.microsoft.com/office/powerpoint/2010/main" val="23349326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lgn="ctr">
              <a:buNone/>
            </a:pPr>
            <a:endParaRPr lang="es-MX" b="1" dirty="0" smtClean="0"/>
          </a:p>
          <a:p>
            <a:pPr marL="0" indent="0" algn="ctr">
              <a:buNone/>
            </a:pPr>
            <a:r>
              <a:rPr lang="es-MX" b="1" dirty="0" smtClean="0"/>
              <a:t>Teoría de la Bibliotecología</a:t>
            </a:r>
          </a:p>
          <a:p>
            <a:pPr marL="0" indent="0" algn="ctr">
              <a:buNone/>
            </a:pPr>
            <a:endParaRPr lang="es-MX" b="1" dirty="0"/>
          </a:p>
          <a:p>
            <a:pPr marL="0" indent="0" algn="ctr">
              <a:buNone/>
            </a:pPr>
            <a:endParaRPr lang="es-MX" b="1" dirty="0"/>
          </a:p>
          <a:p>
            <a:pPr marL="0" indent="0" algn="ctr">
              <a:buNone/>
            </a:pPr>
            <a:endParaRPr lang="es-MX" b="1" dirty="0"/>
          </a:p>
          <a:p>
            <a:pPr marL="0" indent="0" algn="ctr">
              <a:buNone/>
            </a:pPr>
            <a:r>
              <a:rPr lang="es-MX" b="1" dirty="0" smtClean="0"/>
              <a:t>Periodo: 1er semestre</a:t>
            </a:r>
          </a:p>
          <a:p>
            <a:pPr marL="0" indent="0" algn="ctr">
              <a:buNone/>
            </a:pPr>
            <a:r>
              <a:rPr lang="es-MX" b="1" dirty="0" smtClean="0"/>
              <a:t>2016 B</a:t>
            </a:r>
            <a:endParaRPr lang="es-MX" b="1" dirty="0"/>
          </a:p>
        </p:txBody>
      </p:sp>
      <p:sp>
        <p:nvSpPr>
          <p:cNvPr id="2" name="1 Título"/>
          <p:cNvSpPr>
            <a:spLocks noGrp="1"/>
          </p:cNvSpPr>
          <p:nvPr>
            <p:ph type="title"/>
          </p:nvPr>
        </p:nvSpPr>
        <p:spPr/>
        <p:txBody>
          <a:bodyPr/>
          <a:lstStyle/>
          <a:p>
            <a:r>
              <a:rPr lang="es-MX" dirty="0" smtClean="0"/>
              <a:t>Unidad de aprendizaje:</a:t>
            </a:r>
            <a:endParaRPr lang="es-MX" dirty="0"/>
          </a:p>
        </p:txBody>
      </p:sp>
    </p:spTree>
    <p:extLst>
      <p:ext uri="{BB962C8B-B14F-4D97-AF65-F5344CB8AC3E}">
        <p14:creationId xmlns:p14="http://schemas.microsoft.com/office/powerpoint/2010/main" val="7635451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None/>
            </a:pPr>
            <a:r>
              <a:rPr lang="es-MX" dirty="0" smtClean="0"/>
              <a:t>	</a:t>
            </a:r>
          </a:p>
          <a:p>
            <a:pPr algn="just">
              <a:buNone/>
            </a:pPr>
            <a:r>
              <a:rPr lang="es-MX" dirty="0" smtClean="0"/>
              <a:t>	Es la disciplina que aborda el estudio sistemático de las colecciones bibliográficas y la institución bibliotecaria, tanto en su aspecto histórico como técnico, así como en su proyección socio-cultural.</a:t>
            </a:r>
            <a:r>
              <a:rPr lang="es-MX" sz="1200" dirty="0">
                <a:solidFill>
                  <a:prstClr val="black">
                    <a:lumMod val="85000"/>
                    <a:lumOff val="15000"/>
                  </a:prstClr>
                </a:solidFill>
              </a:rPr>
              <a:t> </a:t>
            </a:r>
            <a:r>
              <a:rPr lang="es-MX" sz="1200" dirty="0" smtClean="0">
                <a:solidFill>
                  <a:prstClr val="black">
                    <a:lumMod val="85000"/>
                    <a:lumOff val="15000"/>
                  </a:prstClr>
                </a:solidFill>
              </a:rPr>
              <a:t>(Castro </a:t>
            </a:r>
            <a:r>
              <a:rPr lang="es-MX" sz="1200" dirty="0">
                <a:solidFill>
                  <a:prstClr val="black">
                    <a:lumMod val="85000"/>
                    <a:lumOff val="15000"/>
                  </a:prstClr>
                </a:solidFill>
              </a:rPr>
              <a:t>Escamilla, </a:t>
            </a:r>
            <a:r>
              <a:rPr lang="es-MX" sz="1200" dirty="0" smtClean="0">
                <a:solidFill>
                  <a:prstClr val="black">
                    <a:lumMod val="85000"/>
                    <a:lumOff val="15000"/>
                  </a:prstClr>
                </a:solidFill>
              </a:rPr>
              <a:t>Minerva. 2009 )</a:t>
            </a:r>
            <a:endParaRPr lang="es-MX" dirty="0"/>
          </a:p>
        </p:txBody>
      </p:sp>
      <p:sp>
        <p:nvSpPr>
          <p:cNvPr id="2" name="1 Título"/>
          <p:cNvSpPr>
            <a:spLocks noGrp="1"/>
          </p:cNvSpPr>
          <p:nvPr>
            <p:ph type="title"/>
          </p:nvPr>
        </p:nvSpPr>
        <p:spPr/>
        <p:txBody>
          <a:bodyPr/>
          <a:lstStyle/>
          <a:p>
            <a:r>
              <a:rPr lang="es-MX" sz="4000" b="1" dirty="0" smtClean="0"/>
              <a:t>Y la Bibliotecología?</a:t>
            </a:r>
            <a:endParaRPr lang="es-MX" sz="4000" b="1" dirty="0"/>
          </a:p>
        </p:txBody>
      </p:sp>
    </p:spTree>
    <p:extLst>
      <p:ext uri="{BB962C8B-B14F-4D97-AF65-F5344CB8AC3E}">
        <p14:creationId xmlns:p14="http://schemas.microsoft.com/office/powerpoint/2010/main" val="26855226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pPr>
              <a:buNone/>
            </a:pPr>
            <a:endParaRPr lang="es-MX" dirty="0" smtClean="0"/>
          </a:p>
          <a:p>
            <a:pPr>
              <a:buNone/>
            </a:pPr>
            <a:endParaRPr lang="es-MX" dirty="0" smtClean="0"/>
          </a:p>
          <a:p>
            <a:pPr algn="just"/>
            <a:r>
              <a:rPr lang="es-MX" b="1" dirty="0" smtClean="0"/>
              <a:t>La bibliología</a:t>
            </a:r>
            <a:r>
              <a:rPr lang="es-MX" dirty="0" smtClean="0"/>
              <a:t>: que se ocupa del estudio general del libro en sus aspectos histórico y técnico. </a:t>
            </a:r>
          </a:p>
          <a:p>
            <a:pPr algn="just"/>
            <a:endParaRPr lang="es-MX" dirty="0" smtClean="0"/>
          </a:p>
          <a:p>
            <a:pPr algn="just"/>
            <a:r>
              <a:rPr lang="es-MX" b="1" dirty="0" smtClean="0"/>
              <a:t>La bibliografía</a:t>
            </a:r>
            <a:r>
              <a:rPr lang="es-MX" dirty="0" smtClean="0"/>
              <a:t>: considerada como una disciplina autónoma, con fines bien delimitados, presenta sus productos generalmente en forma de listas de asientos bibliográficos que pueden ser de uno o varios autores; se basa fundamentalmente en la investigación, identificación, descripción y clasificación de los recursos recopilados para lograr una mejor orientación, tanto de los bibliotecarios como de los usuarios en general. </a:t>
            </a:r>
          </a:p>
          <a:p>
            <a:pPr algn="just"/>
            <a:endParaRPr lang="es-MX" dirty="0" smtClean="0"/>
          </a:p>
          <a:p>
            <a:pPr algn="just"/>
            <a:r>
              <a:rPr lang="es-MX" b="1" dirty="0" smtClean="0"/>
              <a:t>La </a:t>
            </a:r>
            <a:r>
              <a:rPr lang="es-MX" b="1" dirty="0" err="1" smtClean="0"/>
              <a:t>bibliotecnia</a:t>
            </a:r>
            <a:r>
              <a:rPr lang="es-MX" dirty="0" smtClean="0"/>
              <a:t>: que aborda la industria del libro, así como los procesos relacionados con la confección y restauración del libro.</a:t>
            </a:r>
          </a:p>
          <a:p>
            <a:endParaRPr lang="es-MX" dirty="0"/>
          </a:p>
        </p:txBody>
      </p:sp>
      <p:sp>
        <p:nvSpPr>
          <p:cNvPr id="2" name="1 Título"/>
          <p:cNvSpPr>
            <a:spLocks noGrp="1"/>
          </p:cNvSpPr>
          <p:nvPr>
            <p:ph type="title"/>
          </p:nvPr>
        </p:nvSpPr>
        <p:spPr>
          <a:xfrm>
            <a:off x="683568" y="476672"/>
            <a:ext cx="7756263" cy="1054250"/>
          </a:xfrm>
        </p:spPr>
        <p:txBody>
          <a:bodyPr>
            <a:noAutofit/>
          </a:bodyPr>
          <a:lstStyle/>
          <a:p>
            <a:r>
              <a:rPr lang="es-MX" sz="4000" b="1" dirty="0" smtClean="0"/>
              <a:t>En la esfera bibliotecológica, se relacionan otras </a:t>
            </a:r>
            <a:r>
              <a:rPr lang="es-MX" sz="4000" b="1" dirty="0" err="1" smtClean="0"/>
              <a:t>subdisciplinas</a:t>
            </a:r>
            <a:r>
              <a:rPr lang="es-MX" sz="1500" dirty="0">
                <a:solidFill>
                  <a:prstClr val="black">
                    <a:lumMod val="85000"/>
                    <a:lumOff val="15000"/>
                  </a:prstClr>
                </a:solidFill>
                <a:ea typeface="+mn-ea"/>
                <a:cs typeface="+mn-cs"/>
              </a:rPr>
              <a:t> </a:t>
            </a:r>
            <a:r>
              <a:rPr lang="es-MX" sz="4000" b="1" dirty="0" smtClean="0"/>
              <a:t>:</a:t>
            </a:r>
            <a:br>
              <a:rPr lang="es-MX" sz="4000" b="1" dirty="0" smtClean="0"/>
            </a:br>
            <a:r>
              <a:rPr lang="es-MX" sz="1500" dirty="0">
                <a:solidFill>
                  <a:prstClr val="black">
                    <a:lumMod val="85000"/>
                    <a:lumOff val="15000"/>
                  </a:prstClr>
                </a:solidFill>
              </a:rPr>
              <a:t>(</a:t>
            </a:r>
            <a:r>
              <a:rPr lang="es-MX" sz="1500" dirty="0" err="1">
                <a:solidFill>
                  <a:prstClr val="black">
                    <a:lumMod val="85000"/>
                    <a:lumOff val="15000"/>
                  </a:prstClr>
                </a:solidFill>
              </a:rPr>
              <a:t>Setién</a:t>
            </a:r>
            <a:r>
              <a:rPr lang="es-MX" sz="1500" dirty="0">
                <a:solidFill>
                  <a:prstClr val="black">
                    <a:lumMod val="85000"/>
                    <a:lumOff val="15000"/>
                  </a:prstClr>
                </a:solidFill>
              </a:rPr>
              <a:t> Quesada, Emilio 2002)</a:t>
            </a:r>
            <a:endParaRPr lang="es-MX" sz="4000" b="1" dirty="0"/>
          </a:p>
        </p:txBody>
      </p:sp>
    </p:spTree>
    <p:extLst>
      <p:ext uri="{BB962C8B-B14F-4D97-AF65-F5344CB8AC3E}">
        <p14:creationId xmlns:p14="http://schemas.microsoft.com/office/powerpoint/2010/main" val="28659047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buNone/>
            </a:pPr>
            <a:r>
              <a:rPr lang="es-MX" dirty="0" smtClean="0"/>
              <a:t>	No obstante, a este conjunto disciplinario y a los primeros atisbos de sistematizar la actividad bibliotecaria a partir del siglo III </a:t>
            </a:r>
            <a:r>
              <a:rPr lang="es-MX" dirty="0" err="1" smtClean="0"/>
              <a:t>a.n.e.</a:t>
            </a:r>
            <a:r>
              <a:rPr lang="es-MX" dirty="0" smtClean="0"/>
              <a:t> con la obra de </a:t>
            </a:r>
            <a:r>
              <a:rPr lang="es-MX" dirty="0" err="1" smtClean="0"/>
              <a:t>Calímaco</a:t>
            </a:r>
            <a:r>
              <a:rPr lang="es-MX" dirty="0" smtClean="0"/>
              <a:t> y, a pesar de existir trabajos, aunque, dispersos sobre catalogación y clasificación propios de aquel tiempo, no es hasta el siglo XIX, que puede hablarse de un comienzo de la ciencia de la biblioteca a partir de la obra de Martin </a:t>
            </a:r>
            <a:r>
              <a:rPr lang="es-MX" dirty="0" err="1" smtClean="0"/>
              <a:t>Scherettinger</a:t>
            </a:r>
            <a:r>
              <a:rPr lang="es-MX" dirty="0" smtClean="0"/>
              <a:t> </a:t>
            </a:r>
            <a:r>
              <a:rPr lang="es-MX" sz="1800" dirty="0" smtClean="0"/>
              <a:t>(</a:t>
            </a:r>
            <a:r>
              <a:rPr lang="es-MX" sz="1800" dirty="0" err="1" smtClean="0"/>
              <a:t>Alkan</a:t>
            </a:r>
            <a:r>
              <a:rPr lang="es-MX" sz="1800" dirty="0"/>
              <a:t>, </a:t>
            </a:r>
            <a:r>
              <a:rPr lang="es-MX" sz="1800" dirty="0" err="1" smtClean="0"/>
              <a:t>Nazli</a:t>
            </a:r>
            <a:r>
              <a:rPr lang="es-MX" sz="1800" dirty="0" smtClean="0"/>
              <a:t>, 2008)</a:t>
            </a:r>
            <a:endParaRPr lang="es-MX" sz="1800" dirty="0"/>
          </a:p>
        </p:txBody>
      </p:sp>
      <p:sp>
        <p:nvSpPr>
          <p:cNvPr id="2" name="1 Título"/>
          <p:cNvSpPr>
            <a:spLocks noGrp="1"/>
          </p:cNvSpPr>
          <p:nvPr>
            <p:ph type="title"/>
          </p:nvPr>
        </p:nvSpPr>
        <p:spPr/>
        <p:txBody>
          <a:bodyPr/>
          <a:lstStyle/>
          <a:p>
            <a:endParaRPr lang="es-MX"/>
          </a:p>
        </p:txBody>
      </p:sp>
    </p:spTree>
    <p:extLst>
      <p:ext uri="{BB962C8B-B14F-4D97-AF65-F5344CB8AC3E}">
        <p14:creationId xmlns:p14="http://schemas.microsoft.com/office/powerpoint/2010/main" val="13830577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t>Martin </a:t>
            </a:r>
            <a:r>
              <a:rPr lang="es-MX" sz="4000" b="1" dirty="0" err="1" smtClean="0"/>
              <a:t>Scherettinger</a:t>
            </a:r>
            <a:r>
              <a:rPr lang="es-MX" sz="4000" b="1" dirty="0" smtClean="0"/>
              <a:t/>
            </a:r>
            <a:br>
              <a:rPr lang="es-MX" sz="4000" b="1" dirty="0" smtClean="0"/>
            </a:br>
            <a:r>
              <a:rPr lang="es-MX" sz="4000" b="1" dirty="0" smtClean="0"/>
              <a:t>1772-1851</a:t>
            </a:r>
            <a:endParaRPr lang="es-MX" sz="4000" b="1" dirty="0"/>
          </a:p>
        </p:txBody>
      </p:sp>
      <p:sp>
        <p:nvSpPr>
          <p:cNvPr id="5" name="4 Marcador de texto"/>
          <p:cNvSpPr>
            <a:spLocks noGrp="1"/>
          </p:cNvSpPr>
          <p:nvPr>
            <p:ph type="body" idx="1"/>
          </p:nvPr>
        </p:nvSpPr>
        <p:spPr/>
        <p:txBody>
          <a:bodyPr/>
          <a:lstStyle/>
          <a:p>
            <a:endParaRPr lang="es-MX" dirty="0"/>
          </a:p>
        </p:txBody>
      </p:sp>
      <p:sp>
        <p:nvSpPr>
          <p:cNvPr id="3" name="2 Marcador de contenido"/>
          <p:cNvSpPr>
            <a:spLocks noGrp="1"/>
          </p:cNvSpPr>
          <p:nvPr>
            <p:ph sz="half" idx="2"/>
          </p:nvPr>
        </p:nvSpPr>
        <p:spPr>
          <a:xfrm>
            <a:off x="467544" y="2117050"/>
            <a:ext cx="4040188" cy="4569371"/>
          </a:xfrm>
        </p:spPr>
        <p:txBody>
          <a:bodyPr>
            <a:normAutofit fontScale="85000" lnSpcReduction="20000"/>
          </a:bodyPr>
          <a:lstStyle/>
          <a:p>
            <a:pPr>
              <a:buNone/>
            </a:pPr>
            <a:r>
              <a:rPr lang="en-US" dirty="0" smtClean="0"/>
              <a:t>	Con </a:t>
            </a:r>
            <a:r>
              <a:rPr lang="en-US" dirty="0" err="1" smtClean="0"/>
              <a:t>su</a:t>
            </a:r>
            <a:r>
              <a:rPr lang="en-US" dirty="0" smtClean="0"/>
              <a:t> </a:t>
            </a:r>
            <a:r>
              <a:rPr lang="en-US" dirty="0" err="1" smtClean="0"/>
              <a:t>publicación</a:t>
            </a:r>
            <a:r>
              <a:rPr lang="en-US" dirty="0" smtClean="0"/>
              <a:t>: “</a:t>
            </a:r>
            <a:r>
              <a:rPr lang="en-US" i="1" dirty="0" err="1" smtClean="0"/>
              <a:t>Versuch</a:t>
            </a:r>
            <a:r>
              <a:rPr lang="en-US" i="1" dirty="0" smtClean="0"/>
              <a:t> </a:t>
            </a:r>
            <a:r>
              <a:rPr lang="en-US" i="1" dirty="0" err="1" smtClean="0"/>
              <a:t>eines</a:t>
            </a:r>
            <a:r>
              <a:rPr lang="en-US" i="1" dirty="0" smtClean="0"/>
              <a:t> </a:t>
            </a:r>
            <a:r>
              <a:rPr lang="en-US" i="1" dirty="0" err="1" smtClean="0"/>
              <a:t>vollständigen</a:t>
            </a:r>
            <a:r>
              <a:rPr lang="en-US" i="1" dirty="0" smtClean="0"/>
              <a:t> </a:t>
            </a:r>
            <a:r>
              <a:rPr lang="en-US" i="1" dirty="0" err="1" smtClean="0"/>
              <a:t>lerbuchs</a:t>
            </a:r>
            <a:r>
              <a:rPr lang="en-US" i="1" dirty="0" smtClean="0"/>
              <a:t> </a:t>
            </a:r>
            <a:r>
              <a:rPr lang="en-US" i="1" dirty="0" err="1" smtClean="0"/>
              <a:t>der</a:t>
            </a:r>
            <a:r>
              <a:rPr lang="en-US" i="1" dirty="0" smtClean="0"/>
              <a:t> </a:t>
            </a:r>
            <a:r>
              <a:rPr lang="en-US" i="1" dirty="0" err="1" smtClean="0"/>
              <a:t>bibliotheswissenschaft</a:t>
            </a:r>
            <a:r>
              <a:rPr lang="en-US" i="1" dirty="0" smtClean="0"/>
              <a:t> </a:t>
            </a:r>
            <a:r>
              <a:rPr lang="en-US" i="1" dirty="0" err="1" smtClean="0"/>
              <a:t>oder</a:t>
            </a:r>
            <a:r>
              <a:rPr lang="en-US" i="1" dirty="0" smtClean="0"/>
              <a:t> </a:t>
            </a:r>
            <a:r>
              <a:rPr lang="en-US" i="1" dirty="0" err="1" smtClean="0"/>
              <a:t>Anleitung</a:t>
            </a:r>
            <a:r>
              <a:rPr lang="en-US" i="1" dirty="0" smtClean="0"/>
              <a:t> </a:t>
            </a:r>
            <a:r>
              <a:rPr lang="en-US" i="1" dirty="0" err="1" smtClean="0"/>
              <a:t>vollkomenen</a:t>
            </a:r>
            <a:r>
              <a:rPr lang="en-US" i="1" dirty="0" smtClean="0"/>
              <a:t> </a:t>
            </a:r>
            <a:r>
              <a:rPr lang="en-US" i="1" dirty="0" err="1" smtClean="0"/>
              <a:t>Geschäftfurung</a:t>
            </a:r>
            <a:r>
              <a:rPr lang="en-US" i="1" dirty="0" smtClean="0"/>
              <a:t> </a:t>
            </a:r>
            <a:r>
              <a:rPr lang="en-US" i="1" dirty="0" err="1" smtClean="0"/>
              <a:t>eines</a:t>
            </a:r>
            <a:r>
              <a:rPr lang="en-US" i="1" dirty="0" smtClean="0"/>
              <a:t> </a:t>
            </a:r>
            <a:r>
              <a:rPr lang="en-US" i="1" dirty="0" err="1" smtClean="0"/>
              <a:t>Bibliothekars</a:t>
            </a:r>
            <a:r>
              <a:rPr lang="en-US" i="1" dirty="0" smtClean="0"/>
              <a:t> in </a:t>
            </a:r>
            <a:r>
              <a:rPr lang="en-US" i="1" dirty="0" err="1" smtClean="0"/>
              <a:t>wissenschaftlicher</a:t>
            </a:r>
            <a:r>
              <a:rPr lang="en-US" i="1" dirty="0" smtClean="0"/>
              <a:t> Form </a:t>
            </a:r>
            <a:r>
              <a:rPr lang="en-US" i="1" dirty="0" err="1" smtClean="0"/>
              <a:t>abgesfaast</a:t>
            </a:r>
            <a:r>
              <a:rPr lang="en-US" i="1" dirty="0" smtClean="0"/>
              <a:t>” </a:t>
            </a:r>
          </a:p>
          <a:p>
            <a:pPr>
              <a:buNone/>
            </a:pPr>
            <a:r>
              <a:rPr lang="es-ES" dirty="0" smtClean="0"/>
              <a:t>	“</a:t>
            </a:r>
            <a:r>
              <a:rPr lang="es-ES" i="1" dirty="0" smtClean="0"/>
              <a:t>Obras completas en Biblioteconomía o una guía de manejo para los bibliotecarios escrito científicamente”</a:t>
            </a:r>
          </a:p>
          <a:p>
            <a:pPr>
              <a:buNone/>
            </a:pPr>
            <a:r>
              <a:rPr lang="es-ES" i="1" dirty="0" smtClean="0"/>
              <a:t>	Estableció el núcleo de conocimientos para apuntalar a la Bibliotecología como una disciplina formal</a:t>
            </a:r>
            <a:r>
              <a:rPr lang="es-MX" sz="1200" dirty="0">
                <a:solidFill>
                  <a:prstClr val="black">
                    <a:lumMod val="85000"/>
                    <a:lumOff val="15000"/>
                  </a:prstClr>
                </a:solidFill>
              </a:rPr>
              <a:t> </a:t>
            </a:r>
            <a:r>
              <a:rPr lang="es-MX" sz="1600" dirty="0" smtClean="0">
                <a:solidFill>
                  <a:prstClr val="black">
                    <a:lumMod val="85000"/>
                    <a:lumOff val="15000"/>
                  </a:prstClr>
                </a:solidFill>
              </a:rPr>
              <a:t>(</a:t>
            </a:r>
            <a:r>
              <a:rPr lang="es-MX" sz="1600" dirty="0" err="1" smtClean="0">
                <a:solidFill>
                  <a:prstClr val="black">
                    <a:lumMod val="85000"/>
                    <a:lumOff val="15000"/>
                  </a:prstClr>
                </a:solidFill>
              </a:rPr>
              <a:t>Cossette</a:t>
            </a:r>
            <a:r>
              <a:rPr lang="es-MX" sz="1600" dirty="0">
                <a:solidFill>
                  <a:prstClr val="black">
                    <a:lumMod val="85000"/>
                    <a:lumOff val="15000"/>
                  </a:prstClr>
                </a:solidFill>
              </a:rPr>
              <a:t>, </a:t>
            </a:r>
            <a:r>
              <a:rPr lang="es-MX" sz="1600" dirty="0" smtClean="0">
                <a:solidFill>
                  <a:prstClr val="black">
                    <a:lumMod val="85000"/>
                    <a:lumOff val="15000"/>
                  </a:prstClr>
                </a:solidFill>
              </a:rPr>
              <a:t>André, 2009)</a:t>
            </a:r>
            <a:endParaRPr lang="en-US" sz="1600" i="1" dirty="0" smtClean="0"/>
          </a:p>
        </p:txBody>
      </p:sp>
      <p:sp>
        <p:nvSpPr>
          <p:cNvPr id="6" name="5 Marcador de texto"/>
          <p:cNvSpPr>
            <a:spLocks noGrp="1"/>
          </p:cNvSpPr>
          <p:nvPr>
            <p:ph type="body" sz="quarter" idx="3"/>
          </p:nvPr>
        </p:nvSpPr>
        <p:spPr/>
        <p:txBody>
          <a:bodyPr/>
          <a:lstStyle/>
          <a:p>
            <a:endParaRPr lang="es-MX" dirty="0"/>
          </a:p>
        </p:txBody>
      </p:sp>
      <p:sp>
        <p:nvSpPr>
          <p:cNvPr id="7" name="6 Marcador de contenido"/>
          <p:cNvSpPr>
            <a:spLocks noGrp="1"/>
          </p:cNvSpPr>
          <p:nvPr>
            <p:ph sz="quarter" idx="4"/>
          </p:nvPr>
        </p:nvSpPr>
        <p:spPr/>
        <p:txBody>
          <a:bodyPr/>
          <a:lstStyle/>
          <a:p>
            <a:endParaRPr lang="es-MX"/>
          </a:p>
        </p:txBody>
      </p:sp>
      <p:pic>
        <p:nvPicPr>
          <p:cNvPr id="4" name="3 Imagen" descr="schrepho.jpg"/>
          <p:cNvPicPr>
            <a:picLocks noChangeAspect="1"/>
          </p:cNvPicPr>
          <p:nvPr/>
        </p:nvPicPr>
        <p:blipFill>
          <a:blip r:embed="rId2" cstate="print"/>
          <a:stretch>
            <a:fillRect/>
          </a:stretch>
        </p:blipFill>
        <p:spPr>
          <a:xfrm>
            <a:off x="4644007" y="2276872"/>
            <a:ext cx="3749469" cy="3816424"/>
          </a:xfrm>
          <a:prstGeom prst="rect">
            <a:avLst/>
          </a:prstGeom>
        </p:spPr>
      </p:pic>
    </p:spTree>
    <p:extLst>
      <p:ext uri="{BB962C8B-B14F-4D97-AF65-F5344CB8AC3E}">
        <p14:creationId xmlns:p14="http://schemas.microsoft.com/office/powerpoint/2010/main" val="25242555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755576" y="1556792"/>
            <a:ext cx="7848872" cy="3970318"/>
          </a:xfrm>
          <a:prstGeom prst="rect">
            <a:avLst/>
          </a:prstGeom>
        </p:spPr>
        <p:txBody>
          <a:bodyPr wrap="square">
            <a:spAutoFit/>
          </a:bodyPr>
          <a:lstStyle/>
          <a:p>
            <a:pPr algn="just"/>
            <a:endParaRPr lang="es-MX" sz="3600" dirty="0" smtClean="0"/>
          </a:p>
          <a:p>
            <a:pPr algn="just"/>
            <a:r>
              <a:rPr lang="es-MX" sz="3600" dirty="0" smtClean="0"/>
              <a:t>Bibliotecología es la disciplina que aborda el estudio sistemático de las colecciones bibliográficas y la institución bibliotecaria, tanto en su aspecto histórico como técnico, así como en su proyección socio-cultural.</a:t>
            </a:r>
            <a:endParaRPr lang="es-MX" sz="3600" dirty="0"/>
          </a:p>
        </p:txBody>
      </p:sp>
      <p:sp>
        <p:nvSpPr>
          <p:cNvPr id="4" name="3 Título"/>
          <p:cNvSpPr>
            <a:spLocks noGrp="1"/>
          </p:cNvSpPr>
          <p:nvPr>
            <p:ph type="title"/>
          </p:nvPr>
        </p:nvSpPr>
        <p:spPr/>
        <p:txBody>
          <a:bodyPr/>
          <a:lstStyle/>
          <a:p>
            <a:r>
              <a:rPr lang="es-MX" sz="4000" b="1" dirty="0" smtClean="0"/>
              <a:t/>
            </a:r>
            <a:br>
              <a:rPr lang="es-MX" sz="4000" b="1" dirty="0" smtClean="0"/>
            </a:br>
            <a:r>
              <a:rPr lang="es-MX" sz="4000" b="1" dirty="0" smtClean="0"/>
              <a:t>ACTUALMENTE</a:t>
            </a:r>
            <a:r>
              <a:rPr lang="es-MX" sz="4000" b="1" dirty="0"/>
              <a:t/>
            </a:r>
            <a:br>
              <a:rPr lang="es-MX" sz="4000" b="1" dirty="0"/>
            </a:br>
            <a:endParaRPr lang="es-MX" sz="4000" b="1" dirty="0"/>
          </a:p>
        </p:txBody>
      </p:sp>
      <p:sp>
        <p:nvSpPr>
          <p:cNvPr id="5" name="4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35462264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p:txBody>
          <a:bodyPr>
            <a:normAutofit fontScale="90000"/>
          </a:bodyPr>
          <a:lstStyle/>
          <a:p>
            <a:r>
              <a:rPr lang="es-MX" b="1" dirty="0" smtClean="0"/>
              <a:t>Cronología del desarrollo de las</a:t>
            </a:r>
            <a:r>
              <a:rPr lang="es-MX" sz="5400" b="1" dirty="0" smtClean="0"/>
              <a:t> Bibliotecas.</a:t>
            </a:r>
            <a:endParaRPr lang="es-MX" sz="5400" b="1" dirty="0"/>
          </a:p>
        </p:txBody>
      </p:sp>
      <p:sp>
        <p:nvSpPr>
          <p:cNvPr id="8" name="7 Subtítulo"/>
          <p:cNvSpPr>
            <a:spLocks noGrp="1"/>
          </p:cNvSpPr>
          <p:nvPr>
            <p:ph type="subTitle" idx="1"/>
          </p:nvPr>
        </p:nvSpPr>
        <p:spPr/>
        <p:txBody>
          <a:bodyPr>
            <a:normAutofit/>
          </a:bodyPr>
          <a:lstStyle/>
          <a:p>
            <a:r>
              <a:rPr lang="es-MX" sz="4000" b="1" dirty="0" smtClean="0">
                <a:solidFill>
                  <a:srgbClr val="00B050"/>
                </a:solidFill>
              </a:rPr>
              <a:t>Edad antigua</a:t>
            </a:r>
            <a:endParaRPr lang="es-MX" sz="4000" b="1" dirty="0">
              <a:solidFill>
                <a:srgbClr val="00B050"/>
              </a:solidFill>
            </a:endParaRPr>
          </a:p>
        </p:txBody>
      </p:sp>
    </p:spTree>
    <p:extLst>
      <p:ext uri="{BB962C8B-B14F-4D97-AF65-F5344CB8AC3E}">
        <p14:creationId xmlns:p14="http://schemas.microsoft.com/office/powerpoint/2010/main" val="32902696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r>
              <a:rPr lang="es-MX" sz="4000" b="1" dirty="0" smtClean="0"/>
              <a:t>Bibliotecas orientales antiguas</a:t>
            </a:r>
            <a:endParaRPr lang="es-MX" sz="4000" b="1" dirty="0"/>
          </a:p>
        </p:txBody>
      </p:sp>
      <p:sp>
        <p:nvSpPr>
          <p:cNvPr id="6" name="5 Marcador de texto"/>
          <p:cNvSpPr>
            <a:spLocks noGrp="1"/>
          </p:cNvSpPr>
          <p:nvPr>
            <p:ph type="body" idx="1"/>
          </p:nvPr>
        </p:nvSpPr>
        <p:spPr/>
        <p:txBody>
          <a:bodyPr/>
          <a:lstStyle/>
          <a:p>
            <a:endParaRPr lang="es-MX"/>
          </a:p>
        </p:txBody>
      </p:sp>
      <p:sp>
        <p:nvSpPr>
          <p:cNvPr id="3" name="2 Marcador de contenido"/>
          <p:cNvSpPr>
            <a:spLocks noGrp="1"/>
          </p:cNvSpPr>
          <p:nvPr>
            <p:ph sz="half" idx="2"/>
          </p:nvPr>
        </p:nvSpPr>
        <p:spPr>
          <a:xfrm>
            <a:off x="463674" y="1628800"/>
            <a:ext cx="4040188" cy="3951288"/>
          </a:xfrm>
        </p:spPr>
        <p:txBody>
          <a:bodyPr>
            <a:normAutofit/>
          </a:bodyPr>
          <a:lstStyle/>
          <a:p>
            <a:endParaRPr lang="es-MX" dirty="0" smtClean="0"/>
          </a:p>
          <a:p>
            <a:r>
              <a:rPr lang="es-MX" dirty="0" smtClean="0"/>
              <a:t>La inició el rey </a:t>
            </a:r>
            <a:r>
              <a:rPr lang="es-MX" dirty="0" err="1" smtClean="0"/>
              <a:t>sargón</a:t>
            </a:r>
            <a:r>
              <a:rPr lang="es-MX" dirty="0" smtClean="0"/>
              <a:t> II como un conjunto organizado de libros y documentos es la del rey Asirio Asurbanipal, descubierta al excavar Nínive. </a:t>
            </a:r>
          </a:p>
          <a:p>
            <a:endParaRPr lang="es-MX" dirty="0" smtClean="0"/>
          </a:p>
          <a:p>
            <a:endParaRPr lang="es-MX" dirty="0" smtClean="0"/>
          </a:p>
          <a:p>
            <a:endParaRPr lang="es-MX" dirty="0" smtClean="0"/>
          </a:p>
        </p:txBody>
      </p:sp>
      <p:sp>
        <p:nvSpPr>
          <p:cNvPr id="7" name="6 Marcador de texto"/>
          <p:cNvSpPr>
            <a:spLocks noGrp="1"/>
          </p:cNvSpPr>
          <p:nvPr>
            <p:ph type="body" sz="quarter" idx="3"/>
          </p:nvPr>
        </p:nvSpPr>
        <p:spPr/>
        <p:txBody>
          <a:bodyPr/>
          <a:lstStyle/>
          <a:p>
            <a:endParaRPr lang="es-MX"/>
          </a:p>
        </p:txBody>
      </p:sp>
      <p:pic>
        <p:nvPicPr>
          <p:cNvPr id="9" name="8 Marcador de contenido" descr="nineveh2a.jpg"/>
          <p:cNvPicPr>
            <a:picLocks noGrp="1" noChangeAspect="1"/>
          </p:cNvPicPr>
          <p:nvPr>
            <p:ph sz="quarter" idx="4"/>
          </p:nvPr>
        </p:nvPicPr>
        <p:blipFill>
          <a:blip r:embed="rId2" cstate="print"/>
          <a:stretch>
            <a:fillRect/>
          </a:stretch>
        </p:blipFill>
        <p:spPr>
          <a:xfrm>
            <a:off x="4860032" y="2186861"/>
            <a:ext cx="3528392" cy="3906434"/>
          </a:xfrm>
          <a:prstGeom prst="rect">
            <a:avLst/>
          </a:prstGeom>
        </p:spPr>
      </p:pic>
      <p:pic>
        <p:nvPicPr>
          <p:cNvPr id="4" name="3 Marcador de contenido" descr="300px-Der_Palast_von_Sennacherib.jpg"/>
          <p:cNvPicPr>
            <a:picLocks noChangeAspect="1"/>
          </p:cNvPicPr>
          <p:nvPr/>
        </p:nvPicPr>
        <p:blipFill>
          <a:blip r:embed="rId3" cstate="print"/>
          <a:stretch>
            <a:fillRect/>
          </a:stretch>
        </p:blipFill>
        <p:spPr>
          <a:xfrm>
            <a:off x="971599" y="4768648"/>
            <a:ext cx="3096345" cy="1612679"/>
          </a:xfrm>
          <a:prstGeom prst="rect">
            <a:avLst/>
          </a:prstGeom>
        </p:spPr>
      </p:pic>
    </p:spTree>
    <p:extLst>
      <p:ext uri="{BB962C8B-B14F-4D97-AF65-F5344CB8AC3E}">
        <p14:creationId xmlns:p14="http://schemas.microsoft.com/office/powerpoint/2010/main" val="23585531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4294967295"/>
          </p:nvPr>
        </p:nvSpPr>
        <p:spPr>
          <a:xfrm>
            <a:off x="0" y="1049338"/>
            <a:ext cx="4040188" cy="4640262"/>
          </a:xfrm>
        </p:spPr>
        <p:txBody>
          <a:bodyPr>
            <a:normAutofit/>
          </a:bodyPr>
          <a:lstStyle/>
          <a:p>
            <a:pPr algn="just"/>
            <a:r>
              <a:rPr lang="es-MX" dirty="0" smtClean="0"/>
              <a:t>En ella aparecieron 30.000 fragmentos de tablas de arcilla enterradas entre los restos del Palacio Real. Su descubrimiento aceleró el desciframiento de la escritura cuneiforme. </a:t>
            </a:r>
            <a:r>
              <a:rPr lang="es-MX" sz="1800" dirty="0"/>
              <a:t>(</a:t>
            </a:r>
            <a:r>
              <a:rPr lang="es-MX" sz="1800" dirty="0" err="1"/>
              <a:t>Alkan</a:t>
            </a:r>
            <a:r>
              <a:rPr lang="es-MX" sz="1800" dirty="0"/>
              <a:t>, </a:t>
            </a:r>
            <a:r>
              <a:rPr lang="es-MX" sz="1800" dirty="0" err="1"/>
              <a:t>Nazli</a:t>
            </a:r>
            <a:r>
              <a:rPr lang="es-MX" sz="1800" dirty="0"/>
              <a:t>, 2008)</a:t>
            </a:r>
            <a:endParaRPr lang="es-MX" sz="1800" dirty="0" smtClean="0"/>
          </a:p>
          <a:p>
            <a:endParaRPr lang="es-MX" dirty="0"/>
          </a:p>
        </p:txBody>
      </p:sp>
      <p:pic>
        <p:nvPicPr>
          <p:cNvPr id="14" name="13 Marcador de contenido" descr="9_sistema_cuneiforme_1.gif"/>
          <p:cNvPicPr>
            <a:picLocks noGrp="1" noChangeAspect="1"/>
          </p:cNvPicPr>
          <p:nvPr>
            <p:ph sz="quarter" idx="4294967295"/>
          </p:nvPr>
        </p:nvPicPr>
        <p:blipFill>
          <a:blip r:embed="rId2" cstate="print"/>
          <a:stretch>
            <a:fillRect/>
          </a:stretch>
        </p:blipFill>
        <p:spPr>
          <a:xfrm>
            <a:off x="4975498" y="908720"/>
            <a:ext cx="3619500" cy="2208213"/>
          </a:xfrm>
        </p:spPr>
      </p:pic>
      <p:pic>
        <p:nvPicPr>
          <p:cNvPr id="4" name="3 Imagen" descr="P161-Fig109.png"/>
          <p:cNvPicPr>
            <a:picLocks noChangeAspect="1"/>
          </p:cNvPicPr>
          <p:nvPr/>
        </p:nvPicPr>
        <p:blipFill>
          <a:blip r:embed="rId3" cstate="print"/>
          <a:stretch>
            <a:fillRect/>
          </a:stretch>
        </p:blipFill>
        <p:spPr>
          <a:xfrm>
            <a:off x="1587920" y="4384948"/>
            <a:ext cx="1615928" cy="2068388"/>
          </a:xfrm>
          <a:prstGeom prst="rect">
            <a:avLst/>
          </a:prstGeom>
        </p:spPr>
      </p:pic>
      <p:pic>
        <p:nvPicPr>
          <p:cNvPr id="5" name="4 Imagen" descr="220px-Cuneiform_script2.jpg"/>
          <p:cNvPicPr>
            <a:picLocks noChangeAspect="1"/>
          </p:cNvPicPr>
          <p:nvPr/>
        </p:nvPicPr>
        <p:blipFill>
          <a:blip r:embed="rId4" cstate="print"/>
          <a:stretch>
            <a:fillRect/>
          </a:stretch>
        </p:blipFill>
        <p:spPr>
          <a:xfrm>
            <a:off x="6101898" y="3356992"/>
            <a:ext cx="2488237" cy="2343944"/>
          </a:xfrm>
          <a:prstGeom prst="rect">
            <a:avLst/>
          </a:prstGeom>
        </p:spPr>
      </p:pic>
      <p:cxnSp>
        <p:nvCxnSpPr>
          <p:cNvPr id="11" name="10 Conector recto de flecha"/>
          <p:cNvCxnSpPr/>
          <p:nvPr/>
        </p:nvCxnSpPr>
        <p:spPr>
          <a:xfrm flipV="1">
            <a:off x="3131840" y="4941168"/>
            <a:ext cx="720080"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11 Elipse"/>
          <p:cNvSpPr/>
          <p:nvPr/>
        </p:nvSpPr>
        <p:spPr>
          <a:xfrm>
            <a:off x="3851920" y="4365104"/>
            <a:ext cx="1008112"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Tabla de arcilla</a:t>
            </a:r>
            <a:endParaRPr lang="es-MX" sz="1200" dirty="0"/>
          </a:p>
        </p:txBody>
      </p:sp>
      <p:sp>
        <p:nvSpPr>
          <p:cNvPr id="13" name="12 Rectángulo redondeado"/>
          <p:cNvSpPr/>
          <p:nvPr/>
        </p:nvSpPr>
        <p:spPr>
          <a:xfrm>
            <a:off x="6660232" y="5877272"/>
            <a:ext cx="1512168" cy="7703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Escritura cuneiforme</a:t>
            </a:r>
            <a:endParaRPr lang="es-MX" dirty="0"/>
          </a:p>
        </p:txBody>
      </p:sp>
    </p:spTree>
    <p:extLst>
      <p:ext uri="{BB962C8B-B14F-4D97-AF65-F5344CB8AC3E}">
        <p14:creationId xmlns:p14="http://schemas.microsoft.com/office/powerpoint/2010/main" val="5060491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lgn="just">
              <a:buClr>
                <a:srgbClr val="873624"/>
              </a:buClr>
              <a:buNone/>
            </a:pPr>
            <a:r>
              <a:rPr lang="es-MX" dirty="0" smtClean="0"/>
              <a:t>  	En una de las tablillas se encontró el </a:t>
            </a:r>
            <a:r>
              <a:rPr lang="es-MX" b="1" dirty="0" smtClean="0">
                <a:solidFill>
                  <a:srgbClr val="FF0000"/>
                </a:solidFill>
              </a:rPr>
              <a:t>Poema de </a:t>
            </a:r>
            <a:r>
              <a:rPr lang="es-MX" b="1" dirty="0" err="1" smtClean="0">
                <a:solidFill>
                  <a:srgbClr val="FF0000"/>
                </a:solidFill>
              </a:rPr>
              <a:t>Gilgamesh</a:t>
            </a:r>
            <a:r>
              <a:rPr lang="es-MX" dirty="0" smtClean="0"/>
              <a:t>, en el que se hablaba del diluvio. Una de sus aportaciones fue el </a:t>
            </a:r>
            <a:r>
              <a:rPr lang="es-MX" b="1" dirty="0" smtClean="0">
                <a:solidFill>
                  <a:srgbClr val="FF0000"/>
                </a:solidFill>
              </a:rPr>
              <a:t>Colofón</a:t>
            </a:r>
            <a:r>
              <a:rPr lang="es-MX" dirty="0" smtClean="0"/>
              <a:t>, que aparecía en muchas tabletas y lo que en ellos aparece indica el elaborado esmero con el que Asurbanipal </a:t>
            </a:r>
            <a:r>
              <a:rPr lang="es-MX" b="1" dirty="0" smtClean="0">
                <a:solidFill>
                  <a:srgbClr val="FF0000"/>
                </a:solidFill>
              </a:rPr>
              <a:t>organizó</a:t>
            </a:r>
            <a:r>
              <a:rPr lang="es-MX" dirty="0" smtClean="0"/>
              <a:t> la biblioteca. En ellos aparece el título de la obra y datos para su catalogación</a:t>
            </a:r>
            <a:r>
              <a:rPr lang="es-MX" sz="1400" dirty="0">
                <a:solidFill>
                  <a:prstClr val="black">
                    <a:lumMod val="85000"/>
                    <a:lumOff val="15000"/>
                  </a:prstClr>
                </a:solidFill>
              </a:rPr>
              <a:t>(</a:t>
            </a:r>
            <a:r>
              <a:rPr lang="es-MX" sz="1400" dirty="0" err="1">
                <a:solidFill>
                  <a:prstClr val="black">
                    <a:lumMod val="85000"/>
                    <a:lumOff val="15000"/>
                  </a:prstClr>
                </a:solidFill>
              </a:rPr>
              <a:t>Cossette</a:t>
            </a:r>
            <a:r>
              <a:rPr lang="es-MX" sz="1400" dirty="0">
                <a:solidFill>
                  <a:prstClr val="black">
                    <a:lumMod val="85000"/>
                    <a:lumOff val="15000"/>
                  </a:prstClr>
                </a:solidFill>
              </a:rPr>
              <a:t>, André, 2009)</a:t>
            </a:r>
            <a:endParaRPr lang="en-US" sz="1400" i="1" dirty="0">
              <a:solidFill>
                <a:prstClr val="black">
                  <a:lumMod val="85000"/>
                  <a:lumOff val="15000"/>
                </a:prstClr>
              </a:solidFill>
            </a:endParaRPr>
          </a:p>
          <a:p>
            <a:pPr marL="0" indent="0" algn="just">
              <a:buNone/>
            </a:pPr>
            <a:endParaRPr lang="es-MX" dirty="0"/>
          </a:p>
        </p:txBody>
      </p:sp>
      <p:sp>
        <p:nvSpPr>
          <p:cNvPr id="2" name="1 Título"/>
          <p:cNvSpPr>
            <a:spLocks noGrp="1"/>
          </p:cNvSpPr>
          <p:nvPr>
            <p:ph type="title"/>
          </p:nvPr>
        </p:nvSpPr>
        <p:spPr/>
        <p:txBody>
          <a:bodyPr/>
          <a:lstStyle/>
          <a:p>
            <a:endParaRPr lang="es-MX"/>
          </a:p>
        </p:txBody>
      </p:sp>
    </p:spTree>
    <p:extLst>
      <p:ext uri="{BB962C8B-B14F-4D97-AF65-F5344CB8AC3E}">
        <p14:creationId xmlns:p14="http://schemas.microsoft.com/office/powerpoint/2010/main" val="39918028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800px-BM;_ANE_-_Nineveh,_The_Royal_Lion_Hunt_(Room_10).JPG"/>
          <p:cNvPicPr>
            <a:picLocks noGrp="1" noChangeAspect="1"/>
          </p:cNvPicPr>
          <p:nvPr>
            <p:ph idx="1"/>
          </p:nvPr>
        </p:nvPicPr>
        <p:blipFill>
          <a:blip r:embed="rId2" cstate="print"/>
          <a:stretch>
            <a:fillRect/>
          </a:stretch>
        </p:blipFill>
        <p:spPr>
          <a:xfrm>
            <a:off x="1115616" y="3905454"/>
            <a:ext cx="7272808" cy="2286000"/>
          </a:xfrm>
        </p:spPr>
      </p:pic>
      <p:sp>
        <p:nvSpPr>
          <p:cNvPr id="2" name="1 Título"/>
          <p:cNvSpPr>
            <a:spLocks noGrp="1"/>
          </p:cNvSpPr>
          <p:nvPr>
            <p:ph type="title"/>
          </p:nvPr>
        </p:nvSpPr>
        <p:spPr>
          <a:xfrm>
            <a:off x="457200" y="274638"/>
            <a:ext cx="8229600" cy="1388814"/>
          </a:xfrm>
        </p:spPr>
        <p:txBody>
          <a:bodyPr>
            <a:normAutofit/>
          </a:bodyPr>
          <a:lstStyle/>
          <a:p>
            <a:r>
              <a:rPr lang="es-MX" sz="2800" b="1" dirty="0" smtClean="0"/>
              <a:t>Biblioteca de Nínive</a:t>
            </a:r>
            <a:br>
              <a:rPr lang="es-MX" sz="2800" b="1" dirty="0" smtClean="0"/>
            </a:br>
            <a:r>
              <a:rPr lang="es-MX" sz="2800" b="1" dirty="0"/>
              <a:t/>
            </a:r>
            <a:br>
              <a:rPr lang="es-MX" sz="2800" b="1" dirty="0"/>
            </a:br>
            <a:r>
              <a:rPr lang="es-MX" sz="1800" b="1" dirty="0" smtClean="0"/>
              <a:t>Antes</a:t>
            </a:r>
            <a:endParaRPr lang="es-MX" sz="1800" b="1" dirty="0"/>
          </a:p>
        </p:txBody>
      </p:sp>
      <p:pic>
        <p:nvPicPr>
          <p:cNvPr id="5" name="4 Imagen" descr="6a00d8346524f769e200e54f41ed888833-800wi.jpg"/>
          <p:cNvPicPr>
            <a:picLocks noChangeAspect="1"/>
          </p:cNvPicPr>
          <p:nvPr/>
        </p:nvPicPr>
        <p:blipFill>
          <a:blip r:embed="rId3" cstate="print"/>
          <a:stretch>
            <a:fillRect/>
          </a:stretch>
        </p:blipFill>
        <p:spPr>
          <a:xfrm>
            <a:off x="1115616" y="1663452"/>
            <a:ext cx="7272808" cy="1693540"/>
          </a:xfrm>
          <a:prstGeom prst="rect">
            <a:avLst/>
          </a:prstGeom>
        </p:spPr>
      </p:pic>
      <p:sp>
        <p:nvSpPr>
          <p:cNvPr id="6" name="5 Rectángulo"/>
          <p:cNvSpPr/>
          <p:nvPr/>
        </p:nvSpPr>
        <p:spPr>
          <a:xfrm>
            <a:off x="3779912" y="3356992"/>
            <a:ext cx="1872208"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Ahora</a:t>
            </a:r>
            <a:endParaRPr lang="es-MX" b="1" dirty="0">
              <a:solidFill>
                <a:schemeClr val="tx1"/>
              </a:solidFill>
            </a:endParaRPr>
          </a:p>
        </p:txBody>
      </p:sp>
    </p:spTree>
    <p:extLst>
      <p:ext uri="{BB962C8B-B14F-4D97-AF65-F5344CB8AC3E}">
        <p14:creationId xmlns:p14="http://schemas.microsoft.com/office/powerpoint/2010/main" val="19261404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lgn="ctr"/>
            <a:endParaRPr lang="es-MX" sz="3200" dirty="0" smtClean="0"/>
          </a:p>
          <a:p>
            <a:pPr lvl="0" algn="ctr"/>
            <a:endParaRPr lang="es-MX" sz="3200" dirty="0"/>
          </a:p>
          <a:p>
            <a:pPr lvl="0" algn="ctr"/>
            <a:r>
              <a:rPr lang="es-MX" sz="3200" dirty="0" smtClean="0"/>
              <a:t>Inicios </a:t>
            </a:r>
            <a:r>
              <a:rPr lang="es-MX" sz="3200" dirty="0"/>
              <a:t>de la conformación de la bibliotecología: </a:t>
            </a:r>
            <a:r>
              <a:rPr lang="es-MX" sz="3200" dirty="0" err="1"/>
              <a:t>protociencia</a:t>
            </a:r>
            <a:endParaRPr lang="es-MX" sz="3200" dirty="0"/>
          </a:p>
          <a:p>
            <a:endParaRPr lang="es-MX" dirty="0"/>
          </a:p>
        </p:txBody>
      </p:sp>
      <p:sp>
        <p:nvSpPr>
          <p:cNvPr id="2" name="1 Título"/>
          <p:cNvSpPr>
            <a:spLocks noGrp="1"/>
          </p:cNvSpPr>
          <p:nvPr>
            <p:ph type="title"/>
          </p:nvPr>
        </p:nvSpPr>
        <p:spPr/>
        <p:txBody>
          <a:bodyPr>
            <a:noAutofit/>
          </a:bodyPr>
          <a:lstStyle/>
          <a:p>
            <a:r>
              <a:rPr lang="es-MX" sz="4400" dirty="0" smtClean="0"/>
              <a:t>UNIDAD DE COMPETENCIA </a:t>
            </a:r>
            <a:r>
              <a:rPr lang="es-MX" sz="4400" dirty="0" smtClean="0"/>
              <a:t>II: Tema  </a:t>
            </a:r>
            <a:r>
              <a:rPr lang="es-MX" sz="4400" dirty="0" smtClean="0"/>
              <a:t>1 </a:t>
            </a:r>
            <a:endParaRPr lang="es-MX" sz="4400" dirty="0"/>
          </a:p>
        </p:txBody>
      </p:sp>
    </p:spTree>
    <p:extLst>
      <p:ext uri="{BB962C8B-B14F-4D97-AF65-F5344CB8AC3E}">
        <p14:creationId xmlns:p14="http://schemas.microsoft.com/office/powerpoint/2010/main" val="42025006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pPr algn="just"/>
            <a:r>
              <a:rPr lang="es-MX" sz="1600" dirty="0" smtClean="0"/>
              <a:t>La primera noticia de una biblioteca egipcia se la debemos a </a:t>
            </a:r>
            <a:r>
              <a:rPr lang="es-MX" sz="1600" b="1" dirty="0" err="1" smtClean="0">
                <a:solidFill>
                  <a:srgbClr val="FF0000"/>
                </a:solidFill>
              </a:rPr>
              <a:t>Diodoro</a:t>
            </a:r>
            <a:r>
              <a:rPr lang="es-MX" sz="1600" b="1" dirty="0" smtClean="0">
                <a:solidFill>
                  <a:srgbClr val="FF0000"/>
                </a:solidFill>
              </a:rPr>
              <a:t> de Sicilia</a:t>
            </a:r>
            <a:r>
              <a:rPr lang="es-MX" sz="1600" dirty="0" smtClean="0"/>
              <a:t>, que en su biblioteca histórica (escrita en el siglo I a.C.) donde cita a </a:t>
            </a:r>
            <a:r>
              <a:rPr lang="es-MX" sz="1600" dirty="0" err="1" smtClean="0"/>
              <a:t>Hecateo</a:t>
            </a:r>
            <a:r>
              <a:rPr lang="es-MX" sz="1600" dirty="0" smtClean="0"/>
              <a:t> de </a:t>
            </a:r>
            <a:r>
              <a:rPr lang="es-MX" sz="1600" dirty="0" err="1" smtClean="0"/>
              <a:t>Abdera</a:t>
            </a:r>
            <a:r>
              <a:rPr lang="es-MX" sz="1600" dirty="0" smtClean="0"/>
              <a:t> que en su viaje a Egipto visito lo el monumento al rey </a:t>
            </a:r>
            <a:r>
              <a:rPr lang="es-MX" sz="1600" dirty="0" err="1" smtClean="0"/>
              <a:t>Ozymandias</a:t>
            </a:r>
            <a:r>
              <a:rPr lang="es-MX" sz="1600" dirty="0" smtClean="0"/>
              <a:t>, y en el sitúa “</a:t>
            </a:r>
            <a:r>
              <a:rPr lang="es-MX" sz="1600" b="1" dirty="0" smtClean="0">
                <a:solidFill>
                  <a:srgbClr val="FF0000"/>
                </a:solidFill>
              </a:rPr>
              <a:t>la biblioteca sagrada</a:t>
            </a:r>
            <a:r>
              <a:rPr lang="es-MX" sz="1600" dirty="0" smtClean="0"/>
              <a:t>”.</a:t>
            </a:r>
          </a:p>
          <a:p>
            <a:pPr algn="just"/>
            <a:r>
              <a:rPr lang="es-MX" sz="1600" dirty="0" smtClean="0"/>
              <a:t>Es poca la información que tenemos de las bibliotecas egipcias a las que llamaron </a:t>
            </a:r>
            <a:r>
              <a:rPr lang="es-MX" sz="1600" b="1" dirty="0" smtClean="0">
                <a:solidFill>
                  <a:srgbClr val="FF0000"/>
                </a:solidFill>
              </a:rPr>
              <a:t>“casas de los libros” </a:t>
            </a:r>
            <a:r>
              <a:rPr lang="es-MX" sz="1600" dirty="0" smtClean="0"/>
              <a:t>-los archivos- y </a:t>
            </a:r>
            <a:r>
              <a:rPr lang="es-MX" sz="1600" b="1" dirty="0" smtClean="0">
                <a:solidFill>
                  <a:srgbClr val="FF0000"/>
                </a:solidFill>
              </a:rPr>
              <a:t>“casas de la vida” </a:t>
            </a:r>
            <a:r>
              <a:rPr lang="es-MX" sz="1600" dirty="0" smtClean="0"/>
              <a:t>-las bibliotecas-. Los libros, estaban escritos en </a:t>
            </a:r>
            <a:r>
              <a:rPr lang="es-MX" sz="1600" b="1" dirty="0" smtClean="0">
                <a:solidFill>
                  <a:srgbClr val="FF0000"/>
                </a:solidFill>
              </a:rPr>
              <a:t>papiro</a:t>
            </a:r>
            <a:r>
              <a:rPr lang="es-MX" sz="1600" dirty="0" smtClean="0"/>
              <a:t> -en lugar de arcilla- por lo que todos han desaparecido. Lo que nos ha llegado es lo que está escrito en tumbas y monumentos como </a:t>
            </a:r>
            <a:r>
              <a:rPr lang="es-MX" sz="1600" b="1" dirty="0" smtClean="0">
                <a:solidFill>
                  <a:srgbClr val="FF0000"/>
                </a:solidFill>
              </a:rPr>
              <a:t>el Libro de los muertos</a:t>
            </a:r>
            <a:r>
              <a:rPr lang="es-MX" sz="1600" dirty="0" smtClean="0"/>
              <a:t>, cuyo fin era facilitar el viaje a ultratumba.</a:t>
            </a:r>
          </a:p>
          <a:p>
            <a:endParaRPr lang="es-MX" sz="1200" dirty="0" smtClean="0"/>
          </a:p>
          <a:p>
            <a:endParaRPr lang="es-MX" sz="1200" dirty="0" smtClean="0"/>
          </a:p>
        </p:txBody>
      </p:sp>
      <p:sp>
        <p:nvSpPr>
          <p:cNvPr id="2" name="1 Título"/>
          <p:cNvSpPr>
            <a:spLocks noGrp="1"/>
          </p:cNvSpPr>
          <p:nvPr>
            <p:ph type="title"/>
          </p:nvPr>
        </p:nvSpPr>
        <p:spPr/>
        <p:txBody>
          <a:bodyPr/>
          <a:lstStyle/>
          <a:p>
            <a:pPr marL="365760" lvl="0" indent="-365760">
              <a:spcBef>
                <a:spcPct val="20000"/>
              </a:spcBef>
            </a:pPr>
            <a:r>
              <a:rPr lang="es-MX" sz="4000" b="1" dirty="0" smtClean="0"/>
              <a:t/>
            </a:r>
            <a:br>
              <a:rPr lang="es-MX" sz="4000" b="1" dirty="0" smtClean="0"/>
            </a:br>
            <a:r>
              <a:rPr lang="es-MX" sz="4000" b="1" dirty="0" smtClean="0"/>
              <a:t>Bibliotecas egipcias</a:t>
            </a:r>
            <a:br>
              <a:rPr lang="es-MX" sz="4000" b="1" dirty="0" smtClean="0"/>
            </a:br>
            <a:r>
              <a:rPr lang="es-MX" sz="1400" dirty="0" smtClean="0">
                <a:solidFill>
                  <a:prstClr val="black">
                    <a:lumMod val="85000"/>
                    <a:lumOff val="15000"/>
                  </a:prstClr>
                </a:solidFill>
                <a:ea typeface="+mn-ea"/>
                <a:cs typeface="+mn-cs"/>
              </a:rPr>
              <a:t>(</a:t>
            </a:r>
            <a:r>
              <a:rPr lang="es-MX" sz="1400" dirty="0" err="1">
                <a:solidFill>
                  <a:prstClr val="black">
                    <a:lumMod val="85000"/>
                    <a:lumOff val="15000"/>
                  </a:prstClr>
                </a:solidFill>
                <a:ea typeface="+mn-ea"/>
                <a:cs typeface="+mn-cs"/>
              </a:rPr>
              <a:t>Cossette</a:t>
            </a:r>
            <a:r>
              <a:rPr lang="es-MX" sz="1400" dirty="0">
                <a:solidFill>
                  <a:prstClr val="black">
                    <a:lumMod val="85000"/>
                    <a:lumOff val="15000"/>
                  </a:prstClr>
                </a:solidFill>
                <a:ea typeface="+mn-ea"/>
                <a:cs typeface="+mn-cs"/>
              </a:rPr>
              <a:t>, André, 2009)</a:t>
            </a:r>
            <a:r>
              <a:rPr lang="en-US" sz="1400" i="1" dirty="0">
                <a:solidFill>
                  <a:prstClr val="black">
                    <a:lumMod val="85000"/>
                    <a:lumOff val="15000"/>
                  </a:prstClr>
                </a:solidFill>
                <a:ea typeface="+mn-ea"/>
                <a:cs typeface="+mn-cs"/>
              </a:rPr>
              <a:t/>
            </a:r>
            <a:br>
              <a:rPr lang="en-US" sz="1400" i="1" dirty="0">
                <a:solidFill>
                  <a:prstClr val="black">
                    <a:lumMod val="85000"/>
                    <a:lumOff val="15000"/>
                  </a:prstClr>
                </a:solidFill>
                <a:ea typeface="+mn-ea"/>
                <a:cs typeface="+mn-cs"/>
              </a:rPr>
            </a:br>
            <a:endParaRPr lang="es-MX" sz="4000" b="1" dirty="0"/>
          </a:p>
        </p:txBody>
      </p:sp>
      <p:pic>
        <p:nvPicPr>
          <p:cNvPr id="4" name="3 Imagen" descr="imagesCAVGV885.jpg"/>
          <p:cNvPicPr>
            <a:picLocks noChangeAspect="1"/>
          </p:cNvPicPr>
          <p:nvPr/>
        </p:nvPicPr>
        <p:blipFill>
          <a:blip r:embed="rId2" cstate="print"/>
          <a:stretch>
            <a:fillRect/>
          </a:stretch>
        </p:blipFill>
        <p:spPr>
          <a:xfrm>
            <a:off x="4644008" y="4941168"/>
            <a:ext cx="3816424" cy="1509646"/>
          </a:xfrm>
          <a:prstGeom prst="rect">
            <a:avLst/>
          </a:prstGeom>
        </p:spPr>
      </p:pic>
      <p:pic>
        <p:nvPicPr>
          <p:cNvPr id="5" name="4 Imagen" descr="hociaziz.png"/>
          <p:cNvPicPr>
            <a:picLocks noChangeAspect="1"/>
          </p:cNvPicPr>
          <p:nvPr/>
        </p:nvPicPr>
        <p:blipFill>
          <a:blip r:embed="rId3" cstate="print"/>
          <a:stretch>
            <a:fillRect/>
          </a:stretch>
        </p:blipFill>
        <p:spPr>
          <a:xfrm>
            <a:off x="835068" y="4941168"/>
            <a:ext cx="3376891" cy="1509646"/>
          </a:xfrm>
          <a:prstGeom prst="rect">
            <a:avLst/>
          </a:prstGeom>
        </p:spPr>
      </p:pic>
      <p:sp>
        <p:nvSpPr>
          <p:cNvPr id="6" name="5 CuadroTexto"/>
          <p:cNvSpPr txBox="1"/>
          <p:nvPr/>
        </p:nvSpPr>
        <p:spPr>
          <a:xfrm>
            <a:off x="3841459" y="6508394"/>
            <a:ext cx="1944764" cy="338554"/>
          </a:xfrm>
          <a:prstGeom prst="rect">
            <a:avLst/>
          </a:prstGeom>
          <a:noFill/>
        </p:spPr>
        <p:txBody>
          <a:bodyPr wrap="none" rtlCol="0">
            <a:spAutoFit/>
          </a:bodyPr>
          <a:lstStyle/>
          <a:p>
            <a:pPr algn="ctr"/>
            <a:r>
              <a:rPr lang="es-MX" sz="1600" dirty="0" smtClean="0"/>
              <a:t>Bibliotecas egipcias</a:t>
            </a:r>
            <a:endParaRPr lang="es-MX" sz="1600" dirty="0"/>
          </a:p>
        </p:txBody>
      </p:sp>
    </p:spTree>
    <p:extLst>
      <p:ext uri="{BB962C8B-B14F-4D97-AF65-F5344CB8AC3E}">
        <p14:creationId xmlns:p14="http://schemas.microsoft.com/office/powerpoint/2010/main" val="3035414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40768"/>
            <a:ext cx="8229600" cy="4785395"/>
          </a:xfrm>
        </p:spPr>
        <p:txBody>
          <a:bodyPr>
            <a:normAutofit/>
          </a:bodyPr>
          <a:lstStyle/>
          <a:p>
            <a:pPr marL="0" indent="0" algn="just">
              <a:buNone/>
            </a:pPr>
            <a:endParaRPr lang="es-MX" sz="2200" dirty="0" smtClean="0"/>
          </a:p>
          <a:p>
            <a:pPr marL="0" indent="0" algn="just">
              <a:buNone/>
            </a:pPr>
            <a:endParaRPr lang="es-MX" sz="2200" dirty="0"/>
          </a:p>
          <a:p>
            <a:pPr marL="0" indent="0" algn="just">
              <a:buNone/>
            </a:pPr>
            <a:r>
              <a:rPr lang="es-MX" sz="2200" dirty="0" smtClean="0"/>
              <a:t>En el </a:t>
            </a:r>
            <a:r>
              <a:rPr lang="es-MX" sz="2200" b="1" dirty="0" smtClean="0">
                <a:solidFill>
                  <a:srgbClr val="FF0000"/>
                </a:solidFill>
              </a:rPr>
              <a:t>templo de Horus</a:t>
            </a:r>
            <a:r>
              <a:rPr lang="es-MX" sz="2200" dirty="0" smtClean="0"/>
              <a:t>, está la evidencia más clara de </a:t>
            </a:r>
            <a:r>
              <a:rPr lang="es-MX" sz="2200" b="1" dirty="0" smtClean="0">
                <a:solidFill>
                  <a:srgbClr val="FF0000"/>
                </a:solidFill>
              </a:rPr>
              <a:t>una biblioteca en un templo</a:t>
            </a:r>
            <a:r>
              <a:rPr lang="es-MX" sz="2200" dirty="0" smtClean="0"/>
              <a:t> ya que en ella hay una sala con una inscripción en la que se relacionan los 37 títulos donados por el faraón. Detrás de una de las pétreas paredes divisorias de la fila interior de columnas esta alojada “la biblioteca”, y el </a:t>
            </a:r>
            <a:r>
              <a:rPr lang="es-MX" sz="2200" b="1" dirty="0" smtClean="0">
                <a:solidFill>
                  <a:srgbClr val="FF0000"/>
                </a:solidFill>
              </a:rPr>
              <a:t>catálogo</a:t>
            </a:r>
            <a:r>
              <a:rPr lang="es-MX" sz="2200" dirty="0" smtClean="0"/>
              <a:t> de los </a:t>
            </a:r>
            <a:r>
              <a:rPr lang="es-MX" sz="2200" b="1" dirty="0" smtClean="0">
                <a:solidFill>
                  <a:srgbClr val="FF0000"/>
                </a:solidFill>
              </a:rPr>
              <a:t>rollos de papiro </a:t>
            </a:r>
            <a:r>
              <a:rPr lang="es-MX" sz="2200" dirty="0" smtClean="0"/>
              <a:t>está escrito en las paredes exteriores.</a:t>
            </a:r>
          </a:p>
          <a:p>
            <a:pPr>
              <a:buNone/>
            </a:pPr>
            <a:r>
              <a:rPr lang="es-MX" dirty="0" smtClean="0"/>
              <a:t/>
            </a:r>
            <a:br>
              <a:rPr lang="es-MX" dirty="0" smtClean="0"/>
            </a:br>
            <a:endParaRPr lang="es-MX" dirty="0" smtClean="0"/>
          </a:p>
          <a:p>
            <a:endParaRPr lang="es-MX" dirty="0"/>
          </a:p>
        </p:txBody>
      </p:sp>
      <p:sp>
        <p:nvSpPr>
          <p:cNvPr id="2" name="1 Título"/>
          <p:cNvSpPr>
            <a:spLocks noGrp="1"/>
          </p:cNvSpPr>
          <p:nvPr>
            <p:ph type="title"/>
          </p:nvPr>
        </p:nvSpPr>
        <p:spPr/>
        <p:txBody>
          <a:bodyPr/>
          <a:lstStyle/>
          <a:p>
            <a:endParaRPr lang="es-MX"/>
          </a:p>
        </p:txBody>
      </p:sp>
      <p:pic>
        <p:nvPicPr>
          <p:cNvPr id="8" name="7 Imagen" descr="imagesCAPICHDY.jpg"/>
          <p:cNvPicPr>
            <a:picLocks noChangeAspect="1"/>
          </p:cNvPicPr>
          <p:nvPr/>
        </p:nvPicPr>
        <p:blipFill>
          <a:blip r:embed="rId2" cstate="print"/>
          <a:stretch>
            <a:fillRect/>
          </a:stretch>
        </p:blipFill>
        <p:spPr>
          <a:xfrm>
            <a:off x="1691680" y="4365104"/>
            <a:ext cx="6192688" cy="2150567"/>
          </a:xfrm>
          <a:prstGeom prst="rect">
            <a:avLst/>
          </a:prstGeom>
        </p:spPr>
      </p:pic>
    </p:spTree>
    <p:extLst>
      <p:ext uri="{BB962C8B-B14F-4D97-AF65-F5344CB8AC3E}">
        <p14:creationId xmlns:p14="http://schemas.microsoft.com/office/powerpoint/2010/main" val="29056114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orus 1.png"/>
          <p:cNvPicPr>
            <a:picLocks noGrp="1" noChangeAspect="1"/>
          </p:cNvPicPr>
          <p:nvPr>
            <p:ph idx="1"/>
          </p:nvPr>
        </p:nvPicPr>
        <p:blipFill>
          <a:blip r:embed="rId2" cstate="print"/>
          <a:stretch>
            <a:fillRect/>
          </a:stretch>
        </p:blipFill>
        <p:spPr>
          <a:xfrm>
            <a:off x="611560" y="2132856"/>
            <a:ext cx="3528392" cy="1656184"/>
          </a:xfrm>
          <a:prstGeom prst="rect">
            <a:avLst/>
          </a:prstGeom>
        </p:spPr>
      </p:pic>
      <p:sp>
        <p:nvSpPr>
          <p:cNvPr id="2" name="1 Título"/>
          <p:cNvSpPr>
            <a:spLocks noGrp="1"/>
          </p:cNvSpPr>
          <p:nvPr>
            <p:ph type="title"/>
          </p:nvPr>
        </p:nvSpPr>
        <p:spPr/>
        <p:txBody>
          <a:bodyPr/>
          <a:lstStyle/>
          <a:p>
            <a:r>
              <a:rPr lang="es-MX" dirty="0" smtClean="0"/>
              <a:t>Templo de Horus</a:t>
            </a:r>
            <a:endParaRPr lang="es-MX" dirty="0"/>
          </a:p>
        </p:txBody>
      </p:sp>
      <p:pic>
        <p:nvPicPr>
          <p:cNvPr id="5" name="4 Imagen" descr="horus.jpg"/>
          <p:cNvPicPr>
            <a:picLocks noChangeAspect="1"/>
          </p:cNvPicPr>
          <p:nvPr/>
        </p:nvPicPr>
        <p:blipFill>
          <a:blip r:embed="rId3" cstate="print"/>
          <a:stretch>
            <a:fillRect/>
          </a:stretch>
        </p:blipFill>
        <p:spPr>
          <a:xfrm>
            <a:off x="5076056" y="2150740"/>
            <a:ext cx="3456384" cy="1638300"/>
          </a:xfrm>
          <a:prstGeom prst="rect">
            <a:avLst/>
          </a:prstGeom>
        </p:spPr>
      </p:pic>
      <p:pic>
        <p:nvPicPr>
          <p:cNvPr id="6" name="5 Imagen" descr="imagesCA20C4ID.jpg"/>
          <p:cNvPicPr>
            <a:picLocks noChangeAspect="1"/>
          </p:cNvPicPr>
          <p:nvPr/>
        </p:nvPicPr>
        <p:blipFill>
          <a:blip r:embed="rId4" cstate="print"/>
          <a:stretch>
            <a:fillRect/>
          </a:stretch>
        </p:blipFill>
        <p:spPr>
          <a:xfrm>
            <a:off x="1619672" y="4581128"/>
            <a:ext cx="2103120" cy="1394460"/>
          </a:xfrm>
          <a:prstGeom prst="rect">
            <a:avLst/>
          </a:prstGeom>
        </p:spPr>
      </p:pic>
      <p:pic>
        <p:nvPicPr>
          <p:cNvPr id="7" name="6 Imagen" descr="imagesCAIVVOMH.jpg"/>
          <p:cNvPicPr>
            <a:picLocks noChangeAspect="1"/>
          </p:cNvPicPr>
          <p:nvPr/>
        </p:nvPicPr>
        <p:blipFill>
          <a:blip r:embed="rId5" cstate="print"/>
          <a:stretch>
            <a:fillRect/>
          </a:stretch>
        </p:blipFill>
        <p:spPr>
          <a:xfrm>
            <a:off x="5580112" y="4437112"/>
            <a:ext cx="2304256" cy="1524000"/>
          </a:xfrm>
          <a:prstGeom prst="rect">
            <a:avLst/>
          </a:prstGeom>
        </p:spPr>
      </p:pic>
      <p:sp>
        <p:nvSpPr>
          <p:cNvPr id="9" name="8 CuadroTexto"/>
          <p:cNvSpPr txBox="1"/>
          <p:nvPr/>
        </p:nvSpPr>
        <p:spPr>
          <a:xfrm>
            <a:off x="1907704" y="1628800"/>
            <a:ext cx="793102" cy="400110"/>
          </a:xfrm>
          <a:prstGeom prst="rect">
            <a:avLst/>
          </a:prstGeom>
          <a:noFill/>
        </p:spPr>
        <p:txBody>
          <a:bodyPr wrap="none" rtlCol="0">
            <a:spAutoFit/>
          </a:bodyPr>
          <a:lstStyle/>
          <a:p>
            <a:r>
              <a:rPr lang="es-MX" sz="2000" b="1" dirty="0" smtClean="0"/>
              <a:t>Antes</a:t>
            </a:r>
            <a:endParaRPr lang="es-MX" sz="2000" b="1" dirty="0"/>
          </a:p>
        </p:txBody>
      </p:sp>
      <p:sp>
        <p:nvSpPr>
          <p:cNvPr id="10" name="9 CuadroTexto"/>
          <p:cNvSpPr txBox="1"/>
          <p:nvPr/>
        </p:nvSpPr>
        <p:spPr>
          <a:xfrm>
            <a:off x="6444208" y="1628800"/>
            <a:ext cx="828240" cy="400110"/>
          </a:xfrm>
          <a:prstGeom prst="rect">
            <a:avLst/>
          </a:prstGeom>
          <a:noFill/>
        </p:spPr>
        <p:txBody>
          <a:bodyPr wrap="none" rtlCol="0">
            <a:spAutoFit/>
          </a:bodyPr>
          <a:lstStyle/>
          <a:p>
            <a:r>
              <a:rPr lang="es-MX" sz="2000" b="1" dirty="0" smtClean="0"/>
              <a:t>Ahora</a:t>
            </a:r>
            <a:endParaRPr lang="es-MX" sz="2000" b="1" dirty="0"/>
          </a:p>
        </p:txBody>
      </p:sp>
      <p:sp>
        <p:nvSpPr>
          <p:cNvPr id="11" name="10 CuadroTexto"/>
          <p:cNvSpPr txBox="1"/>
          <p:nvPr/>
        </p:nvSpPr>
        <p:spPr>
          <a:xfrm>
            <a:off x="4139952" y="4005064"/>
            <a:ext cx="1216615" cy="400110"/>
          </a:xfrm>
          <a:prstGeom prst="rect">
            <a:avLst/>
          </a:prstGeom>
          <a:noFill/>
        </p:spPr>
        <p:txBody>
          <a:bodyPr wrap="none" rtlCol="0">
            <a:spAutoFit/>
          </a:bodyPr>
          <a:lstStyle/>
          <a:p>
            <a:r>
              <a:rPr lang="es-MX" sz="2000" b="1" dirty="0" smtClean="0"/>
              <a:t>Interiores</a:t>
            </a:r>
            <a:endParaRPr lang="es-MX" sz="2000" b="1" dirty="0"/>
          </a:p>
        </p:txBody>
      </p:sp>
    </p:spTree>
    <p:extLst>
      <p:ext uri="{BB962C8B-B14F-4D97-AF65-F5344CB8AC3E}">
        <p14:creationId xmlns:p14="http://schemas.microsoft.com/office/powerpoint/2010/main" val="25416725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sz="4000" b="1" dirty="0" smtClean="0"/>
              <a:t>Biblioteca de Alejandría</a:t>
            </a:r>
            <a:endParaRPr lang="es-MX" sz="4000" b="1" dirty="0"/>
          </a:p>
        </p:txBody>
      </p:sp>
      <p:sp>
        <p:nvSpPr>
          <p:cNvPr id="3" name="2 Marcador de contenido"/>
          <p:cNvSpPr>
            <a:spLocks noGrp="1"/>
          </p:cNvSpPr>
          <p:nvPr>
            <p:ph sz="quarter" idx="13"/>
          </p:nvPr>
        </p:nvSpPr>
        <p:spPr/>
        <p:txBody>
          <a:bodyPr>
            <a:normAutofit fontScale="62500" lnSpcReduction="20000"/>
          </a:bodyPr>
          <a:lstStyle/>
          <a:p>
            <a:pPr algn="just"/>
            <a:r>
              <a:rPr lang="es-MX" dirty="0" smtClean="0"/>
              <a:t>La </a:t>
            </a:r>
            <a:r>
              <a:rPr lang="es-MX" b="1" dirty="0" smtClean="0">
                <a:solidFill>
                  <a:srgbClr val="FF0000"/>
                </a:solidFill>
              </a:rPr>
              <a:t>Biblioteca Real de Alejandría </a:t>
            </a:r>
            <a:r>
              <a:rPr lang="es-MX" dirty="0" smtClean="0"/>
              <a:t>o </a:t>
            </a:r>
            <a:r>
              <a:rPr lang="es-MX" b="1" dirty="0" smtClean="0">
                <a:solidFill>
                  <a:srgbClr val="FF0000"/>
                </a:solidFill>
              </a:rPr>
              <a:t>Antigua Biblioteca de Alejandría</a:t>
            </a:r>
            <a:r>
              <a:rPr lang="es-MX" dirty="0" smtClean="0"/>
              <a:t>, fue en su época la más grande del mundo. Situada en la ciudad egipcia de Alejandría, se estima que fue fundada a comienzos del </a:t>
            </a:r>
            <a:r>
              <a:rPr lang="es-MX" b="1" dirty="0" smtClean="0">
                <a:solidFill>
                  <a:srgbClr val="FF0000"/>
                </a:solidFill>
              </a:rPr>
              <a:t>siglo III a. C. por </a:t>
            </a:r>
            <a:r>
              <a:rPr lang="es-MX" b="1" dirty="0" err="1" smtClean="0">
                <a:solidFill>
                  <a:srgbClr val="FF0000"/>
                </a:solidFill>
              </a:rPr>
              <a:t>Ptolomeo</a:t>
            </a:r>
            <a:r>
              <a:rPr lang="es-MX" b="1" dirty="0" smtClean="0">
                <a:solidFill>
                  <a:srgbClr val="FF0000"/>
                </a:solidFill>
              </a:rPr>
              <a:t> I </a:t>
            </a:r>
            <a:r>
              <a:rPr lang="es-MX" dirty="0" smtClean="0"/>
              <a:t>como complemento del Museo de </a:t>
            </a:r>
            <a:r>
              <a:rPr lang="es-MX" dirty="0" err="1" smtClean="0"/>
              <a:t>Alejandria</a:t>
            </a:r>
            <a:r>
              <a:rPr lang="es-MX" dirty="0" smtClean="0"/>
              <a:t>, y posteriormente </a:t>
            </a:r>
            <a:r>
              <a:rPr lang="es-MX" b="1" dirty="0" smtClean="0">
                <a:solidFill>
                  <a:srgbClr val="FF0000"/>
                </a:solidFill>
              </a:rPr>
              <a:t>ampliada por su hijo </a:t>
            </a:r>
            <a:r>
              <a:rPr lang="es-MX" b="1" dirty="0" err="1" smtClean="0">
                <a:solidFill>
                  <a:srgbClr val="FF0000"/>
                </a:solidFill>
              </a:rPr>
              <a:t>Ptolomeo</a:t>
            </a:r>
            <a:r>
              <a:rPr lang="es-MX" b="1" dirty="0" smtClean="0">
                <a:solidFill>
                  <a:srgbClr val="FF0000"/>
                </a:solidFill>
              </a:rPr>
              <a:t> II Filadelfo</a:t>
            </a:r>
            <a:r>
              <a:rPr lang="es-MX" dirty="0" smtClean="0"/>
              <a:t>, llegando a albergar una enorme cantidad de </a:t>
            </a:r>
            <a:r>
              <a:rPr lang="es-MX" b="1" dirty="0" smtClean="0">
                <a:solidFill>
                  <a:srgbClr val="FF0000"/>
                </a:solidFill>
              </a:rPr>
              <a:t>manuscritos</a:t>
            </a:r>
            <a:r>
              <a:rPr lang="es-MX" dirty="0" smtClean="0"/>
              <a:t>. Hay que recordar que Ptolomeo I fue general y amigo de Alejandro Magno que tras su muerte y descomposición del imperio, recaló en Egipto donde fundó su propia dinastía.</a:t>
            </a:r>
            <a:r>
              <a:rPr lang="es-MX" sz="1800" dirty="0">
                <a:solidFill>
                  <a:prstClr val="black">
                    <a:lumMod val="85000"/>
                    <a:lumOff val="15000"/>
                  </a:prstClr>
                </a:solidFill>
              </a:rPr>
              <a:t> (</a:t>
            </a:r>
            <a:r>
              <a:rPr lang="es-MX" sz="1800" dirty="0" err="1">
                <a:solidFill>
                  <a:prstClr val="black">
                    <a:lumMod val="85000"/>
                    <a:lumOff val="15000"/>
                  </a:prstClr>
                </a:solidFill>
              </a:rPr>
              <a:t>Alkan</a:t>
            </a:r>
            <a:r>
              <a:rPr lang="es-MX" sz="1800" dirty="0">
                <a:solidFill>
                  <a:prstClr val="black">
                    <a:lumMod val="85000"/>
                    <a:lumOff val="15000"/>
                  </a:prstClr>
                </a:solidFill>
              </a:rPr>
              <a:t>, </a:t>
            </a:r>
            <a:r>
              <a:rPr lang="es-MX" sz="1800" dirty="0" err="1">
                <a:solidFill>
                  <a:prstClr val="black">
                    <a:lumMod val="85000"/>
                    <a:lumOff val="15000"/>
                  </a:prstClr>
                </a:solidFill>
              </a:rPr>
              <a:t>Nazli</a:t>
            </a:r>
            <a:r>
              <a:rPr lang="es-MX" sz="1800" dirty="0">
                <a:solidFill>
                  <a:prstClr val="black">
                    <a:lumMod val="85000"/>
                    <a:lumOff val="15000"/>
                  </a:prstClr>
                </a:solidFill>
              </a:rPr>
              <a:t>, 2008)</a:t>
            </a:r>
            <a:endParaRPr lang="es-MX" dirty="0" smtClean="0"/>
          </a:p>
        </p:txBody>
      </p:sp>
      <p:pic>
        <p:nvPicPr>
          <p:cNvPr id="6" name="5 Marcador de contenido" descr="BIB ALEJANDRIA.jpg"/>
          <p:cNvPicPr>
            <a:picLocks noGrp="1" noChangeAspect="1"/>
          </p:cNvPicPr>
          <p:nvPr>
            <p:ph sz="quarter" idx="14"/>
          </p:nvPr>
        </p:nvPicPr>
        <p:blipFill>
          <a:blip r:embed="rId2" cstate="print"/>
          <a:stretch>
            <a:fillRect/>
          </a:stretch>
        </p:blipFill>
        <p:spPr>
          <a:xfrm>
            <a:off x="6531851" y="2204864"/>
            <a:ext cx="2496277" cy="1872208"/>
          </a:xfrm>
        </p:spPr>
      </p:pic>
      <p:pic>
        <p:nvPicPr>
          <p:cNvPr id="7" name="6 Imagen" descr="BIB ADRIA.png"/>
          <p:cNvPicPr>
            <a:picLocks noChangeAspect="1"/>
          </p:cNvPicPr>
          <p:nvPr/>
        </p:nvPicPr>
        <p:blipFill>
          <a:blip r:embed="rId3" cstate="print"/>
          <a:stretch>
            <a:fillRect/>
          </a:stretch>
        </p:blipFill>
        <p:spPr>
          <a:xfrm>
            <a:off x="4572000" y="4675584"/>
            <a:ext cx="1996440" cy="1470660"/>
          </a:xfrm>
          <a:prstGeom prst="rect">
            <a:avLst/>
          </a:prstGeom>
        </p:spPr>
      </p:pic>
      <p:pic>
        <p:nvPicPr>
          <p:cNvPr id="8" name="7 Imagen" descr="imagesCAZRAQ1Z.jpg"/>
          <p:cNvPicPr>
            <a:picLocks noChangeAspect="1"/>
          </p:cNvPicPr>
          <p:nvPr/>
        </p:nvPicPr>
        <p:blipFill>
          <a:blip r:embed="rId4" cstate="print"/>
          <a:stretch>
            <a:fillRect/>
          </a:stretch>
        </p:blipFill>
        <p:spPr>
          <a:xfrm>
            <a:off x="6786722" y="4653136"/>
            <a:ext cx="2095500" cy="1394460"/>
          </a:xfrm>
          <a:prstGeom prst="rect">
            <a:avLst/>
          </a:prstGeom>
        </p:spPr>
      </p:pic>
      <p:pic>
        <p:nvPicPr>
          <p:cNvPr id="9" name="8 Imagen" descr="imagesCASGOBEJ.jpg"/>
          <p:cNvPicPr>
            <a:picLocks noChangeAspect="1"/>
          </p:cNvPicPr>
          <p:nvPr/>
        </p:nvPicPr>
        <p:blipFill>
          <a:blip r:embed="rId5" cstate="print"/>
          <a:stretch>
            <a:fillRect/>
          </a:stretch>
        </p:blipFill>
        <p:spPr>
          <a:xfrm>
            <a:off x="4788024" y="2204864"/>
            <a:ext cx="1447800" cy="2026920"/>
          </a:xfrm>
          <a:prstGeom prst="rect">
            <a:avLst/>
          </a:prstGeom>
        </p:spPr>
      </p:pic>
    </p:spTree>
    <p:extLst>
      <p:ext uri="{BB962C8B-B14F-4D97-AF65-F5344CB8AC3E}">
        <p14:creationId xmlns:p14="http://schemas.microsoft.com/office/powerpoint/2010/main" val="16243954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ctr">
              <a:buNone/>
            </a:pPr>
            <a:endParaRPr lang="es-MX" dirty="0" smtClean="0"/>
          </a:p>
          <a:p>
            <a:pPr marL="0" indent="0" algn="ctr">
              <a:buNone/>
            </a:pPr>
            <a:r>
              <a:rPr lang="es-MX" dirty="0" smtClean="0"/>
              <a:t>La Biblioteca creció durante el reinado de todos </a:t>
            </a:r>
            <a:r>
              <a:rPr lang="es-MX" b="1" dirty="0" smtClean="0">
                <a:solidFill>
                  <a:srgbClr val="FF0000"/>
                </a:solidFill>
              </a:rPr>
              <a:t>los </a:t>
            </a:r>
            <a:r>
              <a:rPr lang="es-MX" b="1" dirty="0" err="1" smtClean="0">
                <a:solidFill>
                  <a:srgbClr val="FF0000"/>
                </a:solidFill>
              </a:rPr>
              <a:t>Ptoloemo</a:t>
            </a:r>
            <a:r>
              <a:rPr lang="es-MX" dirty="0" smtClean="0"/>
              <a:t>, que nunca se desentendieron de ella porque todos ellos eran cultos y aficionados a las letras. Tras </a:t>
            </a:r>
            <a:r>
              <a:rPr lang="es-MX" b="1" dirty="0" err="1" smtClean="0">
                <a:solidFill>
                  <a:srgbClr val="FF0000"/>
                </a:solidFill>
              </a:rPr>
              <a:t>Ptolomeo</a:t>
            </a:r>
            <a:r>
              <a:rPr lang="es-MX" b="1" dirty="0" smtClean="0">
                <a:solidFill>
                  <a:srgbClr val="FF0000"/>
                </a:solidFill>
              </a:rPr>
              <a:t> VIII</a:t>
            </a:r>
            <a:r>
              <a:rPr lang="es-MX" dirty="0" smtClean="0"/>
              <a:t>, comenzó su </a:t>
            </a:r>
            <a:r>
              <a:rPr lang="es-MX" b="1" dirty="0" smtClean="0">
                <a:solidFill>
                  <a:srgbClr val="FF0000"/>
                </a:solidFill>
              </a:rPr>
              <a:t>decadencia</a:t>
            </a:r>
            <a:r>
              <a:rPr lang="es-MX" dirty="0" smtClean="0"/>
              <a:t> por las revueltas y persecuciones que forzaron la emigración de muchos sabios. </a:t>
            </a:r>
          </a:p>
          <a:p>
            <a:endParaRPr lang="es-MX" dirty="0"/>
          </a:p>
        </p:txBody>
      </p:sp>
      <p:sp>
        <p:nvSpPr>
          <p:cNvPr id="2" name="1 Título"/>
          <p:cNvSpPr>
            <a:spLocks noGrp="1"/>
          </p:cNvSpPr>
          <p:nvPr>
            <p:ph type="title"/>
          </p:nvPr>
        </p:nvSpPr>
        <p:spPr/>
        <p:txBody>
          <a:bodyPr/>
          <a:lstStyle/>
          <a:p>
            <a:endParaRPr lang="es-MX"/>
          </a:p>
        </p:txBody>
      </p:sp>
    </p:spTree>
    <p:extLst>
      <p:ext uri="{BB962C8B-B14F-4D97-AF65-F5344CB8AC3E}">
        <p14:creationId xmlns:p14="http://schemas.microsoft.com/office/powerpoint/2010/main" val="13202566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r>
              <a:rPr lang="es-MX" dirty="0" smtClean="0"/>
              <a:t>No hay demasiados datos en cuanto a la colección de libros que esta biblioteca conservaba. Nos quedan pequeñas crónicas como la que cuenta </a:t>
            </a:r>
            <a:r>
              <a:rPr lang="es-MX" b="1" dirty="0" smtClean="0">
                <a:solidFill>
                  <a:srgbClr val="FF0000"/>
                </a:solidFill>
              </a:rPr>
              <a:t>Galeno</a:t>
            </a:r>
            <a:r>
              <a:rPr lang="es-MX" dirty="0" smtClean="0"/>
              <a:t> (médico, siglo II d.C.) que en sus comentarios a </a:t>
            </a:r>
            <a:r>
              <a:rPr lang="es-MX" b="1" dirty="0" smtClean="0">
                <a:solidFill>
                  <a:srgbClr val="FF0000"/>
                </a:solidFill>
              </a:rPr>
              <a:t>Hipócrates</a:t>
            </a:r>
            <a:r>
              <a:rPr lang="es-MX" dirty="0" smtClean="0"/>
              <a:t> se refiere al embargo que efectuó Alejandría sobre los libros que se encontraban en los barcos  en el puerto. Estos eran llevados a la biblioteca, </a:t>
            </a:r>
            <a:r>
              <a:rPr lang="es-MX" b="1" dirty="0" smtClean="0">
                <a:solidFill>
                  <a:srgbClr val="FF0000"/>
                </a:solidFill>
              </a:rPr>
              <a:t>copiados</a:t>
            </a:r>
            <a:r>
              <a:rPr lang="es-MX" dirty="0" smtClean="0"/>
              <a:t> con rapidez y la copia </a:t>
            </a:r>
            <a:r>
              <a:rPr lang="es-MX" dirty="0"/>
              <a:t>(</a:t>
            </a:r>
            <a:r>
              <a:rPr lang="es-MX" dirty="0" smtClean="0"/>
              <a:t>no el original) entregada a su dueño. </a:t>
            </a:r>
          </a:p>
          <a:p>
            <a:endParaRPr lang="es-MX" dirty="0"/>
          </a:p>
        </p:txBody>
      </p:sp>
      <p:sp>
        <p:nvSpPr>
          <p:cNvPr id="2" name="1 Título"/>
          <p:cNvSpPr>
            <a:spLocks noGrp="1"/>
          </p:cNvSpPr>
          <p:nvPr>
            <p:ph type="title"/>
          </p:nvPr>
        </p:nvSpPr>
        <p:spPr/>
        <p:txBody>
          <a:bodyPr/>
          <a:lstStyle/>
          <a:p>
            <a:endParaRPr lang="es-MX"/>
          </a:p>
        </p:txBody>
      </p:sp>
    </p:spTree>
    <p:extLst>
      <p:ext uri="{BB962C8B-B14F-4D97-AF65-F5344CB8AC3E}">
        <p14:creationId xmlns:p14="http://schemas.microsoft.com/office/powerpoint/2010/main" val="29231829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ctr">
              <a:buNone/>
            </a:pPr>
            <a:r>
              <a:rPr lang="es-MX" dirty="0" smtClean="0"/>
              <a:t>También habla de la falsificación de obras que eran difíciles de conseguir. Cuando entraba un </a:t>
            </a:r>
            <a:r>
              <a:rPr lang="es-MX" b="1" dirty="0" smtClean="0">
                <a:solidFill>
                  <a:srgbClr val="FF0000"/>
                </a:solidFill>
              </a:rPr>
              <a:t>libro nuevo en la Biblioteca </a:t>
            </a:r>
            <a:r>
              <a:rPr lang="es-MX" dirty="0"/>
              <a:t>é</a:t>
            </a:r>
            <a:r>
              <a:rPr lang="es-MX" dirty="0" smtClean="0"/>
              <a:t>ste se depositaba en almacenes, con la </a:t>
            </a:r>
            <a:r>
              <a:rPr lang="es-MX" b="1" dirty="0" smtClean="0">
                <a:solidFill>
                  <a:srgbClr val="FF0000"/>
                </a:solidFill>
              </a:rPr>
              <a:t>etiqueta donde constaba la procedencia</a:t>
            </a:r>
            <a:r>
              <a:rPr lang="es-MX" dirty="0" smtClean="0"/>
              <a:t>, nombre del poseedor o vendedor, responsable del texto o el lugar. No se sabe cuantas obras había pero su número impresionó a los antiguos. Se cree que pudo haber unas </a:t>
            </a:r>
            <a:r>
              <a:rPr lang="es-MX" b="1" dirty="0" smtClean="0">
                <a:solidFill>
                  <a:srgbClr val="FF0000"/>
                </a:solidFill>
              </a:rPr>
              <a:t>90 obras repartidas en unos 400.000 volúmenes</a:t>
            </a:r>
            <a:endParaRPr lang="es-MX" b="1" dirty="0">
              <a:solidFill>
                <a:srgbClr val="FF0000"/>
              </a:solidFill>
            </a:endParaRPr>
          </a:p>
        </p:txBody>
      </p:sp>
      <p:sp>
        <p:nvSpPr>
          <p:cNvPr id="2" name="1 Título"/>
          <p:cNvSpPr>
            <a:spLocks noGrp="1"/>
          </p:cNvSpPr>
          <p:nvPr>
            <p:ph type="title"/>
          </p:nvPr>
        </p:nvSpPr>
        <p:spPr/>
        <p:txBody>
          <a:bodyPr/>
          <a:lstStyle/>
          <a:p>
            <a:endParaRPr lang="es-MX"/>
          </a:p>
        </p:txBody>
      </p:sp>
    </p:spTree>
    <p:extLst>
      <p:ext uri="{BB962C8B-B14F-4D97-AF65-F5344CB8AC3E}">
        <p14:creationId xmlns:p14="http://schemas.microsoft.com/office/powerpoint/2010/main" val="20159163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Biblioteca de </a:t>
            </a:r>
            <a:r>
              <a:rPr lang="es-MX" dirty="0" err="1" smtClean="0"/>
              <a:t>Pérgamo</a:t>
            </a:r>
            <a:endParaRPr lang="es-MX" dirty="0"/>
          </a:p>
        </p:txBody>
      </p:sp>
      <p:sp>
        <p:nvSpPr>
          <p:cNvPr id="3" name="2 Marcador de contenido"/>
          <p:cNvSpPr>
            <a:spLocks noGrp="1"/>
          </p:cNvSpPr>
          <p:nvPr>
            <p:ph sz="quarter" idx="13"/>
          </p:nvPr>
        </p:nvSpPr>
        <p:spPr>
          <a:xfrm>
            <a:off x="457200" y="1600200"/>
            <a:ext cx="4038600" cy="4762996"/>
          </a:xfrm>
        </p:spPr>
        <p:txBody>
          <a:bodyPr>
            <a:normAutofit fontScale="25000" lnSpcReduction="20000"/>
          </a:bodyPr>
          <a:lstStyle/>
          <a:p>
            <a:pPr algn="just">
              <a:lnSpc>
                <a:spcPct val="120000"/>
              </a:lnSpc>
              <a:buNone/>
            </a:pPr>
            <a:r>
              <a:rPr lang="es-MX" dirty="0" smtClean="0"/>
              <a:t>	</a:t>
            </a:r>
          </a:p>
          <a:p>
            <a:pPr algn="just">
              <a:lnSpc>
                <a:spcPct val="120000"/>
              </a:lnSpc>
              <a:buNone/>
            </a:pPr>
            <a:endParaRPr lang="es-MX" sz="7200" dirty="0"/>
          </a:p>
          <a:p>
            <a:pPr algn="just">
              <a:lnSpc>
                <a:spcPct val="120000"/>
              </a:lnSpc>
              <a:buNone/>
            </a:pPr>
            <a:r>
              <a:rPr lang="es-MX" sz="7200" dirty="0" smtClean="0"/>
              <a:t>	Fue una de las grandes bibliotecas de la antigüedad que rivalizó con la Biblioteca de Alejandría. Los reyes de </a:t>
            </a:r>
            <a:r>
              <a:rPr lang="es-MX" sz="7200" b="1" dirty="0" err="1" smtClean="0">
                <a:solidFill>
                  <a:srgbClr val="FF0000"/>
                </a:solidFill>
              </a:rPr>
              <a:t>Pérgamo</a:t>
            </a:r>
            <a:r>
              <a:rPr lang="es-MX" sz="7200" dirty="0" smtClean="0"/>
              <a:t>, fueron grandes protectores del arte. </a:t>
            </a:r>
          </a:p>
          <a:p>
            <a:pPr algn="just">
              <a:lnSpc>
                <a:spcPct val="120000"/>
              </a:lnSpc>
              <a:buNone/>
            </a:pPr>
            <a:endParaRPr lang="es-MX" sz="7200" dirty="0" smtClean="0"/>
          </a:p>
          <a:p>
            <a:pPr algn="just">
              <a:lnSpc>
                <a:spcPct val="120000"/>
              </a:lnSpc>
              <a:buNone/>
            </a:pPr>
            <a:r>
              <a:rPr lang="es-MX" sz="7200" dirty="0" smtClean="0"/>
              <a:t>	En la Acrópolis estaba el altar de Zeus y el templo de Atenea. Junto a éste, había un patio cerrado con dos pórticos con columnas y adosada a uno de ellos una gran sala en la que parece estaba instalada la Biblioteca. Según narra </a:t>
            </a:r>
            <a:r>
              <a:rPr lang="es-MX" sz="7200" b="1" dirty="0" err="1" smtClean="0">
                <a:solidFill>
                  <a:srgbClr val="FF0000"/>
                </a:solidFill>
              </a:rPr>
              <a:t>Estrabón</a:t>
            </a:r>
            <a:r>
              <a:rPr lang="es-MX" sz="7200" dirty="0" smtClean="0"/>
              <a:t>, fue fundada por </a:t>
            </a:r>
            <a:r>
              <a:rPr lang="es-MX" sz="7200" b="1" dirty="0" err="1" smtClean="0">
                <a:solidFill>
                  <a:srgbClr val="FF0000"/>
                </a:solidFill>
              </a:rPr>
              <a:t>Eumenes</a:t>
            </a:r>
            <a:r>
              <a:rPr lang="es-MX" sz="7200" b="1" dirty="0" smtClean="0">
                <a:solidFill>
                  <a:srgbClr val="FF0000"/>
                </a:solidFill>
              </a:rPr>
              <a:t> II</a:t>
            </a:r>
          </a:p>
        </p:txBody>
      </p:sp>
      <p:pic>
        <p:nvPicPr>
          <p:cNvPr id="5" name="4 Marcador de contenido" descr="pérgamo1.png"/>
          <p:cNvPicPr>
            <a:picLocks noGrp="1" noChangeAspect="1"/>
          </p:cNvPicPr>
          <p:nvPr>
            <p:ph sz="quarter" idx="14"/>
          </p:nvPr>
        </p:nvPicPr>
        <p:blipFill>
          <a:blip r:embed="rId2" cstate="print"/>
          <a:stretch>
            <a:fillRect/>
          </a:stretch>
        </p:blipFill>
        <p:spPr>
          <a:xfrm>
            <a:off x="5737932" y="2132856"/>
            <a:ext cx="2448272" cy="2448272"/>
          </a:xfrm>
        </p:spPr>
      </p:pic>
      <p:pic>
        <p:nvPicPr>
          <p:cNvPr id="7" name="6 Imagen" descr="pergamo2.jpg"/>
          <p:cNvPicPr>
            <a:picLocks noChangeAspect="1"/>
          </p:cNvPicPr>
          <p:nvPr/>
        </p:nvPicPr>
        <p:blipFill>
          <a:blip r:embed="rId3" cstate="print"/>
          <a:stretch>
            <a:fillRect/>
          </a:stretch>
        </p:blipFill>
        <p:spPr>
          <a:xfrm>
            <a:off x="5076056" y="4797152"/>
            <a:ext cx="3772024" cy="1566044"/>
          </a:xfrm>
          <a:prstGeom prst="rect">
            <a:avLst/>
          </a:prstGeom>
        </p:spPr>
      </p:pic>
    </p:spTree>
    <p:extLst>
      <p:ext uri="{BB962C8B-B14F-4D97-AF65-F5344CB8AC3E}">
        <p14:creationId xmlns:p14="http://schemas.microsoft.com/office/powerpoint/2010/main" val="6459750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pic>
        <p:nvPicPr>
          <p:cNvPr id="6" name="5 Marcador de contenido" descr="arqiímedes.jpg"/>
          <p:cNvPicPr>
            <a:picLocks noGrp="1" noChangeAspect="1"/>
          </p:cNvPicPr>
          <p:nvPr>
            <p:ph sz="quarter" idx="13"/>
          </p:nvPr>
        </p:nvPicPr>
        <p:blipFill>
          <a:blip r:embed="rId2" cstate="print"/>
          <a:stretch>
            <a:fillRect/>
          </a:stretch>
        </p:blipFill>
        <p:spPr>
          <a:xfrm>
            <a:off x="1649493" y="2564904"/>
            <a:ext cx="2569348" cy="3876675"/>
          </a:xfrm>
        </p:spPr>
      </p:pic>
      <p:sp>
        <p:nvSpPr>
          <p:cNvPr id="5" name="4 Marcador de contenido"/>
          <p:cNvSpPr>
            <a:spLocks noGrp="1"/>
          </p:cNvSpPr>
          <p:nvPr>
            <p:ph sz="quarter" idx="14"/>
          </p:nvPr>
        </p:nvSpPr>
        <p:spPr/>
        <p:txBody>
          <a:bodyPr>
            <a:normAutofit fontScale="85000" lnSpcReduction="20000"/>
          </a:bodyPr>
          <a:lstStyle/>
          <a:p>
            <a:pPr algn="just">
              <a:buNone/>
            </a:pPr>
            <a:r>
              <a:rPr lang="es-MX" dirty="0" smtClean="0"/>
              <a:t>	En esta biblioteca se guardaron con gran celo y durante cien años los </a:t>
            </a:r>
            <a:r>
              <a:rPr lang="es-MX" b="1" dirty="0" smtClean="0">
                <a:solidFill>
                  <a:srgbClr val="FF0000"/>
                </a:solidFill>
              </a:rPr>
              <a:t>manuscritos de Aristóteles</a:t>
            </a:r>
            <a:r>
              <a:rPr lang="es-MX" dirty="0" smtClean="0"/>
              <a:t>, sin hacer ediciones y sin publicarse. Sólo cuando llegaron a Roma y bajo la insistencia  del político y escritor </a:t>
            </a:r>
            <a:r>
              <a:rPr lang="es-MX" b="1" dirty="0" smtClean="0">
                <a:solidFill>
                  <a:srgbClr val="FF0000"/>
                </a:solidFill>
              </a:rPr>
              <a:t>Cicerón</a:t>
            </a:r>
            <a:r>
              <a:rPr lang="es-MX" dirty="0" smtClean="0"/>
              <a:t> se procedió a editarlos y darlos a conocer no sólo a los estudiosos de las bibliotecas sino a todo el que quisiera leerlos.</a:t>
            </a:r>
          </a:p>
          <a:p>
            <a:endParaRPr lang="es-MX" dirty="0"/>
          </a:p>
        </p:txBody>
      </p:sp>
      <p:pic>
        <p:nvPicPr>
          <p:cNvPr id="7" name="6 Imagen" descr="organon de aristóteles.jpg"/>
          <p:cNvPicPr>
            <a:picLocks noChangeAspect="1"/>
          </p:cNvPicPr>
          <p:nvPr/>
        </p:nvPicPr>
        <p:blipFill>
          <a:blip r:embed="rId3" cstate="print"/>
          <a:stretch>
            <a:fillRect/>
          </a:stretch>
        </p:blipFill>
        <p:spPr>
          <a:xfrm>
            <a:off x="611560" y="836712"/>
            <a:ext cx="2079061" cy="3095992"/>
          </a:xfrm>
          <a:prstGeom prst="rect">
            <a:avLst/>
          </a:prstGeom>
        </p:spPr>
      </p:pic>
      <p:sp>
        <p:nvSpPr>
          <p:cNvPr id="8" name="7 CuadroTexto"/>
          <p:cNvSpPr txBox="1"/>
          <p:nvPr/>
        </p:nvSpPr>
        <p:spPr>
          <a:xfrm>
            <a:off x="3051369" y="5373216"/>
            <a:ext cx="1704314" cy="646331"/>
          </a:xfrm>
          <a:prstGeom prst="rect">
            <a:avLst/>
          </a:prstGeom>
          <a:noFill/>
        </p:spPr>
        <p:txBody>
          <a:bodyPr wrap="none" rtlCol="0">
            <a:spAutoFit/>
          </a:bodyPr>
          <a:lstStyle/>
          <a:p>
            <a:pPr algn="ctr"/>
            <a:r>
              <a:rPr lang="es-MX" b="1" dirty="0" smtClean="0"/>
              <a:t>Manuscrito de</a:t>
            </a:r>
          </a:p>
          <a:p>
            <a:pPr algn="ctr"/>
            <a:r>
              <a:rPr lang="es-MX" b="1" dirty="0" smtClean="0"/>
              <a:t>Arquímedes </a:t>
            </a:r>
            <a:endParaRPr lang="es-MX" b="1" dirty="0"/>
          </a:p>
        </p:txBody>
      </p:sp>
      <p:sp>
        <p:nvSpPr>
          <p:cNvPr id="9" name="8 CuadroTexto"/>
          <p:cNvSpPr txBox="1"/>
          <p:nvPr/>
        </p:nvSpPr>
        <p:spPr>
          <a:xfrm>
            <a:off x="988087" y="4077072"/>
            <a:ext cx="1326005" cy="923330"/>
          </a:xfrm>
          <a:prstGeom prst="rect">
            <a:avLst/>
          </a:prstGeom>
          <a:noFill/>
        </p:spPr>
        <p:txBody>
          <a:bodyPr wrap="none" rtlCol="0">
            <a:spAutoFit/>
          </a:bodyPr>
          <a:lstStyle/>
          <a:p>
            <a:pPr algn="ctr"/>
            <a:r>
              <a:rPr lang="es-MX" b="1" dirty="0" err="1" smtClean="0"/>
              <a:t>Organón</a:t>
            </a:r>
            <a:r>
              <a:rPr lang="es-MX" b="1" dirty="0" smtClean="0"/>
              <a:t> </a:t>
            </a:r>
          </a:p>
          <a:p>
            <a:pPr algn="ctr"/>
            <a:r>
              <a:rPr lang="es-MX" b="1" dirty="0"/>
              <a:t>d</a:t>
            </a:r>
            <a:r>
              <a:rPr lang="es-MX" b="1" dirty="0" smtClean="0"/>
              <a:t>e</a:t>
            </a:r>
          </a:p>
          <a:p>
            <a:pPr algn="ctr"/>
            <a:r>
              <a:rPr lang="es-MX" b="1" dirty="0" smtClean="0"/>
              <a:t>Aristóteles</a:t>
            </a:r>
            <a:endParaRPr lang="es-MX" b="1" dirty="0"/>
          </a:p>
        </p:txBody>
      </p:sp>
    </p:spTree>
    <p:extLst>
      <p:ext uri="{BB962C8B-B14F-4D97-AF65-F5344CB8AC3E}">
        <p14:creationId xmlns:p14="http://schemas.microsoft.com/office/powerpoint/2010/main" val="32926396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5" name="4 Marcador de texto"/>
          <p:cNvSpPr>
            <a:spLocks noGrp="1"/>
          </p:cNvSpPr>
          <p:nvPr>
            <p:ph type="body" idx="1"/>
          </p:nvPr>
        </p:nvSpPr>
        <p:spPr/>
        <p:txBody>
          <a:bodyPr/>
          <a:lstStyle/>
          <a:p>
            <a:endParaRPr lang="es-MX"/>
          </a:p>
        </p:txBody>
      </p:sp>
      <p:sp>
        <p:nvSpPr>
          <p:cNvPr id="3" name="2 Marcador de contenido"/>
          <p:cNvSpPr>
            <a:spLocks noGrp="1"/>
          </p:cNvSpPr>
          <p:nvPr>
            <p:ph sz="half" idx="2"/>
          </p:nvPr>
        </p:nvSpPr>
        <p:spPr>
          <a:xfrm>
            <a:off x="539552" y="1412776"/>
            <a:ext cx="4040188" cy="4782517"/>
          </a:xfrm>
        </p:spPr>
        <p:txBody>
          <a:bodyPr>
            <a:normAutofit fontScale="55000" lnSpcReduction="20000"/>
          </a:bodyPr>
          <a:lstStyle/>
          <a:p>
            <a:pPr marL="0" indent="0" algn="just">
              <a:lnSpc>
                <a:spcPct val="170000"/>
              </a:lnSpc>
              <a:buNone/>
            </a:pPr>
            <a:endParaRPr lang="es-MX" dirty="0" smtClean="0"/>
          </a:p>
          <a:p>
            <a:pPr marL="0" indent="0" algn="just">
              <a:lnSpc>
                <a:spcPct val="170000"/>
              </a:lnSpc>
              <a:buNone/>
            </a:pPr>
            <a:endParaRPr lang="es-MX" dirty="0"/>
          </a:p>
          <a:p>
            <a:pPr marL="0" indent="0" algn="just">
              <a:lnSpc>
                <a:spcPct val="170000"/>
              </a:lnSpc>
              <a:buNone/>
            </a:pPr>
            <a:r>
              <a:rPr lang="es-MX" dirty="0" smtClean="0"/>
              <a:t>Además, según narra </a:t>
            </a:r>
            <a:r>
              <a:rPr lang="es-MX" b="1" dirty="0" smtClean="0">
                <a:solidFill>
                  <a:srgbClr val="FF0000"/>
                </a:solidFill>
              </a:rPr>
              <a:t>Plinio el Viejo </a:t>
            </a:r>
            <a:r>
              <a:rPr lang="es-MX" dirty="0" smtClean="0"/>
              <a:t>sobre el origen del </a:t>
            </a:r>
            <a:r>
              <a:rPr lang="es-MX" b="1" dirty="0" smtClean="0">
                <a:solidFill>
                  <a:srgbClr val="FF0000"/>
                </a:solidFill>
              </a:rPr>
              <a:t>pergamino</a:t>
            </a:r>
            <a:r>
              <a:rPr lang="es-MX" dirty="0" smtClean="0"/>
              <a:t>, éste lo inventaron los </a:t>
            </a:r>
            <a:r>
              <a:rPr lang="es-MX" b="1" dirty="0" smtClean="0">
                <a:solidFill>
                  <a:srgbClr val="FF0000"/>
                </a:solidFill>
              </a:rPr>
              <a:t>reyes de </a:t>
            </a:r>
            <a:r>
              <a:rPr lang="es-MX" b="1" dirty="0" err="1" smtClean="0">
                <a:solidFill>
                  <a:srgbClr val="FF0000"/>
                </a:solidFill>
              </a:rPr>
              <a:t>Pérgamo</a:t>
            </a:r>
            <a:r>
              <a:rPr lang="es-MX" b="1" dirty="0" smtClean="0">
                <a:solidFill>
                  <a:srgbClr val="FF0000"/>
                </a:solidFill>
              </a:rPr>
              <a:t> </a:t>
            </a:r>
            <a:r>
              <a:rPr lang="es-MX" dirty="0" smtClean="0"/>
              <a:t>porque los Ptolomeo, celosos de la nueva biblioteca habrían prohibido su exportación a </a:t>
            </a:r>
            <a:r>
              <a:rPr lang="es-MX" dirty="0" err="1" smtClean="0"/>
              <a:t>Pérgamo</a:t>
            </a:r>
            <a:r>
              <a:rPr lang="es-MX" dirty="0" smtClean="0"/>
              <a:t>. Según narra Plutarco en sus Vidas paralelas, más tarde, como recompensa por las pérdidas, </a:t>
            </a:r>
            <a:r>
              <a:rPr lang="es-MX" b="1" dirty="0" smtClean="0">
                <a:solidFill>
                  <a:srgbClr val="FF0000"/>
                </a:solidFill>
              </a:rPr>
              <a:t>Marco Antonio </a:t>
            </a:r>
            <a:r>
              <a:rPr lang="es-MX" dirty="0" smtClean="0"/>
              <a:t>habría mandado al </a:t>
            </a:r>
            <a:r>
              <a:rPr lang="es-MX" dirty="0" err="1" smtClean="0"/>
              <a:t>Serapeo</a:t>
            </a:r>
            <a:r>
              <a:rPr lang="es-MX" dirty="0" smtClean="0"/>
              <a:t> de Alejandría 200.000 volúmenes de la biblioteca de </a:t>
            </a:r>
            <a:r>
              <a:rPr lang="es-MX" dirty="0" err="1" smtClean="0"/>
              <a:t>Pérgamo</a:t>
            </a:r>
            <a:r>
              <a:rPr lang="es-MX" dirty="0" smtClean="0"/>
              <a:t>, que ya había sido saqueada con anterioridad por causa de las luchas políticas que hubo en Asia Menor en aquellos años. Éste fue el fin de la segunda gran biblioteca de la Antigüedad</a:t>
            </a:r>
          </a:p>
          <a:p>
            <a:endParaRPr lang="es-MX" dirty="0"/>
          </a:p>
        </p:txBody>
      </p:sp>
      <p:sp>
        <p:nvSpPr>
          <p:cNvPr id="6" name="5 Marcador de texto"/>
          <p:cNvSpPr>
            <a:spLocks noGrp="1"/>
          </p:cNvSpPr>
          <p:nvPr>
            <p:ph type="body" sz="quarter" idx="3"/>
          </p:nvPr>
        </p:nvSpPr>
        <p:spPr/>
        <p:txBody>
          <a:bodyPr/>
          <a:lstStyle/>
          <a:p>
            <a:endParaRPr lang="es-MX"/>
          </a:p>
        </p:txBody>
      </p:sp>
      <p:pic>
        <p:nvPicPr>
          <p:cNvPr id="8" name="7 Marcador de contenido" descr="220px-M_Antonius.jpg"/>
          <p:cNvPicPr>
            <a:picLocks noGrp="1" noChangeAspect="1"/>
          </p:cNvPicPr>
          <p:nvPr>
            <p:ph sz="quarter" idx="4"/>
          </p:nvPr>
        </p:nvPicPr>
        <p:blipFill>
          <a:blip r:embed="rId2" cstate="print"/>
          <a:stretch>
            <a:fillRect/>
          </a:stretch>
        </p:blipFill>
        <p:spPr>
          <a:xfrm>
            <a:off x="5364089" y="2132856"/>
            <a:ext cx="2848464" cy="3715950"/>
          </a:xfrm>
        </p:spPr>
      </p:pic>
    </p:spTree>
    <p:extLst>
      <p:ext uri="{BB962C8B-B14F-4D97-AF65-F5344CB8AC3E}">
        <p14:creationId xmlns:p14="http://schemas.microsoft.com/office/powerpoint/2010/main" val="35794483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marL="0" indent="0" algn="ctr">
              <a:buNone/>
            </a:pPr>
            <a:endParaRPr lang="es-MX" b="1" dirty="0" smtClean="0"/>
          </a:p>
          <a:p>
            <a:pPr marL="0" indent="0" algn="ctr">
              <a:buNone/>
            </a:pPr>
            <a:endParaRPr lang="es-MX" b="1" dirty="0"/>
          </a:p>
          <a:p>
            <a:pPr marL="0" indent="0" algn="ctr">
              <a:buNone/>
            </a:pPr>
            <a:endParaRPr lang="es-MX" b="1" dirty="0" smtClean="0"/>
          </a:p>
          <a:p>
            <a:pPr marL="0" indent="0" algn="ctr">
              <a:buNone/>
            </a:pPr>
            <a:r>
              <a:rPr lang="es-MX" sz="4300" b="1" dirty="0" smtClean="0"/>
              <a:t>Historia de las bibliotecas </a:t>
            </a:r>
          </a:p>
          <a:p>
            <a:endParaRPr lang="es-MX" dirty="0"/>
          </a:p>
          <a:p>
            <a:endParaRPr lang="es-MX" dirty="0" smtClean="0"/>
          </a:p>
          <a:p>
            <a:endParaRPr lang="es-MX" dirty="0"/>
          </a:p>
          <a:p>
            <a:pPr marL="0" indent="0" algn="r">
              <a:buNone/>
            </a:pPr>
            <a:r>
              <a:rPr lang="es-MX" sz="2400" dirty="0" smtClean="0"/>
              <a:t>Material elaborado por:</a:t>
            </a:r>
          </a:p>
          <a:p>
            <a:pPr marL="0" indent="0" algn="r">
              <a:buNone/>
            </a:pPr>
            <a:r>
              <a:rPr lang="es-MX" sz="2400" dirty="0" smtClean="0"/>
              <a:t>Ariel Sánchez Espinoza</a:t>
            </a:r>
          </a:p>
          <a:p>
            <a:pPr marL="0" indent="0" algn="r">
              <a:buNone/>
            </a:pPr>
            <a:r>
              <a:rPr lang="es-MX" sz="2400" dirty="0" smtClean="0"/>
              <a:t>Profesor</a:t>
            </a:r>
            <a:endParaRPr lang="es-MX" sz="2400" dirty="0"/>
          </a:p>
        </p:txBody>
      </p:sp>
      <p:sp>
        <p:nvSpPr>
          <p:cNvPr id="2" name="1 Título"/>
          <p:cNvSpPr>
            <a:spLocks noGrp="1"/>
          </p:cNvSpPr>
          <p:nvPr>
            <p:ph type="title"/>
          </p:nvPr>
        </p:nvSpPr>
        <p:spPr/>
        <p:txBody>
          <a:bodyPr>
            <a:normAutofit fontScale="90000"/>
          </a:bodyPr>
          <a:lstStyle/>
          <a:p>
            <a:r>
              <a:rPr lang="es-MX" b="1" dirty="0" smtClean="0"/>
              <a:t>TÍTULO DEL MATERIAL DIDÁCTICO</a:t>
            </a:r>
            <a:endParaRPr lang="es-MX" b="1" dirty="0"/>
          </a:p>
        </p:txBody>
      </p:sp>
    </p:spTree>
    <p:extLst>
      <p:ext uri="{BB962C8B-B14F-4D97-AF65-F5344CB8AC3E}">
        <p14:creationId xmlns:p14="http://schemas.microsoft.com/office/powerpoint/2010/main" val="27328803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365760" lvl="0" indent="-365760">
              <a:spcBef>
                <a:spcPct val="20000"/>
              </a:spcBef>
            </a:pPr>
            <a:r>
              <a:rPr lang="es-MX" b="1" dirty="0" smtClean="0">
                <a:solidFill>
                  <a:srgbClr val="FFC000"/>
                </a:solidFill>
              </a:rPr>
              <a:t/>
            </a:r>
            <a:br>
              <a:rPr lang="es-MX" b="1" dirty="0" smtClean="0">
                <a:solidFill>
                  <a:srgbClr val="FFC000"/>
                </a:solidFill>
              </a:rPr>
            </a:br>
            <a:r>
              <a:rPr lang="es-MX" b="1" dirty="0" smtClean="0">
                <a:solidFill>
                  <a:srgbClr val="FFC000"/>
                </a:solidFill>
              </a:rPr>
              <a:t>Bibliotecas Romanas</a:t>
            </a:r>
            <a:br>
              <a:rPr lang="es-MX" b="1" dirty="0" smtClean="0">
                <a:solidFill>
                  <a:srgbClr val="FFC000"/>
                </a:solidFill>
              </a:rPr>
            </a:br>
            <a:r>
              <a:rPr lang="es-MX" sz="1400" dirty="0">
                <a:solidFill>
                  <a:prstClr val="black">
                    <a:lumMod val="85000"/>
                    <a:lumOff val="15000"/>
                  </a:prstClr>
                </a:solidFill>
                <a:ea typeface="+mn-ea"/>
                <a:cs typeface="+mn-cs"/>
              </a:rPr>
              <a:t>(</a:t>
            </a:r>
            <a:r>
              <a:rPr lang="es-MX" sz="1400" dirty="0" err="1" smtClean="0">
                <a:solidFill>
                  <a:prstClr val="black">
                    <a:lumMod val="85000"/>
                    <a:lumOff val="15000"/>
                  </a:prstClr>
                </a:solidFill>
                <a:ea typeface="+mn-ea"/>
                <a:cs typeface="+mn-cs"/>
              </a:rPr>
              <a:t>Cossette</a:t>
            </a:r>
            <a:r>
              <a:rPr lang="es-MX" sz="1400" dirty="0" smtClean="0">
                <a:solidFill>
                  <a:prstClr val="black">
                    <a:lumMod val="85000"/>
                    <a:lumOff val="15000"/>
                  </a:prstClr>
                </a:solidFill>
                <a:ea typeface="+mn-ea"/>
                <a:cs typeface="+mn-cs"/>
              </a:rPr>
              <a:t>, André. </a:t>
            </a:r>
            <a:r>
              <a:rPr lang="es-MX" sz="1400" dirty="0">
                <a:solidFill>
                  <a:prstClr val="black">
                    <a:lumMod val="85000"/>
                    <a:lumOff val="15000"/>
                  </a:prstClr>
                </a:solidFill>
                <a:ea typeface="+mn-ea"/>
                <a:cs typeface="+mn-cs"/>
              </a:rPr>
              <a:t>2009)</a:t>
            </a:r>
            <a:r>
              <a:rPr lang="en-US" sz="1400" i="1" dirty="0">
                <a:solidFill>
                  <a:prstClr val="black">
                    <a:lumMod val="85000"/>
                    <a:lumOff val="15000"/>
                  </a:prstClr>
                </a:solidFill>
                <a:ea typeface="+mn-ea"/>
                <a:cs typeface="+mn-cs"/>
              </a:rPr>
              <a:t/>
            </a:r>
            <a:br>
              <a:rPr lang="en-US" sz="1400" i="1" dirty="0">
                <a:solidFill>
                  <a:prstClr val="black">
                    <a:lumMod val="85000"/>
                    <a:lumOff val="15000"/>
                  </a:prstClr>
                </a:solidFill>
                <a:ea typeface="+mn-ea"/>
                <a:cs typeface="+mn-cs"/>
              </a:rPr>
            </a:br>
            <a:endParaRPr lang="es-MX" b="1" dirty="0">
              <a:solidFill>
                <a:srgbClr val="FFC000"/>
              </a:solidFill>
            </a:endParaRPr>
          </a:p>
        </p:txBody>
      </p:sp>
      <p:sp>
        <p:nvSpPr>
          <p:cNvPr id="4" name="3 Marcador de texto"/>
          <p:cNvSpPr>
            <a:spLocks noGrp="1"/>
          </p:cNvSpPr>
          <p:nvPr>
            <p:ph type="body" idx="1"/>
          </p:nvPr>
        </p:nvSpPr>
        <p:spPr/>
        <p:txBody>
          <a:bodyPr/>
          <a:lstStyle/>
          <a:p>
            <a:endParaRPr lang="es-MX"/>
          </a:p>
        </p:txBody>
      </p:sp>
      <p:sp>
        <p:nvSpPr>
          <p:cNvPr id="3" name="2 Marcador de contenido"/>
          <p:cNvSpPr>
            <a:spLocks noGrp="1"/>
          </p:cNvSpPr>
          <p:nvPr>
            <p:ph sz="half" idx="2"/>
          </p:nvPr>
        </p:nvSpPr>
        <p:spPr>
          <a:xfrm>
            <a:off x="395536" y="2065452"/>
            <a:ext cx="4040188" cy="4603908"/>
          </a:xfrm>
        </p:spPr>
        <p:txBody>
          <a:bodyPr>
            <a:normAutofit fontScale="25000" lnSpcReduction="20000"/>
          </a:bodyPr>
          <a:lstStyle/>
          <a:p>
            <a:pPr marL="0" indent="0" algn="just">
              <a:lnSpc>
                <a:spcPct val="170000"/>
              </a:lnSpc>
              <a:buNone/>
            </a:pPr>
            <a:r>
              <a:rPr lang="es-MX" sz="5600" dirty="0" smtClean="0"/>
              <a:t>Las primeras bibliotecas romanas fueron </a:t>
            </a:r>
            <a:r>
              <a:rPr lang="es-MX" sz="5600" b="1" dirty="0" smtClean="0">
                <a:solidFill>
                  <a:srgbClr val="FF0000"/>
                </a:solidFill>
              </a:rPr>
              <a:t>privadas</a:t>
            </a:r>
            <a:r>
              <a:rPr lang="es-MX" sz="5600" dirty="0" smtClean="0"/>
              <a:t>, formadas por los libros traídos de oriente por los generales victoriosos. El primero de todos ellos fue </a:t>
            </a:r>
            <a:r>
              <a:rPr lang="es-MX" sz="5600" b="1" dirty="0" smtClean="0">
                <a:solidFill>
                  <a:srgbClr val="FF0000"/>
                </a:solidFill>
              </a:rPr>
              <a:t>Lucio Emilio Paulo </a:t>
            </a:r>
            <a:r>
              <a:rPr lang="es-MX" sz="5600" dirty="0" smtClean="0"/>
              <a:t>que regaló a sus hijos (entre ellos, </a:t>
            </a:r>
            <a:r>
              <a:rPr lang="es-MX" sz="5600" b="1" dirty="0" err="1" smtClean="0">
                <a:solidFill>
                  <a:srgbClr val="FF0000"/>
                </a:solidFill>
              </a:rPr>
              <a:t>Escipión</a:t>
            </a:r>
            <a:r>
              <a:rPr lang="es-MX" sz="5600" b="1" dirty="0" smtClean="0">
                <a:solidFill>
                  <a:srgbClr val="FF0000"/>
                </a:solidFill>
              </a:rPr>
              <a:t> el Africano)</a:t>
            </a:r>
            <a:r>
              <a:rPr lang="es-MX" sz="5600" dirty="0" smtClean="0"/>
              <a:t> la biblioteca personal del último </a:t>
            </a:r>
            <a:r>
              <a:rPr lang="es-MX" sz="5600" b="1" dirty="0" smtClean="0">
                <a:solidFill>
                  <a:srgbClr val="FF0000"/>
                </a:solidFill>
              </a:rPr>
              <a:t>rey macedonio, Perseo</a:t>
            </a:r>
            <a:r>
              <a:rPr lang="es-MX" sz="5600" dirty="0" smtClean="0"/>
              <a:t>. A Macedonia siguió </a:t>
            </a:r>
            <a:r>
              <a:rPr lang="es-MX" sz="5600" b="1" dirty="0" smtClean="0">
                <a:solidFill>
                  <a:srgbClr val="FF0000"/>
                </a:solidFill>
              </a:rPr>
              <a:t>Atenas, </a:t>
            </a:r>
            <a:r>
              <a:rPr lang="es-MX" sz="5600" b="1" dirty="0" err="1" smtClean="0">
                <a:solidFill>
                  <a:srgbClr val="FF0000"/>
                </a:solidFill>
              </a:rPr>
              <a:t>Pérgamo</a:t>
            </a:r>
            <a:r>
              <a:rPr lang="es-MX" sz="5600" b="1" dirty="0" smtClean="0">
                <a:solidFill>
                  <a:srgbClr val="FF0000"/>
                </a:solidFill>
              </a:rPr>
              <a:t> o la misma Alejandría.</a:t>
            </a:r>
            <a:r>
              <a:rPr lang="es-MX" sz="5600" dirty="0" smtClean="0"/>
              <a:t> Estas primeras bibliotecas, estaban constituidas por obras griegas aunque poco a poco, el </a:t>
            </a:r>
            <a:r>
              <a:rPr lang="es-MX" sz="5600" b="1" dirty="0" smtClean="0">
                <a:solidFill>
                  <a:srgbClr val="FF0000"/>
                </a:solidFill>
              </a:rPr>
              <a:t>idioma latín</a:t>
            </a:r>
            <a:r>
              <a:rPr lang="es-MX" sz="5600" dirty="0" smtClean="0"/>
              <a:t> fue adquiriendo mayor importancia. Con el tiempo, las bibliotecas romanas acostumbraron a tener una sección griega y otra romana</a:t>
            </a:r>
            <a:r>
              <a:rPr lang="es-MX" sz="6200" dirty="0" smtClean="0"/>
              <a:t>.</a:t>
            </a:r>
          </a:p>
          <a:p>
            <a:endParaRPr lang="es-MX" dirty="0"/>
          </a:p>
        </p:txBody>
      </p:sp>
      <p:sp>
        <p:nvSpPr>
          <p:cNvPr id="5" name="4 Marcador de texto"/>
          <p:cNvSpPr>
            <a:spLocks noGrp="1"/>
          </p:cNvSpPr>
          <p:nvPr>
            <p:ph type="body" sz="quarter" idx="3"/>
          </p:nvPr>
        </p:nvSpPr>
        <p:spPr/>
        <p:txBody>
          <a:bodyPr/>
          <a:lstStyle/>
          <a:p>
            <a:endParaRPr lang="es-MX"/>
          </a:p>
        </p:txBody>
      </p:sp>
      <p:pic>
        <p:nvPicPr>
          <p:cNvPr id="7" name="6 Marcador de contenido" descr="ecipión el africano.jpg"/>
          <p:cNvPicPr>
            <a:picLocks noGrp="1" noChangeAspect="1"/>
          </p:cNvPicPr>
          <p:nvPr>
            <p:ph sz="quarter" idx="4"/>
          </p:nvPr>
        </p:nvPicPr>
        <p:blipFill>
          <a:blip r:embed="rId2" cstate="print"/>
          <a:stretch>
            <a:fillRect/>
          </a:stretch>
        </p:blipFill>
        <p:spPr>
          <a:xfrm>
            <a:off x="7065398" y="3549405"/>
            <a:ext cx="1478280" cy="1973580"/>
          </a:xfrm>
        </p:spPr>
      </p:pic>
      <p:pic>
        <p:nvPicPr>
          <p:cNvPr id="8" name="7 Imagen" descr="lucio emilo paulo.jpg"/>
          <p:cNvPicPr>
            <a:picLocks noChangeAspect="1"/>
          </p:cNvPicPr>
          <p:nvPr/>
        </p:nvPicPr>
        <p:blipFill>
          <a:blip r:embed="rId3" cstate="print"/>
          <a:stretch>
            <a:fillRect/>
          </a:stretch>
        </p:blipFill>
        <p:spPr>
          <a:xfrm>
            <a:off x="4932040" y="2204864"/>
            <a:ext cx="1264920" cy="2308860"/>
          </a:xfrm>
          <a:prstGeom prst="rect">
            <a:avLst/>
          </a:prstGeom>
        </p:spPr>
      </p:pic>
      <p:sp>
        <p:nvSpPr>
          <p:cNvPr id="9" name="8 CuadroTexto"/>
          <p:cNvSpPr txBox="1"/>
          <p:nvPr/>
        </p:nvSpPr>
        <p:spPr>
          <a:xfrm>
            <a:off x="6300192" y="2492896"/>
            <a:ext cx="1880515" cy="369332"/>
          </a:xfrm>
          <a:prstGeom prst="rect">
            <a:avLst/>
          </a:prstGeom>
          <a:noFill/>
        </p:spPr>
        <p:txBody>
          <a:bodyPr wrap="none" rtlCol="0">
            <a:spAutoFit/>
          </a:bodyPr>
          <a:lstStyle/>
          <a:p>
            <a:r>
              <a:rPr lang="es-MX" dirty="0" smtClean="0"/>
              <a:t>Lucio Emilio Paulo</a:t>
            </a:r>
            <a:endParaRPr lang="es-MX" dirty="0"/>
          </a:p>
        </p:txBody>
      </p:sp>
      <p:sp>
        <p:nvSpPr>
          <p:cNvPr id="10" name="9 CuadroTexto"/>
          <p:cNvSpPr txBox="1"/>
          <p:nvPr/>
        </p:nvSpPr>
        <p:spPr>
          <a:xfrm>
            <a:off x="5642600" y="5685838"/>
            <a:ext cx="1992790" cy="369332"/>
          </a:xfrm>
          <a:prstGeom prst="rect">
            <a:avLst/>
          </a:prstGeom>
          <a:noFill/>
        </p:spPr>
        <p:txBody>
          <a:bodyPr wrap="none" rtlCol="0">
            <a:spAutoFit/>
          </a:bodyPr>
          <a:lstStyle/>
          <a:p>
            <a:r>
              <a:rPr lang="es-MX" dirty="0" err="1" smtClean="0"/>
              <a:t>Escipión</a:t>
            </a:r>
            <a:r>
              <a:rPr lang="es-MX" dirty="0" smtClean="0"/>
              <a:t> el africano</a:t>
            </a:r>
            <a:endParaRPr lang="es-MX" dirty="0"/>
          </a:p>
        </p:txBody>
      </p:sp>
      <p:cxnSp>
        <p:nvCxnSpPr>
          <p:cNvPr id="14" name="13 Conector angular"/>
          <p:cNvCxnSpPr/>
          <p:nvPr/>
        </p:nvCxnSpPr>
        <p:spPr>
          <a:xfrm>
            <a:off x="6156176" y="3429000"/>
            <a:ext cx="914400" cy="914400"/>
          </a:xfrm>
          <a:prstGeom prst="bentConnector3">
            <a:avLst/>
          </a:prstGeom>
          <a:ln cmpd="sng">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33126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Marcador de contenido" descr="asinio polión.jpg"/>
          <p:cNvPicPr>
            <a:picLocks noGrp="1" noChangeAspect="1"/>
          </p:cNvPicPr>
          <p:nvPr>
            <p:ph sz="quarter" idx="4294967295"/>
          </p:nvPr>
        </p:nvPicPr>
        <p:blipFill>
          <a:blip r:embed="rId2" cstate="print"/>
          <a:stretch>
            <a:fillRect/>
          </a:stretch>
        </p:blipFill>
        <p:spPr>
          <a:xfrm>
            <a:off x="386039" y="808359"/>
            <a:ext cx="1493838" cy="1727200"/>
          </a:xfrm>
        </p:spPr>
      </p:pic>
      <p:sp>
        <p:nvSpPr>
          <p:cNvPr id="5" name="4 Marcador de contenido"/>
          <p:cNvSpPr>
            <a:spLocks noGrp="1"/>
          </p:cNvSpPr>
          <p:nvPr>
            <p:ph sz="quarter" idx="4294967295"/>
          </p:nvPr>
        </p:nvSpPr>
        <p:spPr>
          <a:xfrm>
            <a:off x="4857012" y="1698787"/>
            <a:ext cx="4038600" cy="4887912"/>
          </a:xfrm>
        </p:spPr>
        <p:txBody>
          <a:bodyPr>
            <a:normAutofit fontScale="92500" lnSpcReduction="20000"/>
          </a:bodyPr>
          <a:lstStyle/>
          <a:p>
            <a:pPr lvl="0" algn="just">
              <a:buClr>
                <a:srgbClr val="873624"/>
              </a:buClr>
              <a:buNone/>
            </a:pPr>
            <a:r>
              <a:rPr lang="es-MX" dirty="0" smtClean="0"/>
              <a:t>	Allí se fundó la </a:t>
            </a:r>
            <a:r>
              <a:rPr lang="es-MX" b="1" dirty="0" smtClean="0">
                <a:solidFill>
                  <a:srgbClr val="FF0000"/>
                </a:solidFill>
              </a:rPr>
              <a:t>primera biblioteca pública </a:t>
            </a:r>
            <a:r>
              <a:rPr lang="es-MX" dirty="0" smtClean="0"/>
              <a:t>de la que existe constancia, por parte de </a:t>
            </a:r>
            <a:r>
              <a:rPr lang="es-MX" b="1" dirty="0" err="1" smtClean="0">
                <a:solidFill>
                  <a:srgbClr val="FF0000"/>
                </a:solidFill>
              </a:rPr>
              <a:t>Asinio</a:t>
            </a:r>
            <a:r>
              <a:rPr lang="es-MX" b="1" dirty="0" smtClean="0">
                <a:solidFill>
                  <a:srgbClr val="FF0000"/>
                </a:solidFill>
              </a:rPr>
              <a:t> </a:t>
            </a:r>
            <a:r>
              <a:rPr lang="es-MX" b="1" dirty="0" err="1" smtClean="0">
                <a:solidFill>
                  <a:srgbClr val="FF0000"/>
                </a:solidFill>
              </a:rPr>
              <a:t>Polión</a:t>
            </a:r>
            <a:r>
              <a:rPr lang="es-MX" b="1" dirty="0" smtClean="0">
                <a:solidFill>
                  <a:srgbClr val="FF0000"/>
                </a:solidFill>
              </a:rPr>
              <a:t> </a:t>
            </a:r>
            <a:r>
              <a:rPr lang="es-MX" dirty="0" smtClean="0"/>
              <a:t>(general, historiador y poeta romano), aunque previamente se fundó el </a:t>
            </a:r>
            <a:r>
              <a:rPr lang="es-MX" b="1" dirty="0" err="1" smtClean="0">
                <a:solidFill>
                  <a:srgbClr val="FF0000"/>
                </a:solidFill>
              </a:rPr>
              <a:t>Tabularium</a:t>
            </a:r>
            <a:r>
              <a:rPr lang="es-MX" b="1" dirty="0" smtClean="0">
                <a:solidFill>
                  <a:srgbClr val="FF0000"/>
                </a:solidFill>
              </a:rPr>
              <a:t> o archivo central </a:t>
            </a:r>
            <a:r>
              <a:rPr lang="es-MX" b="1" dirty="0" err="1" smtClean="0">
                <a:solidFill>
                  <a:srgbClr val="FF0000"/>
                </a:solidFill>
              </a:rPr>
              <a:t>construído</a:t>
            </a:r>
            <a:r>
              <a:rPr lang="es-MX" b="1" dirty="0" smtClean="0">
                <a:solidFill>
                  <a:srgbClr val="FF0000"/>
                </a:solidFill>
              </a:rPr>
              <a:t> en el año 79 a.C</a:t>
            </a:r>
            <a:r>
              <a:rPr lang="es-MX" dirty="0" smtClean="0"/>
              <a:t>. Posteriormente existieron grandes bibliotecas como la </a:t>
            </a:r>
            <a:r>
              <a:rPr lang="es-MX" b="1" dirty="0" smtClean="0">
                <a:solidFill>
                  <a:srgbClr val="FF0000"/>
                </a:solidFill>
              </a:rPr>
              <a:t>Octaviana y Palatina, creadas por Augusto</a:t>
            </a:r>
            <a:r>
              <a:rPr lang="es-MX" dirty="0" smtClean="0"/>
              <a:t>, y la Biblioteca </a:t>
            </a:r>
            <a:r>
              <a:rPr lang="es-MX" dirty="0" err="1" smtClean="0"/>
              <a:t>Ulpia</a:t>
            </a:r>
            <a:r>
              <a:rPr lang="es-MX" dirty="0" smtClean="0"/>
              <a:t>, del Emperador Trajano</a:t>
            </a:r>
            <a:r>
              <a:rPr lang="es-MX" sz="1500" dirty="0">
                <a:solidFill>
                  <a:prstClr val="black">
                    <a:lumMod val="85000"/>
                    <a:lumOff val="15000"/>
                  </a:prstClr>
                </a:solidFill>
              </a:rPr>
              <a:t>(</a:t>
            </a:r>
            <a:r>
              <a:rPr lang="es-MX" sz="1500" dirty="0" err="1">
                <a:solidFill>
                  <a:prstClr val="black">
                    <a:lumMod val="85000"/>
                    <a:lumOff val="15000"/>
                  </a:prstClr>
                </a:solidFill>
              </a:rPr>
              <a:t>Cossette</a:t>
            </a:r>
            <a:r>
              <a:rPr lang="es-MX" sz="1500" dirty="0">
                <a:solidFill>
                  <a:prstClr val="black">
                    <a:lumMod val="85000"/>
                    <a:lumOff val="15000"/>
                  </a:prstClr>
                </a:solidFill>
              </a:rPr>
              <a:t>, André, 2009)</a:t>
            </a:r>
            <a:endParaRPr lang="en-US" sz="1500" i="1" dirty="0">
              <a:solidFill>
                <a:prstClr val="black">
                  <a:lumMod val="85000"/>
                  <a:lumOff val="15000"/>
                </a:prstClr>
              </a:solidFill>
            </a:endParaRPr>
          </a:p>
          <a:p>
            <a:pPr algn="just"/>
            <a:endParaRPr lang="es-MX" dirty="0" smtClean="0"/>
          </a:p>
          <a:p>
            <a:endParaRPr lang="es-MX" dirty="0"/>
          </a:p>
        </p:txBody>
      </p:sp>
      <p:pic>
        <p:nvPicPr>
          <p:cNvPr id="7" name="6 Imagen" descr="tabularium.png"/>
          <p:cNvPicPr>
            <a:picLocks noChangeAspect="1"/>
          </p:cNvPicPr>
          <p:nvPr/>
        </p:nvPicPr>
        <p:blipFill>
          <a:blip r:embed="rId3" cstate="print"/>
          <a:stretch>
            <a:fillRect/>
          </a:stretch>
        </p:blipFill>
        <p:spPr>
          <a:xfrm>
            <a:off x="2699792" y="1412776"/>
            <a:ext cx="1973580" cy="1478280"/>
          </a:xfrm>
          <a:prstGeom prst="rect">
            <a:avLst/>
          </a:prstGeom>
        </p:spPr>
      </p:pic>
      <p:pic>
        <p:nvPicPr>
          <p:cNvPr id="8" name="7 Imagen" descr="bib octaviana.png"/>
          <p:cNvPicPr>
            <a:picLocks noChangeAspect="1"/>
          </p:cNvPicPr>
          <p:nvPr/>
        </p:nvPicPr>
        <p:blipFill>
          <a:blip r:embed="rId4" cstate="print"/>
          <a:stretch>
            <a:fillRect/>
          </a:stretch>
        </p:blipFill>
        <p:spPr>
          <a:xfrm>
            <a:off x="2915816" y="3284984"/>
            <a:ext cx="2095500" cy="1394460"/>
          </a:xfrm>
          <a:prstGeom prst="rect">
            <a:avLst/>
          </a:prstGeom>
        </p:spPr>
      </p:pic>
      <p:sp>
        <p:nvSpPr>
          <p:cNvPr id="9" name="8 CuadroTexto"/>
          <p:cNvSpPr txBox="1"/>
          <p:nvPr/>
        </p:nvSpPr>
        <p:spPr>
          <a:xfrm>
            <a:off x="2790274" y="4653136"/>
            <a:ext cx="2061911" cy="369332"/>
          </a:xfrm>
          <a:prstGeom prst="rect">
            <a:avLst/>
          </a:prstGeom>
          <a:noFill/>
        </p:spPr>
        <p:txBody>
          <a:bodyPr wrap="none" rtlCol="0">
            <a:spAutoFit/>
          </a:bodyPr>
          <a:lstStyle/>
          <a:p>
            <a:r>
              <a:rPr lang="es-MX" dirty="0" smtClean="0"/>
              <a:t>Biblioteca octaviana</a:t>
            </a:r>
            <a:endParaRPr lang="es-MX" dirty="0"/>
          </a:p>
        </p:txBody>
      </p:sp>
      <p:pic>
        <p:nvPicPr>
          <p:cNvPr id="10" name="9 Imagen" descr="biblioteca romana.png"/>
          <p:cNvPicPr>
            <a:picLocks noChangeAspect="1"/>
          </p:cNvPicPr>
          <p:nvPr/>
        </p:nvPicPr>
        <p:blipFill>
          <a:blip r:embed="rId5" cstate="print"/>
          <a:stretch>
            <a:fillRect/>
          </a:stretch>
        </p:blipFill>
        <p:spPr>
          <a:xfrm>
            <a:off x="251520" y="2958063"/>
            <a:ext cx="1973580" cy="1478280"/>
          </a:xfrm>
          <a:prstGeom prst="rect">
            <a:avLst/>
          </a:prstGeom>
        </p:spPr>
      </p:pic>
      <p:pic>
        <p:nvPicPr>
          <p:cNvPr id="11" name="10 Imagen" descr="ulpia.png"/>
          <p:cNvPicPr>
            <a:picLocks noChangeAspect="1"/>
          </p:cNvPicPr>
          <p:nvPr/>
        </p:nvPicPr>
        <p:blipFill>
          <a:blip r:embed="rId6" cstate="print"/>
          <a:stretch>
            <a:fillRect/>
          </a:stretch>
        </p:blipFill>
        <p:spPr>
          <a:xfrm>
            <a:off x="299901" y="4869160"/>
            <a:ext cx="1973580" cy="1478280"/>
          </a:xfrm>
          <a:prstGeom prst="rect">
            <a:avLst/>
          </a:prstGeom>
        </p:spPr>
      </p:pic>
      <p:pic>
        <p:nvPicPr>
          <p:cNvPr id="12" name="11 Imagen" descr="trajano.jpg"/>
          <p:cNvPicPr>
            <a:picLocks noChangeAspect="1"/>
          </p:cNvPicPr>
          <p:nvPr/>
        </p:nvPicPr>
        <p:blipFill>
          <a:blip r:embed="rId7" cstate="print"/>
          <a:stretch>
            <a:fillRect/>
          </a:stretch>
        </p:blipFill>
        <p:spPr>
          <a:xfrm>
            <a:off x="3491880" y="5157192"/>
            <a:ext cx="1152128" cy="1420197"/>
          </a:xfrm>
          <a:prstGeom prst="rect">
            <a:avLst/>
          </a:prstGeom>
        </p:spPr>
      </p:pic>
      <p:pic>
        <p:nvPicPr>
          <p:cNvPr id="13" name="12 Imagen" descr="priemra bib pública.jpg"/>
          <p:cNvPicPr>
            <a:picLocks noChangeAspect="1"/>
          </p:cNvPicPr>
          <p:nvPr/>
        </p:nvPicPr>
        <p:blipFill>
          <a:blip r:embed="rId8" cstate="print"/>
          <a:stretch>
            <a:fillRect/>
          </a:stretch>
        </p:blipFill>
        <p:spPr>
          <a:xfrm>
            <a:off x="2843807" y="260648"/>
            <a:ext cx="3888433" cy="1095422"/>
          </a:xfrm>
          <a:prstGeom prst="rect">
            <a:avLst/>
          </a:prstGeom>
        </p:spPr>
      </p:pic>
      <p:sp>
        <p:nvSpPr>
          <p:cNvPr id="15" name="14 Flecha derecha"/>
          <p:cNvSpPr/>
          <p:nvPr/>
        </p:nvSpPr>
        <p:spPr>
          <a:xfrm rot="10800000">
            <a:off x="2009416" y="718988"/>
            <a:ext cx="69037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CuadroTexto"/>
          <p:cNvSpPr txBox="1"/>
          <p:nvPr/>
        </p:nvSpPr>
        <p:spPr>
          <a:xfrm>
            <a:off x="386039" y="2475661"/>
            <a:ext cx="1395126" cy="369332"/>
          </a:xfrm>
          <a:prstGeom prst="rect">
            <a:avLst/>
          </a:prstGeom>
          <a:noFill/>
        </p:spPr>
        <p:txBody>
          <a:bodyPr wrap="none" rtlCol="0">
            <a:spAutoFit/>
          </a:bodyPr>
          <a:lstStyle/>
          <a:p>
            <a:r>
              <a:rPr lang="es-MX" dirty="0" err="1" smtClean="0"/>
              <a:t>Asinio</a:t>
            </a:r>
            <a:r>
              <a:rPr lang="es-MX" dirty="0" smtClean="0"/>
              <a:t> </a:t>
            </a:r>
            <a:r>
              <a:rPr lang="es-MX" dirty="0" err="1" smtClean="0"/>
              <a:t>Polión</a:t>
            </a:r>
            <a:endParaRPr lang="es-MX" dirty="0"/>
          </a:p>
        </p:txBody>
      </p:sp>
      <p:sp>
        <p:nvSpPr>
          <p:cNvPr id="17" name="16 Flecha derecha"/>
          <p:cNvSpPr/>
          <p:nvPr/>
        </p:nvSpPr>
        <p:spPr>
          <a:xfrm>
            <a:off x="1907704" y="1916832"/>
            <a:ext cx="64807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CuadroTexto"/>
          <p:cNvSpPr txBox="1"/>
          <p:nvPr/>
        </p:nvSpPr>
        <p:spPr>
          <a:xfrm>
            <a:off x="2987824" y="2852936"/>
            <a:ext cx="1235851" cy="369332"/>
          </a:xfrm>
          <a:prstGeom prst="rect">
            <a:avLst/>
          </a:prstGeom>
          <a:noFill/>
        </p:spPr>
        <p:txBody>
          <a:bodyPr wrap="none" rtlCol="0">
            <a:spAutoFit/>
          </a:bodyPr>
          <a:lstStyle/>
          <a:p>
            <a:r>
              <a:rPr lang="es-MX" dirty="0" err="1" smtClean="0"/>
              <a:t>Tabularium</a:t>
            </a:r>
            <a:endParaRPr lang="es-MX" dirty="0"/>
          </a:p>
        </p:txBody>
      </p:sp>
      <p:sp>
        <p:nvSpPr>
          <p:cNvPr id="19" name="18 Flecha abajo"/>
          <p:cNvSpPr/>
          <p:nvPr/>
        </p:nvSpPr>
        <p:spPr>
          <a:xfrm>
            <a:off x="4355976" y="2852936"/>
            <a:ext cx="484632"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19 CuadroTexto"/>
          <p:cNvSpPr txBox="1"/>
          <p:nvPr/>
        </p:nvSpPr>
        <p:spPr>
          <a:xfrm>
            <a:off x="1115616" y="6488668"/>
            <a:ext cx="670376" cy="369332"/>
          </a:xfrm>
          <a:prstGeom prst="rect">
            <a:avLst/>
          </a:prstGeom>
          <a:noFill/>
        </p:spPr>
        <p:txBody>
          <a:bodyPr wrap="none" rtlCol="0">
            <a:spAutoFit/>
          </a:bodyPr>
          <a:lstStyle/>
          <a:p>
            <a:r>
              <a:rPr lang="es-MX" dirty="0" err="1" smtClean="0"/>
              <a:t>Ulpia</a:t>
            </a:r>
            <a:endParaRPr lang="es-MX" dirty="0"/>
          </a:p>
        </p:txBody>
      </p:sp>
      <p:sp>
        <p:nvSpPr>
          <p:cNvPr id="21" name="20 Flecha derecha"/>
          <p:cNvSpPr/>
          <p:nvPr/>
        </p:nvSpPr>
        <p:spPr>
          <a:xfrm>
            <a:off x="2699792" y="5445224"/>
            <a:ext cx="72008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22 Flecha abajo"/>
          <p:cNvSpPr/>
          <p:nvPr/>
        </p:nvSpPr>
        <p:spPr>
          <a:xfrm rot="5400000">
            <a:off x="2331934" y="3682643"/>
            <a:ext cx="484632"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23 CuadroTexto"/>
          <p:cNvSpPr txBox="1"/>
          <p:nvPr/>
        </p:nvSpPr>
        <p:spPr>
          <a:xfrm>
            <a:off x="3707904" y="6488668"/>
            <a:ext cx="877356" cy="369332"/>
          </a:xfrm>
          <a:prstGeom prst="rect">
            <a:avLst/>
          </a:prstGeom>
          <a:noFill/>
        </p:spPr>
        <p:txBody>
          <a:bodyPr wrap="none" rtlCol="0">
            <a:spAutoFit/>
          </a:bodyPr>
          <a:lstStyle/>
          <a:p>
            <a:r>
              <a:rPr lang="es-MX" dirty="0" smtClean="0"/>
              <a:t>Trajano</a:t>
            </a:r>
            <a:endParaRPr lang="es-MX" dirty="0"/>
          </a:p>
        </p:txBody>
      </p:sp>
      <p:sp>
        <p:nvSpPr>
          <p:cNvPr id="22" name="21 CuadroTexto"/>
          <p:cNvSpPr txBox="1"/>
          <p:nvPr/>
        </p:nvSpPr>
        <p:spPr>
          <a:xfrm>
            <a:off x="1340853" y="4443190"/>
            <a:ext cx="932628" cy="369332"/>
          </a:xfrm>
          <a:prstGeom prst="rect">
            <a:avLst/>
          </a:prstGeom>
          <a:noFill/>
        </p:spPr>
        <p:txBody>
          <a:bodyPr wrap="none" rtlCol="0">
            <a:spAutoFit/>
          </a:bodyPr>
          <a:lstStyle/>
          <a:p>
            <a:r>
              <a:rPr lang="es-MX" dirty="0" smtClean="0"/>
              <a:t>Palatina</a:t>
            </a:r>
            <a:endParaRPr lang="es-MX" dirty="0"/>
          </a:p>
        </p:txBody>
      </p:sp>
      <p:sp>
        <p:nvSpPr>
          <p:cNvPr id="25" name="24 Flecha abajo"/>
          <p:cNvSpPr/>
          <p:nvPr/>
        </p:nvSpPr>
        <p:spPr>
          <a:xfrm>
            <a:off x="706767" y="4527747"/>
            <a:ext cx="484632" cy="2002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290591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3" name="2 Marcador de contenido"/>
          <p:cNvSpPr>
            <a:spLocks noGrp="1"/>
          </p:cNvSpPr>
          <p:nvPr>
            <p:ph sz="quarter" idx="13"/>
          </p:nvPr>
        </p:nvSpPr>
        <p:spPr/>
        <p:txBody>
          <a:bodyPr>
            <a:normAutofit fontScale="92500" lnSpcReduction="20000"/>
          </a:bodyPr>
          <a:lstStyle/>
          <a:p>
            <a:pPr algn="just"/>
            <a:r>
              <a:rPr lang="es-MX" dirty="0" smtClean="0"/>
              <a:t>El </a:t>
            </a:r>
            <a:r>
              <a:rPr lang="es-MX" b="1" dirty="0" err="1" smtClean="0">
                <a:solidFill>
                  <a:srgbClr val="FF0000"/>
                </a:solidFill>
              </a:rPr>
              <a:t>tabularium</a:t>
            </a:r>
            <a:r>
              <a:rPr lang="es-MX" dirty="0" smtClean="0"/>
              <a:t> estaba enclavado en uno de los mejores complejos arquitectónicos de Roma que ocupaba 18.000 metros cuadrados en cuyo centro se levantaban </a:t>
            </a:r>
            <a:r>
              <a:rPr lang="es-MX" b="1" dirty="0" smtClean="0">
                <a:solidFill>
                  <a:srgbClr val="FF0000"/>
                </a:solidFill>
              </a:rPr>
              <a:t>dos templos dedicados a Júpiter y Juno </a:t>
            </a:r>
            <a:r>
              <a:rPr lang="es-MX" dirty="0" smtClean="0"/>
              <a:t>y dos amplias salas para las reuniones políticas y conversaciones. Su primer bibliotecario fue </a:t>
            </a:r>
            <a:r>
              <a:rPr lang="es-MX" b="1" dirty="0" smtClean="0">
                <a:solidFill>
                  <a:srgbClr val="FF0000"/>
                </a:solidFill>
              </a:rPr>
              <a:t>Gayo </a:t>
            </a:r>
            <a:r>
              <a:rPr lang="es-MX" b="1" dirty="0" err="1" smtClean="0">
                <a:solidFill>
                  <a:srgbClr val="FF0000"/>
                </a:solidFill>
              </a:rPr>
              <a:t>Meliso</a:t>
            </a:r>
            <a:r>
              <a:rPr lang="es-MX" b="1" dirty="0" smtClean="0">
                <a:solidFill>
                  <a:srgbClr val="FF0000"/>
                </a:solidFill>
              </a:rPr>
              <a:t>.</a:t>
            </a:r>
          </a:p>
          <a:p>
            <a:endParaRPr lang="es-MX" dirty="0"/>
          </a:p>
        </p:txBody>
      </p:sp>
      <p:pic>
        <p:nvPicPr>
          <p:cNvPr id="6" name="5 Marcador de contenido" descr="tabularium.png"/>
          <p:cNvPicPr>
            <a:picLocks noGrp="1" noChangeAspect="1"/>
          </p:cNvPicPr>
          <p:nvPr>
            <p:ph sz="quarter" idx="14"/>
          </p:nvPr>
        </p:nvPicPr>
        <p:blipFill>
          <a:blip r:embed="rId2" cstate="print"/>
          <a:stretch>
            <a:fillRect/>
          </a:stretch>
        </p:blipFill>
        <p:spPr>
          <a:xfrm>
            <a:off x="4860032" y="1628800"/>
            <a:ext cx="3744416" cy="4248472"/>
          </a:xfrm>
        </p:spPr>
      </p:pic>
      <p:sp>
        <p:nvSpPr>
          <p:cNvPr id="5" name="4 CuadroTexto"/>
          <p:cNvSpPr txBox="1"/>
          <p:nvPr/>
        </p:nvSpPr>
        <p:spPr>
          <a:xfrm>
            <a:off x="6372200" y="6093296"/>
            <a:ext cx="1235851" cy="369332"/>
          </a:xfrm>
          <a:prstGeom prst="rect">
            <a:avLst/>
          </a:prstGeom>
          <a:noFill/>
        </p:spPr>
        <p:txBody>
          <a:bodyPr wrap="none" rtlCol="0">
            <a:spAutoFit/>
          </a:bodyPr>
          <a:lstStyle/>
          <a:p>
            <a:r>
              <a:rPr lang="es-MX" dirty="0" err="1" smtClean="0"/>
              <a:t>Tabularium</a:t>
            </a:r>
            <a:endParaRPr lang="es-MX" dirty="0"/>
          </a:p>
        </p:txBody>
      </p:sp>
    </p:spTree>
    <p:extLst>
      <p:ext uri="{BB962C8B-B14F-4D97-AF65-F5344CB8AC3E}">
        <p14:creationId xmlns:p14="http://schemas.microsoft.com/office/powerpoint/2010/main" val="11662306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buNone/>
            </a:pPr>
            <a:r>
              <a:rPr lang="es-MX" dirty="0" smtClean="0"/>
              <a:t>	En las bibliotecas de la antigua Roma los libros se colocaban en estanterías denominadas </a:t>
            </a:r>
            <a:r>
              <a:rPr lang="es-MX" b="1" dirty="0" err="1" smtClean="0">
                <a:solidFill>
                  <a:srgbClr val="FF0000"/>
                </a:solidFill>
              </a:rPr>
              <a:t>plutei</a:t>
            </a:r>
            <a:r>
              <a:rPr lang="es-MX" b="1" dirty="0" smtClean="0">
                <a:solidFill>
                  <a:srgbClr val="FF0000"/>
                </a:solidFill>
              </a:rPr>
              <a:t>; </a:t>
            </a:r>
            <a:r>
              <a:rPr lang="es-MX" b="1" dirty="0" err="1" smtClean="0">
                <a:solidFill>
                  <a:srgbClr val="FF0000"/>
                </a:solidFill>
              </a:rPr>
              <a:t>pegmata</a:t>
            </a:r>
            <a:r>
              <a:rPr lang="es-MX" b="1" dirty="0" smtClean="0">
                <a:solidFill>
                  <a:srgbClr val="FF0000"/>
                </a:solidFill>
              </a:rPr>
              <a:t> </a:t>
            </a:r>
            <a:r>
              <a:rPr lang="es-MX" dirty="0" smtClean="0"/>
              <a:t>si los estantes se hallaban fijados a la pared</a:t>
            </a:r>
            <a:endParaRPr lang="es-MX" dirty="0"/>
          </a:p>
        </p:txBody>
      </p:sp>
      <p:sp>
        <p:nvSpPr>
          <p:cNvPr id="2" name="1 Título"/>
          <p:cNvSpPr>
            <a:spLocks noGrp="1"/>
          </p:cNvSpPr>
          <p:nvPr>
            <p:ph type="title"/>
          </p:nvPr>
        </p:nvSpPr>
        <p:spPr/>
        <p:txBody>
          <a:bodyPr/>
          <a:lstStyle/>
          <a:p>
            <a:endParaRPr lang="es-MX"/>
          </a:p>
        </p:txBody>
      </p:sp>
      <p:pic>
        <p:nvPicPr>
          <p:cNvPr id="4" name="3 Imagen" descr="pegmata.jpg"/>
          <p:cNvPicPr>
            <a:picLocks noChangeAspect="1"/>
          </p:cNvPicPr>
          <p:nvPr/>
        </p:nvPicPr>
        <p:blipFill>
          <a:blip r:embed="rId2" cstate="print"/>
          <a:stretch>
            <a:fillRect/>
          </a:stretch>
        </p:blipFill>
        <p:spPr>
          <a:xfrm>
            <a:off x="1907704" y="4293096"/>
            <a:ext cx="2324100" cy="1257300"/>
          </a:xfrm>
          <a:prstGeom prst="rect">
            <a:avLst/>
          </a:prstGeom>
        </p:spPr>
      </p:pic>
      <p:pic>
        <p:nvPicPr>
          <p:cNvPr id="5" name="4 Imagen" descr="images.jpg"/>
          <p:cNvPicPr>
            <a:picLocks noChangeAspect="1"/>
          </p:cNvPicPr>
          <p:nvPr/>
        </p:nvPicPr>
        <p:blipFill>
          <a:blip r:embed="rId3" cstate="print"/>
          <a:stretch>
            <a:fillRect/>
          </a:stretch>
        </p:blipFill>
        <p:spPr>
          <a:xfrm>
            <a:off x="5220072" y="4005064"/>
            <a:ext cx="2103120" cy="1394460"/>
          </a:xfrm>
          <a:prstGeom prst="rect">
            <a:avLst/>
          </a:prstGeom>
        </p:spPr>
      </p:pic>
      <p:sp>
        <p:nvSpPr>
          <p:cNvPr id="6" name="5 CuadroTexto"/>
          <p:cNvSpPr txBox="1"/>
          <p:nvPr/>
        </p:nvSpPr>
        <p:spPr>
          <a:xfrm>
            <a:off x="3923928" y="5877272"/>
            <a:ext cx="1271502" cy="461665"/>
          </a:xfrm>
          <a:prstGeom prst="rect">
            <a:avLst/>
          </a:prstGeom>
          <a:noFill/>
        </p:spPr>
        <p:txBody>
          <a:bodyPr wrap="none" rtlCol="0">
            <a:spAutoFit/>
          </a:bodyPr>
          <a:lstStyle/>
          <a:p>
            <a:r>
              <a:rPr lang="es-MX" sz="2400" dirty="0" err="1" smtClean="0"/>
              <a:t>Pegmata</a:t>
            </a:r>
            <a:endParaRPr lang="es-MX" sz="2400" dirty="0"/>
          </a:p>
        </p:txBody>
      </p:sp>
    </p:spTree>
    <p:extLst>
      <p:ext uri="{BB962C8B-B14F-4D97-AF65-F5344CB8AC3E}">
        <p14:creationId xmlns:p14="http://schemas.microsoft.com/office/powerpoint/2010/main" val="31502642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0" y="1146175"/>
            <a:ext cx="4038600" cy="5316162"/>
          </a:xfrm>
        </p:spPr>
        <p:txBody>
          <a:bodyPr>
            <a:noAutofit/>
          </a:bodyPr>
          <a:lstStyle/>
          <a:p>
            <a:pPr algn="just">
              <a:lnSpc>
                <a:spcPct val="220000"/>
              </a:lnSpc>
              <a:buNone/>
            </a:pPr>
            <a:r>
              <a:rPr lang="es-MX" sz="1200" dirty="0" smtClean="0"/>
              <a:t>	</a:t>
            </a:r>
            <a:r>
              <a:rPr lang="es-MX" sz="1200" b="1" dirty="0" smtClean="0"/>
              <a:t>Los espacios que formaban los elementos verticales y horizontales eran llamados </a:t>
            </a:r>
            <a:r>
              <a:rPr lang="es-MX" sz="1200" b="1" dirty="0" err="1" smtClean="0">
                <a:solidFill>
                  <a:srgbClr val="FF0000"/>
                </a:solidFill>
              </a:rPr>
              <a:t>foruli</a:t>
            </a:r>
            <a:r>
              <a:rPr lang="es-MX" sz="1200" b="1" dirty="0" smtClean="0">
                <a:solidFill>
                  <a:srgbClr val="FF0000"/>
                </a:solidFill>
              </a:rPr>
              <a:t> y </a:t>
            </a:r>
            <a:r>
              <a:rPr lang="es-MX" sz="1200" b="1" dirty="0" err="1" smtClean="0">
                <a:solidFill>
                  <a:srgbClr val="FF0000"/>
                </a:solidFill>
              </a:rPr>
              <a:t>nidi</a:t>
            </a:r>
            <a:r>
              <a:rPr lang="es-MX" sz="1200" b="1" dirty="0" smtClean="0">
                <a:solidFill>
                  <a:srgbClr val="FF0000"/>
                </a:solidFill>
              </a:rPr>
              <a:t>, nidos. </a:t>
            </a:r>
            <a:r>
              <a:rPr lang="es-MX" sz="1200" b="1" dirty="0" smtClean="0"/>
              <a:t>Cuando el códice sustituyó al volumen, se generalizó el uso del </a:t>
            </a:r>
            <a:r>
              <a:rPr lang="es-MX" sz="1200" b="1" dirty="0" err="1" smtClean="0">
                <a:solidFill>
                  <a:srgbClr val="FF0000"/>
                </a:solidFill>
              </a:rPr>
              <a:t>armaria</a:t>
            </a:r>
            <a:r>
              <a:rPr lang="es-MX" sz="1200" b="1" dirty="0" smtClean="0">
                <a:solidFill>
                  <a:srgbClr val="FF0000"/>
                </a:solidFill>
              </a:rPr>
              <a:t>, armario</a:t>
            </a:r>
            <a:r>
              <a:rPr lang="es-MX" sz="1200" b="1" dirty="0" smtClean="0"/>
              <a:t>. Los patricios y los romanos ricos solían disponer de su propia biblioteca, tanto en sus casas de la ciudad como en sus residencias campestres. </a:t>
            </a:r>
            <a:r>
              <a:rPr lang="es-MX" sz="1200" b="1" dirty="0" smtClean="0">
                <a:solidFill>
                  <a:srgbClr val="FF0000"/>
                </a:solidFill>
              </a:rPr>
              <a:t>Vitrubio</a:t>
            </a:r>
            <a:r>
              <a:rPr lang="es-MX" sz="1200" b="1" dirty="0" smtClean="0"/>
              <a:t> recomendaba destinar como biblioteca una sala orientada hacia el este, que, además de biblioteca, servía para recibir a los amigos</a:t>
            </a:r>
          </a:p>
          <a:p>
            <a:pPr marL="0" indent="0">
              <a:buNone/>
            </a:pPr>
            <a:r>
              <a:rPr lang="es-MX" sz="1200" dirty="0">
                <a:solidFill>
                  <a:prstClr val="black">
                    <a:lumMod val="85000"/>
                    <a:lumOff val="15000"/>
                  </a:prstClr>
                </a:solidFill>
                <a:ea typeface="+mj-ea"/>
                <a:cs typeface="+mj-cs"/>
              </a:rPr>
              <a:t> </a:t>
            </a:r>
            <a:r>
              <a:rPr lang="es-MX" sz="1200" dirty="0" smtClean="0">
                <a:solidFill>
                  <a:prstClr val="black">
                    <a:lumMod val="85000"/>
                    <a:lumOff val="15000"/>
                  </a:prstClr>
                </a:solidFill>
                <a:ea typeface="+mj-ea"/>
                <a:cs typeface="+mj-cs"/>
              </a:rPr>
              <a:t>        (</a:t>
            </a:r>
            <a:r>
              <a:rPr lang="es-MX" sz="1200" dirty="0" err="1">
                <a:solidFill>
                  <a:prstClr val="black">
                    <a:lumMod val="85000"/>
                    <a:lumOff val="15000"/>
                  </a:prstClr>
                </a:solidFill>
                <a:ea typeface="+mj-ea"/>
                <a:cs typeface="+mj-cs"/>
              </a:rPr>
              <a:t>Cossette</a:t>
            </a:r>
            <a:r>
              <a:rPr lang="es-MX" sz="1200" dirty="0">
                <a:solidFill>
                  <a:prstClr val="black">
                    <a:lumMod val="85000"/>
                    <a:lumOff val="15000"/>
                  </a:prstClr>
                </a:solidFill>
                <a:ea typeface="+mj-ea"/>
                <a:cs typeface="+mj-cs"/>
              </a:rPr>
              <a:t>, André. 2009)</a:t>
            </a:r>
            <a:r>
              <a:rPr lang="en-US" sz="1200" i="1" dirty="0">
                <a:solidFill>
                  <a:prstClr val="black">
                    <a:lumMod val="85000"/>
                    <a:lumOff val="15000"/>
                  </a:prstClr>
                </a:solidFill>
                <a:ea typeface="+mj-ea"/>
                <a:cs typeface="+mj-cs"/>
              </a:rPr>
              <a:t/>
            </a:r>
            <a:br>
              <a:rPr lang="en-US" sz="1200" i="1" dirty="0">
                <a:solidFill>
                  <a:prstClr val="black">
                    <a:lumMod val="85000"/>
                    <a:lumOff val="15000"/>
                  </a:prstClr>
                </a:solidFill>
                <a:ea typeface="+mj-ea"/>
                <a:cs typeface="+mj-cs"/>
              </a:rPr>
            </a:br>
            <a:endParaRPr lang="es-MX" sz="1200" dirty="0" smtClean="0"/>
          </a:p>
          <a:p>
            <a:endParaRPr lang="es-MX" sz="1200" dirty="0"/>
          </a:p>
        </p:txBody>
      </p:sp>
      <p:pic>
        <p:nvPicPr>
          <p:cNvPr id="4" name="3 Imagen" descr="nidos.jpg"/>
          <p:cNvPicPr>
            <a:picLocks noChangeAspect="1"/>
          </p:cNvPicPr>
          <p:nvPr/>
        </p:nvPicPr>
        <p:blipFill>
          <a:blip r:embed="rId2" cstate="print"/>
          <a:stretch>
            <a:fillRect/>
          </a:stretch>
        </p:blipFill>
        <p:spPr>
          <a:xfrm>
            <a:off x="4355976" y="1268760"/>
            <a:ext cx="2143125" cy="1752600"/>
          </a:xfrm>
          <a:prstGeom prst="rect">
            <a:avLst/>
          </a:prstGeom>
        </p:spPr>
      </p:pic>
      <p:pic>
        <p:nvPicPr>
          <p:cNvPr id="5" name="4 Imagen" descr="c+odice calixtino.jpg"/>
          <p:cNvPicPr>
            <a:picLocks noChangeAspect="1"/>
          </p:cNvPicPr>
          <p:nvPr/>
        </p:nvPicPr>
        <p:blipFill>
          <a:blip r:embed="rId3" cstate="print"/>
          <a:stretch>
            <a:fillRect/>
          </a:stretch>
        </p:blipFill>
        <p:spPr>
          <a:xfrm>
            <a:off x="6836201" y="1241231"/>
            <a:ext cx="1988820" cy="1470660"/>
          </a:xfrm>
          <a:prstGeom prst="rect">
            <a:avLst/>
          </a:prstGeom>
        </p:spPr>
      </p:pic>
      <p:pic>
        <p:nvPicPr>
          <p:cNvPr id="6" name="5 Imagen" descr="códice.jpg"/>
          <p:cNvPicPr>
            <a:picLocks noChangeAspect="1"/>
          </p:cNvPicPr>
          <p:nvPr/>
        </p:nvPicPr>
        <p:blipFill>
          <a:blip r:embed="rId4" cstate="print"/>
          <a:stretch>
            <a:fillRect/>
          </a:stretch>
        </p:blipFill>
        <p:spPr>
          <a:xfrm>
            <a:off x="4427984" y="3861048"/>
            <a:ext cx="1800200" cy="2601289"/>
          </a:xfrm>
          <a:prstGeom prst="rect">
            <a:avLst/>
          </a:prstGeom>
        </p:spPr>
      </p:pic>
      <p:pic>
        <p:nvPicPr>
          <p:cNvPr id="7" name="6 Imagen" descr="códice dresde.jpg"/>
          <p:cNvPicPr>
            <a:picLocks noChangeAspect="1"/>
          </p:cNvPicPr>
          <p:nvPr/>
        </p:nvPicPr>
        <p:blipFill>
          <a:blip r:embed="rId5" cstate="print"/>
          <a:stretch>
            <a:fillRect/>
          </a:stretch>
        </p:blipFill>
        <p:spPr>
          <a:xfrm>
            <a:off x="6444208" y="3284984"/>
            <a:ext cx="2016224" cy="2185609"/>
          </a:xfrm>
          <a:prstGeom prst="rect">
            <a:avLst/>
          </a:prstGeom>
        </p:spPr>
      </p:pic>
      <p:sp>
        <p:nvSpPr>
          <p:cNvPr id="10" name="9 CuadroTexto"/>
          <p:cNvSpPr txBox="1"/>
          <p:nvPr/>
        </p:nvSpPr>
        <p:spPr>
          <a:xfrm>
            <a:off x="6732240" y="5661248"/>
            <a:ext cx="1512145" cy="369332"/>
          </a:xfrm>
          <a:prstGeom prst="rect">
            <a:avLst/>
          </a:prstGeom>
          <a:noFill/>
        </p:spPr>
        <p:txBody>
          <a:bodyPr wrap="none" rtlCol="0">
            <a:spAutoFit/>
          </a:bodyPr>
          <a:lstStyle/>
          <a:p>
            <a:r>
              <a:rPr lang="es-MX" b="1" dirty="0" smtClean="0"/>
              <a:t>Códice </a:t>
            </a:r>
            <a:r>
              <a:rPr lang="es-MX" b="1" dirty="0" err="1" smtClean="0"/>
              <a:t>dresde</a:t>
            </a:r>
            <a:endParaRPr lang="es-MX" b="1" dirty="0"/>
          </a:p>
        </p:txBody>
      </p:sp>
      <p:sp>
        <p:nvSpPr>
          <p:cNvPr id="11" name="10 CuadroTexto"/>
          <p:cNvSpPr txBox="1"/>
          <p:nvPr/>
        </p:nvSpPr>
        <p:spPr>
          <a:xfrm>
            <a:off x="6804248" y="2780928"/>
            <a:ext cx="1710725" cy="369332"/>
          </a:xfrm>
          <a:prstGeom prst="rect">
            <a:avLst/>
          </a:prstGeom>
          <a:noFill/>
        </p:spPr>
        <p:txBody>
          <a:bodyPr wrap="none" rtlCol="0">
            <a:spAutoFit/>
          </a:bodyPr>
          <a:lstStyle/>
          <a:p>
            <a:r>
              <a:rPr lang="es-MX" b="1" dirty="0" smtClean="0"/>
              <a:t>Códice </a:t>
            </a:r>
            <a:r>
              <a:rPr lang="es-MX" b="1" dirty="0" err="1" smtClean="0"/>
              <a:t>Calixtino</a:t>
            </a:r>
            <a:endParaRPr lang="es-MX" b="1" dirty="0"/>
          </a:p>
        </p:txBody>
      </p:sp>
      <p:sp>
        <p:nvSpPr>
          <p:cNvPr id="12" name="11 CuadroTexto"/>
          <p:cNvSpPr txBox="1"/>
          <p:nvPr/>
        </p:nvSpPr>
        <p:spPr>
          <a:xfrm>
            <a:off x="5148064" y="3356992"/>
            <a:ext cx="695768" cy="369332"/>
          </a:xfrm>
          <a:prstGeom prst="rect">
            <a:avLst/>
          </a:prstGeom>
          <a:noFill/>
        </p:spPr>
        <p:txBody>
          <a:bodyPr wrap="none" rtlCol="0">
            <a:spAutoFit/>
          </a:bodyPr>
          <a:lstStyle/>
          <a:p>
            <a:r>
              <a:rPr lang="es-MX" b="1" dirty="0" err="1" smtClean="0"/>
              <a:t>foruli</a:t>
            </a:r>
            <a:endParaRPr lang="es-MX" b="1" dirty="0"/>
          </a:p>
        </p:txBody>
      </p:sp>
      <p:sp>
        <p:nvSpPr>
          <p:cNvPr id="15" name="14 Flecha derecha"/>
          <p:cNvSpPr/>
          <p:nvPr/>
        </p:nvSpPr>
        <p:spPr>
          <a:xfrm rot="16200000">
            <a:off x="5338944" y="3022096"/>
            <a:ext cx="24688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CuadroTexto"/>
          <p:cNvSpPr txBox="1"/>
          <p:nvPr/>
        </p:nvSpPr>
        <p:spPr>
          <a:xfrm>
            <a:off x="2915816" y="6165304"/>
            <a:ext cx="817853" cy="369332"/>
          </a:xfrm>
          <a:prstGeom prst="rect">
            <a:avLst/>
          </a:prstGeom>
          <a:noFill/>
        </p:spPr>
        <p:txBody>
          <a:bodyPr wrap="none" rtlCol="0">
            <a:spAutoFit/>
          </a:bodyPr>
          <a:lstStyle/>
          <a:p>
            <a:r>
              <a:rPr lang="es-MX" b="1" dirty="0" smtClean="0"/>
              <a:t>Códice</a:t>
            </a:r>
            <a:endParaRPr lang="es-MX" b="1" dirty="0"/>
          </a:p>
        </p:txBody>
      </p:sp>
      <p:sp>
        <p:nvSpPr>
          <p:cNvPr id="17" name="16 Flecha derecha"/>
          <p:cNvSpPr/>
          <p:nvPr/>
        </p:nvSpPr>
        <p:spPr>
          <a:xfrm>
            <a:off x="3851920" y="6093296"/>
            <a:ext cx="43204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901494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a:xfrm>
            <a:off x="683568" y="908720"/>
            <a:ext cx="7772400" cy="1470025"/>
          </a:xfrm>
        </p:spPr>
        <p:txBody>
          <a:bodyPr/>
          <a:lstStyle/>
          <a:p>
            <a:r>
              <a:rPr lang="es-MX" b="1" dirty="0" smtClean="0">
                <a:solidFill>
                  <a:srgbClr val="FF0000"/>
                </a:solidFill>
              </a:rPr>
              <a:t>La Edad Media</a:t>
            </a:r>
            <a:endParaRPr lang="es-MX" b="1" dirty="0">
              <a:solidFill>
                <a:srgbClr val="FF0000"/>
              </a:solidFill>
            </a:endParaRPr>
          </a:p>
        </p:txBody>
      </p:sp>
      <p:sp>
        <p:nvSpPr>
          <p:cNvPr id="8" name="7 Subtítulo"/>
          <p:cNvSpPr>
            <a:spLocks noGrp="1"/>
          </p:cNvSpPr>
          <p:nvPr>
            <p:ph type="subTitle" idx="1"/>
          </p:nvPr>
        </p:nvSpPr>
        <p:spPr/>
        <p:txBody>
          <a:bodyPr>
            <a:normAutofit/>
          </a:bodyPr>
          <a:lstStyle/>
          <a:p>
            <a:r>
              <a:rPr lang="es-MX" dirty="0" smtClean="0"/>
              <a:t/>
            </a:r>
            <a:br>
              <a:rPr lang="es-MX" dirty="0" smtClean="0"/>
            </a:br>
            <a:r>
              <a:rPr lang="es-MX" dirty="0" smtClean="0"/>
              <a:t/>
            </a:r>
            <a:br>
              <a:rPr lang="es-MX" dirty="0" smtClean="0"/>
            </a:br>
            <a:endParaRPr lang="es-MX" dirty="0" smtClean="0"/>
          </a:p>
          <a:p>
            <a:endParaRPr lang="es-MX" dirty="0"/>
          </a:p>
        </p:txBody>
      </p:sp>
      <p:pic>
        <p:nvPicPr>
          <p:cNvPr id="4" name="3 Imagen" descr="edad media1.png"/>
          <p:cNvPicPr>
            <a:picLocks noChangeAspect="1"/>
          </p:cNvPicPr>
          <p:nvPr/>
        </p:nvPicPr>
        <p:blipFill>
          <a:blip r:embed="rId2" cstate="print"/>
          <a:stretch>
            <a:fillRect/>
          </a:stretch>
        </p:blipFill>
        <p:spPr>
          <a:xfrm>
            <a:off x="1619672" y="2708920"/>
            <a:ext cx="5976664" cy="3024336"/>
          </a:xfrm>
          <a:prstGeom prst="rect">
            <a:avLst/>
          </a:prstGeom>
        </p:spPr>
      </p:pic>
    </p:spTree>
    <p:extLst>
      <p:ext uri="{BB962C8B-B14F-4D97-AF65-F5344CB8AC3E}">
        <p14:creationId xmlns:p14="http://schemas.microsoft.com/office/powerpoint/2010/main" val="25902907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pPr algn="just">
              <a:buNone/>
            </a:pPr>
            <a:r>
              <a:rPr lang="es-MX" b="1" dirty="0" smtClean="0"/>
              <a:t>	</a:t>
            </a:r>
            <a:r>
              <a:rPr lang="es-MX" b="1" dirty="0" err="1" smtClean="0">
                <a:solidFill>
                  <a:srgbClr val="FF0000"/>
                </a:solidFill>
              </a:rPr>
              <a:t>Feudalización</a:t>
            </a:r>
            <a:r>
              <a:rPr lang="es-MX" dirty="0" smtClean="0"/>
              <a:t> Los desequilibrios políticos provocaron una decadencia económica de las ciudades y sus habitantes se refugiaron en el campo bajo la protección de un señor. Se produjo así una </a:t>
            </a:r>
            <a:r>
              <a:rPr lang="es-MX" b="1" dirty="0" smtClean="0">
                <a:solidFill>
                  <a:srgbClr val="FF0000"/>
                </a:solidFill>
              </a:rPr>
              <a:t>ruralización</a:t>
            </a:r>
            <a:r>
              <a:rPr lang="es-MX" dirty="0" smtClean="0">
                <a:solidFill>
                  <a:srgbClr val="FF0000"/>
                </a:solidFill>
              </a:rPr>
              <a:t>.</a:t>
            </a:r>
          </a:p>
          <a:p>
            <a:pPr algn="just">
              <a:buNone/>
            </a:pPr>
            <a:r>
              <a:rPr lang="es-MX" dirty="0" smtClean="0"/>
              <a:t/>
            </a:r>
            <a:br>
              <a:rPr lang="es-MX" dirty="0" smtClean="0"/>
            </a:br>
            <a:r>
              <a:rPr lang="es-MX" dirty="0" smtClean="0"/>
              <a:t>Se inicia de este modo, </a:t>
            </a:r>
            <a:r>
              <a:rPr lang="es-MX" b="1" dirty="0" smtClean="0">
                <a:solidFill>
                  <a:srgbClr val="FF0000"/>
                </a:solidFill>
              </a:rPr>
              <a:t>el feudalismo</a:t>
            </a:r>
            <a:r>
              <a:rPr lang="es-MX" dirty="0" smtClean="0"/>
              <a:t>, el sistema político, económico y social de la Edad Media.</a:t>
            </a:r>
          </a:p>
          <a:p>
            <a:pPr algn="just">
              <a:buNone/>
            </a:pPr>
            <a:r>
              <a:rPr lang="es-MX" dirty="0" smtClean="0"/>
              <a:t/>
            </a:r>
            <a:br>
              <a:rPr lang="es-MX" dirty="0" smtClean="0"/>
            </a:br>
            <a:r>
              <a:rPr lang="es-MX" dirty="0" smtClean="0"/>
              <a:t/>
            </a:r>
            <a:br>
              <a:rPr lang="es-MX" dirty="0" smtClean="0"/>
            </a:br>
            <a:r>
              <a:rPr lang="es-MX" dirty="0" smtClean="0"/>
              <a:t>El </a:t>
            </a:r>
            <a:r>
              <a:rPr lang="es-MX" b="1" dirty="0" smtClean="0">
                <a:solidFill>
                  <a:srgbClr val="FF0000"/>
                </a:solidFill>
              </a:rPr>
              <a:t>feudo</a:t>
            </a:r>
            <a:r>
              <a:rPr lang="es-MX" dirty="0" smtClean="0"/>
              <a:t> era un conjunto de tierras que el rey o un noble laico o eclesiástico (</a:t>
            </a:r>
            <a:r>
              <a:rPr lang="es-MX" b="1" dirty="0" smtClean="0"/>
              <a:t>el señor</a:t>
            </a:r>
            <a:r>
              <a:rPr lang="es-MX" dirty="0" smtClean="0"/>
              <a:t>) entregaba a cambio de ayuda militar o servicios religiosos a otro noble de rango inferior (</a:t>
            </a:r>
            <a:r>
              <a:rPr lang="es-MX" b="1" dirty="0" smtClean="0">
                <a:solidFill>
                  <a:srgbClr val="FF0000"/>
                </a:solidFill>
              </a:rPr>
              <a:t>vasallo</a:t>
            </a:r>
            <a:r>
              <a:rPr lang="es-MX" dirty="0" smtClean="0"/>
              <a:t>) el cual se sometía a ellos mediante un</a:t>
            </a:r>
            <a:r>
              <a:rPr lang="es-MX" b="1" dirty="0" smtClean="0"/>
              <a:t> juramento de fidelidad</a:t>
            </a:r>
            <a:r>
              <a:rPr lang="es-MX" dirty="0" smtClean="0"/>
              <a:t>. Estos feudos eran explotados por los siervos que debían entregar una parte de sus cosechas a su señor, lo que les obligaba a vivir en unas condiciones miserables.</a:t>
            </a:r>
            <a:endParaRPr lang="es-MX" dirty="0"/>
          </a:p>
        </p:txBody>
      </p:sp>
      <p:sp>
        <p:nvSpPr>
          <p:cNvPr id="2" name="1 Título"/>
          <p:cNvSpPr>
            <a:spLocks noGrp="1"/>
          </p:cNvSpPr>
          <p:nvPr>
            <p:ph type="title"/>
          </p:nvPr>
        </p:nvSpPr>
        <p:spPr/>
        <p:txBody>
          <a:bodyPr/>
          <a:lstStyle/>
          <a:p>
            <a:r>
              <a:rPr lang="es-MX" b="1" dirty="0" smtClean="0"/>
              <a:t>Consideraciones</a:t>
            </a:r>
            <a:endParaRPr lang="es-MX" b="1" dirty="0"/>
          </a:p>
        </p:txBody>
      </p:sp>
    </p:spTree>
    <p:extLst>
      <p:ext uri="{BB962C8B-B14F-4D97-AF65-F5344CB8AC3E}">
        <p14:creationId xmlns:p14="http://schemas.microsoft.com/office/powerpoint/2010/main" val="39922967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r>
              <a:rPr lang="es-MX" b="1" dirty="0" smtClean="0"/>
              <a:t>¿Cómo se organizaba la sociedad?</a:t>
            </a:r>
            <a:r>
              <a:rPr lang="es-MX" dirty="0" smtClean="0"/>
              <a:t/>
            </a:r>
            <a:br>
              <a:rPr lang="es-MX" dirty="0" smtClean="0"/>
            </a:br>
            <a:endParaRPr lang="es-MX" dirty="0" smtClean="0"/>
          </a:p>
          <a:p>
            <a:pPr marL="0" indent="0" algn="just">
              <a:buNone/>
            </a:pPr>
            <a:r>
              <a:rPr lang="es-MX" dirty="0" smtClean="0"/>
              <a:t>La sociedad medieval estaba muy estratificada, encontrándose distintos escalafones dentro de una clase social. Tenía </a:t>
            </a:r>
            <a:r>
              <a:rPr lang="es-MX" b="1" dirty="0" smtClean="0">
                <a:solidFill>
                  <a:srgbClr val="FF0000"/>
                </a:solidFill>
              </a:rPr>
              <a:t>estructura piramidal</a:t>
            </a:r>
            <a:r>
              <a:rPr lang="es-MX" dirty="0" smtClean="0">
                <a:solidFill>
                  <a:srgbClr val="FF0000"/>
                </a:solidFill>
              </a:rPr>
              <a:t> </a:t>
            </a:r>
            <a:r>
              <a:rPr lang="es-MX" dirty="0" smtClean="0"/>
              <a:t>y en general, se dividía en</a:t>
            </a:r>
            <a:r>
              <a:rPr lang="es-MX" b="1" dirty="0" smtClean="0"/>
              <a:t> </a:t>
            </a:r>
            <a:r>
              <a:rPr lang="es-MX" b="1" dirty="0" smtClean="0">
                <a:solidFill>
                  <a:srgbClr val="FF0000"/>
                </a:solidFill>
              </a:rPr>
              <a:t>tres estamentos</a:t>
            </a:r>
            <a:r>
              <a:rPr lang="es-MX" dirty="0" smtClean="0">
                <a:solidFill>
                  <a:srgbClr val="FF0000"/>
                </a:solidFill>
              </a:rPr>
              <a:t> </a:t>
            </a:r>
            <a:r>
              <a:rPr lang="es-MX" dirty="0" smtClean="0"/>
              <a:t>o grupos sociales</a:t>
            </a:r>
            <a:endParaRPr lang="es-MX" dirty="0"/>
          </a:p>
        </p:txBody>
      </p:sp>
      <p:sp>
        <p:nvSpPr>
          <p:cNvPr id="2" name="1 Título"/>
          <p:cNvSpPr>
            <a:spLocks noGrp="1"/>
          </p:cNvSpPr>
          <p:nvPr>
            <p:ph type="title"/>
          </p:nvPr>
        </p:nvSpPr>
        <p:spPr/>
        <p:txBody>
          <a:bodyPr/>
          <a:lstStyle/>
          <a:p>
            <a:endParaRPr lang="es-MX"/>
          </a:p>
        </p:txBody>
      </p:sp>
    </p:spTree>
    <p:extLst>
      <p:ext uri="{BB962C8B-B14F-4D97-AF65-F5344CB8AC3E}">
        <p14:creationId xmlns:p14="http://schemas.microsoft.com/office/powerpoint/2010/main" val="1470257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None/>
            </a:pPr>
            <a:endParaRPr lang="es-MX" dirty="0"/>
          </a:p>
        </p:txBody>
      </p:sp>
      <p:sp>
        <p:nvSpPr>
          <p:cNvPr id="2" name="1 Título"/>
          <p:cNvSpPr>
            <a:spLocks noGrp="1"/>
          </p:cNvSpPr>
          <p:nvPr>
            <p:ph type="title"/>
          </p:nvPr>
        </p:nvSpPr>
        <p:spPr/>
        <p:txBody>
          <a:bodyPr>
            <a:normAutofit fontScale="90000"/>
          </a:bodyPr>
          <a:lstStyle/>
          <a:p>
            <a:r>
              <a:rPr lang="es-MX" b="1" dirty="0" smtClean="0">
                <a:solidFill>
                  <a:srgbClr val="FFC000"/>
                </a:solidFill>
              </a:rPr>
              <a:t>Estructura de la sociedad medieval</a:t>
            </a:r>
            <a:endParaRPr lang="es-MX" b="1" dirty="0">
              <a:solidFill>
                <a:srgbClr val="FFC000"/>
              </a:solidFill>
            </a:endParaRPr>
          </a:p>
        </p:txBody>
      </p:sp>
      <p:sp>
        <p:nvSpPr>
          <p:cNvPr id="4" name="3 Triángulo isósceles"/>
          <p:cNvSpPr/>
          <p:nvPr/>
        </p:nvSpPr>
        <p:spPr>
          <a:xfrm>
            <a:off x="1619672" y="2132856"/>
            <a:ext cx="5616624" cy="3960440"/>
          </a:xfrm>
          <a:prstGeom prst="triangle">
            <a:avLst>
              <a:gd name="adj" fmla="val 52239"/>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dirty="0"/>
          </a:p>
        </p:txBody>
      </p:sp>
      <p:sp>
        <p:nvSpPr>
          <p:cNvPr id="6" name="5 CuadroTexto"/>
          <p:cNvSpPr txBox="1"/>
          <p:nvPr/>
        </p:nvSpPr>
        <p:spPr>
          <a:xfrm>
            <a:off x="4067944" y="2132856"/>
            <a:ext cx="809837" cy="369332"/>
          </a:xfrm>
          <a:prstGeom prst="rect">
            <a:avLst/>
          </a:prstGeom>
          <a:noFill/>
        </p:spPr>
        <p:txBody>
          <a:bodyPr wrap="none" rtlCol="0">
            <a:spAutoFit/>
          </a:bodyPr>
          <a:lstStyle/>
          <a:p>
            <a:r>
              <a:rPr lang="es-MX" b="1" dirty="0" smtClean="0"/>
              <a:t>EL REY</a:t>
            </a:r>
            <a:endParaRPr lang="es-MX" b="1" dirty="0"/>
          </a:p>
        </p:txBody>
      </p:sp>
      <p:sp>
        <p:nvSpPr>
          <p:cNvPr id="7" name="6 CuadroTexto"/>
          <p:cNvSpPr txBox="1"/>
          <p:nvPr/>
        </p:nvSpPr>
        <p:spPr>
          <a:xfrm>
            <a:off x="2771800" y="3140968"/>
            <a:ext cx="3456384" cy="1754326"/>
          </a:xfrm>
          <a:prstGeom prst="rect">
            <a:avLst/>
          </a:prstGeom>
          <a:noFill/>
        </p:spPr>
        <p:txBody>
          <a:bodyPr wrap="square" rtlCol="0">
            <a:spAutoFit/>
          </a:bodyPr>
          <a:lstStyle/>
          <a:p>
            <a:pPr algn="ctr"/>
            <a:r>
              <a:rPr lang="es-MX" b="1" dirty="0" smtClean="0"/>
              <a:t>LA NOBLEZA Y ALTOS PRELADOS</a:t>
            </a:r>
            <a:endParaRPr lang="es-MX" dirty="0" smtClean="0"/>
          </a:p>
          <a:p>
            <a:r>
              <a:rPr lang="es-MX" dirty="0" smtClean="0"/>
              <a:t/>
            </a:r>
            <a:br>
              <a:rPr lang="es-MX" dirty="0" smtClean="0"/>
            </a:br>
            <a:endParaRPr lang="es-MX" dirty="0" smtClean="0"/>
          </a:p>
          <a:p>
            <a:r>
              <a:rPr lang="es-MX" dirty="0" smtClean="0"/>
              <a:t> </a:t>
            </a:r>
          </a:p>
          <a:p>
            <a:endParaRPr lang="es-MX" dirty="0"/>
          </a:p>
        </p:txBody>
      </p:sp>
      <p:sp>
        <p:nvSpPr>
          <p:cNvPr id="8" name="7 CuadroTexto"/>
          <p:cNvSpPr txBox="1"/>
          <p:nvPr/>
        </p:nvSpPr>
        <p:spPr>
          <a:xfrm>
            <a:off x="2483768" y="4221088"/>
            <a:ext cx="3065711" cy="369332"/>
          </a:xfrm>
          <a:prstGeom prst="rect">
            <a:avLst/>
          </a:prstGeom>
          <a:noFill/>
        </p:spPr>
        <p:txBody>
          <a:bodyPr wrap="none" rtlCol="0">
            <a:spAutoFit/>
          </a:bodyPr>
          <a:lstStyle/>
          <a:p>
            <a:r>
              <a:rPr lang="es-MX" b="1" dirty="0" smtClean="0"/>
              <a:t>LA IGLESIA Y LOS CABALLEROS</a:t>
            </a:r>
            <a:endParaRPr lang="es-MX" dirty="0"/>
          </a:p>
        </p:txBody>
      </p:sp>
      <p:sp>
        <p:nvSpPr>
          <p:cNvPr id="9" name="8 CuadroTexto"/>
          <p:cNvSpPr txBox="1"/>
          <p:nvPr/>
        </p:nvSpPr>
        <p:spPr>
          <a:xfrm>
            <a:off x="973295" y="5445224"/>
            <a:ext cx="5974969" cy="369332"/>
          </a:xfrm>
          <a:prstGeom prst="rect">
            <a:avLst/>
          </a:prstGeom>
          <a:noFill/>
        </p:spPr>
        <p:txBody>
          <a:bodyPr wrap="none" rtlCol="0">
            <a:spAutoFit/>
          </a:bodyPr>
          <a:lstStyle/>
          <a:p>
            <a:r>
              <a:rPr lang="es-MX" b="1" dirty="0" smtClean="0"/>
              <a:t>LOS SIERVOS / TRABAJADORES (+ CAMPESINOS)/ SOLDADOS</a:t>
            </a:r>
            <a:endParaRPr lang="es-MX" dirty="0"/>
          </a:p>
        </p:txBody>
      </p:sp>
    </p:spTree>
    <p:extLst>
      <p:ext uri="{BB962C8B-B14F-4D97-AF65-F5344CB8AC3E}">
        <p14:creationId xmlns:p14="http://schemas.microsoft.com/office/powerpoint/2010/main" val="1988058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15-3-la-baja-edad-media1.jpg"/>
          <p:cNvPicPr>
            <a:picLocks noGrp="1" noChangeAspect="1"/>
          </p:cNvPicPr>
          <p:nvPr>
            <p:ph idx="1"/>
          </p:nvPr>
        </p:nvPicPr>
        <p:blipFill>
          <a:blip r:embed="rId2" cstate="print"/>
          <a:stretch>
            <a:fillRect/>
          </a:stretch>
        </p:blipFill>
        <p:spPr>
          <a:xfrm>
            <a:off x="467544" y="260648"/>
            <a:ext cx="8280920" cy="5865515"/>
          </a:xfrm>
        </p:spPr>
      </p:pic>
      <p:sp>
        <p:nvSpPr>
          <p:cNvPr id="2" name="1 Título"/>
          <p:cNvSpPr>
            <a:spLocks noGrp="1"/>
          </p:cNvSpPr>
          <p:nvPr>
            <p:ph type="title"/>
          </p:nvPr>
        </p:nvSpPr>
        <p:spPr/>
        <p:txBody>
          <a:bodyPr/>
          <a:lstStyle/>
          <a:p>
            <a:endParaRPr lang="es-MX"/>
          </a:p>
        </p:txBody>
      </p:sp>
      <p:sp>
        <p:nvSpPr>
          <p:cNvPr id="5" name="4 CuadroTexto"/>
          <p:cNvSpPr txBox="1"/>
          <p:nvPr/>
        </p:nvSpPr>
        <p:spPr>
          <a:xfrm>
            <a:off x="611560" y="6021288"/>
            <a:ext cx="1702710" cy="438774"/>
          </a:xfrm>
          <a:prstGeom prst="rect">
            <a:avLst/>
          </a:prstGeom>
          <a:noFill/>
        </p:spPr>
        <p:txBody>
          <a:bodyPr wrap="none" rtlCol="0">
            <a:spAutoFit/>
          </a:bodyPr>
          <a:lstStyle/>
          <a:p>
            <a:pPr marL="365760" lvl="0" indent="-365760">
              <a:lnSpc>
                <a:spcPct val="220000"/>
              </a:lnSpc>
              <a:spcBef>
                <a:spcPct val="20000"/>
              </a:spcBef>
              <a:buClr>
                <a:srgbClr val="873624"/>
              </a:buClr>
            </a:pPr>
            <a:r>
              <a:rPr lang="es-MX" sz="1200" dirty="0">
                <a:solidFill>
                  <a:prstClr val="black">
                    <a:lumMod val="85000"/>
                    <a:lumOff val="15000"/>
                  </a:prstClr>
                </a:solidFill>
              </a:rPr>
              <a:t>(Richard, </a:t>
            </a:r>
            <a:r>
              <a:rPr lang="es-MX" sz="1200" dirty="0" err="1">
                <a:solidFill>
                  <a:prstClr val="black">
                    <a:lumMod val="85000"/>
                    <a:lumOff val="15000"/>
                  </a:prstClr>
                </a:solidFill>
              </a:rPr>
              <a:t>Rubin</a:t>
            </a:r>
            <a:r>
              <a:rPr lang="es-MX" sz="1200" dirty="0">
                <a:solidFill>
                  <a:prstClr val="black">
                    <a:lumMod val="85000"/>
                    <a:lumOff val="15000"/>
                  </a:prstClr>
                </a:solidFill>
              </a:rPr>
              <a:t>, 2010)</a:t>
            </a:r>
            <a:endParaRPr lang="es-MX" sz="1200" b="1" dirty="0">
              <a:solidFill>
                <a:srgbClr val="FF0000"/>
              </a:solidFill>
            </a:endParaRPr>
          </a:p>
        </p:txBody>
      </p:sp>
    </p:spTree>
    <p:extLst>
      <p:ext uri="{BB962C8B-B14F-4D97-AF65-F5344CB8AC3E}">
        <p14:creationId xmlns:p14="http://schemas.microsoft.com/office/powerpoint/2010/main" val="5213257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endParaRPr lang="es-ES" dirty="0" smtClean="0"/>
          </a:p>
          <a:p>
            <a:pPr marL="0" indent="0" algn="just">
              <a:buNone/>
            </a:pPr>
            <a:r>
              <a:rPr lang="es-ES" dirty="0" smtClean="0"/>
              <a:t>Analizar </a:t>
            </a:r>
            <a:r>
              <a:rPr lang="es-ES" dirty="0"/>
              <a:t>los temas relacionados con la bibliotecología y sus disciplinas derivadas a través del análisis de sus</a:t>
            </a:r>
            <a:r>
              <a:rPr lang="es-MX" dirty="0"/>
              <a:t> bases </a:t>
            </a:r>
            <a:r>
              <a:rPr lang="es-MX" dirty="0" smtClean="0"/>
              <a:t>históricas, teóricas </a:t>
            </a:r>
            <a:r>
              <a:rPr lang="es-MX" dirty="0"/>
              <a:t>y filosóficas, sus objetivos y los contextos que la explicitan, tal revisión permitirá al estudiante conciliar la innovación teórica relacionada con la propia ciencia y con el sistema informativo documental.</a:t>
            </a:r>
          </a:p>
          <a:p>
            <a:endParaRPr lang="es-MX" dirty="0"/>
          </a:p>
        </p:txBody>
      </p:sp>
      <p:sp>
        <p:nvSpPr>
          <p:cNvPr id="2" name="1 Título"/>
          <p:cNvSpPr>
            <a:spLocks noGrp="1"/>
          </p:cNvSpPr>
          <p:nvPr>
            <p:ph type="title"/>
          </p:nvPr>
        </p:nvSpPr>
        <p:spPr/>
        <p:txBody>
          <a:bodyPr>
            <a:noAutofit/>
          </a:bodyPr>
          <a:lstStyle/>
          <a:p>
            <a:r>
              <a:rPr lang="es-MX" sz="4000" b="1" dirty="0" smtClean="0"/>
              <a:t>PROPÓSITO DE LA UNIDAD DE APRENDIZAJE</a:t>
            </a:r>
            <a:endParaRPr lang="es-MX" sz="4000" b="1" dirty="0"/>
          </a:p>
        </p:txBody>
      </p:sp>
    </p:spTree>
    <p:extLst>
      <p:ext uri="{BB962C8B-B14F-4D97-AF65-F5344CB8AC3E}">
        <p14:creationId xmlns:p14="http://schemas.microsoft.com/office/powerpoint/2010/main" val="24711388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5" name="4 Marcador de contenido"/>
          <p:cNvSpPr>
            <a:spLocks noGrp="1"/>
          </p:cNvSpPr>
          <p:nvPr>
            <p:ph sz="quarter" idx="13"/>
          </p:nvPr>
        </p:nvSpPr>
        <p:spPr>
          <a:xfrm>
            <a:off x="323528" y="2132856"/>
            <a:ext cx="4038600" cy="4525963"/>
          </a:xfrm>
        </p:spPr>
        <p:txBody>
          <a:bodyPr>
            <a:noAutofit/>
          </a:bodyPr>
          <a:lstStyle/>
          <a:p>
            <a:pPr marL="0" indent="0" algn="just">
              <a:buNone/>
            </a:pPr>
            <a:r>
              <a:rPr lang="es-MX" sz="2000" dirty="0" smtClean="0"/>
              <a:t>Pronto </a:t>
            </a:r>
            <a:r>
              <a:rPr lang="es-MX" sz="2000" b="1" dirty="0" smtClean="0">
                <a:solidFill>
                  <a:srgbClr val="FF0000"/>
                </a:solidFill>
              </a:rPr>
              <a:t>Bizancio</a:t>
            </a:r>
            <a:r>
              <a:rPr lang="es-MX" sz="2000" dirty="0" smtClean="0"/>
              <a:t> se dio cuenta que la única forma de unir pueblos tan distintos era reforzando su herencia cultural, cuyo testimonio estaba escrito en los </a:t>
            </a:r>
            <a:r>
              <a:rPr lang="es-MX" sz="2000" b="1" dirty="0" smtClean="0">
                <a:solidFill>
                  <a:srgbClr val="FF0000"/>
                </a:solidFill>
              </a:rPr>
              <a:t>libros</a:t>
            </a:r>
            <a:r>
              <a:rPr lang="es-MX" sz="2000" dirty="0" smtClean="0"/>
              <a:t>. En pocas culturas, el libro ha tenido tanta estima. En Bizancio las </a:t>
            </a:r>
            <a:r>
              <a:rPr lang="es-MX" sz="2000" b="1" dirty="0" smtClean="0">
                <a:solidFill>
                  <a:srgbClr val="FF0000"/>
                </a:solidFill>
              </a:rPr>
              <a:t>bibliotecas eran públicas.</a:t>
            </a:r>
            <a:r>
              <a:rPr lang="es-MX" sz="2000" dirty="0" smtClean="0"/>
              <a:t> Los libros resultaban muy costosos por la escasez de materiales, por lo que las </a:t>
            </a:r>
            <a:r>
              <a:rPr lang="es-MX" sz="2000" b="1" dirty="0" smtClean="0">
                <a:solidFill>
                  <a:srgbClr val="FF0000"/>
                </a:solidFill>
              </a:rPr>
              <a:t>bibliotecas privadas fueron escasas </a:t>
            </a:r>
            <a:r>
              <a:rPr lang="es-MX" sz="2000" dirty="0" smtClean="0"/>
              <a:t>y con poca cantidad de fondos. Había </a:t>
            </a:r>
            <a:r>
              <a:rPr lang="es-MX" sz="2000" b="1" dirty="0" smtClean="0">
                <a:solidFill>
                  <a:srgbClr val="FF0000"/>
                </a:solidFill>
              </a:rPr>
              <a:t>pocos copist</a:t>
            </a:r>
            <a:r>
              <a:rPr lang="es-MX" sz="2300" b="1" dirty="0" smtClean="0">
                <a:solidFill>
                  <a:srgbClr val="FF0000"/>
                </a:solidFill>
              </a:rPr>
              <a:t>as</a:t>
            </a:r>
            <a:r>
              <a:rPr lang="es-MX" sz="2300" dirty="0" smtClean="0"/>
              <a:t> y escaso comercio.</a:t>
            </a:r>
          </a:p>
          <a:p>
            <a:pPr algn="just"/>
            <a:endParaRPr lang="es-MX" sz="2300" dirty="0"/>
          </a:p>
        </p:txBody>
      </p:sp>
      <p:pic>
        <p:nvPicPr>
          <p:cNvPr id="7" name="6 Marcador de contenido" descr="bizancio.jpg"/>
          <p:cNvPicPr>
            <a:picLocks noGrp="1" noChangeAspect="1"/>
          </p:cNvPicPr>
          <p:nvPr>
            <p:ph sz="quarter" idx="14"/>
          </p:nvPr>
        </p:nvPicPr>
        <p:blipFill>
          <a:blip r:embed="rId2" cstate="print"/>
          <a:stretch>
            <a:fillRect/>
          </a:stretch>
        </p:blipFill>
        <p:spPr>
          <a:xfrm>
            <a:off x="4579911" y="2164493"/>
            <a:ext cx="3810000" cy="1473200"/>
          </a:xfrm>
        </p:spPr>
      </p:pic>
      <p:pic>
        <p:nvPicPr>
          <p:cNvPr id="8" name="7 Imagen" descr="bizancio1.jpg"/>
          <p:cNvPicPr>
            <a:picLocks noChangeAspect="1"/>
          </p:cNvPicPr>
          <p:nvPr/>
        </p:nvPicPr>
        <p:blipFill>
          <a:blip r:embed="rId3" cstate="print"/>
          <a:stretch>
            <a:fillRect/>
          </a:stretch>
        </p:blipFill>
        <p:spPr>
          <a:xfrm>
            <a:off x="5683716" y="4273644"/>
            <a:ext cx="1912620" cy="1531620"/>
          </a:xfrm>
          <a:prstGeom prst="rect">
            <a:avLst/>
          </a:prstGeom>
        </p:spPr>
      </p:pic>
      <p:sp>
        <p:nvSpPr>
          <p:cNvPr id="6" name="5 CuadroTexto"/>
          <p:cNvSpPr txBox="1"/>
          <p:nvPr/>
        </p:nvSpPr>
        <p:spPr>
          <a:xfrm>
            <a:off x="5580112" y="3779748"/>
            <a:ext cx="1970476" cy="369332"/>
          </a:xfrm>
          <a:prstGeom prst="rect">
            <a:avLst/>
          </a:prstGeom>
          <a:noFill/>
        </p:spPr>
        <p:txBody>
          <a:bodyPr wrap="none" rtlCol="0">
            <a:spAutoFit/>
          </a:bodyPr>
          <a:lstStyle/>
          <a:p>
            <a:r>
              <a:rPr lang="es-MX" b="1" dirty="0" smtClean="0"/>
              <a:t>Región de Bizancio</a:t>
            </a:r>
            <a:endParaRPr lang="es-MX" b="1" dirty="0"/>
          </a:p>
        </p:txBody>
      </p:sp>
      <p:sp>
        <p:nvSpPr>
          <p:cNvPr id="9" name="8 CuadroTexto"/>
          <p:cNvSpPr txBox="1"/>
          <p:nvPr/>
        </p:nvSpPr>
        <p:spPr>
          <a:xfrm>
            <a:off x="5642722" y="5939988"/>
            <a:ext cx="1809598" cy="369332"/>
          </a:xfrm>
          <a:prstGeom prst="rect">
            <a:avLst/>
          </a:prstGeom>
          <a:noFill/>
        </p:spPr>
        <p:txBody>
          <a:bodyPr wrap="none" rtlCol="0">
            <a:spAutoFit/>
          </a:bodyPr>
          <a:lstStyle/>
          <a:p>
            <a:r>
              <a:rPr lang="es-MX" b="1" dirty="0" smtClean="0"/>
              <a:t>Cultura bizantina</a:t>
            </a:r>
            <a:endParaRPr lang="es-MX" b="1" dirty="0"/>
          </a:p>
        </p:txBody>
      </p:sp>
    </p:spTree>
    <p:extLst>
      <p:ext uri="{BB962C8B-B14F-4D97-AF65-F5344CB8AC3E}">
        <p14:creationId xmlns:p14="http://schemas.microsoft.com/office/powerpoint/2010/main" val="27174853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0" y="1173163"/>
            <a:ext cx="4038600" cy="5295900"/>
          </a:xfrm>
        </p:spPr>
        <p:txBody>
          <a:bodyPr>
            <a:normAutofit fontScale="25000" lnSpcReduction="20000"/>
          </a:bodyPr>
          <a:lstStyle/>
          <a:p>
            <a:pPr algn="just">
              <a:lnSpc>
                <a:spcPct val="170000"/>
              </a:lnSpc>
              <a:buNone/>
            </a:pPr>
            <a:r>
              <a:rPr lang="es-MX" dirty="0" smtClean="0"/>
              <a:t>	</a:t>
            </a:r>
            <a:r>
              <a:rPr lang="es-MX" sz="5600" dirty="0" smtClean="0"/>
              <a:t>Resulta fundamental hablar de </a:t>
            </a:r>
            <a:r>
              <a:rPr lang="es-MX" sz="5600" b="1" dirty="0" err="1" smtClean="0">
                <a:solidFill>
                  <a:srgbClr val="FF0000"/>
                </a:solidFill>
              </a:rPr>
              <a:t>Focio</a:t>
            </a:r>
            <a:r>
              <a:rPr lang="es-MX" sz="5600" dirty="0" smtClean="0"/>
              <a:t>, patriarca de </a:t>
            </a:r>
            <a:r>
              <a:rPr lang="es-MX" sz="5600" b="1" dirty="0" smtClean="0">
                <a:solidFill>
                  <a:srgbClr val="FF0000"/>
                </a:solidFill>
              </a:rPr>
              <a:t>Constantinopla</a:t>
            </a:r>
            <a:r>
              <a:rPr lang="es-MX" sz="5600" dirty="0" smtClean="0"/>
              <a:t> y causante de la separación entre la Iglesia romana y la griega escribió la única obra literaria que se conserva de los bizantinos, </a:t>
            </a:r>
            <a:r>
              <a:rPr lang="es-MX" sz="5600" b="1" dirty="0" smtClean="0">
                <a:solidFill>
                  <a:srgbClr val="FF0000"/>
                </a:solidFill>
              </a:rPr>
              <a:t>la </a:t>
            </a:r>
            <a:r>
              <a:rPr lang="es-MX" sz="5600" b="1" dirty="0" err="1" smtClean="0">
                <a:solidFill>
                  <a:srgbClr val="FF0000"/>
                </a:solidFill>
              </a:rPr>
              <a:t>Myribiblion</a:t>
            </a:r>
            <a:r>
              <a:rPr lang="es-MX" sz="5600" b="1" dirty="0" smtClean="0">
                <a:solidFill>
                  <a:srgbClr val="FF0000"/>
                </a:solidFill>
              </a:rPr>
              <a:t> (o </a:t>
            </a:r>
            <a:r>
              <a:rPr lang="es-MX" sz="5600" b="1" dirty="0" err="1" smtClean="0">
                <a:solidFill>
                  <a:srgbClr val="FF0000"/>
                </a:solidFill>
              </a:rPr>
              <a:t>Bibliotheca</a:t>
            </a:r>
            <a:r>
              <a:rPr lang="es-MX" sz="5600" b="1" dirty="0" smtClean="0">
                <a:solidFill>
                  <a:srgbClr val="FF0000"/>
                </a:solidFill>
              </a:rPr>
              <a:t>)</a:t>
            </a:r>
            <a:r>
              <a:rPr lang="es-MX" sz="5600" dirty="0" smtClean="0"/>
              <a:t>. Por el número de autores que describe en ella, </a:t>
            </a:r>
            <a:r>
              <a:rPr lang="es-MX" sz="5600" dirty="0" err="1" smtClean="0"/>
              <a:t>Focio</a:t>
            </a:r>
            <a:r>
              <a:rPr lang="es-MX" sz="5600" dirty="0" smtClean="0"/>
              <a:t> debió poseer una biblioteca enorme (pues sus lecturas comprendían varios miles de obras), aunque con seguridad utilizaría las grandes bibliotecas de la capital. Otras bibliotecas privadas importantes fueron la de </a:t>
            </a:r>
            <a:r>
              <a:rPr lang="es-MX" sz="5600" b="1" dirty="0" err="1" smtClean="0">
                <a:solidFill>
                  <a:srgbClr val="FF0000"/>
                </a:solidFill>
              </a:rPr>
              <a:t>Aretas</a:t>
            </a:r>
            <a:r>
              <a:rPr lang="es-MX" sz="5600" b="1" dirty="0" smtClean="0">
                <a:solidFill>
                  <a:srgbClr val="FF0000"/>
                </a:solidFill>
              </a:rPr>
              <a:t> y </a:t>
            </a:r>
            <a:r>
              <a:rPr lang="es-MX" sz="5600" b="1" dirty="0" err="1" smtClean="0">
                <a:solidFill>
                  <a:srgbClr val="FF0000"/>
                </a:solidFill>
              </a:rPr>
              <a:t>Eustacio</a:t>
            </a:r>
            <a:r>
              <a:rPr lang="es-MX" sz="5600" dirty="0" smtClean="0"/>
              <a:t>. Este último, una de las personas más cultas de su época enfurecía por el despego de los monjes hacia los libros y su inclinación a vender los de sus bibliotecas monacales. (</a:t>
            </a:r>
            <a:r>
              <a:rPr lang="es-MX" sz="4400" dirty="0" smtClean="0">
                <a:solidFill>
                  <a:prstClr val="black">
                    <a:lumMod val="85000"/>
                    <a:lumOff val="15000"/>
                  </a:prstClr>
                </a:solidFill>
              </a:rPr>
              <a:t>Richard</a:t>
            </a:r>
            <a:r>
              <a:rPr lang="es-MX" sz="4400" dirty="0">
                <a:solidFill>
                  <a:prstClr val="black">
                    <a:lumMod val="85000"/>
                    <a:lumOff val="15000"/>
                  </a:prstClr>
                </a:solidFill>
              </a:rPr>
              <a:t>, </a:t>
            </a:r>
            <a:r>
              <a:rPr lang="es-MX" sz="4400" dirty="0" smtClean="0">
                <a:solidFill>
                  <a:prstClr val="black">
                    <a:lumMod val="85000"/>
                    <a:lumOff val="15000"/>
                  </a:prstClr>
                </a:solidFill>
              </a:rPr>
              <a:t>Rubin,2010)</a:t>
            </a:r>
            <a:endParaRPr lang="es-MX" sz="4400" dirty="0" smtClean="0"/>
          </a:p>
          <a:p>
            <a:pPr>
              <a:lnSpc>
                <a:spcPct val="170000"/>
              </a:lnSpc>
            </a:pPr>
            <a:endParaRPr lang="es-MX" sz="5600" dirty="0"/>
          </a:p>
        </p:txBody>
      </p:sp>
      <p:pic>
        <p:nvPicPr>
          <p:cNvPr id="5" name="4 Marcador de contenido" descr="focio.jpg"/>
          <p:cNvPicPr>
            <a:picLocks noGrp="1" noChangeAspect="1"/>
          </p:cNvPicPr>
          <p:nvPr>
            <p:ph sz="quarter" idx="4294967295"/>
          </p:nvPr>
        </p:nvPicPr>
        <p:blipFill>
          <a:blip r:embed="rId2" cstate="print"/>
          <a:stretch>
            <a:fillRect/>
          </a:stretch>
        </p:blipFill>
        <p:spPr>
          <a:xfrm>
            <a:off x="4938631" y="967254"/>
            <a:ext cx="1219200" cy="1638300"/>
          </a:xfrm>
        </p:spPr>
      </p:pic>
      <p:pic>
        <p:nvPicPr>
          <p:cNvPr id="6" name="5 Imagen" descr="focio1.jpg"/>
          <p:cNvPicPr>
            <a:picLocks noChangeAspect="1"/>
          </p:cNvPicPr>
          <p:nvPr/>
        </p:nvPicPr>
        <p:blipFill>
          <a:blip r:embed="rId3" cstate="print"/>
          <a:stretch>
            <a:fillRect/>
          </a:stretch>
        </p:blipFill>
        <p:spPr>
          <a:xfrm>
            <a:off x="6876256" y="1759610"/>
            <a:ext cx="2004690" cy="2709041"/>
          </a:xfrm>
          <a:prstGeom prst="rect">
            <a:avLst/>
          </a:prstGeom>
        </p:spPr>
      </p:pic>
      <p:pic>
        <p:nvPicPr>
          <p:cNvPr id="7" name="6 Imagen" descr="bizancio5.jpg"/>
          <p:cNvPicPr>
            <a:picLocks noChangeAspect="1"/>
          </p:cNvPicPr>
          <p:nvPr/>
        </p:nvPicPr>
        <p:blipFill>
          <a:blip r:embed="rId4" cstate="print"/>
          <a:stretch>
            <a:fillRect/>
          </a:stretch>
        </p:blipFill>
        <p:spPr>
          <a:xfrm>
            <a:off x="4648121" y="3060030"/>
            <a:ext cx="1733687" cy="2817242"/>
          </a:xfrm>
          <a:prstGeom prst="rect">
            <a:avLst/>
          </a:prstGeom>
        </p:spPr>
      </p:pic>
      <p:sp>
        <p:nvSpPr>
          <p:cNvPr id="8" name="7 CuadroTexto"/>
          <p:cNvSpPr txBox="1"/>
          <p:nvPr/>
        </p:nvSpPr>
        <p:spPr>
          <a:xfrm>
            <a:off x="7328610" y="4725144"/>
            <a:ext cx="1099981" cy="369332"/>
          </a:xfrm>
          <a:prstGeom prst="rect">
            <a:avLst/>
          </a:prstGeom>
          <a:noFill/>
        </p:spPr>
        <p:txBody>
          <a:bodyPr wrap="none" rtlCol="0">
            <a:spAutoFit/>
          </a:bodyPr>
          <a:lstStyle/>
          <a:p>
            <a:r>
              <a:rPr lang="es-MX" b="1" dirty="0" err="1" smtClean="0"/>
              <a:t>Eustancio</a:t>
            </a:r>
            <a:endParaRPr lang="es-MX" b="1" dirty="0"/>
          </a:p>
        </p:txBody>
      </p:sp>
      <p:sp>
        <p:nvSpPr>
          <p:cNvPr id="9" name="8 CuadroTexto"/>
          <p:cNvSpPr txBox="1"/>
          <p:nvPr/>
        </p:nvSpPr>
        <p:spPr>
          <a:xfrm>
            <a:off x="5174133" y="2633554"/>
            <a:ext cx="681661" cy="369332"/>
          </a:xfrm>
          <a:prstGeom prst="rect">
            <a:avLst/>
          </a:prstGeom>
          <a:noFill/>
        </p:spPr>
        <p:txBody>
          <a:bodyPr wrap="none" rtlCol="0">
            <a:spAutoFit/>
          </a:bodyPr>
          <a:lstStyle/>
          <a:p>
            <a:r>
              <a:rPr lang="es-MX" b="1" dirty="0" err="1" smtClean="0"/>
              <a:t>Focio</a:t>
            </a:r>
            <a:endParaRPr lang="es-MX" b="1" dirty="0"/>
          </a:p>
        </p:txBody>
      </p:sp>
      <p:sp>
        <p:nvSpPr>
          <p:cNvPr id="10" name="9 CuadroTexto"/>
          <p:cNvSpPr txBox="1"/>
          <p:nvPr/>
        </p:nvSpPr>
        <p:spPr>
          <a:xfrm>
            <a:off x="4824198" y="6021288"/>
            <a:ext cx="1381532" cy="369332"/>
          </a:xfrm>
          <a:prstGeom prst="rect">
            <a:avLst/>
          </a:prstGeom>
          <a:noFill/>
        </p:spPr>
        <p:txBody>
          <a:bodyPr wrap="none" rtlCol="0">
            <a:spAutoFit/>
          </a:bodyPr>
          <a:lstStyle/>
          <a:p>
            <a:r>
              <a:rPr lang="es-MX" b="1" dirty="0" smtClean="0"/>
              <a:t>Monasterios</a:t>
            </a:r>
            <a:endParaRPr lang="es-MX" b="1" dirty="0"/>
          </a:p>
        </p:txBody>
      </p:sp>
    </p:spTree>
    <p:extLst>
      <p:ext uri="{BB962C8B-B14F-4D97-AF65-F5344CB8AC3E}">
        <p14:creationId xmlns:p14="http://schemas.microsoft.com/office/powerpoint/2010/main" val="350840985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04664"/>
            <a:ext cx="8229600" cy="1143000"/>
          </a:xfrm>
        </p:spPr>
        <p:txBody>
          <a:bodyPr>
            <a:noAutofit/>
          </a:bodyPr>
          <a:lstStyle/>
          <a:p>
            <a:r>
              <a:rPr lang="es-MX" sz="2800" b="1" dirty="0" smtClean="0"/>
              <a:t>“</a:t>
            </a:r>
            <a:r>
              <a:rPr lang="es-MX" sz="2800" dirty="0" smtClean="0"/>
              <a:t>¿</a:t>
            </a:r>
            <a:r>
              <a:rPr lang="es-MX" sz="2400" b="1" dirty="0" smtClean="0"/>
              <a:t>Por que eres inculto debes vaciar la biblioteca de obras que transmiten la cultura?. Déjalas en sus armarios, pues alguien vendrá detrás de ti que si no versado en letras, al menos las amará” </a:t>
            </a:r>
            <a:r>
              <a:rPr lang="es-MX" sz="1400" b="1" dirty="0" smtClean="0"/>
              <a:t>Pedro Tafur</a:t>
            </a:r>
            <a:endParaRPr lang="es-MX" sz="1400" b="1" dirty="0"/>
          </a:p>
        </p:txBody>
      </p:sp>
      <p:pic>
        <p:nvPicPr>
          <p:cNvPr id="5" name="4 Marcador de contenido" descr="otomanos.png"/>
          <p:cNvPicPr>
            <a:picLocks noGrp="1" noChangeAspect="1"/>
          </p:cNvPicPr>
          <p:nvPr>
            <p:ph sz="quarter" idx="13"/>
          </p:nvPr>
        </p:nvPicPr>
        <p:blipFill>
          <a:blip r:embed="rId2" cstate="print"/>
          <a:stretch>
            <a:fillRect/>
          </a:stretch>
        </p:blipFill>
        <p:spPr>
          <a:xfrm>
            <a:off x="1331640" y="2852936"/>
            <a:ext cx="2376264" cy="1944216"/>
          </a:xfrm>
        </p:spPr>
      </p:pic>
      <p:sp>
        <p:nvSpPr>
          <p:cNvPr id="4" name="3 Marcador de contenido"/>
          <p:cNvSpPr>
            <a:spLocks noGrp="1"/>
          </p:cNvSpPr>
          <p:nvPr>
            <p:ph sz="quarter" idx="14"/>
          </p:nvPr>
        </p:nvSpPr>
        <p:spPr>
          <a:xfrm>
            <a:off x="4283968" y="1988840"/>
            <a:ext cx="4398640" cy="4525963"/>
          </a:xfrm>
        </p:spPr>
        <p:txBody>
          <a:bodyPr>
            <a:normAutofit fontScale="25000" lnSpcReduction="20000"/>
          </a:bodyPr>
          <a:lstStyle/>
          <a:p>
            <a:pPr>
              <a:buNone/>
            </a:pPr>
            <a:r>
              <a:rPr lang="es-MX" dirty="0" smtClean="0"/>
              <a:t>	</a:t>
            </a:r>
          </a:p>
          <a:p>
            <a:pPr algn="just">
              <a:lnSpc>
                <a:spcPct val="220000"/>
              </a:lnSpc>
              <a:buNone/>
            </a:pPr>
            <a:r>
              <a:rPr lang="es-MX" dirty="0" smtClean="0"/>
              <a:t>	</a:t>
            </a:r>
            <a:r>
              <a:rPr lang="es-MX" sz="4200" b="1" dirty="0" smtClean="0"/>
              <a:t>De las públicas, las más importantes debieron estar en la capital y entre ellas destaca la de </a:t>
            </a:r>
            <a:r>
              <a:rPr lang="es-MX" sz="4200" b="1" dirty="0" smtClean="0">
                <a:solidFill>
                  <a:srgbClr val="FF0000"/>
                </a:solidFill>
              </a:rPr>
              <a:t>los emperadores</a:t>
            </a:r>
            <a:r>
              <a:rPr lang="es-MX" sz="4200" b="1" dirty="0" smtClean="0"/>
              <a:t>, aunque fueron sistemáticamente </a:t>
            </a:r>
            <a:r>
              <a:rPr lang="es-MX" sz="4200" b="1" dirty="0" smtClean="0">
                <a:solidFill>
                  <a:srgbClr val="FF0000"/>
                </a:solidFill>
              </a:rPr>
              <a:t>destruidas por los conquistadores otomanos y los saqueadores cristianos bajo la bandera de las cruzadas</a:t>
            </a:r>
            <a:r>
              <a:rPr lang="es-MX" sz="4200" b="1" dirty="0" smtClean="0"/>
              <a:t>. Un español, </a:t>
            </a:r>
            <a:r>
              <a:rPr lang="es-MX" sz="4200" b="1" dirty="0" smtClean="0">
                <a:solidFill>
                  <a:srgbClr val="FF0000"/>
                </a:solidFill>
              </a:rPr>
              <a:t>Pedro Tafur </a:t>
            </a:r>
            <a:r>
              <a:rPr lang="es-MX" sz="4200" b="1" dirty="0" smtClean="0"/>
              <a:t>visitó la ciudad en 1437 y en su obra “Andanzas y viajes de Pedro Tafur” cuenta su admiración por la biblioteca sin mencionar el número ni demasiadas características de la biblioteca. Pero no parece que estuvieran encadenados como en Europa sino guardados bajo llave en armarios. Aparte de la imperial, fueron también importantes la biblioteca de </a:t>
            </a:r>
            <a:r>
              <a:rPr lang="es-MX" sz="4200" b="1" dirty="0" smtClean="0">
                <a:solidFill>
                  <a:srgbClr val="FF0000"/>
                </a:solidFill>
              </a:rPr>
              <a:t>los patriarcas y la de los centros de enseñanza superior.</a:t>
            </a:r>
            <a:r>
              <a:rPr lang="es-MX" sz="6000" dirty="0">
                <a:solidFill>
                  <a:prstClr val="black">
                    <a:lumMod val="85000"/>
                    <a:lumOff val="15000"/>
                  </a:prstClr>
                </a:solidFill>
              </a:rPr>
              <a:t> </a:t>
            </a:r>
            <a:r>
              <a:rPr lang="es-MX" sz="4800" dirty="0" smtClean="0">
                <a:solidFill>
                  <a:prstClr val="black">
                    <a:lumMod val="85000"/>
                    <a:lumOff val="15000"/>
                  </a:prstClr>
                </a:solidFill>
              </a:rPr>
              <a:t>(Richard</a:t>
            </a:r>
            <a:r>
              <a:rPr lang="es-MX" sz="4800" dirty="0">
                <a:solidFill>
                  <a:prstClr val="black">
                    <a:lumMod val="85000"/>
                    <a:lumOff val="15000"/>
                  </a:prstClr>
                </a:solidFill>
              </a:rPr>
              <a:t>, </a:t>
            </a:r>
            <a:r>
              <a:rPr lang="es-MX" sz="4800" dirty="0" err="1" smtClean="0">
                <a:solidFill>
                  <a:prstClr val="black">
                    <a:lumMod val="85000"/>
                    <a:lumOff val="15000"/>
                  </a:prstClr>
                </a:solidFill>
              </a:rPr>
              <a:t>Rubin</a:t>
            </a:r>
            <a:r>
              <a:rPr lang="es-MX" sz="4800" dirty="0" smtClean="0">
                <a:solidFill>
                  <a:prstClr val="black">
                    <a:lumMod val="85000"/>
                    <a:lumOff val="15000"/>
                  </a:prstClr>
                </a:solidFill>
              </a:rPr>
              <a:t>, 2010)</a:t>
            </a:r>
            <a:endParaRPr lang="es-MX" sz="4800" b="1" dirty="0" smtClean="0">
              <a:solidFill>
                <a:srgbClr val="FF0000"/>
              </a:solidFill>
            </a:endParaRPr>
          </a:p>
        </p:txBody>
      </p:sp>
      <p:sp>
        <p:nvSpPr>
          <p:cNvPr id="8" name="7 CuadroTexto"/>
          <p:cNvSpPr txBox="1"/>
          <p:nvPr/>
        </p:nvSpPr>
        <p:spPr>
          <a:xfrm>
            <a:off x="2051720" y="5013176"/>
            <a:ext cx="1042529" cy="369332"/>
          </a:xfrm>
          <a:prstGeom prst="rect">
            <a:avLst/>
          </a:prstGeom>
          <a:noFill/>
        </p:spPr>
        <p:txBody>
          <a:bodyPr wrap="none" rtlCol="0">
            <a:spAutoFit/>
          </a:bodyPr>
          <a:lstStyle/>
          <a:p>
            <a:r>
              <a:rPr lang="es-MX" b="1" dirty="0" smtClean="0"/>
              <a:t>Cruzadas</a:t>
            </a:r>
            <a:endParaRPr lang="es-MX" b="1" dirty="0"/>
          </a:p>
        </p:txBody>
      </p:sp>
    </p:spTree>
    <p:extLst>
      <p:ext uri="{BB962C8B-B14F-4D97-AF65-F5344CB8AC3E}">
        <p14:creationId xmlns:p14="http://schemas.microsoft.com/office/powerpoint/2010/main" val="370291509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3"/>
          </p:nvPr>
        </p:nvSpPr>
        <p:spPr>
          <a:xfrm>
            <a:off x="395536" y="2204864"/>
            <a:ext cx="4038600" cy="4525963"/>
          </a:xfrm>
        </p:spPr>
        <p:txBody>
          <a:bodyPr>
            <a:normAutofit fontScale="70000" lnSpcReduction="20000"/>
          </a:bodyPr>
          <a:lstStyle/>
          <a:p>
            <a:pPr marL="0" indent="0" algn="just">
              <a:lnSpc>
                <a:spcPct val="120000"/>
              </a:lnSpc>
              <a:buNone/>
            </a:pPr>
            <a:r>
              <a:rPr lang="es-MX" dirty="0" smtClean="0"/>
              <a:t>Fuera de la capital, la más importante fue la del monasterio de </a:t>
            </a:r>
            <a:r>
              <a:rPr lang="es-MX" b="1" dirty="0" smtClean="0">
                <a:solidFill>
                  <a:srgbClr val="FF0000"/>
                </a:solidFill>
              </a:rPr>
              <a:t>San Juan de </a:t>
            </a:r>
            <a:r>
              <a:rPr lang="es-MX" b="1" dirty="0" err="1" smtClean="0">
                <a:solidFill>
                  <a:srgbClr val="FF0000"/>
                </a:solidFill>
              </a:rPr>
              <a:t>Patmos</a:t>
            </a:r>
            <a:r>
              <a:rPr lang="es-MX" dirty="0" smtClean="0"/>
              <a:t>. En Bizancio, los monasterios no pertenecían a órdenes religiosas, así que cada uno tenía su propia regla. Su biblioteca comenzó con 50 libros donados por cincuenta libros enviados por el Patriarca de Constantinopla y de donaciones de personas que se sentían atraídas por la isla donde San Juan escribiera el </a:t>
            </a:r>
            <a:r>
              <a:rPr lang="es-MX" b="1" dirty="0" smtClean="0">
                <a:solidFill>
                  <a:srgbClr val="FF0000"/>
                </a:solidFill>
              </a:rPr>
              <a:t>Apocalipsis.</a:t>
            </a:r>
            <a:r>
              <a:rPr lang="es-MX" dirty="0" smtClean="0"/>
              <a:t> En 1201 tenía </a:t>
            </a:r>
            <a:r>
              <a:rPr lang="es-MX" dirty="0" smtClean="0">
                <a:solidFill>
                  <a:srgbClr val="FF0000"/>
                </a:solidFill>
              </a:rPr>
              <a:t>330 obras (267 en pergamino y el resto en papel)</a:t>
            </a:r>
            <a:r>
              <a:rPr lang="es-MX" dirty="0" smtClean="0"/>
              <a:t>. Aparte de esta, tenemos la de </a:t>
            </a:r>
            <a:r>
              <a:rPr lang="es-MX" b="1" dirty="0" err="1" smtClean="0">
                <a:solidFill>
                  <a:srgbClr val="FF0000"/>
                </a:solidFill>
              </a:rPr>
              <a:t>Lavra</a:t>
            </a:r>
            <a:r>
              <a:rPr lang="es-MX" b="1" dirty="0" smtClean="0">
                <a:solidFill>
                  <a:srgbClr val="FF0000"/>
                </a:solidFill>
              </a:rPr>
              <a:t> en el Monte </a:t>
            </a:r>
            <a:r>
              <a:rPr lang="es-MX" b="1" dirty="0" err="1" smtClean="0">
                <a:solidFill>
                  <a:srgbClr val="FF0000"/>
                </a:solidFill>
              </a:rPr>
              <a:t>Athos</a:t>
            </a:r>
            <a:r>
              <a:rPr lang="es-MX" b="1" dirty="0" smtClean="0">
                <a:solidFill>
                  <a:srgbClr val="FF0000"/>
                </a:solidFill>
              </a:rPr>
              <a:t> </a:t>
            </a:r>
            <a:r>
              <a:rPr lang="es-MX" dirty="0" smtClean="0"/>
              <a:t>.</a:t>
            </a:r>
            <a:r>
              <a:rPr lang="es-MX" sz="1700" dirty="0">
                <a:solidFill>
                  <a:prstClr val="black">
                    <a:lumMod val="85000"/>
                    <a:lumOff val="15000"/>
                  </a:prstClr>
                </a:solidFill>
              </a:rPr>
              <a:t> (Richard, </a:t>
            </a:r>
            <a:r>
              <a:rPr lang="es-MX" sz="1700" dirty="0" err="1">
                <a:solidFill>
                  <a:prstClr val="black">
                    <a:lumMod val="85000"/>
                    <a:lumOff val="15000"/>
                  </a:prstClr>
                </a:solidFill>
              </a:rPr>
              <a:t>Rubin</a:t>
            </a:r>
            <a:r>
              <a:rPr lang="es-MX" sz="1700" dirty="0">
                <a:solidFill>
                  <a:prstClr val="black">
                    <a:lumMod val="85000"/>
                    <a:lumOff val="15000"/>
                  </a:prstClr>
                </a:solidFill>
              </a:rPr>
              <a:t>, 2010)</a:t>
            </a:r>
            <a:endParaRPr lang="es-MX" dirty="0" smtClean="0"/>
          </a:p>
          <a:p>
            <a:endParaRPr lang="es-MX" dirty="0"/>
          </a:p>
        </p:txBody>
      </p:sp>
      <p:pic>
        <p:nvPicPr>
          <p:cNvPr id="5" name="4 Marcador de contenido" descr="patmos.jpg"/>
          <p:cNvPicPr>
            <a:picLocks noGrp="1" noChangeAspect="1"/>
          </p:cNvPicPr>
          <p:nvPr>
            <p:ph sz="quarter" idx="14"/>
          </p:nvPr>
        </p:nvPicPr>
        <p:blipFill>
          <a:blip r:embed="rId2" cstate="print"/>
          <a:stretch>
            <a:fillRect/>
          </a:stretch>
        </p:blipFill>
        <p:spPr>
          <a:xfrm>
            <a:off x="5581084" y="2154568"/>
            <a:ext cx="2952328" cy="1797069"/>
          </a:xfrm>
          <a:prstGeom prst="rect">
            <a:avLst/>
          </a:prstGeom>
        </p:spPr>
      </p:pic>
      <p:pic>
        <p:nvPicPr>
          <p:cNvPr id="6" name="5 Imagen" descr="lavra.jpg"/>
          <p:cNvPicPr>
            <a:picLocks noChangeAspect="1"/>
          </p:cNvPicPr>
          <p:nvPr/>
        </p:nvPicPr>
        <p:blipFill>
          <a:blip r:embed="rId3" cstate="print"/>
          <a:stretch>
            <a:fillRect/>
          </a:stretch>
        </p:blipFill>
        <p:spPr>
          <a:xfrm>
            <a:off x="4788024" y="4379548"/>
            <a:ext cx="2952328" cy="1696018"/>
          </a:xfrm>
          <a:prstGeom prst="rect">
            <a:avLst/>
          </a:prstGeom>
        </p:spPr>
      </p:pic>
      <p:sp>
        <p:nvSpPr>
          <p:cNvPr id="7" name="6 CuadroTexto"/>
          <p:cNvSpPr txBox="1"/>
          <p:nvPr/>
        </p:nvSpPr>
        <p:spPr>
          <a:xfrm>
            <a:off x="5004048" y="3985917"/>
            <a:ext cx="3529364" cy="369332"/>
          </a:xfrm>
          <a:prstGeom prst="rect">
            <a:avLst/>
          </a:prstGeom>
          <a:noFill/>
        </p:spPr>
        <p:txBody>
          <a:bodyPr wrap="none" rtlCol="0">
            <a:spAutoFit/>
          </a:bodyPr>
          <a:lstStyle/>
          <a:p>
            <a:r>
              <a:rPr lang="es-MX" b="1" dirty="0" smtClean="0"/>
              <a:t>Monasterio de San Juan de </a:t>
            </a:r>
            <a:r>
              <a:rPr lang="es-MX" b="1" dirty="0" err="1" smtClean="0"/>
              <a:t>Patmos</a:t>
            </a:r>
            <a:endParaRPr lang="es-MX" b="1" dirty="0"/>
          </a:p>
        </p:txBody>
      </p:sp>
      <p:sp>
        <p:nvSpPr>
          <p:cNvPr id="8" name="7 CuadroTexto"/>
          <p:cNvSpPr txBox="1"/>
          <p:nvPr/>
        </p:nvSpPr>
        <p:spPr>
          <a:xfrm>
            <a:off x="5967735" y="6165304"/>
            <a:ext cx="692497" cy="369332"/>
          </a:xfrm>
          <a:prstGeom prst="rect">
            <a:avLst/>
          </a:prstGeom>
          <a:noFill/>
        </p:spPr>
        <p:txBody>
          <a:bodyPr wrap="none" rtlCol="0">
            <a:spAutoFit/>
          </a:bodyPr>
          <a:lstStyle/>
          <a:p>
            <a:r>
              <a:rPr lang="es-MX" b="1" dirty="0" err="1" smtClean="0"/>
              <a:t>Lavra</a:t>
            </a:r>
            <a:endParaRPr lang="es-MX" b="1" dirty="0"/>
          </a:p>
        </p:txBody>
      </p:sp>
    </p:spTree>
    <p:extLst>
      <p:ext uri="{BB962C8B-B14F-4D97-AF65-F5344CB8AC3E}">
        <p14:creationId xmlns:p14="http://schemas.microsoft.com/office/powerpoint/2010/main" val="179824324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t>El mundo árabe</a:t>
            </a:r>
            <a:r>
              <a:rPr lang="es-MX" sz="1200" dirty="0">
                <a:solidFill>
                  <a:prstClr val="black">
                    <a:lumMod val="85000"/>
                    <a:lumOff val="15000"/>
                  </a:prstClr>
                </a:solidFill>
                <a:ea typeface="+mn-ea"/>
                <a:cs typeface="+mn-cs"/>
              </a:rPr>
              <a:t> </a:t>
            </a:r>
            <a:r>
              <a:rPr lang="es-MX" sz="1200" dirty="0" smtClean="0">
                <a:solidFill>
                  <a:prstClr val="black">
                    <a:lumMod val="85000"/>
                    <a:lumOff val="15000"/>
                  </a:prstClr>
                </a:solidFill>
                <a:ea typeface="+mn-ea"/>
                <a:cs typeface="+mn-cs"/>
              </a:rPr>
              <a:t/>
            </a:r>
            <a:br>
              <a:rPr lang="es-MX" sz="1200" dirty="0" smtClean="0">
                <a:solidFill>
                  <a:prstClr val="black">
                    <a:lumMod val="85000"/>
                    <a:lumOff val="15000"/>
                  </a:prstClr>
                </a:solidFill>
                <a:ea typeface="+mn-ea"/>
                <a:cs typeface="+mn-cs"/>
              </a:rPr>
            </a:br>
            <a:r>
              <a:rPr lang="es-MX" sz="1200" dirty="0" smtClean="0">
                <a:solidFill>
                  <a:prstClr val="black">
                    <a:lumMod val="85000"/>
                    <a:lumOff val="15000"/>
                  </a:prstClr>
                </a:solidFill>
                <a:ea typeface="+mn-ea"/>
                <a:cs typeface="+mn-cs"/>
              </a:rPr>
              <a:t>(</a:t>
            </a:r>
            <a:r>
              <a:rPr lang="es-MX" sz="1200" dirty="0">
                <a:solidFill>
                  <a:prstClr val="black">
                    <a:lumMod val="85000"/>
                    <a:lumOff val="15000"/>
                  </a:prstClr>
                </a:solidFill>
                <a:ea typeface="+mn-ea"/>
                <a:cs typeface="+mn-cs"/>
              </a:rPr>
              <a:t>Richard, </a:t>
            </a:r>
            <a:r>
              <a:rPr lang="es-MX" sz="1200" dirty="0" err="1">
                <a:solidFill>
                  <a:prstClr val="black">
                    <a:lumMod val="85000"/>
                    <a:lumOff val="15000"/>
                  </a:prstClr>
                </a:solidFill>
                <a:ea typeface="+mn-ea"/>
                <a:cs typeface="+mn-cs"/>
              </a:rPr>
              <a:t>Rubin</a:t>
            </a:r>
            <a:r>
              <a:rPr lang="es-MX" sz="1200" dirty="0">
                <a:solidFill>
                  <a:prstClr val="black">
                    <a:lumMod val="85000"/>
                    <a:lumOff val="15000"/>
                  </a:prstClr>
                </a:solidFill>
                <a:ea typeface="+mn-ea"/>
                <a:cs typeface="+mn-cs"/>
              </a:rPr>
              <a:t>, 2010)</a:t>
            </a:r>
            <a:endParaRPr lang="es-MX" dirty="0"/>
          </a:p>
        </p:txBody>
      </p:sp>
      <p:sp>
        <p:nvSpPr>
          <p:cNvPr id="13" name="12 Marcador de texto"/>
          <p:cNvSpPr>
            <a:spLocks noGrp="1"/>
          </p:cNvSpPr>
          <p:nvPr>
            <p:ph type="body" idx="1"/>
          </p:nvPr>
        </p:nvSpPr>
        <p:spPr/>
        <p:txBody>
          <a:bodyPr/>
          <a:lstStyle/>
          <a:p>
            <a:endParaRPr lang="es-MX"/>
          </a:p>
        </p:txBody>
      </p:sp>
      <p:sp>
        <p:nvSpPr>
          <p:cNvPr id="6" name="5 Marcador de contenido"/>
          <p:cNvSpPr>
            <a:spLocks noGrp="1"/>
          </p:cNvSpPr>
          <p:nvPr>
            <p:ph sz="half" idx="2"/>
          </p:nvPr>
        </p:nvSpPr>
        <p:spPr/>
        <p:txBody>
          <a:bodyPr>
            <a:normAutofit fontScale="62500" lnSpcReduction="20000"/>
          </a:bodyPr>
          <a:lstStyle/>
          <a:p>
            <a:pPr marL="0" indent="0" algn="just">
              <a:buNone/>
            </a:pPr>
            <a:r>
              <a:rPr lang="es-MX" dirty="0" smtClean="0"/>
              <a:t>Cuando los árabes constituyeron su extenso imperio que desde África Central comprendía India, Asia Menor, África del Norte y España, se inició un contacto fructífero entre las </a:t>
            </a:r>
            <a:r>
              <a:rPr lang="es-MX" b="1" dirty="0" smtClean="0">
                <a:solidFill>
                  <a:srgbClr val="FF0000"/>
                </a:solidFill>
              </a:rPr>
              <a:t>literaturas y las ciencias griegas y árabes. </a:t>
            </a:r>
            <a:r>
              <a:rPr lang="es-MX" dirty="0" smtClean="0"/>
              <a:t>Pronto descubrieron que la escritura era imprescindible para mantener un gran Estado. Así que desde el primer califa que se estableció fuera del desierto (</a:t>
            </a:r>
            <a:r>
              <a:rPr lang="es-MX" dirty="0" err="1" smtClean="0"/>
              <a:t>Muavia</a:t>
            </a:r>
            <a:r>
              <a:rPr lang="es-MX" dirty="0" smtClean="0"/>
              <a:t>), todos contaron con colecciones de libros más o menos grandes., tanto públicas como privadas</a:t>
            </a:r>
          </a:p>
          <a:p>
            <a:endParaRPr lang="es-MX" dirty="0"/>
          </a:p>
        </p:txBody>
      </p:sp>
      <p:sp>
        <p:nvSpPr>
          <p:cNvPr id="14" name="13 Marcador de texto"/>
          <p:cNvSpPr>
            <a:spLocks noGrp="1"/>
          </p:cNvSpPr>
          <p:nvPr>
            <p:ph type="body" sz="quarter" idx="3"/>
          </p:nvPr>
        </p:nvSpPr>
        <p:spPr/>
        <p:txBody>
          <a:bodyPr/>
          <a:lstStyle/>
          <a:p>
            <a:endParaRPr lang="es-MX"/>
          </a:p>
        </p:txBody>
      </p:sp>
      <p:pic>
        <p:nvPicPr>
          <p:cNvPr id="16" name="15 Marcador de contenido" descr="imp arabe.gif"/>
          <p:cNvPicPr>
            <a:picLocks noGrp="1" noChangeAspect="1"/>
          </p:cNvPicPr>
          <p:nvPr>
            <p:ph sz="quarter" idx="4"/>
          </p:nvPr>
        </p:nvPicPr>
        <p:blipFill>
          <a:blip r:embed="rId2" cstate="print"/>
          <a:stretch>
            <a:fillRect/>
          </a:stretch>
        </p:blipFill>
        <p:spPr>
          <a:xfrm>
            <a:off x="4572000" y="2276872"/>
            <a:ext cx="4248471" cy="3528392"/>
          </a:xfrm>
        </p:spPr>
      </p:pic>
    </p:spTree>
    <p:extLst>
      <p:ext uri="{BB962C8B-B14F-4D97-AF65-F5344CB8AC3E}">
        <p14:creationId xmlns:p14="http://schemas.microsoft.com/office/powerpoint/2010/main" val="389076061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5" name="4 Marcador de texto"/>
          <p:cNvSpPr>
            <a:spLocks noGrp="1"/>
          </p:cNvSpPr>
          <p:nvPr>
            <p:ph type="body" idx="1"/>
          </p:nvPr>
        </p:nvSpPr>
        <p:spPr>
          <a:xfrm>
            <a:off x="457200" y="1535113"/>
            <a:ext cx="4040188" cy="93687"/>
          </a:xfrm>
        </p:spPr>
        <p:txBody>
          <a:bodyPr>
            <a:normAutofit fontScale="25000" lnSpcReduction="20000"/>
          </a:bodyPr>
          <a:lstStyle/>
          <a:p>
            <a:endParaRPr lang="es-MX" dirty="0"/>
          </a:p>
        </p:txBody>
      </p:sp>
      <p:sp>
        <p:nvSpPr>
          <p:cNvPr id="3" name="2 Marcador de contenido"/>
          <p:cNvSpPr>
            <a:spLocks noGrp="1"/>
          </p:cNvSpPr>
          <p:nvPr>
            <p:ph sz="half" idx="2"/>
          </p:nvPr>
        </p:nvSpPr>
        <p:spPr>
          <a:xfrm>
            <a:off x="395536" y="2187868"/>
            <a:ext cx="4040188" cy="4497363"/>
          </a:xfrm>
        </p:spPr>
        <p:txBody>
          <a:bodyPr>
            <a:normAutofit fontScale="62500" lnSpcReduction="20000"/>
          </a:bodyPr>
          <a:lstStyle/>
          <a:p>
            <a:pPr marL="0" indent="0" algn="just">
              <a:buNone/>
            </a:pPr>
            <a:r>
              <a:rPr lang="es-MX" dirty="0" smtClean="0"/>
              <a:t>Es probable que tradujeran las obras de muchos historiadores clásicos como </a:t>
            </a:r>
            <a:r>
              <a:rPr lang="es-MX" b="1" dirty="0" err="1" smtClean="0">
                <a:solidFill>
                  <a:srgbClr val="FF0000"/>
                </a:solidFill>
              </a:rPr>
              <a:t>Tucídices</a:t>
            </a:r>
            <a:r>
              <a:rPr lang="es-MX" b="1" dirty="0" smtClean="0">
                <a:solidFill>
                  <a:srgbClr val="FF0000"/>
                </a:solidFill>
              </a:rPr>
              <a:t>, </a:t>
            </a:r>
            <a:r>
              <a:rPr lang="es-MX" b="1" dirty="0" err="1" smtClean="0">
                <a:solidFill>
                  <a:srgbClr val="FF0000"/>
                </a:solidFill>
              </a:rPr>
              <a:t>Heredoto</a:t>
            </a:r>
            <a:r>
              <a:rPr lang="es-MX" b="1" dirty="0" smtClean="0">
                <a:solidFill>
                  <a:srgbClr val="FF0000"/>
                </a:solidFill>
              </a:rPr>
              <a:t> o Jenofonte</a:t>
            </a:r>
            <a:r>
              <a:rPr lang="es-MX" dirty="0" smtClean="0"/>
              <a:t> pues tuvieron gran popularidad. Pronto existieron buenas bibliotecas ya que los </a:t>
            </a:r>
            <a:r>
              <a:rPr lang="es-MX" b="1" dirty="0" smtClean="0">
                <a:solidFill>
                  <a:srgbClr val="FF0000"/>
                </a:solidFill>
              </a:rPr>
              <a:t>califas omeyas y </a:t>
            </a:r>
            <a:r>
              <a:rPr lang="es-MX" b="1" dirty="0" err="1" smtClean="0">
                <a:solidFill>
                  <a:srgbClr val="FF0000"/>
                </a:solidFill>
              </a:rPr>
              <a:t>abassíes</a:t>
            </a:r>
            <a:r>
              <a:rPr lang="es-MX" b="1" dirty="0" smtClean="0">
                <a:solidFill>
                  <a:srgbClr val="FF0000"/>
                </a:solidFill>
              </a:rPr>
              <a:t> </a:t>
            </a:r>
            <a:r>
              <a:rPr lang="es-MX" dirty="0" smtClean="0"/>
              <a:t>las </a:t>
            </a:r>
            <a:r>
              <a:rPr lang="es-MX" dirty="0" err="1" smtClean="0"/>
              <a:t>propiciaroan</a:t>
            </a:r>
            <a:r>
              <a:rPr lang="es-MX" dirty="0" smtClean="0"/>
              <a:t>. Existían en este imperio árabe grandes bibliotecas, dependencias tanto de centros de enseñanza como de mezquitas o de casas de príncipes, así como de notables bibliotecas particulares. La </a:t>
            </a:r>
            <a:r>
              <a:rPr lang="es-MX" b="1" dirty="0" smtClean="0">
                <a:solidFill>
                  <a:srgbClr val="FF0000"/>
                </a:solidFill>
              </a:rPr>
              <a:t>caligrafía </a:t>
            </a:r>
            <a:r>
              <a:rPr lang="es-MX" dirty="0" smtClean="0"/>
              <a:t>gozaba de gran prestigio y adoptó muy pronto un carácter altamente decorativo. En la primera fase de la evolución, el centro de las versiones al árabe de la literatura griega se encontró en la biblioteca en Bagdad del famoso </a:t>
            </a:r>
            <a:r>
              <a:rPr lang="es-MX" b="1" dirty="0" smtClean="0">
                <a:solidFill>
                  <a:srgbClr val="FF0000"/>
                </a:solidFill>
              </a:rPr>
              <a:t>califa </a:t>
            </a:r>
            <a:r>
              <a:rPr lang="es-MX" b="1" dirty="0" err="1" smtClean="0">
                <a:solidFill>
                  <a:srgbClr val="FF0000"/>
                </a:solidFill>
              </a:rPr>
              <a:t>Harum</a:t>
            </a:r>
            <a:r>
              <a:rPr lang="es-MX" b="1" dirty="0" smtClean="0">
                <a:solidFill>
                  <a:srgbClr val="FF0000"/>
                </a:solidFill>
              </a:rPr>
              <a:t> Al-</a:t>
            </a:r>
            <a:r>
              <a:rPr lang="es-MX" b="1" dirty="0" err="1" smtClean="0">
                <a:solidFill>
                  <a:srgbClr val="FF0000"/>
                </a:solidFill>
              </a:rPr>
              <a:t>Raschid</a:t>
            </a:r>
            <a:r>
              <a:rPr lang="es-MX" b="1" dirty="0" smtClean="0">
                <a:solidFill>
                  <a:srgbClr val="FF0000"/>
                </a:solidFill>
              </a:rPr>
              <a:t> y su hijo Al-</a:t>
            </a:r>
            <a:r>
              <a:rPr lang="es-MX" b="1" dirty="0" err="1" smtClean="0">
                <a:solidFill>
                  <a:srgbClr val="FF0000"/>
                </a:solidFill>
              </a:rPr>
              <a:t>Mamun</a:t>
            </a:r>
            <a:r>
              <a:rPr lang="es-MX" b="1" dirty="0" smtClean="0">
                <a:solidFill>
                  <a:srgbClr val="FF0000"/>
                </a:solidFill>
              </a:rPr>
              <a:t>.</a:t>
            </a:r>
            <a:r>
              <a:rPr lang="es-MX" dirty="0" smtClean="0"/>
              <a:t> Utilizaron manuscritos griegos como textos, más tarde también traducciones del griego al iranio y al sirio. </a:t>
            </a:r>
          </a:p>
        </p:txBody>
      </p:sp>
      <p:sp>
        <p:nvSpPr>
          <p:cNvPr id="6" name="5 Marcador de texto"/>
          <p:cNvSpPr>
            <a:spLocks noGrp="1"/>
          </p:cNvSpPr>
          <p:nvPr>
            <p:ph type="body" sz="quarter" idx="3"/>
          </p:nvPr>
        </p:nvSpPr>
        <p:spPr/>
        <p:txBody>
          <a:bodyPr/>
          <a:lstStyle/>
          <a:p>
            <a:endParaRPr lang="es-MX"/>
          </a:p>
        </p:txBody>
      </p:sp>
      <p:pic>
        <p:nvPicPr>
          <p:cNvPr id="8" name="7 Marcador de contenido" descr="tucidi.jpg"/>
          <p:cNvPicPr>
            <a:picLocks noGrp="1" noChangeAspect="1"/>
          </p:cNvPicPr>
          <p:nvPr>
            <p:ph sz="quarter" idx="4"/>
          </p:nvPr>
        </p:nvPicPr>
        <p:blipFill>
          <a:blip r:embed="rId2" cstate="print"/>
          <a:stretch>
            <a:fillRect/>
          </a:stretch>
        </p:blipFill>
        <p:spPr>
          <a:xfrm>
            <a:off x="4960969" y="2463160"/>
            <a:ext cx="1645920" cy="1325880"/>
          </a:xfrm>
          <a:prstGeom prst="rect">
            <a:avLst/>
          </a:prstGeom>
        </p:spPr>
      </p:pic>
      <p:pic>
        <p:nvPicPr>
          <p:cNvPr id="9" name="8 Imagen" descr="herodoto.png"/>
          <p:cNvPicPr>
            <a:picLocks noChangeAspect="1"/>
          </p:cNvPicPr>
          <p:nvPr/>
        </p:nvPicPr>
        <p:blipFill>
          <a:blip r:embed="rId3" cstate="print"/>
          <a:stretch>
            <a:fillRect/>
          </a:stretch>
        </p:blipFill>
        <p:spPr>
          <a:xfrm>
            <a:off x="7135575" y="2010770"/>
            <a:ext cx="1224136" cy="1274214"/>
          </a:xfrm>
          <a:prstGeom prst="rect">
            <a:avLst/>
          </a:prstGeom>
        </p:spPr>
      </p:pic>
      <p:sp>
        <p:nvSpPr>
          <p:cNvPr id="10" name="9 CuadroTexto"/>
          <p:cNvSpPr txBox="1"/>
          <p:nvPr/>
        </p:nvSpPr>
        <p:spPr>
          <a:xfrm>
            <a:off x="5267409" y="3851756"/>
            <a:ext cx="1032783" cy="369332"/>
          </a:xfrm>
          <a:prstGeom prst="rect">
            <a:avLst/>
          </a:prstGeom>
          <a:noFill/>
        </p:spPr>
        <p:txBody>
          <a:bodyPr wrap="none" rtlCol="0">
            <a:spAutoFit/>
          </a:bodyPr>
          <a:lstStyle/>
          <a:p>
            <a:r>
              <a:rPr lang="es-MX" dirty="0" err="1" smtClean="0"/>
              <a:t>Tucídices</a:t>
            </a:r>
            <a:endParaRPr lang="es-MX" dirty="0"/>
          </a:p>
        </p:txBody>
      </p:sp>
      <p:sp>
        <p:nvSpPr>
          <p:cNvPr id="12" name="11 CuadroTexto"/>
          <p:cNvSpPr txBox="1"/>
          <p:nvPr/>
        </p:nvSpPr>
        <p:spPr>
          <a:xfrm>
            <a:off x="7256331" y="3275692"/>
            <a:ext cx="1082797" cy="369332"/>
          </a:xfrm>
          <a:prstGeom prst="rect">
            <a:avLst/>
          </a:prstGeom>
          <a:noFill/>
        </p:spPr>
        <p:txBody>
          <a:bodyPr wrap="none" rtlCol="0">
            <a:spAutoFit/>
          </a:bodyPr>
          <a:lstStyle/>
          <a:p>
            <a:r>
              <a:rPr lang="es-MX" dirty="0" err="1" smtClean="0"/>
              <a:t>Herodoto</a:t>
            </a:r>
            <a:endParaRPr lang="es-MX" dirty="0"/>
          </a:p>
        </p:txBody>
      </p:sp>
      <p:pic>
        <p:nvPicPr>
          <p:cNvPr id="13" name="12 Imagen" descr="jenofonte.jpg"/>
          <p:cNvPicPr>
            <a:picLocks noChangeAspect="1"/>
          </p:cNvPicPr>
          <p:nvPr/>
        </p:nvPicPr>
        <p:blipFill>
          <a:blip r:embed="rId4" cstate="print"/>
          <a:stretch>
            <a:fillRect/>
          </a:stretch>
        </p:blipFill>
        <p:spPr>
          <a:xfrm>
            <a:off x="4860032" y="4477856"/>
            <a:ext cx="1805940" cy="1615440"/>
          </a:xfrm>
          <a:prstGeom prst="rect">
            <a:avLst/>
          </a:prstGeom>
        </p:spPr>
      </p:pic>
      <p:sp>
        <p:nvSpPr>
          <p:cNvPr id="14" name="13 CuadroTexto"/>
          <p:cNvSpPr txBox="1"/>
          <p:nvPr/>
        </p:nvSpPr>
        <p:spPr>
          <a:xfrm>
            <a:off x="5292080" y="6084004"/>
            <a:ext cx="1114536" cy="369332"/>
          </a:xfrm>
          <a:prstGeom prst="rect">
            <a:avLst/>
          </a:prstGeom>
          <a:noFill/>
        </p:spPr>
        <p:txBody>
          <a:bodyPr wrap="none" rtlCol="0">
            <a:spAutoFit/>
          </a:bodyPr>
          <a:lstStyle/>
          <a:p>
            <a:r>
              <a:rPr lang="es-MX" dirty="0" smtClean="0"/>
              <a:t>Jenofonte</a:t>
            </a:r>
            <a:endParaRPr lang="es-MX" dirty="0"/>
          </a:p>
        </p:txBody>
      </p:sp>
      <p:pic>
        <p:nvPicPr>
          <p:cNvPr id="15" name="14 Imagen" descr="califa.png"/>
          <p:cNvPicPr>
            <a:picLocks noChangeAspect="1"/>
          </p:cNvPicPr>
          <p:nvPr/>
        </p:nvPicPr>
        <p:blipFill>
          <a:blip r:embed="rId5" cstate="print"/>
          <a:stretch>
            <a:fillRect/>
          </a:stretch>
        </p:blipFill>
        <p:spPr>
          <a:xfrm>
            <a:off x="6884445" y="3851110"/>
            <a:ext cx="1981200" cy="1478280"/>
          </a:xfrm>
          <a:prstGeom prst="rect">
            <a:avLst/>
          </a:prstGeom>
        </p:spPr>
      </p:pic>
      <p:sp>
        <p:nvSpPr>
          <p:cNvPr id="16" name="15 CuadroTexto"/>
          <p:cNvSpPr txBox="1"/>
          <p:nvPr/>
        </p:nvSpPr>
        <p:spPr>
          <a:xfrm>
            <a:off x="6876256" y="5517232"/>
            <a:ext cx="1854995" cy="369332"/>
          </a:xfrm>
          <a:prstGeom prst="rect">
            <a:avLst/>
          </a:prstGeom>
          <a:noFill/>
        </p:spPr>
        <p:txBody>
          <a:bodyPr wrap="none" rtlCol="0">
            <a:spAutoFit/>
          </a:bodyPr>
          <a:lstStyle/>
          <a:p>
            <a:r>
              <a:rPr lang="es-MX" dirty="0" err="1" smtClean="0"/>
              <a:t>Harum</a:t>
            </a:r>
            <a:r>
              <a:rPr lang="es-MX" dirty="0" smtClean="0"/>
              <a:t> Al-</a:t>
            </a:r>
            <a:r>
              <a:rPr lang="es-MX" dirty="0" err="1" smtClean="0"/>
              <a:t>Raschid</a:t>
            </a:r>
            <a:endParaRPr lang="es-MX" dirty="0"/>
          </a:p>
        </p:txBody>
      </p:sp>
    </p:spTree>
    <p:extLst>
      <p:ext uri="{BB962C8B-B14F-4D97-AF65-F5344CB8AC3E}">
        <p14:creationId xmlns:p14="http://schemas.microsoft.com/office/powerpoint/2010/main" val="245163477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5" name="4 Marcador de texto"/>
          <p:cNvSpPr>
            <a:spLocks noGrp="1"/>
          </p:cNvSpPr>
          <p:nvPr>
            <p:ph type="body" idx="1"/>
          </p:nvPr>
        </p:nvSpPr>
        <p:spPr/>
        <p:txBody>
          <a:bodyPr/>
          <a:lstStyle/>
          <a:p>
            <a:endParaRPr lang="es-MX"/>
          </a:p>
        </p:txBody>
      </p:sp>
      <p:sp>
        <p:nvSpPr>
          <p:cNvPr id="3" name="2 Marcador de contenido"/>
          <p:cNvSpPr>
            <a:spLocks noGrp="1"/>
          </p:cNvSpPr>
          <p:nvPr>
            <p:ph sz="half" idx="2"/>
          </p:nvPr>
        </p:nvSpPr>
        <p:spPr>
          <a:xfrm>
            <a:off x="395536" y="2132856"/>
            <a:ext cx="4040188" cy="4497363"/>
          </a:xfrm>
        </p:spPr>
        <p:txBody>
          <a:bodyPr>
            <a:normAutofit fontScale="77500" lnSpcReduction="20000"/>
          </a:bodyPr>
          <a:lstStyle/>
          <a:p>
            <a:pPr marL="0" indent="0" algn="just">
              <a:buNone/>
            </a:pPr>
            <a:r>
              <a:rPr lang="es-MX" dirty="0" smtClean="0"/>
              <a:t>En España destaca el interés por los libros que tuvieron los califas </a:t>
            </a:r>
            <a:r>
              <a:rPr lang="es-MX" b="1" dirty="0" smtClean="0">
                <a:solidFill>
                  <a:srgbClr val="FF0000"/>
                </a:solidFill>
              </a:rPr>
              <a:t>omeyas</a:t>
            </a:r>
            <a:r>
              <a:rPr lang="es-MX" dirty="0" smtClean="0"/>
              <a:t>, cuyo interés llegó incluso al oído del emperador de Bizancio (que le regaló un ejemplar de la obra de </a:t>
            </a:r>
            <a:r>
              <a:rPr lang="es-MX" b="1" dirty="0" err="1" smtClean="0">
                <a:solidFill>
                  <a:srgbClr val="FF0000"/>
                </a:solidFill>
              </a:rPr>
              <a:t>Discórides</a:t>
            </a:r>
            <a:r>
              <a:rPr lang="es-MX" dirty="0" smtClean="0"/>
              <a:t>). La biblioteca que reunió en Córdoba el </a:t>
            </a:r>
            <a:r>
              <a:rPr lang="es-MX" b="1" dirty="0" smtClean="0">
                <a:solidFill>
                  <a:srgbClr val="FF0000"/>
                </a:solidFill>
              </a:rPr>
              <a:t>califa al-</a:t>
            </a:r>
            <a:r>
              <a:rPr lang="es-MX" b="1" dirty="0" err="1" smtClean="0">
                <a:solidFill>
                  <a:srgbClr val="FF0000"/>
                </a:solidFill>
              </a:rPr>
              <a:t>Hakam</a:t>
            </a:r>
            <a:r>
              <a:rPr lang="es-MX" b="1" dirty="0" smtClean="0">
                <a:solidFill>
                  <a:srgbClr val="FF0000"/>
                </a:solidFill>
              </a:rPr>
              <a:t> II </a:t>
            </a:r>
            <a:r>
              <a:rPr lang="es-MX" dirty="0" smtClean="0"/>
              <a:t>puede considerarse como excepcional. El mismo escribió una Historia de </a:t>
            </a:r>
            <a:r>
              <a:rPr lang="es-MX" b="1" dirty="0" smtClean="0">
                <a:solidFill>
                  <a:srgbClr val="FF0000"/>
                </a:solidFill>
              </a:rPr>
              <a:t>al-</a:t>
            </a:r>
            <a:r>
              <a:rPr lang="es-MX" b="1" dirty="0" err="1" smtClean="0">
                <a:solidFill>
                  <a:srgbClr val="FF0000"/>
                </a:solidFill>
              </a:rPr>
              <a:t>andalus</a:t>
            </a:r>
            <a:r>
              <a:rPr lang="es-MX" dirty="0" smtClean="0"/>
              <a:t>. Aunque puede que sea exagerado, se dice que su biblioteca almacenó más de 400.000 volúmenes y que él mismo escribió el nombre del autor y una pequeña sinopsis. En el resto de los posteriores reinos de taifas hubo importantes bibliotecas</a:t>
            </a:r>
          </a:p>
          <a:p>
            <a:endParaRPr lang="es-MX" dirty="0"/>
          </a:p>
        </p:txBody>
      </p:sp>
      <p:sp>
        <p:nvSpPr>
          <p:cNvPr id="6" name="5 Marcador de texto"/>
          <p:cNvSpPr>
            <a:spLocks noGrp="1"/>
          </p:cNvSpPr>
          <p:nvPr>
            <p:ph type="body" sz="quarter" idx="3"/>
          </p:nvPr>
        </p:nvSpPr>
        <p:spPr/>
        <p:txBody>
          <a:bodyPr/>
          <a:lstStyle/>
          <a:p>
            <a:endParaRPr lang="es-MX"/>
          </a:p>
        </p:txBody>
      </p:sp>
      <p:pic>
        <p:nvPicPr>
          <p:cNvPr id="8" name="7 Marcador de contenido" descr="discorides.jpg"/>
          <p:cNvPicPr>
            <a:picLocks noGrp="1" noChangeAspect="1"/>
          </p:cNvPicPr>
          <p:nvPr>
            <p:ph sz="quarter" idx="4"/>
          </p:nvPr>
        </p:nvPicPr>
        <p:blipFill>
          <a:blip r:embed="rId2" cstate="print"/>
          <a:stretch>
            <a:fillRect/>
          </a:stretch>
        </p:blipFill>
        <p:spPr>
          <a:xfrm>
            <a:off x="5724128" y="2492896"/>
            <a:ext cx="1828800" cy="2112264"/>
          </a:xfrm>
        </p:spPr>
      </p:pic>
      <p:sp>
        <p:nvSpPr>
          <p:cNvPr id="9" name="8 CuadroTexto"/>
          <p:cNvSpPr txBox="1"/>
          <p:nvPr/>
        </p:nvSpPr>
        <p:spPr>
          <a:xfrm>
            <a:off x="5698867" y="4776119"/>
            <a:ext cx="1959062" cy="369332"/>
          </a:xfrm>
          <a:prstGeom prst="rect">
            <a:avLst/>
          </a:prstGeom>
          <a:noFill/>
        </p:spPr>
        <p:txBody>
          <a:bodyPr wrap="none" rtlCol="0">
            <a:spAutoFit/>
          </a:bodyPr>
          <a:lstStyle/>
          <a:p>
            <a:r>
              <a:rPr lang="es-MX" dirty="0" err="1" smtClean="0"/>
              <a:t>Pedanio</a:t>
            </a:r>
            <a:r>
              <a:rPr lang="es-MX" dirty="0" smtClean="0"/>
              <a:t> </a:t>
            </a:r>
            <a:r>
              <a:rPr lang="es-MX" dirty="0" err="1" smtClean="0"/>
              <a:t>Discórides</a:t>
            </a:r>
            <a:endParaRPr lang="es-MX" dirty="0"/>
          </a:p>
        </p:txBody>
      </p:sp>
    </p:spTree>
    <p:extLst>
      <p:ext uri="{BB962C8B-B14F-4D97-AF65-F5344CB8AC3E}">
        <p14:creationId xmlns:p14="http://schemas.microsoft.com/office/powerpoint/2010/main" val="416611154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endParaRPr lang="es-MX"/>
          </a:p>
        </p:txBody>
      </p:sp>
      <p:sp>
        <p:nvSpPr>
          <p:cNvPr id="8" name="7 Marcador de texto"/>
          <p:cNvSpPr>
            <a:spLocks noGrp="1"/>
          </p:cNvSpPr>
          <p:nvPr>
            <p:ph type="body" idx="1"/>
          </p:nvPr>
        </p:nvSpPr>
        <p:spPr/>
        <p:txBody>
          <a:bodyPr>
            <a:normAutofit/>
          </a:bodyPr>
          <a:lstStyle/>
          <a:p>
            <a:r>
              <a:rPr lang="es-MX" sz="4000" b="1" dirty="0" smtClean="0"/>
              <a:t>Fin de la Era antigua</a:t>
            </a:r>
            <a:endParaRPr lang="es-MX" sz="4000" b="1" dirty="0"/>
          </a:p>
        </p:txBody>
      </p:sp>
    </p:spTree>
    <p:extLst>
      <p:ext uri="{BB962C8B-B14F-4D97-AF65-F5344CB8AC3E}">
        <p14:creationId xmlns:p14="http://schemas.microsoft.com/office/powerpoint/2010/main" val="99826798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699247" y="2248347"/>
            <a:ext cx="7745505" cy="4349005"/>
          </a:xfrm>
        </p:spPr>
        <p:txBody>
          <a:bodyPr>
            <a:noAutofit/>
          </a:bodyPr>
          <a:lstStyle/>
          <a:p>
            <a:r>
              <a:rPr lang="es-MX" sz="1200" dirty="0" err="1"/>
              <a:t>Alkan</a:t>
            </a:r>
            <a:r>
              <a:rPr lang="es-MX" sz="1200" dirty="0"/>
              <a:t>, </a:t>
            </a:r>
            <a:r>
              <a:rPr lang="es-MX" sz="1200" dirty="0" err="1"/>
              <a:t>Nazli</a:t>
            </a:r>
            <a:r>
              <a:rPr lang="es-MX" sz="1200" dirty="0"/>
              <a:t>. “</a:t>
            </a:r>
            <a:r>
              <a:rPr lang="es-MX" sz="1200" dirty="0" err="1"/>
              <a:t>The</a:t>
            </a:r>
            <a:r>
              <a:rPr lang="es-MX" sz="1200" dirty="0"/>
              <a:t> </a:t>
            </a:r>
            <a:r>
              <a:rPr lang="es-MX" sz="1200" dirty="0" err="1"/>
              <a:t>Importance</a:t>
            </a:r>
            <a:r>
              <a:rPr lang="es-MX" sz="1200" dirty="0"/>
              <a:t> and </a:t>
            </a:r>
            <a:r>
              <a:rPr lang="es-MX" sz="1200" dirty="0" err="1"/>
              <a:t>Influence</a:t>
            </a:r>
            <a:r>
              <a:rPr lang="es-MX" sz="1200" dirty="0"/>
              <a:t> of </a:t>
            </a:r>
            <a:r>
              <a:rPr lang="es-MX" sz="1200" dirty="0" err="1"/>
              <a:t>Philosophical</a:t>
            </a:r>
            <a:r>
              <a:rPr lang="es-MX" sz="1200" dirty="0"/>
              <a:t> </a:t>
            </a:r>
            <a:r>
              <a:rPr lang="es-MX" sz="1200" dirty="0" err="1"/>
              <a:t>Thinking</a:t>
            </a:r>
            <a:r>
              <a:rPr lang="es-MX" sz="1200" dirty="0"/>
              <a:t> </a:t>
            </a:r>
            <a:r>
              <a:rPr lang="es-MX" sz="1200" dirty="0" err="1"/>
              <a:t>for</a:t>
            </a:r>
            <a:r>
              <a:rPr lang="es-MX" sz="1200" dirty="0"/>
              <a:t> </a:t>
            </a:r>
            <a:r>
              <a:rPr lang="es-MX" sz="1200" dirty="0" err="1"/>
              <a:t>Librarians</a:t>
            </a:r>
            <a:r>
              <a:rPr lang="es-MX" sz="1200" dirty="0"/>
              <a:t>”. En Library </a:t>
            </a:r>
            <a:r>
              <a:rPr lang="es-MX" sz="1200" dirty="0" err="1"/>
              <a:t>Philosophy</a:t>
            </a:r>
            <a:r>
              <a:rPr lang="es-MX" sz="1200" dirty="0"/>
              <a:t> and </a:t>
            </a:r>
            <a:r>
              <a:rPr lang="es-MX" sz="1200" dirty="0" err="1"/>
              <a:t>Practice</a:t>
            </a:r>
            <a:r>
              <a:rPr lang="es-MX" sz="1200" dirty="0"/>
              <a:t> (e-</a:t>
            </a:r>
            <a:r>
              <a:rPr lang="es-MX" sz="1200" dirty="0" err="1"/>
              <a:t>journal</a:t>
            </a:r>
            <a:r>
              <a:rPr lang="es-MX" sz="1200" dirty="0"/>
              <a:t>). 2008, </a:t>
            </a:r>
            <a:r>
              <a:rPr lang="es-MX" sz="1200" dirty="0" err="1"/>
              <a:t>Paper</a:t>
            </a:r>
            <a:r>
              <a:rPr lang="es-MX" sz="1200" dirty="0"/>
              <a:t> 207. </a:t>
            </a:r>
            <a:r>
              <a:rPr lang="es-MX" sz="1200" dirty="0" smtClean="0"/>
              <a:t> [</a:t>
            </a:r>
            <a:r>
              <a:rPr lang="es-MX" sz="1200" dirty="0" err="1" smtClean="0"/>
              <a:t>Disponible:http</a:t>
            </a:r>
            <a:r>
              <a:rPr lang="es-MX" sz="1200" dirty="0"/>
              <a:t>://digitalcommons.unl.edu/libphilprac/207]</a:t>
            </a:r>
          </a:p>
          <a:p>
            <a:endParaRPr lang="es-MX" sz="1200" dirty="0"/>
          </a:p>
          <a:p>
            <a:r>
              <a:rPr lang="es-MX" sz="1200" dirty="0"/>
              <a:t>Castro Escamilla, Minerva. “La complejidad de la bibliotecología: teoría o práctica”. En  </a:t>
            </a:r>
            <a:r>
              <a:rPr lang="es-MX" sz="1200" dirty="0" err="1"/>
              <a:t>Biblios</a:t>
            </a:r>
            <a:r>
              <a:rPr lang="es-MX" sz="1200" dirty="0"/>
              <a:t>, núm. 37, 2009. </a:t>
            </a:r>
          </a:p>
          <a:p>
            <a:endParaRPr lang="es-MX" sz="1200" dirty="0"/>
          </a:p>
          <a:p>
            <a:r>
              <a:rPr lang="es-MX" sz="1200" dirty="0" err="1"/>
              <a:t>Cossette</a:t>
            </a:r>
            <a:r>
              <a:rPr lang="es-MX" sz="1200" dirty="0"/>
              <a:t>, André. </a:t>
            </a:r>
            <a:r>
              <a:rPr lang="es-MX" sz="1200" dirty="0" err="1"/>
              <a:t>Humanism</a:t>
            </a:r>
            <a:r>
              <a:rPr lang="es-MX" sz="1200" dirty="0"/>
              <a:t> and </a:t>
            </a:r>
            <a:r>
              <a:rPr lang="es-MX" sz="1200" dirty="0" err="1"/>
              <a:t>Libraries</a:t>
            </a:r>
            <a:r>
              <a:rPr lang="es-MX" sz="1200" dirty="0"/>
              <a:t>: </a:t>
            </a:r>
            <a:r>
              <a:rPr lang="es-MX" sz="1200" dirty="0" err="1"/>
              <a:t>An</a:t>
            </a:r>
            <a:r>
              <a:rPr lang="es-MX" sz="1200" dirty="0"/>
              <a:t> </a:t>
            </a:r>
            <a:r>
              <a:rPr lang="es-MX" sz="1200" dirty="0" err="1"/>
              <a:t>Essay</a:t>
            </a:r>
            <a:r>
              <a:rPr lang="es-MX" sz="1200" dirty="0"/>
              <a:t> </a:t>
            </a:r>
            <a:r>
              <a:rPr lang="es-MX" sz="1200" dirty="0" err="1"/>
              <a:t>on</a:t>
            </a:r>
            <a:r>
              <a:rPr lang="es-MX" sz="1200" dirty="0"/>
              <a:t> </a:t>
            </a:r>
            <a:r>
              <a:rPr lang="es-MX" sz="1200" dirty="0" err="1"/>
              <a:t>the</a:t>
            </a:r>
            <a:r>
              <a:rPr lang="es-MX" sz="1200" dirty="0"/>
              <a:t> </a:t>
            </a:r>
            <a:r>
              <a:rPr lang="es-MX" sz="1200" dirty="0" err="1"/>
              <a:t>Philosophy</a:t>
            </a:r>
            <a:r>
              <a:rPr lang="es-MX" sz="1200" dirty="0"/>
              <a:t> of </a:t>
            </a:r>
            <a:r>
              <a:rPr lang="es-MX" sz="1200" dirty="0" err="1"/>
              <a:t>Librarianship</a:t>
            </a:r>
            <a:r>
              <a:rPr lang="es-MX" sz="1200" dirty="0"/>
              <a:t>. USA: </a:t>
            </a:r>
            <a:r>
              <a:rPr lang="es-MX" sz="1200" dirty="0" err="1"/>
              <a:t>Rory</a:t>
            </a:r>
            <a:r>
              <a:rPr lang="es-MX" sz="1200" dirty="0"/>
              <a:t> </a:t>
            </a:r>
            <a:r>
              <a:rPr lang="es-MX" sz="1200" dirty="0" err="1"/>
              <a:t>Litwin</a:t>
            </a:r>
            <a:r>
              <a:rPr lang="es-MX" sz="1200" dirty="0"/>
              <a:t>, 2009. </a:t>
            </a:r>
          </a:p>
          <a:p>
            <a:endParaRPr lang="es-MX" sz="1200" dirty="0"/>
          </a:p>
          <a:p>
            <a:r>
              <a:rPr lang="es-MX" sz="1200" dirty="0" err="1"/>
              <a:t>Herold</a:t>
            </a:r>
            <a:r>
              <a:rPr lang="es-MX" sz="1200" dirty="0"/>
              <a:t>, Ken R., "</a:t>
            </a:r>
            <a:r>
              <a:rPr lang="es-MX" sz="1200" dirty="0" err="1"/>
              <a:t>Librarianship</a:t>
            </a:r>
            <a:r>
              <a:rPr lang="es-MX" sz="1200" dirty="0"/>
              <a:t> and </a:t>
            </a:r>
            <a:r>
              <a:rPr lang="es-MX" sz="1200" dirty="0" err="1"/>
              <a:t>the</a:t>
            </a:r>
            <a:r>
              <a:rPr lang="es-MX" sz="1200" dirty="0"/>
              <a:t> </a:t>
            </a:r>
            <a:r>
              <a:rPr lang="es-MX" sz="1200" dirty="0" err="1"/>
              <a:t>Philosophy</a:t>
            </a:r>
            <a:r>
              <a:rPr lang="es-MX" sz="1200" dirty="0"/>
              <a:t> of </a:t>
            </a:r>
            <a:r>
              <a:rPr lang="es-MX" sz="1200" dirty="0" err="1"/>
              <a:t>Information</a:t>
            </a:r>
            <a:r>
              <a:rPr lang="es-MX" sz="1200" dirty="0"/>
              <a:t>" (2005). En Library </a:t>
            </a:r>
            <a:r>
              <a:rPr lang="es-MX" sz="1200" dirty="0" err="1"/>
              <a:t>Philosophy</a:t>
            </a:r>
            <a:r>
              <a:rPr lang="es-MX" sz="1200" dirty="0"/>
              <a:t> and </a:t>
            </a:r>
            <a:r>
              <a:rPr lang="es-MX" sz="1200" dirty="0" err="1"/>
              <a:t>Practice</a:t>
            </a:r>
            <a:r>
              <a:rPr lang="es-MX" sz="1200" dirty="0"/>
              <a:t> (e-</a:t>
            </a:r>
            <a:r>
              <a:rPr lang="es-MX" sz="1200" dirty="0" err="1"/>
              <a:t>journal</a:t>
            </a:r>
            <a:r>
              <a:rPr lang="es-MX" sz="1200" dirty="0"/>
              <a:t>). </a:t>
            </a:r>
            <a:r>
              <a:rPr lang="es-MX" sz="1200" dirty="0" err="1"/>
              <a:t>Paper</a:t>
            </a:r>
            <a:r>
              <a:rPr lang="es-MX" sz="1200" dirty="0"/>
              <a:t> 27.</a:t>
            </a:r>
          </a:p>
          <a:p>
            <a:pPr marL="0" indent="0">
              <a:buNone/>
            </a:pPr>
            <a:r>
              <a:rPr lang="es-MX" sz="1200" dirty="0"/>
              <a:t> </a:t>
            </a:r>
            <a:r>
              <a:rPr lang="es-MX" sz="1200" dirty="0" smtClean="0"/>
              <a:t>        [</a:t>
            </a:r>
            <a:r>
              <a:rPr lang="es-MX" sz="1200" dirty="0"/>
              <a:t>Disponible: http://digitalcommons.unl.edu/libphilprac/27]</a:t>
            </a:r>
          </a:p>
          <a:p>
            <a:endParaRPr lang="es-MX" sz="1200" dirty="0"/>
          </a:p>
          <a:p>
            <a:r>
              <a:rPr lang="es-MX" sz="1200" dirty="0" err="1"/>
              <a:t>Nitecki</a:t>
            </a:r>
            <a:r>
              <a:rPr lang="es-MX" sz="1200" dirty="0"/>
              <a:t>, Joseph Z. “</a:t>
            </a:r>
            <a:r>
              <a:rPr lang="es-MX" sz="1200" dirty="0" err="1"/>
              <a:t>What</a:t>
            </a:r>
            <a:r>
              <a:rPr lang="es-MX" sz="1200" dirty="0"/>
              <a:t> </a:t>
            </a:r>
            <a:r>
              <a:rPr lang="es-MX" sz="1200" dirty="0" err="1"/>
              <a:t>is</a:t>
            </a:r>
            <a:r>
              <a:rPr lang="es-MX" sz="1200" dirty="0"/>
              <a:t> </a:t>
            </a:r>
            <a:r>
              <a:rPr lang="es-MX" sz="1200" dirty="0" err="1"/>
              <a:t>Philosophy</a:t>
            </a:r>
            <a:r>
              <a:rPr lang="es-MX" sz="1200" dirty="0"/>
              <a:t> of </a:t>
            </a:r>
            <a:r>
              <a:rPr lang="es-MX" sz="1200" dirty="0" err="1"/>
              <a:t>Librarianship</a:t>
            </a:r>
            <a:r>
              <a:rPr lang="es-MX" sz="1200" dirty="0"/>
              <a:t>”. En </a:t>
            </a:r>
            <a:r>
              <a:rPr lang="es-MX" sz="1200" dirty="0" err="1"/>
              <a:t>Nitecki</a:t>
            </a:r>
            <a:r>
              <a:rPr lang="es-MX" sz="1200" dirty="0"/>
              <a:t>. Joseph Z.,</a:t>
            </a:r>
            <a:r>
              <a:rPr lang="es-MX" sz="1200" dirty="0" err="1"/>
              <a:t>Foundations</a:t>
            </a:r>
            <a:r>
              <a:rPr lang="es-MX" sz="1200" dirty="0"/>
              <a:t> of Library </a:t>
            </a:r>
            <a:r>
              <a:rPr lang="es-MX" sz="1200" dirty="0" err="1"/>
              <a:t>Information</a:t>
            </a:r>
            <a:r>
              <a:rPr lang="es-MX" sz="1200" dirty="0"/>
              <a:t> </a:t>
            </a:r>
            <a:r>
              <a:rPr lang="es-MX" sz="1200" dirty="0" err="1"/>
              <a:t>Science</a:t>
            </a:r>
            <a:r>
              <a:rPr lang="es-MX" sz="1200" dirty="0"/>
              <a:t>. </a:t>
            </a:r>
            <a:r>
              <a:rPr lang="es-MX" sz="1200" dirty="0" err="1"/>
              <a:t>Metalibrarianship</a:t>
            </a:r>
            <a:r>
              <a:rPr lang="es-MX" sz="1200" dirty="0"/>
              <a:t>: A </a:t>
            </a:r>
            <a:r>
              <a:rPr lang="es-MX" sz="1200" dirty="0" err="1"/>
              <a:t>Model</a:t>
            </a:r>
            <a:r>
              <a:rPr lang="es-MX" sz="1200" dirty="0"/>
              <a:t> </a:t>
            </a:r>
            <a:r>
              <a:rPr lang="es-MX" sz="1200" dirty="0" err="1"/>
              <a:t>for</a:t>
            </a:r>
            <a:r>
              <a:rPr lang="es-MX" sz="1200" dirty="0"/>
              <a:t> </a:t>
            </a:r>
            <a:r>
              <a:rPr lang="es-MX" sz="1200" dirty="0" err="1"/>
              <a:t>Intellectual</a:t>
            </a:r>
            <a:r>
              <a:rPr lang="es-MX" sz="1200" dirty="0"/>
              <a:t>. USA.1993. [Disponible: http://eric.ed.gov/?id=ED363346]</a:t>
            </a:r>
          </a:p>
          <a:p>
            <a:endParaRPr lang="es-MX" sz="1200" dirty="0"/>
          </a:p>
          <a:p>
            <a:r>
              <a:rPr lang="es-MX" sz="1200" dirty="0"/>
              <a:t>Quintero Castro, N. “Aproximación a la epistemología de la bibliotecología como estudio regional del conocimiento”. En Revista Interamericana de Bibliotecología. Vol. 30, núm. 2 (julio-dic.) 2007, pp. 71-87. </a:t>
            </a:r>
          </a:p>
          <a:p>
            <a:endParaRPr lang="es-MX" sz="1200" dirty="0"/>
          </a:p>
          <a:p>
            <a:endParaRPr lang="es-MX" sz="1200" dirty="0"/>
          </a:p>
        </p:txBody>
      </p:sp>
      <p:sp>
        <p:nvSpPr>
          <p:cNvPr id="7" name="6 Título"/>
          <p:cNvSpPr>
            <a:spLocks noGrp="1"/>
          </p:cNvSpPr>
          <p:nvPr>
            <p:ph type="title"/>
          </p:nvPr>
        </p:nvSpPr>
        <p:spPr/>
        <p:txBody>
          <a:bodyPr/>
          <a:lstStyle/>
          <a:p>
            <a:r>
              <a:rPr lang="es-MX" dirty="0" smtClean="0"/>
              <a:t>Bibliografía</a:t>
            </a:r>
            <a:endParaRPr lang="es-MX" dirty="0"/>
          </a:p>
        </p:txBody>
      </p:sp>
    </p:spTree>
    <p:extLst>
      <p:ext uri="{BB962C8B-B14F-4D97-AF65-F5344CB8AC3E}">
        <p14:creationId xmlns:p14="http://schemas.microsoft.com/office/powerpoint/2010/main" val="308161330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indent="0">
              <a:buNone/>
            </a:pPr>
            <a:endParaRPr lang="es-MX" dirty="0"/>
          </a:p>
          <a:p>
            <a:r>
              <a:rPr lang="es-MX" sz="1300" dirty="0"/>
              <a:t>Rendón Rojas, Miguel Ángel. “Bibliotecología y posmodernidad”. En Memoria del XXVII Coloquio de Investigación Bibliotecológica y sobre la Información. 28-30 de septiembre de 2009. La investigación y la educación bibliotecológica en la sociedad del conocimiento. Calva González, Juan José [y] </a:t>
            </a:r>
            <a:r>
              <a:rPr lang="es-MX" sz="1300" dirty="0" err="1"/>
              <a:t>Rios</a:t>
            </a:r>
            <a:r>
              <a:rPr lang="es-MX" sz="1300" dirty="0"/>
              <a:t> Ortega Jaime, </a:t>
            </a:r>
            <a:r>
              <a:rPr lang="es-MX" sz="1300" dirty="0" err="1"/>
              <a:t>comps</a:t>
            </a:r>
            <a:r>
              <a:rPr lang="es-MX" sz="1300" dirty="0"/>
              <a:t>. México: UNAM, Centro Universitario de Investigaciones Bibliotecológicas, 2010. </a:t>
            </a:r>
            <a:endParaRPr lang="es-MX" sz="1300" dirty="0" smtClean="0"/>
          </a:p>
          <a:p>
            <a:endParaRPr lang="es-MX" sz="1300" dirty="0"/>
          </a:p>
          <a:p>
            <a:r>
              <a:rPr lang="es-MX" sz="1300" dirty="0" smtClean="0"/>
              <a:t>Rendón </a:t>
            </a:r>
            <a:r>
              <a:rPr lang="es-MX" sz="1300" dirty="0"/>
              <a:t>Rojas, Miguel Ángel.  “Ciencia bibliotecológica y de la información en el contexto de las ciencias sociales y humanas. Epistemología, metodología e </a:t>
            </a:r>
            <a:r>
              <a:rPr lang="es-MX" sz="1300" dirty="0" err="1"/>
              <a:t>interdisciplina</a:t>
            </a:r>
            <a:r>
              <a:rPr lang="es-MX" sz="1300" dirty="0"/>
              <a:t>”. En Investigación Bibliotecológica, Vol. 22, Núm. 44, (enero/abril), 2008, pp. 65-76. </a:t>
            </a:r>
          </a:p>
          <a:p>
            <a:pPr marL="0" indent="0">
              <a:buNone/>
            </a:pPr>
            <a:endParaRPr lang="es-MX" sz="1300" dirty="0"/>
          </a:p>
          <a:p>
            <a:r>
              <a:rPr lang="es-MX" sz="1300" dirty="0"/>
              <a:t>Richard, </a:t>
            </a:r>
            <a:r>
              <a:rPr lang="es-MX" sz="1300" dirty="0" err="1"/>
              <a:t>Rubin</a:t>
            </a:r>
            <a:r>
              <a:rPr lang="es-MX" sz="1300" dirty="0"/>
              <a:t>. </a:t>
            </a:r>
            <a:r>
              <a:rPr lang="es-MX" sz="1300" dirty="0" err="1"/>
              <a:t>Foundations</a:t>
            </a:r>
            <a:r>
              <a:rPr lang="es-MX" sz="1300" dirty="0"/>
              <a:t> of Library and </a:t>
            </a:r>
            <a:r>
              <a:rPr lang="es-MX" sz="1300" dirty="0" err="1"/>
              <a:t>Information</a:t>
            </a:r>
            <a:r>
              <a:rPr lang="es-MX" sz="1300" dirty="0"/>
              <a:t> </a:t>
            </a:r>
            <a:r>
              <a:rPr lang="es-MX" sz="1300" dirty="0" err="1"/>
              <a:t>Science</a:t>
            </a:r>
            <a:r>
              <a:rPr lang="es-MX" sz="1300" dirty="0"/>
              <a:t>.—3 ed.—New York, N.Y.: </a:t>
            </a:r>
            <a:r>
              <a:rPr lang="es-MX" sz="1300" dirty="0" err="1"/>
              <a:t>Neal-Schuman</a:t>
            </a:r>
            <a:r>
              <a:rPr lang="es-MX" sz="1300" dirty="0"/>
              <a:t> </a:t>
            </a:r>
            <a:r>
              <a:rPr lang="es-MX" sz="1300" dirty="0" err="1"/>
              <a:t>Publishers</a:t>
            </a:r>
            <a:r>
              <a:rPr lang="es-MX" sz="1300" dirty="0"/>
              <a:t>, 2010. </a:t>
            </a:r>
          </a:p>
          <a:p>
            <a:endParaRPr lang="es-MX" sz="1300" dirty="0"/>
          </a:p>
          <a:p>
            <a:r>
              <a:rPr lang="es-MX" sz="1300" dirty="0" err="1"/>
              <a:t>Setién</a:t>
            </a:r>
            <a:r>
              <a:rPr lang="es-MX" sz="1300" dirty="0"/>
              <a:t> Quesada, Emilio. “Posibles derroteros de la teoría bibliotecológica en el siglo XXI” </a:t>
            </a:r>
            <a:r>
              <a:rPr lang="es-MX" sz="1300" dirty="0" err="1"/>
              <a:t>Scire.Vol</a:t>
            </a:r>
            <a:r>
              <a:rPr lang="es-MX" sz="1300" dirty="0"/>
              <a:t>. 8, núm. 2 (jul.-dic.), 2002, 33-42.</a:t>
            </a:r>
          </a:p>
          <a:p>
            <a:endParaRPr lang="es-MX" dirty="0"/>
          </a:p>
          <a:p>
            <a:endParaRPr lang="es-MX" dirty="0"/>
          </a:p>
          <a:p>
            <a:endParaRPr lang="es-MX" dirty="0"/>
          </a:p>
        </p:txBody>
      </p:sp>
      <p:sp>
        <p:nvSpPr>
          <p:cNvPr id="3" name="2 Título"/>
          <p:cNvSpPr>
            <a:spLocks noGrp="1"/>
          </p:cNvSpPr>
          <p:nvPr>
            <p:ph type="title"/>
          </p:nvPr>
        </p:nvSpPr>
        <p:spPr/>
        <p:txBody>
          <a:bodyPr/>
          <a:lstStyle/>
          <a:p>
            <a:endParaRPr lang="es-MX"/>
          </a:p>
        </p:txBody>
      </p:sp>
    </p:spTree>
    <p:extLst>
      <p:ext uri="{BB962C8B-B14F-4D97-AF65-F5344CB8AC3E}">
        <p14:creationId xmlns:p14="http://schemas.microsoft.com/office/powerpoint/2010/main" val="36162640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dirty="0" smtClean="0"/>
              <a:t>Para poder cubrir el propósito de la Unidad de Aprendizaje, y antes de iniciar con el tema, se sugiere que el docente proporcionar al discente un panorama general de la bibliotecología como disciplina científica, así como de la importancia social, cultural, económica, etc</a:t>
            </a:r>
            <a:r>
              <a:rPr lang="es-MX" dirty="0"/>
              <a:t>.</a:t>
            </a:r>
            <a:r>
              <a:rPr lang="es-MX" dirty="0" smtClean="0"/>
              <a:t> de las bibliotecas, pues esta UA representa su primer acercamiento al estudio formal de las bibliotecas y de la bibliotecología en general.</a:t>
            </a:r>
          </a:p>
        </p:txBody>
      </p:sp>
      <p:sp>
        <p:nvSpPr>
          <p:cNvPr id="2" name="1 Título"/>
          <p:cNvSpPr>
            <a:spLocks noGrp="1"/>
          </p:cNvSpPr>
          <p:nvPr>
            <p:ph type="title"/>
          </p:nvPr>
        </p:nvSpPr>
        <p:spPr/>
        <p:txBody>
          <a:bodyPr>
            <a:noAutofit/>
          </a:bodyPr>
          <a:lstStyle/>
          <a:p>
            <a:r>
              <a:rPr lang="es-MX" sz="4000" b="1" dirty="0" smtClean="0"/>
              <a:t>GUIÓN PARA EL EMPLEO DEL MATERIAL</a:t>
            </a:r>
            <a:endParaRPr lang="es-MX" sz="4000" b="1" dirty="0"/>
          </a:p>
        </p:txBody>
      </p:sp>
    </p:spTree>
    <p:extLst>
      <p:ext uri="{BB962C8B-B14F-4D97-AF65-F5344CB8AC3E}">
        <p14:creationId xmlns:p14="http://schemas.microsoft.com/office/powerpoint/2010/main" val="966422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dirty="0">
                <a:solidFill>
                  <a:schemeClr val="tx1"/>
                </a:solidFill>
              </a:rPr>
              <a:t>Como estrategia para el abordaje de este tema, se sugiere la exposición oral por parte del profesor, apoyándose en este material. Se pueden ir abarcando </a:t>
            </a:r>
            <a:r>
              <a:rPr lang="es-MX" dirty="0" smtClean="0">
                <a:solidFill>
                  <a:schemeClr val="tx1"/>
                </a:solidFill>
              </a:rPr>
              <a:t>el desarrollo de las bibliotecas por periodo histórico; en cada una de las diapositivas se resalta con color rojo los conceptos y personajes clave para la disciplina, se sugiere que el docente abunde y desarrolle estos conceptos para una mejor comprensión del contenido que se presenta bajo el siguiente esquema:</a:t>
            </a:r>
          </a:p>
          <a:p>
            <a:pPr marL="0" indent="0">
              <a:buNone/>
            </a:pPr>
            <a:endParaRPr lang="es-MX" dirty="0">
              <a:solidFill>
                <a:srgbClr val="FF0000"/>
              </a:solidFill>
            </a:endParaRPr>
          </a:p>
        </p:txBody>
      </p:sp>
      <p:sp>
        <p:nvSpPr>
          <p:cNvPr id="2" name="1 Título"/>
          <p:cNvSpPr>
            <a:spLocks noGrp="1"/>
          </p:cNvSpPr>
          <p:nvPr>
            <p:ph type="title"/>
          </p:nvPr>
        </p:nvSpPr>
        <p:spPr/>
        <p:txBody>
          <a:bodyPr>
            <a:noAutofit/>
          </a:bodyPr>
          <a:lstStyle/>
          <a:p>
            <a:r>
              <a:rPr lang="es-MX" sz="4000" b="1" dirty="0" smtClean="0"/>
              <a:t>GUIÓN PARA EL EMPLEO DEL MATERIAL</a:t>
            </a:r>
            <a:endParaRPr lang="es-MX" sz="4000" b="1" dirty="0"/>
          </a:p>
        </p:txBody>
      </p:sp>
    </p:spTree>
    <p:extLst>
      <p:ext uri="{BB962C8B-B14F-4D97-AF65-F5344CB8AC3E}">
        <p14:creationId xmlns:p14="http://schemas.microsoft.com/office/powerpoint/2010/main" val="11268913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Consideraciones iniciales</a:t>
            </a:r>
          </a:p>
          <a:p>
            <a:r>
              <a:rPr lang="es-MX" dirty="0" smtClean="0"/>
              <a:t>Historia de la bibliotecas: </a:t>
            </a:r>
          </a:p>
          <a:p>
            <a:pPr lvl="1"/>
            <a:r>
              <a:rPr lang="es-MX" dirty="0"/>
              <a:t>E</a:t>
            </a:r>
            <a:r>
              <a:rPr lang="es-MX" dirty="0" smtClean="0"/>
              <a:t>ra antigua</a:t>
            </a:r>
          </a:p>
          <a:p>
            <a:pPr lvl="2"/>
            <a:r>
              <a:rPr lang="es-MX" dirty="0" smtClean="0"/>
              <a:t>Bibliotecas orientales</a:t>
            </a:r>
          </a:p>
          <a:p>
            <a:pPr lvl="2"/>
            <a:r>
              <a:rPr lang="es-MX" dirty="0" smtClean="0"/>
              <a:t>Bibliotecas egipcias</a:t>
            </a:r>
          </a:p>
          <a:p>
            <a:pPr lvl="2"/>
            <a:r>
              <a:rPr lang="es-MX" dirty="0" smtClean="0"/>
              <a:t>Bibliotecas romanas</a:t>
            </a:r>
          </a:p>
          <a:p>
            <a:pPr lvl="1"/>
            <a:r>
              <a:rPr lang="es-MX" dirty="0" smtClean="0"/>
              <a:t>Edad media</a:t>
            </a:r>
          </a:p>
          <a:p>
            <a:pPr lvl="2"/>
            <a:r>
              <a:rPr lang="es-MX" dirty="0" smtClean="0"/>
              <a:t>Estructura social medieval</a:t>
            </a:r>
          </a:p>
          <a:p>
            <a:pPr lvl="2"/>
            <a:r>
              <a:rPr lang="es-MX" dirty="0" smtClean="0"/>
              <a:t>El mundo árabe</a:t>
            </a:r>
          </a:p>
        </p:txBody>
      </p:sp>
      <p:sp>
        <p:nvSpPr>
          <p:cNvPr id="2" name="1 Título"/>
          <p:cNvSpPr>
            <a:spLocks noGrp="1"/>
          </p:cNvSpPr>
          <p:nvPr>
            <p:ph type="title"/>
          </p:nvPr>
        </p:nvSpPr>
        <p:spPr/>
        <p:txBody>
          <a:bodyPr/>
          <a:lstStyle/>
          <a:p>
            <a:r>
              <a:rPr lang="es-MX" dirty="0" smtClean="0"/>
              <a:t>Temas abordados</a:t>
            </a:r>
            <a:endParaRPr lang="es-MX" dirty="0"/>
          </a:p>
        </p:txBody>
      </p:sp>
    </p:spTree>
    <p:extLst>
      <p:ext uri="{BB962C8B-B14F-4D97-AF65-F5344CB8AC3E}">
        <p14:creationId xmlns:p14="http://schemas.microsoft.com/office/powerpoint/2010/main" val="3014922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endParaRPr lang="es-MX" dirty="0" smtClean="0">
              <a:solidFill>
                <a:schemeClr val="tx1"/>
              </a:solidFill>
            </a:endParaRPr>
          </a:p>
          <a:p>
            <a:pPr algn="just"/>
            <a:r>
              <a:rPr lang="es-MX" dirty="0" smtClean="0">
                <a:solidFill>
                  <a:schemeClr val="tx1"/>
                </a:solidFill>
              </a:rPr>
              <a:t>Se </a:t>
            </a:r>
            <a:r>
              <a:rPr lang="es-MX" dirty="0">
                <a:solidFill>
                  <a:schemeClr val="tx1"/>
                </a:solidFill>
              </a:rPr>
              <a:t>recomienda dedicar un mínimo de 3</a:t>
            </a:r>
            <a:r>
              <a:rPr lang="es-MX" dirty="0" smtClean="0">
                <a:solidFill>
                  <a:schemeClr val="tx1"/>
                </a:solidFill>
              </a:rPr>
              <a:t> </a:t>
            </a:r>
            <a:r>
              <a:rPr lang="es-MX" dirty="0">
                <a:solidFill>
                  <a:schemeClr val="tx1"/>
                </a:solidFill>
              </a:rPr>
              <a:t>sesiones de clase, de dos horas cada una, para abarcar </a:t>
            </a:r>
            <a:r>
              <a:rPr lang="es-MX" dirty="0" smtClean="0">
                <a:solidFill>
                  <a:schemeClr val="tx1"/>
                </a:solidFill>
              </a:rPr>
              <a:t>este primer contenido, al que le siguen otros temas (que </a:t>
            </a:r>
            <a:r>
              <a:rPr lang="es-MX" dirty="0" err="1" smtClean="0">
                <a:solidFill>
                  <a:schemeClr val="tx1"/>
                </a:solidFill>
              </a:rPr>
              <a:t>cosntituyen</a:t>
            </a:r>
            <a:r>
              <a:rPr lang="es-MX" dirty="0" smtClean="0">
                <a:solidFill>
                  <a:schemeClr val="tx1"/>
                </a:solidFill>
              </a:rPr>
              <a:t>  otro  </a:t>
            </a:r>
            <a:r>
              <a:rPr lang="es-MX" dirty="0" err="1" smtClean="0">
                <a:solidFill>
                  <a:schemeClr val="tx1"/>
                </a:solidFill>
              </a:rPr>
              <a:t>materil</a:t>
            </a:r>
            <a:r>
              <a:rPr lang="es-MX" dirty="0" smtClean="0">
                <a:solidFill>
                  <a:schemeClr val="tx1"/>
                </a:solidFill>
              </a:rPr>
              <a:t> didáctico) como la alta edad media, el imperio Carolingio, la baja edad media, las bibliotecas catedralicias, reales, privadas, los siglos xv al xx.</a:t>
            </a:r>
            <a:endParaRPr lang="es-MX" dirty="0">
              <a:solidFill>
                <a:schemeClr val="tx1"/>
              </a:solidFill>
            </a:endParaRPr>
          </a:p>
          <a:p>
            <a:endParaRPr lang="es-MX" dirty="0"/>
          </a:p>
        </p:txBody>
      </p:sp>
      <p:sp>
        <p:nvSpPr>
          <p:cNvPr id="2" name="1 Título"/>
          <p:cNvSpPr>
            <a:spLocks noGrp="1"/>
          </p:cNvSpPr>
          <p:nvPr>
            <p:ph type="title"/>
          </p:nvPr>
        </p:nvSpPr>
        <p:spPr/>
        <p:txBody>
          <a:bodyPr>
            <a:noAutofit/>
          </a:bodyPr>
          <a:lstStyle/>
          <a:p>
            <a:r>
              <a:rPr lang="es-MX" sz="4000" b="1" dirty="0" smtClean="0"/>
              <a:t>Guión para el empleo del material</a:t>
            </a:r>
            <a:endParaRPr lang="es-MX" sz="4000" b="1" dirty="0"/>
          </a:p>
        </p:txBody>
      </p:sp>
    </p:spTree>
    <p:extLst>
      <p:ext uri="{BB962C8B-B14F-4D97-AF65-F5344CB8AC3E}">
        <p14:creationId xmlns:p14="http://schemas.microsoft.com/office/powerpoint/2010/main" val="6021336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1397</TotalTime>
  <Words>2727</Words>
  <Application>Microsoft Office PowerPoint</Application>
  <PresentationFormat>Presentación en pantalla (4:3)</PresentationFormat>
  <Paragraphs>229</Paragraphs>
  <Slides>59</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59</vt:i4>
      </vt:variant>
    </vt:vector>
  </HeadingPairs>
  <TitlesOfParts>
    <vt:vector size="62" baseType="lpstr">
      <vt:lpstr>Book Antiqua</vt:lpstr>
      <vt:lpstr>Wingdings</vt:lpstr>
      <vt:lpstr>Cartoné</vt:lpstr>
      <vt:lpstr>UNIVERSIDAD AUTÓNOMA DEL ESTADO DE MÉXICO</vt:lpstr>
      <vt:lpstr>Unidad de aprendizaje:</vt:lpstr>
      <vt:lpstr>UNIDAD DE COMPETENCIA II: Tema  1 </vt:lpstr>
      <vt:lpstr>TÍTULO DEL MATERIAL DIDÁCTICO</vt:lpstr>
      <vt:lpstr>PROPÓSITO DE LA UNIDAD DE APRENDIZAJE</vt:lpstr>
      <vt:lpstr>GUIÓN PARA EL EMPLEO DEL MATERIAL</vt:lpstr>
      <vt:lpstr>GUIÓN PARA EL EMPLEO DEL MATERIAL</vt:lpstr>
      <vt:lpstr>Temas abordados</vt:lpstr>
      <vt:lpstr>Guión para el empleo del material</vt:lpstr>
      <vt:lpstr>Guión para el empleo del material</vt:lpstr>
      <vt:lpstr>Historia de las bibliotecas  </vt:lpstr>
      <vt:lpstr>Presentación de PowerPoint</vt:lpstr>
      <vt:lpstr>Problemática de la bibliotecología</vt:lpstr>
      <vt:lpstr>Reflexión</vt:lpstr>
      <vt:lpstr>Para ello:</vt:lpstr>
      <vt:lpstr>CONSIDERACIONES</vt:lpstr>
      <vt:lpstr>CONSIDERACIONES</vt:lpstr>
      <vt:lpstr>Historia de las bibliotecas</vt:lpstr>
      <vt:lpstr>Biblioteca</vt:lpstr>
      <vt:lpstr>Y la Bibliotecología?</vt:lpstr>
      <vt:lpstr>En la esfera bibliotecológica, se relacionan otras subdisciplinas : (Setién Quesada, Emilio 2002)</vt:lpstr>
      <vt:lpstr>Presentación de PowerPoint</vt:lpstr>
      <vt:lpstr>Martin Scherettinger 1772-1851</vt:lpstr>
      <vt:lpstr> ACTUALMENTE </vt:lpstr>
      <vt:lpstr>Cronología del desarrollo de las Bibliotecas.</vt:lpstr>
      <vt:lpstr>Bibliotecas orientales antiguas</vt:lpstr>
      <vt:lpstr>Presentación de PowerPoint</vt:lpstr>
      <vt:lpstr>Presentación de PowerPoint</vt:lpstr>
      <vt:lpstr>Biblioteca de Nínive  Antes</vt:lpstr>
      <vt:lpstr> Bibliotecas egipcias (Cossette, André, 2009) </vt:lpstr>
      <vt:lpstr>Presentación de PowerPoint</vt:lpstr>
      <vt:lpstr>Templo de Horus</vt:lpstr>
      <vt:lpstr>Biblioteca de Alejandría</vt:lpstr>
      <vt:lpstr>Presentación de PowerPoint</vt:lpstr>
      <vt:lpstr>Presentación de PowerPoint</vt:lpstr>
      <vt:lpstr>Presentación de PowerPoint</vt:lpstr>
      <vt:lpstr>Biblioteca de Pérgamo</vt:lpstr>
      <vt:lpstr>Presentación de PowerPoint</vt:lpstr>
      <vt:lpstr>Presentación de PowerPoint</vt:lpstr>
      <vt:lpstr> Bibliotecas Romanas (Cossette, André. 2009) </vt:lpstr>
      <vt:lpstr>Presentación de PowerPoint</vt:lpstr>
      <vt:lpstr>Presentación de PowerPoint</vt:lpstr>
      <vt:lpstr>Presentación de PowerPoint</vt:lpstr>
      <vt:lpstr>Presentación de PowerPoint</vt:lpstr>
      <vt:lpstr>La Edad Media</vt:lpstr>
      <vt:lpstr>Consideraciones</vt:lpstr>
      <vt:lpstr>Presentación de PowerPoint</vt:lpstr>
      <vt:lpstr>Estructura de la sociedad medieval</vt:lpstr>
      <vt:lpstr>Presentación de PowerPoint</vt:lpstr>
      <vt:lpstr>Presentación de PowerPoint</vt:lpstr>
      <vt:lpstr>Presentación de PowerPoint</vt:lpstr>
      <vt:lpstr>“¿Por que eres inculto debes vaciar la biblioteca de obras que transmiten la cultura?. Déjalas en sus armarios, pues alguien vendrá detrás de ti que si no versado en letras, al menos las amará” Pedro Tafur</vt:lpstr>
      <vt:lpstr>Presentación de PowerPoint</vt:lpstr>
      <vt:lpstr>El mundo árabe  (Richard, Rubin, 2010)</vt:lpstr>
      <vt:lpstr>Presentación de PowerPoint</vt:lpstr>
      <vt:lpstr>Presentación de PowerPoint</vt:lpstr>
      <vt:lpstr>Presentación de PowerPoint</vt:lpstr>
      <vt:lpstr>Bibliografía</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user</dc:creator>
  <cp:lastModifiedBy>Humanidades</cp:lastModifiedBy>
  <cp:revision>23</cp:revision>
  <dcterms:created xsi:type="dcterms:W3CDTF">2016-10-12T02:09:09Z</dcterms:created>
  <dcterms:modified xsi:type="dcterms:W3CDTF">2016-10-13T02:25:08Z</dcterms:modified>
</cp:coreProperties>
</file>