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7" r:id="rId2"/>
    <p:sldId id="288" r:id="rId3"/>
    <p:sldId id="289" r:id="rId4"/>
    <p:sldId id="257" r:id="rId5"/>
    <p:sldId id="258" r:id="rId6"/>
    <p:sldId id="259" r:id="rId7"/>
    <p:sldId id="260" r:id="rId8"/>
    <p:sldId id="290" r:id="rId9"/>
    <p:sldId id="261" r:id="rId10"/>
    <p:sldId id="262" r:id="rId11"/>
    <p:sldId id="291" r:id="rId12"/>
    <p:sldId id="292" r:id="rId13"/>
    <p:sldId id="263" r:id="rId14"/>
    <p:sldId id="293" r:id="rId15"/>
    <p:sldId id="294" r:id="rId16"/>
    <p:sldId id="264" r:id="rId17"/>
    <p:sldId id="295" r:id="rId18"/>
    <p:sldId id="265" r:id="rId19"/>
    <p:sldId id="296" r:id="rId20"/>
    <p:sldId id="266" r:id="rId21"/>
    <p:sldId id="297" r:id="rId22"/>
    <p:sldId id="267" r:id="rId23"/>
    <p:sldId id="299" r:id="rId24"/>
    <p:sldId id="268" r:id="rId25"/>
    <p:sldId id="300" r:id="rId26"/>
    <p:sldId id="301" r:id="rId27"/>
    <p:sldId id="269" r:id="rId28"/>
    <p:sldId id="270" r:id="rId29"/>
    <p:sldId id="271" r:id="rId30"/>
    <p:sldId id="272" r:id="rId31"/>
    <p:sldId id="273" r:id="rId32"/>
    <p:sldId id="274" r:id="rId33"/>
    <p:sldId id="275" r:id="rId34"/>
    <p:sldId id="276" r:id="rId35"/>
    <p:sldId id="277" r:id="rId36"/>
    <p:sldId id="278" r:id="rId37"/>
    <p:sldId id="279" r:id="rId38"/>
    <p:sldId id="280" r:id="rId39"/>
    <p:sldId id="281" r:id="rId40"/>
    <p:sldId id="282" r:id="rId41"/>
    <p:sldId id="283" r:id="rId42"/>
    <p:sldId id="285" r:id="rId43"/>
    <p:sldId id="298" r:id="rId4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3949473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4154804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3098571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3696834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1899118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2629143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1940371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713968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1890797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1138519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E95EA2E-1932-4195-9E42-8B78E03ADAA2}"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9A31A0A-7996-43C6-A31B-DBF75D272250}" type="slidenum">
              <a:rPr lang="es-MX" smtClean="0"/>
              <a:t>‹Nº›</a:t>
            </a:fld>
            <a:endParaRPr lang="es-MX"/>
          </a:p>
        </p:txBody>
      </p:sp>
    </p:spTree>
    <p:extLst>
      <p:ext uri="{BB962C8B-B14F-4D97-AF65-F5344CB8AC3E}">
        <p14:creationId xmlns:p14="http://schemas.microsoft.com/office/powerpoint/2010/main" val="532613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5EA2E-1932-4195-9E42-8B78E03ADAA2}" type="datetimeFigureOut">
              <a:rPr lang="es-MX" smtClean="0"/>
              <a:t>12/10/2016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A31A0A-7996-43C6-A31B-DBF75D272250}" type="slidenum">
              <a:rPr lang="es-MX" smtClean="0"/>
              <a:t>‹Nº›</a:t>
            </a:fld>
            <a:endParaRPr lang="es-MX"/>
          </a:p>
        </p:txBody>
      </p:sp>
    </p:spTree>
    <p:extLst>
      <p:ext uri="{BB962C8B-B14F-4D97-AF65-F5344CB8AC3E}">
        <p14:creationId xmlns:p14="http://schemas.microsoft.com/office/powerpoint/2010/main" val="16022294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bing.com/images/search?q=deberes+de+los+m%c3%a9dicos+en+general&amp;view=detailv2&amp;&amp;id=163E7D1AD0664730457DD6421B25B8C91C3D7B3E&amp;selectedIndex=527&amp;ccid=WgAPh9FO&amp;simid=608042872085351310&amp;thid=OIP.M5a000f87d14e641cc26d6e493f320ca8o0"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hyperlink" Target="https://www.bing.com/images/search?q=deberes+de+los+m%c3%a9dicos+en+general&amp;view=detailv2&amp;&amp;id=91F7329E0EBBEC7292A9C6D5D5A60294EA357D56&amp;selectedIndex=91&amp;ccid=Xqg8fTKD&amp;simid=608024579819703703&amp;thid=OIP.M5ea83c7d3283aa6c71da31391d4d8db5o0"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hyperlink" Target="https://www.bing.com/images/search?q=publicidad+de+los+m%c3%a9dicos+en+general&amp;view=detailv2&amp;&amp;id=C0052FE4F4AF8A40272436F24B04B959DC8D6E55&amp;selectedIndex=80&amp;ccid=TUtBfW6R&amp;simid=608051105538705380&amp;thid=OIP.M4d4b417d6e91504c462dcdd0e465dc33o0"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bing.com/images/search?q=deberes+de+los+m%c3%a9dicos+en+general&amp;view=detailv2&amp;&amp;id=5D028810C32A25A790060168218A2DB0F35F2CE3&amp;selectedIndex=48&amp;ccid=gL5GxlEw&amp;simid=608026546914263150&amp;thid=OIP.M80be46c65130cfba566ecc7a50acdedbH2"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hyperlink" Target="https://www.bing.com/images/search?q=deberes+de+los+m%c3%a9dicos+en+general&amp;view=detailv2&amp;&amp;id=48628681160FE5A3249D7CAFB71BB472A1396547&amp;selectedIndex=378&amp;ccid=0emPzIpR&amp;simid=608024549755979281&amp;thid=OIP.Md1e98fcc8a5164a56083780efa51cf4fo0"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bing.com/images/search?q=deberes+de+los+m%c3%a9dicos+HACIA+LOS+ENFERMOS&amp;view=detailv2&amp;&amp;id=8821E6DF9DE6437EF6CCB17CBEB168677BDB5CED&amp;selectedIndex=401&amp;ccid=7MO04KAc&amp;simid=608040518449430849&amp;thid=OIP.Mecc3b4e0a01c8a6b172cc72880874bcco0"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hyperlink" Target="https://www.bing.com/images/search?q=deberes+de+los+m%c3%a9dicos+HACIA+LOS+ENFERMOS&amp;view=detailv2&amp;&amp;id=64466B8D1E6835854D9BA7A42DF7A9D230864287&amp;selectedIndex=112&amp;ccid=GxDhEsJW&amp;simid=607998002561679981&amp;thid=OIP.M1b10e112c256b1f9abc3edce3b4a2050o0"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hyperlink" Target="https://es.wikisource.org/wiki/C%C3%B3digo_de_Hammurabi:_Leyes_151_a_200" TargetMode="External"/><Relationship Id="rId3" Type="http://schemas.openxmlformats.org/officeDocument/2006/relationships/hyperlink" Target="http://bvs.insp.mx/local/File/CARTA%20DER.%20G.%20PACIENTES.pdf" TargetMode="External"/><Relationship Id="rId7" Type="http://schemas.openxmlformats.org/officeDocument/2006/relationships/hyperlink" Target="http://www.un.org/es/rights/overview/" TargetMode="Externa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hyperlink" Target="https://www.google.com.mx/url?sa=t&amp;rct=j&amp;q=&amp;esrc=s&amp;source=web&amp;cd=10&amp;cad=rja&amp;uact=8&amp;ved=0ahUKEwjRzeiV7IvLAhXp74MKHVOoBTEQFghfMAk&amp;url=http://www.un.org/es/rights/overview/&amp;usg=AFQjCNGiNDaj-muoz5H5C5KMTqdpOdOz6Q" TargetMode="External"/><Relationship Id="rId5" Type="http://schemas.openxmlformats.org/officeDocument/2006/relationships/hyperlink" Target="http://www.iztacala.unam.mx/rrivas/NOTAS/Notas1Introduccion/etimodelos.html" TargetMode="External"/><Relationship Id="rId4" Type="http://schemas.openxmlformats.org/officeDocument/2006/relationships/hyperlink" Target="https://www.google.com.mx/url?sa=t&amp;rct=j&amp;q=&amp;esrc=s&amp;source=web&amp;cd=1&amp;cad=rja&amp;uact=8&amp;ved=0ahUKEwjWjIThr-vKAhWkk4MKHRvPDdgQFggbMAA&amp;url=http://www.medigraphic.com/pdfs/cirgen/cg-2011/cgs112c.pdf&amp;usg=AFQjCNEK87UMevmmzEj6S6FBGGq7DQmmsA"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innsz.mx/opencms/contenido/investigacion/comiteEtica/helsinki.html" TargetMode="Externa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hyperlink" Target="https://www.bing.com/images/search?q=libre+tr%c3%a1nsito+de+personas&amp;FORM=HDRSC2" TargetMode="External"/><Relationship Id="rId4" Type="http://schemas.openxmlformats.org/officeDocument/2006/relationships/hyperlink" Target="https://encrypted-tbn0.gstatic.com/images?q=tbn:ANd9GcTpwG-4GCOEwV-csJIxnU5bQ8R3AhC3pHtU4eVwhKsJSpgdgnNx"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bing.com/images/search?q=deberes%20de%20los%20m%C3%A9dicos%20HACIA%20LOS%20ENFERMOS&amp;qs=n&amp;form=QBIRMH&amp;pq=deberes%20de%20los%20m%C3%A9dicos%20hacia%20los%20enfermos&amp;sc=0-23&amp;sp=-1&amp;sk" TargetMode="External"/><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un.org/es/documents/udhr/"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bing.com/images/search?q=libre+tr%c3%a1nsito+de+personas&amp;view=detailv2&amp;&amp;id=72441853EBA2445FBF0671AF621F8A31880EC605&amp;selectedIndex=293&amp;ccid=Non0N/6%2b&amp;simid=608007120775417785&amp;thid=OIP.M3689f437febea59f76d36cb2c214dd66o0"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916832"/>
            <a:ext cx="7772400" cy="4176463"/>
          </a:xfrm>
        </p:spPr>
        <p:txBody>
          <a:bodyPr>
            <a:normAutofit fontScale="90000"/>
          </a:bodyPr>
          <a:lstStyle/>
          <a:p>
            <a:r>
              <a:rPr lang="es-MX" sz="2700" dirty="0" smtClean="0"/>
              <a:t/>
            </a:r>
            <a:br>
              <a:rPr lang="es-MX" sz="2700" dirty="0" smtClean="0"/>
            </a:br>
            <a:r>
              <a:rPr lang="es-MX" sz="2700" dirty="0" smtClean="0"/>
              <a:t>Centro Universitario </a:t>
            </a:r>
            <a:r>
              <a:rPr lang="es-MX" sz="2700" dirty="0"/>
              <a:t>UAEM </a:t>
            </a:r>
            <a:r>
              <a:rPr lang="es-MX" sz="2700" dirty="0" smtClean="0"/>
              <a:t>Amecameca</a:t>
            </a:r>
            <a:br>
              <a:rPr lang="es-MX" sz="2700" dirty="0" smtClean="0"/>
            </a:br>
            <a:r>
              <a:rPr lang="es-MX" sz="2400" dirty="0" smtClean="0"/>
              <a:t>Licenciatura en Nutrición </a:t>
            </a:r>
            <a:br>
              <a:rPr lang="es-MX" sz="2400" dirty="0" smtClean="0"/>
            </a:br>
            <a:r>
              <a:rPr lang="es-MX" sz="2400" dirty="0" smtClean="0"/>
              <a:t/>
            </a:r>
            <a:br>
              <a:rPr lang="es-MX" sz="2400" dirty="0" smtClean="0"/>
            </a:br>
            <a:r>
              <a:rPr lang="es-MX" sz="2400" b="1" dirty="0" smtClean="0"/>
              <a:t>Unidad de Competencia </a:t>
            </a:r>
            <a:r>
              <a:rPr lang="es-MX" sz="2400" b="1" dirty="0" smtClean="0"/>
              <a:t>III</a:t>
            </a:r>
            <a:r>
              <a:rPr lang="es-MX" sz="2400" b="1" dirty="0"/>
              <a:t/>
            </a:r>
            <a:br>
              <a:rPr lang="es-MX" sz="2400" b="1" dirty="0"/>
            </a:br>
            <a:r>
              <a:rPr lang="es-MX" sz="2400" dirty="0"/>
              <a:t>Ética </a:t>
            </a:r>
            <a:r>
              <a:rPr lang="es-MX" sz="2400" dirty="0" smtClean="0"/>
              <a:t>Aplicada</a:t>
            </a:r>
            <a:r>
              <a:rPr lang="es-MX" sz="2400" b="1" dirty="0" smtClean="0"/>
              <a:t/>
            </a:r>
            <a:br>
              <a:rPr lang="es-MX" sz="2400" b="1" dirty="0" smtClean="0"/>
            </a:br>
            <a:r>
              <a:rPr lang="es-MX" sz="2400" b="1" dirty="0" smtClean="0"/>
              <a:t>Importancia de los Derechos humanos y códigos médicos</a:t>
            </a:r>
            <a:br>
              <a:rPr lang="es-MX" sz="2400" b="1" dirty="0" smtClean="0"/>
            </a:br>
            <a:r>
              <a:rPr lang="es-MX" sz="2400" b="1" dirty="0" smtClean="0"/>
              <a:t/>
            </a:r>
            <a:br>
              <a:rPr lang="es-MX" sz="2400" b="1" dirty="0" smtClean="0"/>
            </a:br>
            <a:r>
              <a:rPr lang="es-MX" sz="1300" dirty="0"/>
              <a:t/>
            </a:r>
            <a:br>
              <a:rPr lang="es-MX" sz="1300" dirty="0"/>
            </a:br>
            <a:r>
              <a:rPr lang="es-MX" sz="2200" dirty="0" smtClean="0"/>
              <a:t>Elaborado por M. en E. S. Narciso Campero Garnica</a:t>
            </a:r>
            <a:r>
              <a:rPr lang="es-MX" sz="2200" dirty="0"/>
              <a:t/>
            </a:r>
            <a:br>
              <a:rPr lang="es-MX" sz="2200" dirty="0"/>
            </a:br>
            <a:r>
              <a:rPr lang="es-MX" sz="2200" dirty="0"/>
              <a:t/>
            </a:r>
            <a:br>
              <a:rPr lang="es-MX" sz="2200" dirty="0"/>
            </a:br>
            <a:r>
              <a:rPr lang="es-MX" sz="2200" dirty="0" smtClean="0"/>
              <a:t>Unidad de Aprendizaje: Ética </a:t>
            </a:r>
            <a:r>
              <a:rPr lang="es-MX" sz="2200" dirty="0"/>
              <a:t>y </a:t>
            </a:r>
            <a:r>
              <a:rPr lang="es-MX" sz="2200" dirty="0" smtClean="0"/>
              <a:t>Humanismo        Créditos institucionales  4</a:t>
            </a:r>
            <a:br>
              <a:rPr lang="es-MX" sz="2200" dirty="0" smtClean="0"/>
            </a:br>
            <a:r>
              <a:rPr lang="es-MX" sz="2200" dirty="0" smtClean="0"/>
              <a:t/>
            </a:r>
            <a:br>
              <a:rPr lang="es-MX" sz="2200" dirty="0" smtClean="0"/>
            </a:br>
            <a:r>
              <a:rPr lang="es-MX" sz="2200" dirty="0"/>
              <a:t/>
            </a:r>
            <a:br>
              <a:rPr lang="es-MX" sz="2200" dirty="0"/>
            </a:br>
            <a:r>
              <a:rPr lang="es-MX" sz="2200" dirty="0" smtClean="0"/>
              <a:t>                                                                                                          </a:t>
            </a:r>
            <a:r>
              <a:rPr lang="es-MX" sz="2000" dirty="0" smtClean="0"/>
              <a:t>Octubre 2016</a:t>
            </a:r>
            <a:r>
              <a:rPr lang="es-MX" sz="2000" dirty="0"/>
              <a:t/>
            </a:r>
            <a:br>
              <a:rPr lang="es-MX" sz="2000" dirty="0"/>
            </a:br>
            <a:endParaRPr lang="es-MX" sz="2000"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43457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4784901" y="3429000"/>
            <a:ext cx="3270125" cy="2232248"/>
          </a:xfrm>
        </p:spPr>
        <p:txBody>
          <a:bodyPr>
            <a:normAutofit/>
          </a:bodyPr>
          <a:lstStyle/>
          <a:p>
            <a:pPr marL="0" indent="0">
              <a:buNone/>
            </a:pPr>
            <a:endParaRPr lang="es-MX" sz="2400" dirty="0" smtClean="0"/>
          </a:p>
          <a:p>
            <a:pPr marL="0" indent="0" algn="just">
              <a:buNone/>
            </a:pPr>
            <a:r>
              <a:rPr lang="es-MX" sz="2400" dirty="0" smtClean="0"/>
              <a:t>El </a:t>
            </a:r>
            <a:r>
              <a:rPr lang="es-MX" sz="2400" dirty="0"/>
              <a:t>médico debe mantener siempre el más alto nivel de conducta profesional.</a:t>
            </a:r>
          </a:p>
          <a:p>
            <a:pPr marL="0" indent="0" algn="just">
              <a:buNone/>
            </a:pPr>
            <a:endParaRPr lang="es-MX" sz="2400" dirty="0" smtClean="0"/>
          </a:p>
          <a:p>
            <a:pPr marL="0" indent="0" algn="just">
              <a:buNone/>
            </a:pPr>
            <a:endParaRPr lang="es-MX" sz="2400"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3365" y="3645024"/>
            <a:ext cx="3600400"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971599" y="2060848"/>
            <a:ext cx="7086549" cy="1200329"/>
          </a:xfrm>
          <a:prstGeom prst="rect">
            <a:avLst/>
          </a:prstGeom>
        </p:spPr>
        <p:txBody>
          <a:bodyPr wrap="square">
            <a:spAutoFit/>
          </a:bodyPr>
          <a:lstStyle/>
          <a:p>
            <a:pPr algn="ctr"/>
            <a:r>
              <a:rPr lang="es-MX" sz="2400" dirty="0" smtClean="0"/>
              <a:t>Código internacional de Ética médica.</a:t>
            </a:r>
          </a:p>
          <a:p>
            <a:pPr algn="just"/>
            <a:endParaRPr lang="es-MX" sz="2400" dirty="0" smtClean="0"/>
          </a:p>
          <a:p>
            <a:r>
              <a:rPr lang="es-MX" sz="2400" b="1" dirty="0" smtClean="0"/>
              <a:t>Deberes de los médicos en general</a:t>
            </a:r>
            <a:endParaRPr lang="es-MX" sz="2400" dirty="0"/>
          </a:p>
        </p:txBody>
      </p:sp>
    </p:spTree>
    <p:extLst>
      <p:ext uri="{BB962C8B-B14F-4D97-AF65-F5344CB8AC3E}">
        <p14:creationId xmlns:p14="http://schemas.microsoft.com/office/powerpoint/2010/main" val="39125947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971600" y="1988840"/>
            <a:ext cx="3550624" cy="4156720"/>
          </a:xfrm>
        </p:spPr>
        <p:txBody>
          <a:bodyPr>
            <a:normAutofit/>
          </a:bodyPr>
          <a:lstStyle/>
          <a:p>
            <a:pPr marL="0" indent="0" algn="just">
              <a:buNone/>
            </a:pPr>
            <a:endParaRPr lang="es-MX" dirty="0" smtClean="0"/>
          </a:p>
          <a:p>
            <a:pPr marL="0" indent="0" algn="just">
              <a:buNone/>
            </a:pPr>
            <a:r>
              <a:rPr lang="es-MX" sz="2400" dirty="0" smtClean="0"/>
              <a:t>El </a:t>
            </a:r>
            <a:r>
              <a:rPr lang="es-MX" sz="2400" dirty="0"/>
              <a:t>médico no debe permitir que motivos de ganancia influyan el ejercicio libre e independiente de su juicio profesional de sus pacientes.</a:t>
            </a:r>
          </a:p>
          <a:p>
            <a:pPr algn="just"/>
            <a:endParaRPr lang="es-MX" dirty="0" smtClean="0"/>
          </a:p>
          <a:p>
            <a:pPr marL="0" indent="0" algn="just">
              <a:buNone/>
            </a:pP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3074" name="Picture 2" descr="Resultado de imagen de deberes de los médicos en gener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2636912"/>
            <a:ext cx="2751071" cy="2751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54622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4522223" y="1988840"/>
            <a:ext cx="3535926" cy="4156720"/>
          </a:xfrm>
        </p:spPr>
        <p:txBody>
          <a:bodyPr>
            <a:normAutofit fontScale="92500" lnSpcReduction="10000"/>
          </a:bodyPr>
          <a:lstStyle/>
          <a:p>
            <a:pPr marL="0" indent="0" algn="just">
              <a:buNone/>
            </a:pPr>
            <a:endParaRPr lang="es-MX" dirty="0" smtClean="0"/>
          </a:p>
          <a:p>
            <a:pPr marL="0" indent="0" algn="just">
              <a:buNone/>
            </a:pPr>
            <a:r>
              <a:rPr lang="es-MX" sz="2800" dirty="0" smtClean="0"/>
              <a:t>El </a:t>
            </a:r>
            <a:r>
              <a:rPr lang="es-MX" sz="2800" dirty="0"/>
              <a:t>médico debe en todos los tipos de práctica médica, dedicarse a proporcionar un servicio médico competente, con plena independencia técnica y moral, con compasión y respeto por la dignidad humana.</a:t>
            </a:r>
          </a:p>
          <a:p>
            <a:pPr marL="0" indent="0" algn="just">
              <a:buNone/>
            </a:pP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4098" name="Picture 2" descr="https://tse1.mm.bing.net/th?&amp;id=OIP.M5a000f87d14e641cc26d6e493f320ca8o0&amp;w=300&amp;h=210&amp;c=0&amp;pid=1.9&amp;rs=0&amp;p=0&amp;r=0">
            <a:hlinkClick r:id="rId3" tooltip="Ver detalles de imágene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1498" y="2924944"/>
            <a:ext cx="3425837" cy="2398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29373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971598" y="1988840"/>
            <a:ext cx="3744417" cy="4156720"/>
          </a:xfrm>
        </p:spPr>
        <p:txBody>
          <a:bodyPr>
            <a:normAutofit/>
          </a:bodyPr>
          <a:lstStyle/>
          <a:p>
            <a:pPr marL="0" indent="0" algn="just">
              <a:buNone/>
            </a:pPr>
            <a:r>
              <a:rPr lang="es-MX" sz="2400" dirty="0"/>
              <a:t>El médico debe tratar con honestidad a pacientes y colegas, y esforzarse por denunciar a los médicos débiles de carácter o deficientes en competencia profesional, o a los que incurran en fraude o engaño.</a:t>
            </a:r>
          </a:p>
          <a:p>
            <a:pPr marL="0" indent="0">
              <a:buNone/>
            </a:pPr>
            <a:endParaRPr lang="es-MX" dirty="0" smtClean="0"/>
          </a:p>
          <a:p>
            <a:pPr marL="0" indent="0" algn="just">
              <a:buNone/>
            </a:pP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5122" name="Picture 2" descr="https://tse1.mm.bing.net/th?&amp;id=OIP.M5ea83c7d3283aa6c71da31391d4d8db5o0&amp;w=248&amp;h=252&amp;c=0&amp;pid=1.9&amp;rs=0&amp;p=0&amp;r=0">
            <a:hlinkClick r:id="rId3" tooltip="Ver detalles de imágene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2204864"/>
            <a:ext cx="3246645"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40840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4427984" y="2780928"/>
            <a:ext cx="3630165" cy="3364632"/>
          </a:xfrm>
        </p:spPr>
        <p:txBody>
          <a:bodyPr>
            <a:normAutofit/>
          </a:bodyPr>
          <a:lstStyle/>
          <a:p>
            <a:pPr marL="0" indent="0">
              <a:buNone/>
            </a:pPr>
            <a:endParaRPr lang="es-MX" dirty="0" smtClean="0"/>
          </a:p>
          <a:p>
            <a:pPr marL="0" indent="0" algn="just">
              <a:buNone/>
            </a:pPr>
            <a:r>
              <a:rPr lang="es-MX" sz="2400" dirty="0" smtClean="0"/>
              <a:t>a</a:t>
            </a:r>
            <a:r>
              <a:rPr lang="es-MX" sz="2400" dirty="0"/>
              <a:t>) la publicidad hecha por el médico, a menos que esté autorizada por la leyes del país y el Código de É</a:t>
            </a:r>
            <a:r>
              <a:rPr lang="es-MX" sz="2400" dirty="0" smtClean="0"/>
              <a:t>tica </a:t>
            </a:r>
            <a:r>
              <a:rPr lang="es-MX" sz="2400" dirty="0"/>
              <a:t>Médica de la asociación médica nacional.</a:t>
            </a:r>
          </a:p>
          <a:p>
            <a:pPr marL="0" indent="0">
              <a:buNone/>
            </a:pPr>
            <a:endParaRPr lang="es-MX" dirty="0" smtClean="0"/>
          </a:p>
          <a:p>
            <a:pPr marL="0" indent="0" algn="just">
              <a:buNone/>
            </a:pP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5" name="4 Rectángulo"/>
          <p:cNvSpPr/>
          <p:nvPr/>
        </p:nvSpPr>
        <p:spPr>
          <a:xfrm>
            <a:off x="971599" y="2204864"/>
            <a:ext cx="7200801" cy="461665"/>
          </a:xfrm>
          <a:prstGeom prst="rect">
            <a:avLst/>
          </a:prstGeom>
        </p:spPr>
        <p:txBody>
          <a:bodyPr wrap="square">
            <a:spAutoFit/>
          </a:bodyPr>
          <a:lstStyle/>
          <a:p>
            <a:r>
              <a:rPr lang="es-MX" sz="2400" dirty="0" smtClean="0"/>
              <a:t>Las siguientes prácticas se consideran conducta no ética:</a:t>
            </a:r>
            <a:endParaRPr lang="es-MX" sz="2400" dirty="0"/>
          </a:p>
        </p:txBody>
      </p:sp>
      <p:pic>
        <p:nvPicPr>
          <p:cNvPr id="6146" name="Picture 2" descr="https://tse1.mm.bing.net/th?&amp;id=OIP.M4d4b417d6e91504c462dcdd0e465dc33o0&amp;w=253&amp;h=199&amp;c=0&amp;pid=1.9&amp;rs=0&amp;p=0&amp;r=0">
            <a:hlinkClick r:id="rId3" tooltip="Ver detalles de imágene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848" y="3356992"/>
            <a:ext cx="3198119" cy="2375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3626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971599" y="2780928"/>
            <a:ext cx="3550624" cy="3364632"/>
          </a:xfrm>
        </p:spPr>
        <p:txBody>
          <a:bodyPr>
            <a:normAutofit/>
          </a:bodyPr>
          <a:lstStyle/>
          <a:p>
            <a:pPr marL="0" indent="0" algn="just">
              <a:buNone/>
            </a:pPr>
            <a:r>
              <a:rPr lang="es-MX" sz="2400" dirty="0" smtClean="0"/>
              <a:t>b</a:t>
            </a:r>
            <a:r>
              <a:rPr lang="es-MX" sz="2400" dirty="0"/>
              <a:t>) el pago o recibo de cualquier honorario u otro emolumento con el solo propósito de obtener un paciente o recetar, o enviar a un paciente a un establecimiento.</a:t>
            </a:r>
          </a:p>
          <a:p>
            <a:pPr marL="0" indent="0" algn="just">
              <a:buNone/>
            </a:pP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2052" name="Picture 4" descr="Resultado de imagen para deberes del medico para con sus coleg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9348" y="2912124"/>
            <a:ext cx="3305020" cy="253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11998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4536922" y="2492896"/>
            <a:ext cx="3535925" cy="2808312"/>
          </a:xfrm>
        </p:spPr>
        <p:txBody>
          <a:bodyPr>
            <a:normAutofit/>
          </a:bodyPr>
          <a:lstStyle/>
          <a:p>
            <a:pPr marL="0" indent="0" algn="just">
              <a:buNone/>
            </a:pPr>
            <a:r>
              <a:rPr lang="es-MX" sz="2400" dirty="0"/>
              <a:t>El médico debe respetar los derechos del paciente, de los colegas y de otros profesionales de la salud, y debe salvaguardar las confidencias de los pacientes</a:t>
            </a:r>
            <a:r>
              <a:rPr lang="es-MX" sz="2400" dirty="0" smtClean="0"/>
              <a:t>.</a:t>
            </a:r>
          </a:p>
          <a:p>
            <a:pPr marL="0" indent="0" algn="just">
              <a:buNone/>
            </a:pPr>
            <a:endParaRPr lang="es-MX" sz="2400"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8196" name="Picture 4" descr="Resultado de imagen de deberes de los médicos en gener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8891" y="2636912"/>
            <a:ext cx="3312368" cy="2484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961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971600" y="1988840"/>
            <a:ext cx="3550624" cy="3600400"/>
          </a:xfrm>
        </p:spPr>
        <p:txBody>
          <a:bodyPr>
            <a:normAutofit/>
          </a:bodyPr>
          <a:lstStyle/>
          <a:p>
            <a:pPr marL="0" indent="0" algn="just">
              <a:buNone/>
            </a:pPr>
            <a:r>
              <a:rPr lang="es-MX" sz="2400" dirty="0" smtClean="0"/>
              <a:t>El </a:t>
            </a:r>
            <a:r>
              <a:rPr lang="es-MX" sz="2400" dirty="0"/>
              <a:t>médico debe actuar sólo en el interés del paciente cuando preste atención médica que pueda tener el efecto de debilitar la condición mental y física del paciente</a:t>
            </a:r>
            <a:r>
              <a:rPr lang="es-MX" sz="2400" dirty="0" smtClean="0"/>
              <a:t>.</a:t>
            </a:r>
            <a:endParaRPr lang="es-MX" sz="2400"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9218" name="Picture 2" descr="https://tse1.mm.bing.net/th?&amp;id=OIP.M80be46c65130cfba566ecc7a50acdedbH2&amp;w=285&amp;h=224&amp;c=0&amp;pid=1.9&amp;rs=0&amp;p=0&amp;r=0">
            <a:hlinkClick r:id="rId3" tooltip="Ver detalles de imágene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7375" y="2132856"/>
            <a:ext cx="3573074"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13763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10" name="9 Marcador de contenido"/>
          <p:cNvSpPr>
            <a:spLocks noGrp="1"/>
          </p:cNvSpPr>
          <p:nvPr>
            <p:ph idx="1"/>
          </p:nvPr>
        </p:nvSpPr>
        <p:spPr>
          <a:xfrm>
            <a:off x="878680" y="2492896"/>
            <a:ext cx="3693319" cy="2749277"/>
          </a:xfrm>
        </p:spPr>
        <p:txBody>
          <a:bodyPr/>
          <a:lstStyle/>
          <a:p>
            <a:pPr marL="0" indent="0" algn="just">
              <a:buNone/>
            </a:pPr>
            <a:r>
              <a:rPr lang="es-MX" sz="2400" dirty="0"/>
              <a:t>El médico debe obrar con suma cautela al divulgar descubrimientos o nuevas técnicas, o tratamientos a través de canales no profesionales.</a:t>
            </a:r>
          </a:p>
          <a:p>
            <a:pPr marL="0" indent="0" algn="just">
              <a:buNone/>
            </a:pPr>
            <a:endParaRPr lang="es-MX" sz="2400" dirty="0" smtClean="0"/>
          </a:p>
          <a:p>
            <a:pPr marL="0" indent="0" algn="just">
              <a:buNone/>
            </a:pPr>
            <a:endParaRPr lang="es-MX" sz="2400" dirty="0" smtClean="0"/>
          </a:p>
        </p:txBody>
      </p:sp>
      <p:pic>
        <p:nvPicPr>
          <p:cNvPr id="10242" name="Picture 2" descr="https://tse1.mm.bing.net/th?&amp;id=OIP.Md1e98fcc8a5164a56083780efa51cf4fo0&amp;w=174&amp;h=151&amp;c=0&amp;pid=1.9&amp;rs=0&amp;p=0&amp;r=0">
            <a:hlinkClick r:id="rId3" tooltip="Ver detalles de imágene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2537" y="2708920"/>
            <a:ext cx="2821831" cy="250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47235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10" name="9 Marcador de contenido"/>
          <p:cNvSpPr>
            <a:spLocks noGrp="1"/>
          </p:cNvSpPr>
          <p:nvPr>
            <p:ph idx="1"/>
          </p:nvPr>
        </p:nvSpPr>
        <p:spPr>
          <a:xfrm>
            <a:off x="4571999" y="2852935"/>
            <a:ext cx="3700667" cy="2524647"/>
          </a:xfrm>
        </p:spPr>
        <p:txBody>
          <a:bodyPr/>
          <a:lstStyle/>
          <a:p>
            <a:pPr marL="0" indent="0" algn="just">
              <a:buNone/>
            </a:pPr>
            <a:r>
              <a:rPr lang="es-MX" sz="2400" dirty="0" smtClean="0"/>
              <a:t>El </a:t>
            </a:r>
            <a:r>
              <a:rPr lang="es-MX" sz="2400" dirty="0"/>
              <a:t>médico debe certificar sólo lo que él ha verificado personalmente.</a:t>
            </a:r>
          </a:p>
          <a:p>
            <a:pPr marL="0" indent="0">
              <a:buNone/>
            </a:pPr>
            <a:endParaRPr lang="es-MX" dirty="0"/>
          </a:p>
        </p:txBody>
      </p:sp>
      <p:pic>
        <p:nvPicPr>
          <p:cNvPr id="3074" name="Picture 2" descr="Resultado de imagen para deberes del medico para con sus coleg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2348880"/>
            <a:ext cx="3312368"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6728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02113" y="2934866"/>
            <a:ext cx="7017190" cy="2862322"/>
          </a:xfrm>
          <a:prstGeom prst="rect">
            <a:avLst/>
          </a:prstGeom>
          <a:effectLst>
            <a:glow rad="139700">
              <a:schemeClr val="accent3">
                <a:satMod val="175000"/>
                <a:alpha val="40000"/>
              </a:schemeClr>
            </a:glow>
          </a:effectLst>
          <a:scene3d>
            <a:camera prst="orthographicFront"/>
            <a:lightRig rig="threePt" dir="t"/>
          </a:scene3d>
          <a:sp3d>
            <a:bevelT/>
          </a:sp3d>
        </p:spPr>
        <p:style>
          <a:lnRef idx="2">
            <a:schemeClr val="accent2"/>
          </a:lnRef>
          <a:fillRef idx="1">
            <a:schemeClr val="lt1"/>
          </a:fillRef>
          <a:effectRef idx="0">
            <a:schemeClr val="accent2"/>
          </a:effectRef>
          <a:fontRef idx="minor">
            <a:schemeClr val="dk1"/>
          </a:fontRef>
        </p:style>
        <p:txBody>
          <a:bodyPr>
            <a:spAutoFit/>
          </a:bodyPr>
          <a:lstStyle/>
          <a:p>
            <a:pPr algn="just">
              <a:lnSpc>
                <a:spcPct val="150000"/>
              </a:lnSpc>
              <a:spcAft>
                <a:spcPts val="800"/>
              </a:spcAft>
              <a:defRPr/>
            </a:pPr>
            <a:r>
              <a:rPr lang="es-MX" sz="2000" dirty="0">
                <a:solidFill>
                  <a:srgbClr val="0E1107"/>
                </a:solidFill>
                <a:latin typeface="Arial" panose="020B0604020202020204" pitchFamily="34" charset="0"/>
                <a:ea typeface="Calibri" panose="020F0502020204030204" pitchFamily="34" charset="0"/>
                <a:cs typeface="Arial" panose="020B0604020202020204" pitchFamily="34" charset="0"/>
              </a:rPr>
              <a:t> 	</a:t>
            </a:r>
            <a:r>
              <a:rPr lang="es-MX" sz="2000" dirty="0" smtClean="0">
                <a:solidFill>
                  <a:srgbClr val="0E1107"/>
                </a:solidFill>
                <a:latin typeface="Arial" panose="020B0604020202020204" pitchFamily="34" charset="0"/>
                <a:ea typeface="Calibri" panose="020F0502020204030204" pitchFamily="34" charset="0"/>
                <a:cs typeface="Arial" panose="020B0604020202020204" pitchFamily="34" charset="0"/>
              </a:rPr>
              <a:t>Las </a:t>
            </a:r>
            <a:r>
              <a:rPr lang="es-MX" sz="2000" dirty="0">
                <a:solidFill>
                  <a:srgbClr val="0E1107"/>
                </a:solidFill>
                <a:latin typeface="Arial" panose="020B0604020202020204" pitchFamily="34" charset="0"/>
                <a:ea typeface="Calibri" panose="020F0502020204030204" pitchFamily="34" charset="0"/>
                <a:cs typeface="Arial" panose="020B0604020202020204" pitchFamily="34" charset="0"/>
              </a:rPr>
              <a:t>transparencias </a:t>
            </a:r>
            <a:r>
              <a:rPr lang="es-MX" sz="2000" dirty="0" smtClean="0">
                <a:solidFill>
                  <a:srgbClr val="0E1107"/>
                </a:solidFill>
                <a:latin typeface="Arial" panose="020B0604020202020204" pitchFamily="34" charset="0"/>
                <a:ea typeface="Calibri" panose="020F0502020204030204" pitchFamily="34" charset="0"/>
                <a:cs typeface="Arial" panose="020B0604020202020204" pitchFamily="34" charset="0"/>
              </a:rPr>
              <a:t>resumen los puntos principales </a:t>
            </a:r>
            <a:r>
              <a:rPr lang="es-MX" sz="2000" dirty="0">
                <a:solidFill>
                  <a:srgbClr val="0E1107"/>
                </a:solidFill>
                <a:latin typeface="Arial" panose="020B0604020202020204" pitchFamily="34" charset="0"/>
                <a:ea typeface="Calibri" panose="020F0502020204030204" pitchFamily="34" charset="0"/>
                <a:cs typeface="Arial" panose="020B0604020202020204" pitchFamily="34" charset="0"/>
              </a:rPr>
              <a:t>de los contenidos </a:t>
            </a:r>
            <a:r>
              <a:rPr lang="es-MX" sz="2000" dirty="0" smtClean="0">
                <a:solidFill>
                  <a:srgbClr val="0E1107"/>
                </a:solidFill>
                <a:latin typeface="Arial" panose="020B0604020202020204" pitchFamily="34" charset="0"/>
                <a:ea typeface="Calibri" panose="020F0502020204030204" pitchFamily="34" charset="0"/>
                <a:cs typeface="Arial" panose="020B0604020202020204" pitchFamily="34" charset="0"/>
              </a:rPr>
              <a:t>desarrollados. En </a:t>
            </a:r>
            <a:r>
              <a:rPr lang="es-MX" sz="2000" dirty="0">
                <a:solidFill>
                  <a:srgbClr val="0E1107"/>
                </a:solidFill>
                <a:latin typeface="Arial" panose="020B0604020202020204" pitchFamily="34" charset="0"/>
                <a:ea typeface="Calibri" panose="020F0502020204030204" pitchFamily="34" charset="0"/>
                <a:cs typeface="Arial" panose="020B0604020202020204" pitchFamily="34" charset="0"/>
              </a:rPr>
              <a:t>tanto que las ayudas visuales sirven para ilustrar las exposiciones. Al </a:t>
            </a:r>
            <a:r>
              <a:rPr lang="es-MX" sz="2000" dirty="0" smtClean="0">
                <a:solidFill>
                  <a:srgbClr val="0E1107"/>
                </a:solidFill>
                <a:latin typeface="Arial" panose="020B0604020202020204" pitchFamily="34" charset="0"/>
                <a:ea typeface="Calibri" panose="020F0502020204030204" pitchFamily="34" charset="0"/>
                <a:cs typeface="Arial" panose="020B0604020202020204" pitchFamily="34" charset="0"/>
              </a:rPr>
              <a:t>inicio </a:t>
            </a:r>
            <a:r>
              <a:rPr lang="es-MX" sz="2000" dirty="0">
                <a:solidFill>
                  <a:srgbClr val="0E1107"/>
                </a:solidFill>
                <a:latin typeface="Arial" panose="020B0604020202020204" pitchFamily="34" charset="0"/>
                <a:ea typeface="Calibri" panose="020F0502020204030204" pitchFamily="34" charset="0"/>
                <a:cs typeface="Arial" panose="020B0604020202020204" pitchFamily="34" charset="0"/>
              </a:rPr>
              <a:t>de la </a:t>
            </a:r>
            <a:r>
              <a:rPr lang="es-MX" sz="2000" dirty="0" smtClean="0">
                <a:solidFill>
                  <a:srgbClr val="0E1107"/>
                </a:solidFill>
                <a:latin typeface="Arial" panose="020B0604020202020204" pitchFamily="34" charset="0"/>
                <a:ea typeface="Calibri" panose="020F0502020204030204" pitchFamily="34" charset="0"/>
                <a:cs typeface="Arial" panose="020B0604020202020204" pitchFamily="34" charset="0"/>
              </a:rPr>
              <a:t>sesión, </a:t>
            </a:r>
            <a:r>
              <a:rPr lang="es-MX" sz="2000" dirty="0">
                <a:solidFill>
                  <a:srgbClr val="0E1107"/>
                </a:solidFill>
                <a:latin typeface="Arial" panose="020B0604020202020204" pitchFamily="34" charset="0"/>
                <a:ea typeface="Calibri" panose="020F0502020204030204" pitchFamily="34" charset="0"/>
                <a:cs typeface="Arial" panose="020B0604020202020204" pitchFamily="34" charset="0"/>
              </a:rPr>
              <a:t>se entregará a los </a:t>
            </a:r>
            <a:r>
              <a:rPr lang="es-MX" sz="2000" dirty="0" smtClean="0">
                <a:solidFill>
                  <a:srgbClr val="0E1107"/>
                </a:solidFill>
                <a:latin typeface="Arial" panose="020B0604020202020204" pitchFamily="34" charset="0"/>
                <a:ea typeface="Calibri" panose="020F0502020204030204" pitchFamily="34" charset="0"/>
                <a:cs typeface="Arial" panose="020B0604020202020204" pitchFamily="34" charset="0"/>
              </a:rPr>
              <a:t>alumnos las transparencias impresas que serán utilizadas en el desarrollo de las sesiones.</a:t>
            </a:r>
            <a:endParaRPr lang="es-MX" sz="2000" dirty="0">
              <a:solidFill>
                <a:srgbClr val="0E1107"/>
              </a:solidFill>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020523" y="2095869"/>
            <a:ext cx="5662613" cy="68505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a:spAutoFit/>
          </a:bodyPr>
          <a:lstStyle/>
          <a:p>
            <a:pPr algn="ctr">
              <a:lnSpc>
                <a:spcPct val="107000"/>
              </a:lnSpc>
              <a:spcAft>
                <a:spcPts val="800"/>
              </a:spcAft>
              <a:defRPr/>
            </a:pPr>
            <a:r>
              <a:rPr lang="es-MX" b="1" i="1" dirty="0">
                <a:solidFill>
                  <a:srgbClr val="0E1107"/>
                </a:solidFill>
                <a:latin typeface="Arial" panose="020B0604020202020204" pitchFamily="34" charset="0"/>
                <a:ea typeface="Calibri" panose="020F0502020204030204" pitchFamily="34" charset="0"/>
                <a:cs typeface="Arial" panose="020B0604020202020204" pitchFamily="34" charset="0"/>
              </a:rPr>
              <a:t>GUIÓN EXPLICATIVO PARA EL EMPLEO DEL PRESENTE MATERIAL</a:t>
            </a:r>
          </a:p>
        </p:txBody>
      </p:sp>
      <p:sp>
        <p:nvSpPr>
          <p:cNvPr id="10246" name="AutoShape 2" descr="Resultado de imagen para profeso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endParaRPr lang="es-MX" altLang="es-MX" sz="1800">
              <a:latin typeface="Arial" charset="0"/>
            </a:endParaRPr>
          </a:p>
        </p:txBody>
      </p:sp>
      <p:sp>
        <p:nvSpPr>
          <p:cNvPr id="10247" name="AutoShape 4" descr="Resultado de imagen para profesor"/>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endParaRPr lang="es-MX" altLang="es-MX" sz="1800">
              <a:latin typeface="Arial" charset="0"/>
            </a:endParaRPr>
          </a:p>
        </p:txBody>
      </p:sp>
      <p:pic>
        <p:nvPicPr>
          <p:cNvPr id="7"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8" name="7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3760490"/>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811460"/>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13" name="12 Marcador de contenido"/>
          <p:cNvSpPr>
            <a:spLocks noGrp="1"/>
          </p:cNvSpPr>
          <p:nvPr>
            <p:ph idx="1"/>
          </p:nvPr>
        </p:nvSpPr>
        <p:spPr>
          <a:xfrm>
            <a:off x="971600" y="1811460"/>
            <a:ext cx="7086549" cy="4314703"/>
          </a:xfrm>
        </p:spPr>
        <p:txBody>
          <a:bodyPr>
            <a:normAutofit/>
          </a:bodyPr>
          <a:lstStyle/>
          <a:p>
            <a:pPr marL="0" indent="0">
              <a:buNone/>
            </a:pPr>
            <a:r>
              <a:rPr lang="es-MX" sz="2400" b="1" dirty="0"/>
              <a:t>Deberes de los médicos hacia los enfermos</a:t>
            </a:r>
            <a:endParaRPr lang="es-MX" sz="2400" dirty="0"/>
          </a:p>
          <a:p>
            <a:pPr marL="0" indent="0" algn="just">
              <a:buNone/>
            </a:pPr>
            <a:endParaRPr lang="es-MX" sz="1800" dirty="0"/>
          </a:p>
          <a:p>
            <a:pPr marL="0" indent="0" algn="just">
              <a:buNone/>
            </a:pPr>
            <a:r>
              <a:rPr lang="es-MX" sz="2200" dirty="0" smtClean="0"/>
              <a:t>El </a:t>
            </a:r>
            <a:r>
              <a:rPr lang="es-MX" sz="2200" dirty="0"/>
              <a:t>médico debe recordar siempre la obligación de preservar la vida humana.</a:t>
            </a:r>
          </a:p>
          <a:p>
            <a:pPr marL="0" indent="0" algn="just">
              <a:buNone/>
            </a:pPr>
            <a:endParaRPr lang="es-MX" sz="2200" dirty="0" smtClean="0"/>
          </a:p>
          <a:p>
            <a:pPr marL="0" indent="0">
              <a:buNone/>
            </a:pPr>
            <a:endParaRPr lang="es-MX"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6799" y="3390947"/>
            <a:ext cx="3625098" cy="2380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39369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811460"/>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13" name="12 Marcador de contenido"/>
          <p:cNvSpPr>
            <a:spLocks noGrp="1"/>
          </p:cNvSpPr>
          <p:nvPr>
            <p:ph idx="1"/>
          </p:nvPr>
        </p:nvSpPr>
        <p:spPr>
          <a:xfrm>
            <a:off x="971600" y="2492896"/>
            <a:ext cx="3550623" cy="3201716"/>
          </a:xfrm>
        </p:spPr>
        <p:txBody>
          <a:bodyPr>
            <a:normAutofit/>
          </a:bodyPr>
          <a:lstStyle/>
          <a:p>
            <a:pPr marL="0" indent="0" algn="just">
              <a:buNone/>
            </a:pPr>
            <a:r>
              <a:rPr lang="es-MX" sz="2200" dirty="0" smtClean="0"/>
              <a:t>El </a:t>
            </a:r>
            <a:r>
              <a:rPr lang="es-MX" sz="2200" dirty="0"/>
              <a:t>médico debe a sus pacientes todos los recursos de su ciencia y toda su lealtad. Cuando un examen o tratamiento sobrepase su capacidad, el médico debe llamar a otro médico calificado en la materia.</a:t>
            </a:r>
          </a:p>
          <a:p>
            <a:pPr marL="0" indent="0">
              <a:buNone/>
            </a:pPr>
            <a:endParaRPr lang="es-MX" dirty="0"/>
          </a:p>
        </p:txBody>
      </p:sp>
      <p:pic>
        <p:nvPicPr>
          <p:cNvPr id="2050" name="Picture 2" descr="https://tse1.mm.bing.net/th?&amp;id=OIP.Mecc3b4e0a01c8a6b172cc72880874bcco0&amp;w=299&amp;h=191&amp;c=0&amp;pid=1.9&amp;rs=0&amp;p=0&amp;r=0">
            <a:hlinkClick r:id="rId3" tooltip="Ver detalles de imágene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2852936"/>
            <a:ext cx="3494460"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0079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4522223" y="2996953"/>
            <a:ext cx="3550624" cy="2232248"/>
          </a:xfrm>
        </p:spPr>
        <p:txBody>
          <a:bodyPr>
            <a:normAutofit/>
          </a:bodyPr>
          <a:lstStyle/>
          <a:p>
            <a:pPr marL="0" indent="0" algn="just">
              <a:buNone/>
            </a:pPr>
            <a:r>
              <a:rPr lang="es-MX" sz="2400" dirty="0"/>
              <a:t>El médico debe guardar absoluto secreto de todo lo que se le haya confiado, incluso después de la muerte del paciente.</a:t>
            </a:r>
          </a:p>
          <a:p>
            <a:pPr marL="0" indent="0" algn="just">
              <a:buNone/>
            </a:pPr>
            <a:endParaRPr lang="es-MX" sz="2600" dirty="0" smtClean="0"/>
          </a:p>
          <a:p>
            <a:pPr marL="0" indent="0">
              <a:buNone/>
            </a:pPr>
            <a:endParaRPr lang="es-MX" dirty="0"/>
          </a:p>
        </p:txBody>
      </p:sp>
      <p:pic>
        <p:nvPicPr>
          <p:cNvPr id="4100" name="Picture 4" descr="https://tse1.mm.bing.net/th?&amp;id=OIP.M1b10e112c256b1f9abc3edce3b4a2050o0&amp;w=300&amp;h=225&amp;c=0&amp;pid=1.9&amp;rs=0&amp;p=0&amp;r=0">
            <a:hlinkClick r:id="rId3" tooltip="Ver detalles de imágene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848" y="2852936"/>
            <a:ext cx="3264363"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6544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0" y="2204864"/>
            <a:ext cx="7101247" cy="3921299"/>
          </a:xfrm>
        </p:spPr>
        <p:txBody>
          <a:bodyPr>
            <a:normAutofit/>
          </a:bodyPr>
          <a:lstStyle/>
          <a:p>
            <a:pPr marL="0" indent="0" algn="just">
              <a:buNone/>
            </a:pPr>
            <a:r>
              <a:rPr lang="es-MX" sz="2400" dirty="0" smtClean="0"/>
              <a:t>El </a:t>
            </a:r>
            <a:r>
              <a:rPr lang="es-MX" sz="2400" dirty="0"/>
              <a:t>médico debe prestar atención de urgencia como deber humanitario, a menos de que esté seguro que otros médicos pueden y quieren prestar dicha atención.</a:t>
            </a:r>
          </a:p>
          <a:p>
            <a:pPr marL="0" indent="0">
              <a:buNone/>
            </a:pPr>
            <a:endParaRPr lang="es-MX"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4152" y="3457885"/>
            <a:ext cx="5036142"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52436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1" y="2708920"/>
            <a:ext cx="2952327" cy="3417243"/>
          </a:xfrm>
        </p:spPr>
        <p:txBody>
          <a:bodyPr>
            <a:normAutofit/>
          </a:bodyPr>
          <a:lstStyle/>
          <a:p>
            <a:pPr marL="0" indent="0">
              <a:buNone/>
            </a:pPr>
            <a:endParaRPr lang="es-MX" sz="2400" dirty="0" smtClean="0"/>
          </a:p>
          <a:p>
            <a:pPr marL="0" indent="0" algn="just">
              <a:buNone/>
            </a:pPr>
            <a:r>
              <a:rPr lang="es-MX" sz="2400" dirty="0" smtClean="0"/>
              <a:t>El </a:t>
            </a:r>
            <a:r>
              <a:rPr lang="es-MX" sz="2400" dirty="0"/>
              <a:t>médico debe comportarse hacia sus colegas como él desearía que ellos se comportasen con él.</a:t>
            </a:r>
          </a:p>
          <a:p>
            <a:pPr marL="0" indent="0" algn="just">
              <a:buNone/>
            </a:pPr>
            <a:endParaRPr lang="es-MX" sz="2400" dirty="0" smtClean="0"/>
          </a:p>
          <a:p>
            <a:pPr marL="0" indent="0">
              <a:buNone/>
            </a:pPr>
            <a:endParaRPr lang="es-MX" sz="2400" dirty="0"/>
          </a:p>
        </p:txBody>
      </p:sp>
      <p:pic>
        <p:nvPicPr>
          <p:cNvPr id="1026" name="Picture 2" descr="Resultado de imagen para deberes del medico para con sus coleg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6740" y="2636912"/>
            <a:ext cx="3716721" cy="2783955"/>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977907" y="2267580"/>
            <a:ext cx="3196324" cy="369332"/>
          </a:xfrm>
          <a:prstGeom prst="rect">
            <a:avLst/>
          </a:prstGeom>
        </p:spPr>
        <p:txBody>
          <a:bodyPr wrap="none">
            <a:spAutoFit/>
          </a:bodyPr>
          <a:lstStyle/>
          <a:p>
            <a:r>
              <a:rPr lang="es-MX" b="1" dirty="0"/>
              <a:t>Deberes de los médicos entre sí</a:t>
            </a:r>
            <a:endParaRPr lang="es-MX" dirty="0"/>
          </a:p>
        </p:txBody>
      </p:sp>
    </p:spTree>
    <p:extLst>
      <p:ext uri="{BB962C8B-B14F-4D97-AF65-F5344CB8AC3E}">
        <p14:creationId xmlns:p14="http://schemas.microsoft.com/office/powerpoint/2010/main" val="20220215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0" y="2204864"/>
            <a:ext cx="7101247" cy="3921299"/>
          </a:xfrm>
        </p:spPr>
        <p:txBody>
          <a:bodyPr>
            <a:normAutofit/>
          </a:bodyPr>
          <a:lstStyle/>
          <a:p>
            <a:pPr marL="0" indent="0" algn="just">
              <a:buNone/>
            </a:pPr>
            <a:r>
              <a:rPr lang="es-MX" sz="2800" dirty="0" smtClean="0"/>
              <a:t>El </a:t>
            </a:r>
            <a:r>
              <a:rPr lang="es-MX" sz="2800" dirty="0"/>
              <a:t>médico no debe atraer los pacientes de sus colegas.</a:t>
            </a:r>
          </a:p>
          <a:p>
            <a:pPr marL="0" indent="0" algn="just">
              <a:buNone/>
            </a:pPr>
            <a:endParaRPr lang="es-MX" sz="2800" dirty="0" smtClean="0"/>
          </a:p>
          <a:p>
            <a:pPr marL="0" indent="0">
              <a:buNone/>
            </a:pPr>
            <a:endParaRPr lang="es-MX"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4514" y="2852936"/>
            <a:ext cx="4320480" cy="3236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22652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1" y="2204864"/>
            <a:ext cx="3607748" cy="3921299"/>
          </a:xfrm>
        </p:spPr>
        <p:txBody>
          <a:bodyPr>
            <a:normAutofit/>
          </a:bodyPr>
          <a:lstStyle/>
          <a:p>
            <a:pPr marL="0" indent="0" algn="just">
              <a:buNone/>
            </a:pPr>
            <a:r>
              <a:rPr lang="es-MX" sz="2800" dirty="0" smtClean="0"/>
              <a:t>El </a:t>
            </a:r>
            <a:r>
              <a:rPr lang="es-MX" sz="2800" dirty="0"/>
              <a:t>médico debe observar los principios de la "Declaración de Ginebra", aprobada por la Asociación Médica Mundial.</a:t>
            </a:r>
          </a:p>
          <a:p>
            <a:pPr marL="0" indent="0">
              <a:buNone/>
            </a:pPr>
            <a:endParaRPr lang="es-MX" dirty="0"/>
          </a:p>
        </p:txBody>
      </p:sp>
      <p:sp>
        <p:nvSpPr>
          <p:cNvPr id="5" name="AutoShape 2" descr="Resultado de imagen para declaración de ginebra de la asociación médica mundia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4" descr="Resultado de imagen para declaración de ginebra de la asociación médica mundia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6" descr="Resultado de imagen para declaración de ginebra de la asociación médica mundial"/>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8" descr="Resultado de imagen para declaración de ginebra de la asociación médica mundial"/>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12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1" y="2505074"/>
            <a:ext cx="3198117" cy="2395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7132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0" y="2204864"/>
            <a:ext cx="3550623" cy="3921299"/>
          </a:xfrm>
        </p:spPr>
        <p:txBody>
          <a:bodyPr>
            <a:normAutofit/>
          </a:bodyPr>
          <a:lstStyle/>
          <a:p>
            <a:pPr marL="0" indent="0">
              <a:buNone/>
            </a:pPr>
            <a:r>
              <a:rPr lang="es-MX" sz="2000" dirty="0"/>
              <a:t>EL CÓDIGO DE </a:t>
            </a:r>
            <a:r>
              <a:rPr lang="es-MX" sz="2000" dirty="0" smtClean="0"/>
              <a:t>HAMMURABI</a:t>
            </a:r>
          </a:p>
          <a:p>
            <a:pPr marL="0" indent="0">
              <a:buNone/>
            </a:pPr>
            <a:endParaRPr lang="es-MX" sz="2000" dirty="0"/>
          </a:p>
          <a:p>
            <a:pPr marL="0" indent="0" algn="just">
              <a:buNone/>
            </a:pPr>
            <a:r>
              <a:rPr lang="es-MX" sz="2000" dirty="0"/>
              <a:t>El Código de Hammurabi es el primer conjunto de leyes de la historia. En él Hammurabi enumera las leyes que ha recibido del dios </a:t>
            </a:r>
            <a:r>
              <a:rPr lang="es-MX" sz="2000" dirty="0" err="1"/>
              <a:t>Marduk</a:t>
            </a:r>
            <a:r>
              <a:rPr lang="es-MX" sz="2000" dirty="0"/>
              <a:t> para fomentar el bienestar entre las gentes</a:t>
            </a:r>
            <a:r>
              <a:rPr lang="es-MX" sz="2000" dirty="0" smtClean="0"/>
              <a:t>.</a:t>
            </a:r>
            <a:endParaRPr lang="es-MX"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2492896"/>
            <a:ext cx="1752600" cy="305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74746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0" y="2204864"/>
            <a:ext cx="3550623" cy="3921299"/>
          </a:xfrm>
        </p:spPr>
        <p:txBody>
          <a:bodyPr>
            <a:normAutofit fontScale="92500" lnSpcReduction="20000"/>
          </a:bodyPr>
          <a:lstStyle/>
          <a:p>
            <a:pPr algn="just"/>
            <a:r>
              <a:rPr lang="es-MX" sz="2000" dirty="0"/>
              <a:t>Ley 215: Si un médico hizo una operación grave con el bisturí de bronce y curó al hombre, o si le operó una catarata en el ojo y lo curó, recibirá diez siclos de plata</a:t>
            </a:r>
            <a:r>
              <a:rPr lang="es-MX" sz="2000" dirty="0" smtClean="0"/>
              <a:t>.</a:t>
            </a:r>
          </a:p>
          <a:p>
            <a:pPr algn="just"/>
            <a:endParaRPr lang="es-MX" sz="2000" dirty="0"/>
          </a:p>
          <a:p>
            <a:pPr algn="just"/>
            <a:r>
              <a:rPr lang="es-MX" sz="2000" dirty="0"/>
              <a:t>Ley 216: Si es el hijo de un </a:t>
            </a:r>
            <a:r>
              <a:rPr lang="es-MX" sz="2000" dirty="0" err="1"/>
              <a:t>muskenun</a:t>
            </a:r>
            <a:r>
              <a:rPr lang="es-MX" sz="2000" dirty="0"/>
              <a:t>, recibirá cinco siclos de plata</a:t>
            </a:r>
            <a:r>
              <a:rPr lang="es-MX" sz="2000" dirty="0" smtClean="0"/>
              <a:t>.</a:t>
            </a:r>
          </a:p>
          <a:p>
            <a:pPr algn="just"/>
            <a:endParaRPr lang="es-MX" sz="2000" dirty="0"/>
          </a:p>
          <a:p>
            <a:pPr algn="just"/>
            <a:r>
              <a:rPr lang="es-MX" sz="2000" dirty="0"/>
              <a:t>Ley 217: Si es el esclavo de un hombre libre, el amo del esclavo dará al médico 2 siclos de plata.</a:t>
            </a:r>
          </a:p>
          <a:p>
            <a:pPr marL="0" indent="0" algn="just">
              <a:buNone/>
            </a:pPr>
            <a:endParaRPr lang="es-MX" dirty="0"/>
          </a:p>
        </p:txBody>
      </p:sp>
      <p:sp>
        <p:nvSpPr>
          <p:cNvPr id="5" name="AutoShape 2" descr="Resultado de imagen para código de hammurab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210371"/>
            <a:ext cx="2936168" cy="3800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6776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1" y="2204864"/>
            <a:ext cx="3607748" cy="3921299"/>
          </a:xfrm>
        </p:spPr>
        <p:txBody>
          <a:bodyPr>
            <a:normAutofit fontScale="55000" lnSpcReduction="20000"/>
          </a:bodyPr>
          <a:lstStyle/>
          <a:p>
            <a:pPr algn="just"/>
            <a:r>
              <a:rPr lang="es-MX" dirty="0"/>
              <a:t>Ley 218: Si un médico hizo una operación grave con el bisturí de bronce y lo ha hecho morir, o bien si lo operó de una catarata en el ojo y destruyó el ojo de este hombre, se cortarán sus manos.</a:t>
            </a:r>
          </a:p>
          <a:p>
            <a:pPr algn="just"/>
            <a:r>
              <a:rPr lang="es-MX" dirty="0"/>
              <a:t>Ley 219: Si un médico hizo una operación grave con el bisturí de bronce e hizo morir al esclavo de un </a:t>
            </a:r>
            <a:r>
              <a:rPr lang="es-MX" dirty="0" err="1"/>
              <a:t>muskenun</a:t>
            </a:r>
            <a:r>
              <a:rPr lang="es-MX" dirty="0"/>
              <a:t>, dará otro esclavo equivalente.</a:t>
            </a:r>
          </a:p>
          <a:p>
            <a:pPr algn="just"/>
            <a:r>
              <a:rPr lang="es-MX" dirty="0"/>
              <a:t>Ley 220: Si operó una catarata con el bisturí de bronce y ha destruido su ojo, pagará en plata la mitad de su precio.</a:t>
            </a:r>
          </a:p>
          <a:p>
            <a:pPr marL="0" indent="0" algn="just">
              <a:buNone/>
            </a:pPr>
            <a:endParaRPr lang="es-MX" dirty="0"/>
          </a:p>
        </p:txBody>
      </p:sp>
      <p:pic>
        <p:nvPicPr>
          <p:cNvPr id="2050" name="Picture 2" descr="Resultado de imagen para código de hammurab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2164112"/>
            <a:ext cx="2304256" cy="350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8015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CuadroTexto"/>
          <p:cNvSpPr txBox="1">
            <a:spLocks noChangeArrowheads="1"/>
          </p:cNvSpPr>
          <p:nvPr/>
        </p:nvSpPr>
        <p:spPr bwMode="auto">
          <a:xfrm>
            <a:off x="3404789" y="1988840"/>
            <a:ext cx="1653017" cy="400110"/>
          </a:xfrm>
          <a:prstGeom prst="rect">
            <a:avLst/>
          </a:prstGeom>
          <a:ln/>
        </p:spPr>
        <p:style>
          <a:lnRef idx="2">
            <a:schemeClr val="accent1"/>
          </a:lnRef>
          <a:fillRef idx="1">
            <a:schemeClr val="lt1"/>
          </a:fillRef>
          <a:effectRef idx="0">
            <a:schemeClr val="accent1"/>
          </a:effectRef>
          <a:fontRef idx="minor">
            <a:schemeClr val="dk1"/>
          </a:fontRef>
        </p:style>
        <p:txBody>
          <a:bodyPr wrap="none">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defRPr/>
            </a:pPr>
            <a:r>
              <a:rPr lang="es-MX" altLang="es-MX" sz="2000" b="1" dirty="0" smtClean="0">
                <a:solidFill>
                  <a:srgbClr val="0E1107"/>
                </a:solidFill>
                <a:latin typeface="Arial" charset="0"/>
              </a:rPr>
              <a:t>OBJETIVOS</a:t>
            </a:r>
          </a:p>
        </p:txBody>
      </p:sp>
      <p:sp>
        <p:nvSpPr>
          <p:cNvPr id="11267" name="1 CuadroTexto"/>
          <p:cNvSpPr txBox="1">
            <a:spLocks noChangeArrowheads="1"/>
          </p:cNvSpPr>
          <p:nvPr/>
        </p:nvSpPr>
        <p:spPr bwMode="auto">
          <a:xfrm>
            <a:off x="1187450" y="2780928"/>
            <a:ext cx="7056438" cy="2667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just"/>
            <a:r>
              <a:rPr lang="es-MX" sz="2000" dirty="0" smtClean="0">
                <a:latin typeface="+mj-lt"/>
                <a:cs typeface="Arial" panose="020B0604020202020204" pitchFamily="34" charset="0"/>
              </a:rPr>
              <a:t>Comprenderá </a:t>
            </a:r>
            <a:r>
              <a:rPr lang="es-MX" sz="2000" dirty="0">
                <a:latin typeface="+mj-lt"/>
                <a:cs typeface="Arial" panose="020B0604020202020204" pitchFamily="34" charset="0"/>
              </a:rPr>
              <a:t>los problemas actuales de la salud, la medicina, la bioética y la nutrición desde una perspectiva ética, así como los máximos códigos de los derechos humanos</a:t>
            </a:r>
            <a:r>
              <a:rPr lang="es-MX" sz="2000" dirty="0" smtClean="0">
                <a:latin typeface="+mj-lt"/>
                <a:cs typeface="Arial" panose="020B0604020202020204" pitchFamily="34" charset="0"/>
              </a:rPr>
              <a:t>.</a:t>
            </a:r>
          </a:p>
          <a:p>
            <a:pPr algn="just"/>
            <a:endParaRPr lang="es-MX" sz="1400" dirty="0" smtClean="0">
              <a:latin typeface="+mj-lt"/>
              <a:cs typeface="Arial" panose="020B0604020202020204" pitchFamily="34" charset="0"/>
            </a:endParaRPr>
          </a:p>
          <a:p>
            <a:r>
              <a:rPr lang="es-MX" sz="2000" dirty="0" smtClean="0">
                <a:latin typeface="+mj-lt"/>
                <a:cs typeface="Arial" panose="020B0604020202020204" pitchFamily="34" charset="0"/>
              </a:rPr>
              <a:t>Analizará </a:t>
            </a:r>
            <a:r>
              <a:rPr lang="es-MX" sz="2000" dirty="0">
                <a:latin typeface="+mj-lt"/>
                <a:cs typeface="Arial" panose="020B0604020202020204" pitchFamily="34" charset="0"/>
              </a:rPr>
              <a:t>el sentido ético de los derechos </a:t>
            </a:r>
            <a:r>
              <a:rPr lang="es-MX" sz="2000" dirty="0" smtClean="0">
                <a:latin typeface="+mj-lt"/>
                <a:cs typeface="Arial" panose="020B0604020202020204" pitchFamily="34" charset="0"/>
              </a:rPr>
              <a:t>humanos.</a:t>
            </a:r>
          </a:p>
          <a:p>
            <a:pPr marL="0" indent="0">
              <a:buNone/>
            </a:pPr>
            <a:r>
              <a:rPr lang="es-MX" sz="2000" dirty="0" smtClean="0">
                <a:latin typeface="+mj-lt"/>
                <a:cs typeface="Arial" panose="020B0604020202020204" pitchFamily="34" charset="0"/>
              </a:rPr>
              <a:t> </a:t>
            </a:r>
            <a:endParaRPr lang="es-MX" sz="1400" dirty="0">
              <a:latin typeface="+mj-lt"/>
              <a:cs typeface="Arial" panose="020B0604020202020204" pitchFamily="34" charset="0"/>
            </a:endParaRPr>
          </a:p>
          <a:p>
            <a:r>
              <a:rPr lang="es-MX" sz="2000" dirty="0" smtClean="0">
                <a:latin typeface="+mj-lt"/>
                <a:cs typeface="Arial" panose="020B0604020202020204" pitchFamily="34" charset="0"/>
              </a:rPr>
              <a:t>Interpretará, </a:t>
            </a:r>
            <a:r>
              <a:rPr lang="es-MX" sz="2000" dirty="0">
                <a:latin typeface="+mj-lt"/>
                <a:cs typeface="Arial" panose="020B0604020202020204" pitchFamily="34" charset="0"/>
              </a:rPr>
              <a:t>desde un enfoque ético, la importancia de los códigos </a:t>
            </a:r>
            <a:r>
              <a:rPr lang="es-MX" sz="2000" dirty="0" smtClean="0">
                <a:latin typeface="+mj-lt"/>
                <a:cs typeface="Arial" panose="020B0604020202020204" pitchFamily="34" charset="0"/>
              </a:rPr>
              <a:t>médicos. </a:t>
            </a:r>
            <a:r>
              <a:rPr lang="es-MX" sz="2000" dirty="0">
                <a:latin typeface="+mj-lt"/>
                <a:cs typeface="Arial" panose="020B0604020202020204" pitchFamily="34" charset="0"/>
              </a:rPr>
              <a:t>	</a:t>
            </a:r>
          </a:p>
        </p:txBody>
      </p:sp>
      <p:pic>
        <p:nvPicPr>
          <p:cNvPr id="5"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73299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1" y="2204864"/>
            <a:ext cx="3607748" cy="3921299"/>
          </a:xfrm>
        </p:spPr>
        <p:txBody>
          <a:bodyPr>
            <a:normAutofit fontScale="62500" lnSpcReduction="20000"/>
          </a:bodyPr>
          <a:lstStyle/>
          <a:p>
            <a:pPr algn="just"/>
            <a:r>
              <a:rPr lang="es-MX" dirty="0"/>
              <a:t>Ley 221: Si un médico curó un miembro quebrado de un hombre libre, y ha hecho revivir una víscera enferma, el paciente dará al médico cinco siclos de plata</a:t>
            </a:r>
            <a:r>
              <a:rPr lang="es-MX" dirty="0" smtClean="0"/>
              <a:t>.</a:t>
            </a:r>
          </a:p>
          <a:p>
            <a:pPr marL="0" indent="0" algn="just">
              <a:buNone/>
            </a:pPr>
            <a:endParaRPr lang="es-MX" dirty="0"/>
          </a:p>
          <a:p>
            <a:pPr algn="just"/>
            <a:r>
              <a:rPr lang="es-MX" dirty="0"/>
              <a:t>Ley 222: Si es el hijo de un </a:t>
            </a:r>
            <a:r>
              <a:rPr lang="es-MX" dirty="0" err="1"/>
              <a:t>muskenun</a:t>
            </a:r>
            <a:r>
              <a:rPr lang="es-MX" dirty="0"/>
              <a:t>, dará tres siclos de plata</a:t>
            </a:r>
            <a:r>
              <a:rPr lang="es-MX" dirty="0" smtClean="0"/>
              <a:t>.</a:t>
            </a:r>
          </a:p>
          <a:p>
            <a:pPr marL="0" indent="0" algn="just">
              <a:buNone/>
            </a:pPr>
            <a:endParaRPr lang="es-MX" dirty="0"/>
          </a:p>
          <a:p>
            <a:pPr algn="just"/>
            <a:r>
              <a:rPr lang="es-MX" dirty="0"/>
              <a:t>Ley 223: Si es el esclavo de un hombre libre, el amo dará al médico dos siclos de plata.</a:t>
            </a:r>
          </a:p>
          <a:p>
            <a:pPr marL="0" indent="0" algn="just">
              <a:buNone/>
            </a:pPr>
            <a:endParaRPr lang="es-MX" dirty="0"/>
          </a:p>
        </p:txBody>
      </p:sp>
      <p:pic>
        <p:nvPicPr>
          <p:cNvPr id="3074" name="Picture 2" descr="Resultado de imagen para código de hammurab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348878"/>
            <a:ext cx="2664296" cy="3628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81829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0" y="2204864"/>
            <a:ext cx="7101247" cy="3921299"/>
          </a:xfrm>
        </p:spPr>
        <p:txBody>
          <a:bodyPr>
            <a:normAutofit/>
          </a:bodyPr>
          <a:lstStyle/>
          <a:p>
            <a:pPr marL="0" indent="0">
              <a:buNone/>
            </a:pPr>
            <a:r>
              <a:rPr lang="es-MX" sz="2400" dirty="0" smtClean="0"/>
              <a:t>Juramento Hipocrático</a:t>
            </a:r>
          </a:p>
          <a:p>
            <a:pPr marL="0" indent="0">
              <a:buNone/>
            </a:pPr>
            <a:endParaRPr lang="es-MX" sz="2400" dirty="0"/>
          </a:p>
          <a:p>
            <a:pPr marL="0" indent="0">
              <a:buNone/>
            </a:pPr>
            <a:r>
              <a:rPr lang="es-MX" sz="2400" dirty="0" smtClean="0"/>
              <a:t> </a:t>
            </a:r>
            <a:endParaRPr lang="es-MX" sz="2400" dirty="0"/>
          </a:p>
        </p:txBody>
      </p:sp>
      <p:graphicFrame>
        <p:nvGraphicFramePr>
          <p:cNvPr id="5" name="4 Tabla"/>
          <p:cNvGraphicFramePr>
            <a:graphicFrameLocks noGrp="1"/>
          </p:cNvGraphicFramePr>
          <p:nvPr>
            <p:extLst>
              <p:ext uri="{D42A27DB-BD31-4B8C-83A1-F6EECF244321}">
                <p14:modId xmlns:p14="http://schemas.microsoft.com/office/powerpoint/2010/main" val="832811814"/>
              </p:ext>
            </p:extLst>
          </p:nvPr>
        </p:nvGraphicFramePr>
        <p:xfrm>
          <a:off x="1270075" y="2780928"/>
          <a:ext cx="6788074" cy="3052936"/>
        </p:xfrm>
        <a:graphic>
          <a:graphicData uri="http://schemas.openxmlformats.org/drawingml/2006/table">
            <a:tbl>
              <a:tblPr/>
              <a:tblGrid>
                <a:gridCol w="6788074"/>
              </a:tblGrid>
              <a:tr h="3052936">
                <a:tc>
                  <a:txBody>
                    <a:bodyPr/>
                    <a:lstStyle/>
                    <a:p>
                      <a:pPr algn="just" rtl="0"/>
                      <a:endParaRPr lang="es-MX" sz="1800" b="0" i="0" dirty="0">
                        <a:solidFill>
                          <a:srgbClr val="333333"/>
                        </a:solidFill>
                        <a:effectLst/>
                        <a:latin typeface="+mn-lt"/>
                      </a:endParaRPr>
                    </a:p>
                    <a:p>
                      <a:pPr algn="just" rtl="0"/>
                      <a:r>
                        <a:rPr lang="es-MX" sz="1800" i="1" dirty="0">
                          <a:effectLst/>
                          <a:latin typeface="+mn-lt"/>
                        </a:rPr>
                        <a:t>Juro por Apolo el Médico y Esculapio y por </a:t>
                      </a:r>
                      <a:r>
                        <a:rPr lang="es-MX" sz="1800" i="1" dirty="0" err="1">
                          <a:effectLst/>
                          <a:latin typeface="+mn-lt"/>
                        </a:rPr>
                        <a:t>Hygeia</a:t>
                      </a:r>
                      <a:r>
                        <a:rPr lang="es-MX" sz="1800" i="1" dirty="0">
                          <a:effectLst/>
                          <a:latin typeface="+mn-lt"/>
                        </a:rPr>
                        <a:t> y Panacea y por todos los dioses y diosas, poniéndolos de jueces, que este mi juramento será cumplido hasta donde tenga poder y discernimiento. A aquel quien me enseñó este arte, le estimaré lo mismo que a mis padres; él participará de mi mandamiento y si lo desea participará de mis bienes. Consideraré su descendencia como mis hermanos, enseñándoles este arte sin cobrarles nada, si ellos desean aprenderlo. Instruiré por precepto, por discurso y en todas las otras formas, a mis hijos, a los hijos del que me enseñó a mí y a los discípulos unidos por juramento y estipulación, de acuerdo con la ley médica, y no a otras personas</a:t>
                      </a:r>
                      <a:r>
                        <a:rPr lang="es-MX" sz="1800" i="1" dirty="0" smtClean="0">
                          <a:effectLst/>
                          <a:latin typeface="+mn-lt"/>
                        </a:rPr>
                        <a:t>.</a:t>
                      </a:r>
                      <a:endParaRPr lang="es-MX" sz="1800" dirty="0">
                        <a:effectLst/>
                        <a:latin typeface="+mn-lt"/>
                      </a:endParaRPr>
                    </a:p>
                  </a:txBody>
                  <a:tcPr marL="0" marR="0" marT="0" marB="0">
                    <a:lnL>
                      <a:noFill/>
                    </a:lnL>
                    <a:lnR>
                      <a:noFill/>
                    </a:lnR>
                    <a:lnT>
                      <a:noFill/>
                    </a:lnT>
                    <a:lnB>
                      <a:noFill/>
                    </a:lnB>
                  </a:tcPr>
                </a:tc>
              </a:tr>
            </a:tbl>
          </a:graphicData>
        </a:graphic>
      </p:graphicFrame>
    </p:spTree>
    <p:extLst>
      <p:ext uri="{BB962C8B-B14F-4D97-AF65-F5344CB8AC3E}">
        <p14:creationId xmlns:p14="http://schemas.microsoft.com/office/powerpoint/2010/main" val="88373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1007418" y="2047875"/>
            <a:ext cx="5427935" cy="4333453"/>
          </a:xfrm>
        </p:spPr>
        <p:txBody>
          <a:bodyPr>
            <a:noAutofit/>
          </a:bodyPr>
          <a:lstStyle/>
          <a:p>
            <a:pPr marL="0" indent="0" algn="just">
              <a:buNone/>
            </a:pPr>
            <a:r>
              <a:rPr lang="es-MX" sz="1800" i="1" dirty="0"/>
              <a:t>Llevaré adelante ese régimen, el cual de acuerdo con mi poder y discernimiento será en beneficio de los enfermos y les apartará del perjuicio y el terror. A nadie daré una droga mortal aún cuando me sea solicitada, ni daré consejo con este fin. De la misma manera, no daré a ninguna mujer supositorios destructores; mantendré mi vida y mi arte alejado de la culpa.</a:t>
            </a:r>
            <a:endParaRPr lang="es-MX" sz="1800" dirty="0"/>
          </a:p>
          <a:p>
            <a:pPr algn="just"/>
            <a:endParaRPr lang="es-MX" sz="1800" i="1" dirty="0" smtClean="0"/>
          </a:p>
          <a:p>
            <a:pPr marL="0" indent="0" algn="just">
              <a:buNone/>
            </a:pPr>
            <a:r>
              <a:rPr lang="es-MX" sz="1800" i="1" dirty="0" smtClean="0"/>
              <a:t>No </a:t>
            </a:r>
            <a:r>
              <a:rPr lang="es-MX" sz="1800" i="1" dirty="0"/>
              <a:t>operaré a nadie por cálculos, dejando el camino a los que trabajan en esa práctica. A cualesquier casa que entre, iré por el beneficio de los enfermos, absteniéndome de todo error voluntario y corrupción, y de lascivia con las mujeres u hombres libres o esclavos</a:t>
            </a:r>
            <a:r>
              <a:rPr lang="es-MX" sz="1800" i="1" dirty="0" smtClean="0"/>
              <a:t>.</a:t>
            </a:r>
            <a:endParaRPr lang="es-MX" sz="1800" dirty="0"/>
          </a:p>
        </p:txBody>
      </p:sp>
      <p:pic>
        <p:nvPicPr>
          <p:cNvPr id="5122" name="Picture 2" descr="Manuscrito bizantino del siglo XII (Cliquee para ampli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5353" y="2996952"/>
            <a:ext cx="1584696" cy="2234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3614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0" y="2204864"/>
            <a:ext cx="3600399" cy="3921299"/>
          </a:xfrm>
        </p:spPr>
        <p:txBody>
          <a:bodyPr>
            <a:normAutofit fontScale="55000" lnSpcReduction="20000"/>
          </a:bodyPr>
          <a:lstStyle/>
          <a:p>
            <a:pPr algn="just"/>
            <a:r>
              <a:rPr lang="es-MX" i="1" dirty="0" smtClean="0"/>
              <a:t>Guardaré </a:t>
            </a:r>
            <a:r>
              <a:rPr lang="es-MX" i="1" dirty="0"/>
              <a:t>silencio sobre todo aquello que en mi profesión, o fuera de ella, oiga o vea en la vida de los hombres que no deba ser público, manteniendo estas cosas de manera que no se pueda hablar de ellas</a:t>
            </a:r>
            <a:r>
              <a:rPr lang="es-MX" i="1" dirty="0" smtClean="0"/>
              <a:t>.</a:t>
            </a:r>
          </a:p>
          <a:p>
            <a:pPr algn="just"/>
            <a:endParaRPr lang="es-MX" dirty="0"/>
          </a:p>
          <a:p>
            <a:pPr algn="just"/>
            <a:r>
              <a:rPr lang="es-MX" i="1" dirty="0"/>
              <a:t>Ahora, si cumplo este juramento y no lo quebranto, que los frutos de la vida y el arte sean míos, que sea siempre honrado por todos los hombres y que lo contrario me ocurra si lo quebranto y soy perjuro.</a:t>
            </a:r>
            <a:endParaRPr lang="es-MX" dirty="0"/>
          </a:p>
          <a:p>
            <a:pPr marL="0" indent="0">
              <a:buNone/>
            </a:pPr>
            <a:endParaRPr lang="es-MX" dirty="0"/>
          </a:p>
        </p:txBody>
      </p:sp>
      <p:pic>
        <p:nvPicPr>
          <p:cNvPr id="6146" name="Picture 2" descr="Resultado de imagen para juramento hipocrati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0395" y="2276872"/>
            <a:ext cx="3175367" cy="3037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80916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0" y="2047876"/>
            <a:ext cx="7101247" cy="4078288"/>
          </a:xfrm>
        </p:spPr>
        <p:txBody>
          <a:bodyPr>
            <a:normAutofit/>
          </a:bodyPr>
          <a:lstStyle/>
          <a:p>
            <a:pPr marL="0" indent="0">
              <a:buNone/>
            </a:pPr>
            <a:r>
              <a:rPr lang="es-MX" sz="2200" b="1" dirty="0"/>
              <a:t>Declaración de Ginebra</a:t>
            </a:r>
            <a:endParaRPr lang="es-MX" sz="2200" dirty="0"/>
          </a:p>
          <a:p>
            <a:pPr marL="0" indent="0">
              <a:buNone/>
            </a:pPr>
            <a:r>
              <a:rPr lang="es-MX" sz="2000" b="1" dirty="0"/>
              <a:t>En el momento de ser admitido como miembro de la profesión médica:</a:t>
            </a:r>
            <a:endParaRPr lang="es-MX" sz="2000" dirty="0"/>
          </a:p>
          <a:p>
            <a:pPr algn="just"/>
            <a:r>
              <a:rPr lang="es-MX" sz="1800" dirty="0"/>
              <a:t>Prometo solemnemente consagrar mi vida al servicio de la humanidad,</a:t>
            </a:r>
          </a:p>
          <a:p>
            <a:pPr algn="just"/>
            <a:r>
              <a:rPr lang="es-MX" sz="1800" dirty="0"/>
              <a:t>Otorgar a mis maestros el respeto y gratitud que merecen,</a:t>
            </a:r>
          </a:p>
          <a:p>
            <a:pPr algn="just"/>
            <a:r>
              <a:rPr lang="es-MX" sz="1800" dirty="0"/>
              <a:t>Ejercer mi profesión a conciencia y dignamente,</a:t>
            </a:r>
          </a:p>
          <a:p>
            <a:pPr algn="just"/>
            <a:r>
              <a:rPr lang="es-MX" sz="1800" dirty="0"/>
              <a:t>Velar ante todo por la salud de mi paciente,</a:t>
            </a:r>
          </a:p>
          <a:p>
            <a:pPr algn="just"/>
            <a:r>
              <a:rPr lang="es-MX" sz="2000" dirty="0"/>
              <a:t>Guardar y respetar los secretos confiados a mí, incluso después del fallecimiento del paciente,</a:t>
            </a:r>
          </a:p>
          <a:p>
            <a:pPr algn="just"/>
            <a:r>
              <a:rPr lang="es-MX" sz="2000" dirty="0"/>
              <a:t>Mantener incólume, por todos los medios a mi alcance, el honor y las nobles tradiciones de la profesión médica,</a:t>
            </a:r>
          </a:p>
          <a:p>
            <a:pPr marL="0" indent="0">
              <a:buNone/>
            </a:pPr>
            <a:endParaRPr lang="es-MX" sz="2000" dirty="0"/>
          </a:p>
        </p:txBody>
      </p:sp>
    </p:spTree>
    <p:extLst>
      <p:ext uri="{BB962C8B-B14F-4D97-AF65-F5344CB8AC3E}">
        <p14:creationId xmlns:p14="http://schemas.microsoft.com/office/powerpoint/2010/main" val="17083701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0" y="2204865"/>
            <a:ext cx="7101247" cy="2664296"/>
          </a:xfrm>
        </p:spPr>
        <p:txBody>
          <a:bodyPr>
            <a:normAutofit lnSpcReduction="10000"/>
          </a:bodyPr>
          <a:lstStyle/>
          <a:p>
            <a:r>
              <a:rPr lang="es-MX" sz="1800" dirty="0" smtClean="0"/>
              <a:t>Considerar como hermanos y hermanas a mis  colegas,</a:t>
            </a:r>
          </a:p>
          <a:p>
            <a:r>
              <a:rPr lang="es-MX" sz="1800" dirty="0" smtClean="0"/>
              <a:t>No permitiré que consideraciones de afiliación política, clase social, credo, edad, enfermedad o incapacidad, nacionalidad, origen étnico, raza, sexo o tendencia sexual se interpongan entre mis deberes y mi paciente,</a:t>
            </a:r>
          </a:p>
          <a:p>
            <a:r>
              <a:rPr lang="es-MX" sz="1800" dirty="0"/>
              <a:t>Velar con el máximo respeto por la vida humana desde su comienzo, incluso bajo amenaza, y no emplear mis conocimientos médicos para contravenir las leyes humanas,</a:t>
            </a:r>
          </a:p>
          <a:p>
            <a:r>
              <a:rPr lang="es-MX" sz="1800" dirty="0"/>
              <a:t>Hago estas promesas solemne y libremente, bajo mi palabra de honor.</a:t>
            </a:r>
            <a:endParaRPr lang="es-MX" sz="1800" dirty="0" smtClean="0"/>
          </a:p>
          <a:p>
            <a:pPr marL="0" indent="0">
              <a:buNone/>
            </a:pPr>
            <a:endParaRPr lang="es-MX" sz="1800" dirty="0"/>
          </a:p>
        </p:txBody>
      </p:sp>
      <p:pic>
        <p:nvPicPr>
          <p:cNvPr id="1026" name="Picture 2" descr="http://tse1.mm.bing.net/th?&amp;id=OIP.M90fd4822218eb9dfc983683e3e951d2bo0&amp;w=217&amp;h=133&amp;c=0&amp;pid=1.9&amp;rs=0&amp;p=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2534" y="4653136"/>
            <a:ext cx="2544047" cy="1535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91093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0" y="2204864"/>
            <a:ext cx="7101247" cy="3921299"/>
          </a:xfrm>
        </p:spPr>
        <p:txBody>
          <a:bodyPr>
            <a:noAutofit/>
          </a:bodyPr>
          <a:lstStyle/>
          <a:p>
            <a:pPr marL="0" indent="0">
              <a:buNone/>
            </a:pPr>
            <a:r>
              <a:rPr lang="es-MX" sz="1800" b="1" dirty="0" smtClean="0"/>
              <a:t>DECLARACION </a:t>
            </a:r>
            <a:r>
              <a:rPr lang="es-MX" sz="1800" b="1" dirty="0"/>
              <a:t>DE HELSINKI</a:t>
            </a:r>
          </a:p>
          <a:p>
            <a:pPr marL="0" indent="0">
              <a:buNone/>
            </a:pPr>
            <a:endParaRPr lang="es-MX" sz="1800" dirty="0" smtClean="0"/>
          </a:p>
          <a:p>
            <a:pPr marL="0" indent="0" algn="just">
              <a:buNone/>
            </a:pPr>
            <a:r>
              <a:rPr lang="es-MX" sz="1800" dirty="0" smtClean="0"/>
              <a:t>Para </a:t>
            </a:r>
            <a:r>
              <a:rPr lang="es-MX" sz="1800" dirty="0"/>
              <a:t>la obtención de conocimientos médicos y el avance de la ciencia tanto en diagnóstico como tratamiento de enfermedades se requiere de la investigación científica que en muchas ocasiones requiere de la experimentación en sujetos humanos. </a:t>
            </a:r>
            <a:r>
              <a:rPr lang="es-MX" sz="1800" dirty="0" smtClean="0"/>
              <a:t>Dicha </a:t>
            </a:r>
            <a:r>
              <a:rPr lang="es-MX" sz="1800" dirty="0"/>
              <a:t>experimentación debe realizarse con apego a principios éticos que protegen a los sujetos que participen en estudios científicos. </a:t>
            </a:r>
            <a:endParaRPr lang="es-MX" sz="1800" dirty="0" smtClean="0"/>
          </a:p>
          <a:p>
            <a:pPr marL="0" indent="0" algn="just">
              <a:buNone/>
            </a:pPr>
            <a:endParaRPr lang="es-MX" sz="1800" dirty="0"/>
          </a:p>
          <a:p>
            <a:pPr marL="0" indent="0" algn="just">
              <a:buNone/>
            </a:pPr>
            <a:r>
              <a:rPr lang="es-MX" sz="1800" dirty="0" smtClean="0"/>
              <a:t>Los </a:t>
            </a:r>
            <a:r>
              <a:rPr lang="es-MX" sz="1800" dirty="0"/>
              <a:t>principios se han publicado en diversas declaraciones y consensos mundiales, uno de los más importantes es la Declaración originalmente adoptada en junio de 1964 en Helsinki, Finlandia y que se ha sometido a múltiples </a:t>
            </a:r>
            <a:r>
              <a:rPr lang="es-MX" sz="1800" dirty="0" smtClean="0"/>
              <a:t> revisiones </a:t>
            </a:r>
            <a:r>
              <a:rPr lang="es-MX" sz="1800" dirty="0"/>
              <a:t>y clarificaciones.</a:t>
            </a:r>
          </a:p>
          <a:p>
            <a:pPr marL="0" indent="0">
              <a:buNone/>
            </a:pPr>
            <a:r>
              <a:rPr lang="es-MX" sz="1800" dirty="0"/>
              <a:t/>
            </a:r>
            <a:br>
              <a:rPr lang="es-MX" sz="1800" dirty="0"/>
            </a:br>
            <a:endParaRPr lang="es-MX" sz="1800" dirty="0"/>
          </a:p>
        </p:txBody>
      </p:sp>
    </p:spTree>
    <p:extLst>
      <p:ext uri="{BB962C8B-B14F-4D97-AF65-F5344CB8AC3E}">
        <p14:creationId xmlns:p14="http://schemas.microsoft.com/office/powerpoint/2010/main" val="22519988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1" y="2204864"/>
            <a:ext cx="5616624" cy="4104456"/>
          </a:xfrm>
        </p:spPr>
        <p:txBody>
          <a:bodyPr>
            <a:normAutofit fontScale="40000" lnSpcReduction="20000"/>
          </a:bodyPr>
          <a:lstStyle/>
          <a:p>
            <a:pPr marL="0" indent="0" algn="just">
              <a:buNone/>
            </a:pPr>
            <a:r>
              <a:rPr lang="es-MX" sz="4500" dirty="0"/>
              <a:t>La Declaración de Helsinki es un documento que auto-regula a la comunidad médica en lo relativo a la investigación y es la base de muchos documentos subsecuentes</a:t>
            </a:r>
            <a:r>
              <a:rPr lang="es-MX" sz="4500" dirty="0" smtClean="0"/>
              <a:t>.</a:t>
            </a:r>
          </a:p>
          <a:p>
            <a:pPr marL="0" indent="0" algn="just">
              <a:buNone/>
            </a:pPr>
            <a:r>
              <a:rPr lang="es-MX" sz="4500" dirty="0"/>
              <a:t/>
            </a:r>
            <a:br>
              <a:rPr lang="es-MX" sz="4500" dirty="0"/>
            </a:br>
            <a:r>
              <a:rPr lang="es-MX" sz="4500" dirty="0"/>
              <a:t>El principio básico es el RESPETO por el individuo, su derecho a la autodeterminación y derecho a tomar decisiones una vez que se le ha informado </a:t>
            </a:r>
            <a:r>
              <a:rPr lang="es-MX" sz="4500" dirty="0" smtClean="0"/>
              <a:t>claramente </a:t>
            </a:r>
            <a:r>
              <a:rPr lang="es-MX" sz="4500" dirty="0"/>
              <a:t>los pros y contras, riesgos y beneficios de su participación o no en un estudio de investigación médica. Para que un sujeto participe de un estudio debe obtenerse un CONSENTIMIENTO INFORMADO, el cual es un documento donde el sujeto acepta participar una vez que se le han explicado todos los riesgos y beneficios de la investigación, en forma libre, sin presiones de ninguna índole y con el conocimiento que puede retirarse de la investigación cuando así lo decida.</a:t>
            </a:r>
          </a:p>
          <a:p>
            <a:pPr marL="0" indent="0">
              <a:buNone/>
            </a:pPr>
            <a:endParaRPr lang="es-MX" dirty="0"/>
          </a:p>
        </p:txBody>
      </p:sp>
      <p:pic>
        <p:nvPicPr>
          <p:cNvPr id="8194" name="Picture 2" descr="incmns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4220942"/>
            <a:ext cx="1718538" cy="1512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62644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1" y="2204864"/>
            <a:ext cx="3607748" cy="3921299"/>
          </a:xfrm>
        </p:spPr>
        <p:txBody>
          <a:bodyPr>
            <a:normAutofit fontScale="62500" lnSpcReduction="20000"/>
          </a:bodyPr>
          <a:lstStyle/>
          <a:p>
            <a:pPr marL="0" indent="0" algn="just">
              <a:buNone/>
            </a:pPr>
            <a:r>
              <a:rPr lang="es-MX" dirty="0"/>
              <a:t>Otro precepto de la Declaración es que el BIENESTAR del sujeto debe estar siempre por encima de los intereses de la ciencia y de la sociedad. Se reconoce que cuando un potencial participante en una investigación es incompetente, física y/o mentalmente incapaz de consentir o es un menor, el consentimiento debe darlo un sustituto que vele por el mejor interés del individuo.</a:t>
            </a:r>
          </a:p>
        </p:txBody>
      </p:sp>
      <p:pic>
        <p:nvPicPr>
          <p:cNvPr id="9218" name="Picture 2" descr="http://www.innsz.mx/opencms/imgs/foto_hensinki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2869714"/>
            <a:ext cx="3277939" cy="21701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42702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1" y="2204864"/>
            <a:ext cx="5472608" cy="3921299"/>
          </a:xfrm>
        </p:spPr>
        <p:txBody>
          <a:bodyPr>
            <a:normAutofit fontScale="55000" lnSpcReduction="20000"/>
          </a:bodyPr>
          <a:lstStyle/>
          <a:p>
            <a:pPr marL="0" indent="0" algn="just">
              <a:buNone/>
            </a:pPr>
            <a:r>
              <a:rPr lang="es-MX" dirty="0"/>
              <a:t>Principios operativos de la Declaración de Helsinki es que la investigación se debe basar en un conocimiento cuidadoso del campo científico (Artículo 11), una cuidadosa evaluación de los riesgos y beneficios (Artículos 16 y 17), una probabilidad razonable que la población estudiada obtenga un beneficio (Artículo 19) y que sea conducida y manejada por investigadores expertos (Artículo 15) usando protocolos aprobados y sujetos a una revisión ética independiente. Cuando se encuentre en estudio un método de diagnóstico o tratamiento novedoso, éste deberá compararse siempre contra el mejor método disponible, de no haberlo está justificado el uso de placebo, que son sustancias sin actividad en el cuerpo humano cuyo uso sólo se justifica si no existen un tratamiento probado (Artículo 29).</a:t>
            </a:r>
          </a:p>
        </p:txBody>
      </p:sp>
      <p:pic>
        <p:nvPicPr>
          <p:cNvPr id="10242" name="Picture 2" descr="incmnsz"/>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4724694"/>
            <a:ext cx="1938832" cy="1296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6756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971600" y="2708920"/>
            <a:ext cx="3607748" cy="3436640"/>
          </a:xfrm>
        </p:spPr>
        <p:txBody>
          <a:bodyPr>
            <a:normAutofit/>
          </a:bodyPr>
          <a:lstStyle/>
          <a:p>
            <a:pPr marL="0" indent="0" algn="just">
              <a:buNone/>
            </a:pPr>
            <a:r>
              <a:rPr lang="es-MX" sz="2400" dirty="0" smtClean="0"/>
              <a:t>Derechos humanos</a:t>
            </a:r>
          </a:p>
          <a:p>
            <a:pPr marL="0" indent="0" algn="just">
              <a:buNone/>
            </a:pPr>
            <a:endParaRPr lang="es-MX" sz="1800" dirty="0"/>
          </a:p>
          <a:p>
            <a:pPr marL="0" indent="0" algn="just">
              <a:buNone/>
            </a:pPr>
            <a:r>
              <a:rPr lang="es-MX" sz="2200" dirty="0"/>
              <a:t>Los derechos humanos son garantías esenciales para que podamos vivir como seres humanos. </a:t>
            </a:r>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5" name="4 Rectángulo"/>
          <p:cNvSpPr/>
          <p:nvPr/>
        </p:nvSpPr>
        <p:spPr>
          <a:xfrm>
            <a:off x="971600" y="2060848"/>
            <a:ext cx="7086549" cy="400110"/>
          </a:xfrm>
          <a:prstGeom prst="rect">
            <a:avLst/>
          </a:prstGeom>
        </p:spPr>
        <p:txBody>
          <a:bodyPr wrap="square">
            <a:spAutoFit/>
          </a:bodyPr>
          <a:lstStyle/>
          <a:p>
            <a:pPr algn="just"/>
            <a:r>
              <a:rPr lang="es-MX" sz="2000" dirty="0"/>
              <a:t>3.- Códigos de derechos humanos</a:t>
            </a:r>
          </a:p>
        </p:txBody>
      </p:sp>
      <p:pic>
        <p:nvPicPr>
          <p:cNvPr id="1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7342" y="2460958"/>
            <a:ext cx="3140807" cy="2965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40892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1"/>
          <p:cNvSpPr>
            <a:spLocks noChangeArrowheads="1"/>
          </p:cNvSpPr>
          <p:nvPr/>
        </p:nvSpPr>
        <p:spPr bwMode="auto">
          <a:xfrm>
            <a:off x="1300163" y="204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charset="0"/>
                <a:cs typeface="Arial" charset="0"/>
              </a:rPr>
              <a:t/>
            </a:r>
            <a:br>
              <a:rPr kumimoji="0" lang="es-MX" altLang="es-MX" sz="1800" b="0" i="0" u="none" strike="noStrike" cap="none" normalizeH="0" baseline="0" smtClean="0">
                <a:ln>
                  <a:noFill/>
                </a:ln>
                <a:solidFill>
                  <a:schemeClr val="tx1"/>
                </a:solidFill>
                <a:effectLst/>
                <a:latin typeface="Arial" charset="0"/>
                <a:cs typeface="Arial" charset="0"/>
              </a:rPr>
            </a:br>
            <a:endParaRPr kumimoji="0" lang="es-MX" altLang="es-MX" sz="1800" b="0" i="0" u="none" strike="noStrike" cap="none" normalizeH="0" baseline="0" smtClean="0">
              <a:ln>
                <a:noFill/>
              </a:ln>
              <a:solidFill>
                <a:schemeClr val="tx1"/>
              </a:solidFill>
              <a:effectLst/>
              <a:latin typeface="Arial" charset="0"/>
              <a:cs typeface="Arial" charset="0"/>
            </a:endParaRPr>
          </a:p>
        </p:txBody>
      </p:sp>
      <p:sp>
        <p:nvSpPr>
          <p:cNvPr id="3" name="2 Marcador de contenido"/>
          <p:cNvSpPr>
            <a:spLocks noGrp="1"/>
          </p:cNvSpPr>
          <p:nvPr>
            <p:ph idx="1"/>
          </p:nvPr>
        </p:nvSpPr>
        <p:spPr>
          <a:xfrm>
            <a:off x="971601" y="2204864"/>
            <a:ext cx="4752527" cy="3921299"/>
          </a:xfrm>
        </p:spPr>
        <p:txBody>
          <a:bodyPr>
            <a:normAutofit fontScale="62500" lnSpcReduction="20000"/>
          </a:bodyPr>
          <a:lstStyle/>
          <a:p>
            <a:pPr marL="0" indent="0" algn="just">
              <a:buNone/>
            </a:pPr>
            <a:r>
              <a:rPr lang="es-MX" dirty="0"/>
              <a:t>Toda Investigación médica que se realiza en el Instituto Nacional de Ciencias Médicas y Nutrición “Salvador </a:t>
            </a:r>
            <a:r>
              <a:rPr lang="es-MX" dirty="0" err="1"/>
              <a:t>Zubirán</a:t>
            </a:r>
            <a:r>
              <a:rPr lang="es-MX" dirty="0"/>
              <a:t>” se apega en forma estricta a los principios vertidos en la Declaración de Helsinki. Todos los protocolos son revisados en forma independiente y libre de conflicto de intereses por un comité de expertos que vigila que cada estudio cumpla con los principios éticos de RESPETO al individuo, BENEFICENCIA (reducir al mínimo los riesgos y buscando siempre el bienestar del individuo) y JUSTICIA (participación equitativa de todos los sujetos candidatos a un estudio de investigación</a:t>
            </a:r>
            <a:r>
              <a:rPr lang="es-MX" dirty="0" smtClean="0"/>
              <a:t>).</a:t>
            </a:r>
            <a:endParaRPr lang="es-MX" dirty="0"/>
          </a:p>
        </p:txBody>
      </p:sp>
      <p:sp>
        <p:nvSpPr>
          <p:cNvPr id="5" name="AutoShape 2" descr="Resultado de imagen para instituto nacional de nutri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6858" y="2780928"/>
            <a:ext cx="2448272"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84913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sz="half" idx="4294967295"/>
          </p:nvPr>
        </p:nvSpPr>
        <p:spPr>
          <a:xfrm>
            <a:off x="971599" y="1988840"/>
            <a:ext cx="7101247" cy="4210050"/>
          </a:xfrm>
        </p:spPr>
        <p:txBody>
          <a:bodyPr>
            <a:normAutofit/>
          </a:bodyPr>
          <a:lstStyle/>
          <a:p>
            <a:pPr marL="0" indent="0">
              <a:buNone/>
            </a:pPr>
            <a:endParaRPr lang="es-MX" sz="2000" dirty="0" smtClean="0"/>
          </a:p>
          <a:p>
            <a:pPr marL="0" indent="0">
              <a:buNone/>
            </a:pP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5" name="4 Rectángulo"/>
          <p:cNvSpPr/>
          <p:nvPr/>
        </p:nvSpPr>
        <p:spPr>
          <a:xfrm>
            <a:off x="611560" y="2228671"/>
            <a:ext cx="8280920" cy="3970318"/>
          </a:xfrm>
          <a:prstGeom prst="rect">
            <a:avLst/>
          </a:prstGeom>
        </p:spPr>
        <p:txBody>
          <a:bodyPr wrap="square">
            <a:spAutoFit/>
          </a:bodyPr>
          <a:lstStyle/>
          <a:p>
            <a:endParaRPr lang="es-MX" dirty="0" smtClean="0"/>
          </a:p>
          <a:p>
            <a:endParaRPr lang="es-MX" dirty="0">
              <a:hlinkClick r:id="rId3"/>
            </a:endParaRPr>
          </a:p>
          <a:p>
            <a:r>
              <a:rPr lang="es-MX" u="sng" dirty="0" smtClean="0">
                <a:solidFill>
                  <a:schemeClr val="tx1">
                    <a:lumMod val="95000"/>
                    <a:lumOff val="5000"/>
                  </a:schemeClr>
                </a:solidFill>
                <a:hlinkClick r:id="rId3"/>
              </a:rPr>
              <a:t>1. Carta de los derechos generales de las pacientes y los pacientes</a:t>
            </a:r>
          </a:p>
          <a:p>
            <a:r>
              <a:rPr lang="es-MX" dirty="0" smtClean="0">
                <a:hlinkClick r:id="rId3"/>
              </a:rPr>
              <a:t>http</a:t>
            </a:r>
            <a:r>
              <a:rPr lang="es-MX" dirty="0">
                <a:hlinkClick r:id="rId3"/>
              </a:rPr>
              <a:t>://bvs.insp.mx/local/File/CARTA%20DER.%20G.%</a:t>
            </a:r>
            <a:r>
              <a:rPr lang="es-MX" dirty="0" smtClean="0">
                <a:hlinkClick r:id="rId3"/>
              </a:rPr>
              <a:t>20PACIENTES.pdf</a:t>
            </a:r>
            <a:endParaRPr lang="es-MX" dirty="0" smtClean="0"/>
          </a:p>
          <a:p>
            <a:pPr marL="342900" indent="-342900">
              <a:buFont typeface="+mj-lt"/>
              <a:buAutoNum type="arabicPeriod"/>
            </a:pPr>
            <a:endParaRPr lang="es-MX" dirty="0"/>
          </a:p>
          <a:p>
            <a:r>
              <a:rPr lang="es-MX" dirty="0" smtClean="0">
                <a:hlinkClick r:id="rId4"/>
              </a:rPr>
              <a:t>2. La </a:t>
            </a:r>
            <a:r>
              <a:rPr lang="es-MX" dirty="0">
                <a:hlinkClick r:id="rId4"/>
              </a:rPr>
              <a:t>relación médico-paciente - edigraphic.com</a:t>
            </a:r>
            <a:r>
              <a:rPr lang="es-MX" dirty="0"/>
              <a:t> </a:t>
            </a:r>
          </a:p>
          <a:p>
            <a:r>
              <a:rPr lang="es-MX" i="1" dirty="0">
                <a:solidFill>
                  <a:srgbClr val="00B0F0"/>
                </a:solidFill>
              </a:rPr>
              <a:t>www.medigraphic.com/pdfs/cirgen/cg-2011/cgs112c.pdf</a:t>
            </a:r>
            <a:endParaRPr lang="es-MX" dirty="0">
              <a:solidFill>
                <a:srgbClr val="00B0F0"/>
              </a:solidFill>
            </a:endParaRPr>
          </a:p>
          <a:p>
            <a:pPr marL="342900" indent="-342900">
              <a:buFont typeface="+mj-lt"/>
              <a:buAutoNum type="arabicPeriod"/>
            </a:pPr>
            <a:endParaRPr lang="es-MX" dirty="0"/>
          </a:p>
          <a:p>
            <a:r>
              <a:rPr lang="es-MX" dirty="0" smtClean="0">
                <a:solidFill>
                  <a:srgbClr val="00B0F0"/>
                </a:solidFill>
              </a:rPr>
              <a:t>3. Modelos </a:t>
            </a:r>
            <a:r>
              <a:rPr lang="es-MX" dirty="0">
                <a:solidFill>
                  <a:srgbClr val="00B0F0"/>
                </a:solidFill>
              </a:rPr>
              <a:t>de la relación médico - paciente</a:t>
            </a:r>
          </a:p>
          <a:p>
            <a:r>
              <a:rPr lang="es-MX" dirty="0">
                <a:hlinkClick r:id="rId5"/>
              </a:rPr>
              <a:t>http://www.iztacala.unam.mx/rrivas/NOTAS/Notas1Introduccion/etimodelos.html</a:t>
            </a:r>
            <a:endParaRPr lang="es-MX" dirty="0"/>
          </a:p>
          <a:p>
            <a:endParaRPr lang="es-MX" dirty="0" smtClean="0">
              <a:hlinkClick r:id="rId6"/>
            </a:endParaRPr>
          </a:p>
          <a:p>
            <a:r>
              <a:rPr lang="es-MX" u="sng" dirty="0" smtClean="0">
                <a:hlinkClick r:id="rId6"/>
              </a:rPr>
              <a:t>4. La </a:t>
            </a:r>
            <a:r>
              <a:rPr lang="es-MX" u="sng" dirty="0">
                <a:hlinkClick r:id="rId6"/>
              </a:rPr>
              <a:t>ONU y los derechos humanos</a:t>
            </a:r>
            <a:r>
              <a:rPr lang="es-MX" dirty="0"/>
              <a:t> </a:t>
            </a:r>
          </a:p>
          <a:p>
            <a:pPr fontAlgn="ctr"/>
            <a:r>
              <a:rPr lang="es-MX" dirty="0">
                <a:hlinkClick r:id="rId7"/>
              </a:rPr>
              <a:t>www.un.org/es/rights/overview/</a:t>
            </a:r>
            <a:endParaRPr lang="es-MX" dirty="0"/>
          </a:p>
          <a:p>
            <a:pPr fontAlgn="ctr"/>
            <a:r>
              <a:rPr lang="es-MX" dirty="0" smtClean="0">
                <a:hlinkClick r:id="rId8"/>
              </a:rPr>
              <a:t>https</a:t>
            </a:r>
            <a:r>
              <a:rPr lang="es-MX" dirty="0">
                <a:hlinkClick r:id="rId8"/>
              </a:rPr>
              <a:t>://es.wikisource.org/wiki/C%C3%B3digo_de_Hammurabi:_</a:t>
            </a:r>
            <a:r>
              <a:rPr lang="es-MX" dirty="0" smtClean="0">
                <a:hlinkClick r:id="rId8"/>
              </a:rPr>
              <a:t>Leyes_151_a_200</a:t>
            </a:r>
            <a:endParaRPr lang="es-MX" dirty="0"/>
          </a:p>
        </p:txBody>
      </p:sp>
      <p:sp>
        <p:nvSpPr>
          <p:cNvPr id="7" name="CuadroTexto 6"/>
          <p:cNvSpPr txBox="1"/>
          <p:nvPr/>
        </p:nvSpPr>
        <p:spPr>
          <a:xfrm>
            <a:off x="3707904" y="1988840"/>
            <a:ext cx="1542410" cy="369332"/>
          </a:xfrm>
          <a:prstGeom prst="rect">
            <a:avLst/>
          </a:prstGeom>
          <a:noFill/>
        </p:spPr>
        <p:txBody>
          <a:bodyPr wrap="none" rtlCol="0">
            <a:spAutoFit/>
          </a:bodyPr>
          <a:lstStyle/>
          <a:p>
            <a:r>
              <a:rPr lang="es-MX" b="1" dirty="0" smtClean="0"/>
              <a:t>BIBLIOGRAFÍA</a:t>
            </a:r>
            <a:endParaRPr lang="es-MX" b="1" dirty="0"/>
          </a:p>
        </p:txBody>
      </p:sp>
    </p:spTree>
    <p:extLst>
      <p:ext uri="{BB962C8B-B14F-4D97-AF65-F5344CB8AC3E}">
        <p14:creationId xmlns:p14="http://schemas.microsoft.com/office/powerpoint/2010/main" val="33452674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sz="half" idx="4294967295"/>
          </p:nvPr>
        </p:nvSpPr>
        <p:spPr>
          <a:xfrm>
            <a:off x="971599" y="1988840"/>
            <a:ext cx="7101247" cy="3064986"/>
          </a:xfrm>
        </p:spPr>
        <p:txBody>
          <a:bodyPr>
            <a:normAutofit/>
          </a:bodyPr>
          <a:lstStyle/>
          <a:p>
            <a:pPr marL="0" indent="0">
              <a:buNone/>
            </a:pPr>
            <a:endParaRPr lang="es-MX" sz="2000" dirty="0" smtClean="0"/>
          </a:p>
          <a:p>
            <a:pPr marL="0" indent="0">
              <a:buNone/>
            </a:pP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611560" y="2060848"/>
            <a:ext cx="7848872" cy="3970318"/>
          </a:xfrm>
          <a:prstGeom prst="rect">
            <a:avLst/>
          </a:prstGeom>
        </p:spPr>
        <p:txBody>
          <a:bodyPr wrap="square">
            <a:spAutoFit/>
          </a:bodyPr>
          <a:lstStyle/>
          <a:p>
            <a:endParaRPr lang="es-MX" dirty="0" smtClean="0"/>
          </a:p>
          <a:p>
            <a:r>
              <a:rPr lang="es-MX" dirty="0" smtClean="0">
                <a:hlinkClick r:id="rId3"/>
              </a:rPr>
              <a:t>5.http</a:t>
            </a:r>
            <a:r>
              <a:rPr lang="es-MX" dirty="0">
                <a:hlinkClick r:id="rId3"/>
              </a:rPr>
              <a:t>://</a:t>
            </a:r>
            <a:r>
              <a:rPr lang="es-MX" dirty="0" smtClean="0">
                <a:hlinkClick r:id="rId3"/>
              </a:rPr>
              <a:t>www.innsz.mx/opencms/contenido/investigacion/comiteEtica/helsinki.html</a:t>
            </a:r>
            <a:endParaRPr lang="es-MX" dirty="0" smtClean="0"/>
          </a:p>
          <a:p>
            <a:endParaRPr lang="es-MX" dirty="0" smtClean="0"/>
          </a:p>
          <a:p>
            <a:r>
              <a:rPr lang="es-MX" dirty="0" smtClean="0">
                <a:solidFill>
                  <a:srgbClr val="003399"/>
                </a:solidFill>
                <a:hlinkClick r:id="rId4"/>
              </a:rPr>
              <a:t>6. https</a:t>
            </a:r>
            <a:r>
              <a:rPr lang="es-MX" dirty="0">
                <a:solidFill>
                  <a:srgbClr val="003399"/>
                </a:solidFill>
                <a:hlinkClick r:id="rId4"/>
              </a:rPr>
              <a:t>://</a:t>
            </a:r>
            <a:r>
              <a:rPr lang="es-MX" dirty="0" smtClean="0">
                <a:solidFill>
                  <a:srgbClr val="003399"/>
                </a:solidFill>
                <a:hlinkClick r:id="rId4"/>
              </a:rPr>
              <a:t>encrypted-tbn0.gstatic.com/images?q=tbn:ANd9GcTpwG-4GCOEwV-csJIxnU5bQ8R3AhC3pHtU4eVwhKsJSpgdgnNx</a:t>
            </a:r>
            <a:endParaRPr lang="es-MX" dirty="0" smtClean="0">
              <a:solidFill>
                <a:srgbClr val="003399"/>
              </a:solidFill>
            </a:endParaRPr>
          </a:p>
          <a:p>
            <a:endParaRPr lang="es-MX" dirty="0">
              <a:solidFill>
                <a:srgbClr val="003399"/>
              </a:solidFill>
            </a:endParaRPr>
          </a:p>
          <a:p>
            <a:r>
              <a:rPr lang="es-MX" dirty="0" smtClean="0">
                <a:solidFill>
                  <a:srgbClr val="003399"/>
                </a:solidFill>
                <a:hlinkClick r:id="rId5"/>
              </a:rPr>
              <a:t>7.https://www.bing.com/images/search?q=libre+tr%c3%a1nsito+de+personas&amp;FORM=HDRSC2</a:t>
            </a:r>
            <a:endParaRPr lang="es-MX" dirty="0" smtClean="0">
              <a:solidFill>
                <a:srgbClr val="003399"/>
              </a:solidFill>
            </a:endParaRPr>
          </a:p>
          <a:p>
            <a:endParaRPr lang="es-MX" dirty="0">
              <a:solidFill>
                <a:srgbClr val="003399"/>
              </a:solidFill>
            </a:endParaRPr>
          </a:p>
          <a:p>
            <a:r>
              <a:rPr lang="es-MX" dirty="0" smtClean="0">
                <a:solidFill>
                  <a:srgbClr val="003399"/>
                </a:solidFill>
              </a:rPr>
              <a:t>8.https://www.bing.com/images/search?q=deberes+de+los+m%c3%a9dicos+en+general&amp;view=detailv2&amp;&amp;id=347C2F4AF8D0AFDD8A5FC0A541EA099ADA2C163A&amp;selectedIndex=864&amp;ccid=XFoa3lea&amp;simid=608046003112578559&amp;thid=OIP.M5c5a1ade579a7e310046bb6a2e0c8487o0&amp;ajaxhist=0</a:t>
            </a:r>
            <a:endParaRPr lang="es-MX" dirty="0">
              <a:solidFill>
                <a:srgbClr val="003399"/>
              </a:solidFill>
            </a:endParaRPr>
          </a:p>
        </p:txBody>
      </p:sp>
      <p:pic>
        <p:nvPicPr>
          <p:cNvPr id="5" name="Imagen 4"/>
          <p:cNvPicPr>
            <a:picLocks noChangeAspect="1"/>
          </p:cNvPicPr>
          <p:nvPr/>
        </p:nvPicPr>
        <p:blipFill>
          <a:blip r:embed="rId6"/>
          <a:stretch>
            <a:fillRect/>
          </a:stretch>
        </p:blipFill>
        <p:spPr>
          <a:xfrm>
            <a:off x="3752016" y="1951309"/>
            <a:ext cx="1639966" cy="493819"/>
          </a:xfrm>
          <a:prstGeom prst="rect">
            <a:avLst/>
          </a:prstGeom>
        </p:spPr>
      </p:pic>
    </p:spTree>
    <p:extLst>
      <p:ext uri="{BB962C8B-B14F-4D97-AF65-F5344CB8AC3E}">
        <p14:creationId xmlns:p14="http://schemas.microsoft.com/office/powerpoint/2010/main" val="32035727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sz="half" idx="4294967295"/>
          </p:nvPr>
        </p:nvSpPr>
        <p:spPr>
          <a:xfrm>
            <a:off x="971599" y="1988840"/>
            <a:ext cx="7101247" cy="3064986"/>
          </a:xfrm>
        </p:spPr>
        <p:txBody>
          <a:bodyPr>
            <a:normAutofit/>
          </a:bodyPr>
          <a:lstStyle/>
          <a:p>
            <a:pPr marL="0" indent="0">
              <a:buNone/>
            </a:pPr>
            <a:endParaRPr lang="es-MX" sz="2000" dirty="0" smtClean="0"/>
          </a:p>
          <a:p>
            <a:pPr marL="0" indent="0">
              <a:buNone/>
            </a:pPr>
            <a:endParaRPr lang="es-MX"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996488" y="2060848"/>
            <a:ext cx="7151022" cy="2862322"/>
          </a:xfrm>
          <a:prstGeom prst="rect">
            <a:avLst/>
          </a:prstGeom>
        </p:spPr>
        <p:txBody>
          <a:bodyPr wrap="square">
            <a:spAutoFit/>
          </a:bodyPr>
          <a:lstStyle/>
          <a:p>
            <a:endParaRPr lang="es-MX" dirty="0" smtClean="0"/>
          </a:p>
          <a:p>
            <a:r>
              <a:rPr lang="es-MX" dirty="0" smtClean="0">
                <a:hlinkClick r:id="rId3"/>
              </a:rPr>
              <a:t>9.https</a:t>
            </a:r>
            <a:r>
              <a:rPr lang="es-MX" dirty="0">
                <a:hlinkClick r:id="rId3"/>
              </a:rPr>
              <a:t>://www.bing.com/images/search?q=deberes%20de%20los%20m%C3%A9dicos%20HACIA%20LOS%20ENFERMOS&amp;qs=n&amp;form=QBIRMH&amp;pq=deberes%20de%20los%20m%C3%A9dicos%20hacia%20los%20enfermos&amp;sc=0-23&amp;sp=-1&amp;sk</a:t>
            </a:r>
            <a:r>
              <a:rPr lang="es-MX" dirty="0" smtClean="0"/>
              <a:t>=</a:t>
            </a:r>
          </a:p>
          <a:p>
            <a:endParaRPr lang="es-MX" dirty="0">
              <a:solidFill>
                <a:srgbClr val="003399"/>
              </a:solidFill>
            </a:endParaRPr>
          </a:p>
          <a:p>
            <a:r>
              <a:rPr lang="es-MX" dirty="0" smtClean="0">
                <a:solidFill>
                  <a:srgbClr val="003399"/>
                </a:solidFill>
              </a:rPr>
              <a:t>10.https</a:t>
            </a:r>
            <a:r>
              <a:rPr lang="es-MX" dirty="0">
                <a:solidFill>
                  <a:srgbClr val="003399"/>
                </a:solidFill>
              </a:rPr>
              <a:t>://www.google.com.mx/search?q=deberes+del+medico+para+con+sus+colegas&amp;rlz=1C2BLWB_enMX587MX587&amp;biw=1024&amp;bih=494&amp;source=lnms&amp;tbm=isch&amp;sa=X&amp;ved=0ahUKEwiE_sOim9PPAhXrDcAKHdQxD-sQ_AUIBigB</a:t>
            </a:r>
          </a:p>
        </p:txBody>
      </p:sp>
      <p:sp>
        <p:nvSpPr>
          <p:cNvPr id="11" name="CuadroTexto 10"/>
          <p:cNvSpPr txBox="1"/>
          <p:nvPr/>
        </p:nvSpPr>
        <p:spPr>
          <a:xfrm>
            <a:off x="3707904" y="1988840"/>
            <a:ext cx="1542410" cy="369332"/>
          </a:xfrm>
          <a:prstGeom prst="rect">
            <a:avLst/>
          </a:prstGeom>
          <a:noFill/>
        </p:spPr>
        <p:txBody>
          <a:bodyPr wrap="none" rtlCol="0">
            <a:spAutoFit/>
          </a:bodyPr>
          <a:lstStyle/>
          <a:p>
            <a:r>
              <a:rPr lang="es-MX" b="1" dirty="0" smtClean="0"/>
              <a:t>BIBLIOGRAFÍA</a:t>
            </a:r>
            <a:endParaRPr lang="es-MX" b="1" dirty="0"/>
          </a:p>
        </p:txBody>
      </p:sp>
    </p:spTree>
    <p:extLst>
      <p:ext uri="{BB962C8B-B14F-4D97-AF65-F5344CB8AC3E}">
        <p14:creationId xmlns:p14="http://schemas.microsoft.com/office/powerpoint/2010/main" val="34268479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971600" y="1988840"/>
            <a:ext cx="3607748" cy="4156720"/>
          </a:xfrm>
        </p:spPr>
        <p:txBody>
          <a:bodyPr>
            <a:normAutofit/>
          </a:bodyPr>
          <a:lstStyle/>
          <a:p>
            <a:pPr marL="0" indent="0" algn="just">
              <a:buNone/>
            </a:pPr>
            <a:endParaRPr lang="es-MX" sz="2400" dirty="0" smtClean="0"/>
          </a:p>
          <a:p>
            <a:pPr marL="0" indent="0" algn="just">
              <a:buNone/>
            </a:pPr>
            <a:endParaRPr lang="es-MX" sz="2400" dirty="0"/>
          </a:p>
          <a:p>
            <a:pPr marL="0" indent="0" algn="just">
              <a:buNone/>
            </a:pPr>
            <a:r>
              <a:rPr lang="es-MX" sz="2400" dirty="0" smtClean="0"/>
              <a:t>La</a:t>
            </a:r>
            <a:r>
              <a:rPr lang="es-MX" sz="2400" dirty="0"/>
              <a:t> </a:t>
            </a:r>
            <a:r>
              <a:rPr lang="es-MX" sz="2400" dirty="0">
                <a:hlinkClick r:id="rId2"/>
              </a:rPr>
              <a:t>Declaración Universal de los Derechos Humanos</a:t>
            </a:r>
            <a:r>
              <a:rPr lang="es-MX" sz="2400" dirty="0"/>
              <a:t> es la piedra angular en la historia de estos derechos. </a:t>
            </a:r>
          </a:p>
        </p:txBody>
      </p:sp>
      <p:pic>
        <p:nvPicPr>
          <p:cNvPr id="4" name="Imagen 10" descr="http://www.uaemex.mx/images/cabecer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AutoShape 2" descr="https://encrypted-tbn3.gstatic.com/images?q=tbn:ANd9GcRH2RxOFlW-LCdL_1cgsun9bn5GiuYQEhBKI5w7tGr4TcuaiwELnXt2Yv3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4" descr="https://encrypted-tbn0.gstatic.com/images?q=tbn:ANd9GcSJtFtWdVeObCC1L1wqYCBGCiqggFGNizhDZeO_r1ON3o6Gyadv"/>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1" name="Picture 7" descr="Resultado de imagen para simbolo derechos human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5422" y="2420888"/>
            <a:ext cx="3152727"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718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971599" y="1988840"/>
            <a:ext cx="4132105" cy="3744416"/>
          </a:xfrm>
        </p:spPr>
        <p:txBody>
          <a:bodyPr>
            <a:normAutofit/>
          </a:bodyPr>
          <a:lstStyle/>
          <a:p>
            <a:pPr marL="0" indent="0" algn="just">
              <a:buNone/>
            </a:pPr>
            <a:endParaRPr lang="es-MX" sz="2400" dirty="0" smtClean="0"/>
          </a:p>
          <a:p>
            <a:pPr marL="0" indent="0" algn="just">
              <a:buNone/>
            </a:pPr>
            <a:r>
              <a:rPr lang="es-MX" sz="2400" dirty="0" smtClean="0"/>
              <a:t>Mediante </a:t>
            </a:r>
            <a:r>
              <a:rPr lang="es-MX" sz="2400" dirty="0"/>
              <a:t>esta Declaración, los Estados se comprometieron a asegurar que todos los seres humanos, ricos y pobres, fuertes y débiles, hombres y mujeres, de todas las razas y religiones, son tratados de manera igualitaria.</a:t>
            </a:r>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3074" name="Picture 2" descr="Resultado de imagen para simbolo derechos human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3705" y="2492896"/>
            <a:ext cx="2880320"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9277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971600" y="1988840"/>
            <a:ext cx="3607748" cy="4156720"/>
          </a:xfrm>
        </p:spPr>
        <p:txBody>
          <a:bodyPr>
            <a:normAutofit/>
          </a:bodyPr>
          <a:lstStyle/>
          <a:p>
            <a:pPr marL="0" indent="0" algn="just">
              <a:buNone/>
            </a:pPr>
            <a:r>
              <a:rPr lang="es-MX" sz="2400" dirty="0"/>
              <a:t>Establece que los seres humanos nacen libres e iguales en dignidad y derechos y que tienen derecho a la vida, la libertad y la seguridad de su persona, a la libertad de expresión, a no ser esclavizados, a un juicio justo y a la igualdad ante la ley. </a:t>
            </a:r>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4100" name="Picture 4" descr="Resultado de imagen para simbolo derechos human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3" y="2276872"/>
            <a:ext cx="3284823"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07723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971600" y="2464011"/>
            <a:ext cx="3240360" cy="3192844"/>
          </a:xfrm>
        </p:spPr>
        <p:txBody>
          <a:bodyPr>
            <a:normAutofit/>
          </a:bodyPr>
          <a:lstStyle/>
          <a:p>
            <a:pPr marL="0" indent="0" algn="just">
              <a:buNone/>
            </a:pPr>
            <a:r>
              <a:rPr lang="es-MX" sz="2400" dirty="0" smtClean="0"/>
              <a:t>También </a:t>
            </a:r>
            <a:r>
              <a:rPr lang="es-MX" sz="2400" dirty="0"/>
              <a:t>a la libertad de circulación, a una nacionalidad, a contraer matrimonio y fundar una familia así como a un trabajo y a un salario igualitario.</a:t>
            </a:r>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1026" name="Picture 2" descr="https://tse1.mm.bing.net/th?&amp;id=OIP.M3689f437febea59f76d36cb2c214dd66o0&amp;w=300&amp;h=225&amp;c=0&amp;pid=1.9&amp;rs=0&amp;p=0&amp;r=0">
            <a:hlinkClick r:id="rId3" tooltip="Ver detalles de imágene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5" y="2636912"/>
            <a:ext cx="3720412" cy="2736304"/>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4486280" y="5542006"/>
            <a:ext cx="3662117" cy="353943"/>
          </a:xfrm>
          <a:prstGeom prst="rect">
            <a:avLst/>
          </a:prstGeom>
        </p:spPr>
        <p:txBody>
          <a:bodyPr wrap="square">
            <a:spAutoFit/>
          </a:bodyPr>
          <a:lstStyle/>
          <a:p>
            <a:r>
              <a:rPr lang="es-MX" sz="1700" dirty="0" smtClean="0">
                <a:effectLst/>
              </a:rPr>
              <a:t>jpegrightofresidence.wordpress.com</a:t>
            </a:r>
            <a:endParaRPr lang="es-MX" sz="1700" dirty="0"/>
          </a:p>
        </p:txBody>
      </p:sp>
    </p:spTree>
    <p:extLst>
      <p:ext uri="{BB962C8B-B14F-4D97-AF65-F5344CB8AC3E}">
        <p14:creationId xmlns:p14="http://schemas.microsoft.com/office/powerpoint/2010/main" val="582987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y Humanismo</a:t>
            </a:r>
            <a:endParaRPr lang="es-MX" dirty="0"/>
          </a:p>
        </p:txBody>
      </p:sp>
      <p:sp>
        <p:nvSpPr>
          <p:cNvPr id="3" name="2 Subtítulo"/>
          <p:cNvSpPr>
            <a:spLocks noGrp="1"/>
          </p:cNvSpPr>
          <p:nvPr>
            <p:ph idx="1"/>
          </p:nvPr>
        </p:nvSpPr>
        <p:spPr>
          <a:xfrm>
            <a:off x="971600" y="2852936"/>
            <a:ext cx="2160240" cy="2448272"/>
          </a:xfrm>
        </p:spPr>
        <p:txBody>
          <a:bodyPr>
            <a:normAutofit/>
          </a:bodyPr>
          <a:lstStyle/>
          <a:p>
            <a:pPr marL="0" indent="0" algn="just">
              <a:buNone/>
            </a:pPr>
            <a:r>
              <a:rPr lang="es-MX" sz="2200" dirty="0" smtClean="0"/>
              <a:t>Gracias </a:t>
            </a:r>
            <a:r>
              <a:rPr lang="es-MX" sz="2200" dirty="0"/>
              <a:t>a su aceptación por países de todo el mundo ha adquirido un gran peso moral</a:t>
            </a:r>
            <a:r>
              <a:rPr lang="es-MX" sz="2200" dirty="0" smtClean="0"/>
              <a:t>.</a:t>
            </a:r>
            <a:r>
              <a:rPr lang="es-MX" sz="2200" dirty="0"/>
              <a:t/>
            </a:r>
            <a:br>
              <a:rPr lang="es-MX" sz="2200" dirty="0"/>
            </a:br>
            <a:endParaRPr lang="es-MX" sz="2200" dirty="0"/>
          </a:p>
        </p:txBody>
      </p:sp>
      <p:pic>
        <p:nvPicPr>
          <p:cNvPr id="4" name="Imagen 10"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49" y="457200"/>
            <a:ext cx="6972300" cy="11620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5 Conector recto"/>
          <p:cNvCxnSpPr/>
          <p:nvPr/>
        </p:nvCxnSpPr>
        <p:spPr>
          <a:xfrm>
            <a:off x="1085849" y="457200"/>
            <a:ext cx="0" cy="116205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085849" y="1619794"/>
            <a:ext cx="6986998" cy="0"/>
          </a:xfrm>
          <a:prstGeom prst="line">
            <a:avLst/>
          </a:prstGeom>
          <a:ln w="38100">
            <a:solidFill>
              <a:srgbClr val="FFFF00"/>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971600" y="457200"/>
            <a:ext cx="0" cy="1315616"/>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971600" y="1772816"/>
            <a:ext cx="7101247" cy="0"/>
          </a:xfrm>
          <a:prstGeom prst="line">
            <a:avLst/>
          </a:prstGeom>
          <a:ln w="38100">
            <a:solidFill>
              <a:schemeClr val="accent3">
                <a:lumMod val="75000"/>
              </a:schemeClr>
            </a:solidFill>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5122" name="Picture 2" descr="Resultado de imagen para simbolo derechos human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0180" y="2348880"/>
            <a:ext cx="4397970"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645540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TotalTime>
  <Words>2123</Words>
  <Application>Microsoft Office PowerPoint</Application>
  <PresentationFormat>Presentación en pantalla (4:3)</PresentationFormat>
  <Paragraphs>192</Paragraphs>
  <Slides>43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43</vt:i4>
      </vt:variant>
    </vt:vector>
  </HeadingPairs>
  <TitlesOfParts>
    <vt:vector size="47" baseType="lpstr">
      <vt:lpstr>Arial</vt:lpstr>
      <vt:lpstr>Calibri</vt:lpstr>
      <vt:lpstr>Wingdings 3</vt:lpstr>
      <vt:lpstr>Tema de Office</vt:lpstr>
      <vt:lpstr> Centro Universitario UAEM Amecameca Licenciatura en Nutrición   Unidad de Competencia III Ética Aplicada Importancia de los Derechos humanos y códigos médicos   Elaborado por M. en E. S. Narciso Campero Garnica  Unidad de Aprendizaje: Ética y Humanismo        Créditos institucionales  4                                                                                                             Octubre 2016 </vt:lpstr>
      <vt:lpstr>Presentación de PowerPoint</vt:lpstr>
      <vt:lpstr>Presentación de PowerPoint</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lpstr>Ética y Humanismo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Centro Universitario UAEM Amecameca Licenciatura en Nutrición   Unidad de Competencia 3 Ética Aplicada   Elaborado por M. en E. S. Narciso Campero Garnica  Unidad de Aprendizaje: Ética y Humanismo        Créditos institucionales  4                                                                                                             Octubre 2016</dc:title>
  <dc:creator>Narciso</dc:creator>
  <cp:lastModifiedBy>Redes Melchor</cp:lastModifiedBy>
  <cp:revision>25</cp:revision>
  <dcterms:created xsi:type="dcterms:W3CDTF">2016-10-11T01:52:55Z</dcterms:created>
  <dcterms:modified xsi:type="dcterms:W3CDTF">2016-10-12T20:57:19Z</dcterms:modified>
</cp:coreProperties>
</file>