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38"/>
  </p:handoutMasterIdLst>
  <p:sldIdLst>
    <p:sldId id="256" r:id="rId2"/>
    <p:sldId id="344" r:id="rId3"/>
    <p:sldId id="345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346" r:id="rId13"/>
    <p:sldId id="288" r:id="rId14"/>
    <p:sldId id="347" r:id="rId15"/>
    <p:sldId id="299" r:id="rId16"/>
    <p:sldId id="300" r:id="rId17"/>
    <p:sldId id="298" r:id="rId18"/>
    <p:sldId id="289" r:id="rId19"/>
    <p:sldId id="290" r:id="rId20"/>
    <p:sldId id="292" r:id="rId21"/>
    <p:sldId id="293" r:id="rId22"/>
    <p:sldId id="294" r:id="rId23"/>
    <p:sldId id="348" r:id="rId24"/>
    <p:sldId id="295" r:id="rId25"/>
    <p:sldId id="301" r:id="rId26"/>
    <p:sldId id="302" r:id="rId27"/>
    <p:sldId id="305" r:id="rId28"/>
    <p:sldId id="306" r:id="rId29"/>
    <p:sldId id="307" r:id="rId30"/>
    <p:sldId id="308" r:id="rId31"/>
    <p:sldId id="309" r:id="rId32"/>
    <p:sldId id="310" r:id="rId33"/>
    <p:sldId id="311" r:id="rId34"/>
    <p:sldId id="296" r:id="rId35"/>
    <p:sldId id="297" r:id="rId36"/>
    <p:sldId id="342" r:id="rId37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39" autoAdjust="0"/>
    <p:restoredTop sz="86329" autoAdjust="0"/>
  </p:normalViewPr>
  <p:slideViewPr>
    <p:cSldViewPr>
      <p:cViewPr varScale="1">
        <p:scale>
          <a:sx n="78" d="100"/>
          <a:sy n="78" d="100"/>
        </p:scale>
        <p:origin x="-11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D242F-98EC-49F1-9D18-66B068DA2B4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11394-5B19-4D94-A214-280E03077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8360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6611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882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94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0861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631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5837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025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7111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0362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6842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0410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C1B2D-37B1-43F1-A2DA-05A0BA005D4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433F5-7FF3-4BE1-A8D0-F017634F79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8031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bvs.insp.mx/local/File/CARTA%20DER.%20G.%20PACIENTES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iztacala.unam.mx/rrivas/NOTAS/Notas1Introduccion/etimodelos.html" TargetMode="External"/><Relationship Id="rId4" Type="http://schemas.openxmlformats.org/officeDocument/2006/relationships/hyperlink" Target="https://www.google.com.mx/url?sa=t&amp;rct=j&amp;q=&amp;esrc=s&amp;source=web&amp;cd=1&amp;cad=rja&amp;uact=8&amp;ved=0ahUKEwjWjIThr-vKAhWkk4MKHRvPDdgQFggbMAA&amp;url=http://www.medigraphic.com/pdfs/cirgen/cg-2011/cgs112c.pdf&amp;usg=AFQjCNEK87UMevmmzEj6S6FBGGq7DQmmsA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lo.org.mx/scielo.php?script=sci_arttext&amp;pid=S0187-57952009000100008&amp;lng=es&amp;tlng=e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source.org/wiki/C%C3%B3digo_de_Hammurabi:_Leyes_151_a_20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google.com.mx/search?q=genoma+humano&amp;client=firefox-b&amp;source=lnms&amp;tbm=isch&amp;sa=X&amp;ved=0ahUKEwi2_LHaudbPAhWFPD4KHce2DqsQ_AUICCgB&amp;biw=1280&amp;bih=667" TargetMode="External"/><Relationship Id="rId4" Type="http://schemas.openxmlformats.org/officeDocument/2006/relationships/hyperlink" Target="http://www.innsz.mx/opencms/contenido/investigacion/comiteEtica/helsinki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4176463"/>
          </a:xfrm>
        </p:spPr>
        <p:txBody>
          <a:bodyPr>
            <a:normAutofit fontScale="90000"/>
          </a:bodyPr>
          <a:lstStyle/>
          <a:p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>Centro Universitario </a:t>
            </a:r>
            <a:r>
              <a:rPr lang="es-MX" sz="2700" dirty="0"/>
              <a:t>UAEM </a:t>
            </a:r>
            <a:r>
              <a:rPr lang="es-MX" sz="2700" dirty="0" smtClean="0"/>
              <a:t>Amecameca</a:t>
            </a:r>
            <a:br>
              <a:rPr lang="es-MX" sz="2700" dirty="0" smtClean="0"/>
            </a:br>
            <a:r>
              <a:rPr lang="es-MX" sz="2400" dirty="0" smtClean="0"/>
              <a:t>Licenciatura en Nutrición </a:t>
            </a:r>
            <a:br>
              <a:rPr lang="es-MX" sz="2400" dirty="0" smtClean="0"/>
            </a:b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b="1" dirty="0"/>
              <a:t>Unidad de Competencia III</a:t>
            </a:r>
            <a:br>
              <a:rPr lang="es-MX" sz="2400" b="1" dirty="0"/>
            </a:br>
            <a:r>
              <a:rPr lang="es-MX" sz="2400" dirty="0"/>
              <a:t>Ética Aplicada</a:t>
            </a:r>
            <a:r>
              <a:rPr lang="es-MX" sz="2400" b="1" dirty="0"/>
              <a:t/>
            </a:r>
            <a:br>
              <a:rPr lang="es-MX" sz="2400" b="1" dirty="0"/>
            </a:br>
            <a:r>
              <a:rPr lang="es-MX" sz="1100" b="1" dirty="0" smtClean="0"/>
              <a:t/>
            </a:r>
            <a:br>
              <a:rPr lang="es-MX" sz="1100" b="1" dirty="0" smtClean="0"/>
            </a:br>
            <a:r>
              <a:rPr lang="es-MX" sz="2400" b="1" dirty="0" smtClean="0"/>
              <a:t>Problemas </a:t>
            </a:r>
            <a:r>
              <a:rPr lang="es-MX" sz="2400" b="1" dirty="0"/>
              <a:t>actuales de la Bioética</a:t>
            </a:r>
            <a:r>
              <a:rPr lang="es-MX" sz="2400" b="1" dirty="0" smtClean="0"/>
              <a:t/>
            </a:r>
            <a:br>
              <a:rPr lang="es-MX" sz="2400" b="1" dirty="0" smtClean="0"/>
            </a:br>
            <a:r>
              <a:rPr lang="es-MX" sz="1300" b="1" dirty="0" smtClean="0"/>
              <a:t/>
            </a:r>
            <a:br>
              <a:rPr lang="es-MX" sz="1300" b="1" dirty="0" smtClean="0"/>
            </a:br>
            <a:r>
              <a:rPr lang="es-MX" sz="1300" dirty="0"/>
              <a:t/>
            </a:r>
            <a:br>
              <a:rPr lang="es-MX" sz="1300" dirty="0"/>
            </a:br>
            <a:r>
              <a:rPr lang="es-MX" sz="2200" dirty="0" smtClean="0"/>
              <a:t>Elaborado por M. en E. S. Narciso Campero Garnica</a:t>
            </a:r>
            <a:r>
              <a:rPr lang="es-MX" sz="2200" dirty="0"/>
              <a:t/>
            </a:r>
            <a:br>
              <a:rPr lang="es-MX" sz="2200" dirty="0"/>
            </a:br>
            <a:r>
              <a:rPr lang="es-MX" sz="2200" dirty="0"/>
              <a:t/>
            </a:r>
            <a:br>
              <a:rPr lang="es-MX" sz="2200" dirty="0"/>
            </a:br>
            <a:r>
              <a:rPr lang="es-MX" sz="2200" dirty="0" smtClean="0"/>
              <a:t>Unidad de Aprendizaje: Ética </a:t>
            </a:r>
            <a:r>
              <a:rPr lang="es-MX" sz="2200" dirty="0"/>
              <a:t>y </a:t>
            </a:r>
            <a:r>
              <a:rPr lang="es-MX" sz="2200" dirty="0" smtClean="0"/>
              <a:t>Humanismo        Créditos institucionales  4</a:t>
            </a:r>
            <a:br>
              <a:rPr lang="es-MX" sz="2200" dirty="0" smtClean="0"/>
            </a:br>
            <a:r>
              <a:rPr lang="es-MX" sz="2200" dirty="0" smtClean="0"/>
              <a:t/>
            </a:r>
            <a:br>
              <a:rPr lang="es-MX" sz="2200" dirty="0" smtClean="0"/>
            </a:br>
            <a:r>
              <a:rPr lang="es-MX" sz="2200" dirty="0" smtClean="0"/>
              <a:t>                                                                                                          </a:t>
            </a:r>
            <a:r>
              <a:rPr lang="es-MX" sz="2000" dirty="0" smtClean="0"/>
              <a:t>Octubre 2016</a:t>
            </a:r>
            <a:r>
              <a:rPr lang="es-MX" sz="2000" dirty="0"/>
              <a:t/>
            </a:r>
            <a:br>
              <a:rPr lang="es-MX" sz="2000" dirty="0"/>
            </a:br>
            <a:endParaRPr lang="es-MX" sz="2000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1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4294967295"/>
          </p:nvPr>
        </p:nvSpPr>
        <p:spPr>
          <a:xfrm>
            <a:off x="0" y="1989138"/>
            <a:ext cx="7100888" cy="42100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 descr="http://tse1.mm.bing.net/th?&amp;id=OIP.Ma62ab493243cfa0324686f0d5df1cff8o0&amp;w=300&amp;h=225&amp;c=0&amp;pid=1.9&amp;rs=0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927" y="2865588"/>
            <a:ext cx="4198143" cy="3148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971600" y="2092206"/>
            <a:ext cx="3446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B) La relación médico-paciente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114225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4294967295"/>
          </p:nvPr>
        </p:nvSpPr>
        <p:spPr>
          <a:xfrm>
            <a:off x="971600" y="1989138"/>
            <a:ext cx="3600399" cy="421005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es-MX" sz="2000" dirty="0" smtClean="0"/>
          </a:p>
          <a:p>
            <a:pPr marL="0" indent="0" algn="r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971600" y="2570979"/>
            <a:ext cx="35506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La relación médico-paciente era tan natural en la práctica de la medicina que no se hablaba de ella. No se escribía. </a:t>
            </a:r>
          </a:p>
        </p:txBody>
      </p:sp>
      <p:pic>
        <p:nvPicPr>
          <p:cNvPr id="13314" name="Picture 2" descr="http://tse1.mm.bing.net/th?&amp;id=OIP.Ma690bf2fd64acfc0eae9553999afcce0o0&amp;w=198&amp;h=168&amp;c=0&amp;pid=1.9&amp;rs=0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360" y="2540602"/>
            <a:ext cx="3082789" cy="261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43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971600" y="3068960"/>
            <a:ext cx="35506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Su </a:t>
            </a:r>
            <a:r>
              <a:rPr lang="es-MX" sz="2400" dirty="0"/>
              <a:t>existencia </a:t>
            </a:r>
            <a:r>
              <a:rPr lang="es-MX" sz="2400" dirty="0" smtClean="0"/>
              <a:t>se </a:t>
            </a:r>
            <a:r>
              <a:rPr lang="es-MX" sz="2400" dirty="0"/>
              <a:t>consideraba un </a:t>
            </a:r>
            <a:r>
              <a:rPr lang="es-MX" sz="2400" dirty="0" smtClean="0"/>
              <a:t>hecho, como </a:t>
            </a:r>
            <a:r>
              <a:rPr lang="es-MX" sz="2400" dirty="0"/>
              <a:t>base del trabajo del médico con el </a:t>
            </a:r>
            <a:r>
              <a:rPr lang="es-MX" sz="2400" dirty="0" smtClean="0"/>
              <a:t>enfermo. </a:t>
            </a:r>
            <a:endParaRPr lang="es-MX" sz="2400" dirty="0"/>
          </a:p>
        </p:txBody>
      </p:sp>
      <p:sp>
        <p:nvSpPr>
          <p:cNvPr id="7" name="AutoShape 2" descr="Resultado de imagen para RELACIÓN MÉDICO-PACIENTE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564" y="2906341"/>
            <a:ext cx="3570889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43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467544" y="2636912"/>
            <a:ext cx="2952328" cy="26642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1800" dirty="0"/>
          </a:p>
          <a:p>
            <a:pPr marL="0" indent="0" algn="just">
              <a:buNone/>
            </a:pPr>
            <a:r>
              <a:rPr lang="es-MX" sz="2400" dirty="0" smtClean="0"/>
              <a:t>Se </a:t>
            </a:r>
            <a:r>
              <a:rPr lang="es-MX" sz="2400" dirty="0" smtClean="0"/>
              <a:t>empieza</a:t>
            </a:r>
            <a:r>
              <a:rPr lang="es-MX" sz="2400" dirty="0" smtClean="0"/>
              <a:t> </a:t>
            </a:r>
            <a:r>
              <a:rPr lang="es-MX" sz="2400" dirty="0"/>
              <a:t>a hablar de </a:t>
            </a:r>
            <a:r>
              <a:rPr lang="es-MX" sz="2400" dirty="0" smtClean="0"/>
              <a:t>esta </a:t>
            </a:r>
            <a:r>
              <a:rPr lang="es-MX" sz="2400" dirty="0"/>
              <a:t>relación </a:t>
            </a:r>
            <a:r>
              <a:rPr lang="es-MX" sz="2400" dirty="0" smtClean="0"/>
              <a:t>cuando </a:t>
            </a:r>
            <a:r>
              <a:rPr lang="es-MX" sz="2400" dirty="0"/>
              <a:t>se empieza a sentir con alarma que se está perdiendo. </a:t>
            </a:r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Resultado de imagen para relación médico pacien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907" y="2636912"/>
            <a:ext cx="513891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02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3466728" cy="41373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1800" dirty="0"/>
          </a:p>
          <a:p>
            <a:pPr marL="0" indent="0" algn="just">
              <a:buNone/>
            </a:pPr>
            <a:r>
              <a:rPr lang="es-MX" sz="2400" dirty="0" smtClean="0"/>
              <a:t>Con </a:t>
            </a:r>
            <a:r>
              <a:rPr lang="es-MX" sz="2400" dirty="0"/>
              <a:t>el avance de la ciencia y tecnología el acto médico empieza a depender en gran parte </a:t>
            </a:r>
            <a:r>
              <a:rPr lang="es-MX" sz="2400" dirty="0" smtClean="0"/>
              <a:t>de su uso en el </a:t>
            </a:r>
            <a:r>
              <a:rPr lang="es-MX" sz="2400" dirty="0"/>
              <a:t>diagnóstico y tratamiento y </a:t>
            </a:r>
            <a:r>
              <a:rPr lang="es-MX" sz="2400" dirty="0" smtClean="0"/>
              <a:t>pareciera </a:t>
            </a:r>
            <a:r>
              <a:rPr lang="es-MX" sz="2400" dirty="0"/>
              <a:t>que la presencia curadora del médico </a:t>
            </a:r>
            <a:r>
              <a:rPr lang="es-MX" sz="2400" dirty="0" smtClean="0"/>
              <a:t>pierde</a:t>
            </a:r>
            <a:r>
              <a:rPr lang="es-MX" sz="2400" dirty="0" smtClean="0"/>
              <a:t> </a:t>
            </a:r>
            <a:r>
              <a:rPr lang="es-MX" sz="2400" dirty="0"/>
              <a:t>importancia. </a:t>
            </a:r>
            <a:endParaRPr lang="es-MX" sz="2400" dirty="0" smtClean="0"/>
          </a:p>
          <a:p>
            <a:pPr marL="0" indent="0">
              <a:buNone/>
            </a:pPr>
            <a:endParaRPr lang="es-MX" sz="2400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Resultado de imagen para relación médico pacien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67385"/>
            <a:ext cx="3024336" cy="366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11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3394720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000" dirty="0"/>
          </a:p>
          <a:p>
            <a:pPr marL="0" indent="0" algn="just">
              <a:buNone/>
            </a:pPr>
            <a:endParaRPr lang="es-MX" sz="1800" dirty="0" smtClean="0"/>
          </a:p>
          <a:p>
            <a:pPr marL="0" indent="0" algn="just">
              <a:buNone/>
            </a:pPr>
            <a:r>
              <a:rPr lang="es-MX" sz="2000" dirty="0" smtClean="0"/>
              <a:t>¿Es </a:t>
            </a:r>
            <a:r>
              <a:rPr lang="es-MX" sz="2000" dirty="0"/>
              <a:t>importante que subsista </a:t>
            </a:r>
            <a:r>
              <a:rPr lang="es-MX" sz="2000" dirty="0" smtClean="0"/>
              <a:t>esta relación aún </a:t>
            </a:r>
            <a:r>
              <a:rPr lang="es-MX" sz="2000" dirty="0"/>
              <a:t>en los tiempos </a:t>
            </a:r>
            <a:r>
              <a:rPr lang="es-MX" sz="2000" dirty="0" smtClean="0"/>
              <a:t> </a:t>
            </a:r>
            <a:r>
              <a:rPr lang="es-MX" sz="2000" dirty="0"/>
              <a:t>en que la medicina se sustenta en la utilización </a:t>
            </a:r>
            <a:r>
              <a:rPr lang="es-MX" sz="2000" dirty="0" smtClean="0"/>
              <a:t>de </a:t>
            </a:r>
            <a:r>
              <a:rPr lang="es-MX" sz="2000" dirty="0"/>
              <a:t>métodos de diagnóstico y tratamiento que parecen ser el paradigma de la medicina </a:t>
            </a:r>
            <a:r>
              <a:rPr lang="es-MX" sz="2000" dirty="0" smtClean="0"/>
              <a:t>actual?.</a:t>
            </a:r>
            <a:endParaRPr lang="es-MX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2353050"/>
            <a:ext cx="4320480" cy="3236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67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467544" y="2132856"/>
            <a:ext cx="2808312" cy="37772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La </a:t>
            </a:r>
            <a:r>
              <a:rPr lang="es-MX" sz="2400" dirty="0"/>
              <a:t>respuesta es </a:t>
            </a:r>
            <a:r>
              <a:rPr lang="es-MX" sz="2400" dirty="0" smtClean="0"/>
              <a:t>SÍ</a:t>
            </a:r>
            <a:r>
              <a:rPr lang="es-MX" sz="2400" dirty="0" smtClean="0"/>
              <a:t>. Las nuevas técnicas y </a:t>
            </a:r>
            <a:r>
              <a:rPr lang="es-MX" sz="2400" dirty="0"/>
              <a:t>procedimientos enriquecen los recursos del médico, pero no sustituyen el poder terapéutico de una buena </a:t>
            </a:r>
            <a:r>
              <a:rPr lang="es-MX" sz="2400" dirty="0" smtClean="0"/>
              <a:t>relación.</a:t>
            </a:r>
            <a:endParaRPr lang="es-MX" sz="2400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Resultado de imagen para relación médico pacien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204864"/>
            <a:ext cx="4062213" cy="287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36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457199" y="1916832"/>
            <a:ext cx="7931225" cy="42093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 smtClean="0"/>
              <a:t>A continuación se </a:t>
            </a:r>
            <a:r>
              <a:rPr lang="es-MX" sz="2400" dirty="0" smtClean="0"/>
              <a:t>presentan</a:t>
            </a:r>
            <a:r>
              <a:rPr lang="es-MX" sz="2400" dirty="0" smtClean="0"/>
              <a:t> </a:t>
            </a:r>
            <a:r>
              <a:rPr lang="es-MX" sz="2400" dirty="0"/>
              <a:t>diversos modelos de relación </a:t>
            </a:r>
            <a:r>
              <a:rPr lang="es-MX" sz="2400" dirty="0" smtClean="0"/>
              <a:t>médico-paciente</a:t>
            </a:r>
            <a:endParaRPr lang="es-MX" sz="2400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https://encrypted-tbn2.gstatic.com/images?q=tbn:ANd9GcTSuTBP9hXhNIIbcGDJKk6ltMU4Qi82IbE0qU2tqnT2MB3VlG3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2936752"/>
            <a:ext cx="7133172" cy="298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92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4294967295"/>
          </p:nvPr>
        </p:nvSpPr>
        <p:spPr>
          <a:xfrm>
            <a:off x="971600" y="2196560"/>
            <a:ext cx="3384376" cy="3240062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Modelo </a:t>
            </a:r>
            <a:r>
              <a:rPr lang="es-MX" sz="2400" dirty="0" smtClean="0"/>
              <a:t>paternalista</a:t>
            </a:r>
          </a:p>
          <a:p>
            <a:pPr marL="0" indent="0" algn="just">
              <a:buNone/>
            </a:pPr>
            <a:r>
              <a:rPr lang="es-MX" sz="2400" dirty="0"/>
              <a:t>P</a:t>
            </a:r>
            <a:r>
              <a:rPr lang="es-MX" sz="2400" dirty="0" smtClean="0"/>
              <a:t>revalece </a:t>
            </a:r>
            <a:r>
              <a:rPr lang="es-MX" sz="2400" dirty="0"/>
              <a:t>la actitud autoritaria del </a:t>
            </a:r>
            <a:r>
              <a:rPr lang="es-MX" sz="2400" dirty="0" smtClean="0"/>
              <a:t>médico; </a:t>
            </a:r>
            <a:r>
              <a:rPr lang="es-MX" sz="2400" dirty="0"/>
              <a:t>el enfermo sólo acata las indicaciones, </a:t>
            </a:r>
            <a:r>
              <a:rPr lang="es-MX" sz="2400" dirty="0" smtClean="0"/>
              <a:t>no se toma</a:t>
            </a:r>
            <a:r>
              <a:rPr lang="es-MX" sz="2400" dirty="0" smtClean="0"/>
              <a:t> </a:t>
            </a:r>
            <a:r>
              <a:rPr lang="es-MX" sz="2400" dirty="0"/>
              <a:t>en cuenta su opinión, dudas o temores. </a:t>
            </a:r>
          </a:p>
          <a:p>
            <a:pPr marL="0" indent="0" algn="just">
              <a:buNone/>
            </a:pPr>
            <a:endParaRPr lang="es-MX" sz="2000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Resultado de imagen para relación médico pacien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846" y="2564904"/>
            <a:ext cx="3342133" cy="250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4294967295"/>
          </p:nvPr>
        </p:nvSpPr>
        <p:spPr>
          <a:xfrm>
            <a:off x="961907" y="1916832"/>
            <a:ext cx="3551238" cy="42100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000" b="1" dirty="0" smtClean="0"/>
          </a:p>
          <a:p>
            <a:pPr marL="0" indent="0" algn="just">
              <a:buNone/>
            </a:pPr>
            <a:r>
              <a:rPr lang="es-MX" sz="2400" b="1" dirty="0" smtClean="0"/>
              <a:t>Modelo informativo</a:t>
            </a:r>
          </a:p>
          <a:p>
            <a:pPr marL="0" indent="0" algn="just">
              <a:buNone/>
            </a:pPr>
            <a:endParaRPr lang="es-MX" sz="2400" b="1" dirty="0"/>
          </a:p>
          <a:p>
            <a:pPr marL="0" indent="0" algn="just">
              <a:buNone/>
            </a:pPr>
            <a:r>
              <a:rPr lang="es-MX" sz="2400" dirty="0" smtClean="0"/>
              <a:t>El objetivo </a:t>
            </a:r>
            <a:r>
              <a:rPr lang="es-MX" sz="2400" dirty="0"/>
              <a:t>es proporcionar al paciente toda la información relevante para que pueda elegir la intervención que </a:t>
            </a:r>
            <a:r>
              <a:rPr lang="es-MX" sz="2400" dirty="0" smtClean="0"/>
              <a:t>desee.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061" y="3212976"/>
            <a:ext cx="3702921" cy="208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393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87624" y="1916832"/>
            <a:ext cx="7017190" cy="3970318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defRPr/>
            </a:pPr>
            <a:r>
              <a:rPr lang="es-MX" sz="2400" dirty="0">
                <a:solidFill>
                  <a:srgbClr val="0E1107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	La mayor parte de las transparencias </a:t>
            </a:r>
            <a:r>
              <a:rPr lang="es-MX" sz="2400" dirty="0" smtClean="0">
                <a:solidFill>
                  <a:srgbClr val="0E1107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resaltan</a:t>
            </a:r>
            <a:r>
              <a:rPr lang="es-MX" sz="2400" dirty="0" smtClean="0">
                <a:solidFill>
                  <a:srgbClr val="0E1107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solidFill>
                  <a:srgbClr val="0E1107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temas principales de los contenidos en las “notas resumidas”. En tanto que las ayudas visuales sirven para ilustrar las exposiciones. Al comienzo de la sesión de trabajo, se entregará a los estudiantes </a:t>
            </a:r>
            <a:r>
              <a:rPr lang="es-MX" sz="2400" dirty="0" smtClean="0">
                <a:solidFill>
                  <a:srgbClr val="0E1107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material impreso</a:t>
            </a:r>
            <a:r>
              <a:rPr lang="es-MX" sz="2400" dirty="0" smtClean="0">
                <a:solidFill>
                  <a:srgbClr val="0E1107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solidFill>
                  <a:srgbClr val="0E1107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las transparencias que serán utilizadas.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181225" y="395288"/>
            <a:ext cx="5662613" cy="882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es-MX" sz="2400" b="1" i="1" dirty="0">
                <a:solidFill>
                  <a:srgbClr val="0E1107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GUIÓN EXPLICATIVO PARA EL EMPLEO DEL PRESENTE MATERIAL</a:t>
            </a:r>
          </a:p>
        </p:txBody>
      </p:sp>
      <p:sp>
        <p:nvSpPr>
          <p:cNvPr id="10246" name="AutoShape 2" descr="Resultado de imagen para profes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>
              <a:latin typeface="Arial" charset="0"/>
            </a:endParaRPr>
          </a:p>
        </p:txBody>
      </p:sp>
      <p:sp>
        <p:nvSpPr>
          <p:cNvPr id="10247" name="AutoShape 4" descr="Resultado de imagen para profesor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6126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4294967295"/>
          </p:nvPr>
        </p:nvSpPr>
        <p:spPr>
          <a:xfrm>
            <a:off x="937871" y="1900038"/>
            <a:ext cx="3551238" cy="4210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/>
              <a:t>Modelo </a:t>
            </a:r>
            <a:r>
              <a:rPr lang="es-MX" sz="2400" b="1" dirty="0" smtClean="0"/>
              <a:t>interpretativo</a:t>
            </a:r>
          </a:p>
          <a:p>
            <a:pPr marL="0" indent="0" algn="just">
              <a:buNone/>
            </a:pP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/>
              <a:t>El objetivo </a:t>
            </a:r>
            <a:r>
              <a:rPr lang="es-MX" sz="2400" dirty="0" smtClean="0"/>
              <a:t> </a:t>
            </a:r>
            <a:r>
              <a:rPr lang="es-MX" sz="2400" dirty="0"/>
              <a:t>es determinar los valores del paciente y qué es lo que realmente </a:t>
            </a:r>
            <a:r>
              <a:rPr lang="es-MX" sz="2400" dirty="0" smtClean="0"/>
              <a:t>desea para ayudarle a </a:t>
            </a:r>
            <a:r>
              <a:rPr lang="es-MX" sz="2400" dirty="0"/>
              <a:t>elegir, </a:t>
            </a:r>
            <a:r>
              <a:rPr lang="es-MX" sz="2400" dirty="0" smtClean="0"/>
              <a:t>de </a:t>
            </a:r>
            <a:r>
              <a:rPr lang="es-MX" sz="2400" dirty="0"/>
              <a:t>las intervenciones médicas </a:t>
            </a:r>
            <a:r>
              <a:rPr lang="es-MX" sz="2400" dirty="0" smtClean="0"/>
              <a:t>disponibles, las </a:t>
            </a:r>
            <a:r>
              <a:rPr lang="es-MX" sz="2400" dirty="0"/>
              <a:t>que satisfagan sus valores.</a:t>
            </a:r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s://sp.yimg.com/xj/th?id=OIP.M5d49f36ed87517b427491ee9a164251bo0&amp;pid=15.1&amp;P=0&amp;w=171&amp;h=1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505" y="2204863"/>
            <a:ext cx="3434644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59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4294967295"/>
          </p:nvPr>
        </p:nvSpPr>
        <p:spPr>
          <a:xfrm>
            <a:off x="1076349" y="2082566"/>
            <a:ext cx="3279627" cy="4210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/>
              <a:t>Modelo deliberativo</a:t>
            </a:r>
            <a:r>
              <a:rPr lang="es-MX" sz="2400" dirty="0"/>
              <a:t/>
            </a:r>
            <a:br>
              <a:rPr lang="es-MX" sz="2400" dirty="0"/>
            </a:br>
            <a:endParaRPr lang="es-MX" sz="2400" dirty="0" smtClean="0"/>
          </a:p>
          <a:p>
            <a:pPr marL="0" indent="0" algn="just">
              <a:buNone/>
            </a:pPr>
            <a:r>
              <a:rPr lang="es-MX" sz="2400" dirty="0" smtClean="0"/>
              <a:t>El </a:t>
            </a:r>
            <a:r>
              <a:rPr lang="es-MX" sz="2400" dirty="0"/>
              <a:t>objeto de la relación es </a:t>
            </a:r>
            <a:r>
              <a:rPr lang="es-MX" sz="2400" dirty="0" smtClean="0"/>
              <a:t>auxiliar </a:t>
            </a:r>
            <a:r>
              <a:rPr lang="es-MX" sz="2400" dirty="0"/>
              <a:t>al paciente a </a:t>
            </a:r>
            <a:r>
              <a:rPr lang="es-MX" sz="2400" dirty="0" smtClean="0"/>
              <a:t>determinar      </a:t>
            </a:r>
            <a:r>
              <a:rPr lang="es-MX" sz="2400" dirty="0"/>
              <a:t>y </a:t>
            </a:r>
            <a:r>
              <a:rPr lang="es-MX" sz="2400" dirty="0" smtClean="0"/>
              <a:t>     elegir </a:t>
            </a:r>
          </a:p>
          <a:p>
            <a:pPr marL="0" indent="0" algn="just">
              <a:buNone/>
            </a:pPr>
            <a:r>
              <a:rPr lang="es-MX" sz="2400" dirty="0" smtClean="0"/>
              <a:t>los </a:t>
            </a:r>
            <a:r>
              <a:rPr lang="es-MX" sz="2400" dirty="0"/>
              <a:t>mejores valores </a:t>
            </a:r>
            <a:r>
              <a:rPr lang="es-MX" sz="2400" dirty="0"/>
              <a:t>relacionados con su salud y que pueden desarrollarse en el acto </a:t>
            </a:r>
            <a:r>
              <a:rPr lang="es-MX" sz="2400" dirty="0" smtClean="0"/>
              <a:t>clínico.</a:t>
            </a:r>
            <a:r>
              <a:rPr lang="es-MX" sz="2400" dirty="0"/>
              <a:t> </a:t>
            </a:r>
            <a:endParaRPr lang="es-MX" sz="2400" dirty="0" smtClean="0"/>
          </a:p>
          <a:p>
            <a:pPr marL="0" indent="0">
              <a:buNone/>
            </a:pPr>
            <a:endParaRPr lang="es-MX" sz="2400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2089784"/>
            <a:ext cx="2766069" cy="376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78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854007" y="2060848"/>
            <a:ext cx="3668216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b="1" dirty="0"/>
              <a:t>C</a:t>
            </a:r>
            <a:r>
              <a:rPr lang="es-MX" sz="2000" b="1" dirty="0" smtClean="0"/>
              <a:t>) Plantas </a:t>
            </a:r>
            <a:r>
              <a:rPr lang="es-MX" sz="2000" b="1" dirty="0" smtClean="0"/>
              <a:t>transgénicas</a:t>
            </a:r>
          </a:p>
          <a:p>
            <a:pPr marL="0" indent="0">
              <a:buNone/>
            </a:pPr>
            <a:endParaRPr lang="es-MX" sz="2000" b="1" dirty="0" smtClean="0"/>
          </a:p>
          <a:p>
            <a:pPr marL="0" indent="0">
              <a:buNone/>
            </a:pPr>
            <a:endParaRPr lang="es-MX" sz="2000" b="1" dirty="0"/>
          </a:p>
          <a:p>
            <a:pPr marL="0" indent="0">
              <a:buNone/>
            </a:pPr>
            <a:endParaRPr lang="es-MX" sz="2000" b="1" dirty="0" smtClean="0"/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400" dirty="0"/>
              <a:t>La bioética </a:t>
            </a:r>
            <a:r>
              <a:rPr lang="es-MX" sz="2400" dirty="0" smtClean="0"/>
              <a:t>se </a:t>
            </a:r>
            <a:r>
              <a:rPr lang="es-MX" sz="2400" dirty="0"/>
              <a:t>desarrolla a partir de la manipulación del genoma de los seres vivos. 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utoShape 2" descr="Resultado de imagen para genoma huma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4" descr="Resultado de imagen para genoma human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80926"/>
            <a:ext cx="2736304" cy="2860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832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827584" y="1988840"/>
            <a:ext cx="3668216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sz="2000" dirty="0" smtClean="0"/>
          </a:p>
          <a:p>
            <a:pPr marL="0" indent="0" algn="just">
              <a:buNone/>
            </a:pPr>
            <a:r>
              <a:rPr lang="es-MX" sz="2400" dirty="0" smtClean="0"/>
              <a:t>La diversidad de opiniones en torno </a:t>
            </a:r>
            <a:r>
              <a:rPr lang="es-MX" sz="2400" dirty="0"/>
              <a:t>a los </a:t>
            </a:r>
            <a:r>
              <a:rPr lang="es-MX" sz="2400" dirty="0" smtClean="0"/>
              <a:t>alimentos </a:t>
            </a:r>
            <a:r>
              <a:rPr lang="es-MX" sz="2400" dirty="0"/>
              <a:t>transgénicos está </a:t>
            </a:r>
            <a:r>
              <a:rPr lang="es-MX" sz="2400" dirty="0" smtClean="0"/>
              <a:t>marcada </a:t>
            </a:r>
            <a:r>
              <a:rPr lang="es-MX" sz="2400" dirty="0"/>
              <a:t>por cuestiones éticas.</a:t>
            </a:r>
            <a:endParaRPr lang="es-MX" sz="2400" dirty="0" smtClean="0"/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432" y="2708920"/>
            <a:ext cx="3835939" cy="2736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43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978856" y="2299104"/>
            <a:ext cx="3607748" cy="26642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En </a:t>
            </a:r>
            <a:r>
              <a:rPr lang="es-MX" sz="2400" dirty="0"/>
              <a:t>Europa </a:t>
            </a:r>
            <a:r>
              <a:rPr lang="es-MX" sz="2400" dirty="0" smtClean="0"/>
              <a:t> </a:t>
            </a:r>
            <a:r>
              <a:rPr lang="es-MX" sz="2400" dirty="0"/>
              <a:t>existen cadenas de supermercados y tiendas de alimentos </a:t>
            </a:r>
            <a:r>
              <a:rPr lang="es-MX" sz="2400" dirty="0" smtClean="0"/>
              <a:t> </a:t>
            </a:r>
            <a:r>
              <a:rPr lang="es-MX" sz="2400" dirty="0"/>
              <a:t>que se han comprometido </a:t>
            </a:r>
            <a:r>
              <a:rPr lang="es-MX" sz="2400" dirty="0" smtClean="0"/>
              <a:t> </a:t>
            </a:r>
            <a:r>
              <a:rPr lang="es-MX" sz="2400" dirty="0"/>
              <a:t>a no vender alimentos con contenido de OGM.</a:t>
            </a:r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media4.picsearch.com/is?7a26KEwacp5RCdyJyTRUYS6sxsGs2-aiPXFGo2jIJrQ&amp;height=1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2132856"/>
            <a:ext cx="2996791" cy="299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40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964251" y="3068960"/>
            <a:ext cx="3607748" cy="20486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/>
              <a:t>Otro aspecto ético es el </a:t>
            </a:r>
            <a:r>
              <a:rPr lang="es-MX" sz="2400" dirty="0" smtClean="0"/>
              <a:t>de l</a:t>
            </a:r>
            <a:r>
              <a:rPr lang="es-MX" sz="2400" dirty="0" smtClean="0"/>
              <a:t>os </a:t>
            </a:r>
            <a:r>
              <a:rPr lang="es-MX" sz="2400" dirty="0"/>
              <a:t>efectos de la agricultura </a:t>
            </a:r>
            <a:r>
              <a:rPr lang="es-MX" sz="2400" dirty="0" smtClean="0"/>
              <a:t>industrializada sobre el </a:t>
            </a:r>
            <a:r>
              <a:rPr lang="es-MX" sz="2400" dirty="0" smtClean="0"/>
              <a:t>ambiente</a:t>
            </a:r>
            <a:endParaRPr lang="es-MX" sz="2400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http://media2.picsearch.com/is?6isMFSmfe9reiPdUkJvZ_ODZFT9pWk-imt6ar_RAe8Q&amp;height=2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3342133" cy="339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9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971600" y="2420888"/>
            <a:ext cx="3607748" cy="234565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sz="2400" dirty="0" smtClean="0"/>
              <a:t>Estos efectos, </a:t>
            </a:r>
            <a:r>
              <a:rPr lang="es-MX" sz="2400" dirty="0"/>
              <a:t>provenientes del modelo de la </a:t>
            </a:r>
            <a:r>
              <a:rPr lang="es-MX" sz="2400" dirty="0" smtClean="0"/>
              <a:t>RV, </a:t>
            </a:r>
            <a:r>
              <a:rPr lang="es-MX" sz="2400" dirty="0" smtClean="0"/>
              <a:t>fueron </a:t>
            </a:r>
            <a:r>
              <a:rPr lang="es-MX" sz="2400" dirty="0" smtClean="0"/>
              <a:t>catastróficos. Los niveles en que se </a:t>
            </a:r>
            <a:r>
              <a:rPr lang="es-MX" sz="2400" dirty="0"/>
              <a:t>han vertido agroquímicos </a:t>
            </a:r>
            <a:r>
              <a:rPr lang="es-MX" sz="2400" dirty="0" smtClean="0"/>
              <a:t> </a:t>
            </a:r>
            <a:r>
              <a:rPr lang="es-MX" sz="2400" dirty="0"/>
              <a:t>al suelo y al agua </a:t>
            </a:r>
            <a:r>
              <a:rPr lang="es-MX" sz="2400" dirty="0" smtClean="0"/>
              <a:t>resultan realmente</a:t>
            </a:r>
            <a:r>
              <a:rPr lang="es-MX" sz="2400" dirty="0" smtClean="0"/>
              <a:t> </a:t>
            </a:r>
            <a:r>
              <a:rPr lang="es-MX" sz="2400" dirty="0"/>
              <a:t>peligrosos.</a:t>
            </a:r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http://media3.picsearch.com/is?p2J_yGAf5cb0hFe_2OYDTvYwIsAb9gsbnJGVmdputHA&amp;height=1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996" y="2420888"/>
            <a:ext cx="3679861" cy="234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62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971600" y="2790137"/>
            <a:ext cx="3607748" cy="26642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La </a:t>
            </a:r>
            <a:r>
              <a:rPr lang="es-MX" sz="2400" dirty="0"/>
              <a:t>industria biotecnológica </a:t>
            </a:r>
            <a:r>
              <a:rPr lang="es-MX" sz="2400" dirty="0" smtClean="0"/>
              <a:t>argumenta que </a:t>
            </a:r>
            <a:r>
              <a:rPr lang="es-MX" sz="2400" dirty="0"/>
              <a:t>los cultivos transgénicos representan un </a:t>
            </a:r>
            <a:r>
              <a:rPr lang="es-MX" sz="2400" dirty="0" smtClean="0"/>
              <a:t>avance que </a:t>
            </a:r>
            <a:r>
              <a:rPr lang="es-MX" sz="2400" dirty="0"/>
              <a:t>puede llevar a la disminución de la aplicación de </a:t>
            </a:r>
            <a:r>
              <a:rPr lang="es-MX" sz="2400" dirty="0" smtClean="0"/>
              <a:t>insecticidas.</a:t>
            </a:r>
            <a:endParaRPr lang="es-MX" sz="2400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04864"/>
            <a:ext cx="2302718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680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971600" y="1988840"/>
            <a:ext cx="3607748" cy="4156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Por otro lado, l</a:t>
            </a:r>
            <a:r>
              <a:rPr lang="es-MX" sz="2400" dirty="0" smtClean="0"/>
              <a:t>a discusión surge en torno a que los </a:t>
            </a:r>
            <a:r>
              <a:rPr lang="es-MX" sz="2400" dirty="0"/>
              <a:t>cultivos resistentes a herbicidas permiten una aplicación amplia de </a:t>
            </a:r>
            <a:r>
              <a:rPr lang="es-MX" sz="2400" dirty="0" smtClean="0"/>
              <a:t>agroquímicos, eliminando </a:t>
            </a:r>
            <a:r>
              <a:rPr lang="es-MX" sz="2400" dirty="0"/>
              <a:t>toda clase de malezas tanto dañinas para los cultivos como inocuas o </a:t>
            </a:r>
            <a:r>
              <a:rPr lang="es-MX" sz="2400" dirty="0" smtClean="0"/>
              <a:t>benéficas.</a:t>
            </a:r>
            <a:endParaRPr lang="es-MX" sz="2400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http://media4.picsearch.com/is?SoSGpFAu8P1uZbS1ltX_knv8FfCd3C_JQbodnuadMj8&amp;height=2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846" y="2420888"/>
            <a:ext cx="324802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85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971600" y="1988840"/>
            <a:ext cx="3607748" cy="4156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/>
              <a:t>Otro aspecto ético </a:t>
            </a:r>
            <a:r>
              <a:rPr lang="es-MX" sz="2400" dirty="0" smtClean="0"/>
              <a:t>es </a:t>
            </a:r>
            <a:r>
              <a:rPr lang="es-MX" sz="2400" dirty="0"/>
              <a:t>el concerniente a los cultivos transgénicos industriales </a:t>
            </a:r>
            <a:r>
              <a:rPr lang="es-MX" sz="2400" dirty="0" smtClean="0"/>
              <a:t>, ya que </a:t>
            </a:r>
            <a:r>
              <a:rPr lang="es-MX" sz="2400" dirty="0"/>
              <a:t>la transformación acarrea fuertes impactos, </a:t>
            </a:r>
            <a:r>
              <a:rPr lang="es-MX" sz="2400" dirty="0" smtClean="0"/>
              <a:t>en virtud de que </a:t>
            </a:r>
            <a:r>
              <a:rPr lang="es-MX" sz="2400" dirty="0"/>
              <a:t>se busca transformar a la planta en un reactor industrial para producir fármacos, combustibles o plásticos.</a:t>
            </a:r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media3.picsearch.com/is?kGDgIqMHmh3QfyGYWStMm55U-cXbGXp5aUc3pYFZ0-Q&amp;height=2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347" y="2060848"/>
            <a:ext cx="3493499" cy="319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6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CuadroTexto"/>
          <p:cNvSpPr txBox="1">
            <a:spLocks noChangeArrowheads="1"/>
          </p:cNvSpPr>
          <p:nvPr/>
        </p:nvSpPr>
        <p:spPr bwMode="auto">
          <a:xfrm>
            <a:off x="3419475" y="549275"/>
            <a:ext cx="2258952" cy="58477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MX" altLang="es-MX" sz="3200" b="1" dirty="0" smtClean="0">
                <a:solidFill>
                  <a:srgbClr val="0E1107"/>
                </a:solidFill>
                <a:latin typeface="Arial" charset="0"/>
              </a:rPr>
              <a:t>OBJETIVO</a:t>
            </a:r>
          </a:p>
        </p:txBody>
      </p:sp>
      <p:sp>
        <p:nvSpPr>
          <p:cNvPr id="11267" name="1 CuadroTexto"/>
          <p:cNvSpPr txBox="1">
            <a:spLocks noChangeArrowheads="1"/>
          </p:cNvSpPr>
          <p:nvPr/>
        </p:nvSpPr>
        <p:spPr bwMode="auto">
          <a:xfrm>
            <a:off x="1187450" y="2133600"/>
            <a:ext cx="705643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alumno será capaz de comprender los problemas actuales de la salud, la medicina, la bioética y la nutrición desde una perspectiva ética, así como los máximos códigos de los derechos humanos. 	</a:t>
            </a:r>
          </a:p>
        </p:txBody>
      </p:sp>
    </p:spTree>
    <p:extLst>
      <p:ext uri="{BB962C8B-B14F-4D97-AF65-F5344CB8AC3E}">
        <p14:creationId xmlns:p14="http://schemas.microsoft.com/office/powerpoint/2010/main" val="371585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971600" y="2420888"/>
            <a:ext cx="3607748" cy="28132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La polémica </a:t>
            </a:r>
            <a:r>
              <a:rPr lang="es-MX" sz="2400" dirty="0"/>
              <a:t>gira en torno a si es ético transformar plantas alimenticias así, por los evidentes riesgos de liberar estas nuevas variedades en el ambiente. </a:t>
            </a:r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4" name="Picture 6" descr="http://media2.picsearch.com/is?0xBoVaKLQXYpZRKq5NRDOTHGaYj9P5X1HtdAXGpW7ns&amp;height=1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348" y="2420888"/>
            <a:ext cx="3735658" cy="2813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45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     D) Eutanasia</a:t>
            </a: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137483"/>
              </p:ext>
            </p:extLst>
          </p:nvPr>
        </p:nvGraphicFramePr>
        <p:xfrm>
          <a:off x="1085849" y="2564904"/>
          <a:ext cx="6986997" cy="2293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999"/>
                <a:gridCol w="2328999"/>
                <a:gridCol w="2328999"/>
              </a:tblGrid>
              <a:tr h="2293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400" b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Eutanasia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“ </a:t>
                      </a:r>
                      <a:r>
                        <a:rPr lang="es-MX" sz="24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muerte </a:t>
                      </a:r>
                      <a:r>
                        <a:rPr lang="es-MX" sz="24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buena”. </a:t>
                      </a:r>
                      <a:r>
                        <a:rPr lang="es-MX" sz="24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/>
                      </a:r>
                      <a:br>
                        <a:rPr lang="es-MX" sz="24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</a:br>
                      <a:endParaRPr lang="es-MX" sz="2400" b="0" dirty="0" smtClean="0"/>
                    </a:p>
                    <a:p>
                      <a:endParaRPr lang="es-MX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jurídicamente: </a:t>
                      </a:r>
                      <a:r>
                        <a:rPr lang="es-MX" sz="2000" dirty="0" smtClean="0"/>
                        <a:t>muerte sin sufrimiento físico provocada por propia voluntad de un enfermo incurable.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989" y="2636912"/>
            <a:ext cx="2347147" cy="2446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42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971600" y="2564904"/>
            <a:ext cx="3607748" cy="2304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400" dirty="0" smtClean="0"/>
          </a:p>
          <a:p>
            <a:pPr marL="0" indent="0" algn="just">
              <a:buNone/>
            </a:pPr>
            <a:r>
              <a:rPr lang="es-MX" sz="2000" dirty="0" smtClean="0"/>
              <a:t>En </a:t>
            </a:r>
            <a:r>
              <a:rPr lang="es-MX" sz="2000" dirty="0"/>
              <a:t>la </a:t>
            </a:r>
            <a:r>
              <a:rPr lang="es-MX" sz="2000" dirty="0" smtClean="0"/>
              <a:t>práctica: administrar </a:t>
            </a:r>
            <a:r>
              <a:rPr lang="es-MX" sz="2000" dirty="0"/>
              <a:t>drogas, fármacos u otras sustancias que alivien el dolor </a:t>
            </a:r>
            <a:r>
              <a:rPr lang="es-MX" sz="2000" dirty="0" smtClean="0"/>
              <a:t>aunque, derivado de ello, </a:t>
            </a:r>
            <a:r>
              <a:rPr lang="es-MX" sz="2000" dirty="0"/>
              <a:t>se acorte la vida. </a:t>
            </a:r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media5.picsearch.com/is?cwCb1wZ7BlGqk5vnlt2k_pvXYAP-XS7I--WeXFOUQAA&amp;height=2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564904"/>
            <a:ext cx="347677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89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1064434" y="1998712"/>
            <a:ext cx="6768752" cy="12142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/>
              <a:t>La </a:t>
            </a:r>
            <a:r>
              <a:rPr lang="es-MX" sz="2400" dirty="0" smtClean="0"/>
              <a:t>aplicación </a:t>
            </a:r>
            <a:r>
              <a:rPr lang="es-MX" sz="2400" dirty="0"/>
              <a:t>de la eutanasia ha sido un problema </a:t>
            </a:r>
            <a:r>
              <a:rPr lang="es-MX" sz="2400" dirty="0" smtClean="0"/>
              <a:t>permanente a lo largo de la </a:t>
            </a:r>
            <a:r>
              <a:rPr lang="es-MX" sz="2400" dirty="0"/>
              <a:t>historia de la </a:t>
            </a:r>
            <a:r>
              <a:rPr lang="es-MX" sz="2400" dirty="0" smtClean="0"/>
              <a:t>humanidad. </a:t>
            </a:r>
            <a:endParaRPr lang="es-MX" sz="2400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http://media1.picsearch.com/is?TZOWu9p1A45fTxQSQC5MrKF3r8o1EYdekmyxaYIwQno&amp;height=19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664" y="3429000"/>
            <a:ext cx="4230670" cy="236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42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4294967295"/>
          </p:nvPr>
        </p:nvSpPr>
        <p:spPr>
          <a:xfrm>
            <a:off x="0" y="1989138"/>
            <a:ext cx="7100888" cy="42100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1071151" y="2228671"/>
            <a:ext cx="71732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>
              <a:hlinkClick r:id="rId3"/>
            </a:endParaRPr>
          </a:p>
          <a:p>
            <a:r>
              <a:rPr lang="es-MX" u="sng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Carta de los derechos generales de las pacientes y los pacientes</a:t>
            </a:r>
          </a:p>
          <a:p>
            <a:r>
              <a:rPr lang="es-MX" dirty="0" smtClean="0">
                <a:hlinkClick r:id="rId3"/>
              </a:rPr>
              <a:t>http</a:t>
            </a:r>
            <a:r>
              <a:rPr lang="es-MX" dirty="0">
                <a:hlinkClick r:id="rId3"/>
              </a:rPr>
              <a:t>://bvs.insp.mx/local/File/CARTA%20DER.%20G.%20PACIENTES.pdf</a:t>
            </a:r>
            <a:endParaRPr lang="es-MX" dirty="0"/>
          </a:p>
          <a:p>
            <a:endParaRPr lang="es-MX" dirty="0" smtClean="0"/>
          </a:p>
          <a:p>
            <a:r>
              <a:rPr lang="es-MX" b="1" dirty="0">
                <a:hlinkClick r:id="rId4"/>
              </a:rPr>
              <a:t>La relación médico-paciente - edigraphic.com</a:t>
            </a:r>
            <a:r>
              <a:rPr lang="es-MX" b="1" dirty="0"/>
              <a:t> </a:t>
            </a:r>
          </a:p>
          <a:p>
            <a:r>
              <a:rPr lang="es-MX" i="1" dirty="0"/>
              <a:t>www.medigraphic.com/pdfs/cirgen/cg-2011/cgs112c.pdf</a:t>
            </a:r>
            <a:endParaRPr lang="es-MX" dirty="0"/>
          </a:p>
          <a:p>
            <a:endParaRPr lang="es-MX" dirty="0"/>
          </a:p>
          <a:p>
            <a:r>
              <a:rPr lang="es-MX" dirty="0"/>
              <a:t>Modelos de la relación médico - paciente</a:t>
            </a:r>
          </a:p>
          <a:p>
            <a:r>
              <a:rPr lang="es-MX" dirty="0">
                <a:hlinkClick r:id="rId5"/>
              </a:rPr>
              <a:t>http://www.iztacala.unam.mx/rrivas/NOTAS/Notas1Introduccion/etimodelos.html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4868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4294967295"/>
          </p:nvPr>
        </p:nvSpPr>
        <p:spPr>
          <a:xfrm>
            <a:off x="0" y="1989138"/>
            <a:ext cx="7100888" cy="30654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971600" y="2274838"/>
            <a:ext cx="715102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 smtClean="0"/>
          </a:p>
          <a:p>
            <a:pPr fontAlgn="ctr"/>
            <a:r>
              <a:rPr lang="es-MX" dirty="0" smtClean="0"/>
              <a:t>Massieu </a:t>
            </a:r>
            <a:r>
              <a:rPr lang="es-MX" dirty="0"/>
              <a:t>Trigo, Yolanda Cristina. (2009). Cultivos y alimentos transgénicos en México: El debate, los actores y las fuerzas sociopolíticas. </a:t>
            </a:r>
            <a:r>
              <a:rPr lang="es-MX" i="1" dirty="0"/>
              <a:t>Argumentos (México, D.F.)</a:t>
            </a:r>
            <a:r>
              <a:rPr lang="es-MX" dirty="0"/>
              <a:t>, </a:t>
            </a:r>
            <a:r>
              <a:rPr lang="es-MX" i="1" dirty="0"/>
              <a:t>22</a:t>
            </a:r>
            <a:r>
              <a:rPr lang="es-MX" dirty="0"/>
              <a:t>(59), 217-243. Recuperado en 12 de octubre de 2016, de </a:t>
            </a:r>
            <a:r>
              <a:rPr lang="es-MX" dirty="0">
                <a:hlinkClick r:id="rId3"/>
              </a:rPr>
              <a:t>http://www.scielo.org.mx/scielo.php?script=sci_arttext&amp;pid=S0187-57952009000100008&amp;lng=es&amp;tlng=es</a:t>
            </a:r>
            <a:r>
              <a:rPr lang="es-MX" dirty="0" smtClean="0"/>
              <a:t>.</a:t>
            </a:r>
          </a:p>
          <a:p>
            <a:pPr fontAlgn="ctr"/>
            <a:endParaRPr lang="es-MX" dirty="0"/>
          </a:p>
          <a:p>
            <a:pPr fontAlgn="ctr"/>
            <a:r>
              <a:rPr lang="es-MX" dirty="0" err="1"/>
              <a:t>Creagh</a:t>
            </a:r>
            <a:r>
              <a:rPr lang="es-MX" dirty="0"/>
              <a:t> Peña, Mabel, Dilema ético de la </a:t>
            </a:r>
            <a:r>
              <a:rPr lang="es-MX" dirty="0" smtClean="0"/>
              <a:t>eutanasia Revista </a:t>
            </a:r>
            <a:r>
              <a:rPr lang="es-MX" dirty="0"/>
              <a:t>Cubana de Salud Pública [en </a:t>
            </a:r>
            <a:r>
              <a:rPr lang="es-MX" dirty="0" smtClean="0"/>
              <a:t>línea</a:t>
            </a:r>
            <a:r>
              <a:rPr lang="es-MX" dirty="0"/>
              <a:t>] 2012, 38 (Marzo-Sin mes) : [Fecha de consulta: 12 de octubre de 2016] Disponible en:&lt;http://www.redalyc.org/articulo.oa?id=21421516014&gt; ISSN </a:t>
            </a:r>
            <a:r>
              <a:rPr lang="es-MX" dirty="0" smtClean="0"/>
              <a:t>0864-3466</a:t>
            </a:r>
          </a:p>
          <a:p>
            <a:pPr font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222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4294967295"/>
          </p:nvPr>
        </p:nvSpPr>
        <p:spPr>
          <a:xfrm>
            <a:off x="0" y="1989138"/>
            <a:ext cx="7100888" cy="30654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971600" y="2274838"/>
            <a:ext cx="71510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s-MX" dirty="0" smtClean="0">
                <a:hlinkClick r:id="rId3"/>
              </a:rPr>
              <a:t>https</a:t>
            </a:r>
            <a:r>
              <a:rPr lang="es-MX" dirty="0">
                <a:hlinkClick r:id="rId3"/>
              </a:rPr>
              <a:t>://es.wikisource.org/wiki/C%C3%B3digo_de_Hammurabi:_Leyes_151_a_200</a:t>
            </a:r>
            <a:endParaRPr lang="es-MX" dirty="0"/>
          </a:p>
          <a:p>
            <a:endParaRPr lang="es-MX" dirty="0" smtClean="0">
              <a:hlinkClick r:id="rId4"/>
            </a:endParaRPr>
          </a:p>
          <a:p>
            <a:r>
              <a:rPr lang="es-MX" dirty="0" smtClean="0">
                <a:hlinkClick r:id="rId4"/>
              </a:rPr>
              <a:t>http</a:t>
            </a:r>
            <a:r>
              <a:rPr lang="es-MX" dirty="0">
                <a:hlinkClick r:id="rId4"/>
              </a:rPr>
              <a:t>://</a:t>
            </a:r>
            <a:r>
              <a:rPr lang="es-MX" dirty="0" smtClean="0">
                <a:hlinkClick r:id="rId4"/>
              </a:rPr>
              <a:t>www.innsz.mx/opencms/contenido/investigacion/comiteEtica/helsinki.html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>
                <a:hlinkClick r:id="rId5"/>
              </a:rPr>
              <a:t>https://</a:t>
            </a:r>
            <a:r>
              <a:rPr lang="es-MX" dirty="0" smtClean="0">
                <a:hlinkClick r:id="rId5"/>
              </a:rPr>
              <a:t>www.google.com.mx/search?q=genoma+humano&amp;client=firefox-b&amp;source=lnms&amp;tbm=isch&amp;sa=X&amp;ved=0ahUKEwi2_LHaudbPAhWFPD4KHce2DqsQ_AUICCgB&amp;biw=1280&amp;bih=667</a:t>
            </a:r>
            <a:endParaRPr lang="es-MX" dirty="0" smtClean="0"/>
          </a:p>
          <a:p>
            <a:endParaRPr lang="es-MX" dirty="0"/>
          </a:p>
          <a:p>
            <a:r>
              <a:rPr lang="es-MX" dirty="0">
                <a:solidFill>
                  <a:srgbClr val="003399"/>
                </a:solidFill>
              </a:rPr>
              <a:t>https://encrypted-tbn0.gstatic.com/images?q=tbn:ANd9GcTpwG-4GCOEwV-csJIxnU5bQ8R3AhC3pHtU4eVwhKsJSpgdgnNx</a:t>
            </a:r>
          </a:p>
          <a:p>
            <a:endParaRPr lang="es-MX" dirty="0" smtClean="0"/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62060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457200" y="2545471"/>
            <a:ext cx="4038600" cy="35806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sz="1000" dirty="0" smtClean="0"/>
          </a:p>
          <a:p>
            <a:pPr marL="0" indent="0">
              <a:buNone/>
            </a:pPr>
            <a:endParaRPr lang="es-MX" sz="1000" dirty="0"/>
          </a:p>
          <a:p>
            <a:pPr marL="0" indent="0">
              <a:buNone/>
            </a:pPr>
            <a:r>
              <a:rPr lang="es-MX" sz="2000" dirty="0" smtClean="0"/>
              <a:t>1</a:t>
            </a:r>
            <a:r>
              <a:rPr lang="es-MX" sz="2000" dirty="0"/>
              <a:t>.- RECIBIR  ATENCIÓN </a:t>
            </a:r>
            <a:r>
              <a:rPr lang="es-MX" sz="2000" dirty="0" smtClean="0"/>
              <a:t>MÉDICA</a:t>
            </a:r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 ADECUADA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10" name="9 Marcador de contenido"/>
          <p:cNvSpPr>
            <a:spLocks noGrp="1"/>
          </p:cNvSpPr>
          <p:nvPr>
            <p:ph sz="half" idx="2"/>
          </p:nvPr>
        </p:nvSpPr>
        <p:spPr>
          <a:xfrm>
            <a:off x="4648200" y="2914803"/>
            <a:ext cx="4038600" cy="3211360"/>
          </a:xfrm>
        </p:spPr>
        <p:txBody>
          <a:bodyPr/>
          <a:lstStyle/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2</a:t>
            </a:r>
            <a:r>
              <a:rPr lang="es-MX" sz="2000" dirty="0"/>
              <a:t>.- RECIBIR TRATO DIGNO  </a:t>
            </a:r>
            <a:r>
              <a:rPr lang="es-MX" sz="2000" dirty="0" smtClean="0"/>
              <a:t>Y</a:t>
            </a:r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 RESPETUOSO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2110922" y="2101816"/>
            <a:ext cx="4349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dirty="0" smtClean="0"/>
              <a:t>Problemas </a:t>
            </a:r>
            <a:r>
              <a:rPr lang="es-MX" sz="2400" dirty="0" smtClean="0"/>
              <a:t>actuales de la </a:t>
            </a:r>
            <a:r>
              <a:rPr lang="es-MX" sz="2400" dirty="0" smtClean="0"/>
              <a:t>Bioética</a:t>
            </a:r>
            <a:endParaRPr lang="es-MX" sz="2400" dirty="0" smtClean="0"/>
          </a:p>
        </p:txBody>
      </p:sp>
      <p:sp>
        <p:nvSpPr>
          <p:cNvPr id="7" name="6 CuadroTexto"/>
          <p:cNvSpPr txBox="1"/>
          <p:nvPr/>
        </p:nvSpPr>
        <p:spPr>
          <a:xfrm flipH="1">
            <a:off x="971597" y="2745526"/>
            <a:ext cx="4176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A) Los derechos de los pacientes</a:t>
            </a:r>
            <a:endParaRPr lang="es-MX" sz="2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77072"/>
            <a:ext cx="28575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639" y="4021846"/>
            <a:ext cx="1564675" cy="175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1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3.- RECIBIR </a:t>
            </a:r>
            <a:r>
              <a:rPr lang="es-MX" sz="2000" dirty="0" smtClean="0"/>
              <a:t>INFORMACIÓN </a:t>
            </a:r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 SUFICIENTE,CLARA</a:t>
            </a:r>
            <a:r>
              <a:rPr lang="es-MX" sz="2000" dirty="0"/>
              <a:t>, OPORTUNA </a:t>
            </a:r>
            <a:r>
              <a:rPr lang="es-MX" sz="2000" dirty="0" smtClean="0"/>
              <a:t>Y</a:t>
            </a:r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 VERAZ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/>
          <a:p>
            <a:pPr marL="0" indent="0">
              <a:buNone/>
            </a:pPr>
            <a:r>
              <a:rPr lang="es-MX" sz="2000" dirty="0"/>
              <a:t>4.- DECIDIR LIBREMENTE SOBRE </a:t>
            </a:r>
            <a:r>
              <a:rPr lang="es-MX" sz="2000" dirty="0" smtClean="0"/>
              <a:t>SU</a:t>
            </a:r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 </a:t>
            </a:r>
            <a:r>
              <a:rPr lang="es-MX" sz="2000" dirty="0"/>
              <a:t>ATENCIÓN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30" y="3356993"/>
            <a:ext cx="3704046" cy="250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http://tse1.mm.bing.net/th?&amp;id=OIP.M137364ca7c8db47b57c576216510eb02o0&amp;w=299&amp;h=127&amp;c=0&amp;pid=1.9&amp;rs=0&amp;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08431"/>
            <a:ext cx="356013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12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5.- OTORGAR O NO </a:t>
            </a:r>
            <a:r>
              <a:rPr lang="es-MX" sz="2000" dirty="0" smtClean="0"/>
              <a:t>SU </a:t>
            </a:r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 CONSENTIMIENTO VÁLIDAMENTE</a:t>
            </a:r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  INFORMADO</a:t>
            </a:r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/>
          <a:p>
            <a:pPr marL="0" indent="0">
              <a:buNone/>
            </a:pPr>
            <a:r>
              <a:rPr lang="es-MX" sz="2000" dirty="0"/>
              <a:t>6.- SER TRATADO </a:t>
            </a:r>
            <a:r>
              <a:rPr lang="es-MX" sz="2000" dirty="0" smtClean="0"/>
              <a:t>CON</a:t>
            </a:r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 </a:t>
            </a:r>
            <a:r>
              <a:rPr lang="es-MX" sz="2000" dirty="0"/>
              <a:t>CONFIDENCIALIDAD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6" name="Picture 4" descr="http://tse1.mm.bing.net/th?&amp;id=OIP.Md95c76724033be492fdae5af9b61f8bfH0&amp;w=299&amp;h=198&amp;c=0&amp;pid=1.9&amp;rs=0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8999"/>
            <a:ext cx="3342133" cy="253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tse1.mm.bing.net/th?&amp;id=OIP.Mecba269bf70da1fab6a6efc605126b11o0&amp;w=299&amp;h=225&amp;c=0&amp;pid=1.9&amp;rs=0&amp;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67358"/>
            <a:ext cx="3600400" cy="270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06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7.- CONTAR CON FACILIDADES PARA OBTENER UNA SEGUNDA </a:t>
            </a:r>
            <a:r>
              <a:rPr lang="es-MX" sz="2000" dirty="0" smtClean="0"/>
              <a:t>OPINIÓN</a:t>
            </a:r>
            <a:endParaRPr lang="es-MX" sz="2000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/>
          <a:p>
            <a:pPr marL="0" indent="0">
              <a:buNone/>
            </a:pPr>
            <a:r>
              <a:rPr lang="es-MX" sz="2000" dirty="0"/>
              <a:t>8.- RECIBIR ATENCIÓN MÉDICA EN CASO DE URGENCIA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http://tse1.mm.bing.net/th?&amp;id=OIP.M80be46c65130cfba566ecc7a50acdedbH2&amp;w=285&amp;h=224&amp;c=0&amp;pid=1.9&amp;rs=0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40969"/>
            <a:ext cx="367240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tse1.mm.bing.net/th?&amp;id=OIP.M6266958702ec219967c0d38697d1eff4o0&amp;w=299&amp;h=171&amp;c=0&amp;pid=1.9&amp;rs=0&amp;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009" y="3140968"/>
            <a:ext cx="3777258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20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9.-CONTAR CON UN </a:t>
            </a:r>
            <a:r>
              <a:rPr lang="es-MX" sz="2000" dirty="0" smtClean="0"/>
              <a:t>EXPEDIENTE</a:t>
            </a:r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CLÍNICO</a:t>
            </a:r>
            <a:endParaRPr lang="es-MX" sz="2000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/>
              <a:t>10.- SER ATENDIDO CUANDO </a:t>
            </a:r>
            <a:r>
              <a:rPr lang="es-MX" sz="2000" dirty="0" smtClean="0"/>
              <a:t>SE</a:t>
            </a:r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   </a:t>
            </a:r>
            <a:r>
              <a:rPr lang="es-MX" sz="2000" dirty="0"/>
              <a:t>INCONFORME POR LA </a:t>
            </a:r>
            <a:r>
              <a:rPr lang="es-MX" sz="2000" dirty="0" smtClean="0"/>
              <a:t>ATENCIÓN</a:t>
            </a:r>
          </a:p>
          <a:p>
            <a:pPr marL="0" indent="0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    MÉDICA </a:t>
            </a:r>
            <a:r>
              <a:rPr lang="es-MX" sz="2000" dirty="0"/>
              <a:t>RECIBIDA</a:t>
            </a:r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 descr="http://tse1.mm.bing.net/th?&amp;id=OIP.M2b4073b4cb1a639356ad7c4ef1c19f0co0&amp;w=300&amp;h=212&amp;c=0&amp;pid=1.9&amp;rs=0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3570786" cy="252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tse1.mm.bing.net/th?&amp;id=OIP.M40c2b9f2de73d046ddac0fab397b09d1o0&amp;w=300&amp;h=223&amp;c=0&amp;pid=1.9&amp;rs=0&amp;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52935"/>
            <a:ext cx="3456384" cy="256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99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Ética y Humanismo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sz="half" idx="4294967295"/>
          </p:nvPr>
        </p:nvSpPr>
        <p:spPr>
          <a:xfrm>
            <a:off x="1727200" y="2349500"/>
            <a:ext cx="7416800" cy="34147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10" descr="http://www.uaemex.mx/images/cabece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457200"/>
            <a:ext cx="69723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1085849" y="457200"/>
            <a:ext cx="0" cy="116205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>
            <a:off x="1085849" y="1619794"/>
            <a:ext cx="6986998" cy="0"/>
          </a:xfrm>
          <a:prstGeom prst="line">
            <a:avLst/>
          </a:prstGeom>
          <a:ln w="38100"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971600" y="457200"/>
            <a:ext cx="0" cy="1315616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971600" y="1772816"/>
            <a:ext cx="7101247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http://tse1.mm.bing.net/th?&amp;id=OIP.Md3cbd19723458863cd1c61d242a94a32o0&amp;w=210&amp;h=236&amp;c=0&amp;pid=1.9&amp;rs=0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92896"/>
            <a:ext cx="2975498" cy="334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tse1.mm.bing.net/th?&amp;id=OIP.Md90dd76c8b9ce16ffd832516689e05c0o0&amp;w=300&amp;h=225&amp;c=0&amp;pid=1.9&amp;rs=0&amp;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097" y="2492896"/>
            <a:ext cx="4441921" cy="3331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5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2981</TotalTime>
  <Words>920</Words>
  <Application>Microsoft Office PowerPoint</Application>
  <PresentationFormat>Presentación en pantalla (4:3)</PresentationFormat>
  <Paragraphs>136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Tema de Office</vt:lpstr>
      <vt:lpstr> Centro Universitario UAEM Amecameca Licenciatura en Nutrición   Unidad de Competencia III Ética Aplicada  Problemas actuales de la Bioética   Elaborado por M. en E. S. Narciso Campero Garnica  Unidad de Aprendizaje: Ética y Humanismo        Créditos institucionales  4                                                                                                            Octubre 2016 </vt:lpstr>
      <vt:lpstr>Presentación de PowerPoint</vt:lpstr>
      <vt:lpstr>Presentación de PowerPoint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Presentación de PowerPoint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  <vt:lpstr>Ética y Humanismo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Ética y Humanismo</dc:title>
  <dc:creator>Narciso</dc:creator>
  <cp:lastModifiedBy>Narciso</cp:lastModifiedBy>
  <cp:revision>131</cp:revision>
  <cp:lastPrinted>2016-02-28T21:14:36Z</cp:lastPrinted>
  <dcterms:created xsi:type="dcterms:W3CDTF">2016-01-19T00:16:59Z</dcterms:created>
  <dcterms:modified xsi:type="dcterms:W3CDTF">2016-10-13T01:44:26Z</dcterms:modified>
</cp:coreProperties>
</file>