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98" r:id="rId3"/>
    <p:sldId id="263" r:id="rId4"/>
    <p:sldId id="265" r:id="rId5"/>
    <p:sldId id="297" r:id="rId6"/>
    <p:sldId id="267" r:id="rId7"/>
    <p:sldId id="268" r:id="rId8"/>
    <p:sldId id="269" r:id="rId9"/>
    <p:sldId id="270" r:id="rId10"/>
    <p:sldId id="272" r:id="rId11"/>
    <p:sldId id="273" r:id="rId12"/>
    <p:sldId id="274" r:id="rId13"/>
    <p:sldId id="275" r:id="rId14"/>
    <p:sldId id="276" r:id="rId15"/>
    <p:sldId id="277" r:id="rId16"/>
    <p:sldId id="278" r:id="rId17"/>
    <p:sldId id="279" r:id="rId18"/>
    <p:sldId id="280" r:id="rId19"/>
    <p:sldId id="281" r:id="rId20"/>
    <p:sldId id="282" r:id="rId21"/>
    <p:sldId id="283" r:id="rId22"/>
    <p:sldId id="284" r:id="rId23"/>
    <p:sldId id="285" r:id="rId24"/>
    <p:sldId id="286" r:id="rId25"/>
    <p:sldId id="287" r:id="rId26"/>
    <p:sldId id="288" r:id="rId27"/>
    <p:sldId id="289" r:id="rId28"/>
    <p:sldId id="290" r:id="rId29"/>
    <p:sldId id="291" r:id="rId30"/>
    <p:sldId id="292" r:id="rId31"/>
    <p:sldId id="293" r:id="rId32"/>
    <p:sldId id="294" r:id="rId33"/>
    <p:sldId id="296" r:id="rId34"/>
    <p:sldId id="271" r:id="rId35"/>
    <p:sldId id="295" r:id="rId36"/>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64"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Date Placeholder 29"/>
          <p:cNvSpPr>
            <a:spLocks noGrp="1"/>
          </p:cNvSpPr>
          <p:nvPr>
            <p:ph type="dt" sz="half" idx="10"/>
          </p:nvPr>
        </p:nvSpPr>
        <p:spPr/>
        <p:txBody>
          <a:bodyPr/>
          <a:lstStyle/>
          <a:p>
            <a:fld id="{8B327ED7-9DED-41F5-ABE5-E5C3AC9834FC}" type="datetimeFigureOut">
              <a:rPr lang="es-MX" smtClean="0"/>
              <a:t>09/10/2016</a:t>
            </a:fld>
            <a:endParaRPr lang="es-MX"/>
          </a:p>
        </p:txBody>
      </p:sp>
      <p:sp>
        <p:nvSpPr>
          <p:cNvPr id="19" name="Footer Placeholder 18"/>
          <p:cNvSpPr>
            <a:spLocks noGrp="1"/>
          </p:cNvSpPr>
          <p:nvPr>
            <p:ph type="ftr" sz="quarter" idx="11"/>
          </p:nvPr>
        </p:nvSpPr>
        <p:spPr/>
        <p:txBody>
          <a:bodyPr/>
          <a:lstStyle/>
          <a:p>
            <a:endParaRPr lang="es-MX"/>
          </a:p>
        </p:txBody>
      </p:sp>
      <p:sp>
        <p:nvSpPr>
          <p:cNvPr id="27" name="Slide Number Placeholder 26"/>
          <p:cNvSpPr>
            <a:spLocks noGrp="1"/>
          </p:cNvSpPr>
          <p:nvPr>
            <p:ph type="sldNum" sz="quarter" idx="12"/>
          </p:nvPr>
        </p:nvSpPr>
        <p:spPr/>
        <p:txBody>
          <a:bodyPr/>
          <a:lstStyle/>
          <a:p>
            <a:fld id="{7DB719E3-CB7D-4057-B9E1-0C075CE4714D}" type="slidenum">
              <a:rPr lang="es-MX" smtClean="0"/>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 smtClean="0"/>
              <a:t>Haga clic para modificar el estilo de título del patrón</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Date Placeholder 3"/>
          <p:cNvSpPr>
            <a:spLocks noGrp="1"/>
          </p:cNvSpPr>
          <p:nvPr>
            <p:ph type="dt" sz="half" idx="10"/>
          </p:nvPr>
        </p:nvSpPr>
        <p:spPr/>
        <p:txBody>
          <a:bodyPr/>
          <a:lstStyle/>
          <a:p>
            <a:fld id="{8B327ED7-9DED-41F5-ABE5-E5C3AC9834FC}" type="datetimeFigureOut">
              <a:rPr lang="es-MX" smtClean="0"/>
              <a:t>09/10/2016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DB719E3-CB7D-4057-B9E1-0C075CE4714D}"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Date Placeholder 3"/>
          <p:cNvSpPr>
            <a:spLocks noGrp="1"/>
          </p:cNvSpPr>
          <p:nvPr>
            <p:ph type="dt" sz="half" idx="10"/>
          </p:nvPr>
        </p:nvSpPr>
        <p:spPr/>
        <p:txBody>
          <a:bodyPr/>
          <a:lstStyle/>
          <a:p>
            <a:fld id="{8B327ED7-9DED-41F5-ABE5-E5C3AC9834FC}" type="datetimeFigureOut">
              <a:rPr lang="es-MX" smtClean="0"/>
              <a:t>09/10/2016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DB719E3-CB7D-4057-B9E1-0C075CE4714D}"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 smtClean="0"/>
              <a:t>Haga clic para modificar el estilo de título del patrón</a:t>
            </a:r>
            <a:endParaRPr kumimoji="0" lang="en-US"/>
          </a:p>
        </p:txBody>
      </p:sp>
      <p:sp>
        <p:nvSpPr>
          <p:cNvPr id="3" name="Content Placeholder 2"/>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Date Placeholder 3"/>
          <p:cNvSpPr>
            <a:spLocks noGrp="1"/>
          </p:cNvSpPr>
          <p:nvPr>
            <p:ph type="dt" sz="half" idx="10"/>
          </p:nvPr>
        </p:nvSpPr>
        <p:spPr/>
        <p:txBody>
          <a:bodyPr/>
          <a:lstStyle/>
          <a:p>
            <a:fld id="{8B327ED7-9DED-41F5-ABE5-E5C3AC9834FC}" type="datetimeFigureOut">
              <a:rPr lang="es-MX" smtClean="0"/>
              <a:t>09/10/2016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DB719E3-CB7D-4057-B9E1-0C075CE4714D}"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Date Placeholder 3"/>
          <p:cNvSpPr>
            <a:spLocks noGrp="1"/>
          </p:cNvSpPr>
          <p:nvPr>
            <p:ph type="dt" sz="half" idx="10"/>
          </p:nvPr>
        </p:nvSpPr>
        <p:spPr/>
        <p:txBody>
          <a:bodyPr/>
          <a:lstStyle/>
          <a:p>
            <a:fld id="{8B327ED7-9DED-41F5-ABE5-E5C3AC9834FC}" type="datetimeFigureOut">
              <a:rPr lang="es-MX" smtClean="0"/>
              <a:t>09/10/2016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DB719E3-CB7D-4057-B9E1-0C075CE4714D}" type="slidenum">
              <a:rPr lang="es-MX" smtClean="0"/>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Date Placeholder 4"/>
          <p:cNvSpPr>
            <a:spLocks noGrp="1"/>
          </p:cNvSpPr>
          <p:nvPr>
            <p:ph type="dt" sz="half" idx="10"/>
          </p:nvPr>
        </p:nvSpPr>
        <p:spPr/>
        <p:txBody>
          <a:bodyPr/>
          <a:lstStyle/>
          <a:p>
            <a:fld id="{8B327ED7-9DED-41F5-ABE5-E5C3AC9834FC}" type="datetimeFigureOut">
              <a:rPr lang="es-MX" smtClean="0"/>
              <a:t>09/10/2016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DB719E3-CB7D-4057-B9E1-0C075CE4714D}"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Date Placeholder 6"/>
          <p:cNvSpPr>
            <a:spLocks noGrp="1"/>
          </p:cNvSpPr>
          <p:nvPr>
            <p:ph type="dt" sz="half" idx="10"/>
          </p:nvPr>
        </p:nvSpPr>
        <p:spPr/>
        <p:txBody>
          <a:bodyPr/>
          <a:lstStyle/>
          <a:p>
            <a:fld id="{8B327ED7-9DED-41F5-ABE5-E5C3AC9834FC}" type="datetimeFigureOut">
              <a:rPr lang="es-MX" smtClean="0"/>
              <a:t>09/10/2016</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7DB719E3-CB7D-4057-B9E1-0C075CE4714D}"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Date Placeholder 2"/>
          <p:cNvSpPr>
            <a:spLocks noGrp="1"/>
          </p:cNvSpPr>
          <p:nvPr>
            <p:ph type="dt" sz="half" idx="10"/>
          </p:nvPr>
        </p:nvSpPr>
        <p:spPr/>
        <p:txBody>
          <a:bodyPr/>
          <a:lstStyle/>
          <a:p>
            <a:fld id="{8B327ED7-9DED-41F5-ABE5-E5C3AC9834FC}" type="datetimeFigureOut">
              <a:rPr lang="es-MX" smtClean="0"/>
              <a:t>09/10/2016</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7DB719E3-CB7D-4057-B9E1-0C075CE4714D}"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327ED7-9DED-41F5-ABE5-E5C3AC9834FC}" type="datetimeFigureOut">
              <a:rPr lang="es-MX" smtClean="0"/>
              <a:t>09/10/2016</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7DB719E3-CB7D-4057-B9E1-0C075CE4714D}"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Date Placeholder 4"/>
          <p:cNvSpPr>
            <a:spLocks noGrp="1"/>
          </p:cNvSpPr>
          <p:nvPr>
            <p:ph type="dt" sz="half" idx="10"/>
          </p:nvPr>
        </p:nvSpPr>
        <p:spPr/>
        <p:txBody>
          <a:bodyPr/>
          <a:lstStyle/>
          <a:p>
            <a:fld id="{8B327ED7-9DED-41F5-ABE5-E5C3AC9834FC}" type="datetimeFigureOut">
              <a:rPr lang="es-MX" smtClean="0"/>
              <a:t>09/10/2016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DB719E3-CB7D-4057-B9E1-0C075CE4714D}"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Date Placeholder 4"/>
          <p:cNvSpPr>
            <a:spLocks noGrp="1"/>
          </p:cNvSpPr>
          <p:nvPr>
            <p:ph type="dt" sz="half" idx="10"/>
          </p:nvPr>
        </p:nvSpPr>
        <p:spPr/>
        <p:txBody>
          <a:bodyPr/>
          <a:lstStyle/>
          <a:p>
            <a:fld id="{8B327ED7-9DED-41F5-ABE5-E5C3AC9834FC}" type="datetimeFigureOut">
              <a:rPr lang="es-MX" smtClean="0"/>
              <a:t>09/10/2016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a:xfrm>
            <a:off x="8077200" y="6356350"/>
            <a:ext cx="609600" cy="365125"/>
          </a:xfrm>
        </p:spPr>
        <p:txBody>
          <a:bodyPr/>
          <a:lstStyle/>
          <a:p>
            <a:fld id="{7DB719E3-CB7D-4057-B9E1-0C075CE4714D}" type="slidenum">
              <a:rPr lang="es-MX" smtClean="0"/>
              <a:t>‹Nº›</a:t>
            </a:fld>
            <a:endParaRPr lang="es-MX"/>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B327ED7-9DED-41F5-ABE5-E5C3AC9834FC}" type="datetimeFigureOut">
              <a:rPr lang="es-MX" smtClean="0"/>
              <a:t>09/10/2016</a:t>
            </a:fld>
            <a:endParaRPr lang="es-MX"/>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MX"/>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DB719E3-CB7D-4057-B9E1-0C075CE4714D}" type="slidenum">
              <a:rPr lang="es-MX" smtClean="0"/>
              <a:t>‹Nº›</a:t>
            </a:fld>
            <a:endParaRPr lang="es-MX"/>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Autofit/>
          </a:bodyPr>
          <a:lstStyle/>
          <a:p>
            <a:pPr algn="ctr"/>
            <a:r>
              <a:rPr lang="es-MX" sz="2800" dirty="0">
                <a:latin typeface="Century Gothic" panose="020B0502020202020204" pitchFamily="34" charset="0"/>
              </a:rPr>
              <a:t>UNIVERSIDAD AUTÓNOMA DEL ESTADO DE MÉXICO</a:t>
            </a:r>
            <a:br>
              <a:rPr lang="es-MX" sz="2800" dirty="0">
                <a:latin typeface="Century Gothic" panose="020B0502020202020204" pitchFamily="34" charset="0"/>
              </a:rPr>
            </a:br>
            <a:r>
              <a:rPr lang="es-MX" sz="2800" dirty="0">
                <a:latin typeface="Century Gothic" panose="020B0502020202020204" pitchFamily="34" charset="0"/>
              </a:rPr>
              <a:t>PLANTEL “LIC. ADOLFO LÓPEZ MATEOS” DE LA ESCUELA PREPARATORIA</a:t>
            </a:r>
            <a:br>
              <a:rPr lang="es-MX" sz="2800" dirty="0">
                <a:latin typeface="Century Gothic" panose="020B0502020202020204" pitchFamily="34" charset="0"/>
              </a:rPr>
            </a:br>
            <a:endParaRPr lang="es-MX" sz="2800" dirty="0"/>
          </a:p>
        </p:txBody>
      </p:sp>
      <p:sp>
        <p:nvSpPr>
          <p:cNvPr id="3" name="2 Subtítulo"/>
          <p:cNvSpPr>
            <a:spLocks noGrp="1"/>
          </p:cNvSpPr>
          <p:nvPr>
            <p:ph type="subTitle" idx="1"/>
          </p:nvPr>
        </p:nvSpPr>
        <p:spPr>
          <a:xfrm>
            <a:off x="533400" y="3228536"/>
            <a:ext cx="7854696" cy="2864760"/>
          </a:xfrm>
        </p:spPr>
        <p:txBody>
          <a:bodyPr>
            <a:normAutofit fontScale="85000" lnSpcReduction="20000"/>
          </a:bodyPr>
          <a:lstStyle/>
          <a:p>
            <a:pPr algn="ctr"/>
            <a:r>
              <a:rPr lang="es-MX" b="1" dirty="0" smtClean="0">
                <a:latin typeface="Century Gothic" pitchFamily="34" charset="0"/>
              </a:rPr>
              <a:t>Métodos de la Investigación</a:t>
            </a:r>
          </a:p>
          <a:p>
            <a:pPr algn="ctr"/>
            <a:r>
              <a:rPr lang="es-MX" b="1" dirty="0" smtClean="0">
                <a:latin typeface="Century Gothic" pitchFamily="34" charset="0"/>
              </a:rPr>
              <a:t>Quinto Semestre</a:t>
            </a:r>
          </a:p>
          <a:p>
            <a:pPr algn="ctr"/>
            <a:endParaRPr lang="es-MX" b="1" dirty="0" smtClean="0">
              <a:latin typeface="Century Gothic" pitchFamily="34" charset="0"/>
            </a:endParaRPr>
          </a:p>
          <a:p>
            <a:pPr algn="ctr"/>
            <a:r>
              <a:rPr lang="es-MX" b="1" dirty="0" smtClean="0">
                <a:latin typeface="Century Gothic" pitchFamily="34" charset="0"/>
              </a:rPr>
              <a:t>Construyendo </a:t>
            </a:r>
            <a:r>
              <a:rPr lang="es-MX" b="1" dirty="0">
                <a:latin typeface="Century Gothic" pitchFamily="34" charset="0"/>
              </a:rPr>
              <a:t>los pasos para la Investigación </a:t>
            </a:r>
            <a:r>
              <a:rPr lang="es-MX" b="1" dirty="0" smtClean="0">
                <a:latin typeface="Century Gothic" panose="020B0502020202020204" pitchFamily="34" charset="0"/>
              </a:rPr>
              <a:t>Científica</a:t>
            </a:r>
          </a:p>
          <a:p>
            <a:pPr algn="ctr"/>
            <a:endParaRPr lang="es-MX" b="1" dirty="0" smtClean="0">
              <a:latin typeface="Century Gothic" panose="020B0502020202020204" pitchFamily="34" charset="0"/>
            </a:endParaRPr>
          </a:p>
          <a:p>
            <a:pPr algn="ctr"/>
            <a:r>
              <a:rPr lang="es-MX" b="1" dirty="0" smtClean="0">
                <a:latin typeface="Century Gothic" panose="020B0502020202020204" pitchFamily="34" charset="0"/>
              </a:rPr>
              <a:t>Presenta: Tayde Icela Montes Reyes</a:t>
            </a:r>
          </a:p>
          <a:p>
            <a:pPr algn="ctr"/>
            <a:endParaRPr lang="es-MX" b="1" dirty="0" smtClean="0">
              <a:latin typeface="Century Gothic" panose="020B0502020202020204" pitchFamily="34" charset="0"/>
            </a:endParaRPr>
          </a:p>
          <a:p>
            <a:r>
              <a:rPr lang="es-MX" sz="2400" b="1" dirty="0" smtClean="0">
                <a:latin typeface="Century Gothic" panose="020B0502020202020204" pitchFamily="34" charset="0"/>
              </a:rPr>
              <a:t>Septiembre, 2016.</a:t>
            </a:r>
            <a:endParaRPr lang="es-MX" sz="2400" b="1" dirty="0">
              <a:latin typeface="Century Gothic" panose="020B0502020202020204" pitchFamily="34" charset="0"/>
            </a:endParaRPr>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17099"/>
            <a:ext cx="1403648" cy="1017630"/>
          </a:xfrm>
          <a:prstGeom prst="rect">
            <a:avLst/>
          </a:prstGeom>
        </p:spPr>
      </p:pic>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84368" y="0"/>
            <a:ext cx="1259632" cy="1052737"/>
          </a:xfrm>
          <a:prstGeom prst="rect">
            <a:avLst/>
          </a:prstGeom>
        </p:spPr>
      </p:pic>
    </p:spTree>
    <p:extLst>
      <p:ext uri="{BB962C8B-B14F-4D97-AF65-F5344CB8AC3E}">
        <p14:creationId xmlns:p14="http://schemas.microsoft.com/office/powerpoint/2010/main" val="23905169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1052736"/>
            <a:ext cx="8229600" cy="5271864"/>
          </a:xfrm>
        </p:spPr>
        <p:txBody>
          <a:bodyPr/>
          <a:lstStyle/>
          <a:p>
            <a:pPr marL="0" indent="0">
              <a:buNone/>
            </a:pPr>
            <a:r>
              <a:rPr lang="es-MX" sz="1800" b="1" dirty="0">
                <a:latin typeface="Century Gothic" panose="020B0502020202020204" pitchFamily="34" charset="0"/>
              </a:rPr>
              <a:t>¿Qué son los objetivos de investigación y qué características deben tener</a:t>
            </a:r>
            <a:r>
              <a:rPr lang="es-MX" sz="1800" b="1" dirty="0" smtClean="0">
                <a:latin typeface="Century Gothic" panose="020B0502020202020204" pitchFamily="34" charset="0"/>
              </a:rPr>
              <a:t>?</a:t>
            </a:r>
          </a:p>
          <a:p>
            <a:pPr marL="0" indent="0">
              <a:buNone/>
            </a:pPr>
            <a:endParaRPr lang="es-MX" sz="1800" b="1" dirty="0" smtClean="0">
              <a:latin typeface="Century Gothic" panose="020B0502020202020204" pitchFamily="34" charset="0"/>
            </a:endParaRPr>
          </a:p>
          <a:p>
            <a:pPr marL="0" indent="0" algn="just">
              <a:buNone/>
            </a:pPr>
            <a:r>
              <a:rPr lang="es-MX" sz="1800" dirty="0">
                <a:latin typeface="Century Gothic" panose="020B0502020202020204" pitchFamily="34" charset="0"/>
              </a:rPr>
              <a:t>E</a:t>
            </a:r>
            <a:r>
              <a:rPr lang="es-MX" sz="1800" dirty="0" smtClean="0">
                <a:latin typeface="Century Gothic" panose="020B0502020202020204" pitchFamily="34" charset="0"/>
              </a:rPr>
              <a:t>s </a:t>
            </a:r>
            <a:r>
              <a:rPr lang="es-MX" sz="1800" dirty="0">
                <a:latin typeface="Century Gothic" panose="020B0502020202020204" pitchFamily="34" charset="0"/>
              </a:rPr>
              <a:t>necesario que establezcas qué pretendes con tú investigación, es decir, cuáles son sus objetivos. En unas investigaciones se busca contribuir a resolver un problema particular; en esos casos, debe mencionarse cual es dicho problema y de qué manera se piensa que el estudio ayudará a resolverlo. Otras investigaciones tienen como objetivo principal probar una teoría o aportar datos (evidencia empírica) que la respalden.</a:t>
            </a:r>
          </a:p>
          <a:p>
            <a:pPr marL="0" indent="0">
              <a:buNone/>
            </a:pPr>
            <a:endParaRPr lang="es-MX" sz="1800" dirty="0">
              <a:latin typeface="Century Gothic" panose="020B0502020202020204" pitchFamily="34" charset="0"/>
            </a:endParaRPr>
          </a:p>
          <a:p>
            <a:pPr marL="0" indent="0" algn="just">
              <a:buNone/>
            </a:pPr>
            <a:r>
              <a:rPr lang="es-MX" sz="1800" dirty="0">
                <a:latin typeface="Century Gothic" panose="020B0502020202020204" pitchFamily="34" charset="0"/>
              </a:rPr>
              <a:t>E</a:t>
            </a:r>
            <a:r>
              <a:rPr lang="es-MX" sz="1800" dirty="0" smtClean="0">
                <a:latin typeface="Century Gothic" panose="020B0502020202020204" pitchFamily="34" charset="0"/>
              </a:rPr>
              <a:t>n </a:t>
            </a:r>
            <a:r>
              <a:rPr lang="es-MX" sz="1800" dirty="0">
                <a:latin typeface="Century Gothic" panose="020B0502020202020204" pitchFamily="34" charset="0"/>
              </a:rPr>
              <a:t>toda investigación es posible que surjan nuevos objetivos, que se modifiquen los objetivos iniciales o incluso que se sustituyan, según el rumbo o dirección que tome el estudio.</a:t>
            </a:r>
          </a:p>
          <a:p>
            <a:pPr marL="0" indent="0">
              <a:buNone/>
            </a:pPr>
            <a:endParaRPr lang="es-MX" dirty="0"/>
          </a:p>
        </p:txBody>
      </p:sp>
    </p:spTree>
    <p:extLst>
      <p:ext uri="{BB962C8B-B14F-4D97-AF65-F5344CB8AC3E}">
        <p14:creationId xmlns:p14="http://schemas.microsoft.com/office/powerpoint/2010/main" val="12075913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1268760"/>
            <a:ext cx="8229600" cy="5055840"/>
          </a:xfrm>
        </p:spPr>
        <p:txBody>
          <a:bodyPr/>
          <a:lstStyle/>
          <a:p>
            <a:pPr marL="0" indent="0">
              <a:buNone/>
            </a:pPr>
            <a:r>
              <a:rPr lang="es-MX" sz="1800" b="1" dirty="0">
                <a:latin typeface="Century Gothic" panose="020B0502020202020204" pitchFamily="34" charset="0"/>
              </a:rPr>
              <a:t>¿Qué son las preguntas de investigación y qué características deben tener?</a:t>
            </a:r>
            <a:endParaRPr lang="es-MX" sz="1800" dirty="0">
              <a:latin typeface="Century Gothic" panose="020B0502020202020204" pitchFamily="34" charset="0"/>
            </a:endParaRPr>
          </a:p>
          <a:p>
            <a:pPr marL="0" indent="0" algn="just">
              <a:buNone/>
            </a:pPr>
            <a:r>
              <a:rPr lang="es-MX" sz="1800" dirty="0">
                <a:latin typeface="Century Gothic" panose="020B0502020202020204" pitchFamily="34" charset="0"/>
              </a:rPr>
              <a:t>Es conveniente plantear, por medio de una o varias preguntas, el problema de estudio. Hacerlo en forma de preguntas tiene la ventaja de presentarlo de manera directa. Las preguntas representan el qué de la investigación.</a:t>
            </a:r>
          </a:p>
          <a:p>
            <a:pPr marL="0" indent="0">
              <a:buNone/>
            </a:pPr>
            <a:endParaRPr lang="es-MX" sz="1800" dirty="0">
              <a:latin typeface="Century Gothic" panose="020B0502020202020204" pitchFamily="34" charset="0"/>
            </a:endParaRPr>
          </a:p>
        </p:txBody>
      </p:sp>
      <p:pic>
        <p:nvPicPr>
          <p:cNvPr id="6146" name="Picture 2" descr="http://blogs.20minutos.es/el-nutricionista-de-la-general/files/2013/09/Pregunta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3968" y="3212976"/>
            <a:ext cx="3810000" cy="3352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43168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67544" y="1052736"/>
            <a:ext cx="8229600" cy="5325224"/>
          </a:xfrm>
        </p:spPr>
        <p:txBody>
          <a:bodyPr/>
          <a:lstStyle/>
          <a:p>
            <a:pPr marL="0" indent="0">
              <a:buNone/>
            </a:pPr>
            <a:r>
              <a:rPr lang="es-MX" sz="1800" b="1" dirty="0">
                <a:latin typeface="Century Gothic" panose="020B0502020202020204" pitchFamily="34" charset="0"/>
              </a:rPr>
              <a:t>¿Cómo se justifica una investigación</a:t>
            </a:r>
            <a:r>
              <a:rPr lang="es-MX" sz="1800" b="1" dirty="0" smtClean="0">
                <a:latin typeface="Century Gothic" panose="020B0502020202020204" pitchFamily="34" charset="0"/>
              </a:rPr>
              <a:t>?</a:t>
            </a:r>
          </a:p>
          <a:p>
            <a:pPr marL="0" indent="0">
              <a:buNone/>
            </a:pPr>
            <a:endParaRPr lang="es-MX" sz="1800" dirty="0">
              <a:latin typeface="Century Gothic" panose="020B0502020202020204" pitchFamily="34" charset="0"/>
            </a:endParaRPr>
          </a:p>
          <a:p>
            <a:pPr marL="0" indent="0" algn="just">
              <a:buNone/>
            </a:pPr>
            <a:r>
              <a:rPr lang="es-MX" sz="1800" dirty="0">
                <a:latin typeface="Century Gothic" panose="020B0502020202020204" pitchFamily="34" charset="0"/>
              </a:rPr>
              <a:t>Se justifica explicando por qué es importante o necesario realizarla (debes analizar cuáles son las razones y escribirlas). </a:t>
            </a:r>
            <a:endParaRPr lang="es-MX" sz="1800" dirty="0" smtClean="0">
              <a:latin typeface="Century Gothic" panose="020B0502020202020204" pitchFamily="34" charset="0"/>
            </a:endParaRPr>
          </a:p>
          <a:p>
            <a:pPr marL="0" indent="0" algn="just">
              <a:buNone/>
            </a:pPr>
            <a:r>
              <a:rPr lang="es-MX" sz="1800" dirty="0">
                <a:latin typeface="Century Gothic" panose="020B0502020202020204" pitchFamily="34" charset="0"/>
              </a:rPr>
              <a:t>Entre las justificaciones de una investigación se destacan las siguientes:</a:t>
            </a:r>
          </a:p>
          <a:p>
            <a:pPr algn="just">
              <a:buFont typeface="Wingdings" panose="05000000000000000000" pitchFamily="2" charset="2"/>
              <a:buChar char="v"/>
            </a:pPr>
            <a:r>
              <a:rPr lang="es-MX" sz="1800" dirty="0">
                <a:latin typeface="Century Gothic" panose="020B0502020202020204" pitchFamily="34" charset="0"/>
              </a:rPr>
              <a:t>Conveniencia o </a:t>
            </a:r>
            <a:r>
              <a:rPr lang="es-MX" sz="1800" dirty="0" smtClean="0">
                <a:latin typeface="Century Gothic" panose="020B0502020202020204" pitchFamily="34" charset="0"/>
              </a:rPr>
              <a:t>utilidad</a:t>
            </a:r>
            <a:endParaRPr lang="es-MX" sz="1800" dirty="0">
              <a:latin typeface="Century Gothic" panose="020B0502020202020204" pitchFamily="34" charset="0"/>
            </a:endParaRPr>
          </a:p>
          <a:p>
            <a:pPr algn="just">
              <a:buFont typeface="Wingdings" panose="05000000000000000000" pitchFamily="2" charset="2"/>
              <a:buChar char="v"/>
            </a:pPr>
            <a:r>
              <a:rPr lang="es-MX" sz="1800" dirty="0">
                <a:latin typeface="Century Gothic" panose="020B0502020202020204" pitchFamily="34" charset="0"/>
              </a:rPr>
              <a:t>Relevancia </a:t>
            </a:r>
            <a:r>
              <a:rPr lang="es-MX" sz="1800" dirty="0" smtClean="0">
                <a:latin typeface="Century Gothic" panose="020B0502020202020204" pitchFamily="34" charset="0"/>
              </a:rPr>
              <a:t>social</a:t>
            </a:r>
            <a:endParaRPr lang="es-MX" sz="1800" dirty="0">
              <a:latin typeface="Century Gothic" panose="020B0502020202020204" pitchFamily="34" charset="0"/>
            </a:endParaRPr>
          </a:p>
          <a:p>
            <a:pPr algn="just">
              <a:buFont typeface="Wingdings" panose="05000000000000000000" pitchFamily="2" charset="2"/>
              <a:buChar char="v"/>
            </a:pPr>
            <a:r>
              <a:rPr lang="es-MX" sz="1800" dirty="0">
                <a:latin typeface="Century Gothic" panose="020B0502020202020204" pitchFamily="34" charset="0"/>
              </a:rPr>
              <a:t>Implicaciones prácticas</a:t>
            </a:r>
            <a:r>
              <a:rPr lang="es-MX" sz="1800" dirty="0" smtClean="0">
                <a:latin typeface="Century Gothic" panose="020B0502020202020204" pitchFamily="34" charset="0"/>
              </a:rPr>
              <a:t>:</a:t>
            </a:r>
          </a:p>
          <a:p>
            <a:pPr algn="just">
              <a:buFont typeface="Wingdings" panose="05000000000000000000" pitchFamily="2" charset="2"/>
              <a:buChar char="v"/>
            </a:pPr>
            <a:r>
              <a:rPr lang="es-MX" sz="1800" dirty="0">
                <a:latin typeface="Century Gothic" panose="020B0502020202020204" pitchFamily="34" charset="0"/>
              </a:rPr>
              <a:t>Valor </a:t>
            </a:r>
            <a:r>
              <a:rPr lang="es-MX" sz="1800" dirty="0" smtClean="0">
                <a:latin typeface="Century Gothic" panose="020B0502020202020204" pitchFamily="34" charset="0"/>
              </a:rPr>
              <a:t>teórico</a:t>
            </a:r>
          </a:p>
          <a:p>
            <a:pPr algn="just">
              <a:buFont typeface="Wingdings" panose="05000000000000000000" pitchFamily="2" charset="2"/>
              <a:buChar char="v"/>
            </a:pPr>
            <a:r>
              <a:rPr lang="es-MX" sz="1800" dirty="0">
                <a:latin typeface="Century Gothic" panose="020B0502020202020204" pitchFamily="34" charset="0"/>
              </a:rPr>
              <a:t>Aportaciones para la </a:t>
            </a:r>
            <a:r>
              <a:rPr lang="es-MX" sz="1800" dirty="0" smtClean="0">
                <a:latin typeface="Century Gothic" panose="020B0502020202020204" pitchFamily="34" charset="0"/>
              </a:rPr>
              <a:t>enseñanza</a:t>
            </a:r>
          </a:p>
          <a:p>
            <a:pPr algn="just">
              <a:buFont typeface="Wingdings" panose="05000000000000000000" pitchFamily="2" charset="2"/>
              <a:buChar char="v"/>
            </a:pPr>
            <a:r>
              <a:rPr lang="es-MX" sz="1800" dirty="0">
                <a:latin typeface="Century Gothic" panose="020B0502020202020204" pitchFamily="34" charset="0"/>
              </a:rPr>
              <a:t>Utilidad </a:t>
            </a:r>
            <a:r>
              <a:rPr lang="es-MX" sz="1800" dirty="0" smtClean="0">
                <a:latin typeface="Century Gothic" panose="020B0502020202020204" pitchFamily="34" charset="0"/>
              </a:rPr>
              <a:t>metodológica</a:t>
            </a:r>
          </a:p>
          <a:p>
            <a:pPr marL="0" indent="0" algn="just">
              <a:buNone/>
            </a:pPr>
            <a:endParaRPr lang="es-MX" sz="1800" dirty="0">
              <a:latin typeface="Century Gothic" panose="020B0502020202020204" pitchFamily="34" charset="0"/>
            </a:endParaRPr>
          </a:p>
          <a:p>
            <a:pPr marL="0" indent="0" algn="just">
              <a:buNone/>
            </a:pPr>
            <a:r>
              <a:rPr lang="es-MX" sz="1800" dirty="0">
                <a:latin typeface="Century Gothic" panose="020B0502020202020204" pitchFamily="34" charset="0"/>
              </a:rPr>
              <a:t>Desde luego, es muy difícil que una investigación responda positivamente a todas estas interrogantes; a veces sólo cumple un criterio.</a:t>
            </a:r>
          </a:p>
          <a:p>
            <a:pPr marL="0" indent="0" algn="just">
              <a:buNone/>
            </a:pPr>
            <a:endParaRPr lang="es-MX" sz="1800" dirty="0">
              <a:latin typeface="Century Gothic" panose="020B0502020202020204" pitchFamily="34" charset="0"/>
            </a:endParaRPr>
          </a:p>
        </p:txBody>
      </p:sp>
    </p:spTree>
    <p:extLst>
      <p:ext uri="{BB962C8B-B14F-4D97-AF65-F5344CB8AC3E}">
        <p14:creationId xmlns:p14="http://schemas.microsoft.com/office/powerpoint/2010/main" val="30335519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lvl="0"/>
            <a:r>
              <a:rPr lang="es-MX" sz="2800" b="1" dirty="0" smtClean="0">
                <a:latin typeface="Century Gothic" panose="020B0502020202020204" pitchFamily="34" charset="0"/>
              </a:rPr>
              <a:t>b) Cómo </a:t>
            </a:r>
            <a:r>
              <a:rPr lang="es-MX" sz="2800" b="1" dirty="0">
                <a:latin typeface="Century Gothic" panose="020B0502020202020204" pitchFamily="34" charset="0"/>
              </a:rPr>
              <a:t>se  plantea una Hipótesis</a:t>
            </a:r>
            <a:r>
              <a:rPr lang="es-MX" sz="2800" dirty="0">
                <a:latin typeface="Century Gothic" panose="020B0502020202020204" pitchFamily="34" charset="0"/>
              </a:rPr>
              <a:t/>
            </a:r>
            <a:br>
              <a:rPr lang="es-MX" sz="2800" dirty="0">
                <a:latin typeface="Century Gothic" panose="020B0502020202020204" pitchFamily="34" charset="0"/>
              </a:rPr>
            </a:br>
            <a:endParaRPr lang="es-MX" sz="2800" dirty="0">
              <a:latin typeface="Century Gothic" panose="020B0502020202020204" pitchFamily="34" charset="0"/>
            </a:endParaRPr>
          </a:p>
        </p:txBody>
      </p:sp>
      <p:sp>
        <p:nvSpPr>
          <p:cNvPr id="3" name="Marcador de contenido 2"/>
          <p:cNvSpPr>
            <a:spLocks noGrp="1"/>
          </p:cNvSpPr>
          <p:nvPr>
            <p:ph idx="1"/>
          </p:nvPr>
        </p:nvSpPr>
        <p:spPr/>
        <p:txBody>
          <a:bodyPr/>
          <a:lstStyle/>
          <a:p>
            <a:pPr algn="just">
              <a:buFont typeface="Wingdings" panose="05000000000000000000" pitchFamily="2" charset="2"/>
              <a:buChar char="v"/>
            </a:pPr>
            <a:r>
              <a:rPr lang="es-MX" altLang="es-MX" sz="1800" dirty="0">
                <a:latin typeface="Century Gothic" panose="020B0502020202020204" pitchFamily="34" charset="0"/>
              </a:rPr>
              <a:t>S</a:t>
            </a:r>
            <a:r>
              <a:rPr lang="es-MX" altLang="es-MX" sz="1800" dirty="0" smtClean="0">
                <a:latin typeface="Century Gothic" panose="020B0502020202020204" pitchFamily="34" charset="0"/>
              </a:rPr>
              <a:t>on respuestas anticipadas y científicamente sustentadas de la pregunta de investigación</a:t>
            </a:r>
          </a:p>
          <a:p>
            <a:pPr algn="just">
              <a:buFont typeface="Wingdings" panose="05000000000000000000" pitchFamily="2" charset="2"/>
              <a:buChar char="v"/>
            </a:pPr>
            <a:endParaRPr lang="es-MX" altLang="es-MX" sz="1800" dirty="0" smtClean="0">
              <a:latin typeface="Century Gothic" panose="020B0502020202020204" pitchFamily="34" charset="0"/>
            </a:endParaRPr>
          </a:p>
          <a:p>
            <a:pPr algn="just">
              <a:buFont typeface="Wingdings" panose="05000000000000000000" pitchFamily="2" charset="2"/>
              <a:buChar char="v"/>
            </a:pPr>
            <a:r>
              <a:rPr lang="es-MX" altLang="es-MX" sz="1800" dirty="0">
                <a:latin typeface="Century Gothic" panose="020B0502020202020204" pitchFamily="34" charset="0"/>
              </a:rPr>
              <a:t>D</a:t>
            </a:r>
            <a:r>
              <a:rPr lang="es-MX" altLang="es-MX" sz="1800" dirty="0" smtClean="0">
                <a:latin typeface="Century Gothic" panose="020B0502020202020204" pitchFamily="34" charset="0"/>
              </a:rPr>
              <a:t>eben ser coherentes con la pregunta de investigación</a:t>
            </a:r>
          </a:p>
          <a:p>
            <a:pPr algn="just">
              <a:spcBef>
                <a:spcPct val="0"/>
              </a:spcBef>
              <a:buClrTx/>
              <a:buSzTx/>
              <a:buNone/>
            </a:pPr>
            <a:endParaRPr lang="es-MX" dirty="0"/>
          </a:p>
        </p:txBody>
      </p:sp>
      <p:pic>
        <p:nvPicPr>
          <p:cNvPr id="7170" name="Picture 2" descr="http://www.investigacionpuertadehierro.com/prueba/wp-content/uploads/2012/04/questio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4114799"/>
            <a:ext cx="3143250" cy="27432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69997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altLang="es-MX" sz="2800" b="1" dirty="0">
                <a:latin typeface="Century Gothic" panose="020B0502020202020204" pitchFamily="34" charset="0"/>
              </a:rPr>
              <a:t>FUENTES DE LAS HIPÓTESIS</a:t>
            </a:r>
            <a:endParaRPr lang="es-MX" sz="2800" dirty="0">
              <a:latin typeface="Century Gothic" panose="020B0502020202020204" pitchFamily="34" charset="0"/>
            </a:endParaRPr>
          </a:p>
        </p:txBody>
      </p:sp>
      <p:sp>
        <p:nvSpPr>
          <p:cNvPr id="3" name="Marcador de contenido 2"/>
          <p:cNvSpPr>
            <a:spLocks noGrp="1"/>
          </p:cNvSpPr>
          <p:nvPr>
            <p:ph idx="1"/>
          </p:nvPr>
        </p:nvSpPr>
        <p:spPr/>
        <p:txBody>
          <a:bodyPr>
            <a:normAutofit/>
          </a:bodyPr>
          <a:lstStyle/>
          <a:p>
            <a:pPr algn="just">
              <a:defRPr/>
            </a:pPr>
            <a:endParaRPr lang="es-MX" sz="1800" dirty="0" smtClean="0">
              <a:latin typeface="Century Gothic" panose="020B0502020202020204" pitchFamily="34" charset="0"/>
            </a:endParaRPr>
          </a:p>
          <a:p>
            <a:pPr algn="just">
              <a:defRPr/>
            </a:pPr>
            <a:r>
              <a:rPr lang="es-MX" sz="1800" dirty="0" smtClean="0">
                <a:latin typeface="Century Gothic" panose="020B0502020202020204" pitchFamily="34" charset="0"/>
              </a:rPr>
              <a:t>Teoría </a:t>
            </a:r>
            <a:r>
              <a:rPr lang="es-MX" sz="1800" dirty="0">
                <a:latin typeface="Century Gothic" panose="020B0502020202020204" pitchFamily="34" charset="0"/>
              </a:rPr>
              <a:t>o sistema de conocimientos debidamente organizados y sistematizados; lo que </a:t>
            </a:r>
            <a:r>
              <a:rPr lang="es-MX" sz="1800" dirty="0" smtClean="0">
                <a:latin typeface="Century Gothic" panose="020B0502020202020204" pitchFamily="34" charset="0"/>
              </a:rPr>
              <a:t>se deriva mediante </a:t>
            </a:r>
            <a:r>
              <a:rPr lang="es-MX" sz="1800" dirty="0">
                <a:latin typeface="Century Gothic" panose="020B0502020202020204" pitchFamily="34" charset="0"/>
              </a:rPr>
              <a:t>un proceso de deducción lógica. </a:t>
            </a:r>
          </a:p>
          <a:p>
            <a:pPr algn="just">
              <a:defRPr/>
            </a:pPr>
            <a:r>
              <a:rPr lang="es-MX" sz="1800" dirty="0">
                <a:latin typeface="Century Gothic" panose="020B0502020202020204" pitchFamily="34" charset="0"/>
              </a:rPr>
              <a:t>La </a:t>
            </a:r>
            <a:r>
              <a:rPr lang="es-MX" sz="1800" dirty="0" smtClean="0">
                <a:latin typeface="Century Gothic" panose="020B0502020202020204" pitchFamily="34" charset="0"/>
              </a:rPr>
              <a:t>observación </a:t>
            </a:r>
            <a:r>
              <a:rPr lang="es-MX" sz="1800" dirty="0">
                <a:latin typeface="Century Gothic" panose="020B0502020202020204" pitchFamily="34" charset="0"/>
              </a:rPr>
              <a:t>de los hechos o fenómenos concretos y sus posibles relaciones, mediante un proceso inductivo y en ocasiones </a:t>
            </a:r>
            <a:r>
              <a:rPr lang="es-MX" sz="1800" dirty="0" smtClean="0">
                <a:latin typeface="Century Gothic" panose="020B0502020202020204" pitchFamily="34" charset="0"/>
              </a:rPr>
              <a:t>inductivo</a:t>
            </a:r>
            <a:r>
              <a:rPr lang="es-MX" sz="1800" dirty="0">
                <a:latin typeface="Century Gothic" panose="020B0502020202020204" pitchFamily="34" charset="0"/>
              </a:rPr>
              <a:t>. </a:t>
            </a:r>
          </a:p>
          <a:p>
            <a:pPr algn="just">
              <a:defRPr/>
            </a:pPr>
            <a:r>
              <a:rPr lang="es-MX" sz="1800" dirty="0">
                <a:latin typeface="Century Gothic" panose="020B0502020202020204" pitchFamily="34" charset="0"/>
              </a:rPr>
              <a:t>La </a:t>
            </a:r>
            <a:r>
              <a:rPr lang="es-MX" sz="1800" dirty="0" smtClean="0">
                <a:latin typeface="Century Gothic" panose="020B0502020202020204" pitchFamily="34" charset="0"/>
              </a:rPr>
              <a:t>información </a:t>
            </a:r>
            <a:r>
              <a:rPr lang="es-MX" sz="1800" dirty="0">
                <a:latin typeface="Century Gothic" panose="020B0502020202020204" pitchFamily="34" charset="0"/>
              </a:rPr>
              <a:t>e</a:t>
            </a:r>
            <a:r>
              <a:rPr lang="es-MX" sz="1800" dirty="0" smtClean="0">
                <a:latin typeface="Century Gothic" panose="020B0502020202020204" pitchFamily="34" charset="0"/>
              </a:rPr>
              <a:t>mpírica </a:t>
            </a:r>
            <a:r>
              <a:rPr lang="es-MX" sz="1800" dirty="0">
                <a:latin typeface="Century Gothic" panose="020B0502020202020204" pitchFamily="34" charset="0"/>
              </a:rPr>
              <a:t>disponible, que puede provenir de diferentes fuentes, como son: de otras investigaciones sobre el problema; de la experiencia que posee el propio investigador el cual tiene un papel relevante, en tanto que es el que en un plano subjetivo y especulativo la propone.</a:t>
            </a:r>
          </a:p>
          <a:p>
            <a:pPr marL="0" indent="0" algn="just">
              <a:buNone/>
              <a:defRPr/>
            </a:pPr>
            <a:endParaRPr lang="es-MX" dirty="0"/>
          </a:p>
        </p:txBody>
      </p:sp>
    </p:spTree>
    <p:extLst>
      <p:ext uri="{BB962C8B-B14F-4D97-AF65-F5344CB8AC3E}">
        <p14:creationId xmlns:p14="http://schemas.microsoft.com/office/powerpoint/2010/main" val="28674780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1800" b="1" dirty="0">
                <a:latin typeface="Century Gothic" panose="020B0502020202020204" pitchFamily="34" charset="0"/>
              </a:rPr>
              <a:t>¿En toda investigación debemos plantear hipótesis?</a:t>
            </a:r>
            <a:r>
              <a:rPr lang="es-MX" sz="1800" dirty="0">
                <a:latin typeface="Century Gothic" panose="020B0502020202020204" pitchFamily="34" charset="0"/>
              </a:rPr>
              <a:t/>
            </a:r>
            <a:br>
              <a:rPr lang="es-MX" sz="1800" dirty="0">
                <a:latin typeface="Century Gothic" panose="020B0502020202020204" pitchFamily="34" charset="0"/>
              </a:rPr>
            </a:br>
            <a:endParaRPr lang="es-MX" sz="1800" dirty="0">
              <a:latin typeface="Century Gothic" panose="020B0502020202020204" pitchFamily="34" charset="0"/>
            </a:endParaRPr>
          </a:p>
        </p:txBody>
      </p:sp>
      <p:sp>
        <p:nvSpPr>
          <p:cNvPr id="3" name="Marcador de contenido 2"/>
          <p:cNvSpPr>
            <a:spLocks noGrp="1"/>
          </p:cNvSpPr>
          <p:nvPr>
            <p:ph idx="1"/>
          </p:nvPr>
        </p:nvSpPr>
        <p:spPr/>
        <p:txBody>
          <a:bodyPr/>
          <a:lstStyle/>
          <a:p>
            <a:pPr marL="0" lvl="0" indent="0">
              <a:buNone/>
            </a:pPr>
            <a:endParaRPr lang="es-MX" dirty="0"/>
          </a:p>
          <a:p>
            <a:pPr marL="0" lvl="0" indent="0">
              <a:buNone/>
            </a:pPr>
            <a:endParaRPr lang="es-MX" dirty="0"/>
          </a:p>
          <a:p>
            <a:pPr marL="0" indent="0">
              <a:buNone/>
            </a:pPr>
            <a:endParaRPr lang="es-MX" dirty="0"/>
          </a:p>
        </p:txBody>
      </p:sp>
      <p:graphicFrame>
        <p:nvGraphicFramePr>
          <p:cNvPr id="4" name="Tabla 3"/>
          <p:cNvGraphicFramePr>
            <a:graphicFrameLocks noGrp="1"/>
          </p:cNvGraphicFramePr>
          <p:nvPr>
            <p:extLst>
              <p:ext uri="{D42A27DB-BD31-4B8C-83A1-F6EECF244321}">
                <p14:modId xmlns:p14="http://schemas.microsoft.com/office/powerpoint/2010/main" val="3280973679"/>
              </p:ext>
            </p:extLst>
          </p:nvPr>
        </p:nvGraphicFramePr>
        <p:xfrm>
          <a:off x="1721485" y="2348880"/>
          <a:ext cx="5701030" cy="3240360"/>
        </p:xfrm>
        <a:graphic>
          <a:graphicData uri="http://schemas.openxmlformats.org/drawingml/2006/table">
            <a:tbl>
              <a:tblPr firstRow="1" firstCol="1" bandRow="1">
                <a:tableStyleId>{5C22544A-7EE6-4342-B048-85BDC9FD1C3A}</a:tableStyleId>
              </a:tblPr>
              <a:tblGrid>
                <a:gridCol w="1868805"/>
                <a:gridCol w="3832225"/>
              </a:tblGrid>
              <a:tr h="494548">
                <a:tc>
                  <a:txBody>
                    <a:bodyPr/>
                    <a:lstStyle/>
                    <a:p>
                      <a:pPr algn="ctr">
                        <a:lnSpc>
                          <a:spcPct val="107000"/>
                        </a:lnSpc>
                        <a:spcAft>
                          <a:spcPts val="0"/>
                        </a:spcAft>
                      </a:pPr>
                      <a:r>
                        <a:rPr lang="es-MX" sz="1100" dirty="0">
                          <a:effectLst/>
                          <a:latin typeface="Century Gothic" panose="020B0502020202020204" pitchFamily="34" charset="0"/>
                        </a:rPr>
                        <a:t>Alcance inicial del estudio</a:t>
                      </a:r>
                      <a:endParaRPr lang="es-MX" sz="11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solidFill>
                      <a:schemeClr val="accent3">
                        <a:lumMod val="75000"/>
                      </a:schemeClr>
                    </a:solidFill>
                  </a:tcPr>
                </a:tc>
                <a:tc>
                  <a:txBody>
                    <a:bodyPr/>
                    <a:lstStyle/>
                    <a:p>
                      <a:pPr algn="ctr">
                        <a:lnSpc>
                          <a:spcPct val="107000"/>
                        </a:lnSpc>
                        <a:spcAft>
                          <a:spcPts val="0"/>
                        </a:spcAft>
                      </a:pPr>
                      <a:r>
                        <a:rPr lang="es-MX" sz="1100" dirty="0">
                          <a:effectLst/>
                          <a:latin typeface="Century Gothic" panose="020B0502020202020204" pitchFamily="34" charset="0"/>
                        </a:rPr>
                        <a:t>¿Se formulan hipótesis?</a:t>
                      </a:r>
                      <a:endParaRPr lang="es-MX" sz="11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solidFill>
                      <a:schemeClr val="accent3">
                        <a:lumMod val="60000"/>
                        <a:lumOff val="40000"/>
                      </a:schemeClr>
                    </a:solidFill>
                  </a:tcPr>
                </a:tc>
              </a:tr>
              <a:tr h="544124">
                <a:tc>
                  <a:txBody>
                    <a:bodyPr/>
                    <a:lstStyle/>
                    <a:p>
                      <a:pPr algn="just">
                        <a:lnSpc>
                          <a:spcPct val="107000"/>
                        </a:lnSpc>
                        <a:spcAft>
                          <a:spcPts val="0"/>
                        </a:spcAft>
                      </a:pPr>
                      <a:r>
                        <a:rPr lang="es-MX" sz="1100" dirty="0">
                          <a:effectLst/>
                        </a:rPr>
                        <a:t>Exploratorio</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3">
                        <a:lumMod val="75000"/>
                      </a:schemeClr>
                    </a:solidFill>
                  </a:tcPr>
                </a:tc>
                <a:tc>
                  <a:txBody>
                    <a:bodyPr/>
                    <a:lstStyle/>
                    <a:p>
                      <a:pPr algn="just">
                        <a:lnSpc>
                          <a:spcPct val="107000"/>
                        </a:lnSpc>
                        <a:spcAft>
                          <a:spcPts val="0"/>
                        </a:spcAft>
                      </a:pPr>
                      <a:r>
                        <a:rPr lang="es-MX" sz="1100" dirty="0">
                          <a:effectLst/>
                        </a:rPr>
                        <a:t>No se formulan hipótesis</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3">
                        <a:lumMod val="60000"/>
                        <a:lumOff val="40000"/>
                      </a:schemeClr>
                    </a:solidFill>
                  </a:tcPr>
                </a:tc>
              </a:tr>
              <a:tr h="1113440">
                <a:tc>
                  <a:txBody>
                    <a:bodyPr/>
                    <a:lstStyle/>
                    <a:p>
                      <a:pPr algn="just">
                        <a:lnSpc>
                          <a:spcPct val="107000"/>
                        </a:lnSpc>
                        <a:spcAft>
                          <a:spcPts val="0"/>
                        </a:spcAft>
                      </a:pPr>
                      <a:r>
                        <a:rPr lang="es-MX" sz="1100" dirty="0">
                          <a:effectLst/>
                        </a:rPr>
                        <a:t>Descriptivo</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3">
                        <a:lumMod val="75000"/>
                      </a:schemeClr>
                    </a:solidFill>
                  </a:tcPr>
                </a:tc>
                <a:tc>
                  <a:txBody>
                    <a:bodyPr/>
                    <a:lstStyle/>
                    <a:p>
                      <a:pPr algn="just">
                        <a:lnSpc>
                          <a:spcPct val="107000"/>
                        </a:lnSpc>
                        <a:spcAft>
                          <a:spcPts val="0"/>
                        </a:spcAft>
                      </a:pPr>
                      <a:r>
                        <a:rPr lang="es-MX" sz="1100" dirty="0">
                          <a:effectLst/>
                        </a:rPr>
                        <a:t>Solamente cuando se pronostica un valor (por ejemplo: un índice de natalidad o una cifra de desempleo).</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3">
                        <a:lumMod val="60000"/>
                        <a:lumOff val="40000"/>
                      </a:schemeClr>
                    </a:solidFill>
                  </a:tcPr>
                </a:tc>
              </a:tr>
              <a:tr h="544124">
                <a:tc>
                  <a:txBody>
                    <a:bodyPr/>
                    <a:lstStyle/>
                    <a:p>
                      <a:pPr algn="just">
                        <a:lnSpc>
                          <a:spcPct val="107000"/>
                        </a:lnSpc>
                        <a:spcAft>
                          <a:spcPts val="0"/>
                        </a:spcAft>
                      </a:pPr>
                      <a:r>
                        <a:rPr lang="es-MX" sz="1100" dirty="0">
                          <a:effectLst/>
                        </a:rPr>
                        <a:t>Correlacional</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3">
                        <a:lumMod val="75000"/>
                      </a:schemeClr>
                    </a:solidFill>
                  </a:tcPr>
                </a:tc>
                <a:tc>
                  <a:txBody>
                    <a:bodyPr/>
                    <a:lstStyle/>
                    <a:p>
                      <a:pPr algn="just">
                        <a:lnSpc>
                          <a:spcPct val="107000"/>
                        </a:lnSpc>
                        <a:spcAft>
                          <a:spcPts val="0"/>
                        </a:spcAft>
                      </a:pPr>
                      <a:r>
                        <a:rPr lang="es-MX" sz="1100" dirty="0">
                          <a:effectLst/>
                        </a:rPr>
                        <a:t>Sí se formulan hipótesis correlacionales</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3">
                        <a:lumMod val="60000"/>
                        <a:lumOff val="40000"/>
                      </a:schemeClr>
                    </a:solidFill>
                  </a:tcPr>
                </a:tc>
              </a:tr>
              <a:tr h="544124">
                <a:tc>
                  <a:txBody>
                    <a:bodyPr/>
                    <a:lstStyle/>
                    <a:p>
                      <a:pPr algn="just">
                        <a:lnSpc>
                          <a:spcPct val="107000"/>
                        </a:lnSpc>
                        <a:spcAft>
                          <a:spcPts val="0"/>
                        </a:spcAft>
                      </a:pPr>
                      <a:r>
                        <a:rPr lang="es-MX" sz="1100" dirty="0">
                          <a:effectLst/>
                        </a:rPr>
                        <a:t>Explicativo o causal</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3">
                        <a:lumMod val="75000"/>
                      </a:schemeClr>
                    </a:solidFill>
                  </a:tcPr>
                </a:tc>
                <a:tc>
                  <a:txBody>
                    <a:bodyPr/>
                    <a:lstStyle/>
                    <a:p>
                      <a:pPr algn="just">
                        <a:lnSpc>
                          <a:spcPct val="107000"/>
                        </a:lnSpc>
                        <a:spcAft>
                          <a:spcPts val="0"/>
                        </a:spcAft>
                      </a:pPr>
                      <a:r>
                        <a:rPr lang="es-MX" sz="1100" dirty="0">
                          <a:effectLst/>
                        </a:rPr>
                        <a:t>Sí se formulan hipótesis causales</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3">
                        <a:lumMod val="60000"/>
                        <a:lumOff val="40000"/>
                      </a:schemeClr>
                    </a:solidFill>
                  </a:tcPr>
                </a:tc>
              </a:tr>
            </a:tbl>
          </a:graphicData>
        </a:graphic>
      </p:graphicFrame>
    </p:spTree>
    <p:extLst>
      <p:ext uri="{BB962C8B-B14F-4D97-AF65-F5344CB8AC3E}">
        <p14:creationId xmlns:p14="http://schemas.microsoft.com/office/powerpoint/2010/main" val="31833609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b="1" dirty="0"/>
              <a:t>E</a:t>
            </a:r>
            <a:r>
              <a:rPr lang="es-MX" sz="3100" b="1" dirty="0">
                <a:latin typeface="Century Gothic" panose="020B0502020202020204" pitchFamily="34" charset="0"/>
              </a:rPr>
              <a:t>lementos de la hipótesis</a:t>
            </a:r>
            <a:r>
              <a:rPr lang="es-MX" dirty="0"/>
              <a:t/>
            </a:r>
            <a:br>
              <a:rPr lang="es-MX" dirty="0"/>
            </a:br>
            <a:endParaRPr lang="es-MX" dirty="0"/>
          </a:p>
        </p:txBody>
      </p:sp>
      <p:sp>
        <p:nvSpPr>
          <p:cNvPr id="3" name="Marcador de contenido 2"/>
          <p:cNvSpPr>
            <a:spLocks noGrp="1"/>
          </p:cNvSpPr>
          <p:nvPr>
            <p:ph idx="1"/>
          </p:nvPr>
        </p:nvSpPr>
        <p:spPr/>
        <p:txBody>
          <a:bodyPr/>
          <a:lstStyle/>
          <a:p>
            <a:pPr marL="0" indent="0" algn="just">
              <a:buNone/>
            </a:pPr>
            <a:r>
              <a:rPr lang="es-MX" sz="1800" dirty="0">
                <a:latin typeface="Century Gothic" panose="020B0502020202020204" pitchFamily="34" charset="0"/>
              </a:rPr>
              <a:t>Por lo general, en toda hipótesis formulada, su estructura contempla tres elementos</a:t>
            </a:r>
            <a:r>
              <a:rPr lang="es-MX" sz="1800" dirty="0" smtClean="0">
                <a:latin typeface="Century Gothic" panose="020B0502020202020204" pitchFamily="34" charset="0"/>
              </a:rPr>
              <a:t>:</a:t>
            </a:r>
          </a:p>
          <a:p>
            <a:pPr marL="0" indent="0" algn="just">
              <a:buNone/>
            </a:pPr>
            <a:r>
              <a:rPr lang="es-MX" sz="1800" dirty="0" smtClean="0">
                <a:latin typeface="Century Gothic" panose="020B0502020202020204" pitchFamily="34" charset="0"/>
              </a:rPr>
              <a:t>1. Las </a:t>
            </a:r>
            <a:r>
              <a:rPr lang="es-MX" sz="1800" dirty="0">
                <a:latin typeface="Century Gothic" panose="020B0502020202020204" pitchFamily="34" charset="0"/>
              </a:rPr>
              <a:t>unidades de </a:t>
            </a:r>
            <a:r>
              <a:rPr lang="es-MX" sz="1800" dirty="0" smtClean="0">
                <a:latin typeface="Century Gothic" panose="020B0502020202020204" pitchFamily="34" charset="0"/>
              </a:rPr>
              <a:t>observación</a:t>
            </a:r>
          </a:p>
          <a:p>
            <a:pPr marL="0" indent="0" algn="just">
              <a:buNone/>
            </a:pPr>
            <a:r>
              <a:rPr lang="es-MX" sz="1800" dirty="0" smtClean="0">
                <a:latin typeface="Century Gothic" panose="020B0502020202020204" pitchFamily="34" charset="0"/>
              </a:rPr>
              <a:t>2</a:t>
            </a:r>
            <a:r>
              <a:rPr lang="es-MX" sz="1800" dirty="0">
                <a:latin typeface="Century Gothic" panose="020B0502020202020204" pitchFamily="34" charset="0"/>
              </a:rPr>
              <a:t>. Las variables</a:t>
            </a:r>
          </a:p>
          <a:p>
            <a:pPr marL="0" indent="0" algn="just">
              <a:buNone/>
            </a:pPr>
            <a:r>
              <a:rPr lang="es-MX" sz="1800" dirty="0">
                <a:latin typeface="Century Gothic" panose="020B0502020202020204" pitchFamily="34" charset="0"/>
              </a:rPr>
              <a:t>3. Los elementos lógicos</a:t>
            </a:r>
          </a:p>
          <a:p>
            <a:pPr marL="0" indent="0" algn="just">
              <a:buNone/>
            </a:pPr>
            <a:endParaRPr lang="es-MX" sz="1800" dirty="0">
              <a:latin typeface="Century Gothic" panose="020B0502020202020204" pitchFamily="34" charset="0"/>
            </a:endParaRPr>
          </a:p>
          <a:p>
            <a:pPr marL="0" indent="0">
              <a:buNone/>
            </a:pPr>
            <a:endParaRPr lang="es-MX" dirty="0"/>
          </a:p>
        </p:txBody>
      </p:sp>
      <p:pic>
        <p:nvPicPr>
          <p:cNvPr id="8194" name="Picture 2" descr="http://2.bp.blogspot.com/_W09oxl6CmVg/S9-jFYBfB-I/AAAAAAAAACY/VpdvHc1j9jI/s320/eliminar-problema-doble-acento-2%5B1%5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7984" y="3272045"/>
            <a:ext cx="4056112" cy="3048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00244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2800" b="1" dirty="0" smtClean="0">
                <a:latin typeface="Century Gothic" panose="020B0502020202020204" pitchFamily="34" charset="0"/>
              </a:rPr>
              <a:t>Tipos de Hipótesis</a:t>
            </a:r>
            <a:endParaRPr lang="es-MX" sz="2800" b="1" dirty="0">
              <a:latin typeface="Century Gothic" panose="020B0502020202020204" pitchFamily="34" charset="0"/>
            </a:endParaRPr>
          </a:p>
        </p:txBody>
      </p:sp>
      <p:sp>
        <p:nvSpPr>
          <p:cNvPr id="3" name="Marcador de contenido 2"/>
          <p:cNvSpPr>
            <a:spLocks noGrp="1"/>
          </p:cNvSpPr>
          <p:nvPr>
            <p:ph idx="1"/>
          </p:nvPr>
        </p:nvSpPr>
        <p:spPr/>
        <p:txBody>
          <a:bodyPr/>
          <a:lstStyle/>
          <a:p>
            <a:pPr>
              <a:buFont typeface="Wingdings" panose="05000000000000000000" pitchFamily="2" charset="2"/>
              <a:buChar char="v"/>
            </a:pPr>
            <a:r>
              <a:rPr lang="es-MX" sz="1800" dirty="0" smtClean="0">
                <a:latin typeface="Century Gothic" panose="020B0502020202020204" pitchFamily="34" charset="0"/>
              </a:rPr>
              <a:t>Descriptivas</a:t>
            </a:r>
          </a:p>
          <a:p>
            <a:pPr>
              <a:buFont typeface="Wingdings" panose="05000000000000000000" pitchFamily="2" charset="2"/>
              <a:buChar char="v"/>
            </a:pPr>
            <a:r>
              <a:rPr lang="es-MX" sz="1800" dirty="0" smtClean="0">
                <a:latin typeface="Century Gothic" panose="020B0502020202020204" pitchFamily="34" charset="0"/>
              </a:rPr>
              <a:t>Correlacionales</a:t>
            </a:r>
          </a:p>
          <a:p>
            <a:pPr>
              <a:buFont typeface="Wingdings" panose="05000000000000000000" pitchFamily="2" charset="2"/>
              <a:buChar char="v"/>
            </a:pPr>
            <a:r>
              <a:rPr lang="es-MX" sz="1800" dirty="0" smtClean="0">
                <a:latin typeface="Century Gothic" panose="020B0502020202020204" pitchFamily="34" charset="0"/>
              </a:rPr>
              <a:t>Causales:</a:t>
            </a:r>
          </a:p>
          <a:p>
            <a:pPr marL="0" indent="0">
              <a:buNone/>
            </a:pPr>
            <a:r>
              <a:rPr lang="es-MX" sz="1800" dirty="0">
                <a:latin typeface="Century Gothic" panose="020B0502020202020204" pitchFamily="34" charset="0"/>
              </a:rPr>
              <a:t>	</a:t>
            </a:r>
            <a:r>
              <a:rPr lang="es-MX" sz="1800" dirty="0" err="1" smtClean="0">
                <a:latin typeface="Century Gothic" panose="020B0502020202020204" pitchFamily="34" charset="0"/>
              </a:rPr>
              <a:t>Bivariadas</a:t>
            </a:r>
            <a:endParaRPr lang="es-MX" sz="1800" dirty="0" smtClean="0">
              <a:latin typeface="Century Gothic" panose="020B0502020202020204" pitchFamily="34" charset="0"/>
            </a:endParaRPr>
          </a:p>
          <a:p>
            <a:pPr marL="0" indent="0">
              <a:buNone/>
            </a:pPr>
            <a:r>
              <a:rPr lang="es-MX" sz="1800" dirty="0">
                <a:latin typeface="Century Gothic" panose="020B0502020202020204" pitchFamily="34" charset="0"/>
              </a:rPr>
              <a:t>	</a:t>
            </a:r>
            <a:r>
              <a:rPr lang="es-MX" sz="1800" dirty="0" smtClean="0">
                <a:latin typeface="Century Gothic" panose="020B0502020202020204" pitchFamily="34" charset="0"/>
              </a:rPr>
              <a:t>Multivariadas</a:t>
            </a:r>
          </a:p>
          <a:p>
            <a:pPr>
              <a:buFont typeface="Wingdings" panose="05000000000000000000" pitchFamily="2" charset="2"/>
              <a:buChar char="v"/>
            </a:pPr>
            <a:endParaRPr lang="es-MX" dirty="0"/>
          </a:p>
        </p:txBody>
      </p:sp>
      <p:pic>
        <p:nvPicPr>
          <p:cNvPr id="9218" name="Picture 2" descr="http://1.bp.blogspot.com/-IVp7rvJIcmE/UjqZYNd93PI/AAAAAAAAAK4/stuAZkyavbg/s1600/hipotesis+cientific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6250" y="2348880"/>
            <a:ext cx="4400550" cy="2438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37262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MX" sz="2400" b="1" dirty="0" smtClean="0">
                <a:solidFill>
                  <a:schemeClr val="accent4">
                    <a:lumMod val="50000"/>
                  </a:schemeClr>
                </a:solidFill>
                <a:latin typeface="Century Gothic" panose="020B0502020202020204" pitchFamily="34" charset="0"/>
              </a:rPr>
              <a:t>2. Marco Referencial</a:t>
            </a:r>
            <a:br>
              <a:rPr lang="es-MX" sz="2400" b="1" dirty="0" smtClean="0">
                <a:solidFill>
                  <a:schemeClr val="accent4">
                    <a:lumMod val="50000"/>
                  </a:schemeClr>
                </a:solidFill>
                <a:latin typeface="Century Gothic" panose="020B0502020202020204" pitchFamily="34" charset="0"/>
              </a:rPr>
            </a:br>
            <a:r>
              <a:rPr lang="es-MX" sz="2000" dirty="0" smtClean="0">
                <a:latin typeface="Century Gothic" panose="020B0502020202020204" pitchFamily="34" charset="0"/>
              </a:rPr>
              <a:t>a</a:t>
            </a:r>
            <a:r>
              <a:rPr lang="es-MX" sz="2000" dirty="0">
                <a:latin typeface="Century Gothic" panose="020B0502020202020204" pitchFamily="34" charset="0"/>
              </a:rPr>
              <a:t>) ¿Qué es y para qué sirve?</a:t>
            </a:r>
            <a:br>
              <a:rPr lang="es-MX" sz="2000" dirty="0">
                <a:latin typeface="Century Gothic" panose="020B0502020202020204" pitchFamily="34" charset="0"/>
              </a:rPr>
            </a:br>
            <a:r>
              <a:rPr lang="es-MX" sz="2000" dirty="0">
                <a:latin typeface="Century Gothic" panose="020B0502020202020204" pitchFamily="34" charset="0"/>
              </a:rPr>
              <a:t>b) ¿Cómo se construye</a:t>
            </a:r>
            <a:r>
              <a:rPr lang="es-MX" sz="2000" dirty="0" smtClean="0">
                <a:latin typeface="Century Gothic" panose="020B0502020202020204" pitchFamily="34" charset="0"/>
              </a:rPr>
              <a:t>?</a:t>
            </a:r>
            <a:endParaRPr lang="es-MX" sz="2000" dirty="0">
              <a:latin typeface="Century Gothic" panose="020B0502020202020204" pitchFamily="34" charset="0"/>
            </a:endParaRPr>
          </a:p>
        </p:txBody>
      </p:sp>
      <p:sp>
        <p:nvSpPr>
          <p:cNvPr id="3" name="Marcador de contenido 2"/>
          <p:cNvSpPr>
            <a:spLocks noGrp="1"/>
          </p:cNvSpPr>
          <p:nvPr>
            <p:ph idx="1"/>
          </p:nvPr>
        </p:nvSpPr>
        <p:spPr/>
        <p:txBody>
          <a:bodyPr>
            <a:normAutofit/>
          </a:bodyPr>
          <a:lstStyle/>
          <a:p>
            <a:pPr marL="0" indent="0">
              <a:buNone/>
            </a:pPr>
            <a:r>
              <a:rPr lang="es-MX" sz="1800" b="1" dirty="0">
                <a:latin typeface="Century Gothic" panose="020B0502020202020204" pitchFamily="34" charset="0"/>
              </a:rPr>
              <a:t>Marco de la Investigación</a:t>
            </a:r>
            <a:endParaRPr lang="es-MX" sz="1800" dirty="0">
              <a:latin typeface="Century Gothic" panose="020B0502020202020204" pitchFamily="34" charset="0"/>
            </a:endParaRPr>
          </a:p>
          <a:p>
            <a:pPr marL="0" indent="0" algn="just">
              <a:buNone/>
            </a:pPr>
            <a:r>
              <a:rPr lang="es-MX" sz="1800" dirty="0">
                <a:latin typeface="Century Gothic" panose="020B0502020202020204" pitchFamily="34" charset="0"/>
              </a:rPr>
              <a:t>Una vez que se ha seleccionado y delimitado el tema, el siguiente paso consiste en buscar las teorías y los </a:t>
            </a:r>
            <a:r>
              <a:rPr lang="es-MX" sz="1800" dirty="0" smtClean="0">
                <a:latin typeface="Century Gothic" panose="020B0502020202020204" pitchFamily="34" charset="0"/>
              </a:rPr>
              <a:t>conceptos </a:t>
            </a:r>
            <a:r>
              <a:rPr lang="es-MX" sz="1800" dirty="0">
                <a:latin typeface="Century Gothic" panose="020B0502020202020204" pitchFamily="34" charset="0"/>
              </a:rPr>
              <a:t>adecuados para enmarcar y ubicar teórica y empíricamente nuestra investigación.</a:t>
            </a:r>
          </a:p>
          <a:p>
            <a:pPr marL="0" indent="0" algn="just">
              <a:buNone/>
            </a:pPr>
            <a:r>
              <a:rPr lang="es-MX" sz="1800" dirty="0">
                <a:latin typeface="Century Gothic" panose="020B0502020202020204" pitchFamily="34" charset="0"/>
              </a:rPr>
              <a:t>La presentación de la teoría y los conceptos que hayamos elegido para dar un sustento al trabajo deben manejarse juntamente con las ideas empíricas del tema. El marco de la investigación se puede clasificar en:</a:t>
            </a:r>
          </a:p>
          <a:p>
            <a:pPr>
              <a:buFont typeface="Wingdings" panose="05000000000000000000" pitchFamily="2" charset="2"/>
              <a:buChar char="v"/>
            </a:pPr>
            <a:r>
              <a:rPr lang="es-MX" sz="1900" b="1" dirty="0">
                <a:latin typeface="Century Gothic" panose="020B0502020202020204" pitchFamily="34" charset="0"/>
              </a:rPr>
              <a:t>Marco Teórico.</a:t>
            </a:r>
            <a:r>
              <a:rPr lang="es-MX" sz="1900" dirty="0">
                <a:latin typeface="Century Gothic" panose="020B0502020202020204" pitchFamily="34" charset="0"/>
              </a:rPr>
              <a:t> Sitúa al problema en un ámbito teórico.</a:t>
            </a:r>
          </a:p>
          <a:p>
            <a:pPr>
              <a:buFont typeface="Wingdings" panose="05000000000000000000" pitchFamily="2" charset="2"/>
              <a:buChar char="v"/>
            </a:pPr>
            <a:r>
              <a:rPr lang="es-MX" sz="1900" b="1" dirty="0">
                <a:latin typeface="Century Gothic" panose="020B0502020202020204" pitchFamily="34" charset="0"/>
              </a:rPr>
              <a:t>Marco Referencial.</a:t>
            </a:r>
            <a:r>
              <a:rPr lang="es-MX" sz="1900" dirty="0">
                <a:latin typeface="Century Gothic" panose="020B0502020202020204" pitchFamily="34" charset="0"/>
              </a:rPr>
              <a:t> Sitúa al problema en un ámbito empírico.</a:t>
            </a:r>
          </a:p>
          <a:p>
            <a:pPr>
              <a:buFont typeface="Wingdings" panose="05000000000000000000" pitchFamily="2" charset="2"/>
              <a:buChar char="v"/>
            </a:pPr>
            <a:r>
              <a:rPr lang="es-MX" sz="1900" b="1" dirty="0">
                <a:latin typeface="Century Gothic" panose="020B0502020202020204" pitchFamily="34" charset="0"/>
              </a:rPr>
              <a:t>Marco Conceptual.</a:t>
            </a:r>
            <a:r>
              <a:rPr lang="es-MX" sz="1900" dirty="0">
                <a:latin typeface="Century Gothic" panose="020B0502020202020204" pitchFamily="34" charset="0"/>
              </a:rPr>
              <a:t> Dota a la investigación de conceptos explicativos.</a:t>
            </a:r>
          </a:p>
        </p:txBody>
      </p:sp>
    </p:spTree>
    <p:extLst>
      <p:ext uri="{BB962C8B-B14F-4D97-AF65-F5344CB8AC3E}">
        <p14:creationId xmlns:p14="http://schemas.microsoft.com/office/powerpoint/2010/main" val="71815643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2800" b="1" dirty="0"/>
              <a:t>Marco Teórico</a:t>
            </a:r>
            <a:r>
              <a:rPr lang="es-MX" sz="2800" dirty="0"/>
              <a:t/>
            </a:r>
            <a:br>
              <a:rPr lang="es-MX" sz="2800" dirty="0"/>
            </a:br>
            <a:endParaRPr lang="es-MX" sz="2800" dirty="0">
              <a:latin typeface="Century Gothic" panose="020B0502020202020204" pitchFamily="34" charset="0"/>
            </a:endParaRPr>
          </a:p>
        </p:txBody>
      </p:sp>
      <p:sp>
        <p:nvSpPr>
          <p:cNvPr id="3" name="Marcador de contenido 2"/>
          <p:cNvSpPr>
            <a:spLocks noGrp="1"/>
          </p:cNvSpPr>
          <p:nvPr>
            <p:ph idx="1"/>
          </p:nvPr>
        </p:nvSpPr>
        <p:spPr/>
        <p:txBody>
          <a:bodyPr>
            <a:normAutofit/>
          </a:bodyPr>
          <a:lstStyle/>
          <a:p>
            <a:pPr marL="0" indent="0" algn="just">
              <a:buNone/>
            </a:pPr>
            <a:r>
              <a:rPr lang="es-MX" altLang="es-MX" sz="1800" dirty="0">
                <a:latin typeface="Century Gothic" panose="020B0502020202020204" pitchFamily="34" charset="0"/>
              </a:rPr>
              <a:t>Se refiere únicamente a las teorías desde las que el investigador aborda la realidad (en relación con sus </a:t>
            </a:r>
            <a:r>
              <a:rPr lang="es-MX" altLang="es-MX" sz="1800" b="1" dirty="0">
                <a:latin typeface="Century Gothic" panose="020B0502020202020204" pitchFamily="34" charset="0"/>
              </a:rPr>
              <a:t>categorías</a:t>
            </a:r>
            <a:r>
              <a:rPr lang="es-MX" altLang="es-MX" sz="1800" dirty="0">
                <a:latin typeface="Century Gothic" panose="020B0502020202020204" pitchFamily="34" charset="0"/>
              </a:rPr>
              <a:t> u </a:t>
            </a:r>
            <a:r>
              <a:rPr lang="es-MX" altLang="es-MX" sz="1800" b="1" dirty="0">
                <a:latin typeface="Century Gothic" panose="020B0502020202020204" pitchFamily="34" charset="0"/>
              </a:rPr>
              <a:t>objeto de estudio</a:t>
            </a:r>
            <a:r>
              <a:rPr lang="es-MX" altLang="es-MX" sz="1800" dirty="0" smtClean="0">
                <a:latin typeface="Century Gothic" panose="020B0502020202020204" pitchFamily="34" charset="0"/>
              </a:rPr>
              <a:t>).</a:t>
            </a:r>
          </a:p>
          <a:p>
            <a:pPr marL="0" indent="0" algn="just">
              <a:buNone/>
            </a:pPr>
            <a:endParaRPr lang="es-MX" altLang="es-MX" sz="1800" dirty="0" smtClean="0">
              <a:latin typeface="Century Gothic" panose="020B0502020202020204" pitchFamily="34" charset="0"/>
            </a:endParaRPr>
          </a:p>
          <a:p>
            <a:pPr marL="0" indent="0" algn="just">
              <a:buNone/>
            </a:pPr>
            <a:r>
              <a:rPr lang="es-MX" altLang="es-MX" sz="1800" b="1" dirty="0" smtClean="0">
                <a:latin typeface="Century Gothic" panose="020B0502020202020204" pitchFamily="34" charset="0"/>
              </a:rPr>
              <a:t>Funciones del Marco Teórico</a:t>
            </a:r>
            <a:endParaRPr lang="es-MX" altLang="es-MX" sz="1800" b="1" dirty="0">
              <a:latin typeface="Century Gothic" panose="020B0502020202020204" pitchFamily="34" charset="0"/>
            </a:endParaRPr>
          </a:p>
          <a:p>
            <a:pPr marL="0" indent="0" algn="just">
              <a:buNone/>
              <a:defRPr/>
            </a:pPr>
            <a:endParaRPr lang="es-ES" altLang="es-MX" sz="1800" dirty="0" smtClean="0">
              <a:solidFill>
                <a:srgbClr val="C00000"/>
              </a:solidFill>
            </a:endParaRPr>
          </a:p>
          <a:p>
            <a:pPr marL="0" indent="0" algn="just">
              <a:buNone/>
              <a:defRPr/>
            </a:pPr>
            <a:r>
              <a:rPr lang="es-ES" altLang="es-MX" sz="1800" dirty="0" smtClean="0">
                <a:latin typeface="Century Gothic" panose="020B0502020202020204" pitchFamily="34" charset="0"/>
              </a:rPr>
              <a:t>1</a:t>
            </a:r>
            <a:r>
              <a:rPr lang="es-ES" altLang="es-MX" sz="1800" dirty="0">
                <a:latin typeface="Century Gothic" panose="020B0502020202020204" pitchFamily="34" charset="0"/>
              </a:rPr>
              <a:t>. Ayudar a prevenir errores cometidos en otros estudios.</a:t>
            </a:r>
          </a:p>
          <a:p>
            <a:pPr marL="0" indent="0" algn="just">
              <a:buNone/>
              <a:defRPr/>
            </a:pPr>
            <a:r>
              <a:rPr lang="es-ES" altLang="es-MX" sz="1800" dirty="0">
                <a:latin typeface="Century Gothic" panose="020B0502020202020204" pitchFamily="34" charset="0"/>
              </a:rPr>
              <a:t>2. Orientar, guiar la realización del estudio.</a:t>
            </a:r>
          </a:p>
          <a:p>
            <a:pPr marL="0" indent="0" algn="just">
              <a:buNone/>
              <a:defRPr/>
            </a:pPr>
            <a:r>
              <a:rPr lang="es-ES" altLang="es-MX" sz="1800" dirty="0">
                <a:latin typeface="Century Gothic" panose="020B0502020202020204" pitchFamily="34" charset="0"/>
              </a:rPr>
              <a:t>3. Permitir compendiar o sistematizar conocimientos existentes en el área por investigar.</a:t>
            </a:r>
          </a:p>
          <a:p>
            <a:pPr marL="0" indent="0" algn="just">
              <a:buNone/>
              <a:defRPr/>
            </a:pPr>
            <a:r>
              <a:rPr lang="es-ES" altLang="es-MX" sz="1800" dirty="0">
                <a:latin typeface="Century Gothic" panose="020B0502020202020204" pitchFamily="34" charset="0"/>
              </a:rPr>
              <a:t>4. Conducir el establecimiento de hipótesis.</a:t>
            </a:r>
          </a:p>
          <a:p>
            <a:pPr marL="0" indent="0" algn="just">
              <a:buNone/>
              <a:defRPr/>
            </a:pPr>
            <a:r>
              <a:rPr lang="es-ES" altLang="es-MX" sz="1800" dirty="0">
                <a:latin typeface="Century Gothic" panose="020B0502020202020204" pitchFamily="34" charset="0"/>
              </a:rPr>
              <a:t>5. Orientar el </a:t>
            </a:r>
            <a:r>
              <a:rPr lang="es-ES" altLang="es-MX" sz="1800" i="1" dirty="0">
                <a:latin typeface="Century Gothic" panose="020B0502020202020204" pitchFamily="34" charset="0"/>
              </a:rPr>
              <a:t>análisis e interpretación </a:t>
            </a:r>
            <a:r>
              <a:rPr lang="es-ES" altLang="es-MX" sz="1800" dirty="0">
                <a:latin typeface="Century Gothic" panose="020B0502020202020204" pitchFamily="34" charset="0"/>
              </a:rPr>
              <a:t>de los datos.</a:t>
            </a:r>
          </a:p>
          <a:p>
            <a:pPr marL="0" indent="0" algn="just">
              <a:buNone/>
            </a:pPr>
            <a:endParaRPr lang="es-MX" sz="1800" dirty="0">
              <a:latin typeface="Century Gothic" panose="020B0502020202020204" pitchFamily="34" charset="0"/>
            </a:endParaRPr>
          </a:p>
        </p:txBody>
      </p:sp>
    </p:spTree>
    <p:extLst>
      <p:ext uri="{BB962C8B-B14F-4D97-AF65-F5344CB8AC3E}">
        <p14:creationId xmlns:p14="http://schemas.microsoft.com/office/powerpoint/2010/main" val="27270549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2800" b="1" dirty="0" smtClean="0">
                <a:latin typeface="Century Gothic" panose="020B0502020202020204" pitchFamily="34" charset="0"/>
              </a:rPr>
              <a:t>Guion explicativo</a:t>
            </a:r>
            <a:br>
              <a:rPr lang="es-MX" sz="2800" b="1" dirty="0" smtClean="0">
                <a:latin typeface="Century Gothic" panose="020B0502020202020204" pitchFamily="34" charset="0"/>
              </a:rPr>
            </a:br>
            <a:endParaRPr lang="es-MX" sz="2800" b="1" dirty="0">
              <a:latin typeface="Century Gothic" panose="020B0502020202020204" pitchFamily="34" charset="0"/>
            </a:endParaRPr>
          </a:p>
        </p:txBody>
      </p:sp>
      <p:sp>
        <p:nvSpPr>
          <p:cNvPr id="3" name="Marcador de contenido 2"/>
          <p:cNvSpPr>
            <a:spLocks noGrp="1"/>
          </p:cNvSpPr>
          <p:nvPr>
            <p:ph idx="1"/>
          </p:nvPr>
        </p:nvSpPr>
        <p:spPr/>
        <p:txBody>
          <a:bodyPr>
            <a:normAutofit/>
          </a:bodyPr>
          <a:lstStyle/>
          <a:p>
            <a:pPr marL="0" indent="0" algn="just">
              <a:buNone/>
            </a:pPr>
            <a:r>
              <a:rPr lang="es-MX" sz="1800" dirty="0" smtClean="0">
                <a:latin typeface="Century Gothic" panose="020B0502020202020204" pitchFamily="34" charset="0"/>
              </a:rPr>
              <a:t>El presente material abarca el contenido del Módulo II de la asignatura de Métodos de la Investigación de quinto semestre, en el encontrarás todos los conceptos básicos correspondientes al módulo, por lo que te invitamos a que lo observes detenidamente, su utilización no tiene ninguna complicación ya que te va guiando paso a paso, presenta algunas imágenes y el orden correcto </a:t>
            </a:r>
            <a:r>
              <a:rPr lang="es-MX" sz="1800" smtClean="0">
                <a:latin typeface="Century Gothic" panose="020B0502020202020204" pitchFamily="34" charset="0"/>
              </a:rPr>
              <a:t>del programa.</a:t>
            </a:r>
            <a:endParaRPr lang="es-MX" sz="1800" dirty="0">
              <a:latin typeface="Century Gothic" panose="020B0502020202020204" pitchFamily="34" charset="0"/>
            </a:endParaRPr>
          </a:p>
        </p:txBody>
      </p:sp>
    </p:spTree>
    <p:extLst>
      <p:ext uri="{BB962C8B-B14F-4D97-AF65-F5344CB8AC3E}">
        <p14:creationId xmlns:p14="http://schemas.microsoft.com/office/powerpoint/2010/main" val="42813639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2800" b="1" dirty="0"/>
              <a:t>Marco Referencial</a:t>
            </a:r>
            <a:r>
              <a:rPr lang="es-MX" sz="2800" dirty="0"/>
              <a:t/>
            </a:r>
            <a:br>
              <a:rPr lang="es-MX" sz="2800" dirty="0"/>
            </a:br>
            <a:endParaRPr lang="es-MX" sz="2800" dirty="0">
              <a:latin typeface="Century Gothic" panose="020B0502020202020204" pitchFamily="34" charset="0"/>
            </a:endParaRPr>
          </a:p>
        </p:txBody>
      </p:sp>
      <p:sp>
        <p:nvSpPr>
          <p:cNvPr id="3" name="Marcador de contenido 2"/>
          <p:cNvSpPr>
            <a:spLocks noGrp="1"/>
          </p:cNvSpPr>
          <p:nvPr>
            <p:ph idx="1"/>
          </p:nvPr>
        </p:nvSpPr>
        <p:spPr/>
        <p:txBody>
          <a:bodyPr>
            <a:normAutofit/>
          </a:bodyPr>
          <a:lstStyle/>
          <a:p>
            <a:pPr marL="0" indent="0" algn="just">
              <a:buNone/>
            </a:pPr>
            <a:r>
              <a:rPr lang="es-MX" sz="1900" dirty="0">
                <a:latin typeface="Century Gothic" panose="020B0502020202020204" pitchFamily="34" charset="0"/>
              </a:rPr>
              <a:t>El marco referencial se conforma con toda la información empírica que poseemos sobre el problema. Esto implica el manejo de los elementos recabados mediante un primer acercamiento a la realidad, y a este trabajo también le podemos llamar “diagnóstico”. Es posible obtener los datos por medio de guías de observación y de las primeras entrevistas que realicemos. En este primer acercamiento el investigador recaba la información más sobresaliente del fenómeno, con el propósito de tener un mayor y mejor conocimiento sobre el objeto de estudio.</a:t>
            </a:r>
          </a:p>
          <a:p>
            <a:pPr marL="0" indent="0">
              <a:buNone/>
            </a:pPr>
            <a:endParaRPr lang="es-MX" dirty="0"/>
          </a:p>
        </p:txBody>
      </p:sp>
      <p:pic>
        <p:nvPicPr>
          <p:cNvPr id="10242" name="Picture 2" descr="http://image.slidesharecdn.com/conocimieeditado-120325200946-phpapp02/95/marco-referencial-de-la-economia-1-728.jpg?cb=133353434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13463" y="4869159"/>
            <a:ext cx="2676512" cy="2007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091735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2800" b="1" dirty="0"/>
              <a:t>Marco Conceptual</a:t>
            </a:r>
            <a:r>
              <a:rPr lang="es-MX" sz="2800" dirty="0"/>
              <a:t/>
            </a:r>
            <a:br>
              <a:rPr lang="es-MX" sz="2800" dirty="0"/>
            </a:br>
            <a:endParaRPr lang="es-MX" sz="2800" dirty="0">
              <a:latin typeface="Century Gothic" panose="020B0502020202020204" pitchFamily="34" charset="0"/>
            </a:endParaRPr>
          </a:p>
        </p:txBody>
      </p:sp>
      <p:sp>
        <p:nvSpPr>
          <p:cNvPr id="3" name="Marcador de contenido 2"/>
          <p:cNvSpPr>
            <a:spLocks noGrp="1"/>
          </p:cNvSpPr>
          <p:nvPr>
            <p:ph idx="1"/>
          </p:nvPr>
        </p:nvSpPr>
        <p:spPr/>
        <p:txBody>
          <a:bodyPr/>
          <a:lstStyle/>
          <a:p>
            <a:pPr marL="0" indent="0" algn="just">
              <a:buNone/>
            </a:pPr>
            <a:r>
              <a:rPr lang="es-MX" sz="1800" dirty="0">
                <a:latin typeface="Century Gothic" panose="020B0502020202020204" pitchFamily="34" charset="0"/>
              </a:rPr>
              <a:t>Dentro del marco conceptual estarán presentes los conceptos que dan sentido, estructuran y articulan la investigación.</a:t>
            </a:r>
          </a:p>
          <a:p>
            <a:pPr marL="0" indent="0">
              <a:buNone/>
            </a:pPr>
            <a:r>
              <a:rPr lang="es-MX" sz="1800" dirty="0">
                <a:latin typeface="Century Gothic" panose="020B0502020202020204" pitchFamily="34" charset="0"/>
              </a:rPr>
              <a:t>El marco conceptual se construye de la siguiente manera:</a:t>
            </a:r>
          </a:p>
          <a:p>
            <a:pPr marL="0" indent="0">
              <a:buNone/>
            </a:pPr>
            <a:endParaRPr lang="es-MX" dirty="0"/>
          </a:p>
        </p:txBody>
      </p:sp>
      <p:graphicFrame>
        <p:nvGraphicFramePr>
          <p:cNvPr id="4" name="Tabla 3"/>
          <p:cNvGraphicFramePr>
            <a:graphicFrameLocks noGrp="1"/>
          </p:cNvGraphicFramePr>
          <p:nvPr>
            <p:extLst>
              <p:ext uri="{D42A27DB-BD31-4B8C-83A1-F6EECF244321}">
                <p14:modId xmlns:p14="http://schemas.microsoft.com/office/powerpoint/2010/main" val="3205388611"/>
              </p:ext>
            </p:extLst>
          </p:nvPr>
        </p:nvGraphicFramePr>
        <p:xfrm>
          <a:off x="1721485" y="3212976"/>
          <a:ext cx="5701030" cy="3312368"/>
        </p:xfrm>
        <a:graphic>
          <a:graphicData uri="http://schemas.openxmlformats.org/drawingml/2006/table">
            <a:tbl>
              <a:tblPr firstRow="1" firstCol="1" bandRow="1">
                <a:tableStyleId>{5C22544A-7EE6-4342-B048-85BDC9FD1C3A}</a:tableStyleId>
              </a:tblPr>
              <a:tblGrid>
                <a:gridCol w="1899920"/>
                <a:gridCol w="1900555"/>
                <a:gridCol w="1900555"/>
              </a:tblGrid>
              <a:tr h="246906">
                <a:tc gridSpan="3">
                  <a:txBody>
                    <a:bodyPr/>
                    <a:lstStyle/>
                    <a:p>
                      <a:pPr algn="ctr">
                        <a:lnSpc>
                          <a:spcPct val="107000"/>
                        </a:lnSpc>
                        <a:spcAft>
                          <a:spcPts val="0"/>
                        </a:spcAft>
                      </a:pPr>
                      <a:r>
                        <a:rPr lang="es-MX" sz="1000" dirty="0">
                          <a:effectLst/>
                        </a:rPr>
                        <a:t>Construcción del Marco Conceptual</a:t>
                      </a:r>
                      <a:endParaRPr lang="es-MX"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s-MX"/>
                    </a:p>
                  </a:txBody>
                  <a:tcPr/>
                </a:tc>
                <a:tc hMerge="1">
                  <a:txBody>
                    <a:bodyPr/>
                    <a:lstStyle/>
                    <a:p>
                      <a:endParaRPr lang="es-MX"/>
                    </a:p>
                  </a:txBody>
                  <a:tcPr/>
                </a:tc>
              </a:tr>
              <a:tr h="763515">
                <a:tc>
                  <a:txBody>
                    <a:bodyPr/>
                    <a:lstStyle/>
                    <a:p>
                      <a:pPr algn="just">
                        <a:lnSpc>
                          <a:spcPct val="107000"/>
                        </a:lnSpc>
                        <a:spcAft>
                          <a:spcPts val="0"/>
                        </a:spcAft>
                      </a:pPr>
                      <a:r>
                        <a:rPr lang="es-MX" sz="900">
                          <a:effectLst/>
                        </a:rPr>
                        <a:t>Concepto</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s-MX" sz="900" dirty="0">
                          <a:effectLst/>
                        </a:rPr>
                        <a:t>Teoría por la cual se explicará</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s-MX" sz="900">
                          <a:effectLst/>
                        </a:rPr>
                        <a:t>Definición que retoma la teoría y el conocimiento empírico (mi propio conocimiento)</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021821">
                <a:tc>
                  <a:txBody>
                    <a:bodyPr/>
                    <a:lstStyle/>
                    <a:p>
                      <a:pPr algn="just">
                        <a:lnSpc>
                          <a:spcPct val="107000"/>
                        </a:lnSpc>
                        <a:spcAft>
                          <a:spcPts val="0"/>
                        </a:spcAft>
                      </a:pPr>
                      <a:r>
                        <a:rPr lang="es-MX" sz="900">
                          <a:effectLst/>
                        </a:rPr>
                        <a:t>Habilidades Comunicativas</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s-MX" sz="900">
                          <a:effectLst/>
                        </a:rPr>
                        <a:t>Enfoque comunicativo: es la enseñanza de lenguas extranjeras, que abre la posibilidad para el aprendizaje de una nueva lengua.</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s-MX" sz="900">
                          <a:effectLst/>
                        </a:rPr>
                        <a:t>Se refiere a la manera en que los estudiantes, objeto de nuestro estudio, interpretan el enfoque comunicativo.</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280126">
                <a:tc>
                  <a:txBody>
                    <a:bodyPr/>
                    <a:lstStyle/>
                    <a:p>
                      <a:pPr algn="just">
                        <a:lnSpc>
                          <a:spcPct val="107000"/>
                        </a:lnSpc>
                        <a:spcAft>
                          <a:spcPts val="0"/>
                        </a:spcAft>
                      </a:pPr>
                      <a:r>
                        <a:rPr lang="es-MX" sz="900">
                          <a:effectLst/>
                        </a:rPr>
                        <a:t>Aprendizaje</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s-MX" sz="900" dirty="0">
                          <a:effectLst/>
                        </a:rPr>
                        <a:t>Estrategias para desarrollar las habilidades del idioma.</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es-MX" sz="900" dirty="0">
                          <a:effectLst/>
                        </a:rPr>
                        <a:t>Consiste en conocer las estrategias utilizadas en clase para que a los alumnos se les facilite el aprendizaje de una lengua extranjera.</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35878112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1124744"/>
            <a:ext cx="8229600" cy="5199856"/>
          </a:xfrm>
        </p:spPr>
        <p:txBody>
          <a:bodyPr/>
          <a:lstStyle/>
          <a:p>
            <a:pPr marL="0" indent="0" algn="just">
              <a:buNone/>
            </a:pPr>
            <a:r>
              <a:rPr lang="es-MX" b="1" dirty="0"/>
              <a:t>¿</a:t>
            </a:r>
            <a:r>
              <a:rPr lang="es-MX" sz="1800" b="1" dirty="0">
                <a:latin typeface="Century Gothic" panose="020B0502020202020204" pitchFamily="34" charset="0"/>
              </a:rPr>
              <a:t>Qué es la definición operacional</a:t>
            </a:r>
            <a:r>
              <a:rPr lang="es-MX" sz="1800" b="1" dirty="0" smtClean="0">
                <a:latin typeface="Century Gothic" panose="020B0502020202020204" pitchFamily="34" charset="0"/>
              </a:rPr>
              <a:t>?</a:t>
            </a:r>
          </a:p>
          <a:p>
            <a:pPr marL="0" indent="0" algn="just">
              <a:buNone/>
            </a:pPr>
            <a:r>
              <a:rPr lang="es-MX" sz="1800" dirty="0">
                <a:latin typeface="Century Gothic" panose="020B0502020202020204" pitchFamily="34" charset="0"/>
              </a:rPr>
              <a:t>Es la definición que se obtuvo de la teoría relacionada con la observación empírica, es decir, el manejo del concepto en el nivel teórico y empírico.</a:t>
            </a:r>
          </a:p>
          <a:p>
            <a:pPr marL="0" indent="0">
              <a:buNone/>
            </a:pPr>
            <a:endParaRPr lang="es-MX" dirty="0"/>
          </a:p>
          <a:p>
            <a:pPr marL="0" indent="0">
              <a:buNone/>
            </a:pPr>
            <a:endParaRPr lang="es-MX" dirty="0"/>
          </a:p>
        </p:txBody>
      </p:sp>
      <p:pic>
        <p:nvPicPr>
          <p:cNvPr id="11268" name="Picture 4" descr="http://www.acreditacionfada.org/uploads/images/investigac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79912" y="3486150"/>
            <a:ext cx="4267200" cy="2838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30092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lvl="0"/>
            <a:r>
              <a:rPr lang="es-MX" sz="2800" b="1" dirty="0" smtClean="0">
                <a:solidFill>
                  <a:schemeClr val="accent4">
                    <a:lumMod val="75000"/>
                  </a:schemeClr>
                </a:solidFill>
              </a:rPr>
              <a:t>3. Población </a:t>
            </a:r>
            <a:r>
              <a:rPr lang="es-MX" sz="2800" b="1" dirty="0">
                <a:solidFill>
                  <a:schemeClr val="accent4">
                    <a:lumMod val="75000"/>
                  </a:schemeClr>
                </a:solidFill>
              </a:rPr>
              <a:t>o Universo de Estudio y Muestra</a:t>
            </a:r>
            <a:r>
              <a:rPr lang="es-MX" sz="2800" dirty="0"/>
              <a:t/>
            </a:r>
            <a:br>
              <a:rPr lang="es-MX" sz="2800" dirty="0"/>
            </a:br>
            <a:endParaRPr lang="es-MX" sz="2800" dirty="0">
              <a:latin typeface="Century Gothic" panose="020B0502020202020204" pitchFamily="34" charset="0"/>
            </a:endParaRPr>
          </a:p>
        </p:txBody>
      </p:sp>
      <p:sp>
        <p:nvSpPr>
          <p:cNvPr id="3" name="Marcador de contenido 2"/>
          <p:cNvSpPr>
            <a:spLocks noGrp="1"/>
          </p:cNvSpPr>
          <p:nvPr>
            <p:ph idx="1"/>
          </p:nvPr>
        </p:nvSpPr>
        <p:spPr/>
        <p:txBody>
          <a:bodyPr>
            <a:normAutofit/>
          </a:bodyPr>
          <a:lstStyle/>
          <a:p>
            <a:pPr marL="0" indent="0" algn="just">
              <a:buNone/>
            </a:pPr>
            <a:r>
              <a:rPr lang="es-MX" sz="1800" b="1" dirty="0">
                <a:latin typeface="Century Gothic" panose="020B0502020202020204" pitchFamily="34" charset="0"/>
              </a:rPr>
              <a:t>Objetivo: </a:t>
            </a:r>
            <a:r>
              <a:rPr lang="es-MX" sz="1800" dirty="0">
                <a:latin typeface="Century Gothic" panose="020B0502020202020204" pitchFamily="34" charset="0"/>
              </a:rPr>
              <a:t>Realizar la selección de la muestra de acuerdo al objetivo de investigación.</a:t>
            </a:r>
          </a:p>
          <a:p>
            <a:pPr marL="0" indent="0" algn="just">
              <a:buNone/>
            </a:pPr>
            <a:endParaRPr lang="es-MX" sz="1800" dirty="0">
              <a:latin typeface="Century Gothic" panose="020B0502020202020204" pitchFamily="34" charset="0"/>
            </a:endParaRPr>
          </a:p>
          <a:p>
            <a:pPr marL="0" indent="0" algn="just">
              <a:buNone/>
            </a:pPr>
            <a:r>
              <a:rPr lang="es-MX" sz="1800" b="1" dirty="0">
                <a:latin typeface="Century Gothic" panose="020B0502020202020204" pitchFamily="34" charset="0"/>
              </a:rPr>
              <a:t>Definición de Población o Universo de Estudio</a:t>
            </a:r>
            <a:endParaRPr lang="es-MX" sz="1800" dirty="0">
              <a:latin typeface="Century Gothic" panose="020B0502020202020204" pitchFamily="34" charset="0"/>
            </a:endParaRPr>
          </a:p>
          <a:p>
            <a:pPr marL="0" indent="0" algn="just">
              <a:buNone/>
            </a:pPr>
            <a:endParaRPr lang="es-MX" sz="1800" dirty="0">
              <a:latin typeface="Century Gothic" panose="020B0502020202020204" pitchFamily="34" charset="0"/>
            </a:endParaRPr>
          </a:p>
          <a:p>
            <a:pPr marL="0" indent="0" algn="just">
              <a:buNone/>
            </a:pPr>
            <a:r>
              <a:rPr lang="es-MX" sz="1800" dirty="0">
                <a:latin typeface="Century Gothic" panose="020B0502020202020204" pitchFamily="34" charset="0"/>
              </a:rPr>
              <a:t>Se denomina técnicamente población o universo a la totalidad del fenómeno que se va a estudiar, en donde los elementos o unidades de población poseen características comunes que son el objeto de análisis y que después de estudiarlos van a dar origen a los datos de la investigación.</a:t>
            </a:r>
          </a:p>
          <a:p>
            <a:pPr marL="0" indent="0">
              <a:buNone/>
            </a:pPr>
            <a:endParaRPr lang="es-MX" dirty="0"/>
          </a:p>
        </p:txBody>
      </p:sp>
    </p:spTree>
    <p:extLst>
      <p:ext uri="{BB962C8B-B14F-4D97-AF65-F5344CB8AC3E}">
        <p14:creationId xmlns:p14="http://schemas.microsoft.com/office/powerpoint/2010/main" val="161859921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1340768"/>
            <a:ext cx="8229600" cy="4983832"/>
          </a:xfrm>
        </p:spPr>
        <p:txBody>
          <a:bodyPr/>
          <a:lstStyle/>
          <a:p>
            <a:pPr marL="0" indent="0" algn="just">
              <a:buNone/>
            </a:pPr>
            <a:r>
              <a:rPr lang="es-MX" sz="1800" dirty="0">
                <a:latin typeface="Century Gothic" panose="020B0502020202020204" pitchFamily="34" charset="0"/>
              </a:rPr>
              <a:t>Los elementos que conforman a una población no solamente pueden ser seres humanos, también podemos estudiar: naciones, edificios, animales, objetos físicos o elementos abstractos.</a:t>
            </a:r>
          </a:p>
          <a:p>
            <a:pPr marL="0" indent="0" algn="just">
              <a:buNone/>
            </a:pPr>
            <a:r>
              <a:rPr lang="es-MX" sz="1800" dirty="0">
                <a:latin typeface="Century Gothic" panose="020B0502020202020204" pitchFamily="34" charset="0"/>
              </a:rPr>
              <a:t>Una característica de la población o universo son sus valores, conocidos como parámetros poblacionales o simplemente parámetros.</a:t>
            </a:r>
          </a:p>
          <a:p>
            <a:pPr marL="0" indent="0">
              <a:buNone/>
            </a:pPr>
            <a:endParaRPr lang="es-MX" dirty="0"/>
          </a:p>
        </p:txBody>
      </p:sp>
      <p:pic>
        <p:nvPicPr>
          <p:cNvPr id="12290" name="Picture 2" descr="http://neofronteras.com/especiales/wp-content/photos/multitu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3220413"/>
            <a:ext cx="4934322" cy="32329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121753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r>
              <a:rPr lang="es-MX" sz="3100" b="1" dirty="0">
                <a:latin typeface="Century Gothic" panose="020B0502020202020204" pitchFamily="34" charset="0"/>
              </a:rPr>
              <a:t>Como parte de tu trabajo de investigación realizarás lo siguiente:</a:t>
            </a:r>
            <a:r>
              <a:rPr lang="es-MX" sz="2800" dirty="0"/>
              <a:t/>
            </a:r>
            <a:br>
              <a:rPr lang="es-MX" sz="2800" dirty="0"/>
            </a:br>
            <a:endParaRPr lang="es-MX" sz="2800" dirty="0">
              <a:latin typeface="Century Gothic" panose="020B0502020202020204" pitchFamily="34" charset="0"/>
            </a:endParaRPr>
          </a:p>
        </p:txBody>
      </p:sp>
      <p:sp>
        <p:nvSpPr>
          <p:cNvPr id="3" name="Marcador de contenido 2"/>
          <p:cNvSpPr>
            <a:spLocks noGrp="1"/>
          </p:cNvSpPr>
          <p:nvPr>
            <p:ph idx="1"/>
          </p:nvPr>
        </p:nvSpPr>
        <p:spPr/>
        <p:txBody>
          <a:bodyPr>
            <a:normAutofit/>
          </a:bodyPr>
          <a:lstStyle/>
          <a:p>
            <a:pPr lvl="0" algn="just">
              <a:buFont typeface="Wingdings" panose="05000000000000000000" pitchFamily="2" charset="2"/>
              <a:buChar char="v"/>
            </a:pPr>
            <a:r>
              <a:rPr lang="es-MX" sz="1900" dirty="0">
                <a:latin typeface="Century Gothic" panose="020B0502020202020204" pitchFamily="34" charset="0"/>
              </a:rPr>
              <a:t>Una descripción del universo o población que seleccionaste para aplicar la encuesta, se te sugiere redactar de tres a cuatro cuartillas para describir geográficamente la zona seleccionada. </a:t>
            </a:r>
            <a:endParaRPr lang="es-MX" sz="1900" dirty="0" smtClean="0">
              <a:latin typeface="Century Gothic" panose="020B0502020202020204" pitchFamily="34" charset="0"/>
            </a:endParaRPr>
          </a:p>
          <a:p>
            <a:pPr marL="0" lvl="0" indent="0" algn="just">
              <a:buNone/>
            </a:pPr>
            <a:endParaRPr lang="es-MX" sz="1900" dirty="0">
              <a:latin typeface="Century Gothic" panose="020B0502020202020204" pitchFamily="34" charset="0"/>
            </a:endParaRPr>
          </a:p>
          <a:p>
            <a:pPr lvl="0" algn="just">
              <a:buFont typeface="Wingdings" panose="05000000000000000000" pitchFamily="2" charset="2"/>
              <a:buChar char="v"/>
            </a:pPr>
            <a:r>
              <a:rPr lang="es-MX" sz="1900" dirty="0">
                <a:latin typeface="Century Gothic" panose="020B0502020202020204" pitchFamily="34" charset="0"/>
              </a:rPr>
              <a:t>Puedes indicar la forma de llegar al lugar, el tipo de transporte público que presta servicios en la zona, las diferentes vías de acceso, los límites geográficos que lo rodean, puntos de referencia importantes que lo identifiquen</a:t>
            </a:r>
            <a:r>
              <a:rPr lang="es-MX" sz="1900" dirty="0" smtClean="0">
                <a:latin typeface="Century Gothic" panose="020B0502020202020204" pitchFamily="34" charset="0"/>
              </a:rPr>
              <a:t>.</a:t>
            </a:r>
          </a:p>
          <a:p>
            <a:pPr marL="0" lvl="0" indent="0" algn="just">
              <a:buNone/>
            </a:pPr>
            <a:endParaRPr lang="es-MX" sz="1900" dirty="0">
              <a:latin typeface="Century Gothic" panose="020B0502020202020204" pitchFamily="34" charset="0"/>
            </a:endParaRPr>
          </a:p>
          <a:p>
            <a:pPr lvl="0" algn="just">
              <a:buFont typeface="Wingdings" panose="05000000000000000000" pitchFamily="2" charset="2"/>
              <a:buChar char="v"/>
            </a:pPr>
            <a:r>
              <a:rPr lang="es-MX" sz="1900" dirty="0">
                <a:latin typeface="Century Gothic" panose="020B0502020202020204" pitchFamily="34" charset="0"/>
              </a:rPr>
              <a:t>Es importante acompañar dichas descripciones con un croquis, plano o mapa que presente en forma gráfica lo citado, debe contener señalamientos, límites, colindancias y puntos importantes que lo conforman.</a:t>
            </a:r>
          </a:p>
          <a:p>
            <a:pPr marL="0" indent="0">
              <a:buNone/>
            </a:pPr>
            <a:endParaRPr lang="es-MX" dirty="0"/>
          </a:p>
        </p:txBody>
      </p:sp>
    </p:spTree>
    <p:extLst>
      <p:ext uri="{BB962C8B-B14F-4D97-AF65-F5344CB8AC3E}">
        <p14:creationId xmlns:p14="http://schemas.microsoft.com/office/powerpoint/2010/main" val="361617696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704088"/>
            <a:ext cx="8229600" cy="636680"/>
          </a:xfrm>
        </p:spPr>
        <p:txBody>
          <a:bodyPr>
            <a:normAutofit fontScale="90000"/>
          </a:bodyPr>
          <a:lstStyle/>
          <a:p>
            <a:r>
              <a:rPr lang="es-MX" b="1" dirty="0" smtClean="0"/>
              <a:t>Muestra de Población</a:t>
            </a:r>
            <a:r>
              <a:rPr lang="es-MX" dirty="0" smtClean="0"/>
              <a:t/>
            </a:r>
            <a:br>
              <a:rPr lang="es-MX" dirty="0" smtClean="0"/>
            </a:br>
            <a:r>
              <a:rPr lang="es-MX" b="1" dirty="0" smtClean="0"/>
              <a:t> </a:t>
            </a:r>
            <a:r>
              <a:rPr lang="es-MX" dirty="0" smtClean="0"/>
              <a:t/>
            </a:r>
            <a:br>
              <a:rPr lang="es-MX" dirty="0" smtClean="0"/>
            </a:br>
            <a:r>
              <a:rPr lang="es-MX" dirty="0" smtClean="0"/>
              <a:t/>
            </a:r>
            <a:br>
              <a:rPr lang="es-MX" dirty="0" smtClean="0"/>
            </a:br>
            <a:r>
              <a:rPr lang="es-MX" dirty="0"/>
              <a:t/>
            </a:r>
            <a:br>
              <a:rPr lang="es-MX" dirty="0"/>
            </a:br>
            <a:r>
              <a:rPr lang="es-MX" b="1" dirty="0"/>
              <a:t> </a:t>
            </a:r>
            <a:r>
              <a:rPr lang="es-MX" dirty="0"/>
              <a:t/>
            </a:r>
            <a:br>
              <a:rPr lang="es-MX" dirty="0"/>
            </a:br>
            <a:r>
              <a:rPr lang="es-MX" dirty="0" smtClean="0"/>
              <a:t/>
            </a:r>
            <a:br>
              <a:rPr lang="es-MX" dirty="0" smtClean="0"/>
            </a:br>
            <a:r>
              <a:rPr lang="es-MX" dirty="0" smtClean="0"/>
              <a:t/>
            </a:r>
            <a:br>
              <a:rPr lang="es-MX" dirty="0" smtClean="0"/>
            </a:br>
            <a:r>
              <a:rPr lang="es-MX" dirty="0"/>
              <a:t/>
            </a:r>
            <a:br>
              <a:rPr lang="es-MX" dirty="0"/>
            </a:br>
            <a:r>
              <a:rPr lang="es-MX" dirty="0"/>
              <a:t/>
            </a:r>
            <a:br>
              <a:rPr lang="es-MX" dirty="0"/>
            </a:br>
            <a:r>
              <a:rPr lang="es-MX" sz="3100" b="1" dirty="0" smtClean="0">
                <a:latin typeface="Century Gothic" panose="020B0502020202020204" pitchFamily="34" charset="0"/>
              </a:rPr>
              <a:t>Muestra de la población</a:t>
            </a:r>
            <a:endParaRPr lang="es-MX" sz="3100" b="1" dirty="0"/>
          </a:p>
        </p:txBody>
      </p:sp>
      <p:sp>
        <p:nvSpPr>
          <p:cNvPr id="3" name="Marcador de contenido 2"/>
          <p:cNvSpPr>
            <a:spLocks noGrp="1"/>
          </p:cNvSpPr>
          <p:nvPr>
            <p:ph idx="1"/>
          </p:nvPr>
        </p:nvSpPr>
        <p:spPr/>
        <p:txBody>
          <a:bodyPr>
            <a:normAutofit/>
          </a:bodyPr>
          <a:lstStyle/>
          <a:p>
            <a:pPr marL="0" indent="0">
              <a:buNone/>
            </a:pPr>
            <a:r>
              <a:rPr lang="es-MX" b="1" dirty="0"/>
              <a:t>Definición de Muestra</a:t>
            </a:r>
            <a:endParaRPr lang="es-MX" dirty="0"/>
          </a:p>
          <a:p>
            <a:pPr marL="0" indent="0">
              <a:buNone/>
            </a:pPr>
            <a:endParaRPr lang="es-MX" dirty="0"/>
          </a:p>
          <a:p>
            <a:pPr marL="0" indent="0" algn="just">
              <a:buNone/>
            </a:pPr>
            <a:r>
              <a:rPr lang="es-MX" sz="2100" dirty="0">
                <a:latin typeface="Century Gothic" panose="020B0502020202020204" pitchFamily="34" charset="0"/>
              </a:rPr>
              <a:t>Es una reducida parte del todo de la cual nos servimos para describir las principales características de ese todo. </a:t>
            </a:r>
          </a:p>
          <a:p>
            <a:pPr marL="0" indent="0" algn="just">
              <a:buNone/>
            </a:pPr>
            <a:r>
              <a:rPr lang="es-MX" sz="2100" dirty="0">
                <a:latin typeface="Century Gothic" panose="020B0502020202020204" pitchFamily="34" charset="0"/>
              </a:rPr>
              <a:t>Por lo tanto, es la parte representativa de la población que se investiga, es el grupo de datos extraídos de una población para estudiar un fenómeno estadístico. También se le conoce como “el marco de muestreo”.</a:t>
            </a:r>
          </a:p>
          <a:p>
            <a:pPr marL="0" indent="0" algn="just">
              <a:buNone/>
            </a:pPr>
            <a:r>
              <a:rPr lang="es-MX" sz="2100" dirty="0">
                <a:latin typeface="Century Gothic" panose="020B0502020202020204" pitchFamily="34" charset="0"/>
              </a:rPr>
              <a:t>“La muestra es representativa cuando las características de la misma coinciden con las de la población, de la cual se está realizando el estudio para así darle valor a los resultados de esa </a:t>
            </a:r>
            <a:r>
              <a:rPr lang="es-MX" sz="2100" dirty="0" smtClean="0">
                <a:latin typeface="Century Gothic" panose="020B0502020202020204" pitchFamily="34" charset="0"/>
              </a:rPr>
              <a:t>investigación”.</a:t>
            </a:r>
            <a:endParaRPr lang="es-MX" sz="2100" dirty="0">
              <a:latin typeface="Century Gothic" panose="020B0502020202020204" pitchFamily="34" charset="0"/>
            </a:endParaRPr>
          </a:p>
          <a:p>
            <a:pPr marL="0" indent="0">
              <a:buNone/>
            </a:pPr>
            <a:endParaRPr lang="es-MX" dirty="0"/>
          </a:p>
        </p:txBody>
      </p:sp>
    </p:spTree>
    <p:extLst>
      <p:ext uri="{BB962C8B-B14F-4D97-AF65-F5344CB8AC3E}">
        <p14:creationId xmlns:p14="http://schemas.microsoft.com/office/powerpoint/2010/main" val="317112216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1052736"/>
            <a:ext cx="8229600" cy="5271864"/>
          </a:xfrm>
        </p:spPr>
        <p:txBody>
          <a:bodyPr>
            <a:normAutofit/>
          </a:bodyPr>
          <a:lstStyle/>
          <a:p>
            <a:pPr marL="0" indent="0" algn="just">
              <a:buNone/>
            </a:pPr>
            <a:r>
              <a:rPr lang="es-MX" sz="1800" dirty="0">
                <a:latin typeface="Century Gothic" panose="020B0502020202020204" pitchFamily="34" charset="0"/>
              </a:rPr>
              <a:t>Una de las condiciones importantes de la muestra es que sea lo suficientemente representativa del todo</a:t>
            </a:r>
            <a:r>
              <a:rPr lang="es-MX" sz="1800" dirty="0" smtClean="0">
                <a:latin typeface="Century Gothic" panose="020B0502020202020204" pitchFamily="34" charset="0"/>
              </a:rPr>
              <a:t>.</a:t>
            </a:r>
          </a:p>
          <a:p>
            <a:pPr marL="0" indent="0" algn="just">
              <a:buNone/>
            </a:pPr>
            <a:endParaRPr lang="es-MX" sz="1800" b="1" dirty="0" smtClean="0">
              <a:latin typeface="Century Gothic" panose="020B0502020202020204" pitchFamily="34" charset="0"/>
            </a:endParaRPr>
          </a:p>
          <a:p>
            <a:pPr marL="0" indent="0" algn="just">
              <a:buNone/>
            </a:pPr>
            <a:r>
              <a:rPr lang="es-MX" sz="1800" b="1" dirty="0" smtClean="0">
                <a:latin typeface="Century Gothic" panose="020B0502020202020204" pitchFamily="34" charset="0"/>
              </a:rPr>
              <a:t>Selección </a:t>
            </a:r>
            <a:r>
              <a:rPr lang="es-MX" sz="1800" b="1" dirty="0">
                <a:latin typeface="Century Gothic" panose="020B0502020202020204" pitchFamily="34" charset="0"/>
              </a:rPr>
              <a:t>de la muestra</a:t>
            </a:r>
            <a:endParaRPr lang="es-MX" sz="1800" dirty="0">
              <a:latin typeface="Century Gothic" panose="020B0502020202020204" pitchFamily="34" charset="0"/>
            </a:endParaRPr>
          </a:p>
          <a:p>
            <a:pPr marL="0" indent="0" algn="just">
              <a:buNone/>
            </a:pPr>
            <a:endParaRPr lang="es-MX" sz="1800" dirty="0">
              <a:latin typeface="Century Gothic" panose="020B0502020202020204" pitchFamily="34" charset="0"/>
            </a:endParaRPr>
          </a:p>
          <a:p>
            <a:pPr marL="0" indent="0" algn="just">
              <a:buNone/>
            </a:pPr>
            <a:r>
              <a:rPr lang="es-MX" sz="1800" dirty="0">
                <a:latin typeface="Century Gothic" panose="020B0502020202020204" pitchFamily="34" charset="0"/>
              </a:rPr>
              <a:t>En el momento en que se realiza una investigación se debe tener en cuenta la población sobre la cual se aplicará la encuesta y decidir si se hará en el total o sólo  en una muestra, si se opta por este último entonces surge la interrogante: ¿a quiénes y a cuántas personas será aplicado el instrumento de recolección de datos?, es entonces cuando se deberá recurrir a la técnica de selección denominada muestreo.</a:t>
            </a:r>
          </a:p>
          <a:p>
            <a:pPr marL="0" indent="0" algn="just">
              <a:buNone/>
            </a:pPr>
            <a:endParaRPr lang="es-MX" sz="1800" dirty="0">
              <a:latin typeface="Century Gothic" panose="020B0502020202020204" pitchFamily="34" charset="0"/>
            </a:endParaRPr>
          </a:p>
          <a:p>
            <a:pPr marL="0" indent="0" algn="just">
              <a:buNone/>
            </a:pPr>
            <a:endParaRPr lang="es-MX" sz="1800" dirty="0">
              <a:latin typeface="Century Gothic" panose="020B0502020202020204" pitchFamily="34" charset="0"/>
            </a:endParaRPr>
          </a:p>
        </p:txBody>
      </p:sp>
      <p:pic>
        <p:nvPicPr>
          <p:cNvPr id="13314" name="Picture 2" descr="http://www.ieslamadraza.com/elena/websociales/geography3eso/population/mafalda-y-sus-amig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9952" y="4365104"/>
            <a:ext cx="4320398" cy="22816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993856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1412776"/>
            <a:ext cx="8229600" cy="4911824"/>
          </a:xfrm>
        </p:spPr>
        <p:txBody>
          <a:bodyPr/>
          <a:lstStyle/>
          <a:p>
            <a:pPr marL="0" indent="0" algn="just">
              <a:buNone/>
            </a:pPr>
            <a:r>
              <a:rPr lang="es-MX" sz="1800" dirty="0">
                <a:latin typeface="Century Gothic" panose="020B0502020202020204" pitchFamily="34" charset="0"/>
              </a:rPr>
              <a:t>El muestreo es un procedimiento que sirve para escoger a un pequeño grupo de la población de acuerdo a las intenciones de la investigación y de quien la realiza.</a:t>
            </a:r>
          </a:p>
          <a:p>
            <a:pPr marL="0" indent="0" algn="just">
              <a:buNone/>
            </a:pPr>
            <a:r>
              <a:rPr lang="es-MX" sz="1800" dirty="0">
                <a:latin typeface="Century Gothic" panose="020B0502020202020204" pitchFamily="34" charset="0"/>
              </a:rPr>
              <a:t>El cálculo de la muestra no es sólo determinar el número de testigos que la formarán, también se deben prever los problemas que pudieran suscitarse en cuanto a personas que pudieran negarse a contestar o que no se localicen en el momento de la encuesta.</a:t>
            </a:r>
          </a:p>
          <a:p>
            <a:pPr marL="0" indent="0">
              <a:buNone/>
            </a:pPr>
            <a:endParaRPr lang="es-MX" dirty="0"/>
          </a:p>
        </p:txBody>
      </p:sp>
      <p:pic>
        <p:nvPicPr>
          <p:cNvPr id="14338" name="Picture 2" descr="http://2.bp.blogspot.com/-27baF6ZquDo/UZJvM3uLbBI/AAAAAAAAAWY/0V9-PRMTe9M/s1600/Finn_Hamlet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1880" y="3645024"/>
            <a:ext cx="5347824" cy="30081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96333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2800" b="1" dirty="0"/>
              <a:t>Tipos de Muestreo</a:t>
            </a:r>
            <a:r>
              <a:rPr lang="es-MX" sz="2800" dirty="0"/>
              <a:t/>
            </a:r>
            <a:br>
              <a:rPr lang="es-MX" sz="2800" dirty="0"/>
            </a:br>
            <a:endParaRPr lang="es-MX" sz="2800" dirty="0">
              <a:latin typeface="Century Gothic" panose="020B0502020202020204" pitchFamily="34" charset="0"/>
            </a:endParaRPr>
          </a:p>
        </p:txBody>
      </p:sp>
      <p:sp>
        <p:nvSpPr>
          <p:cNvPr id="3" name="Marcador de contenido 2"/>
          <p:cNvSpPr>
            <a:spLocks noGrp="1"/>
          </p:cNvSpPr>
          <p:nvPr>
            <p:ph idx="1"/>
          </p:nvPr>
        </p:nvSpPr>
        <p:spPr/>
        <p:txBody>
          <a:bodyPr>
            <a:normAutofit lnSpcReduction="10000"/>
          </a:bodyPr>
          <a:lstStyle/>
          <a:p>
            <a:pPr marL="0" indent="0" algn="just">
              <a:buNone/>
            </a:pPr>
            <a:r>
              <a:rPr lang="es-MX" sz="2100" dirty="0">
                <a:latin typeface="Century Gothic" panose="020B0502020202020204" pitchFamily="34" charset="0"/>
              </a:rPr>
              <a:t>El muestreo se divide en dos tipos para su selección:</a:t>
            </a:r>
          </a:p>
          <a:p>
            <a:pPr marL="0" indent="0" algn="just">
              <a:buNone/>
            </a:pPr>
            <a:r>
              <a:rPr lang="es-MX" sz="2100" b="1" dirty="0">
                <a:latin typeface="Century Gothic" panose="020B0502020202020204" pitchFamily="34" charset="0"/>
              </a:rPr>
              <a:t>1) Muestreo Probabilístico</a:t>
            </a:r>
            <a:endParaRPr lang="es-MX" sz="2100" dirty="0">
              <a:latin typeface="Century Gothic" panose="020B0502020202020204" pitchFamily="34" charset="0"/>
            </a:endParaRPr>
          </a:p>
          <a:p>
            <a:pPr marL="0" indent="0" algn="just">
              <a:buNone/>
            </a:pPr>
            <a:endParaRPr lang="es-MX" sz="2100" dirty="0">
              <a:latin typeface="Century Gothic" panose="020B0502020202020204" pitchFamily="34" charset="0"/>
            </a:endParaRPr>
          </a:p>
          <a:p>
            <a:pPr marL="0" indent="0" algn="just">
              <a:buNone/>
            </a:pPr>
            <a:r>
              <a:rPr lang="es-MX" sz="2100" dirty="0">
                <a:latin typeface="Century Gothic" panose="020B0502020202020204" pitchFamily="34" charset="0"/>
              </a:rPr>
              <a:t>Es el que garantiza la representatividad de una muestra, lo cual se consigue en la práctica mediante el procedimiento de selección al azar y que confiere a cada miembro de la población la misma probabilidad de ser seleccionado, así mismo, es el procedimiento más recomendado puesto que reduce al máximo algunos obstáculos y prejuicios que pueda tener el investigador al definir su muestra, ya que su criterio no interviene en dicha selección y los resultados obtenidos se generalizan para toda la población. El muestreo probabilístico a su vez se divide en:</a:t>
            </a:r>
          </a:p>
          <a:p>
            <a:endParaRPr lang="es-MX" dirty="0"/>
          </a:p>
          <a:p>
            <a:pPr marL="0" indent="0">
              <a:buNone/>
            </a:pPr>
            <a:endParaRPr lang="es-MX" dirty="0"/>
          </a:p>
        </p:txBody>
      </p:sp>
    </p:spTree>
    <p:extLst>
      <p:ext uri="{BB962C8B-B14F-4D97-AF65-F5344CB8AC3E}">
        <p14:creationId xmlns:p14="http://schemas.microsoft.com/office/powerpoint/2010/main" val="28279387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708688"/>
          </a:xfrm>
        </p:spPr>
        <p:txBody>
          <a:bodyPr>
            <a:normAutofit/>
          </a:bodyPr>
          <a:lstStyle/>
          <a:p>
            <a:r>
              <a:rPr lang="es-MX" sz="2800" b="1" dirty="0">
                <a:latin typeface="Century Gothic" panose="020B0502020202020204" pitchFamily="34" charset="0"/>
              </a:rPr>
              <a:t>PROPÓSITO BÁSICO DEL MÓDULO:</a:t>
            </a:r>
            <a:endParaRPr lang="es-MX" sz="2800" dirty="0">
              <a:latin typeface="Century Gothic" pitchFamily="34" charset="0"/>
            </a:endParaRPr>
          </a:p>
        </p:txBody>
      </p:sp>
      <p:sp>
        <p:nvSpPr>
          <p:cNvPr id="3" name="2 Marcador de contenido"/>
          <p:cNvSpPr>
            <a:spLocks noGrp="1"/>
          </p:cNvSpPr>
          <p:nvPr>
            <p:ph idx="1"/>
          </p:nvPr>
        </p:nvSpPr>
        <p:spPr/>
        <p:txBody>
          <a:bodyPr>
            <a:normAutofit/>
          </a:bodyPr>
          <a:lstStyle/>
          <a:p>
            <a:pPr marL="0" indent="0" algn="just">
              <a:buNone/>
            </a:pPr>
            <a:r>
              <a:rPr lang="es-MX" sz="2000" dirty="0">
                <a:latin typeface="Century Gothic" pitchFamily="34" charset="0"/>
              </a:rPr>
              <a:t>Plantea problemáticas que observa en su contexto social, geográfico e histórico, construye hipótesis, elije y organiza información para sustentarla y mantiene una </a:t>
            </a:r>
            <a:r>
              <a:rPr lang="es-MX" sz="2000" dirty="0" smtClean="0">
                <a:latin typeface="Century Gothic" pitchFamily="34" charset="0"/>
              </a:rPr>
              <a:t>postura personal </a:t>
            </a:r>
            <a:r>
              <a:rPr lang="es-MX" sz="2000" dirty="0">
                <a:latin typeface="Century Gothic" pitchFamily="34" charset="0"/>
              </a:rPr>
              <a:t>al considerar otros puntos de vista de manera crítica y reflexiva.</a:t>
            </a:r>
          </a:p>
        </p:txBody>
      </p:sp>
    </p:spTree>
    <p:extLst>
      <p:ext uri="{BB962C8B-B14F-4D97-AF65-F5344CB8AC3E}">
        <p14:creationId xmlns:p14="http://schemas.microsoft.com/office/powerpoint/2010/main" val="25532677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lvl="0">
              <a:buFont typeface="Wingdings" panose="05000000000000000000" pitchFamily="2" charset="2"/>
              <a:buChar char="v"/>
            </a:pPr>
            <a:r>
              <a:rPr lang="es-MX" dirty="0"/>
              <a:t>Muestreo aleatorio simple o al azar</a:t>
            </a:r>
          </a:p>
          <a:p>
            <a:pPr lvl="0">
              <a:buFont typeface="Wingdings" panose="05000000000000000000" pitchFamily="2" charset="2"/>
              <a:buChar char="v"/>
            </a:pPr>
            <a:r>
              <a:rPr lang="es-MX" dirty="0"/>
              <a:t>Muestreo al azar no restringido</a:t>
            </a:r>
          </a:p>
          <a:p>
            <a:pPr lvl="0">
              <a:buFont typeface="Wingdings" panose="05000000000000000000" pitchFamily="2" charset="2"/>
              <a:buChar char="v"/>
            </a:pPr>
            <a:r>
              <a:rPr lang="es-MX" dirty="0"/>
              <a:t>Muestreo sistemático</a:t>
            </a:r>
          </a:p>
          <a:p>
            <a:pPr lvl="0">
              <a:buFont typeface="Wingdings" panose="05000000000000000000" pitchFamily="2" charset="2"/>
              <a:buChar char="v"/>
            </a:pPr>
            <a:r>
              <a:rPr lang="es-MX" dirty="0"/>
              <a:t>Muestreo estratificado</a:t>
            </a:r>
          </a:p>
          <a:p>
            <a:pPr lvl="0">
              <a:buFont typeface="Wingdings" panose="05000000000000000000" pitchFamily="2" charset="2"/>
              <a:buChar char="v"/>
            </a:pPr>
            <a:r>
              <a:rPr lang="es-MX" dirty="0"/>
              <a:t>Muestreo por conglomerados</a:t>
            </a:r>
          </a:p>
          <a:p>
            <a:pPr lvl="0">
              <a:buFont typeface="Wingdings" panose="05000000000000000000" pitchFamily="2" charset="2"/>
              <a:buChar char="v"/>
            </a:pPr>
            <a:r>
              <a:rPr lang="es-MX" dirty="0"/>
              <a:t>Muestreo por racimos</a:t>
            </a:r>
          </a:p>
          <a:p>
            <a:pPr marL="0" indent="0">
              <a:buNone/>
            </a:pPr>
            <a:endParaRPr lang="es-MX" dirty="0"/>
          </a:p>
        </p:txBody>
      </p:sp>
      <p:pic>
        <p:nvPicPr>
          <p:cNvPr id="15364" name="Picture 4" descr="http://i.ytimg.com/vi/f_Hx0pOJEuY/hqdefaul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5887" y="4130040"/>
            <a:ext cx="3347864" cy="25108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067250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1052736"/>
            <a:ext cx="8229600" cy="5271864"/>
          </a:xfrm>
        </p:spPr>
        <p:txBody>
          <a:bodyPr>
            <a:normAutofit/>
          </a:bodyPr>
          <a:lstStyle/>
          <a:p>
            <a:pPr marL="0" indent="0">
              <a:buNone/>
            </a:pPr>
            <a:r>
              <a:rPr lang="es-MX" sz="1800" b="1" dirty="0">
                <a:latin typeface="Century Gothic" panose="020B0502020202020204" pitchFamily="34" charset="0"/>
              </a:rPr>
              <a:t>2) Muestreo No Probabilístico</a:t>
            </a:r>
            <a:endParaRPr lang="es-MX" sz="1800" dirty="0">
              <a:latin typeface="Century Gothic" panose="020B0502020202020204" pitchFamily="34" charset="0"/>
            </a:endParaRPr>
          </a:p>
          <a:p>
            <a:pPr marL="0" indent="0">
              <a:buNone/>
            </a:pPr>
            <a:r>
              <a:rPr lang="es-MX" sz="1800" dirty="0">
                <a:latin typeface="Century Gothic" panose="020B0502020202020204" pitchFamily="34" charset="0"/>
              </a:rPr>
              <a:t>Son los que se seleccionan a partir de su consideración como “típicos”. Este tipo de muestreo no permite extender los resultados a la población, pues sólo son válidos para la muestra y no es determinante el azar. En este tipo de muestra se eligen elementos que, en opinión del investigador, son representativos de la población, lo cual refleja la solidez de quien los selecciona.</a:t>
            </a:r>
          </a:p>
          <a:p>
            <a:pPr marL="0" indent="0">
              <a:buNone/>
            </a:pPr>
            <a:endParaRPr lang="es-MX" sz="1800" dirty="0">
              <a:latin typeface="Century Gothic" panose="020B0502020202020204" pitchFamily="34" charset="0"/>
            </a:endParaRPr>
          </a:p>
          <a:p>
            <a:pPr marL="0" indent="0">
              <a:buNone/>
            </a:pPr>
            <a:r>
              <a:rPr lang="es-MX" sz="1800" b="1" dirty="0">
                <a:latin typeface="Century Gothic" panose="020B0502020202020204" pitchFamily="34" charset="0"/>
              </a:rPr>
              <a:t>El muestreo no probabilístico puede ser:</a:t>
            </a:r>
          </a:p>
          <a:p>
            <a:pPr>
              <a:buFont typeface="Wingdings" panose="05000000000000000000" pitchFamily="2" charset="2"/>
              <a:buChar char="v"/>
            </a:pPr>
            <a:r>
              <a:rPr lang="es-MX" sz="1800" dirty="0" smtClean="0">
                <a:latin typeface="Century Gothic" panose="020B0502020202020204" pitchFamily="34" charset="0"/>
              </a:rPr>
              <a:t>Muestreo por cuotas</a:t>
            </a:r>
          </a:p>
          <a:p>
            <a:pPr lvl="0">
              <a:buFont typeface="Wingdings" panose="05000000000000000000" pitchFamily="2" charset="2"/>
              <a:buChar char="v"/>
            </a:pPr>
            <a:r>
              <a:rPr lang="es-MX" sz="1800" dirty="0">
                <a:latin typeface="Century Gothic" panose="020B0502020202020204" pitchFamily="34" charset="0"/>
              </a:rPr>
              <a:t>Muestreo Intencional o Selectivo</a:t>
            </a:r>
          </a:p>
          <a:p>
            <a:pPr lvl="0">
              <a:buFont typeface="Wingdings" panose="05000000000000000000" pitchFamily="2" charset="2"/>
              <a:buChar char="v"/>
            </a:pPr>
            <a:r>
              <a:rPr lang="es-MX" sz="1800" dirty="0">
                <a:latin typeface="Century Gothic" panose="020B0502020202020204" pitchFamily="34" charset="0"/>
              </a:rPr>
              <a:t>Muestreo Propositivo</a:t>
            </a:r>
          </a:p>
          <a:p>
            <a:pPr>
              <a:buFont typeface="Wingdings" panose="05000000000000000000" pitchFamily="2" charset="2"/>
              <a:buChar char="v"/>
            </a:pPr>
            <a:endParaRPr lang="es-MX" dirty="0"/>
          </a:p>
          <a:p>
            <a:pPr marL="0" indent="0">
              <a:buNone/>
            </a:pPr>
            <a:endParaRPr lang="es-MX" dirty="0"/>
          </a:p>
        </p:txBody>
      </p:sp>
      <p:pic>
        <p:nvPicPr>
          <p:cNvPr id="16386" name="Picture 2" descr="http://recursostic.educacion.es/descartes/web/materiales_didacticos/muestreo_poblaciones_ccg/imagenes/tipos_mue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4572000"/>
            <a:ext cx="4219575" cy="1752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934856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1556792"/>
            <a:ext cx="8229600" cy="4767808"/>
          </a:xfrm>
        </p:spPr>
        <p:txBody>
          <a:bodyPr/>
          <a:lstStyle/>
          <a:p>
            <a:pPr marL="0" indent="0" algn="just">
              <a:buNone/>
            </a:pPr>
            <a:r>
              <a:rPr lang="es-MX" sz="1800" dirty="0">
                <a:latin typeface="Century Gothic" panose="020B0502020202020204" pitchFamily="34" charset="0"/>
              </a:rPr>
              <a:t>Para describir la muestra debes citar características sociales, culturales, económicas, étnicas, y otras que den a conocer el tipo de personas que3 conforman el universo o población elegido, dicha descripción debe estar desarrollada en un mínimo de una cuartilla.</a:t>
            </a:r>
          </a:p>
          <a:p>
            <a:endParaRPr lang="es-MX" dirty="0"/>
          </a:p>
        </p:txBody>
      </p:sp>
      <p:pic>
        <p:nvPicPr>
          <p:cNvPr id="17412" name="Picture 4" descr="http://www.virtual.unal.edu.co/cursos/odontologia/2002890/lecciones/estadistica_descriptiva_1/est1g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3501008"/>
            <a:ext cx="4600575" cy="3143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296090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2800" b="1" dirty="0" smtClean="0">
                <a:latin typeface="Century Gothic" panose="020B0502020202020204" pitchFamily="34" charset="0"/>
              </a:rPr>
              <a:t>Bibliografía</a:t>
            </a:r>
            <a:r>
              <a:rPr lang="es-MX" sz="2800" dirty="0" smtClean="0">
                <a:latin typeface="Century Gothic" panose="020B0502020202020204" pitchFamily="34" charset="0"/>
              </a:rPr>
              <a:t/>
            </a:r>
            <a:br>
              <a:rPr lang="es-MX" sz="2800" dirty="0" smtClean="0">
                <a:latin typeface="Century Gothic" panose="020B0502020202020204" pitchFamily="34" charset="0"/>
              </a:rPr>
            </a:br>
            <a:endParaRPr lang="es-MX" sz="2800" dirty="0">
              <a:latin typeface="Century Gothic" panose="020B0502020202020204" pitchFamily="34" charset="0"/>
            </a:endParaRPr>
          </a:p>
        </p:txBody>
      </p:sp>
      <p:sp>
        <p:nvSpPr>
          <p:cNvPr id="3" name="Marcador de contenido 2"/>
          <p:cNvSpPr>
            <a:spLocks noGrp="1"/>
          </p:cNvSpPr>
          <p:nvPr>
            <p:ph idx="1"/>
          </p:nvPr>
        </p:nvSpPr>
        <p:spPr/>
        <p:txBody>
          <a:bodyPr>
            <a:normAutofit/>
          </a:bodyPr>
          <a:lstStyle/>
          <a:p>
            <a:pPr marL="0" indent="0" algn="just">
              <a:buNone/>
            </a:pPr>
            <a:r>
              <a:rPr lang="es-MX" sz="1800" dirty="0" smtClean="0">
                <a:latin typeface="Century Gothic" panose="020B0502020202020204" pitchFamily="34" charset="0"/>
              </a:rPr>
              <a:t>Hernández </a:t>
            </a:r>
            <a:r>
              <a:rPr lang="es-MX" sz="1800" dirty="0" err="1" smtClean="0">
                <a:latin typeface="Century Gothic" panose="020B0502020202020204" pitchFamily="34" charset="0"/>
              </a:rPr>
              <a:t>Sampieri</a:t>
            </a:r>
            <a:r>
              <a:rPr lang="es-MX" sz="1800" dirty="0" smtClean="0">
                <a:latin typeface="Century Gothic" panose="020B0502020202020204" pitchFamily="34" charset="0"/>
              </a:rPr>
              <a:t> R., Zapata Salazar N. y Mendoza Torres C. (2013) Metodología de la Investigación para Bachillerato. Enfoque por Competencias. México </a:t>
            </a:r>
            <a:r>
              <a:rPr lang="es-MX" sz="1800" dirty="0" err="1" smtClean="0">
                <a:latin typeface="Century Gothic" panose="020B0502020202020204" pitchFamily="34" charset="0"/>
              </a:rPr>
              <a:t>McGrawHill</a:t>
            </a:r>
            <a:r>
              <a:rPr lang="es-MX" sz="1800" dirty="0" smtClean="0">
                <a:latin typeface="Century Gothic" panose="020B0502020202020204" pitchFamily="34" charset="0"/>
              </a:rPr>
              <a:t>.</a:t>
            </a:r>
          </a:p>
          <a:p>
            <a:pPr marL="0" indent="0" algn="just">
              <a:buNone/>
            </a:pPr>
            <a:r>
              <a:rPr lang="es-MX" sz="1800" dirty="0">
                <a:latin typeface="Century Gothic" panose="020B0502020202020204" pitchFamily="34" charset="0"/>
              </a:rPr>
              <a:t>Mercado, Salvador. (2004). ¿Cómo hacer una tesis?: tesinas, informes, memorias</a:t>
            </a:r>
            <a:r>
              <a:rPr lang="es-MX" sz="1800">
                <a:latin typeface="Century Gothic" panose="020B0502020202020204" pitchFamily="34" charset="0"/>
              </a:rPr>
              <a:t>, </a:t>
            </a:r>
            <a:r>
              <a:rPr lang="es-MX" sz="1800" smtClean="0">
                <a:latin typeface="Century Gothic" panose="020B0502020202020204" pitchFamily="34" charset="0"/>
              </a:rPr>
              <a:t>seminarios </a:t>
            </a:r>
            <a:r>
              <a:rPr lang="es-MX" sz="1800" dirty="0">
                <a:latin typeface="Century Gothic" panose="020B0502020202020204" pitchFamily="34" charset="0"/>
              </a:rPr>
              <a:t>de investigación y monografías. México: </a:t>
            </a:r>
            <a:r>
              <a:rPr lang="es-MX" sz="1800" dirty="0" err="1">
                <a:latin typeface="Century Gothic" panose="020B0502020202020204" pitchFamily="34" charset="0"/>
              </a:rPr>
              <a:t>Limusa</a:t>
            </a:r>
            <a:r>
              <a:rPr lang="es-MX" sz="1800" dirty="0">
                <a:latin typeface="Century Gothic" panose="020B0502020202020204" pitchFamily="34" charset="0"/>
              </a:rPr>
              <a:t>.</a:t>
            </a:r>
            <a:endParaRPr lang="es-MX" sz="1800" dirty="0" smtClean="0">
              <a:latin typeface="Century Gothic" panose="020B0502020202020204" pitchFamily="34" charset="0"/>
            </a:endParaRPr>
          </a:p>
          <a:p>
            <a:pPr marL="0" indent="0" algn="just">
              <a:buNone/>
            </a:pPr>
            <a:r>
              <a:rPr lang="es-MX" sz="1800" dirty="0" err="1">
                <a:latin typeface="Century Gothic" panose="020B0502020202020204" pitchFamily="34" charset="0"/>
              </a:rPr>
              <a:t>Resenos</a:t>
            </a:r>
            <a:r>
              <a:rPr lang="es-MX" sz="1800" dirty="0">
                <a:latin typeface="Century Gothic" panose="020B0502020202020204" pitchFamily="34" charset="0"/>
              </a:rPr>
              <a:t>, Edmundo. (2000). Guía para la elaboración de protocolos de investigación. </a:t>
            </a:r>
            <a:r>
              <a:rPr lang="es-MX" sz="1800" dirty="0" smtClean="0">
                <a:latin typeface="Century Gothic" panose="020B0502020202020204" pitchFamily="34" charset="0"/>
              </a:rPr>
              <a:t>México</a:t>
            </a:r>
            <a:r>
              <a:rPr lang="es-MX" sz="1800" dirty="0">
                <a:latin typeface="Century Gothic" panose="020B0502020202020204" pitchFamily="34" charset="0"/>
              </a:rPr>
              <a:t>: IPN.</a:t>
            </a:r>
            <a:endParaRPr lang="es-MX" sz="1800" dirty="0" smtClean="0">
              <a:latin typeface="Century Gothic" panose="020B0502020202020204" pitchFamily="34" charset="0"/>
            </a:endParaRPr>
          </a:p>
          <a:p>
            <a:pPr marL="0" indent="0" algn="just">
              <a:buNone/>
            </a:pPr>
            <a:r>
              <a:rPr lang="es-MX" sz="1800" dirty="0" smtClean="0">
                <a:latin typeface="Century Gothic" panose="020B0502020202020204" pitchFamily="34" charset="0"/>
              </a:rPr>
              <a:t>Tamayo </a:t>
            </a:r>
            <a:r>
              <a:rPr lang="es-MX" sz="1800" dirty="0">
                <a:latin typeface="Century Gothic" panose="020B0502020202020204" pitchFamily="34" charset="0"/>
              </a:rPr>
              <a:t>Y Tamayo, Mario. (2004). El proceso de la investigación científica. México: </a:t>
            </a:r>
            <a:r>
              <a:rPr lang="es-MX" sz="1800" dirty="0" err="1" smtClean="0">
                <a:latin typeface="Century Gothic" panose="020B0502020202020204" pitchFamily="34" charset="0"/>
              </a:rPr>
              <a:t>Limusa</a:t>
            </a:r>
            <a:r>
              <a:rPr lang="es-MX" sz="1800" dirty="0" smtClean="0">
                <a:latin typeface="Century Gothic" panose="020B0502020202020204" pitchFamily="34" charset="0"/>
              </a:rPr>
              <a:t>.</a:t>
            </a:r>
          </a:p>
          <a:p>
            <a:pPr marL="0" indent="0" algn="just">
              <a:buNone/>
            </a:pPr>
            <a:endParaRPr lang="es-MX" sz="1800" dirty="0">
              <a:latin typeface="Century Gothic" panose="020B0502020202020204" pitchFamily="34" charset="0"/>
            </a:endParaRPr>
          </a:p>
        </p:txBody>
      </p:sp>
    </p:spTree>
    <p:extLst>
      <p:ext uri="{BB962C8B-B14F-4D97-AF65-F5344CB8AC3E}">
        <p14:creationId xmlns:p14="http://schemas.microsoft.com/office/powerpoint/2010/main" val="65636961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normAutofit/>
          </a:bodyPr>
          <a:lstStyle/>
          <a:p>
            <a:pPr algn="ctr"/>
            <a:r>
              <a:rPr lang="es-MX" sz="2800" b="1" dirty="0" smtClean="0">
                <a:latin typeface="Century Gothic" panose="020B0502020202020204" pitchFamily="34" charset="0"/>
              </a:rPr>
              <a:t>Referencia de Imágenes</a:t>
            </a:r>
            <a:endParaRPr lang="es-MX" sz="2800" b="1" dirty="0">
              <a:latin typeface="Century Gothic" panose="020B0502020202020204" pitchFamily="34" charset="0"/>
            </a:endParaRPr>
          </a:p>
        </p:txBody>
      </p:sp>
      <p:sp>
        <p:nvSpPr>
          <p:cNvPr id="3" name="Marcador de contenido 2"/>
          <p:cNvSpPr>
            <a:spLocks noGrp="1"/>
          </p:cNvSpPr>
          <p:nvPr>
            <p:ph idx="1"/>
          </p:nvPr>
        </p:nvSpPr>
        <p:spPr/>
        <p:txBody>
          <a:bodyPr>
            <a:normAutofit/>
          </a:bodyPr>
          <a:lstStyle/>
          <a:p>
            <a:r>
              <a:rPr lang="es-MX" sz="800" dirty="0" smtClean="0">
                <a:latin typeface="Century Gothic" panose="020B0502020202020204" pitchFamily="34" charset="0"/>
              </a:rPr>
              <a:t>https://www.google.com.mx/search?q=metodos+de+la+investigaci%C3%B3n&amp;espv=2&amp;biw=1600&amp;bih=799&amp;source=lnms&amp;tbm=isch&amp;sa=X&amp;ei=JG8uVNOELIagyQStzYLIDQ&amp;ved=0CAYQ_AUoAQ#tbm=isch&amp;q=planteamiento+del+problema&amp;facrc=_&amp;imgdii=_&amp;imgrc=icyZZyh1Xr9nYM%253A%3BEC4GGDEXZOpCyM%3Bhttp%253A%252F%252Ftesislab.xtrweb.com%252FArticles%252FPlanteamiento_y%252520Formulacion_del_Problema%252Fimagenes%252Fproblema-investigacion.jpg%3Bhttp%253A%252F%252Ftesislab.xtrweb.com%252FArticles%252FPlanteamiento_y%252520Formulacion_del_Problema%252Findex.php%3B450%3B450</a:t>
            </a:r>
          </a:p>
          <a:p>
            <a:r>
              <a:rPr lang="es-MX" sz="800" dirty="0" smtClean="0">
                <a:latin typeface="Century Gothic" panose="020B0502020202020204" pitchFamily="34" charset="0"/>
              </a:rPr>
              <a:t>https://www.google.com.mx/search?q=metodos+de+la+investigaci%C3%B3n&amp;espv=2&amp;biw=1600&amp;bih=799&amp;source=lnms&amp;tbm=isch&amp;sa=X&amp;ei=JG8uVNOELIagyQStzYLIDQ&amp;ved=0CAYQ_AUoAQ#facrc=_&amp;imgdii=_&amp;imgrc=kVQn4HHeU12VNM%253A%3BBBq5u1dABNrvOM%3Bhttp%253A%252F%252F1.bp.blogspot.com%252F_BcVD-nKle0g%252FScAwm18bgkI%252FAAAAAAAAAAw%252FaUBNPdwZaq8%252Fs320%252Fin.gif%3Bhttp%253A%252F%252Fsofytofy.blogspot.com%252F2009%252F03%252Fque-es-investigar.html%3B320%3B259</a:t>
            </a:r>
          </a:p>
          <a:p>
            <a:r>
              <a:rPr lang="es-MX" sz="800" dirty="0">
                <a:latin typeface="Century Gothic" panose="020B0502020202020204" pitchFamily="34" charset="0"/>
              </a:rPr>
              <a:t>https://www.google.com.mx/search?q=metodos+de+la+investigaci%C3%B3n&amp;espv=2&amp;biw=1600&amp;bih=799&amp;source=lnms&amp;tbm=isch&amp;sa=X&amp;ei=JG8uVNOELIagyQStzYLIDQ&amp;ved=0CAYQ_AUoAQ#tbm=isch&amp;q=planteamiento+del+problema&amp;facrc=_&amp;imgdii=_&amp;</a:t>
            </a:r>
            <a:r>
              <a:rPr lang="es-MX" sz="800" dirty="0" smtClean="0">
                <a:latin typeface="Century Gothic" panose="020B0502020202020204" pitchFamily="34" charset="0"/>
              </a:rPr>
              <a:t>imgrc=ewv47ZxDPq8gCM%253A%3B_vjxGsVZM0T4_M%3Bhttp%253A%252F%252F2.bp.blogspot.com%252F-LLKBKd-S4Uo%252FTVPZFXDuxTI%252FAAAAAAAAAR8%252FjrcrCc2ukhE%252Fs1600%252Fproblema.jpg%3Bhttp%253A%252F%252Fucvinvestigacion.blogspot.com%252F2011%252F07%252Fcriterios-para-plantear-un-problema.html%3B349%3B322</a:t>
            </a:r>
          </a:p>
          <a:p>
            <a:r>
              <a:rPr lang="es-MX" sz="800" dirty="0">
                <a:latin typeface="Century Gothic" panose="020B0502020202020204" pitchFamily="34" charset="0"/>
              </a:rPr>
              <a:t>https://www.google.com.mx/search?q=metodos+de+la+investigaci%C3%B3n&amp;espv=2&amp;biw=1600&amp;bih=799&amp;source=lnms&amp;tbm=isch&amp;sa=X&amp;ei=JG8uVNOELIagyQStzYLIDQ&amp;ved=0CAYQ_AUoAQ#tbm=isch&amp;q=preguntas+de+investigaci%C3%B3n&amp;facrc=_&amp;imgdii=_&amp;</a:t>
            </a:r>
            <a:r>
              <a:rPr lang="es-MX" sz="800" dirty="0" smtClean="0">
                <a:latin typeface="Century Gothic" panose="020B0502020202020204" pitchFamily="34" charset="0"/>
              </a:rPr>
              <a:t>imgrc=DwTh3vyTotaxnM%253A%3BsogEgVT9O_nYDM%3Bhttp%253A%252F%252Fblogs.20minutos.es%252Fel-nutricionista-de-la-general%252Ffiles%252F2013%252F09%252FPreguntas.jpg%3Bhttp%253A%252F%252Fblogs.20minutos.es%252Fel-nutricionista-de-la-general%252Ftag%252Fgaetano-zannini%252F%3B400%3B352</a:t>
            </a:r>
          </a:p>
          <a:p>
            <a:r>
              <a:rPr lang="es-MX" sz="800" dirty="0">
                <a:latin typeface="Century Gothic" panose="020B0502020202020204" pitchFamily="34" charset="0"/>
              </a:rPr>
              <a:t>https://www.google.com.mx/search?q=metodos+de+la+investigaci%C3%B3n&amp;espv=2&amp;biw=1600&amp;bih=799&amp;source=lnms&amp;tbm=isch&amp;sa=X&amp;ei=JG8uVNOELIagyQStzYLIDQ&amp;ved=0CAYQ_AUoAQ#tbm=isch&amp;q=preguntas+de+investigaci%C3%B3n&amp;facrc=_&amp;imgdii=_&amp;imgrc=5nT-t7Pg0KB6gM%253A%3BVua6uRSVBdb8HM%3Bhttp%253A%252F%252Fwww.investigacionpuertadehierro.com%252Fprueba%252Fwp-content%252Fuploads%252F2012%252F04%252Fquestion.png%3Bhttp%253A%252F%252Fwww.investigacionpuertadehierro.com%252Findex.php%252Ffib%252Fdepartamentos-fib%252Fservicios-generales%252Fpreguntas-frecuentes%252F%3B330%3B288</a:t>
            </a:r>
            <a:endParaRPr lang="es-MX" sz="800" dirty="0" smtClean="0">
              <a:latin typeface="Century Gothic" panose="020B0502020202020204" pitchFamily="34" charset="0"/>
            </a:endParaRPr>
          </a:p>
          <a:p>
            <a:r>
              <a:rPr lang="es-MX" sz="800" dirty="0">
                <a:latin typeface="Century Gothic" panose="020B0502020202020204" pitchFamily="34" charset="0"/>
              </a:rPr>
              <a:t>https://www.google.com.mx/search?q=metodos+de+la+investigaci%C3%B3n&amp;espv=2&amp;biw=1600&amp;bih=799&amp;source=lnms&amp;tbm=isch&amp;sa=X&amp;ei=JG8uVNOELIagyQStzYLIDQ&amp;ved=0CAYQ_AUoAQ#tbm=isch&amp;q=preguntas+de+investigaci%C3%B3n&amp;facrc=_&amp;imgdii=_&amp;</a:t>
            </a:r>
            <a:r>
              <a:rPr lang="es-MX" sz="800" dirty="0" smtClean="0">
                <a:latin typeface="Century Gothic" panose="020B0502020202020204" pitchFamily="34" charset="0"/>
              </a:rPr>
              <a:t>imgrc=pmE88lSPmxlUBM%253A%3BaH_P3MMBgXzk3M%3Bhttp%253A%252F%252F2.bp.blogspot.com%252F_W09oxl6CmVg%252FS9-jFYBfB-I%252FAAAAAAAAACY%252FVpdvHc1j9jI%252Fs320%252Feliminar-problema-doble-acento-2%25255B1%25255D.jpg%3Bhttp%253A%252F%252Ffti500adrianaespinosa.blogspot.com%252F2010%252F05%252Fsesion-numero-11.html%3B320%3B320</a:t>
            </a:r>
          </a:p>
          <a:p>
            <a:r>
              <a:rPr lang="es-MX" sz="800" dirty="0">
                <a:latin typeface="Century Gothic" panose="020B0502020202020204" pitchFamily="34" charset="0"/>
              </a:rPr>
              <a:t>http://www.google.com.mx/imgres?imgurl=&amp;imgrefurl=http%3A%2F%2Fnaturopatiadigital2.blogspot.com%2F2014%2F01%2Fcaracteristicas-que-debe-tener-una.html&amp;h=0&amp;w=0&amp;tbnid=GoM9rXCOVvQAVM&amp;zoom=1&amp;tbnh=167&amp;tbnw=302&amp;docid=h8gQyaYhz0P_YM&amp;tbm=isch&amp;ei=F4IuVJ7tFOm58QHU8YCgDg&amp;ved=0CBAQsCUoBA</a:t>
            </a:r>
            <a:endParaRPr lang="es-MX" sz="800" dirty="0" smtClean="0">
              <a:latin typeface="Century Gothic" panose="020B0502020202020204" pitchFamily="34" charset="0"/>
            </a:endParaRPr>
          </a:p>
          <a:p>
            <a:pPr marL="0" indent="0">
              <a:buNone/>
            </a:pPr>
            <a:endParaRPr lang="es-MX" dirty="0"/>
          </a:p>
        </p:txBody>
      </p:sp>
    </p:spTree>
    <p:extLst>
      <p:ext uri="{BB962C8B-B14F-4D97-AF65-F5344CB8AC3E}">
        <p14:creationId xmlns:p14="http://schemas.microsoft.com/office/powerpoint/2010/main" val="173969196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1412776"/>
            <a:ext cx="8229600" cy="4911824"/>
          </a:xfrm>
        </p:spPr>
        <p:txBody>
          <a:bodyPr>
            <a:normAutofit/>
          </a:bodyPr>
          <a:lstStyle/>
          <a:p>
            <a:pPr marL="0" indent="0">
              <a:buNone/>
            </a:pPr>
            <a:r>
              <a:rPr lang="es-MX" sz="800" dirty="0">
                <a:latin typeface="Century Gothic" panose="020B0502020202020204" pitchFamily="34" charset="0"/>
              </a:rPr>
              <a:t>https://www.google.com.mx/search?q=metodos+de+la+investigaci%C3%B3n&amp;espv=2&amp;biw=1600&amp;bih=799&amp;source=lnms&amp;tbm=isch&amp;sa=X&amp;ei=JG8uVNOELIagyQStzYLIDQ&amp;ved=0CAYQ_AUoAQ#tbm=isch&amp;q=marco+referencial&amp;facrc=_&amp;imgdii=_&amp;</a:t>
            </a:r>
            <a:r>
              <a:rPr lang="es-MX" sz="800" dirty="0" smtClean="0">
                <a:latin typeface="Century Gothic" panose="020B0502020202020204" pitchFamily="34" charset="0"/>
              </a:rPr>
              <a:t>imgrc=5kTkwQLfok-jFM%253A%3BAtFzqv9muWg2dM%3Bhttp%253A%252F%252Fimage.slidesharecdn.com%252Fconocimieeditado-120325200946-phpapp02%252F95%252Fmarco-referencial-de-la-economia-1-728.jpg%253Fcb%253D1333534343%3Bhttp%253A%252F%252Fes.slideshare.net%252Fgiselamonroy3%252Fmarco-referencial-de-la-economia%3B728%3B546</a:t>
            </a:r>
          </a:p>
          <a:p>
            <a:pPr marL="0" indent="0">
              <a:buNone/>
            </a:pPr>
            <a:r>
              <a:rPr lang="es-MX" sz="800" dirty="0">
                <a:latin typeface="Century Gothic" panose="020B0502020202020204" pitchFamily="34" charset="0"/>
              </a:rPr>
              <a:t>https://www.google.com.mx/search?q=metodos+de+la+investigaci%C3%B3n&amp;espv=2&amp;biw=1600&amp;bih=799&amp;source=lnms&amp;tbm=isch&amp;sa=X&amp;ei=JG8uVNOELIagyQStzYLIDQ&amp;ved=0CAYQ_AUoAQ#tbm=isch&amp;q=investigaci%C3%B3n&amp;facrc=_&amp;imgdii=_&amp;</a:t>
            </a:r>
            <a:r>
              <a:rPr lang="es-MX" sz="800" dirty="0" smtClean="0">
                <a:latin typeface="Century Gothic" panose="020B0502020202020204" pitchFamily="34" charset="0"/>
              </a:rPr>
              <a:t>imgrc=e1ollFLFvd2w1M%253A%3Be6QBnxqpVwY2lM%3Bhttp%253A%252F%252Fwww.acreditacionfada.org%252Fuploads%252Fimages%252Finvestigacion.jpg%3Bhttp%253A%252F%252Fwww.acreditacionfada.org%252Findex.php%253Fpage%253Dinvestigacion%3B448%3B298</a:t>
            </a:r>
          </a:p>
          <a:p>
            <a:pPr marL="0" indent="0">
              <a:buNone/>
            </a:pPr>
            <a:r>
              <a:rPr lang="es-MX" sz="800" dirty="0">
                <a:latin typeface="Century Gothic" panose="020B0502020202020204" pitchFamily="34" charset="0"/>
              </a:rPr>
              <a:t>https://www.google.com.mx/search?q=metodos+de+la+investigaci%C3%B3n&amp;espv=2&amp;biw=1600&amp;bih=799&amp;source=lnms&amp;tbm=isch&amp;sa=X&amp;ei=JG8uVNOELIagyQStzYLIDQ&amp;ved=0CAYQ_AUoAQ#tbm=isch&amp;q=poblacion&amp;facrc=_&amp;imgdii=_&amp;</a:t>
            </a:r>
            <a:r>
              <a:rPr lang="es-MX" sz="800" dirty="0" smtClean="0">
                <a:latin typeface="Century Gothic" panose="020B0502020202020204" pitchFamily="34" charset="0"/>
              </a:rPr>
              <a:t>imgrc=4woXV7oXCKpH4M%253A%3B0W7iSIC-krIgKM%3Bhttp%253A%252F%252Fneofronteras.com%252Fespeciales%252Fwp-content%252Fphotos%252Fmultitud.jpg%3Bhttp%253A%252F%252Fneofronteras.com%252F%253Fp%253D2855%3B450%3B200</a:t>
            </a:r>
          </a:p>
          <a:p>
            <a:pPr marL="0" indent="0">
              <a:buNone/>
            </a:pPr>
            <a:r>
              <a:rPr lang="es-MX" sz="800" dirty="0">
                <a:latin typeface="Century Gothic" panose="020B0502020202020204" pitchFamily="34" charset="0"/>
              </a:rPr>
              <a:t>https://www.google.com.mx/search?q=metodos+de+la+investigaci%C3%B3n&amp;espv=2&amp;biw=1600&amp;bih=799&amp;source=lnms&amp;tbm=isch&amp;sa=X&amp;ei=JG8uVNOELIagyQStzYLIDQ&amp;ved=0CAYQ_AUoAQ#tbm=isch&amp;q=poblacion&amp;facrc=_&amp;imgdii=_&amp;</a:t>
            </a:r>
            <a:r>
              <a:rPr lang="es-MX" sz="800" dirty="0" smtClean="0">
                <a:latin typeface="Century Gothic" panose="020B0502020202020204" pitchFamily="34" charset="0"/>
              </a:rPr>
              <a:t>imgrc=Azoyu7gpjgIGqM%253A%3BEU5ODnJBu_2X_M%3Bhttp%253A%252F%252Fwww.ieslamadraza.com%252Felena%252Fwebsociales%252Fgeography3eso%252Fpopulation%252Fmafalda-y-sus-amigos.jpg%3Bhttp%253A%252F%252Fwww.ieslamadraza.com%252Felena%252Fwebsociales%252Fgeography3eso%252Fpopulation%252Fpopulation3.html%3B498%3B263</a:t>
            </a:r>
          </a:p>
          <a:p>
            <a:pPr marL="0" indent="0">
              <a:buNone/>
            </a:pPr>
            <a:r>
              <a:rPr lang="es-MX" sz="800" dirty="0">
                <a:latin typeface="Century Gothic" panose="020B0502020202020204" pitchFamily="34" charset="0"/>
              </a:rPr>
              <a:t>https://www.google.com.mx/search?q=metodos+de+la+investigaci%C3%B3n&amp;espv=2&amp;biw=1600&amp;bih=799&amp;source=lnms&amp;tbm=isch&amp;sa=X&amp;ei=JG8uVNOELIagyQStzYLIDQ&amp;ved=0CAYQ_AUoAQ#tbm=isch&amp;q=muestreo&amp;facrc=_&amp;imgdii=_&amp;</a:t>
            </a:r>
            <a:r>
              <a:rPr lang="es-MX" sz="800" dirty="0" smtClean="0">
                <a:latin typeface="Century Gothic" panose="020B0502020202020204" pitchFamily="34" charset="0"/>
              </a:rPr>
              <a:t>imgrc=40_VTbKhXZ_YPM%253A%3Bk4a0xZM8gVs0JM%3Bhttp%253A%252F%252F2.bp.blogspot.com%252F-27baF6ZquDo%252FUZJvM3uLbBI%252FAAAAAAAAAWY%252F0V9-PRMTe9M%252Fs1600%252FFinn_Hamlet1.jpg%3Bhttp%253A%252F%252Fmetodoscuantilucasmartinez.blogspot.com%252F2013%252F05%252Ftipos-de-muestreo-probabilistico-y-no.html%3B640%3B360</a:t>
            </a:r>
          </a:p>
          <a:p>
            <a:pPr marL="0" indent="0">
              <a:buNone/>
            </a:pPr>
            <a:r>
              <a:rPr lang="es-MX" sz="800" dirty="0">
                <a:latin typeface="Century Gothic" panose="020B0502020202020204" pitchFamily="34" charset="0"/>
              </a:rPr>
              <a:t>https://www.google.com.mx/search?q=metodos+de+la+investigaci%C3%B3n&amp;espv=2&amp;biw=1600&amp;bih=799&amp;source=lnms&amp;tbm=isch&amp;sa=X&amp;ei=JG8uVNOELIagyQStzYLIDQ&amp;ved=0CAYQ_AUoAQ#tbm=isch&amp;q=muestreo&amp;facrc=_&amp;imgdii=_&amp;</a:t>
            </a:r>
            <a:r>
              <a:rPr lang="es-MX" sz="800" dirty="0" smtClean="0">
                <a:latin typeface="Century Gothic" panose="020B0502020202020204" pitchFamily="34" charset="0"/>
              </a:rPr>
              <a:t>imgrc=or675jc7TehiiM%253A%3By9e281t6jHarKM%3Bhttp%253A%252F%252Frecursostic.educacion.es%252Fdescartes%252Fweb%252Fmateriales_didacticos%252Fmuestreo_poblaciones_ccg%252Fimagenes%252Ftipos_mues.png%3Bhttp%253A%252F%252Frecursostic.educacion.es%252Fdescartes%252Fweb%252Fmateriales_didacticos%252Fmuestreo_poblaciones_ccg%252Ftipos_muestreo.htm%3B443%3B184</a:t>
            </a:r>
          </a:p>
          <a:p>
            <a:pPr marL="0" indent="0">
              <a:buNone/>
            </a:pPr>
            <a:r>
              <a:rPr lang="es-MX" sz="800" dirty="0">
                <a:latin typeface="Century Gothic" panose="020B0502020202020204" pitchFamily="34" charset="0"/>
              </a:rPr>
              <a:t>https://www.google.com.mx/search?q=metodos+de+la+investigaci%C3%B3n&amp;espv=2&amp;biw=1600&amp;bih=799&amp;source=lnms&amp;tbm=isch&amp;sa=X&amp;ei=JG8uVNOELIagyQStzYLIDQ&amp;ved=0CAYQ_AUoAQ#tbm=isch&amp;q=muestreo&amp;facrc=_&amp;imgdii=_&amp;</a:t>
            </a:r>
            <a:r>
              <a:rPr lang="es-MX" sz="800" dirty="0" smtClean="0">
                <a:latin typeface="Century Gothic" panose="020B0502020202020204" pitchFamily="34" charset="0"/>
              </a:rPr>
              <a:t>imgrc=isqk1wKk0Bf9rM%253A%3BnAYI7htvnssQTM%3Bhttp%253A%252F%252Fi.ytimg.com%252Fvi%252Ff_Hx0pOJEuY%252Fhqdefault.jpg%3Bhttp%253A%252F%252Fwww.youtube.com%252Fwatch%253Fv%253Df_Hx0pOJEuY%3B480%3B360</a:t>
            </a:r>
          </a:p>
          <a:p>
            <a:pPr marL="0" indent="0">
              <a:buNone/>
            </a:pPr>
            <a:r>
              <a:rPr lang="es-MX" sz="800" dirty="0">
                <a:latin typeface="Century Gothic" panose="020B0502020202020204" pitchFamily="34" charset="0"/>
              </a:rPr>
              <a:t>https://www.google.com.mx/search?q=metodos+de+la+investigaci%C3%B3n&amp;espv=2&amp;biw=1600&amp;bih=799&amp;source=lnms&amp;tbm=isch&amp;sa=X&amp;ei=JG8uVNOELIagyQStzYLIDQ&amp;ved=0CAYQ_AUoAQ#tbm=isch&amp;q=muestra&amp;facrc=_&amp;imgdii=_&amp;imgrc=JJ68B1z73-IagM%253A%3Bjq7NUpiiCQnTVM%3Bhttp%253A%252F%252Fwww.virtual.unal.edu.co%252Fcursos%252Fodontologia%252F2002890%252Flecciones%252Festadistica_descriptiva_1%252Fest1g1.png%3Bhttp%253A%252F%252Fwww.virtual.unal.edu.co%252Fcursos%252Fodontologia%252F2002890%252Flecciones%252Festadistica_descriptiva_1%252Festdesc1.htm%3B483%3B330</a:t>
            </a:r>
          </a:p>
        </p:txBody>
      </p:sp>
    </p:spTree>
    <p:extLst>
      <p:ext uri="{BB962C8B-B14F-4D97-AF65-F5344CB8AC3E}">
        <p14:creationId xmlns:p14="http://schemas.microsoft.com/office/powerpoint/2010/main" val="26914876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780696"/>
          </a:xfrm>
        </p:spPr>
        <p:txBody>
          <a:bodyPr>
            <a:normAutofit/>
          </a:bodyPr>
          <a:lstStyle/>
          <a:p>
            <a:pPr algn="ctr"/>
            <a:r>
              <a:rPr lang="es-MX" sz="2800" b="1" dirty="0">
                <a:latin typeface="Century Gothic" panose="020B0502020202020204" pitchFamily="34" charset="0"/>
              </a:rPr>
              <a:t>Competencias a Desarrollar</a:t>
            </a:r>
            <a:endParaRPr lang="es-MX" sz="2800" dirty="0"/>
          </a:p>
        </p:txBody>
      </p:sp>
      <p:sp>
        <p:nvSpPr>
          <p:cNvPr id="3" name="2 Marcador de contenido"/>
          <p:cNvSpPr>
            <a:spLocks noGrp="1"/>
          </p:cNvSpPr>
          <p:nvPr>
            <p:ph idx="1"/>
          </p:nvPr>
        </p:nvSpPr>
        <p:spPr/>
        <p:txBody>
          <a:bodyPr>
            <a:normAutofit/>
          </a:bodyPr>
          <a:lstStyle/>
          <a:p>
            <a:pPr marL="0" indent="0">
              <a:buNone/>
            </a:pPr>
            <a:r>
              <a:rPr lang="es-MX" sz="1800" dirty="0" smtClean="0">
                <a:latin typeface="Century Gothic" pitchFamily="34" charset="0"/>
              </a:rPr>
              <a:t>Competencias Disciplinares:</a:t>
            </a:r>
          </a:p>
          <a:p>
            <a:pPr marL="0" indent="0">
              <a:buNone/>
            </a:pPr>
            <a:r>
              <a:rPr lang="es-MX" sz="1800" b="1" dirty="0" smtClean="0">
                <a:latin typeface="Century Gothic" pitchFamily="34" charset="0"/>
              </a:rPr>
              <a:t>Básicas:</a:t>
            </a:r>
          </a:p>
          <a:p>
            <a:pPr marL="0" indent="0">
              <a:buNone/>
            </a:pPr>
            <a:r>
              <a:rPr lang="es-MX" sz="1800" dirty="0" smtClean="0">
                <a:latin typeface="Century Gothic" pitchFamily="34" charset="0"/>
              </a:rPr>
              <a:t>1. Identifica el conocimiento social y </a:t>
            </a:r>
            <a:r>
              <a:rPr lang="es-MX" sz="1800" dirty="0">
                <a:latin typeface="Century Gothic" pitchFamily="34" charset="0"/>
              </a:rPr>
              <a:t>humanista </a:t>
            </a:r>
            <a:r>
              <a:rPr lang="es-MX" sz="1800" dirty="0" smtClean="0">
                <a:latin typeface="Century Gothic" pitchFamily="34" charset="0"/>
              </a:rPr>
              <a:t>como una construcción en constante transformación.</a:t>
            </a:r>
          </a:p>
          <a:p>
            <a:pPr marL="0" indent="0">
              <a:buNone/>
            </a:pPr>
            <a:endParaRPr lang="es-MX" sz="1800" dirty="0">
              <a:latin typeface="Century Gothic" pitchFamily="34" charset="0"/>
            </a:endParaRPr>
          </a:p>
          <a:p>
            <a:pPr marL="0" indent="0">
              <a:buNone/>
            </a:pPr>
            <a:r>
              <a:rPr lang="es-MX" sz="1800" b="1" dirty="0" smtClean="0">
                <a:latin typeface="Century Gothic" pitchFamily="34" charset="0"/>
              </a:rPr>
              <a:t>Extendidas:</a:t>
            </a:r>
          </a:p>
          <a:p>
            <a:pPr marL="0" indent="0" algn="just">
              <a:buNone/>
            </a:pPr>
            <a:r>
              <a:rPr lang="es-MX" sz="1800" dirty="0" smtClean="0">
                <a:latin typeface="Century Gothic" pitchFamily="34" charset="0"/>
              </a:rPr>
              <a:t>4</a:t>
            </a:r>
            <a:r>
              <a:rPr lang="es-MX" sz="1800" dirty="0">
                <a:latin typeface="Century Gothic" pitchFamily="34" charset="0"/>
              </a:rPr>
              <a:t>. Argumenta </a:t>
            </a:r>
            <a:r>
              <a:rPr lang="es-MX" sz="1800" dirty="0" smtClean="0">
                <a:latin typeface="Century Gothic" pitchFamily="34" charset="0"/>
              </a:rPr>
              <a:t>sus ideas </a:t>
            </a:r>
            <a:r>
              <a:rPr lang="es-MX" sz="1800" dirty="0">
                <a:latin typeface="Century Gothic" pitchFamily="34" charset="0"/>
              </a:rPr>
              <a:t>respecto </a:t>
            </a:r>
            <a:r>
              <a:rPr lang="es-MX" sz="1800" dirty="0" smtClean="0">
                <a:latin typeface="Century Gothic" pitchFamily="34" charset="0"/>
              </a:rPr>
              <a:t>a diversas corrientes filosóficas y fenómenos histórico-sociales, mediante procedimientos teórico metodológicos</a:t>
            </a:r>
            <a:r>
              <a:rPr lang="es-MX" sz="1800" dirty="0" smtClean="0"/>
              <a:t>.</a:t>
            </a:r>
            <a:endParaRPr lang="es-MX" sz="1800" dirty="0">
              <a:latin typeface="Century Gothic" pitchFamily="34" charset="0"/>
            </a:endParaRPr>
          </a:p>
        </p:txBody>
      </p:sp>
    </p:spTree>
    <p:extLst>
      <p:ext uri="{BB962C8B-B14F-4D97-AF65-F5344CB8AC3E}">
        <p14:creationId xmlns:p14="http://schemas.microsoft.com/office/powerpoint/2010/main" val="6277493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2800" dirty="0" smtClean="0">
                <a:latin typeface="Century Gothic" panose="020B0502020202020204" pitchFamily="34" charset="0"/>
              </a:rPr>
              <a:t>Temas a desarrollar en el módulo:</a:t>
            </a:r>
            <a:endParaRPr lang="es-MX" sz="2800" dirty="0">
              <a:latin typeface="Century Gothic" panose="020B0502020202020204" pitchFamily="34" charset="0"/>
            </a:endParaRPr>
          </a:p>
        </p:txBody>
      </p:sp>
      <p:sp>
        <p:nvSpPr>
          <p:cNvPr id="3" name="Marcador de contenido 2"/>
          <p:cNvSpPr>
            <a:spLocks noGrp="1"/>
          </p:cNvSpPr>
          <p:nvPr>
            <p:ph idx="1"/>
          </p:nvPr>
        </p:nvSpPr>
        <p:spPr/>
        <p:txBody>
          <a:bodyPr>
            <a:normAutofit/>
          </a:bodyPr>
          <a:lstStyle/>
          <a:p>
            <a:pPr marL="0" indent="0">
              <a:buNone/>
            </a:pPr>
            <a:r>
              <a:rPr lang="es-MX" sz="1800" dirty="0"/>
              <a:t>1. Planteamiento del problema </a:t>
            </a:r>
            <a:r>
              <a:rPr lang="es-MX" sz="1800" dirty="0" smtClean="0"/>
              <a:t>e hipótesis</a:t>
            </a:r>
            <a:endParaRPr lang="es-MX" sz="1800" dirty="0"/>
          </a:p>
          <a:p>
            <a:pPr marL="0" indent="0">
              <a:buNone/>
            </a:pPr>
            <a:r>
              <a:rPr lang="es-MX" sz="1800" dirty="0"/>
              <a:t>a) ¿Cómo se plantea </a:t>
            </a:r>
            <a:r>
              <a:rPr lang="es-MX" sz="1800" dirty="0" smtClean="0"/>
              <a:t>un problema</a:t>
            </a:r>
            <a:r>
              <a:rPr lang="es-MX" sz="1800" dirty="0"/>
              <a:t>?</a:t>
            </a:r>
          </a:p>
          <a:p>
            <a:pPr marL="0" indent="0">
              <a:buNone/>
            </a:pPr>
            <a:r>
              <a:rPr lang="es-MX" sz="1800" dirty="0"/>
              <a:t>b) ¿Cómo se plantea </a:t>
            </a:r>
            <a:r>
              <a:rPr lang="es-MX" sz="1800" dirty="0" smtClean="0"/>
              <a:t>una hipótesis</a:t>
            </a:r>
            <a:r>
              <a:rPr lang="es-MX" sz="1800" dirty="0"/>
              <a:t>?</a:t>
            </a:r>
          </a:p>
          <a:p>
            <a:pPr marL="0" indent="0">
              <a:buNone/>
            </a:pPr>
            <a:endParaRPr lang="es-MX" sz="1800" dirty="0" smtClean="0"/>
          </a:p>
          <a:p>
            <a:pPr marL="0" indent="0">
              <a:buNone/>
            </a:pPr>
            <a:r>
              <a:rPr lang="es-MX" sz="1800" dirty="0" smtClean="0"/>
              <a:t>2</a:t>
            </a:r>
            <a:r>
              <a:rPr lang="es-MX" sz="1800" dirty="0"/>
              <a:t>. Marco referencial</a:t>
            </a:r>
          </a:p>
          <a:p>
            <a:pPr marL="0" indent="0">
              <a:buNone/>
            </a:pPr>
            <a:r>
              <a:rPr lang="es-MX" sz="1800" dirty="0"/>
              <a:t>a) ¿Qué es y para qué sirve?</a:t>
            </a:r>
          </a:p>
          <a:p>
            <a:pPr marL="0" indent="0">
              <a:buNone/>
            </a:pPr>
            <a:r>
              <a:rPr lang="es-MX" sz="1800" dirty="0"/>
              <a:t>b) ¿Cómo se construye</a:t>
            </a:r>
            <a:r>
              <a:rPr lang="es-MX" sz="1800" dirty="0" smtClean="0"/>
              <a:t>?</a:t>
            </a:r>
          </a:p>
          <a:p>
            <a:pPr marL="0" indent="0">
              <a:buNone/>
            </a:pPr>
            <a:endParaRPr lang="es-MX" sz="1800" dirty="0"/>
          </a:p>
          <a:p>
            <a:pPr marL="0" indent="0">
              <a:buNone/>
            </a:pPr>
            <a:r>
              <a:rPr lang="es-MX" sz="1800" dirty="0"/>
              <a:t>3. Población o Universo </a:t>
            </a:r>
            <a:r>
              <a:rPr lang="es-MX" sz="1800" dirty="0" smtClean="0"/>
              <a:t>y Muestra</a:t>
            </a:r>
            <a:r>
              <a:rPr lang="es-MX" sz="1800" dirty="0"/>
              <a:t>.</a:t>
            </a:r>
          </a:p>
          <a:p>
            <a:pPr marL="0" indent="0">
              <a:buNone/>
            </a:pPr>
            <a:r>
              <a:rPr lang="es-MX" sz="1800" dirty="0"/>
              <a:t>a) ¿Qué son y cómo </a:t>
            </a:r>
            <a:r>
              <a:rPr lang="es-MX" sz="1800" dirty="0" smtClean="0"/>
              <a:t>se determinan</a:t>
            </a:r>
            <a:r>
              <a:rPr lang="es-MX" sz="1800" dirty="0"/>
              <a:t>?</a:t>
            </a:r>
            <a:endParaRPr lang="es-MX" sz="1800" dirty="0">
              <a:latin typeface="Century Gothic" panose="020B0502020202020204" pitchFamily="34" charset="0"/>
            </a:endParaRPr>
          </a:p>
        </p:txBody>
      </p:sp>
    </p:spTree>
    <p:extLst>
      <p:ext uri="{BB962C8B-B14F-4D97-AF65-F5344CB8AC3E}">
        <p14:creationId xmlns:p14="http://schemas.microsoft.com/office/powerpoint/2010/main" val="40067851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20688"/>
            <a:ext cx="8229600" cy="1226400"/>
          </a:xfrm>
        </p:spPr>
        <p:txBody>
          <a:bodyPr>
            <a:normAutofit fontScale="90000"/>
          </a:bodyPr>
          <a:lstStyle/>
          <a:p>
            <a:pPr lvl="0"/>
            <a:r>
              <a:rPr lang="es-MX" sz="2800" b="1" dirty="0" smtClean="0"/>
              <a:t/>
            </a:r>
            <a:br>
              <a:rPr lang="es-MX" sz="2800" b="1" dirty="0" smtClean="0"/>
            </a:br>
            <a:r>
              <a:rPr lang="es-MX" sz="2800" b="1" dirty="0"/>
              <a:t/>
            </a:r>
            <a:br>
              <a:rPr lang="es-MX" sz="2800" b="1" dirty="0"/>
            </a:br>
            <a:r>
              <a:rPr lang="es-MX" sz="2800" b="1" dirty="0" smtClean="0"/>
              <a:t/>
            </a:r>
            <a:br>
              <a:rPr lang="es-MX" sz="2800" b="1" dirty="0" smtClean="0"/>
            </a:br>
            <a:r>
              <a:rPr lang="es-MX" sz="2800" b="1" dirty="0" smtClean="0"/>
              <a:t/>
            </a:r>
            <a:br>
              <a:rPr lang="es-MX" sz="2800" b="1" dirty="0" smtClean="0"/>
            </a:br>
            <a:r>
              <a:rPr lang="es-MX" sz="2800" b="1" dirty="0" smtClean="0"/>
              <a:t/>
            </a:r>
            <a:br>
              <a:rPr lang="es-MX" sz="2800" b="1" dirty="0" smtClean="0"/>
            </a:br>
            <a:r>
              <a:rPr lang="es-MX" sz="2800" b="1" dirty="0"/>
              <a:t/>
            </a:r>
            <a:br>
              <a:rPr lang="es-MX" sz="2800" b="1" dirty="0"/>
            </a:br>
            <a:r>
              <a:rPr lang="es-MX" sz="2700" b="1" dirty="0" smtClean="0">
                <a:latin typeface="Century Gothic" panose="020B0502020202020204" pitchFamily="34" charset="0"/>
              </a:rPr>
              <a:t>1. Planteamiento </a:t>
            </a:r>
            <a:r>
              <a:rPr lang="es-MX" sz="2700" b="1" dirty="0">
                <a:latin typeface="Century Gothic" pitchFamily="34" charset="0"/>
              </a:rPr>
              <a:t>del problema </a:t>
            </a:r>
            <a:r>
              <a:rPr lang="es-MX" sz="2700" dirty="0">
                <a:latin typeface="Century Gothic" pitchFamily="34" charset="0"/>
              </a:rPr>
              <a:t/>
            </a:r>
            <a:br>
              <a:rPr lang="es-MX" sz="2700" dirty="0">
                <a:latin typeface="Century Gothic" pitchFamily="34" charset="0"/>
              </a:rPr>
            </a:br>
            <a:r>
              <a:rPr lang="es-MX" sz="2700" dirty="0"/>
              <a:t/>
            </a:r>
            <a:br>
              <a:rPr lang="es-MX" sz="2700" dirty="0"/>
            </a:br>
            <a:endParaRPr lang="es-MX" sz="2700" dirty="0">
              <a:latin typeface="Century Gothic" pitchFamily="34" charset="0"/>
            </a:endParaRPr>
          </a:p>
        </p:txBody>
      </p:sp>
      <p:sp>
        <p:nvSpPr>
          <p:cNvPr id="3" name="2 Marcador de contenido"/>
          <p:cNvSpPr>
            <a:spLocks noGrp="1"/>
          </p:cNvSpPr>
          <p:nvPr>
            <p:ph idx="1"/>
          </p:nvPr>
        </p:nvSpPr>
        <p:spPr/>
        <p:txBody>
          <a:bodyPr>
            <a:normAutofit/>
          </a:bodyPr>
          <a:lstStyle/>
          <a:p>
            <a:pPr marL="0" indent="0" algn="just">
              <a:buNone/>
            </a:pPr>
            <a:r>
              <a:rPr lang="es-MX" sz="1800" b="1" dirty="0" smtClean="0">
                <a:latin typeface="Century Gothic" panose="020B0502020202020204" pitchFamily="34" charset="0"/>
              </a:rPr>
              <a:t>a)</a:t>
            </a:r>
            <a:r>
              <a:rPr lang="es-MX" sz="1800" dirty="0" smtClean="0">
                <a:latin typeface="Century Gothic" panose="020B0502020202020204" pitchFamily="34" charset="0"/>
              </a:rPr>
              <a:t> </a:t>
            </a:r>
            <a:r>
              <a:rPr lang="es-MX" sz="1800" b="1" dirty="0">
                <a:latin typeface="Century Gothic" pitchFamily="34" charset="0"/>
              </a:rPr>
              <a:t>Cómo se plantea un problema</a:t>
            </a:r>
            <a:endParaRPr lang="es-MX" sz="1800" dirty="0" smtClean="0">
              <a:latin typeface="Century Gothic" panose="020B0502020202020204" pitchFamily="34" charset="0"/>
            </a:endParaRPr>
          </a:p>
          <a:p>
            <a:pPr marL="0" indent="0" algn="just">
              <a:buNone/>
            </a:pPr>
            <a:endParaRPr lang="es-MX" sz="1800" dirty="0">
              <a:latin typeface="Century Gothic" panose="020B0502020202020204" pitchFamily="34" charset="0"/>
            </a:endParaRPr>
          </a:p>
          <a:p>
            <a:pPr marL="0" indent="0" algn="just">
              <a:buNone/>
            </a:pPr>
            <a:r>
              <a:rPr lang="es-MX" sz="1800" dirty="0" smtClean="0">
                <a:latin typeface="Century Gothic" panose="020B0502020202020204" pitchFamily="34" charset="0"/>
              </a:rPr>
              <a:t>Plantear </a:t>
            </a:r>
            <a:r>
              <a:rPr lang="es-MX" sz="1800" dirty="0">
                <a:latin typeface="Century Gothic" panose="020B0502020202020204" pitchFamily="34" charset="0"/>
              </a:rPr>
              <a:t>el problema no es sino afinar y estructurar más formalmente la idea de investigación. El paso de la idea al planteamiento del problema puede ser en ocasiones inmediato, casi automático, o bien llevar una considerable cantidad de tiempo; lo que depende de qué tan familiarizado esté el investigador con el tema a tratar, la complejidad misma de la idea, la existencia de estudios antecedentes, el empeño del investigador y las habilidades personales de éste. </a:t>
            </a:r>
          </a:p>
        </p:txBody>
      </p:sp>
      <p:pic>
        <p:nvPicPr>
          <p:cNvPr id="4098" name="Picture 2" descr="http://tesislab.xtrweb.com/Articles/Planteamiento_y%20Formulacion_del_Problema/imagenes/problema-investigac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8184" y="4293096"/>
            <a:ext cx="2342034" cy="23420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68226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2800" b="1" dirty="0"/>
              <a:t>Componentes de la investigación:</a:t>
            </a:r>
            <a:r>
              <a:rPr lang="es-MX" sz="2800" dirty="0"/>
              <a:t/>
            </a:r>
            <a:br>
              <a:rPr lang="es-MX" sz="2800" dirty="0"/>
            </a:br>
            <a:endParaRPr lang="es-MX" sz="2800" dirty="0"/>
          </a:p>
        </p:txBody>
      </p:sp>
      <p:sp>
        <p:nvSpPr>
          <p:cNvPr id="3" name="2 Marcador de contenido"/>
          <p:cNvSpPr>
            <a:spLocks noGrp="1"/>
          </p:cNvSpPr>
          <p:nvPr>
            <p:ph idx="1"/>
          </p:nvPr>
        </p:nvSpPr>
        <p:spPr/>
        <p:txBody>
          <a:bodyPr/>
          <a:lstStyle/>
          <a:p>
            <a:pPr lvl="0" algn="just"/>
            <a:r>
              <a:rPr lang="es-ES" b="1" dirty="0"/>
              <a:t>Objeto de Estudio</a:t>
            </a:r>
            <a:r>
              <a:rPr lang="es-ES" dirty="0"/>
              <a:t>: Lo que se estudia, un fenómeno o categoría</a:t>
            </a:r>
            <a:endParaRPr lang="es-MX" dirty="0"/>
          </a:p>
          <a:p>
            <a:pPr lvl="0" algn="just"/>
            <a:r>
              <a:rPr lang="es-ES" b="1" dirty="0"/>
              <a:t>Unidades de Observación:</a:t>
            </a:r>
            <a:r>
              <a:rPr lang="es-ES" dirty="0"/>
              <a:t> Sobre qué o quiénes se estudia dicho </a:t>
            </a:r>
            <a:r>
              <a:rPr lang="es-ES" dirty="0" smtClean="0"/>
              <a:t>fenómeno</a:t>
            </a:r>
          </a:p>
          <a:p>
            <a:pPr marL="0" lvl="0" indent="0" algn="just">
              <a:buNone/>
            </a:pPr>
            <a:endParaRPr lang="es-ES" dirty="0"/>
          </a:p>
          <a:p>
            <a:pPr marL="0" lvl="0" indent="0" algn="just">
              <a:buNone/>
            </a:pPr>
            <a:endParaRPr lang="es-MX" dirty="0"/>
          </a:p>
          <a:p>
            <a:pPr marL="0" indent="0">
              <a:buNone/>
            </a:pPr>
            <a:endParaRPr lang="es-MX" dirty="0"/>
          </a:p>
        </p:txBody>
      </p:sp>
      <p:graphicFrame>
        <p:nvGraphicFramePr>
          <p:cNvPr id="5" name="4 Tabla"/>
          <p:cNvGraphicFramePr>
            <a:graphicFrameLocks noGrp="1"/>
          </p:cNvGraphicFramePr>
          <p:nvPr>
            <p:extLst>
              <p:ext uri="{D42A27DB-BD31-4B8C-83A1-F6EECF244321}">
                <p14:modId xmlns:p14="http://schemas.microsoft.com/office/powerpoint/2010/main" val="2585322491"/>
              </p:ext>
            </p:extLst>
          </p:nvPr>
        </p:nvGraphicFramePr>
        <p:xfrm>
          <a:off x="1547664" y="4221088"/>
          <a:ext cx="2304256" cy="1584176"/>
        </p:xfrm>
        <a:graphic>
          <a:graphicData uri="http://schemas.openxmlformats.org/drawingml/2006/table">
            <a:tbl>
              <a:tblPr firstRow="1" bandRow="1">
                <a:tableStyleId>{5C22544A-7EE6-4342-B048-85BDC9FD1C3A}</a:tableStyleId>
              </a:tblPr>
              <a:tblGrid>
                <a:gridCol w="2304256"/>
              </a:tblGrid>
              <a:tr h="158417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s-MX" sz="2000" b="1" kern="1200" dirty="0" smtClean="0">
                          <a:solidFill>
                            <a:schemeClr val="lt1"/>
                          </a:solidFill>
                          <a:effectLst/>
                          <a:latin typeface="Century Gothic" pitchFamily="34" charset="0"/>
                          <a:ea typeface="+mn-ea"/>
                          <a:cs typeface="+mn-cs"/>
                        </a:rPr>
                        <a:t>Lo que se estudia: Objeto de estudio</a:t>
                      </a:r>
                    </a:p>
                    <a:p>
                      <a:endParaRPr lang="es-MX" dirty="0"/>
                    </a:p>
                  </a:txBody>
                  <a:tcPr/>
                </a:tc>
              </a:tr>
            </a:tbl>
          </a:graphicData>
        </a:graphic>
      </p:graphicFrame>
      <p:graphicFrame>
        <p:nvGraphicFramePr>
          <p:cNvPr id="6" name="5 Tabla"/>
          <p:cNvGraphicFramePr>
            <a:graphicFrameLocks noGrp="1"/>
          </p:cNvGraphicFramePr>
          <p:nvPr>
            <p:extLst>
              <p:ext uri="{D42A27DB-BD31-4B8C-83A1-F6EECF244321}">
                <p14:modId xmlns:p14="http://schemas.microsoft.com/office/powerpoint/2010/main" val="2055760469"/>
              </p:ext>
            </p:extLst>
          </p:nvPr>
        </p:nvGraphicFramePr>
        <p:xfrm>
          <a:off x="5436096" y="4189824"/>
          <a:ext cx="2520280" cy="1615440"/>
        </p:xfrm>
        <a:graphic>
          <a:graphicData uri="http://schemas.openxmlformats.org/drawingml/2006/table">
            <a:tbl>
              <a:tblPr firstRow="1" bandRow="1">
                <a:tableStyleId>{5C22544A-7EE6-4342-B048-85BDC9FD1C3A}</a:tableStyleId>
              </a:tblPr>
              <a:tblGrid>
                <a:gridCol w="2520280"/>
              </a:tblGrid>
              <a:tr h="151216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s-MX" sz="2000" b="1" kern="1200" dirty="0" smtClean="0">
                          <a:solidFill>
                            <a:schemeClr val="lt1"/>
                          </a:solidFill>
                          <a:effectLst/>
                          <a:latin typeface="Century Gothic" pitchFamily="34" charset="0"/>
                          <a:ea typeface="+mn-ea"/>
                          <a:cs typeface="+mn-cs"/>
                        </a:rPr>
                        <a:t>Sobre quiénes o qué se estudia: unidad de observación</a:t>
                      </a:r>
                    </a:p>
                    <a:p>
                      <a:endParaRPr lang="es-MX" sz="2000" dirty="0">
                        <a:latin typeface="Century Gothic" pitchFamily="34" charset="0"/>
                      </a:endParaRPr>
                    </a:p>
                  </a:txBody>
                  <a:tcPr/>
                </a:tc>
              </a:tr>
            </a:tbl>
          </a:graphicData>
        </a:graphic>
      </p:graphicFrame>
    </p:spTree>
    <p:extLst>
      <p:ext uri="{BB962C8B-B14F-4D97-AF65-F5344CB8AC3E}">
        <p14:creationId xmlns:p14="http://schemas.microsoft.com/office/powerpoint/2010/main" val="18863982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268760"/>
            <a:ext cx="8229600" cy="5055840"/>
          </a:xfrm>
        </p:spPr>
        <p:txBody>
          <a:bodyPr/>
          <a:lstStyle/>
          <a:p>
            <a:pPr marL="0" indent="0" algn="just">
              <a:buNone/>
            </a:pPr>
            <a:r>
              <a:rPr lang="es-MX" sz="1800" dirty="0">
                <a:latin typeface="Century Gothic" pitchFamily="34" charset="0"/>
              </a:rPr>
              <a:t>En general, el sentido de una investigación debe interesarle no sólo al investigador, sino que debe servir a su institución o contexto social, y debe aportar elementos nuevos al campo de conocimiento donde se inscribe (Torres y Jiménez, 2006).</a:t>
            </a:r>
          </a:p>
          <a:p>
            <a:pPr marL="0" indent="0">
              <a:buNone/>
            </a:pPr>
            <a:endParaRPr lang="es-MX" dirty="0"/>
          </a:p>
        </p:txBody>
      </p:sp>
      <p:pic>
        <p:nvPicPr>
          <p:cNvPr id="1026" name="Picture 2" descr="http://1.bp.blogspot.com/_BcVD-nKle0g/ScAwm18bgkI/AAAAAAAAAAw/aUBNPdwZaq8/s320/in.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4" y="3371491"/>
            <a:ext cx="3552056" cy="28749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06311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800" b="1" dirty="0"/>
              <a:t>Componentes del planteamiento del problema: 	</a:t>
            </a:r>
            <a:r>
              <a:rPr lang="es-MX" sz="2800" dirty="0"/>
              <a:t/>
            </a:r>
            <a:br>
              <a:rPr lang="es-MX" sz="2800" dirty="0"/>
            </a:br>
            <a:endParaRPr lang="es-MX" sz="2800" dirty="0">
              <a:latin typeface="Century Gothic" panose="020B0502020202020204" pitchFamily="34" charset="0"/>
            </a:endParaRPr>
          </a:p>
        </p:txBody>
      </p:sp>
      <p:sp>
        <p:nvSpPr>
          <p:cNvPr id="3" name="Marcador de contenido 2"/>
          <p:cNvSpPr>
            <a:spLocks noGrp="1"/>
          </p:cNvSpPr>
          <p:nvPr>
            <p:ph idx="1"/>
          </p:nvPr>
        </p:nvSpPr>
        <p:spPr/>
        <p:txBody>
          <a:bodyPr/>
          <a:lstStyle/>
          <a:p>
            <a:pPr lvl="0">
              <a:buFont typeface="Wingdings" panose="05000000000000000000" pitchFamily="2" charset="2"/>
              <a:buChar char="v"/>
            </a:pPr>
            <a:r>
              <a:rPr lang="es-MX" sz="1800" dirty="0">
                <a:latin typeface="Century Gothic" panose="020B0502020202020204" pitchFamily="34" charset="0"/>
              </a:rPr>
              <a:t>Objetivos que persigue la investigación</a:t>
            </a:r>
          </a:p>
          <a:p>
            <a:pPr lvl="0">
              <a:buFont typeface="Wingdings" panose="05000000000000000000" pitchFamily="2" charset="2"/>
              <a:buChar char="v"/>
            </a:pPr>
            <a:r>
              <a:rPr lang="es-MX" sz="1800" dirty="0">
                <a:latin typeface="Century Gothic" panose="020B0502020202020204" pitchFamily="34" charset="0"/>
              </a:rPr>
              <a:t>Las preguntas de investigación</a:t>
            </a:r>
          </a:p>
          <a:p>
            <a:pPr lvl="0">
              <a:buFont typeface="Wingdings" panose="05000000000000000000" pitchFamily="2" charset="2"/>
              <a:buChar char="v"/>
            </a:pPr>
            <a:r>
              <a:rPr lang="es-MX" sz="1800" dirty="0">
                <a:latin typeface="Century Gothic" panose="020B0502020202020204" pitchFamily="34" charset="0"/>
              </a:rPr>
              <a:t>La justificación</a:t>
            </a:r>
          </a:p>
          <a:p>
            <a:pPr lvl="0">
              <a:buFont typeface="Wingdings" panose="05000000000000000000" pitchFamily="2" charset="2"/>
              <a:buChar char="v"/>
            </a:pPr>
            <a:r>
              <a:rPr lang="es-MX" sz="1800" dirty="0">
                <a:latin typeface="Century Gothic" panose="020B0502020202020204" pitchFamily="34" charset="0"/>
              </a:rPr>
              <a:t>La viabilidad del estudio</a:t>
            </a:r>
          </a:p>
          <a:p>
            <a:pPr marL="0" indent="0">
              <a:buNone/>
            </a:pPr>
            <a:endParaRPr lang="es-MX" dirty="0"/>
          </a:p>
        </p:txBody>
      </p:sp>
      <p:pic>
        <p:nvPicPr>
          <p:cNvPr id="5124" name="Picture 4" descr="http://2.bp.blogspot.com/-LLKBKd-S4Uo/TVPZFXDuxTI/AAAAAAAAAR8/jrcrCc2ukhE/s1600/problem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0072" y="3501008"/>
            <a:ext cx="3324225" cy="3067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170725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Violeta">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241</TotalTime>
  <Words>2396</Words>
  <Application>Microsoft Office PowerPoint</Application>
  <PresentationFormat>Presentación en pantalla (4:3)</PresentationFormat>
  <Paragraphs>199</Paragraphs>
  <Slides>35</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35</vt:i4>
      </vt:variant>
    </vt:vector>
  </HeadingPairs>
  <TitlesOfParts>
    <vt:vector size="42" baseType="lpstr">
      <vt:lpstr>Calibri</vt:lpstr>
      <vt:lpstr>Century Gothic</vt:lpstr>
      <vt:lpstr>Constantia</vt:lpstr>
      <vt:lpstr>Times New Roman</vt:lpstr>
      <vt:lpstr>Wingdings</vt:lpstr>
      <vt:lpstr>Wingdings 2</vt:lpstr>
      <vt:lpstr>Flujo</vt:lpstr>
      <vt:lpstr>UNIVERSIDAD AUTÓNOMA DEL ESTADO DE MÉXICO PLANTEL “LIC. ADOLFO LÓPEZ MATEOS” DE LA ESCUELA PREPARATORIA </vt:lpstr>
      <vt:lpstr>Guion explicativo </vt:lpstr>
      <vt:lpstr>PROPÓSITO BÁSICO DEL MÓDULO:</vt:lpstr>
      <vt:lpstr>Competencias a Desarrollar</vt:lpstr>
      <vt:lpstr>Temas a desarrollar en el módulo:</vt:lpstr>
      <vt:lpstr>      1. Planteamiento del problema   </vt:lpstr>
      <vt:lpstr>Componentes de la investigación: </vt:lpstr>
      <vt:lpstr>Presentación de PowerPoint</vt:lpstr>
      <vt:lpstr>Componentes del planteamiento del problema:   </vt:lpstr>
      <vt:lpstr>Presentación de PowerPoint</vt:lpstr>
      <vt:lpstr>Presentación de PowerPoint</vt:lpstr>
      <vt:lpstr>Presentación de PowerPoint</vt:lpstr>
      <vt:lpstr>b) Cómo se  plantea una Hipótesis </vt:lpstr>
      <vt:lpstr>FUENTES DE LAS HIPÓTESIS</vt:lpstr>
      <vt:lpstr>¿En toda investigación debemos plantear hipótesis? </vt:lpstr>
      <vt:lpstr>Elementos de la hipótesis </vt:lpstr>
      <vt:lpstr>Tipos de Hipótesis</vt:lpstr>
      <vt:lpstr>2. Marco Referencial a) ¿Qué es y para qué sirve? b) ¿Cómo se construye?</vt:lpstr>
      <vt:lpstr>Marco Teórico </vt:lpstr>
      <vt:lpstr>Marco Referencial </vt:lpstr>
      <vt:lpstr>Marco Conceptual </vt:lpstr>
      <vt:lpstr>Presentación de PowerPoint</vt:lpstr>
      <vt:lpstr>3. Población o Universo de Estudio y Muestra </vt:lpstr>
      <vt:lpstr>Presentación de PowerPoint</vt:lpstr>
      <vt:lpstr>Como parte de tu trabajo de investigación realizarás lo siguiente: </vt:lpstr>
      <vt:lpstr>Muestra de Población           Muestra de la población</vt:lpstr>
      <vt:lpstr>Presentación de PowerPoint</vt:lpstr>
      <vt:lpstr>Presentación de PowerPoint</vt:lpstr>
      <vt:lpstr>Tipos de Muestreo </vt:lpstr>
      <vt:lpstr>Presentación de PowerPoint</vt:lpstr>
      <vt:lpstr>Presentación de PowerPoint</vt:lpstr>
      <vt:lpstr>Presentación de PowerPoint</vt:lpstr>
      <vt:lpstr>Bibliografía </vt:lpstr>
      <vt:lpstr>Referencia de Imágenes</vt:lpstr>
      <vt:lpstr>Presentación de PowerPoint</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TaydeIcela</dc:creator>
  <cp:lastModifiedBy>Ximena Icela Gómez Tagle Montes</cp:lastModifiedBy>
  <cp:revision>31</cp:revision>
  <dcterms:created xsi:type="dcterms:W3CDTF">2014-10-03T01:46:36Z</dcterms:created>
  <dcterms:modified xsi:type="dcterms:W3CDTF">2016-10-10T01:48:28Z</dcterms:modified>
</cp:coreProperties>
</file>