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5" r:id="rId2"/>
    <p:sldId id="286" r:id="rId3"/>
    <p:sldId id="258" r:id="rId4"/>
    <p:sldId id="259" r:id="rId5"/>
    <p:sldId id="260" r:id="rId6"/>
    <p:sldId id="261" r:id="rId7"/>
    <p:sldId id="262" r:id="rId8"/>
    <p:sldId id="263" r:id="rId9"/>
    <p:sldId id="264" r:id="rId10"/>
    <p:sldId id="290" r:id="rId11"/>
    <p:sldId id="289" r:id="rId12"/>
    <p:sldId id="265" r:id="rId13"/>
    <p:sldId id="266" r:id="rId14"/>
    <p:sldId id="267" r:id="rId15"/>
    <p:sldId id="268" r:id="rId16"/>
    <p:sldId id="269" r:id="rId17"/>
    <p:sldId id="270" r:id="rId18"/>
    <p:sldId id="271" r:id="rId19"/>
    <p:sldId id="278" r:id="rId20"/>
    <p:sldId id="288" r:id="rId21"/>
    <p:sldId id="279" r:id="rId22"/>
    <p:sldId id="280" r:id="rId23"/>
    <p:sldId id="281" r:id="rId24"/>
    <p:sldId id="282" r:id="rId25"/>
    <p:sldId id="283" r:id="rId26"/>
    <p:sldId id="284" r:id="rId27"/>
    <p:sldId id="287" r:id="rId28"/>
    <p:sldId id="291" r:id="rId29"/>
    <p:sldId id="292" r:id="rId30"/>
    <p:sldId id="294" r:id="rId31"/>
    <p:sldId id="293"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04394D04-4425-4F27-AED3-BC95C9CE9F9B}" type="datetimeFigureOut">
              <a:rPr lang="es-MX" smtClean="0"/>
              <a:t>12/10/2016</a:t>
            </a:fld>
            <a:endParaRPr lang="es-MX"/>
          </a:p>
        </p:txBody>
      </p:sp>
      <p:sp>
        <p:nvSpPr>
          <p:cNvPr id="20" name="19 Marcador de pie de página"/>
          <p:cNvSpPr>
            <a:spLocks noGrp="1"/>
          </p:cNvSpPr>
          <p:nvPr>
            <p:ph type="ftr" sz="quarter" idx="11"/>
          </p:nvPr>
        </p:nvSpPr>
        <p:spPr/>
        <p:txBody>
          <a:bodyPr/>
          <a:lstStyle>
            <a:extLst/>
          </a:lstStyle>
          <a:p>
            <a:endParaRPr lang="es-MX"/>
          </a:p>
        </p:txBody>
      </p:sp>
      <p:sp>
        <p:nvSpPr>
          <p:cNvPr id="10" name="9 Marcador de número de diapositiva"/>
          <p:cNvSpPr>
            <a:spLocks noGrp="1"/>
          </p:cNvSpPr>
          <p:nvPr>
            <p:ph type="sldNum" sz="quarter" idx="12"/>
          </p:nvPr>
        </p:nvSpPr>
        <p:spPr/>
        <p:txBody>
          <a:bodyPr/>
          <a:lstStyle>
            <a:extLst/>
          </a:lstStyle>
          <a:p>
            <a:fld id="{8E1885F1-84D9-45D3-91FA-250FC59B23FC}" type="slidenum">
              <a:rPr lang="es-MX" smtClean="0"/>
              <a:t>‹Nº›</a:t>
            </a:fld>
            <a:endParaRPr lang="es-MX"/>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4394D04-4425-4F27-AED3-BC95C9CE9F9B}" type="datetimeFigureOut">
              <a:rPr lang="es-MX" smtClean="0"/>
              <a:t>12/10/2016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8E1885F1-84D9-45D3-91FA-250FC59B23FC}"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4394D04-4425-4F27-AED3-BC95C9CE9F9B}" type="datetimeFigureOut">
              <a:rPr lang="es-MX" smtClean="0"/>
              <a:t>12/10/2016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8E1885F1-84D9-45D3-91FA-250FC59B23FC}"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4394D04-4425-4F27-AED3-BC95C9CE9F9B}" type="datetimeFigureOut">
              <a:rPr lang="es-MX" smtClean="0"/>
              <a:t>12/10/2016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8E1885F1-84D9-45D3-91FA-250FC59B23FC}"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04394D04-4425-4F27-AED3-BC95C9CE9F9B}" type="datetimeFigureOut">
              <a:rPr lang="es-MX" smtClean="0"/>
              <a:t>12/10/2016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8E1885F1-84D9-45D3-91FA-250FC59B23FC}" type="slidenum">
              <a:rPr lang="es-MX" smtClean="0"/>
              <a:t>‹Nº›</a:t>
            </a:fld>
            <a:endParaRPr lang="es-MX"/>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4394D04-4425-4F27-AED3-BC95C9CE9F9B}" type="datetimeFigureOut">
              <a:rPr lang="es-MX" smtClean="0"/>
              <a:t>12/10/2016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8E1885F1-84D9-45D3-91FA-250FC59B23FC}"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04394D04-4425-4F27-AED3-BC95C9CE9F9B}" type="datetimeFigureOut">
              <a:rPr lang="es-MX" smtClean="0"/>
              <a:t>12/10/2016</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8E1885F1-84D9-45D3-91FA-250FC59B23FC}"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04394D04-4425-4F27-AED3-BC95C9CE9F9B}" type="datetimeFigureOut">
              <a:rPr lang="es-MX" smtClean="0"/>
              <a:t>12/10/2016</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8E1885F1-84D9-45D3-91FA-250FC59B23FC}"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04394D04-4425-4F27-AED3-BC95C9CE9F9B}" type="datetimeFigureOut">
              <a:rPr lang="es-MX" smtClean="0"/>
              <a:t>12/10/2016</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8E1885F1-84D9-45D3-91FA-250FC59B23FC}" type="slidenum">
              <a:rPr lang="es-MX" smtClean="0"/>
              <a:t>‹Nº›</a:t>
            </a:fld>
            <a:endParaRPr lang="es-MX"/>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4394D04-4425-4F27-AED3-BC95C9CE9F9B}" type="datetimeFigureOut">
              <a:rPr lang="es-MX" smtClean="0"/>
              <a:t>12/10/2016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8E1885F1-84D9-45D3-91FA-250FC59B23FC}"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04394D04-4425-4F27-AED3-BC95C9CE9F9B}" type="datetimeFigureOut">
              <a:rPr lang="es-MX" smtClean="0"/>
              <a:t>12/10/2016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8E1885F1-84D9-45D3-91FA-250FC59B23FC}" type="slidenum">
              <a:rPr lang="es-MX" smtClean="0"/>
              <a:t>‹Nº›</a:t>
            </a:fld>
            <a:endParaRPr lang="es-MX"/>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4394D04-4425-4F27-AED3-BC95C9CE9F9B}" type="datetimeFigureOut">
              <a:rPr lang="es-MX" smtClean="0"/>
              <a:t>12/10/2016</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MX"/>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E1885F1-84D9-45D3-91FA-250FC59B23FC}" type="slidenum">
              <a:rPr lang="es-MX" smtClean="0"/>
              <a:t>‹Nº›</a:t>
            </a:fld>
            <a:endParaRPr lang="es-MX"/>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298441" y="1894677"/>
            <a:ext cx="5681789" cy="1014380"/>
          </a:xfrm>
          <a:prstGeom prst="rect">
            <a:avLst/>
          </a:prstGeom>
          <a:effectLst>
            <a:softEdge rad="127000"/>
          </a:effectLst>
        </p:spPr>
        <p:style>
          <a:lnRef idx="1">
            <a:schemeClr val="accent2"/>
          </a:lnRef>
          <a:fillRef idx="2">
            <a:schemeClr val="accent2"/>
          </a:fillRef>
          <a:effectRef idx="1">
            <a:schemeClr val="accent2"/>
          </a:effectRef>
          <a:fontRef idx="minor">
            <a:schemeClr val="dk1"/>
          </a:fontRef>
        </p:style>
        <p:txBody>
          <a:bodyPr wrap="square">
            <a:spAutoFit/>
          </a:bodyPr>
          <a:lstStyle/>
          <a:p>
            <a:pPr algn="ctr">
              <a:lnSpc>
                <a:spcPct val="107000"/>
              </a:lnSpc>
              <a:spcAft>
                <a:spcPts val="600"/>
              </a:spcAft>
            </a:pPr>
            <a:r>
              <a:rPr lang="es-MX" sz="2800" b="1" i="1" dirty="0" smtClean="0">
                <a:latin typeface="Arial Black" panose="020B0A04020102020204" pitchFamily="34" charset="0"/>
                <a:ea typeface="Calibri" panose="020F0502020204030204" pitchFamily="34" charset="0"/>
                <a:cs typeface="Times New Roman" panose="02020603050405020304" pitchFamily="18" charset="0"/>
              </a:rPr>
              <a:t>Marco Teórico-conceptual y referencial</a:t>
            </a:r>
            <a:endParaRPr lang="es-MX" sz="2800" b="1" i="1" dirty="0">
              <a:latin typeface="Arial Black" panose="020B0A04020102020204" pitchFamily="34" charset="0"/>
              <a:ea typeface="Calibri" panose="020F0502020204030204" pitchFamily="34" charset="0"/>
              <a:cs typeface="Times New Roman" panose="02020603050405020304" pitchFamily="18" charset="0"/>
            </a:endParaRPr>
          </a:p>
        </p:txBody>
      </p:sp>
      <p:sp>
        <p:nvSpPr>
          <p:cNvPr id="5" name="CuadroTexto 4"/>
          <p:cNvSpPr txBox="1"/>
          <p:nvPr/>
        </p:nvSpPr>
        <p:spPr>
          <a:xfrm>
            <a:off x="2578090" y="490658"/>
            <a:ext cx="5122493" cy="300082"/>
          </a:xfrm>
          <a:prstGeom prst="rect">
            <a:avLst/>
          </a:prstGeom>
          <a:noFill/>
        </p:spPr>
        <p:txBody>
          <a:bodyPr wrap="none" rtlCol="0">
            <a:spAutoFit/>
          </a:bodyPr>
          <a:lstStyle/>
          <a:p>
            <a:pPr algn="ctr"/>
            <a:r>
              <a:rPr lang="es-MX" sz="1350" b="1" dirty="0">
                <a:latin typeface="Arial Black" panose="020B0A04020102020204" pitchFamily="34" charset="0"/>
              </a:rPr>
              <a:t>UNIVERSIDAD AUTÓNOMA DEL ESTADO DE MÉXICO</a:t>
            </a:r>
          </a:p>
        </p:txBody>
      </p:sp>
      <p:sp>
        <p:nvSpPr>
          <p:cNvPr id="6" name="CuadroTexto 5"/>
          <p:cNvSpPr txBox="1"/>
          <p:nvPr/>
        </p:nvSpPr>
        <p:spPr>
          <a:xfrm>
            <a:off x="2911604" y="904017"/>
            <a:ext cx="4511428" cy="300082"/>
          </a:xfrm>
          <a:prstGeom prst="rect">
            <a:avLst/>
          </a:prstGeom>
          <a:noFill/>
        </p:spPr>
        <p:txBody>
          <a:bodyPr wrap="none" rtlCol="0">
            <a:spAutoFit/>
          </a:bodyPr>
          <a:lstStyle/>
          <a:p>
            <a:r>
              <a:rPr lang="es-MX" sz="1350" b="1" dirty="0">
                <a:latin typeface="Arial Black" panose="020B0A04020102020204" pitchFamily="34" charset="0"/>
              </a:rPr>
              <a:t>CENTRO UNIVERSITARIO UAEM AMECAMECA</a:t>
            </a:r>
          </a:p>
        </p:txBody>
      </p:sp>
      <p:sp>
        <p:nvSpPr>
          <p:cNvPr id="7" name="CuadroTexto 6"/>
          <p:cNvSpPr txBox="1"/>
          <p:nvPr/>
        </p:nvSpPr>
        <p:spPr>
          <a:xfrm>
            <a:off x="2051720" y="4065845"/>
            <a:ext cx="3775264" cy="276999"/>
          </a:xfrm>
          <a:prstGeom prst="rect">
            <a:avLst/>
          </a:prstGeom>
          <a:noFill/>
        </p:spPr>
        <p:txBody>
          <a:bodyPr wrap="none" rtlCol="0">
            <a:spAutoFit/>
          </a:bodyPr>
          <a:lstStyle/>
          <a:p>
            <a:r>
              <a:rPr lang="es-MX" sz="1200" b="1" dirty="0">
                <a:latin typeface="Arial Black" panose="020B0A04020102020204" pitchFamily="34" charset="0"/>
              </a:rPr>
              <a:t>Unidad de Aprendizaje: </a:t>
            </a:r>
            <a:r>
              <a:rPr lang="es-MX" sz="1200" dirty="0" smtClean="0">
                <a:latin typeface="Arial" panose="020B0604020202020204" pitchFamily="34" charset="0"/>
                <a:cs typeface="Arial" panose="020B0604020202020204" pitchFamily="34" charset="0"/>
              </a:rPr>
              <a:t>Seminario de Titulación</a:t>
            </a:r>
            <a:endParaRPr lang="es-MX" sz="1200" dirty="0">
              <a:latin typeface="Arial" panose="020B0604020202020204" pitchFamily="34" charset="0"/>
              <a:cs typeface="Arial" panose="020B0604020202020204" pitchFamily="34" charset="0"/>
            </a:endParaRPr>
          </a:p>
        </p:txBody>
      </p:sp>
      <p:sp>
        <p:nvSpPr>
          <p:cNvPr id="8" name="CuadroTexto 7"/>
          <p:cNvSpPr txBox="1"/>
          <p:nvPr/>
        </p:nvSpPr>
        <p:spPr>
          <a:xfrm>
            <a:off x="1653868" y="4974257"/>
            <a:ext cx="6495817" cy="300082"/>
          </a:xfrm>
          <a:prstGeom prst="rect">
            <a:avLst/>
          </a:prstGeom>
          <a:noFill/>
        </p:spPr>
        <p:txBody>
          <a:bodyPr wrap="none" rtlCol="0">
            <a:spAutoFit/>
          </a:bodyPr>
          <a:lstStyle/>
          <a:p>
            <a:r>
              <a:rPr lang="es-MX" sz="1350" b="1" dirty="0"/>
              <a:t>Programa de educación</a:t>
            </a:r>
            <a:r>
              <a:rPr lang="es-MX" sz="1350" dirty="0"/>
              <a:t>: Licenciatura en Nutrición        </a:t>
            </a:r>
            <a:r>
              <a:rPr lang="es-MX" sz="1350" b="1" dirty="0"/>
              <a:t>Créditos institucionales: </a:t>
            </a:r>
            <a:r>
              <a:rPr lang="es-MX" sz="1350" dirty="0" smtClean="0"/>
              <a:t>09</a:t>
            </a:r>
            <a:endParaRPr lang="es-MX" sz="1350" dirty="0"/>
          </a:p>
        </p:txBody>
      </p:sp>
      <p:sp>
        <p:nvSpPr>
          <p:cNvPr id="10" name="CuadroTexto 9"/>
          <p:cNvSpPr txBox="1"/>
          <p:nvPr/>
        </p:nvSpPr>
        <p:spPr>
          <a:xfrm>
            <a:off x="3524667" y="3169543"/>
            <a:ext cx="3027624" cy="300082"/>
          </a:xfrm>
          <a:prstGeom prst="rect">
            <a:avLst/>
          </a:prstGeom>
          <a:noFill/>
        </p:spPr>
        <p:txBody>
          <a:bodyPr wrap="none" rtlCol="0">
            <a:spAutoFit/>
          </a:bodyPr>
          <a:lstStyle/>
          <a:p>
            <a:r>
              <a:rPr lang="es-MX" sz="1350" b="1" i="1" dirty="0"/>
              <a:t>Por: M.A.O. Guadalupe Melchor Díaz</a:t>
            </a:r>
          </a:p>
        </p:txBody>
      </p:sp>
      <p:sp>
        <p:nvSpPr>
          <p:cNvPr id="2" name="AutoShape 2"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230511" y="748903"/>
            <a:ext cx="17145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sp>
        <p:nvSpPr>
          <p:cNvPr id="3" name="AutoShape 4" descr="data:image/png;base64,iVBORw0KGgoAAAANSUhEUgAAAPQAAADOCAMAAAA+EN8HAAAAjVBMVEX///8AAAD6+vr29vbv7+/4+Pjy8vLs7Ozm5ubMzMyxsbHX19e3t7fJycne3t7k5OSamprBwcGpqamioqKDg4Pa2tq1tbVycnKFhYVmZmaNjY2VlZVSUlK9vb14eHhnZ2dbW1s7Oztvb28uLi44ODhDQ0NLS0tYWFgrKysgICA6OjoVFRUkJCQYGBgMDAwMSY8OAAAgAElEQVR4nO19B5fiTM5uyQTnbHA2xhEa8P//eVeqssGEpsPM7LfnntXZnbebBlNB4VEoFWP/o//R/+h/9D/6NkkukVbcU+jzl135/3p4f42Wsu15Xh9mwwmiKIlcXdV1XZ3+LNk6/arqeYJ0HrKgCDzfkOX1/+Wgf0227ibJqcoqz5CVn2yiosia78VBFSeOri//2QD/Lim5V1RZuHXzxZ89SMpdvyj3hf+nD/q3JGtVP+AGSV++UZneoswYWX7JEUs9L9q+dJUvn/ofp2UeZV3pyS9HtiY+TdNEG/+qHUtQ6Id86ONhP70tgeizxy/WnhcGqf13B/0npKchFIl6/+Jy/H0BYEqAc+wgNTKfXlKBMRMk+htOfQPXqRRiKZgZ7uixT19ko+bf/hdo+VVe1GU+H8jaT0P8D8T4f4deqBgLcZo+Ta5N8YWMXqa/eUB/dzfTRwuo+BNO4OF/amiD0nEfvtBKqiyx/uWUviL/XKYPO8ykjg+ZRlsArsYiwHnjvjqwpWni/vG/R/hSDt2djioBSF0DAEl6cMR/bNz8RZFs7r5BD/pKU/7lxD4jNyoL8/rbQsqnHzWaGEvx9wAAJ1WTtDJmAO7yEgLkbpp0QPM7AQSz+eBska87I6XFYtDRa45NT8SFY1Y+Uxi6Ecbpf3beS7fcObPRKl2zB3/8RaXZMdXAiZ04k9OWr3HPiKtrYPo4aeRR+YjzDK9zadgAG6fEt9NLYtKM/9jjP+agIW8Zt5nbSfkfU2122kTu6u4lEtfNpHplSBjJHm6wn+Ie4aRzyJklJj3MdxrXpgAoro9BGYAG//vBf2ts5og/eMjkdkk/tXAnEDiW3mT/muzko8xvv3oAGW40zAV7nDTusZkwZICBJu3ipGnUh45J/O8BjFu2OsP0SfzI8bSg6eIvOtRJfR7/AvucNhv1PTE6UzTtOlUlbYJ/acKt5BzfaVMTdU1R4zROM4whQUnvRel0Ey6nCz5pMRXa5R3xbRVP7/fq6ScUC/0qzRtSfIfxL1voOGPI9CCWtN62nG25nQb/yJDZKRS3GZt8b0tkvxUKcwIwdFcGqE/4zwqZVsdJW4C8Lya9n4wUajqLNnpd8cldPzgKiJD+lIz2NJcFMRQjbSjRP2SyDnd2S42Svw9W3VPjTrspb8su6U8ox0CbFJMRvuCOGuPfz8Lw4P8JY3g4aRUV2hJAy2LOiErbZPwHXCvorgpxPUqJy/k/EUhFTLstuSJgwUDPP/Jp8idoyfRpxalmcvfnJKfHamYeUNvgUE4HGrREW0IqVM5hks2A/mz1JJY05FhhWdkx1dP8R5B1vznS6FHqPZpvRHK9vtH3fB1aFzUY/XDIiBHS22fgOHtAXiR/S7qNvrvqqZBzmUYc6SPLxrSnLgkfo8GMc1KgNzkKcas/gk527lckAMa5I4Yhk0j7bY3fR7TeipWemNDK0qfH/IJ8CG6bjMtPcmeRlVEQSPg0kokrlasWlvzkLXCQl0+Etn+5YK/3aanrZP2RoUwSIRuuS6kyMWlC80xY0U2WvHzI92nhXUbPSNq29PCs59vJZRnQnkBJP8is8Jhcap8+Z6VvLD91djUnQiSPdDjQP4CwNk3zDdJT7GSxWSMo57D9ynhHlCASkYA4QButgN5+PpBvUAGjut6Wde4g45ieRDoY/4BinBxJkcos59IL9RNIsF3T8cJmNrU4QEpNc2u+piQoivL27iI03AcBISVhfujMHWzCoght6GuB9Il2XQvj/GuglnTjimmQEpzEJdU8VKrBiDQLEh8DPprHD8q6p3U9DfvYlI7juBbSj6JeK/yA7ThxQyt2yDLPuws5LZPEQQb0czKYyM3r1MKtLvEvti+2qSpePfZL2h6FSsCVjnJ0k7ii9WSUKDIlaDZl8ZI0C2MtdDcphgEH2seFkS/+QnhPWq8Mr4xpAU8PPvsiJIX2gdthbEi5V2RIHD/kf7SzX3xZxy2q3QEK0OKqodFAtwWgdOMOtHdTUlPBx12gqv/E21VVH3kZmurel121aDVDGiAqmzXxuisUmRy/fMy7b+CSwtyjxTYCcnDVxYx4Sc5xs8uMSTuvZc3HpYG28g179fpx78n0qqzPIs/z3C+trO06e1zZ2JuLi35A3s94OIYRwhtf/iGHeyAkCG6CJCI5MXF0fg1cWHlSkw8cbz+PBa71JCmO5/PhcDi+QsjWXNHBuX8MOz2TZBshzhyKu3eqqFZNsqdkvtRCI3/365neqELIsQhwhy+Z66YRn6JFFllubqY4D2h/w0h9A/UVJyTzhG88jZMKHt+y4S9/RHC5zfwpGPOKdCMa4LC7838senz3gXBCzXEOPwkyaGh/g9qJON4k4kCLbIM+xi7cCDe48fX3Dy1wUACX7tCGMOgZFB36JR/375Ho+UWN9t+M25wviy67weV7w11uIoB9crOViaNUaE2XqMvzNdO+b69XIOuTX69VoW/u6Rf9nIwgU8UvujjqV+KnQN1FfhPv4aLSZNQ21repX9V370rKxLSYvmG6KZst+h8Wtxcb+M5mc5Lc4AjVFFzWS67GIqD5asabz92TVuAOF8Kx5WTccN3aQ+PRad8w/RKMuAulL7OHcJGPIXEtvHvXfbAT1ogDBhzxAtgPSE4HqLdXLYrmI6HQYv99J3unknNoZ3yzXZ3Z+9EXMlFAh8T6nh8TB6TiMm7FTigVFOAWf6lnFs25k3HL81nNxVJj4V388yuyAvqixhEj1bo1I0+o/f4DaH08VFE1W5IROO+4cVh7pGG+bYEVsBGjVIHY7Y6tx08upLW+v72tueeZjOUl/wGY+QNvyaxbHUdKlPHv2VQEK4ofuNcZDYT7xhSd5aNaex3U2k/wFeEIpwx2I4/z1ybodir7LMs4TH3YC2DFdhNEhg9eFK7W6++ZfQf2qMoWpe8U+LVnb3xZ+gkm88lv9VCurCmQUfHxGT+ZNBqgoEHmaGeTnkjxDFnQo6SApN77XvvQSdUvGF1Bz4TW00uS6swBv2CS5DE38o4svvzDcXSx8usImu77imEYdRi8mPTntNeJSQP6pD9+MitCNHbv0tTFEHDNICcN8RUtM08OPflBb+lIRrLryPqtxHfva77XHTwvuuY9vLB0tTi+3y8eqv8OqUcIok51Dr7bGPRBQzC43r4RT9xozoN+0nfV+IUhhdgQrZZlom2/xaFuyUT8ZR2ilwy9l6S4fN4OH/YUlDgXVXzbf6O40CcmOiMQ8w740rdBQimUnKSqaoLICNdYO9QF6uTkU722BpEmZIqRpsEoTrDypkEcOi3QvhEoPfNpLFMadmR6eXEOCmdfbmt4/OoSjogxR82cQumqKbJDAEOz3xexslNWuHgwfHfOzKtuPytZzNbc5kGJcOO6cHLl5bPouwXJhXPbMk+ctgiyQkz8lEPIRRxq3wy+zoJ4+CUky+0QaX7itaUfOVmc7PZ3k974fnpAl66qOE6V5JHRTfD8sjQLazHqKfh+3sUETb9aMVxMPmeNz3oM+5sdWCWoh7KdIqvQazueRtt6cRVnHXLkMWsyx0EGx93yE4JHzzx6IyuJznVN2SVUo0GXJkXR1LugRN2QRG05++gWyq3GAzQduKSoHBQ7NUmIk0A3ZvbXgB/EbuB8Bkvk6Mxs9EbSvYdfLDbLC1QYTrSFPkRCWEOI/ERmss6jLDX6uG2HmGq5XC9Wht9FlW86uHj+6y/Uo1EM6hOUpyqLXfKjzkFy00iTIlt21c3cZLhKku6jYQTSYC7i/evfZOZ/W3cT0TTR2LqO7UHOxm/21At+AS34vmn3nLPVAk6aCBOocPDT8BAUue67iOp0ZjAJdfHKJV0Q6GzlFF52Fx+/kgW929cJB9cNzrbcmk6BnFE02c3jnd5c3znoYJz8jq0acIOsL0FiqVAtKtMi7wdqjJMvFOGFQjYZHD7QCcmrBB+Cvl/hFLeqlA5EusSFxQXCa554nA163TyIKKU6S7Zpsnu19Fvyb1wNQk/Ni4LgI7LE/lj6ELdRcLMEYm1HU6gv+JfoQBo0MItN1Kqk4lfoSiks8J2g4fL4M1qkAsepyCWEt4o0UcFgNXMKoR4UNfdR9EEkkuTaBtOR58mTOZ5Y5KCZxIzPX8TzaUzSFk4I57ooitRxsqZp6kOzP0ERQtdxziXy0QHuLdLW0GrJrrdZY4KC+70uKxt9pJZJw7rK1BMFc7NfZY83yZmnrVX6Ni9NdIjQhTjuCIVIJVQp13CuBz2+Y6dDJ4eSbb3OFSxjKI3u1aSdMftdOsGxRJveR0lXer7neU53Kf0UjmUnKkGYNQTEsXJzKfCv58reezqcmNoFchJ7IVMpQNd2wli8NJCS9Q3HxUq5XHj7VsuTFPcUl5h8cZT6+tAd/GOgNVDouDKm6aCjEXiUIHkFRBS9KKPH6AWnETRpkKYF1Wmmep6rSqQ7mm5qcbXgQRRaSRm62hsrZoiMD/axOl+ovkC1NFFekHL2DF5qbbmCphqG74RGCA6B7uWbJKtMhmCN9CiuadmOkmsg+kH91ihh2Wh6dQ7McVDunMPlKmwBXnyhFQlrlMap7+arxWJj5E4VOcjlSRi5WrcLzmLSR4dE2wSmax4Pnzixskx5UYW68ThuR8UCe/8ZqAtOj4lhLvfKlHvR7AlhS7rF1gt7mdYZiuZlDPQFOFQlgiCmHeBsW9ruwe/D3HaTZMssfVRn4wi86PjaYqEJHuGtGyeaj3zt+2UbZF3X7WEX+HmceMJioYKTqMgk6zw/bYgDO4WyOxaUpimrvS2jXoueC99I/3HVy/PyDsw5XKgZCfavg0Qrz9+z/XAUi0beU96YC/yHu7DcEy6UMHCNtEqSrK5HUdWFCspD7fLabJLKEd/oJKgupKhgiyiQrRAV+VCfC0+LDjG5msblREUSgUZGS1ZJt+Up6m+FXPAlgZZs9+QdCPO+FSlPXqCSz+NEteORWpagXjHp2SGkoIaGagK4xFItyxhyKvGZxZk+IPe95yZRlnimm+c5ws628rxUddEQ+YsE4KVvHZIV4jKoLMjK5RJTceyybTPVMPxd6eQaZ29Etjjm3m4oh9CkKWFP4PV/Vflym5hdHM489FuhkOY0aWSD5HJ7QzN0B+BJCtrK4xNS9+U1oBJPdvy3dk0I+QPZdXEkDp2C23qSpVubEp5mnifJjjtcCOUgBTV5jUIRTYEzhRSZTcp/hSvsVxt0Hreu6+8/qoB4xOCcApd6wa74DN+ETkW6f/VkeUVVgBvyhMDPyPgqUKoZXK2LFDc8EIB6iwdK8bd496D0I2OB7vyWdJHSU5K8KtBstWij0Pm7vW3p7rIgCOKs0jSuS9sWmjYgyPqJ4cS/OfeWZMnZUteYdzl3vtZxbFKojaUxrdihbJ8KUU6WmMgpOgPv2ev1QTFpe6sjglNfRz8wWhSBO+PhdcVTzjgsrmxMBx1LG3Zzz93NWAVtZtDIC50F6Dal4NFv2UutTESsi6h4gOxAYYnXb+Kz1pjieZqnaYVLbCvWYCOvd5fRwcMJDuAUpKZUeqaIj6NQF+gUqi8eTcJKaV7UXtsGV2jMpEryRKNhVYuGnUnij2MBznkWJ40ctdyMOYcaQcA5Q3DqLZZWvPc+KZY221gZtDD/MLWKg7vPCB90ohxMwiO3deFv+ABwqM5wxaAmmKCDaSciIsSFBSddmWiItvcpM5miPG2Fu71kScFEtnutJ8VJwEyR6jkOwVh/I8VdUnNm8XGCc9VTAEvCIxkiO8Y/nrsz8GBaCuHr8MAiDpe9HljVKsob/fTGr9RoIE6oFXq3bYvDiLfLalfhIkSj0SMb3Ktrzc1xM4iHZCrqYUde3tjMLVWyU9eEbxEkV74AcypnusIwkYcKwUeSqSbIYwPPxlljFTSUD0MrdBPOvkaZCPK8zhIaOT343JfplsgBgaKt4u1OKj/xKgXR2iVa5fYq2uC44CW8ElURWHPBKRFSO14L5wR/WCMYoJ0++MNHxKLZ9pgJFVGh2O3YsSZdu0VkuvPsqSAm5AsUC9S2UFN0Z8dMWR5yTpar4XCVffJ6Kf6nfaibg36Etj8ecKFf+ou4uB5Pr7qrLPG1yyvMcCMKpqbVttJKdddrEL2O8+icAfZwaBvYMjToLHeWJN3t6TxD/CkHkVuqnZN4wAOStOR/qeTrpOVZNnWBC8lj9e6FK4cjpCy6hhTbXeBG5LsxZ4lebLHVdNVM4XW2qjTHKE6vtc7bKdOsW+i81oIsMdxy618+OVMhgg2jl13znT4GFQvO8zctYEiWvsdPpqDgcHXscPsiH6+TTsWgJwZZoaEhoaYQu8yVSDKpiWVzSURqgF6xUMWgixCdL68cK9Xtci5OivnFNgvaQr3r2Uqzko3XGwAv9QS+3hXI5ccWh9HRTiOP+M4Vb5j7cbFWlcqfCd4ofCKY1RvTpHnwU5qbHaMV9ZA4aRr3zSJIEzPzhUNtdigTz21flRsEejKWYLTfjNS7+xEW93p6eAp/cupgT2rusmI7k+0M2dVcr4TrPmt1x0HmlisajW+eMUrKPufjHyctykOykUelMch9OHEVzssghlviJwdRGCFsWYZmpnPyD3jhTBaaLxY5+352Qm/GbyrRs3n1dxT9hssrW5Wo/VY7JeXKe/wUjuokAiucD8X364OY2pE2mJg20DmXsCt8Na/ym0O3oo+arCcoNcVvfSHBYwENVKpDId5nCbT90OX6Mf9JYoe5gpEsqW9fJJJIQ2UDL6JD2I2IvFzv4IorDagog+jatAUJ3Gp8Km7opXZJW823YEPT9cSclW6etU1pRdfhR6jQz9O8ulR85fgWiHmkIvcekix5FGqMmOWp1uM9qWOUua2fFQHBglPgC4DUknMFEsw8RXRBGzUgfLg81OFMXMVHVGLIzZJ2WrXp3Xy1nAd0vGjrkTUNgKl4QaFRbScph6Gv4GPIIcVvnIth7u4Smz79peJ+oJJzxiZ9AeCyS5x2zahVCpy0G2nXLy1QU+UHh47MMYpWs9S/5VstURQB9Ioi0rQW/0WHHXuklOtx3T+uhxOOny+Nl6Qg0uVsxfNlmkr4MQO5jW+7k/tGZFNA4oc7zRQuorL/4JPlqh1C3TpuMYrqoEDtbJNJ3VQVzdGEg04REl5vZwb75KpPOjqHxUtro6A1SUVzJ2K2zWpSjuus00pGCGHpdNfoMvQT7FQy3QUPtVngybbXH6G44S63qZKVjq7ip4cYP6MPvkHK3NfXq30s8kSoQEYNd95A3145ThP1+qxFDZUNVxOqlvUUPOJ4VF1wyVSoqJmJMxGc1n58npVTrbuYxx8iWIXRgz0mGJSNgW8a5+4juEaEdEB+c5nGflwpWfBRbuHKNZuyW0M65ULHTCGDGtJ62igFcFcWUkLTOd3BhtW22/OwHhvdKoTrVGh6o6WRHdvHCp6spqVXnzG2SV/fzLnQBW0yfQxaCx3ipaY/ppG/IjEi74pO8i4YDntH26Jf3ZTXKji3asfAP33Z4BeahXoNfefw8YHrAC435E+6wjqoui7WAFVR8iqf6pOaM+FJm4Y0unsLrV4IOHCqYB2xhBnqI398RR1/ZDch+hYleYI3ixTaGq7lMmP8DbGFmpEYR84IIZ+IgtSyG1VVI9L0ZliQpfUnz/0F+ZMpbGdn1ph7xWnrqJsEMAn10T4qkCjbdcG23fFns25zS0b8PHKxtndgzivIxbjB93iHSqUqKJwK9/nzWlQVYs2aG38d3sImn6t3lOt4Y4wctRrSadLLTJL2WSv83gtMh5182NoFS0wVfjZrlM2Fq41ZVuUu+EDMdoJ2uM+JLVoSMYMCda/3eSQN7sZhcBypfF6A6HMrza1IKjYVdR1/tx0k7SJnu0AyObTbgHEaP0RJ5cJ1C6l4v6T3lDt0NGwYsWVXhKP6dw3Kn3oUDEhZcO+dl/QP7kYnfClVNUbaVTHSbici8/nci9kK7OwVnbOM49xQpacyqoyYlu+3LRho1F9KrHtUawu7RBJmvuFVlpxiqBU3M2I/P3+74JI1S2dl5KNaVk57sak29DsC2bvTukLEZRTuHEepgrmyEx93njoT+Y7NQxG2GJJycxKMYZbVkHMnqZt6l2W+49o3Rd6FPB44nuHESYtFC9cqG7YrpndQ1jIhPy/ZX2WQzq0uzDiP/ON3Z60mDusZlOI3Hy5CtskzknDkakA1X6hz4zsOb8SbvxQj6wrIn/UyoxMMa13TZpFV9LqkjM6oCFbNBfwrFjzCoruIzcIybta4mscb8rRR9ZWyX2nwTQ63zokSKNn07qwYxKFeh+ylKlybDtWczMoRW0NYeW5tE65857bbCcVG1NvZUuIUt/fftzNZ0jO1gACOxQ9IcbMtN+jNbPZxDdxRQNNgZclcg2rgZJHcs/6ToNIDgZqqenEdfrWHxaZeoGH82LekIisuQwSeRmA2FjBFo8Z5SSvcqz2HH7MCbT58Pb1A9C6PbU4uh97hT2HkjqNERb5twef2b5OQz3uPYhwqxOzlb9VCNGlgJzFcWcWpYbFqEzMJF+NCTDPLJ1wiMYmIBZ/U6ckOgkZv1GAED60DLx7RJyyNmKf93P3d8bFsWp5bH0WKQuiFXCbApW3V2syPDw8YbF3CIEfpN841hJBGdTKztQ5lZqAnIFFaWuxcZUQdjVN/g72v4ktK0GT+vPUBWoaTqxcnj+Wb6ylTaZtB9cl+r9B11aFauYRkVNE9Ar9aKlBNR/S08qLRadtntF2ib2B+Xci2hYEfvLi9oh0QwU+lR3Cz2ejKcrE30WwIxVw/MbecF/jpqx1aIT42C3PkIo9kZXWDPYttCNHzgUMmjlig/jpyHKhzfqMwrM/Kjma0JNXiVM72+ZM4F/Vr3TqeMZmpvHRf7lFtoZ3dBwU07fGGVBp629L1kQe0zVNix/SbypvvPY/ZqjMsR4fopGpPimy0RGooouMP1JI3YUzr84GLltrM8Jl2jEce0uH0ysEIgKfv35Mm5nz3+a5DtvIPNc0pGU6+PE1Opx+Ic6UUED/AzM7IXrV7OC9tiCzMgvPwXGObpGrya/TDSqB57N+y4LuVRjtesLeXqep3nXlMHT64+6uUUL+su6UU1ZfFPucpmj2jDd/5ZARUg87igU9n1fDTnVzG0O/wr5+S/MJ/3K1Ft58zLqWA+IYTZ66z4Z6pJTfo7gU8FNug8RBkkrLFouanqWteKv0Bzmu74d0qwd7QaTI+czqkHx0dCGbc3bHwq7nvOojDy24rDofPKqOfhGgxD4/wAg58s0+bK7SgMTzZFdkp+xvrEHft0Kctc94PZ7fYB5sq4uy738cFPKuTac7fOE8tKoMeOMWF4cxTLisC0Db+zu2LPDok1kB6z38TqfDOo46hVeeGjia9pkVbHPmKLarhhYM5g5BFSs0SJm2Aw6zgjOvliEyLOmcs86pH8kPwnTMR1pituRdHm9I4l7LGdaNwFaIyzuABDcrMRCRl+FR0zNO0HkHJeHkvIh76/Af9o48awnjjkSLJp6k+aRzRmfNGWqg13H9Shu6nDX7GiNADg+JmotjEKZSi/oL7/kkmUZE5ZBqFA18lBojUw3UMOcUEbQ5geGbf44P1S/FXKTy+G2yrMtt/smdpvTfb5s5sHNmy/ems3V3b+k9MsVAKXsZxABgPdiQnOgXrTDVa3es08GLXX9lWHHjlCS6Ry1qLwXaTrVDhTVhLI1fdOcZVNPebVMiDKJpP2iG3qH789A/Inm+4FMEhiem8rsJT9nzVZdlsyrSYzpA/knO8gcslN/6SGOCYnxaa6lYSXr2pDuffkOu45LNRbfoqcbPZpMVC/ugE3wOVd1gaUZm7FZkasxZJDZt8jx3smPMK4FrZPIEsME0gNlNIoS40pg1XzrIvn0p2wpVhLB/mk7YoV97f5rgZz8N+MbF3RCHkG7lgFkEvAqGS0KNOk9HEJPaq3De567XSjsfPxW8jFBEtiZg/W7LkOd0hyOTqsBWd2iaywGhvfWXYarQ76tuai7e0jNluZkjU9sMMns5ASw4urvxqae+UYSmMlne/keZonuNZ4sk6feKTA89f382ZdnrbaNdvp7KuFVnm33WCINr4d+dbVTDOWvj8OCtkxlfumzMC4OZB9MfPLe+CD59EeHYGDuEBQpCJRU/9+pYN8ULB1j9NZN0oxd3xb1BJhczt5hVeTOJMbVas/+JA6GZiu+uSWUI+/NG45F+7QuifjcULM7KoOcThOmlNJ+Xoe8nve8s6C1tdn66/qqAelH6+0wZQ+SsaobdRollY7GM87UsQf+ALNX0w+drVt1+eSaibzh/VgMv0lJeuw0/TtDPq9SRgu4U8gmoV0WdbziedkOuNEHzxfp+ubY3WHNRLR6j3kn64L8N+X+/F6YVZREXWGRcxaR9aVsgBs5n/wrP+Ln1sipJ5ejimYjcIydTTfLllJvt9rzPjPRi4dsok4DBaefQdDGNe8bQ6fXnKoXoWdqspu87jjKR0LE8cMJcZ83905vyePpbHnpoDTisMmh8Wr/S0/1ZvnK5WmHMJr5owPZ2Z3l2ERvoyrLN9ZgYL1M4TXiE9ilrP2KmI0qrVrzo3Negs98qFNwElApz15dWkq3esubuZcJmJA+WcLmVis7nXrH5moScyn/Ps7kevdxwC8CJeyvDYGpNbSWtadv5NC76GPAt0+dRxycDptO2rKiZ4I0PBQ5RTzNglRl9Qgecs3JJ8kVHenJ9ecqAs5DNNuiC1klP83+MnidGeP7W6e0uekLVYFl6jPLqG1aBE5YtT1Oyzsmuk7YMx60UR8L6owjOEhq3NvbPjHHlr4VMV5DOXFYHvxR29sWT6EuGxhjZHp0lTodr3E1mM+06k+ROXwuWmsh6tbFx0pvOqou5zN8F6wDImZF3oF1Ab4nSWnd2FaT5mVqB8cnDZs5HYQxRaAykN/kUK+HqK+9QcadLfy21MpJxZetITChloalFGpXh5B/bOf2EDX9W3j/QoVVe026sAABoGSURBVNOZ8l7XdXMXQLe1571I9ftOrI8Q45mjEJaaIVe0tPALMFkGIUv7zI1Z9P3uLpz2Es9KI+kOXPv8BmfYhC8mrX/bqfFB94NDfTi3QVFEJt/s6PDFhzbXkHH5NOmPCM5ryr0XpA+qpahT6CAq1j92tQqFswqVOQ4Hf9JT3lkvkxcn+L4/aToY0eycCdsuFC+GNnhv5Xc3gXqe9KnpMm73uKkm9LjckVN9MswfT5qPyvQp4tl2ycRmFvT5BZ6H+O1J3/IkcVRS4LXk1vD9x2eB66dJSwDnpiPwxJFCtfaE13oGd8GKHxWHjvqaHwlGJ+ZaAr0AL3OfJe3lpPUX8EmYq0o1TVNVJx917dfDWwPd3Ez506TX0KUHXt/U0xh9V46TsLNxp3uZZT/FZRwp0cxViE9X12aI9VZ7NtSvJp28OOvnT6Xx0CoIVFaWlfp1E8hs902D+mLSfhdzlUPFGUrFi0llBECDzNQfV8/xNk09WYgCttd4edzurBel768mrd5NWuWwAw6JE0S8eQEd9mniXc6PmKmvvKL18LwST5O2IUxbUXOYWtxP5SXG+Gzlk6jdO+KlPA7X+U1nsbXGWcWr83b7DL/uTNaYgFnbc4YIOAvyTQ4D5O78eq2GJDvQm6dndPPKNmaPb9tC8aELlLBOmbfUTK7RCpClV8jxC7Lpszo3+DVILmQ8k2ND4A4vkkPzSQO80B8FnfFM+JF1TkniWpaeOrvD0PtkcJ59g/DF+d+n+pFkt20CEVb0TILLFeqxLfMaFv9Qi4nnr8fJUNit70Rh8BLibveiUHmGyOTXB96o5VUNda66QcIP99fVbue7Io6mli/OEFQvnK4njo3PXlCKJdd0qujyjt7OYnXFvjL+L4kLMpWCoDNJB1PEbqLeqI6PIZt7pLT8tPmZ0GKH0HDd29UdS72vHfmF1XrFnU/vqnCJy4rVOyhI7UaUcVFY0ais/lXXa7JMm465kQEOFCGlGC0WnIqheh5g8x1eMmBnXv1KU9c3rpOc2o4neIrXR5wfyHz6Zjj0VRGgwmmTFC2salLgyoMPi32j0OQF8Y4YrVSoOWTVEIFkcyMbG4dn9+KtPz3RFj8eqLLqR0hFGIZuPupn5+Ioh3flXmPgWH30p9GUFM6g+hZKMzDXWIdMwzmj+tF+GSWjvEPu5H7TAaODxCVIS9yievtco5R/p/vW6GvEO83PDW08fsgULzv7S7Y6wPnzVPJRaLD0cdJ0ttcBCXHZokJvbacGi1wlBKf9oMHgPeknHddvjy6e7hYViqTChgHs+lA9vtN69u6fCDWcf+vb5dMVaWlSnjOqVrIcftlK89luj8W3T92mkn0MPH7ldUXlBQyNC1oPY9n+PuzNrEFPPMrm+7IfMdyLRV0nmV8/iZb06Oj67RQ5Xo8tYYoRjB120RmCFPnbc8faUr+mvT5TeeYnAzFFCPnJs4z3h9NhDC9v/SRtUxLoquRnfd9wzntqajqABD0rO+q9BJaK8Dt8jnI/FNuqt4ifzoMEvH5napEGTRVPSkA2CgjIw8z5NR1vB7N81mNe617NuaaWvCEFv1TB63HV/R9FTm5UQEHVoHT+Sj3Sl56L+PgMG5x7wOLeagN0DltP8ECpnqI6K7teXIe06fa0jdrbvfEeAcIaWi0sx9P3dNC8QBMhNiRmuzUrf3c3h4TjNxBM6DGdUSGnrY53TvNkqfNn2z0RVXZuZ7K8NVXTS6IkUKcGNGqKjoxoV/gWOwaPkRAL8toRgEU/9JaNCvaDl/NVyGjL4y+v3QkvqP6HA0BewtjdJYVklz3BwS+QLtTafrbNZZm1xVZcRLLNYOetqeCGF7C8szRPPi26aLaIaegORQZ9ZrsSW5zTFLqs/QX4JlJjiTqI4igzLUZGNfn0Sr+Fp0YXzbvorVcXj+wNWRL1KPmluN9N60Y35k1133M6uMviOCaJkMmeVMxgDlyOkLSUGP/ttTPOtTNCR+e7Rc1IGRUVPI3tDX8zgoRb3xtbeJdRRH5lqauTOjRD6CZOVD9PfwaPVlqCbZyKQ3x8tFpixBbbv69S+pKoVLAnx7/QgPKkKmnYHKI4flazb5hpE9Alnah9vfa208LWK3baQLelXTkKyHP+9DlPQBAt/0YU8IkqJXFcrPDUMntvBt6TWphMSkmmIUj8BUtoYNRz8dl9LD/fonghCg2J9Gi8aAOBbUM9kv2xj7QDJf/vpwpcf4rNGZC2GmH2gk/aQ/y+VNHeIBvGOi7mLxk8KQxSHmfc7yyNJVGXEByq/PQEeT4PDi4rbqdvTLdU+BW193jGmPTEg7pSp+Utn/RIoRU2Ws9Vw83xao8+bSSxrERsQu1Mf9DGd04LKIKWTu+SmfUzVZVik2KFTnB4wd+f9a5NSekbXwbeJ0Cf34mkdghL/sP6+RvbQKULpkQHbvUDfS3do0jmzjOhyn/S3/uOHBpADnqtootV165PF56xetifniGec3r+PKevcTC/Y0YVV82o2t3s9ismWqUlT8ZMATXID+PzrZJZLs0zg1K2AIUk/WwT3hGXCJGtO5FflSCST3l6yCBpfHIxVretvtNFWkoviMuS1oZGtN0mRVnGcQePxCuv56NFVRAIS/k0QBMtAKkujzBdif8/HuyVi34XqyCVRCHmD0mCU2GM7Rkkrmsp/alUK5re4fyidNyf8mXFHUwF2LdwvTnp+EFdYM/n8kznxSCAxoH9x/5YVsfOry/cns8Qs2wPA2f39NljD9ukoNZxMr5hTYy3g9JkF9SxCT6Vxb+5+SUEBPCF2GpxjrUDQ6d8DxUeh8cn/5IJlY52brGfKU7om0NblvvgY/+BYDaEpnncX4HWUHE00aWO5oIz2YRXdWpDGRfEb5SFXvjOas3bNR4Hl+7YYZvv912+m4PFm4SKn220hehG+BwhL+CC/uWTRRDSKDOjnMPUfj670ncCx1OtiW7PWLYZNRTWHwIUW1Go+aIKx0I5OPrUSJRR/HcTccBkQIvjTDf2+VcxMtG8YCVAR+SxkLUZtCJVHQ31q+zlYXzpDkVYsgdLqda38MXF1N6+9Jj7yEBcBysvNjolDkFhsz1qTrymJnAqzteRA4DENH97QRqHQLwQxHIbhqrSR+eSh1ZXEBxPzwOxxA7buwbu4nJ0FOH4aVjkSvyGhRnGkSjayUXmVVSZILJAYkxv6bbfVmftLkF+i3JEFOV3Z/lABneSYUmdyREytFIVgJZy/isInz4H6BOOmtZuh8OZzZG6/X0ngLO4WxcZTrGYbPoiwefSCtGuuAU/JHHOaVSJzpLY2EhTv7NfEAdHeputzBrtsrmNWihFdMOC5FC+4Lmxy5uKn8xujCqt17+BhB2ISeevwB5lDIjrVi3T3EUV2fyNu4UCF42t499XAbtcgEvtgzyPFattMlTbkl5Et7qhhXj4xHgVoZUTmP5xo5EZSaXLXIGppFfMzeskNOoLxHv60nFpOiVK4QqdFeGfXMomUkxnd+fTUR81qShRxXPdC+hQjyRP1tqYoLN/cP9k0u0a10w8vH71nKQT7fYcncUBJc5xp0uyKXTG+Q8vaOZyq5fU+J66Ru2gwmXneDPi2fqpBOdGOwFReEX65dmWf5eyKi5EWCF55alLsJCPRUl5dO2j4EDEOlJbSF9i/a/FeaT1njL8u5JfyCGvBkCZllMO8Iaa+i08JU/ZLUEDvvO7zZaoVYojLk5NRrzLfYnrBd1BxOxzg9qxYJVlajmlGes0p8Yy5V+4g48nSRwwaK+XKv7fKuWIWRpXn/bKeUKjq0lRV4cm+Z0z70Gky6KhtTo1BYi9czQcj0IhKihEXKqVQEKXd2VlIPMbCi3nlxHQRyoRSrsQBccElhECnhjRPcQZKtc25dctP5A0HjRCu1Gvf9wgi05tovc93o+rT02/Sjql49RbwViHlv7kALCEQco3ZrsPgrIIfuFlvCbJEcdOG7QGNVSNdGEZc0/U09q9xefpPHfGE1SrKW3vm0z7qVhHXedLUzYhueok5SQbxeRDBBkdc6xrRAPE4LLB0vKXcf13JKv8UCM5QUWH/mUg0IHjs+keYB0Xv22EeVxByf+7YNYFddrbhOQ96exkVo066i5/1tzN3imbEebppwqZ3oMPNCmkQOTgd1cDfIvEiUTkMOCOe0TN31DcRfrxCK7UTIhXms6XKKtV1318dxfMs0Nxx2AnPpBc5xwFkl4wVYjKYugNBP4JtW0lTvCrPzRRb2kJqWNZKW45q5c6j5W2CP24BfNAORTNNYG8gimq6YXdd7vKSEmDs7z2vayu5dp+pcNRni4WoEQlPr2jkHLMb5WlftwrZlDj+ew3pSZvaTwpqpJWThdUseorsYjm5smwopTXtfJod8VREm4Y4ff12zsheV+DTX09zWXXt6qR5dkOe2XsfFrA4UIqfQ8xv9NLRZXmef6+TqzFYvHulqnfkd6jlNFFrgHkFP0HOC5iSAfuyfqtAqp+vHpJ/jX+adE928ysi4J9plx9WZxV2k3b7M1A7NqMohhGMeL5zxOvPUMr6hVFUY2WfGf62c/bzb2lpg88Oll0PHRJ5aa8cIpaXcZgDCJy71+qhLDJFPeU4TLHCSR+Sst6BC+u2E+Z/0+nNy27e4vezyNO+GVeO94grqGhOvIKQ+gbiA1iIKa41BoPMn08j/nXaA2hkcbj6epBBnEPdWIdeO9U0R2VigSD+BY2cbgbMBIdtHA9nPuCjk0FqLEuW4ZgQ3SDugv85XAHMVKPaUzAEg0s6n1vdXR0CBdmzYWh7CvgNmtX/tU502Eg/p8Nn3faQkPOTcUGFfZlJGrLbDJqbXRzneXmtmOLtmSO6tIdDEfYNqylWTgLGw7cQN121n7MnwCqdXHmU0MXB2qqRacw5QYFfMUkY+g01S2ZFP7oxqbvkYYiyRtUUzuymkctD71b45pnhw+x15BmYQ7z88fmYV5VucRN3DClkmBgvY1elLMwwL8L1iKbPoC4wE/GY2spFM0Boj21PYsJ9y0Hr28m87gZVj44vwuNfU7xhkWhj2suj5cRGlFDbVupO3ACVN4ZkRrr7kMqzvFu48zCXPlUXUKfYoZk3B3Kt/unlvRlMR0lL0BrqAdxt6LeYBROb4ONRLdE0fUzyQECxEp/V5OJ02J6B9l+pzGV+mCU7pE6LNIhz76ocBhShutvPjRmYF4Nu1eg7MmC5S30D0DDahBj7sWLPNlJV2ktCupKRe3AJ6UpgsjEf79LYL0hutkanehUc+qBR3Z1YGe2OC8R+oddDycLxXrLnGp/useFqAgOL27buSMTlcX2oReDnJRMP4zibh50MNcnKrrwWbgOUUnaiuT7vm3FUHmWR3G735+m/ZRyEFe0HZOI+yBJoV6Y4Y/XhZu0w5R5cqF5StvTce8g/ySMo2oVnF/cyJNVdny9yjOFM6Dmh4tK5+t14dtkdM8fcl3LfYPgH8yZGvTsr5H7Cyq0dZdE+oeVgiHXFLggXo8DgzjvxRFBKkGIi62OyIm/gP9dWFsqw/iEDzYwy7cOZDBQdnhqLu3wUSW1Qfa9otFN6ny/rn8fDvyCFn5WTomZUtXYzs/ajKwOdAOVRSm+F0BgZy9Pgi1zL+Vpu1PTnMT6dZUmf+r4z5ZCBxv0JaqP0EKJopNdtp+eW3O7qy4ZDFy8f3Cd5M8JNe+FruE4ka8fFzyridg0nqzyOh7at4700iV6jZPdHnYvBt+1e+gLi2cD5NAbwZ5aze5IUuN/wt6clOo0GaHcWPNe2yTBdDDzmjXTbqDk8318QfoOUpktg6dEggptdxZSv7A8zX3QDirdXPfbVM436Np23S6OfUx1XKqa0RIjFnwqoFye98m+9r7cATOJT5njn6a8zvCo8ro2hj7tkrTdd5q71CKeP518ss7xvL9urGZ0GvWytacCxZ1AIvwCZ53fdXhHa17DitIwc/leDE47U4tImWenxSvZA3ukYNUQqqapImbXTJU6exSuGUPo6rox/MswAhktsc16hth5kUPdoiFBEayakkcyCH3J15lJ4yE4mVeO0X2s1nA8Q3wvstb1qi04+iHdSbI2eR93ybIVXbZ808Lf0TjtKn8bXDYsDtMa13rlJCqTjST569jzgagVd5IEQF3PKW/IL8qlGIpoeN6K47+6KN4weBYKR8a2aLlR40bOhZL8ZvUxKzA0a/16266qxGQG6EnN1tvJ4c7INL+0wIiHDkryYEa0F/31EMk7slxTHMbeHiRfuIX9ztLPoiCwhTLSq5OmJW6q7anOSqGjJCp0Jc/EjtBTCq9m3Ie4HtXWesfr4MqOX7cEH3ldndFvrW0os6xCXPJB7ocTJkUpSb86jvPHRKW9NHQXcmbuzfE6XcRNMYeo3r5WC+gIkDj8UiXZHaobKC+yZbovDy3yRusLiZcPNk/CW2M9Rn0Wy1id0rjtK1Y5Dd00xqSYhMg9/Ef3eqQF8DLADR/BteJ1SMYaElTEYXJWRc9DUd0rz7tWFeAvJQRlAc7LcEj+EXB89PsAtSLcU0z7XEhsvf2AgpoSVmYYrF8cLP5PkMm/1cimwW2pteP5DDUvJmqOUG0OaD6RE0T7ses9OuRCc+u2MnS0dFkooMZYFl5Gjq4S6Snn849TV1F/UQoChkVfCiXpMukPTmr8BTIKfiRlkxredJs7IpYELZiufcwa+HohavmcK3GI6ehPcPGYBvV4PpMNnu8r956WWZ3HexHUcyy0WLjvEOBvFPPXR3L+ClXLmhq0eRTOiuA4QvPBO0GFG29ca/I9HLVeHAh/ZIZbKHD40CmumQhG2FwB5YJDD1UcgDbbQkCVNTP7CFU7NS9fanE0QtG/k7L7Hi0kY7vdOkZQ+nQRX4H7yKjMHmUzGKbtbilG6ZbjR8YCT/dUyogkUwYxmlgVeNNQnBe/UMeknebRFzoyI67TtqpgUvvq3RSXUe+QBtj5/9hU8wmbSUNfJQj9uqzPjhQWpEJml7z5mqz4KUuXPLSVpGaAkFme+tVvOvBkGIyYZ0SpkYNxBHF1OoXYcn4zFb/qEu3+yqJS4nNK5We25hMfcd/bjQ7dmMZcOz+80fznZHVwcuYuksrZTwq6Ype1hWFHAFVmA11vI6lkeJAno8N+KGA/oXBxvkyiW7M7wdzGWKcHe/XEUyU6unIaaoAxH6h68W4Xh3T0WrKqGo7JLL5mnf/trO3L8BjWmdNS98urMounAxGcmnOYtrvQ15wY9dxgmIv1Cjd7zNPx3sbMDDWKs1JVbABrcbKKGrJ/eUbhxbnXv0f6LKa72CA7a6nzWK4qiQL+2DcM6lGr5zV0qSW00UL10TRV2uAQnMmgdCEzbMsau7AhjHHontKesUs7xg4R9ZKd8t+hEfnyJ53XviCqzpsoQB9jo7cOODu635IzGILU8a+2WyBXFwTP4uRO/XSQxgeFajglRllXEVEW7a0tXn8nI0xV4EMRLbEDPh8JSvqTWYznuaywmJUXyojx/s2MKWHFHQrtAjbCxSVbSwtp7Ip45MVsPZxP8/DYRn/wjO0KQrpSUD5f+D5qkClSB6bid/VDW++Nc6JAviuqoS1eptp2ZsKPYsUFLsssmdK9Kub7K7QhJwpNSbLKLVQwUBMUlPmYcj+n/9Ih14xyHHZ9Kp+CnxTnxb1HDHlTt80Jx65DQjdgts1TCEnxtTU/R+DSd/O7eGiDt8QRyS3kazv/bNLiuTJ4/Go9NeNZUzHpoe6IC4uWX3NDXRjZwzDUDi7+Or8g1FC6W4g40smRwlXoKayYHhxZyr3dNZpLdYN7endIQh9MzWRP9Fs0i+2rwxfdHX9L7ihErYhwrEQVqEzflibrTXOksA4lBFx2jsmrvLnNVgLdlo5uUuIuOM/CCGfmmKs2scHnUA319ynSLLWdCQk/vMwDgN2UKOO/zSedwKdHZ/6Mpm6BFV0gb7PM5ylWHZq1TRcwthBZlMnbUVCeck3XQuaNuD9NA2rp/XC1nghke9QTaTfXRdHtpO5S02m58KeUQo+8Nzj9sJulFILo9d2jf0rrCeFrVN1TkNY9oOpZTT2CFNUr6LzG0eTFqfi2sQQjIvfT7IA69S/q9k7UrZ3oJMOPct7dTJ9095CTu2WQyDmpr/Wwd9P5+bRl+aKV1F+g66RdqC+Hz4JxSy6NKvjemLRV9h/8BWWvvrjdDSdtcAurUKvAcm6L9XbflhXiXOd2G7Tk96P3YjwcQrLCn3Wa+ybdJr297/y9DYIgejiXblWl8AJ0IdlomAuNFf2jZ2C1vBSHqD+k/r3uWyy17UbTtkF5LD4/zqbmum6z5DL8C69j/dKBVeNj4KmqFwRQPveX13vBzQpuw3n3qlV7bV5nraRB8JmjuNLK4kVtluoh+onRs20W/T8Jmy2eJ614MLs9VNHaene7qVHSC+jHv8YmFQa9Mio2vrr6Fmcq2kP/Uzs5UExiH8jUUf/w5dUqv6Hxpit0n9maTgg6IeyTR9Fe+mUHbRBQLCW+SR1ViXyiXe1hwd7eHXU3hJ0pmFhWUyjFInq9uEfgn0QKK/5UI15k0EZRFLzpLqGq93/DXc4+LcT2GqZ/fS/KSLKfdWW5q7NbxS9VFhnwmF35SySUTKMPPw9DNuU7uNT+sAuircyTY7yJsFf9/coLol5snvebmtv3y4Rw7ts7/Uz8AooU/kJF/xNtstGlWfyuAdQ7Mh33D9CURLdpHf/kgM4nJHfVtFk/7Uz5DTL3/R8E7uk4zze63/+Ylu1VSS//Adj74l6d99Rof3jFymfEL0Ve8hzsmw7Pv6bmD2oI1JLxG7T+Otl0UAT9yVDbv7rh6U9J+hNHOLUosfTXxjKRHpxsRIoXRzXdf5vy/w111ftbMX9HRaeu3t8B9n9Kj13T/wqteWXy9l9Glf/7yN9SUrL9F6b/v5fs4fJPq5X+Oyn5/23K/w/+Juv3OzVRmwAAAABJRU5ErkJggg=="/>
          <p:cNvSpPr>
            <a:spLocks noChangeAspect="1" noChangeArrowheads="1"/>
          </p:cNvSpPr>
          <p:nvPr/>
        </p:nvSpPr>
        <p:spPr bwMode="auto">
          <a:xfrm>
            <a:off x="1316236" y="863205"/>
            <a:ext cx="17145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sp>
        <p:nvSpPr>
          <p:cNvPr id="13" name="AutoShape 10"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3849122" y="2149319"/>
            <a:ext cx="2502098" cy="51982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dirty="0"/>
          </a:p>
        </p:txBody>
      </p:sp>
      <p:sp>
        <p:nvSpPr>
          <p:cNvPr id="14" name="AutoShape 12"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1316238" y="-439341"/>
            <a:ext cx="2502098" cy="2943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pic>
        <p:nvPicPr>
          <p:cNvPr id="1040" name="Picture 16" descr="http://i.ytimg.com/vi/bo-IQlctihI/maxresdefau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549" r="19565"/>
          <a:stretch/>
        </p:blipFill>
        <p:spPr bwMode="auto">
          <a:xfrm>
            <a:off x="1150144" y="191498"/>
            <a:ext cx="1076463" cy="84866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7308304" y="6165304"/>
            <a:ext cx="1224759" cy="300082"/>
          </a:xfrm>
          <a:prstGeom prst="rect">
            <a:avLst/>
          </a:prstGeom>
          <a:noFill/>
        </p:spPr>
        <p:txBody>
          <a:bodyPr wrap="none" rtlCol="0">
            <a:spAutoFit/>
          </a:bodyPr>
          <a:lstStyle/>
          <a:p>
            <a:r>
              <a:rPr lang="es-MX" sz="1350" dirty="0"/>
              <a:t>Octubre  2016</a:t>
            </a:r>
          </a:p>
        </p:txBody>
      </p:sp>
      <p:pic>
        <p:nvPicPr>
          <p:cNvPr id="15" name="Imagen 14"/>
          <p:cNvPicPr>
            <a:picLocks noChangeAspect="1"/>
          </p:cNvPicPr>
          <p:nvPr/>
        </p:nvPicPr>
        <p:blipFill>
          <a:blip r:embed="rId3"/>
          <a:stretch>
            <a:fillRect/>
          </a:stretch>
        </p:blipFill>
        <p:spPr>
          <a:xfrm>
            <a:off x="6767133" y="3018972"/>
            <a:ext cx="1866900" cy="1562100"/>
          </a:xfrm>
          <a:prstGeom prst="rect">
            <a:avLst/>
          </a:prstGeom>
        </p:spPr>
      </p:pic>
    </p:spTree>
    <p:extLst>
      <p:ext uri="{BB962C8B-B14F-4D97-AF65-F5344CB8AC3E}">
        <p14:creationId xmlns:p14="http://schemas.microsoft.com/office/powerpoint/2010/main" val="139939981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Rectángulo"/>
          <p:cNvSpPr/>
          <p:nvPr/>
        </p:nvSpPr>
        <p:spPr>
          <a:xfrm>
            <a:off x="1115616" y="404664"/>
            <a:ext cx="7848872" cy="830997"/>
          </a:xfrm>
          <a:prstGeom prst="rect">
            <a:avLst/>
          </a:prstGeom>
        </p:spPr>
        <p:txBody>
          <a:bodyPr wrap="square">
            <a:spAutoFit/>
          </a:bodyPr>
          <a:lstStyle/>
          <a:p>
            <a:pPr algn="ctr"/>
            <a:r>
              <a:rPr lang="es-MX" sz="2400" b="1" i="1" dirty="0" smtClean="0">
                <a:latin typeface="Arial" panose="020B0604020202020204" pitchFamily="34" charset="0"/>
                <a:cs typeface="Arial" panose="020B0604020202020204" pitchFamily="34" charset="0"/>
              </a:rPr>
              <a:t>Proceso  para organizar los hechos y fenómenos relacionados con el tema objeto de estudio</a:t>
            </a:r>
            <a:endParaRPr lang="es-MX" sz="2400" b="1" i="1" dirty="0">
              <a:latin typeface="Arial" panose="020B0604020202020204" pitchFamily="34" charset="0"/>
              <a:cs typeface="Arial" panose="020B0604020202020204" pitchFamily="34" charset="0"/>
            </a:endParaRPr>
          </a:p>
        </p:txBody>
      </p:sp>
      <p:sp>
        <p:nvSpPr>
          <p:cNvPr id="3" name="3 Rectángulo"/>
          <p:cNvSpPr/>
          <p:nvPr/>
        </p:nvSpPr>
        <p:spPr>
          <a:xfrm>
            <a:off x="971600" y="2996952"/>
            <a:ext cx="2520280" cy="1200329"/>
          </a:xfrm>
          <a:prstGeom prst="rect">
            <a:avLst/>
          </a:prstGeom>
        </p:spPr>
        <p:txBody>
          <a:bodyPr wrap="square">
            <a:spAutoFit/>
          </a:bodyPr>
          <a:lstStyle/>
          <a:p>
            <a:pPr algn="ctr"/>
            <a:r>
              <a:rPr lang="es-MX" sz="2400" b="1" dirty="0" smtClean="0">
                <a:latin typeface="Arial" panose="020B0604020202020204" pitchFamily="34" charset="0"/>
                <a:cs typeface="Arial" panose="020B0604020202020204" pitchFamily="34" charset="0"/>
              </a:rPr>
              <a:t>En investigaciones descriptivas:</a:t>
            </a:r>
            <a:endParaRPr lang="es-MX" sz="2400" b="1" dirty="0">
              <a:latin typeface="Arial" panose="020B0604020202020204" pitchFamily="34" charset="0"/>
              <a:cs typeface="Arial" panose="020B0604020202020204" pitchFamily="34" charset="0"/>
            </a:endParaRPr>
          </a:p>
        </p:txBody>
      </p:sp>
      <p:sp>
        <p:nvSpPr>
          <p:cNvPr id="4" name="Rectángulo 3"/>
          <p:cNvSpPr/>
          <p:nvPr/>
        </p:nvSpPr>
        <p:spPr>
          <a:xfrm>
            <a:off x="4248527" y="2425288"/>
            <a:ext cx="4572000" cy="2343655"/>
          </a:xfrm>
          <a:prstGeom prst="rect">
            <a:avLst/>
          </a:prstGeom>
        </p:spPr>
        <p:txBody>
          <a:bodyPr>
            <a:spAutoFit/>
          </a:bodyPr>
          <a:lstStyle/>
          <a:p>
            <a:pPr marL="342900" indent="-342900" algn="just">
              <a:lnSpc>
                <a:spcPct val="150000"/>
              </a:lnSpc>
              <a:buFont typeface="Arial" panose="020B0604020202020204" pitchFamily="34" charset="0"/>
              <a:buChar char="•"/>
            </a:pPr>
            <a:r>
              <a:rPr lang="es-MX" sz="2000" dirty="0">
                <a:latin typeface="Arial" panose="020B0604020202020204" pitchFamily="34" charset="0"/>
                <a:cs typeface="Arial" panose="020B0604020202020204" pitchFamily="34" charset="0"/>
              </a:rPr>
              <a:t>Definición explicita de los conceptos que se utilizaran en la investigación para analizar, explicar e interpretar la información recopilada.</a:t>
            </a:r>
          </a:p>
        </p:txBody>
      </p:sp>
      <p:sp>
        <p:nvSpPr>
          <p:cNvPr id="5" name="4 Abrir llave"/>
          <p:cNvSpPr/>
          <p:nvPr/>
        </p:nvSpPr>
        <p:spPr>
          <a:xfrm>
            <a:off x="3707904" y="1700808"/>
            <a:ext cx="792088" cy="457035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1547664" y="4691747"/>
            <a:ext cx="1524000" cy="1266825"/>
          </a:xfrm>
          <a:prstGeom prst="rect">
            <a:avLst/>
          </a:prstGeom>
        </p:spPr>
      </p:pic>
    </p:spTree>
    <p:extLst>
      <p:ext uri="{BB962C8B-B14F-4D97-AF65-F5344CB8AC3E}">
        <p14:creationId xmlns:p14="http://schemas.microsoft.com/office/powerpoint/2010/main" val="1329918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Rectángulo"/>
          <p:cNvSpPr/>
          <p:nvPr/>
        </p:nvSpPr>
        <p:spPr>
          <a:xfrm>
            <a:off x="971600" y="476672"/>
            <a:ext cx="7848872" cy="830997"/>
          </a:xfrm>
          <a:prstGeom prst="rect">
            <a:avLst/>
          </a:prstGeom>
        </p:spPr>
        <p:txBody>
          <a:bodyPr wrap="square">
            <a:spAutoFit/>
          </a:bodyPr>
          <a:lstStyle/>
          <a:p>
            <a:pPr algn="ctr"/>
            <a:r>
              <a:rPr lang="es-MX" sz="2400" b="1" i="1" dirty="0" smtClean="0">
                <a:latin typeface="Arial" panose="020B0604020202020204" pitchFamily="34" charset="0"/>
                <a:cs typeface="Arial" panose="020B0604020202020204" pitchFamily="34" charset="0"/>
              </a:rPr>
              <a:t>Proceso  para organizar los hechos y fenómenos relacionados con el tema objeto de estudio</a:t>
            </a:r>
            <a:endParaRPr lang="es-MX" sz="2400" b="1" i="1" dirty="0">
              <a:latin typeface="Arial" panose="020B0604020202020204" pitchFamily="34" charset="0"/>
              <a:cs typeface="Arial" panose="020B0604020202020204" pitchFamily="34" charset="0"/>
            </a:endParaRPr>
          </a:p>
        </p:txBody>
      </p:sp>
      <p:sp>
        <p:nvSpPr>
          <p:cNvPr id="3" name="3 Rectángulo"/>
          <p:cNvSpPr/>
          <p:nvPr/>
        </p:nvSpPr>
        <p:spPr>
          <a:xfrm>
            <a:off x="1007604" y="3212976"/>
            <a:ext cx="2520280" cy="1200329"/>
          </a:xfrm>
          <a:prstGeom prst="rect">
            <a:avLst/>
          </a:prstGeom>
        </p:spPr>
        <p:txBody>
          <a:bodyPr wrap="square">
            <a:spAutoFit/>
          </a:bodyPr>
          <a:lstStyle/>
          <a:p>
            <a:pPr algn="ctr"/>
            <a:r>
              <a:rPr lang="es-MX" sz="2400" b="1" dirty="0" smtClean="0">
                <a:latin typeface="Arial" panose="020B0604020202020204" pitchFamily="34" charset="0"/>
                <a:cs typeface="Arial" panose="020B0604020202020204" pitchFamily="34" charset="0"/>
              </a:rPr>
              <a:t>En investigaciones descriptivas:</a:t>
            </a:r>
            <a:endParaRPr lang="es-MX" sz="2400" b="1" dirty="0">
              <a:latin typeface="Arial" panose="020B0604020202020204" pitchFamily="34" charset="0"/>
              <a:cs typeface="Arial" panose="020B0604020202020204" pitchFamily="34" charset="0"/>
            </a:endParaRPr>
          </a:p>
        </p:txBody>
      </p:sp>
      <p:sp>
        <p:nvSpPr>
          <p:cNvPr id="4" name="Rectángulo 3"/>
          <p:cNvSpPr/>
          <p:nvPr/>
        </p:nvSpPr>
        <p:spPr>
          <a:xfrm>
            <a:off x="3923928" y="2845943"/>
            <a:ext cx="4572000" cy="1703030"/>
          </a:xfrm>
          <a:prstGeom prst="rect">
            <a:avLst/>
          </a:prstGeom>
        </p:spPr>
        <p:txBody>
          <a:bodyPr>
            <a:spAutoFit/>
          </a:bodyPr>
          <a:lstStyle/>
          <a:p>
            <a:pPr marL="342900" indent="-34290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Definición explicita de los conceptos que se utilizaran en la investigación para analizar, explicar e interpretar la información recopilada.</a:t>
            </a:r>
          </a:p>
        </p:txBody>
      </p:sp>
      <p:sp>
        <p:nvSpPr>
          <p:cNvPr id="5" name="4 Abrir llave"/>
          <p:cNvSpPr/>
          <p:nvPr/>
        </p:nvSpPr>
        <p:spPr>
          <a:xfrm>
            <a:off x="3527884" y="2083350"/>
            <a:ext cx="792088" cy="379581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1409554" y="4847606"/>
            <a:ext cx="2095500" cy="1390650"/>
          </a:xfrm>
          <a:prstGeom prst="rect">
            <a:avLst/>
          </a:prstGeom>
        </p:spPr>
      </p:pic>
    </p:spTree>
    <p:extLst>
      <p:ext uri="{BB962C8B-B14F-4D97-AF65-F5344CB8AC3E}">
        <p14:creationId xmlns:p14="http://schemas.microsoft.com/office/powerpoint/2010/main" val="3158544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347864" y="476672"/>
            <a:ext cx="5364088" cy="6186309"/>
          </a:xfrm>
          <a:prstGeom prst="rect">
            <a:avLst/>
          </a:prstGeom>
        </p:spPr>
        <p:txBody>
          <a:bodyPr wrap="square">
            <a:spAutoFit/>
          </a:bodyPr>
          <a:lstStyle/>
          <a:p>
            <a:pPr marL="342900" indent="-342900" algn="just">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Un </a:t>
            </a:r>
            <a:r>
              <a:rPr lang="es-MX" sz="2400" dirty="0">
                <a:latin typeface="Arial" panose="020B0604020202020204" pitchFamily="34" charset="0"/>
                <a:cs typeface="Arial" panose="020B0604020202020204" pitchFamily="34" charset="0"/>
              </a:rPr>
              <a:t>sistema estructurado y deductivo de enunciados formales y abstractos, lógicamente interrelacionados  que permitan dar explicaciones a los hechos y fenómenos del problema seleccionado</a:t>
            </a:r>
            <a:r>
              <a:rPr lang="es-MX" sz="2400" dirty="0" smtClean="0">
                <a:latin typeface="Arial" panose="020B0604020202020204" pitchFamily="34" charset="0"/>
                <a:cs typeface="Arial" panose="020B0604020202020204" pitchFamily="34" charset="0"/>
              </a:rPr>
              <a:t>.</a:t>
            </a:r>
          </a:p>
          <a:p>
            <a:pPr algn="just">
              <a:lnSpc>
                <a:spcPct val="150000"/>
              </a:lnSpc>
            </a:pP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Dar </a:t>
            </a:r>
            <a:r>
              <a:rPr lang="es-MX" sz="2400" dirty="0">
                <a:latin typeface="Arial" panose="020B0604020202020204" pitchFamily="34" charset="0"/>
                <a:cs typeface="Arial" panose="020B0604020202020204" pitchFamily="34" charset="0"/>
              </a:rPr>
              <a:t>a conocer la relación existente entre las variables independientes y la variable dependientes.</a:t>
            </a:r>
          </a:p>
        </p:txBody>
      </p:sp>
      <p:sp>
        <p:nvSpPr>
          <p:cNvPr id="3" name="2 Rectángulo"/>
          <p:cNvSpPr/>
          <p:nvPr/>
        </p:nvSpPr>
        <p:spPr>
          <a:xfrm>
            <a:off x="107504" y="2752182"/>
            <a:ext cx="3240360" cy="1569660"/>
          </a:xfrm>
          <a:prstGeom prst="rect">
            <a:avLst/>
          </a:prstGeom>
        </p:spPr>
        <p:txBody>
          <a:bodyPr wrap="square">
            <a:spAutoFit/>
          </a:bodyPr>
          <a:lstStyle/>
          <a:p>
            <a:pPr algn="ctr"/>
            <a:r>
              <a:rPr lang="es-MX" sz="2400" b="1" i="1" dirty="0" smtClean="0">
                <a:latin typeface="Arial" panose="020B0604020202020204" pitchFamily="34" charset="0"/>
                <a:cs typeface="Arial" panose="020B0604020202020204" pitchFamily="34" charset="0"/>
              </a:rPr>
              <a:t>Contenido del marco teórico de las investigaciones explicativas</a:t>
            </a:r>
            <a:endParaRPr lang="es-MX" sz="2400" b="1" i="1" dirty="0">
              <a:latin typeface="Arial" panose="020B0604020202020204" pitchFamily="34" charset="0"/>
              <a:cs typeface="Arial" panose="020B0604020202020204" pitchFamily="34" charset="0"/>
            </a:endParaRPr>
          </a:p>
        </p:txBody>
      </p:sp>
      <p:sp>
        <p:nvSpPr>
          <p:cNvPr id="4" name="3 Abrir llave"/>
          <p:cNvSpPr/>
          <p:nvPr/>
        </p:nvSpPr>
        <p:spPr>
          <a:xfrm>
            <a:off x="2843808" y="332656"/>
            <a:ext cx="1080120" cy="640871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5" name="Imagen 4"/>
          <p:cNvPicPr>
            <a:picLocks noChangeAspect="1"/>
          </p:cNvPicPr>
          <p:nvPr/>
        </p:nvPicPr>
        <p:blipFill>
          <a:blip r:embed="rId2"/>
          <a:stretch>
            <a:fillRect/>
          </a:stretch>
        </p:blipFill>
        <p:spPr>
          <a:xfrm>
            <a:off x="900708" y="4501581"/>
            <a:ext cx="1943100" cy="1943100"/>
          </a:xfrm>
          <a:prstGeom prst="rect">
            <a:avLst/>
          </a:prstGeom>
        </p:spPr>
      </p:pic>
    </p:spTree>
    <p:extLst>
      <p:ext uri="{BB962C8B-B14F-4D97-AF65-F5344CB8AC3E}">
        <p14:creationId xmlns:p14="http://schemas.microsoft.com/office/powerpoint/2010/main" val="298433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88840" y="2208351"/>
            <a:ext cx="5886400" cy="3000821"/>
          </a:xfrm>
          <a:prstGeom prst="rect">
            <a:avLst/>
          </a:prstGeom>
        </p:spPr>
        <p:txBody>
          <a:bodyPr wrap="square">
            <a:spAutoFit/>
          </a:bodyPr>
          <a:lstStyle/>
          <a:p>
            <a:pPr marL="285750" indent="-285750" algn="just">
              <a:lnSpc>
                <a:spcPct val="150000"/>
              </a:lnSpc>
              <a:buFont typeface="Wingdings" panose="05000000000000000000" pitchFamily="2" charset="2"/>
              <a:buChar char="v"/>
            </a:pPr>
            <a:r>
              <a:rPr lang="es-MX" dirty="0" smtClean="0">
                <a:latin typeface="Arial" panose="020B0604020202020204" pitchFamily="34" charset="0"/>
                <a:cs typeface="Arial" panose="020B0604020202020204" pitchFamily="34" charset="0"/>
              </a:rPr>
              <a:t>Revisión </a:t>
            </a:r>
            <a:r>
              <a:rPr lang="es-MX" dirty="0">
                <a:latin typeface="Arial" panose="020B0604020202020204" pitchFamily="34" charset="0"/>
                <a:cs typeface="Arial" panose="020B0604020202020204" pitchFamily="34" charset="0"/>
              </a:rPr>
              <a:t>de otras investigaciones y consideraciones teóricas bien fundamentadas considerando de manera especial las conclusiones derivadas de la prueba de </a:t>
            </a:r>
            <a:r>
              <a:rPr lang="es-MX" dirty="0" smtClean="0">
                <a:latin typeface="Arial" panose="020B0604020202020204" pitchFamily="34" charset="0"/>
                <a:cs typeface="Arial" panose="020B0604020202020204" pitchFamily="34" charset="0"/>
              </a:rPr>
              <a:t>hipótesis.</a:t>
            </a:r>
          </a:p>
          <a:p>
            <a:pPr algn="just">
              <a:lnSpc>
                <a:spcPct val="150000"/>
              </a:lnSpc>
            </a:pPr>
            <a:endParaRPr lang="es-MX"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v"/>
            </a:pPr>
            <a:r>
              <a:rPr lang="es-MX" dirty="0">
                <a:latin typeface="Arial" panose="020B0604020202020204" pitchFamily="34" charset="0"/>
                <a:cs typeface="Arial" panose="020B0604020202020204" pitchFamily="34" charset="0"/>
              </a:rPr>
              <a:t>A</a:t>
            </a:r>
            <a:r>
              <a:rPr lang="es-MX" dirty="0" smtClean="0">
                <a:latin typeface="Arial" panose="020B0604020202020204" pitchFamily="34" charset="0"/>
                <a:cs typeface="Arial" panose="020B0604020202020204" pitchFamily="34" charset="0"/>
              </a:rPr>
              <a:t>nalizar </a:t>
            </a:r>
            <a:r>
              <a:rPr lang="es-MX" dirty="0">
                <a:latin typeface="Arial" panose="020B0604020202020204" pitchFamily="34" charset="0"/>
                <a:cs typeface="Arial" panose="020B0604020202020204" pitchFamily="34" charset="0"/>
              </a:rPr>
              <a:t>la metodología utilizada en otras investigaciones </a:t>
            </a:r>
            <a:r>
              <a:rPr lang="es-MX" dirty="0" smtClean="0">
                <a:latin typeface="Arial" panose="020B0604020202020204" pitchFamily="34" charset="0"/>
                <a:cs typeface="Arial" panose="020B0604020202020204" pitchFamily="34" charset="0"/>
              </a:rPr>
              <a:t>similares.</a:t>
            </a:r>
            <a:endParaRPr lang="es-MX" dirty="0">
              <a:latin typeface="Arial" panose="020B0604020202020204" pitchFamily="34" charset="0"/>
              <a:cs typeface="Arial" panose="020B0604020202020204" pitchFamily="34" charset="0"/>
            </a:endParaRPr>
          </a:p>
        </p:txBody>
      </p:sp>
      <p:sp>
        <p:nvSpPr>
          <p:cNvPr id="3" name="2 Rectángulo"/>
          <p:cNvSpPr/>
          <p:nvPr/>
        </p:nvSpPr>
        <p:spPr>
          <a:xfrm>
            <a:off x="1074231" y="548680"/>
            <a:ext cx="7776864" cy="954107"/>
          </a:xfrm>
          <a:prstGeom prst="rect">
            <a:avLst/>
          </a:prstGeom>
        </p:spPr>
        <p:txBody>
          <a:bodyPr wrap="square">
            <a:spAutoFit/>
          </a:bodyPr>
          <a:lstStyle/>
          <a:p>
            <a:pPr algn="ctr"/>
            <a:r>
              <a:rPr lang="es-MX" sz="2800" b="1" i="1" dirty="0" smtClean="0">
                <a:latin typeface="Arial" panose="020B0604020202020204" pitchFamily="34" charset="0"/>
                <a:cs typeface="Arial" panose="020B0604020202020204" pitchFamily="34" charset="0"/>
              </a:rPr>
              <a:t>Proceso para la construcción del marco teórico de las investigaciones explicativas:</a:t>
            </a:r>
            <a:endParaRPr lang="es-MX" sz="2800" b="1" i="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5724128" y="5013176"/>
            <a:ext cx="1885950" cy="1514475"/>
          </a:xfrm>
          <a:prstGeom prst="rect">
            <a:avLst/>
          </a:prstGeom>
        </p:spPr>
      </p:pic>
    </p:spTree>
    <p:extLst>
      <p:ext uri="{BB962C8B-B14F-4D97-AF65-F5344CB8AC3E}">
        <p14:creationId xmlns:p14="http://schemas.microsoft.com/office/powerpoint/2010/main" val="2409553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03648" y="2319094"/>
            <a:ext cx="6696744" cy="2677656"/>
          </a:xfrm>
          <a:prstGeom prst="rect">
            <a:avLst/>
          </a:prstGeom>
        </p:spPr>
        <p:txBody>
          <a:bodyPr wrap="square">
            <a:spAutoFit/>
          </a:bodyPr>
          <a:lstStyle/>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U</a:t>
            </a:r>
            <a:r>
              <a:rPr lang="es-MX" sz="2400" dirty="0" smtClean="0">
                <a:latin typeface="Arial" panose="020B0604020202020204" pitchFamily="34" charset="0"/>
                <a:cs typeface="Arial" panose="020B0604020202020204" pitchFamily="34" charset="0"/>
              </a:rPr>
              <a:t>n </a:t>
            </a:r>
            <a:r>
              <a:rPr lang="es-MX" sz="2400" dirty="0">
                <a:latin typeface="Arial" panose="020B0604020202020204" pitchFamily="34" charset="0"/>
                <a:cs typeface="Arial" panose="020B0604020202020204" pitchFamily="34" charset="0"/>
              </a:rPr>
              <a:t>sistema estructurado y deductivo de enunciados formales y abstractos, lógicamente interrelacionados que permitan dar explicaciones a los hechos y fenómenos del </a:t>
            </a:r>
            <a:r>
              <a:rPr lang="es-MX" sz="2400" dirty="0" smtClean="0">
                <a:latin typeface="Arial" panose="020B0604020202020204" pitchFamily="34" charset="0"/>
                <a:cs typeface="Arial" panose="020B0604020202020204" pitchFamily="34" charset="0"/>
              </a:rPr>
              <a:t>problema.</a:t>
            </a:r>
          </a:p>
          <a:p>
            <a:pPr algn="just"/>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Análisis </a:t>
            </a:r>
            <a:r>
              <a:rPr lang="es-MX" sz="2400" dirty="0">
                <a:latin typeface="Arial" panose="020B0604020202020204" pitchFamily="34" charset="0"/>
                <a:cs typeface="Arial" panose="020B0604020202020204" pitchFamily="34" charset="0"/>
              </a:rPr>
              <a:t>profundo de las teorías utilizadas</a:t>
            </a:r>
          </a:p>
        </p:txBody>
      </p:sp>
      <p:sp>
        <p:nvSpPr>
          <p:cNvPr id="3" name="2 Rectángulo"/>
          <p:cNvSpPr/>
          <p:nvPr/>
        </p:nvSpPr>
        <p:spPr>
          <a:xfrm>
            <a:off x="2051720" y="537707"/>
            <a:ext cx="5976664" cy="954107"/>
          </a:xfrm>
          <a:prstGeom prst="rect">
            <a:avLst/>
          </a:prstGeom>
        </p:spPr>
        <p:txBody>
          <a:bodyPr wrap="square">
            <a:spAutoFit/>
          </a:bodyPr>
          <a:lstStyle/>
          <a:p>
            <a:pPr algn="ctr"/>
            <a:r>
              <a:rPr lang="es-MX" sz="2800" b="1" i="1" dirty="0" smtClean="0">
                <a:latin typeface="Arial" panose="020B0604020202020204" pitchFamily="34" charset="0"/>
                <a:cs typeface="Arial" panose="020B0604020202020204" pitchFamily="34" charset="0"/>
              </a:rPr>
              <a:t>Contenido del marco teórico de las investigaciones predictivas</a:t>
            </a:r>
            <a:endParaRPr lang="es-MX" sz="2800" b="1" i="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572000" y="4976674"/>
            <a:ext cx="2619375" cy="1724025"/>
          </a:xfrm>
          <a:prstGeom prst="rect">
            <a:avLst/>
          </a:prstGeom>
        </p:spPr>
      </p:pic>
    </p:spTree>
    <p:extLst>
      <p:ext uri="{BB962C8B-B14F-4D97-AF65-F5344CB8AC3E}">
        <p14:creationId xmlns:p14="http://schemas.microsoft.com/office/powerpoint/2010/main" val="37492624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9631" y="1997839"/>
            <a:ext cx="7271745" cy="3785652"/>
          </a:xfrm>
          <a:prstGeom prst="rect">
            <a:avLst/>
          </a:prstGeom>
        </p:spPr>
        <p:txBody>
          <a:bodyPr wrap="square">
            <a:spAutoFit/>
          </a:bodyPr>
          <a:lstStyle/>
          <a:p>
            <a:pPr marL="457200" indent="-457200" algn="just">
              <a:buFont typeface="+mj-lt"/>
              <a:buAutoNum type="alphaLcParenR"/>
            </a:pPr>
            <a:r>
              <a:rPr lang="es-MX" sz="2400" dirty="0">
                <a:latin typeface="Arial" panose="020B0604020202020204" pitchFamily="34" charset="0"/>
                <a:cs typeface="Arial" panose="020B0604020202020204" pitchFamily="34" charset="0"/>
              </a:rPr>
              <a:t>S</a:t>
            </a:r>
            <a:r>
              <a:rPr lang="es-MX" sz="2400" dirty="0" smtClean="0">
                <a:latin typeface="Arial" panose="020B0604020202020204" pitchFamily="34" charset="0"/>
                <a:cs typeface="Arial" panose="020B0604020202020204" pitchFamily="34" charset="0"/>
              </a:rPr>
              <a:t>ituar </a:t>
            </a:r>
            <a:r>
              <a:rPr lang="es-MX" sz="2400" dirty="0">
                <a:latin typeface="Arial" panose="020B0604020202020204" pitchFamily="34" charset="0"/>
                <a:cs typeface="Arial" panose="020B0604020202020204" pitchFamily="34" charset="0"/>
              </a:rPr>
              <a:t>el problema y el resultado de su análisis dentro del conjunto de conocimientos </a:t>
            </a:r>
            <a:r>
              <a:rPr lang="es-MX" sz="2400" dirty="0" smtClean="0">
                <a:latin typeface="Arial" panose="020B0604020202020204" pitchFamily="34" charset="0"/>
                <a:cs typeface="Arial" panose="020B0604020202020204" pitchFamily="34" charset="0"/>
              </a:rPr>
              <a:t>existentes.</a:t>
            </a:r>
          </a:p>
          <a:p>
            <a:pPr marL="457200" indent="-457200" algn="just">
              <a:buFont typeface="+mj-lt"/>
              <a:buAutoNum type="alphaLcParenR"/>
            </a:pPr>
            <a:endParaRPr lang="es-MX" sz="2400" dirty="0">
              <a:latin typeface="Arial" panose="020B0604020202020204" pitchFamily="34" charset="0"/>
              <a:cs typeface="Arial" panose="020B0604020202020204" pitchFamily="34" charset="0"/>
            </a:endParaRPr>
          </a:p>
          <a:p>
            <a:pPr marL="457200" indent="-457200" algn="just">
              <a:buFont typeface="+mj-lt"/>
              <a:buAutoNum type="alphaLcParenR"/>
            </a:pPr>
            <a:r>
              <a:rPr lang="es-MX" sz="2400" dirty="0">
                <a:latin typeface="Arial" panose="020B0604020202020204" pitchFamily="34" charset="0"/>
                <a:cs typeface="Arial" panose="020B0604020202020204" pitchFamily="34" charset="0"/>
              </a:rPr>
              <a:t>O</a:t>
            </a:r>
            <a:r>
              <a:rPr lang="es-MX" sz="2400" dirty="0" smtClean="0">
                <a:latin typeface="Arial" panose="020B0604020202020204" pitchFamily="34" charset="0"/>
                <a:cs typeface="Arial" panose="020B0604020202020204" pitchFamily="34" charset="0"/>
              </a:rPr>
              <a:t>rientar </a:t>
            </a:r>
            <a:r>
              <a:rPr lang="es-MX" sz="2400" dirty="0">
                <a:latin typeface="Arial" panose="020B0604020202020204" pitchFamily="34" charset="0"/>
                <a:cs typeface="Arial" panose="020B0604020202020204" pitchFamily="34" charset="0"/>
              </a:rPr>
              <a:t>en general todo el proceso de la </a:t>
            </a:r>
            <a:r>
              <a:rPr lang="es-MX" sz="2400" dirty="0" smtClean="0">
                <a:latin typeface="Arial" panose="020B0604020202020204" pitchFamily="34" charset="0"/>
                <a:cs typeface="Arial" panose="020B0604020202020204" pitchFamily="34" charset="0"/>
              </a:rPr>
              <a:t>investigación.</a:t>
            </a:r>
          </a:p>
          <a:p>
            <a:pPr marL="457200" indent="-457200" algn="just">
              <a:buFont typeface="+mj-lt"/>
              <a:buAutoNum type="alphaLcParenR"/>
            </a:pPr>
            <a:endParaRPr lang="es-MX" sz="2400" dirty="0">
              <a:latin typeface="Arial" panose="020B0604020202020204" pitchFamily="34" charset="0"/>
              <a:cs typeface="Arial" panose="020B0604020202020204" pitchFamily="34" charset="0"/>
            </a:endParaRPr>
          </a:p>
          <a:p>
            <a:pPr marL="457200" indent="-457200" algn="just">
              <a:buFont typeface="+mj-lt"/>
              <a:buAutoNum type="alphaLcParenR"/>
            </a:pPr>
            <a:r>
              <a:rPr lang="es-MX" sz="2400" dirty="0">
                <a:latin typeface="Arial" panose="020B0604020202020204" pitchFamily="34" charset="0"/>
                <a:cs typeface="Arial" panose="020B0604020202020204" pitchFamily="34" charset="0"/>
              </a:rPr>
              <a:t>A</a:t>
            </a:r>
            <a:r>
              <a:rPr lang="es-MX" sz="2400" dirty="0" smtClean="0">
                <a:latin typeface="Arial" panose="020B0604020202020204" pitchFamily="34" charset="0"/>
                <a:cs typeface="Arial" panose="020B0604020202020204" pitchFamily="34" charset="0"/>
              </a:rPr>
              <a:t>yudar </a:t>
            </a:r>
            <a:r>
              <a:rPr lang="es-MX" sz="2400" dirty="0">
                <a:latin typeface="Arial" panose="020B0604020202020204" pitchFamily="34" charset="0"/>
                <a:cs typeface="Arial" panose="020B0604020202020204" pitchFamily="34" charset="0"/>
              </a:rPr>
              <a:t>a precisar y organizar  los elementos contenidos en la descripción del problema de tal forma que puedan ser manejados y convertidos en acciones concretas.</a:t>
            </a:r>
          </a:p>
        </p:txBody>
      </p:sp>
      <p:sp>
        <p:nvSpPr>
          <p:cNvPr id="3" name="2 Rectángulo"/>
          <p:cNvSpPr/>
          <p:nvPr/>
        </p:nvSpPr>
        <p:spPr>
          <a:xfrm>
            <a:off x="1979712" y="529324"/>
            <a:ext cx="6551665" cy="523220"/>
          </a:xfrm>
          <a:prstGeom prst="rect">
            <a:avLst/>
          </a:prstGeom>
        </p:spPr>
        <p:txBody>
          <a:bodyPr wrap="none">
            <a:spAutoFit/>
          </a:bodyPr>
          <a:lstStyle/>
          <a:p>
            <a:r>
              <a:rPr lang="es-MX" sz="2800" b="1" dirty="0" smtClean="0">
                <a:latin typeface="Arial" panose="020B0604020202020204" pitchFamily="34" charset="0"/>
                <a:cs typeface="Arial" panose="020B0604020202020204" pitchFamily="34" charset="0"/>
              </a:rPr>
              <a:t>PROPÓSITOS DEL MARCO TEÓRICO</a:t>
            </a:r>
            <a:endParaRPr lang="es-MX" sz="28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6588224" y="5502575"/>
            <a:ext cx="1323975" cy="1345376"/>
          </a:xfrm>
          <a:prstGeom prst="rect">
            <a:avLst/>
          </a:prstGeom>
        </p:spPr>
      </p:pic>
    </p:spTree>
    <p:extLst>
      <p:ext uri="{BB962C8B-B14F-4D97-AF65-F5344CB8AC3E}">
        <p14:creationId xmlns:p14="http://schemas.microsoft.com/office/powerpoint/2010/main" val="269280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316801" y="2204864"/>
            <a:ext cx="5310336" cy="2308324"/>
          </a:xfrm>
          <a:prstGeom prst="rect">
            <a:avLst/>
          </a:prstGeom>
        </p:spPr>
        <p:txBody>
          <a:bodyPr wrap="square">
            <a:spAutoFit/>
          </a:bodyPr>
          <a:lstStyle/>
          <a:p>
            <a:pPr marL="285750" indent="-285750">
              <a:lnSpc>
                <a:spcPct val="200000"/>
              </a:lnSpc>
              <a:buFont typeface="Wingdings" panose="05000000000000000000" pitchFamily="2" charset="2"/>
              <a:buChar char="v"/>
            </a:pP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Los conocimientos sobre el tema</a:t>
            </a:r>
          </a:p>
          <a:p>
            <a:pPr marL="285750" indent="-285750">
              <a:lnSpc>
                <a:spcPct val="200000"/>
              </a:lnSpc>
              <a:buFont typeface="Wingdings" panose="05000000000000000000" pitchFamily="2" charset="2"/>
              <a:buChar char="v"/>
            </a:pP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Las variables </a:t>
            </a:r>
          </a:p>
          <a:p>
            <a:pPr marL="285750" indent="-285750">
              <a:lnSpc>
                <a:spcPct val="200000"/>
              </a:lnSpc>
              <a:buFont typeface="Wingdings" panose="05000000000000000000" pitchFamily="2" charset="2"/>
              <a:buChar char="v"/>
            </a:pP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Las hipótesis</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547664" y="476672"/>
            <a:ext cx="7070077" cy="523220"/>
          </a:xfrm>
          <a:prstGeom prst="rect">
            <a:avLst/>
          </a:prstGeom>
        </p:spPr>
        <p:txBody>
          <a:bodyPr wrap="none">
            <a:spAutoFit/>
          </a:bodyPr>
          <a:lstStyle/>
          <a:p>
            <a:pPr algn="ctr"/>
            <a:r>
              <a:rPr lang="es-MX" sz="2800" b="1" dirty="0" smtClean="0">
                <a:latin typeface="Arial Black" panose="020B0A04020102020204" pitchFamily="34" charset="0"/>
              </a:rPr>
              <a:t>ELEMENTOS DEL MARCO TEÓRICO</a:t>
            </a:r>
            <a:endParaRPr lang="es-MX" sz="2800" b="1" dirty="0">
              <a:latin typeface="Arial Black" panose="020B0A04020102020204" pitchFamily="34" charset="0"/>
            </a:endParaRPr>
          </a:p>
        </p:txBody>
      </p:sp>
      <p:pic>
        <p:nvPicPr>
          <p:cNvPr id="4" name="Imagen 3"/>
          <p:cNvPicPr>
            <a:picLocks noChangeAspect="1"/>
          </p:cNvPicPr>
          <p:nvPr/>
        </p:nvPicPr>
        <p:blipFill>
          <a:blip r:embed="rId2"/>
          <a:stretch>
            <a:fillRect/>
          </a:stretch>
        </p:blipFill>
        <p:spPr>
          <a:xfrm>
            <a:off x="6228184" y="3501008"/>
            <a:ext cx="1933575" cy="2371725"/>
          </a:xfrm>
          <a:prstGeom prst="rect">
            <a:avLst/>
          </a:prstGeom>
        </p:spPr>
      </p:pic>
    </p:spTree>
    <p:extLst>
      <p:ext uri="{BB962C8B-B14F-4D97-AF65-F5344CB8AC3E}">
        <p14:creationId xmlns:p14="http://schemas.microsoft.com/office/powerpoint/2010/main" val="24448895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3598" y="2204864"/>
            <a:ext cx="6354452" cy="2239844"/>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Conceptos sobre el tema</a:t>
            </a:r>
          </a:p>
          <a:p>
            <a:pPr marL="285750" indent="-28575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Teorías sobre el tema</a:t>
            </a:r>
          </a:p>
          <a:p>
            <a:pPr marL="285750" indent="-28575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Antecedentes sobre el problema</a:t>
            </a:r>
          </a:p>
          <a:p>
            <a:pPr marL="285750" indent="-28575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Datos estadísticos sobre el problema</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793598" y="392806"/>
            <a:ext cx="6192688" cy="954107"/>
          </a:xfrm>
          <a:prstGeom prst="rect">
            <a:avLst/>
          </a:prstGeom>
        </p:spPr>
        <p:txBody>
          <a:bodyPr wrap="square">
            <a:spAutoFit/>
          </a:bodyPr>
          <a:lstStyle/>
          <a:p>
            <a:pPr algn="ctr"/>
            <a:r>
              <a:rPr lang="es-MX" sz="2800" b="1" dirty="0" smtClean="0">
                <a:latin typeface="Arial" panose="020B0604020202020204" pitchFamily="34" charset="0"/>
                <a:cs typeface="Arial" panose="020B0604020202020204" pitchFamily="34" charset="0"/>
              </a:rPr>
              <a:t>Puntos a considerar  en los conocimientos sobre el tema</a:t>
            </a:r>
            <a:endParaRPr lang="es-MX" sz="28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427984" y="4402546"/>
            <a:ext cx="2543175" cy="1800225"/>
          </a:xfrm>
          <a:prstGeom prst="rect">
            <a:avLst/>
          </a:prstGeom>
        </p:spPr>
      </p:pic>
    </p:spTree>
    <p:extLst>
      <p:ext uri="{BB962C8B-B14F-4D97-AF65-F5344CB8AC3E}">
        <p14:creationId xmlns:p14="http://schemas.microsoft.com/office/powerpoint/2010/main" val="481392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03648" y="2136339"/>
            <a:ext cx="7056784" cy="4154984"/>
          </a:xfrm>
          <a:prstGeom prst="rect">
            <a:avLst/>
          </a:prstGeom>
        </p:spPr>
        <p:txBody>
          <a:bodyPr wrap="square">
            <a:spAutoFit/>
          </a:bodyPr>
          <a:lstStyle/>
          <a:p>
            <a:pPr marL="342900" indent="-342900" algn="just">
              <a:buFont typeface="+mj-lt"/>
              <a:buAutoNum type="arabicPeriod"/>
            </a:pPr>
            <a:r>
              <a:rPr lang="es-MX" sz="2400" dirty="0" smtClean="0">
                <a:latin typeface="Arial" panose="020B0604020202020204" pitchFamily="34" charset="0"/>
                <a:cs typeface="Arial" panose="020B0604020202020204" pitchFamily="34" charset="0"/>
              </a:rPr>
              <a:t>Recopilación </a:t>
            </a:r>
            <a:r>
              <a:rPr lang="es-MX" sz="2400" dirty="0">
                <a:latin typeface="Arial" panose="020B0604020202020204" pitchFamily="34" charset="0"/>
                <a:cs typeface="Arial" panose="020B0604020202020204" pitchFamily="34" charset="0"/>
              </a:rPr>
              <a:t>de lo escrito o investigado sobre el </a:t>
            </a:r>
            <a:r>
              <a:rPr lang="es-MX" sz="2400" dirty="0" smtClean="0">
                <a:latin typeface="Arial" panose="020B0604020202020204" pitchFamily="34" charset="0"/>
                <a:cs typeface="Arial" panose="020B0604020202020204" pitchFamily="34" charset="0"/>
              </a:rPr>
              <a:t>problema.</a:t>
            </a:r>
          </a:p>
          <a:p>
            <a:pPr marL="457200" indent="-457200" algn="just">
              <a:buFont typeface="+mj-lt"/>
              <a:buAutoNum type="arabicPeriod"/>
            </a:pPr>
            <a:endParaRPr lang="es-MX" sz="2400" dirty="0">
              <a:latin typeface="Arial" panose="020B0604020202020204" pitchFamily="34" charset="0"/>
              <a:cs typeface="Arial" panose="020B0604020202020204" pitchFamily="34" charset="0"/>
            </a:endParaRPr>
          </a:p>
          <a:p>
            <a:pPr marL="342900" indent="-342900" algn="just">
              <a:buFont typeface="+mj-lt"/>
              <a:buAutoNum type="arabicPeriod"/>
            </a:pPr>
            <a:r>
              <a:rPr lang="es-MX" sz="2400" dirty="0" smtClean="0">
                <a:latin typeface="Arial" panose="020B0604020202020204" pitchFamily="34" charset="0"/>
                <a:cs typeface="Arial" panose="020B0604020202020204" pitchFamily="34" charset="0"/>
              </a:rPr>
              <a:t>Selección</a:t>
            </a:r>
            <a:r>
              <a:rPr lang="es-MX" sz="2400" dirty="0">
                <a:latin typeface="Arial" panose="020B0604020202020204" pitchFamily="34" charset="0"/>
                <a:cs typeface="Arial" panose="020B0604020202020204" pitchFamily="34" charset="0"/>
              </a:rPr>
              <a:t>, lectura  y crítica del </a:t>
            </a:r>
            <a:r>
              <a:rPr lang="es-MX" sz="2400" dirty="0" smtClean="0">
                <a:latin typeface="Arial" panose="020B0604020202020204" pitchFamily="34" charset="0"/>
                <a:cs typeface="Arial" panose="020B0604020202020204" pitchFamily="34" charset="0"/>
              </a:rPr>
              <a:t>material.</a:t>
            </a:r>
          </a:p>
          <a:p>
            <a:pPr marL="457200" indent="-457200" algn="just">
              <a:buFont typeface="+mj-lt"/>
              <a:buAutoNum type="arabicPeriod"/>
            </a:pPr>
            <a:endParaRPr lang="es-MX" sz="2400" dirty="0">
              <a:latin typeface="Arial" panose="020B0604020202020204" pitchFamily="34" charset="0"/>
              <a:cs typeface="Arial" panose="020B0604020202020204" pitchFamily="34" charset="0"/>
            </a:endParaRPr>
          </a:p>
          <a:p>
            <a:pPr marL="342900" indent="-342900" algn="just">
              <a:buFont typeface="+mj-lt"/>
              <a:buAutoNum type="arabicPeriod"/>
            </a:pPr>
            <a:r>
              <a:rPr lang="es-MX" sz="2400" dirty="0">
                <a:latin typeface="Arial" panose="020B0604020202020204" pitchFamily="34" charset="0"/>
                <a:cs typeface="Arial" panose="020B0604020202020204" pitchFamily="34" charset="0"/>
              </a:rPr>
              <a:t>E</a:t>
            </a:r>
            <a:r>
              <a:rPr lang="es-MX" sz="2400" dirty="0" smtClean="0">
                <a:latin typeface="Arial" panose="020B0604020202020204" pitchFamily="34" charset="0"/>
                <a:cs typeface="Arial" panose="020B0604020202020204" pitchFamily="34" charset="0"/>
              </a:rPr>
              <a:t>xtraer </a:t>
            </a:r>
            <a:r>
              <a:rPr lang="es-MX" sz="2400" dirty="0">
                <a:latin typeface="Arial" panose="020B0604020202020204" pitchFamily="34" charset="0"/>
                <a:cs typeface="Arial" panose="020B0604020202020204" pitchFamily="34" charset="0"/>
              </a:rPr>
              <a:t>de toda la información revisada lo más relevante en relación al </a:t>
            </a:r>
            <a:r>
              <a:rPr lang="es-MX" sz="2400" dirty="0" smtClean="0">
                <a:latin typeface="Arial" panose="020B0604020202020204" pitchFamily="34" charset="0"/>
                <a:cs typeface="Arial" panose="020B0604020202020204" pitchFamily="34" charset="0"/>
              </a:rPr>
              <a:t>problema.</a:t>
            </a:r>
          </a:p>
          <a:p>
            <a:pPr marL="457200" indent="-457200" algn="just">
              <a:buFont typeface="+mj-lt"/>
              <a:buAutoNum type="arabicPeriod"/>
            </a:pPr>
            <a:endParaRPr lang="es-MX" sz="2400" dirty="0">
              <a:latin typeface="Arial" panose="020B0604020202020204" pitchFamily="34" charset="0"/>
              <a:cs typeface="Arial" panose="020B0604020202020204" pitchFamily="34" charset="0"/>
            </a:endParaRPr>
          </a:p>
          <a:p>
            <a:pPr marL="342900" indent="-342900" algn="just">
              <a:buFont typeface="+mj-lt"/>
              <a:buAutoNum type="arabicPeriod"/>
            </a:pPr>
            <a:r>
              <a:rPr lang="es-MX" sz="2400" dirty="0">
                <a:latin typeface="Arial" panose="020B0604020202020204" pitchFamily="34" charset="0"/>
                <a:cs typeface="Arial" panose="020B0604020202020204" pitchFamily="34" charset="0"/>
              </a:rPr>
              <a:t>S</a:t>
            </a:r>
            <a:r>
              <a:rPr lang="es-MX" sz="2400" dirty="0" smtClean="0">
                <a:latin typeface="Arial" panose="020B0604020202020204" pitchFamily="34" charset="0"/>
                <a:cs typeface="Arial" panose="020B0604020202020204" pitchFamily="34" charset="0"/>
              </a:rPr>
              <a:t>íntesis</a:t>
            </a:r>
            <a:r>
              <a:rPr lang="es-MX" sz="2400" dirty="0">
                <a:latin typeface="Arial" panose="020B0604020202020204" pitchFamily="34" charset="0"/>
                <a:cs typeface="Arial" panose="020B0604020202020204" pitchFamily="34" charset="0"/>
              </a:rPr>
              <a:t>, de las teorías, antecedentes e investigaciones previas a la elaboración del marco </a:t>
            </a:r>
            <a:r>
              <a:rPr lang="es-MX" sz="2400" dirty="0" smtClean="0">
                <a:latin typeface="Arial" panose="020B0604020202020204" pitchFamily="34" charset="0"/>
                <a:cs typeface="Arial" panose="020B0604020202020204" pitchFamily="34" charset="0"/>
              </a:rPr>
              <a:t>teórico.</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556927" y="494144"/>
            <a:ext cx="6593022" cy="954107"/>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algn="ctr"/>
            <a:r>
              <a:rPr lang="es-MX" sz="2800" b="1" dirty="0" smtClean="0">
                <a:latin typeface="Arial" panose="020B0604020202020204" pitchFamily="34" charset="0"/>
                <a:cs typeface="Arial" panose="020B0604020202020204" pitchFamily="34" charset="0"/>
              </a:rPr>
              <a:t>PROCESO PARA LA  ELABORACIÓN </a:t>
            </a:r>
          </a:p>
          <a:p>
            <a:pPr algn="ctr"/>
            <a:r>
              <a:rPr lang="es-MX" sz="2800" b="1" dirty="0" smtClean="0">
                <a:latin typeface="Arial" panose="020B0604020202020204" pitchFamily="34" charset="0"/>
                <a:cs typeface="Arial" panose="020B0604020202020204" pitchFamily="34" charset="0"/>
              </a:rPr>
              <a:t>DEL MARCO TEÓRICO  </a:t>
            </a:r>
            <a:endParaRPr lang="es-MX"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1207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31724" y="2204864"/>
            <a:ext cx="7344816" cy="3416320"/>
          </a:xfrm>
          <a:prstGeom prst="rect">
            <a:avLst/>
          </a:prstGeom>
        </p:spPr>
        <p:txBody>
          <a:bodyPr wrap="square">
            <a:spAutoFit/>
          </a:bodyPr>
          <a:lstStyle/>
          <a:p>
            <a:pPr marL="457200" indent="-457200" algn="just">
              <a:lnSpc>
                <a:spcPct val="150000"/>
              </a:lnSpc>
              <a:buAutoNum type="arabicPeriod"/>
            </a:pPr>
            <a:r>
              <a:rPr lang="es-MX" sz="2400" dirty="0" smtClean="0">
                <a:latin typeface="Arial" panose="020B0604020202020204" pitchFamily="34" charset="0"/>
                <a:cs typeface="Arial" panose="020B0604020202020204" pitchFamily="34" charset="0"/>
              </a:rPr>
              <a:t>Identificación </a:t>
            </a:r>
            <a:r>
              <a:rPr lang="es-MX" sz="2400" dirty="0">
                <a:latin typeface="Arial" panose="020B0604020202020204" pitchFamily="34" charset="0"/>
                <a:cs typeface="Arial" panose="020B0604020202020204" pitchFamily="34" charset="0"/>
              </a:rPr>
              <a:t>de los elementos teóricos para fundamentar el </a:t>
            </a:r>
            <a:r>
              <a:rPr lang="es-MX" sz="2400" dirty="0" smtClean="0">
                <a:latin typeface="Arial" panose="020B0604020202020204" pitchFamily="34" charset="0"/>
                <a:cs typeface="Arial" panose="020B0604020202020204" pitchFamily="34" charset="0"/>
              </a:rPr>
              <a:t>problema.</a:t>
            </a:r>
          </a:p>
          <a:p>
            <a:pPr marL="457200" indent="-457200" algn="just">
              <a:lnSpc>
                <a:spcPct val="150000"/>
              </a:lnSpc>
              <a:buFont typeface="+mj-lt"/>
              <a:buAutoNum type="arabicPeriod"/>
            </a:pPr>
            <a:endParaRPr lang="es-MX" sz="2400" dirty="0">
              <a:latin typeface="Arial" panose="020B0604020202020204" pitchFamily="34" charset="0"/>
              <a:cs typeface="Arial" panose="020B0604020202020204" pitchFamily="34" charset="0"/>
            </a:endParaRPr>
          </a:p>
          <a:p>
            <a:pPr marL="457200" indent="-457200" algn="just">
              <a:lnSpc>
                <a:spcPct val="150000"/>
              </a:lnSpc>
              <a:buFont typeface="+mj-lt"/>
              <a:buAutoNum type="arabicPeriod"/>
            </a:pPr>
            <a:r>
              <a:rPr lang="es-MX" sz="2400" dirty="0" smtClean="0">
                <a:latin typeface="Arial" panose="020B0604020202020204" pitchFamily="34" charset="0"/>
                <a:cs typeface="Arial" panose="020B0604020202020204" pitchFamily="34" charset="0"/>
              </a:rPr>
              <a:t>Selección </a:t>
            </a:r>
            <a:r>
              <a:rPr lang="es-MX" sz="2400" dirty="0">
                <a:latin typeface="Arial" panose="020B0604020202020204" pitchFamily="34" charset="0"/>
                <a:cs typeface="Arial" panose="020B0604020202020204" pitchFamily="34" charset="0"/>
              </a:rPr>
              <a:t>de las variables principales. o sea, los elementos más importantes para el estudio del </a:t>
            </a:r>
            <a:r>
              <a:rPr lang="es-MX" sz="2400" dirty="0" smtClean="0">
                <a:latin typeface="Arial" panose="020B0604020202020204" pitchFamily="34" charset="0"/>
                <a:cs typeface="Arial" panose="020B0604020202020204" pitchFamily="34" charset="0"/>
              </a:rPr>
              <a:t>problema.</a:t>
            </a:r>
            <a:endParaRPr lang="es-MX" sz="2400" dirty="0">
              <a:latin typeface="Arial" panose="020B0604020202020204" pitchFamily="34" charset="0"/>
              <a:cs typeface="Arial" panose="020B0604020202020204" pitchFamily="34" charset="0"/>
            </a:endParaRPr>
          </a:p>
        </p:txBody>
      </p:sp>
      <p:sp>
        <p:nvSpPr>
          <p:cNvPr id="3" name="Rectángulo 2"/>
          <p:cNvSpPr/>
          <p:nvPr/>
        </p:nvSpPr>
        <p:spPr>
          <a:xfrm>
            <a:off x="1979712" y="620688"/>
            <a:ext cx="6350159" cy="954107"/>
          </a:xfrm>
          <a:prstGeom prst="rect">
            <a:avLst/>
          </a:prstGeom>
        </p:spPr>
        <p:txBody>
          <a:bodyPr wrap="square">
            <a:spAutoFit/>
          </a:bodyPr>
          <a:lstStyle/>
          <a:p>
            <a:pPr algn="ctr"/>
            <a:r>
              <a:rPr lang="es-MX" sz="2800" b="1" dirty="0">
                <a:latin typeface="Arial" panose="020B0604020202020204" pitchFamily="34" charset="0"/>
                <a:cs typeface="Arial" panose="020B0604020202020204" pitchFamily="34" charset="0"/>
              </a:rPr>
              <a:t>Pasos para la elaboración del marco </a:t>
            </a:r>
            <a:r>
              <a:rPr lang="es-MX" sz="2800" b="1" dirty="0" smtClean="0">
                <a:latin typeface="Arial" panose="020B0604020202020204" pitchFamily="34" charset="0"/>
                <a:cs typeface="Arial" panose="020B0604020202020204" pitchFamily="34" charset="0"/>
              </a:rPr>
              <a:t>teórico</a:t>
            </a:r>
            <a:endParaRPr lang="es-MX" sz="28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5508104" y="5157192"/>
            <a:ext cx="2151509" cy="1461167"/>
          </a:xfrm>
          <a:prstGeom prst="rect">
            <a:avLst/>
          </a:prstGeom>
        </p:spPr>
      </p:pic>
    </p:spTree>
    <p:extLst>
      <p:ext uri="{BB962C8B-B14F-4D97-AF65-F5344CB8AC3E}">
        <p14:creationId xmlns:p14="http://schemas.microsoft.com/office/powerpoint/2010/main" val="1344812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15816" y="2204864"/>
            <a:ext cx="4860539" cy="3365024"/>
          </a:xfrm>
          <a:prstGeom prst="rect">
            <a:avLst/>
          </a:prstGeom>
          <a:effectLst>
            <a:softEdge rad="635000"/>
          </a:effectLst>
        </p:spPr>
        <p:style>
          <a:lnRef idx="1">
            <a:schemeClr val="accent2"/>
          </a:lnRef>
          <a:fillRef idx="2">
            <a:schemeClr val="accent2"/>
          </a:fillRef>
          <a:effectRef idx="1">
            <a:schemeClr val="accent2"/>
          </a:effectRef>
          <a:fontRef idx="minor">
            <a:schemeClr val="dk1"/>
          </a:fontRef>
        </p:style>
        <p:txBody>
          <a:bodyPr wrap="square">
            <a:spAutoFit/>
          </a:bodyPr>
          <a:lstStyle/>
          <a:p>
            <a:pPr algn="just">
              <a:lnSpc>
                <a:spcPct val="150000"/>
              </a:lnSpc>
              <a:spcAft>
                <a:spcPts val="600"/>
              </a:spcAft>
            </a:pPr>
            <a:r>
              <a:rPr lang="es-MX" dirty="0">
                <a:latin typeface="Arial" panose="020B0604020202020204" pitchFamily="34" charset="0"/>
                <a:ea typeface="Calibri" panose="020F0502020204030204" pitchFamily="34" charset="0"/>
                <a:cs typeface="Arial" panose="020B0604020202020204" pitchFamily="34" charset="0"/>
              </a:rPr>
              <a:t> 	La mayor parte de las transparencias ponen de relieve los temas principales de los contenidos en las “notas resumidas”. En tanto que las ayudas visuales sirven para ilustrar las exposiciones. Al comienzo de la sesión de trabajo, se entregara a los estudiantes los impresos de las transparencias que serán utilizadas.</a:t>
            </a:r>
          </a:p>
        </p:txBody>
      </p:sp>
      <p:sp>
        <p:nvSpPr>
          <p:cNvPr id="3" name="Rectángulo 2"/>
          <p:cNvSpPr/>
          <p:nvPr/>
        </p:nvSpPr>
        <p:spPr>
          <a:xfrm>
            <a:off x="3635896" y="634973"/>
            <a:ext cx="3750469" cy="68505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107000"/>
              </a:lnSpc>
              <a:spcAft>
                <a:spcPts val="600"/>
              </a:spcAft>
            </a:pPr>
            <a:r>
              <a:rPr lang="es-MX" b="1" i="1" dirty="0">
                <a:latin typeface="Calibri" panose="020F0502020204030204" pitchFamily="34" charset="0"/>
                <a:ea typeface="Calibri" panose="020F0502020204030204" pitchFamily="34" charset="0"/>
                <a:cs typeface="Times New Roman" panose="02020603050405020304" pitchFamily="18" charset="0"/>
              </a:rPr>
              <a:t>GUIÓN EXPLICATIVO PARA EL EMPLEO DEL PRESENTE MATERIAL</a:t>
            </a:r>
          </a:p>
        </p:txBody>
      </p:sp>
      <p:sp>
        <p:nvSpPr>
          <p:cNvPr id="4" name="AutoShape 2" descr="Resultado de imagen para profesor"/>
          <p:cNvSpPr>
            <a:spLocks noChangeAspect="1" noChangeArrowheads="1"/>
          </p:cNvSpPr>
          <p:nvPr/>
        </p:nvSpPr>
        <p:spPr bwMode="auto">
          <a:xfrm>
            <a:off x="1259681" y="7489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sp>
        <p:nvSpPr>
          <p:cNvPr id="5" name="AutoShape 4" descr="Resultado de imagen para profesor"/>
          <p:cNvSpPr>
            <a:spLocks noChangeAspect="1" noChangeArrowheads="1"/>
          </p:cNvSpPr>
          <p:nvPr/>
        </p:nvSpPr>
        <p:spPr bwMode="auto">
          <a:xfrm>
            <a:off x="1373981" y="863204"/>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5229200"/>
            <a:ext cx="2012946" cy="1399335"/>
          </a:xfrm>
          <a:prstGeom prst="rect">
            <a:avLst/>
          </a:prstGeom>
          <a:noFill/>
          <a:ln>
            <a:noFill/>
          </a:ln>
          <a:effectLst>
            <a:softEdge rad="63500"/>
          </a:effectLst>
          <a:scene3d>
            <a:camera prst="perspectiveContrasting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5"/>
          <p:cNvPicPr>
            <a:picLocks noChangeAspect="1"/>
          </p:cNvPicPr>
          <p:nvPr/>
        </p:nvPicPr>
        <p:blipFill>
          <a:blip r:embed="rId3"/>
          <a:stretch>
            <a:fillRect/>
          </a:stretch>
        </p:blipFill>
        <p:spPr>
          <a:xfrm>
            <a:off x="470376" y="977503"/>
            <a:ext cx="2127445" cy="1587401"/>
          </a:xfrm>
          <a:prstGeom prst="rect">
            <a:avLst/>
          </a:prstGeom>
          <a:scene3d>
            <a:camera prst="isometricOffAxis1Right"/>
            <a:lightRig rig="threePt" dir="t"/>
          </a:scene3d>
        </p:spPr>
      </p:pic>
    </p:spTree>
    <p:extLst>
      <p:ext uri="{BB962C8B-B14F-4D97-AF65-F5344CB8AC3E}">
        <p14:creationId xmlns:p14="http://schemas.microsoft.com/office/powerpoint/2010/main" val="3925412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79712" y="620688"/>
            <a:ext cx="6350159" cy="954107"/>
          </a:xfrm>
          <a:prstGeom prst="rect">
            <a:avLst/>
          </a:prstGeom>
        </p:spPr>
        <p:txBody>
          <a:bodyPr wrap="square">
            <a:spAutoFit/>
          </a:bodyPr>
          <a:lstStyle/>
          <a:p>
            <a:pPr algn="ctr"/>
            <a:r>
              <a:rPr lang="es-MX" sz="2800" b="1" dirty="0">
                <a:latin typeface="Arial" panose="020B0604020202020204" pitchFamily="34" charset="0"/>
                <a:cs typeface="Arial" panose="020B0604020202020204" pitchFamily="34" charset="0"/>
              </a:rPr>
              <a:t>Pasos para la elaboración del marco </a:t>
            </a:r>
            <a:r>
              <a:rPr lang="es-MX" sz="2800" b="1" dirty="0" smtClean="0">
                <a:latin typeface="Arial" panose="020B0604020202020204" pitchFamily="34" charset="0"/>
                <a:cs typeface="Arial" panose="020B0604020202020204" pitchFamily="34" charset="0"/>
              </a:rPr>
              <a:t>teórico</a:t>
            </a:r>
            <a:endParaRPr lang="es-MX" sz="2800" b="1" dirty="0">
              <a:latin typeface="Arial" panose="020B0604020202020204" pitchFamily="34" charset="0"/>
              <a:cs typeface="Arial" panose="020B0604020202020204" pitchFamily="34" charset="0"/>
            </a:endParaRPr>
          </a:p>
        </p:txBody>
      </p:sp>
      <p:sp>
        <p:nvSpPr>
          <p:cNvPr id="3" name="Rectángulo 2"/>
          <p:cNvSpPr/>
          <p:nvPr/>
        </p:nvSpPr>
        <p:spPr>
          <a:xfrm>
            <a:off x="1403648" y="1988840"/>
            <a:ext cx="7272808" cy="3970318"/>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3. Identificar las relaciones entre las variables y enunciar las hipótesis</a:t>
            </a:r>
            <a:r>
              <a:rPr lang="es-MX" sz="2400" dirty="0" smtClean="0">
                <a:latin typeface="Arial" panose="020B0604020202020204" pitchFamily="34" charset="0"/>
                <a:cs typeface="Arial" panose="020B0604020202020204" pitchFamily="34" charset="0"/>
              </a:rPr>
              <a:t>.</a:t>
            </a:r>
          </a:p>
          <a:p>
            <a:pPr algn="just">
              <a:lnSpc>
                <a:spcPct val="150000"/>
              </a:lnSpc>
            </a:pPr>
            <a:endParaRPr lang="es-MX" sz="2400" dirty="0">
              <a:latin typeface="Arial" panose="020B0604020202020204" pitchFamily="34" charset="0"/>
              <a:cs typeface="Arial" panose="020B0604020202020204" pitchFamily="34" charset="0"/>
            </a:endParaRPr>
          </a:p>
          <a:p>
            <a:pPr algn="just">
              <a:lnSpc>
                <a:spcPct val="150000"/>
              </a:lnSpc>
            </a:pPr>
            <a:r>
              <a:rPr lang="es-MX" sz="2400" dirty="0">
                <a:latin typeface="Arial" panose="020B0604020202020204" pitchFamily="34" charset="0"/>
                <a:cs typeface="Arial" panose="020B0604020202020204" pitchFamily="34" charset="0"/>
              </a:rPr>
              <a:t>4. Esquematizar las relaciones entre </a:t>
            </a:r>
            <a:r>
              <a:rPr lang="es-MX" sz="2400" dirty="0" smtClean="0">
                <a:latin typeface="Arial" panose="020B0604020202020204" pitchFamily="34" charset="0"/>
                <a:cs typeface="Arial" panose="020B0604020202020204" pitchFamily="34" charset="0"/>
              </a:rPr>
              <a:t>variables.</a:t>
            </a:r>
          </a:p>
          <a:p>
            <a:pPr algn="just">
              <a:lnSpc>
                <a:spcPct val="150000"/>
              </a:lnSpc>
            </a:pPr>
            <a:endParaRPr lang="es-MX" sz="2400" dirty="0">
              <a:latin typeface="Arial" panose="020B0604020202020204" pitchFamily="34" charset="0"/>
              <a:cs typeface="Arial" panose="020B0604020202020204" pitchFamily="34" charset="0"/>
            </a:endParaRPr>
          </a:p>
          <a:p>
            <a:pPr algn="just">
              <a:lnSpc>
                <a:spcPct val="150000"/>
              </a:lnSpc>
            </a:pPr>
            <a:r>
              <a:rPr lang="es-MX" sz="2400" dirty="0">
                <a:latin typeface="Arial" panose="020B0604020202020204" pitchFamily="34" charset="0"/>
                <a:cs typeface="Arial" panose="020B0604020202020204" pitchFamily="34" charset="0"/>
              </a:rPr>
              <a:t>5. Elaborar el marco </a:t>
            </a:r>
            <a:r>
              <a:rPr lang="es-MX" sz="2400" dirty="0" smtClean="0">
                <a:latin typeface="Arial" panose="020B0604020202020204" pitchFamily="34" charset="0"/>
                <a:cs typeface="Arial" panose="020B0604020202020204" pitchFamily="34" charset="0"/>
              </a:rPr>
              <a:t>teórico.</a:t>
            </a:r>
          </a:p>
          <a:p>
            <a:pPr algn="just">
              <a:lnSpc>
                <a:spcPct val="150000"/>
              </a:lnSpc>
            </a:pPr>
            <a:endParaRPr lang="es-MX" sz="24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6300192" y="4725144"/>
            <a:ext cx="2145978" cy="1463167"/>
          </a:xfrm>
          <a:prstGeom prst="rect">
            <a:avLst/>
          </a:prstGeom>
        </p:spPr>
      </p:pic>
    </p:spTree>
    <p:extLst>
      <p:ext uri="{BB962C8B-B14F-4D97-AF65-F5344CB8AC3E}">
        <p14:creationId xmlns:p14="http://schemas.microsoft.com/office/powerpoint/2010/main" val="858740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35696" y="1772816"/>
            <a:ext cx="6336704" cy="4247317"/>
          </a:xfrm>
          <a:prstGeom prst="rect">
            <a:avLst/>
          </a:prstGeom>
        </p:spPr>
        <p:txBody>
          <a:bodyPr wrap="square">
            <a:spAutoFit/>
          </a:bodyPr>
          <a:lstStyle/>
          <a:p>
            <a:pPr marL="342900" indent="-342900" algn="just">
              <a:lnSpc>
                <a:spcPct val="150000"/>
              </a:lnSpc>
              <a:buFont typeface="Wingdings" panose="05000000000000000000" pitchFamily="2" charset="2"/>
              <a:buChar char="v"/>
            </a:pPr>
            <a:r>
              <a:rPr lang="es-MX" sz="2000" dirty="0" smtClean="0">
                <a:latin typeface="Arial" panose="020B0604020202020204" pitchFamily="34" charset="0"/>
                <a:cs typeface="Arial" panose="020B0604020202020204" pitchFamily="34" charset="0"/>
              </a:rPr>
              <a:t>Diferentes teorías relacionadas con el problema.</a:t>
            </a:r>
          </a:p>
          <a:p>
            <a:pPr algn="just">
              <a:lnSpc>
                <a:spcPct val="150000"/>
              </a:lnSpc>
            </a:pPr>
            <a:endParaRPr lang="es-MX" sz="2000" dirty="0" smtClean="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v"/>
            </a:pPr>
            <a:r>
              <a:rPr lang="es-MX" sz="2000" dirty="0" smtClean="0">
                <a:latin typeface="Arial" panose="020B0604020202020204" pitchFamily="34" charset="0"/>
                <a:cs typeface="Arial" panose="020B0604020202020204" pitchFamily="34" charset="0"/>
              </a:rPr>
              <a:t>Diferentes investigaciones  relacionadas con el problema.</a:t>
            </a:r>
          </a:p>
          <a:p>
            <a:pPr algn="just">
              <a:lnSpc>
                <a:spcPct val="150000"/>
              </a:lnSpc>
            </a:pPr>
            <a:endParaRPr lang="es-MX" sz="2000" dirty="0" smtClean="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v"/>
            </a:pPr>
            <a:r>
              <a:rPr lang="es-MX" sz="2000" dirty="0" smtClean="0">
                <a:latin typeface="Arial" panose="020B0604020202020204" pitchFamily="34" charset="0"/>
                <a:cs typeface="Arial" panose="020B0604020202020204" pitchFamily="34" charset="0"/>
              </a:rPr>
              <a:t>Datos estadísticos del problema.</a:t>
            </a:r>
          </a:p>
          <a:p>
            <a:pPr algn="just">
              <a:lnSpc>
                <a:spcPct val="150000"/>
              </a:lnSpc>
            </a:pPr>
            <a:endParaRPr lang="es-MX" sz="2000" dirty="0" smtClean="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v"/>
            </a:pPr>
            <a:r>
              <a:rPr lang="es-MX" sz="2000" dirty="0" smtClean="0">
                <a:latin typeface="Arial" panose="020B0604020202020204" pitchFamily="34" charset="0"/>
                <a:cs typeface="Arial" panose="020B0604020202020204" pitchFamily="34" charset="0"/>
              </a:rPr>
              <a:t>Todos los elementos deben estar relacionados con el problema de estudio y sus objetivos </a:t>
            </a:r>
            <a:endParaRPr lang="es-MX" sz="2000" dirty="0">
              <a:latin typeface="Arial" panose="020B0604020202020204" pitchFamily="34" charset="0"/>
              <a:cs typeface="Arial" panose="020B0604020202020204" pitchFamily="34" charset="0"/>
            </a:endParaRPr>
          </a:p>
        </p:txBody>
      </p:sp>
      <p:sp>
        <p:nvSpPr>
          <p:cNvPr id="3" name="Rectángulo 2"/>
          <p:cNvSpPr/>
          <p:nvPr/>
        </p:nvSpPr>
        <p:spPr>
          <a:xfrm>
            <a:off x="1547664" y="548680"/>
            <a:ext cx="6624736" cy="830997"/>
          </a:xfrm>
          <a:prstGeom prst="rect">
            <a:avLst/>
          </a:prstGeom>
        </p:spPr>
        <p:txBody>
          <a:bodyPr wrap="square">
            <a:spAutoFit/>
          </a:bodyPr>
          <a:lstStyle/>
          <a:p>
            <a:pPr algn="just"/>
            <a:r>
              <a:rPr lang="es-MX" sz="2400" b="1" i="1" dirty="0">
                <a:latin typeface="Arial" panose="020B0604020202020204" pitchFamily="34" charset="0"/>
                <a:cs typeface="Arial" panose="020B0604020202020204" pitchFamily="34" charset="0"/>
              </a:rPr>
              <a:t>E</a:t>
            </a:r>
            <a:r>
              <a:rPr lang="es-MX" sz="2400" b="1" i="1" dirty="0" smtClean="0">
                <a:latin typeface="Arial" panose="020B0604020202020204" pitchFamily="34" charset="0"/>
                <a:cs typeface="Arial" panose="020B0604020202020204" pitchFamily="34" charset="0"/>
              </a:rPr>
              <a:t>lementos </a:t>
            </a:r>
            <a:r>
              <a:rPr lang="es-MX" sz="2400" b="1" i="1" dirty="0">
                <a:latin typeface="Arial" panose="020B0604020202020204" pitchFamily="34" charset="0"/>
                <a:cs typeface="Arial" panose="020B0604020202020204" pitchFamily="34" charset="0"/>
              </a:rPr>
              <a:t>teóricos que fundamentan el problema  </a:t>
            </a:r>
          </a:p>
        </p:txBody>
      </p:sp>
      <p:pic>
        <p:nvPicPr>
          <p:cNvPr id="4" name="Imagen 3"/>
          <p:cNvPicPr>
            <a:picLocks noChangeAspect="1"/>
          </p:cNvPicPr>
          <p:nvPr/>
        </p:nvPicPr>
        <p:blipFill>
          <a:blip r:embed="rId2"/>
          <a:stretch>
            <a:fillRect/>
          </a:stretch>
        </p:blipFill>
        <p:spPr>
          <a:xfrm>
            <a:off x="6588224" y="3573016"/>
            <a:ext cx="2047875" cy="1219200"/>
          </a:xfrm>
          <a:prstGeom prst="rect">
            <a:avLst/>
          </a:prstGeom>
        </p:spPr>
      </p:pic>
    </p:spTree>
    <p:extLst>
      <p:ext uri="{BB962C8B-B14F-4D97-AF65-F5344CB8AC3E}">
        <p14:creationId xmlns:p14="http://schemas.microsoft.com/office/powerpoint/2010/main" val="13392535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63688" y="2413338"/>
            <a:ext cx="6912768" cy="3539430"/>
          </a:xfrm>
          <a:prstGeom prst="rect">
            <a:avLst/>
          </a:prstGeom>
        </p:spPr>
        <p:txBody>
          <a:bodyPr wrap="square">
            <a:spAutoFit/>
          </a:bodyPr>
          <a:lstStyle/>
          <a:p>
            <a:pPr marL="285750" indent="-285750" algn="just">
              <a:buFont typeface="Arial" panose="020B0604020202020204" pitchFamily="34" charset="0"/>
              <a:buChar char="•"/>
            </a:pPr>
            <a:r>
              <a:rPr lang="es-MX" sz="2800" dirty="0" smtClean="0">
                <a:latin typeface="Arial" panose="020B0604020202020204" pitchFamily="34" charset="0"/>
                <a:cs typeface="Arial" panose="020B0604020202020204" pitchFamily="34" charset="0"/>
              </a:rPr>
              <a:t>Selección </a:t>
            </a:r>
            <a:r>
              <a:rPr lang="es-MX" sz="2800" dirty="0">
                <a:latin typeface="Arial" panose="020B0604020202020204" pitchFamily="34" charset="0"/>
                <a:cs typeface="Arial" panose="020B0604020202020204" pitchFamily="34" charset="0"/>
              </a:rPr>
              <a:t>de la variables  central y </a:t>
            </a:r>
            <a:r>
              <a:rPr lang="es-MX" sz="2800" dirty="0" smtClean="0">
                <a:latin typeface="Arial" panose="020B0604020202020204" pitchFamily="34" charset="0"/>
                <a:cs typeface="Arial" panose="020B0604020202020204" pitchFamily="34" charset="0"/>
              </a:rPr>
              <a:t>secundarias.</a:t>
            </a:r>
          </a:p>
          <a:p>
            <a:pPr algn="just"/>
            <a:endParaRPr lang="es-MX" sz="28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800" dirty="0" smtClean="0">
                <a:latin typeface="Arial" panose="020B0604020202020204" pitchFamily="34" charset="0"/>
                <a:cs typeface="Arial" panose="020B0604020202020204" pitchFamily="34" charset="0"/>
              </a:rPr>
              <a:t>Variable </a:t>
            </a:r>
            <a:r>
              <a:rPr lang="es-MX" sz="2800" dirty="0">
                <a:latin typeface="Arial" panose="020B0604020202020204" pitchFamily="34" charset="0"/>
                <a:cs typeface="Arial" panose="020B0604020202020204" pitchFamily="34" charset="0"/>
              </a:rPr>
              <a:t>dependiente  se refiere básicamente al </a:t>
            </a:r>
            <a:r>
              <a:rPr lang="es-MX" sz="2800" dirty="0" smtClean="0">
                <a:latin typeface="Arial" panose="020B0604020202020204" pitchFamily="34" charset="0"/>
                <a:cs typeface="Arial" panose="020B0604020202020204" pitchFamily="34" charset="0"/>
              </a:rPr>
              <a:t>problema. </a:t>
            </a:r>
          </a:p>
          <a:p>
            <a:pPr algn="just"/>
            <a:endParaRPr lang="es-MX" sz="28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800" dirty="0">
                <a:latin typeface="Arial" panose="020B0604020202020204" pitchFamily="34" charset="0"/>
                <a:cs typeface="Arial" panose="020B0604020202020204" pitchFamily="34" charset="0"/>
              </a:rPr>
              <a:t>V</a:t>
            </a:r>
            <a:r>
              <a:rPr lang="es-MX" sz="2800" dirty="0" smtClean="0">
                <a:latin typeface="Arial" panose="020B0604020202020204" pitchFamily="34" charset="0"/>
                <a:cs typeface="Arial" panose="020B0604020202020204" pitchFamily="34" charset="0"/>
              </a:rPr>
              <a:t>ariables </a:t>
            </a:r>
            <a:r>
              <a:rPr lang="es-MX" sz="2800" dirty="0">
                <a:latin typeface="Arial" panose="020B0604020202020204" pitchFamily="34" charset="0"/>
                <a:cs typeface="Arial" panose="020B0604020202020204" pitchFamily="34" charset="0"/>
              </a:rPr>
              <a:t>independientes  ayudan a explicar y analizar el problema.</a:t>
            </a:r>
          </a:p>
        </p:txBody>
      </p:sp>
      <p:sp>
        <p:nvSpPr>
          <p:cNvPr id="3" name="Rectángulo 2"/>
          <p:cNvSpPr/>
          <p:nvPr/>
        </p:nvSpPr>
        <p:spPr>
          <a:xfrm>
            <a:off x="2555776" y="548680"/>
            <a:ext cx="4572000" cy="1200329"/>
          </a:xfrm>
          <a:prstGeom prst="rect">
            <a:avLst/>
          </a:prstGeom>
        </p:spPr>
        <p:txBody>
          <a:bodyPr>
            <a:spAutoFit/>
          </a:bodyPr>
          <a:lstStyle/>
          <a:p>
            <a:pPr algn="ctr"/>
            <a:r>
              <a:rPr lang="es-MX" sz="2400" b="1" dirty="0">
                <a:latin typeface="Arial" panose="020B0604020202020204" pitchFamily="34" charset="0"/>
                <a:cs typeface="Arial" panose="020B0604020202020204" pitchFamily="34" charset="0"/>
              </a:rPr>
              <a:t>Variables principales o elementos importantes para el estudio del problema</a:t>
            </a:r>
          </a:p>
        </p:txBody>
      </p:sp>
      <p:pic>
        <p:nvPicPr>
          <p:cNvPr id="4" name="Imagen 3"/>
          <p:cNvPicPr>
            <a:picLocks noChangeAspect="1"/>
          </p:cNvPicPr>
          <p:nvPr/>
        </p:nvPicPr>
        <p:blipFill>
          <a:blip r:embed="rId2"/>
          <a:stretch>
            <a:fillRect/>
          </a:stretch>
        </p:blipFill>
        <p:spPr>
          <a:xfrm>
            <a:off x="479164" y="529809"/>
            <a:ext cx="2047875" cy="1219200"/>
          </a:xfrm>
          <a:prstGeom prst="rect">
            <a:avLst/>
          </a:prstGeom>
        </p:spPr>
      </p:pic>
    </p:spTree>
    <p:extLst>
      <p:ext uri="{BB962C8B-B14F-4D97-AF65-F5344CB8AC3E}">
        <p14:creationId xmlns:p14="http://schemas.microsoft.com/office/powerpoint/2010/main" val="821289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83668" y="2060848"/>
            <a:ext cx="6984776" cy="3785652"/>
          </a:xfrm>
          <a:prstGeom prst="rect">
            <a:avLst/>
          </a:prstGeom>
        </p:spPr>
        <p:txBody>
          <a:bodyPr wrap="square">
            <a:spAutoFit/>
          </a:bodyPr>
          <a:lstStyle/>
          <a:p>
            <a:pPr marL="285750" indent="-28575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P</a:t>
            </a:r>
            <a:r>
              <a:rPr lang="es-MX" sz="2400" dirty="0" smtClean="0">
                <a:latin typeface="Arial" panose="020B0604020202020204" pitchFamily="34" charset="0"/>
                <a:cs typeface="Arial" panose="020B0604020202020204" pitchFamily="34" charset="0"/>
              </a:rPr>
              <a:t>ostular </a:t>
            </a:r>
            <a:r>
              <a:rPr lang="es-MX" sz="2400" dirty="0">
                <a:latin typeface="Arial" panose="020B0604020202020204" pitchFamily="34" charset="0"/>
                <a:cs typeface="Arial" panose="020B0604020202020204" pitchFamily="34" charset="0"/>
              </a:rPr>
              <a:t>las </a:t>
            </a:r>
            <a:r>
              <a:rPr lang="es-MX" sz="2400" dirty="0" smtClean="0">
                <a:latin typeface="Arial" panose="020B0604020202020204" pitchFamily="34" charset="0"/>
                <a:cs typeface="Arial" panose="020B0604020202020204" pitchFamily="34" charset="0"/>
              </a:rPr>
              <a:t>hipótesis.</a:t>
            </a:r>
          </a:p>
          <a:p>
            <a:pPr algn="just"/>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Describir </a:t>
            </a:r>
            <a:r>
              <a:rPr lang="es-MX" sz="2400" dirty="0">
                <a:latin typeface="Arial" panose="020B0604020202020204" pitchFamily="34" charset="0"/>
                <a:cs typeface="Arial" panose="020B0604020202020204" pitchFamily="34" charset="0"/>
              </a:rPr>
              <a:t>las relaciones entre las variables </a:t>
            </a:r>
            <a:r>
              <a:rPr lang="es-MX" sz="2400" dirty="0" smtClean="0">
                <a:latin typeface="Arial" panose="020B0604020202020204" pitchFamily="34" charset="0"/>
                <a:cs typeface="Arial" panose="020B0604020202020204" pitchFamily="34" charset="0"/>
              </a:rPr>
              <a:t>identificadas.</a:t>
            </a:r>
          </a:p>
          <a:p>
            <a:pPr algn="just"/>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I</a:t>
            </a:r>
            <a:r>
              <a:rPr lang="es-MX" sz="2400" dirty="0" smtClean="0">
                <a:latin typeface="Arial" panose="020B0604020202020204" pitchFamily="34" charset="0"/>
                <a:cs typeface="Arial" panose="020B0604020202020204" pitchFamily="34" charset="0"/>
              </a:rPr>
              <a:t>dentificar </a:t>
            </a:r>
            <a:r>
              <a:rPr lang="es-MX" sz="2400" dirty="0">
                <a:latin typeface="Arial" panose="020B0604020202020204" pitchFamily="34" charset="0"/>
                <a:cs typeface="Arial" panose="020B0604020202020204" pitchFamily="34" charset="0"/>
              </a:rPr>
              <a:t>como contenido de las hipótesis las suposiciones, proposiciones, explicaciones y respuestas a hechos y fenómenos del </a:t>
            </a:r>
            <a:r>
              <a:rPr lang="es-MX" sz="2400" dirty="0" smtClean="0">
                <a:latin typeface="Arial" panose="020B0604020202020204" pitchFamily="34" charset="0"/>
                <a:cs typeface="Arial" panose="020B0604020202020204" pitchFamily="34" charset="0"/>
              </a:rPr>
              <a:t>problema.</a:t>
            </a:r>
          </a:p>
          <a:p>
            <a:pPr algn="just"/>
            <a:endParaRPr lang="es-MX" sz="2400" dirty="0">
              <a:latin typeface="Arial" panose="020B0604020202020204" pitchFamily="34" charset="0"/>
              <a:cs typeface="Arial" panose="020B0604020202020204" pitchFamily="34" charset="0"/>
            </a:endParaRPr>
          </a:p>
        </p:txBody>
      </p:sp>
      <p:sp>
        <p:nvSpPr>
          <p:cNvPr id="3" name="Rectángulo 2"/>
          <p:cNvSpPr/>
          <p:nvPr/>
        </p:nvSpPr>
        <p:spPr>
          <a:xfrm>
            <a:off x="1763688" y="548680"/>
            <a:ext cx="6624736" cy="954107"/>
          </a:xfrm>
          <a:prstGeom prst="rect">
            <a:avLst/>
          </a:prstGeom>
        </p:spPr>
        <p:txBody>
          <a:bodyPr wrap="square">
            <a:spAutoFit/>
          </a:bodyPr>
          <a:lstStyle/>
          <a:p>
            <a:pPr algn="ctr"/>
            <a:r>
              <a:rPr lang="es-MX" sz="2800" b="1" i="1" dirty="0">
                <a:latin typeface="Arial" panose="020B0604020202020204" pitchFamily="34" charset="0"/>
                <a:cs typeface="Arial" panose="020B0604020202020204" pitchFamily="34" charset="0"/>
              </a:rPr>
              <a:t>Relación entre las variables y enunciar las hipótesis</a:t>
            </a:r>
          </a:p>
        </p:txBody>
      </p:sp>
      <p:pic>
        <p:nvPicPr>
          <p:cNvPr id="4" name="Imagen 3"/>
          <p:cNvPicPr>
            <a:picLocks noChangeAspect="1"/>
          </p:cNvPicPr>
          <p:nvPr/>
        </p:nvPicPr>
        <p:blipFill>
          <a:blip r:embed="rId2"/>
          <a:stretch>
            <a:fillRect/>
          </a:stretch>
        </p:blipFill>
        <p:spPr>
          <a:xfrm>
            <a:off x="4499992" y="5301208"/>
            <a:ext cx="2047875" cy="1219200"/>
          </a:xfrm>
          <a:prstGeom prst="rect">
            <a:avLst/>
          </a:prstGeom>
        </p:spPr>
      </p:pic>
    </p:spTree>
    <p:extLst>
      <p:ext uri="{BB962C8B-B14F-4D97-AF65-F5344CB8AC3E}">
        <p14:creationId xmlns:p14="http://schemas.microsoft.com/office/powerpoint/2010/main" val="10786029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79712" y="2420888"/>
            <a:ext cx="6192688" cy="2554545"/>
          </a:xfrm>
          <a:prstGeom prst="rect">
            <a:avLst/>
          </a:prstGeom>
        </p:spPr>
        <p:txBody>
          <a:bodyPr wrap="square">
            <a:spAutoFit/>
          </a:bodyPr>
          <a:lstStyle/>
          <a:p>
            <a:pPr marL="285750" indent="-285750" algn="just">
              <a:buFont typeface="Wingdings" panose="05000000000000000000" pitchFamily="2" charset="2"/>
              <a:buChar char="ü"/>
            </a:pPr>
            <a:r>
              <a:rPr lang="es-MX" sz="3200" dirty="0" smtClean="0">
                <a:latin typeface="Arial" panose="020B0604020202020204" pitchFamily="34" charset="0"/>
                <a:cs typeface="Arial" panose="020B0604020202020204" pitchFamily="34" charset="0"/>
              </a:rPr>
              <a:t>Visión del conjunto de las relaciones entre variables.</a:t>
            </a:r>
          </a:p>
          <a:p>
            <a:pPr algn="just"/>
            <a:endParaRPr lang="es-MX" sz="3200" dirty="0" smtClean="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MX" sz="3200" dirty="0" smtClean="0">
                <a:latin typeface="Arial" panose="020B0604020202020204" pitchFamily="34" charset="0"/>
                <a:cs typeface="Arial" panose="020B0604020202020204" pitchFamily="34" charset="0"/>
              </a:rPr>
              <a:t>Facilita la elaboración del marco teórico</a:t>
            </a:r>
            <a:endParaRPr lang="es-MX" sz="3200" dirty="0">
              <a:latin typeface="Arial" panose="020B0604020202020204" pitchFamily="34" charset="0"/>
              <a:cs typeface="Arial" panose="020B0604020202020204" pitchFamily="34" charset="0"/>
            </a:endParaRPr>
          </a:p>
        </p:txBody>
      </p:sp>
      <p:sp>
        <p:nvSpPr>
          <p:cNvPr id="3" name="Rectángulo 2"/>
          <p:cNvSpPr/>
          <p:nvPr/>
        </p:nvSpPr>
        <p:spPr>
          <a:xfrm>
            <a:off x="2195736" y="476672"/>
            <a:ext cx="5760640" cy="1077218"/>
          </a:xfrm>
          <a:prstGeom prst="rect">
            <a:avLst/>
          </a:prstGeom>
        </p:spPr>
        <p:txBody>
          <a:bodyPr wrap="square">
            <a:spAutoFit/>
          </a:bodyPr>
          <a:lstStyle/>
          <a:p>
            <a:pPr algn="ctr"/>
            <a:r>
              <a:rPr lang="es-MX" sz="3200" b="1" dirty="0">
                <a:latin typeface="Arial" panose="020B0604020202020204" pitchFamily="34" charset="0"/>
                <a:cs typeface="Arial" panose="020B0604020202020204" pitchFamily="34" charset="0"/>
              </a:rPr>
              <a:t>Apoyo del esquema de las relaciones entre variables</a:t>
            </a:r>
          </a:p>
        </p:txBody>
      </p:sp>
      <p:pic>
        <p:nvPicPr>
          <p:cNvPr id="4" name="Imagen 3"/>
          <p:cNvPicPr>
            <a:picLocks noChangeAspect="1"/>
          </p:cNvPicPr>
          <p:nvPr/>
        </p:nvPicPr>
        <p:blipFill>
          <a:blip r:embed="rId2"/>
          <a:stretch>
            <a:fillRect/>
          </a:stretch>
        </p:blipFill>
        <p:spPr>
          <a:xfrm>
            <a:off x="5314171" y="4797152"/>
            <a:ext cx="2619375" cy="1743075"/>
          </a:xfrm>
          <a:prstGeom prst="rect">
            <a:avLst/>
          </a:prstGeom>
        </p:spPr>
      </p:pic>
    </p:spTree>
    <p:extLst>
      <p:ext uri="{BB962C8B-B14F-4D97-AF65-F5344CB8AC3E}">
        <p14:creationId xmlns:p14="http://schemas.microsoft.com/office/powerpoint/2010/main" val="1236985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15616" y="1859340"/>
            <a:ext cx="7416824" cy="4154984"/>
          </a:xfrm>
          <a:prstGeom prst="rect">
            <a:avLst/>
          </a:prstGeom>
        </p:spPr>
        <p:txBody>
          <a:bodyPr wrap="square">
            <a:spAutoFit/>
          </a:bodyPr>
          <a:lstStyle/>
          <a:p>
            <a:pPr marL="285750" indent="-285750" algn="just">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Descripción </a:t>
            </a:r>
            <a:r>
              <a:rPr lang="es-MX" sz="2400" dirty="0">
                <a:latin typeface="Arial" panose="020B0604020202020204" pitchFamily="34" charset="0"/>
                <a:cs typeface="Arial" panose="020B0604020202020204" pitchFamily="34" charset="0"/>
              </a:rPr>
              <a:t>general del problema y los elementos teóricos relativos al </a:t>
            </a:r>
            <a:r>
              <a:rPr lang="es-MX" sz="2400" dirty="0" smtClean="0">
                <a:latin typeface="Arial" panose="020B0604020202020204" pitchFamily="34" charset="0"/>
                <a:cs typeface="Arial" panose="020B0604020202020204" pitchFamily="34" charset="0"/>
              </a:rPr>
              <a:t>mismo.</a:t>
            </a:r>
          </a:p>
          <a:p>
            <a:pPr algn="just"/>
            <a:endParaRPr lang="es-MX" sz="2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sz="2400" dirty="0">
                <a:latin typeface="Arial" panose="020B0604020202020204" pitchFamily="34" charset="0"/>
                <a:cs typeface="Arial" panose="020B0604020202020204" pitchFamily="34" charset="0"/>
              </a:rPr>
              <a:t>I</a:t>
            </a:r>
            <a:r>
              <a:rPr lang="es-MX" sz="2400" dirty="0" smtClean="0">
                <a:latin typeface="Arial" panose="020B0604020202020204" pitchFamily="34" charset="0"/>
                <a:cs typeface="Arial" panose="020B0604020202020204" pitchFamily="34" charset="0"/>
              </a:rPr>
              <a:t>nclusión </a:t>
            </a:r>
            <a:r>
              <a:rPr lang="es-MX" sz="2400" dirty="0">
                <a:latin typeface="Arial" panose="020B0604020202020204" pitchFamily="34" charset="0"/>
                <a:cs typeface="Arial" panose="020B0604020202020204" pitchFamily="34" charset="0"/>
              </a:rPr>
              <a:t>de las variables conceptuales, en un nivel de generalidad, explicando ampliamente la relación planteada en las hipótesis, redactadas en un estilo positivo y no esquemático</a:t>
            </a:r>
            <a:r>
              <a:rPr lang="es-MX" sz="2400" dirty="0" smtClean="0">
                <a:latin typeface="Arial" panose="020B0604020202020204" pitchFamily="34" charset="0"/>
                <a:cs typeface="Arial" panose="020B0604020202020204" pitchFamily="34" charset="0"/>
              </a:rPr>
              <a:t>.</a:t>
            </a:r>
          </a:p>
          <a:p>
            <a:pPr algn="just"/>
            <a:endParaRPr lang="es-MX" sz="2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sz="2400" dirty="0">
                <a:latin typeface="Arial" panose="020B0604020202020204" pitchFamily="34" charset="0"/>
                <a:cs typeface="Arial" panose="020B0604020202020204" pitchFamily="34" charset="0"/>
              </a:rPr>
              <a:t>I</a:t>
            </a:r>
            <a:r>
              <a:rPr lang="es-MX" sz="2400" dirty="0" smtClean="0">
                <a:latin typeface="Arial" panose="020B0604020202020204" pitchFamily="34" charset="0"/>
                <a:cs typeface="Arial" panose="020B0604020202020204" pitchFamily="34" charset="0"/>
              </a:rPr>
              <a:t>nclusión </a:t>
            </a:r>
            <a:r>
              <a:rPr lang="es-MX" sz="2400" dirty="0">
                <a:latin typeface="Arial" panose="020B0604020202020204" pitchFamily="34" charset="0"/>
                <a:cs typeface="Arial" panose="020B0604020202020204" pitchFamily="34" charset="0"/>
              </a:rPr>
              <a:t>del esquema de relación de las variables, si el investigador lo considera necesario o si contribuye a aclarar el marco teórico.</a:t>
            </a:r>
          </a:p>
        </p:txBody>
      </p:sp>
      <p:sp>
        <p:nvSpPr>
          <p:cNvPr id="3" name="Rectángulo 2"/>
          <p:cNvSpPr/>
          <p:nvPr/>
        </p:nvSpPr>
        <p:spPr>
          <a:xfrm>
            <a:off x="2286000" y="620688"/>
            <a:ext cx="5436104" cy="523220"/>
          </a:xfrm>
          <a:prstGeom prst="rect">
            <a:avLst/>
          </a:prstGeom>
        </p:spPr>
        <p:txBody>
          <a:bodyPr wrap="none">
            <a:spAutoFit/>
          </a:bodyPr>
          <a:lstStyle/>
          <a:p>
            <a:r>
              <a:rPr lang="es-MX" sz="2800" b="1" dirty="0">
                <a:latin typeface="Arial" panose="020B0604020202020204" pitchFamily="34" charset="0"/>
                <a:cs typeface="Arial" panose="020B0604020202020204" pitchFamily="34" charset="0"/>
              </a:rPr>
              <a:t>Elaboración del marco teórico </a:t>
            </a:r>
          </a:p>
        </p:txBody>
      </p:sp>
      <p:pic>
        <p:nvPicPr>
          <p:cNvPr id="4" name="Imagen 3"/>
          <p:cNvPicPr>
            <a:picLocks noChangeAspect="1"/>
          </p:cNvPicPr>
          <p:nvPr/>
        </p:nvPicPr>
        <p:blipFill>
          <a:blip r:embed="rId2"/>
          <a:stretch>
            <a:fillRect/>
          </a:stretch>
        </p:blipFill>
        <p:spPr>
          <a:xfrm>
            <a:off x="67866" y="260648"/>
            <a:ext cx="2095500" cy="1390650"/>
          </a:xfrm>
          <a:prstGeom prst="rect">
            <a:avLst/>
          </a:prstGeom>
        </p:spPr>
      </p:pic>
    </p:spTree>
    <p:extLst>
      <p:ext uri="{BB962C8B-B14F-4D97-AF65-F5344CB8AC3E}">
        <p14:creationId xmlns:p14="http://schemas.microsoft.com/office/powerpoint/2010/main" val="34016162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19672" y="1556792"/>
            <a:ext cx="6569695" cy="4524315"/>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1.- Ayuda a prevenir errores que se han cometido en otros estudios.</a:t>
            </a:r>
          </a:p>
          <a:p>
            <a:pPr algn="just">
              <a:lnSpc>
                <a:spcPct val="150000"/>
              </a:lnSpc>
            </a:pPr>
            <a:endParaRPr lang="es-MX" sz="2400" dirty="0" smtClean="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2.- Orienta sobre cómo ha de llevarse a cabo el estudio.</a:t>
            </a:r>
          </a:p>
          <a:p>
            <a:pPr algn="just">
              <a:lnSpc>
                <a:spcPct val="150000"/>
              </a:lnSpc>
            </a:pPr>
            <a:endParaRPr lang="es-MX" sz="2400" dirty="0" smtClean="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3.-Amplia el horizonte del estudio y guía al investigador para que éste se centre.</a:t>
            </a:r>
          </a:p>
        </p:txBody>
      </p:sp>
      <p:sp>
        <p:nvSpPr>
          <p:cNvPr id="3" name="Rectángulo 2"/>
          <p:cNvSpPr/>
          <p:nvPr/>
        </p:nvSpPr>
        <p:spPr>
          <a:xfrm>
            <a:off x="2627784" y="548680"/>
            <a:ext cx="5078634" cy="523220"/>
          </a:xfrm>
          <a:prstGeom prst="rect">
            <a:avLst/>
          </a:prstGeom>
        </p:spPr>
        <p:txBody>
          <a:bodyPr wrap="none">
            <a:spAutoFit/>
          </a:bodyPr>
          <a:lstStyle/>
          <a:p>
            <a:r>
              <a:rPr lang="es-MX" sz="2800" b="1" i="1" dirty="0">
                <a:latin typeface="Arial" panose="020B0604020202020204" pitchFamily="34" charset="0"/>
                <a:cs typeface="Arial" panose="020B0604020202020204" pitchFamily="34" charset="0"/>
              </a:rPr>
              <a:t>Funciones del marco teórico</a:t>
            </a:r>
          </a:p>
        </p:txBody>
      </p:sp>
      <p:pic>
        <p:nvPicPr>
          <p:cNvPr id="4" name="Imagen 3"/>
          <p:cNvPicPr>
            <a:picLocks noChangeAspect="1"/>
          </p:cNvPicPr>
          <p:nvPr/>
        </p:nvPicPr>
        <p:blipFill>
          <a:blip r:embed="rId2"/>
          <a:stretch>
            <a:fillRect/>
          </a:stretch>
        </p:blipFill>
        <p:spPr>
          <a:xfrm>
            <a:off x="22830" y="243552"/>
            <a:ext cx="2571750" cy="1133475"/>
          </a:xfrm>
          <a:prstGeom prst="rect">
            <a:avLst/>
          </a:prstGeom>
        </p:spPr>
      </p:pic>
    </p:spTree>
    <p:extLst>
      <p:ext uri="{BB962C8B-B14F-4D97-AF65-F5344CB8AC3E}">
        <p14:creationId xmlns:p14="http://schemas.microsoft.com/office/powerpoint/2010/main" val="30632240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54002" y="692696"/>
            <a:ext cx="5761514" cy="584775"/>
          </a:xfrm>
          <a:prstGeom prst="rect">
            <a:avLst/>
          </a:prstGeom>
        </p:spPr>
        <p:txBody>
          <a:bodyPr wrap="none">
            <a:spAutoFit/>
          </a:bodyPr>
          <a:lstStyle/>
          <a:p>
            <a:r>
              <a:rPr lang="es-MX" sz="3200" b="1" i="1" dirty="0">
                <a:latin typeface="Arial" panose="020B0604020202020204" pitchFamily="34" charset="0"/>
                <a:cs typeface="Arial" panose="020B0604020202020204" pitchFamily="34" charset="0"/>
              </a:rPr>
              <a:t>Funciones del marco teórico</a:t>
            </a:r>
          </a:p>
        </p:txBody>
      </p:sp>
      <p:sp>
        <p:nvSpPr>
          <p:cNvPr id="3" name="Rectángulo 2"/>
          <p:cNvSpPr/>
          <p:nvPr/>
        </p:nvSpPr>
        <p:spPr>
          <a:xfrm>
            <a:off x="2195736" y="1988840"/>
            <a:ext cx="5886400" cy="3416320"/>
          </a:xfrm>
          <a:prstGeom prst="rect">
            <a:avLst/>
          </a:prstGeom>
        </p:spPr>
        <p:txBody>
          <a:bodyPr wrap="square">
            <a:spAutoFit/>
          </a:bodyPr>
          <a:lstStyle/>
          <a:p>
            <a:pPr algn="just">
              <a:lnSpc>
                <a:spcPct val="150000"/>
              </a:lnSpc>
            </a:pPr>
            <a:r>
              <a:rPr lang="es-MX" dirty="0">
                <a:latin typeface="Arial" panose="020B0604020202020204" pitchFamily="34" charset="0"/>
                <a:cs typeface="Arial" panose="020B0604020202020204" pitchFamily="34" charset="0"/>
              </a:rPr>
              <a:t>4.-Conduce al establecimiento de hipótesis o afirmaciones que más tarde habrán de someterse a prueba en la </a:t>
            </a:r>
            <a:r>
              <a:rPr lang="es-MX" dirty="0" smtClean="0">
                <a:latin typeface="Arial" panose="020B0604020202020204" pitchFamily="34" charset="0"/>
                <a:cs typeface="Arial" panose="020B0604020202020204" pitchFamily="34" charset="0"/>
              </a:rPr>
              <a:t>realidad.</a:t>
            </a:r>
          </a:p>
          <a:p>
            <a:pPr algn="just">
              <a:lnSpc>
                <a:spcPct val="150000"/>
              </a:lnSpc>
            </a:pPr>
            <a:endParaRPr lang="es-MX" dirty="0">
              <a:latin typeface="Arial" panose="020B0604020202020204" pitchFamily="34" charset="0"/>
              <a:cs typeface="Arial" panose="020B0604020202020204" pitchFamily="34" charset="0"/>
            </a:endParaRPr>
          </a:p>
          <a:p>
            <a:pPr algn="just">
              <a:lnSpc>
                <a:spcPct val="150000"/>
              </a:lnSpc>
            </a:pPr>
            <a:r>
              <a:rPr lang="es-MX" dirty="0">
                <a:latin typeface="Arial" panose="020B0604020202020204" pitchFamily="34" charset="0"/>
                <a:cs typeface="Arial" panose="020B0604020202020204" pitchFamily="34" charset="0"/>
              </a:rPr>
              <a:t>5.- Inspira nuevas líneas y áreas de investigación</a:t>
            </a:r>
            <a:r>
              <a:rPr lang="es-MX" dirty="0" smtClean="0">
                <a:latin typeface="Arial" panose="020B0604020202020204" pitchFamily="34" charset="0"/>
                <a:cs typeface="Arial" panose="020B0604020202020204" pitchFamily="34" charset="0"/>
              </a:rPr>
              <a:t>.</a:t>
            </a:r>
          </a:p>
          <a:p>
            <a:pPr algn="just">
              <a:lnSpc>
                <a:spcPct val="150000"/>
              </a:lnSpc>
            </a:pPr>
            <a:endParaRPr lang="es-MX" dirty="0">
              <a:latin typeface="Arial" panose="020B0604020202020204" pitchFamily="34" charset="0"/>
              <a:cs typeface="Arial" panose="020B0604020202020204" pitchFamily="34" charset="0"/>
            </a:endParaRPr>
          </a:p>
          <a:p>
            <a:pPr algn="just">
              <a:lnSpc>
                <a:spcPct val="150000"/>
              </a:lnSpc>
            </a:pPr>
            <a:r>
              <a:rPr lang="es-MX" dirty="0">
                <a:latin typeface="Arial" panose="020B0604020202020204" pitchFamily="34" charset="0"/>
                <a:cs typeface="Arial" panose="020B0604020202020204" pitchFamily="34" charset="0"/>
              </a:rPr>
              <a:t>6.- Provee de un marco de referencia para interpretar los resultados del estudio.</a:t>
            </a:r>
          </a:p>
        </p:txBody>
      </p:sp>
      <p:pic>
        <p:nvPicPr>
          <p:cNvPr id="4" name="Imagen 3"/>
          <p:cNvPicPr>
            <a:picLocks noChangeAspect="1"/>
          </p:cNvPicPr>
          <p:nvPr/>
        </p:nvPicPr>
        <p:blipFill>
          <a:blip r:embed="rId2"/>
          <a:stretch>
            <a:fillRect/>
          </a:stretch>
        </p:blipFill>
        <p:spPr>
          <a:xfrm>
            <a:off x="286308" y="418345"/>
            <a:ext cx="2067694" cy="1133475"/>
          </a:xfrm>
          <a:prstGeom prst="rect">
            <a:avLst/>
          </a:prstGeom>
        </p:spPr>
      </p:pic>
    </p:spTree>
    <p:extLst>
      <p:ext uri="{BB962C8B-B14F-4D97-AF65-F5344CB8AC3E}">
        <p14:creationId xmlns:p14="http://schemas.microsoft.com/office/powerpoint/2010/main" val="41057654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22017" y="836712"/>
            <a:ext cx="5701731" cy="830997"/>
          </a:xfrm>
          <a:prstGeom prst="rect">
            <a:avLst/>
          </a:prstGeom>
          <a:noFill/>
        </p:spPr>
        <p:txBody>
          <a:bodyPr wrap="square" rtlCol="0">
            <a:spAutoFit/>
          </a:bodyPr>
          <a:lstStyle/>
          <a:p>
            <a:pPr algn="ctr"/>
            <a:r>
              <a:rPr lang="es-MX" sz="2400" b="1" dirty="0" smtClean="0"/>
              <a:t>FUENTES DE CONSULTA PARA EL MARCO TEORICO</a:t>
            </a:r>
            <a:endParaRPr lang="es-MX" sz="2400" b="1" dirty="0"/>
          </a:p>
        </p:txBody>
      </p:sp>
      <p:sp>
        <p:nvSpPr>
          <p:cNvPr id="3" name="CuadroTexto 2"/>
          <p:cNvSpPr txBox="1"/>
          <p:nvPr/>
        </p:nvSpPr>
        <p:spPr>
          <a:xfrm>
            <a:off x="2771800" y="2132856"/>
            <a:ext cx="4402167" cy="2217082"/>
          </a:xfrm>
          <a:prstGeom prst="rect">
            <a:avLst/>
          </a:prstGeom>
          <a:noFill/>
        </p:spPr>
        <p:txBody>
          <a:bodyPr wrap="none" rtlCol="0">
            <a:spAutoFit/>
          </a:bodyPr>
          <a:lstStyle/>
          <a:p>
            <a:pPr marL="342900" indent="-342900">
              <a:lnSpc>
                <a:spcPct val="150000"/>
              </a:lnSpc>
              <a:buFont typeface="+mj-lt"/>
              <a:buAutoNum type="arabicPeriod"/>
            </a:pPr>
            <a:r>
              <a:rPr lang="es-MX" sz="3200" dirty="0" smtClean="0">
                <a:latin typeface="Arial" panose="020B0604020202020204" pitchFamily="34" charset="0"/>
                <a:cs typeface="Arial" panose="020B0604020202020204" pitchFamily="34" charset="0"/>
              </a:rPr>
              <a:t>Fuentes Primarias</a:t>
            </a:r>
          </a:p>
          <a:p>
            <a:pPr marL="342900" indent="-342900">
              <a:lnSpc>
                <a:spcPct val="150000"/>
              </a:lnSpc>
              <a:buFont typeface="+mj-lt"/>
              <a:buAutoNum type="arabicPeriod"/>
            </a:pPr>
            <a:r>
              <a:rPr lang="es-MX" sz="3200" dirty="0">
                <a:latin typeface="Arial" panose="020B0604020202020204" pitchFamily="34" charset="0"/>
                <a:cs typeface="Arial" panose="020B0604020202020204" pitchFamily="34" charset="0"/>
              </a:rPr>
              <a:t>Fuentes Secundarias</a:t>
            </a:r>
          </a:p>
          <a:p>
            <a:pPr marL="342900" indent="-342900">
              <a:lnSpc>
                <a:spcPct val="150000"/>
              </a:lnSpc>
              <a:buFont typeface="+mj-lt"/>
              <a:buAutoNum type="arabicPeriod"/>
            </a:pPr>
            <a:r>
              <a:rPr lang="es-MX" sz="3200" dirty="0" smtClean="0">
                <a:latin typeface="Arial" panose="020B0604020202020204" pitchFamily="34" charset="0"/>
                <a:cs typeface="Arial" panose="020B0604020202020204" pitchFamily="34" charset="0"/>
              </a:rPr>
              <a:t>Fuentes Terciarias</a:t>
            </a:r>
          </a:p>
        </p:txBody>
      </p:sp>
      <p:pic>
        <p:nvPicPr>
          <p:cNvPr id="4" name="Imagen 3"/>
          <p:cNvPicPr>
            <a:picLocks noChangeAspect="1"/>
          </p:cNvPicPr>
          <p:nvPr/>
        </p:nvPicPr>
        <p:blipFill>
          <a:blip r:embed="rId2"/>
          <a:stretch>
            <a:fillRect/>
          </a:stretch>
        </p:blipFill>
        <p:spPr>
          <a:xfrm>
            <a:off x="3635896" y="4725144"/>
            <a:ext cx="1885950" cy="1514475"/>
          </a:xfrm>
          <a:prstGeom prst="rect">
            <a:avLst/>
          </a:prstGeom>
        </p:spPr>
      </p:pic>
    </p:spTree>
    <p:extLst>
      <p:ext uri="{BB962C8B-B14F-4D97-AF65-F5344CB8AC3E}">
        <p14:creationId xmlns:p14="http://schemas.microsoft.com/office/powerpoint/2010/main" val="6538754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95736" y="620688"/>
            <a:ext cx="5701731" cy="830997"/>
          </a:xfrm>
          <a:prstGeom prst="rect">
            <a:avLst/>
          </a:prstGeom>
          <a:noFill/>
        </p:spPr>
        <p:txBody>
          <a:bodyPr wrap="square" rtlCol="0">
            <a:spAutoFit/>
          </a:bodyPr>
          <a:lstStyle/>
          <a:p>
            <a:pPr algn="ctr"/>
            <a:r>
              <a:rPr lang="es-MX" sz="2400" b="1" dirty="0" smtClean="0"/>
              <a:t>FUENTES DE CONSULTA PARA EL MARCO TEORICO</a:t>
            </a:r>
            <a:endParaRPr lang="es-MX" sz="2400" b="1" dirty="0"/>
          </a:p>
        </p:txBody>
      </p:sp>
      <p:sp>
        <p:nvSpPr>
          <p:cNvPr id="3" name="CuadroTexto 2"/>
          <p:cNvSpPr txBox="1"/>
          <p:nvPr/>
        </p:nvSpPr>
        <p:spPr>
          <a:xfrm>
            <a:off x="1548461" y="1720614"/>
            <a:ext cx="6696744" cy="1938992"/>
          </a:xfrm>
          <a:prstGeom prst="rect">
            <a:avLst/>
          </a:prstGeom>
          <a:noFill/>
        </p:spPr>
        <p:txBody>
          <a:bodyPr wrap="square" rtlCol="0">
            <a:spAutoFit/>
          </a:bodyPr>
          <a:lstStyle/>
          <a:p>
            <a:pPr algn="just">
              <a:lnSpc>
                <a:spcPct val="150000"/>
              </a:lnSpc>
            </a:pPr>
            <a:r>
              <a:rPr lang="es-MX" sz="2000" b="1" i="1" dirty="0" smtClean="0">
                <a:latin typeface="Arial" panose="020B0604020202020204" pitchFamily="34" charset="0"/>
                <a:cs typeface="Arial" panose="020B0604020202020204" pitchFamily="34" charset="0"/>
              </a:rPr>
              <a:t>Fuentes Primarias (Directas)</a:t>
            </a:r>
          </a:p>
          <a:p>
            <a:pPr algn="just">
              <a:lnSpc>
                <a:spcPct val="150000"/>
              </a:lnSpc>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Constituyen el objetivo de la investigación bibliografía o revisión de la literatura y proporcionan datos de primera mano.</a:t>
            </a:r>
            <a:endParaRPr lang="es-MX" sz="2000" dirty="0">
              <a:latin typeface="Arial" panose="020B0604020202020204" pitchFamily="34" charset="0"/>
              <a:cs typeface="Arial" panose="020B0604020202020204" pitchFamily="34" charset="0"/>
            </a:endParaRPr>
          </a:p>
        </p:txBody>
      </p:sp>
      <p:sp>
        <p:nvSpPr>
          <p:cNvPr id="4" name="CuadroTexto 3"/>
          <p:cNvSpPr txBox="1"/>
          <p:nvPr/>
        </p:nvSpPr>
        <p:spPr>
          <a:xfrm>
            <a:off x="1691680" y="3861048"/>
            <a:ext cx="6552728" cy="2708434"/>
          </a:xfrm>
          <a:prstGeom prst="rect">
            <a:avLst/>
          </a:prstGeom>
          <a:noFill/>
        </p:spPr>
        <p:txBody>
          <a:bodyPr wrap="square" rtlCol="0">
            <a:spAutoFit/>
          </a:bodyPr>
          <a:lstStyle/>
          <a:p>
            <a:pPr algn="just"/>
            <a:r>
              <a:rPr lang="es-MX" sz="2000" b="1" i="1" dirty="0" smtClean="0">
                <a:latin typeface="Arial" panose="020B0604020202020204" pitchFamily="34" charset="0"/>
                <a:cs typeface="Arial" panose="020B0604020202020204" pitchFamily="34" charset="0"/>
              </a:rPr>
              <a:t>Fuentes secundarias</a:t>
            </a:r>
          </a:p>
          <a:p>
            <a:pPr algn="just">
              <a:lnSpc>
                <a:spcPct val="150000"/>
              </a:lnSpc>
            </a:pPr>
            <a:endParaRPr lang="es-MX" sz="2000" dirty="0">
              <a:latin typeface="Arial" panose="020B0604020202020204" pitchFamily="34" charset="0"/>
              <a:cs typeface="Arial" panose="020B0604020202020204" pitchFamily="34" charset="0"/>
            </a:endParaRPr>
          </a:p>
          <a:p>
            <a:pPr algn="just">
              <a:lnSpc>
                <a:spcPct val="150000"/>
              </a:lnSpc>
            </a:pPr>
            <a:r>
              <a:rPr lang="es-MX" sz="2000" dirty="0" smtClean="0">
                <a:latin typeface="Arial" panose="020B0604020202020204" pitchFamily="34" charset="0"/>
                <a:cs typeface="Arial" panose="020B0604020202020204" pitchFamily="34" charset="0"/>
              </a:rPr>
              <a:t>Consisten en compilaciones, resúmenes y listados de referencias publicadas con un área de conocimiento en particular (son listados de fuentes primarias. Es decir reprocesan información de primera mano.</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2911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1556792"/>
            <a:ext cx="7272808" cy="3970318"/>
          </a:xfrm>
          <a:prstGeom prst="rect">
            <a:avLst/>
          </a:prstGeom>
        </p:spPr>
        <p:txBody>
          <a:bodyPr wrap="square">
            <a:spAutoFit/>
          </a:bodyPr>
          <a:lstStyle/>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Examinar la naturaleza y el enfoque del marco teórico y del marco conceptual.</a:t>
            </a:r>
          </a:p>
          <a:p>
            <a:pPr algn="just">
              <a:lnSpc>
                <a:spcPct val="150000"/>
              </a:lnSpc>
            </a:pPr>
            <a:endParaRPr lang="es-MX" sz="2400" dirty="0" smtClean="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Describir cada uno de los elementos del marco teórico y del marco conceptual.</a:t>
            </a:r>
          </a:p>
          <a:p>
            <a:pPr algn="just">
              <a:lnSpc>
                <a:spcPct val="150000"/>
              </a:lnSpc>
            </a:pPr>
            <a:endParaRPr lang="es-MX" sz="2400" dirty="0" smtClean="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 Definición de marco teórico y conceptual.</a:t>
            </a:r>
          </a:p>
        </p:txBody>
      </p:sp>
      <p:sp>
        <p:nvSpPr>
          <p:cNvPr id="3" name="2 Rectángulo"/>
          <p:cNvSpPr/>
          <p:nvPr/>
        </p:nvSpPr>
        <p:spPr>
          <a:xfrm>
            <a:off x="3486302" y="404664"/>
            <a:ext cx="2238113" cy="658835"/>
          </a:xfrm>
          <a:prstGeom prst="rect">
            <a:avLst/>
          </a:prstGeom>
        </p:spPr>
        <p:txBody>
          <a:bodyPr wrap="none">
            <a:spAutoFit/>
          </a:bodyPr>
          <a:lstStyle/>
          <a:p>
            <a:pPr algn="just">
              <a:lnSpc>
                <a:spcPct val="150000"/>
              </a:lnSpc>
            </a:pPr>
            <a:r>
              <a:rPr lang="es-MX" sz="2800" b="1" dirty="0" smtClean="0">
                <a:latin typeface="Arial" panose="020B0604020202020204" pitchFamily="34" charset="0"/>
                <a:cs typeface="Arial" panose="020B0604020202020204" pitchFamily="34" charset="0"/>
              </a:rPr>
              <a:t>OBJETIVOS</a:t>
            </a:r>
            <a:endParaRPr lang="es-MX"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44214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95736" y="620688"/>
            <a:ext cx="5701731" cy="830997"/>
          </a:xfrm>
          <a:prstGeom prst="rect">
            <a:avLst/>
          </a:prstGeom>
          <a:noFill/>
        </p:spPr>
        <p:txBody>
          <a:bodyPr wrap="square" rtlCol="0">
            <a:spAutoFit/>
          </a:bodyPr>
          <a:lstStyle/>
          <a:p>
            <a:pPr algn="ctr"/>
            <a:r>
              <a:rPr lang="es-MX" sz="2400" b="1" dirty="0" smtClean="0"/>
              <a:t>FUENTES DE CONSULTA PARA EL MARCO TEÓRICO</a:t>
            </a:r>
            <a:endParaRPr lang="es-MX" sz="2400" b="1" dirty="0"/>
          </a:p>
        </p:txBody>
      </p:sp>
      <p:sp>
        <p:nvSpPr>
          <p:cNvPr id="3" name="CuadroTexto 2"/>
          <p:cNvSpPr txBox="1"/>
          <p:nvPr/>
        </p:nvSpPr>
        <p:spPr>
          <a:xfrm>
            <a:off x="1763688" y="2060848"/>
            <a:ext cx="6336704" cy="3323987"/>
          </a:xfrm>
          <a:prstGeom prst="rect">
            <a:avLst/>
          </a:prstGeom>
          <a:noFill/>
        </p:spPr>
        <p:txBody>
          <a:bodyPr wrap="square" rtlCol="0">
            <a:spAutoFit/>
          </a:bodyPr>
          <a:lstStyle/>
          <a:p>
            <a:pPr algn="just">
              <a:lnSpc>
                <a:spcPct val="150000"/>
              </a:lnSpc>
            </a:pPr>
            <a:r>
              <a:rPr lang="es-MX" sz="2000" b="1" i="1" dirty="0" smtClean="0">
                <a:latin typeface="Arial" panose="020B0604020202020204" pitchFamily="34" charset="0"/>
                <a:cs typeface="Arial" panose="020B0604020202020204" pitchFamily="34" charset="0"/>
              </a:rPr>
              <a:t>Fuentes terciarias</a:t>
            </a:r>
          </a:p>
          <a:p>
            <a:pPr algn="just">
              <a:lnSpc>
                <a:spcPct val="150000"/>
              </a:lnSpc>
            </a:pPr>
            <a:r>
              <a:rPr lang="es-MX" sz="2000" dirty="0" smtClean="0">
                <a:latin typeface="Arial" panose="020B0604020202020204" pitchFamily="34" charset="0"/>
                <a:cs typeface="Arial" panose="020B0604020202020204" pitchFamily="34" charset="0"/>
              </a:rPr>
              <a:t>Se trata de documentos que compendian nombres y títulos de revistas y otras publicaciones periódicas., así como nombres de boletines, conferencias y simposios, nombres de empresas, asociaciones industriales y de diversos servicios, títulos de reportes con información gubernamental, etc.</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09321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51920" y="836712"/>
            <a:ext cx="2778325" cy="523220"/>
          </a:xfrm>
          <a:prstGeom prst="rect">
            <a:avLst/>
          </a:prstGeom>
          <a:noFill/>
        </p:spPr>
        <p:txBody>
          <a:bodyPr wrap="none" rtlCol="0">
            <a:spAutoFit/>
          </a:bodyPr>
          <a:lstStyle/>
          <a:p>
            <a:pPr algn="ctr"/>
            <a:r>
              <a:rPr lang="es-MX" sz="2800" b="1" i="1" dirty="0" smtClean="0">
                <a:latin typeface="Arial" panose="020B0604020202020204" pitchFamily="34" charset="0"/>
                <a:cs typeface="Arial" panose="020B0604020202020204" pitchFamily="34" charset="0"/>
              </a:rPr>
              <a:t>BIBLIOGRAFÍA</a:t>
            </a:r>
            <a:endParaRPr lang="es-MX" sz="2800" b="1" i="1" dirty="0">
              <a:latin typeface="Arial" panose="020B0604020202020204" pitchFamily="34" charset="0"/>
              <a:cs typeface="Arial" panose="020B0604020202020204" pitchFamily="34" charset="0"/>
            </a:endParaRPr>
          </a:p>
        </p:txBody>
      </p:sp>
      <p:sp>
        <p:nvSpPr>
          <p:cNvPr id="3" name="CuadroTexto 2"/>
          <p:cNvSpPr txBox="1"/>
          <p:nvPr/>
        </p:nvSpPr>
        <p:spPr>
          <a:xfrm>
            <a:off x="1907705" y="2204864"/>
            <a:ext cx="6408712" cy="2308324"/>
          </a:xfrm>
          <a:prstGeom prst="rect">
            <a:avLst/>
          </a:prstGeom>
          <a:noFill/>
        </p:spPr>
        <p:txBody>
          <a:bodyPr wrap="square" rtlCol="0">
            <a:spAutoFit/>
          </a:bodyPr>
          <a:lstStyle/>
          <a:p>
            <a:pPr marL="342900" indent="-342900">
              <a:buFont typeface="+mj-lt"/>
              <a:buAutoNum type="arabicPeriod"/>
            </a:pPr>
            <a:r>
              <a:rPr lang="es-MX" dirty="0" err="1" smtClean="0"/>
              <a:t>Ander-Egg</a:t>
            </a:r>
            <a:r>
              <a:rPr lang="es-MX" dirty="0" smtClean="0"/>
              <a:t>, Ezequiel. (2011). </a:t>
            </a:r>
            <a:r>
              <a:rPr lang="es-MX" i="1" dirty="0" smtClean="0"/>
              <a:t>Aprender a investigar. </a:t>
            </a:r>
            <a:r>
              <a:rPr lang="es-MX" dirty="0" smtClean="0"/>
              <a:t>Brujas, Argentina.</a:t>
            </a:r>
          </a:p>
          <a:p>
            <a:pPr marL="342900" indent="-342900">
              <a:buFont typeface="+mj-lt"/>
              <a:buAutoNum type="arabicPeriod"/>
            </a:pPr>
            <a:endParaRPr lang="es-MX" dirty="0" smtClean="0"/>
          </a:p>
          <a:p>
            <a:pPr marL="342900" indent="-342900">
              <a:buFont typeface="+mj-lt"/>
              <a:buAutoNum type="arabicPeriod"/>
            </a:pPr>
            <a:r>
              <a:rPr lang="es-MX" dirty="0" smtClean="0"/>
              <a:t>Hernández S., Roberto F., Baptista, L. (2010). </a:t>
            </a:r>
            <a:r>
              <a:rPr lang="es-MX" i="1" dirty="0" smtClean="0"/>
              <a:t>Metodología de la Investigación. </a:t>
            </a:r>
            <a:r>
              <a:rPr lang="es-MX" dirty="0" smtClean="0"/>
              <a:t>Mc Graw Hill, Colombia.</a:t>
            </a:r>
          </a:p>
          <a:p>
            <a:pPr marL="342900" indent="-342900">
              <a:buFont typeface="+mj-lt"/>
              <a:buAutoNum type="arabicPeriod"/>
            </a:pPr>
            <a:endParaRPr lang="es-MX" dirty="0" smtClean="0"/>
          </a:p>
          <a:p>
            <a:pPr marL="342900" indent="-342900">
              <a:buFont typeface="+mj-lt"/>
              <a:buAutoNum type="arabicPeriod"/>
            </a:pPr>
            <a:r>
              <a:rPr lang="es-MX" dirty="0" smtClean="0"/>
              <a:t>Pineda, E. B., et. al. (2008). </a:t>
            </a:r>
            <a:r>
              <a:rPr lang="es-MX" i="1" dirty="0" smtClean="0"/>
              <a:t>Metodología de la investigación. </a:t>
            </a:r>
            <a:r>
              <a:rPr lang="es-MX" dirty="0" smtClean="0"/>
              <a:t>OPS, </a:t>
            </a:r>
            <a:r>
              <a:rPr lang="es-MX" dirty="0" err="1" smtClean="0"/>
              <a:t>Washintong</a:t>
            </a:r>
            <a:r>
              <a:rPr lang="es-MX" dirty="0" smtClean="0"/>
              <a:t>, D.C.</a:t>
            </a:r>
            <a:endParaRPr lang="es-MX" dirty="0"/>
          </a:p>
        </p:txBody>
      </p:sp>
    </p:spTree>
    <p:extLst>
      <p:ext uri="{BB962C8B-B14F-4D97-AF65-F5344CB8AC3E}">
        <p14:creationId xmlns:p14="http://schemas.microsoft.com/office/powerpoint/2010/main" val="795921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86000" y="2344088"/>
            <a:ext cx="5310336" cy="2793842"/>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Un marco teórico y conceptual permite mayor profundidad y alcance en el análisis, comprensión y explicación del problema seleccionado para la investigación.</a:t>
            </a:r>
            <a:endParaRPr lang="es-MX" sz="2400" dirty="0">
              <a:latin typeface="Arial" panose="020B0604020202020204" pitchFamily="34" charset="0"/>
              <a:cs typeface="Arial" panose="020B0604020202020204" pitchFamily="34" charset="0"/>
            </a:endParaRPr>
          </a:p>
        </p:txBody>
      </p:sp>
      <p:sp>
        <p:nvSpPr>
          <p:cNvPr id="3" name="2 CuadroTexto"/>
          <p:cNvSpPr txBox="1"/>
          <p:nvPr/>
        </p:nvSpPr>
        <p:spPr>
          <a:xfrm>
            <a:off x="3203848" y="1196752"/>
            <a:ext cx="3276859" cy="523220"/>
          </a:xfrm>
          <a:prstGeom prst="rect">
            <a:avLst/>
          </a:prstGeom>
          <a:noFill/>
        </p:spPr>
        <p:txBody>
          <a:bodyPr wrap="none" rtlCol="0">
            <a:spAutoFit/>
          </a:bodyPr>
          <a:lstStyle/>
          <a:p>
            <a:r>
              <a:rPr lang="es-MX" sz="2800" b="1" dirty="0" smtClean="0">
                <a:latin typeface="Arial" panose="020B0604020202020204" pitchFamily="34" charset="0"/>
                <a:cs typeface="Arial" panose="020B0604020202020204" pitchFamily="34" charset="0"/>
              </a:rPr>
              <a:t>MARCO TEÓRICO</a:t>
            </a:r>
            <a:endParaRPr lang="es-MX" sz="28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323528" y="4725144"/>
            <a:ext cx="1714500" cy="1714500"/>
          </a:xfrm>
          <a:prstGeom prst="rect">
            <a:avLst/>
          </a:prstGeom>
        </p:spPr>
      </p:pic>
    </p:spTree>
    <p:extLst>
      <p:ext uri="{BB962C8B-B14F-4D97-AF65-F5344CB8AC3E}">
        <p14:creationId xmlns:p14="http://schemas.microsoft.com/office/powerpoint/2010/main" val="4091537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11760" y="2060848"/>
            <a:ext cx="5310336" cy="3046988"/>
          </a:xfrm>
          <a:prstGeom prst="rect">
            <a:avLst/>
          </a:prstGeom>
        </p:spPr>
        <p:txBody>
          <a:bodyPr wrap="square">
            <a:spAutoFit/>
          </a:bodyPr>
          <a:lstStyle/>
          <a:p>
            <a:pPr marL="285750" indent="-285750">
              <a:lnSpc>
                <a:spcPct val="200000"/>
              </a:lnSpc>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Descripción del problema </a:t>
            </a:r>
          </a:p>
          <a:p>
            <a:pPr marL="285750" indent="-285750">
              <a:lnSpc>
                <a:spcPct val="200000"/>
              </a:lnSpc>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Comprensión del problema                     </a:t>
            </a:r>
          </a:p>
          <a:p>
            <a:pPr marL="285750" indent="-285750">
              <a:lnSpc>
                <a:spcPct val="200000"/>
              </a:lnSpc>
              <a:buFont typeface="Wingdings" panose="05000000000000000000" pitchFamily="2" charset="2"/>
              <a:buChar char="Ø"/>
            </a:pPr>
            <a:r>
              <a:rPr lang="es-MX" sz="2400" dirty="0">
                <a:latin typeface="Arial" panose="020B0604020202020204" pitchFamily="34" charset="0"/>
                <a:cs typeface="Arial" panose="020B0604020202020204" pitchFamily="34" charset="0"/>
              </a:rPr>
              <a:t>E</a:t>
            </a:r>
            <a:r>
              <a:rPr lang="es-MX" sz="2400" dirty="0" smtClean="0">
                <a:latin typeface="Arial" panose="020B0604020202020204" pitchFamily="34" charset="0"/>
                <a:cs typeface="Arial" panose="020B0604020202020204" pitchFamily="34" charset="0"/>
              </a:rPr>
              <a:t>xplicación del problema</a:t>
            </a:r>
          </a:p>
          <a:p>
            <a:pPr marL="285750" indent="-285750">
              <a:lnSpc>
                <a:spcPct val="200000"/>
              </a:lnSpc>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Interpretación del problema</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547664" y="548680"/>
            <a:ext cx="6480720" cy="830997"/>
          </a:xfrm>
          <a:prstGeom prst="rect">
            <a:avLst/>
          </a:prstGeom>
        </p:spPr>
        <p:txBody>
          <a:bodyPr wrap="square">
            <a:spAutoFit/>
          </a:bodyPr>
          <a:lstStyle/>
          <a:p>
            <a:pPr algn="ctr"/>
            <a:r>
              <a:rPr lang="es-MX" sz="2400" b="1" i="1" dirty="0" smtClean="0">
                <a:latin typeface="Arial" panose="020B0604020202020204" pitchFamily="34" charset="0"/>
                <a:cs typeface="Arial" panose="020B0604020202020204" pitchFamily="34" charset="0"/>
              </a:rPr>
              <a:t>Aspectos que puede contener el marco conceptual y teórico sobre el problema   </a:t>
            </a:r>
            <a:endParaRPr lang="es-MX" sz="2400" b="1" i="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6650533" y="4221088"/>
            <a:ext cx="2143125" cy="2143125"/>
          </a:xfrm>
          <a:prstGeom prst="rect">
            <a:avLst/>
          </a:prstGeom>
        </p:spPr>
      </p:pic>
    </p:spTree>
    <p:extLst>
      <p:ext uri="{BB962C8B-B14F-4D97-AF65-F5344CB8AC3E}">
        <p14:creationId xmlns:p14="http://schemas.microsoft.com/office/powerpoint/2010/main" val="367059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2348880"/>
            <a:ext cx="7200800" cy="3970318"/>
          </a:xfrm>
          <a:prstGeom prst="rect">
            <a:avLst/>
          </a:prstGeom>
        </p:spPr>
        <p:txBody>
          <a:bodyPr wrap="square">
            <a:spAutoFit/>
          </a:bodyPr>
          <a:lstStyle/>
          <a:p>
            <a:pPr marL="285750" indent="-285750" algn="just">
              <a:lnSpc>
                <a:spcPct val="150000"/>
              </a:lnSpc>
              <a:buFont typeface="Wingdings" panose="05000000000000000000" pitchFamily="2" charset="2"/>
              <a:buChar char="Ø"/>
            </a:pPr>
            <a:r>
              <a:rPr lang="es-MX" sz="2400" dirty="0">
                <a:latin typeface="Arial" panose="020B0604020202020204" pitchFamily="34" charset="0"/>
                <a:cs typeface="Arial" panose="020B0604020202020204" pitchFamily="34" charset="0"/>
              </a:rPr>
              <a:t>A</a:t>
            </a:r>
            <a:r>
              <a:rPr lang="es-MX" sz="2400" dirty="0" smtClean="0">
                <a:latin typeface="Arial" panose="020B0604020202020204" pitchFamily="34" charset="0"/>
                <a:cs typeface="Arial" panose="020B0604020202020204" pitchFamily="34" charset="0"/>
              </a:rPr>
              <a:t>mpliar </a:t>
            </a:r>
            <a:r>
              <a:rPr lang="es-MX" sz="2400" dirty="0">
                <a:latin typeface="Arial" panose="020B0604020202020204" pitchFamily="34" charset="0"/>
                <a:cs typeface="Arial" panose="020B0604020202020204" pitchFamily="34" charset="0"/>
              </a:rPr>
              <a:t>la descripción y análisis del </a:t>
            </a:r>
            <a:r>
              <a:rPr lang="es-MX" sz="2400" dirty="0" smtClean="0">
                <a:latin typeface="Arial" panose="020B0604020202020204" pitchFamily="34" charset="0"/>
                <a:cs typeface="Arial" panose="020B0604020202020204" pitchFamily="34" charset="0"/>
              </a:rPr>
              <a:t>problema.</a:t>
            </a:r>
          </a:p>
          <a:p>
            <a:pPr algn="just">
              <a:lnSpc>
                <a:spcPct val="150000"/>
              </a:lnSpc>
            </a:pPr>
            <a:endParaRPr lang="es-MX" sz="24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Ø"/>
            </a:pPr>
            <a:r>
              <a:rPr lang="es-MX" sz="2400" dirty="0">
                <a:latin typeface="Arial" panose="020B0604020202020204" pitchFamily="34" charset="0"/>
                <a:cs typeface="Arial" panose="020B0604020202020204" pitchFamily="34" charset="0"/>
              </a:rPr>
              <a:t>O</a:t>
            </a:r>
            <a:r>
              <a:rPr lang="es-MX" sz="2400" dirty="0" smtClean="0">
                <a:latin typeface="Arial" panose="020B0604020202020204" pitchFamily="34" charset="0"/>
                <a:cs typeface="Arial" panose="020B0604020202020204" pitchFamily="34" charset="0"/>
              </a:rPr>
              <a:t>rientar </a:t>
            </a:r>
            <a:r>
              <a:rPr lang="es-MX" sz="2400" dirty="0">
                <a:latin typeface="Arial" panose="020B0604020202020204" pitchFamily="34" charset="0"/>
                <a:cs typeface="Arial" panose="020B0604020202020204" pitchFamily="34" charset="0"/>
              </a:rPr>
              <a:t>hacia la organización de datos o </a:t>
            </a:r>
            <a:r>
              <a:rPr lang="es-MX" sz="2400" dirty="0" smtClean="0">
                <a:latin typeface="Arial" panose="020B0604020202020204" pitchFamily="34" charset="0"/>
                <a:cs typeface="Arial" panose="020B0604020202020204" pitchFamily="34" charset="0"/>
              </a:rPr>
              <a:t>hechos </a:t>
            </a:r>
            <a:r>
              <a:rPr lang="es-MX" sz="2400" dirty="0">
                <a:latin typeface="Arial" panose="020B0604020202020204" pitchFamily="34" charset="0"/>
                <a:cs typeface="Arial" panose="020B0604020202020204" pitchFamily="34" charset="0"/>
              </a:rPr>
              <a:t>significativos para descubrir las relaciones de un problema con las teorías ya </a:t>
            </a:r>
            <a:r>
              <a:rPr lang="es-MX" sz="2400" dirty="0" smtClean="0">
                <a:latin typeface="Arial" panose="020B0604020202020204" pitchFamily="34" charset="0"/>
                <a:cs typeface="Arial" panose="020B0604020202020204" pitchFamily="34" charset="0"/>
              </a:rPr>
              <a:t>existentes.</a:t>
            </a:r>
          </a:p>
          <a:p>
            <a:pPr algn="just">
              <a:lnSpc>
                <a:spcPct val="150000"/>
              </a:lnSpc>
            </a:pPr>
            <a:endParaRPr lang="es-MX" sz="24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Ø"/>
            </a:pPr>
            <a:r>
              <a:rPr lang="es-MX" sz="2400" dirty="0">
                <a:latin typeface="Arial" panose="020B0604020202020204" pitchFamily="34" charset="0"/>
                <a:cs typeface="Arial" panose="020B0604020202020204" pitchFamily="34" charset="0"/>
              </a:rPr>
              <a:t>I</a:t>
            </a:r>
            <a:r>
              <a:rPr lang="es-MX" sz="2400" dirty="0" smtClean="0">
                <a:latin typeface="Arial" panose="020B0604020202020204" pitchFamily="34" charset="0"/>
                <a:cs typeface="Arial" panose="020B0604020202020204" pitchFamily="34" charset="0"/>
              </a:rPr>
              <a:t>ntegran </a:t>
            </a:r>
            <a:r>
              <a:rPr lang="es-MX" sz="2400" dirty="0">
                <a:latin typeface="Arial" panose="020B0604020202020204" pitchFamily="34" charset="0"/>
                <a:cs typeface="Arial" panose="020B0604020202020204" pitchFamily="34" charset="0"/>
              </a:rPr>
              <a:t>la teoría con la </a:t>
            </a:r>
            <a:r>
              <a:rPr lang="es-MX" sz="2400" dirty="0" smtClean="0">
                <a:latin typeface="Arial" panose="020B0604020202020204" pitchFamily="34" charset="0"/>
                <a:cs typeface="Arial" panose="020B0604020202020204" pitchFamily="34" charset="0"/>
              </a:rPr>
              <a:t>investigación.</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907704" y="620688"/>
            <a:ext cx="6048672" cy="1384995"/>
          </a:xfrm>
          <a:prstGeom prst="rect">
            <a:avLst/>
          </a:prstGeom>
        </p:spPr>
        <p:txBody>
          <a:bodyPr wrap="square">
            <a:spAutoFit/>
          </a:bodyPr>
          <a:lstStyle/>
          <a:p>
            <a:pPr algn="ctr"/>
            <a:r>
              <a:rPr lang="es-MX" sz="2800" b="1" dirty="0" smtClean="0">
                <a:latin typeface="Arial" panose="020B0604020202020204" pitchFamily="34" charset="0"/>
                <a:cs typeface="Arial" panose="020B0604020202020204" pitchFamily="34" charset="0"/>
              </a:rPr>
              <a:t>Otros aspectos que puede ofrecer el marco conceptual como el teórico</a:t>
            </a:r>
            <a:endParaRPr lang="es-MX" sz="28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289328" y="894554"/>
            <a:ext cx="1605161" cy="1282727"/>
          </a:xfrm>
          <a:prstGeom prst="rect">
            <a:avLst/>
          </a:prstGeom>
        </p:spPr>
      </p:pic>
    </p:spTree>
    <p:extLst>
      <p:ext uri="{BB962C8B-B14F-4D97-AF65-F5344CB8AC3E}">
        <p14:creationId xmlns:p14="http://schemas.microsoft.com/office/powerpoint/2010/main" val="165803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771800" y="3429000"/>
            <a:ext cx="4572000" cy="2193677"/>
          </a:xfrm>
          <a:prstGeom prst="rect">
            <a:avLst/>
          </a:prstGeom>
        </p:spPr>
        <p:txBody>
          <a:bodyPr>
            <a:spAutoFit/>
          </a:bodyPr>
          <a:lstStyle/>
          <a:p>
            <a:pPr marL="285750" indent="-285750" algn="ctr">
              <a:lnSpc>
                <a:spcPct val="20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Descriptiva</a:t>
            </a:r>
          </a:p>
          <a:p>
            <a:pPr marL="285750" indent="-285750" algn="ctr">
              <a:lnSpc>
                <a:spcPct val="20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Explicativa </a:t>
            </a:r>
          </a:p>
          <a:p>
            <a:pPr marL="285750" indent="-285750" algn="ctr">
              <a:lnSpc>
                <a:spcPct val="20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Predictiva</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2123728" y="692696"/>
            <a:ext cx="6192688" cy="954107"/>
          </a:xfrm>
          <a:prstGeom prst="rect">
            <a:avLst/>
          </a:prstGeom>
        </p:spPr>
        <p:txBody>
          <a:bodyPr wrap="square">
            <a:spAutoFit/>
          </a:bodyPr>
          <a:lstStyle/>
          <a:p>
            <a:pPr algn="ctr"/>
            <a:r>
              <a:rPr lang="es-MX" sz="2800" b="1" dirty="0" smtClean="0">
                <a:latin typeface="Arial" panose="020B0604020202020204" pitchFamily="34" charset="0"/>
                <a:cs typeface="Arial" panose="020B0604020202020204" pitchFamily="34" charset="0"/>
              </a:rPr>
              <a:t>SELECCIÓN DEL TIPO DE MARCO CONCEPTUAL Y TEÓRICO</a:t>
            </a:r>
            <a:endParaRPr lang="es-MX" sz="2800" b="1" dirty="0">
              <a:latin typeface="Arial" panose="020B0604020202020204" pitchFamily="34" charset="0"/>
              <a:cs typeface="Arial" panose="020B0604020202020204" pitchFamily="34" charset="0"/>
            </a:endParaRPr>
          </a:p>
        </p:txBody>
      </p:sp>
      <p:sp>
        <p:nvSpPr>
          <p:cNvPr id="4" name="3 Rectángulo"/>
          <p:cNvSpPr/>
          <p:nvPr/>
        </p:nvSpPr>
        <p:spPr>
          <a:xfrm>
            <a:off x="1301374" y="2420888"/>
            <a:ext cx="6984776" cy="830997"/>
          </a:xfrm>
          <a:prstGeom prst="rect">
            <a:avLst/>
          </a:prstGeom>
        </p:spPr>
        <p:txBody>
          <a:bodyPr wrap="square">
            <a:spAutoFit/>
          </a:bodyPr>
          <a:lstStyle/>
          <a:p>
            <a:pPr algn="just"/>
            <a:r>
              <a:rPr lang="es-MX" sz="2400" i="1" dirty="0" smtClean="0">
                <a:latin typeface="Arial" panose="020B0604020202020204" pitchFamily="34" charset="0"/>
                <a:cs typeface="Arial" panose="020B0604020202020204" pitchFamily="34" charset="0"/>
              </a:rPr>
              <a:t>La selección del marco conceptual y teórico que se realice depende del tipo de investigación:</a:t>
            </a:r>
            <a:endParaRPr lang="es-MX" sz="2400" i="1"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6876256" y="4217567"/>
            <a:ext cx="1885950" cy="1562100"/>
          </a:xfrm>
          <a:prstGeom prst="rect">
            <a:avLst/>
          </a:prstGeom>
        </p:spPr>
      </p:pic>
    </p:spTree>
    <p:extLst>
      <p:ext uri="{BB962C8B-B14F-4D97-AF65-F5344CB8AC3E}">
        <p14:creationId xmlns:p14="http://schemas.microsoft.com/office/powerpoint/2010/main" val="2136921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9632" y="1988840"/>
            <a:ext cx="7272808" cy="4524315"/>
          </a:xfrm>
          <a:prstGeom prst="rect">
            <a:avLst/>
          </a:prstGeom>
        </p:spPr>
        <p:txBody>
          <a:bodyPr wrap="square">
            <a:spAutoFit/>
          </a:bodyPr>
          <a:lstStyle/>
          <a:p>
            <a:pPr marL="342900" indent="-342900" algn="just">
              <a:lnSpc>
                <a:spcPct val="150000"/>
              </a:lnSpc>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Análisis </a:t>
            </a:r>
            <a:r>
              <a:rPr lang="es-MX" sz="2400" dirty="0">
                <a:latin typeface="Arial" panose="020B0604020202020204" pitchFamily="34" charset="0"/>
                <a:cs typeface="Arial" panose="020B0604020202020204" pitchFamily="34" charset="0"/>
              </a:rPr>
              <a:t>y articulación de los conceptos básicos aplicables al tema en </a:t>
            </a:r>
            <a:r>
              <a:rPr lang="es-MX" sz="2400" dirty="0" smtClean="0">
                <a:latin typeface="Arial" panose="020B0604020202020204" pitchFamily="34" charset="0"/>
                <a:cs typeface="Arial" panose="020B0604020202020204" pitchFamily="34" charset="0"/>
              </a:rPr>
              <a:t>estudio.</a:t>
            </a:r>
          </a:p>
          <a:p>
            <a:pPr algn="just">
              <a:lnSpc>
                <a:spcPct val="150000"/>
              </a:lnSpc>
            </a:pP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v"/>
            </a:pPr>
            <a:r>
              <a:rPr lang="es-MX" sz="2400" dirty="0">
                <a:latin typeface="Arial" panose="020B0604020202020204" pitchFamily="34" charset="0"/>
                <a:cs typeface="Arial" panose="020B0604020202020204" pitchFamily="34" charset="0"/>
              </a:rPr>
              <a:t>O</a:t>
            </a:r>
            <a:r>
              <a:rPr lang="es-MX" sz="2400" dirty="0" smtClean="0">
                <a:latin typeface="Arial" panose="020B0604020202020204" pitchFamily="34" charset="0"/>
                <a:cs typeface="Arial" panose="020B0604020202020204" pitchFamily="34" charset="0"/>
              </a:rPr>
              <a:t>rganización </a:t>
            </a:r>
            <a:r>
              <a:rPr lang="es-MX" sz="2400" dirty="0">
                <a:latin typeface="Arial" panose="020B0604020202020204" pitchFamily="34" charset="0"/>
                <a:cs typeface="Arial" panose="020B0604020202020204" pitchFamily="34" charset="0"/>
              </a:rPr>
              <a:t>y coherencia de los conceptos </a:t>
            </a:r>
            <a:r>
              <a:rPr lang="es-MX" sz="2400" dirty="0" smtClean="0">
                <a:latin typeface="Arial" panose="020B0604020202020204" pitchFamily="34" charset="0"/>
                <a:cs typeface="Arial" panose="020B0604020202020204" pitchFamily="34" charset="0"/>
              </a:rPr>
              <a:t>básicos.</a:t>
            </a:r>
          </a:p>
          <a:p>
            <a:pPr algn="just">
              <a:lnSpc>
                <a:spcPct val="150000"/>
              </a:lnSpc>
            </a:pP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Bloques </a:t>
            </a:r>
            <a:r>
              <a:rPr lang="es-MX" sz="2400" dirty="0">
                <a:latin typeface="Arial" panose="020B0604020202020204" pitchFamily="34" charset="0"/>
                <a:cs typeface="Arial" panose="020B0604020202020204" pitchFamily="34" charset="0"/>
              </a:rPr>
              <a:t>de  conceptos seleccionados  (que sirvan de guía a la investigación</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2483768" y="476672"/>
            <a:ext cx="5400600" cy="830997"/>
          </a:xfrm>
          <a:prstGeom prst="rect">
            <a:avLst/>
          </a:prstGeom>
        </p:spPr>
        <p:txBody>
          <a:bodyPr wrap="square">
            <a:spAutoFit/>
          </a:bodyPr>
          <a:lstStyle/>
          <a:p>
            <a:pPr algn="ctr"/>
            <a:r>
              <a:rPr lang="es-MX" sz="2400" b="1" dirty="0" smtClean="0">
                <a:latin typeface="Arial" panose="020B0604020202020204" pitchFamily="34" charset="0"/>
                <a:cs typeface="Arial" panose="020B0604020202020204" pitchFamily="34" charset="0"/>
              </a:rPr>
              <a:t>Contenido del marco conceptual de las investigaciones descriptivas</a:t>
            </a:r>
            <a:endParaRPr lang="es-MX" sz="24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323529" y="148058"/>
            <a:ext cx="1800200" cy="1847850"/>
          </a:xfrm>
          <a:prstGeom prst="rect">
            <a:avLst/>
          </a:prstGeom>
        </p:spPr>
      </p:pic>
    </p:spTree>
    <p:extLst>
      <p:ext uri="{BB962C8B-B14F-4D97-AF65-F5344CB8AC3E}">
        <p14:creationId xmlns:p14="http://schemas.microsoft.com/office/powerpoint/2010/main" val="3447249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635896" y="1988840"/>
            <a:ext cx="4968552" cy="3785652"/>
          </a:xfrm>
          <a:prstGeom prst="rect">
            <a:avLst/>
          </a:prstGeom>
        </p:spPr>
        <p:txBody>
          <a:bodyPr wrap="square">
            <a:spAutoFit/>
          </a:bodyPr>
          <a:lstStyle/>
          <a:p>
            <a:pPr marL="342900" indent="-342900" algn="just">
              <a:buFont typeface="Arial" panose="020B0604020202020204" pitchFamily="34" charset="0"/>
              <a:buChar char="•"/>
            </a:pPr>
            <a:r>
              <a:rPr lang="es-MX" sz="2400" dirty="0">
                <a:latin typeface="Arial" panose="020B0604020202020204" pitchFamily="34" charset="0"/>
                <a:cs typeface="Arial" panose="020B0604020202020204" pitchFamily="34" charset="0"/>
              </a:rPr>
              <a:t>R</a:t>
            </a:r>
            <a:r>
              <a:rPr lang="es-MX" sz="2400" dirty="0" smtClean="0">
                <a:latin typeface="Arial" panose="020B0604020202020204" pitchFamily="34" charset="0"/>
                <a:cs typeface="Arial" panose="020B0604020202020204" pitchFamily="34" charset="0"/>
              </a:rPr>
              <a:t>evisión </a:t>
            </a:r>
            <a:r>
              <a:rPr lang="es-MX" sz="2400" dirty="0">
                <a:latin typeface="Arial" panose="020B0604020202020204" pitchFamily="34" charset="0"/>
                <a:cs typeface="Arial" panose="020B0604020202020204" pitchFamily="34" charset="0"/>
              </a:rPr>
              <a:t>de la literatura </a:t>
            </a:r>
            <a:r>
              <a:rPr lang="es-MX" sz="2400" dirty="0" smtClean="0">
                <a:latin typeface="Arial" panose="020B0604020202020204" pitchFamily="34" charset="0"/>
                <a:cs typeface="Arial" panose="020B0604020202020204" pitchFamily="34" charset="0"/>
              </a:rPr>
              <a:t>pertinente.</a:t>
            </a:r>
          </a:p>
          <a:p>
            <a:pPr algn="just"/>
            <a:endParaRPr lang="es-MX" sz="2400" dirty="0" smtClean="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400" dirty="0">
                <a:latin typeface="Arial" panose="020B0604020202020204" pitchFamily="34" charset="0"/>
                <a:cs typeface="Arial" panose="020B0604020202020204" pitchFamily="34" charset="0"/>
              </a:rPr>
              <a:t>R</a:t>
            </a:r>
            <a:r>
              <a:rPr lang="es-MX" sz="2400" dirty="0" smtClean="0">
                <a:latin typeface="Arial" panose="020B0604020202020204" pitchFamily="34" charset="0"/>
                <a:cs typeface="Arial" panose="020B0604020202020204" pitchFamily="34" charset="0"/>
              </a:rPr>
              <a:t>evisión </a:t>
            </a:r>
            <a:r>
              <a:rPr lang="es-MX" sz="2400" dirty="0">
                <a:latin typeface="Arial" panose="020B0604020202020204" pitchFamily="34" charset="0"/>
                <a:cs typeface="Arial" panose="020B0604020202020204" pitchFamily="34" charset="0"/>
              </a:rPr>
              <a:t>de investigaciones previas, informes, conceptos y definiciones teóricas que dan fundamento al problema planteado</a:t>
            </a:r>
            <a:r>
              <a:rPr lang="es-MX" sz="2400" dirty="0" smtClean="0">
                <a:latin typeface="Arial" panose="020B0604020202020204" pitchFamily="34" charset="0"/>
                <a:cs typeface="Arial" panose="020B0604020202020204" pitchFamily="34" charset="0"/>
              </a:rPr>
              <a:t>.</a:t>
            </a:r>
          </a:p>
          <a:p>
            <a:pPr algn="just"/>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043608" y="188640"/>
            <a:ext cx="7848872" cy="830997"/>
          </a:xfrm>
          <a:prstGeom prst="rect">
            <a:avLst/>
          </a:prstGeom>
        </p:spPr>
        <p:txBody>
          <a:bodyPr wrap="square">
            <a:spAutoFit/>
          </a:bodyPr>
          <a:lstStyle/>
          <a:p>
            <a:pPr algn="ctr"/>
            <a:r>
              <a:rPr lang="es-MX" sz="2400" b="1" i="1" dirty="0" smtClean="0">
                <a:latin typeface="Arial" panose="020B0604020202020204" pitchFamily="34" charset="0"/>
                <a:cs typeface="Arial" panose="020B0604020202020204" pitchFamily="34" charset="0"/>
              </a:rPr>
              <a:t>Proceso  para organizar los hechos y fenómenos relacionados con el tema objeto de estudio</a:t>
            </a:r>
            <a:endParaRPr lang="es-MX" sz="2400" b="1" i="1" dirty="0">
              <a:latin typeface="Arial" panose="020B0604020202020204" pitchFamily="34" charset="0"/>
              <a:cs typeface="Arial" panose="020B0604020202020204" pitchFamily="34" charset="0"/>
            </a:endParaRPr>
          </a:p>
        </p:txBody>
      </p:sp>
      <p:sp>
        <p:nvSpPr>
          <p:cNvPr id="4" name="3 Rectángulo"/>
          <p:cNvSpPr/>
          <p:nvPr/>
        </p:nvSpPr>
        <p:spPr>
          <a:xfrm>
            <a:off x="683568" y="2996952"/>
            <a:ext cx="2520280" cy="1200329"/>
          </a:xfrm>
          <a:prstGeom prst="rect">
            <a:avLst/>
          </a:prstGeom>
        </p:spPr>
        <p:txBody>
          <a:bodyPr wrap="square">
            <a:spAutoFit/>
          </a:bodyPr>
          <a:lstStyle/>
          <a:p>
            <a:pPr algn="ctr"/>
            <a:r>
              <a:rPr lang="es-MX" sz="2400" b="1" dirty="0" smtClean="0">
                <a:latin typeface="Arial" panose="020B0604020202020204" pitchFamily="34" charset="0"/>
                <a:cs typeface="Arial" panose="020B0604020202020204" pitchFamily="34" charset="0"/>
              </a:rPr>
              <a:t>En investigaciones descriptivas:</a:t>
            </a:r>
            <a:endParaRPr lang="es-MX" sz="2400" b="1" dirty="0">
              <a:latin typeface="Arial" panose="020B0604020202020204" pitchFamily="34" charset="0"/>
              <a:cs typeface="Arial" panose="020B0604020202020204" pitchFamily="34" charset="0"/>
            </a:endParaRPr>
          </a:p>
        </p:txBody>
      </p:sp>
      <p:sp>
        <p:nvSpPr>
          <p:cNvPr id="5" name="4 Abrir llave"/>
          <p:cNvSpPr/>
          <p:nvPr/>
        </p:nvSpPr>
        <p:spPr>
          <a:xfrm>
            <a:off x="2915816" y="1201658"/>
            <a:ext cx="792088" cy="54790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467688" y="4216959"/>
            <a:ext cx="2466975" cy="1847850"/>
          </a:xfrm>
          <a:prstGeom prst="rect">
            <a:avLst/>
          </a:prstGeom>
        </p:spPr>
      </p:pic>
    </p:spTree>
    <p:extLst>
      <p:ext uri="{BB962C8B-B14F-4D97-AF65-F5344CB8AC3E}">
        <p14:creationId xmlns:p14="http://schemas.microsoft.com/office/powerpoint/2010/main" val="3111648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90</TotalTime>
  <Words>1235</Words>
  <Application>Microsoft Office PowerPoint</Application>
  <PresentationFormat>Presentación en pantalla (4:3)</PresentationFormat>
  <Paragraphs>158</Paragraphs>
  <Slides>31</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31</vt:i4>
      </vt:variant>
    </vt:vector>
  </HeadingPairs>
  <TitlesOfParts>
    <vt:vector size="40" baseType="lpstr">
      <vt:lpstr>Arial</vt:lpstr>
      <vt:lpstr>Arial Black</vt:lpstr>
      <vt:lpstr>Calibri</vt:lpstr>
      <vt:lpstr>Gill Sans MT</vt:lpstr>
      <vt:lpstr>Times New Roman</vt:lpstr>
      <vt:lpstr>Verdana</vt:lpstr>
      <vt:lpstr>Wingdings</vt:lpstr>
      <vt:lpstr>Wingdings 2</vt:lpstr>
      <vt:lpstr>Solsticio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Guadalupe Melchor</dc:creator>
  <cp:lastModifiedBy>Redes Melchor</cp:lastModifiedBy>
  <cp:revision>19</cp:revision>
  <dcterms:created xsi:type="dcterms:W3CDTF">2016-10-12T19:47:11Z</dcterms:created>
  <dcterms:modified xsi:type="dcterms:W3CDTF">2016-10-13T01:23:57Z</dcterms:modified>
</cp:coreProperties>
</file>