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81" r:id="rId2"/>
    <p:sldId id="282" r:id="rId3"/>
    <p:sldId id="283" r:id="rId4"/>
    <p:sldId id="284" r:id="rId5"/>
    <p:sldId id="285" r:id="rId6"/>
    <p:sldId id="286" r:id="rId7"/>
    <p:sldId id="287" r:id="rId8"/>
    <p:sldId id="288" r:id="rId9"/>
    <p:sldId id="289" r:id="rId10"/>
    <p:sldId id="290" r:id="rId11"/>
    <p:sldId id="291" r:id="rId12"/>
    <p:sldId id="292" r:id="rId13"/>
    <p:sldId id="258" r:id="rId14"/>
    <p:sldId id="293" r:id="rId15"/>
    <p:sldId id="256" r:id="rId16"/>
    <p:sldId id="257" r:id="rId17"/>
    <p:sldId id="259" r:id="rId18"/>
    <p:sldId id="260" r:id="rId19"/>
    <p:sldId id="261" r:id="rId20"/>
    <p:sldId id="262" r:id="rId21"/>
    <p:sldId id="263" r:id="rId22"/>
    <p:sldId id="264" r:id="rId23"/>
    <p:sldId id="265" r:id="rId24"/>
    <p:sldId id="266" r:id="rId25"/>
    <p:sldId id="267" r:id="rId26"/>
    <p:sldId id="268" r:id="rId27"/>
    <p:sldId id="269" r:id="rId28"/>
    <p:sldId id="270" r:id="rId29"/>
    <p:sldId id="271" r:id="rId30"/>
    <p:sldId id="273" r:id="rId31"/>
    <p:sldId id="274" r:id="rId32"/>
    <p:sldId id="275" r:id="rId33"/>
    <p:sldId id="276" r:id="rId34"/>
    <p:sldId id="277" r:id="rId35"/>
    <p:sldId id="278" r:id="rId36"/>
    <p:sldId id="279" r:id="rId37"/>
    <p:sldId id="294" r:id="rId38"/>
  </p:sldIdLst>
  <p:sldSz cx="12192000" cy="6858000"/>
  <p:notesSz cx="6954838"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083CB3B-B7CD-4E1B-803F-038B15A115A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604A3F9-5126-4F49-99D5-7A59B7605754}" type="slidenum">
              <a:rPr lang="es-MX" smtClean="0"/>
              <a:t>‹Nº›</a:t>
            </a:fld>
            <a:endParaRPr lang="es-MX"/>
          </a:p>
        </p:txBody>
      </p:sp>
    </p:spTree>
    <p:extLst>
      <p:ext uri="{BB962C8B-B14F-4D97-AF65-F5344CB8AC3E}">
        <p14:creationId xmlns:p14="http://schemas.microsoft.com/office/powerpoint/2010/main" val="1862322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083CB3B-B7CD-4E1B-803F-038B15A115A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604A3F9-5126-4F49-99D5-7A59B7605754}" type="slidenum">
              <a:rPr lang="es-MX" smtClean="0"/>
              <a:t>‹Nº›</a:t>
            </a:fld>
            <a:endParaRPr lang="es-MX"/>
          </a:p>
        </p:txBody>
      </p:sp>
    </p:spTree>
    <p:extLst>
      <p:ext uri="{BB962C8B-B14F-4D97-AF65-F5344CB8AC3E}">
        <p14:creationId xmlns:p14="http://schemas.microsoft.com/office/powerpoint/2010/main" val="112937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083CB3B-B7CD-4E1B-803F-038B15A115A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604A3F9-5126-4F49-99D5-7A59B7605754}" type="slidenum">
              <a:rPr lang="es-MX" smtClean="0"/>
              <a:t>‹Nº›</a:t>
            </a:fld>
            <a:endParaRPr lang="es-MX"/>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5511661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083CB3B-B7CD-4E1B-803F-038B15A115A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604A3F9-5126-4F49-99D5-7A59B7605754}" type="slidenum">
              <a:rPr lang="es-MX" smtClean="0"/>
              <a:t>‹Nº›</a:t>
            </a:fld>
            <a:endParaRPr lang="es-MX"/>
          </a:p>
        </p:txBody>
      </p:sp>
    </p:spTree>
    <p:extLst>
      <p:ext uri="{BB962C8B-B14F-4D97-AF65-F5344CB8AC3E}">
        <p14:creationId xmlns:p14="http://schemas.microsoft.com/office/powerpoint/2010/main" val="32518736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083CB3B-B7CD-4E1B-803F-038B15A115A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604A3F9-5126-4F49-99D5-7A59B7605754}" type="slidenum">
              <a:rPr lang="es-MX" smtClean="0"/>
              <a:t>‹Nº›</a:t>
            </a:fld>
            <a:endParaRPr lang="es-MX"/>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454369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083CB3B-B7CD-4E1B-803F-038B15A115A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604A3F9-5126-4F49-99D5-7A59B7605754}" type="slidenum">
              <a:rPr lang="es-MX" smtClean="0"/>
              <a:t>‹Nº›</a:t>
            </a:fld>
            <a:endParaRPr lang="es-MX"/>
          </a:p>
        </p:txBody>
      </p:sp>
    </p:spTree>
    <p:extLst>
      <p:ext uri="{BB962C8B-B14F-4D97-AF65-F5344CB8AC3E}">
        <p14:creationId xmlns:p14="http://schemas.microsoft.com/office/powerpoint/2010/main" val="39796922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083CB3B-B7CD-4E1B-803F-038B15A115A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604A3F9-5126-4F49-99D5-7A59B7605754}" type="slidenum">
              <a:rPr lang="es-MX" smtClean="0"/>
              <a:t>‹Nº›</a:t>
            </a:fld>
            <a:endParaRPr lang="es-MX"/>
          </a:p>
        </p:txBody>
      </p:sp>
    </p:spTree>
    <p:extLst>
      <p:ext uri="{BB962C8B-B14F-4D97-AF65-F5344CB8AC3E}">
        <p14:creationId xmlns:p14="http://schemas.microsoft.com/office/powerpoint/2010/main" val="40852270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083CB3B-B7CD-4E1B-803F-038B15A115A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604A3F9-5126-4F49-99D5-7A59B7605754}" type="slidenum">
              <a:rPr lang="es-MX" smtClean="0"/>
              <a:t>‹Nº›</a:t>
            </a:fld>
            <a:endParaRPr lang="es-MX"/>
          </a:p>
        </p:txBody>
      </p:sp>
    </p:spTree>
    <p:extLst>
      <p:ext uri="{BB962C8B-B14F-4D97-AF65-F5344CB8AC3E}">
        <p14:creationId xmlns:p14="http://schemas.microsoft.com/office/powerpoint/2010/main" val="1516655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083CB3B-B7CD-4E1B-803F-038B15A115A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604A3F9-5126-4F49-99D5-7A59B7605754}" type="slidenum">
              <a:rPr lang="es-MX" smtClean="0"/>
              <a:t>‹Nº›</a:t>
            </a:fld>
            <a:endParaRPr lang="es-MX"/>
          </a:p>
        </p:txBody>
      </p:sp>
    </p:spTree>
    <p:extLst>
      <p:ext uri="{BB962C8B-B14F-4D97-AF65-F5344CB8AC3E}">
        <p14:creationId xmlns:p14="http://schemas.microsoft.com/office/powerpoint/2010/main" val="1450396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083CB3B-B7CD-4E1B-803F-038B15A115AC}"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604A3F9-5126-4F49-99D5-7A59B7605754}" type="slidenum">
              <a:rPr lang="es-MX" smtClean="0"/>
              <a:t>‹Nº›</a:t>
            </a:fld>
            <a:endParaRPr lang="es-MX"/>
          </a:p>
        </p:txBody>
      </p:sp>
    </p:spTree>
    <p:extLst>
      <p:ext uri="{BB962C8B-B14F-4D97-AF65-F5344CB8AC3E}">
        <p14:creationId xmlns:p14="http://schemas.microsoft.com/office/powerpoint/2010/main" val="3041694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083CB3B-B7CD-4E1B-803F-038B15A115AC}"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604A3F9-5126-4F49-99D5-7A59B7605754}" type="slidenum">
              <a:rPr lang="es-MX" smtClean="0"/>
              <a:t>‹Nº›</a:t>
            </a:fld>
            <a:endParaRPr lang="es-MX"/>
          </a:p>
        </p:txBody>
      </p:sp>
    </p:spTree>
    <p:extLst>
      <p:ext uri="{BB962C8B-B14F-4D97-AF65-F5344CB8AC3E}">
        <p14:creationId xmlns:p14="http://schemas.microsoft.com/office/powerpoint/2010/main" val="3585194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083CB3B-B7CD-4E1B-803F-038B15A115AC}" type="datetimeFigureOut">
              <a:rPr lang="es-MX" smtClean="0"/>
              <a:t>10/10/2016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604A3F9-5126-4F49-99D5-7A59B7605754}" type="slidenum">
              <a:rPr lang="es-MX" smtClean="0"/>
              <a:t>‹Nº›</a:t>
            </a:fld>
            <a:endParaRPr lang="es-MX"/>
          </a:p>
        </p:txBody>
      </p:sp>
    </p:spTree>
    <p:extLst>
      <p:ext uri="{BB962C8B-B14F-4D97-AF65-F5344CB8AC3E}">
        <p14:creationId xmlns:p14="http://schemas.microsoft.com/office/powerpoint/2010/main" val="3843275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083CB3B-B7CD-4E1B-803F-038B15A115AC}" type="datetimeFigureOut">
              <a:rPr lang="es-MX" smtClean="0"/>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604A3F9-5126-4F49-99D5-7A59B7605754}" type="slidenum">
              <a:rPr lang="es-MX" smtClean="0"/>
              <a:t>‹Nº›</a:t>
            </a:fld>
            <a:endParaRPr lang="es-MX"/>
          </a:p>
        </p:txBody>
      </p:sp>
    </p:spTree>
    <p:extLst>
      <p:ext uri="{BB962C8B-B14F-4D97-AF65-F5344CB8AC3E}">
        <p14:creationId xmlns:p14="http://schemas.microsoft.com/office/powerpoint/2010/main" val="229077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83CB3B-B7CD-4E1B-803F-038B15A115AC}" type="datetimeFigureOut">
              <a:rPr lang="es-MX" smtClean="0"/>
              <a:t>10/10/2016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604A3F9-5126-4F49-99D5-7A59B7605754}" type="slidenum">
              <a:rPr lang="es-MX" smtClean="0"/>
              <a:t>‹Nº›</a:t>
            </a:fld>
            <a:endParaRPr lang="es-MX"/>
          </a:p>
        </p:txBody>
      </p:sp>
    </p:spTree>
    <p:extLst>
      <p:ext uri="{BB962C8B-B14F-4D97-AF65-F5344CB8AC3E}">
        <p14:creationId xmlns:p14="http://schemas.microsoft.com/office/powerpoint/2010/main" val="2645763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083CB3B-B7CD-4E1B-803F-038B15A115AC}"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604A3F9-5126-4F49-99D5-7A59B7605754}" type="slidenum">
              <a:rPr lang="es-MX" smtClean="0"/>
              <a:t>‹Nº›</a:t>
            </a:fld>
            <a:endParaRPr lang="es-MX"/>
          </a:p>
        </p:txBody>
      </p:sp>
    </p:spTree>
    <p:extLst>
      <p:ext uri="{BB962C8B-B14F-4D97-AF65-F5344CB8AC3E}">
        <p14:creationId xmlns:p14="http://schemas.microsoft.com/office/powerpoint/2010/main" val="402152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083CB3B-B7CD-4E1B-803F-038B15A115AC}"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604A3F9-5126-4F49-99D5-7A59B7605754}" type="slidenum">
              <a:rPr lang="es-MX" smtClean="0"/>
              <a:t>‹Nº›</a:t>
            </a:fld>
            <a:endParaRPr lang="es-MX"/>
          </a:p>
        </p:txBody>
      </p:sp>
    </p:spTree>
    <p:extLst>
      <p:ext uri="{BB962C8B-B14F-4D97-AF65-F5344CB8AC3E}">
        <p14:creationId xmlns:p14="http://schemas.microsoft.com/office/powerpoint/2010/main" val="3285079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083CB3B-B7CD-4E1B-803F-038B15A115AC}" type="datetimeFigureOut">
              <a:rPr lang="es-MX" smtClean="0"/>
              <a:t>10/10/2016</a:t>
            </a:fld>
            <a:endParaRPr lang="es-MX"/>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604A3F9-5126-4F49-99D5-7A59B7605754}" type="slidenum">
              <a:rPr lang="es-MX" smtClean="0"/>
              <a:t>‹Nº›</a:t>
            </a:fld>
            <a:endParaRPr lang="es-MX"/>
          </a:p>
        </p:txBody>
      </p:sp>
    </p:spTree>
    <p:extLst>
      <p:ext uri="{BB962C8B-B14F-4D97-AF65-F5344CB8AC3E}">
        <p14:creationId xmlns:p14="http://schemas.microsoft.com/office/powerpoint/2010/main" val="3121393933"/>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2097384" y="434273"/>
            <a:ext cx="7489230" cy="400110"/>
          </a:xfrm>
          <a:prstGeom prst="rect">
            <a:avLst/>
          </a:prstGeom>
          <a:noFill/>
        </p:spPr>
        <p:txBody>
          <a:bodyPr wrap="none" rtlCol="0">
            <a:spAutoFit/>
          </a:bodyPr>
          <a:lstStyle/>
          <a:p>
            <a:pPr algn="ctr"/>
            <a:r>
              <a:rPr lang="es-MX" sz="2000" b="1" dirty="0">
                <a:latin typeface="Arial Black" panose="020B0A04020102020204" pitchFamily="34" charset="0"/>
              </a:rPr>
              <a:t>UNIVERSIDAD AUTÓNOMA DEL ESTADO DE MÉXICO</a:t>
            </a:r>
          </a:p>
        </p:txBody>
      </p:sp>
      <p:sp>
        <p:nvSpPr>
          <p:cNvPr id="7" name="CuadroTexto 6"/>
          <p:cNvSpPr txBox="1"/>
          <p:nvPr/>
        </p:nvSpPr>
        <p:spPr>
          <a:xfrm>
            <a:off x="2225113" y="4369347"/>
            <a:ext cx="5224956" cy="338554"/>
          </a:xfrm>
          <a:prstGeom prst="rect">
            <a:avLst/>
          </a:prstGeom>
          <a:noFill/>
        </p:spPr>
        <p:txBody>
          <a:bodyPr wrap="none" rtlCol="0">
            <a:spAutoFit/>
          </a:bodyPr>
          <a:lstStyle/>
          <a:p>
            <a:r>
              <a:rPr lang="es-MX" sz="1600" b="1" dirty="0">
                <a:latin typeface="Arial Black" panose="020B0A04020102020204" pitchFamily="34" charset="0"/>
              </a:rPr>
              <a:t>Unidad de Aprendizaje: </a:t>
            </a:r>
            <a:r>
              <a:rPr lang="es-MX" sz="1600" dirty="0" smtClean="0">
                <a:latin typeface="Arial" panose="020B0604020202020204" pitchFamily="34" charset="0"/>
                <a:cs typeface="Arial" panose="020B0604020202020204" pitchFamily="34" charset="0"/>
              </a:rPr>
              <a:t>Comunicación Profesional</a:t>
            </a:r>
            <a:endParaRPr lang="es-MX" sz="1600" dirty="0">
              <a:latin typeface="Arial" panose="020B0604020202020204" pitchFamily="34" charset="0"/>
              <a:cs typeface="Arial" panose="020B0604020202020204" pitchFamily="34" charset="0"/>
            </a:endParaRPr>
          </a:p>
        </p:txBody>
      </p:sp>
      <p:sp>
        <p:nvSpPr>
          <p:cNvPr id="8" name="CuadroTexto 7"/>
          <p:cNvSpPr txBox="1"/>
          <p:nvPr/>
        </p:nvSpPr>
        <p:spPr>
          <a:xfrm>
            <a:off x="1640681" y="4916786"/>
            <a:ext cx="8027390" cy="923330"/>
          </a:xfrm>
          <a:prstGeom prst="rect">
            <a:avLst/>
          </a:prstGeom>
          <a:noFill/>
        </p:spPr>
        <p:txBody>
          <a:bodyPr wrap="none" rtlCol="0">
            <a:spAutoFit/>
          </a:bodyPr>
          <a:lstStyle/>
          <a:p>
            <a:r>
              <a:rPr lang="es-MX" b="1" dirty="0"/>
              <a:t>Programa de educación</a:t>
            </a:r>
            <a:r>
              <a:rPr lang="es-MX" dirty="0"/>
              <a:t>: </a:t>
            </a:r>
            <a:r>
              <a:rPr lang="es-MX" dirty="0" smtClean="0"/>
              <a:t>Licenciatura de Ingeniero Agrónomo en Fitotecnia</a:t>
            </a:r>
          </a:p>
          <a:p>
            <a:endParaRPr lang="es-MX" dirty="0" smtClean="0"/>
          </a:p>
          <a:p>
            <a:r>
              <a:rPr lang="es-MX" b="1" dirty="0" smtClean="0"/>
              <a:t>Créditos </a:t>
            </a:r>
            <a:r>
              <a:rPr lang="es-MX" b="1" dirty="0"/>
              <a:t>institucionales: </a:t>
            </a:r>
            <a:r>
              <a:rPr lang="es-MX" dirty="0" smtClean="0"/>
              <a:t>06</a:t>
            </a:r>
            <a:endParaRPr lang="es-MX" dirty="0"/>
          </a:p>
        </p:txBody>
      </p:sp>
      <p:sp>
        <p:nvSpPr>
          <p:cNvPr id="10" name="CuadroTexto 9"/>
          <p:cNvSpPr txBox="1"/>
          <p:nvPr/>
        </p:nvSpPr>
        <p:spPr>
          <a:xfrm>
            <a:off x="3600938" y="3386961"/>
            <a:ext cx="3849131" cy="369332"/>
          </a:xfrm>
          <a:prstGeom prst="rect">
            <a:avLst/>
          </a:prstGeom>
          <a:noFill/>
        </p:spPr>
        <p:txBody>
          <a:bodyPr wrap="none" rtlCol="0">
            <a:spAutoFit/>
          </a:bodyPr>
          <a:lstStyle/>
          <a:p>
            <a:r>
              <a:rPr lang="es-MX" b="1" i="1" dirty="0"/>
              <a:t>Por: M.A.O. </a:t>
            </a:r>
            <a:r>
              <a:rPr lang="es-MX" b="1" i="1" dirty="0" smtClean="0"/>
              <a:t>SERGIO HILARIO DÍAZ</a:t>
            </a:r>
            <a:endParaRPr lang="es-MX" b="1" i="1" dirty="0"/>
          </a:p>
        </p:txBody>
      </p:sp>
      <p:sp>
        <p:nvSpPr>
          <p:cNvPr id="2" name="AutoShape 2" descr="data:image/jpeg;base64,/9j/4AAQSkZJRgABAQAAAQABAAD/2wCEAAkGBxQREhQUExQWFhUXGCEbGBgYGRsZIBocHR8dHh0cGhocICggHhslIhweIjEhJS0rLi4uHx8zODMsNygtLisBCgoKDg0OGxAQGy0mICQ0Ly4sNDQsLC4sLywsLCwsLCwsLDQsLCwsLC8sLCwsLCwsLCwsLCwsLCwsLCwsLCwsLP/AABEIANMA7wMBEQACEQEDEQH/xAAcAAACAwEBAQEAAAAAAAAAAAAABQQGBwMCAQj/xABMEAACAgAEBAQEAgYFBwoHAAABAgMRAAQSIQUTMUEGIlFhBzJxgRSRI0JSYnKhM4KSscEkY3OistHwFRdDRFODk8PS0xY0dJSzwuH/xAAaAQACAwEBAAAAAAAAAAAAAAAAAwECBAUG/8QAOhEAAgECBAMFBwMDAwUBAAAAAQIAAxEEEiExQVFxBRMiYZEygaGxwdHwFELhFVLxIzOSNENiosIk/9oADAMBAAIRAxEAPwDccEIYIQwQhghDBCGCEMEIYIQwQhghIeb4pBF/STRJ/G6r/ecEInn8e8NTrnsuf4ZA3+zeCEhyfE3hg/6wW/himb+5MEi45zg3xV4d+3Mfpl5v/TgvIzrzE8j4r8O/an/+3l/9OC8M68xPS/FXhveSUfXLzf8AowXhmXnJMfxM4Yf+tBf4kkX/AGlGCWvJ+W8bcPk2XO5Yn05qA/kTghHGWzkcguN0cfusG/uwQnfBCGCEMEIYIQwQhghDBCGCEMEIYIQwQhghDBCGCEMEIYIT4zACzsB3wQlV4x8ReH5YlWzCyOP1IQZTfodFgfcjBC9t5UeI/GF22y2TI/ezDhf9SPV/tDFcwmZ8XSTcyv5zxxxSdgvO5RbosMSrd9KMmtvuCMUNVbE30mdsaxYKqG52vEnExO41TZiSYElTeYaQWN6KhtI/LC0rhzYX57RdaviEXNpbbTXWcchweIwzSgKpj07BBvqNDe/XFKldlqqlt5Sn3lSi9QufDbTrJ2T4UJGiRWIZ4y29VYLADbt5ThNXEmmrMw0BtL0sN3zKgY3ZSffPuS4arGNXDq5mMb7jagOgrrv79PfBVxDAFltYC4kUcIrlVqXBLZT6T3/ydCIi7Fx+mMdgg0OoJFb+4sYr+oqGplFvZvLfpKApZ2v7WWchwvlmYy2RDQpTWosaWiQaFb9MXOJz5Am7fC28UMGKZc1dk5cb7TovBg0yqpOh4+avQtVXp9NV7fzxQ4srTLHcGx5dYwYANWCrsRmHPpIGaRABoLhrIZHqxVUbFe/YY002cnxWtwImWsEUXQkHiDOvCuEjM8xf1lXUtgEGuoPp1GKYnEdyFJ2JsY/A06lfMFYggXHKROH8AExZkjRdA1M58un7je8XrYlaVr7nbnLYZsVVvlOg3J2jPhkmfRdeXzGZC3QqYsLHbQ5I/liWxSK2VjrHUquKdM4UEeka5b4icTy50u8ctdVmi0t9Lj07/UYctQMLiT+vCnLUUgy0cO+MEewzOVlQ92iKyqPejpf+RxcMJoTE0n2aW7gnjXI5whYcwhc/9Gx0P/YemP2xMfLBghDBCGCEMEIYIQwQhghDBCGCEMEIj8SeLcpkB+nlAcjyxr5nb6IN69zQ98ENpnXEvinm8w2jJZcRD9qQcyQj2jQ6V+5bC3qqguTMxxKXypdj5SocWTNZh1GcnklLMF0u40q1jrEnlU79KwkYlWBK8NYirWxGYLotzbmR1kjL8GjizEcT+aOQDSyeUG/z77V7jGRsUz0GdNCNwZH6a2JWnWbMrbG9p2gykdq5UIY8wEcWSCpOx8xPcUcUarU1W98y3HWSlClcPa2V7Hpw3nV5XQz6iWkhmVo9W58zEFfoRRrFFVWCW0DKQfcN4wu6mpfVkYFfedvSQ+IpE8buImhdWAIskMTdgX0Iq6GH0DURwpbMD8JmxK0qlNqgQowPuN5z4PIOXmIyQC6DTZABKm6s7Xi+JU56bgbHX3xeCde7q0ydWGnUTpBIEeMF1BWF1JDWAW5mkalvfzDpijqXViAdSPhaMpuKbqCwuFI34m9heSBxlZDl2eldJLkaj5gAKbYdSBX/APMLOEZBUVdQRp5X4Rwx6OabPowPi89N5zkzELQuhlq8wZBSsfLVbbdfY1iQlVagcL+2243lTVoNSKF/3FtjtPM/FVmOYVvIspUqSCdOjoGrfcenQ4suGNIIV1K3v75R8atbvFbQNax6c+s5T5sSSR6JOWIowqObFlR12sre/wBsXSkURiy3zG5HX7Rb1xUqKEbLlFgen3nrjGf5kaK7LJKCbdQR5a2BJAs36bYjDUO7clQQp4ecnGYgVKaqxDOOI5TxwbNGFZJFI1AoKsAkarah1I2A++JxNIVWVCOfylcFWNBGqA66dbX1jOHP8yPNsi6IwlKg9XPmY+/9w2xlahkekrG5vqemwm9MV3lKsyiy20HmdzOMkaLlcukocBy7+X1/VsUSbsDti4ZjiKjJbSw1iyqLhaSVL63OnwkfgeZcz6JLPMXluK3FCgfqtdfrhuKpqKOZNLaj884jA1navkfXMMp/PKfBkF58eW02Q9O+4J7kAXsoHQnc9cHft3LV78NBD9OnfrhrbHU8/wCLSHmeEpLzG8ohV9IaS2+gGlSSe/TbDVxBUKp1Yi9hIWm6szo2VAba6ydkuOZ7IOEhzTFQAQjnnRkEWK1+YCiPlIxop1w65o04t6T5KgB6ecuvCPi6NlzmXZOxkhPMUe5Q06/QasODAzTTxNN9AdfOaJwni8GaTmZeVJV9UINH0I6g+x3xM0SdghDBCGCEMEIYIQwQlB+IHi6WKVcjk6GYdQzyGqjU3WkHYyGj1ugLo7DCq1VaSl2lSTcKu52mWZXLxCa5JC+sEtI4c2+4Bck6nWx126dsZalSqyEqNeutvvObnVqwFV9NeBAv9RO/E4iE1pLEw+R+UNGxOoWKAItTuPTC6DAtlZSOOusjFKVXOjqeBy6TtmpE58E7Mo1KjvvdMvWwtkXQ/nilNW7p6QB0uB0l6rJ39OsSNQCeokWTjsaxhZFVdDh4yradO9keayQcM/SNnzA7ixvxkpXaomXu9jdbaW9Z4lzsucLcjLSurtqPJikcMellqquvoNzh1DCd2Bc3sLS9elWrk6BQTc+ZjWLwpxbMAA5Zwo6GWSNe1CwCWNe4w1MOim4EDhajgLUeMk+GXE5SObLl1HvJLIR9tIH88XWkq7C0scGre2xPvk2D4PzH586g/ggP97Sf4YtlEkYKiOE+5v4X5aAaszxNo19WEMQ/NrxOURgwtH+0RVL4d4IvzcYlb/RvE3+xE2CwlhQpjZR6SVwrwjwXMuEi4nO7tsqmaNCT+6DECT9MFhL92n9o9I/b4N5Q9MznB/3kf+MeCwhkTkJyb4M5btm84Pq8Z/8ALwWEju05CIOIeCeGQOY34zocbFXeEkH0I2IP1wWEjuaZ3UQyvw8y8+2W4zDIewCxOfyWS8FhFnC0T+2dMz8I84PkzOXkPbWjx/zBbEZRKHA0TwtIUvgnjEA8qLIB2hzFfksmnCmw9M7j4QGFK+y5ERZqDOZdXWbK5iMP87GIsPU/pFB2+hxBw6kg8ton9LWVWCsDm35+s+5LxTG0olbSXEZS1NG6oMQ3VqxlfBHu8inS9/4jRUrLU710ubWuPnPscyyQJEXCaHLbhiGBA3GkHcb7e+LFGSqagF7gD0mLMGoCkxykEnW+t/tJXA4o0kSR2BtwsYq7II8zAbrQ6X3rsMKxbOyFEFtLn7efnHYGnTSoKjm+tl+9uHlPcfChLmMyrGqZgm9W7Fio/IHFTiTTo02HlfpxllwYq4iqrG29up1EXw5OWJ43gaVMwV1ExgqyizWqvmB60wrGxcSupJ0HG+8XTNellVbkkXIttL94U+KLKwh4iAvYZhRpF/55P1D+8PL6hcaVYMLibqWIWppseRmpo4IBBBB3BHce2LR89YIQwQhghDBCYp8WYWg4nHMOksSsp/fiYhh+TIfzwqqgZSDsZixuZQtVd1Mr3iDi0LMWDMSa0XsE3BIUDzNvfWqvGHC4eogAawHHjfrK4hhiGJpAk8DsF6c4kzfFpZRsu13uAtn10qBZ9zjZToqm0t+lL/7rX6aR14DyWTzOYSDPGfXIajCNojJq9LFQHs9LuvphwAmhKNNfZE3DhPg7I5XeHKwqf2ioZv7bW388TGxzNKqKWYhVUWSSAAB1JJ2AGCE5cPz0c6CSF1kQ2AyEMDRo7juCKwQknBCI/FviFMllZptSa0QlEZgNTdFFddyRghPzfNm+czTTZhnle7ZqY9wLsGhRPlFAA0OmFm/KWk/wdl1mm5TjsTa0Ba1XboQTfrt73mxtVqNPOsbSUO1jLq3hPLGw0RYdd2Is+tg9b9vXHFPada2+vSa/06cpcvDnioQxmHNc0vGaSRYpZRJHQKksinzj5Te5K6u+OzQx1J0BZgDxmN6LBrATz4k8VCeEw5QzLJIQpdoZYwifrtqZVpioKijdkHti1XHUUQsGBPWCUXJtaUlPA2UHRG6d2P1/P3xxf6tX8vSbP0qSu8d8JwROgttIUswBBJ8yoFBagCWdRZ2HmJx0cPjnqoTYX2H55RD0Qpj/AIV4ikyAUpOpRVLmIZlswrBBbRnmboStlWShqG4I2N6VeqW1uRfiLb8RKNTW3D1m3Qyh1DKbBFj746Uzz3ghFnFPD+VzP9Pl4Zfd0Un8yLwQlT4j8I8hJZh5uXY945CR/Zk1CvYVgtIZQ24lW4j8J87Fvl8xFMB0EgMTfYrqBP1rFSgMzPgqTagWPlKtxg5vJsq5uOSI69Ss2lwzKKsSLeqgOl9MIOGTXThb3RL4fECxVr2N9d79Z1j4oJxPqdUMpU6tyKW/J5bI7du2+Mpw/dZMouFv8eMo1Zm7xavhLW1sdhwkp4I8wzt56VFC9AZAgp33B1EUDp2JGFB6lEBdNTr5X2EZ3dOuxcX0AtzNtz5y6fBTiEjDM5csWhh0GK/1Q/MtB+75AQO1ntWOspJGs0YZy9O5/wAzTsWj4YISDxviaZXLzZh70xIXIHU6RdD3PTBCYRxjxnnc1qLZh4lbcRwnlhB+yGWnb3JO/t0FMxvOa2NYVcttJWZNT0SzsRuGZnY7/wAROJvNpNxZpy5Fb7Fj1JJv+47+w2wXgGtpwnUsfQk/8ff8hghcby0fCfhpzHE4yfly6tKe41fIo/Nif6uJEYJp3jfx1+EYZfLRmfNMPlAtU6fN0Bajemxt1K2LpUqKilmNpdVLHSU3jXiGKQGPNTTT7jmRgakBFHTIsQEexrZvQdccjvcbVvlsBw4el9ZryUV31i/g/GxwvMc/LFpctOakhuiH6j56Oo2SrbkgEdACNuFrVLZau4+Pn94mqi7psZz8TeIppXYOFmN6W1u3KDA2USMEKESjcjebYE9sVU1KviZio4AcuBPWSQqaAXivI8Jyk4hk0LErM6N3CuoLsAzb6GUEjVuuw2sjCnxFalmX2iLEeYOnrf1lgitY7RlNBwzKgFqciu9ncXe1dq+313QrY6tt4RLkUF85M8HZKMvLmkgMKyUsSnroAFtXbUa/LGbtGqwVaLNcjU9Y2gouWAtylpxypohgkwwSIYISt+NcqpSORkd1VtMoS7MTbsDXYMqH7fXHT7NqEMUBAJ2vzmfEKLA269IgyPDOF5kDluY228rt7XW5on6HrjoPWxtL2lDDyiAlFtjaK8rlospcqF5C8jLl9EjQgoraTI7oQaLGhRo9e+2oVKtQ5V8Nh4uOp4CLyqup15S2eFPH8yEfPXmPLeRpVkCAM6q0lyJIFvSL0miD7BapRYZmzL01F+PmJFlcaCxmx8R41Bl4hNLIFQgEHck300qASfXYY2xMq+W+K3DnYLzHUMaDFDR6kHy2d69LG1gYi8Jb0ziPFzY2EiFdSlSCGFWKI63iYT8xR56TNO+ZmYvJKbJJJoHcKL6KLoAbCsUYzn492GUDaLpIirWux9F2xabrBhZheTMjxqRAyFiNu3e9iK7E+owp6CMbkTK+GdRakbA7iXv4ffETI8Pg5bw5jmO2uaUKjAt028+rSooDbt6k4dNaqFUAbCat4e8VZXPD/J5g5AsobVgPXSaNe42wSY6wQkXinD0zMMkMouORSrC62Io0R0PvghPzr4q4CeF5lsu7l0Kh4nI3ZTYo1+spButuh2usVImPF4bvQCu8UySr1Ib/AFsVAMiitVRlNp55qD9ZV+474nWO8d56ZgATqWu9kViZaxM0v4J8OkV8zmtJERjVFNf0hBLEp+0oFCx1JI3IxIjFFhKrwGRny88qAPmp31PpIQ6CQ76GOmrLk31GsbmhjlYrWspqaIPfr5jWa6XsG2/0kzI8RAYRRSGJ1IU87Uql9rjWIDQo/VsEH0vYlNWjdS7rceW4HO+8urWIUG3WdfE+WWISsF+VoZlrrYlAkAHoaB+rN6nC8HVZwoJ/uX4aGWqqBc9D8Z54dwQSNmF1jUJ2kTaxT0yM37SkGjXWq7HF62LNNF00IsfdobSFpBiYx4rwCTNsnOlCItnREtEsRRJZr7bdOhOMdHGpQB7sEk8TyjWpF/aPpO0HBMnk118uNQvWSTzEf1msj7YocVicQcoJ6DSWFOmguZN/5UXmpGyupkB0FloNQsgG7BreiB0OEnDNkLgg238pYVBcCRMpxrVO0L0uonkuDs4XZls7CQEFq7qQexw+pg8tMVF1/uHX6Si1bsQfdF+Xz8rQQukpeYyhWSkIZRIVewF8oC22oV0HrWND0aYqMrLZbb+dtJQM2UEHWWWeZUUsxoD/AIoDufbHKRC7ZVmhiALmK+HcXLHMCUBDFTVuKjZdQLX3sMCem2NlbChcmQ3zae+/CLSoTe/CSclxMPFFIymPmiwp3ry6vMR029cJfDlXZVN7SVe4BPGQ+IeGsrmfOUAY7iSM6Sfexs33Bw6lj8RR8N/cZDUUfWLH8NOipGI4ZgiMkckjEFVc2dUYUqzDsQR9uuNS45GYsSVubkAbkecUaJAtYGV48PbKzxK9hUDSs/UeRX1b97sfc1WOmay1qRK8bCZspRrGP+AxPnUTM5gBxFEscEbEhBy1CljdjdgTqruT2UDL2jiyHFJDa+/P3RuHpC2YzlPms1KCJTl+Ux8g5bya076IgNZXf59uxA3GFrToIbrmzcdbWPmdr+UsWc72t0jDwP4lfhbxwykSZSeWldQ36NySCK06wb0KUez1IOxGOpQripcbEbj83mZ6eXWU3xLwV8lnJIXBGkkod/MjMSp9wRXtYI7WNEzstwRIi6N/KN+tf7/X6YrrMRpYgG6tfrBI0ul2+3+JG+C5ljUxA3W8+HIgGwSD6/8ABwZooY9gfEs7eGZZBn8pyQVl/EIPJuSpYa7rtp1ar7XfTFhOku15+pcTJhghEnirwvBxGMJMCCu6SKaZCe6npWwtSCDQ22GCExnxX4EzGQt2IlguhKgrTewEiG6JO1gkG62ujUiZq2dBmUXkbwPxNsnnoWG8crLFKuxDKxoEj1UnVf1GAGRhsQtQWE308Iy5OowRavXlrf51i01SYBghMI+IvC48tn2XJOIyyB5o9KlUJPlCAirIBbSfl2rY1hVRVI8Ql1J4RDkuFSSAMaeFiyl38uqUgnUdNnSG2Bv5q9MZauIRTkGhHDyjVpsdYy8RcXEmXDhqYwx73XmLsxo6l3uFtwb9LOMuFw/d1SD/AHH5fzGVHzLfyjfwrkHAV7IiVNEWsU7IaI19PKpvTsDR398OPqoboPaJueQPl14x1FTvwjLiPE9CqUtgzFdUaGXSQOhVO97b0B3xnoYfMTn0trYm3zjHqWGkWqGllL8uTlyo0OYjehoK9HFsVCkMQQD3B7HGo2RMtxcEMpHG/DzitWN7b6GR4uKRxiJWZs1JAhrkrsCF0s7OTVhbsg7WTWHfpalUsUGUNvffntEviqVK2drkcpHn41LykkihiEanSGOqUxnsGJ06SRRHUHsdiBpXs5bku5N97aTA/ayhbotxPi5/Ns+XXnBVnKhWjjTu2hl8ynzKeo+h7jDP0GH4rf3n7xH9UrErYCxnL/lLNATkzhkibSOZHGdRLEBRpVd6DN9FOD+n4fgtveYf1ar4rgWE8txlipOYyyMJkKF0uIug2I72BZF2N798UOAy27tyLG4vqLxydroReotrxzwrjUD1cjFwulElCoTdWAwpGY0O/wDjjBiMLVX9tgTckXPw3E6VDFUqgurX8p8yjSZdI2ZWbM5iRiY9VKCwLEHqAqKvUCyRe94iplrMy3ARANeOn1PKNW6AHiY8y2a1MyNQkUAlQb2a6IO1glSNwOhxz3pZQGXUGOVrm3GUzxrkWj5j9I30hdC99S3GQKrUfPqsFtKrY0jV2uzqyuAvEb/f6TJiEIueEYRzAZPLxhXKu2mShqJWMNrBodG0BbPZtz3wpkLYl2NtNup29N5YNamJU4eJz/iROTMkjEFlH/Z/qKEKkFKOzNts3c3jpnD0jS7sAEfX53mfO2bMZbfC3DDxXMxqAwy+XlEs5dlLyOboFRtR0adhp0sehAGJwuH7sljvsLbADhIqVM2gmxca4Hl84mjMRLIN6J2K310sPMp9wRjZEyjZ74PwM1xZiRB6OBJX0+U/neItItKT488IRcOVF/EGWeT5IxGFAUfM7nUSBsQK3J+hokGw3lMjeQegHeq/LoTf+8Yiwi3pox8U034GcDdpps7JHShOXGT3Yn9IVv0CgX6lhexxaNE2bBJhghDBCJfGuj8BnNfy8iS/7Jqve6r3rBINuMwXgeTafN5WJerTp/ZQ63P9lWwtd5ysEp70nhN98TeIochCZpjtelVFW7UTpXUQLoE7kbA4YTadYSgyeMOKZjzwRQQIRaiTUSelEkiyCL2KIQa6jrzqvaVGm2Um/TWaFw7MLzO+NZfNrI7ZkEvM5LSqCdzpFro7hei1dL0oYdTxNKsLodvdKmmyaES58QXXlFGTCyAadAVhVLuNyavpsccGi2TElsRpvNri9OyRP4Z4E8mk5iNlSEgKjitbBQNRH7IbWR6l/bfZjcaqC1Jrk7kcBFUqJJ8Q2j3OZxMwJIkl0gWpdCGKsBZ1CiAgFWSRfTvvhpUWpWdlv5HkfrHMwe4vaKkmOXjaTMMya2NwoEAkcUNULKA6qdINk7evc7Cve1AtMXI4m+g5HgTEFxSQs5sIhznE3nIElrCD/RRmhXfUxHnb3YVfbvjo0cMlLXduf25e6cHFdqGocqaLO+XyillbLT04Nqsn6Jwe2lrKH+0pPpjROeFBN0bXz3jWHNiJn50ZhkZCs8JHLTMJ3ZNqjmHzCvKSNqvSZj1YKfGLHiOB/mevC+SafNx5aGTVEkwnWULTIFAJNMCAx8ikEEalXqOoNTIopmfIp0ve8jcQhWGWSDMny5eRm0Ls+YZz5TfRVKhbPYXQtsFrSrgKSr8PiTOWaMZImzMgkdgNGXgIpVHyoz7rGoG2hdTetHfESrBT4nNzyEizcJnlt/w/LjPqOXGB0rVIaP1JJPU4mVyVL5lFvhPOS4tJAQjHmIh2GoFkIsXE5sdCRpNqRtsMZK2ER7ldCd+R6/edTCdqMpyVdfOOM015fM5iCV2LRlmmYrqtASsYUABNJu7F79ybHPXSolOooFjYAba7m/G87gN1LKd+MsbBMwjxspZCNJPZvXSfUHv69Nwa5xDUHDA2PLl/maBZxYytZbVl8rPkiXeYaxFpVmLo9lW2G25IJNAEHHQcCtWTECwXS/kRM4uqFDvJPjjKRiFJjpDxGgGrzKfmQA9SB5gPbtZxTs2q3esm4PwPOWxCjKDE/hbxOmRzcc4ZjGfJNSoA0ZAJoKRbIaYDc9QPmx30zA2Mwm3CbXwLxjk842iGYF9/IQVJ01dXs1WOhPUYZeUj7Ewn5m8Q8VbN5yedjsXYJ12RSQBXsFH1JJ7nFWmXEi6gfnlL38Ovh3FOi5vNgsrf0cN+XSCfNJ3a9yB0o73dCRH01ss1yKMKAqgAAUABQAHQADoMTLz1ghDBCGCExr4p+OVmLZOAkxq1SuN9bqf6NK3IDVZHVhQ6bwZVtRYSxfC/wS2VvNZkVO66UTrykNEg/wCcahddAAB3sAtIRAgsIk+J8xfikMZtkiy3NCbgM1ytpP1MSH+rjNiyRTNja9hflc2mikLtFHEfEUbyIA7gUQVEghNmiH1EgFBTA79exxyaWBdFJIF+l9OVpqasGItI0XCTm00klomjYh1zBkDSgjQZdPl1VZ8oI7V5Riz4hcObjcEfttpxt5SBTLj+YxymVfKzxonLWN9KFK8z6EdmmBB23IU2CTQ6YRUdK9Jma5Iub8rnQS6qabAD884y4zn1jGhhNTg+eKNn0fXSpq9/yOMuGosxzC2nAkC8bUcDTWK83PByxnG1BgCjKoKc4iwEZWokXuL6DrteNaJV7w4dbEbg75fP6RLsgTvG05+cqeYzbTScyXzE9QDVL+whINAetbnc47VKktJcizymMxrYh7naSFky3eOcfSZD/wCSMMmYGlxB9Z7D5TumY/8AEj/9vBLXo8jGaQsojmjy87xw2xGapoitbhQVUb+g9tsEdYizBTYc9psfhSWCbLxzwQrEJF3ARVOxII2AsWDv3w0W4Tr0SrKGUWi/x/xDLZaDmTZdJmY6UVkBtqvdiNgPzxDWEXiXREuwvMiyObMZcNNLlWc6qji2o9Nw6uq77AA7YXOSj2uCSt/KeJ+HCUlhnIZD6yNIjfcyqB/rYJDU8+ucGRpeEyqpakZR1KSRvQ/qMTgizQcC/wBZFymZMTEgakcaZY+0iVRB/e9D/hhVakKg8xseRm7AY40Tkb2TLV+KgXVmJJ2VSB+HVWKgKFFKkY2d9VgqQSNgRXXkZKulJVB/u/k8BbYz02ZPav0ljyc5aNGcaWKBmX9kkWQfpvjmVEs5Vdr6TQpuLxVkXMhbNTqqIYhy/Nq0xm2YnYUxGmwL+UbnGupZLUaRub69ftFr4ru0TRcYymUXRFEKRQXMoZJGHbSHS2ND9bSvQA+mxsNiK5zVG32tt8DFd4iaASTmMlDnkaXLoI54yCpGkWdnUFoyRvQpgbU+mKU61bCVFWobqYMq1Vuu80f4Z+Jzn8pchJmhPLlJAGogWGobAsKJXsbHbHoAbzAZiXiDhT5PNT5eQaSHYof2o2Ysjr69aPoVIxBiKqkkTW/hL4pjny65RiFmhFAdNcYOzL66bCsOo2JAvEiOXaaBiZMMEIYITzItgi6sdfTBCYB4N8J53JcSgE2SllSJz5hWg7ELLrJ07WG0k37WMEJ+gcEJnnxT8MzSmLO5RNU8A8yCrdAbFCvMVt/KKJDuBuQMLqUxUUqeMsrFTcTMBmsmhm1QuZnAQQSqo5JthQJplF79NQAGwxhaliSVGawHEbn3R4anqbbztwfNfgMvlp2qpZHSagfMosKwG3mGjr6MfsrEU/1VR6XIAjrLo3dqG5y0ThJM3EwWM6YzIHFGS/lUEVYSpCRvufSt+YudMOwJIubW4eZ+E0GzVAR1nPXKJv0U1M5BfLzgWBsC0RFGlFXWoGuoJvFitPu/Gug2YfXrK3ObQ78DK14m4l+InNH9HHap7noz/foPYfvY6uAw/c0rnc6n6CcDtfGZ27tdhIGXVCTrZlH7qhifbdlA+uNs4qhf3STz4F+WFn95JNv7MYUj+0cEZmpjZfUyZkM9mGJ/DqkQHzMiIgQerTN5l+7YIxKlRvYAHu+s5cS0EMWmkzM3d7YogsX5nGp9zV+Ubj5sErUtbcsfgJbo/GWY5WXyuUjEAENiSSmZljVizAUQATG25Bv2xbNymwYliAlMW0+UX8a8VzZ7KxwzwW7uDDIm2sglCNO/m3I2PUjbEFrxdTENVphWXU7SGss3LJy7maJPny06iRogOvkYboP246ruFwSt3t4DccQdxFrT5Wb5o2y7ftRfpEP/AHbnUv2c/TEROak+4y/L0geAs39BJFmO4EbU/wD4ThXJ/hBwSDQP7CD+cosmiZCVYFWHUMCCPqDuMESVKmxjnwrnirmDUVWQ6kIokONyBq284B+hHqcc/H0QR3tr236c/dPQ9k4ouvdMdeEbcKzKws3OYx5jMt5EYl9IFhBsTfWy3Qk1fTGKvTaoAUAKJvw6zsIwW99zPUDacnJAQwkjAjcNuFL1TKygAoLDACiAACBihF8StQWsdR524deEm9qZU7iJOKhoNEUMrJE8/LeTYsx8uuRmroLIA2ACn126FEipd6i3YC4HLkP5iH8OgOm0ZZThX4VFAjMXLYNJmObSMikFiV1WSy7aStAnY7DGR8R35Nze40W2oPpwPG8YEyDa1uN9JbfgvkZAmbzLWEzElxg+gLsSPb9JWxqwdh1PeprlQLyAExObm8t3ivwrl+IxhJ18y3y5F2eMnurfYWDYNbjF5WYj4q8LZng8scnMtdVw5hBpKuASA67gNV7bhhqB6nEStrbTcfB3GjnclBmCArSL5gOmpSVav3bU17ViZaOcEIYIQwQhghKZ8R8wAMsgmaGTmmRCpI3RSBq9V1Otqdj0xmxVVqaZkF/tGUlDGxli4DxMZmCOTZXZbZLvSwJVh9AysL9sPVgwuOMoRY2mZfGFQM7AaG8DX06B/wC7fvY9aG4rU2krIHC+DxZrIQJMt+WwRsVJJJIP/H3x5yviqlDFOyGdBKavTAMlvw9MvAsELNDf/SKuptupYgd9gWP0FbYWlZ61Q1HGa3C+nuligVco0kDMhMrlpZI1TWwCLKHMjOWNai7eby7mrPQ40IGr11RibDUi1rW6RNVxRpM/xlNVQAAOg6Y708SzFmLHjPuIkSflZII1DMrSyH9Q2iL/ABEHU59hpHuemCNUooudT8J7bMT5t0jG4vyRqAiJ3JCilUAWSx7CycEnM9U5f8SYuhiuVhaoydU81fPotmb15SAEqvc7ncgAjdCe7U6cT+cJwHFQcw8taV5ciRr10qYnjjT7AqL+pwSne3qFuGtvTSfIG5mTdb80EgkX+CSkevoyxn+scEFN6R5qb+skZp2kQZ2IlZkIE+k0Q5+WYV0D9G/fv9oYJZiWXvV0I3+/vnlpYs582mHM/t7LHKf3wNo5D+0PKT109cTIutXfRvgYozOXaN2SRSrqaKnYg4iIZSpsd50zGflkUK8jOq/KGJavpe4Ht0wSWqMwsTIwJFFTTAgqfQg2D+YGAgEWMvh6ppVAwlyjz8cCCdYU/wAopgF/pGZgDooKbN6gBYArtjhNRaqTTLEZdPLr6Wns1cKMwG8l8c4K2ZjuORoHcKHHUEfssAeosiwfbcYz4bFLQazDMBe38RlSkXFxpeJfE3CVy+SRCxc/iA5YgDzOWLUB0G/S/vjdgsSa2JLWtp8omrTyU7ecmfDXwdFn2l/ESSvHl5E0xF7RrGqnDA7bAeXTYu9jjtIq+0AL9JjYmbPm8zFlYGdqSKGMk0NlRB2A9ANgMXlYr8MeJfxZdHhaGRRqCsQ1oxOk6htq7MvY9yKJTRrpVBKHaXdCu8VePvB0/FGij/ErFlUOpkEZLs+4vVqqgpobbEkkNtTpSWrhXDo8tDHDENMcahVHXYep7nuTghJeCEMEIYIRP4m4u+UjR0iEtyKhXVooNe4NEXdCjV31GKVKi01LtsJZVLGwmUfFTxNFmjCINYljUWrqVKu0kZVD+qW8pOxII3BIOFllqAMNRr6WlrFbgxx8M9IzxActNyZeed6J5kRBUWQEssVH7zHqThOF7y5uPDYZfznLVctvPjPPxmBGZyhF+aKQD6hoz6X37b+x3GNNTaLWcfCZ/wAjg/g/uJx5XH/9Q06dH/bEkcQTMagYWiAA3WQNufZlPl/I9fbC6RoZbVAb+X5rLPnvdbSr+LtSpBG5BdmeVtN1ewAF9hrIv2vHY7Oys7OuwAA5zkdrsUoZTxMrmOpPKwwSZ0hiLsFUWxNAf8f34JKqWNhJ2YzKxIYYjeraWQfr/uJ/mge/6x36AAEczBBlX3n84ThFmxHDIBet6BPpGPMQPdiBfstd8EinqMq7nT3T5w7INKNexU9ApRx92SW79iBXvhFWuFNvz5Tu4fs6mq+IXP55z7MrZYnzgh1KkHlg03bQsjMVG3mNUQMWp1Q/D7ethEYvA92C9L3ieuEcQMEgegykFZEPR0b5lP19exAPbDpx6VTI1/WeuMZERODGS0Mg1ROe6+jfvqfKw9R6EYiTWphTddjtIckzNWpidIoWSaA6AX0HtgiyxO88YJWGCTLn4LjR4lYqDJCzorHqA5D7fmBjgdpsyVCoOjWP0ntOziHoKx3Es+OVN8rPj5v0EQ9Zl/kGOOr2QP8AVJ8pmxXsCWX4JKRl805FDn19ljTff3J/x3s49Gu0553kTxv4ogzTQcpubGpZRGwKq8xaIQPRHnSuYVcAjyuRZXbLi8zpZDYcSOXGNpWB1HSTPh5zpc0zsUIjhp5E2WYSkNEVBJI0hXuz+sKvVsns+kEDFdAeB3BG8tiGuQDvNIx0pnhghDBCGCEMEIl8Y5cvk5tIJZAJAB1JjYPQ+umvvhdZM6FeYllOVgZnWaycc0rKw1JNCOn7jEggjv8ApAQfbHlkqvTpgrurfP8AxOmyhm14ic/hxnYMiZ5ZXaR2k/DRhF1FxCDK7KB1FSKx9xQHQY9MlQCnnbS85zKc1hGPxjKyR5GZd1Yuqn1EiBxt3sJ0P8uoY40lBFfgh7yaDurOvW+jt32vbvjzHaa2xB93ynTw5/0xH2OfHSk+O/6aL/Rn/aH+7Hf7I/2m6zgdu+ysrsaFiFUEkmgBuST0AHrjqzzYBJsJJyuSudYZW5NvpdnFaN6JYGqr7YmXWnd8raTzxHKiKV4w6yBGIDobVq7jBCouRit7znFl3YMyqxCC2IBIUXVk9heIlQpIJHCesnDqa2U6F6nTKV1dVBaLzIR82r6YVWewsDr7vrpOz2XhxbvWHSOo8wr9ZIif/qIJP/zQhvzxzyCOB/4kfI2ncB/Lj7TtI6upjLxsrbFfxCCx/BlowzfS8VW6nMAf+J/+jJNiLfX7CVzMZdo2KsD7Eqyah2bS3mA69d9sdSm4dbj7zy2Pw/c1NNjrOi5s8oxGiurUL6q1USp/eFAjvS+mLzJnOXKZwBwSo3jbi+cTOToYcvHl9WlNCHylia1dBV2O3bEx1RhVcZRaReM8POWmeEurlKBZDa2QCQD7XX2xEpVp5Gy3lj8AnyT/AOkH+wuOH2x7SdPrPVdjn/8APLVjjzqyoeP5d8snqzP9lWv/AN/b6jqO12Ourt0EyYs7CWDw0wi4FRDB81NIiqvVrdlYXtX6ONt9qHTsMdqq+SkWJtpMajMwEScel0StOkSuuVjKm+qswUrywOpVSCbHQ0NyccLCi9MI7WLm/uG9+s21D4rgbSHk+MZiCeLKxO2XBjQTqpBJ0r5dDMux07FlrcEWKBx0aVQrRd1N9Tb86zOygsARNe8Cazk42dnYOWeMuxduW7FktmJJ8pBo9AQO2N1LPkGffjEta5ttLBhkrDBCGCEMEIYITMPF/hyTKIXgVny6mwqC3hUgh1CjdowCWWt1IArSLHPq4IGoai8dx58DHrW8OUzPOGoki5rmsIvw8sMiupBGmQiJyCegYCEhxRHX1xrUZkFtYs6GPfFmbzWZXMin5GSzJBUBOWkafo4zG2jVr0vbCyK1X2GA58x/tt8YaWHOe/AM3knj/Zk1D6Oq/wCIJ736nqeD2uvjVuY+Rm3CnQiWrHImqU3x7H54G7FXX72hH+OO72Q3hdek4nba3pAytQylGVlNMpBB9CDYP54688wpINxJsyT5tppyryEW8rhdl9zWwG3T0Htid4wh6pL2vzkBVJ2G59MRFAX2knJ8QkhWQI+lZU0P08yntv0+oxMbTZxdV47xjw2ERorNpjciwXL5ZiDZA56llkXfYEbdwMc2u2ZyBqPc3w3E9ZQpinTC/wAfHjHKCVujzMP3Zcs4/NkBxkJQcB6MPrNHi5/ET3LIUHndl/0mYiiH5xLeKgBj4QPcpPzMnUbn4iVzj2XAKyhQFJ0ltLKCTVXJK2uU7GiBQBOOlhH3U7+75DQes5faVDvKd1Go/PfFYN9MbJ5pkKmzDWTeC5iOKeKSVNcaOGZRR1Ab1R2P0OJl6TKrgttOOfzAllkkChA7swUdFBJOkew6YiVdszEzmYmADFSFa9JogGutHoa71gkEG1zLj4DjqGVv2pdvsqj++8cDtZr1VHIT2HZS2w4llxyp05QPHmdAzFXXLhu/QsT/AD8q/wAvv6PsmnaiTzPynPxJu9pfcxmMtFwzL5czxficuiNpDLqDoBzvL6BWk1V0GrpWOjiEFSmy76f4memSrAymcaddRR2ZHknI1xgsSq0eXpF7mPlV1tu22/Jw6kKCuoC7Hnzv1v7pqci9jznvheRkzXEX5TBip5MRayECqGkdzqttFkFf1mYCwLI00aWaktPa/iPrw/Not2sxbloJt/B+HrloIoEJKxRqgJ6kKAATXfbHTmaTMEIYIQwQhghDBCZp8SsnrzuWb8VJBpjLDRl2mKFG+eOrpiWUNQugOoNYW7olixtLKCdhM94zEctNM7mOePMBCZIxcZVJAzqwUARtrjS1YCtTDFXuRYHeWHmJfvApgdMxkRp5GZR2UD9UlQjp9NNMvoAw6KMJwtRzdKm448xzk1VG68ZSfCEjw5xopdmKtE/a5YmJ29iA5xl7VpZqNxwPzjsM1mtzl9x5ub5X/G+W1ZfWOsThvsbVvsA1/bHS7LqZa2XmLfaYu0KXeUCJRceiniZJi4hKsbRLIwjY2yAkBjt1HfoPyxMuKjBcoOkOG558vKksZp0Nqav8x6HpiIU3KMGHCfM/wuXNHm/o7mdyiFxGWayWKK3zAHYC/wCWEtikRiDfTfTTWegwWGYJ3h3aPYgI6BqI1R0u2Vv6QyAwsfcGsc8+LUajoG+Is06Y03+3w2kmOIn9WRvcxZR/5od8LJ6eriW/NhOrWu5EiD1/yaEfdgS4+2K78v8A2b+JP5wEhTQiTTylRmDKdSq83R1I1ZqSgF23C2fTDVYp7RNteQ4cFH1lSL7fnvkbxjkeXPrA8sov+sKDfmKP54d2bWz0sp3X5cJxu28PZhVHSIsdGcGGCEm5ziryQwwuRy4Nej1pyGazfatsT5R2dqgWny+svPhnKGLKxKRTEamHozksR9rr7Y8rjaneV2I6ek9vhk7ukqxpjJHTNIofx/FBGNxLmQp/0cVa/wDVRvz99/YYOn3dFV8vnOVVa7kzTPGHAII5+ZBmGizTsHWEgPG722zAqTGshZhuyqzt0JOHFUDX4ygJt5Si5fhmbzL6MrFpeQs484qCBgiKebW2oIypsX0g7Eg4yolOq5sNB8xfT3XjSxUC8s3Dszl+FSKq8ueZE01E6JDly/TmyG2aSQpRfTsK8q6vNcBaF2Ykk/TgPtIJL6DaafwfOmeGOUoya1vS3Uf7x6HuKxqBuLxJkzEwhghDBCGCE5zxB1ZW6MCDuRsdjuNxghMjzuXmhUx86WQ5OU2kh5hdaNEM3mBeNgaB06tq224uMrN3hoVPZbY8vwzZRUZc67jeRc9mIhmI3i0M88bx9tLkDUmr7qV3/a71tkpUqndMr3spB8xztGsy5wRxivwdmY8vnowAVjEoljs/Ijhoivso5xffoDv0x2EJBRmOux+/wmRtiB1jH4pcNbKcQGZjU1NUor/tYqEi+nnTT9fN3AxorUw6lTx0lEbKbywZedZFV0NqwDKfUEWMeMdCjFW3E6wNxefZ4Q6srC1YEEeoOxwIxRgw4SSLixmXy5N45GhNl1bT03a/lI9dQIP1sdsevpVBVQOOM8TjsMaVYrz2nbiPDng0668y6hRsfmNj9RY9CcXmapTKWvIMl0a69sTJoBTUGbaPf/iQ6Yi2RQrGCY2Os6AmxKnlGqNC/cY5hwIzMBVNzvtxnrhXGUHKLDadz45cj/5ZT7cxvyrlYWOyANnPp/Mqe0qfEj1kOTxIjbnh8JPuQf74sOGAcf8Aeb898WcfR/8AGe4vFISimRhX6MB/dHiD2czb1T+e+SO0KI5TzxHxYZ0VZMrY1qwUSPZZWBUbRb2e3+NYKXZvdMWV+BG38y361KnhFvWHHvEhzEYR8sytqtGttippvmjHYlT6XicJgRRqZle/P8vK4yqtSkVcWig46E8jJSZBymsVVE1qGogdWC9SB7eh9DRGCkSuadOCZD8ROkdeUHU/8K9v6xpfufTGfF1u5pFuOw6zo9k4bvauY7CaZjyc9dIXGc7yIJZf2EJHua2H3NYfhqfeVVXmZSo2VSZWPhVlzCcxntJk/DosSWaBlmYBrO9aQRZro52OPYMwVS3L6TlDUgRxxvMyBJgpDZp7lZx5VjJPkZixNKukKo3JCegNcBaprYgV20UGwG5PkPrNxQIhQamV/iSiOKGPVJJLI6KdLuOaiLpa0Tbk2dPS2G973jdh6rGoxOi6kjkT58+J9ImooygbmWXw1xyJpEhXh+XnqdEWVVWOr06iobmO7pTuSSPKnW+uynWvlDCxPy5xLJuRtNfxoi4YIQwQhghDBCGCEr3iTw6ZyJoWVJwALYeWRQSQklbirNMN1JOxBIObE4VK65W9xjKdUobiY7408P5iAhhBLFT6lYKXVGFf9IlqFNCi1HYAgAWKUaVRVy1NeHUSzspN1ij/AJSRpxNqUCSJldb8mrdirg9YX336qTvWnFDRYU8m9iLdPuJYOM15onHs5HmuHQ5aUsZgC8UzAFVaN2SPnOfl5i2hYgjdiaxop1lZVzHUxZUgm3CVvwXmn0p+kuIs0ax1umxcaj1vYivQjHI7SpJc2XXe/PhNWHY6a6bS5Y4c2SteL+DmVedGLkQUyjq6da/iF2PqR3x1ezsV3Td2/snbrOf2hhBiKem4iDJZmGSFY2VFo6nlFauWAPlLWS5YnyihsNgLI788vpbu3FiNz5SHn8i8LUwIB3Unax7j9U9LU7ixeCIqUyh1kVt6skgXQJJAvrQJoX7YAANZc4mqUyX0hgiIYJEMEmGCSrFTcT0ZGIALMQLoFia1G26nucQFUEkDeaKuLq1VCudBJ3DeFNMyA2iuSFcjYsASBdjrRF+x9Di0pTolyOAM6Z7OkIsUbav1W5a0rk0F0A72QAGNLq2sGiTBIAuY5Q9QilT3422lu8M8I/DR+aua+7kdvRQfRb+5JPfHmMdiu/qaeyNvvPW4PDDD0wojjGITVKV8SeKhEjh38x1vX7Knyj7sP9U47XZFG7GqeGg+syYp7DLLbJlU4dwuHKsblNTZhVNnc6iCfQsBGo/W01VA11sW9qeQGxbQfX4TLSF2vyldOqeV1DJqNjMpq8qppoJ6se5bbYn5dWOQMtJBpp+08SeflNerE/GJ5szrfLyRxKjbpl4AANiLaZgCLUUtDYfvY2JTyqyMxN9WP0ESWuQQOg+svfws4BoYG2KQramqVpX1hhqGzaF2oEi3N2QK04f/AFHNUi3AdIuobDKDNPxsiYYIQwQhghDBCGCEMEJA45m5IYXkii5zLvy9WksP1tJo2wFkCt+mIhMU4xGDNJmIcisschModJBzAXo+UqdWk+YgjemGwrfl1Ky1HsKhXhYjTTealQqNReQeH+KF5iISeSzFDzK1Jbl2EhPzIdZAOxFEG+uLV8O70gOK6i3HpISoobrvIjZJssuZjUsFjnQoygkoqgyhzQrSB1J97obm6N3+RiNwb/K0hhkuPOWWPOHPwroblyxsHeMV5iPlIJ/UJ8wNEWKPQ45ZpLhKpzC6nQGacxqrpuJF4HxVYNRmIBllYSEBgwlBY+eOiVQoAdVkADrVHDMVhmrWFP8AaNOVvI85WnUCnxcfnOviDw2dRmywpr1NGNrPXUh6BvbofY9a4HtHKBTq7cD95mx3Zwr+NPai3IcSjmKpmi9AgHrdKK0tqIZB1JrdmazWkY7g11nn2urZK0TrlmKqwF6mKgAgksK20jzfrDtv2wTFlNrwzGWaM06lT7/nsehwQZCpsROWCVhgkTosJPahYFnYAtdWe3Qn7HBLhTHEXC44wzPIrNGy+XfSwIDiiRuGXXR23AG+oUTStFFFydvSc89xbVcGXVtDN5Vssx82ryDbSpIDUbK+bzAFrgsFFybCMQPWPd0hpH/hrw5ySJZaMv6oG4jB9PVj3P2He+Bjcf3vgp+z8/4npMDgFw63O8j8R4jzmLQysPIKU2tHVXynZzICygHoU2ohqbQod0LVFG+/l14W49Y53zHwmNEmGSywM8rPp7sQSSeiA9W9ATv3JxiZDiq1qS2/N40Hu08RlM4xm+dlGletcs7BulaURwqKT+qAevqWOxx2qFLu6/drsq/E7mZHbMmbmY+jc51MrKXaU8uMPasGlmiAI0IB5grWCaI+Y13xbEvmqd2gu1rdL7ytNbLc7RxH4EzuYjIcrGjEkx8zl6rNkuUR2cneySvX5RhlPCZTm0v5626cBIarfSPvDfw6SBw8ugja1XU2sjpzJGrUvfSFA+1guWgQ13N+WlgJQvpYaS+gVjRFz7ghDBCGCEMEIYIQwQhghDBCZ34v8AzTamyskQs6lSRWUqbJIWRDspO4UqaPeqAz/pkzl+e/L05xneG1plvGslmGZopoBK6j+khIn0kH5S62S3qrN6bDFLU6Le1byv8ASWuzjaPPBeYly5MzISyIU/SCq8kgjaQbtpOtFP7Olielmoq01q2uNb25fmnxklGK7bSBleFSGLM57KkCLLyFTp8pUaVZyq0F0Lq3j+UDdSaILTT72naoOolA2VvDJuXyq5uJpnQM0haKUogJRlGkSIT5wPKhK2eoI7nHKdzh6ndg2AsRc7jkeE1KM65iN9404Hxos4y8o84BAcA+bSASGBAKtW+4F9aG15cXhAF75DpxHX5xlKqb5Gkzi/AYszuwKvW0i7N9D2YexvGfD42rQ0Go5GFfC06ws4lXm8PZnLurxgShWBBXrtvujH+4nHao9pUam/hPn95w63Y7o2akbzhluNcgMjRmMkMFFvGVLcvoGOqv0YHXufXG5SGHhN5hKVaVwyGdU4nAVjHK0sqaS+hH6IoV9J2Y3qsH909Ri0VnXTw/CeBxGEI4MROtQpICpVFzqFA72YzW3ykXXWJGdSCMp9JAXOPLGsItwrWAoLkWKra/L3A7W3qcQzBdWNpKUK9VQgU2jTJeGcxNRk/RqBVsdTUOgCg0BXqdvTHPrdp0U0XxH4es6mH7GdjesZa+E8Giyw8i2x+Z23Y/fsPYUMcXEYurXPiOnLhO7RoU6Isgkfi/FFKNHGSzMCpZf1bBsKR80ldFWzdE0N8Ow2GOYO+g/PhCpUFiBF/DsouVRs1PHoeqCBmlZQzEgWSbkOqjXvvucaK1ZsSwoUjccTsNPpKIopjOwiJM7+NzUTZlXGW1oKBKeSRtC8skU2o/M2xKhgpFY62Gw6YcBBufz0mWpUNS7GSuIZQziCJSIoI0L8wnaNJG/RrZI1SiMUe1m/S8q1VptUqKCSxsBx0+kYVLBVOwjThkHLjX8OuYIZeWG1hVMYJK6js6o2xPLAJujeEnE1EZruovvprf7y4pggWB8pw4hPHH5WMCUwHJhZWMjHY6kfSi11tlP17GaDVX0UsQedwB6amQ4UbgacponwuMByzNEyl2YGVFGnlnSNKVQ7b6gKYkkbEY69JCqAE3mRjc3lzw2VhghDBCGCEMEIYIQwQhghDBCIvFXA5M4iqmYMSgnWmnUsnoH0srUPQNRvcHpijqWUgG0lTY3iZ/CbxQuzPzOWhKQQJydZUGk1FmIs7eXSRjDT7MoqczXY+ce2Jc6DSVfhGRM8L5/MgZOGFqjC5dlkbyqC8jMzOw1MV81jy6tuuNNSgj08rCw8v8Ra1CDcRRN4qfhwkCJl2imvXFQOu9gxCuArldmrWKA36WnCNuouRwv+bS9UcTb3RD4H46sAZXNI1WTflYbAk+jAAX6qB3Fp7Qwhr2I3EvQq5NDLXFx/Lltfl11psrTAE9Ca2Ubd6xzmwFa2Xh8PnHium84Zvj8Xmd8w0SAhVRAus2AS7BgTQs7dBpN2dhKYN1soS53JO3QQNYHUmwnOfxHLlZXjmTmooDc1KU6SL8yHYkAG6I+m+JXAJXph6Zyk8DzkGuUbKYZvxpA3lSJ5QPmsBAD3FPvf2r3xNLsusNSwETX7Ro0yA0lcJjyObBK5eIOPmVo1DC+5obj3BIwmucXhzYubc7mOpNQrjMoBnfP5XJZVDJJFCgHQ8tSSfRRVk+wwunUxddsisT74wrSpi5Aij/AONO0eXpO2pwpI/hVSB+eN39JLDxvrOe/a9FGy2nbh3iKTMh3NZWFFB1mnY6iVWiRpAsEdD2wqrgkoWA8bHhsNJsSsX12EZcP43GRIGlR+W2kOGUagQpBq6u207bX6ds9XBvdSqkX4cj+axi1RqCZ6y82WiLMnKUkksdSXubP61gFr29bxL08RUADXPrANTXaVzxtxbmaYUI8rbm+khG1b76ASxO4vT32xv7OwpS9RuO3T+YjEVL6CSTGjzq8hJQxJDHGsfLSNE+UCR3CqN61tR8xoiwMaXr1qnhQAHr+axYRV1JMnJkJFcvLPyQxIiKRwaK9BKOYpagNtQO3SsZcRTekoHd5hxNyflaMpsHPtW90VPweSR2dc6H3Op+cy6R6cuMgAAehF9bGJGJRECtSIPK1/iZBpkm4b4z1kvBbTqyqJ5EZbj0QOqsx3182bylSd71b2TqONgfEHKVS3O5G3QRRFPW7Xm1eGuFLlctFEsaRkKC6oSw1ndzrbzOSb8x3ON8RGmCEMEIYIQwQhghDBCGCEMEIYIRF4p8WZfh6gzMS7XojQaneutCwAP3mIHTfBKswUXaZzxL4s5lieRDDEOxk1StXuFKAH+1imeYn7QQeyCZC/5wuJsAbjptgeQaJPYebfFDWUcZAxrnXIbSscQV3mM+Zy6NqBDLpaFWY3pa1voKod9Iu8RTrIxNjeNbGZR40Ik+fiWVnhkWaB452a1mQK6gaVHLkW1coxBJqyCxI94o0wiZb3jf19Go2htK7CGZ2VHVj+y+ve731BQSOgtgp37Vsw6cJoUgi4jf8KTGhmc6SN44g8sjKf1WOkCP0Ytf9wxlLMWK00950H8+6NsLXJ9N4xbjuVcMJQCzG3slSvYKoO5AUL6X5tgfLjN+lrp7Btbb86kxneId5CyvGyI2yx5EkSyyEK6U1NIWtJVZZATfzAnbaiMbjUYAXXhL0sDQxKG7i/IyxeBuGZTMZskK50Rg8iUiQWzhWIZaMsYG9MoINEg7HFnIK3A5TGMGMM5XbodIy+JvA8smVWQZdIJBPGqtFHpJDfPsKDeWzXauuxxWk7G+cWlylyFXW8Vtwrhb5VVWbMfiyvlSNSHkkrZFVlZevcHYWdVC8MRkfURVfszuHvUXU++QJfC/FkQwvGp1xhdKhGpU+Xl6XFaSbG32xnanRFUf3anrzkNXrAGyEjbcRBN4czauCQ4YgkHQAD1Jo3pvrt1wwYinkzcInvqgfKaZvvwi5opY284s+tHUt+3Xp7HbsehaGVhpBMVTLZTofOaPD4Ggly0cmVlGbc1r5MiqUN2OWXYFQCW1ajrJOo77YXUpvpkt532mtWA9qQIuGTws+qKVZHGhpIIZC5cGgZItJhPeyCb6jbfGJ6FRvDlJsdjt7jv0jlcDW/p9paPDhzOUmVJIXKzFFlBhem3I5hKgxoy2CxLEFVqloYfh1q02ylfCfMaSlQqwvfWXbieZyWpPxD5bUD5OaY7B/d1d/pjdERshBAINg9CMEJ6wQhghDBCGCEMEIYIQwQhghDBCGCEyvgPhk8TzuazmaswrO8Ua3WoRMUAvtGNJNDqxb3upF5mqUe9qeL2Rw5ywniOQysxRXy6KAvlUKaILWNvlPQnHPYquIJ4WHDjr6TrU8FVakAqH5SBm/G2Tjc6S8q6m1IEUrve6lwvf39cVDZat1vbW40t7uM1r2XWZPGAOpiefxNwyW9eXDNqsMESwtml2YHYbdaF/bACwUjLYkn0MSey1qMLsht5icoMtwuY3raN2J1ki1F2Qyq6nzXXTYWcUWp4ERiRY69Py0RV7EYMzhN+h1kbMeE8k5LjNxBAD1ohSCAGOlrBbqF2r+WLpXYELmte+p5Db1mb+kVFa6AjbTUC/GQM7lsvBqU5zOtX6kbtGoHbUzNXTfZduh6YdSxWdeZ1mul2NXN3apZfO0VcP4bzwZMvAiRXRzGYl0R3/AKVqDn+FThwWo2+kW9HBpp4qh8zYegkbiEKDyCZZmJoCCIqt+gdxqkJ7aI9+zYsEAN7kzO2MpoDTpIo6DX3nWWPwr8KJ5Sr5i8vGDY/7U/wgbRfUkt7DDdYpQx1b0H3kn4x8HTLHKtEZL0yWGkd9ownmUuW0t5q/e79MQ9rWPGaKauTmQ2K6+kqGUg0TcvNyy5eVd1Lwkhb2uRVIde4Ei6l6+mF9yu20cO0q2YNU1ttfbWW7NcR4hkkQycyWMgmOaMnMRkEUpVwpYUCTTUDZ69cZKmFqFgQdvz6zeMVhKgvUXKfISXwv4gEkR5hGEYIfToKPve5DVa6jYoYS1OqiqrbAk6fnOWXC0a4JoN4uR5Rpm8hwzOjmQECbTTLQW9tNtGwG462gBsDthteoBS8G4t85y6vZJWpmqJ9RK5xf4XyK7BFSVwoKUVsi6JbWF09tgT3w/vHWoE30JPScw4aoiEox02H+Yrh+G2aZAVy6kNuF1KN/Xc6b97++LJWL2IBseMW1LGAe1rO7/D7Oyp+k3QNp0yTsyqbr5bZQL2sYr+oAF+F7X+Hz0jBSxpFri/xkyL4RZpen4Ufdv/bxos0QcPij+/4xh4OmzHCeIRZGV1aGewEUswjfSWUpagKpqio9bodTYec3UQ4Wz7zX8TGwwQhghDBCGCEMEIYIQwQhghKx4h8WCJpIYF5k6AamYiOGEsLUzSsQBtvoW2Irbe8QSBvLIjObKLmZ5x3jT8rL8PyknNFBGdbX8RO5Jb6R6iWPbc9QN8zuajZV2nZo0Bg6JrVR4/2g/n+JYMl8Jl0jnZuTVW/KSNB9tYc4uMOg4TK3auJb93wjbIfDDIxm5FkzHtM9r/YUKh+4OGhFGwmSpiKtT22JjVvBPDiK/AZWvaCMH8wt4tExHxP4V5OTeFpsuf8ANvqX+xJqAH8NYqUU7iPTE1k9liIk/wCavMq3kz0ddiYGDV/VlAP8sJOFpnhNg7WxFrGx90b8G+FmXQh807ZphvpYBIr9eWCdX9csPbDEpKm0y18XVre2ftIHjvwtnOKZtYUVIcnAoCyNVFmFsUjB81DSgvSB5998MmUi5ls8LeDstkBca65SPNM9Fz6gdkX91aHrZ3wWkKiqLKJYsEtM++MHAZMxBHPH5hlw/MTuYnC62X95dAau4ut6GKOtxH4eoEfXY6HoZG8M5BOM8NEeaJM+XcxCcVrFBWVrN3qRlDA2CbPWiJU5heLxNAK5ptqBLP4I8Mtw6F4TOZlMhdPJo0aqtQNR2Jtu25OLRYFhaSfE/heDiCKswNobSRDpdCeuk+h7ggg0LG2IIB3l0dkOZTYylZj4Ssu8OecEGxzYlb+aFD98KbD0zwmxe0sQv7r9dZElyXGuHWy1mUAq4/0hoXsY5PPW/RC2F/p8rZkOp01jP1dCppVp/wDHT4bThw34qtCBE8SWorSxaJh7aXFisKpirRGW1wI/9Ng6xutS3X8E45v4mNoMapCgZ9S6n1fraqraxeEim5XIB4b3+N9+sccHhUIZ6v58Yv4t454gVDOcwiMdKlYTEpJs0rsASdj0ONWWsdzaLFTAIQEQsYp8PcRebimQk1SPKJwpEhJYKbDfMboKWP2wyiGGhmXHPRqWamLcCLAWn6Nw+c6GCEMEIYIQwQhghDBCGCEpvxP4rNl4IBDzRzpxExhrmUUcqsZIIUsyquqjQJwdJK2vrEfCPAkuaIOdVoYQS/JE7ySySsFBkmmB6gKBSnoANgCDTJc3aP77IMtO458/8S18F8D5LKSCWKI8xb0u7vIVsUdOtjW21j1OLBQNop6jv7RJljxMpDBCGCEMEIYIQwQhghDBCGCEg8bjkbLzLEFMjRsqBjS6iCBqPpvvghIfhDgC5DKxwBtZXd3IrW5+Zq7DsB2AAxAFpLMWNzHWJkQwQhghDBCR85kYphpljSQejqGH5EYITjkOD5fL/wBDBFF/o41T/ZAwQmX/ABf44kk0eXUnTliZJjdLqZPIvuwDajew1DqeiazaZRuZ0Oz6X+p3zeyusZ/C/wAECPRxDMD9O6XHHVcpW7m9zIV+lAkV1OGIuUATJXq97ULkbzS8WioYIQwQhghDBCGCEMEIYITy8YNWAaNixdHpY9DucEJ6wQhghDBCGCEMEIYIQwQhghDBCGCEMEIYIQwQhghDBCGCEMEIYIT4cEJVOA+BoIpGzGYVJ81JIZGkZbVWJsCJGJChRQB+bbrghfhLZghDBCGCEMEIYIQwQhghDBCGCEMEIYIQwQhghDBCGCEMEIYIQwQhghDBCGCEMEIYIQwQhghDBCGCEMEIYIQwQhghDBCGCEMEIYIQwQn/2Q=="/>
          <p:cNvSpPr>
            <a:spLocks noChangeAspect="1" noChangeArrowheads="1"/>
          </p:cNvSpPr>
          <p:nvPr/>
        </p:nvSpPr>
        <p:spPr bwMode="auto">
          <a:xfrm>
            <a:off x="1640681" y="-144463"/>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AutoShape 4" descr="data:image/png;base64,iVBORw0KGgoAAAANSUhEUgAAAPQAAADOCAMAAAA+EN8HAAAAjVBMVEX///8AAAD6+vr29vbv7+/4+Pjy8vLs7Ozm5ubMzMyxsbHX19e3t7fJycne3t7k5OSamprBwcGpqamioqKDg4Pa2tq1tbVycnKFhYVmZmaNjY2VlZVSUlK9vb14eHhnZ2dbW1s7Oztvb28uLi44ODhDQ0NLS0tYWFgrKysgICA6OjoVFRUkJCQYGBgMDAwMSY8OAAAgAElEQVR4nO19B5fiTM5uyQTnbHA2xhEa8P//eVeqssGEpsPM7LfnntXZnbebBlNB4VEoFWP/o//R/+h/9D/6NkkukVbcU+jzl135/3p4f42Wsu15Xh9mwwmiKIlcXdV1XZ3+LNk6/arqeYJ0HrKgCDzfkOX1/+Wgf0227ibJqcoqz5CVn2yiosia78VBFSeOri//2QD/Lim5V1RZuHXzxZ89SMpdvyj3hf+nD/q3JGtVP+AGSV++UZneoswYWX7JEUs9L9q+dJUvn/ofp2UeZV3pyS9HtiY+TdNEG/+qHUtQ6Id86ONhP70tgeizxy/WnhcGqf13B/0npKchFIl6/+Jy/H0BYEqAc+wgNTKfXlKBMRMk+htOfQPXqRRiKZgZ7uixT19ko+bf/hdo+VVe1GU+H8jaT0P8D8T4f4deqBgLcZo+Ta5N8YWMXqa/eUB/dzfTRwuo+BNO4OF/amiD0nEfvtBKqiyx/uWUviL/XKYPO8ykjg+ZRlsArsYiwHnjvjqwpWni/vG/R/hSDt2djioBSF0DAEl6cMR/bNz8RZFs7r5BD/pKU/7lxD4jNyoL8/rbQsqnHzWaGEvx9wAAJ1WTtDJmAO7yEgLkbpp0QPM7AQSz+eBska87I6XFYtDRa45NT8SFY1Y+Uxi6Ecbpf3beS7fcObPRKl2zB3/8RaXZMdXAiZ04k9OWr3HPiKtrYPo4aeRR+YjzDK9zadgAG6fEt9NLYtKM/9jjP+agIW8Zt5nbSfkfU2122kTu6u4lEtfNpHplSBjJHm6wn+Ie4aRzyJklJj3MdxrXpgAoro9BGYAG//vBf2ts5og/eMjkdkk/tXAnEDiW3mT/muzko8xvv3oAGW40zAV7nDTusZkwZICBJu3ipGnUh45J/O8BjFu2OsP0SfzI8bSg6eIvOtRJfR7/AvucNhv1PTE6UzTtOlUlbYJ/acKt5BzfaVMTdU1R4zROM4whQUnvRel0Ey6nCz5pMRXa5R3xbRVP7/fq6ScUC/0qzRtSfIfxL1voOGPI9CCWtN62nG25nQb/yJDZKRS3GZt8b0tkvxUKcwIwdFcGqE/4zwqZVsdJW4C8Lya9n4wUajqLNnpd8cldPzgKiJD+lIz2NJcFMRQjbSjRP2SyDnd2S42Svw9W3VPjTrspb8su6U8ox0CbFJMRvuCOGuPfz8Lw4P8JY3g4aRUV2hJAy2LOiErbZPwHXCvorgpxPUqJy/k/EUhFTLstuSJgwUDPP/Jp8idoyfRpxalmcvfnJKfHamYeUNvgUE4HGrREW0IqVM5hks2A/mz1JJY05FhhWdkx1dP8R5B1vznS6FHqPZpvRHK9vtH3fB1aFzUY/XDIiBHS22fgOHtAXiR/S7qNvrvqqZBzmUYc6SPLxrSnLgkfo8GMc1KgNzkKcas/gk527lckAMa5I4Yhk0j7bY3fR7TeipWemNDK0qfH/IJ8CG6bjMtPcmeRlVEQSPg0kokrlasWlvzkLXCQl0+Etn+5YK/3aanrZP2RoUwSIRuuS6kyMWlC80xY0U2WvHzI92nhXUbPSNq29PCs59vJZRnQnkBJP8is8Jhcap8+Z6VvLD91djUnQiSPdDjQP4CwNk3zDdJT7GSxWSMo57D9ynhHlCASkYA4QButgN5+PpBvUAGjut6Wde4g45ieRDoY/4BinBxJkcos59IL9RNIsF3T8cJmNrU4QEpNc2u+piQoivL27iI03AcBISVhfujMHWzCoght6GuB9Il2XQvj/GuglnTjimmQEpzEJdU8VKrBiDQLEh8DPprHD8q6p3U9DfvYlI7juBbSj6JeK/yA7ThxQyt2yDLPuws5LZPEQQb0czKYyM3r1MKtLvEvti+2qSpePfZL2h6FSsCVjnJ0k7ii9WSUKDIlaDZl8ZI0C2MtdDcphgEH2seFkS/+QnhPWq8Mr4xpAU8PPvsiJIX2gdthbEi5V2RIHD/kf7SzX3xZxy2q3QEK0OKqodFAtwWgdOMOtHdTUlPBx12gqv/E21VVH3kZmurel121aDVDGiAqmzXxuisUmRy/fMy7b+CSwtyjxTYCcnDVxYx4Sc5xs8uMSTuvZc3HpYG28g179fpx78n0qqzPIs/z3C+trO06e1zZ2JuLi35A3s94OIYRwhtf/iGHeyAkCG6CJCI5MXF0fg1cWHlSkw8cbz+PBa71JCmO5/PhcDi+QsjWXNHBuX8MOz2TZBshzhyKu3eqqFZNsqdkvtRCI3/365neqELIsQhwhy+Z66YRn6JFFllubqY4D2h/w0h9A/UVJyTzhG88jZMKHt+y4S9/RHC5zfwpGPOKdCMa4LC7838senz3gXBCzXEOPwkyaGh/g9qJON4k4kCLbIM+xi7cCDe48fX3Dy1wUACX7tCGMOgZFB36JR/375Ho+UWN9t+M25wviy67weV7w11uIoB9crOViaNUaE2XqMvzNdO+b69XIOuTX69VoW/u6Rf9nIwgU8UvujjqV+KnQN1FfhPv4aLSZNQ21repX9V370rKxLSYvmG6KZst+h8Wtxcb+M5mc5Lc4AjVFFzWS67GIqD5asabz92TVuAOF8Kx5WTccN3aQ+PRad8w/RKMuAulL7OHcJGPIXEtvHvXfbAT1ogDBhzxAtgPSE4HqLdXLYrmI6HQYv99J3unknNoZ3yzXZ3Z+9EXMlFAh8T6nh8TB6TiMm7FTigVFOAWf6lnFs25k3HL81nNxVJj4V388yuyAvqixhEj1bo1I0+o/f4DaH08VFE1W5IROO+4cVh7pGG+bYEVsBGjVIHY7Y6tx08upLW+v72tueeZjOUl/wGY+QNvyaxbHUdKlPHv2VQEK4ofuNcZDYT7xhSd5aNaex3U2k/wFeEIpwx2I4/z1ybodir7LMs4TH3YC2DFdhNEhg9eFK7W6++ZfQf2qMoWpe8U+LVnb3xZ+gkm88lv9VCurCmQUfHxGT+ZNBqgoEHmaGeTnkjxDFnQo6SApN77XvvQSdUvGF1Bz4TW00uS6swBv2CS5DE38o4svvzDcXSx8usImu77imEYdRi8mPTntNeJSQP6pD9+MitCNHbv0tTFEHDNICcN8RUtM08OPflBb+lIRrLryPqtxHfva77XHTwvuuY9vLB0tTi+3y8eqv8OqUcIok51Dr7bGPRBQzC43r4RT9xozoN+0nfV+IUhhdgQrZZlom2/xaFuyUT8ZR2ilwy9l6S4fN4OH/YUlDgXVXzbf6O40CcmOiMQ8w740rdBQimUnKSqaoLICNdYO9QF6uTkU722BpEmZIqRpsEoTrDypkEcOi3QvhEoPfNpLFMadmR6eXEOCmdfbmt4/OoSjogxR82cQumqKbJDAEOz3xexslNWuHgwfHfOzKtuPytZzNbc5kGJcOO6cHLl5bPouwXJhXPbMk+ctgiyQkz8lEPIRRxq3wy+zoJ4+CUky+0QaX7itaUfOVmc7PZ3k974fnpAl66qOE6V5JHRTfD8sjQLazHqKfh+3sUETb9aMVxMPmeNz3oM+5sdWCWoh7KdIqvQazueRtt6cRVnHXLkMWsyx0EGx93yE4JHzzx6IyuJznVN2SVUo0GXJkXR1LugRN2QRG05++gWyq3GAzQduKSoHBQ7NUmIk0A3ZvbXgB/EbuB8Bkvk6Mxs9EbSvYdfLDbLC1QYTrSFPkRCWEOI/ERmss6jLDX6uG2HmGq5XC9Wht9FlW86uHj+6y/Uo1EM6hOUpyqLXfKjzkFy00iTIlt21c3cZLhKku6jYQTSYC7i/evfZOZ/W3cT0TTR2LqO7UHOxm/21At+AS34vmn3nLPVAk6aCBOocPDT8BAUue67iOp0ZjAJdfHKJV0Q6GzlFF52Fx+/kgW929cJB9cNzrbcmk6BnFE02c3jnd5c3znoYJz8jq0acIOsL0FiqVAtKtMi7wdqjJMvFOGFQjYZHD7QCcmrBB+Cvl/hFLeqlA5EusSFxQXCa554nA163TyIKKU6S7Zpsnu19Fvyb1wNQk/Ni4LgI7LE/lj6ELdRcLMEYm1HU6gv+JfoQBo0MItN1Kqk4lfoSiks8J2g4fL4M1qkAsepyCWEt4o0UcFgNXMKoR4UNfdR9EEkkuTaBtOR58mTOZ5Y5KCZxIzPX8TzaUzSFk4I57ooitRxsqZp6kOzP0ERQtdxziXy0QHuLdLW0GrJrrdZY4KC+70uKxt9pJZJw7rK1BMFc7NfZY83yZmnrVX6Ni9NdIjQhTjuCIVIJVQp13CuBz2+Y6dDJ4eSbb3OFSxjKI3u1aSdMftdOsGxRJveR0lXer7neU53Kf0UjmUnKkGYNQTEsXJzKfCv58reezqcmNoFchJ7IVMpQNd2wli8NJCS9Q3HxUq5XHj7VsuTFPcUl5h8cZT6+tAd/GOgNVDouDKm6aCjEXiUIHkFRBS9KKPH6AWnETRpkKYF1Wmmep6rSqQ7mm5qcbXgQRRaSRm62hsrZoiMD/axOl+ovkC1NFFekHL2DF5qbbmCphqG74RGCA6B7uWbJKtMhmCN9CiuadmOkmsg+kH91ihh2Wh6dQ7McVDunMPlKmwBXnyhFQlrlMap7+arxWJj5E4VOcjlSRi5WrcLzmLSR4dE2wSmax4Pnzixskx5UYW68ThuR8UCe/8ZqAtOj4lhLvfKlHvR7AlhS7rF1gt7mdYZiuZlDPQFOFQlgiCmHeBsW9ruwe/D3HaTZMssfVRn4wi86PjaYqEJHuGtGyeaj3zt+2UbZF3X7WEX+HmceMJioYKTqMgk6zw/bYgDO4WyOxaUpimrvS2jXoueC99I/3HVy/PyDsw5XKgZCfavg0Qrz9+z/XAUi0beU96YC/yHu7DcEy6UMHCNtEqSrK5HUdWFCspD7fLabJLKEd/oJKgupKhgiyiQrRAV+VCfC0+LDjG5msblREUSgUZGS1ZJt+Up6m+FXPAlgZZs9+QdCPO+FSlPXqCSz+NEteORWpagXjHp2SGkoIaGagK4xFItyxhyKvGZxZk+IPe95yZRlnimm+c5ws628rxUddEQ+YsE4KVvHZIV4jKoLMjK5RJTceyybTPVMPxd6eQaZ29Etjjm3m4oh9CkKWFP4PV/Vflym5hdHM489FuhkOY0aWSD5HJ7QzN0B+BJCtrK4xNS9+U1oBJPdvy3dk0I+QPZdXEkDp2C23qSpVubEp5mnifJjjtcCOUgBTV5jUIRTYEzhRSZTcp/hSvsVxt0Hreu6+8/qoB4xOCcApd6wa74DN+ETkW6f/VkeUVVgBvyhMDPyPgqUKoZXK2LFDc8EIB6iwdK8bd496D0I2OB7vyWdJHSU5K8KtBstWij0Pm7vW3p7rIgCOKs0jSuS9sWmjYgyPqJ4cS/OfeWZMnZUteYdzl3vtZxbFKojaUxrdihbJ8KUU6WmMgpOgPv2ev1QTFpe6sjglNfRz8wWhSBO+PhdcVTzjgsrmxMBx1LG3Zzz93NWAVtZtDIC50F6Dal4NFv2UutTESsi6h4gOxAYYnXb+Kz1pjieZqnaYVLbCvWYCOvd5fRwcMJDuAUpKZUeqaIj6NQF+gUqi8eTcJKaV7UXtsGV2jMpEryRKNhVYuGnUnij2MBznkWJ40ctdyMOYcaQcA5Q3DqLZZWvPc+KZY221gZtDD/MLWKg7vPCB90ohxMwiO3deFv+ABwqM5wxaAmmKCDaSciIsSFBSddmWiItvcpM5miPG2Fu71kScFEtnutJ8VJwEyR6jkOwVh/I8VdUnNm8XGCc9VTAEvCIxkiO8Y/nrsz8GBaCuHr8MAiDpe9HljVKsob/fTGr9RoIE6oFXq3bYvDiLfLalfhIkSj0SMb3Ktrzc1xM4iHZCrqYUde3tjMLVWyU9eEbxEkV74AcypnusIwkYcKwUeSqSbIYwPPxlljFTSUD0MrdBPOvkaZCPK8zhIaOT343JfplsgBgaKt4u1OKj/xKgXR2iVa5fYq2uC44CW8ElURWHPBKRFSO14L5wR/WCMYoJ0++MNHxKLZ9pgJFVGh2O3YsSZdu0VkuvPsqSAm5AsUC9S2UFN0Z8dMWR5yTpar4XCVffJ6Kf6nfaibg36Etj8ecKFf+ou4uB5Pr7qrLPG1yyvMcCMKpqbVttJKdddrEL2O8+icAfZwaBvYMjToLHeWJN3t6TxD/CkHkVuqnZN4wAOStOR/qeTrpOVZNnWBC8lj9e6FK4cjpCy6hhTbXeBG5LsxZ4lebLHVdNVM4XW2qjTHKE6vtc7bKdOsW+i81oIsMdxy618+OVMhgg2jl13znT4GFQvO8zctYEiWvsdPpqDgcHXscPsiH6+TTsWgJwZZoaEhoaYQu8yVSDKpiWVzSURqgF6xUMWgixCdL68cK9Xtci5OivnFNgvaQr3r2Uqzko3XGwAv9QS+3hXI5ccWh9HRTiOP+M4Vb5j7cbFWlcqfCd4ofCKY1RvTpHnwU5qbHaMV9ZA4aRr3zSJIEzPzhUNtdigTz21flRsEejKWYLTfjNS7+xEW93p6eAp/cupgT2rusmI7k+0M2dVcr4TrPmt1x0HmlisajW+eMUrKPufjHyctykOykUelMch9OHEVzssghlviJwdRGCFsWYZmpnPyD3jhTBaaLxY5+352Qm/GbyrRs3n1dxT9hssrW5Wo/VY7JeXKe/wUjuokAiucD8X364OY2pE2mJg20DmXsCt8Na/ym0O3oo+arCcoNcVvfSHBYwENVKpDId5nCbT90OX6Mf9JYoe5gpEsqW9fJJJIQ2UDL6JD2I2IvFzv4IorDagog+jatAUJ3Gp8Km7opXZJW823YEPT9cSclW6etU1pRdfhR6jQz9O8ulR85fgWiHmkIvcekix5FGqMmOWp1uM9qWOUua2fFQHBglPgC4DUknMFEsw8RXRBGzUgfLg81OFMXMVHVGLIzZJ2WrXp3Xy1nAd0vGjrkTUNgKl4QaFRbScph6Gv4GPIIcVvnIth7u4Smz79peJ+oJJzxiZ9AeCyS5x2zahVCpy0G2nXLy1QU+UHh47MMYpWs9S/5VstURQB9Ioi0rQW/0WHHXuklOtx3T+uhxOOny+Nl6Qg0uVsxfNlmkr4MQO5jW+7k/tGZFNA4oc7zRQuorL/4JPlqh1C3TpuMYrqoEDtbJNJ3VQVzdGEg04REl5vZwb75KpPOjqHxUtro6A1SUVzJ2K2zWpSjuus00pGCGHpdNfoMvQT7FQy3QUPtVngybbXH6G44S63qZKVjq7ip4cYP6MPvkHK3NfXq30s8kSoQEYNd95A3145ThP1+qxFDZUNVxOqlvUUPOJ4VF1wyVSoqJmJMxGc1n58npVTrbuYxx8iWIXRgz0mGJSNgW8a5+4juEaEdEB+c5nGflwpWfBRbuHKNZuyW0M65ULHTCGDGtJ62igFcFcWUkLTOd3BhtW22/OwHhvdKoTrVGh6o6WRHdvHCp6spqVXnzG2SV/fzLnQBW0yfQxaCx3ipaY/ppG/IjEi74pO8i4YDntH26Jf3ZTXKji3asfAP33Z4BeahXoNfefw8YHrAC435E+6wjqoui7WAFVR8iqf6pOaM+FJm4Y0unsLrV4IOHCqYB2xhBnqI398RR1/ZDch+hYleYI3ixTaGq7lMmP8DbGFmpEYR84IIZ+IgtSyG1VVI9L0ZliQpfUnz/0F+ZMpbGdn1ph7xWnrqJsEMAn10T4qkCjbdcG23fFns25zS0b8PHKxtndgzivIxbjB93iHSqUqKJwK9/nzWlQVYs2aG38d3sImn6t3lOt4Y4wctRrSadLLTJL2WSv83gtMh5182NoFS0wVfjZrlM2Fq41ZVuUu+EDMdoJ2uM+JLVoSMYMCda/3eSQN7sZhcBypfF6A6HMrza1IKjYVdR1/tx0k7SJnu0AyObTbgHEaP0RJ5cJ1C6l4v6T3lDt0NGwYsWVXhKP6dw3Kn3oUDEhZcO+dl/QP7kYnfClVNUbaVTHSbici8/nci9kK7OwVnbOM49xQpacyqoyYlu+3LRho1F9KrHtUawu7RBJmvuFVlpxiqBU3M2I/P3+74JI1S2dl5KNaVk57sak29DsC2bvTukLEZRTuHEepgrmyEx93njoT+Y7NQxG2GJJycxKMYZbVkHMnqZt6l2W+49o3Rd6FPB44nuHESYtFC9cqG7YrpndQ1jIhPy/ZX2WQzq0uzDiP/ON3Z60mDusZlOI3Hy5CtskzknDkakA1X6hz4zsOb8SbvxQj6wrIn/UyoxMMa13TZpFV9LqkjM6oCFbNBfwrFjzCoruIzcIybta4mscb8rRR9ZWyX2nwTQ63zokSKNn07qwYxKFeh+ylKlybDtWczMoRW0NYeW5tE65857bbCcVG1NvZUuIUt/fftzNZ0jO1gACOxQ9IcbMtN+jNbPZxDdxRQNNgZclcg2rgZJHcs/6ToNIDgZqqenEdfrWHxaZeoGH82LekIisuQwSeRmA2FjBFo8Z5SSvcqz2HH7MCbT58Pb1A9C6PbU4uh97hT2HkjqNERb5twef2b5OQz3uPYhwqxOzlb9VCNGlgJzFcWcWpYbFqEzMJF+NCTDPLJ1wiMYmIBZ/U6ckOgkZv1GAED60DLx7RJyyNmKf93P3d8bFsWp5bH0WKQuiFXCbApW3V2syPDw8YbF3CIEfpN841hJBGdTKztQ5lZqAnIFFaWuxcZUQdjVN/g72v4ktK0GT+vPUBWoaTqxcnj+Wb6ylTaZtB9cl+r9B11aFauYRkVNE9Ar9aKlBNR/S08qLRadtntF2ib2B+Xci2hYEfvLi9oh0QwU+lR3Cz2ejKcrE30WwIxVw/MbecF/jpqx1aIT42C3PkIo9kZXWDPYttCNHzgUMmjlig/jpyHKhzfqMwrM/Kjma0JNXiVM72+ZM4F/Vr3TqeMZmpvHRf7lFtoZ3dBwU07fGGVBp629L1kQe0zVNix/SbypvvPY/ZqjMsR4fopGpPimy0RGooouMP1JI3YUzr84GLltrM8Jl2jEce0uH0ysEIgKfv35Mm5nz3+a5DtvIPNc0pGU6+PE1Opx+Ic6UUED/AzM7IXrV7OC9tiCzMgvPwXGObpGrya/TDSqB57N+y4LuVRjtesLeXqep3nXlMHT64+6uUUL+su6UU1ZfFPucpmj2jDd/5ZARUg87igU9n1fDTnVzG0O/wr5+S/MJ/3K1Ft58zLqWA+IYTZ66z4Z6pJTfo7gU8FNug8RBkkrLFouanqWteKv0Bzmu74d0qwd7QaTI+czqkHx0dCGbc3bHwq7nvOojDy24rDofPKqOfhGgxD4/wAg58s0+bK7SgMTzZFdkp+xvrEHft0Kctc94PZ7fYB5sq4uy738cFPKuTac7fOE8tKoMeOMWF4cxTLisC0Db+zu2LPDok1kB6z38TqfDOo46hVeeGjia9pkVbHPmKLarhhYM5g5BFSs0SJm2Aw6zgjOvliEyLOmcs86pH8kPwnTMR1pituRdHm9I4l7LGdaNwFaIyzuABDcrMRCRl+FR0zNO0HkHJeHkvIh76/Af9o48awnjjkSLJp6k+aRzRmfNGWqg13H9Shu6nDX7GiNADg+JmotjEKZSi/oL7/kkmUZE5ZBqFA18lBojUw3UMOcUEbQ5geGbf44P1S/FXKTy+G2yrMtt/smdpvTfb5s5sHNmy/ems3V3b+k9MsVAKXsZxABgPdiQnOgXrTDVa3es08GLXX9lWHHjlCS6Ry1qLwXaTrVDhTVhLI1fdOcZVNPebVMiDKJpP2iG3qH789A/Inm+4FMEhiem8rsJT9nzVZdlsyrSYzpA/knO8gcslN/6SGOCYnxaa6lYSXr2pDuffkOu45LNRbfoqcbPZpMVC/ugE3wOVd1gaUZm7FZkasxZJDZt8jx3smPMK4FrZPIEsME0gNlNIoS40pg1XzrIvn0p2wpVhLB/mk7YoV97f5rgZz8N+MbF3RCHkG7lgFkEvAqGS0KNOk9HEJPaq3De567XSjsfPxW8jFBEtiZg/W7LkOd0hyOTqsBWd2iaywGhvfWXYarQ76tuai7e0jNluZkjU9sMMns5ASw4urvxqae+UYSmMlne/keZonuNZ4sk6feKTA89f382ZdnrbaNdvp7KuFVnm33WCINr4d+dbVTDOWvj8OCtkxlfumzMC4OZB9MfPLe+CD59EeHYGDuEBQpCJRU/9+pYN8ULB1j9NZN0oxd3xb1BJhczt5hVeTOJMbVas/+JA6GZiu+uSWUI+/NG45F+7QuifjcULM7KoOcThOmlNJ+Xoe8nve8s6C1tdn66/qqAelH6+0wZQ+SsaobdRollY7GM87UsQf+ALNX0w+drVt1+eSaibzh/VgMv0lJeuw0/TtDPq9SRgu4U8gmoV0WdbziedkOuNEHzxfp+ubY3WHNRLR6j3kn64L8N+X+/F6YVZREXWGRcxaR9aVsgBs5n/wrP+Ln1sipJ5ejimYjcIydTTfLllJvt9rzPjPRi4dsok4DBaefQdDGNe8bQ6fXnKoXoWdqspu87jjKR0LE8cMJcZ83905vyePpbHnpoDTisMmh8Wr/S0/1ZvnK5WmHMJr5owPZ2Z3l2ERvoyrLN9ZgYL1M4TXiE9ilrP2KmI0qrVrzo3Negs98qFNwElApz15dWkq3esubuZcJmJA+WcLmVis7nXrH5moScyn/Ps7kevdxwC8CJeyvDYGpNbSWtadv5NC76GPAt0+dRxycDptO2rKiZ4I0PBQ5RTzNglRl9Qgecs3JJ8kVHenJ9ecqAs5DNNuiC1klP83+MnidGeP7W6e0uekLVYFl6jPLqG1aBE5YtT1Oyzsmuk7YMx60UR8L6owjOEhq3NvbPjHHlr4VMV5DOXFYHvxR29sWT6EuGxhjZHp0lTodr3E1mM+06k+ROXwuWmsh6tbFx0pvOqou5zN8F6wDImZF3oF1Ab4nSWnd2FaT5mVqB8cnDZs5HYQxRaAykN/kUK+HqK+9QcadLfy21MpJxZetITChloalFGpXh5B/bOf2EDX9W3j/QoVVe026sAABoGSURBVNOZ8l7XdXMXQLe1571I9ftOrI8Q45mjEJaaIVe0tPALMFkGIUv7zI1Z9P3uLpz2Es9KI+kOXPv8BmfYhC8mrX/bqfFB94NDfTi3QVFEJt/s6PDFhzbXkHH5NOmPCM5ryr0XpA+qpahT6CAq1j92tQqFswqVOQ4Hf9JT3lkvkxcn+L4/aToY0eycCdsuFC+GNnhv5Xc3gXqe9KnpMm73uKkm9LjckVN9MswfT5qPyvQp4tl2ycRmFvT5BZ6H+O1J3/IkcVRS4LXk1vD9x2eB66dJSwDnpiPwxJFCtfaE13oGd8GKHxWHjvqaHwlGJ+ZaAr0AL3OfJe3lpPUX8EmYq0o1TVNVJx917dfDWwPd3Ez506TX0KUHXt/U0xh9V46TsLNxp3uZZT/FZRwp0cxViE9X12aI9VZ7NtSvJp28OOvnT6Xx0CoIVFaWlfp1E8hs902D+mLSfhdzlUPFGUrFi0llBECDzNQfV8/xNk09WYgCttd4edzurBel768mrd5NWuWwAw6JE0S8eQEd9mniXc6PmKmvvKL18LwST5O2IUxbUXOYWtxP5SXG+Gzlk6jdO+KlPA7X+U1nsbXGWcWr83b7DL/uTNaYgFnbc4YIOAvyTQ4D5O78eq2GJDvQm6dndPPKNmaPb9tC8aELlLBOmbfUTK7RCpClV8jxC7Lpszo3+DVILmQ8k2ND4A4vkkPzSQO80B8FnfFM+JF1TkniWpaeOrvD0PtkcJ59g/DF+d+n+pFkt20CEVb0TILLFeqxLfMaFv9Qi4nnr8fJUNit70Rh8BLibveiUHmGyOTXB96o5VUNda66QcIP99fVbue7Io6mli/OEFQvnK4njo3PXlCKJdd0qujyjt7OYnXFvjL+L4kLMpWCoDNJB1PEbqLeqI6PIZt7pLT8tPmZ0GKH0HDd29UdS72vHfmF1XrFnU/vqnCJy4rVOyhI7UaUcVFY0ais/lXXa7JMm465kQEOFCGlGC0WnIqheh5g8x1eMmBnXv1KU9c3rpOc2o4neIrXR5wfyHz6Zjj0VRGgwmmTFC2salLgyoMPi32j0OQF8Y4YrVSoOWTVEIFkcyMbG4dn9+KtPz3RFj8eqLLqR0hFGIZuPupn5+Ioh3flXmPgWH30p9GUFM6g+hZKMzDXWIdMwzmj+tF+GSWjvEPu5H7TAaODxCVIS9yievtco5R/p/vW6GvEO83PDW08fsgULzv7S7Y6wPnzVPJRaLD0cdJ0ttcBCXHZokJvbacGi1wlBKf9oMHgPeknHddvjy6e7hYViqTChgHs+lA9vtN69u6fCDWcf+vb5dMVaWlSnjOqVrIcftlK89luj8W3T92mkn0MPH7ldUXlBQyNC1oPY9n+PuzNrEFPPMrm+7IfMdyLRV0nmV8/iZb06Oj67RQ5Xo8tYYoRjB120RmCFPnbc8faUr+mvT5TeeYnAzFFCPnJs4z3h9NhDC9v/SRtUxLoquRnfd9wzntqajqABD0rO+q9BJaK8Dt8jnI/FNuqt4ifzoMEvH5napEGTRVPSkA2CgjIw8z5NR1vB7N81mNe617NuaaWvCEFv1TB63HV/R9FTm5UQEHVoHT+Sj3Sl56L+PgMG5x7wOLeagN0DltP8ECpnqI6K7teXIe06fa0jdrbvfEeAcIaWi0sx9P3dNC8QBMhNiRmuzUrf3c3h4TjNxBM6DGdUSGnrY53TvNkqfNn2z0RVXZuZ7K8NVXTS6IkUKcGNGqKjoxoV/gWOwaPkRAL8toRgEU/9JaNCvaDl/NVyGjL4y+v3QkvqP6HA0BewtjdJYVklz3BwS+QLtTafrbNZZm1xVZcRLLNYOetqeCGF7C8szRPPi26aLaIaegORQZ9ZrsSW5zTFLqs/QX4JlJjiTqI4igzLUZGNfn0Sr+Fp0YXzbvorVcXj+wNWRL1KPmluN9N60Y35k1133M6uMviOCaJkMmeVMxgDlyOkLSUGP/ttTPOtTNCR+e7Rc1IGRUVPI3tDX8zgoRb3xtbeJdRRH5lqauTOjRD6CZOVD9PfwaPVlqCbZyKQ3x8tFpixBbbv69S+pKoVLAnx7/QgPKkKmnYHKI4flazb5hpE9Alnah9vfa208LWK3baQLelXTkKyHP+9DlPQBAt/0YU8IkqJXFcrPDUMntvBt6TWphMSkmmIUj8BUtoYNRz8dl9LD/fonghCg2J9Gi8aAOBbUM9kv2xj7QDJf/vpwpcf4rNGZC2GmH2gk/aQ/y+VNHeIBvGOi7mLxk8KQxSHmfc7yyNJVGXEByq/PQEeT4PDi4rbqdvTLdU+BW193jGmPTEg7pSp+Utn/RIoRU2Ws9Vw83xao8+bSSxrERsQu1Mf9DGd04LKIKWTu+SmfUzVZVik2KFTnB4wd+f9a5NSekbXwbeJ0Cf34mkdghL/sP6+RvbQKULpkQHbvUDfS3do0jmzjOhyn/S3/uOHBpADnqtootV165PF56xetifniGec3r+PKevcTC/Y0YVV82o2t3s9ismWqUlT8ZMATXID+PzrZJZLs0zg1K2AIUk/WwT3hGXCJGtO5FflSCST3l6yCBpfHIxVretvtNFWkoviMuS1oZGtN0mRVnGcQePxCuv56NFVRAIS/k0QBMtAKkujzBdif8/HuyVi34XqyCVRCHmD0mCU2GM7Rkkrmsp/alUK5re4fyidNyf8mXFHUwF2LdwvTnp+EFdYM/n8kznxSCAxoH9x/5YVsfOry/cns8Qs2wPA2f39NljD9ukoNZxMr5hTYy3g9JkF9SxCT6Vxb+5+SUEBPCF2GpxjrUDQ6d8DxUeh8cn/5IJlY52brGfKU7om0NblvvgY/+BYDaEpnncX4HWUHE00aWO5oIz2YRXdWpDGRfEb5SFXvjOas3bNR4Hl+7YYZvv912+m4PFm4SKn220hehG+BwhL+CC/uWTRRDSKDOjnMPUfj670ncCx1OtiW7PWLYZNRTWHwIUW1Go+aIKx0I5OPrUSJRR/HcTccBkQIvjTDf2+VcxMtG8YCVAR+SxkLUZtCJVHQ31q+zlYXzpDkVYsgdLqda38MXF1N6+9Jj7yEBcBysvNjolDkFhsz1qTrymJnAqzteRA4DENH97QRqHQLwQxHIbhqrSR+eSh1ZXEBxPzwOxxA7buwbu4nJ0FOH4aVjkSvyGhRnGkSjayUXmVVSZILJAYkxv6bbfVmftLkF+i3JEFOV3Z/lABneSYUmdyREytFIVgJZy/isInz4H6BOOmtZuh8OZzZG6/X0ngLO4WxcZTrGYbPoiwefSCtGuuAU/JHHOaVSJzpLY2EhTv7NfEAdHeputzBrtsrmNWihFdMOC5FC+4Lmxy5uKn8xujCqt17+BhB2ISeevwB5lDIjrVi3T3EUV2fyNu4UCF42t499XAbtcgEvtgzyPFattMlTbkl5Et7qhhXj4xHgVoZUTmP5xo5EZSaXLXIGppFfMzeskNOoLxHv60nFpOiVK4QqdFeGfXMomUkxnd+fTUR81qShRxXPdC+hQjyRP1tqYoLN/cP9k0u0a10w8vH71nKQT7fYcncUBJc5xp0uyKXTG+Q8vaOZyq5fU+J66Ru2gwmXneDPi2fqpBOdGOwFReEX65dmWf5eyKi5EWCF55alLsJCPRUl5dO2j4EDEOlJbSF9i/a/FeaT1njL8u5JfyCGvBkCZllMO8Iaa+i08JU/ZLUEDvvO7zZaoVYojLk5NRrzLfYnrBd1BxOxzg9qxYJVlajmlGes0p8Yy5V+4g48nSRwwaK+XKv7fKuWIWRpXn/bKeUKjq0lRV4cm+Z0z70Gky6KhtTo1BYi9czQcj0IhKihEXKqVQEKXd2VlIPMbCi3nlxHQRyoRSrsQBccElhECnhjRPcQZKtc25dctP5A0HjRCu1Gvf9wgi05tovc93o+rT02/Sjql49RbwViHlv7kALCEQco3ZrsPgrIIfuFlvCbJEcdOG7QGNVSNdGEZc0/U09q9xefpPHfGE1SrKW3vm0z7qVhHXedLUzYhueok5SQbxeRDBBkdc6xrRAPE4LLB0vKXcf13JKv8UCM5QUWH/mUg0IHjs+keYB0Xv22EeVxByf+7YNYFddrbhOQ96exkVo066i5/1tzN3imbEebppwqZ3oMPNCmkQOTgd1cDfIvEiUTkMOCOe0TN31DcRfrxCK7UTIhXms6XKKtV1318dxfMs0Nxx2AnPpBc5xwFkl4wVYjKYugNBP4JtW0lTvCrPzRRb2kJqWNZKW45q5c6j5W2CP24BfNAORTNNYG8gimq6YXdd7vKSEmDs7z2vayu5dp+pcNRni4WoEQlPr2jkHLMb5WlftwrZlDj+ew3pSZvaTwpqpJWThdUseorsYjm5smwopTXtfJod8VREm4Y4ff12zsheV+DTX09zWXXt6qR5dkOe2XsfFrA4UIqfQ8xv9NLRZXmef6+TqzFYvHulqnfkd6jlNFFrgHkFP0HOC5iSAfuyfqtAqp+vHpJ/jX+adE928ysi4J9plx9WZxV2k3b7M1A7NqMohhGMeL5zxOvPUMr6hVFUY2WfGf62c/bzb2lpg88Oll0PHRJ5aa8cIpaXcZgDCJy71+qhLDJFPeU4TLHCSR+Sst6BC+u2E+Z/0+nNy27e4vezyNO+GVeO94grqGhOvIKQ+gbiA1iIKa41BoPMn08j/nXaA2hkcbj6epBBnEPdWIdeO9U0R2VigSD+BY2cbgbMBIdtHA9nPuCjk0FqLEuW4ZgQ3SDugv85XAHMVKPaUzAEg0s6n1vdXR0CBdmzYWh7CvgNmtX/tU502Eg/p8Nn3faQkPOTcUGFfZlJGrLbDJqbXRzneXmtmOLtmSO6tIdDEfYNqylWTgLGw7cQN121n7MnwCqdXHmU0MXB2qqRacw5QYFfMUkY+g01S2ZFP7oxqbvkYYiyRtUUzuymkctD71b45pnhw+x15BmYQ7z88fmYV5VucRN3DClkmBgvY1elLMwwL8L1iKbPoC4wE/GY2spFM0Boj21PYsJ9y0Hr28m87gZVj44vwuNfU7xhkWhj2suj5cRGlFDbVupO3ACVN4ZkRrr7kMqzvFu48zCXPlUXUKfYoZk3B3Kt/unlvRlMR0lL0BrqAdxt6LeYBROb4ONRLdE0fUzyQECxEp/V5OJ02J6B9l+pzGV+mCU7pE6LNIhz76ocBhShutvPjRmYF4Nu1eg7MmC5S30D0DDahBj7sWLPNlJV2ktCupKRe3AJ6UpgsjEf79LYL0hutkanehUc+qBR3Z1YGe2OC8R+oddDycLxXrLnGp/useFqAgOL27buSMTlcX2oReDnJRMP4zibh50MNcnKrrwWbgOUUnaiuT7vm3FUHmWR3G735+m/ZRyEFe0HZOI+yBJoV6Y4Y/XhZu0w5R5cqF5StvTce8g/ySMo2oVnF/cyJNVdny9yjOFM6Dmh4tK5+t14dtkdM8fcl3LfYPgH8yZGvTsr5H7Cyq0dZdE+oeVgiHXFLggXo8DgzjvxRFBKkGIi62OyIm/gP9dWFsqw/iEDzYwy7cOZDBQdnhqLu3wUSW1Qfa9otFN6ny/rn8fDvyCFn5WTomZUtXYzs/ajKwOdAOVRSm+F0BgZy9Pgi1zL+Vpu1PTnMT6dZUmf+r4z5ZCBxv0JaqP0EKJopNdtp+eW3O7qy4ZDFy8f3Cd5M8JNe+FruE4ka8fFzyridg0nqzyOh7at4700iV6jZPdHnYvBt+1e+gLi2cD5NAbwZ5aze5IUuN/wt6clOo0GaHcWPNe2yTBdDDzmjXTbqDk8318QfoOUpktg6dEggptdxZSv7A8zX3QDirdXPfbVM436Np23S6OfUx1XKqa0RIjFnwqoFye98m+9r7cATOJT5njn6a8zvCo8ro2hj7tkrTdd5q71CKeP518ss7xvL9urGZ0GvWytacCxZ1AIvwCZ53fdXhHa17DitIwc/leDE47U4tImWenxSvZA3ukYNUQqqapImbXTJU6exSuGUPo6rox/MswAhktsc16hth5kUPdoiFBEayakkcyCH3J15lJ4yE4mVeO0X2s1nA8Q3wvstb1qi04+iHdSbI2eR93ybIVXbZ808Lf0TjtKn8bXDYsDtMa13rlJCqTjST569jzgagVd5IEQF3PKW/IL8qlGIpoeN6K47+6KN4weBYKR8a2aLlR40bOhZL8ZvUxKzA0a/16266qxGQG6EnN1tvJ4c7INL+0wIiHDkryYEa0F/31EMk7slxTHMbeHiRfuIX9ztLPoiCwhTLSq5OmJW6q7anOSqGjJCp0Jc/EjtBTCq9m3Ie4HtXWesfr4MqOX7cEH3ldndFvrW0os6xCXPJB7ocTJkUpSb86jvPHRKW9NHQXcmbuzfE6XcRNMYeo3r5WC+gIkDj8UiXZHaobKC+yZbovDy3yRusLiZcPNk/CW2M9Rn0Wy1id0rjtK1Y5Dd00xqSYhMg9/Ef3eqQF8DLADR/BteJ1SMYaElTEYXJWRc9DUd0rz7tWFeAvJQRlAc7LcEj+EXB89PsAtSLcU0z7XEhsvf2AgpoSVmYYrF8cLP5PkMm/1cimwW2pteP5DDUvJmqOUG0OaD6RE0T7ses9OuRCc+u2MnS0dFkooMZYFl5Gjq4S6Snn849TV1F/UQoChkVfCiXpMukPTmr8BTIKfiRlkxredJs7IpYELZiufcwa+HohavmcK3GI6ehPcPGYBvV4PpMNnu8r956WWZ3HexHUcyy0WLjvEOBvFPPXR3L+ClXLmhq0eRTOiuA4QvPBO0GFG29ca/I9HLVeHAh/ZIZbKHD40CmumQhG2FwB5YJDD1UcgDbbQkCVNTP7CFU7NS9fanE0QtG/k7L7Hi0kY7vdOkZQ+nQRX4H7yKjMHmUzGKbtbilG6ZbjR8YCT/dUyogkUwYxmlgVeNNQnBe/UMeknebRFzoyI67TtqpgUvvq3RSXUe+QBtj5/9hU8wmbSUNfJQj9uqzPjhQWpEJml7z5mqz4KUuXPLSVpGaAkFme+tVvOvBkGIyYZ0SpkYNxBHF1OoXYcn4zFb/qEu3+yqJS4nNK5We25hMfcd/bjQ7dmMZcOz+80fznZHVwcuYuksrZTwq6Ype1hWFHAFVmA11vI6lkeJAno8N+KGA/oXBxvkyiW7M7wdzGWKcHe/XEUyU6unIaaoAxH6h68W4Xh3T0WrKqGo7JLL5mnf/trO3L8BjWmdNS98urMounAxGcmnOYtrvQ15wY9dxgmIv1Cjd7zNPx3sbMDDWKs1JVbABrcbKKGrJ/eUbhxbnXv0f6LKa72CA7a6nzWK4qiQL+2DcM6lGr5zV0qSW00UL10TRV2uAQnMmgdCEzbMsau7AhjHHontKesUs7xg4R9ZKd8t+hEfnyJ53XviCqzpsoQB9jo7cOODu635IzGILU8a+2WyBXFwTP4uRO/XSQxgeFajglRllXEVEW7a0tXn8nI0xV4EMRLbEDPh8JSvqTWYznuaywmJUXyojx/s2MKWHFHQrtAjbCxSVbSwtp7Ip45MVsPZxP8/DYRn/wjO0KQrpSUD5f+D5qkClSB6bid/VDW++Nc6JAviuqoS1eptp2ZsKPYsUFLsssmdK9Kub7K7QhJwpNSbLKLVQwUBMUlPmYcj+n/9Ih14xyHHZ9Kp+CnxTnxb1HDHlTt80Jx65DQjdgts1TCEnxtTU/R+DSd/O7eGiDt8QRyS3kazv/bNLiuTJ4/Go9NeNZUzHpoe6IC4uWX3NDXRjZwzDUDi7+Or8g1FC6W4g40smRwlXoKayYHhxZyr3dNZpLdYN7endIQh9MzWRP9Fs0i+2rwxfdHX9L7ihErYhwrEQVqEzflibrTXOksA4lBFx2jsmrvLnNVgLdlo5uUuIuOM/CCGfmmKs2scHnUA319ynSLLWdCQk/vMwDgN2UKOO/zSedwKdHZ/6Mpm6BFV0gb7PM5ylWHZq1TRcwthBZlMnbUVCeck3XQuaNuD9NA2rp/XC1nghke9QTaTfXRdHtpO5S02m58KeUQo+8Nzj9sJulFILo9d2jf0rrCeFrVN1TkNY9oOpZTT2CFNUr6LzG0eTFqfi2sQQjIvfT7IA69S/q9k7UrZ3oJMOPct7dTJ9095CTu2WQyDmpr/Wwd9P5+bRl+aKV1F+g66RdqC+Hz4JxSy6NKvjemLRV9h/8BWWvvrjdDSdtcAurUKvAcm6L9XbflhXiXOd2G7Tk96P3YjwcQrLCn3Wa+ybdJr297/y9DYIgejiXblWl8AJ0IdlomAuNFf2jZ2C1vBSHqD+k/r3uWyy17UbTtkF5LD4/zqbmum6z5DL8C69j/dKBVeNj4KmqFwRQPveX13vBzQpuw3n3qlV7bV5nraRB8JmjuNLK4kVtluoh+onRs20W/T8Jmy2eJ614MLs9VNHaene7qVHSC+jHv8YmFQa9Mio2vrr6Fmcq2kP/Uzs5UExiH8jUUf/w5dUqv6Hxpit0n9maTgg6IeyTR9Fe+mUHbRBQLCW+SR1ViXyiXe1hwd7eHXU3hJ0pmFhWUyjFInq9uEfgn0QKK/5UI15k0EZRFLzpLqGq93/DXc4+LcT2GqZ/fS/KSLKfdWW5q7NbxS9VFhnwmF35SySUTKMPPw9DNuU7uNT+sAuircyTY7yJsFf9/coLol5snvebmtv3y4Rw7ts7/Uz8AooU/kJF/xNtstGlWfyuAdQ7Mh33D9CURLdpHf/kgM4nJHfVtFk/7Uz5DTL3/R8E7uk4zze63/+Ylu1VSS//Adj74l6d99Rof3jFymfEL0Ve8hzsmw7Pv6bmD2oI1JLxG7T+Otl0UAT9yVDbv7rh6U9J+hNHOLUosfTXxjKRHpxsRIoXRzXdf5vy/w111ftbMX9HRaeu3t8B9n9Kj13T/wqteWXy9l9Glf/7yN9SUrL9F6b/v5fs4fJPq5X+Oyn5/23K/w/+Juv3OzVRmwAAAABJRU5ErkJggg=="/>
          <p:cNvSpPr>
            <a:spLocks noChangeAspect="1" noChangeArrowheads="1"/>
          </p:cNvSpPr>
          <p:nvPr/>
        </p:nvSpPr>
        <p:spPr bwMode="auto">
          <a:xfrm>
            <a:off x="1754981" y="7939"/>
            <a:ext cx="2286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6" descr="data:image/jpeg;base64,/9j/4AAQSkZJRgABAQAAAQABAAD/2wCEAAkGBxQREhQUExQWFhUXGCEbGBgYGRsZIBocHR8dHh0cGhocICggHhslIhweIjEhJS0rLi4uHx8zODMsNygtLisBCgoKDg0OGxAQGy0mICQ0Ly4sNDQsLC4sLywsLCwsLCwsLDQsLCwsLC8sLCwsLCwsLCwsLCwsLCwsLCwsLCwsLP/AABEIANMA7wMBEQACEQEDEQH/xAAcAAACAwEBAQEAAAAAAAAAAAAABQQGBwMCAQj/xABMEAACAgAEBAQEAgYFBwoHAAABAgMRAAQSIQUTMUEGIlFhBzJxgRSRI0JSYnKhM4KSscEkY3OistHwFRdDRFODk8PS0xY0dJSzwuH/xAAaAQACAwEBAAAAAAAAAAAAAAAAAwECBAUG/8QAOhEAAgECBAMFBwMDAwUBAAAAAQIAAxEEEiExQVFxBRMiYZEygaGxwdHwFELhFVLxIzOSNENiosIk/9oADAMBAAIRAxEAPwDccEIYIQwQhghDBCGCEMEIYIQwQhghIeb4pBF/STRJ/G6r/ecEInn8e8NTrnsuf4ZA3+zeCEhyfE3hg/6wW/himb+5MEi45zg3xV4d+3Mfpl5v/TgvIzrzE8j4r8O/an/+3l/9OC8M68xPS/FXhveSUfXLzf8AowXhmXnJMfxM4Yf+tBf4kkX/AGlGCWvJ+W8bcPk2XO5Yn05qA/kTghHGWzkcguN0cfusG/uwQnfBCGCEMEIYIQwQhghDBCGCEMEIYIQwQhghDBCGCEMEIYIT4zACzsB3wQlV4x8ReH5YlWzCyOP1IQZTfodFgfcjBC9t5UeI/GF22y2TI/ezDhf9SPV/tDFcwmZ8XSTcyv5zxxxSdgvO5RbosMSrd9KMmtvuCMUNVbE30mdsaxYKqG52vEnExO41TZiSYElTeYaQWN6KhtI/LC0rhzYX57RdaviEXNpbbTXWcchweIwzSgKpj07BBvqNDe/XFKldlqqlt5Sn3lSi9QufDbTrJ2T4UJGiRWIZ4y29VYLADbt5ThNXEmmrMw0BtL0sN3zKgY3ZSffPuS4arGNXDq5mMb7jagOgrrv79PfBVxDAFltYC4kUcIrlVqXBLZT6T3/ydCIi7Fx+mMdgg0OoJFb+4sYr+oqGplFvZvLfpKApZ2v7WWchwvlmYy2RDQpTWosaWiQaFb9MXOJz5Am7fC28UMGKZc1dk5cb7TovBg0yqpOh4+avQtVXp9NV7fzxQ4srTLHcGx5dYwYANWCrsRmHPpIGaRABoLhrIZHqxVUbFe/YY002cnxWtwImWsEUXQkHiDOvCuEjM8xf1lXUtgEGuoPp1GKYnEdyFJ2JsY/A06lfMFYggXHKROH8AExZkjRdA1M58un7je8XrYlaVr7nbnLYZsVVvlOg3J2jPhkmfRdeXzGZC3QqYsLHbQ5I/liWxSK2VjrHUquKdM4UEeka5b4icTy50u8ctdVmi0t9Lj07/UYctQMLiT+vCnLUUgy0cO+MEewzOVlQ92iKyqPejpf+RxcMJoTE0n2aW7gnjXI5whYcwhc/9Gx0P/YemP2xMfLBghDBCGCEMEIYIQwQhghDBCGCEMEIj8SeLcpkB+nlAcjyxr5nb6IN69zQ98ENpnXEvinm8w2jJZcRD9qQcyQj2jQ6V+5bC3qqguTMxxKXypdj5SocWTNZh1GcnklLMF0u40q1jrEnlU79KwkYlWBK8NYirWxGYLotzbmR1kjL8GjizEcT+aOQDSyeUG/z77V7jGRsUz0GdNCNwZH6a2JWnWbMrbG9p2gykdq5UIY8wEcWSCpOx8xPcUcUarU1W98y3HWSlClcPa2V7Hpw3nV5XQz6iWkhmVo9W58zEFfoRRrFFVWCW0DKQfcN4wu6mpfVkYFfedvSQ+IpE8buImhdWAIskMTdgX0Iq6GH0DURwpbMD8JmxK0qlNqgQowPuN5z4PIOXmIyQC6DTZABKm6s7Xi+JU56bgbHX3xeCde7q0ydWGnUTpBIEeMF1BWF1JDWAW5mkalvfzDpijqXViAdSPhaMpuKbqCwuFI34m9heSBxlZDl2eldJLkaj5gAKbYdSBX/APMLOEZBUVdQRp5X4Rwx6OabPowPi89N5zkzELQuhlq8wZBSsfLVbbdfY1iQlVagcL+2243lTVoNSKF/3FtjtPM/FVmOYVvIspUqSCdOjoGrfcenQ4suGNIIV1K3v75R8atbvFbQNax6c+s5T5sSSR6JOWIowqObFlR12sre/wBsXSkURiy3zG5HX7Rb1xUqKEbLlFgen3nrjGf5kaK7LJKCbdQR5a2BJAs36bYjDUO7clQQp4ecnGYgVKaqxDOOI5TxwbNGFZJFI1AoKsAkarah1I2A++JxNIVWVCOfylcFWNBGqA66dbX1jOHP8yPNsi6IwlKg9XPmY+/9w2xlahkekrG5vqemwm9MV3lKsyiy20HmdzOMkaLlcukocBy7+X1/VsUSbsDti4ZjiKjJbSw1iyqLhaSVL63OnwkfgeZcz6JLPMXluK3FCgfqtdfrhuKpqKOZNLaj884jA1navkfXMMp/PKfBkF58eW02Q9O+4J7kAXsoHQnc9cHft3LV78NBD9OnfrhrbHU8/wCLSHmeEpLzG8ohV9IaS2+gGlSSe/TbDVxBUKp1Yi9hIWm6szo2VAba6ydkuOZ7IOEhzTFQAQjnnRkEWK1+YCiPlIxop1w65o04t6T5KgB6ecuvCPi6NlzmXZOxkhPMUe5Q06/QasODAzTTxNN9AdfOaJwni8GaTmZeVJV9UINH0I6g+x3xM0SdghDBCGCEMEIYIQwQlB+IHi6WKVcjk6GYdQzyGqjU3WkHYyGj1ugLo7DCq1VaSl2lSTcKu52mWZXLxCa5JC+sEtI4c2+4Bck6nWx126dsZalSqyEqNeutvvObnVqwFV9NeBAv9RO/E4iE1pLEw+R+UNGxOoWKAItTuPTC6DAtlZSOOusjFKVXOjqeBy6TtmpE58E7Mo1KjvvdMvWwtkXQ/nilNW7p6QB0uB0l6rJ39OsSNQCeokWTjsaxhZFVdDh4yradO9keayQcM/SNnzA7ixvxkpXaomXu9jdbaW9Z4lzsucLcjLSurtqPJikcMellqquvoNzh1DCd2Bc3sLS9elWrk6BQTc+ZjWLwpxbMAA5Zwo6GWSNe1CwCWNe4w1MOim4EDhajgLUeMk+GXE5SObLl1HvJLIR9tIH88XWkq7C0scGre2xPvk2D4PzH586g/ggP97Sf4YtlEkYKiOE+5v4X5aAaszxNo19WEMQ/NrxOURgwtH+0RVL4d4IvzcYlb/RvE3+xE2CwlhQpjZR6SVwrwjwXMuEi4nO7tsqmaNCT+6DECT9MFhL92n9o9I/b4N5Q9MznB/3kf+MeCwhkTkJyb4M5btm84Pq8Z/8ALwWEju05CIOIeCeGQOY34zocbFXeEkH0I2IP1wWEjuaZ3UQyvw8y8+2W4zDIewCxOfyWS8FhFnC0T+2dMz8I84PkzOXkPbWjx/zBbEZRKHA0TwtIUvgnjEA8qLIB2hzFfksmnCmw9M7j4QGFK+y5ERZqDOZdXWbK5iMP87GIsPU/pFB2+hxBw6kg8ton9LWVWCsDm35+s+5LxTG0olbSXEZS1NG6oMQ3VqxlfBHu8inS9/4jRUrLU710ubWuPnPscyyQJEXCaHLbhiGBA3GkHcb7e+LFGSqagF7gD0mLMGoCkxykEnW+t/tJXA4o0kSR2BtwsYq7II8zAbrQ6X3rsMKxbOyFEFtLn7efnHYGnTSoKjm+tl+9uHlPcfChLmMyrGqZgm9W7Fio/IHFTiTTo02HlfpxllwYq4iqrG29up1EXw5OWJ43gaVMwV1ExgqyizWqvmB60wrGxcSupJ0HG+8XTNellVbkkXIttL94U+KLKwh4iAvYZhRpF/55P1D+8PL6hcaVYMLibqWIWppseRmpo4IBBBB3BHce2LR89YIQwQhghDBCYp8WYWg4nHMOksSsp/fiYhh+TIfzwqqgZSDsZixuZQtVd1Mr3iDi0LMWDMSa0XsE3BIUDzNvfWqvGHC4eogAawHHjfrK4hhiGJpAk8DsF6c4kzfFpZRsu13uAtn10qBZ9zjZToqm0t+lL/7rX6aR14DyWTzOYSDPGfXIajCNojJq9LFQHs9LuvphwAmhKNNfZE3DhPg7I5XeHKwqf2ioZv7bW388TGxzNKqKWYhVUWSSAAB1JJ2AGCE5cPz0c6CSF1kQ2AyEMDRo7juCKwQknBCI/FviFMllZptSa0QlEZgNTdFFddyRghPzfNm+czTTZhnle7ZqY9wLsGhRPlFAA0OmFm/KWk/wdl1mm5TjsTa0Ba1XboQTfrt73mxtVqNPOsbSUO1jLq3hPLGw0RYdd2Is+tg9b9vXHFPada2+vSa/06cpcvDnioQxmHNc0vGaSRYpZRJHQKksinzj5Te5K6u+OzQx1J0BZgDxmN6LBrATz4k8VCeEw5QzLJIQpdoZYwifrtqZVpioKijdkHti1XHUUQsGBPWCUXJtaUlPA2UHRG6d2P1/P3xxf6tX8vSbP0qSu8d8JwROgttIUswBBJ8yoFBagCWdRZ2HmJx0cPjnqoTYX2H55RD0Qpj/AIV4ikyAUpOpRVLmIZlswrBBbRnmboStlWShqG4I2N6VeqW1uRfiLb8RKNTW3D1m3Qyh1DKbBFj746Uzz3ghFnFPD+VzP9Pl4Zfd0Un8yLwQlT4j8I8hJZh5uXY945CR/Zk1CvYVgtIZQ24lW4j8J87Fvl8xFMB0EgMTfYrqBP1rFSgMzPgqTagWPlKtxg5vJsq5uOSI69Ss2lwzKKsSLeqgOl9MIOGTXThb3RL4fECxVr2N9d79Z1j4oJxPqdUMpU6tyKW/J5bI7du2+Mpw/dZMouFv8eMo1Zm7xavhLW1sdhwkp4I8wzt56VFC9AZAgp33B1EUDp2JGFB6lEBdNTr5X2EZ3dOuxcX0AtzNtz5y6fBTiEjDM5csWhh0GK/1Q/MtB+75AQO1ntWOspJGs0YZy9O5/wAzTsWj4YISDxviaZXLzZh70xIXIHU6RdD3PTBCYRxjxnnc1qLZh4lbcRwnlhB+yGWnb3JO/t0FMxvOa2NYVcttJWZNT0SzsRuGZnY7/wAROJvNpNxZpy5Fb7Fj1JJv+47+w2wXgGtpwnUsfQk/8ff8hghcby0fCfhpzHE4yfly6tKe41fIo/Nif6uJEYJp3jfx1+EYZfLRmfNMPlAtU6fN0Bajemxt1K2LpUqKilmNpdVLHSU3jXiGKQGPNTTT7jmRgakBFHTIsQEexrZvQdccjvcbVvlsBw4el9ZryUV31i/g/GxwvMc/LFpctOakhuiH6j56Oo2SrbkgEdACNuFrVLZau4+Pn94mqi7psZz8TeIppXYOFmN6W1u3KDA2USMEKESjcjebYE9sVU1KviZio4AcuBPWSQqaAXivI8Jyk4hk0LErM6N3CuoLsAzb6GUEjVuuw2sjCnxFalmX2iLEeYOnrf1lgitY7RlNBwzKgFqciu9ncXe1dq+313QrY6tt4RLkUF85M8HZKMvLmkgMKyUsSnroAFtXbUa/LGbtGqwVaLNcjU9Y2gouWAtylpxypohgkwwSIYISt+NcqpSORkd1VtMoS7MTbsDXYMqH7fXHT7NqEMUBAJ2vzmfEKLA269IgyPDOF5kDluY228rt7XW5on6HrjoPWxtL2lDDyiAlFtjaK8rlospcqF5C8jLl9EjQgoraTI7oQaLGhRo9e+2oVKtQ5V8Nh4uOp4CLyqup15S2eFPH8yEfPXmPLeRpVkCAM6q0lyJIFvSL0miD7BapRYZmzL01F+PmJFlcaCxmx8R41Bl4hNLIFQgEHck300qASfXYY2xMq+W+K3DnYLzHUMaDFDR6kHy2d69LG1gYi8Jb0ziPFzY2EiFdSlSCGFWKI63iYT8xR56TNO+ZmYvJKbJJJoHcKL6KLoAbCsUYzn492GUDaLpIirWux9F2xabrBhZheTMjxqRAyFiNu3e9iK7E+owp6CMbkTK+GdRakbA7iXv4ffETI8Pg5bw5jmO2uaUKjAt028+rSooDbt6k4dNaqFUAbCat4e8VZXPD/J5g5AsobVgPXSaNe42wSY6wQkXinD0zMMkMouORSrC62Io0R0PvghPzr4q4CeF5lsu7l0Kh4nI3ZTYo1+spButuh2usVImPF4bvQCu8UySr1Ib/AFsVAMiitVRlNp55qD9ZV+474nWO8d56ZgATqWu9kViZaxM0v4J8OkV8zmtJERjVFNf0hBLEp+0oFCx1JI3IxIjFFhKrwGRny88qAPmp31PpIQ6CQ76GOmrLk31GsbmhjlYrWspqaIPfr5jWa6XsG2/0kzI8RAYRRSGJ1IU87Uql9rjWIDQo/VsEH0vYlNWjdS7rceW4HO+8urWIUG3WdfE+WWISsF+VoZlrrYlAkAHoaB+rN6nC8HVZwoJ/uX4aGWqqBc9D8Z54dwQSNmF1jUJ2kTaxT0yM37SkGjXWq7HF62LNNF00IsfdobSFpBiYx4rwCTNsnOlCItnREtEsRRJZr7bdOhOMdHGpQB7sEk8TyjWpF/aPpO0HBMnk118uNQvWSTzEf1msj7YocVicQcoJ6DSWFOmguZN/5UXmpGyupkB0FloNQsgG7BreiB0OEnDNkLgg238pYVBcCRMpxrVO0L0uonkuDs4XZls7CQEFq7qQexw+pg8tMVF1/uHX6Si1bsQfdF+Xz8rQQukpeYyhWSkIZRIVewF8oC22oV0HrWND0aYqMrLZbb+dtJQM2UEHWWWeZUUsxoD/AIoDufbHKRC7ZVmhiALmK+HcXLHMCUBDFTVuKjZdQLX3sMCem2NlbChcmQ3zae+/CLSoTe/CSclxMPFFIymPmiwp3ry6vMR029cJfDlXZVN7SVe4BPGQ+IeGsrmfOUAY7iSM6Sfexs33Bw6lj8RR8N/cZDUUfWLH8NOipGI4ZgiMkckjEFVc2dUYUqzDsQR9uuNS45GYsSVubkAbkecUaJAtYGV48PbKzxK9hUDSs/UeRX1b97sfc1WOmay1qRK8bCZspRrGP+AxPnUTM5gBxFEscEbEhBy1CljdjdgTqruT2UDL2jiyHFJDa+/P3RuHpC2YzlPms1KCJTl+Ux8g5bya076IgNZXf59uxA3GFrToIbrmzcdbWPmdr+UsWc72t0jDwP4lfhbxwykSZSeWldQ36NySCK06wb0KUez1IOxGOpQripcbEbj83mZ6eXWU3xLwV8lnJIXBGkkod/MjMSp9wRXtYI7WNEzstwRIi6N/KN+tf7/X6YrrMRpYgG6tfrBI0ul2+3+JG+C5ljUxA3W8+HIgGwSD6/8ABwZooY9gfEs7eGZZBn8pyQVl/EIPJuSpYa7rtp1ar7XfTFhOku15+pcTJhghEnirwvBxGMJMCCu6SKaZCe6npWwtSCDQ22GCExnxX4EzGQt2IlguhKgrTewEiG6JO1gkG62ujUiZq2dBmUXkbwPxNsnnoWG8crLFKuxDKxoEj1UnVf1GAGRhsQtQWE308Iy5OowRavXlrf51i01SYBghMI+IvC48tn2XJOIyyB5o9KlUJPlCAirIBbSfl2rY1hVRVI8Ql1J4RDkuFSSAMaeFiyl38uqUgnUdNnSG2Bv5q9MZauIRTkGhHDyjVpsdYy8RcXEmXDhqYwx73XmLsxo6l3uFtwb9LOMuFw/d1SD/AHH5fzGVHzLfyjfwrkHAV7IiVNEWsU7IaI19PKpvTsDR398OPqoboPaJueQPl14x1FTvwjLiPE9CqUtgzFdUaGXSQOhVO97b0B3xnoYfMTn0trYm3zjHqWGkWqGllL8uTlyo0OYjehoK9HFsVCkMQQD3B7HGo2RMtxcEMpHG/DzitWN7b6GR4uKRxiJWZs1JAhrkrsCF0s7OTVhbsg7WTWHfpalUsUGUNvffntEviqVK2drkcpHn41LykkihiEanSGOqUxnsGJ06SRRHUHsdiBpXs5bku5N97aTA/ayhbotxPi5/Ns+XXnBVnKhWjjTu2hl8ynzKeo+h7jDP0GH4rf3n7xH9UrErYCxnL/lLNATkzhkibSOZHGdRLEBRpVd6DN9FOD+n4fgtveYf1ar4rgWE8txlipOYyyMJkKF0uIug2I72BZF2N798UOAy27tyLG4vqLxydroReotrxzwrjUD1cjFwulElCoTdWAwpGY0O/wDjjBiMLVX9tgTckXPw3E6VDFUqgurX8p8yjSZdI2ZWbM5iRiY9VKCwLEHqAqKvUCyRe94iplrMy3ARANeOn1PKNW6AHiY8y2a1MyNQkUAlQb2a6IO1glSNwOhxz3pZQGXUGOVrm3GUzxrkWj5j9I30hdC99S3GQKrUfPqsFtKrY0jV2uzqyuAvEb/f6TJiEIueEYRzAZPLxhXKu2mShqJWMNrBodG0BbPZtz3wpkLYl2NtNup29N5YNamJU4eJz/iROTMkjEFlH/Z/qKEKkFKOzNts3c3jpnD0jS7sAEfX53mfO2bMZbfC3DDxXMxqAwy+XlEs5dlLyOboFRtR0adhp0sehAGJwuH7sljvsLbADhIqVM2gmxca4Hl84mjMRLIN6J2K310sPMp9wRjZEyjZ74PwM1xZiRB6OBJX0+U/neItItKT488IRcOVF/EGWeT5IxGFAUfM7nUSBsQK3J+hokGw3lMjeQegHeq/LoTf+8Yiwi3pox8U034GcDdpps7JHShOXGT3Yn9IVv0CgX6lhexxaNE2bBJhghDBCJfGuj8BnNfy8iS/7Jqve6r3rBINuMwXgeTafN5WJerTp/ZQ63P9lWwtd5ysEp70nhN98TeIochCZpjtelVFW7UTpXUQLoE7kbA4YTadYSgyeMOKZjzwRQQIRaiTUSelEkiyCL2KIQa6jrzqvaVGm2Um/TWaFw7MLzO+NZfNrI7ZkEvM5LSqCdzpFro7hei1dL0oYdTxNKsLodvdKmmyaES58QXXlFGTCyAadAVhVLuNyavpsccGi2TElsRpvNri9OyRP4Z4E8mk5iNlSEgKjitbBQNRH7IbWR6l/bfZjcaqC1Jrk7kcBFUqJJ8Q2j3OZxMwJIkl0gWpdCGKsBZ1CiAgFWSRfTvvhpUWpWdlv5HkfrHMwe4vaKkmOXjaTMMya2NwoEAkcUNULKA6qdINk7evc7Cve1AtMXI4m+g5HgTEFxSQs5sIhznE3nIElrCD/RRmhXfUxHnb3YVfbvjo0cMlLXduf25e6cHFdqGocqaLO+XyillbLT04Nqsn6Jwe2lrKH+0pPpjROeFBN0bXz3jWHNiJn50ZhkZCs8JHLTMJ3ZNqjmHzCvKSNqvSZj1YKfGLHiOB/mevC+SafNx5aGTVEkwnWULTIFAJNMCAx8ikEEalXqOoNTIopmfIp0ve8jcQhWGWSDMny5eRm0Ls+YZz5TfRVKhbPYXQtsFrSrgKSr8PiTOWaMZImzMgkdgNGXgIpVHyoz7rGoG2hdTetHfESrBT4nNzyEizcJnlt/w/LjPqOXGB0rVIaP1JJPU4mVyVL5lFvhPOS4tJAQjHmIh2GoFkIsXE5sdCRpNqRtsMZK2ER7ldCd+R6/edTCdqMpyVdfOOM015fM5iCV2LRlmmYrqtASsYUABNJu7F79ybHPXSolOooFjYAba7m/G87gN1LKd+MsbBMwjxspZCNJPZvXSfUHv69Nwa5xDUHDA2PLl/maBZxYytZbVl8rPkiXeYaxFpVmLo9lW2G25IJNAEHHQcCtWTECwXS/kRM4uqFDvJPjjKRiFJjpDxGgGrzKfmQA9SB5gPbtZxTs2q3esm4PwPOWxCjKDE/hbxOmRzcc4ZjGfJNSoA0ZAJoKRbIaYDc9QPmx30zA2Mwm3CbXwLxjk842iGYF9/IQVJ01dXs1WOhPUYZeUj7Ewn5m8Q8VbN5yedjsXYJ12RSQBXsFH1JJ7nFWmXEi6gfnlL38Ovh3FOi5vNgsrf0cN+XSCfNJ3a9yB0o73dCRH01ss1yKMKAqgAAUABQAHQADoMTLz1ghDBCGCExr4p+OVmLZOAkxq1SuN9bqf6NK3IDVZHVhQ6bwZVtRYSxfC/wS2VvNZkVO66UTrykNEg/wCcahddAAB3sAtIRAgsIk+J8xfikMZtkiy3NCbgM1ytpP1MSH+rjNiyRTNja9hflc2mikLtFHEfEUbyIA7gUQVEghNmiH1EgFBTA79exxyaWBdFJIF+l9OVpqasGItI0XCTm00klomjYh1zBkDSgjQZdPl1VZ8oI7V5Riz4hcObjcEfttpxt5SBTLj+YxymVfKzxonLWN9KFK8z6EdmmBB23IU2CTQ6YRUdK9Jma5Iub8rnQS6qabAD884y4zn1jGhhNTg+eKNn0fXSpq9/yOMuGosxzC2nAkC8bUcDTWK83PByxnG1BgCjKoKc4iwEZWokXuL6DrteNaJV7w4dbEbg75fP6RLsgTvG05+cqeYzbTScyXzE9QDVL+whINAetbnc47VKktJcizymMxrYh7naSFky3eOcfSZD/wCSMMmYGlxB9Z7D5TumY/8AEj/9vBLXo8jGaQsojmjy87xw2xGapoitbhQVUb+g9tsEdYizBTYc9psfhSWCbLxzwQrEJF3ARVOxII2AsWDv3w0W4Tr0SrKGUWi/x/xDLZaDmTZdJmY6UVkBtqvdiNgPzxDWEXiXREuwvMiyObMZcNNLlWc6qji2o9Nw6uq77AA7YXOSj2uCSt/KeJ+HCUlhnIZD6yNIjfcyqB/rYJDU8+ucGRpeEyqpakZR1KSRvQ/qMTgizQcC/wBZFymZMTEgakcaZY+0iVRB/e9D/hhVakKg8xseRm7AY40Tkb2TLV+KgXVmJJ2VSB+HVWKgKFFKkY2d9VgqQSNgRXXkZKulJVB/u/k8BbYz02ZPav0ljyc5aNGcaWKBmX9kkWQfpvjmVEs5Vdr6TQpuLxVkXMhbNTqqIYhy/Nq0xm2YnYUxGmwL+UbnGupZLUaRub69ftFr4ru0TRcYymUXRFEKRQXMoZJGHbSHS2ND9bSvQA+mxsNiK5zVG32tt8DFd4iaASTmMlDnkaXLoI54yCpGkWdnUFoyRvQpgbU+mKU61bCVFWobqYMq1Vuu80f4Z+Jzn8pchJmhPLlJAGogWGobAsKJXsbHbHoAbzAZiXiDhT5PNT5eQaSHYof2o2Ysjr69aPoVIxBiKqkkTW/hL4pjny65RiFmhFAdNcYOzL66bCsOo2JAvEiOXaaBiZMMEIYITzItgi6sdfTBCYB4N8J53JcSgE2SllSJz5hWg7ELLrJ07WG0k37WMEJ+gcEJnnxT8MzSmLO5RNU8A8yCrdAbFCvMVt/KKJDuBuQMLqUxUUqeMsrFTcTMBmsmhm1QuZnAQQSqo5JthQJplF79NQAGwxhaliSVGawHEbn3R4anqbbztwfNfgMvlp2qpZHSagfMosKwG3mGjr6MfsrEU/1VR6XIAjrLo3dqG5y0ThJM3EwWM6YzIHFGS/lUEVYSpCRvufSt+YudMOwJIubW4eZ+E0GzVAR1nPXKJv0U1M5BfLzgWBsC0RFGlFXWoGuoJvFitPu/Gug2YfXrK3ObQ78DK14m4l+InNH9HHap7noz/foPYfvY6uAw/c0rnc6n6CcDtfGZ27tdhIGXVCTrZlH7qhifbdlA+uNs4qhf3STz4F+WFn95JNv7MYUj+0cEZmpjZfUyZkM9mGJ/DqkQHzMiIgQerTN5l+7YIxKlRvYAHu+s5cS0EMWmkzM3d7YogsX5nGp9zV+Ubj5sErUtbcsfgJbo/GWY5WXyuUjEAENiSSmZljVizAUQATG25Bv2xbNymwYliAlMW0+UX8a8VzZ7KxwzwW7uDDIm2sglCNO/m3I2PUjbEFrxdTENVphWXU7SGss3LJy7maJPny06iRogOvkYboP246ruFwSt3t4DccQdxFrT5Wb5o2y7ftRfpEP/AHbnUv2c/TEROak+4y/L0geAs39BJFmO4EbU/wD4ThXJ/hBwSDQP7CD+cosmiZCVYFWHUMCCPqDuMESVKmxjnwrnirmDUVWQ6kIokONyBq284B+hHqcc/H0QR3tr236c/dPQ9k4ouvdMdeEbcKzKws3OYx5jMt5EYl9IFhBsTfWy3Qk1fTGKvTaoAUAKJvw6zsIwW99zPUDacnJAQwkjAjcNuFL1TKygAoLDACiAACBihF8StQWsdR524deEm9qZU7iJOKhoNEUMrJE8/LeTYsx8uuRmroLIA2ACn126FEipd6i3YC4HLkP5iH8OgOm0ZZThX4VFAjMXLYNJmObSMikFiV1WSy7aStAnY7DGR8R35Nze40W2oPpwPG8YEyDa1uN9JbfgvkZAmbzLWEzElxg+gLsSPb9JWxqwdh1PeprlQLyAExObm8t3ivwrl+IxhJ18y3y5F2eMnurfYWDYNbjF5WYj4q8LZng8scnMtdVw5hBpKuASA67gNV7bhhqB6nEStrbTcfB3GjnclBmCArSL5gOmpSVav3bU17ViZaOcEIYIQwQhghKZ8R8wAMsgmaGTmmRCpI3RSBq9V1Otqdj0xmxVVqaZkF/tGUlDGxli4DxMZmCOTZXZbZLvSwJVh9AysL9sPVgwuOMoRY2mZfGFQM7AaG8DX06B/wC7fvY9aG4rU2krIHC+DxZrIQJMt+WwRsVJJJIP/H3x5yviqlDFOyGdBKavTAMlvw9MvAsELNDf/SKuptupYgd9gWP0FbYWlZ61Q1HGa3C+nuligVco0kDMhMrlpZI1TWwCLKHMjOWNai7eby7mrPQ40IGr11RibDUi1rW6RNVxRpM/xlNVQAAOg6Y708SzFmLHjPuIkSflZII1DMrSyH9Q2iL/ABEHU59hpHuemCNUooudT8J7bMT5t0jG4vyRqAiJ3JCilUAWSx7CycEnM9U5f8SYuhiuVhaoydU81fPotmb15SAEqvc7ncgAjdCe7U6cT+cJwHFQcw8taV5ciRr10qYnjjT7AqL+pwSne3qFuGtvTSfIG5mTdb80EgkX+CSkevoyxn+scEFN6R5qb+skZp2kQZ2IlZkIE+k0Q5+WYV0D9G/fv9oYJZiWXvV0I3+/vnlpYs582mHM/t7LHKf3wNo5D+0PKT109cTIutXfRvgYozOXaN2SRSrqaKnYg4iIZSpsd50zGflkUK8jOq/KGJavpe4Ht0wSWqMwsTIwJFFTTAgqfQg2D+YGAgEWMvh6ppVAwlyjz8cCCdYU/wAopgF/pGZgDooKbN6gBYArtjhNRaqTTLEZdPLr6Wns1cKMwG8l8c4K2ZjuORoHcKHHUEfssAeosiwfbcYz4bFLQazDMBe38RlSkXFxpeJfE3CVy+SRCxc/iA5YgDzOWLUB0G/S/vjdgsSa2JLWtp8omrTyU7ecmfDXwdFn2l/ESSvHl5E0xF7RrGqnDA7bAeXTYu9jjtIq+0AL9JjYmbPm8zFlYGdqSKGMk0NlRB2A9ANgMXlYr8MeJfxZdHhaGRRqCsQ1oxOk6htq7MvY9yKJTRrpVBKHaXdCu8VePvB0/FGij/ErFlUOpkEZLs+4vVqqgpobbEkkNtTpSWrhXDo8tDHDENMcahVHXYep7nuTghJeCEMEIYIRP4m4u+UjR0iEtyKhXVooNe4NEXdCjV31GKVKi01LtsJZVLGwmUfFTxNFmjCINYljUWrqVKu0kZVD+qW8pOxII3BIOFllqAMNRr6WlrFbgxx8M9IzxActNyZeed6J5kRBUWQEssVH7zHqThOF7y5uPDYZfznLVctvPjPPxmBGZyhF+aKQD6hoz6X37b+x3GNNTaLWcfCZ/wAjg/g/uJx5XH/9Q06dH/bEkcQTMagYWiAA3WQNufZlPl/I9fbC6RoZbVAb+X5rLPnvdbSr+LtSpBG5BdmeVtN1ewAF9hrIv2vHY7Oys7OuwAA5zkdrsUoZTxMrmOpPKwwSZ0hiLsFUWxNAf8f34JKqWNhJ2YzKxIYYjeraWQfr/uJ/mge/6x36AAEczBBlX3n84ThFmxHDIBet6BPpGPMQPdiBfstd8EinqMq7nT3T5w7INKNexU9ApRx92SW79iBXvhFWuFNvz5Tu4fs6mq+IXP55z7MrZYnzgh1KkHlg03bQsjMVG3mNUQMWp1Q/D7ethEYvA92C9L3ieuEcQMEgegykFZEPR0b5lP19exAPbDpx6VTI1/WeuMZERODGS0Mg1ROe6+jfvqfKw9R6EYiTWphTddjtIckzNWpidIoWSaA6AX0HtgiyxO88YJWGCTLn4LjR4lYqDJCzorHqA5D7fmBjgdpsyVCoOjWP0ntOziHoKx3Es+OVN8rPj5v0EQ9Zl/kGOOr2QP8AVJ8pmxXsCWX4JKRl805FDn19ljTff3J/x3s49Gu0553kTxv4ogzTQcpubGpZRGwKq8xaIQPRHnSuYVcAjyuRZXbLi8zpZDYcSOXGNpWB1HSTPh5zpc0zsUIjhp5E2WYSkNEVBJI0hXuz+sKvVsns+kEDFdAeB3BG8tiGuQDvNIx0pnhghDBCGCEMEIl8Y5cvk5tIJZAJAB1JjYPQ+umvvhdZM6FeYllOVgZnWaycc0rKw1JNCOn7jEggjv8ApAQfbHlkqvTpgrurfP8AxOmyhm14ic/hxnYMiZ5ZXaR2k/DRhF1FxCDK7KB1FSKx9xQHQY9MlQCnnbS85zKc1hGPxjKyR5GZd1Yuqn1EiBxt3sJ0P8uoY40lBFfgh7yaDurOvW+jt32vbvjzHaa2xB93ynTw5/0xH2OfHSk+O/6aL/Rn/aH+7Hf7I/2m6zgdu+ysrsaFiFUEkmgBuST0AHrjqzzYBJsJJyuSudYZW5NvpdnFaN6JYGqr7YmXWnd8raTzxHKiKV4w6yBGIDobVq7jBCouRit7znFl3YMyqxCC2IBIUXVk9heIlQpIJHCesnDqa2U6F6nTKV1dVBaLzIR82r6YVWewsDr7vrpOz2XhxbvWHSOo8wr9ZIif/qIJP/zQhvzxzyCOB/4kfI2ncB/Lj7TtI6upjLxsrbFfxCCx/BlowzfS8VW6nMAf+J/+jJNiLfX7CVzMZdo2KsD7Eqyah2bS3mA69d9sdSm4dbj7zy2Pw/c1NNjrOi5s8oxGiurUL6q1USp/eFAjvS+mLzJnOXKZwBwSo3jbi+cTOToYcvHl9WlNCHylia1dBV2O3bEx1RhVcZRaReM8POWmeEurlKBZDa2QCQD7XX2xEpVp5Gy3lj8AnyT/AOkH+wuOH2x7SdPrPVdjn/8APLVjjzqyoeP5d8snqzP9lWv/AN/b6jqO12Ourt0EyYs7CWDw0wi4FRDB81NIiqvVrdlYXtX6ONt9qHTsMdqq+SkWJtpMajMwEScel0StOkSuuVjKm+qswUrywOpVSCbHQ0NyccLCi9MI7WLm/uG9+s21D4rgbSHk+MZiCeLKxO2XBjQTqpBJ0r5dDMux07FlrcEWKBx0aVQrRd1N9Tb86zOygsARNe8Cazk42dnYOWeMuxduW7FktmJJ8pBo9AQO2N1LPkGffjEta5ttLBhkrDBCGCEMEIYITMPF/hyTKIXgVny6mwqC3hUgh1CjdowCWWt1IArSLHPq4IGoai8dx58DHrW8OUzPOGoki5rmsIvw8sMiupBGmQiJyCegYCEhxRHX1xrUZkFtYs6GPfFmbzWZXMin5GSzJBUBOWkafo4zG2jVr0vbCyK1X2GA58x/tt8YaWHOe/AM3knj/Zk1D6Oq/wCIJ736nqeD2uvjVuY+Rm3CnQiWrHImqU3x7H54G7FXX72hH+OO72Q3hdek4nba3pAytQylGVlNMpBB9CDYP54688wpINxJsyT5tppyryEW8rhdl9zWwG3T0Htid4wh6pL2vzkBVJ2G59MRFAX2knJ8QkhWQI+lZU0P08yntv0+oxMbTZxdV47xjw2ERorNpjciwXL5ZiDZA56llkXfYEbdwMc2u2ZyBqPc3w3E9ZQpinTC/wAfHjHKCVujzMP3Zcs4/NkBxkJQcB6MPrNHi5/ET3LIUHndl/0mYiiH5xLeKgBj4QPcpPzMnUbn4iVzj2XAKyhQFJ0ltLKCTVXJK2uU7GiBQBOOlhH3U7+75DQes5faVDvKd1Go/PfFYN9MbJ5pkKmzDWTeC5iOKeKSVNcaOGZRR1Ab1R2P0OJl6TKrgttOOfzAllkkChA7swUdFBJOkew6YiVdszEzmYmADFSFa9JogGutHoa71gkEG1zLj4DjqGVv2pdvsqj++8cDtZr1VHIT2HZS2w4llxyp05QPHmdAzFXXLhu/QsT/AD8q/wAvv6PsmnaiTzPynPxJu9pfcxmMtFwzL5czxficuiNpDLqDoBzvL6BWk1V0GrpWOjiEFSmy76f4memSrAymcaddRR2ZHknI1xgsSq0eXpF7mPlV1tu22/Jw6kKCuoC7Hnzv1v7pqci9jznvheRkzXEX5TBip5MRayECqGkdzqttFkFf1mYCwLI00aWaktPa/iPrw/Not2sxbloJt/B+HrloIoEJKxRqgJ6kKAATXfbHTmaTMEIYIQwQhghDBCZp8SsnrzuWb8VJBpjLDRl2mKFG+eOrpiWUNQugOoNYW7olixtLKCdhM94zEctNM7mOePMBCZIxcZVJAzqwUARtrjS1YCtTDFXuRYHeWHmJfvApgdMxkRp5GZR2UD9UlQjp9NNMvoAw6KMJwtRzdKm448xzk1VG68ZSfCEjw5xopdmKtE/a5YmJ29iA5xl7VpZqNxwPzjsM1mtzl9x5ub5X/G+W1ZfWOsThvsbVvsA1/bHS7LqZa2XmLfaYu0KXeUCJRceiniZJi4hKsbRLIwjY2yAkBjt1HfoPyxMuKjBcoOkOG558vKksZp0Nqav8x6HpiIU3KMGHCfM/wuXNHm/o7mdyiFxGWayWKK3zAHYC/wCWEtikRiDfTfTTWegwWGYJ3h3aPYgI6BqI1R0u2Vv6QyAwsfcGsc8+LUajoG+Is06Y03+3w2kmOIn9WRvcxZR/5od8LJ6eriW/NhOrWu5EiD1/yaEfdgS4+2K78v8A2b+JP5wEhTQiTTylRmDKdSq83R1I1ZqSgF23C2fTDVYp7RNteQ4cFH1lSL7fnvkbxjkeXPrA8sov+sKDfmKP54d2bWz0sp3X5cJxu28PZhVHSIsdGcGGCEm5ziryQwwuRy4Nej1pyGazfatsT5R2dqgWny+svPhnKGLKxKRTEamHozksR9rr7Y8rjaneV2I6ek9vhk7ukqxpjJHTNIofx/FBGNxLmQp/0cVa/wDVRvz99/YYOn3dFV8vnOVVa7kzTPGHAII5+ZBmGizTsHWEgPG722zAqTGshZhuyqzt0JOHFUDX4ygJt5Si5fhmbzL6MrFpeQs484qCBgiKebW2oIypsX0g7Eg4yolOq5sNB8xfT3XjSxUC8s3Dszl+FSKq8ueZE01E6JDly/TmyG2aSQpRfTsK8q6vNcBaF2Ykk/TgPtIJL6DaafwfOmeGOUoya1vS3Uf7x6HuKxqBuLxJkzEwhghDBCGCE5zxB1ZW6MCDuRsdjuNxghMjzuXmhUx86WQ5OU2kh5hdaNEM3mBeNgaB06tq224uMrN3hoVPZbY8vwzZRUZc67jeRc9mIhmI3i0M88bx9tLkDUmr7qV3/a71tkpUqndMr3spB8xztGsy5wRxivwdmY8vnowAVjEoljs/Ijhoivso5xffoDv0x2EJBRmOux+/wmRtiB1jH4pcNbKcQGZjU1NUor/tYqEi+nnTT9fN3AxorUw6lTx0lEbKbywZedZFV0NqwDKfUEWMeMdCjFW3E6wNxefZ4Q6srC1YEEeoOxwIxRgw4SSLixmXy5N45GhNl1bT03a/lI9dQIP1sdsevpVBVQOOM8TjsMaVYrz2nbiPDng0668y6hRsfmNj9RY9CcXmapTKWvIMl0a69sTJoBTUGbaPf/iQ6Yi2RQrGCY2Os6AmxKnlGqNC/cY5hwIzMBVNzvtxnrhXGUHKLDadz45cj/5ZT7cxvyrlYWOyANnPp/Mqe0qfEj1kOTxIjbnh8JPuQf74sOGAcf8Aeb898WcfR/8AGe4vFISimRhX6MB/dHiD2czb1T+e+SO0KI5TzxHxYZ0VZMrY1qwUSPZZWBUbRb2e3+NYKXZvdMWV+BG38y361KnhFvWHHvEhzEYR8sytqtGttippvmjHYlT6XicJgRRqZle/P8vK4yqtSkVcWig46E8jJSZBymsVVE1qGogdWC9SB7eh9DRGCkSuadOCZD8ROkdeUHU/8K9v6xpfufTGfF1u5pFuOw6zo9k4bvauY7CaZjyc9dIXGc7yIJZf2EJHua2H3NYfhqfeVVXmZSo2VSZWPhVlzCcxntJk/DosSWaBlmYBrO9aQRZro52OPYMwVS3L6TlDUgRxxvMyBJgpDZp7lZx5VjJPkZixNKukKo3JCegNcBaprYgV20UGwG5PkPrNxQIhQamV/iSiOKGPVJJLI6KdLuOaiLpa0Tbk2dPS2G973jdh6rGoxOi6kjkT58+J9ImooygbmWXw1xyJpEhXh+XnqdEWVVWOr06iobmO7pTuSSPKnW+uynWvlDCxPy5xLJuRtNfxoi4YIQwQhghDBCGCEr3iTw6ZyJoWVJwALYeWRQSQklbirNMN1JOxBIObE4VK65W9xjKdUobiY7408P5iAhhBLFT6lYKXVGFf9IlqFNCi1HYAgAWKUaVRVy1NeHUSzspN1ij/AJSRpxNqUCSJldb8mrdirg9YX336qTvWnFDRYU8m9iLdPuJYOM15onHs5HmuHQ5aUsZgC8UzAFVaN2SPnOfl5i2hYgjdiaxop1lZVzHUxZUgm3CVvwXmn0p+kuIs0ax1umxcaj1vYivQjHI7SpJc2XXe/PhNWHY6a6bS5Y4c2SteL+DmVedGLkQUyjq6da/iF2PqR3x1ezsV3Td2/snbrOf2hhBiKem4iDJZmGSFY2VFo6nlFauWAPlLWS5YnyihsNgLI788vpbu3FiNz5SHn8i8LUwIB3Unax7j9U9LU7ixeCIqUyh1kVt6skgXQJJAvrQJoX7YAANZc4mqUyX0hgiIYJEMEmGCSrFTcT0ZGIALMQLoFia1G26nucQFUEkDeaKuLq1VCudBJ3DeFNMyA2iuSFcjYsASBdjrRF+x9Di0pTolyOAM6Z7OkIsUbav1W5a0rk0F0A72QAGNLq2sGiTBIAuY5Q9QilT3422lu8M8I/DR+aua+7kdvRQfRb+5JPfHmMdiu/qaeyNvvPW4PDDD0wojjGITVKV8SeKhEjh38x1vX7Knyj7sP9U47XZFG7GqeGg+syYp7DLLbJlU4dwuHKsblNTZhVNnc6iCfQsBGo/W01VA11sW9qeQGxbQfX4TLSF2vyldOqeV1DJqNjMpq8qppoJ6se5bbYn5dWOQMtJBpp+08SeflNerE/GJ5szrfLyRxKjbpl4AANiLaZgCLUUtDYfvY2JTyqyMxN9WP0ESWuQQOg+svfws4BoYG2KQramqVpX1hhqGzaF2oEi3N2QK04f/AFHNUi3AdIuobDKDNPxsiYYIQwQhghDBCGCEMEJA45m5IYXkii5zLvy9WksP1tJo2wFkCt+mIhMU4xGDNJmIcisschModJBzAXo+UqdWk+YgjemGwrfl1Ky1HsKhXhYjTTealQqNReQeH+KF5iISeSzFDzK1Jbl2EhPzIdZAOxFEG+uLV8O70gOK6i3HpISoobrvIjZJssuZjUsFjnQoygkoqgyhzQrSB1J97obm6N3+RiNwb/K0hhkuPOWWPOHPwroblyxsHeMV5iPlIJ/UJ8wNEWKPQ45ZpLhKpzC6nQGacxqrpuJF4HxVYNRmIBllYSEBgwlBY+eOiVQoAdVkADrVHDMVhmrWFP8AaNOVvI85WnUCnxcfnOviDw2dRmywpr1NGNrPXUh6BvbofY9a4HtHKBTq7cD95mx3Zwr+NPai3IcSjmKpmi9AgHrdKK0tqIZB1JrdmazWkY7g11nn2urZK0TrlmKqwF6mKgAgksK20jzfrDtv2wTFlNrwzGWaM06lT7/nsehwQZCpsROWCVhgkTosJPahYFnYAtdWe3Qn7HBLhTHEXC44wzPIrNGy+XfSwIDiiRuGXXR23AG+oUTStFFFydvSc89xbVcGXVtDN5Vssx82ryDbSpIDUbK+bzAFrgsFFybCMQPWPd0hpH/hrw5ySJZaMv6oG4jB9PVj3P2He+Bjcf3vgp+z8/4npMDgFw63O8j8R4jzmLQysPIKU2tHVXynZzICygHoU2ohqbQod0LVFG+/l14W49Y53zHwmNEmGSywM8rPp7sQSSeiA9W9ATv3JxiZDiq1qS2/N40Hu08RlM4xm+dlGletcs7BulaURwqKT+qAevqWOxx2qFLu6/drsq/E7mZHbMmbmY+jc51MrKXaU8uMPasGlmiAI0IB5grWCaI+Y13xbEvmqd2gu1rdL7ytNbLc7RxH4EzuYjIcrGjEkx8zl6rNkuUR2cneySvX5RhlPCZTm0v5626cBIarfSPvDfw6SBw8ugja1XU2sjpzJGrUvfSFA+1guWgQ13N+WlgJQvpYaS+gVjRFz7ghDBCGCEMEIYIQwQhghDBCZ34v8AzTamyskQs6lSRWUqbJIWRDspO4UqaPeqAz/pkzl+e/L05xneG1plvGslmGZopoBK6j+khIn0kH5S62S3qrN6bDFLU6Le1byv8ASWuzjaPPBeYly5MzISyIU/SCq8kgjaQbtpOtFP7Olielmoq01q2uNb25fmnxklGK7bSBleFSGLM57KkCLLyFTp8pUaVZyq0F0Lq3j+UDdSaILTT72naoOolA2VvDJuXyq5uJpnQM0haKUogJRlGkSIT5wPKhK2eoI7nHKdzh6ndg2AsRc7jkeE1KM65iN9404Hxos4y8o84BAcA+bSASGBAKtW+4F9aG15cXhAF75DpxHX5xlKqb5Gkzi/AYszuwKvW0i7N9D2YexvGfD42rQ0Go5GFfC06ws4lXm8PZnLurxgShWBBXrtvujH+4nHao9pUam/hPn95w63Y7o2akbzhluNcgMjRmMkMFFvGVLcvoGOqv0YHXufXG5SGHhN5hKVaVwyGdU4nAVjHK0sqaS+hH6IoV9J2Y3qsH909Ri0VnXTw/CeBxGEI4MROtQpICpVFzqFA72YzW3ykXXWJGdSCMp9JAXOPLGsItwrWAoLkWKra/L3A7W3qcQzBdWNpKUK9VQgU2jTJeGcxNRk/RqBVsdTUOgCg0BXqdvTHPrdp0U0XxH4es6mH7GdjesZa+E8Giyw8i2x+Z23Y/fsPYUMcXEYurXPiOnLhO7RoU6Isgkfi/FFKNHGSzMCpZf1bBsKR80ldFWzdE0N8Ow2GOYO+g/PhCpUFiBF/DsouVRs1PHoeqCBmlZQzEgWSbkOqjXvvucaK1ZsSwoUjccTsNPpKIopjOwiJM7+NzUTZlXGW1oKBKeSRtC8skU2o/M2xKhgpFY62Gw6YcBBufz0mWpUNS7GSuIZQziCJSIoI0L8wnaNJG/RrZI1SiMUe1m/S8q1VptUqKCSxsBx0+kYVLBVOwjThkHLjX8OuYIZeWG1hVMYJK6js6o2xPLAJujeEnE1EZruovvprf7y4pggWB8pw4hPHH5WMCUwHJhZWMjHY6kfSi11tlP17GaDVX0UsQedwB6amQ4UbgacponwuMByzNEyl2YGVFGnlnSNKVQ7b6gKYkkbEY69JCqAE3mRjc3lzw2VhghDBCGCEMEIYIQwQhghDBCIvFXA5M4iqmYMSgnWmnUsnoH0srUPQNRvcHpijqWUgG0lTY3iZ/CbxQuzPzOWhKQQJydZUGk1FmIs7eXSRjDT7MoqczXY+ce2Jc6DSVfhGRM8L5/MgZOGFqjC5dlkbyqC8jMzOw1MV81jy6tuuNNSgj08rCw8v8Ra1CDcRRN4qfhwkCJl2imvXFQOu9gxCuArldmrWKA36WnCNuouRwv+bS9UcTb3RD4H46sAZXNI1WTflYbAk+jAAX6qB3Fp7Qwhr2I3EvQq5NDLXFx/Lltfl11psrTAE9Ca2Ubd6xzmwFa2Xh8PnHium84Zvj8Xmd8w0SAhVRAus2AS7BgTQs7dBpN2dhKYN1soS53JO3QQNYHUmwnOfxHLlZXjmTmooDc1KU6SL8yHYkAG6I+m+JXAJXph6Zyk8DzkGuUbKYZvxpA3lSJ5QPmsBAD3FPvf2r3xNLsusNSwETX7Ro0yA0lcJjyObBK5eIOPmVo1DC+5obj3BIwmucXhzYubc7mOpNQrjMoBnfP5XJZVDJJFCgHQ8tSSfRRVk+wwunUxddsisT74wrSpi5Aij/AONO0eXpO2pwpI/hVSB+eN39JLDxvrOe/a9FGy2nbh3iKTMh3NZWFFB1mnY6iVWiRpAsEdD2wqrgkoWA8bHhsNJsSsX12EZcP43GRIGlR+W2kOGUagQpBq6u207bX6ds9XBvdSqkX4cj+axi1RqCZ6y82WiLMnKUkksdSXubP61gFr29bxL08RUADXPrANTXaVzxtxbmaYUI8rbm+khG1b76ASxO4vT32xv7OwpS9RuO3T+YjEVL6CSTGjzq8hJQxJDHGsfLSNE+UCR3CqN61tR8xoiwMaXr1qnhQAHr+axYRV1JMnJkJFcvLPyQxIiKRwaK9BKOYpagNtQO3SsZcRTekoHd5hxNyflaMpsHPtW90VPweSR2dc6H3Op+cy6R6cuMgAAehF9bGJGJRECtSIPK1/iZBpkm4b4z1kvBbTqyqJ5EZbj0QOqsx3182bylSd71b2TqONgfEHKVS3O5G3QRRFPW7Xm1eGuFLlctFEsaRkKC6oSw1ndzrbzOSb8x3ON8RGmCEMEIYIQwQhghDBCGCEMEIYIRF4p8WZfh6gzMS7XojQaneutCwAP3mIHTfBKswUXaZzxL4s5lieRDDEOxk1StXuFKAH+1imeYn7QQeyCZC/5wuJsAbjptgeQaJPYebfFDWUcZAxrnXIbSscQV3mM+Zy6NqBDLpaFWY3pa1voKod9Iu8RTrIxNjeNbGZR40Ik+fiWVnhkWaB452a1mQK6gaVHLkW1coxBJqyCxI94o0wiZb3jf19Go2htK7CGZ2VHVj+y+ve731BQSOgtgp37Vsw6cJoUgi4jf8KTGhmc6SN44g8sjKf1WOkCP0Ytf9wxlLMWK00950H8+6NsLXJ9N4xbjuVcMJQCzG3slSvYKoO5AUL6X5tgfLjN+lrp7Btbb86kxneId5CyvGyI2yx5EkSyyEK6U1NIWtJVZZATfzAnbaiMbjUYAXXhL0sDQxKG7i/IyxeBuGZTMZskK50Rg8iUiQWzhWIZaMsYG9MoINEg7HFnIK3A5TGMGMM5XbodIy+JvA8smVWQZdIJBPGqtFHpJDfPsKDeWzXauuxxWk7G+cWlylyFXW8Vtwrhb5VVWbMfiyvlSNSHkkrZFVlZevcHYWdVC8MRkfURVfszuHvUXU++QJfC/FkQwvGp1xhdKhGpU+Xl6XFaSbG32xnanRFUf3anrzkNXrAGyEjbcRBN4czauCQ4YgkHQAD1Jo3pvrt1wwYinkzcInvqgfKaZvvwi5opY284s+tHUt+3Xp7HbsehaGVhpBMVTLZTofOaPD4Ggly0cmVlGbc1r5MiqUN2OWXYFQCW1ajrJOo77YXUpvpkt532mtWA9qQIuGTws+qKVZHGhpIIZC5cGgZItJhPeyCb6jbfGJ6FRvDlJsdjt7jv0jlcDW/p9paPDhzOUmVJIXKzFFlBhem3I5hKgxoy2CxLEFVqloYfh1q02ylfCfMaSlQqwvfWXbieZyWpPxD5bUD5OaY7B/d1d/pjdERshBAINg9CMEJ6wQhghDBCGCEMEIYIQwQhghDBCGCEyvgPhk8TzuazmaswrO8Ua3WoRMUAvtGNJNDqxb3upF5mqUe9qeL2Rw5ywniOQysxRXy6KAvlUKaILWNvlPQnHPYquIJ4WHDjr6TrU8FVakAqH5SBm/G2Tjc6S8q6m1IEUrve6lwvf39cVDZat1vbW40t7uM1r2XWZPGAOpiefxNwyW9eXDNqsMESwtml2YHYbdaF/bACwUjLYkn0MSey1qMLsht5icoMtwuY3raN2J1ki1F2Qyq6nzXXTYWcUWp4ERiRY69Py0RV7EYMzhN+h1kbMeE8k5LjNxBAD1ohSCAGOlrBbqF2r+WLpXYELmte+p5Db1mb+kVFa6AjbTUC/GQM7lsvBqU5zOtX6kbtGoHbUzNXTfZduh6YdSxWdeZ1mul2NXN3apZfO0VcP4bzwZMvAiRXRzGYl0R3/AKVqDn+FThwWo2+kW9HBpp4qh8zYegkbiEKDyCZZmJoCCIqt+gdxqkJ7aI9+zYsEAN7kzO2MpoDTpIo6DX3nWWPwr8KJ5Sr5i8vGDY/7U/wgbRfUkt7DDdYpQx1b0H3kn4x8HTLHKtEZL0yWGkd9ownmUuW0t5q/e79MQ9rWPGaKauTmQ2K6+kqGUg0TcvNyy5eVd1Lwkhb2uRVIde4Ei6l6+mF9yu20cO0q2YNU1ttfbWW7NcR4hkkQycyWMgmOaMnMRkEUpVwpYUCTTUDZ69cZKmFqFgQdvz6zeMVhKgvUXKfISXwv4gEkR5hGEYIfToKPve5DVa6jYoYS1OqiqrbAk6fnOWXC0a4JoN4uR5Rpm8hwzOjmQECbTTLQW9tNtGwG462gBsDthteoBS8G4t85y6vZJWpmqJ9RK5xf4XyK7BFSVwoKUVsi6JbWF09tgT3w/vHWoE30JPScw4aoiEox02H+Yrh+G2aZAVy6kNuF1KN/Xc6b97++LJWL2IBseMW1LGAe1rO7/D7Oyp+k3QNp0yTsyqbr5bZQL2sYr+oAF+F7X+Hz0jBSxpFri/xkyL4RZpen4Ufdv/bxos0QcPij+/4xh4OmzHCeIRZGV1aGewEUswjfSWUpagKpqio9bodTYec3UQ4Wz7zX8TGwwQhghDBCGCEMEIYIQwQhghKx4h8WCJpIYF5k6AamYiOGEsLUzSsQBtvoW2Irbe8QSBvLIjObKLmZ5x3jT8rL8PyknNFBGdbX8RO5Jb6R6iWPbc9QN8zuajZV2nZo0Bg6JrVR4/2g/n+JYMl8Jl0jnZuTVW/KSNB9tYc4uMOg4TK3auJb93wjbIfDDIxm5FkzHtM9r/YUKh+4OGhFGwmSpiKtT22JjVvBPDiK/AZWvaCMH8wt4tExHxP4V5OTeFpsuf8ANvqX+xJqAH8NYqUU7iPTE1k9liIk/wCavMq3kz0ddiYGDV/VlAP8sJOFpnhNg7WxFrGx90b8G+FmXQh807ZphvpYBIr9eWCdX9csPbDEpKm0y18XVre2ftIHjvwtnOKZtYUVIcnAoCyNVFmFsUjB81DSgvSB5998MmUi5ls8LeDstkBca65SPNM9Fz6gdkX91aHrZ3wWkKiqLKJYsEtM++MHAZMxBHPH5hlw/MTuYnC62X95dAau4ut6GKOtxH4eoEfXY6HoZG8M5BOM8NEeaJM+XcxCcVrFBWVrN3qRlDA2CbPWiJU5heLxNAK5ptqBLP4I8Mtw6F4TOZlMhdPJo0aqtQNR2Jtu25OLRYFhaSfE/heDiCKswNobSRDpdCeuk+h7ggg0LG2IIB3l0dkOZTYylZj4Ssu8OecEGxzYlb+aFD98KbD0zwmxe0sQv7r9dZElyXGuHWy1mUAq4/0hoXsY5PPW/RC2F/p8rZkOp01jP1dCppVp/wDHT4bThw34qtCBE8SWorSxaJh7aXFisKpirRGW1wI/9Ng6xutS3X8E45v4mNoMapCgZ9S6n1fraqraxeEim5XIB4b3+N9+sccHhUIZ6v58Yv4t454gVDOcwiMdKlYTEpJs0rsASdj0ONWWsdzaLFTAIQEQsYp8PcRebimQk1SPKJwpEhJYKbDfMboKWP2wyiGGhmXHPRqWamLcCLAWn6Nw+c6GCEMEIYIQwQhghDBCGCEpvxP4rNl4IBDzRzpxExhrmUUcqsZIIUsyquqjQJwdJK2vrEfCPAkuaIOdVoYQS/JE7ySySsFBkmmB6gKBSnoANgCDTJc3aP77IMtO458/8S18F8D5LKSCWKI8xb0u7vIVsUdOtjW21j1OLBQNop6jv7RJljxMpDBCGCEMEIYIQwQhghDBCGCEg8bjkbLzLEFMjRsqBjS6iCBqPpvvghIfhDgC5DKxwBtZXd3IrW5+Zq7DsB2AAxAFpLMWNzHWJkQwQhghDBCR85kYphpljSQejqGH5EYITjkOD5fL/wBDBFF/o41T/ZAwQmX/ABf44kk0eXUnTliZJjdLqZPIvuwDajew1DqeiazaZRuZ0Oz6X+p3zeyusZ/C/wAECPRxDMD9O6XHHVcpW7m9zIV+lAkV1OGIuUATJXq97ULkbzS8WioYIQwQhghDBCGCEMEIYITy8YNWAaNixdHpY9DucEJ6wQhghDBCGCEMEIYIQwQhghDBCGCEMEIYIQwQhghDBCGCEMEIYIT4cEJVOA+BoIpGzGYVJ81JIZGkZbVWJsCJGJChRQB+bbrghfhLZghDBCGCEMEIYIQwQhghDBCGCEMEIYIQwQhghDBCGCEMEIYIQwQhghDBCGCEMEIYIQwQhghDBCGCEMEIYIQwQhghDBCGCEMEIYIQwQn/2Q=="/>
          <p:cNvSpPr>
            <a:spLocks noChangeAspect="1" noChangeArrowheads="1"/>
          </p:cNvSpPr>
          <p:nvPr/>
        </p:nvSpPr>
        <p:spPr bwMode="auto">
          <a:xfrm>
            <a:off x="1640682" y="-1881188"/>
            <a:ext cx="3343275"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AutoShape 10" descr="data:image/jpeg;base64,/9j/4AAQSkZJRgABAQAAAQABAAD/2wCEAAkGBxQTEhUUExMWFhUXGCEbFhgYFyIgHxwhGx8hHiAiISEiHighHSAmIh8eIzMhJSorMDIuICAzODMsNygtLisBCgoKBQUFDgUFDisZExkrKysrKysrKysrKysrKysrKysrKysrKysrKysrKysrKysrKysrKysrKysrKysrKysrK//AABEIANMA7wMBIgACEQEDEQH/xAAcAAACAwEBAQEAAAAAAAAAAAAABgQFBwMCAQj/xABMEAACAQMDAwIEBAIHBAYHCQABAgMEERIABSEGEzEiQQcUMlEjQmFxM4EVFiRSYpGhNHKCsUNjg5KiwVNVlLLS0/EIFyVEZHOTo9H/xAAUAQEAAAAAAAAAAAAAAAAAAAAA/8QAFBEBAAAAAAAAAAAAAAAAAAAAAP/aAAwDAQACEQMRAD8A3HRo0aA0aNRNy3OGnQyTypEg/M7BR/r5P6aCXo0hTfEtZTjttHUVzE2yVDHECPvIwsP8rfrrxLS7xUsqzVlNQB/pjhXuSkDkjJyBcfdNA9VdXHEpeV1jQeWdgoH7k8DSrV/Ezb1ftxStUyWuEpo2lJ/YqMf9dJ8mw7ZHVNHOlfudXEpkkEpJxQeWAdo1dbnwud/a+mcbzEGoKfbezAlYkkiuIRbGNb2CXX1Enm/gK3H2DoOq9wlANNtEoB/NVSpFbj3T1N/LRHFvkt8pKCmHtgkkrf8AiKrqh3jqKeaOJ5IJpUpamWCvipGdWZ1A7TqFYM0Z+rEtb1C97X039B19NLTEUskrIjsCkxYyRknIq2fq4vxcn9zoKSn22eWZ4H353mQXeKCOFGQe/FmYeRYnn976j0GxUk4ic7ruTiZ2WMSVDxZsl8gEwQi1j4A8HUrbLJ1HVrY3loo5L+xwcIffj24/Q/zod92h6ujoIY37TivqFSQfleI1JQ/cXaO/HjQTK/Ztoh+a771h+XxM5aWpNhKbKbg2YE35F/f7aizbJ09DOaWSnkEiIJHLfMEIpAOTteyqMgCx4Hgkapd03eWpot6aoi7VRHBTQzr7F45JLsP0YEEf6Eix0201Un9PSmXEBtrVmY8KFEnquSeBz/poOm6dD7JBGsj011dgsYSSVjIz/SqBXJYnzx7XPgX1HoeitjljeoWJo1hZhLlNMhiaPlsgXupHB/ax1Q9HLMkPTzz5CISTglr8GRXFP/Ig2X9CANX237P83PvsbMUp53jjV/tIsdnI9jZsRa/tbjQeaDprbJpBHDUV0crqWQNLURsVFrlO4BkBcci41I3Xo4UsbTf0zuMMaixMk/cRb2A4K8c25/5aNirK6lrKWj3BIqhXDimqowc1KISRID4JXi4/zbkhi+IdzttUovd4+2LfeQhB7j3bQUVJsG6gK8G9JNGwDJ3KVGBBAIIZTyD/AJc67Cbfoj6o9vqF/wADSRt/4rr7/wCQ0nUO418G21tAFaM0IlElUeB2wpeNY+b9x7gD+6hBvlYa61pak2DbEhd4HqJobvCSrfi3cn0m7emwtzfgW8WBsbrmqhF6vZ6tPuYCk4H6nEiw1M2f4k7bUNgtSscl7FJgYzfxb1gAm/FgTr706HeTuU1bJPS4yRss3qKzKUxIJRXIHrDAt5tb9KWm6hhqYJ13KkgkqoJ+wadUDNI3GBjD8+oZMDewUEkgAnQaJFIGAKkEHwQbjXrWXS9J7etWlPSyVe31ksXe7cDvYDn67ZxAAqRYMFJ4BNxeyA3yj96fcoh/2M3/AMvgfuT/AMwf9Gkyi+I9LmI6tJqGU+FqkwU284yfQR+pI04QzK6hkYMp8FTcH9iPOg96NGjQGjRo0BrzLIFBZiAoFySbAAeST7DXrSb8RIzK1DSsbQVFUFn/AMaojSCM/o5UA/e1tBxn3+sryU2xVigvY1sy3DW89iP/AKS399vT5/Q6pNp6bppahZZaaq3K8jRvV1DoY1Kko2EJe5RXGP0WAuQSBz86fZoNwnjqY0lNI5k+alYK0cEkZ7faQAKqrYo4QKPUONdt26Np5XaSnpaj8ZO7FPFV4RKz+rJlLhk9Ry9Cv58eQAlbotWtXTU9RVNHBVJKiClURiKRPVH67Fj6L8GwJHi3GoHxFoZZq7KnimeqpoIpaZ419IfuyF1kLMq2ZVTgG5ueD41I6z6h210popa93mp5UlX5QB5HkjBW3Csqkkng2+2vtLvlbLNJNRbNKjzAB5qyYoLIDiO2STiOeEtySfcnQVtP1RFPuG3bjAjyCankgqkiVpGisQyhlUEj1nybXWx8asNq6EnipaKRMVqqSaSWOJ2svbmYloiyhsThb1AMA1/I51J/q7vVR/H3KGlX3Skhvx/vNZgf5n+evS/CiBx/aqyuqr+RLUHH/IC/+vtoJMMbUizTSVlJTTzVImmWRwYwpQII8mKNfEBswF9XsRwY+3dYbZSmeWbcKeSadg8rRAkelQiqqrm1gB5JJJLHgWAs6L4Z7XF9NFEf9+7+9/zk6vKLYaWH+FTQx/7kSr48eBoM83TrjZ551njmqfmAvaElPFIGKk5YcpYi/wBxfnjXr+uNGFhWPa90kWmfKFlhe2XN2J7gLE5NcuCTk1/qN9E3fc4aSB55mCRoLsbfyAA9yTYAe5I1jm6/GydiTSwRRoD/ANMGdva18Sqrf1cXbx50DBXdXxzByen66US4iXOlHr7ZOF/OWJJtfxqurN8RnWT+rFQ7hQt5ISLKgAUACNgQLCwtxYaXqfr/AHqp4hkXkhbQwKTzezWIY2NmF/AKm+Nr6Yto6g6hST1U61Sj60ISM29iGutsgQeVJt5Ue4TK/ryqmjMU3T1TJG3lHVyDbkcGD2POuR6xkMBpn6dqlpihUxoj2t9gO0tvvcEH31puz7mlREJEuOSGU/UjKbMjD2ZWBBH6a7V1WkUbyyMFRFLOx8AKLk6DKdq6zhp3Mi7JuKtiQZGR5GC+bBpCSF4BIBA4113v4l0VTGsVTS7jCuasG7YWzIclNw92sQDax5A441F3brvepXvR7e0cJuYy8LOzALlckMFF1sQo97AFjqrm+KO8UxtU0sYsec4HS97ng528A8gHQMvUPxG2itppaWSrlgEq2Y9l8hyDb6GHNrfsT4153Kpo6v5AQ7tSD5J1ZUlA/FZMVUn1rY28ADydWGxddGpjV6ra50VvUHVBIpAH1YkCQj/dRtXn9VNrq41kWkpZEdbq6RqLg/ZlAOg7bM8qiodUpnjPrijpm5dzdpGdmxXJyR/lck30m0lBVwblT7jNTNlV5w1UUcav8sLgRNkmWQsoycnxfgcKLOq+D+3EloRNTP8A3oZmBHN+MsgNRz0HuUFvk95msPCVC9wf94k2H6BdBCh3Umq33cI8Galg7EHg27aM73HnHMX/AFsR7auth6LVqejnaVxWAxTTVAZi0tmEjxschkhBKgHgcG3FtV/z/UFPcTUVLWoRZjC+DG33yte49gmqnb+rdvpyBUU1bt0oUrE0oeVISQR+Cr5qtgbemMCxt440DZvfVMT7lT7aYUljlLidpEyQMsZcRrf0s4GJb7B19zxEbo6mjqJF22qkoalFWSSNLtCQ5IBeJvSb4Eeki3B9xqBt+w0s0tBPt09PNJTyFql+5aSUOMXZgAfWbljkBfxcDUHeNtroZk3GKNkqauV6aeJyGEaSthTscGKgJgjEjyW0DJ/XCpoyF3SnAjJsKymu8PPjNfri9ueQT4405UVZHKiyROrowurKQQR+hGkIbpLTx1cdKkCUe2pgyyIxMxWMSOAQwCcEeoq9yb251zO2rTSLNtMsccssYmfbXdQsykXui3vE9uAy+m4APF9BpGjVX03vkdZAs0WQBJVkcWZGXhkYezKeNWmgp966npqU4yyevAvgiM7hR5YqgJVf8RsPPPB1lXxH+JFPUwCKGGoWZJY5YJZEVQrqwIIBbPlcgPT/AKc6t/hB1Yry1FNU3Wtkmd2LADMi90HuDGAQFN/SOOFsKHr7ZZaeocZMsLBmijpLqQlw3INkyyFvQLkeTc6CRv8A1tR1DR1VPt4qq0QqHaYHt09ixFweGIa5yFuLeseNI+69U1FcxFXVkp57QusXHNsU+vxa5N7kEFvB5tTJ/E+Wll4uCz4kY3uWZAD3cvTibnjz5tCnkgV7SCSO3LKqhvIJBLPLJe2R5C/fi+g5mAQve8iEcxkcMLWsfAv5uLW9+Rr9DfCLc56jbY5Khy7ZOqu3llRioufzG4IyPJtzc8nAd7olVCyIPSbG2PpOINvRZH4uT+HG3g+pQx1uO69QptG00ojUO7RKkN/pLdvMs3Kk3sTiLFiQBa/AOO6bzBT492QKzXwQAs7284IoLuR9lB0ndWdc1USmakopHp4rNPLLE6GxPIVGwcALyZcWUe4tchc2ySo2+Q1FTUNNX1CDKKR7RRKzExiSwdy98sYoh/fABAL6sBu+62epSspKiKIXngSEhox5vg1pSLA+WBtyA59JB22Tq2mqKT5sSBIlH4vc9JjNgSG/WxHPgggi9xqDXdXSgXh26plBFxdo4yw+6xs/d+/BQH9NZHAflaqqkjiMca0rVscDcx5q/biNsR3ESR3kRvde1YDEaraXp6aurAiN/aWQTLLLIQcvMjFwuV42CoiL+jeLghZ/Ejrior40pmpOwA/c4kLl8cktbtqRiTcqRdSvIFtU1P0hucwUJSSFCgA8BbeBclvNh/kefqN3vcuszttaVkjWaqekg7ypb/aOQ9rDyydskAchU+wGusu6dQV5/s8HycLE4tJipCkAC+QL38nhT548A6Ct+CPT0y1tUZoyqRR9mVHFwXZlYD3BxC3/AOJfvraTRrkWORJ8gs1vAH03taw8W88+dVPRfTnyNP2zI0sruZJpWvd3a1zyTYWAH8tXcsgVSzEBVBJJNgAOSSfYaCgk6ZZZZJKarlphKQ0kaJGyllUJkM42IJVVBt5tfXGt6UlnXt1FfPLCWUvGY4VDhWDYkrEGxNrGxFxcasoepqNsMauA9xsY7Sr6m+y88n9Bq20HkRiwFuB/5eNJ/wARqdUplkIPZSeJ6kLfmMOMyVB9S2vktjcH9NON9Q9625ainmgYkLLG0ZI8gOpW4v7i+g/Pk+71SQM8u1sZ2Hc+fkSTuhvIkVsAEVeCFWygAA+eb3pr4rfK91JqOS8s7SoiN9PctkoDAE3fJv3e2rKVt/2sj/8AP0y2HC5NiLAcD8RTYefWPvfVMOqH3CaaqjpFjnoKZjFGgzYyyFIy5GAJ7QBIUg240Gp0HWSugeSjrYFPvLTk2/UhC7Kv6sAOObaYqWpSRFeNldGF1ZTcEH3BHBGvyrPBV0tYglaaKpYqzP3cpPxPDZAm/BF1JN7EG1+Nd6C6uVYJamb0RPAk7hRwZu5LDLgoPmQxo1gBdmY+50Gpa5zQq6lXUMp8hhcH+R1mH9NbzXgzUvZoqW/4bzWDMPAN2V8lY8/QntYnyeUHXFft8kabmIZ6d3wFTCy8E8jIjFbAXNiiGwvdrHQWXX3R+0QwPVTQdgp9LUxwfJjYYqLIWJ9yOOSeL6TqLfN1o6Ja+Ocy0byYxxVZEkmPIDMwCkXIsAGPkcHTT8dITLRUpjGamqT6eQc43Cm49ubX/UaXI+oP6Q2ZaGnp5ZKmERqyRgY4pwHL5BSGx5tze9h4bQSNt622uukPz0UtM8hXugSv8vKV4UyBSAbAD61AsACSANMM+2Oa35qaJBSYdyeTJDAVgJemliIbuLIoIDDEIRlyRa+Lbh0pWwjKSklQEnjG5FjYnEEsFuQAxFjxYm+ucPUNRHSyUHdwhkcF0YkEW5IBP0qxsSPcgfdrh+hfhlC5p5qmRDGaypeoRD5VHxCXtxcqoP8APThr8wbd8RtzVlC1rHnw0aMP2sIy38l1pPRXxa7khp9wEcT29MyH0GwvZhc4m3g3IPjg2BCZ8V+m2Hb3GlivPA15gnDSRj3NhclDY3HqAuQQVUhTh+INfPEXkejCkem8DFeb+G7gsbBrm/Fvsshj3bSjvPQcDyGopljhqPJugaKS5DESxn0nIgEuuL3AN+NBisO6Orf2iOMqz4Z5N6RfG5WRmCorFQ30lcgLeRpgbp3fLreliYHy6upFvv8AxgSPfxpurukaeuoy0US0sq3jlQC6o0RwYAAXYKA4S1h+JniTYatPg7uDS7XCHuWhLQm/m0Zso8nwth/LQZrsXws3GVzHUBYYSbSSFwXZf8KoxBJHF38C390DTT8ZYGhfb6hIyYaZ+bAkKRJCyqwH1BhHYAlRcebkDWr6Xuv94ipaCeWZFkGOKxuLh3b6Vt+/J+wBPtoMm3rqLt9zcoKlRVSriYmwkRSwSJmiIbINigdS6myhgwBNiwfCXeoKiocSQv8ANGIgTtJK4lU4M6ESOwVluhxBIGRta5vlvTeymonip4QHkk8MSw7agDJzi4uAOQPe9rni+gvRjaa2ljR5ZcatVGcrY4VUTqSyD0ZK+TZAC4AvfzoIe4SRBqSKRwsUlNUUDsbkogneOFvt6WRSSSPBPtw/dJbLDUUUcNRAEmpnKSCN3VkkQWyDqwYFlYMDkSytcnkjWa7ZSS1+4QCCNXwgym7q3ijFSJpfVzyR8xYJa5KfULMRrtDS0+104jQSSyML2HrnnZF5PJ9RAA9wFFhxxoLLa+naWnYtDTxo7fU4W7n93N2P8zqm3vrVEgmmp1EqwSrFUMch27lbtjbJwoYMfpBF7NwbVHUFdLM1NVJLTpTTxxNTmoMl0kJMnEUdhLI4wCgvcYuADdg0SrRUkElW+MtdSLHU0MMeck0liMlW/wCGVX05MSv3Itcgxjc6qCvjimkjmglgkkJWPAwmIrcn1m6NnYXub+/B1T9IiuinWXtPJTVt5ZIy5L08jHLL1hAqnLExAsRjcX8a9mnrIY8ookooLKrvzVVQjUGxYlsQF5FgZccrgWB1H3fZ4oylRV1NVW0coVS5qCEjLGwcrFgjQvkATY2sPqDHEOX9W5W2v+jZxHAryszu0q+hDOZgEUXu9rC3AFybm1i/zbkgRjERM6jhEkTJv5swA/cnSnD09QQy1EElBSnGMzws0CNlGBZgSQSWR/P6Onk31UbX0vRSUu2RCjp+/PBFJM5iW4jjRGlY8fU5Kx383kLeV0FntNPVQbqksys61VPjMyK5SORGLoCbFUAUug59gSbtydObzOaOoqu6XeWqaOmhk5WP8btIht6xc8kkkKOQLCx70XTtP35IqKSqpxF/EkiqGMauecAkmcbMB5AUBQVHk8A2upp5zN2qSvlXzJ20hq1BuPqsUe4uP+jvY/yC5bqmKOf5eoBhkKl1JsVZFOJclSe2t7fxLeRyTcDtvPTdPUlZGDJKv0TQuY5APtmpBK/4TcfppT22oUvuU6kz1jQWWmmjwlRURrRGPwys3OaEqxb9ATMpd0lpIKKWasareqkjjK2QBjLa7RBEBAS9+SQVB8EggFX4j9EU8MMkgMxmYE96Q925DIArE/iF3+lbBgP8Pp0p9N7ItRuNNRtYxU8apUC4s7rI0sii5xbGSRk45KI9r3Oty6g2qHcIWi7hV45LpIh9UUqXs1vuL+D5BuPIOsm+HsUlLvz08kccOWf4YAIsqsyGMkeCpJBHJA9VyGJBn+KNLSVJZZ3dIqVEaZwxshYnCOKP6GnccXYEKhXj1AhZoNpoXgSqjp4O286IStVKatWkYKD4x7oZgxiAxsDyfOvXU/SlfVEwHtdxTNWSxq5LN3HxjubWzwUxot8QEN2FwAl9P7vPTK70sa5i1pDArSLcshCu0ZZGPp9IJXhve40D90Xt7yvuOzvIJIoCrQyHIhHjKhQbNwCV9SLa5EgBHsl1W3VW2TFZI2pyxxjm9Vj6rgLJHYt/MobcMLALraPhTs9PFRrPC5lep/EmlYeot4ZTySMWyuCT6i3305SxKwKsAynyCLg/uNB+fYvifuAxjJhlub2qEB4U3BtHjbGwPJZr2tcg6stu+KCZolRSU7qcbmn7qlb3a4Ro/USXNlB8nk61GfoXb3BBo4gCbsqjEE+bkKQDrG+ptogq3qDt8EEVNRquTIVV5Wka2V25KABsVJGXFjyAAe95pttq6OZ/kVjbtfhN24xMxYNiECs0isGtcOo8/vbJui+lJdxqvlyxRY0JkYtlgBwoB5Bu1hxxYMfbVe+wWmMKANUElRFa7LxyCMCWexsQoGB5v6TjvXwp6SlooZJKk3qagqXFwSqoLKpb8zckk3PJ9/JB60aNZf8AFvrowH5Kna0zreVx5RW4VV5Hra9ybiyXI5IICbS9TQUyVVTJgUNTPIvqu940jjUhecVccAkj+LDwe5fVv8P6L5La4vmCIyFaaYtwEzJkN7+MQbfy0k/Dnpd63t1VQvbo0IMEB5MpW9mc25RSWIB+piW4Ww05/Fl7bVU8E5dtbD3zlRbeRxzzyOPcedArw7puG9SOKaT5WiQlTIMrsbtYXUq5bHB7K6qtyrZ+NV/VXwyiEYaTdgDkoHzLKEZscfOV1ZrEk8+5sdcdr6w/o+jhhwLwy0Mbx4MqESEyfMENY5MCQTzxiOOdVfTvUVGTAO7QUxTKHurRuXZPpVnuDCuZAZgxNgx9QN9B0+H+7x7XX1CVod5ce3mpMpjC2kP0gkowIOQ5GBuq6a+v+gaqtnNVSVMZV0AWN7gAFChZXGX5WJHA83HOp+09CCCCOVPl4qlKR4XYKO2WcgmUkBbgAMQCPzW4tqT8LqiMQ1KxVbT0sMojgaRgSqRxRg8gABMsrcAWF/e5Cz2jbF2yjIRDPOQXfAAPPJbmw9h7AeFUD7aVqiVdzpwyk/M52ppwqpJHMqszxMlsxEh9JDZXDG97B2sN73Os7olG1zEwyXgljkjYtGbZqydwEZrf9jgbEoL9t5pVlrJKeiXs1Eyq1fUoAHii8BQ1rCWSxA9wAW9l0FdsdAFkkp9sjhilFlrayNSYYmtzHAjOQZfpyAsospbmyht2vpSGniZY2kErm8lRleZ283ZyOf8AdIx/TU6n2eOOBKeHKGOMBU7Z5AH6kG9/cnk+dQn6fkyyXcKxfsB2SB/3oD/rfQfGFdB4KVkY9jaKbgc8j8KRifa0Q/XVZS08bd14lMcLm1ZSVSFI/wAQ+t1upAYgm+BaNzfwxLakbpSdlcqjeKiJfu5pU/1+XGq7b54Z86cyVm4wT2VjJAvZUHnISiKMN7cqzEEAix50Eaqro4oflIKyKoqy5goirq00KyAAl7Ek9pQzFiBcIl+eT8otxTBqWStip69CKaeWRwJWijLMjxhjYs6OGDWsC7HkrbVz0ZFHD8zCFjxpHEQmCqpZe2rgPYAZIGAJHB4PBuB86yXvvBRgIBVB8pmRXsiAFlQEEdxlJsW4ADGxtbQR61TTokKTw0NCvoWQOGmlY3YhC11UsciWObscjwedSdr3SCFWSjpKqW5uzLEy9w+CzSzlBKePqLseP215SWmplWgo6iGkkj4SOSMnLgHgMyGS97llY83udTe5uSeY6Sce5V5IT/IFZR/LL3/TkCv2Ra6MfNQ9mRTeGSOX8aO4HqV1Awa/sCwNhe/jSnPTmlqFSpSCOeVrRbotOnrvwyubWhqCPpchkY+3ldOJ3mdbB6Cb9WieJ1Hj7yK5HJ8L7an1VLHUwmOaPKORbOjj2PsR7Efp4PjQIvT9UtJNuEUIRFjqleR5WIjWPsxZF5Gvd3OXNyciWb/FYdVbStS1LuVHhNNTOGXtspE0VyHQNfG4BYqSbA3HvqkqdvMbwbdV5VCRSienuBlVRRoVMbDgPLDkjkc5og4vxq62be0WpqJuy1JRYpHnNGYe7NliGVGANsSqFiATYD8vAWPTtPUNVVFXPEIVliiRIzIGdREZCS1hit+54DN41ifxDWP501VPCxppyWjd4/S8i8uYhmpIZgp5tkWawcWB2brXvzulBBMkHzEEzPIyZGyYJgouLE92+XkBeNV/WXUdLQNAHpe9JTxZIQUUQqVYCxdh6mETWVQTZD+lwRuit+rttidV2+omgZsh+HMMSLBit4OQ4swuFAINzc607pHrmmryyRkrKha8be4UgEqw9LDkeDcXFwLjSPL8S62n7b1EFklBP49PLAqMPyK4EhfIXtkoIsSeCLefiDRLJT0+90K4Tr23lC2LWYDEtYG7IxCsOLoWBPAsD98Rq9oNsq5EJDCIhSPIL+i4/UZX1jXSlR2aB5DzZi6k8q0oWUhiCORDFTs6KeDJICfpUjY/Tuu1m47fzUFiL37bEWt4F8W/QePbWLU/9nSSkqExljH4qEBiMMmDi5s6MJJbngFJXUlMEZw2foXpGKghFhlUSDKeZuWZjyRc8hQfA/mbkkln0hfCrrRKuBYJHHzES28k91FsA4uASfGQIBB5sARp90BrDfil8OK2atlqKaPvJPYkB1DIwUKQcmHHpuCPvbi2ty0aCt6bWUUsImiSGQIA0cbZKluAAbD2A4FwPFza577lRJUQSRPZklQo37MLa873ViKnmkY2CRs1/wBgf8zpN+HtdBTotPHPlTdnuRM7co0ZVJ0JP0gM8b2PgyOPAAAZ3u+xy0Mb0m40slVRqxkgqIWxZCRdrFiQA4Ulo24yuRe41I/plN23mhPZSOKN8VX6i4jDSXJsFK3SwUXt6vvrZerlBoasEXHy8vB/3G1iXwvjB3KhuSxCSNc/ftFRc354va4It9LEDFQbPh71tFHJV0E8qpHTyS/LySEBBEj4KhuQTj5Fze3Htq12dJJNvdp4DN81LMato27WUQLRoUzZTiyLGoBI/Dub3te+foSgNWtX8ugmUluOFLH8xT6S3JOVr358gaoOo6KGrqspZWbtt20pqlJEppGBxGLcI8he4y9fsMLgHQcdg3UQU8tRTV0lZRoMIIpBeTvs2KxdwjJluygefIINhy39KbMaaH8Rs55WMtQ/96R+Tb/CvCqPZVGqdIjPWUkDxoi0kIqJo0+hZXukSjxwtpWH7IbDTloIVbHOxtE8aLbkshc+ebDNQOPc3/bUJ9gLgiarqZAfyrIIgP2MIR7foWOrrVDUbbU1DETTdmG/EVOxDuP8ctgy3FvTGFI/vtoIzR0NNKRDTJJVeSsUatN44LufoBtw0jKP1vqTSyVBmjapmigDEiKmjIYucWJzdlBYgDLGMLbHksNd3+WoIPRGES9lSNfVI7eAB5d2PuefJJsCdVZSSCOStqFV6x1CRRBvTHmwEcKn9XK5ye554VVABfq9lp4Ia+eZ5a7szSSmnb0w9yS0gXEAiUgMgu2YHsARbVuvS1KtbEsEs0LU5FR8upJiIbuR3VTcJf1AiMgci4Nxqxbp5l28UobORrGWTgZu0geV/wBLks1v5a+9Qr2qqjqha2Zp5T/hnxx//tSIf8R0FdNuV4jJMgrtvkJOfZyki5IKyQhfWqm4JVQ62symxbUjb+nowiy7bVvFGwuiBu9Tt9rIxOI/SNk17q5PkanuHikqnAk+0MzcB/0SXhW9g+J/Ox10rNgkhcz0BSN2bKaBriGa/k8fwpD/AOkUG/5lb2D1/SddDxNSLOvvJSuL/uYpCpH7K7nUvbOpaadu2suMtr9mVTHL/wDxuFe362trpsu9JUBgA0csdhLC9g8ZPi4BIINiQwJVh4OpdbQxTDGWNJFBuA6hhceDYjzoK7qrZjUwWRsJ4yJKeT+5IvKn9j9LD3UkazneRFU/LVU6KKe7yVazTLmskbBGp17rLhCstiwX6zjxyNa/rP8Ad9sC10keMBWTGth763jR4iIqgn9e2yOP8fPtoIu5b9FUCDdljmNNSZZxvlG65Y2mjAYLKtrixNipa3IIPLrvtNWPLLEplihp1olfw81RLIqsy3Hc7ZW+HNh3D7i1/wBN9RtuDSwvSq0CoyTShrxl74tFiyjPi92Usvjk31Sf/dIhrDO1ZMYskKxeW/DxKq0jEllBUW4vawvxcglbJ06tRudZHNMJ6inlvTpVNks4VmzV73PK4eBYE3sQCNW3W/4Ec8a08FPUVkaQR0lN63IVi7PIEQXJX0LZT582uAt/FmlRt1rAQL4RsBwLntKST9+F/YXucRdhpnwr6HpKenp6xULTzQRuWexwLrdsOBje9vvYAfe4MvQuzNR0FPTubuiev7ZMSxAv7Akj+XgeNeOrOkKbcEAmUiRf4cycSIRyMW+1+bHj+epPUW8/LrGETuTTP24I72yYgn1H8qKASTY8DgEkA++n92NQjZxmKWJ+3NGecXCq3DeGUqysGHkML2NwAwLq/ZZtqqEyf8SxkpqmNcSxBAIdeVDgkZeQyE3uzAjf+m9xNTSU85XEyxJIV+xdQTb9OdKXU/w6bcK0TVVUWpkAEdOiYkDgsC+X5iOSBe1rEWGn2KMKAqgBQLADwAPAGg9a5zsQrFRcgEgfc24GumjQZvvvXcT7YWqYWgeohVokb1LKJAD6XXza/qBxYDm1rHWcbC1O0Ui18tqUvULTBRYM9gzOXHlbsmIsbso/uW1qNRGBt2JABoKtPt6Up51YH9Cacg+3n7aU+veilXcadIv4NbJZo8rCMqweUquQsrIGNwOLOOMxYNPnRpNuYS/U9KQ9vu0fqt5976xT4VTf/iVESTiUcLc3ORhyI4Fh9/YngkHhm3Dad+p6sOsEmVgL+hlurXAZclGaGxs63U2NjrAfh/N29z28N9SSNEwte3oeLz5FzzYXF8jxzoP0odJQ2/dpAIJ2o2gcjuSLmJFW4LLa2LEj0hhbze3FtOujQK/Rp7k24Tn89WY1P+GnRY//AHw+mjSx8O/9kY+5qqkk/c/MScnTK8gFrkC5sLnyT7fvoPWuNXVLGpdzYD7C5JPAAA5JJ4AHJOqnq/qePb4BPKkjoZAh7YBIyBNyCRwLe1z41d+baCq2+gZnFRUAd2xEaXuIVPkA+7n8zfyHFy3jd1CyCeYhaemjaS9/L2YFj9giZW+5k/wjVuXF7XFz4H7f/UazD4odRK1QlFlGIlGc5km7IZxZo4xLg4R19MpDWvdPa4IVe4dTbjWnvQ96GmP8NII+6SD9LM8Du4bg3WygcD1HnXSm6jqKVRFuLyTUktg0kqJDJAWK4EBpO5KFJyJKXWwa55AjUu2d0dz5N5ri5Jh26ov+zRtGW5ub/rqWu2NGDalmgVx6sYqCmGJsGuxaRwLebG/7aDV62ljmieORQ8cilWB8EMOdUvTNU8bNRVDFpYheGRvM0N7Bj93XhHt74t+cao/hdvPpaiZo2EIvTvHL3VMd7YCTBRI0XpUlRazJ7303bttgm7bBsJInDxuByPZlP3V1upH2N+CAQEpqVC4kKKZFBVXxGQBsSAfIBsOP0Gu2jVB/RdUNw74qv7IY8Wpyt/UBwVP5fufPv9+Av9KvWqKs1BIwupqDA/6rURulj+hft/5DzqzTqKA1poQWM6xd1hibKtwOT4vyONV3xEX+zRN4K1dMR+/fjH/noL7bKCOCJIYlCxxqFUAW4H7e58n9dStGjQfmn4rSFtzr2sGCYLf7DtIOOLXBv5Pi/wBrrvlNWx0lDC0z4qkUa3sbscQAFUXLMTwFFydfnbqlBVbnVeonuVZhUAA+XEYvZr29PkDmw8m9t6r2WXc6eM+pKaCSZhY4pIxRIixtjlgZsRe/k28HQKf9YhJVzNTNTmrlcfLzVFwsVOYoMRb6gZJZCmIsS5a/K46aOgneU1VSY+0k0o/CJuRLEO1M1wSCpZAo8XwuQL6z6aVVlJSgZzuFcslNOtgZYo5UmIsbGJCQGDfmGbkCwv56c6sMs9RCtTLDt0RllBhS8jZEsR3AuSqzsxRioZvSpORsQ3DRqt6aE3ylP8z/AB+0nd++eIyvbi9/NtWWgNGjRoFnftrZJJJ40MsU6duspxa7rbESJ95FU4lfzoAPKKDi3UW9Fqmmldy9iIGlBsR27xTJj5XJZDKL8jugflsNs+IdZPDt80lOypIuJyZ1QY5rlZmIUErcAkjk8c21inV221ckEUtTDH23cGSphk7noYkKszqGvJEGKiU+VNruTwFz05XybZEytMFPzpohO69xIUjya5TuDDNuSuQAUEjxyoNWtFU9+SytFVrOQAyizuJbgG5s6kEC98bfXZjG1bPFFUyNUr3Hniqfm5KZWGEoiskmC3IMqn8QE2yWVRze69fjZRKZYKyOzxVcGJYGwOH4ikEAn1obAePTz7EBuujVB0DunzO3UspN2MQV/wDfT0P/AOJTq/0Cv0B6Y6mK/wDCrahbfYNIZF/8Lg/z1YdTdPR1saRyl1CSpKpRsTkh4/lyR/qOQDqu2c9ndK2EnidI6mMfqB2ZP/cjP/Fpp0HzX3VHQ9LQx1s1beR55VC3d7hFFvSgsLA4g83/ANdeurdomqaftwVL00odXSReeVN7MLjJT9v2vccEPW8bRC80FZI7K1IJGUhgFtIlnzuORYX8jkayvY5pKkSTxd5pJ2aSX5aZJDySVSemqVWMMiYoCp9QUEXFyYnxa3mrqKnCHvrRIGiLoXEchBxmLleMVPoOQIGLebnVjJTGRI3cSFQtkNRSrWoPthVUpEoX9WN/20HqagAJzpoSSxF5On3JsOPMchVv31NotqTK8cKA29LQbGYm8jw05Kgg+LgePfUKHcI04E9ID5F94rIOD/1b3x5v6bnXVqqGUkNUUhPFgNxrKwc3FjEGUN+1/voPO4bo9NV00zs+UTASrPUK8wgc2kPYp0MMUagK5diPoA8ga2Eax+toFSmkS0iwsCDmq7dS8i3K2+Yk+9myv4vq+6QpxS/ITLGYo6unSKZTxaZVzjYj2zHcUnySYx76DQtLnSkVd3ax6xhg05FNGLHGNbgNcf3hibHkWJPmwY9Gg5LToGLhVDkWLWFyB4ufJ0u9feqKmj4/Eradf3CyiQ2/WyE/y1L6s2SSqjiWOdoTHPHKSv5ghuVP/P8AcDULeT3tzooR4gSSpf8Acjsx/wCech/4dA065VU4RGdvCqWP7AXOuulL4r7h2dqqj7unaH/akIf9GJ/loMU+Hgap3KjDDh5DNILXF0LS5X8i7gC3j6PJtbYepqxqWereIBzNQySkEXCtTYrc/wB8Msouv/Vj+9xmfwd6aFY1WXuqpCsam1xd37nIPDj8MBlPBVyDwdTN22yXaCWkiiKlD23pw2IkVZGkEqEjFZ0NmCgBQqW/hA6C3oIAK6mp4a144qRfomZGk7mJiVULZKFliXuekWVSWspbhe6M2eWsNQwUCavJdseFgiaYs0hJXLIulolRvUVybhbjnRxSyTmmWCUzyRQLWyRplIka08SmFSSEjaQqcnLD6lB+kjWg9P11Ht7yq5wkCIjQQrJKKeGLJgZXVTz+Izu54GYHNsmDRNGvKOCAQbgi4I9wdetAaNGjQJG/xVc1RUUj/Ly080OcMUgKMwBCuBKpbFkYowJQ/WvIsdVUuwrW7ZM2K0lcqPFVGMBA8iqQyyhfS6MCGBIJAZSpB069Q7Y8gjlhIFRA2cWRsrXGLoxAJCupIvzY4tY421n/AFjUlhNPA0kLmMpX0xsHUFcO4ym6smPHdF19EZviH0Ct1dBTQGmr6INCSsbywxXAKTxk9yMA2QgI6leBdAT4N23cNpNXskscdmelmeSmA9ljcvEotxzAwUAexGs5p6oyUEtM1/mKRXxHu8Dm7EeQe2Sf+ylcqeNaJ8L94xNPGExWaGNZFByGSxssUqn7OsLQup5V4kHN7kPHwK3zNailJ8N34f1STh7C54Di/wC7+B4Gsa/P+6Idm3dZYgWguZI1QfXDMbPGtuCUe+I/RLnnja+md1apgDyRGGUMVliLBijKfBI4NxZv2I0FV1sDA1PXqD/ZnInt7wS2WTj3wIST/gOmgOLXuLeb68zwq6sjAMrAhgfBBFiD+hGkna6UDPaqoO4jUvSHNlE0NioUlSMmiuEIP2je3uAeI3DAFSCCLgg3BB8EaX+vN+FHRtJcqzMsasFyKmQ45BfzFRdgvuVA99cOnNyMUbJOghjSXsoTJnk12ZjlYDE8WsAFN1sMdX+47dDOmE8UcqXvjIgYXHvYgi/66DMYeqdqE1NJHVVsK0yYCIRzduRSOM1wa55uW8m4JJ412rOo9gZmcM8L/meCKoha/j1GNVvzx6r866UPwiizjE5haJI8WWKDBpSGuGZyzMptYEoQT4uBxpui6H21fFBS/wA4EP8AzB0CG3VO1kWj3jcUAuTYSObH7mSnc2H767Dq/bCoWTdq9wTx6JIyf0vDTofb738+2nn+pm3f+r6P/wBmj/8Ah0f1M27/ANX0f/s0f/w6BBqOpNjEchp5bVODCKomp55nRrcHKRGawJ+/vqVL1nt8+3ilevYzCJQs7wyj8ZLFJLlBchwGt5Nv303VfQe2yKVNBTC4IukSoefsVAIP6g3Gk2D4UlJMSlLLD3IiHbNZQkbAuCoBRndfSWBUHk2F7AH/AKU3kVlJDUC34i+oDwGUlXAPuAwIvq1ZgOSbaj7dQRwRLFCgSNBZVHgDzqj3WpWqEHZeKWJ34YDuLkL/AFqDiyWLX9QKsFPNjYGQm3J0sdGAzNUV5vapcLBcWtBFdYz/AMZLyfs41D3ZGcR7VDISzLeqkXjtQ35Uc+kycxotyQuR5xuXGGJUVVUBVUAKB4AHAA/QaD3rH/8A7Qe6HCmplPlmmcfogxX+XqY/8N/bWwa/O3UwO8b8YUJMeYhyH5Y4rmRv887H7ldA6fD6J6bbY4YQ5rKz8YlVB7KSkIsr5ekAIoIU3LMCADZreOrFFLX0cO3ojytzVZOb/htG6STvYtfETDJrnFnt7aZquvjgqqhxwVijpYY41LO72aVVCgflVxb2ALFjbwmUrrYUtTL8sKPiunCF0nadY5HR3sVuzj1Zn1HFQrAkAIj1FXFPDQQVTlaiMVTtBAI5pXldy12dx2wQMs2YMBiAPy6u+k6Pa53gjSqqZWKSEwSSZKTJZ5lkdEs5JUM0ZkKm18TflD3epEktbUK0sk1Xj8gCgkkMZkCvILKWi9KsigYnmwBI9OpfDbZsMSY1X5aMw3GQvJIRJMQrElQvoQE2JxPCqANA/Aa+6NGgNGjRoDUHddngqQFnhSQKbrkoJU/dT5U/qLHU7RoMT6u6LoosJKCtWnwmwnJnzWELlYkZZqRIQlr8dw34J1B2GmFFEGiqY6qMLkTDMQ0SMC9/lyuV8ipNmuvqOIJYnRurNljR3qDEjxyqFnDU4mCutu3MU+orYYOF5IKG64FtYzuFRt8tQ5RVpWje8UtI+UZKkWbtyBALEX9DLf2VvJC06woozt8FTQsVippI1lRSLCR4YnEsbKcluWVWAIu4DWDKWLz0R1WBWtDMbCqjhmR7ixmMEYdeAB6wqsCAATla+Q1l+0bi8IqqEMksFSGAxUhFmYXiazJcZMiKF+mxuL2vq43valkpFrhI5qHGbxHNu5HFFGQ9xk0RRShzZh9QBYG2g0fqvriWmnni7RRRCBBI6HEyMbZnkExKWVSwvY+bZLefS0v9JUEDSShKuOx70Q9UM6cMLH9bqyHgi4+x1n+2dZQV9J8luhAcrjDVXxGZUgZtb8JyD5PpZSwPup7UW4VlJUw1tRIcAyQV0SwuhW8ZKu65FJGLEetLk4oqn1FdA8Ue4vOTTVFqbcFQrkBcPHcZSU+Rx9Q+9yjWyDAc/Nl3s0qpT1RvJdEVRcsWkaxKhmLdlCQgdjdijkcAXu9y22nr4VuQ6GzxSxPZlPs8bqbg/qD/AJ6pZ6mppQFrY2q6dWDLUQp+ImJupmiXlrHnOMEcXKjzoHHRpfgqlminnoqgzGUqRaQMI7AKQinhGsC2DWBfza51X1W9VEBRTdld1UNOEVhn3GNzmiNj+CgxJJueGYG4OGjSsOsLtIggOayMi3ewP4606MTa6qzl+bH+G1g1xftW9U9pbtCS2aqyoxchTGZGYYqS1rMAAOSB4vwDHqJuG5RQLlLIqD9T9uT/ACA5J9hcnUWpmmM0HbKmndvUyi5ACORzyCrHH1cWtbnMFavd9kpYxNJUtGkDPHIxlIPqS4YM0lwyMtlx9rvbluA47pulRPI0VMHjkhkIYFbo44sc+FBAIYxsQSrEgNYX5zTR0j/L0kSTbhPdj/1as31Sv9SwpcBV8kKqqPsUlbPUqI9ujMFOQL1k6ks1gFBiR/XI1gPxJbDjw2r/AGHYoqRCseTMxvLK5ykkb+87e5/0HgADQVq039GUc0oV6mb+JM54aVjYFmsDiij2UHFFsAbc12y9dST1vyopGIUWlkjcMqNcgEEgZxMLWaym4b0nE2U/iDuVTLXH5QkMA1PEBVEd0rg0hSILYt6pISxuAQDdTHfTjV18W0UzS1DiSeUgBFAXIqtljQfljQfmJNvUxNzoJfXm+mCFIYm/tVUwhpx7gvwZD74oDkT+331k/Sbptu7VcMCuwWGaON3UEq0SCTI8/SSjA8e6j766bDT1FfuFNX1r4QST4wOhsC0Id0RAQSI7q4yIBY5e7aXNlp3rNxknSKWWF6h2mEbBAyyucYy7OqjuEquGVyrcXPGgdPmjIJ5ZD2wAKWOQLlL3MgaiXFRlJMe1FbAWW6j0hX1W71vj1EMVBCYEgRlLGtqohLIQRYOIWVkIY5Nz3CQebggt0wlkZDXRQwyMGAWrZewPzMiRxSESqALtLMw5IsBlis5Or5gGCLTJFGoPdRZZIGX/AAyYxoDe3oUsTcAZG+grei+lZZJO/LM5YIqCbDFVCXxjp0cchf8A07q17+jksw0fbNujgjEcYIFySSSWZmNyzMeWYnkk6+bPPJJBE80YilZAzxg3wJF8b28jwf11M0Bo0aNAaNGjQGjRo0HxmsCft+l9ZTvNdtu5OxkahpkF1M05jFS1r/TGSDGPcGW5/wAA4OtX14aJSbkAn720GH7p0Xt0MecMtTEDws88yQRkrz6S8Rkc8ZAxofFwfGvMlIldTZQyU9JKzlBmxann+i7qWQBCWCr22Ui8cdlBRCrn19t+31U0TT7nHTmNSskffQdyNiCylS3uV+x8Di4FuHVfUNNPbsVlFURhLCjaYKJHv6eVP4l+B22GPub24BK+I0NE9LTSUrwR1CKKaogzUygYhAHXlmMTIBlYn3B4B1ou2w0+40cVU7yJJLAIpu0xYMVurK0ZDJJi5e2SngnyNYlt+zzblOnbRYondo1lse2GWN5bewvgnhFUKMfSOAZnzVdQxRquUXejE3CqSbqCrqWHB5CuByPVwMsnDZvh/wBLPQNUZTh45CuKKWxDLkC9mJwL3UFVJHp82sBb1nVcCO6hZpBGbSvFBJIqH3BKqbke4W5HvbWE7b17V8XkU4sb4RICVNmvbEZEMC5UFcrte1r6tdo6zrO5t9JTyR27qkrEhLSB2u/dLH6Srs+Vgx5ZghA0GqrtO3bh/aYSpcj/AGimkMcnPszRkN/wvf8AbXv+h6+L+DuAkHstVArn/vxGI/5g6ybd+l6x6qp3ChR1WWRvlmhJDXEqqzEKPoYLI/uCCp8m2rnpiopK2Ay7jXyT1LM3bgWcxuiqxVQsUTKC7AZ8DkEfbQPjpuR4an26UEWf8WRbgm9rGF+P3J/bXoHcwfRTUEYtYHvyNawsOBAtwOOLjS9tPUnysqwQzy1qOSBDP6KmnIBN3MgQmH2yfkekDO4GpfXXV9ZS0zyQ00d+Ly95XWMMbBigAZuSPAtyDyONBdHbq9we9XRwr/8ApoACB/vytIPHvgNcpNnoKMrUVMgeQH0zVcubAn+5mbKf0jA/bSd0pttDPRiv3ESVkmZVpHV5QObjGKMuqLawPHFucfAVemTtibrHVCVI0NRL24nGCwosbhWkLCykyD0pcEAof00G47Tv8FQWWJmyXkq8bxtb7hZFVivtkBa+qfq6GueREheOOkKEzP3DG6kHkFwCcCpv6AjXU/iLfWRSfFSq+YhklWnkanEiExr9eZAYhg5BX0qQVsDb9QRJf4uzCx7auQbj1yqAOQAfxTkQC3PucD5TkNX6c6XpaMtPdGmws8tgoVEH0ooJEaC33LH8zMedYd1BXJWtW1dTO6hR+BHmCSXc9tFGJ7arGLuP75BPPGrau68nrKZohGLPxIFaRiY0xuhJcva3Mki+VtyCzYcelqerp/mYkEhqFY506lImcKbZxF4H76ra+IxtxYG+gn7VH8vFPVTyx0tLNGyU119QadYlZ4xFGqs6xxfWiBSzH1EXOp8280tNSwJeWOFCGSmhpp4zNJbj+0t2yz39WQC3t4NhqZ8y5k7RqKioqEUyhWaeGZbL6igwNM9ucGIxY2H3bTpStVVEIMNRRVELeJWiLZryCrKjhMgRYsDa9/QPGgy89f00KyyQbeVqXFjJWTd0WU2YBpH7j25GCkc+RquirK+uqKVoUCoSFpCsXZiQxFmPbyYrwCciuRKggA4W1rNJ0zMA0cdPQ0UbH1yU6h3cD2CvAqJf7t3Lci3NxbUnTSgoZppantsGiEuAVCPBCRxopI9iQSPa2gtNtikWJFlkEkgUB3C45G3JxHAv9tSdGjQGjRo0Bo0aNAaNGjQVPU++LSQ9wqXkZhHDEPMkjfQg+1/c+wBPtpW3naWWmkq91aaqCLm9LA2MMajk2XJO9iOSZGN+bD21Z9Sp3Ny2yPzgZp2H6JHgCft6pBb+ervqKlWalmhd1jEsbx5NyBmpF7XF7Xva48aBZeaipaSWdNvhiEbojLhHxmU9TmMOQq9y54JAB45F6zqXeIhtklYtLt9REhtIqkSKx7iqtjgLGzZEEcGw/XUuOto6aAxSbrTxG0ZBpzHGbxfmxJkyL4hWvcFQFt96iq3GmqKaSmp6KvroZn7s0yp2lka4NwxCDyq8IoHA83NwsN66Z2yLsmrpY45ppe2rUuSfW2IY4lcVOSqxPAL299V3V/TdPc0p3CpUxx93GojaojRDkuXcxyiHpYXMg4Hgi4193qrFQsvzm3bnH3QqiVI45DCIyGBXEFku3J4PPi3tIh3emqpqrs7lT9yqhSC0qGOSJUDhsUcjNizsbekDjg25DPNz+HtbCVV4oJw/0SRSAsx9RuAZI2cnO9gDftoPF8rfcYp443Sko5aMtw0cO3yvJIPzK05PK+/oPj3Pu91XTjxCrSOD5iOaljgp2LpaJY0MeL5sLLdu5kga924uFDdf65LEkdHSBtxrI41R+2fSCoxLSy/QlypuL3v++gUendh3yRldxHT4qiq0jWIVBwAiFgSCFPrHFiLWZge88Um1UrQVcO3VdPkzLGZBHIC5LlQro3c88W9X+Q1z6sqKmLncppZ3YBjS0kvYp4ldsE7kn8R8mvYcmyueQujZeloZWtTU8MxBszRKyUyc8hp2JnqyCPCEIfDBdAvbZ1V3JHmWnn+UjiKEySiUQfiRyWWSTt5A9tQImkLc+njjVj1SFWCXsx1PcrYzYSQYKFMndkKjuckKzWRVZwPcjInS9p6HhRkkqD8xJH/CBUJDD/8AtQr6Et7E5N/i1C+J1AtQKGF/peq5twbrBMwsRyDcCxHvbQUtV1bDS0VPDtlbTTz5IgSS7tIXIBY2de3bliW4AFuONdeo+m4KGnjlWCGqqWmZ5XmhV3n9Ek8trg4kqj4gGw4HJ8ptHsUrUcFajQzo+HzU3YVmiHiUTwkFahU59YxkAubkaaOnqISOYqSaKCpiUSol/mKWRGuolgDHKHk2IQi17EMLHQWG2CjmqKrOio1o46dJo3+XTJ0fuXcm1gv4ZIFvFjfmwremukaTcYVaahhiJTNmp84WQsfQrJbEkx2cm9vHpswJkts24wxyvVUm31UbpjUR0qukzxriAFJUB8QD+GbcAAG51cbZ1RQmIrTblEjuwsKlrsgFlwwZka4ANsiTfk5DjQL3S22S0IlNFDHuEDu0TiQ9qpTt+l4zmMJEWxOIxuSfvqPvtNLKoU7ZWyWNitTHHOigA2CFZ0e63IBz5BN7nG099rajo9ylMZqJpZ5flZcRJdahV9XpBWNQxctwqm36jV8rSRT0m3Rzui/LNI05s8khjKLipkyW5yLH0ni1raBGo3mWNfm6fcFiWwhVdvhZIlHKghzLOoFhYZekgWI4tc9MdUVambt7bWTFyGBaEU6XC4g/iSOSWCjJixN7cX8te+109OlLD3h3Kip7JnKrdVIdwQtsO4VUKOMcjfEjjXbp/cJfm6qlkczLCsTJKVUN+KGuj4gLkMbghRwwuPchWSdV18KGaq2sxwKCZDFUpI6KPzFLAMAOTixP6aadp3OKphSaCQSROLqw9/8AzBB4IPINwdSZ74tbzY21k3wFrGZ9wjHEYkSQL6uHfNXPqJbntjhiSPck30GuaNGjQGjRo0Bo0aNAaVepOrAjLTUTQzVsj4CMvcRcFmeUJdlRQP0JJGmaoUlWCmxIIB+xtxrMehej6t6NFndaKN0xkighCzy+xaWVrsGbkkKL2I5HjQTtl33bqaSSoqN0hqatwEdwR6VU3EccaXIW5v7knkk6kbLsUe5SvX1sGSscKOGZbhIh+coRbORrtyDZcdOdDQRwoscUaoiABVUWAA8ak6CFTbRTx/w4Ik5v6Y1HP34HnU3Ro0Bqt3bYKWp/2inilt4LoCR+xIuNWWjQKSfDXbAf9lFv7hkkKeb/AEF8fP6aZNvoIoEEcMaRoPCooUf5DUnRoEd/hzHPVzVNbK1QHkySD6YlCjGPIXu5VfuQLs/HOnWKJVUKoCqBYACwA+wHtr3o0Bqn6r6fStgMTkowYPFIvDRyL9LqfuD/AKX1ca8SglSFNjY2Nr2Psbe/7aDPvhhNlUVZQKqukT1Cp9CVN5EmAHsWwViPa6/flu2/pqkglM0NNFFIwILIgUkGxPj72GvnS3TsVDAIIbkXLO7ctIx8sx9yf+QA9tW+gNVe5dO0lQbz0sEp+7xKT/mRfVpo0CdJ8N6RSWpTNRyf36aVl/zUkoR+lvGq6v2vdECrLHSbpGhyQyAQTKfYg2KA24yFj51oWjQZ9J1G3bWnl2KrK8ehUjeMEG4IbLG4Ivlwb86k0tTuOLLR7ZBSgm+VTOLsTYZMkQYk2A8tfi3208ap+rt9WipJqlhl219K3tkzEKov7AsQL+wudBmdR1JvStWuJqaRKFkEqiL8N8gWfE3yugsCt788cgAyfgoGmqdwrBF2YpCihAAFzGTOBZQPTcc2H1c3N9eNtoWrUWmpZpJIp6g1G51SI0cbXteKJmsSDiF9N+ACTyRrVNr22KniWGCNY40FlVRYD/8A0nySeSeToJWjRo0Bo0aNAaNGjQGjRo0Bo0aNAaNGjQGjRo0Bo0aNAaNGjQGjRo0Bo0aNAaNGjQGjRo0BpR64gWafb4JBlC85aRCfS/bQsuQ/MA1jieDYXB0aNA2ooAAAsB4A190aNAaNGjQGjRo0H//Z"/>
          <p:cNvSpPr>
            <a:spLocks noChangeAspect="1" noChangeArrowheads="1"/>
          </p:cNvSpPr>
          <p:nvPr/>
        </p:nvSpPr>
        <p:spPr bwMode="auto">
          <a:xfrm>
            <a:off x="1640683" y="-1881188"/>
            <a:ext cx="3336131"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AutoShape 12" descr="data:image/jpeg;base64,/9j/4AAQSkZJRgABAQAAAQABAAD/2wCEAAkGBxQTEhUUExMWFhUXGCEbFhgYFyIgHxwhGx8hHiAiISEiHighHSAmIh8eIzMhJSorMDIuICAzODMsNygtLisBCgoKBQUFDgUFDisZExkrKysrKysrKysrKysrKysrKysrKysrKysrKysrKysrKysrKysrKysrKysrKysrKysrK//AABEIANMA7wMBIgACEQEDEQH/xAAcAAACAwEBAQEAAAAAAAAAAAAABgQFBwMCAQj/xABMEAACAQMDAwIEBAIHBAYHCQABAgMEERIABSEGEzEiQQcUMlEjQmFxM4EVFiRSYpGhNHKCsUNjg5KiwVNVlLLS0/EIFyVEZHOTo9H/xAAUAQEAAAAAAAAAAAAAAAAAAAAA/8QAFBEBAAAAAAAAAAAAAAAAAAAAAP/aAAwDAQACEQMRAD8A3HRo0aA0aNRNy3OGnQyTypEg/M7BR/r5P6aCXo0hTfEtZTjttHUVzE2yVDHECPvIwsP8rfrrxLS7xUsqzVlNQB/pjhXuSkDkjJyBcfdNA9VdXHEpeV1jQeWdgoH7k8DSrV/Ezb1ftxStUyWuEpo2lJ/YqMf9dJ8mw7ZHVNHOlfudXEpkkEpJxQeWAdo1dbnwud/a+mcbzEGoKfbezAlYkkiuIRbGNb2CXX1Enm/gK3H2DoOq9wlANNtEoB/NVSpFbj3T1N/LRHFvkt8pKCmHtgkkrf8AiKrqh3jqKeaOJ5IJpUpamWCvipGdWZ1A7TqFYM0Z+rEtb1C97X039B19NLTEUskrIjsCkxYyRknIq2fq4vxcn9zoKSn22eWZ4H353mQXeKCOFGQe/FmYeRYnn976j0GxUk4ic7ruTiZ2WMSVDxZsl8gEwQi1j4A8HUrbLJ1HVrY3loo5L+xwcIffj24/Q/zod92h6ujoIY37TivqFSQfleI1JQ/cXaO/HjQTK/Ztoh+a771h+XxM5aWpNhKbKbg2YE35F/f7aizbJ09DOaWSnkEiIJHLfMEIpAOTteyqMgCx4Hgkapd03eWpot6aoi7VRHBTQzr7F45JLsP0YEEf6Eix0201Un9PSmXEBtrVmY8KFEnquSeBz/poOm6dD7JBGsj011dgsYSSVjIz/SqBXJYnzx7XPgX1HoeitjljeoWJo1hZhLlNMhiaPlsgXupHB/ax1Q9HLMkPTzz5CISTglr8GRXFP/Ig2X9CANX237P83PvsbMUp53jjV/tIsdnI9jZsRa/tbjQeaDprbJpBHDUV0crqWQNLURsVFrlO4BkBcci41I3Xo4UsbTf0zuMMaixMk/cRb2A4K8c25/5aNirK6lrKWj3BIqhXDimqowc1KISRID4JXi4/zbkhi+IdzttUovd4+2LfeQhB7j3bQUVJsG6gK8G9JNGwDJ3KVGBBAIIZTyD/AJc67Cbfoj6o9vqF/wADSRt/4rr7/wCQ0nUO418G21tAFaM0IlElUeB2wpeNY+b9x7gD+6hBvlYa61pak2DbEhd4HqJobvCSrfi3cn0m7emwtzfgW8WBsbrmqhF6vZ6tPuYCk4H6nEiw1M2f4k7bUNgtSscl7FJgYzfxb1gAm/FgTr706HeTuU1bJPS4yRss3qKzKUxIJRXIHrDAt5tb9KWm6hhqYJ13KkgkqoJ+wadUDNI3GBjD8+oZMDewUEkgAnQaJFIGAKkEHwQbjXrWXS9J7etWlPSyVe31ksXe7cDvYDn67ZxAAqRYMFJ4BNxeyA3yj96fcoh/2M3/AMvgfuT/AMwf9Gkyi+I9LmI6tJqGU+FqkwU284yfQR+pI04QzK6hkYMp8FTcH9iPOg96NGjQGjRo0BrzLIFBZiAoFySbAAeST7DXrSb8RIzK1DSsbQVFUFn/AMaojSCM/o5UA/e1tBxn3+sryU2xVigvY1sy3DW89iP/AKS399vT5/Q6pNp6bppahZZaaq3K8jRvV1DoY1Kko2EJe5RXGP0WAuQSBz86fZoNwnjqY0lNI5k+alYK0cEkZ7faQAKqrYo4QKPUONdt26Np5XaSnpaj8ZO7FPFV4RKz+rJlLhk9Ry9Cv58eQAlbotWtXTU9RVNHBVJKiClURiKRPVH67Fj6L8GwJHi3GoHxFoZZq7KnimeqpoIpaZ419IfuyF1kLMq2ZVTgG5ueD41I6z6h210popa93mp5UlX5QB5HkjBW3Csqkkng2+2vtLvlbLNJNRbNKjzAB5qyYoLIDiO2STiOeEtySfcnQVtP1RFPuG3bjAjyCankgqkiVpGisQyhlUEj1nybXWx8asNq6EnipaKRMVqqSaSWOJ2svbmYloiyhsThb1AMA1/I51J/q7vVR/H3KGlX3Skhvx/vNZgf5n+evS/CiBx/aqyuqr+RLUHH/IC/+vtoJMMbUizTSVlJTTzVImmWRwYwpQII8mKNfEBswF9XsRwY+3dYbZSmeWbcKeSadg8rRAkelQiqqrm1gB5JJJLHgWAs6L4Z7XF9NFEf9+7+9/zk6vKLYaWH+FTQx/7kSr48eBoM83TrjZ551njmqfmAvaElPFIGKk5YcpYi/wBxfnjXr+uNGFhWPa90kWmfKFlhe2XN2J7gLE5NcuCTk1/qN9E3fc4aSB55mCRoLsbfyAA9yTYAe5I1jm6/GydiTSwRRoD/ANMGdva18Sqrf1cXbx50DBXdXxzByen66US4iXOlHr7ZOF/OWJJtfxqurN8RnWT+rFQ7hQt5ISLKgAUACNgQLCwtxYaXqfr/AHqp4hkXkhbQwKTzezWIY2NmF/AKm+Nr6Yto6g6hST1U61Sj60ISM29iGutsgQeVJt5Ue4TK/ryqmjMU3T1TJG3lHVyDbkcGD2POuR6xkMBpn6dqlpihUxoj2t9gO0tvvcEH31puz7mlREJEuOSGU/UjKbMjD2ZWBBH6a7V1WkUbyyMFRFLOx8AKLk6DKdq6zhp3Mi7JuKtiQZGR5GC+bBpCSF4BIBA4113v4l0VTGsVTS7jCuasG7YWzIclNw92sQDax5A441F3brvepXvR7e0cJuYy8LOzALlckMFF1sQo97AFjqrm+KO8UxtU0sYsec4HS97ng528A8gHQMvUPxG2itppaWSrlgEq2Y9l8hyDb6GHNrfsT4153Kpo6v5AQ7tSD5J1ZUlA/FZMVUn1rY28ADydWGxddGpjV6ra50VvUHVBIpAH1YkCQj/dRtXn9VNrq41kWkpZEdbq6RqLg/ZlAOg7bM8qiodUpnjPrijpm5dzdpGdmxXJyR/lck30m0lBVwblT7jNTNlV5w1UUcav8sLgRNkmWQsoycnxfgcKLOq+D+3EloRNTP8A3oZmBHN+MsgNRz0HuUFvk95msPCVC9wf94k2H6BdBCh3Umq33cI8Galg7EHg27aM73HnHMX/AFsR7auth6LVqejnaVxWAxTTVAZi0tmEjxschkhBKgHgcG3FtV/z/UFPcTUVLWoRZjC+DG33yte49gmqnb+rdvpyBUU1bt0oUrE0oeVISQR+Cr5qtgbemMCxt440DZvfVMT7lT7aYUljlLidpEyQMsZcRrf0s4GJb7B19zxEbo6mjqJF22qkoalFWSSNLtCQ5IBeJvSb4Eeki3B9xqBt+w0s0tBPt09PNJTyFql+5aSUOMXZgAfWbljkBfxcDUHeNtroZk3GKNkqauV6aeJyGEaSthTscGKgJgjEjyW0DJ/XCpoyF3SnAjJsKymu8PPjNfri9ueQT4405UVZHKiyROrowurKQQR+hGkIbpLTx1cdKkCUe2pgyyIxMxWMSOAQwCcEeoq9yb251zO2rTSLNtMsccssYmfbXdQsykXui3vE9uAy+m4APF9BpGjVX03vkdZAs0WQBJVkcWZGXhkYezKeNWmgp966npqU4yyevAvgiM7hR5YqgJVf8RsPPPB1lXxH+JFPUwCKGGoWZJY5YJZEVQrqwIIBbPlcgPT/AKc6t/hB1Yry1FNU3Wtkmd2LADMi90HuDGAQFN/SOOFsKHr7ZZaeocZMsLBmijpLqQlw3INkyyFvQLkeTc6CRv8A1tR1DR1VPt4qq0QqHaYHt09ixFweGIa5yFuLeseNI+69U1FcxFXVkp57QusXHNsU+vxa5N7kEFvB5tTJ/E+Wll4uCz4kY3uWZAD3cvTibnjz5tCnkgV7SCSO3LKqhvIJBLPLJe2R5C/fi+g5mAQve8iEcxkcMLWsfAv5uLW9+Rr9DfCLc56jbY5Khy7ZOqu3llRioufzG4IyPJtzc8nAd7olVCyIPSbG2PpOINvRZH4uT+HG3g+pQx1uO69QptG00ojUO7RKkN/pLdvMs3Kk3sTiLFiQBa/AOO6bzBT492QKzXwQAs7284IoLuR9lB0ndWdc1USmakopHp4rNPLLE6GxPIVGwcALyZcWUe4tchc2ySo2+Q1FTUNNX1CDKKR7RRKzExiSwdy98sYoh/fABAL6sBu+62epSspKiKIXngSEhox5vg1pSLA+WBtyA59JB22Tq2mqKT5sSBIlH4vc9JjNgSG/WxHPgggi9xqDXdXSgXh26plBFxdo4yw+6xs/d+/BQH9NZHAflaqqkjiMca0rVscDcx5q/biNsR3ESR3kRvde1YDEaraXp6aurAiN/aWQTLLLIQcvMjFwuV42CoiL+jeLghZ/Ejrior40pmpOwA/c4kLl8cktbtqRiTcqRdSvIFtU1P0hucwUJSSFCgA8BbeBclvNh/kefqN3vcuszttaVkjWaqekg7ypb/aOQ9rDyydskAchU+wGusu6dQV5/s8HycLE4tJipCkAC+QL38nhT548A6Ct+CPT0y1tUZoyqRR9mVHFwXZlYD3BxC3/AOJfvraTRrkWORJ8gs1vAH03taw8W88+dVPRfTnyNP2zI0sruZJpWvd3a1zyTYWAH8tXcsgVSzEBVBJJNgAOSSfYaCgk6ZZZZJKarlphKQ0kaJGyllUJkM42IJVVBt5tfXGt6UlnXt1FfPLCWUvGY4VDhWDYkrEGxNrGxFxcasoepqNsMauA9xsY7Sr6m+y88n9Bq20HkRiwFuB/5eNJ/wARqdUplkIPZSeJ6kLfmMOMyVB9S2vktjcH9NON9Q9625ainmgYkLLG0ZI8gOpW4v7i+g/Pk+71SQM8u1sZ2Hc+fkSTuhvIkVsAEVeCFWygAA+eb3pr4rfK91JqOS8s7SoiN9PctkoDAE3fJv3e2rKVt/2sj/8AP0y2HC5NiLAcD8RTYefWPvfVMOqH3CaaqjpFjnoKZjFGgzYyyFIy5GAJ7QBIUg240Gp0HWSugeSjrYFPvLTk2/UhC7Kv6sAOObaYqWpSRFeNldGF1ZTcEH3BHBGvyrPBV0tYglaaKpYqzP3cpPxPDZAm/BF1JN7EG1+Nd6C6uVYJamb0RPAk7hRwZu5LDLgoPmQxo1gBdmY+50Gpa5zQq6lXUMp8hhcH+R1mH9NbzXgzUvZoqW/4bzWDMPAN2V8lY8/QntYnyeUHXFft8kabmIZ6d3wFTCy8E8jIjFbAXNiiGwvdrHQWXX3R+0QwPVTQdgp9LUxwfJjYYqLIWJ9yOOSeL6TqLfN1o6Ja+Ocy0byYxxVZEkmPIDMwCkXIsAGPkcHTT8dITLRUpjGamqT6eQc43Cm49ubX/UaXI+oP6Q2ZaGnp5ZKmERqyRgY4pwHL5BSGx5tze9h4bQSNt622uukPz0UtM8hXugSv8vKV4UyBSAbAD61AsACSANMM+2Oa35qaJBSYdyeTJDAVgJemliIbuLIoIDDEIRlyRa+Lbh0pWwjKSklQEnjG5FjYnEEsFuQAxFjxYm+ucPUNRHSyUHdwhkcF0YkEW5IBP0qxsSPcgfdrh+hfhlC5p5qmRDGaypeoRD5VHxCXtxcqoP8APThr8wbd8RtzVlC1rHnw0aMP2sIy38l1pPRXxa7khp9wEcT29MyH0GwvZhc4m3g3IPjg2BCZ8V+m2Hb3GlivPA15gnDSRj3NhclDY3HqAuQQVUhTh+INfPEXkejCkem8DFeb+G7gsbBrm/Fvsshj3bSjvPQcDyGopljhqPJugaKS5DESxn0nIgEuuL3AN+NBisO6Orf2iOMqz4Z5N6RfG5WRmCorFQ30lcgLeRpgbp3fLreliYHy6upFvv8AxgSPfxpurukaeuoy0US0sq3jlQC6o0RwYAAXYKA4S1h+JniTYatPg7uDS7XCHuWhLQm/m0Zso8nwth/LQZrsXws3GVzHUBYYSbSSFwXZf8KoxBJHF38C390DTT8ZYGhfb6hIyYaZ+bAkKRJCyqwH1BhHYAlRcebkDWr6Xuv94ipaCeWZFkGOKxuLh3b6Vt+/J+wBPtoMm3rqLt9zcoKlRVSriYmwkRSwSJmiIbINigdS6myhgwBNiwfCXeoKiocSQv8ANGIgTtJK4lU4M6ESOwVluhxBIGRta5vlvTeymonip4QHkk8MSw7agDJzi4uAOQPe9rni+gvRjaa2ljR5ZcatVGcrY4VUTqSyD0ZK+TZAC4AvfzoIe4SRBqSKRwsUlNUUDsbkogneOFvt6WRSSSPBPtw/dJbLDUUUcNRAEmpnKSCN3VkkQWyDqwYFlYMDkSytcnkjWa7ZSS1+4QCCNXwgym7q3ijFSJpfVzyR8xYJa5KfULMRrtDS0+104jQSSyML2HrnnZF5PJ9RAA9wFFhxxoLLa+naWnYtDTxo7fU4W7n93N2P8zqm3vrVEgmmp1EqwSrFUMch27lbtjbJwoYMfpBF7NwbVHUFdLM1NVJLTpTTxxNTmoMl0kJMnEUdhLI4wCgvcYuADdg0SrRUkElW+MtdSLHU0MMeck0liMlW/wCGVX05MSv3Itcgxjc6qCvjimkjmglgkkJWPAwmIrcn1m6NnYXub+/B1T9IiuinWXtPJTVt5ZIy5L08jHLL1hAqnLExAsRjcX8a9mnrIY8ookooLKrvzVVQjUGxYlsQF5FgZccrgWB1H3fZ4oylRV1NVW0coVS5qCEjLGwcrFgjQvkATY2sPqDHEOX9W5W2v+jZxHAryszu0q+hDOZgEUXu9rC3AFybm1i/zbkgRjERM6jhEkTJv5swA/cnSnD09QQy1EElBSnGMzws0CNlGBZgSQSWR/P6Onk31UbX0vRSUu2RCjp+/PBFJM5iW4jjRGlY8fU5Kx383kLeV0FntNPVQbqksys61VPjMyK5SORGLoCbFUAUug59gSbtydObzOaOoqu6XeWqaOmhk5WP8btIht6xc8kkkKOQLCx70XTtP35IqKSqpxF/EkiqGMauecAkmcbMB5AUBQVHk8A2upp5zN2qSvlXzJ20hq1BuPqsUe4uP+jvY/yC5bqmKOf5eoBhkKl1JsVZFOJclSe2t7fxLeRyTcDtvPTdPUlZGDJKv0TQuY5APtmpBK/4TcfppT22oUvuU6kz1jQWWmmjwlRURrRGPwys3OaEqxb9ATMpd0lpIKKWasareqkjjK2QBjLa7RBEBAS9+SQVB8EggFX4j9EU8MMkgMxmYE96Q925DIArE/iF3+lbBgP8Pp0p9N7ItRuNNRtYxU8apUC4s7rI0sii5xbGSRk45KI9r3Oty6g2qHcIWi7hV45LpIh9UUqXs1vuL+D5BuPIOsm+HsUlLvz08kccOWf4YAIsqsyGMkeCpJBHJA9VyGJBn+KNLSVJZZ3dIqVEaZwxshYnCOKP6GnccXYEKhXj1AhZoNpoXgSqjp4O286IStVKatWkYKD4x7oZgxiAxsDyfOvXU/SlfVEwHtdxTNWSxq5LN3HxjubWzwUxot8QEN2FwAl9P7vPTK70sa5i1pDArSLcshCu0ZZGPp9IJXhve40D90Xt7yvuOzvIJIoCrQyHIhHjKhQbNwCV9SLa5EgBHsl1W3VW2TFZI2pyxxjm9Vj6rgLJHYt/MobcMLALraPhTs9PFRrPC5lep/EmlYeot4ZTySMWyuCT6i3305SxKwKsAynyCLg/uNB+fYvifuAxjJhlub2qEB4U3BtHjbGwPJZr2tcg6stu+KCZolRSU7qcbmn7qlb3a4Ro/USXNlB8nk61GfoXb3BBo4gCbsqjEE+bkKQDrG+ptogq3qDt8EEVNRquTIVV5Wka2V25KABsVJGXFjyAAe95pttq6OZ/kVjbtfhN24xMxYNiECs0isGtcOo8/vbJui+lJdxqvlyxRY0JkYtlgBwoB5Bu1hxxYMfbVe+wWmMKANUElRFa7LxyCMCWexsQoGB5v6TjvXwp6SlooZJKk3qagqXFwSqoLKpb8zckk3PJ9/JB60aNZf8AFvrowH5Kna0zreVx5RW4VV5Hra9ybiyXI5IICbS9TQUyVVTJgUNTPIvqu940jjUhecVccAkj+LDwe5fVv8P6L5La4vmCIyFaaYtwEzJkN7+MQbfy0k/Dnpd63t1VQvbo0IMEB5MpW9mc25RSWIB+piW4Ww05/Fl7bVU8E5dtbD3zlRbeRxzzyOPcedArw7puG9SOKaT5WiQlTIMrsbtYXUq5bHB7K6qtyrZ+NV/VXwyiEYaTdgDkoHzLKEZscfOV1ZrEk8+5sdcdr6w/o+jhhwLwy0Mbx4MqESEyfMENY5MCQTzxiOOdVfTvUVGTAO7QUxTKHurRuXZPpVnuDCuZAZgxNgx9QN9B0+H+7x7XX1CVod5ce3mpMpjC2kP0gkowIOQ5GBuq6a+v+gaqtnNVSVMZV0AWN7gAFChZXGX5WJHA83HOp+09CCCCOVPl4qlKR4XYKO2WcgmUkBbgAMQCPzW4tqT8LqiMQ1KxVbT0sMojgaRgSqRxRg8gABMsrcAWF/e5Cz2jbF2yjIRDPOQXfAAPPJbmw9h7AeFUD7aVqiVdzpwyk/M52ppwqpJHMqszxMlsxEh9JDZXDG97B2sN73Os7olG1zEwyXgljkjYtGbZqydwEZrf9jgbEoL9t5pVlrJKeiXs1Eyq1fUoAHii8BQ1rCWSxA9wAW9l0FdsdAFkkp9sjhilFlrayNSYYmtzHAjOQZfpyAsospbmyht2vpSGniZY2kErm8lRleZ283ZyOf8AdIx/TU6n2eOOBKeHKGOMBU7Z5AH6kG9/cnk+dQn6fkyyXcKxfsB2SB/3oD/rfQfGFdB4KVkY9jaKbgc8j8KRifa0Q/XVZS08bd14lMcLm1ZSVSFI/wAQ+t1upAYgm+BaNzfwxLakbpSdlcqjeKiJfu5pU/1+XGq7b54Z86cyVm4wT2VjJAvZUHnISiKMN7cqzEEAix50Eaqro4oflIKyKoqy5goirq00KyAAl7Ek9pQzFiBcIl+eT8otxTBqWStip69CKaeWRwJWijLMjxhjYs6OGDWsC7HkrbVz0ZFHD8zCFjxpHEQmCqpZe2rgPYAZIGAJHB4PBuB86yXvvBRgIBVB8pmRXsiAFlQEEdxlJsW4ADGxtbQR61TTokKTw0NCvoWQOGmlY3YhC11UsciWObscjwedSdr3SCFWSjpKqW5uzLEy9w+CzSzlBKePqLseP215SWmplWgo6iGkkj4SOSMnLgHgMyGS97llY83udTe5uSeY6Sce5V5IT/IFZR/LL3/TkCv2Ra6MfNQ9mRTeGSOX8aO4HqV1Awa/sCwNhe/jSnPTmlqFSpSCOeVrRbotOnrvwyubWhqCPpchkY+3ldOJ3mdbB6Cb9WieJ1Hj7yK5HJ8L7an1VLHUwmOaPKORbOjj2PsR7Efp4PjQIvT9UtJNuEUIRFjqleR5WIjWPsxZF5Gvd3OXNyciWb/FYdVbStS1LuVHhNNTOGXtspE0VyHQNfG4BYqSbA3HvqkqdvMbwbdV5VCRSienuBlVRRoVMbDgPLDkjkc5og4vxq62be0WpqJuy1JRYpHnNGYe7NliGVGANsSqFiATYD8vAWPTtPUNVVFXPEIVliiRIzIGdREZCS1hit+54DN41ifxDWP501VPCxppyWjd4/S8i8uYhmpIZgp5tkWawcWB2brXvzulBBMkHzEEzPIyZGyYJgouLE92+XkBeNV/WXUdLQNAHpe9JTxZIQUUQqVYCxdh6mETWVQTZD+lwRuit+rttidV2+omgZsh+HMMSLBit4OQ4swuFAINzc607pHrmmryyRkrKha8be4UgEqw9LDkeDcXFwLjSPL8S62n7b1EFklBP49PLAqMPyK4EhfIXtkoIsSeCLefiDRLJT0+90K4Tr23lC2LWYDEtYG7IxCsOLoWBPAsD98Rq9oNsq5EJDCIhSPIL+i4/UZX1jXSlR2aB5DzZi6k8q0oWUhiCORDFTs6KeDJICfpUjY/Tuu1m47fzUFiL37bEWt4F8W/QePbWLU/9nSSkqExljH4qEBiMMmDi5s6MJJbngFJXUlMEZw2foXpGKghFhlUSDKeZuWZjyRc8hQfA/mbkkln0hfCrrRKuBYJHHzES28k91FsA4uASfGQIBB5sARp90BrDfil8OK2atlqKaPvJPYkB1DIwUKQcmHHpuCPvbi2ty0aCt6bWUUsImiSGQIA0cbZKluAAbD2A4FwPFza577lRJUQSRPZklQo37MLa873ViKnmkY2CRs1/wBgf8zpN+HtdBTotPHPlTdnuRM7co0ZVJ0JP0gM8b2PgyOPAAAZ3u+xy0Mb0m40slVRqxkgqIWxZCRdrFiQA4Ulo24yuRe41I/plN23mhPZSOKN8VX6i4jDSXJsFK3SwUXt6vvrZerlBoasEXHy8vB/3G1iXwvjB3KhuSxCSNc/ftFRc354va4It9LEDFQbPh71tFHJV0E8qpHTyS/LySEBBEj4KhuQTj5Fze3Htq12dJJNvdp4DN81LMato27WUQLRoUzZTiyLGoBI/Dub3te+foSgNWtX8ugmUluOFLH8xT6S3JOVr358gaoOo6KGrqspZWbtt20pqlJEppGBxGLcI8he4y9fsMLgHQcdg3UQU8tRTV0lZRoMIIpBeTvs2KxdwjJluygefIINhy39KbMaaH8Rs55WMtQ/96R+Tb/CvCqPZVGqdIjPWUkDxoi0kIqJo0+hZXukSjxwtpWH7IbDTloIVbHOxtE8aLbkshc+ebDNQOPc3/bUJ9gLgiarqZAfyrIIgP2MIR7foWOrrVDUbbU1DETTdmG/EVOxDuP8ctgy3FvTGFI/vtoIzR0NNKRDTJJVeSsUatN44LufoBtw0jKP1vqTSyVBmjapmigDEiKmjIYucWJzdlBYgDLGMLbHksNd3+WoIPRGES9lSNfVI7eAB5d2PuefJJsCdVZSSCOStqFV6x1CRRBvTHmwEcKn9XK5ye554VVABfq9lp4Ia+eZ5a7szSSmnb0w9yS0gXEAiUgMgu2YHsARbVuvS1KtbEsEs0LU5FR8upJiIbuR3VTcJf1AiMgci4Nxqxbp5l28UobORrGWTgZu0geV/wBLks1v5a+9Qr2qqjqha2Zp5T/hnxx//tSIf8R0FdNuV4jJMgrtvkJOfZyki5IKyQhfWqm4JVQ62symxbUjb+nowiy7bVvFGwuiBu9Tt9rIxOI/SNk17q5PkanuHikqnAk+0MzcB/0SXhW9g+J/Ox10rNgkhcz0BSN2bKaBriGa/k8fwpD/AOkUG/5lb2D1/SddDxNSLOvvJSuL/uYpCpH7K7nUvbOpaadu2suMtr9mVTHL/wDxuFe362trpsu9JUBgA0csdhLC9g8ZPi4BIINiQwJVh4OpdbQxTDGWNJFBuA6hhceDYjzoK7qrZjUwWRsJ4yJKeT+5IvKn9j9LD3UkazneRFU/LVU6KKe7yVazTLmskbBGp17rLhCstiwX6zjxyNa/rP8Ad9sC10keMBWTGth763jR4iIqgn9e2yOP8fPtoIu5b9FUCDdljmNNSZZxvlG65Y2mjAYLKtrixNipa3IIPLrvtNWPLLEplihp1olfw81RLIqsy3Hc7ZW+HNh3D7i1/wBN9RtuDSwvSq0CoyTShrxl74tFiyjPi92Usvjk31Sf/dIhrDO1ZMYskKxeW/DxKq0jEllBUW4vawvxcglbJ06tRudZHNMJ6inlvTpVNks4VmzV73PK4eBYE3sQCNW3W/4Ec8a08FPUVkaQR0lN63IVi7PIEQXJX0LZT582uAt/FmlRt1rAQL4RsBwLntKST9+F/YXucRdhpnwr6HpKenp6xULTzQRuWexwLrdsOBje9vvYAfe4MvQuzNR0FPTubuiev7ZMSxAv7Akj+XgeNeOrOkKbcEAmUiRf4cycSIRyMW+1+bHj+epPUW8/LrGETuTTP24I72yYgn1H8qKASTY8DgEkA++n92NQjZxmKWJ+3NGecXCq3DeGUqysGHkML2NwAwLq/ZZtqqEyf8SxkpqmNcSxBAIdeVDgkZeQyE3uzAjf+m9xNTSU85XEyxJIV+xdQTb9OdKXU/w6bcK0TVVUWpkAEdOiYkDgsC+X5iOSBe1rEWGn2KMKAqgBQLADwAPAGg9a5zsQrFRcgEgfc24GumjQZvvvXcT7YWqYWgeohVokb1LKJAD6XXza/qBxYDm1rHWcbC1O0Ui18tqUvULTBRYM9gzOXHlbsmIsbso/uW1qNRGBt2JABoKtPt6Up51YH9Cacg+3n7aU+veilXcadIv4NbJZo8rCMqweUquQsrIGNwOLOOMxYNPnRpNuYS/U9KQ9vu0fqt5976xT4VTf/iVESTiUcLc3ORhyI4Fh9/YngkHhm3Dad+p6sOsEmVgL+hlurXAZclGaGxs63U2NjrAfh/N29z28N9SSNEwte3oeLz5FzzYXF8jxzoP0odJQ2/dpAIJ2o2gcjuSLmJFW4LLa2LEj0hhbze3FtOujQK/Rp7k24Tn89WY1P+GnRY//AHw+mjSx8O/9kY+5qqkk/c/MScnTK8gFrkC5sLnyT7fvoPWuNXVLGpdzYD7C5JPAAA5JJ4AHJOqnq/qePb4BPKkjoZAh7YBIyBNyCRwLe1z41d+baCq2+gZnFRUAd2xEaXuIVPkA+7n8zfyHFy3jd1CyCeYhaemjaS9/L2YFj9giZW+5k/wjVuXF7XFz4H7f/UazD4odRK1QlFlGIlGc5km7IZxZo4xLg4R19MpDWvdPa4IVe4dTbjWnvQ96GmP8NII+6SD9LM8Du4bg3WygcD1HnXSm6jqKVRFuLyTUktg0kqJDJAWK4EBpO5KFJyJKXWwa55AjUu2d0dz5N5ri5Jh26ov+zRtGW5ub/rqWu2NGDalmgVx6sYqCmGJsGuxaRwLebG/7aDV62ljmieORQ8cilWB8EMOdUvTNU8bNRVDFpYheGRvM0N7Bj93XhHt74t+cao/hdvPpaiZo2EIvTvHL3VMd7YCTBRI0XpUlRazJ7303bttgm7bBsJInDxuByPZlP3V1upH2N+CAQEpqVC4kKKZFBVXxGQBsSAfIBsOP0Gu2jVB/RdUNw74qv7IY8Wpyt/UBwVP5fufPv9+Av9KvWqKs1BIwupqDA/6rURulj+hft/5DzqzTqKA1poQWM6xd1hibKtwOT4vyONV3xEX+zRN4K1dMR+/fjH/noL7bKCOCJIYlCxxqFUAW4H7e58n9dStGjQfmn4rSFtzr2sGCYLf7DtIOOLXBv5Pi/wBrrvlNWx0lDC0z4qkUa3sbscQAFUXLMTwFFydfnbqlBVbnVeonuVZhUAA+XEYvZr29PkDmw8m9t6r2WXc6eM+pKaCSZhY4pIxRIixtjlgZsRe/k28HQKf9YhJVzNTNTmrlcfLzVFwsVOYoMRb6gZJZCmIsS5a/K46aOgneU1VSY+0k0o/CJuRLEO1M1wSCpZAo8XwuQL6z6aVVlJSgZzuFcslNOtgZYo5UmIsbGJCQGDfmGbkCwv56c6sMs9RCtTLDt0RllBhS8jZEsR3AuSqzsxRioZvSpORsQ3DRqt6aE3ylP8z/AB+0nd++eIyvbi9/NtWWgNGjRoFnftrZJJJ40MsU6duspxa7rbESJ95FU4lfzoAPKKDi3UW9Fqmmldy9iIGlBsR27xTJj5XJZDKL8jugflsNs+IdZPDt80lOypIuJyZ1QY5rlZmIUErcAkjk8c21inV221ckEUtTDH23cGSphk7noYkKszqGvJEGKiU+VNruTwFz05XybZEytMFPzpohO69xIUjya5TuDDNuSuQAUEjxyoNWtFU9+SytFVrOQAyizuJbgG5s6kEC98bfXZjG1bPFFUyNUr3Hniqfm5KZWGEoiskmC3IMqn8QE2yWVRze69fjZRKZYKyOzxVcGJYGwOH4ikEAn1obAePTz7EBuujVB0DunzO3UspN2MQV/wDfT0P/AOJTq/0Cv0B6Y6mK/wDCrahbfYNIZF/8Lg/z1YdTdPR1saRyl1CSpKpRsTkh4/lyR/qOQDqu2c9ndK2EnidI6mMfqB2ZP/cjP/Fpp0HzX3VHQ9LQx1s1beR55VC3d7hFFvSgsLA4g83/ANdeurdomqaftwVL00odXSReeVN7MLjJT9v2vccEPW8bRC80FZI7K1IJGUhgFtIlnzuORYX8jkayvY5pKkSTxd5pJ2aSX5aZJDySVSemqVWMMiYoCp9QUEXFyYnxa3mrqKnCHvrRIGiLoXEchBxmLleMVPoOQIGLebnVjJTGRI3cSFQtkNRSrWoPthVUpEoX9WN/20HqagAJzpoSSxF5On3JsOPMchVv31NotqTK8cKA29LQbGYm8jw05Kgg+LgePfUKHcI04E9ID5F94rIOD/1b3x5v6bnXVqqGUkNUUhPFgNxrKwc3FjEGUN+1/voPO4bo9NV00zs+UTASrPUK8wgc2kPYp0MMUagK5diPoA8ga2Eax+toFSmkS0iwsCDmq7dS8i3K2+Yk+9myv4vq+6QpxS/ITLGYo6unSKZTxaZVzjYj2zHcUnySYx76DQtLnSkVd3ax6xhg05FNGLHGNbgNcf3hibHkWJPmwY9Gg5LToGLhVDkWLWFyB4ufJ0u9feqKmj4/Eradf3CyiQ2/WyE/y1L6s2SSqjiWOdoTHPHKSv5ghuVP/P8AcDULeT3tzooR4gSSpf8Acjsx/wCech/4dA065VU4RGdvCqWP7AXOuulL4r7h2dqqj7unaH/akIf9GJ/loMU+Hgap3KjDDh5DNILXF0LS5X8i7gC3j6PJtbYepqxqWereIBzNQySkEXCtTYrc/wB8Msouv/Vj+9xmfwd6aFY1WXuqpCsam1xd37nIPDj8MBlPBVyDwdTN22yXaCWkiiKlD23pw2IkVZGkEqEjFZ0NmCgBQqW/hA6C3oIAK6mp4a144qRfomZGk7mJiVULZKFliXuekWVSWspbhe6M2eWsNQwUCavJdseFgiaYs0hJXLIulolRvUVybhbjnRxSyTmmWCUzyRQLWyRplIka08SmFSSEjaQqcnLD6lB+kjWg9P11Ht7yq5wkCIjQQrJKKeGLJgZXVTz+Izu54GYHNsmDRNGvKOCAQbgi4I9wdetAaNGjQJG/xVc1RUUj/Ly080OcMUgKMwBCuBKpbFkYowJQ/WvIsdVUuwrW7ZM2K0lcqPFVGMBA8iqQyyhfS6MCGBIJAZSpB069Q7Y8gjlhIFRA2cWRsrXGLoxAJCupIvzY4tY421n/AFjUlhNPA0kLmMpX0xsHUFcO4ym6smPHdF19EZviH0Ct1dBTQGmr6INCSsbywxXAKTxk9yMA2QgI6leBdAT4N23cNpNXskscdmelmeSmA9ljcvEotxzAwUAexGs5p6oyUEtM1/mKRXxHu8Dm7EeQe2Sf+ylcqeNaJ8L94xNPGExWaGNZFByGSxssUqn7OsLQup5V4kHN7kPHwK3zNailJ8N34f1STh7C54Di/wC7+B4Gsa/P+6Idm3dZYgWguZI1QfXDMbPGtuCUe+I/RLnnja+md1apgDyRGGUMVliLBijKfBI4NxZv2I0FV1sDA1PXqD/ZnInt7wS2WTj3wIST/gOmgOLXuLeb68zwq6sjAMrAhgfBBFiD+hGkna6UDPaqoO4jUvSHNlE0NioUlSMmiuEIP2je3uAeI3DAFSCCLgg3BB8EaX+vN+FHRtJcqzMsasFyKmQ45BfzFRdgvuVA99cOnNyMUbJOghjSXsoTJnk12ZjlYDE8WsAFN1sMdX+47dDOmE8UcqXvjIgYXHvYgi/66DMYeqdqE1NJHVVsK0yYCIRzduRSOM1wa55uW8m4JJ412rOo9gZmcM8L/meCKoha/j1GNVvzx6r866UPwiizjE5haJI8WWKDBpSGuGZyzMptYEoQT4uBxpui6H21fFBS/wA4EP8AzB0CG3VO1kWj3jcUAuTYSObH7mSnc2H767Dq/bCoWTdq9wTx6JIyf0vDTofb738+2nn+pm3f+r6P/wBmj/8Ah0f1M27/ANX0f/s0f/w6BBqOpNjEchp5bVODCKomp55nRrcHKRGawJ+/vqVL1nt8+3ilevYzCJQs7wyj8ZLFJLlBchwGt5Nv303VfQe2yKVNBTC4IukSoefsVAIP6g3Gk2D4UlJMSlLLD3IiHbNZQkbAuCoBRndfSWBUHk2F7AH/AKU3kVlJDUC34i+oDwGUlXAPuAwIvq1ZgOSbaj7dQRwRLFCgSNBZVHgDzqj3WpWqEHZeKWJ34YDuLkL/AFqDiyWLX9QKsFPNjYGQm3J0sdGAzNUV5vapcLBcWtBFdYz/AMZLyfs41D3ZGcR7VDISzLeqkXjtQ35Uc+kycxotyQuR5xuXGGJUVVUBVUAKB4AHAA/QaD3rH/8A7Qe6HCmplPlmmcfogxX+XqY/8N/bWwa/O3UwO8b8YUJMeYhyH5Y4rmRv887H7ldA6fD6J6bbY4YQ5rKz8YlVB7KSkIsr5ekAIoIU3LMCADZreOrFFLX0cO3ojytzVZOb/htG6STvYtfETDJrnFnt7aZquvjgqqhxwVijpYY41LO72aVVCgflVxb2ALFjbwmUrrYUtTL8sKPiunCF0nadY5HR3sVuzj1Zn1HFQrAkAIj1FXFPDQQVTlaiMVTtBAI5pXldy12dx2wQMs2YMBiAPy6u+k6Pa53gjSqqZWKSEwSSZKTJZ5lkdEs5JUM0ZkKm18TflD3epEktbUK0sk1Xj8gCgkkMZkCvILKWi9KsigYnmwBI9OpfDbZsMSY1X5aMw3GQvJIRJMQrElQvoQE2JxPCqANA/Aa+6NGgNGjRoDUHddngqQFnhSQKbrkoJU/dT5U/qLHU7RoMT6u6LoosJKCtWnwmwnJnzWELlYkZZqRIQlr8dw34J1B2GmFFEGiqY6qMLkTDMQ0SMC9/lyuV8ipNmuvqOIJYnRurNljR3qDEjxyqFnDU4mCutu3MU+orYYOF5IKG64FtYzuFRt8tQ5RVpWje8UtI+UZKkWbtyBALEX9DLf2VvJC06woozt8FTQsVippI1lRSLCR4YnEsbKcluWVWAIu4DWDKWLz0R1WBWtDMbCqjhmR7ixmMEYdeAB6wqsCAATla+Q1l+0bi8IqqEMksFSGAxUhFmYXiazJcZMiKF+mxuL2vq43valkpFrhI5qHGbxHNu5HFFGQ9xk0RRShzZh9QBYG2g0fqvriWmnni7RRRCBBI6HEyMbZnkExKWVSwvY+bZLefS0v9JUEDSShKuOx70Q9UM6cMLH9bqyHgi4+x1n+2dZQV9J8luhAcrjDVXxGZUgZtb8JyD5PpZSwPup7UW4VlJUw1tRIcAyQV0SwuhW8ZKu65FJGLEetLk4oqn1FdA8Ue4vOTTVFqbcFQrkBcPHcZSU+Rx9Q+9yjWyDAc/Nl3s0qpT1RvJdEVRcsWkaxKhmLdlCQgdjdijkcAXu9y22nr4VuQ6GzxSxPZlPs8bqbg/qD/AJ6pZ6mppQFrY2q6dWDLUQp+ImJupmiXlrHnOMEcXKjzoHHRpfgqlminnoqgzGUqRaQMI7AKQinhGsC2DWBfza51X1W9VEBRTdld1UNOEVhn3GNzmiNj+CgxJJueGYG4OGjSsOsLtIggOayMi3ewP4606MTa6qzl+bH+G1g1xftW9U9pbtCS2aqyoxchTGZGYYqS1rMAAOSB4vwDHqJuG5RQLlLIqD9T9uT/ACA5J9hcnUWpmmM0HbKmndvUyi5ACORzyCrHH1cWtbnMFavd9kpYxNJUtGkDPHIxlIPqS4YM0lwyMtlx9rvbluA47pulRPI0VMHjkhkIYFbo44sc+FBAIYxsQSrEgNYX5zTR0j/L0kSTbhPdj/1as31Sv9SwpcBV8kKqqPsUlbPUqI9ujMFOQL1k6ks1gFBiR/XI1gPxJbDjw2r/AGHYoqRCseTMxvLK5ykkb+87e5/0HgADQVq039GUc0oV6mb+JM54aVjYFmsDiij2UHFFsAbc12y9dST1vyopGIUWlkjcMqNcgEEgZxMLWaym4b0nE2U/iDuVTLXH5QkMA1PEBVEd0rg0hSILYt6pISxuAQDdTHfTjV18W0UzS1DiSeUgBFAXIqtljQfljQfmJNvUxNzoJfXm+mCFIYm/tVUwhpx7gvwZD74oDkT+331k/Sbptu7VcMCuwWGaON3UEq0SCTI8/SSjA8e6j766bDT1FfuFNX1r4QST4wOhsC0Id0RAQSI7q4yIBY5e7aXNlp3rNxknSKWWF6h2mEbBAyyucYy7OqjuEquGVyrcXPGgdPmjIJ5ZD2wAKWOQLlL3MgaiXFRlJMe1FbAWW6j0hX1W71vj1EMVBCYEgRlLGtqohLIQRYOIWVkIY5Nz3CQebggt0wlkZDXRQwyMGAWrZewPzMiRxSESqALtLMw5IsBlis5Or5gGCLTJFGoPdRZZIGX/AAyYxoDe3oUsTcAZG+grei+lZZJO/LM5YIqCbDFVCXxjp0cchf8A07q17+jksw0fbNujgjEcYIFySSSWZmNyzMeWYnkk6+bPPJJBE80YilZAzxg3wJF8b28jwf11M0Bo0aNAaNGjQGjRo0HxmsCft+l9ZTvNdtu5OxkahpkF1M05jFS1r/TGSDGPcGW5/wAA4OtX14aJSbkAn720GH7p0Xt0MecMtTEDws88yQRkrz6S8Rkc8ZAxofFwfGvMlIldTZQyU9JKzlBmxann+i7qWQBCWCr22Ui8cdlBRCrn19t+31U0TT7nHTmNSskffQdyNiCylS3uV+x8Di4FuHVfUNNPbsVlFURhLCjaYKJHv6eVP4l+B22GPub24BK+I0NE9LTSUrwR1CKKaogzUygYhAHXlmMTIBlYn3B4B1ou2w0+40cVU7yJJLAIpu0xYMVurK0ZDJJi5e2SngnyNYlt+zzblOnbRYondo1lse2GWN5bewvgnhFUKMfSOAZnzVdQxRquUXejE3CqSbqCrqWHB5CuByPVwMsnDZvh/wBLPQNUZTh45CuKKWxDLkC9mJwL3UFVJHp82sBb1nVcCO6hZpBGbSvFBJIqH3BKqbke4W5HvbWE7b17V8XkU4sb4RICVNmvbEZEMC5UFcrte1r6tdo6zrO5t9JTyR27qkrEhLSB2u/dLH6Srs+Vgx5ZghA0GqrtO3bh/aYSpcj/AGimkMcnPszRkN/wvf8AbXv+h6+L+DuAkHstVArn/vxGI/5g6ybd+l6x6qp3ChR1WWRvlmhJDXEqqzEKPoYLI/uCCp8m2rnpiopK2Ay7jXyT1LM3bgWcxuiqxVQsUTKC7AZ8DkEfbQPjpuR4an26UEWf8WRbgm9rGF+P3J/bXoHcwfRTUEYtYHvyNawsOBAtwOOLjS9tPUnysqwQzy1qOSBDP6KmnIBN3MgQmH2yfkekDO4GpfXXV9ZS0zyQ00d+Ly95XWMMbBigAZuSPAtyDyONBdHbq9we9XRwr/8ApoACB/vytIPHvgNcpNnoKMrUVMgeQH0zVcubAn+5mbKf0jA/bSd0pttDPRiv3ESVkmZVpHV5QObjGKMuqLawPHFucfAVemTtibrHVCVI0NRL24nGCwosbhWkLCykyD0pcEAof00G47Tv8FQWWJmyXkq8bxtb7hZFVivtkBa+qfq6GueREheOOkKEzP3DG6kHkFwCcCpv6AjXU/iLfWRSfFSq+YhklWnkanEiExr9eZAYhg5BX0qQVsDb9QRJf4uzCx7auQbj1yqAOQAfxTkQC3PucD5TkNX6c6XpaMtPdGmws8tgoVEH0ooJEaC33LH8zMedYd1BXJWtW1dTO6hR+BHmCSXc9tFGJ7arGLuP75BPPGrau68nrKZohGLPxIFaRiY0xuhJcva3Mki+VtyCzYcelqerp/mYkEhqFY506lImcKbZxF4H76ra+IxtxYG+gn7VH8vFPVTyx0tLNGyU119QadYlZ4xFGqs6xxfWiBSzH1EXOp8280tNSwJeWOFCGSmhpp4zNJbj+0t2yz39WQC3t4NhqZ8y5k7RqKioqEUyhWaeGZbL6igwNM9ucGIxY2H3bTpStVVEIMNRRVELeJWiLZryCrKjhMgRYsDa9/QPGgy89f00KyyQbeVqXFjJWTd0WU2YBpH7j25GCkc+RquirK+uqKVoUCoSFpCsXZiQxFmPbyYrwCciuRKggA4W1rNJ0zMA0cdPQ0UbH1yU6h3cD2CvAqJf7t3Lci3NxbUnTSgoZppantsGiEuAVCPBCRxopI9iQSPa2gtNtikWJFlkEkgUB3C45G3JxHAv9tSdGjQGjRo0Bo0aNAaNGjQVPU++LSQ9wqXkZhHDEPMkjfQg+1/c+wBPtpW3naWWmkq91aaqCLm9LA2MMajk2XJO9iOSZGN+bD21Z9Sp3Ny2yPzgZp2H6JHgCft6pBb+ervqKlWalmhd1jEsbx5NyBmpF7XF7Xva48aBZeaipaSWdNvhiEbojLhHxmU9TmMOQq9y54JAB45F6zqXeIhtklYtLt9REhtIqkSKx7iqtjgLGzZEEcGw/XUuOto6aAxSbrTxG0ZBpzHGbxfmxJkyL4hWvcFQFt96iq3GmqKaSmp6KvroZn7s0yp2lka4NwxCDyq8IoHA83NwsN66Z2yLsmrpY45ppe2rUuSfW2IY4lcVOSqxPAL299V3V/TdPc0p3CpUxx93GojaojRDkuXcxyiHpYXMg4Hgi4193qrFQsvzm3bnH3QqiVI45DCIyGBXEFku3J4PPi3tIh3emqpqrs7lT9yqhSC0qGOSJUDhsUcjNizsbekDjg25DPNz+HtbCVV4oJw/0SRSAsx9RuAZI2cnO9gDftoPF8rfcYp443Sko5aMtw0cO3yvJIPzK05PK+/oPj3Pu91XTjxCrSOD5iOaljgp2LpaJY0MeL5sLLdu5kga924uFDdf65LEkdHSBtxrI41R+2fSCoxLSy/QlypuL3v++gUendh3yRldxHT4qiq0jWIVBwAiFgSCFPrHFiLWZge88Um1UrQVcO3VdPkzLGZBHIC5LlQro3c88W9X+Q1z6sqKmLncppZ3YBjS0kvYp4ldsE7kn8R8mvYcmyueQujZeloZWtTU8MxBszRKyUyc8hp2JnqyCPCEIfDBdAvbZ1V3JHmWnn+UjiKEySiUQfiRyWWSTt5A9tQImkLc+njjVj1SFWCXsx1PcrYzYSQYKFMndkKjuckKzWRVZwPcjInS9p6HhRkkqD8xJH/CBUJDD/8AtQr6Et7E5N/i1C+J1AtQKGF/peq5twbrBMwsRyDcCxHvbQUtV1bDS0VPDtlbTTz5IgSS7tIXIBY2de3bliW4AFuONdeo+m4KGnjlWCGqqWmZ5XmhV3n9Ek8trg4kqj4gGw4HJ8ptHsUrUcFajQzo+HzU3YVmiHiUTwkFahU59YxkAubkaaOnqISOYqSaKCpiUSol/mKWRGuolgDHKHk2IQi17EMLHQWG2CjmqKrOio1o46dJo3+XTJ0fuXcm1gv4ZIFvFjfmwremukaTcYVaahhiJTNmp84WQsfQrJbEkx2cm9vHpswJkts24wxyvVUm31UbpjUR0qukzxriAFJUB8QD+GbcAAG51cbZ1RQmIrTblEjuwsKlrsgFlwwZka4ANsiTfk5DjQL3S22S0IlNFDHuEDu0TiQ9qpTt+l4zmMJEWxOIxuSfvqPvtNLKoU7ZWyWNitTHHOigA2CFZ0e63IBz5BN7nG099rajo9ylMZqJpZ5flZcRJdahV9XpBWNQxctwqm36jV8rSRT0m3Rzui/LNI05s8khjKLipkyW5yLH0ni1raBGo3mWNfm6fcFiWwhVdvhZIlHKghzLOoFhYZekgWI4tc9MdUVambt7bWTFyGBaEU6XC4g/iSOSWCjJixN7cX8te+109OlLD3h3Kip7JnKrdVIdwQtsO4VUKOMcjfEjjXbp/cJfm6qlkczLCsTJKVUN+KGuj4gLkMbghRwwuPchWSdV18KGaq2sxwKCZDFUpI6KPzFLAMAOTixP6aadp3OKphSaCQSROLqw9/8AzBB4IPINwdSZ74tbzY21k3wFrGZ9wjHEYkSQL6uHfNXPqJbntjhiSPck30GuaNGjQGjRo0Bo0aNAaVepOrAjLTUTQzVsj4CMvcRcFmeUJdlRQP0JJGmaoUlWCmxIIB+xtxrMehej6t6NFndaKN0xkighCzy+xaWVrsGbkkKL2I5HjQTtl33bqaSSoqN0hqatwEdwR6VU3EccaXIW5v7knkk6kbLsUe5SvX1sGSscKOGZbhIh+coRbORrtyDZcdOdDQRwoscUaoiABVUWAA8ak6CFTbRTx/w4Ik5v6Y1HP34HnU3Ro0Bqt3bYKWp/2inilt4LoCR+xIuNWWjQKSfDXbAf9lFv7hkkKeb/AEF8fP6aZNvoIoEEcMaRoPCooUf5DUnRoEd/hzHPVzVNbK1QHkySD6YlCjGPIXu5VfuQLs/HOnWKJVUKoCqBYACwA+wHtr3o0Bqn6r6fStgMTkowYPFIvDRyL9LqfuD/AKX1ca8SglSFNjY2Nr2Psbe/7aDPvhhNlUVZQKqukT1Cp9CVN5EmAHsWwViPa6/flu2/pqkglM0NNFFIwILIgUkGxPj72GvnS3TsVDAIIbkXLO7ctIx8sx9yf+QA9tW+gNVe5dO0lQbz0sEp+7xKT/mRfVpo0CdJ8N6RSWpTNRyf36aVl/zUkoR+lvGq6v2vdECrLHSbpGhyQyAQTKfYg2KA24yFj51oWjQZ9J1G3bWnl2KrK8ehUjeMEG4IbLG4Ivlwb86k0tTuOLLR7ZBSgm+VTOLsTYZMkQYk2A8tfi3208ap+rt9WipJqlhl219K3tkzEKov7AsQL+wudBmdR1JvStWuJqaRKFkEqiL8N8gWfE3yugsCt788cgAyfgoGmqdwrBF2YpCihAAFzGTOBZQPTcc2H1c3N9eNtoWrUWmpZpJIp6g1G51SI0cbXteKJmsSDiF9N+ACTyRrVNr22KniWGCNY40FlVRYD/8A0nySeSeToJWjRo0Bo0aNAaNGjQGjRo0Bo0aNAaNGjQGjRo0Bo0aNAaNGjQGjRo0Bo0aNAaNGjQGjRo0BpR64gWafb4JBlC85aRCfS/bQsuQ/MA1jieDYXB0aNA2ooAAAsB4A190aNAaNGjQGjRo0H//Z"/>
          <p:cNvSpPr>
            <a:spLocks noChangeAspect="1" noChangeArrowheads="1"/>
          </p:cNvSpPr>
          <p:nvPr/>
        </p:nvSpPr>
        <p:spPr bwMode="auto">
          <a:xfrm>
            <a:off x="1754983" y="-1728788"/>
            <a:ext cx="3336131" cy="39243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40" name="Picture 16" descr="http://i.ytimg.com/vi/bo-IQlctihI/maxresdefault.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549" r="19565"/>
          <a:stretch/>
        </p:blipFill>
        <p:spPr bwMode="auto">
          <a:xfrm>
            <a:off x="548297" y="312738"/>
            <a:ext cx="1435284" cy="1131553"/>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7734426" y="6031635"/>
            <a:ext cx="1641796" cy="369332"/>
          </a:xfrm>
          <a:prstGeom prst="rect">
            <a:avLst/>
          </a:prstGeom>
          <a:noFill/>
        </p:spPr>
        <p:txBody>
          <a:bodyPr wrap="none" rtlCol="0">
            <a:spAutoFit/>
          </a:bodyPr>
          <a:lstStyle/>
          <a:p>
            <a:r>
              <a:rPr lang="es-MX" dirty="0" smtClean="0"/>
              <a:t>Octubre  </a:t>
            </a:r>
            <a:r>
              <a:rPr lang="es-MX" dirty="0"/>
              <a:t>2016</a:t>
            </a:r>
          </a:p>
        </p:txBody>
      </p:sp>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86" y="2267789"/>
            <a:ext cx="1527098" cy="2410793"/>
          </a:xfrm>
          <a:prstGeom prst="rect">
            <a:avLst/>
          </a:prstGeom>
        </p:spPr>
      </p:pic>
      <p:sp>
        <p:nvSpPr>
          <p:cNvPr id="15" name="CuadroTexto 14"/>
          <p:cNvSpPr txBox="1"/>
          <p:nvPr/>
        </p:nvSpPr>
        <p:spPr>
          <a:xfrm>
            <a:off x="3061624" y="723195"/>
            <a:ext cx="5356274" cy="400110"/>
          </a:xfrm>
          <a:prstGeom prst="rect">
            <a:avLst/>
          </a:prstGeom>
          <a:noFill/>
        </p:spPr>
        <p:txBody>
          <a:bodyPr wrap="none" rtlCol="0">
            <a:spAutoFit/>
          </a:bodyPr>
          <a:lstStyle/>
          <a:p>
            <a:r>
              <a:rPr lang="es-MX" sz="2000" b="1" dirty="0" smtClean="0">
                <a:latin typeface="Arial Black" panose="020B0A04020102020204" pitchFamily="34" charset="0"/>
                <a:cs typeface="Arial" panose="020B0604020202020204" pitchFamily="34" charset="0"/>
              </a:rPr>
              <a:t>FACULTAD DE CIENCIAS AGRÍCOLAS</a:t>
            </a:r>
            <a:endParaRPr lang="es-MX" sz="2000" b="1" dirty="0">
              <a:latin typeface="Arial Black" panose="020B0A04020102020204" pitchFamily="34" charset="0"/>
              <a:cs typeface="Arial" panose="020B0604020202020204" pitchFamily="34" charset="0"/>
            </a:endParaRPr>
          </a:p>
        </p:txBody>
      </p:sp>
      <p:sp>
        <p:nvSpPr>
          <p:cNvPr id="17" name="Rectángulo 16"/>
          <p:cNvSpPr/>
          <p:nvPr/>
        </p:nvSpPr>
        <p:spPr>
          <a:xfrm>
            <a:off x="3815196" y="2070467"/>
            <a:ext cx="3420616" cy="369332"/>
          </a:xfrm>
          <a:prstGeom prst="rect">
            <a:avLst/>
          </a:prstGeom>
        </p:spPr>
        <p:txBody>
          <a:bodyPr wrap="none">
            <a:spAutoFit/>
          </a:bodyPr>
          <a:lstStyle/>
          <a:p>
            <a:r>
              <a:rPr lang="es-MX" b="1" dirty="0" smtClean="0">
                <a:highlight>
                  <a:srgbClr val="FFFF00"/>
                </a:highlight>
                <a:latin typeface="Arial" panose="020B0604020202020204" pitchFamily="34" charset="0"/>
                <a:ea typeface="Times New Roman" panose="02020603050405020304" pitchFamily="18" charset="0"/>
              </a:rPr>
              <a:t>LA COMPETENCIA LECTORA</a:t>
            </a:r>
            <a:endParaRPr lang="es-MX" b="1" dirty="0"/>
          </a:p>
        </p:txBody>
      </p:sp>
      <p:sp>
        <p:nvSpPr>
          <p:cNvPr id="18" name="Rectángulo 17"/>
          <p:cNvSpPr/>
          <p:nvPr/>
        </p:nvSpPr>
        <p:spPr>
          <a:xfrm>
            <a:off x="2667105" y="2562817"/>
            <a:ext cx="5420074" cy="461665"/>
          </a:xfrm>
          <a:prstGeom prst="rect">
            <a:avLst/>
          </a:prstGeom>
          <a:solidFill>
            <a:srgbClr val="FFFF00"/>
          </a:solidFill>
          <a:effectLst>
            <a:softEdge rad="63500"/>
          </a:effectLst>
        </p:spPr>
        <p:txBody>
          <a:bodyPr wrap="none">
            <a:spAutoFit/>
          </a:bodyPr>
          <a:lstStyle/>
          <a:p>
            <a:pPr marL="342900" lvl="0" indent="-342900" algn="just">
              <a:spcBef>
                <a:spcPts val="300"/>
              </a:spcBef>
              <a:spcAft>
                <a:spcPts val="300"/>
              </a:spcAft>
              <a:buFont typeface="Symbol" panose="05050102010706020507" pitchFamily="18" charset="2"/>
              <a:buChar char=""/>
            </a:pPr>
            <a:r>
              <a:rPr lang="es-ES" sz="2400" b="1" i="1" dirty="0">
                <a:highlight>
                  <a:srgbClr val="FFFF00"/>
                </a:highlight>
                <a:latin typeface="Arial" panose="020B0604020202020204" pitchFamily="34" charset="0"/>
                <a:ea typeface="Batang"/>
              </a:rPr>
              <a:t>Procesos cognitivos de la lectura</a:t>
            </a:r>
            <a:endParaRPr lang="es-MX" sz="2800" b="1" i="1" dirty="0">
              <a:effectLst/>
              <a:latin typeface="Times New Roman" panose="02020603050405020304" pitchFamily="18" charset="0"/>
              <a:ea typeface="Times New Roman" panose="02020603050405020304" pitchFamily="18" charset="0"/>
            </a:endParaRPr>
          </a:p>
        </p:txBody>
      </p:sp>
      <p:pic>
        <p:nvPicPr>
          <p:cNvPr id="16" name="Imagen 15"/>
          <p:cNvPicPr>
            <a:picLocks noChangeAspect="1"/>
          </p:cNvPicPr>
          <p:nvPr/>
        </p:nvPicPr>
        <p:blipFill>
          <a:blip r:embed="rId4"/>
          <a:stretch>
            <a:fillRect/>
          </a:stretch>
        </p:blipFill>
        <p:spPr>
          <a:xfrm>
            <a:off x="8417898" y="2439799"/>
            <a:ext cx="2066529" cy="2055452"/>
          </a:xfrm>
          <a:prstGeom prst="rect">
            <a:avLst/>
          </a:prstGeom>
          <a:scene3d>
            <a:camera prst="isometricOffAxis2Left"/>
            <a:lightRig rig="threePt" dir="t"/>
          </a:scene3d>
        </p:spPr>
      </p:pic>
    </p:spTree>
    <p:extLst>
      <p:ext uri="{BB962C8B-B14F-4D97-AF65-F5344CB8AC3E}">
        <p14:creationId xmlns:p14="http://schemas.microsoft.com/office/powerpoint/2010/main" val="127101186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50520" y="477487"/>
            <a:ext cx="8574622" cy="655123"/>
          </a:xfrm>
        </p:spPr>
        <p:txBody>
          <a:bodyPr>
            <a:noAutofit/>
          </a:bodyPr>
          <a:lstStyle/>
          <a:p>
            <a:pPr algn="ctr"/>
            <a:r>
              <a:rPr lang="es-MX" sz="3200" b="1" dirty="0" smtClean="0">
                <a:solidFill>
                  <a:srgbClr val="0070C0"/>
                </a:solidFill>
                <a:latin typeface="Arial" panose="020B0604020202020204" pitchFamily="34" charset="0"/>
                <a:cs typeface="Arial" panose="020B0604020202020204" pitchFamily="34" charset="0"/>
              </a:rPr>
              <a:t>PROCESO DE OBSERVACIÓN</a:t>
            </a:r>
            <a:endParaRPr lang="es-MX" sz="3200" b="1" dirty="0">
              <a:solidFill>
                <a:srgbClr val="0070C0"/>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1377748" y="1694928"/>
            <a:ext cx="7720166" cy="3819677"/>
          </a:xfrm>
        </p:spPr>
        <p:txBody>
          <a:bodyPr>
            <a:noAutofit/>
          </a:bodyPr>
          <a:lstStyle/>
          <a:p>
            <a:pPr marL="514350" indent="-514350" algn="just">
              <a:lnSpc>
                <a:spcPct val="160000"/>
              </a:lnSpc>
              <a:buFont typeface="+mj-lt"/>
              <a:buAutoNum type="arabicPeriod"/>
            </a:pPr>
            <a:r>
              <a:rPr lang="es-MX" sz="2400" dirty="0" smtClean="0">
                <a:solidFill>
                  <a:schemeClr val="tx1"/>
                </a:solidFill>
                <a:latin typeface="Arial" panose="020B0604020202020204" pitchFamily="34" charset="0"/>
                <a:cs typeface="Arial" panose="020B0604020202020204" pitchFamily="34" charset="0"/>
              </a:rPr>
              <a:t>Consiste en fijar la atención en un objeto o situación para identificar sus características.</a:t>
            </a:r>
          </a:p>
          <a:p>
            <a:pPr marL="514350" indent="-514350" algn="just">
              <a:lnSpc>
                <a:spcPct val="160000"/>
              </a:lnSpc>
              <a:buFont typeface="+mj-lt"/>
              <a:buAutoNum type="arabicPeriod"/>
            </a:pPr>
            <a:r>
              <a:rPr lang="es-MX" sz="2400" dirty="0" smtClean="0">
                <a:solidFill>
                  <a:schemeClr val="tx1"/>
                </a:solidFill>
                <a:latin typeface="Arial" panose="020B0604020202020204" pitchFamily="34" charset="0"/>
                <a:cs typeface="Arial" panose="020B0604020202020204" pitchFamily="34" charset="0"/>
              </a:rPr>
              <a:t>A cada característica corresponde una variable.</a:t>
            </a:r>
          </a:p>
          <a:p>
            <a:pPr marL="514350" indent="-514350" algn="just">
              <a:lnSpc>
                <a:spcPct val="160000"/>
              </a:lnSpc>
              <a:buFont typeface="+mj-lt"/>
              <a:buAutoNum type="arabicPeriod"/>
            </a:pPr>
            <a:r>
              <a:rPr lang="es-MX" sz="2400" dirty="0" smtClean="0">
                <a:solidFill>
                  <a:schemeClr val="tx1"/>
                </a:solidFill>
                <a:latin typeface="Arial" panose="020B0604020202020204" pitchFamily="34" charset="0"/>
                <a:cs typeface="Arial" panose="020B0604020202020204" pitchFamily="34" charset="0"/>
              </a:rPr>
              <a:t>Las variables utilizadas dependen del propósito de la observación.</a:t>
            </a:r>
          </a:p>
          <a:p>
            <a:pPr marL="514350" indent="-514350" algn="just">
              <a:lnSpc>
                <a:spcPct val="160000"/>
              </a:lnSpc>
              <a:buFont typeface="+mj-lt"/>
              <a:buAutoNum type="arabicPeriod"/>
            </a:pPr>
            <a:r>
              <a:rPr lang="es-MX" sz="2400" dirty="0" smtClean="0">
                <a:solidFill>
                  <a:schemeClr val="tx1"/>
                </a:solidFill>
                <a:latin typeface="Arial" panose="020B0604020202020204" pitchFamily="34" charset="0"/>
                <a:cs typeface="Arial" panose="020B0604020202020204" pitchFamily="34" charset="0"/>
              </a:rPr>
              <a:t>Una característica es un rasgo propio del objeto o situación.</a:t>
            </a:r>
            <a:endParaRPr lang="es-MX" sz="2400" dirty="0">
              <a:solidFill>
                <a:schemeClr val="tx1"/>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9525142" y="2295078"/>
            <a:ext cx="1743075" cy="2619375"/>
          </a:xfrm>
          <a:prstGeom prst="rect">
            <a:avLst/>
          </a:prstGeom>
          <a:effectLst>
            <a:softEdge rad="31750"/>
          </a:effectLst>
        </p:spPr>
      </p:pic>
      <p:pic>
        <p:nvPicPr>
          <p:cNvPr id="6" name="Imagen 5"/>
          <p:cNvPicPr>
            <a:picLocks noChangeAspect="1"/>
          </p:cNvPicPr>
          <p:nvPr/>
        </p:nvPicPr>
        <p:blipFill>
          <a:blip r:embed="rId3"/>
          <a:stretch>
            <a:fillRect/>
          </a:stretch>
        </p:blipFill>
        <p:spPr>
          <a:xfrm>
            <a:off x="5237831" y="5642263"/>
            <a:ext cx="1895042" cy="1111827"/>
          </a:xfrm>
          <a:prstGeom prst="rect">
            <a:avLst/>
          </a:prstGeom>
        </p:spPr>
      </p:pic>
      <p:pic>
        <p:nvPicPr>
          <p:cNvPr id="7" name="Imagen 6"/>
          <p:cNvPicPr>
            <a:picLocks noChangeAspect="1"/>
          </p:cNvPicPr>
          <p:nvPr/>
        </p:nvPicPr>
        <p:blipFill>
          <a:blip r:embed="rId4"/>
          <a:stretch>
            <a:fillRect/>
          </a:stretch>
        </p:blipFill>
        <p:spPr>
          <a:xfrm>
            <a:off x="238990" y="446183"/>
            <a:ext cx="1970809" cy="1248745"/>
          </a:xfrm>
          <a:prstGeom prst="rect">
            <a:avLst/>
          </a:prstGeom>
          <a:scene3d>
            <a:camera prst="isometricOffAxis1Right"/>
            <a:lightRig rig="threePt" dir="t"/>
          </a:scene3d>
        </p:spPr>
      </p:pic>
    </p:spTree>
    <p:extLst>
      <p:ext uri="{BB962C8B-B14F-4D97-AF65-F5344CB8AC3E}">
        <p14:creationId xmlns:p14="http://schemas.microsoft.com/office/powerpoint/2010/main" val="21649791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12465" y="253340"/>
            <a:ext cx="8574622" cy="827315"/>
          </a:xfrm>
        </p:spPr>
        <p:txBody>
          <a:bodyPr>
            <a:noAutofit/>
          </a:bodyPr>
          <a:lstStyle/>
          <a:p>
            <a:pPr algn="ctr"/>
            <a:r>
              <a:rPr lang="es-MX" sz="3200" b="1" dirty="0" smtClean="0">
                <a:solidFill>
                  <a:schemeClr val="tx1"/>
                </a:solidFill>
                <a:latin typeface="Arial" panose="020B0604020202020204" pitchFamily="34" charset="0"/>
                <a:cs typeface="Arial" panose="020B0604020202020204" pitchFamily="34" charset="0"/>
              </a:rPr>
              <a:t>Estrategia de observación</a:t>
            </a:r>
            <a:endParaRPr lang="es-MX" sz="3200" b="1" dirty="0">
              <a:solidFill>
                <a:schemeClr val="tx1"/>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1461161" y="1421301"/>
            <a:ext cx="8147394" cy="3819677"/>
          </a:xfrm>
        </p:spPr>
        <p:txBody>
          <a:bodyPr>
            <a:noAutofit/>
          </a:bodyPr>
          <a:lstStyle/>
          <a:p>
            <a:pPr marL="514350" indent="-514350" algn="just">
              <a:lnSpc>
                <a:spcPct val="210000"/>
              </a:lnSpc>
              <a:buAutoNum type="arabicPeriod"/>
            </a:pPr>
            <a:r>
              <a:rPr lang="es-MX" sz="2400" dirty="0" smtClean="0">
                <a:solidFill>
                  <a:schemeClr val="tx1"/>
                </a:solidFill>
                <a:latin typeface="Arial" panose="020B0604020202020204" pitchFamily="34" charset="0"/>
                <a:cs typeface="Arial" panose="020B0604020202020204" pitchFamily="34" charset="0"/>
              </a:rPr>
              <a:t>Definir el propósito de la observación.</a:t>
            </a:r>
          </a:p>
          <a:p>
            <a:pPr marL="514350" indent="-514350" algn="just">
              <a:lnSpc>
                <a:spcPct val="210000"/>
              </a:lnSpc>
              <a:buAutoNum type="arabicPeriod"/>
            </a:pPr>
            <a:r>
              <a:rPr lang="es-MX" sz="2400" dirty="0" smtClean="0">
                <a:solidFill>
                  <a:schemeClr val="tx1"/>
                </a:solidFill>
                <a:latin typeface="Arial" panose="020B0604020202020204" pitchFamily="34" charset="0"/>
                <a:cs typeface="Arial" panose="020B0604020202020204" pitchFamily="34" charset="0"/>
              </a:rPr>
              <a:t>Seleccionar las variables de acuerdo con el propósito.</a:t>
            </a:r>
          </a:p>
          <a:p>
            <a:pPr marL="514350" indent="-514350" algn="just">
              <a:buAutoNum type="arabicPeriod"/>
            </a:pPr>
            <a:r>
              <a:rPr lang="es-MX" sz="2400" dirty="0" smtClean="0">
                <a:solidFill>
                  <a:schemeClr val="tx1"/>
                </a:solidFill>
                <a:latin typeface="Arial" panose="020B0604020202020204" pitchFamily="34" charset="0"/>
                <a:cs typeface="Arial" panose="020B0604020202020204" pitchFamily="34" charset="0"/>
              </a:rPr>
              <a:t>Identificar las características del objeto o situación, de acuerdo con las variables seleccionadas.</a:t>
            </a:r>
          </a:p>
          <a:p>
            <a:pPr marL="514350" indent="-514350" algn="just">
              <a:lnSpc>
                <a:spcPct val="210000"/>
              </a:lnSpc>
              <a:buAutoNum type="arabicPeriod"/>
            </a:pPr>
            <a:r>
              <a:rPr lang="es-MX" sz="2400" dirty="0" smtClean="0">
                <a:solidFill>
                  <a:schemeClr val="tx1"/>
                </a:solidFill>
                <a:latin typeface="Arial" panose="020B0604020202020204" pitchFamily="34" charset="0"/>
                <a:cs typeface="Arial" panose="020B0604020202020204" pitchFamily="34" charset="0"/>
              </a:rPr>
              <a:t>Verificar la información que se genere.</a:t>
            </a:r>
            <a:endParaRPr lang="es-MX" sz="2400" dirty="0">
              <a:solidFill>
                <a:schemeClr val="tx1"/>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8187603" y="497376"/>
            <a:ext cx="2466975" cy="1847850"/>
          </a:xfrm>
          <a:prstGeom prst="rect">
            <a:avLst/>
          </a:prstGeom>
          <a:scene3d>
            <a:camera prst="isometricOffAxis2Left"/>
            <a:lightRig rig="threePt" dir="t"/>
          </a:scene3d>
        </p:spPr>
      </p:pic>
      <p:pic>
        <p:nvPicPr>
          <p:cNvPr id="6" name="Imagen 5"/>
          <p:cNvPicPr>
            <a:picLocks noChangeAspect="1"/>
          </p:cNvPicPr>
          <p:nvPr/>
        </p:nvPicPr>
        <p:blipFill>
          <a:blip r:embed="rId3"/>
          <a:stretch>
            <a:fillRect/>
          </a:stretch>
        </p:blipFill>
        <p:spPr>
          <a:xfrm>
            <a:off x="144974" y="253340"/>
            <a:ext cx="2344016" cy="1392310"/>
          </a:xfrm>
          <a:prstGeom prst="rect">
            <a:avLst/>
          </a:prstGeom>
          <a:scene3d>
            <a:camera prst="isometricOffAxis1Right"/>
            <a:lightRig rig="threePt" dir="t"/>
          </a:scene3d>
        </p:spPr>
      </p:pic>
      <p:pic>
        <p:nvPicPr>
          <p:cNvPr id="8" name="Imagen 7"/>
          <p:cNvPicPr>
            <a:picLocks noChangeAspect="1"/>
          </p:cNvPicPr>
          <p:nvPr/>
        </p:nvPicPr>
        <p:blipFill>
          <a:blip r:embed="rId4"/>
          <a:stretch>
            <a:fillRect/>
          </a:stretch>
        </p:blipFill>
        <p:spPr>
          <a:xfrm>
            <a:off x="7263677" y="4289131"/>
            <a:ext cx="2628900" cy="1743075"/>
          </a:xfrm>
          <a:prstGeom prst="rect">
            <a:avLst/>
          </a:prstGeom>
          <a:scene3d>
            <a:camera prst="isometricOffAxis2Left"/>
            <a:lightRig rig="threePt" dir="t"/>
          </a:scene3d>
        </p:spPr>
      </p:pic>
      <p:pic>
        <p:nvPicPr>
          <p:cNvPr id="9" name="Imagen 8"/>
          <p:cNvPicPr>
            <a:picLocks noChangeAspect="1"/>
          </p:cNvPicPr>
          <p:nvPr/>
        </p:nvPicPr>
        <p:blipFill>
          <a:blip r:embed="rId5"/>
          <a:stretch>
            <a:fillRect/>
          </a:stretch>
        </p:blipFill>
        <p:spPr>
          <a:xfrm>
            <a:off x="407335" y="4821381"/>
            <a:ext cx="1410260" cy="1882770"/>
          </a:xfrm>
          <a:prstGeom prst="rect">
            <a:avLst/>
          </a:prstGeom>
        </p:spPr>
      </p:pic>
    </p:spTree>
    <p:extLst>
      <p:ext uri="{BB962C8B-B14F-4D97-AF65-F5344CB8AC3E}">
        <p14:creationId xmlns:p14="http://schemas.microsoft.com/office/powerpoint/2010/main" val="9070127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11575" y="716478"/>
            <a:ext cx="8574622" cy="821378"/>
          </a:xfrm>
        </p:spPr>
        <p:txBody>
          <a:bodyPr>
            <a:noAutofit/>
          </a:bodyPr>
          <a:lstStyle/>
          <a:p>
            <a:pPr algn="ctr"/>
            <a:r>
              <a:rPr lang="es-MX" sz="4000" b="1" dirty="0" smtClean="0">
                <a:solidFill>
                  <a:schemeClr val="tx1"/>
                </a:solidFill>
                <a:latin typeface="Arial" panose="020B0604020202020204" pitchFamily="34" charset="0"/>
                <a:cs typeface="Arial" panose="020B0604020202020204" pitchFamily="34" charset="0"/>
              </a:rPr>
              <a:t>Etapas de cierre en la </a:t>
            </a:r>
            <a:br>
              <a:rPr lang="es-MX" sz="4000" b="1" dirty="0" smtClean="0">
                <a:solidFill>
                  <a:schemeClr val="tx1"/>
                </a:solidFill>
                <a:latin typeface="Arial" panose="020B0604020202020204" pitchFamily="34" charset="0"/>
                <a:cs typeface="Arial" panose="020B0604020202020204" pitchFamily="34" charset="0"/>
              </a:rPr>
            </a:br>
            <a:r>
              <a:rPr lang="es-MX" sz="4000" b="1" dirty="0" smtClean="0">
                <a:solidFill>
                  <a:schemeClr val="tx1"/>
                </a:solidFill>
                <a:latin typeface="Arial" panose="020B0604020202020204" pitchFamily="34" charset="0"/>
                <a:cs typeface="Arial" panose="020B0604020202020204" pitchFamily="34" charset="0"/>
              </a:rPr>
              <a:t>observación</a:t>
            </a:r>
            <a:endParaRPr lang="es-MX" sz="4000" b="1" dirty="0">
              <a:solidFill>
                <a:schemeClr val="tx1"/>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1182939" y="2141737"/>
            <a:ext cx="7720166" cy="3819677"/>
          </a:xfrm>
        </p:spPr>
        <p:txBody>
          <a:bodyPr>
            <a:normAutofit/>
          </a:bodyPr>
          <a:lstStyle/>
          <a:p>
            <a:pPr marL="514350" indent="-514350" algn="just">
              <a:buFont typeface="+mj-lt"/>
              <a:buAutoNum type="arabicPeriod"/>
            </a:pPr>
            <a:r>
              <a:rPr lang="es-MX" sz="2800" dirty="0" smtClean="0">
                <a:solidFill>
                  <a:schemeClr val="tx1"/>
                </a:solidFill>
                <a:latin typeface="Arial" panose="020B0604020202020204" pitchFamily="34" charset="0"/>
                <a:cs typeface="Arial" panose="020B0604020202020204" pitchFamily="34" charset="0"/>
              </a:rPr>
              <a:t>Respuesta a la utilidad que tiene el proceso de observación para el análisis de la información.</a:t>
            </a:r>
          </a:p>
          <a:p>
            <a:pPr marL="514350" indent="-514350" algn="just">
              <a:buFont typeface="+mj-lt"/>
              <a:buAutoNum type="arabicPeriod"/>
            </a:pPr>
            <a:endParaRPr lang="es-MX" sz="2800" dirty="0">
              <a:solidFill>
                <a:schemeClr val="tx1"/>
              </a:solidFill>
              <a:latin typeface="Arial" panose="020B0604020202020204" pitchFamily="34" charset="0"/>
              <a:cs typeface="Arial" panose="020B0604020202020204" pitchFamily="34" charset="0"/>
            </a:endParaRPr>
          </a:p>
          <a:p>
            <a:pPr marL="514350" indent="-514350" algn="just">
              <a:buFont typeface="+mj-lt"/>
              <a:buAutoNum type="arabicPeriod"/>
            </a:pPr>
            <a:r>
              <a:rPr lang="es-MX" sz="2800" dirty="0" smtClean="0">
                <a:solidFill>
                  <a:schemeClr val="tx1"/>
                </a:solidFill>
                <a:latin typeface="Arial" panose="020B0604020202020204" pitchFamily="34" charset="0"/>
                <a:cs typeface="Arial" panose="020B0604020202020204" pitchFamily="34" charset="0"/>
              </a:rPr>
              <a:t>Respuesta a la manera en que ayuda el uso del diagrama o patrón de organización en el análisis de la información y en la elaboración de un escrito.</a:t>
            </a:r>
            <a:endParaRPr lang="es-MX" sz="2800" dirty="0">
              <a:solidFill>
                <a:schemeClr val="tx1"/>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8238259" y="716478"/>
            <a:ext cx="3238500" cy="1409700"/>
          </a:xfrm>
          <a:prstGeom prst="rect">
            <a:avLst/>
          </a:prstGeom>
        </p:spPr>
      </p:pic>
      <p:pic>
        <p:nvPicPr>
          <p:cNvPr id="6" name="Imagen 5"/>
          <p:cNvPicPr>
            <a:picLocks noChangeAspect="1"/>
          </p:cNvPicPr>
          <p:nvPr/>
        </p:nvPicPr>
        <p:blipFill>
          <a:blip r:embed="rId3"/>
          <a:stretch>
            <a:fillRect/>
          </a:stretch>
        </p:blipFill>
        <p:spPr>
          <a:xfrm>
            <a:off x="6296891" y="5452231"/>
            <a:ext cx="2974830" cy="1315281"/>
          </a:xfrm>
          <a:prstGeom prst="rect">
            <a:avLst/>
          </a:prstGeom>
        </p:spPr>
      </p:pic>
      <p:pic>
        <p:nvPicPr>
          <p:cNvPr id="7" name="Imagen 6"/>
          <p:cNvPicPr>
            <a:picLocks noChangeAspect="1"/>
          </p:cNvPicPr>
          <p:nvPr/>
        </p:nvPicPr>
        <p:blipFill>
          <a:blip r:embed="rId4"/>
          <a:stretch>
            <a:fillRect/>
          </a:stretch>
        </p:blipFill>
        <p:spPr>
          <a:xfrm>
            <a:off x="241317" y="642819"/>
            <a:ext cx="2089818" cy="1385640"/>
          </a:xfrm>
          <a:prstGeom prst="rect">
            <a:avLst/>
          </a:prstGeom>
          <a:scene3d>
            <a:camera prst="isometricOffAxis1Right"/>
            <a:lightRig rig="threePt" dir="t"/>
          </a:scene3d>
        </p:spPr>
      </p:pic>
    </p:spTree>
    <p:extLst>
      <p:ext uri="{BB962C8B-B14F-4D97-AF65-F5344CB8AC3E}">
        <p14:creationId xmlns:p14="http://schemas.microsoft.com/office/powerpoint/2010/main" val="15685177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11329" y="847106"/>
            <a:ext cx="8915399" cy="3735284"/>
          </a:xfrm>
        </p:spPr>
        <p:txBody>
          <a:bodyPr>
            <a:noAutofit/>
          </a:bodyPr>
          <a:lstStyle/>
          <a:p>
            <a:pPr algn="ctr"/>
            <a:r>
              <a:rPr lang="es-MX" sz="4800" b="1" dirty="0" smtClean="0">
                <a:solidFill>
                  <a:srgbClr val="0070C0"/>
                </a:solidFill>
              </a:rPr>
              <a:t/>
            </a:r>
            <a:br>
              <a:rPr lang="es-MX" sz="4800" b="1" dirty="0" smtClean="0">
                <a:solidFill>
                  <a:srgbClr val="0070C0"/>
                </a:solidFill>
              </a:rPr>
            </a:br>
            <a:r>
              <a:rPr lang="es-MX" sz="4800" b="1" dirty="0" smtClean="0">
                <a:solidFill>
                  <a:srgbClr val="0070C0"/>
                </a:solidFill>
              </a:rPr>
              <a:t/>
            </a:r>
            <a:br>
              <a:rPr lang="es-MX" sz="4800" b="1" dirty="0" smtClean="0">
                <a:solidFill>
                  <a:srgbClr val="0070C0"/>
                </a:solidFill>
              </a:rPr>
            </a:br>
            <a:r>
              <a:rPr lang="es-MX" sz="4800" b="1" dirty="0" smtClean="0">
                <a:solidFill>
                  <a:srgbClr val="0070C0"/>
                </a:solidFill>
              </a:rPr>
              <a:t/>
            </a:r>
            <a:br>
              <a:rPr lang="es-MX" sz="4800" b="1" dirty="0" smtClean="0">
                <a:solidFill>
                  <a:srgbClr val="0070C0"/>
                </a:solidFill>
              </a:rPr>
            </a:br>
            <a:r>
              <a:rPr lang="es-MX" sz="4800" b="1" dirty="0" smtClean="0">
                <a:solidFill>
                  <a:srgbClr val="0070C0"/>
                </a:solidFill>
              </a:rPr>
              <a:t/>
            </a:r>
            <a:br>
              <a:rPr lang="es-MX" sz="4800" b="1" dirty="0" smtClean="0">
                <a:solidFill>
                  <a:srgbClr val="0070C0"/>
                </a:solidFill>
              </a:rPr>
            </a:br>
            <a:r>
              <a:rPr lang="es-MX" sz="4800" b="1" dirty="0" smtClean="0">
                <a:solidFill>
                  <a:srgbClr val="0070C0"/>
                </a:solidFill>
              </a:rPr>
              <a:t>Comparación </a:t>
            </a:r>
            <a:r>
              <a:rPr lang="es-MX" sz="4800" b="1" dirty="0">
                <a:solidFill>
                  <a:srgbClr val="0070C0"/>
                </a:solidFill>
              </a:rPr>
              <a:t>y </a:t>
            </a:r>
            <a:r>
              <a:rPr lang="es-MX" sz="4800" b="1" dirty="0" smtClean="0">
                <a:solidFill>
                  <a:srgbClr val="0070C0"/>
                </a:solidFill>
              </a:rPr>
              <a:t>relación como </a:t>
            </a:r>
            <a:r>
              <a:rPr lang="es-MX" sz="4000" b="1" dirty="0"/>
              <a:t/>
            </a:r>
            <a:br>
              <a:rPr lang="es-MX" sz="4000" b="1" dirty="0"/>
            </a:br>
            <a:r>
              <a:rPr lang="es-MX" sz="4800" b="1" dirty="0" smtClean="0">
                <a:solidFill>
                  <a:srgbClr val="0070C0"/>
                </a:solidFill>
              </a:rPr>
              <a:t>Estrategias cognitivas en el proceso lector</a:t>
            </a:r>
            <a:br>
              <a:rPr lang="es-MX" sz="4800" b="1" dirty="0" smtClean="0">
                <a:solidFill>
                  <a:srgbClr val="0070C0"/>
                </a:solidFill>
              </a:rPr>
            </a:br>
            <a:r>
              <a:rPr lang="es-MX" sz="4800" b="1" dirty="0" smtClean="0">
                <a:solidFill>
                  <a:srgbClr val="0070C0"/>
                </a:solidFill>
              </a:rPr>
              <a:t> </a:t>
            </a:r>
            <a:r>
              <a:rPr lang="es-MX" sz="4000" b="1" dirty="0" smtClean="0"/>
              <a:t/>
            </a:r>
            <a:br>
              <a:rPr lang="es-MX" sz="4000" b="1" dirty="0" smtClean="0"/>
            </a:br>
            <a:r>
              <a:rPr lang="es-MX" sz="4000" b="1" dirty="0"/>
              <a:t>	</a:t>
            </a:r>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73969" y="3479825"/>
            <a:ext cx="2732920" cy="2778469"/>
          </a:xfrm>
          <a:prstGeom prst="rect">
            <a:avLst/>
          </a:prstGeom>
        </p:spPr>
      </p:pic>
    </p:spTree>
    <p:extLst>
      <p:ext uri="{BB962C8B-B14F-4D97-AF65-F5344CB8AC3E}">
        <p14:creationId xmlns:p14="http://schemas.microsoft.com/office/powerpoint/2010/main" val="11828298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740408" y="688171"/>
            <a:ext cx="4624792" cy="769441"/>
          </a:xfrm>
          <a:prstGeom prst="rect">
            <a:avLst/>
          </a:prstGeom>
          <a:effectLst>
            <a:glow rad="228600">
              <a:schemeClr val="accent4">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a:spAutoFit/>
          </a:bodyPr>
          <a:lstStyle/>
          <a:p>
            <a:pPr algn="ctr"/>
            <a:r>
              <a:rPr lang="es-MX" sz="4400" b="1" dirty="0" smtClean="0">
                <a:latin typeface="Arial" panose="020B0604020202020204" pitchFamily="34" charset="0"/>
                <a:cs typeface="Arial" panose="020B0604020202020204" pitchFamily="34" charset="0"/>
              </a:rPr>
              <a:t>COMPARACIÓN </a:t>
            </a:r>
            <a:endParaRPr lang="es-MX" sz="4400" dirty="0"/>
          </a:p>
        </p:txBody>
      </p:sp>
      <p:sp>
        <p:nvSpPr>
          <p:cNvPr id="5" name="CuadroTexto 4"/>
          <p:cNvSpPr txBox="1"/>
          <p:nvPr/>
        </p:nvSpPr>
        <p:spPr>
          <a:xfrm>
            <a:off x="1756063" y="2441863"/>
            <a:ext cx="7076209" cy="2308324"/>
          </a:xfrm>
          <a:prstGeom prst="rect">
            <a:avLst/>
          </a:prstGeom>
          <a:noFill/>
        </p:spPr>
        <p:txBody>
          <a:bodyPr wrap="square" rtlCol="0">
            <a:spAutoFit/>
          </a:bodyPr>
          <a:lstStyle/>
          <a:p>
            <a:pPr algn="just">
              <a:lnSpc>
                <a:spcPct val="150000"/>
              </a:lnSpc>
            </a:pPr>
            <a:r>
              <a:rPr lang="es-MX" sz="2400" dirty="0" smtClean="0">
                <a:latin typeface="Arial" panose="020B0604020202020204" pitchFamily="34" charset="0"/>
                <a:cs typeface="Arial" panose="020B0604020202020204" pitchFamily="34" charset="0"/>
              </a:rPr>
              <a:t>La comparación es un proceso básico que constituye el paso previo para establecer relaciones entre pares de características de objetos o situaciones. </a:t>
            </a:r>
            <a:endParaRPr lang="es-MX" sz="2400" dirty="0">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2"/>
          <a:stretch>
            <a:fillRect/>
          </a:stretch>
        </p:blipFill>
        <p:spPr>
          <a:xfrm>
            <a:off x="5922818" y="4615728"/>
            <a:ext cx="2590800" cy="1762125"/>
          </a:xfrm>
          <a:prstGeom prst="rect">
            <a:avLst/>
          </a:prstGeom>
        </p:spPr>
      </p:pic>
      <p:pic>
        <p:nvPicPr>
          <p:cNvPr id="7" name="Imagen 6"/>
          <p:cNvPicPr>
            <a:picLocks noChangeAspect="1"/>
          </p:cNvPicPr>
          <p:nvPr/>
        </p:nvPicPr>
        <p:blipFill>
          <a:blip r:embed="rId3"/>
          <a:stretch>
            <a:fillRect/>
          </a:stretch>
        </p:blipFill>
        <p:spPr>
          <a:xfrm>
            <a:off x="322118" y="688171"/>
            <a:ext cx="2297257" cy="1528720"/>
          </a:xfrm>
          <a:prstGeom prst="rect">
            <a:avLst/>
          </a:prstGeom>
          <a:scene3d>
            <a:camera prst="isometricOffAxis1Right"/>
            <a:lightRig rig="threePt" dir="t"/>
          </a:scene3d>
        </p:spPr>
      </p:pic>
      <p:pic>
        <p:nvPicPr>
          <p:cNvPr id="8" name="Imagen 7"/>
          <p:cNvPicPr>
            <a:picLocks noChangeAspect="1"/>
          </p:cNvPicPr>
          <p:nvPr/>
        </p:nvPicPr>
        <p:blipFill>
          <a:blip r:embed="rId4"/>
          <a:stretch>
            <a:fillRect/>
          </a:stretch>
        </p:blipFill>
        <p:spPr>
          <a:xfrm>
            <a:off x="8438716" y="514133"/>
            <a:ext cx="2276475" cy="2009775"/>
          </a:xfrm>
          <a:prstGeom prst="rect">
            <a:avLst/>
          </a:prstGeom>
        </p:spPr>
      </p:pic>
    </p:spTree>
    <p:extLst>
      <p:ext uri="{BB962C8B-B14F-4D97-AF65-F5344CB8AC3E}">
        <p14:creationId xmlns:p14="http://schemas.microsoft.com/office/powerpoint/2010/main" val="23354044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66400" y="1860298"/>
            <a:ext cx="8915399" cy="561109"/>
          </a:xfrm>
          <a:ln>
            <a:noFill/>
          </a:ln>
        </p:spPr>
        <p:style>
          <a:lnRef idx="2">
            <a:schemeClr val="accent2"/>
          </a:lnRef>
          <a:fillRef idx="1">
            <a:schemeClr val="lt1"/>
          </a:fillRef>
          <a:effectRef idx="0">
            <a:schemeClr val="accent2"/>
          </a:effectRef>
          <a:fontRef idx="minor">
            <a:schemeClr val="dk1"/>
          </a:fontRef>
        </p:style>
        <p:txBody>
          <a:bodyPr>
            <a:noAutofit/>
          </a:bodyPr>
          <a:lstStyle/>
          <a:p>
            <a:pPr algn="ctr"/>
            <a:r>
              <a:rPr lang="es-MX" sz="3600" b="1" dirty="0" smtClean="0">
                <a:solidFill>
                  <a:schemeClr val="tx1"/>
                </a:solidFill>
                <a:latin typeface="Arial" panose="020B0604020202020204" pitchFamily="34" charset="0"/>
                <a:cs typeface="Arial" panose="020B0604020202020204" pitchFamily="34" charset="0"/>
              </a:rPr>
              <a:t/>
            </a:r>
            <a:br>
              <a:rPr lang="es-MX" sz="3600" b="1" dirty="0" smtClean="0">
                <a:solidFill>
                  <a:schemeClr val="tx1"/>
                </a:solidFill>
                <a:latin typeface="Arial" panose="020B0604020202020204" pitchFamily="34" charset="0"/>
                <a:cs typeface="Arial" panose="020B0604020202020204" pitchFamily="34" charset="0"/>
              </a:rPr>
            </a:br>
            <a:r>
              <a:rPr lang="es-MX" sz="3600" b="1" dirty="0">
                <a:solidFill>
                  <a:schemeClr val="tx1"/>
                </a:solidFill>
                <a:latin typeface="Arial" panose="020B0604020202020204" pitchFamily="34" charset="0"/>
                <a:cs typeface="Arial" panose="020B0604020202020204" pitchFamily="34" charset="0"/>
              </a:rPr>
              <a:t/>
            </a:r>
            <a:br>
              <a:rPr lang="es-MX" sz="3600" b="1" dirty="0">
                <a:solidFill>
                  <a:schemeClr val="tx1"/>
                </a:solidFill>
                <a:latin typeface="Arial" panose="020B0604020202020204" pitchFamily="34" charset="0"/>
                <a:cs typeface="Arial" panose="020B0604020202020204" pitchFamily="34" charset="0"/>
              </a:rPr>
            </a:br>
            <a:r>
              <a:rPr lang="es-MX" sz="3600" b="1" dirty="0" smtClean="0">
                <a:solidFill>
                  <a:schemeClr val="tx1"/>
                </a:solidFill>
                <a:latin typeface="Arial" panose="020B0604020202020204" pitchFamily="34" charset="0"/>
                <a:cs typeface="Arial" panose="020B0604020202020204" pitchFamily="34" charset="0"/>
              </a:rPr>
              <a:t/>
            </a:r>
            <a:br>
              <a:rPr lang="es-MX" sz="3600" b="1" dirty="0" smtClean="0">
                <a:solidFill>
                  <a:schemeClr val="tx1"/>
                </a:solidFill>
                <a:latin typeface="Arial" panose="020B0604020202020204" pitchFamily="34" charset="0"/>
                <a:cs typeface="Arial" panose="020B0604020202020204" pitchFamily="34" charset="0"/>
              </a:rPr>
            </a:br>
            <a:r>
              <a:rPr lang="es-MX" sz="3600" b="1" dirty="0" smtClean="0">
                <a:solidFill>
                  <a:schemeClr val="tx1"/>
                </a:solidFill>
                <a:latin typeface="Arial" panose="020B0604020202020204" pitchFamily="34" charset="0"/>
                <a:cs typeface="Arial" panose="020B0604020202020204" pitchFamily="34" charset="0"/>
              </a:rPr>
              <a:t>Propósitos de la Comparación </a:t>
            </a:r>
            <a:r>
              <a:rPr lang="es-MX" sz="4000" b="1" dirty="0" smtClean="0"/>
              <a:t/>
            </a:r>
            <a:br>
              <a:rPr lang="es-MX" sz="4000" b="1" dirty="0" smtClean="0"/>
            </a:br>
            <a:r>
              <a:rPr lang="es-MX" sz="4000" b="1" dirty="0" smtClean="0"/>
              <a:t/>
            </a:r>
            <a:br>
              <a:rPr lang="es-MX" sz="4000" b="1" dirty="0" smtClean="0"/>
            </a:br>
            <a:r>
              <a:rPr lang="es-MX" sz="4000" b="1" dirty="0"/>
              <a:t>	</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406351">
            <a:off x="9152811" y="715726"/>
            <a:ext cx="2255732" cy="1624127"/>
          </a:xfrm>
          <a:prstGeom prst="rect">
            <a:avLst/>
          </a:prstGeom>
        </p:spPr>
      </p:pic>
      <p:sp>
        <p:nvSpPr>
          <p:cNvPr id="5" name="Rectángulo 4"/>
          <p:cNvSpPr/>
          <p:nvPr/>
        </p:nvSpPr>
        <p:spPr>
          <a:xfrm>
            <a:off x="1592784" y="1734290"/>
            <a:ext cx="6834025" cy="3323987"/>
          </a:xfrm>
          <a:prstGeom prst="rect">
            <a:avLst/>
          </a:prstGeom>
        </p:spPr>
        <p:txBody>
          <a:bodyPr wrap="square">
            <a:spAutoFit/>
          </a:bodyPr>
          <a:lstStyle/>
          <a:p>
            <a:pPr marL="457200" indent="-457200" algn="just">
              <a:lnSpc>
                <a:spcPct val="150000"/>
              </a:lnSpc>
              <a:buFont typeface="Wingdings" panose="05000000000000000000" pitchFamily="2" charset="2"/>
              <a:buChar char="v"/>
            </a:pPr>
            <a:r>
              <a:rPr lang="es-MX" sz="2800" dirty="0">
                <a:latin typeface="Arial" panose="020B0604020202020204" pitchFamily="34" charset="0"/>
                <a:cs typeface="Arial" panose="020B0604020202020204" pitchFamily="34" charset="0"/>
              </a:rPr>
              <a:t>La comparación </a:t>
            </a:r>
            <a:r>
              <a:rPr lang="es-MX" sz="2800" dirty="0" smtClean="0">
                <a:latin typeface="Arial" panose="020B0604020202020204" pitchFamily="34" charset="0"/>
                <a:cs typeface="Arial" panose="020B0604020202020204" pitchFamily="34" charset="0"/>
              </a:rPr>
              <a:t>establece </a:t>
            </a:r>
            <a:r>
              <a:rPr lang="es-MX" sz="2800" dirty="0">
                <a:latin typeface="Arial" panose="020B0604020202020204" pitchFamily="34" charset="0"/>
                <a:cs typeface="Arial" panose="020B0604020202020204" pitchFamily="34" charset="0"/>
              </a:rPr>
              <a:t>semejanzas y diferencias entre las características de dos objetos o situaciones, considerando dichas características independientemente.</a:t>
            </a:r>
          </a:p>
        </p:txBody>
      </p:sp>
      <p:pic>
        <p:nvPicPr>
          <p:cNvPr id="6" name="Imagen 5"/>
          <p:cNvPicPr>
            <a:picLocks noChangeAspect="1"/>
          </p:cNvPicPr>
          <p:nvPr/>
        </p:nvPicPr>
        <p:blipFill>
          <a:blip r:embed="rId3"/>
          <a:stretch>
            <a:fillRect/>
          </a:stretch>
        </p:blipFill>
        <p:spPr>
          <a:xfrm>
            <a:off x="5787221" y="4573991"/>
            <a:ext cx="2280102" cy="2011854"/>
          </a:xfrm>
          <a:prstGeom prst="rect">
            <a:avLst/>
          </a:prstGeom>
        </p:spPr>
      </p:pic>
    </p:spTree>
    <p:extLst>
      <p:ext uri="{BB962C8B-B14F-4D97-AF65-F5344CB8AC3E}">
        <p14:creationId xmlns:p14="http://schemas.microsoft.com/office/powerpoint/2010/main" val="40863420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280899" y="3066801"/>
            <a:ext cx="7013864" cy="2170216"/>
          </a:xfrm>
        </p:spPr>
        <p:txBody>
          <a:bodyPr>
            <a:noAutofit/>
          </a:bodyPr>
          <a:lstStyle/>
          <a:p>
            <a:pPr marL="457200" indent="-457200" algn="just">
              <a:lnSpc>
                <a:spcPct val="150000"/>
              </a:lnSpc>
              <a:buFont typeface="Wingdings" panose="05000000000000000000" pitchFamily="2" charset="2"/>
              <a:buChar char="v"/>
            </a:pPr>
            <a:r>
              <a:rPr lang="es-MX" sz="3200" dirty="0" smtClean="0">
                <a:solidFill>
                  <a:schemeClr val="tx1"/>
                </a:solidFill>
                <a:latin typeface="Arial" panose="020B0604020202020204" pitchFamily="34" charset="0"/>
                <a:cs typeface="Arial" panose="020B0604020202020204" pitchFamily="34" charset="0"/>
              </a:rPr>
              <a:t>	I</a:t>
            </a:r>
            <a:r>
              <a:rPr lang="es-MX" sz="2800" dirty="0" smtClean="0">
                <a:solidFill>
                  <a:schemeClr val="tx1"/>
                </a:solidFill>
                <a:latin typeface="Arial" panose="020B0604020202020204" pitchFamily="34" charset="0"/>
                <a:cs typeface="Arial" panose="020B0604020202020204" pitchFamily="34" charset="0"/>
              </a:rPr>
              <a:t>dentificar y especificar, variable por variable las características que hacen que los pares de objetos o situaciones que se comparan sean semejantes o diferentes entre si.</a:t>
            </a:r>
            <a:endParaRPr lang="es-MX" sz="2800" dirty="0">
              <a:latin typeface="Arial" panose="020B0604020202020204" pitchFamily="34" charset="0"/>
              <a:cs typeface="Arial" panose="020B0604020202020204" pitchFamily="34" charset="0"/>
            </a:endParaRPr>
          </a:p>
        </p:txBody>
      </p:sp>
      <p:sp>
        <p:nvSpPr>
          <p:cNvPr id="5" name="Rectángulo 4"/>
          <p:cNvSpPr/>
          <p:nvPr/>
        </p:nvSpPr>
        <p:spPr>
          <a:xfrm>
            <a:off x="2382166" y="844034"/>
            <a:ext cx="5476179" cy="523220"/>
          </a:xfrm>
          <a:prstGeom prst="rect">
            <a:avLst/>
          </a:prstGeom>
        </p:spPr>
        <p:txBody>
          <a:bodyPr wrap="none">
            <a:spAutoFit/>
          </a:bodyPr>
          <a:lstStyle/>
          <a:p>
            <a:r>
              <a:rPr lang="es-MX" sz="2800" b="1" dirty="0">
                <a:latin typeface="Arial" panose="020B0604020202020204" pitchFamily="34" charset="0"/>
                <a:cs typeface="Arial" panose="020B0604020202020204" pitchFamily="34" charset="0"/>
              </a:rPr>
              <a:t>Propósitos de la Comparación </a:t>
            </a:r>
            <a:endParaRPr lang="es-MX" sz="2800" dirty="0"/>
          </a:p>
        </p:txBody>
      </p:sp>
      <p:pic>
        <p:nvPicPr>
          <p:cNvPr id="6" name="Imagen 5"/>
          <p:cNvPicPr>
            <a:picLocks noChangeAspect="1"/>
          </p:cNvPicPr>
          <p:nvPr/>
        </p:nvPicPr>
        <p:blipFill>
          <a:blip r:embed="rId2"/>
          <a:stretch>
            <a:fillRect/>
          </a:stretch>
        </p:blipFill>
        <p:spPr>
          <a:xfrm>
            <a:off x="5556673" y="4791075"/>
            <a:ext cx="2466975" cy="1847850"/>
          </a:xfrm>
          <a:prstGeom prst="rect">
            <a:avLst/>
          </a:prstGeom>
        </p:spPr>
      </p:pic>
      <p:pic>
        <p:nvPicPr>
          <p:cNvPr id="7" name="Imagen 6"/>
          <p:cNvPicPr>
            <a:picLocks noChangeAspect="1"/>
          </p:cNvPicPr>
          <p:nvPr/>
        </p:nvPicPr>
        <p:blipFill>
          <a:blip r:embed="rId3"/>
          <a:stretch>
            <a:fillRect/>
          </a:stretch>
        </p:blipFill>
        <p:spPr>
          <a:xfrm>
            <a:off x="8294763" y="751910"/>
            <a:ext cx="2857500" cy="1600200"/>
          </a:xfrm>
          <a:prstGeom prst="rect">
            <a:avLst/>
          </a:prstGeom>
          <a:scene3d>
            <a:camera prst="isometricOffAxis2Left"/>
            <a:lightRig rig="threePt" dir="t"/>
          </a:scene3d>
        </p:spPr>
      </p:pic>
    </p:spTree>
    <p:extLst>
      <p:ext uri="{BB962C8B-B14F-4D97-AF65-F5344CB8AC3E}">
        <p14:creationId xmlns:p14="http://schemas.microsoft.com/office/powerpoint/2010/main" val="20510130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79216" y="1710542"/>
            <a:ext cx="8915399" cy="925286"/>
          </a:xfrm>
        </p:spPr>
        <p:txBody>
          <a:bodyPr>
            <a:noAutofit/>
          </a:bodyPr>
          <a:lstStyle/>
          <a:p>
            <a:pPr algn="just"/>
            <a:r>
              <a:rPr lang="es-MX" sz="4400" b="1" dirty="0" smtClean="0"/>
              <a:t>Lectura de: </a:t>
            </a:r>
            <a:r>
              <a:rPr lang="es-MX" sz="4000" b="1" dirty="0"/>
              <a:t>	</a:t>
            </a:r>
          </a:p>
        </p:txBody>
      </p:sp>
      <p:sp>
        <p:nvSpPr>
          <p:cNvPr id="3" name="Título 1"/>
          <p:cNvSpPr txBox="1">
            <a:spLocks/>
          </p:cNvSpPr>
          <p:nvPr/>
        </p:nvSpPr>
        <p:spPr>
          <a:xfrm>
            <a:off x="779216" y="2836223"/>
            <a:ext cx="8915399" cy="1371601"/>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s-MX" sz="4000" b="1" dirty="0" smtClean="0">
                <a:solidFill>
                  <a:schemeClr val="tx1"/>
                </a:solidFill>
              </a:rPr>
              <a:t>	Las ventanas de las cosas de </a:t>
            </a:r>
            <a:r>
              <a:rPr lang="es-MX" sz="4000" b="1" dirty="0">
                <a:solidFill>
                  <a:schemeClr val="tx1"/>
                </a:solidFill>
              </a:rPr>
              <a:t>B</a:t>
            </a:r>
            <a:r>
              <a:rPr lang="es-MX" sz="4000" b="1" dirty="0" smtClean="0">
                <a:solidFill>
                  <a:schemeClr val="tx1"/>
                </a:solidFill>
              </a:rPr>
              <a:t>ertha y de Ana</a:t>
            </a:r>
            <a:endParaRPr lang="es-MX" sz="3600" b="1" dirty="0">
              <a:solidFill>
                <a:schemeClr val="tx1"/>
              </a:solidFill>
            </a:endParaRPr>
          </a:p>
        </p:txBody>
      </p:sp>
      <p:sp>
        <p:nvSpPr>
          <p:cNvPr id="4" name="CuadroTexto 3"/>
          <p:cNvSpPr txBox="1"/>
          <p:nvPr/>
        </p:nvSpPr>
        <p:spPr>
          <a:xfrm>
            <a:off x="1143000" y="675409"/>
            <a:ext cx="1980029" cy="646331"/>
          </a:xfrm>
          <a:prstGeom prst="rect">
            <a:avLst/>
          </a:prstGeom>
          <a:noFill/>
        </p:spPr>
        <p:txBody>
          <a:bodyPr wrap="none" rtlCol="0">
            <a:spAutoFit/>
          </a:bodyPr>
          <a:lstStyle/>
          <a:p>
            <a:r>
              <a:rPr lang="es-MX" sz="3600" b="1" dirty="0" smtClean="0">
                <a:latin typeface="Arial" panose="020B0604020202020204" pitchFamily="34" charset="0"/>
                <a:cs typeface="Arial" panose="020B0604020202020204" pitchFamily="34" charset="0"/>
              </a:rPr>
              <a:t>Ejemplo</a:t>
            </a:r>
            <a:endParaRPr lang="es-MX" sz="3600" b="1"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3929496" y="4530003"/>
            <a:ext cx="3086100" cy="1476375"/>
          </a:xfrm>
          <a:prstGeom prst="rect">
            <a:avLst/>
          </a:prstGeom>
        </p:spPr>
      </p:pic>
    </p:spTree>
    <p:extLst>
      <p:ext uri="{BB962C8B-B14F-4D97-AF65-F5344CB8AC3E}">
        <p14:creationId xmlns:p14="http://schemas.microsoft.com/office/powerpoint/2010/main" val="31602751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37647" y="407657"/>
            <a:ext cx="8915399" cy="925286"/>
          </a:xfrm>
        </p:spPr>
        <p:txBody>
          <a:bodyPr>
            <a:noAutofit/>
          </a:bodyPr>
          <a:lstStyle/>
          <a:p>
            <a:pPr algn="l"/>
            <a:r>
              <a:rPr lang="es-MX" sz="2400" b="1" dirty="0" smtClean="0">
                <a:solidFill>
                  <a:schemeClr val="tx1"/>
                </a:solidFill>
                <a:latin typeface="Arial" panose="020B0604020202020204" pitchFamily="34" charset="0"/>
                <a:cs typeface="Arial" panose="020B0604020202020204" pitchFamily="34" charset="0"/>
              </a:rPr>
              <a:t>Ejercicio: Completa los cuadros </a:t>
            </a:r>
            <a:r>
              <a:rPr lang="es-MX" sz="2400" b="1" dirty="0">
                <a:solidFill>
                  <a:schemeClr val="tx1"/>
                </a:solidFill>
                <a:latin typeface="Arial" panose="020B0604020202020204" pitchFamily="34" charset="0"/>
                <a:cs typeface="Arial" panose="020B0604020202020204" pitchFamily="34" charset="0"/>
              </a:rPr>
              <a:t>	</a:t>
            </a:r>
          </a:p>
        </p:txBody>
      </p:sp>
      <p:sp>
        <p:nvSpPr>
          <p:cNvPr id="3" name="Título 1"/>
          <p:cNvSpPr txBox="1">
            <a:spLocks/>
          </p:cNvSpPr>
          <p:nvPr/>
        </p:nvSpPr>
        <p:spPr>
          <a:xfrm>
            <a:off x="737647" y="1774866"/>
            <a:ext cx="8915399" cy="2371107"/>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742950" indent="-742950" algn="just">
              <a:buFont typeface="+mj-lt"/>
              <a:buAutoNum type="arabicPeriod"/>
            </a:pPr>
            <a:r>
              <a:rPr lang="es-MX" sz="3600" dirty="0" smtClean="0">
                <a:solidFill>
                  <a:schemeClr val="tx1"/>
                </a:solidFill>
                <a:latin typeface="Arial" panose="020B0604020202020204" pitchFamily="34" charset="0"/>
                <a:cs typeface="Arial" panose="020B0604020202020204" pitchFamily="34" charset="0"/>
              </a:rPr>
              <a:t>Observa el escrito con respecto a las ventanas de hierro y de aluminio para seleccionar las variables e identificar las características de cada cosa.</a:t>
            </a:r>
            <a:endParaRPr lang="es-MX" sz="3200" dirty="0">
              <a:solidFill>
                <a:schemeClr val="tx1"/>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4652961" y="4228234"/>
            <a:ext cx="2173866" cy="2297257"/>
          </a:xfrm>
          <a:prstGeom prst="rect">
            <a:avLst/>
          </a:prstGeom>
        </p:spPr>
      </p:pic>
    </p:spTree>
    <p:extLst>
      <p:ext uri="{BB962C8B-B14F-4D97-AF65-F5344CB8AC3E}">
        <p14:creationId xmlns:p14="http://schemas.microsoft.com/office/powerpoint/2010/main" val="4985147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737650" y="1703119"/>
            <a:ext cx="8915399" cy="3940628"/>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514350" indent="-514350" algn="just">
              <a:lnSpc>
                <a:spcPct val="150000"/>
              </a:lnSpc>
              <a:buFont typeface="+mj-lt"/>
              <a:buAutoNum type="arabicPeriod" startAt="2"/>
            </a:pPr>
            <a:r>
              <a:rPr lang="es-MX" sz="3200" dirty="0" smtClean="0">
                <a:solidFill>
                  <a:schemeClr val="tx1"/>
                </a:solidFill>
                <a:latin typeface="Arial" panose="020B0604020202020204" pitchFamily="34" charset="0"/>
                <a:cs typeface="Arial" panose="020B0604020202020204" pitchFamily="34" charset="0"/>
              </a:rPr>
              <a:t>Elabora los diagramas de comparación, para visualizar la organización de las ideas.</a:t>
            </a:r>
          </a:p>
          <a:p>
            <a:pPr algn="just">
              <a:lnSpc>
                <a:spcPct val="150000"/>
              </a:lnSpc>
            </a:pPr>
            <a:endParaRPr lang="es-MX" sz="3200" dirty="0">
              <a:solidFill>
                <a:schemeClr val="tx1"/>
              </a:solidFill>
              <a:latin typeface="Arial" panose="020B0604020202020204" pitchFamily="34" charset="0"/>
              <a:cs typeface="Arial" panose="020B0604020202020204" pitchFamily="34" charset="0"/>
            </a:endParaRPr>
          </a:p>
          <a:p>
            <a:pPr algn="just">
              <a:lnSpc>
                <a:spcPct val="150000"/>
              </a:lnSpc>
            </a:pPr>
            <a:r>
              <a:rPr lang="es-MX" sz="3200" dirty="0" smtClean="0">
                <a:solidFill>
                  <a:schemeClr val="tx1"/>
                </a:solidFill>
                <a:latin typeface="Arial" panose="020B0604020202020204" pitchFamily="34" charset="0"/>
                <a:cs typeface="Arial" panose="020B0604020202020204" pitchFamily="34" charset="0"/>
              </a:rPr>
              <a:t>Toma en cuenta todas las semejanzas y diferencias que identifiques.</a:t>
            </a:r>
            <a:endParaRPr lang="es-MX" sz="2800" dirty="0">
              <a:solidFill>
                <a:schemeClr val="tx1"/>
              </a:solidFill>
              <a:latin typeface="Arial" panose="020B0604020202020204" pitchFamily="34" charset="0"/>
              <a:cs typeface="Arial" panose="020B0604020202020204" pitchFamily="34" charset="0"/>
            </a:endParaRPr>
          </a:p>
        </p:txBody>
      </p:sp>
      <p:sp>
        <p:nvSpPr>
          <p:cNvPr id="4" name="Título 1"/>
          <p:cNvSpPr>
            <a:spLocks noGrp="1"/>
          </p:cNvSpPr>
          <p:nvPr>
            <p:ph type="ctrTitle"/>
          </p:nvPr>
        </p:nvSpPr>
        <p:spPr>
          <a:xfrm>
            <a:off x="841558" y="252352"/>
            <a:ext cx="8915399" cy="925286"/>
          </a:xfrm>
        </p:spPr>
        <p:txBody>
          <a:bodyPr>
            <a:noAutofit/>
          </a:bodyPr>
          <a:lstStyle/>
          <a:p>
            <a:pPr algn="l"/>
            <a:r>
              <a:rPr lang="es-MX" sz="2400" b="1" dirty="0" smtClean="0">
                <a:solidFill>
                  <a:schemeClr val="tx1"/>
                </a:solidFill>
                <a:latin typeface="Arial" panose="020B0604020202020204" pitchFamily="34" charset="0"/>
                <a:cs typeface="Arial" panose="020B0604020202020204" pitchFamily="34" charset="0"/>
              </a:rPr>
              <a:t>Ejercicio: Completa los cuadros </a:t>
            </a:r>
            <a:r>
              <a:rPr lang="es-MX" sz="2400" b="1" dirty="0">
                <a:solidFill>
                  <a:schemeClr val="tx1"/>
                </a:solidFill>
                <a:latin typeface="Arial" panose="020B0604020202020204" pitchFamily="34" charset="0"/>
                <a:cs typeface="Arial" panose="020B0604020202020204" pitchFamily="34" charset="0"/>
              </a:rPr>
              <a:t>	</a:t>
            </a:r>
          </a:p>
        </p:txBody>
      </p:sp>
      <p:pic>
        <p:nvPicPr>
          <p:cNvPr id="2" name="Imagen 1"/>
          <p:cNvPicPr>
            <a:picLocks noChangeAspect="1"/>
          </p:cNvPicPr>
          <p:nvPr/>
        </p:nvPicPr>
        <p:blipFill>
          <a:blip r:embed="rId2"/>
          <a:stretch>
            <a:fillRect/>
          </a:stretch>
        </p:blipFill>
        <p:spPr>
          <a:xfrm>
            <a:off x="7707456" y="348963"/>
            <a:ext cx="2762250" cy="1657350"/>
          </a:xfrm>
          <a:prstGeom prst="rect">
            <a:avLst/>
          </a:prstGeom>
        </p:spPr>
      </p:pic>
      <p:pic>
        <p:nvPicPr>
          <p:cNvPr id="5" name="Imagen 4"/>
          <p:cNvPicPr>
            <a:picLocks noChangeAspect="1"/>
          </p:cNvPicPr>
          <p:nvPr/>
        </p:nvPicPr>
        <p:blipFill>
          <a:blip r:embed="rId3"/>
          <a:stretch>
            <a:fillRect/>
          </a:stretch>
        </p:blipFill>
        <p:spPr>
          <a:xfrm>
            <a:off x="6640656" y="4991100"/>
            <a:ext cx="2447925" cy="1721427"/>
          </a:xfrm>
          <a:prstGeom prst="rect">
            <a:avLst/>
          </a:prstGeom>
        </p:spPr>
      </p:pic>
    </p:spTree>
    <p:extLst>
      <p:ext uri="{BB962C8B-B14F-4D97-AF65-F5344CB8AC3E}">
        <p14:creationId xmlns:p14="http://schemas.microsoft.com/office/powerpoint/2010/main" val="37551513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59259" y="769299"/>
            <a:ext cx="5000625" cy="88267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lnSpc>
                <a:spcPct val="107000"/>
              </a:lnSpc>
              <a:spcAft>
                <a:spcPts val="800"/>
              </a:spcAft>
            </a:pPr>
            <a:r>
              <a:rPr lang="es-MX" sz="2400" b="1" i="1" dirty="0">
                <a:latin typeface="Calibri" panose="020F0502020204030204" pitchFamily="34" charset="0"/>
                <a:ea typeface="Calibri" panose="020F0502020204030204" pitchFamily="34" charset="0"/>
                <a:cs typeface="Times New Roman" panose="02020603050405020304" pitchFamily="18" charset="0"/>
              </a:rPr>
              <a:t>GUIÓN EXPLICATIVO PARA EL EMPLEO DEL PRESENTE MATERIAL</a:t>
            </a:r>
          </a:p>
        </p:txBody>
      </p:sp>
      <p:sp>
        <p:nvSpPr>
          <p:cNvPr id="3" name="2 Marcador de contenido"/>
          <p:cNvSpPr txBox="1">
            <a:spLocks/>
          </p:cNvSpPr>
          <p:nvPr/>
        </p:nvSpPr>
        <p:spPr>
          <a:xfrm>
            <a:off x="1995175" y="2172080"/>
            <a:ext cx="7128792" cy="3358421"/>
          </a:xfrm>
          <a:prstGeom prst="rect">
            <a:avLst/>
          </a:prstGeom>
        </p:spPr>
        <p:style>
          <a:lnRef idx="1">
            <a:schemeClr val="accent1"/>
          </a:lnRef>
          <a:fillRef idx="2">
            <a:schemeClr val="accent1"/>
          </a:fillRef>
          <a:effectRef idx="1">
            <a:schemeClr val="accent1"/>
          </a:effectRef>
          <a:fontRef idx="minor">
            <a:schemeClr val="dk1"/>
          </a:fontRef>
        </p:style>
        <p:txBody>
          <a:bodyPr>
            <a:noAutofit/>
          </a:bodyPr>
          <a:lstStyle>
            <a:lvl1pPr marL="342900" indent="-342900" algn="l" rtl="0" eaLnBrk="1" fontAlgn="base" hangingPunct="1">
              <a:spcBef>
                <a:spcPct val="20000"/>
              </a:spcBef>
              <a:spcAft>
                <a:spcPct val="0"/>
              </a:spcAft>
              <a:buChar char="•"/>
              <a:defRPr sz="3200">
                <a:solidFill>
                  <a:schemeClr val="dk1"/>
                </a:solidFill>
                <a:latin typeface="+mn-lt"/>
                <a:ea typeface="+mn-ea"/>
                <a:cs typeface="+mn-cs"/>
              </a:defRPr>
            </a:lvl1pPr>
            <a:lvl2pPr marL="742950" indent="-285750" algn="l" rtl="0" eaLnBrk="1" fontAlgn="base" hangingPunct="1">
              <a:spcBef>
                <a:spcPct val="20000"/>
              </a:spcBef>
              <a:spcAft>
                <a:spcPct val="0"/>
              </a:spcAft>
              <a:buChar char="–"/>
              <a:defRPr sz="2800">
                <a:solidFill>
                  <a:schemeClr val="dk1"/>
                </a:solidFill>
                <a:latin typeface="+mn-lt"/>
                <a:ea typeface="+mn-ea"/>
                <a:cs typeface="+mn-cs"/>
              </a:defRPr>
            </a:lvl2pPr>
            <a:lvl3pPr marL="1143000" indent="-228600" algn="l" rtl="0" eaLnBrk="1" fontAlgn="base" hangingPunct="1">
              <a:spcBef>
                <a:spcPct val="20000"/>
              </a:spcBef>
              <a:spcAft>
                <a:spcPct val="0"/>
              </a:spcAft>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dk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dk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dk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dk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dk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dk1"/>
                </a:solidFill>
                <a:latin typeface="+mn-lt"/>
                <a:ea typeface="+mn-ea"/>
                <a:cs typeface="+mn-cs"/>
              </a:defRPr>
            </a:lvl9pPr>
          </a:lstStyle>
          <a:p>
            <a:pPr marL="0" indent="0" algn="just">
              <a:lnSpc>
                <a:spcPct val="170000"/>
              </a:lnSpc>
              <a:buFontTx/>
              <a:buNone/>
            </a:pPr>
            <a:r>
              <a:rPr lang="es-MX" sz="2000" kern="0" dirty="0" smtClean="0"/>
              <a:t>	La mayor parte de las laminas ponen de relieve los temas principales de los contenidos en las “notas resumidas”. En tanto que las ayudas visuales sirven para ilustrar las exposición, al comienzo de la sesión de trabajo, se entregara a los estudiantes el impreso de las laminas que serán utilizadas.</a:t>
            </a:r>
            <a:endParaRPr lang="es-MX" sz="2000" kern="0" dirty="0"/>
          </a:p>
        </p:txBody>
      </p:sp>
    </p:spTree>
    <p:extLst>
      <p:ext uri="{BB962C8B-B14F-4D97-AF65-F5344CB8AC3E}">
        <p14:creationId xmlns:p14="http://schemas.microsoft.com/office/powerpoint/2010/main" val="27834368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78820" y="286570"/>
            <a:ext cx="8915399" cy="925286"/>
          </a:xfrm>
        </p:spPr>
        <p:txBody>
          <a:bodyPr>
            <a:noAutofit/>
          </a:bodyPr>
          <a:lstStyle/>
          <a:p>
            <a:r>
              <a:rPr lang="es-MX" sz="4400" b="1" dirty="0" smtClean="0"/>
              <a:t>Características de las casas</a:t>
            </a:r>
            <a:r>
              <a:rPr lang="es-MX" sz="4000" b="1" dirty="0"/>
              <a:t>	</a:t>
            </a:r>
          </a:p>
        </p:txBody>
      </p:sp>
      <p:sp>
        <p:nvSpPr>
          <p:cNvPr id="3" name="Título 1"/>
          <p:cNvSpPr txBox="1">
            <a:spLocks/>
          </p:cNvSpPr>
          <p:nvPr/>
        </p:nvSpPr>
        <p:spPr>
          <a:xfrm>
            <a:off x="2317068" y="2699657"/>
            <a:ext cx="8915399" cy="3233057"/>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s-MX" sz="4000" b="1" dirty="0">
                <a:solidFill>
                  <a:schemeClr val="tx1"/>
                </a:solidFill>
              </a:rPr>
              <a:t>	</a:t>
            </a:r>
            <a:endParaRPr lang="es-MX" sz="3600" b="1" dirty="0">
              <a:solidFill>
                <a:schemeClr val="tx1"/>
              </a:solidFill>
            </a:endParaRPr>
          </a:p>
        </p:txBody>
      </p:sp>
      <p:graphicFrame>
        <p:nvGraphicFramePr>
          <p:cNvPr id="4" name="Tabla 3"/>
          <p:cNvGraphicFramePr>
            <a:graphicFrameLocks noGrp="1"/>
          </p:cNvGraphicFramePr>
          <p:nvPr>
            <p:extLst>
              <p:ext uri="{D42A27DB-BD31-4B8C-83A1-F6EECF244321}">
                <p14:modId xmlns:p14="http://schemas.microsoft.com/office/powerpoint/2010/main" val="109072913"/>
              </p:ext>
            </p:extLst>
          </p:nvPr>
        </p:nvGraphicFramePr>
        <p:xfrm>
          <a:off x="578820" y="4415243"/>
          <a:ext cx="8744856" cy="2225040"/>
        </p:xfrm>
        <a:graphic>
          <a:graphicData uri="http://schemas.openxmlformats.org/drawingml/2006/table">
            <a:tbl>
              <a:tblPr firstRow="1" bandRow="1">
                <a:tableStyleId>{616DA210-FB5B-4158-B5E0-FEB733F419BA}</a:tableStyleId>
              </a:tblPr>
              <a:tblGrid>
                <a:gridCol w="2914952"/>
                <a:gridCol w="2914952"/>
                <a:gridCol w="2914952"/>
              </a:tblGrid>
              <a:tr h="370840">
                <a:tc>
                  <a:txBody>
                    <a:bodyPr/>
                    <a:lstStyle/>
                    <a:p>
                      <a:r>
                        <a:rPr lang="es-MX" sz="2800" dirty="0" smtClean="0"/>
                        <a:t>Variable</a:t>
                      </a:r>
                      <a:endParaRPr lang="es-MX" sz="2800" dirty="0"/>
                    </a:p>
                  </a:txBody>
                  <a:tcPr/>
                </a:tc>
                <a:tc>
                  <a:txBody>
                    <a:bodyPr/>
                    <a:lstStyle/>
                    <a:p>
                      <a:r>
                        <a:rPr lang="es-MX" sz="2800" dirty="0" smtClean="0"/>
                        <a:t>Características de las ventanas de hierro</a:t>
                      </a:r>
                    </a:p>
                    <a:p>
                      <a:endParaRPr lang="es-MX" sz="2800" baseline="0" dirty="0" smtClean="0"/>
                    </a:p>
                    <a:p>
                      <a:endParaRPr lang="es-MX" sz="2800" dirty="0"/>
                    </a:p>
                  </a:txBody>
                  <a:tcPr/>
                </a:tc>
                <a:tc>
                  <a:txBody>
                    <a:bodyPr/>
                    <a:lstStyle/>
                    <a:p>
                      <a:r>
                        <a:rPr lang="es-MX" sz="2800" dirty="0" smtClean="0"/>
                        <a:t>Características de las ventanas de aluminio</a:t>
                      </a:r>
                      <a:endParaRPr lang="es-MX" sz="2800" dirty="0"/>
                    </a:p>
                  </a:txBody>
                  <a:tcPr/>
                </a:tc>
              </a:tr>
            </a:tbl>
          </a:graphicData>
        </a:graphic>
      </p:graphicFrame>
      <p:sp>
        <p:nvSpPr>
          <p:cNvPr id="5" name="Título 1"/>
          <p:cNvSpPr txBox="1">
            <a:spLocks/>
          </p:cNvSpPr>
          <p:nvPr/>
        </p:nvSpPr>
        <p:spPr>
          <a:xfrm>
            <a:off x="796637" y="3534986"/>
            <a:ext cx="8915399" cy="925286"/>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4400" b="1" dirty="0" smtClean="0"/>
              <a:t>Características de las ventanas</a:t>
            </a:r>
            <a:r>
              <a:rPr lang="es-MX" sz="4000" b="1" dirty="0" smtClean="0"/>
              <a:t>	</a:t>
            </a:r>
            <a:endParaRPr lang="es-MX" sz="4000" b="1" dirty="0"/>
          </a:p>
        </p:txBody>
      </p:sp>
      <p:graphicFrame>
        <p:nvGraphicFramePr>
          <p:cNvPr id="6" name="Tabla 5"/>
          <p:cNvGraphicFramePr>
            <a:graphicFrameLocks noGrp="1"/>
          </p:cNvGraphicFramePr>
          <p:nvPr>
            <p:extLst>
              <p:ext uri="{D42A27DB-BD31-4B8C-83A1-F6EECF244321}">
                <p14:modId xmlns:p14="http://schemas.microsoft.com/office/powerpoint/2010/main" val="372795062"/>
              </p:ext>
            </p:extLst>
          </p:nvPr>
        </p:nvGraphicFramePr>
        <p:xfrm>
          <a:off x="967180" y="1418804"/>
          <a:ext cx="8744856" cy="2225040"/>
        </p:xfrm>
        <a:graphic>
          <a:graphicData uri="http://schemas.openxmlformats.org/drawingml/2006/table">
            <a:tbl>
              <a:tblPr firstRow="1" bandRow="1">
                <a:tableStyleId>{616DA210-FB5B-4158-B5E0-FEB733F419BA}</a:tableStyleId>
              </a:tblPr>
              <a:tblGrid>
                <a:gridCol w="2914952"/>
                <a:gridCol w="2914952"/>
                <a:gridCol w="2914952"/>
              </a:tblGrid>
              <a:tr h="370840">
                <a:tc>
                  <a:txBody>
                    <a:bodyPr/>
                    <a:lstStyle/>
                    <a:p>
                      <a:r>
                        <a:rPr lang="es-MX" sz="2800" dirty="0" smtClean="0"/>
                        <a:t>Variable</a:t>
                      </a:r>
                      <a:endParaRPr lang="es-MX" sz="2800" dirty="0"/>
                    </a:p>
                  </a:txBody>
                  <a:tcPr/>
                </a:tc>
                <a:tc>
                  <a:txBody>
                    <a:bodyPr/>
                    <a:lstStyle/>
                    <a:p>
                      <a:r>
                        <a:rPr lang="es-MX" sz="2800" dirty="0" smtClean="0"/>
                        <a:t>Características de la casa y</a:t>
                      </a:r>
                      <a:r>
                        <a:rPr lang="es-MX" sz="2800" baseline="0" dirty="0" smtClean="0"/>
                        <a:t> de  las ideas de Bertha</a:t>
                      </a:r>
                    </a:p>
                    <a:p>
                      <a:endParaRPr lang="es-MX" sz="2800" dirty="0"/>
                    </a:p>
                  </a:txBody>
                  <a:tcPr/>
                </a:tc>
                <a:tc>
                  <a:txBody>
                    <a:bodyPr/>
                    <a:lstStyle/>
                    <a:p>
                      <a:r>
                        <a:rPr lang="es-MX" sz="2800" dirty="0" smtClean="0"/>
                        <a:t>Características de la casa y de las ideas de Ana</a:t>
                      </a:r>
                      <a:endParaRPr lang="es-MX" sz="2800" dirty="0"/>
                    </a:p>
                  </a:txBody>
                  <a:tcPr/>
                </a:tc>
              </a:tr>
            </a:tbl>
          </a:graphicData>
        </a:graphic>
      </p:graphicFrame>
    </p:spTree>
    <p:extLst>
      <p:ext uri="{BB962C8B-B14F-4D97-AF65-F5344CB8AC3E}">
        <p14:creationId xmlns:p14="http://schemas.microsoft.com/office/powerpoint/2010/main" val="27386840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746061" y="1244930"/>
            <a:ext cx="8915399" cy="4680857"/>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s-MX" sz="4000" b="1" dirty="0">
                <a:solidFill>
                  <a:schemeClr val="tx1"/>
                </a:solidFill>
              </a:rPr>
              <a:t>	</a:t>
            </a:r>
            <a:r>
              <a:rPr lang="es-MX" sz="4000" b="1" dirty="0" smtClean="0">
                <a:solidFill>
                  <a:schemeClr val="tx1"/>
                </a:solidFill>
              </a:rPr>
              <a:t>1. ¿Por qué se requieren dos diagramas en lugar de uno?</a:t>
            </a:r>
          </a:p>
          <a:p>
            <a:pPr algn="just"/>
            <a:endParaRPr lang="es-MX" sz="4000" b="1" dirty="0" smtClean="0">
              <a:solidFill>
                <a:schemeClr val="tx1"/>
              </a:solidFill>
            </a:endParaRPr>
          </a:p>
          <a:p>
            <a:pPr algn="just"/>
            <a:r>
              <a:rPr lang="es-MX" sz="4000" b="1" dirty="0" smtClean="0">
                <a:solidFill>
                  <a:schemeClr val="tx1"/>
                </a:solidFill>
              </a:rPr>
              <a:t>	2. ¿Qué observas en el cuadro que llenaste, en relación con las características de las ventanas?</a:t>
            </a:r>
          </a:p>
          <a:p>
            <a:pPr algn="just"/>
            <a:endParaRPr lang="es-MX" sz="3600" b="1" dirty="0">
              <a:solidFill>
                <a:schemeClr val="tx1"/>
              </a:solidFill>
            </a:endParaRPr>
          </a:p>
        </p:txBody>
      </p:sp>
      <p:sp>
        <p:nvSpPr>
          <p:cNvPr id="4" name="Título 1"/>
          <p:cNvSpPr>
            <a:spLocks noGrp="1"/>
          </p:cNvSpPr>
          <p:nvPr>
            <p:ph type="ctrTitle"/>
          </p:nvPr>
        </p:nvSpPr>
        <p:spPr>
          <a:xfrm>
            <a:off x="841558" y="252352"/>
            <a:ext cx="8915399" cy="925286"/>
          </a:xfrm>
        </p:spPr>
        <p:txBody>
          <a:bodyPr>
            <a:noAutofit/>
          </a:bodyPr>
          <a:lstStyle/>
          <a:p>
            <a:pPr algn="l"/>
            <a:r>
              <a:rPr lang="es-MX" sz="2400" b="1" dirty="0" smtClean="0">
                <a:solidFill>
                  <a:schemeClr val="tx1"/>
                </a:solidFill>
                <a:latin typeface="Arial" panose="020B0604020202020204" pitchFamily="34" charset="0"/>
                <a:cs typeface="Arial" panose="020B0604020202020204" pitchFamily="34" charset="0"/>
              </a:rPr>
              <a:t>Ejercicio: Completa los cuadros </a:t>
            </a:r>
            <a:r>
              <a:rPr lang="es-MX" sz="2400" b="1" dirty="0">
                <a:solidFill>
                  <a:schemeClr val="tx1"/>
                </a:solidFill>
                <a:latin typeface="Arial" panose="020B0604020202020204" pitchFamily="34" charset="0"/>
                <a:cs typeface="Arial" panose="020B0604020202020204" pitchFamily="34" charset="0"/>
              </a:rPr>
              <a:t>	</a:t>
            </a:r>
          </a:p>
        </p:txBody>
      </p:sp>
      <p:pic>
        <p:nvPicPr>
          <p:cNvPr id="2" name="Imagen 1"/>
          <p:cNvPicPr>
            <a:picLocks noChangeAspect="1"/>
          </p:cNvPicPr>
          <p:nvPr/>
        </p:nvPicPr>
        <p:blipFill>
          <a:blip r:embed="rId2"/>
          <a:stretch>
            <a:fillRect/>
          </a:stretch>
        </p:blipFill>
        <p:spPr>
          <a:xfrm>
            <a:off x="8849158" y="4822681"/>
            <a:ext cx="2619375" cy="1743075"/>
          </a:xfrm>
          <a:prstGeom prst="rect">
            <a:avLst/>
          </a:prstGeom>
        </p:spPr>
      </p:pic>
    </p:spTree>
    <p:extLst>
      <p:ext uri="{BB962C8B-B14F-4D97-AF65-F5344CB8AC3E}">
        <p14:creationId xmlns:p14="http://schemas.microsoft.com/office/powerpoint/2010/main" val="32479721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67689" y="394361"/>
            <a:ext cx="8915399" cy="925286"/>
          </a:xfrm>
        </p:spPr>
        <p:txBody>
          <a:bodyPr>
            <a:noAutofit/>
          </a:bodyPr>
          <a:lstStyle/>
          <a:p>
            <a:pPr algn="l"/>
            <a:r>
              <a:rPr lang="es-MX" sz="4400" b="1" dirty="0" smtClean="0"/>
              <a:t>En ambos cuadros:</a:t>
            </a:r>
            <a:r>
              <a:rPr lang="es-MX" sz="4000" b="1" dirty="0"/>
              <a:t>	</a:t>
            </a:r>
          </a:p>
        </p:txBody>
      </p:sp>
      <p:sp>
        <p:nvSpPr>
          <p:cNvPr id="3" name="Título 1"/>
          <p:cNvSpPr txBox="1">
            <a:spLocks/>
          </p:cNvSpPr>
          <p:nvPr/>
        </p:nvSpPr>
        <p:spPr>
          <a:xfrm>
            <a:off x="1963882" y="1880755"/>
            <a:ext cx="7720445" cy="3438895"/>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s-MX" sz="3200" dirty="0">
                <a:solidFill>
                  <a:schemeClr val="tx1"/>
                </a:solidFill>
                <a:latin typeface="Arial" panose="020B0604020202020204" pitchFamily="34" charset="0"/>
                <a:cs typeface="Arial" panose="020B0604020202020204" pitchFamily="34" charset="0"/>
              </a:rPr>
              <a:t>	</a:t>
            </a:r>
            <a:r>
              <a:rPr lang="es-MX" sz="3200" dirty="0" smtClean="0">
                <a:solidFill>
                  <a:schemeClr val="tx1"/>
                </a:solidFill>
                <a:latin typeface="Arial" panose="020B0604020202020204" pitchFamily="34" charset="0"/>
                <a:cs typeface="Arial" panose="020B0604020202020204" pitchFamily="34" charset="0"/>
              </a:rPr>
              <a:t>- Se observan pares de características iguales o semejantes y diferentes entre sí.</a:t>
            </a:r>
          </a:p>
          <a:p>
            <a:pPr algn="just"/>
            <a:endParaRPr lang="es-MX" sz="3200" dirty="0" smtClean="0">
              <a:solidFill>
                <a:schemeClr val="tx1"/>
              </a:solidFill>
              <a:latin typeface="Arial" panose="020B0604020202020204" pitchFamily="34" charset="0"/>
              <a:cs typeface="Arial" panose="020B0604020202020204" pitchFamily="34" charset="0"/>
            </a:endParaRPr>
          </a:p>
          <a:p>
            <a:pPr algn="just"/>
            <a:r>
              <a:rPr lang="es-MX" sz="3200" dirty="0">
                <a:solidFill>
                  <a:schemeClr val="tx1"/>
                </a:solidFill>
                <a:latin typeface="Arial" panose="020B0604020202020204" pitchFamily="34" charset="0"/>
                <a:cs typeface="Arial" panose="020B0604020202020204" pitchFamily="34" charset="0"/>
              </a:rPr>
              <a:t>	</a:t>
            </a:r>
            <a:r>
              <a:rPr lang="es-MX" sz="3200" dirty="0" smtClean="0">
                <a:solidFill>
                  <a:schemeClr val="tx1"/>
                </a:solidFill>
                <a:latin typeface="Arial" panose="020B0604020202020204" pitchFamily="34" charset="0"/>
                <a:cs typeface="Arial" panose="020B0604020202020204" pitchFamily="34" charset="0"/>
              </a:rPr>
              <a:t>- 	Cada par de características corresponde a una variable.</a:t>
            </a:r>
          </a:p>
          <a:p>
            <a:pPr algn="just"/>
            <a:endParaRPr lang="es-MX" sz="2800" dirty="0">
              <a:solidFill>
                <a:schemeClr val="tx1"/>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293976" y="4717473"/>
            <a:ext cx="1773816" cy="1817110"/>
          </a:xfrm>
          <a:prstGeom prst="rect">
            <a:avLst/>
          </a:prstGeom>
        </p:spPr>
      </p:pic>
    </p:spTree>
    <p:extLst>
      <p:ext uri="{BB962C8B-B14F-4D97-AF65-F5344CB8AC3E}">
        <p14:creationId xmlns:p14="http://schemas.microsoft.com/office/powerpoint/2010/main" val="34652533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1624416" y="1683326"/>
            <a:ext cx="6972300" cy="3440877"/>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s-MX" sz="2800" b="1" dirty="0" smtClean="0">
                <a:solidFill>
                  <a:schemeClr val="tx1"/>
                </a:solidFill>
                <a:latin typeface="Arial" panose="020B0604020202020204" pitchFamily="34" charset="0"/>
                <a:cs typeface="Arial" panose="020B0604020202020204" pitchFamily="34" charset="0"/>
              </a:rPr>
              <a:t>El proceso que acabamos de realizar se denomina </a:t>
            </a:r>
            <a:r>
              <a:rPr lang="es-MX" sz="2800" b="1" i="1" dirty="0" smtClean="0">
                <a:solidFill>
                  <a:srgbClr val="0070C0"/>
                </a:solidFill>
                <a:latin typeface="Arial" panose="020B0604020202020204" pitchFamily="34" charset="0"/>
                <a:cs typeface="Arial" panose="020B0604020202020204" pitchFamily="34" charset="0"/>
              </a:rPr>
              <a:t>comparación</a:t>
            </a:r>
            <a:r>
              <a:rPr lang="es-MX" sz="2800" b="1" dirty="0" smtClean="0">
                <a:solidFill>
                  <a:schemeClr val="tx1"/>
                </a:solidFill>
                <a:latin typeface="Arial" panose="020B0604020202020204" pitchFamily="34" charset="0"/>
                <a:cs typeface="Arial" panose="020B0604020202020204" pitchFamily="34" charset="0"/>
              </a:rPr>
              <a:t>.</a:t>
            </a:r>
          </a:p>
          <a:p>
            <a:pPr algn="just"/>
            <a:endParaRPr lang="es-MX" sz="2800" b="1" dirty="0" smtClean="0">
              <a:solidFill>
                <a:schemeClr val="tx1"/>
              </a:solidFill>
              <a:latin typeface="Arial" panose="020B0604020202020204" pitchFamily="34" charset="0"/>
              <a:cs typeface="Arial" panose="020B0604020202020204" pitchFamily="34" charset="0"/>
            </a:endParaRPr>
          </a:p>
          <a:p>
            <a:pPr algn="just"/>
            <a:r>
              <a:rPr lang="es-MX" sz="2800" b="1" dirty="0" smtClean="0">
                <a:solidFill>
                  <a:schemeClr val="tx1"/>
                </a:solidFill>
                <a:latin typeface="Arial" panose="020B0604020202020204" pitchFamily="34" charset="0"/>
                <a:cs typeface="Arial" panose="020B0604020202020204" pitchFamily="34" charset="0"/>
              </a:rPr>
              <a:t>La </a:t>
            </a:r>
            <a:r>
              <a:rPr lang="es-MX" sz="2800" b="1" i="1" dirty="0" smtClean="0">
                <a:solidFill>
                  <a:srgbClr val="0070C0"/>
                </a:solidFill>
                <a:latin typeface="Arial" panose="020B0604020202020204" pitchFamily="34" charset="0"/>
                <a:cs typeface="Arial" panose="020B0604020202020204" pitchFamily="34" charset="0"/>
              </a:rPr>
              <a:t>comparación</a:t>
            </a:r>
            <a:r>
              <a:rPr lang="es-MX" sz="2800" b="1" dirty="0" smtClean="0">
                <a:solidFill>
                  <a:schemeClr val="tx1"/>
                </a:solidFill>
                <a:latin typeface="Arial" panose="020B0604020202020204" pitchFamily="34" charset="0"/>
                <a:cs typeface="Arial" panose="020B0604020202020204" pitchFamily="34" charset="0"/>
              </a:rPr>
              <a:t>: es un proceso que consiste en identificar pares de características </a:t>
            </a:r>
            <a:r>
              <a:rPr lang="es-MX" sz="2800" b="1" dirty="0" smtClean="0">
                <a:solidFill>
                  <a:srgbClr val="0070C0"/>
                </a:solidFill>
                <a:latin typeface="Arial" panose="020B0604020202020204" pitchFamily="34" charset="0"/>
                <a:cs typeface="Arial" panose="020B0604020202020204" pitchFamily="34" charset="0"/>
              </a:rPr>
              <a:t>semejantes</a:t>
            </a:r>
            <a:r>
              <a:rPr lang="es-MX" sz="2800" b="1" dirty="0" smtClean="0">
                <a:solidFill>
                  <a:schemeClr val="tx1"/>
                </a:solidFill>
                <a:latin typeface="Arial" panose="020B0604020202020204" pitchFamily="34" charset="0"/>
                <a:cs typeface="Arial" panose="020B0604020202020204" pitchFamily="34" charset="0"/>
              </a:rPr>
              <a:t> y </a:t>
            </a:r>
            <a:r>
              <a:rPr lang="es-MX" sz="2800" b="1" dirty="0" smtClean="0">
                <a:solidFill>
                  <a:srgbClr val="0070C0"/>
                </a:solidFill>
                <a:latin typeface="Arial" panose="020B0604020202020204" pitchFamily="34" charset="0"/>
                <a:cs typeface="Arial" panose="020B0604020202020204" pitchFamily="34" charset="0"/>
              </a:rPr>
              <a:t>diferentes</a:t>
            </a:r>
            <a:r>
              <a:rPr lang="es-MX" sz="2800" b="1" dirty="0" smtClean="0">
                <a:solidFill>
                  <a:schemeClr val="tx1"/>
                </a:solidFill>
                <a:latin typeface="Arial" panose="020B0604020202020204" pitchFamily="34" charset="0"/>
                <a:cs typeface="Arial" panose="020B0604020202020204" pitchFamily="34" charset="0"/>
              </a:rPr>
              <a:t>; cada par de características corresponde a una variable.</a:t>
            </a:r>
            <a:endParaRPr lang="es-MX" sz="2800" b="1" dirty="0">
              <a:solidFill>
                <a:schemeClr val="tx1"/>
              </a:solidFill>
              <a:latin typeface="Arial" panose="020B0604020202020204" pitchFamily="34" charset="0"/>
              <a:cs typeface="Arial" panose="020B0604020202020204" pitchFamily="34" charset="0"/>
            </a:endParaRPr>
          </a:p>
        </p:txBody>
      </p:sp>
      <p:sp>
        <p:nvSpPr>
          <p:cNvPr id="2" name="CuadroTexto 1"/>
          <p:cNvSpPr txBox="1"/>
          <p:nvPr/>
        </p:nvSpPr>
        <p:spPr>
          <a:xfrm>
            <a:off x="2400300" y="633845"/>
            <a:ext cx="5586786" cy="461665"/>
          </a:xfrm>
          <a:prstGeom prst="rect">
            <a:avLst/>
          </a:prstGeom>
          <a:noFill/>
        </p:spPr>
        <p:txBody>
          <a:bodyPr wrap="none" rtlCol="0">
            <a:spAutoFit/>
          </a:bodyPr>
          <a:lstStyle/>
          <a:p>
            <a:r>
              <a:rPr lang="es-MX" sz="2400" b="1" i="1" dirty="0" smtClean="0">
                <a:latin typeface="Arial" panose="020B0604020202020204" pitchFamily="34" charset="0"/>
                <a:cs typeface="Arial" panose="020B0604020202020204" pitchFamily="34" charset="0"/>
              </a:rPr>
              <a:t>Reflexión sobre el ejercicio realizado</a:t>
            </a:r>
            <a:endParaRPr lang="es-MX" sz="2400" b="1" i="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8226137" y="4892869"/>
            <a:ext cx="2743200" cy="1638300"/>
          </a:xfrm>
          <a:prstGeom prst="rect">
            <a:avLst/>
          </a:prstGeom>
        </p:spPr>
      </p:pic>
    </p:spTree>
    <p:extLst>
      <p:ext uri="{BB962C8B-B14F-4D97-AF65-F5344CB8AC3E}">
        <p14:creationId xmlns:p14="http://schemas.microsoft.com/office/powerpoint/2010/main" val="5104549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962" y="394361"/>
            <a:ext cx="8915399" cy="925286"/>
          </a:xfrm>
        </p:spPr>
        <p:txBody>
          <a:bodyPr>
            <a:noAutofit/>
          </a:bodyPr>
          <a:lstStyle/>
          <a:p>
            <a:r>
              <a:rPr lang="es-MX" sz="4400" b="1" dirty="0" smtClean="0">
                <a:solidFill>
                  <a:schemeClr val="tx1"/>
                </a:solidFill>
              </a:rPr>
              <a:t>ESTRATEGIA PARA COMPARAR</a:t>
            </a:r>
            <a:r>
              <a:rPr lang="es-MX" sz="4000" b="1" dirty="0" smtClean="0">
                <a:solidFill>
                  <a:schemeClr val="tx1"/>
                </a:solidFill>
              </a:rPr>
              <a:t>	</a:t>
            </a:r>
            <a:endParaRPr lang="es-MX" sz="4000" b="1" dirty="0">
              <a:solidFill>
                <a:schemeClr val="tx1"/>
              </a:solidFill>
            </a:endParaRPr>
          </a:p>
        </p:txBody>
      </p:sp>
      <p:sp>
        <p:nvSpPr>
          <p:cNvPr id="3" name="Título 1"/>
          <p:cNvSpPr txBox="1">
            <a:spLocks/>
          </p:cNvSpPr>
          <p:nvPr/>
        </p:nvSpPr>
        <p:spPr>
          <a:xfrm>
            <a:off x="755962" y="3054926"/>
            <a:ext cx="8915399" cy="3182589"/>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742950" indent="-742950" algn="just">
              <a:lnSpc>
                <a:spcPct val="150000"/>
              </a:lnSpc>
              <a:buAutoNum type="arabicPeriod"/>
            </a:pPr>
            <a:r>
              <a:rPr lang="es-MX" sz="2800" dirty="0" smtClean="0">
                <a:solidFill>
                  <a:schemeClr val="tx1"/>
                </a:solidFill>
                <a:latin typeface="Arial" panose="020B0604020202020204" pitchFamily="34" charset="0"/>
                <a:cs typeface="Arial" panose="020B0604020202020204" pitchFamily="34" charset="0"/>
              </a:rPr>
              <a:t>Define el propósito.</a:t>
            </a:r>
          </a:p>
          <a:p>
            <a:pPr marL="742950" indent="-742950" algn="just">
              <a:lnSpc>
                <a:spcPct val="150000"/>
              </a:lnSpc>
              <a:buAutoNum type="arabicPeriod"/>
            </a:pPr>
            <a:r>
              <a:rPr lang="es-MX" sz="2800" dirty="0" smtClean="0">
                <a:solidFill>
                  <a:schemeClr val="tx1"/>
                </a:solidFill>
                <a:latin typeface="Arial" panose="020B0604020202020204" pitchFamily="34" charset="0"/>
                <a:cs typeface="Arial" panose="020B0604020202020204" pitchFamily="34" charset="0"/>
              </a:rPr>
              <a:t>Identifica las </a:t>
            </a:r>
            <a:r>
              <a:rPr lang="es-MX" sz="2800" dirty="0">
                <a:solidFill>
                  <a:schemeClr val="tx1"/>
                </a:solidFill>
                <a:latin typeface="Arial" panose="020B0604020202020204" pitchFamily="34" charset="0"/>
                <a:cs typeface="Arial" panose="020B0604020202020204" pitchFamily="34" charset="0"/>
              </a:rPr>
              <a:t>v</a:t>
            </a:r>
            <a:r>
              <a:rPr lang="es-MX" sz="2800" dirty="0" smtClean="0">
                <a:solidFill>
                  <a:schemeClr val="tx1"/>
                </a:solidFill>
                <a:latin typeface="Arial" panose="020B0604020202020204" pitchFamily="34" charset="0"/>
                <a:cs typeface="Arial" panose="020B0604020202020204" pitchFamily="34" charset="0"/>
              </a:rPr>
              <a:t>ariables que definen la comparación.</a:t>
            </a:r>
          </a:p>
          <a:p>
            <a:pPr marL="742950" indent="-742950" algn="just">
              <a:lnSpc>
                <a:spcPct val="150000"/>
              </a:lnSpc>
              <a:buAutoNum type="arabicPeriod"/>
            </a:pPr>
            <a:r>
              <a:rPr lang="es-MX" sz="2800" dirty="0" smtClean="0">
                <a:solidFill>
                  <a:schemeClr val="tx1"/>
                </a:solidFill>
                <a:latin typeface="Arial" panose="020B0604020202020204" pitchFamily="34" charset="0"/>
                <a:cs typeface="Arial" panose="020B0604020202020204" pitchFamily="34" charset="0"/>
              </a:rPr>
              <a:t>Especifica pares de características semejantes y diferentes, correspondientes a cada variable.</a:t>
            </a:r>
          </a:p>
          <a:p>
            <a:pPr marL="742950" indent="-742950" algn="just">
              <a:lnSpc>
                <a:spcPct val="150000"/>
              </a:lnSpc>
              <a:buAutoNum type="arabicPeriod"/>
            </a:pPr>
            <a:r>
              <a:rPr lang="es-MX" sz="2800" dirty="0" smtClean="0">
                <a:solidFill>
                  <a:schemeClr val="tx1"/>
                </a:solidFill>
                <a:latin typeface="Arial" panose="020B0604020202020204" pitchFamily="34" charset="0"/>
                <a:cs typeface="Arial" panose="020B0604020202020204" pitchFamily="34" charset="0"/>
              </a:rPr>
              <a:t>Verifica la información que generaste.</a:t>
            </a:r>
          </a:p>
          <a:p>
            <a:pPr algn="just">
              <a:lnSpc>
                <a:spcPct val="150000"/>
              </a:lnSpc>
            </a:pPr>
            <a:endParaRPr lang="es-MX" sz="2400" dirty="0">
              <a:solidFill>
                <a:schemeClr val="tx1"/>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9027969" y="4531735"/>
            <a:ext cx="2324100" cy="1971675"/>
          </a:xfrm>
          <a:prstGeom prst="rect">
            <a:avLst/>
          </a:prstGeom>
        </p:spPr>
      </p:pic>
      <p:pic>
        <p:nvPicPr>
          <p:cNvPr id="5" name="Imagen 4"/>
          <p:cNvPicPr>
            <a:picLocks noChangeAspect="1"/>
          </p:cNvPicPr>
          <p:nvPr/>
        </p:nvPicPr>
        <p:blipFill>
          <a:blip r:embed="rId3"/>
          <a:stretch>
            <a:fillRect/>
          </a:stretch>
        </p:blipFill>
        <p:spPr>
          <a:xfrm>
            <a:off x="6702136" y="1232621"/>
            <a:ext cx="1210973" cy="1209243"/>
          </a:xfrm>
          <a:prstGeom prst="rect">
            <a:avLst/>
          </a:prstGeom>
        </p:spPr>
      </p:pic>
    </p:spTree>
    <p:extLst>
      <p:ext uri="{BB962C8B-B14F-4D97-AF65-F5344CB8AC3E}">
        <p14:creationId xmlns:p14="http://schemas.microsoft.com/office/powerpoint/2010/main" val="24775773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28100" y="1033155"/>
            <a:ext cx="8406845" cy="925286"/>
          </a:xfrm>
        </p:spPr>
        <p:txBody>
          <a:bodyPr>
            <a:noAutofit/>
          </a:bodyPr>
          <a:lstStyle/>
          <a:p>
            <a:pPr algn="just"/>
            <a:r>
              <a:rPr lang="es-MX" sz="2800" b="1" dirty="0" smtClean="0">
                <a:solidFill>
                  <a:schemeClr val="tx1"/>
                </a:solidFill>
                <a:latin typeface="Arial" panose="020B0604020202020204" pitchFamily="34" charset="0"/>
                <a:cs typeface="Arial" panose="020B0604020202020204" pitchFamily="34" charset="0"/>
              </a:rPr>
              <a:t>Para visualizar la estructura del escrito se pueden elaborar los diagramas de </a:t>
            </a:r>
            <a:r>
              <a:rPr lang="es-MX" sz="2800" b="1" dirty="0" smtClean="0">
                <a:solidFill>
                  <a:srgbClr val="0070C0"/>
                </a:solidFill>
                <a:latin typeface="Arial" panose="020B0604020202020204" pitchFamily="34" charset="0"/>
                <a:cs typeface="Arial" panose="020B0604020202020204" pitchFamily="34" charset="0"/>
              </a:rPr>
              <a:t>semejanza y diferencias</a:t>
            </a:r>
            <a:r>
              <a:rPr lang="es-MX" sz="2800" b="1" dirty="0" smtClean="0">
                <a:solidFill>
                  <a:schemeClr val="tx1"/>
                </a:solidFill>
                <a:latin typeface="Arial" panose="020B0604020202020204" pitchFamily="34" charset="0"/>
                <a:cs typeface="Arial" panose="020B0604020202020204" pitchFamily="34" charset="0"/>
              </a:rPr>
              <a:t>.</a:t>
            </a:r>
            <a:br>
              <a:rPr lang="es-MX" sz="2800" b="1" dirty="0" smtClean="0">
                <a:solidFill>
                  <a:schemeClr val="tx1"/>
                </a:solidFill>
                <a:latin typeface="Arial" panose="020B0604020202020204" pitchFamily="34" charset="0"/>
                <a:cs typeface="Arial" panose="020B0604020202020204" pitchFamily="34" charset="0"/>
              </a:rPr>
            </a:br>
            <a:r>
              <a:rPr lang="es-MX" sz="2800" i="1" dirty="0" smtClean="0">
                <a:solidFill>
                  <a:schemeClr val="tx1"/>
                </a:solidFill>
                <a:latin typeface="Arial" panose="020B0604020202020204" pitchFamily="34" charset="0"/>
                <a:cs typeface="Arial" panose="020B0604020202020204" pitchFamily="34" charset="0"/>
              </a:rPr>
              <a:t>Esquemas de comparación.</a:t>
            </a:r>
            <a:endParaRPr lang="es-MX" sz="2800" i="1" dirty="0">
              <a:solidFill>
                <a:schemeClr val="tx1"/>
              </a:solidFill>
              <a:latin typeface="Arial" panose="020B0604020202020204" pitchFamily="34" charset="0"/>
              <a:cs typeface="Arial" panose="020B0604020202020204" pitchFamily="34" charset="0"/>
            </a:endParaRPr>
          </a:p>
        </p:txBody>
      </p:sp>
      <p:sp>
        <p:nvSpPr>
          <p:cNvPr id="3" name="Título 1"/>
          <p:cNvSpPr txBox="1">
            <a:spLocks/>
          </p:cNvSpPr>
          <p:nvPr/>
        </p:nvSpPr>
        <p:spPr>
          <a:xfrm>
            <a:off x="2240868" y="1632858"/>
            <a:ext cx="8915399" cy="5029203"/>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endParaRPr lang="es-MX" sz="3200" b="1" dirty="0">
              <a:solidFill>
                <a:schemeClr val="tx1"/>
              </a:solidFill>
            </a:endParaRPr>
          </a:p>
        </p:txBody>
      </p:sp>
      <p:grpSp>
        <p:nvGrpSpPr>
          <p:cNvPr id="9" name="Grupo 8"/>
          <p:cNvGrpSpPr/>
          <p:nvPr/>
        </p:nvGrpSpPr>
        <p:grpSpPr>
          <a:xfrm>
            <a:off x="1028101" y="1864921"/>
            <a:ext cx="8001991" cy="4286993"/>
            <a:chOff x="2802577" y="1888177"/>
            <a:chExt cx="8001991" cy="4286993"/>
          </a:xfrm>
        </p:grpSpPr>
        <p:grpSp>
          <p:nvGrpSpPr>
            <p:cNvPr id="8" name="Grupo 7"/>
            <p:cNvGrpSpPr/>
            <p:nvPr/>
          </p:nvGrpSpPr>
          <p:grpSpPr>
            <a:xfrm>
              <a:off x="4276105" y="2341419"/>
              <a:ext cx="4903521" cy="3501243"/>
              <a:chOff x="4276105" y="2697675"/>
              <a:chExt cx="4903521" cy="3501243"/>
            </a:xfrm>
          </p:grpSpPr>
          <p:sp>
            <p:nvSpPr>
              <p:cNvPr id="4" name="Elipse 3"/>
              <p:cNvSpPr/>
              <p:nvPr/>
            </p:nvSpPr>
            <p:spPr>
              <a:xfrm>
                <a:off x="4278085" y="2699656"/>
                <a:ext cx="1554679" cy="14230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500" b="1" dirty="0" smtClean="0">
                    <a:solidFill>
                      <a:schemeClr val="tx1"/>
                    </a:solidFill>
                  </a:rPr>
                  <a:t>Ventanas de hierro</a:t>
                </a:r>
                <a:endParaRPr lang="es-MX" sz="1500" b="1" dirty="0">
                  <a:solidFill>
                    <a:schemeClr val="tx1"/>
                  </a:solidFill>
                </a:endParaRPr>
              </a:p>
            </p:txBody>
          </p:sp>
          <p:sp>
            <p:nvSpPr>
              <p:cNvPr id="5" name="Elipse 4"/>
              <p:cNvSpPr/>
              <p:nvPr/>
            </p:nvSpPr>
            <p:spPr>
              <a:xfrm>
                <a:off x="7506190" y="2697675"/>
                <a:ext cx="1554679" cy="14230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500" b="1" dirty="0" smtClean="0">
                    <a:solidFill>
                      <a:schemeClr val="tx1"/>
                    </a:solidFill>
                  </a:rPr>
                  <a:t>Ventanas aluminio</a:t>
                </a:r>
                <a:endParaRPr lang="es-MX" sz="1500" b="1" dirty="0">
                  <a:solidFill>
                    <a:schemeClr val="tx1"/>
                  </a:solidFill>
                </a:endParaRPr>
              </a:p>
            </p:txBody>
          </p:sp>
          <p:sp>
            <p:nvSpPr>
              <p:cNvPr id="6" name="Elipse 5"/>
              <p:cNvSpPr/>
              <p:nvPr/>
            </p:nvSpPr>
            <p:spPr>
              <a:xfrm>
                <a:off x="4276105" y="4775857"/>
                <a:ext cx="1554679" cy="14230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500" b="1" dirty="0" smtClean="0">
                    <a:solidFill>
                      <a:schemeClr val="tx1"/>
                    </a:solidFill>
                  </a:rPr>
                  <a:t>Casa de Bertha</a:t>
                </a:r>
                <a:endParaRPr lang="es-MX" sz="1500" b="1" dirty="0">
                  <a:solidFill>
                    <a:schemeClr val="tx1"/>
                  </a:solidFill>
                </a:endParaRPr>
              </a:p>
            </p:txBody>
          </p:sp>
          <p:sp>
            <p:nvSpPr>
              <p:cNvPr id="7" name="Elipse 6"/>
              <p:cNvSpPr/>
              <p:nvPr/>
            </p:nvSpPr>
            <p:spPr>
              <a:xfrm>
                <a:off x="7624947" y="4763983"/>
                <a:ext cx="1554679" cy="14230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500" b="1" dirty="0" smtClean="0">
                    <a:solidFill>
                      <a:schemeClr val="tx1"/>
                    </a:solidFill>
                  </a:rPr>
                  <a:t>Casa de Ana</a:t>
                </a:r>
                <a:endParaRPr lang="es-MX" sz="1500" b="1" dirty="0">
                  <a:solidFill>
                    <a:schemeClr val="tx1"/>
                  </a:solidFill>
                </a:endParaRPr>
              </a:p>
            </p:txBody>
          </p:sp>
        </p:grpSp>
        <p:cxnSp>
          <p:nvCxnSpPr>
            <p:cNvPr id="14" name="Conector recto de flecha 13"/>
            <p:cNvCxnSpPr/>
            <p:nvPr/>
          </p:nvCxnSpPr>
          <p:spPr>
            <a:xfrm flipV="1">
              <a:off x="9001496" y="1888177"/>
              <a:ext cx="1638795" cy="8906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p:nvPr/>
          </p:nvCxnSpPr>
          <p:spPr>
            <a:xfrm>
              <a:off x="9048997" y="3218213"/>
              <a:ext cx="1674421" cy="558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p:nvPr/>
          </p:nvCxnSpPr>
          <p:spPr>
            <a:xfrm flipV="1">
              <a:off x="9189522" y="4239491"/>
              <a:ext cx="1581397" cy="7936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p:cNvCxnSpPr/>
            <p:nvPr/>
          </p:nvCxnSpPr>
          <p:spPr>
            <a:xfrm>
              <a:off x="9130147" y="5401297"/>
              <a:ext cx="1674421" cy="558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p:nvPr/>
          </p:nvCxnSpPr>
          <p:spPr>
            <a:xfrm flipH="1" flipV="1">
              <a:off x="2968831" y="1995055"/>
              <a:ext cx="1353787" cy="8075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ector recto de flecha 25"/>
            <p:cNvCxnSpPr/>
            <p:nvPr/>
          </p:nvCxnSpPr>
          <p:spPr>
            <a:xfrm flipH="1">
              <a:off x="2980706" y="3301340"/>
              <a:ext cx="1330038" cy="5106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p:cNvCxnSpPr/>
            <p:nvPr/>
          </p:nvCxnSpPr>
          <p:spPr>
            <a:xfrm flipH="1" flipV="1">
              <a:off x="2802577" y="4726379"/>
              <a:ext cx="1472540" cy="2731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Conector recto de flecha 31"/>
            <p:cNvCxnSpPr/>
            <p:nvPr/>
          </p:nvCxnSpPr>
          <p:spPr>
            <a:xfrm flipH="1">
              <a:off x="2992582" y="5332022"/>
              <a:ext cx="1294410" cy="8431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34" name="Título 1"/>
          <p:cNvSpPr txBox="1">
            <a:spLocks/>
          </p:cNvSpPr>
          <p:nvPr/>
        </p:nvSpPr>
        <p:spPr>
          <a:xfrm>
            <a:off x="1914898" y="5910939"/>
            <a:ext cx="6127666" cy="690262"/>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1600" dirty="0" smtClean="0">
                <a:solidFill>
                  <a:schemeClr val="tx1"/>
                </a:solidFill>
                <a:latin typeface="Arial" panose="020B0604020202020204" pitchFamily="34" charset="0"/>
                <a:cs typeface="Arial" panose="020B0604020202020204" pitchFamily="34" charset="0"/>
              </a:rPr>
              <a:t>Diagramas para construir esquemas de organización de la comparación en el análisis de la información.</a:t>
            </a:r>
            <a:endParaRPr lang="es-MX"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28998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14251" y="685306"/>
            <a:ext cx="8915399" cy="925286"/>
          </a:xfrm>
        </p:spPr>
        <p:txBody>
          <a:bodyPr>
            <a:noAutofit/>
          </a:bodyPr>
          <a:lstStyle/>
          <a:p>
            <a:pPr algn="l"/>
            <a:r>
              <a:rPr lang="es-MX" sz="4400" b="1" dirty="0" smtClean="0"/>
              <a:t>Relación:</a:t>
            </a:r>
            <a:endParaRPr lang="es-MX" sz="4000" b="1" dirty="0"/>
          </a:p>
        </p:txBody>
      </p:sp>
      <p:sp>
        <p:nvSpPr>
          <p:cNvPr id="3" name="Título 1"/>
          <p:cNvSpPr txBox="1">
            <a:spLocks/>
          </p:cNvSpPr>
          <p:nvPr/>
        </p:nvSpPr>
        <p:spPr>
          <a:xfrm>
            <a:off x="696086" y="2704604"/>
            <a:ext cx="8915399" cy="1778333"/>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s-MX" sz="3200" b="1" dirty="0">
                <a:solidFill>
                  <a:schemeClr val="tx1"/>
                </a:solidFill>
              </a:rPr>
              <a:t>	</a:t>
            </a:r>
            <a:r>
              <a:rPr lang="es-MX" sz="3200" b="1" dirty="0" smtClean="0">
                <a:solidFill>
                  <a:schemeClr val="tx1"/>
                </a:solidFill>
              </a:rPr>
              <a:t>Consideremos el proceso de relación</a:t>
            </a:r>
          </a:p>
          <a:p>
            <a:pPr algn="just"/>
            <a:endParaRPr lang="es-MX" sz="3200" b="1" dirty="0">
              <a:solidFill>
                <a:schemeClr val="tx1"/>
              </a:solidFill>
            </a:endParaRPr>
          </a:p>
          <a:p>
            <a:pPr algn="ctr"/>
            <a:r>
              <a:rPr lang="es-MX" sz="3200" b="1" dirty="0" smtClean="0">
                <a:solidFill>
                  <a:schemeClr val="tx1"/>
                </a:solidFill>
              </a:rPr>
              <a:t> ¿Qué diferencia haya entre una </a:t>
            </a:r>
            <a:r>
              <a:rPr lang="es-MX" sz="3200" b="1" dirty="0" smtClean="0">
                <a:solidFill>
                  <a:srgbClr val="0070C0"/>
                </a:solidFill>
              </a:rPr>
              <a:t>comparación y una relación</a:t>
            </a:r>
            <a:r>
              <a:rPr lang="es-MX" sz="3200" b="1" dirty="0" smtClean="0">
                <a:solidFill>
                  <a:schemeClr val="tx1"/>
                </a:solidFill>
              </a:rPr>
              <a:t>?</a:t>
            </a:r>
            <a:endParaRPr lang="es-MX" sz="3200" b="1" dirty="0">
              <a:solidFill>
                <a:schemeClr val="tx1"/>
              </a:solidFill>
            </a:endParaRPr>
          </a:p>
        </p:txBody>
      </p:sp>
      <p:pic>
        <p:nvPicPr>
          <p:cNvPr id="4" name="Imagen 3"/>
          <p:cNvPicPr>
            <a:picLocks noChangeAspect="1"/>
          </p:cNvPicPr>
          <p:nvPr/>
        </p:nvPicPr>
        <p:blipFill>
          <a:blip r:embed="rId2"/>
          <a:stretch>
            <a:fillRect/>
          </a:stretch>
        </p:blipFill>
        <p:spPr>
          <a:xfrm>
            <a:off x="6857567" y="224024"/>
            <a:ext cx="2466975" cy="1847850"/>
          </a:xfrm>
          <a:prstGeom prst="rect">
            <a:avLst/>
          </a:prstGeom>
          <a:effectLst>
            <a:softEdge rad="63500"/>
          </a:effectLst>
        </p:spPr>
      </p:pic>
      <p:pic>
        <p:nvPicPr>
          <p:cNvPr id="5" name="Imagen 4"/>
          <p:cNvPicPr>
            <a:picLocks noChangeAspect="1"/>
          </p:cNvPicPr>
          <p:nvPr/>
        </p:nvPicPr>
        <p:blipFill>
          <a:blip r:embed="rId3"/>
          <a:stretch>
            <a:fillRect/>
          </a:stretch>
        </p:blipFill>
        <p:spPr>
          <a:xfrm>
            <a:off x="3389168" y="4862945"/>
            <a:ext cx="2857500" cy="1600200"/>
          </a:xfrm>
          <a:prstGeom prst="rect">
            <a:avLst/>
          </a:prstGeom>
        </p:spPr>
      </p:pic>
    </p:spTree>
    <p:extLst>
      <p:ext uri="{BB962C8B-B14F-4D97-AF65-F5344CB8AC3E}">
        <p14:creationId xmlns:p14="http://schemas.microsoft.com/office/powerpoint/2010/main" val="27700620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1381990" y="4854039"/>
            <a:ext cx="8011285" cy="2180607"/>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lnSpc>
                <a:spcPct val="150000"/>
              </a:lnSpc>
            </a:pPr>
            <a:r>
              <a:rPr lang="es-MX" sz="3200" dirty="0">
                <a:solidFill>
                  <a:schemeClr val="tx1"/>
                </a:solidFill>
                <a:latin typeface="Arial" panose="020B0604020202020204" pitchFamily="34" charset="0"/>
                <a:cs typeface="Arial" panose="020B0604020202020204" pitchFamily="34" charset="0"/>
              </a:rPr>
              <a:t>	</a:t>
            </a:r>
            <a:r>
              <a:rPr lang="es-MX" sz="3200" dirty="0" smtClean="0">
                <a:solidFill>
                  <a:schemeClr val="tx1"/>
                </a:solidFill>
                <a:latin typeface="Arial" panose="020B0604020202020204" pitchFamily="34" charset="0"/>
                <a:cs typeface="Arial" panose="020B0604020202020204" pitchFamily="34" charset="0"/>
              </a:rPr>
              <a:t>La </a:t>
            </a:r>
            <a:r>
              <a:rPr lang="es-MX" sz="3200" dirty="0" smtClean="0">
                <a:solidFill>
                  <a:srgbClr val="0070C0"/>
                </a:solidFill>
                <a:latin typeface="Arial" panose="020B0604020202020204" pitchFamily="34" charset="0"/>
                <a:cs typeface="Arial" panose="020B0604020202020204" pitchFamily="34" charset="0"/>
              </a:rPr>
              <a:t>relación</a:t>
            </a:r>
            <a:r>
              <a:rPr lang="es-MX" sz="3200" dirty="0" smtClean="0">
                <a:solidFill>
                  <a:schemeClr val="tx1"/>
                </a:solidFill>
                <a:latin typeface="Arial" panose="020B0604020202020204" pitchFamily="34" charset="0"/>
                <a:cs typeface="Arial" panose="020B0604020202020204" pitchFamily="34" charset="0"/>
              </a:rPr>
              <a:t> es un </a:t>
            </a:r>
            <a:r>
              <a:rPr lang="es-MX" sz="3200" dirty="0" smtClean="0">
                <a:solidFill>
                  <a:srgbClr val="0070C0"/>
                </a:solidFill>
                <a:latin typeface="Arial" panose="020B0604020202020204" pitchFamily="34" charset="0"/>
                <a:cs typeface="Arial" panose="020B0604020202020204" pitchFamily="34" charset="0"/>
              </a:rPr>
              <a:t>nexo</a:t>
            </a:r>
            <a:r>
              <a:rPr lang="es-MX" sz="3200" dirty="0" smtClean="0">
                <a:solidFill>
                  <a:schemeClr val="tx1"/>
                </a:solidFill>
                <a:latin typeface="Arial" panose="020B0604020202020204" pitchFamily="34" charset="0"/>
                <a:cs typeface="Arial" panose="020B0604020202020204" pitchFamily="34" charset="0"/>
              </a:rPr>
              <a:t> entre dos características de dos objetos o situaciones correspondientes a la misma variable. Esta se expresa en términos de la variable. </a:t>
            </a:r>
          </a:p>
          <a:p>
            <a:pPr algn="just">
              <a:lnSpc>
                <a:spcPct val="150000"/>
              </a:lnSpc>
            </a:pPr>
            <a:endParaRPr lang="es-MX" sz="3200" b="1" dirty="0">
              <a:solidFill>
                <a:schemeClr val="tx1"/>
              </a:solidFill>
              <a:latin typeface="Arial" panose="020B0604020202020204" pitchFamily="34" charset="0"/>
              <a:cs typeface="Arial" panose="020B0604020202020204" pitchFamily="34" charset="0"/>
            </a:endParaRPr>
          </a:p>
          <a:p>
            <a:pPr algn="just">
              <a:lnSpc>
                <a:spcPct val="150000"/>
              </a:lnSpc>
            </a:pPr>
            <a:endParaRPr lang="es-MX" sz="3200" b="1" dirty="0">
              <a:solidFill>
                <a:schemeClr val="tx1"/>
              </a:solidFill>
              <a:latin typeface="Arial" panose="020B0604020202020204" pitchFamily="34" charset="0"/>
              <a:cs typeface="Arial" panose="020B0604020202020204" pitchFamily="34" charset="0"/>
            </a:endParaRPr>
          </a:p>
        </p:txBody>
      </p:sp>
      <p:sp>
        <p:nvSpPr>
          <p:cNvPr id="2" name="CuadroTexto 1"/>
          <p:cNvSpPr txBox="1"/>
          <p:nvPr/>
        </p:nvSpPr>
        <p:spPr>
          <a:xfrm>
            <a:off x="3951545" y="924791"/>
            <a:ext cx="2595582" cy="646331"/>
          </a:xfrm>
          <a:prstGeom prst="rect">
            <a:avLst/>
          </a:prstGeom>
          <a:noFill/>
        </p:spPr>
        <p:txBody>
          <a:bodyPr wrap="none" rtlCol="0">
            <a:spAutoFit/>
          </a:bodyPr>
          <a:lstStyle/>
          <a:p>
            <a:r>
              <a:rPr lang="es-MX" sz="3600" b="1" dirty="0" smtClean="0">
                <a:latin typeface="Arial" panose="020B0604020202020204" pitchFamily="34" charset="0"/>
                <a:cs typeface="Arial" panose="020B0604020202020204" pitchFamily="34" charset="0"/>
              </a:rPr>
              <a:t>RELACIÓN</a:t>
            </a:r>
            <a:endParaRPr lang="es-MX" sz="36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5313639" y="4854039"/>
            <a:ext cx="2466975" cy="1847850"/>
          </a:xfrm>
          <a:prstGeom prst="rect">
            <a:avLst/>
          </a:prstGeom>
          <a:effectLst>
            <a:softEdge rad="63500"/>
          </a:effectLst>
        </p:spPr>
      </p:pic>
    </p:spTree>
    <p:extLst>
      <p:ext uri="{BB962C8B-B14F-4D97-AF65-F5344CB8AC3E}">
        <p14:creationId xmlns:p14="http://schemas.microsoft.com/office/powerpoint/2010/main" val="25945460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653092" y="3574472"/>
            <a:ext cx="8915399" cy="2110839"/>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lgn="ctr">
              <a:buFont typeface="Wingdings" panose="05000000000000000000" pitchFamily="2" charset="2"/>
              <a:buChar char="§"/>
            </a:pPr>
            <a:r>
              <a:rPr lang="es-MX" sz="3200" dirty="0" smtClean="0">
                <a:solidFill>
                  <a:schemeClr val="tx1"/>
                </a:solidFill>
                <a:latin typeface="Arial" panose="020B0604020202020204" pitchFamily="34" charset="0"/>
                <a:cs typeface="Arial" panose="020B0604020202020204" pitchFamily="34" charset="0"/>
              </a:rPr>
              <a:t>Manuel es más alto que José.</a:t>
            </a:r>
          </a:p>
          <a:p>
            <a:pPr marL="457200" indent="-457200" algn="ctr">
              <a:buFont typeface="Wingdings" panose="05000000000000000000" pitchFamily="2" charset="2"/>
              <a:buChar char="§"/>
            </a:pPr>
            <a:endParaRPr lang="es-MX" sz="3200" dirty="0" smtClean="0">
              <a:solidFill>
                <a:schemeClr val="tx1"/>
              </a:solidFill>
              <a:latin typeface="Arial" panose="020B0604020202020204" pitchFamily="34" charset="0"/>
              <a:cs typeface="Arial" panose="020B0604020202020204" pitchFamily="34" charset="0"/>
            </a:endParaRPr>
          </a:p>
          <a:p>
            <a:pPr marL="457200" indent="-457200" algn="ctr">
              <a:buFont typeface="Wingdings" panose="05000000000000000000" pitchFamily="2" charset="2"/>
              <a:buChar char="§"/>
            </a:pPr>
            <a:r>
              <a:rPr lang="es-MX" sz="3200" dirty="0" smtClean="0">
                <a:solidFill>
                  <a:schemeClr val="tx1"/>
                </a:solidFill>
                <a:latin typeface="Arial" panose="020B0604020202020204" pitchFamily="34" charset="0"/>
                <a:cs typeface="Arial" panose="020B0604020202020204" pitchFamily="34" charset="0"/>
              </a:rPr>
              <a:t>La estatura de Manuel es mayor que la de José.</a:t>
            </a:r>
          </a:p>
          <a:p>
            <a:pPr marL="457200" indent="-457200" algn="ctr">
              <a:buFont typeface="Wingdings" panose="05000000000000000000" pitchFamily="2" charset="2"/>
              <a:buChar char="§"/>
            </a:pPr>
            <a:endParaRPr lang="es-MX" sz="3200" dirty="0">
              <a:solidFill>
                <a:schemeClr val="tx1"/>
              </a:solidFill>
              <a:latin typeface="Arial" panose="020B0604020202020204" pitchFamily="34" charset="0"/>
              <a:cs typeface="Arial" panose="020B0604020202020204" pitchFamily="34" charset="0"/>
            </a:endParaRPr>
          </a:p>
        </p:txBody>
      </p:sp>
      <p:sp>
        <p:nvSpPr>
          <p:cNvPr id="2" name="Rectángulo 1"/>
          <p:cNvSpPr/>
          <p:nvPr/>
        </p:nvSpPr>
        <p:spPr>
          <a:xfrm>
            <a:off x="1191883" y="1024235"/>
            <a:ext cx="7837818" cy="1384995"/>
          </a:xfrm>
          <a:prstGeom prst="rect">
            <a:avLst/>
          </a:prstGeom>
        </p:spPr>
        <p:txBody>
          <a:bodyPr wrap="square">
            <a:spAutoFit/>
          </a:bodyPr>
          <a:lstStyle/>
          <a:p>
            <a:pPr algn="just"/>
            <a:r>
              <a:rPr lang="es-MX" sz="2800" b="1" i="1" dirty="0">
                <a:latin typeface="Arial" panose="020B0604020202020204" pitchFamily="34" charset="0"/>
                <a:cs typeface="Arial" panose="020B0604020202020204" pitchFamily="34" charset="0"/>
              </a:rPr>
              <a:t>Ejemplo Manuel mide 1.80m y José mide 1.60m. ¿Qué relación puede establecerse entre las estatura de Manuel y de José?</a:t>
            </a:r>
          </a:p>
        </p:txBody>
      </p:sp>
    </p:spTree>
    <p:extLst>
      <p:ext uri="{BB962C8B-B14F-4D97-AF65-F5344CB8AC3E}">
        <p14:creationId xmlns:p14="http://schemas.microsoft.com/office/powerpoint/2010/main" val="35598080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19595" y="852056"/>
            <a:ext cx="8421832" cy="1059871"/>
          </a:xfrm>
        </p:spPr>
        <p:txBody>
          <a:bodyPr>
            <a:noAutofit/>
          </a:bodyPr>
          <a:lstStyle/>
          <a:p>
            <a:pPr algn="ctr"/>
            <a:r>
              <a:rPr lang="es-MX" sz="3200" b="1" dirty="0" smtClean="0">
                <a:solidFill>
                  <a:schemeClr val="tx1"/>
                </a:solidFill>
                <a:latin typeface="Arial" panose="020B0604020202020204" pitchFamily="34" charset="0"/>
                <a:cs typeface="Arial" panose="020B0604020202020204" pitchFamily="34" charset="0"/>
              </a:rPr>
              <a:t>Consideremos la lectura las ventanas de las casa de Bertha y de Ana:</a:t>
            </a:r>
            <a:endParaRPr lang="es-MX" sz="3200" b="1" dirty="0">
              <a:solidFill>
                <a:schemeClr val="tx1"/>
              </a:solidFill>
              <a:latin typeface="Arial" panose="020B0604020202020204" pitchFamily="34" charset="0"/>
              <a:cs typeface="Arial" panose="020B0604020202020204" pitchFamily="34" charset="0"/>
            </a:endParaRPr>
          </a:p>
        </p:txBody>
      </p:sp>
      <p:sp>
        <p:nvSpPr>
          <p:cNvPr id="3" name="Título 1"/>
          <p:cNvSpPr txBox="1">
            <a:spLocks/>
          </p:cNvSpPr>
          <p:nvPr/>
        </p:nvSpPr>
        <p:spPr>
          <a:xfrm>
            <a:off x="919594" y="2427020"/>
            <a:ext cx="8915399" cy="2752109"/>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s-MX" sz="3200" dirty="0" smtClean="0">
                <a:solidFill>
                  <a:schemeClr val="tx1"/>
                </a:solidFill>
                <a:latin typeface="Arial" panose="020B0604020202020204" pitchFamily="34" charset="0"/>
                <a:cs typeface="Arial" panose="020B0604020202020204" pitchFamily="34" charset="0"/>
              </a:rPr>
              <a:t>¿Qué relación existe entre la casa ubicada en la playa y la de la montaña?</a:t>
            </a:r>
          </a:p>
          <a:p>
            <a:pPr algn="just"/>
            <a:endParaRPr lang="es-MX" sz="3200" dirty="0">
              <a:solidFill>
                <a:schemeClr val="tx1"/>
              </a:solidFill>
              <a:latin typeface="Arial" panose="020B0604020202020204" pitchFamily="34" charset="0"/>
              <a:cs typeface="Arial" panose="020B0604020202020204" pitchFamily="34" charset="0"/>
            </a:endParaRPr>
          </a:p>
          <a:p>
            <a:pPr algn="just"/>
            <a:r>
              <a:rPr lang="es-MX" sz="3200" dirty="0" smtClean="0">
                <a:solidFill>
                  <a:schemeClr val="tx1"/>
                </a:solidFill>
                <a:latin typeface="Arial" panose="020B0604020202020204" pitchFamily="34" charset="0"/>
                <a:cs typeface="Arial" panose="020B0604020202020204" pitchFamily="34" charset="0"/>
              </a:rPr>
              <a:t>¿Qué relación hay entre las ventanas de hierro y las de aluminio?</a:t>
            </a:r>
            <a:endParaRPr lang="es-MX" sz="3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12117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187065" y="714900"/>
            <a:ext cx="2456901" cy="749873"/>
          </a:xfrm>
          <a:prstGeom prst="rect">
            <a:avLst/>
          </a:prstGeom>
        </p:spPr>
      </p:pic>
      <p:sp>
        <p:nvSpPr>
          <p:cNvPr id="3" name="CuadroTexto 2"/>
          <p:cNvSpPr txBox="1"/>
          <p:nvPr/>
        </p:nvSpPr>
        <p:spPr>
          <a:xfrm>
            <a:off x="1392298" y="2047009"/>
            <a:ext cx="8348760" cy="2932341"/>
          </a:xfrm>
          <a:prstGeom prst="rect">
            <a:avLst/>
          </a:prstGeom>
          <a:noFill/>
        </p:spPr>
        <p:txBody>
          <a:bodyPr wrap="none" rtlCol="0">
            <a:spAutoFit/>
          </a:bodyPr>
          <a:lstStyle/>
          <a:p>
            <a:pPr marL="285750" indent="-285750" algn="just">
              <a:lnSpc>
                <a:spcPct val="200000"/>
              </a:lnSpc>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Comprender las estrategias cognitivas de lectura.</a:t>
            </a:r>
          </a:p>
          <a:p>
            <a:pPr marL="285750" indent="-285750" algn="just">
              <a:lnSpc>
                <a:spcPct val="200000"/>
              </a:lnSpc>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Describir los pasos de la estrategia de observación.</a:t>
            </a:r>
          </a:p>
          <a:p>
            <a:pPr marL="285750" indent="-285750" algn="just">
              <a:lnSpc>
                <a:spcPct val="200000"/>
              </a:lnSpc>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Identificar los elementos de la estrategia de comparación.</a:t>
            </a:r>
          </a:p>
          <a:p>
            <a:pPr marL="285750" indent="-285750" algn="just">
              <a:lnSpc>
                <a:spcPct val="200000"/>
              </a:lnSpc>
              <a:buFont typeface="Wingdings" panose="05000000000000000000" pitchFamily="2" charset="2"/>
              <a:buChar char="Ø"/>
            </a:pPr>
            <a:r>
              <a:rPr lang="es-MX" sz="2400" dirty="0" smtClean="0">
                <a:latin typeface="Arial" panose="020B0604020202020204" pitchFamily="34" charset="0"/>
                <a:cs typeface="Arial" panose="020B0604020202020204" pitchFamily="34" charset="0"/>
              </a:rPr>
              <a:t>Identificar los elementos de la estrategia de relación.</a:t>
            </a:r>
            <a:endParaRPr lang="es-MX" sz="24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3"/>
          <a:stretch>
            <a:fillRect/>
          </a:stretch>
        </p:blipFill>
        <p:spPr>
          <a:xfrm>
            <a:off x="567857" y="466724"/>
            <a:ext cx="1939825" cy="1452996"/>
          </a:xfrm>
          <a:prstGeom prst="rect">
            <a:avLst/>
          </a:prstGeom>
          <a:scene3d>
            <a:camera prst="isometricOffAxis2Left"/>
            <a:lightRig rig="threePt" dir="t"/>
          </a:scene3d>
        </p:spPr>
      </p:pic>
      <p:pic>
        <p:nvPicPr>
          <p:cNvPr id="5" name="Imagen 4"/>
          <p:cNvPicPr>
            <a:picLocks noChangeAspect="1"/>
          </p:cNvPicPr>
          <p:nvPr/>
        </p:nvPicPr>
        <p:blipFill>
          <a:blip r:embed="rId4"/>
          <a:stretch>
            <a:fillRect/>
          </a:stretch>
        </p:blipFill>
        <p:spPr>
          <a:xfrm>
            <a:off x="5646438" y="5106639"/>
            <a:ext cx="1600200" cy="1524000"/>
          </a:xfrm>
          <a:prstGeom prst="rect">
            <a:avLst/>
          </a:prstGeom>
        </p:spPr>
      </p:pic>
    </p:spTree>
    <p:extLst>
      <p:ext uri="{BB962C8B-B14F-4D97-AF65-F5344CB8AC3E}">
        <p14:creationId xmlns:p14="http://schemas.microsoft.com/office/powerpoint/2010/main" val="11833146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2233940" y="130629"/>
            <a:ext cx="9201998" cy="4191991"/>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s-MX" sz="2400" b="1" dirty="0">
                <a:solidFill>
                  <a:schemeClr val="tx1"/>
                </a:solidFill>
              </a:rPr>
              <a:t>	</a:t>
            </a:r>
            <a:r>
              <a:rPr lang="es-MX" sz="2000" b="1" dirty="0" smtClean="0">
                <a:solidFill>
                  <a:schemeClr val="tx1"/>
                </a:solidFill>
              </a:rPr>
              <a:t>Casa de								Casa de </a:t>
            </a:r>
          </a:p>
          <a:p>
            <a:pPr algn="just"/>
            <a:r>
              <a:rPr lang="es-MX" sz="2000" b="1" dirty="0">
                <a:solidFill>
                  <a:schemeClr val="tx1"/>
                </a:solidFill>
              </a:rPr>
              <a:t>	</a:t>
            </a:r>
            <a:r>
              <a:rPr lang="es-MX" sz="2000" b="1" dirty="0" smtClean="0">
                <a:solidFill>
                  <a:schemeClr val="tx1"/>
                </a:solidFill>
              </a:rPr>
              <a:t>Bertha									Ana</a:t>
            </a:r>
          </a:p>
          <a:p>
            <a:pPr algn="just"/>
            <a:endParaRPr lang="es-MX" sz="2000" b="1" dirty="0" smtClean="0">
              <a:solidFill>
                <a:schemeClr val="tx1"/>
              </a:solidFill>
            </a:endParaRPr>
          </a:p>
          <a:p>
            <a:pPr algn="just"/>
            <a:endParaRPr lang="es-MX" sz="2000" b="1" dirty="0">
              <a:solidFill>
                <a:schemeClr val="tx1"/>
              </a:solidFill>
            </a:endParaRPr>
          </a:p>
          <a:p>
            <a:pPr algn="just"/>
            <a:r>
              <a:rPr lang="es-MX" sz="2000" b="1" dirty="0" smtClean="0">
                <a:solidFill>
                  <a:schemeClr val="tx1"/>
                </a:solidFill>
              </a:rPr>
              <a:t>	tiene									tiene</a:t>
            </a:r>
          </a:p>
          <a:p>
            <a:pPr algn="just"/>
            <a:endParaRPr lang="es-MX" sz="2000" b="1" dirty="0" smtClean="0">
              <a:solidFill>
                <a:schemeClr val="tx1"/>
              </a:solidFill>
            </a:endParaRPr>
          </a:p>
          <a:p>
            <a:pPr algn="just"/>
            <a:endParaRPr lang="es-MX" sz="2000" b="1" dirty="0">
              <a:solidFill>
                <a:schemeClr val="tx1"/>
              </a:solidFill>
            </a:endParaRPr>
          </a:p>
          <a:p>
            <a:pPr algn="just"/>
            <a:r>
              <a:rPr lang="es-MX" sz="2000" b="1" dirty="0" smtClean="0">
                <a:solidFill>
                  <a:schemeClr val="tx1"/>
                </a:solidFill>
              </a:rPr>
              <a:t>Se oxidan		Ventanas			Ventanas</a:t>
            </a:r>
          </a:p>
          <a:p>
            <a:pPr algn="just"/>
            <a:r>
              <a:rPr lang="es-MX" sz="2000" b="1" dirty="0">
                <a:solidFill>
                  <a:schemeClr val="tx1"/>
                </a:solidFill>
              </a:rPr>
              <a:t>	</a:t>
            </a:r>
            <a:r>
              <a:rPr lang="es-MX" sz="2000" b="1" dirty="0" smtClean="0">
                <a:solidFill>
                  <a:schemeClr val="tx1"/>
                </a:solidFill>
              </a:rPr>
              <a:t>			de hierro			de aluminio		No se oxidan</a:t>
            </a:r>
          </a:p>
          <a:p>
            <a:pPr algn="just"/>
            <a:endParaRPr lang="es-MX" sz="2000" b="1" dirty="0" smtClean="0">
              <a:solidFill>
                <a:schemeClr val="tx1"/>
              </a:solidFill>
            </a:endParaRPr>
          </a:p>
          <a:p>
            <a:pPr algn="just"/>
            <a:endParaRPr lang="es-MX" sz="2000" b="1" dirty="0">
              <a:solidFill>
                <a:schemeClr val="tx1"/>
              </a:solidFill>
            </a:endParaRPr>
          </a:p>
          <a:p>
            <a:pPr algn="just"/>
            <a:r>
              <a:rPr lang="es-MX" sz="2000" b="1" dirty="0">
                <a:solidFill>
                  <a:schemeClr val="tx1"/>
                </a:solidFill>
              </a:rPr>
              <a:t>m</a:t>
            </a:r>
            <a:r>
              <a:rPr lang="es-MX" sz="2000" b="1" dirty="0" smtClean="0">
                <a:solidFill>
                  <a:schemeClr val="tx1"/>
                </a:solidFill>
              </a:rPr>
              <a:t>enos costosas									más costosas</a:t>
            </a:r>
          </a:p>
          <a:p>
            <a:pPr algn="just"/>
            <a:r>
              <a:rPr lang="es-MX" sz="2000" b="1" dirty="0">
                <a:solidFill>
                  <a:schemeClr val="tx1"/>
                </a:solidFill>
              </a:rPr>
              <a:t>q</a:t>
            </a:r>
            <a:r>
              <a:rPr lang="es-MX" sz="2000" b="1" dirty="0" smtClean="0">
                <a:solidFill>
                  <a:schemeClr val="tx1"/>
                </a:solidFill>
              </a:rPr>
              <a:t>ue las de aluminio								que las de hierro</a:t>
            </a:r>
            <a:endParaRPr lang="es-MX" sz="2400" b="1" dirty="0">
              <a:solidFill>
                <a:schemeClr val="tx1"/>
              </a:solidFill>
            </a:endParaRPr>
          </a:p>
        </p:txBody>
      </p:sp>
      <p:sp>
        <p:nvSpPr>
          <p:cNvPr id="2" name="CuadroTexto 1"/>
          <p:cNvSpPr txBox="1"/>
          <p:nvPr/>
        </p:nvSpPr>
        <p:spPr>
          <a:xfrm>
            <a:off x="1620982" y="4500747"/>
            <a:ext cx="9636826" cy="2308324"/>
          </a:xfrm>
          <a:prstGeom prst="rect">
            <a:avLst/>
          </a:prstGeom>
          <a:noFill/>
        </p:spPr>
        <p:txBody>
          <a:bodyPr wrap="square" rtlCol="0">
            <a:spAutoFit/>
          </a:bodyPr>
          <a:lstStyle/>
          <a:p>
            <a:pPr algn="ctr"/>
            <a:r>
              <a:rPr lang="es-MX" sz="2400" b="1" i="1" dirty="0" smtClean="0">
                <a:latin typeface="Arial" panose="020B0604020202020204" pitchFamily="34" charset="0"/>
                <a:cs typeface="Arial" panose="020B0604020202020204" pitchFamily="34" charset="0"/>
              </a:rPr>
              <a:t>Esquema de organización</a:t>
            </a:r>
          </a:p>
          <a:p>
            <a:endParaRPr lang="es-MX" sz="2400" dirty="0">
              <a:latin typeface="Arial" panose="020B0604020202020204" pitchFamily="34" charset="0"/>
              <a:cs typeface="Arial" panose="020B0604020202020204" pitchFamily="34" charset="0"/>
            </a:endParaRPr>
          </a:p>
          <a:p>
            <a:r>
              <a:rPr lang="es-MX" sz="2400" dirty="0" smtClean="0">
                <a:latin typeface="Arial" panose="020B0604020202020204" pitchFamily="34" charset="0"/>
                <a:cs typeface="Arial" panose="020B0604020202020204" pitchFamily="34" charset="0"/>
              </a:rPr>
              <a:t>En este caso se visualizan los </a:t>
            </a:r>
            <a:r>
              <a:rPr lang="es-MX" sz="2400" dirty="0" smtClean="0">
                <a:solidFill>
                  <a:srgbClr val="0070C0"/>
                </a:solidFill>
                <a:latin typeface="Arial" panose="020B0604020202020204" pitchFamily="34" charset="0"/>
                <a:cs typeface="Arial" panose="020B0604020202020204" pitchFamily="34" charset="0"/>
              </a:rPr>
              <a:t>nexos</a:t>
            </a:r>
            <a:r>
              <a:rPr lang="es-MX" sz="2400" dirty="0" smtClean="0">
                <a:latin typeface="Arial" panose="020B0604020202020204" pitchFamily="34" charset="0"/>
                <a:cs typeface="Arial" panose="020B0604020202020204" pitchFamily="34" charset="0"/>
              </a:rPr>
              <a:t> entre los conceptos.</a:t>
            </a:r>
          </a:p>
          <a:p>
            <a:endParaRPr lang="es-MX" sz="2400" dirty="0">
              <a:latin typeface="Arial" panose="020B0604020202020204" pitchFamily="34" charset="0"/>
              <a:cs typeface="Arial" panose="020B0604020202020204" pitchFamily="34" charset="0"/>
            </a:endParaRPr>
          </a:p>
          <a:p>
            <a:r>
              <a:rPr lang="es-MX" sz="2400" dirty="0" smtClean="0">
                <a:latin typeface="Arial" panose="020B0604020202020204" pitchFamily="34" charset="0"/>
                <a:cs typeface="Arial" panose="020B0604020202020204" pitchFamily="34" charset="0"/>
              </a:rPr>
              <a:t>La </a:t>
            </a:r>
            <a:r>
              <a:rPr lang="es-MX" sz="2400" dirty="0" smtClean="0">
                <a:solidFill>
                  <a:srgbClr val="0070C0"/>
                </a:solidFill>
                <a:latin typeface="Arial" panose="020B0604020202020204" pitchFamily="34" charset="0"/>
                <a:cs typeface="Arial" panose="020B0604020202020204" pitchFamily="34" charset="0"/>
              </a:rPr>
              <a:t>relación</a:t>
            </a:r>
            <a:r>
              <a:rPr lang="es-MX" sz="2400" dirty="0" smtClean="0">
                <a:latin typeface="Arial" panose="020B0604020202020204" pitchFamily="34" charset="0"/>
                <a:cs typeface="Arial" panose="020B0604020202020204" pitchFamily="34" charset="0"/>
              </a:rPr>
              <a:t> se expresa en términos de la variable, su contenido es ´más abstracto que el de una comparación.</a:t>
            </a:r>
            <a:endParaRPr lang="es-MX" sz="2400" dirty="0">
              <a:latin typeface="Arial" panose="020B0604020202020204" pitchFamily="34" charset="0"/>
              <a:cs typeface="Arial" panose="020B0604020202020204" pitchFamily="34" charset="0"/>
            </a:endParaRPr>
          </a:p>
        </p:txBody>
      </p:sp>
      <p:cxnSp>
        <p:nvCxnSpPr>
          <p:cNvPr id="5" name="Conector recto de flecha 4"/>
          <p:cNvCxnSpPr/>
          <p:nvPr/>
        </p:nvCxnSpPr>
        <p:spPr>
          <a:xfrm>
            <a:off x="4025735" y="653143"/>
            <a:ext cx="3206338" cy="1187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p:cNvCxnSpPr/>
          <p:nvPr/>
        </p:nvCxnSpPr>
        <p:spPr>
          <a:xfrm flipH="1">
            <a:off x="4892634" y="914400"/>
            <a:ext cx="2588821" cy="15912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p:cNvCxnSpPr/>
          <p:nvPr/>
        </p:nvCxnSpPr>
        <p:spPr>
          <a:xfrm>
            <a:off x="3099460" y="926275"/>
            <a:ext cx="1650670" cy="15675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p:nvPr/>
        </p:nvCxnSpPr>
        <p:spPr>
          <a:xfrm>
            <a:off x="3230088" y="914400"/>
            <a:ext cx="3123211" cy="1876301"/>
          </a:xfrm>
          <a:prstGeom prst="straightConnector1">
            <a:avLst/>
          </a:prstGeom>
          <a:ln w="2222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p:cNvCxnSpPr/>
          <p:nvPr/>
        </p:nvCxnSpPr>
        <p:spPr>
          <a:xfrm flipH="1">
            <a:off x="3562597" y="2600696"/>
            <a:ext cx="581891" cy="118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p:nvPr/>
        </p:nvCxnSpPr>
        <p:spPr>
          <a:xfrm flipV="1">
            <a:off x="7873340" y="2885704"/>
            <a:ext cx="831273" cy="118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p:cNvCxnSpPr/>
          <p:nvPr/>
        </p:nvCxnSpPr>
        <p:spPr>
          <a:xfrm flipH="1">
            <a:off x="4334494" y="3004457"/>
            <a:ext cx="368135" cy="9619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p:cNvCxnSpPr/>
          <p:nvPr/>
        </p:nvCxnSpPr>
        <p:spPr>
          <a:xfrm>
            <a:off x="7362701" y="2992581"/>
            <a:ext cx="878774" cy="843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Rectángulo 3"/>
          <p:cNvSpPr/>
          <p:nvPr/>
        </p:nvSpPr>
        <p:spPr>
          <a:xfrm rot="16200000">
            <a:off x="-1936094" y="3090990"/>
            <a:ext cx="6096000" cy="646331"/>
          </a:xfrm>
          <a:prstGeom prst="rect">
            <a:avLst/>
          </a:prstGeom>
        </p:spPr>
        <p:txBody>
          <a:bodyPr>
            <a:spAutoFit/>
          </a:bodyPr>
          <a:lstStyle/>
          <a:p>
            <a:pPr algn="ctr"/>
            <a:r>
              <a:rPr lang="es-MX" b="1" dirty="0"/>
              <a:t>En la figura </a:t>
            </a:r>
            <a:r>
              <a:rPr lang="es-MX" b="1" dirty="0" smtClean="0"/>
              <a:t>se </a:t>
            </a:r>
            <a:r>
              <a:rPr lang="es-MX" b="1" dirty="0"/>
              <a:t>muestra </a:t>
            </a:r>
            <a:r>
              <a:rPr lang="es-MX" b="1" dirty="0" smtClean="0"/>
              <a:t>la </a:t>
            </a:r>
            <a:r>
              <a:rPr lang="es-MX" b="1" dirty="0"/>
              <a:t>manera de elaborar un diagrama de relaciones del escrito </a:t>
            </a:r>
            <a:r>
              <a:rPr lang="es-MX" b="1" dirty="0" smtClean="0"/>
              <a:t>que se </a:t>
            </a:r>
            <a:r>
              <a:rPr lang="es-MX" b="1" dirty="0"/>
              <a:t>leyó.</a:t>
            </a:r>
          </a:p>
        </p:txBody>
      </p:sp>
    </p:spTree>
    <p:extLst>
      <p:ext uri="{BB962C8B-B14F-4D97-AF65-F5344CB8AC3E}">
        <p14:creationId xmlns:p14="http://schemas.microsoft.com/office/powerpoint/2010/main" val="1795946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96041" y="241963"/>
            <a:ext cx="8915399" cy="1027218"/>
          </a:xfrm>
        </p:spPr>
        <p:txBody>
          <a:bodyPr>
            <a:noAutofit/>
          </a:bodyPr>
          <a:lstStyle/>
          <a:p>
            <a:pPr algn="ctr"/>
            <a:r>
              <a:rPr lang="es-MX" sz="3600" b="1" dirty="0" smtClean="0">
                <a:solidFill>
                  <a:schemeClr val="tx1"/>
                </a:solidFill>
                <a:latin typeface="Arial" panose="020B0604020202020204" pitchFamily="34" charset="0"/>
                <a:cs typeface="Arial" panose="020B0604020202020204" pitchFamily="34" charset="0"/>
              </a:rPr>
              <a:t>Estrategia para relacionar</a:t>
            </a:r>
            <a:endParaRPr lang="es-MX" sz="3200" b="1" dirty="0">
              <a:solidFill>
                <a:schemeClr val="tx1"/>
              </a:solidFill>
              <a:latin typeface="Arial" panose="020B0604020202020204" pitchFamily="34" charset="0"/>
              <a:cs typeface="Arial" panose="020B0604020202020204" pitchFamily="34" charset="0"/>
            </a:endParaRPr>
          </a:p>
        </p:txBody>
      </p:sp>
      <p:sp>
        <p:nvSpPr>
          <p:cNvPr id="3" name="Título 1"/>
          <p:cNvSpPr txBox="1">
            <a:spLocks/>
          </p:cNvSpPr>
          <p:nvPr/>
        </p:nvSpPr>
        <p:spPr>
          <a:xfrm>
            <a:off x="1236518" y="2315693"/>
            <a:ext cx="8474922" cy="4367153"/>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514350" indent="-514350" algn="just">
              <a:lnSpc>
                <a:spcPct val="150000"/>
              </a:lnSpc>
              <a:buAutoNum type="arabicPeriod"/>
            </a:pPr>
            <a:r>
              <a:rPr lang="es-MX" sz="2400" dirty="0" smtClean="0">
                <a:solidFill>
                  <a:schemeClr val="tx1"/>
                </a:solidFill>
                <a:latin typeface="Arial" panose="020B0604020202020204" pitchFamily="34" charset="0"/>
                <a:cs typeface="Arial" panose="020B0604020202020204" pitchFamily="34" charset="0"/>
              </a:rPr>
              <a:t>Define el propósito.</a:t>
            </a:r>
          </a:p>
          <a:p>
            <a:pPr marL="514350" indent="-514350" algn="just">
              <a:lnSpc>
                <a:spcPct val="150000"/>
              </a:lnSpc>
              <a:buAutoNum type="arabicPeriod"/>
            </a:pPr>
            <a:r>
              <a:rPr lang="es-MX" sz="2400" dirty="0" smtClean="0">
                <a:solidFill>
                  <a:schemeClr val="tx1"/>
                </a:solidFill>
                <a:latin typeface="Arial" panose="020B0604020202020204" pitchFamily="34" charset="0"/>
                <a:cs typeface="Arial" panose="020B0604020202020204" pitchFamily="34" charset="0"/>
              </a:rPr>
              <a:t>Identifica las variables que definen la relación.</a:t>
            </a:r>
          </a:p>
          <a:p>
            <a:pPr marL="514350" indent="-514350" algn="just">
              <a:lnSpc>
                <a:spcPct val="150000"/>
              </a:lnSpc>
              <a:buAutoNum type="arabicPeriod"/>
            </a:pPr>
            <a:r>
              <a:rPr lang="es-MX" sz="2400" dirty="0" smtClean="0">
                <a:solidFill>
                  <a:schemeClr val="tx1"/>
                </a:solidFill>
                <a:latin typeface="Arial" panose="020B0604020202020204" pitchFamily="34" charset="0"/>
                <a:cs typeface="Arial" panose="020B0604020202020204" pitchFamily="34" charset="0"/>
              </a:rPr>
              <a:t>Específica las características semejantes y diferentes, correspondientes de cada variable.</a:t>
            </a:r>
          </a:p>
          <a:p>
            <a:pPr marL="514350" indent="-514350" algn="just">
              <a:lnSpc>
                <a:spcPct val="150000"/>
              </a:lnSpc>
              <a:buAutoNum type="arabicPeriod"/>
            </a:pPr>
            <a:r>
              <a:rPr lang="es-MX" sz="2400" dirty="0" smtClean="0">
                <a:solidFill>
                  <a:schemeClr val="tx1"/>
                </a:solidFill>
                <a:latin typeface="Arial" panose="020B0604020202020204" pitchFamily="34" charset="0"/>
                <a:cs typeface="Arial" panose="020B0604020202020204" pitchFamily="34" charset="0"/>
              </a:rPr>
              <a:t>Establece nexos entre los pares de características correspondientes a cada variable.</a:t>
            </a:r>
          </a:p>
          <a:p>
            <a:pPr marL="514350" indent="-514350" algn="just">
              <a:lnSpc>
                <a:spcPct val="150000"/>
              </a:lnSpc>
              <a:buAutoNum type="arabicPeriod"/>
            </a:pPr>
            <a:r>
              <a:rPr lang="es-MX" sz="2400" dirty="0" smtClean="0">
                <a:solidFill>
                  <a:schemeClr val="tx1"/>
                </a:solidFill>
                <a:latin typeface="Arial" panose="020B0604020202020204" pitchFamily="34" charset="0"/>
                <a:cs typeface="Arial" panose="020B0604020202020204" pitchFamily="34" charset="0"/>
              </a:rPr>
              <a:t>Formula las relaciones.</a:t>
            </a:r>
          </a:p>
          <a:p>
            <a:pPr marL="514350" indent="-514350" algn="just">
              <a:lnSpc>
                <a:spcPct val="150000"/>
              </a:lnSpc>
              <a:buAutoNum type="arabicPeriod"/>
            </a:pPr>
            <a:r>
              <a:rPr lang="es-MX" sz="2400" dirty="0" smtClean="0">
                <a:solidFill>
                  <a:schemeClr val="tx1"/>
                </a:solidFill>
                <a:latin typeface="Arial" panose="020B0604020202020204" pitchFamily="34" charset="0"/>
                <a:cs typeface="Arial" panose="020B0604020202020204" pitchFamily="34" charset="0"/>
              </a:rPr>
              <a:t>Verifica la información que generaste.</a:t>
            </a:r>
          </a:p>
          <a:p>
            <a:pPr algn="just">
              <a:lnSpc>
                <a:spcPct val="150000"/>
              </a:lnSpc>
            </a:pPr>
            <a:endParaRPr lang="es-MX" sz="2400" dirty="0">
              <a:solidFill>
                <a:schemeClr val="tx1"/>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4784" y="4648633"/>
            <a:ext cx="2533650" cy="1800225"/>
          </a:xfrm>
          <a:prstGeom prst="rect">
            <a:avLst/>
          </a:prstGeom>
        </p:spPr>
      </p:pic>
      <p:pic>
        <p:nvPicPr>
          <p:cNvPr id="5" name="Imagen 4"/>
          <p:cNvPicPr>
            <a:picLocks noChangeAspect="1"/>
          </p:cNvPicPr>
          <p:nvPr/>
        </p:nvPicPr>
        <p:blipFill>
          <a:blip r:embed="rId3"/>
          <a:stretch>
            <a:fillRect/>
          </a:stretch>
        </p:blipFill>
        <p:spPr>
          <a:xfrm>
            <a:off x="117411" y="241963"/>
            <a:ext cx="2058618" cy="1425783"/>
          </a:xfrm>
          <a:prstGeom prst="rect">
            <a:avLst/>
          </a:prstGeom>
          <a:scene3d>
            <a:camera prst="isometricOffAxis1Right"/>
            <a:lightRig rig="threePt" dir="t"/>
          </a:scene3d>
        </p:spPr>
      </p:pic>
    </p:spTree>
    <p:extLst>
      <p:ext uri="{BB962C8B-B14F-4D97-AF65-F5344CB8AC3E}">
        <p14:creationId xmlns:p14="http://schemas.microsoft.com/office/powerpoint/2010/main" val="19866416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2429585" y="1683327"/>
            <a:ext cx="7377651" cy="3008911"/>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lgn="just">
              <a:lnSpc>
                <a:spcPct val="150000"/>
              </a:lnSpc>
              <a:buFont typeface="Arial" panose="020B0604020202020204" pitchFamily="34" charset="0"/>
              <a:buChar char="•"/>
            </a:pPr>
            <a:r>
              <a:rPr lang="es-MX" sz="3200" dirty="0" smtClean="0">
                <a:solidFill>
                  <a:schemeClr val="tx1"/>
                </a:solidFill>
                <a:latin typeface="Arial" panose="020B0604020202020204" pitchFamily="34" charset="0"/>
                <a:cs typeface="Arial" panose="020B0604020202020204" pitchFamily="34" charset="0"/>
              </a:rPr>
              <a:t>Relaciones de primer orden</a:t>
            </a:r>
          </a:p>
          <a:p>
            <a:pPr marL="457200" indent="-457200" algn="just">
              <a:lnSpc>
                <a:spcPct val="150000"/>
              </a:lnSpc>
              <a:buFont typeface="Arial" panose="020B0604020202020204" pitchFamily="34" charset="0"/>
              <a:buChar char="•"/>
            </a:pPr>
            <a:r>
              <a:rPr lang="es-MX" sz="3200" dirty="0" smtClean="0">
                <a:solidFill>
                  <a:schemeClr val="tx1"/>
                </a:solidFill>
                <a:latin typeface="Arial" panose="020B0604020202020204" pitchFamily="34" charset="0"/>
                <a:cs typeface="Arial" panose="020B0604020202020204" pitchFamily="34" charset="0"/>
              </a:rPr>
              <a:t>Relaciones </a:t>
            </a:r>
            <a:r>
              <a:rPr lang="es-MX" sz="3200" dirty="0">
                <a:solidFill>
                  <a:schemeClr val="tx1"/>
                </a:solidFill>
                <a:latin typeface="Arial" panose="020B0604020202020204" pitchFamily="34" charset="0"/>
                <a:cs typeface="Arial" panose="020B0604020202020204" pitchFamily="34" charset="0"/>
              </a:rPr>
              <a:t>de segundo </a:t>
            </a:r>
          </a:p>
          <a:p>
            <a:pPr marL="457200" indent="-457200" algn="just">
              <a:lnSpc>
                <a:spcPct val="150000"/>
              </a:lnSpc>
              <a:buFont typeface="Arial" panose="020B0604020202020204" pitchFamily="34" charset="0"/>
              <a:buChar char="•"/>
            </a:pPr>
            <a:r>
              <a:rPr lang="es-MX" sz="3200" dirty="0">
                <a:solidFill>
                  <a:schemeClr val="tx1"/>
                </a:solidFill>
                <a:latin typeface="Arial" panose="020B0604020202020204" pitchFamily="34" charset="0"/>
                <a:cs typeface="Arial" panose="020B0604020202020204" pitchFamily="34" charset="0"/>
              </a:rPr>
              <a:t>Relaciones de tercer </a:t>
            </a:r>
            <a:r>
              <a:rPr lang="es-MX" sz="3200" dirty="0" smtClean="0">
                <a:solidFill>
                  <a:schemeClr val="tx1"/>
                </a:solidFill>
                <a:latin typeface="Arial" panose="020B0604020202020204" pitchFamily="34" charset="0"/>
                <a:cs typeface="Arial" panose="020B0604020202020204" pitchFamily="34" charset="0"/>
              </a:rPr>
              <a:t>orden </a:t>
            </a:r>
          </a:p>
          <a:p>
            <a:pPr marL="457200" indent="-457200" algn="just">
              <a:lnSpc>
                <a:spcPct val="150000"/>
              </a:lnSpc>
              <a:buFont typeface="Arial" panose="020B0604020202020204" pitchFamily="34" charset="0"/>
              <a:buChar char="•"/>
            </a:pPr>
            <a:r>
              <a:rPr lang="es-MX" sz="3200" dirty="0" smtClean="0">
                <a:solidFill>
                  <a:schemeClr val="tx1"/>
                </a:solidFill>
                <a:latin typeface="Arial" panose="020B0604020202020204" pitchFamily="34" charset="0"/>
                <a:cs typeface="Arial" panose="020B0604020202020204" pitchFamily="34" charset="0"/>
              </a:rPr>
              <a:t>Relaciones </a:t>
            </a:r>
            <a:r>
              <a:rPr lang="es-MX" sz="3200" dirty="0">
                <a:solidFill>
                  <a:schemeClr val="tx1"/>
                </a:solidFill>
                <a:latin typeface="Arial" panose="020B0604020202020204" pitchFamily="34" charset="0"/>
                <a:cs typeface="Arial" panose="020B0604020202020204" pitchFamily="34" charset="0"/>
              </a:rPr>
              <a:t>de orden </a:t>
            </a:r>
            <a:r>
              <a:rPr lang="es-MX" sz="3200" dirty="0" smtClean="0">
                <a:solidFill>
                  <a:schemeClr val="tx1"/>
                </a:solidFill>
                <a:latin typeface="Arial" panose="020B0604020202020204" pitchFamily="34" charset="0"/>
                <a:cs typeface="Arial" panose="020B0604020202020204" pitchFamily="34" charset="0"/>
              </a:rPr>
              <a:t>superior</a:t>
            </a:r>
            <a:endParaRPr lang="es-MX" sz="3200" dirty="0">
              <a:solidFill>
                <a:schemeClr val="tx1"/>
              </a:solidFill>
            </a:endParaRPr>
          </a:p>
        </p:txBody>
      </p:sp>
      <p:sp>
        <p:nvSpPr>
          <p:cNvPr id="2" name="CuadroTexto 1"/>
          <p:cNvSpPr txBox="1"/>
          <p:nvPr/>
        </p:nvSpPr>
        <p:spPr>
          <a:xfrm>
            <a:off x="2990953" y="689210"/>
            <a:ext cx="4485202" cy="646331"/>
          </a:xfrm>
          <a:prstGeom prst="rect">
            <a:avLst/>
          </a:prstGeom>
          <a:noFill/>
        </p:spPr>
        <p:txBody>
          <a:bodyPr wrap="none" rtlCol="0">
            <a:spAutoFit/>
          </a:bodyPr>
          <a:lstStyle/>
          <a:p>
            <a:r>
              <a:rPr lang="es-MX" sz="3600" b="1" dirty="0" smtClean="0">
                <a:latin typeface="Arial" panose="020B0604020202020204" pitchFamily="34" charset="0"/>
                <a:cs typeface="Arial" panose="020B0604020202020204" pitchFamily="34" charset="0"/>
              </a:rPr>
              <a:t>Tipos de relaciones</a:t>
            </a:r>
            <a:endParaRPr lang="es-MX" sz="3600" b="1"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3700029" y="5040024"/>
            <a:ext cx="3067050" cy="149542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329" y="689210"/>
            <a:ext cx="2194174" cy="1069830"/>
          </a:xfrm>
          <a:prstGeom prst="rect">
            <a:avLst/>
          </a:prstGeom>
        </p:spPr>
      </p:pic>
    </p:spTree>
    <p:extLst>
      <p:ext uri="{BB962C8B-B14F-4D97-AF65-F5344CB8AC3E}">
        <p14:creationId xmlns:p14="http://schemas.microsoft.com/office/powerpoint/2010/main" val="26632106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12914" y="353292"/>
            <a:ext cx="8915399" cy="2119747"/>
          </a:xfrm>
        </p:spPr>
        <p:txBody>
          <a:bodyPr>
            <a:noAutofit/>
          </a:bodyPr>
          <a:lstStyle/>
          <a:p>
            <a:pPr algn="ctr"/>
            <a:r>
              <a:rPr lang="es-MX" sz="3600" b="1" dirty="0" smtClean="0">
                <a:solidFill>
                  <a:schemeClr val="tx1"/>
                </a:solidFill>
                <a:latin typeface="Arial" panose="020B0604020202020204" pitchFamily="34" charset="0"/>
                <a:cs typeface="Arial" panose="020B0604020202020204" pitchFamily="34" charset="0"/>
              </a:rPr>
              <a:t>Considere las siguientes comparaciones</a:t>
            </a:r>
            <a:endParaRPr lang="es-MX" sz="3200" b="1" dirty="0">
              <a:solidFill>
                <a:schemeClr val="tx1"/>
              </a:solidFill>
              <a:latin typeface="Arial" panose="020B0604020202020204" pitchFamily="34" charset="0"/>
              <a:cs typeface="Arial" panose="020B0604020202020204" pitchFamily="34" charset="0"/>
            </a:endParaRPr>
          </a:p>
        </p:txBody>
      </p:sp>
      <p:sp>
        <p:nvSpPr>
          <p:cNvPr id="3" name="Título 1"/>
          <p:cNvSpPr txBox="1">
            <a:spLocks/>
          </p:cNvSpPr>
          <p:nvPr/>
        </p:nvSpPr>
        <p:spPr>
          <a:xfrm>
            <a:off x="712914" y="2891643"/>
            <a:ext cx="8915399" cy="2110842"/>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s-MX" sz="3200" dirty="0">
                <a:solidFill>
                  <a:schemeClr val="tx1"/>
                </a:solidFill>
                <a:latin typeface="Arial" panose="020B0604020202020204" pitchFamily="34" charset="0"/>
                <a:cs typeface="Arial" panose="020B0604020202020204" pitchFamily="34" charset="0"/>
              </a:rPr>
              <a:t>	</a:t>
            </a:r>
            <a:r>
              <a:rPr lang="es-MX" sz="3200" dirty="0" smtClean="0">
                <a:solidFill>
                  <a:schemeClr val="tx1"/>
                </a:solidFill>
                <a:latin typeface="Arial" panose="020B0604020202020204" pitchFamily="34" charset="0"/>
                <a:cs typeface="Arial" panose="020B0604020202020204" pitchFamily="34" charset="0"/>
              </a:rPr>
              <a:t>El perro tiene cuatro patas y el colibrí tiene dos.</a:t>
            </a:r>
          </a:p>
          <a:p>
            <a:pPr algn="just"/>
            <a:endParaRPr lang="es-MX" sz="3200" dirty="0">
              <a:solidFill>
                <a:schemeClr val="tx1"/>
              </a:solidFill>
              <a:latin typeface="Arial" panose="020B0604020202020204" pitchFamily="34" charset="0"/>
              <a:cs typeface="Arial" panose="020B0604020202020204" pitchFamily="34" charset="0"/>
            </a:endParaRPr>
          </a:p>
          <a:p>
            <a:pPr algn="just"/>
            <a:r>
              <a:rPr lang="es-MX" sz="3200" dirty="0" smtClean="0">
                <a:solidFill>
                  <a:schemeClr val="tx1"/>
                </a:solidFill>
                <a:latin typeface="Arial" panose="020B0604020202020204" pitchFamily="34" charset="0"/>
                <a:cs typeface="Arial" panose="020B0604020202020204" pitchFamily="34" charset="0"/>
              </a:rPr>
              <a:t>	Luis tiene 10 cuadernos y Antonio 5.</a:t>
            </a:r>
            <a:endParaRPr lang="es-MX" sz="3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08739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66746" y="571500"/>
            <a:ext cx="8915399" cy="678382"/>
          </a:xfrm>
        </p:spPr>
        <p:txBody>
          <a:bodyPr>
            <a:noAutofit/>
          </a:bodyPr>
          <a:lstStyle/>
          <a:p>
            <a:pPr algn="ctr"/>
            <a:r>
              <a:rPr lang="es-MX" sz="3600" b="1" dirty="0" smtClean="0">
                <a:solidFill>
                  <a:schemeClr val="tx1"/>
                </a:solidFill>
                <a:latin typeface="Arial" panose="020B0604020202020204" pitchFamily="34" charset="0"/>
                <a:cs typeface="Arial" panose="020B0604020202020204" pitchFamily="34" charset="0"/>
              </a:rPr>
              <a:t>Construyamos algunas relaciones</a:t>
            </a:r>
            <a:endParaRPr lang="es-MX" sz="3200" b="1" dirty="0">
              <a:solidFill>
                <a:schemeClr val="tx1"/>
              </a:solidFill>
              <a:latin typeface="Arial" panose="020B0604020202020204" pitchFamily="34" charset="0"/>
              <a:cs typeface="Arial" panose="020B0604020202020204" pitchFamily="34" charset="0"/>
            </a:endParaRPr>
          </a:p>
        </p:txBody>
      </p:sp>
      <p:sp>
        <p:nvSpPr>
          <p:cNvPr id="3" name="Título 1"/>
          <p:cNvSpPr txBox="1">
            <a:spLocks/>
          </p:cNvSpPr>
          <p:nvPr/>
        </p:nvSpPr>
        <p:spPr>
          <a:xfrm>
            <a:off x="785151" y="2692731"/>
            <a:ext cx="8915399" cy="2110842"/>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s-MX" sz="2800" dirty="0">
                <a:solidFill>
                  <a:schemeClr val="tx1"/>
                </a:solidFill>
                <a:latin typeface="Arial" panose="020B0604020202020204" pitchFamily="34" charset="0"/>
                <a:cs typeface="Arial" panose="020B0604020202020204" pitchFamily="34" charset="0"/>
              </a:rPr>
              <a:t>	</a:t>
            </a:r>
            <a:r>
              <a:rPr lang="es-MX" sz="2800" dirty="0" smtClean="0">
                <a:solidFill>
                  <a:schemeClr val="tx1"/>
                </a:solidFill>
                <a:latin typeface="Arial" panose="020B0604020202020204" pitchFamily="34" charset="0"/>
                <a:cs typeface="Arial" panose="020B0604020202020204" pitchFamily="34" charset="0"/>
              </a:rPr>
              <a:t>El perro tiene doble número de patas que el colibrí.</a:t>
            </a:r>
          </a:p>
          <a:p>
            <a:pPr algn="just"/>
            <a:endParaRPr lang="es-MX" sz="2800" dirty="0">
              <a:solidFill>
                <a:schemeClr val="tx1"/>
              </a:solidFill>
              <a:latin typeface="Arial" panose="020B0604020202020204" pitchFamily="34" charset="0"/>
              <a:cs typeface="Arial" panose="020B0604020202020204" pitchFamily="34" charset="0"/>
            </a:endParaRPr>
          </a:p>
          <a:p>
            <a:pPr algn="just"/>
            <a:r>
              <a:rPr lang="es-MX" sz="2800" dirty="0" smtClean="0">
                <a:solidFill>
                  <a:schemeClr val="tx1"/>
                </a:solidFill>
                <a:latin typeface="Arial" panose="020B0604020202020204" pitchFamily="34" charset="0"/>
                <a:cs typeface="Arial" panose="020B0604020202020204" pitchFamily="34" charset="0"/>
              </a:rPr>
              <a:t>	Luis tiene doble número de cuadernos que Antonio.</a:t>
            </a:r>
          </a:p>
          <a:p>
            <a:pPr algn="just"/>
            <a:endParaRPr lang="es-MX" sz="2800" dirty="0">
              <a:solidFill>
                <a:schemeClr val="tx1"/>
              </a:solidFill>
              <a:latin typeface="Arial" panose="020B0604020202020204" pitchFamily="34" charset="0"/>
              <a:cs typeface="Arial" panose="020B0604020202020204" pitchFamily="34" charset="0"/>
            </a:endParaRPr>
          </a:p>
          <a:p>
            <a:pPr algn="just"/>
            <a:r>
              <a:rPr lang="es-MX" sz="2800" dirty="0" smtClean="0">
                <a:solidFill>
                  <a:schemeClr val="tx1"/>
                </a:solidFill>
                <a:latin typeface="Arial" panose="020B0604020202020204" pitchFamily="34" charset="0"/>
                <a:cs typeface="Arial" panose="020B0604020202020204" pitchFamily="34" charset="0"/>
              </a:rPr>
              <a:t>	Estas relaciones se denominan </a:t>
            </a:r>
            <a:r>
              <a:rPr lang="es-MX" sz="2800" dirty="0" smtClean="0">
                <a:solidFill>
                  <a:srgbClr val="0070C0"/>
                </a:solidFill>
                <a:latin typeface="Arial" panose="020B0604020202020204" pitchFamily="34" charset="0"/>
                <a:cs typeface="Arial" panose="020B0604020202020204" pitchFamily="34" charset="0"/>
              </a:rPr>
              <a:t>de primer orden</a:t>
            </a:r>
            <a:r>
              <a:rPr lang="es-MX" sz="2800" dirty="0" smtClean="0">
                <a:solidFill>
                  <a:schemeClr val="tx1"/>
                </a:solidFill>
                <a:latin typeface="Arial" panose="020B0604020202020204" pitchFamily="34" charset="0"/>
                <a:cs typeface="Arial" panose="020B0604020202020204" pitchFamily="34" charset="0"/>
              </a:rPr>
              <a:t>.</a:t>
            </a:r>
            <a:endParaRPr lang="es-MX" sz="2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95258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18702" y="567048"/>
            <a:ext cx="8915399" cy="1514107"/>
          </a:xfrm>
        </p:spPr>
        <p:txBody>
          <a:bodyPr>
            <a:noAutofit/>
          </a:bodyPr>
          <a:lstStyle/>
          <a:p>
            <a:pPr algn="ctr"/>
            <a:r>
              <a:rPr lang="es-MX" sz="4400" b="1" dirty="0" smtClean="0">
                <a:solidFill>
                  <a:schemeClr val="tx1"/>
                </a:solidFill>
                <a:latin typeface="Arial" panose="020B0604020202020204" pitchFamily="34" charset="0"/>
                <a:cs typeface="Arial" panose="020B0604020202020204" pitchFamily="34" charset="0"/>
              </a:rPr>
              <a:t>Construyamos una relación entre dos relaciones</a:t>
            </a:r>
            <a:endParaRPr lang="es-MX" sz="4000" b="1" dirty="0">
              <a:solidFill>
                <a:schemeClr val="tx1"/>
              </a:solidFill>
              <a:latin typeface="Arial" panose="020B0604020202020204" pitchFamily="34" charset="0"/>
              <a:cs typeface="Arial" panose="020B0604020202020204" pitchFamily="34" charset="0"/>
            </a:endParaRPr>
          </a:p>
        </p:txBody>
      </p:sp>
      <p:sp>
        <p:nvSpPr>
          <p:cNvPr id="3" name="Título 1"/>
          <p:cNvSpPr txBox="1">
            <a:spLocks/>
          </p:cNvSpPr>
          <p:nvPr/>
        </p:nvSpPr>
        <p:spPr>
          <a:xfrm>
            <a:off x="878670" y="2600700"/>
            <a:ext cx="8915399" cy="3334002"/>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s-MX" sz="2800" dirty="0">
                <a:solidFill>
                  <a:schemeClr val="tx1"/>
                </a:solidFill>
                <a:latin typeface="Arial" panose="020B0604020202020204" pitchFamily="34" charset="0"/>
                <a:cs typeface="Arial" panose="020B0604020202020204" pitchFamily="34" charset="0"/>
              </a:rPr>
              <a:t>	</a:t>
            </a:r>
            <a:r>
              <a:rPr lang="es-MX" sz="2800" dirty="0" smtClean="0">
                <a:solidFill>
                  <a:schemeClr val="tx1"/>
                </a:solidFill>
                <a:latin typeface="Arial" panose="020B0604020202020204" pitchFamily="34" charset="0"/>
                <a:cs typeface="Arial" panose="020B0604020202020204" pitchFamily="34" charset="0"/>
              </a:rPr>
              <a:t>	El perro tiene doble número de patas que el colibrí, así como Luis tiene doble número de cuadernos que Antonio.</a:t>
            </a:r>
          </a:p>
          <a:p>
            <a:pPr algn="just"/>
            <a:endParaRPr lang="es-MX" sz="2800" dirty="0" smtClean="0">
              <a:solidFill>
                <a:schemeClr val="tx1"/>
              </a:solidFill>
              <a:latin typeface="Arial" panose="020B0604020202020204" pitchFamily="34" charset="0"/>
              <a:cs typeface="Arial" panose="020B0604020202020204" pitchFamily="34" charset="0"/>
            </a:endParaRPr>
          </a:p>
          <a:p>
            <a:pPr algn="just"/>
            <a:endParaRPr lang="es-MX" sz="2800" dirty="0">
              <a:solidFill>
                <a:schemeClr val="tx1"/>
              </a:solidFill>
              <a:latin typeface="Arial" panose="020B0604020202020204" pitchFamily="34" charset="0"/>
              <a:cs typeface="Arial" panose="020B0604020202020204" pitchFamily="34" charset="0"/>
            </a:endParaRPr>
          </a:p>
          <a:p>
            <a:pPr algn="just"/>
            <a:r>
              <a:rPr lang="es-MX" sz="2800" dirty="0" smtClean="0">
                <a:solidFill>
                  <a:schemeClr val="tx1"/>
                </a:solidFill>
                <a:latin typeface="Arial" panose="020B0604020202020204" pitchFamily="34" charset="0"/>
                <a:cs typeface="Arial" panose="020B0604020202020204" pitchFamily="34" charset="0"/>
              </a:rPr>
              <a:t>		Estas relaciones son más complejas y se denominan </a:t>
            </a:r>
            <a:r>
              <a:rPr lang="es-MX" sz="2800" dirty="0" smtClean="0">
                <a:solidFill>
                  <a:srgbClr val="0070C0"/>
                </a:solidFill>
                <a:latin typeface="Arial" panose="020B0604020202020204" pitchFamily="34" charset="0"/>
                <a:cs typeface="Arial" panose="020B0604020202020204" pitchFamily="34" charset="0"/>
              </a:rPr>
              <a:t>de segundo orden</a:t>
            </a:r>
            <a:r>
              <a:rPr lang="es-MX" sz="2800" dirty="0" smtClean="0">
                <a:solidFill>
                  <a:schemeClr val="tx1"/>
                </a:solidFill>
                <a:latin typeface="Arial" panose="020B0604020202020204" pitchFamily="34" charset="0"/>
                <a:cs typeface="Arial" panose="020B0604020202020204" pitchFamily="34" charset="0"/>
              </a:rPr>
              <a:t>.</a:t>
            </a:r>
            <a:endParaRPr lang="es-MX" sz="2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12087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859372" y="1183072"/>
            <a:ext cx="8915399" cy="4552710"/>
          </a:xfrm>
          <a:prstGeom prst="rect">
            <a:avLst/>
          </a:prstGeom>
          <a:effectLst>
            <a:softEdge rad="635000"/>
          </a:effectLst>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b">
            <a:noAutofit/>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lnSpc>
                <a:spcPct val="150000"/>
              </a:lnSpc>
            </a:pPr>
            <a:r>
              <a:rPr lang="es-MX" sz="3200" dirty="0">
                <a:solidFill>
                  <a:schemeClr val="tx1"/>
                </a:solidFill>
                <a:latin typeface="Arial" panose="020B0604020202020204" pitchFamily="34" charset="0"/>
                <a:cs typeface="Arial" panose="020B0604020202020204" pitchFamily="34" charset="0"/>
              </a:rPr>
              <a:t>	</a:t>
            </a:r>
            <a:r>
              <a:rPr lang="es-MX" sz="3200" dirty="0" smtClean="0">
                <a:solidFill>
                  <a:schemeClr val="tx1"/>
                </a:solidFill>
                <a:latin typeface="Arial" panose="020B0604020202020204" pitchFamily="34" charset="0"/>
                <a:cs typeface="Arial" panose="020B0604020202020204" pitchFamily="34" charset="0"/>
              </a:rPr>
              <a:t>	Los procesos estudiados facilitan el procesamiento de información, es decir, constituyen estrategias cognitivas; ayudan a profundizar el conocimiento acerca de hechos y fenómenos, y facilitan la comprensión de la lectura y el análisis de la información.</a:t>
            </a:r>
            <a:endParaRPr lang="es-MX" sz="3200" dirty="0">
              <a:solidFill>
                <a:schemeClr val="tx1"/>
              </a:solidFill>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stretch>
            <a:fillRect/>
          </a:stretch>
        </p:blipFill>
        <p:spPr>
          <a:xfrm>
            <a:off x="8301903" y="4811857"/>
            <a:ext cx="2466975" cy="1847850"/>
          </a:xfrm>
          <a:prstGeom prst="rect">
            <a:avLst/>
          </a:prstGeom>
        </p:spPr>
      </p:pic>
      <p:pic>
        <p:nvPicPr>
          <p:cNvPr id="4" name="Imagen 3"/>
          <p:cNvPicPr>
            <a:picLocks noChangeAspect="1"/>
          </p:cNvPicPr>
          <p:nvPr/>
        </p:nvPicPr>
        <p:blipFill>
          <a:blip r:embed="rId3"/>
          <a:stretch>
            <a:fillRect/>
          </a:stretch>
        </p:blipFill>
        <p:spPr>
          <a:xfrm>
            <a:off x="124691" y="166254"/>
            <a:ext cx="2412175" cy="1122218"/>
          </a:xfrm>
          <a:prstGeom prst="rect">
            <a:avLst/>
          </a:prstGeom>
        </p:spPr>
      </p:pic>
    </p:spTree>
    <p:extLst>
      <p:ext uri="{BB962C8B-B14F-4D97-AF65-F5344CB8AC3E}">
        <p14:creationId xmlns:p14="http://schemas.microsoft.com/office/powerpoint/2010/main" val="23216862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165639" y="1163781"/>
            <a:ext cx="2406429" cy="461665"/>
          </a:xfrm>
          <a:prstGeom prst="rect">
            <a:avLst/>
          </a:prstGeom>
          <a:noFill/>
        </p:spPr>
        <p:txBody>
          <a:bodyPr wrap="none" rtlCol="0">
            <a:spAutoFit/>
          </a:bodyPr>
          <a:lstStyle/>
          <a:p>
            <a:pPr algn="ctr"/>
            <a:r>
              <a:rPr lang="es-MX" sz="2400" b="1" dirty="0" smtClean="0">
                <a:latin typeface="Arial" panose="020B0604020202020204" pitchFamily="34" charset="0"/>
                <a:cs typeface="Arial" panose="020B0604020202020204" pitchFamily="34" charset="0"/>
              </a:rPr>
              <a:t>BIBLIOGRAFÍA</a:t>
            </a:r>
            <a:endParaRPr lang="es-MX" sz="2400" b="1" dirty="0">
              <a:latin typeface="Arial" panose="020B0604020202020204" pitchFamily="34" charset="0"/>
              <a:cs typeface="Arial" panose="020B0604020202020204" pitchFamily="34" charset="0"/>
            </a:endParaRPr>
          </a:p>
        </p:txBody>
      </p:sp>
      <p:sp>
        <p:nvSpPr>
          <p:cNvPr id="5" name="CuadroTexto 4"/>
          <p:cNvSpPr txBox="1"/>
          <p:nvPr/>
        </p:nvSpPr>
        <p:spPr>
          <a:xfrm>
            <a:off x="1984664" y="2348346"/>
            <a:ext cx="7045036" cy="2862322"/>
          </a:xfrm>
          <a:prstGeom prst="rect">
            <a:avLst/>
          </a:prstGeom>
          <a:noFill/>
        </p:spPr>
        <p:txBody>
          <a:bodyPr wrap="square" rtlCol="0">
            <a:spAutoFit/>
          </a:bodyPr>
          <a:lstStyle/>
          <a:p>
            <a:pPr marL="342900" indent="-342900" algn="just">
              <a:buFont typeface="+mj-lt"/>
              <a:buAutoNum type="arabicPeriod"/>
            </a:pPr>
            <a:r>
              <a:rPr lang="es-MX" dirty="0" smtClean="0"/>
              <a:t>Sánchez, Margarita A. </a:t>
            </a:r>
            <a:r>
              <a:rPr lang="es-MX" dirty="0" smtClean="0"/>
              <a:t>(</a:t>
            </a:r>
            <a:r>
              <a:rPr lang="es-MX" dirty="0" smtClean="0"/>
              <a:t>200</a:t>
            </a:r>
            <a:r>
              <a:rPr lang="es-MX" dirty="0" smtClean="0"/>
              <a:t>8</a:t>
            </a:r>
            <a:r>
              <a:rPr lang="es-MX" dirty="0" smtClean="0"/>
              <a:t>). </a:t>
            </a:r>
            <a:r>
              <a:rPr lang="es-MX" i="1" dirty="0" smtClean="0"/>
              <a:t>Desarrollo de Habilidades del pensamiento: Procesos Básicos del pensamiento. </a:t>
            </a:r>
            <a:r>
              <a:rPr lang="es-MX" dirty="0" smtClean="0"/>
              <a:t>Trillas, México</a:t>
            </a:r>
            <a:r>
              <a:rPr lang="es-MX" dirty="0" smtClean="0"/>
              <a:t>.</a:t>
            </a:r>
          </a:p>
          <a:p>
            <a:pPr marL="342900" indent="-342900" algn="just">
              <a:buFont typeface="+mj-lt"/>
              <a:buAutoNum type="arabicPeriod"/>
            </a:pPr>
            <a:endParaRPr lang="es-MX" dirty="0" smtClean="0"/>
          </a:p>
          <a:p>
            <a:pPr marL="342900" indent="-342900" algn="just">
              <a:buFont typeface="+mj-lt"/>
              <a:buAutoNum type="arabicPeriod"/>
            </a:pPr>
            <a:r>
              <a:rPr lang="es-MX" dirty="0"/>
              <a:t>Amaya </a:t>
            </a:r>
            <a:r>
              <a:rPr lang="es-MX" dirty="0" smtClean="0"/>
              <a:t>Guerra, Jesús. (2014). </a:t>
            </a:r>
            <a:r>
              <a:rPr lang="es-MX" i="1" dirty="0" smtClean="0"/>
              <a:t>Estrategias de Aprendizaje para Universitarios: un enfoque constructivista. Trillas, México.</a:t>
            </a:r>
          </a:p>
          <a:p>
            <a:pPr marL="342900" indent="-342900" algn="just">
              <a:buFont typeface="+mj-lt"/>
              <a:buAutoNum type="arabicPeriod"/>
            </a:pPr>
            <a:endParaRPr lang="es-MX" i="1" dirty="0" smtClean="0"/>
          </a:p>
          <a:p>
            <a:pPr marL="342900" indent="-342900" algn="just">
              <a:buFont typeface="+mj-lt"/>
              <a:buAutoNum type="arabicPeriod"/>
            </a:pPr>
            <a:r>
              <a:rPr lang="es-MX" i="1" dirty="0" smtClean="0"/>
              <a:t>Araoz Robles, María Edith. (2010). Estrategias  para aprender a aprender: reconstrucción del conocimiento a partir de la lectoescritura. </a:t>
            </a:r>
            <a:r>
              <a:rPr lang="es-MX" dirty="0" smtClean="0"/>
              <a:t>PEARSON EDUCACIÓN. </a:t>
            </a:r>
            <a:r>
              <a:rPr lang="es-MX" dirty="0" smtClean="0"/>
              <a:t>México.</a:t>
            </a:r>
            <a:endParaRPr lang="es-MX" dirty="0"/>
          </a:p>
        </p:txBody>
      </p:sp>
    </p:spTree>
    <p:extLst>
      <p:ext uri="{BB962C8B-B14F-4D97-AF65-F5344CB8AC3E}">
        <p14:creationId xmlns:p14="http://schemas.microsoft.com/office/powerpoint/2010/main" val="13353639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26228" y="1433757"/>
            <a:ext cx="7120038" cy="2637807"/>
          </a:xfrm>
        </p:spPr>
        <p:txBody>
          <a:bodyPr>
            <a:noAutofit/>
          </a:bodyPr>
          <a:lstStyle/>
          <a:p>
            <a:pPr algn="ctr"/>
            <a:r>
              <a:rPr lang="es-MX" sz="4800" b="1" i="1" dirty="0" smtClean="0">
                <a:solidFill>
                  <a:schemeClr val="tx1"/>
                </a:solidFill>
                <a:latin typeface="Arial" panose="020B0604020202020204" pitchFamily="34" charset="0"/>
                <a:cs typeface="Arial" panose="020B0604020202020204" pitchFamily="34" charset="0"/>
              </a:rPr>
              <a:t>Aplicación del proceso de observación en el análisis de la información</a:t>
            </a:r>
            <a:endParaRPr lang="es-MX" sz="4800" b="1" i="1" dirty="0">
              <a:solidFill>
                <a:schemeClr val="tx1"/>
              </a:solidFill>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2"/>
          <a:stretch>
            <a:fillRect/>
          </a:stretch>
        </p:blipFill>
        <p:spPr>
          <a:xfrm>
            <a:off x="3861521" y="4842164"/>
            <a:ext cx="2619375" cy="1743075"/>
          </a:xfrm>
          <a:prstGeom prst="rect">
            <a:avLst/>
          </a:prstGeom>
        </p:spPr>
      </p:pic>
      <p:pic>
        <p:nvPicPr>
          <p:cNvPr id="4" name="Imagen 3"/>
          <p:cNvPicPr>
            <a:picLocks noChangeAspect="1"/>
          </p:cNvPicPr>
          <p:nvPr/>
        </p:nvPicPr>
        <p:blipFill>
          <a:blip r:embed="rId3"/>
          <a:stretch>
            <a:fillRect/>
          </a:stretch>
        </p:blipFill>
        <p:spPr>
          <a:xfrm>
            <a:off x="8942676" y="2016391"/>
            <a:ext cx="2619375" cy="1743075"/>
          </a:xfrm>
          <a:prstGeom prst="rect">
            <a:avLst/>
          </a:prstGeom>
          <a:scene3d>
            <a:camera prst="isometricOffAxis2Left"/>
            <a:lightRig rig="threePt" dir="t"/>
          </a:scene3d>
        </p:spPr>
      </p:pic>
      <p:pic>
        <p:nvPicPr>
          <p:cNvPr id="5" name="Imagen 4"/>
          <p:cNvPicPr>
            <a:picLocks noChangeAspect="1"/>
          </p:cNvPicPr>
          <p:nvPr/>
        </p:nvPicPr>
        <p:blipFill>
          <a:blip r:embed="rId4"/>
          <a:stretch>
            <a:fillRect/>
          </a:stretch>
        </p:blipFill>
        <p:spPr>
          <a:xfrm>
            <a:off x="405306" y="2456240"/>
            <a:ext cx="2080859" cy="2089503"/>
          </a:xfrm>
          <a:prstGeom prst="rect">
            <a:avLst/>
          </a:prstGeom>
        </p:spPr>
      </p:pic>
    </p:spTree>
    <p:extLst>
      <p:ext uri="{BB962C8B-B14F-4D97-AF65-F5344CB8AC3E}">
        <p14:creationId xmlns:p14="http://schemas.microsoft.com/office/powerpoint/2010/main" val="11101905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306782" y="614549"/>
            <a:ext cx="7138556" cy="1027215"/>
          </a:xfrm>
        </p:spPr>
        <p:txBody>
          <a:bodyPr>
            <a:noAutofit/>
          </a:bodyPr>
          <a:lstStyle/>
          <a:p>
            <a:pPr algn="ctr"/>
            <a:r>
              <a:rPr lang="es-MX" sz="2800" b="1" dirty="0" smtClean="0">
                <a:solidFill>
                  <a:schemeClr val="tx1"/>
                </a:solidFill>
                <a:latin typeface="Arial" panose="020B0604020202020204" pitchFamily="34" charset="0"/>
                <a:cs typeface="Arial" panose="020B0604020202020204" pitchFamily="34" charset="0"/>
              </a:rPr>
              <a:t>La observación como estrategia cognitiva para el análisis de la información</a:t>
            </a:r>
            <a:endParaRPr lang="es-MX" sz="2800" b="1" dirty="0">
              <a:solidFill>
                <a:schemeClr val="tx1"/>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991090" y="1845570"/>
            <a:ext cx="8586570" cy="4842934"/>
          </a:xfrm>
        </p:spPr>
        <p:txBody>
          <a:bodyPr>
            <a:normAutofit lnSpcReduction="10000"/>
          </a:bodyPr>
          <a:lstStyle/>
          <a:p>
            <a:pPr algn="just"/>
            <a:r>
              <a:rPr lang="es-MX" sz="2800" i="1" dirty="0" smtClean="0">
                <a:solidFill>
                  <a:schemeClr val="tx1"/>
                </a:solidFill>
                <a:latin typeface="Arial" panose="020B0604020202020204" pitchFamily="34" charset="0"/>
                <a:cs typeface="Arial" panose="020B0604020202020204" pitchFamily="34" charset="0"/>
              </a:rPr>
              <a:t>La observación de un objeto o situación se realiza en dos etapas:</a:t>
            </a:r>
          </a:p>
          <a:p>
            <a:pPr algn="just"/>
            <a:endParaRPr lang="es-MX" sz="2800" i="1" dirty="0" smtClean="0">
              <a:solidFill>
                <a:schemeClr val="tx1"/>
              </a:solidFill>
              <a:latin typeface="Arial" panose="020B0604020202020204" pitchFamily="34" charset="0"/>
              <a:cs typeface="Arial" panose="020B0604020202020204" pitchFamily="34" charset="0"/>
            </a:endParaRPr>
          </a:p>
          <a:p>
            <a:pPr marL="514350" indent="-514350" algn="just">
              <a:buFont typeface="+mj-lt"/>
              <a:buAutoNum type="arabicPeriod"/>
            </a:pPr>
            <a:r>
              <a:rPr lang="es-MX" sz="2800" dirty="0" smtClean="0">
                <a:solidFill>
                  <a:schemeClr val="tx1"/>
                </a:solidFill>
                <a:latin typeface="Arial" panose="020B0604020202020204" pitchFamily="34" charset="0"/>
                <a:cs typeface="Arial" panose="020B0604020202020204" pitchFamily="34" charset="0"/>
              </a:rPr>
              <a:t>Identificación concreta: consiste en la enumeración de las características del objeto o situación.</a:t>
            </a:r>
          </a:p>
          <a:p>
            <a:pPr marL="514350" indent="-514350" algn="just">
              <a:buFont typeface="+mj-lt"/>
              <a:buAutoNum type="arabicPeriod"/>
            </a:pPr>
            <a:endParaRPr lang="es-MX" sz="2800" dirty="0" smtClean="0">
              <a:solidFill>
                <a:schemeClr val="tx1"/>
              </a:solidFill>
              <a:latin typeface="Arial" panose="020B0604020202020204" pitchFamily="34" charset="0"/>
              <a:cs typeface="Arial" panose="020B0604020202020204" pitchFamily="34" charset="0"/>
            </a:endParaRPr>
          </a:p>
          <a:p>
            <a:pPr marL="514350" indent="-514350" algn="just">
              <a:buFont typeface="+mj-lt"/>
              <a:buAutoNum type="arabicPeriod"/>
            </a:pPr>
            <a:r>
              <a:rPr lang="es-MX" sz="2800" dirty="0">
                <a:solidFill>
                  <a:schemeClr val="tx1"/>
                </a:solidFill>
                <a:latin typeface="Arial" panose="020B0604020202020204" pitchFamily="34" charset="0"/>
                <a:cs typeface="Arial" panose="020B0604020202020204" pitchFamily="34" charset="0"/>
              </a:rPr>
              <a:t>I</a:t>
            </a:r>
            <a:r>
              <a:rPr lang="es-MX" sz="2800" dirty="0" smtClean="0">
                <a:solidFill>
                  <a:schemeClr val="tx1"/>
                </a:solidFill>
                <a:latin typeface="Arial" panose="020B0604020202020204" pitchFamily="34" charset="0"/>
                <a:cs typeface="Arial" panose="020B0604020202020204" pitchFamily="34" charset="0"/>
              </a:rPr>
              <a:t>dentificación abstracta: ocurre cuando la persona, después de observar el texto o situación, se imagina las características de este.</a:t>
            </a:r>
            <a:endParaRPr lang="es-MX" sz="2800" dirty="0">
              <a:solidFill>
                <a:schemeClr val="tx1"/>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654628" y="137113"/>
            <a:ext cx="1569732" cy="1504651"/>
          </a:xfrm>
          <a:prstGeom prst="rect">
            <a:avLst/>
          </a:prstGeom>
          <a:scene3d>
            <a:camera prst="isometricOffAxis2Left"/>
            <a:lightRig rig="threePt" dir="t"/>
          </a:scene3d>
        </p:spPr>
      </p:pic>
      <p:pic>
        <p:nvPicPr>
          <p:cNvPr id="5" name="Imagen 4"/>
          <p:cNvPicPr>
            <a:picLocks noChangeAspect="1"/>
          </p:cNvPicPr>
          <p:nvPr/>
        </p:nvPicPr>
        <p:blipFill>
          <a:blip r:embed="rId3"/>
          <a:stretch>
            <a:fillRect/>
          </a:stretch>
        </p:blipFill>
        <p:spPr>
          <a:xfrm>
            <a:off x="9809886" y="2221822"/>
            <a:ext cx="1818952" cy="1794807"/>
          </a:xfrm>
          <a:prstGeom prst="rect">
            <a:avLst/>
          </a:prstGeom>
        </p:spPr>
      </p:pic>
      <p:pic>
        <p:nvPicPr>
          <p:cNvPr id="6" name="Imagen 5"/>
          <p:cNvPicPr>
            <a:picLocks noChangeAspect="1"/>
          </p:cNvPicPr>
          <p:nvPr/>
        </p:nvPicPr>
        <p:blipFill>
          <a:blip r:embed="rId4"/>
          <a:stretch>
            <a:fillRect/>
          </a:stretch>
        </p:blipFill>
        <p:spPr>
          <a:xfrm>
            <a:off x="6577446" y="4016629"/>
            <a:ext cx="1144411" cy="1144411"/>
          </a:xfrm>
          <a:prstGeom prst="rect">
            <a:avLst/>
          </a:prstGeom>
        </p:spPr>
      </p:pic>
    </p:spTree>
    <p:extLst>
      <p:ext uri="{BB962C8B-B14F-4D97-AF65-F5344CB8AC3E}">
        <p14:creationId xmlns:p14="http://schemas.microsoft.com/office/powerpoint/2010/main" val="37114996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133404" y="446041"/>
            <a:ext cx="7313607" cy="780085"/>
          </a:xfrm>
        </p:spPr>
        <p:txBody>
          <a:bodyPr>
            <a:noAutofit/>
          </a:bodyPr>
          <a:lstStyle/>
          <a:p>
            <a:pPr algn="just"/>
            <a:r>
              <a:rPr lang="es-MX" sz="2400" b="1" i="1" dirty="0" smtClean="0">
                <a:solidFill>
                  <a:schemeClr val="tx1"/>
                </a:solidFill>
                <a:latin typeface="Arial" panose="020B0604020202020204" pitchFamily="34" charset="0"/>
                <a:cs typeface="Arial" panose="020B0604020202020204" pitchFamily="34" charset="0"/>
              </a:rPr>
              <a:t>La observación como estrategia cognitiva permite analizar el contenido del texto.</a:t>
            </a:r>
          </a:p>
          <a:p>
            <a:pPr algn="just"/>
            <a:endParaRPr lang="es-MX" sz="3200" b="1" dirty="0">
              <a:latin typeface="Arial" panose="020B0604020202020204" pitchFamily="34" charset="0"/>
              <a:cs typeface="Arial" panose="020B0604020202020204" pitchFamily="34" charset="0"/>
            </a:endParaRPr>
          </a:p>
        </p:txBody>
      </p:sp>
      <p:sp>
        <p:nvSpPr>
          <p:cNvPr id="5" name="Rectángulo 4"/>
          <p:cNvSpPr/>
          <p:nvPr/>
        </p:nvSpPr>
        <p:spPr>
          <a:xfrm>
            <a:off x="1569027" y="2091082"/>
            <a:ext cx="7325590" cy="4524315"/>
          </a:xfrm>
          <a:prstGeom prst="rect">
            <a:avLst/>
          </a:prstGeom>
        </p:spPr>
        <p:txBody>
          <a:bodyPr wrap="square">
            <a:spAutoFit/>
          </a:bodyPr>
          <a:lstStyle/>
          <a:p>
            <a:pPr marL="457200" indent="-457200" algn="just">
              <a:lnSpc>
                <a:spcPct val="150000"/>
              </a:lnSpc>
              <a:buFont typeface="Arial" panose="020B0604020202020204" pitchFamily="34" charset="0"/>
              <a:buChar char="•"/>
            </a:pPr>
            <a:r>
              <a:rPr lang="es-MX" sz="2400" dirty="0">
                <a:latin typeface="Arial" panose="020B0604020202020204" pitchFamily="34" charset="0"/>
                <a:cs typeface="Arial" panose="020B0604020202020204" pitchFamily="34" charset="0"/>
              </a:rPr>
              <a:t>Con base en las características de los conceptos, entidades y situaciones que se </a:t>
            </a:r>
            <a:r>
              <a:rPr lang="es-MX" sz="2400" dirty="0" smtClean="0">
                <a:latin typeface="Arial" panose="020B0604020202020204" pitchFamily="34" charset="0"/>
                <a:cs typeface="Arial" panose="020B0604020202020204" pitchFamily="34" charset="0"/>
              </a:rPr>
              <a:t>describen.</a:t>
            </a:r>
          </a:p>
          <a:p>
            <a:pPr algn="just">
              <a:lnSpc>
                <a:spcPct val="150000"/>
              </a:lnSpc>
            </a:pPr>
            <a:endParaRPr lang="es-MX" sz="2400" dirty="0">
              <a:latin typeface="Arial" panose="020B0604020202020204" pitchFamily="34" charset="0"/>
              <a:cs typeface="Arial" panose="020B0604020202020204" pitchFamily="34" charset="0"/>
            </a:endParaRPr>
          </a:p>
          <a:p>
            <a:pPr marL="571500" indent="-571500" algn="just">
              <a:lnSpc>
                <a:spcPct val="150000"/>
              </a:lnSpc>
              <a:buFont typeface="Arial" panose="020B0604020202020204" pitchFamily="34" charset="0"/>
              <a:buChar char="•"/>
            </a:pPr>
            <a:r>
              <a:rPr lang="es-MX" sz="2400" dirty="0">
                <a:latin typeface="Arial" panose="020B0604020202020204" pitchFamily="34" charset="0"/>
                <a:cs typeface="Arial" panose="020B0604020202020204" pitchFamily="34" charset="0"/>
              </a:rPr>
              <a:t>Visualizar el patrón de organización del texto</a:t>
            </a:r>
            <a:r>
              <a:rPr lang="es-MX" sz="2400" dirty="0" smtClean="0">
                <a:latin typeface="Arial" panose="020B0604020202020204" pitchFamily="34" charset="0"/>
                <a:cs typeface="Arial" panose="020B0604020202020204" pitchFamily="34" charset="0"/>
              </a:rPr>
              <a:t>.</a:t>
            </a:r>
          </a:p>
          <a:p>
            <a:pPr algn="just">
              <a:lnSpc>
                <a:spcPct val="150000"/>
              </a:lnSpc>
            </a:pPr>
            <a:endParaRPr lang="es-MX" sz="2400" dirty="0">
              <a:latin typeface="Arial" panose="020B0604020202020204" pitchFamily="34" charset="0"/>
              <a:cs typeface="Arial" panose="020B0604020202020204" pitchFamily="34" charset="0"/>
            </a:endParaRPr>
          </a:p>
          <a:p>
            <a:pPr marL="571500" indent="-571500" algn="just">
              <a:lnSpc>
                <a:spcPct val="150000"/>
              </a:lnSpc>
              <a:buFont typeface="Arial" panose="020B0604020202020204" pitchFamily="34" charset="0"/>
              <a:buChar char="•"/>
            </a:pPr>
            <a:r>
              <a:rPr lang="es-MX" sz="2400" dirty="0">
                <a:latin typeface="Arial" panose="020B0604020202020204" pitchFamily="34" charset="0"/>
                <a:cs typeface="Arial" panose="020B0604020202020204" pitchFamily="34" charset="0"/>
              </a:rPr>
              <a:t>Comprender su significado y elaborar una síntesis.</a:t>
            </a:r>
          </a:p>
        </p:txBody>
      </p:sp>
      <p:pic>
        <p:nvPicPr>
          <p:cNvPr id="6" name="Imagen 5"/>
          <p:cNvPicPr>
            <a:picLocks noChangeAspect="1"/>
          </p:cNvPicPr>
          <p:nvPr/>
        </p:nvPicPr>
        <p:blipFill>
          <a:blip r:embed="rId2"/>
          <a:stretch>
            <a:fillRect/>
          </a:stretch>
        </p:blipFill>
        <p:spPr>
          <a:xfrm>
            <a:off x="8409709" y="3566442"/>
            <a:ext cx="2400300" cy="1905000"/>
          </a:xfrm>
          <a:prstGeom prst="rect">
            <a:avLst/>
          </a:prstGeom>
          <a:scene3d>
            <a:camera prst="isometricOffAxis2Left"/>
            <a:lightRig rig="threePt" dir="t"/>
          </a:scene3d>
        </p:spPr>
      </p:pic>
      <p:pic>
        <p:nvPicPr>
          <p:cNvPr id="7" name="Imagen 6"/>
          <p:cNvPicPr>
            <a:picLocks noChangeAspect="1"/>
          </p:cNvPicPr>
          <p:nvPr/>
        </p:nvPicPr>
        <p:blipFill>
          <a:blip r:embed="rId3"/>
          <a:stretch>
            <a:fillRect/>
          </a:stretch>
        </p:blipFill>
        <p:spPr>
          <a:xfrm>
            <a:off x="323851" y="2695576"/>
            <a:ext cx="1338694" cy="1924050"/>
          </a:xfrm>
          <a:prstGeom prst="rect">
            <a:avLst/>
          </a:prstGeom>
        </p:spPr>
      </p:pic>
      <p:pic>
        <p:nvPicPr>
          <p:cNvPr id="8" name="Imagen 7"/>
          <p:cNvPicPr>
            <a:picLocks noChangeAspect="1"/>
          </p:cNvPicPr>
          <p:nvPr/>
        </p:nvPicPr>
        <p:blipFill>
          <a:blip r:embed="rId4"/>
          <a:stretch>
            <a:fillRect/>
          </a:stretch>
        </p:blipFill>
        <p:spPr>
          <a:xfrm>
            <a:off x="8610600" y="508200"/>
            <a:ext cx="1714500" cy="1582882"/>
          </a:xfrm>
          <a:prstGeom prst="rect">
            <a:avLst/>
          </a:prstGeom>
          <a:scene3d>
            <a:camera prst="isometricOffAxis2Left"/>
            <a:lightRig rig="threePt" dir="t"/>
          </a:scene3d>
        </p:spPr>
      </p:pic>
    </p:spTree>
    <p:extLst>
      <p:ext uri="{BB962C8B-B14F-4D97-AF65-F5344CB8AC3E}">
        <p14:creationId xmlns:p14="http://schemas.microsoft.com/office/powerpoint/2010/main" val="14437522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215027" y="1836939"/>
            <a:ext cx="7720166" cy="2838970"/>
          </a:xfrm>
        </p:spPr>
        <p:txBody>
          <a:bodyPr>
            <a:noAutofit/>
          </a:bodyPr>
          <a:lstStyle/>
          <a:p>
            <a:pPr marL="457200" indent="-457200" algn="just">
              <a:buFont typeface="Wingdings" panose="05000000000000000000" pitchFamily="2" charset="2"/>
              <a:buChar char="Ø"/>
            </a:pPr>
            <a:r>
              <a:rPr lang="es-MX" sz="2800" dirty="0" smtClean="0">
                <a:solidFill>
                  <a:schemeClr val="tx1"/>
                </a:solidFill>
                <a:latin typeface="Arial" panose="020B0604020202020204" pitchFamily="34" charset="0"/>
                <a:cs typeface="Arial" panose="020B0604020202020204" pitchFamily="34" charset="0"/>
              </a:rPr>
              <a:t>Patrón de Organización: estructura que establece las relaciones entre los diferentes conceptos, variables y/o características que se plantean en un texto.</a:t>
            </a:r>
          </a:p>
          <a:p>
            <a:pPr marL="457200" indent="-457200" algn="just">
              <a:buFont typeface="Wingdings" panose="05000000000000000000" pitchFamily="2" charset="2"/>
              <a:buChar char="Ø"/>
            </a:pPr>
            <a:endParaRPr lang="es-MX" sz="2800" dirty="0">
              <a:solidFill>
                <a:schemeClr val="tx1"/>
              </a:solidFill>
              <a:latin typeface="Arial" panose="020B0604020202020204" pitchFamily="34" charset="0"/>
              <a:cs typeface="Arial" panose="020B0604020202020204" pitchFamily="34" charset="0"/>
            </a:endParaRPr>
          </a:p>
          <a:p>
            <a:pPr marL="457200" indent="-457200" algn="just">
              <a:buFont typeface="Wingdings" panose="05000000000000000000" pitchFamily="2" charset="2"/>
              <a:buChar char="Ø"/>
            </a:pPr>
            <a:r>
              <a:rPr lang="es-MX" sz="2800" dirty="0" smtClean="0">
                <a:solidFill>
                  <a:schemeClr val="tx1"/>
                </a:solidFill>
                <a:latin typeface="Arial" panose="020B0604020202020204" pitchFamily="34" charset="0"/>
                <a:cs typeface="Arial" panose="020B0604020202020204" pitchFamily="34" charset="0"/>
              </a:rPr>
              <a:t>Patrón </a:t>
            </a:r>
            <a:r>
              <a:rPr lang="es-MX" sz="2800" dirty="0">
                <a:solidFill>
                  <a:schemeClr val="tx1"/>
                </a:solidFill>
                <a:latin typeface="Arial" panose="020B0604020202020204" pitchFamily="34" charset="0"/>
                <a:cs typeface="Arial" panose="020B0604020202020204" pitchFamily="34" charset="0"/>
              </a:rPr>
              <a:t>de Organización: se </a:t>
            </a:r>
            <a:r>
              <a:rPr lang="es-MX" sz="2800" dirty="0" smtClean="0">
                <a:solidFill>
                  <a:schemeClr val="tx1"/>
                </a:solidFill>
                <a:latin typeface="Arial" panose="020B0604020202020204" pitchFamily="34" charset="0"/>
                <a:cs typeface="Arial" panose="020B0604020202020204" pitchFamily="34" charset="0"/>
              </a:rPr>
              <a:t>visualiza mediante un diagrama, mapa o esquema representativo de la estructura que lo conforma.</a:t>
            </a:r>
            <a:endParaRPr lang="es-MX" sz="2800" dirty="0">
              <a:solidFill>
                <a:schemeClr val="tx1"/>
              </a:solidFill>
              <a:latin typeface="Arial" panose="020B0604020202020204" pitchFamily="34" charset="0"/>
              <a:cs typeface="Arial" panose="020B0604020202020204" pitchFamily="34" charset="0"/>
            </a:endParaRPr>
          </a:p>
        </p:txBody>
      </p:sp>
      <p:sp>
        <p:nvSpPr>
          <p:cNvPr id="2" name="Rectángulo 1"/>
          <p:cNvSpPr/>
          <p:nvPr/>
        </p:nvSpPr>
        <p:spPr>
          <a:xfrm>
            <a:off x="1974273" y="376444"/>
            <a:ext cx="6764482" cy="830997"/>
          </a:xfrm>
          <a:prstGeom prst="rect">
            <a:avLst/>
          </a:prstGeom>
        </p:spPr>
        <p:txBody>
          <a:bodyPr wrap="square">
            <a:spAutoFit/>
          </a:bodyPr>
          <a:lstStyle/>
          <a:p>
            <a:pPr algn="ctr"/>
            <a:r>
              <a:rPr lang="es-MX" sz="2400" b="1" dirty="0" smtClean="0">
                <a:latin typeface="Arial" panose="020B0604020202020204" pitchFamily="34" charset="0"/>
                <a:cs typeface="Arial" panose="020B0604020202020204" pitchFamily="34" charset="0"/>
              </a:rPr>
              <a:t>PATRÓN DE ORGANIZACIÓN DE LA INFORMACIÓN DE UN TEXTO </a:t>
            </a:r>
            <a:endParaRPr lang="es-MX" sz="2400" dirty="0"/>
          </a:p>
        </p:txBody>
      </p:sp>
      <p:pic>
        <p:nvPicPr>
          <p:cNvPr id="4" name="Imagen 3"/>
          <p:cNvPicPr>
            <a:picLocks noChangeAspect="1"/>
          </p:cNvPicPr>
          <p:nvPr/>
        </p:nvPicPr>
        <p:blipFill>
          <a:blip r:embed="rId2"/>
          <a:stretch>
            <a:fillRect/>
          </a:stretch>
        </p:blipFill>
        <p:spPr>
          <a:xfrm>
            <a:off x="9182533" y="1974274"/>
            <a:ext cx="2409825" cy="2701636"/>
          </a:xfrm>
          <a:prstGeom prst="rect">
            <a:avLst/>
          </a:prstGeom>
          <a:scene3d>
            <a:camera prst="isometricOffAxis2Left"/>
            <a:lightRig rig="threePt" dir="t"/>
          </a:scene3d>
        </p:spPr>
      </p:pic>
      <p:pic>
        <p:nvPicPr>
          <p:cNvPr id="5" name="Imagen 4"/>
          <p:cNvPicPr>
            <a:picLocks noChangeAspect="1"/>
          </p:cNvPicPr>
          <p:nvPr/>
        </p:nvPicPr>
        <p:blipFill>
          <a:blip r:embed="rId3"/>
          <a:stretch>
            <a:fillRect/>
          </a:stretch>
        </p:blipFill>
        <p:spPr>
          <a:xfrm>
            <a:off x="140589" y="2323234"/>
            <a:ext cx="1282966" cy="2352675"/>
          </a:xfrm>
          <a:prstGeom prst="rect">
            <a:avLst/>
          </a:prstGeom>
          <a:scene3d>
            <a:camera prst="isometricOffAxis1Right"/>
            <a:lightRig rig="threePt" dir="t"/>
          </a:scene3d>
        </p:spPr>
      </p:pic>
    </p:spTree>
    <p:extLst>
      <p:ext uri="{BB962C8B-B14F-4D97-AF65-F5344CB8AC3E}">
        <p14:creationId xmlns:p14="http://schemas.microsoft.com/office/powerpoint/2010/main" val="16695394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p:cNvSpPr/>
          <p:nvPr/>
        </p:nvSpPr>
        <p:spPr>
          <a:xfrm>
            <a:off x="3876799" y="1668049"/>
            <a:ext cx="2993571" cy="251460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smtClean="0"/>
              <a:t>Concepto o situación presentado en el texto</a:t>
            </a:r>
            <a:endParaRPr lang="es-MX" dirty="0"/>
          </a:p>
        </p:txBody>
      </p:sp>
      <p:sp>
        <p:nvSpPr>
          <p:cNvPr id="5" name="CuadroTexto 4"/>
          <p:cNvSpPr txBox="1"/>
          <p:nvPr/>
        </p:nvSpPr>
        <p:spPr>
          <a:xfrm>
            <a:off x="7957457" y="778587"/>
            <a:ext cx="2471057" cy="369332"/>
          </a:xfrm>
          <a:prstGeom prst="rect">
            <a:avLst/>
          </a:prstGeom>
          <a:noFill/>
        </p:spPr>
        <p:txBody>
          <a:bodyPr wrap="square" rtlCol="0">
            <a:spAutoFit/>
          </a:bodyPr>
          <a:lstStyle/>
          <a:p>
            <a:r>
              <a:rPr lang="es-MX" dirty="0" smtClean="0"/>
              <a:t>Característica 1 (c</a:t>
            </a:r>
            <a:r>
              <a:rPr lang="es-MX" baseline="-25000" dirty="0" smtClean="0"/>
              <a:t>1</a:t>
            </a:r>
            <a:r>
              <a:rPr lang="es-MX" dirty="0" smtClean="0"/>
              <a:t>)</a:t>
            </a:r>
            <a:endParaRPr lang="es-MX" dirty="0"/>
          </a:p>
        </p:txBody>
      </p:sp>
      <p:sp>
        <p:nvSpPr>
          <p:cNvPr id="6" name="CuadroTexto 5"/>
          <p:cNvSpPr txBox="1"/>
          <p:nvPr/>
        </p:nvSpPr>
        <p:spPr>
          <a:xfrm>
            <a:off x="9481457" y="4071257"/>
            <a:ext cx="2471057" cy="369332"/>
          </a:xfrm>
          <a:prstGeom prst="rect">
            <a:avLst/>
          </a:prstGeom>
          <a:noFill/>
        </p:spPr>
        <p:txBody>
          <a:bodyPr wrap="square" rtlCol="0">
            <a:spAutoFit/>
          </a:bodyPr>
          <a:lstStyle/>
          <a:p>
            <a:r>
              <a:rPr lang="es-MX" dirty="0" smtClean="0"/>
              <a:t>Característica 2 (c</a:t>
            </a:r>
            <a:r>
              <a:rPr lang="es-MX" baseline="-25000" dirty="0" smtClean="0"/>
              <a:t>2</a:t>
            </a:r>
            <a:r>
              <a:rPr lang="es-MX" dirty="0" smtClean="0"/>
              <a:t>)</a:t>
            </a:r>
            <a:endParaRPr lang="es-MX" dirty="0"/>
          </a:p>
        </p:txBody>
      </p:sp>
      <p:sp>
        <p:nvSpPr>
          <p:cNvPr id="7" name="CuadroTexto 6"/>
          <p:cNvSpPr txBox="1"/>
          <p:nvPr/>
        </p:nvSpPr>
        <p:spPr>
          <a:xfrm>
            <a:off x="7159584" y="5695030"/>
            <a:ext cx="2471057" cy="369332"/>
          </a:xfrm>
          <a:prstGeom prst="rect">
            <a:avLst/>
          </a:prstGeom>
          <a:noFill/>
        </p:spPr>
        <p:txBody>
          <a:bodyPr wrap="square" rtlCol="0">
            <a:spAutoFit/>
          </a:bodyPr>
          <a:lstStyle/>
          <a:p>
            <a:r>
              <a:rPr lang="es-MX" dirty="0" smtClean="0"/>
              <a:t>(c</a:t>
            </a:r>
            <a:r>
              <a:rPr lang="es-MX" baseline="-25000" dirty="0" smtClean="0"/>
              <a:t>3</a:t>
            </a:r>
            <a:r>
              <a:rPr lang="es-MX" dirty="0" smtClean="0"/>
              <a:t>)</a:t>
            </a:r>
            <a:endParaRPr lang="es-MX" dirty="0"/>
          </a:p>
        </p:txBody>
      </p:sp>
      <p:sp>
        <p:nvSpPr>
          <p:cNvPr id="8" name="CuadroTexto 7"/>
          <p:cNvSpPr txBox="1"/>
          <p:nvPr/>
        </p:nvSpPr>
        <p:spPr>
          <a:xfrm>
            <a:off x="2820885" y="4938921"/>
            <a:ext cx="2471057" cy="369332"/>
          </a:xfrm>
          <a:prstGeom prst="rect">
            <a:avLst/>
          </a:prstGeom>
          <a:noFill/>
        </p:spPr>
        <p:txBody>
          <a:bodyPr wrap="square" rtlCol="0">
            <a:spAutoFit/>
          </a:bodyPr>
          <a:lstStyle/>
          <a:p>
            <a:r>
              <a:rPr lang="es-MX" dirty="0" smtClean="0"/>
              <a:t>(c</a:t>
            </a:r>
            <a:r>
              <a:rPr lang="es-MX" baseline="-25000" dirty="0" smtClean="0"/>
              <a:t>4</a:t>
            </a:r>
            <a:r>
              <a:rPr lang="es-MX" dirty="0" smtClean="0"/>
              <a:t>)</a:t>
            </a:r>
            <a:endParaRPr lang="es-MX" dirty="0"/>
          </a:p>
        </p:txBody>
      </p:sp>
      <p:sp>
        <p:nvSpPr>
          <p:cNvPr id="9" name="CuadroTexto 8"/>
          <p:cNvSpPr txBox="1"/>
          <p:nvPr/>
        </p:nvSpPr>
        <p:spPr>
          <a:xfrm>
            <a:off x="1228601" y="2732705"/>
            <a:ext cx="2471057" cy="369332"/>
          </a:xfrm>
          <a:prstGeom prst="rect">
            <a:avLst/>
          </a:prstGeom>
          <a:noFill/>
        </p:spPr>
        <p:txBody>
          <a:bodyPr wrap="square" rtlCol="0">
            <a:spAutoFit/>
          </a:bodyPr>
          <a:lstStyle/>
          <a:p>
            <a:r>
              <a:rPr lang="es-MX" dirty="0" smtClean="0"/>
              <a:t>(c</a:t>
            </a:r>
            <a:r>
              <a:rPr lang="es-MX" baseline="-25000" dirty="0" smtClean="0"/>
              <a:t>5</a:t>
            </a:r>
            <a:r>
              <a:rPr lang="es-MX" dirty="0" smtClean="0"/>
              <a:t>)</a:t>
            </a:r>
            <a:endParaRPr lang="es-MX" dirty="0"/>
          </a:p>
        </p:txBody>
      </p:sp>
      <p:sp>
        <p:nvSpPr>
          <p:cNvPr id="10" name="CuadroTexto 9"/>
          <p:cNvSpPr txBox="1"/>
          <p:nvPr/>
        </p:nvSpPr>
        <p:spPr>
          <a:xfrm>
            <a:off x="1585357" y="599497"/>
            <a:ext cx="2471057" cy="369332"/>
          </a:xfrm>
          <a:prstGeom prst="rect">
            <a:avLst/>
          </a:prstGeom>
          <a:noFill/>
        </p:spPr>
        <p:txBody>
          <a:bodyPr wrap="square" rtlCol="0">
            <a:spAutoFit/>
          </a:bodyPr>
          <a:lstStyle/>
          <a:p>
            <a:r>
              <a:rPr lang="es-MX" dirty="0" smtClean="0"/>
              <a:t>(c</a:t>
            </a:r>
            <a:r>
              <a:rPr lang="es-MX" baseline="-25000" dirty="0" smtClean="0"/>
              <a:t>6</a:t>
            </a:r>
            <a:r>
              <a:rPr lang="es-MX" dirty="0" smtClean="0"/>
              <a:t>)</a:t>
            </a:r>
            <a:endParaRPr lang="es-MX" dirty="0"/>
          </a:p>
        </p:txBody>
      </p:sp>
      <p:cxnSp>
        <p:nvCxnSpPr>
          <p:cNvPr id="14" name="Conector recto de flecha 13"/>
          <p:cNvCxnSpPr>
            <a:stCxn id="4" idx="7"/>
          </p:cNvCxnSpPr>
          <p:nvPr/>
        </p:nvCxnSpPr>
        <p:spPr>
          <a:xfrm flipV="1">
            <a:off x="6431972" y="971364"/>
            <a:ext cx="1341912" cy="10649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a:stCxn id="4" idx="6"/>
            <a:endCxn id="6" idx="1"/>
          </p:cNvCxnSpPr>
          <p:nvPr/>
        </p:nvCxnSpPr>
        <p:spPr>
          <a:xfrm>
            <a:off x="6870370" y="2925349"/>
            <a:ext cx="2611087" cy="13305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p:nvPr/>
        </p:nvCxnSpPr>
        <p:spPr>
          <a:xfrm>
            <a:off x="6162799" y="3987832"/>
            <a:ext cx="1145969" cy="1707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p:cNvCxnSpPr>
            <a:stCxn id="4" idx="3"/>
          </p:cNvCxnSpPr>
          <p:nvPr/>
        </p:nvCxnSpPr>
        <p:spPr>
          <a:xfrm flipH="1">
            <a:off x="3430486" y="3814394"/>
            <a:ext cx="884711" cy="9522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p:nvPr/>
        </p:nvCxnSpPr>
        <p:spPr>
          <a:xfrm flipH="1" flipV="1">
            <a:off x="1830286" y="2911928"/>
            <a:ext cx="1600200" cy="653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p:nvPr/>
        </p:nvCxnSpPr>
        <p:spPr>
          <a:xfrm flipH="1" flipV="1">
            <a:off x="2170215" y="1084059"/>
            <a:ext cx="1886199" cy="11084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CuadroTexto 24"/>
          <p:cNvSpPr txBox="1"/>
          <p:nvPr/>
        </p:nvSpPr>
        <p:spPr>
          <a:xfrm>
            <a:off x="968829" y="234825"/>
            <a:ext cx="9361714" cy="369332"/>
          </a:xfrm>
          <a:prstGeom prst="rect">
            <a:avLst/>
          </a:prstGeom>
          <a:noFill/>
        </p:spPr>
        <p:txBody>
          <a:bodyPr wrap="square" rtlCol="0">
            <a:spAutoFit/>
          </a:bodyPr>
          <a:lstStyle/>
          <a:p>
            <a:pPr algn="ctr"/>
            <a:r>
              <a:rPr lang="es-MX" b="1" dirty="0" smtClean="0">
                <a:latin typeface="Arial" panose="020B0604020202020204" pitchFamily="34" charset="0"/>
                <a:cs typeface="Arial" panose="020B0604020202020204" pitchFamily="34" charset="0"/>
              </a:rPr>
              <a:t>MAPA O DIAGRAMA DE CARACTERÍSTICAS</a:t>
            </a:r>
            <a:endParaRPr lang="es-MX"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06860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p:cNvSpPr/>
          <p:nvPr/>
        </p:nvSpPr>
        <p:spPr>
          <a:xfrm>
            <a:off x="3504707" y="1729264"/>
            <a:ext cx="2993571" cy="251460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smtClean="0"/>
              <a:t>Concepto o situación presentado en el texto</a:t>
            </a:r>
            <a:endParaRPr lang="es-MX" dirty="0"/>
          </a:p>
        </p:txBody>
      </p:sp>
      <p:sp>
        <p:nvSpPr>
          <p:cNvPr id="5" name="CuadroTexto 4"/>
          <p:cNvSpPr txBox="1"/>
          <p:nvPr/>
        </p:nvSpPr>
        <p:spPr>
          <a:xfrm>
            <a:off x="6627913" y="1405693"/>
            <a:ext cx="2471057" cy="369332"/>
          </a:xfrm>
          <a:prstGeom prst="rect">
            <a:avLst/>
          </a:prstGeom>
          <a:noFill/>
        </p:spPr>
        <p:txBody>
          <a:bodyPr wrap="square" rtlCol="0">
            <a:spAutoFit/>
          </a:bodyPr>
          <a:lstStyle/>
          <a:p>
            <a:r>
              <a:rPr lang="es-MX" dirty="0" smtClean="0"/>
              <a:t>Variable 1 </a:t>
            </a:r>
            <a:endParaRPr lang="es-MX" dirty="0"/>
          </a:p>
        </p:txBody>
      </p:sp>
      <p:sp>
        <p:nvSpPr>
          <p:cNvPr id="6" name="CuadroTexto 5"/>
          <p:cNvSpPr txBox="1"/>
          <p:nvPr/>
        </p:nvSpPr>
        <p:spPr>
          <a:xfrm>
            <a:off x="6172200" y="5071179"/>
            <a:ext cx="2471057" cy="369332"/>
          </a:xfrm>
          <a:prstGeom prst="rect">
            <a:avLst/>
          </a:prstGeom>
          <a:noFill/>
        </p:spPr>
        <p:txBody>
          <a:bodyPr wrap="square" rtlCol="0">
            <a:spAutoFit/>
          </a:bodyPr>
          <a:lstStyle/>
          <a:p>
            <a:r>
              <a:rPr lang="es-MX" dirty="0" smtClean="0"/>
              <a:t>Variable 2</a:t>
            </a:r>
            <a:endParaRPr lang="es-MX" dirty="0"/>
          </a:p>
        </p:txBody>
      </p:sp>
      <p:sp>
        <p:nvSpPr>
          <p:cNvPr id="7" name="CuadroTexto 6"/>
          <p:cNvSpPr txBox="1"/>
          <p:nvPr/>
        </p:nvSpPr>
        <p:spPr>
          <a:xfrm>
            <a:off x="7118760" y="5715000"/>
            <a:ext cx="2471057" cy="369332"/>
          </a:xfrm>
          <a:prstGeom prst="rect">
            <a:avLst/>
          </a:prstGeom>
          <a:noFill/>
        </p:spPr>
        <p:txBody>
          <a:bodyPr wrap="square" rtlCol="0">
            <a:spAutoFit/>
          </a:bodyPr>
          <a:lstStyle/>
          <a:p>
            <a:r>
              <a:rPr lang="es-MX" dirty="0" smtClean="0"/>
              <a:t>(c</a:t>
            </a:r>
            <a:r>
              <a:rPr lang="es-MX" baseline="-25000" dirty="0" smtClean="0"/>
              <a:t>2</a:t>
            </a:r>
            <a:r>
              <a:rPr lang="es-MX" dirty="0" smtClean="0"/>
              <a:t>)</a:t>
            </a:r>
            <a:endParaRPr lang="es-MX" dirty="0"/>
          </a:p>
        </p:txBody>
      </p:sp>
      <p:sp>
        <p:nvSpPr>
          <p:cNvPr id="9" name="CuadroTexto 8"/>
          <p:cNvSpPr txBox="1"/>
          <p:nvPr/>
        </p:nvSpPr>
        <p:spPr>
          <a:xfrm>
            <a:off x="2128155" y="5777026"/>
            <a:ext cx="2471057" cy="369332"/>
          </a:xfrm>
          <a:prstGeom prst="rect">
            <a:avLst/>
          </a:prstGeom>
          <a:noFill/>
        </p:spPr>
        <p:txBody>
          <a:bodyPr wrap="square" rtlCol="0">
            <a:spAutoFit/>
          </a:bodyPr>
          <a:lstStyle/>
          <a:p>
            <a:r>
              <a:rPr lang="es-MX" dirty="0" smtClean="0"/>
              <a:t>(c</a:t>
            </a:r>
            <a:r>
              <a:rPr lang="es-MX" baseline="-25000" dirty="0" smtClean="0"/>
              <a:t>3</a:t>
            </a:r>
            <a:r>
              <a:rPr lang="es-MX" dirty="0" smtClean="0"/>
              <a:t>)</a:t>
            </a:r>
            <a:endParaRPr lang="es-MX" dirty="0"/>
          </a:p>
        </p:txBody>
      </p:sp>
      <p:sp>
        <p:nvSpPr>
          <p:cNvPr id="10" name="CuadroTexto 9"/>
          <p:cNvSpPr txBox="1"/>
          <p:nvPr/>
        </p:nvSpPr>
        <p:spPr>
          <a:xfrm>
            <a:off x="1379764" y="691634"/>
            <a:ext cx="2471057" cy="369332"/>
          </a:xfrm>
          <a:prstGeom prst="rect">
            <a:avLst/>
          </a:prstGeom>
          <a:noFill/>
        </p:spPr>
        <p:txBody>
          <a:bodyPr wrap="square" rtlCol="0">
            <a:spAutoFit/>
          </a:bodyPr>
          <a:lstStyle/>
          <a:p>
            <a:r>
              <a:rPr lang="es-MX" dirty="0" smtClean="0"/>
              <a:t>(c</a:t>
            </a:r>
            <a:r>
              <a:rPr lang="es-MX" baseline="-25000" dirty="0" smtClean="0"/>
              <a:t>6</a:t>
            </a:r>
            <a:r>
              <a:rPr lang="es-MX" dirty="0" smtClean="0"/>
              <a:t>)</a:t>
            </a:r>
            <a:endParaRPr lang="es-MX" dirty="0"/>
          </a:p>
        </p:txBody>
      </p:sp>
      <p:cxnSp>
        <p:nvCxnSpPr>
          <p:cNvPr id="14" name="Conector recto de flecha 13"/>
          <p:cNvCxnSpPr/>
          <p:nvPr/>
        </p:nvCxnSpPr>
        <p:spPr>
          <a:xfrm flipV="1">
            <a:off x="6364676" y="1743821"/>
            <a:ext cx="754084" cy="6403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p:nvPr/>
        </p:nvCxnSpPr>
        <p:spPr>
          <a:xfrm>
            <a:off x="5978729" y="3950879"/>
            <a:ext cx="775856" cy="11302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p:nvPr/>
        </p:nvCxnSpPr>
        <p:spPr>
          <a:xfrm flipH="1" flipV="1">
            <a:off x="2304308" y="1732233"/>
            <a:ext cx="1200399" cy="6403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CuadroTexto 14"/>
          <p:cNvSpPr txBox="1"/>
          <p:nvPr/>
        </p:nvSpPr>
        <p:spPr>
          <a:xfrm>
            <a:off x="7407728" y="767044"/>
            <a:ext cx="2471057" cy="369332"/>
          </a:xfrm>
          <a:prstGeom prst="rect">
            <a:avLst/>
          </a:prstGeom>
          <a:noFill/>
        </p:spPr>
        <p:txBody>
          <a:bodyPr wrap="square" rtlCol="0">
            <a:spAutoFit/>
          </a:bodyPr>
          <a:lstStyle/>
          <a:p>
            <a:r>
              <a:rPr lang="es-MX" dirty="0" smtClean="0"/>
              <a:t> (c</a:t>
            </a:r>
            <a:r>
              <a:rPr lang="es-MX" baseline="-25000" dirty="0" smtClean="0"/>
              <a:t>1</a:t>
            </a:r>
            <a:r>
              <a:rPr lang="es-MX" dirty="0" smtClean="0"/>
              <a:t>)</a:t>
            </a:r>
            <a:endParaRPr lang="es-MX" dirty="0"/>
          </a:p>
        </p:txBody>
      </p:sp>
      <p:cxnSp>
        <p:nvCxnSpPr>
          <p:cNvPr id="11" name="Conector recto de flecha 10"/>
          <p:cNvCxnSpPr/>
          <p:nvPr/>
        </p:nvCxnSpPr>
        <p:spPr>
          <a:xfrm flipV="1">
            <a:off x="7407728" y="1150908"/>
            <a:ext cx="261257" cy="228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p:cNvCxnSpPr/>
          <p:nvPr/>
        </p:nvCxnSpPr>
        <p:spPr>
          <a:xfrm>
            <a:off x="6831779" y="5371908"/>
            <a:ext cx="304800" cy="3592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CuadroTexto 22"/>
          <p:cNvSpPr txBox="1"/>
          <p:nvPr/>
        </p:nvSpPr>
        <p:spPr>
          <a:xfrm>
            <a:off x="1216726" y="1359932"/>
            <a:ext cx="2471057" cy="369332"/>
          </a:xfrm>
          <a:prstGeom prst="rect">
            <a:avLst/>
          </a:prstGeom>
          <a:noFill/>
        </p:spPr>
        <p:txBody>
          <a:bodyPr wrap="square" rtlCol="0">
            <a:spAutoFit/>
          </a:bodyPr>
          <a:lstStyle/>
          <a:p>
            <a:r>
              <a:rPr lang="es-MX" dirty="0" smtClean="0"/>
              <a:t>Variable 4 </a:t>
            </a:r>
            <a:endParaRPr lang="es-MX" dirty="0"/>
          </a:p>
        </p:txBody>
      </p:sp>
      <p:cxnSp>
        <p:nvCxnSpPr>
          <p:cNvPr id="25" name="Conector recto de flecha 24"/>
          <p:cNvCxnSpPr/>
          <p:nvPr/>
        </p:nvCxnSpPr>
        <p:spPr>
          <a:xfrm flipH="1" flipV="1">
            <a:off x="1725384" y="1109952"/>
            <a:ext cx="402771" cy="304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CuadroTexto 25"/>
          <p:cNvSpPr txBox="1"/>
          <p:nvPr/>
        </p:nvSpPr>
        <p:spPr>
          <a:xfrm>
            <a:off x="2383971" y="5038521"/>
            <a:ext cx="2471057" cy="369332"/>
          </a:xfrm>
          <a:prstGeom prst="rect">
            <a:avLst/>
          </a:prstGeom>
          <a:noFill/>
        </p:spPr>
        <p:txBody>
          <a:bodyPr wrap="square" rtlCol="0">
            <a:spAutoFit/>
          </a:bodyPr>
          <a:lstStyle/>
          <a:p>
            <a:r>
              <a:rPr lang="es-MX" dirty="0" smtClean="0"/>
              <a:t>Variable 3 </a:t>
            </a:r>
            <a:endParaRPr lang="es-MX" dirty="0"/>
          </a:p>
        </p:txBody>
      </p:sp>
      <p:cxnSp>
        <p:nvCxnSpPr>
          <p:cNvPr id="28" name="Conector recto de flecha 27"/>
          <p:cNvCxnSpPr>
            <a:stCxn id="4" idx="3"/>
          </p:cNvCxnSpPr>
          <p:nvPr/>
        </p:nvCxnSpPr>
        <p:spPr>
          <a:xfrm flipH="1">
            <a:off x="3178135" y="3875609"/>
            <a:ext cx="764970" cy="11955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p:cNvCxnSpPr/>
          <p:nvPr/>
        </p:nvCxnSpPr>
        <p:spPr>
          <a:xfrm flipH="1">
            <a:off x="2696195" y="5377543"/>
            <a:ext cx="217714" cy="3374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CuadroTexto 30"/>
          <p:cNvSpPr txBox="1"/>
          <p:nvPr/>
        </p:nvSpPr>
        <p:spPr>
          <a:xfrm>
            <a:off x="883228" y="175161"/>
            <a:ext cx="9361714" cy="369332"/>
          </a:xfrm>
          <a:prstGeom prst="rect">
            <a:avLst/>
          </a:prstGeom>
          <a:noFill/>
        </p:spPr>
        <p:txBody>
          <a:bodyPr wrap="square" rtlCol="0">
            <a:spAutoFit/>
          </a:bodyPr>
          <a:lstStyle/>
          <a:p>
            <a:pPr algn="ctr"/>
            <a:r>
              <a:rPr lang="es-MX" b="1" dirty="0" smtClean="0">
                <a:latin typeface="Arial" panose="020B0604020202020204" pitchFamily="34" charset="0"/>
                <a:cs typeface="Arial" panose="020B0604020202020204" pitchFamily="34" charset="0"/>
              </a:rPr>
              <a:t>PATRONES DE ORGANIZACIÓN DE VARIABLE Y CARACTERÍSTICAS</a:t>
            </a:r>
            <a:endParaRPr lang="es-MX"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7398259"/>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404</TotalTime>
  <Words>1047</Words>
  <Application>Microsoft Office PowerPoint</Application>
  <PresentationFormat>Panorámica</PresentationFormat>
  <Paragraphs>180</Paragraphs>
  <Slides>37</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37</vt:i4>
      </vt:variant>
    </vt:vector>
  </HeadingPairs>
  <TitlesOfParts>
    <vt:vector size="47" baseType="lpstr">
      <vt:lpstr>Arial</vt:lpstr>
      <vt:lpstr>Arial Black</vt:lpstr>
      <vt:lpstr>Batang</vt:lpstr>
      <vt:lpstr>Calibri</vt:lpstr>
      <vt:lpstr>Symbol</vt:lpstr>
      <vt:lpstr>Times New Roman</vt:lpstr>
      <vt:lpstr>Trebuchet MS</vt:lpstr>
      <vt:lpstr>Wingdings</vt:lpstr>
      <vt:lpstr>Wingdings 3</vt:lpstr>
      <vt:lpstr>Faceta</vt:lpstr>
      <vt:lpstr>Presentación de PowerPoint</vt:lpstr>
      <vt:lpstr>Presentación de PowerPoint</vt:lpstr>
      <vt:lpstr>Presentación de PowerPoint</vt:lpstr>
      <vt:lpstr>Aplicación del proceso de observación en el análisis de la información</vt:lpstr>
      <vt:lpstr>La observación como estrategia cognitiva para el análisis de la información</vt:lpstr>
      <vt:lpstr>Presentación de PowerPoint</vt:lpstr>
      <vt:lpstr>Presentación de PowerPoint</vt:lpstr>
      <vt:lpstr>Presentación de PowerPoint</vt:lpstr>
      <vt:lpstr>Presentación de PowerPoint</vt:lpstr>
      <vt:lpstr>PROCESO DE OBSERVACIÓN</vt:lpstr>
      <vt:lpstr>Estrategia de observación</vt:lpstr>
      <vt:lpstr>Etapas de cierre en la  observación</vt:lpstr>
      <vt:lpstr>    Comparación y relación como  Estrategias cognitivas en el proceso lector    </vt:lpstr>
      <vt:lpstr>Presentación de PowerPoint</vt:lpstr>
      <vt:lpstr>   Propósitos de la Comparación    </vt:lpstr>
      <vt:lpstr> Identificar y especificar, variable por variable las características que hacen que los pares de objetos o situaciones que se comparan sean semejantes o diferentes entre si.</vt:lpstr>
      <vt:lpstr>Lectura de:  </vt:lpstr>
      <vt:lpstr>Ejercicio: Completa los cuadros  </vt:lpstr>
      <vt:lpstr>Ejercicio: Completa los cuadros  </vt:lpstr>
      <vt:lpstr>Características de las casas </vt:lpstr>
      <vt:lpstr>Ejercicio: Completa los cuadros  </vt:lpstr>
      <vt:lpstr>En ambos cuadros: </vt:lpstr>
      <vt:lpstr>Presentación de PowerPoint</vt:lpstr>
      <vt:lpstr>ESTRATEGIA PARA COMPARAR </vt:lpstr>
      <vt:lpstr>Para visualizar la estructura del escrito se pueden elaborar los diagramas de semejanza y diferencias. Esquemas de comparación.</vt:lpstr>
      <vt:lpstr>Relación:</vt:lpstr>
      <vt:lpstr>Presentación de PowerPoint</vt:lpstr>
      <vt:lpstr>Presentación de PowerPoint</vt:lpstr>
      <vt:lpstr>Consideremos la lectura las ventanas de las casa de Bertha y de Ana:</vt:lpstr>
      <vt:lpstr>Presentación de PowerPoint</vt:lpstr>
      <vt:lpstr>Estrategia para relacionar</vt:lpstr>
      <vt:lpstr>Presentación de PowerPoint</vt:lpstr>
      <vt:lpstr>Considere las siguientes comparaciones</vt:lpstr>
      <vt:lpstr>Construyamos algunas relaciones</vt:lpstr>
      <vt:lpstr>Construyamos una relación entre dos relaciones</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Lección 3:  Lectura Literal  Estrategias cognitivas comparación y relación</dc:title>
  <dc:creator>USUARIO</dc:creator>
  <cp:lastModifiedBy>Redes Melchor</cp:lastModifiedBy>
  <cp:revision>63</cp:revision>
  <cp:lastPrinted>2016-08-24T16:31:54Z</cp:lastPrinted>
  <dcterms:created xsi:type="dcterms:W3CDTF">2016-08-24T14:54:44Z</dcterms:created>
  <dcterms:modified xsi:type="dcterms:W3CDTF">2016-10-10T20:04:55Z</dcterms:modified>
</cp:coreProperties>
</file>