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0" r:id="rId2"/>
    <p:sldId id="293" r:id="rId3"/>
    <p:sldId id="291" r:id="rId4"/>
    <p:sldId id="289" r:id="rId5"/>
    <p:sldId id="256" r:id="rId6"/>
    <p:sldId id="257" r:id="rId7"/>
    <p:sldId id="272" r:id="rId8"/>
    <p:sldId id="280" r:id="rId9"/>
    <p:sldId id="273" r:id="rId10"/>
    <p:sldId id="274" r:id="rId11"/>
    <p:sldId id="276" r:id="rId12"/>
    <p:sldId id="277" r:id="rId13"/>
    <p:sldId id="278" r:id="rId14"/>
    <p:sldId id="285" r:id="rId15"/>
    <p:sldId id="275" r:id="rId16"/>
    <p:sldId id="281" r:id="rId17"/>
    <p:sldId id="282" r:id="rId18"/>
    <p:sldId id="279" r:id="rId19"/>
    <p:sldId id="283" r:id="rId20"/>
    <p:sldId id="284" r:id="rId21"/>
    <p:sldId id="258" r:id="rId22"/>
    <p:sldId id="259" r:id="rId23"/>
    <p:sldId id="260" r:id="rId24"/>
    <p:sldId id="261" r:id="rId25"/>
    <p:sldId id="288" r:id="rId26"/>
    <p:sldId id="262" r:id="rId27"/>
    <p:sldId id="263" r:id="rId28"/>
    <p:sldId id="264" r:id="rId29"/>
    <p:sldId id="286" r:id="rId30"/>
    <p:sldId id="265" r:id="rId31"/>
    <p:sldId id="266" r:id="rId32"/>
    <p:sldId id="267" r:id="rId33"/>
    <p:sldId id="268" r:id="rId34"/>
    <p:sldId id="269" r:id="rId35"/>
    <p:sldId id="270" r:id="rId36"/>
    <p:sldId id="271" r:id="rId37"/>
    <p:sldId id="292" r:id="rId38"/>
    <p:sldId id="287" r:id="rId3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660"/>
  </p:normalViewPr>
  <p:slideViewPr>
    <p:cSldViewPr>
      <p:cViewPr>
        <p:scale>
          <a:sx n="66" d="100"/>
          <a:sy n="66" d="100"/>
        </p:scale>
        <p:origin x="-2934" y="-10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1D63-112F-4316-9417-BB2C41B3BCE9}" type="datetimeFigureOut">
              <a:rPr lang="es-MX" smtClean="0"/>
              <a:t>30/09/2016</a:t>
            </a:fld>
            <a:endParaRPr lang="es-MX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E38855-728E-484C-A11B-FA44EFA719EF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1D63-112F-4316-9417-BB2C41B3BCE9}" type="datetimeFigureOut">
              <a:rPr lang="es-MX" smtClean="0"/>
              <a:t>30/09/2016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8855-728E-484C-A11B-FA44EFA719E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1D63-112F-4316-9417-BB2C41B3BCE9}" type="datetimeFigureOut">
              <a:rPr lang="es-MX" smtClean="0"/>
              <a:t>30/09/2016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8855-728E-484C-A11B-FA44EFA719E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1D63-112F-4316-9417-BB2C41B3BCE9}" type="datetimeFigureOut">
              <a:rPr lang="es-MX" smtClean="0"/>
              <a:t>30/09/2016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8855-728E-484C-A11B-FA44EFA719E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1D63-112F-4316-9417-BB2C41B3BCE9}" type="datetimeFigureOut">
              <a:rPr lang="es-MX" smtClean="0"/>
              <a:t>30/09/2016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8855-728E-484C-A11B-FA44EFA719E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1D63-112F-4316-9417-BB2C41B3BCE9}" type="datetimeFigureOut">
              <a:rPr lang="es-MX" smtClean="0"/>
              <a:t>30/09/2016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8855-728E-484C-A11B-FA44EFA719EF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1D63-112F-4316-9417-BB2C41B3BCE9}" type="datetimeFigureOut">
              <a:rPr lang="es-MX" smtClean="0"/>
              <a:t>30/09/2016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8855-728E-484C-A11B-FA44EFA719EF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1D63-112F-4316-9417-BB2C41B3BCE9}" type="datetimeFigureOut">
              <a:rPr lang="es-MX" smtClean="0"/>
              <a:t>30/09/2016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8855-728E-484C-A11B-FA44EFA719E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1D63-112F-4316-9417-BB2C41B3BCE9}" type="datetimeFigureOut">
              <a:rPr lang="es-MX" smtClean="0"/>
              <a:t>30/09/2016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8855-728E-484C-A11B-FA44EFA719E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1D63-112F-4316-9417-BB2C41B3BCE9}" type="datetimeFigureOut">
              <a:rPr lang="es-MX" smtClean="0"/>
              <a:t>30/09/2016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8855-728E-484C-A11B-FA44EFA719E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1D63-112F-4316-9417-BB2C41B3BCE9}" type="datetimeFigureOut">
              <a:rPr lang="es-MX" smtClean="0"/>
              <a:t>30/09/2016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8855-728E-484C-A11B-FA44EFA719E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20E1D63-112F-4316-9417-BB2C41B3BCE9}" type="datetimeFigureOut">
              <a:rPr lang="es-MX" smtClean="0"/>
              <a:t>30/09/2016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0E38855-728E-484C-A11B-FA44EFA719E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811287"/>
          </a:xfrm>
        </p:spPr>
        <p:txBody>
          <a:bodyPr/>
          <a:lstStyle/>
          <a:p>
            <a:r>
              <a:rPr lang="es-MX" sz="2800" b="1" dirty="0" smtClean="0"/>
              <a:t>UNIVERSIDAD AUTÓNOMA DEL ESTADO DE MÉXICO</a:t>
            </a:r>
            <a:br>
              <a:rPr lang="es-MX" sz="2800" b="1" dirty="0" smtClean="0"/>
            </a:br>
            <a:r>
              <a:rPr lang="es-MX" sz="2800" b="1" dirty="0" smtClean="0"/>
              <a:t>CENTRO UNIVERSITARIO UAEM VALLE DE MÉXICO</a:t>
            </a:r>
            <a:r>
              <a:rPr lang="es-MX" sz="1600" dirty="0" smtClean="0"/>
              <a:t/>
            </a:r>
            <a:br>
              <a:rPr lang="es-MX" sz="1600" dirty="0" smtClean="0"/>
            </a:br>
            <a:endParaRPr lang="es-MX" sz="1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15616" y="2276872"/>
            <a:ext cx="6912768" cy="3895328"/>
          </a:xfrm>
        </p:spPr>
        <p:txBody>
          <a:bodyPr>
            <a:normAutofit fontScale="92500" lnSpcReduction="20000"/>
          </a:bodyPr>
          <a:lstStyle/>
          <a:p>
            <a:endParaRPr lang="es-MX" dirty="0" smtClean="0"/>
          </a:p>
          <a:p>
            <a:r>
              <a:rPr lang="es-MX" b="1" dirty="0" smtClean="0">
                <a:solidFill>
                  <a:schemeClr val="tx1"/>
                </a:solidFill>
                <a:latin typeface="Baskerville Old Face" pitchFamily="18" charset="0"/>
              </a:rPr>
              <a:t> CARRERA:  INGENIERÍA </a:t>
            </a:r>
            <a:r>
              <a:rPr lang="es-MX" b="1" dirty="0">
                <a:solidFill>
                  <a:schemeClr val="tx1"/>
                </a:solidFill>
                <a:latin typeface="Baskerville Old Face" pitchFamily="18" charset="0"/>
              </a:rPr>
              <a:t>INDUSTRIAL</a:t>
            </a:r>
            <a:endParaRPr lang="es-MX" b="1" dirty="0" smtClean="0">
              <a:solidFill>
                <a:schemeClr val="tx1"/>
              </a:solidFill>
              <a:latin typeface="Baskerville Old Face" pitchFamily="18" charset="0"/>
            </a:endParaRPr>
          </a:p>
          <a:p>
            <a:endParaRPr lang="es-MX" b="1" dirty="0">
              <a:solidFill>
                <a:schemeClr val="tx1"/>
              </a:solidFill>
              <a:latin typeface="Baskerville Old Face" pitchFamily="18" charset="0"/>
            </a:endParaRPr>
          </a:p>
          <a:p>
            <a:r>
              <a:rPr lang="es-MX" b="1" dirty="0" smtClean="0">
                <a:solidFill>
                  <a:schemeClr val="tx1"/>
                </a:solidFill>
                <a:latin typeface="Baskerville Old Face" pitchFamily="18" charset="0"/>
              </a:rPr>
              <a:t>LEGISLACIÓN INDUSTRIAL</a:t>
            </a:r>
          </a:p>
          <a:p>
            <a:endParaRPr lang="es-MX" b="1" dirty="0" smtClean="0">
              <a:solidFill>
                <a:schemeClr val="tx1"/>
              </a:solidFill>
              <a:latin typeface="Baskerville Old Face" pitchFamily="18" charset="0"/>
            </a:endParaRPr>
          </a:p>
          <a:p>
            <a:r>
              <a:rPr lang="es-MX" b="1" dirty="0" smtClean="0">
                <a:solidFill>
                  <a:schemeClr val="tx1"/>
                </a:solidFill>
                <a:latin typeface="Baskerville Old Face" pitchFamily="18" charset="0"/>
              </a:rPr>
              <a:t>NOCIONES DE DERECHO</a:t>
            </a:r>
          </a:p>
          <a:p>
            <a:endParaRPr lang="es-MX" b="1" dirty="0" smtClean="0">
              <a:solidFill>
                <a:schemeClr val="tx1"/>
              </a:solidFill>
              <a:latin typeface="Baskerville Old Face" pitchFamily="18" charset="0"/>
            </a:endParaRPr>
          </a:p>
          <a:p>
            <a:endParaRPr lang="es-MX" b="1" dirty="0" smtClean="0">
              <a:solidFill>
                <a:schemeClr val="tx1"/>
              </a:solidFill>
              <a:latin typeface="Baskerville Old Face" pitchFamily="18" charset="0"/>
            </a:endParaRPr>
          </a:p>
          <a:p>
            <a:r>
              <a:rPr lang="es-MX" dirty="0" smtClean="0">
                <a:solidFill>
                  <a:schemeClr val="tx1"/>
                </a:solidFill>
                <a:latin typeface="Baskerville Old Face" pitchFamily="18" charset="0"/>
              </a:rPr>
              <a:t>MA </a:t>
            </a:r>
            <a:r>
              <a:rPr lang="es-MX" dirty="0">
                <a:solidFill>
                  <a:schemeClr val="tx1"/>
                </a:solidFill>
                <a:latin typeface="Baskerville Old Face" pitchFamily="18" charset="0"/>
              </a:rPr>
              <a:t>DE LA LUZ ROMERO ROJAS</a:t>
            </a:r>
            <a:endParaRPr lang="es-MX" dirty="0" smtClean="0">
              <a:solidFill>
                <a:schemeClr val="tx1"/>
              </a:solidFill>
              <a:latin typeface="Baskerville Old Face" pitchFamily="18" charset="0"/>
            </a:endParaRPr>
          </a:p>
          <a:p>
            <a:endParaRPr lang="es-MX" dirty="0">
              <a:solidFill>
                <a:schemeClr val="tx1"/>
              </a:solidFill>
              <a:latin typeface="Baskerville Old Face" pitchFamily="18" charset="0"/>
            </a:endParaRPr>
          </a:p>
          <a:p>
            <a:r>
              <a:rPr lang="es-MX" dirty="0" smtClean="0">
                <a:solidFill>
                  <a:schemeClr val="tx1"/>
                </a:solidFill>
                <a:latin typeface="Baskerville Old Face" pitchFamily="18" charset="0"/>
              </a:rPr>
              <a:t>FECHA AGOSTO 2016</a:t>
            </a:r>
            <a:endParaRPr lang="es-MX" dirty="0">
              <a:solidFill>
                <a:schemeClr val="tx1"/>
              </a:solidFill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659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840760" cy="792088"/>
          </a:xfrm>
        </p:spPr>
        <p:txBody>
          <a:bodyPr/>
          <a:lstStyle/>
          <a:p>
            <a:r>
              <a:rPr lang="es-MX" sz="4400" dirty="0" smtClean="0"/>
              <a:t>Derecho </a:t>
            </a:r>
            <a:r>
              <a:rPr lang="es-MX" sz="4400" dirty="0" smtClean="0"/>
              <a:t>Público</a:t>
            </a:r>
            <a:endParaRPr lang="es-MX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061048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Conjunto de normas que regulan la actividad del Estado en el ejercicio de sus funciones soberanas y en sus relaciones con los particulares en su calidad de poder público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Es importante mencionar que  en esta rama del derecho el Estado tiene una función primordial </a:t>
            </a:r>
            <a:endParaRPr lang="es-MX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3772446"/>
            <a:ext cx="3384376" cy="289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42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427168" cy="1267544"/>
          </a:xfrm>
        </p:spPr>
        <p:txBody>
          <a:bodyPr/>
          <a:lstStyle/>
          <a:p>
            <a:r>
              <a:rPr lang="es-MX" dirty="0" smtClean="0"/>
              <a:t>Ramas de derecho </a:t>
            </a:r>
            <a:r>
              <a:rPr lang="es-MX" dirty="0" smtClean="0"/>
              <a:t>público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Dentro del  Derecho Publico tenemos otras áreas del derecho dentro de las más conocidas tenemos: </a:t>
            </a:r>
          </a:p>
          <a:p>
            <a:pPr marL="0" indent="0">
              <a:buNone/>
            </a:pPr>
            <a:endParaRPr lang="es-MX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MX" b="1" dirty="0">
                <a:solidFill>
                  <a:schemeClr val="bg2">
                    <a:lumMod val="10000"/>
                  </a:schemeClr>
                </a:solidFill>
              </a:rPr>
              <a:t>Derecho </a:t>
            </a:r>
            <a:r>
              <a:rPr lang="es-MX" b="1" dirty="0" smtClean="0">
                <a:solidFill>
                  <a:schemeClr val="bg2">
                    <a:lumMod val="10000"/>
                  </a:schemeClr>
                </a:solidFill>
              </a:rPr>
              <a:t>Constitucional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Estudia </a:t>
            </a: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la estructura fundamental del 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Estado, </a:t>
            </a: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las funciones de los órganos del gobierno, las relaciones de los mismos entre si y con los particulares, las atribuciones de los mismos órganos, garantizando además tanto a las personas físicas como morales.</a:t>
            </a:r>
          </a:p>
        </p:txBody>
      </p:sp>
    </p:spTree>
    <p:extLst>
      <p:ext uri="{BB962C8B-B14F-4D97-AF65-F5344CB8AC3E}">
        <p14:creationId xmlns:p14="http://schemas.microsoft.com/office/powerpoint/2010/main" val="257906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H="1" flipV="1">
            <a:off x="323527" y="-24882"/>
            <a:ext cx="162204" cy="429546"/>
          </a:xfrm>
        </p:spPr>
        <p:txBody>
          <a:bodyPr/>
          <a:lstStyle/>
          <a:p>
            <a:r>
              <a:rPr lang="es-MX" sz="1200" dirty="0" smtClean="0"/>
              <a:t>.</a:t>
            </a:r>
            <a:endParaRPr lang="es-MX" sz="1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1330" y="836712"/>
            <a:ext cx="8334740" cy="5688632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chemeClr val="bg2">
                    <a:lumMod val="10000"/>
                  </a:schemeClr>
                </a:solidFill>
              </a:rPr>
              <a:t>Derecho </a:t>
            </a:r>
            <a:r>
              <a:rPr lang="es-MX" b="1" dirty="0" smtClean="0">
                <a:solidFill>
                  <a:schemeClr val="bg2">
                    <a:lumMod val="10000"/>
                  </a:schemeClr>
                </a:solidFill>
              </a:rPr>
              <a:t>Administrativo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Es </a:t>
            </a: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una rama del derecho público interno y en algunos aspectos 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externos, </a:t>
            </a: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que regulan las relaciones de la Administración pública con los particulares, la organización y el funcionamiento del Poder Ejecutivo, de los servicios públicos y en general del ejercicio de la función administrativa del Estado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es-MX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just">
              <a:buNone/>
            </a:pPr>
            <a:endParaRPr lang="es-MX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412" y="3789040"/>
            <a:ext cx="3778575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3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H="1" flipV="1">
            <a:off x="251520" y="-99392"/>
            <a:ext cx="205680" cy="99392"/>
          </a:xfrm>
        </p:spPr>
        <p:txBody>
          <a:bodyPr/>
          <a:lstStyle/>
          <a:p>
            <a:r>
              <a:rPr lang="es-MX" sz="1800" dirty="0" smtClean="0"/>
              <a:t>.</a:t>
            </a:r>
            <a:endParaRPr lang="es-MX" sz="1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237931"/>
          </a:xfrm>
        </p:spPr>
        <p:txBody>
          <a:bodyPr/>
          <a:lstStyle/>
          <a:p>
            <a:pPr algn="just"/>
            <a:r>
              <a:rPr lang="es-MX" b="1" dirty="0" smtClean="0">
                <a:solidFill>
                  <a:srgbClr val="E4E9EF">
                    <a:lumMod val="10000"/>
                  </a:srgbClr>
                </a:solidFill>
              </a:rPr>
              <a:t>Derecho </a:t>
            </a:r>
            <a:r>
              <a:rPr lang="es-MX" b="1" dirty="0">
                <a:solidFill>
                  <a:srgbClr val="E4E9EF">
                    <a:lumMod val="10000"/>
                  </a:srgbClr>
                </a:solidFill>
              </a:rPr>
              <a:t>Penal</a:t>
            </a:r>
          </a:p>
          <a:p>
            <a:pPr marL="0" lvl="0" indent="0" algn="just">
              <a:buNone/>
            </a:pPr>
            <a:r>
              <a:rPr lang="es-MX" dirty="0">
                <a:solidFill>
                  <a:srgbClr val="E4E9EF">
                    <a:lumMod val="10000"/>
                  </a:srgbClr>
                </a:solidFill>
              </a:rPr>
              <a:t>El conjunto de normas que determinan los delitos, las penas que el Estado impone a los delincuentes y las medidas de seguridad que el mismo establece para la prevención de la criminalidad.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3501008"/>
            <a:ext cx="595312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39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154360" cy="403448"/>
          </a:xfrm>
        </p:spPr>
        <p:txBody>
          <a:bodyPr/>
          <a:lstStyle/>
          <a:p>
            <a:r>
              <a:rPr lang="es-MX" sz="2400" dirty="0" smtClean="0"/>
              <a:t>.</a:t>
            </a: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algn="just"/>
            <a:r>
              <a:rPr lang="es-MX" b="1" dirty="0">
                <a:solidFill>
                  <a:schemeClr val="bg2">
                    <a:lumMod val="10000"/>
                  </a:schemeClr>
                </a:solidFill>
              </a:rPr>
              <a:t>Derecho </a:t>
            </a:r>
            <a:r>
              <a:rPr lang="es-MX" b="1" dirty="0" smtClean="0">
                <a:solidFill>
                  <a:schemeClr val="bg2">
                    <a:lumMod val="10000"/>
                  </a:schemeClr>
                </a:solidFill>
              </a:rPr>
              <a:t>Fiscal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Regula </a:t>
            </a: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los impuestos , derechos, productos y aprovechamiento a que tienen derecho los erarios federales y locales; el procedimiento para el pago de los 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mismos, </a:t>
            </a: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los recursos ordinarios y extraordinarios a que pueden acudir tanto los particulares como el fisco, así como la organización de los órganos jurisdiccionales y reglas de procedimiento para resolver las controversias que surjan en la fijación y cobro de los créditos fiscales y prestaciones 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accesorias.</a:t>
            </a:r>
            <a:endParaRPr lang="es-MX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4293096"/>
            <a:ext cx="3324225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52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768752" cy="864096"/>
          </a:xfrm>
        </p:spPr>
        <p:txBody>
          <a:bodyPr/>
          <a:lstStyle/>
          <a:p>
            <a:r>
              <a:rPr lang="es-MX" sz="4800" dirty="0" smtClean="0"/>
              <a:t>Derecho privado </a:t>
            </a:r>
            <a:endParaRPr lang="es-MX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Conjunto de normas que regulan la actividad y relaciones de los particulares entre 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sí</a:t>
            </a: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.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 También </a:t>
            </a: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regula las relaciones entre particulares y la Administración cuando ésta no actúa en el ejercicio de sus prerrogativas, sino como un particular más.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3775306"/>
            <a:ext cx="369436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89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5510" y="404664"/>
            <a:ext cx="8229600" cy="763488"/>
          </a:xfrm>
        </p:spPr>
        <p:txBody>
          <a:bodyPr/>
          <a:lstStyle/>
          <a:p>
            <a:r>
              <a:rPr lang="es-MX" sz="4400" dirty="0" smtClean="0"/>
              <a:t>Ramas de derecho privado </a:t>
            </a:r>
            <a:endParaRPr lang="es-MX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1560" y="116815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Dentro el derecho privado tenemos áreas como </a:t>
            </a: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s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on el Derecho Civil y Mercantil. </a:t>
            </a:r>
          </a:p>
          <a:p>
            <a:pPr marL="0" indent="0">
              <a:buNone/>
            </a:pPr>
            <a:endParaRPr lang="es-MX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MX" sz="2000" b="1" dirty="0" smtClean="0">
                <a:solidFill>
                  <a:schemeClr val="bg2">
                    <a:lumMod val="10000"/>
                  </a:schemeClr>
                </a:solidFill>
              </a:rPr>
              <a:t>Derecho Civil</a:t>
            </a:r>
          </a:p>
          <a:p>
            <a:pPr marL="0" indent="0" algn="just">
              <a:buNone/>
            </a:pPr>
            <a:r>
              <a:rPr lang="es-MX" sz="2000" dirty="0" smtClean="0">
                <a:solidFill>
                  <a:schemeClr val="bg2">
                    <a:lumMod val="10000"/>
                  </a:schemeClr>
                </a:solidFill>
              </a:rPr>
              <a:t>Determina las consecuencias esenciales de los principales hechos y actos de la vida humana (nacimiento, mayoría, matrimonio) y la situación jurídica del ser humano en relación con sus semejantes (capacidad civil, deudas y créditos) o en relación con las cosas (propiedad, usufructo). Esta rama suele ser dividida en cinco partes: Derecho de las personas, Derecho Familiar, Derecho de los Bienes, Derecho sucesorio, Derecho de las obligaciones.</a:t>
            </a:r>
            <a:endParaRPr lang="es-MX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5051748"/>
            <a:ext cx="4890120" cy="128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5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H="1">
            <a:off x="-180528" y="260648"/>
            <a:ext cx="1146956" cy="144016"/>
          </a:xfrm>
        </p:spPr>
        <p:txBody>
          <a:bodyPr/>
          <a:lstStyle/>
          <a:p>
            <a:r>
              <a:rPr lang="es-MX" sz="2400" dirty="0" smtClean="0"/>
              <a:t>.</a:t>
            </a: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es-MX" b="1" dirty="0" smtClean="0">
                <a:solidFill>
                  <a:schemeClr val="bg2">
                    <a:lumMod val="10000"/>
                  </a:schemeClr>
                </a:solidFill>
              </a:rPr>
              <a:t>Derecho Mercantil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Conjunto </a:t>
            </a: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de normas jurídicas que se aplican a los actos de comercio legalmente calificados como tales y a los comerciantes en el ejercicio de su profesión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algn="just"/>
            <a:endParaRPr lang="es-MX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es-MX" b="1" dirty="0" smtClean="0">
                <a:solidFill>
                  <a:schemeClr val="bg2">
                    <a:lumMod val="10000"/>
                  </a:schemeClr>
                </a:solidFill>
              </a:rPr>
              <a:t>Derecho </a:t>
            </a:r>
            <a:r>
              <a:rPr lang="es-MX" b="1" dirty="0">
                <a:solidFill>
                  <a:schemeClr val="bg2">
                    <a:lumMod val="10000"/>
                  </a:schemeClr>
                </a:solidFill>
              </a:rPr>
              <a:t>I</a:t>
            </a:r>
            <a:r>
              <a:rPr lang="es-MX" b="1" dirty="0" smtClean="0">
                <a:solidFill>
                  <a:schemeClr val="bg2">
                    <a:lumMod val="10000"/>
                  </a:schemeClr>
                </a:solidFill>
              </a:rPr>
              <a:t>nternacional privado </a:t>
            </a:r>
          </a:p>
          <a:p>
            <a:pPr marL="0" indent="0" algn="just">
              <a:buNone/>
            </a:pP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T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iene </a:t>
            </a: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como finalidad dirimir conflictos de jurisdicción internacionales; conflictos ley aplicable y los conflictos de ejecución y determinar la condición jurídica de los extranjeros.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2543" y="4582472"/>
            <a:ext cx="3380011" cy="226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33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298376" cy="763488"/>
          </a:xfrm>
        </p:spPr>
        <p:txBody>
          <a:bodyPr/>
          <a:lstStyle/>
          <a:p>
            <a:r>
              <a:rPr lang="es-MX" sz="1100" dirty="0" smtClean="0"/>
              <a:t>.</a:t>
            </a:r>
            <a:endParaRPr lang="es-MX" sz="11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30" y="188640"/>
            <a:ext cx="8631940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69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912768" cy="979512"/>
          </a:xfrm>
        </p:spPr>
        <p:txBody>
          <a:bodyPr/>
          <a:lstStyle/>
          <a:p>
            <a:r>
              <a:rPr lang="es-MX" dirty="0" smtClean="0"/>
              <a:t>Derecho Social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4400" y="1628800"/>
            <a:ext cx="7715200" cy="2332856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Su principal y gran misión es la de ordenar y corregir las desigualdades que existen entre las clases sociales con el claro objetivo de proteger a las personas ante las diferentes contingencias que pueden ir surgiendo en el día a día.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6387" y="4278288"/>
            <a:ext cx="599122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92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361950"/>
            <a:ext cx="8667750" cy="613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6554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659216" cy="936104"/>
          </a:xfrm>
        </p:spPr>
        <p:txBody>
          <a:bodyPr/>
          <a:lstStyle/>
          <a:p>
            <a:r>
              <a:rPr lang="es-MX" sz="4400" dirty="0" smtClean="0"/>
              <a:t>Ramas del Derecho Social  </a:t>
            </a:r>
            <a:endParaRPr lang="es-MX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s-MX" b="1" dirty="0" smtClean="0">
                <a:solidFill>
                  <a:schemeClr val="bg2">
                    <a:lumMod val="10000"/>
                  </a:schemeClr>
                </a:solidFill>
              </a:rPr>
              <a:t>Derecho laboral </a:t>
            </a:r>
          </a:p>
          <a:p>
            <a:pPr marL="0" indent="0" algn="just">
              <a:buNone/>
            </a:pP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Las normas que rigen las relaciones entre trabajadores y patronos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endParaRPr lang="es-MX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just">
              <a:buNone/>
            </a:pPr>
            <a:endParaRPr lang="es-MX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just">
              <a:buNone/>
            </a:pPr>
            <a:endParaRPr lang="es-MX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es-MX" b="1" dirty="0">
                <a:solidFill>
                  <a:schemeClr val="bg2">
                    <a:lumMod val="10000"/>
                  </a:schemeClr>
                </a:solidFill>
              </a:rPr>
              <a:t>Derecho </a:t>
            </a:r>
            <a:r>
              <a:rPr lang="es-MX" b="1" dirty="0" smtClean="0">
                <a:solidFill>
                  <a:schemeClr val="bg2">
                    <a:lumMod val="10000"/>
                  </a:schemeClr>
                </a:solidFill>
              </a:rPr>
              <a:t>Agrario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Conjunto </a:t>
            </a: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de normas, leyes, reglamentos y disposiciones en general, doctrina y jurisprudencia que se refieren a la propiedad rústica y a las explotaciones de carácter agrícola.</a:t>
            </a:r>
            <a:endParaRPr lang="es-MX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2275827"/>
            <a:ext cx="2021985" cy="129614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5166621"/>
            <a:ext cx="2148830" cy="1635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22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Fuentes del Derecho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844824"/>
            <a:ext cx="3625924" cy="4281339"/>
          </a:xfrm>
        </p:spPr>
        <p:txBody>
          <a:bodyPr/>
          <a:lstStyle/>
          <a:p>
            <a:endParaRPr lang="es-ES_tradnl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_tradnl" sz="2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Fuentes históricas </a:t>
            </a:r>
          </a:p>
          <a:p>
            <a:endParaRPr lang="es-ES_tradnl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Fuentes reales</a:t>
            </a:r>
          </a:p>
          <a:p>
            <a:pPr marL="0" indent="0">
              <a:buNone/>
            </a:pPr>
            <a:endParaRPr lang="es-ES_tradnl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Fuentes formales</a:t>
            </a:r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960609"/>
            <a:ext cx="4762500" cy="425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993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23528"/>
          </a:xfrm>
        </p:spPr>
        <p:txBody>
          <a:bodyPr/>
          <a:lstStyle/>
          <a:p>
            <a:r>
              <a:rPr lang="es-ES_tradnl" dirty="0" smtClean="0"/>
              <a:t>Fuentes históricas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 algn="just">
              <a:buNone/>
            </a:pPr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aquellas que se encuentran contenidas en documentos en  documentos que actualmente no están vigentes que sirve de base para crear otros ordenamientos jurídicos.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3816424" cy="286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35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95536"/>
          </a:xfrm>
        </p:spPr>
        <p:txBody>
          <a:bodyPr/>
          <a:lstStyle/>
          <a:p>
            <a:r>
              <a:rPr lang="es-ES_tradnl" dirty="0" smtClean="0"/>
              <a:t>Fuentes reales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Son aquellas  circunstancias o causas sociales, políticas, económicas que un lugar y tiempo determinado hacen surgir la norma jurídica.</a:t>
            </a:r>
            <a:endParaRPr lang="es-MX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641100"/>
            <a:ext cx="4392488" cy="321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115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67544"/>
          </a:xfrm>
        </p:spPr>
        <p:txBody>
          <a:bodyPr/>
          <a:lstStyle/>
          <a:p>
            <a:r>
              <a:rPr lang="es-ES_tradnl" dirty="0" smtClean="0"/>
              <a:t>Fuentes formales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844824"/>
            <a:ext cx="8229600" cy="392210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Corresponden al tiempo y modo que ese esta viviendo. En este apartado destacan la ley, la jurisprudencia, la costumbre y la doctrina 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86250"/>
            <a:ext cx="3429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576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Las normas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Norma es un término que proviene del latín y significa “escuadra”. Una norma es una regla que debe ser respetada y que permite ajustar ciertas conductas o actividades. En el ámbito del derecho, una norma es un precepto 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jurídico. </a:t>
            </a:r>
            <a:endParaRPr lang="es-MX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3863181"/>
            <a:ext cx="3168352" cy="188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59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411560"/>
          </a:xfrm>
        </p:spPr>
        <p:txBody>
          <a:bodyPr/>
          <a:lstStyle/>
          <a:p>
            <a:r>
              <a:rPr lang="es-ES_tradnl" dirty="0" smtClean="0"/>
              <a:t>Clasificación de las normas 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9416599"/>
              </p:ext>
            </p:extLst>
          </p:nvPr>
        </p:nvGraphicFramePr>
        <p:xfrm>
          <a:off x="119967" y="2941760"/>
          <a:ext cx="8820470" cy="38164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64094"/>
                <a:gridCol w="1764094"/>
                <a:gridCol w="1764094"/>
                <a:gridCol w="1764094"/>
                <a:gridCol w="1764094"/>
              </a:tblGrid>
              <a:tr h="954106"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Morales</a:t>
                      </a:r>
                      <a:r>
                        <a:rPr lang="es-ES_tradnl" sz="2000" baseline="0" dirty="0" smtClean="0"/>
                        <a:t>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Autónomas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Unilaterales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Internas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Incoercibles</a:t>
                      </a:r>
                      <a:endParaRPr lang="es-MX" sz="2000" dirty="0"/>
                    </a:p>
                  </a:txBody>
                  <a:tcPr/>
                </a:tc>
              </a:tr>
              <a:tr h="954106">
                <a:tc>
                  <a:txBody>
                    <a:bodyPr/>
                    <a:lstStyle/>
                    <a:p>
                      <a:pPr algn="ctr"/>
                      <a:r>
                        <a:rPr lang="es-ES_tradnl" sz="2000" smtClean="0"/>
                        <a:t>Religiosas</a:t>
                      </a:r>
                      <a:r>
                        <a:rPr lang="es-ES_tradnl" sz="2000" baseline="0" smtClean="0"/>
                        <a:t>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Heterónomas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Unilaterales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Internas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Incoercibles</a:t>
                      </a:r>
                      <a:r>
                        <a:rPr lang="es-ES_tradnl" sz="2000" baseline="0" dirty="0" smtClean="0"/>
                        <a:t> </a:t>
                      </a:r>
                      <a:endParaRPr lang="es-MX" sz="2000" dirty="0"/>
                    </a:p>
                  </a:txBody>
                  <a:tcPr/>
                </a:tc>
              </a:tr>
              <a:tr h="954106">
                <a:tc>
                  <a:txBody>
                    <a:bodyPr/>
                    <a:lstStyle/>
                    <a:p>
                      <a:pPr algn="ctr"/>
                      <a:r>
                        <a:rPr lang="es-ES_tradnl" sz="2000" smtClean="0"/>
                        <a:t>De trato</a:t>
                      </a:r>
                      <a:r>
                        <a:rPr lang="es-ES_tradnl" sz="2000" baseline="0" smtClean="0"/>
                        <a:t> social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Heterónomas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smtClean="0"/>
                        <a:t>Unilaterales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Internas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Incoercibles</a:t>
                      </a:r>
                      <a:endParaRPr lang="es-MX" sz="2000" dirty="0"/>
                    </a:p>
                  </a:txBody>
                  <a:tcPr/>
                </a:tc>
              </a:tr>
              <a:tr h="954106">
                <a:tc>
                  <a:txBody>
                    <a:bodyPr/>
                    <a:lstStyle/>
                    <a:p>
                      <a:pPr algn="ctr"/>
                      <a:r>
                        <a:rPr lang="es-ES_tradnl" sz="2000" smtClean="0"/>
                        <a:t>Jurídicas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Heterónomas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Bilaterales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Internas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Incoercibles</a:t>
                      </a:r>
                      <a:r>
                        <a:rPr lang="es-ES_tradnl" sz="2000" baseline="0" dirty="0" smtClean="0"/>
                        <a:t> </a:t>
                      </a:r>
                      <a:endParaRPr lang="es-MX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46511" y="1632019"/>
            <a:ext cx="16561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dirty="0" smtClean="0"/>
              <a:t>Clases de normas</a:t>
            </a:r>
            <a:endParaRPr lang="es-MX" sz="2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2699792" y="2187675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/>
              <a:t>Características 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95451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352" cy="188640"/>
          </a:xfrm>
        </p:spPr>
        <p:txBody>
          <a:bodyPr/>
          <a:lstStyle/>
          <a:p>
            <a:r>
              <a:rPr lang="es-ES_tradnl" dirty="0" smtClean="0"/>
              <a:t>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363272" cy="63367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es-ES_tradnl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Autonomía</a:t>
            </a:r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el individuo actúa conforme a su libre albedrio.</a:t>
            </a:r>
          </a:p>
          <a:p>
            <a:pPr algn="just"/>
            <a:r>
              <a:rPr lang="es-ES_tradnl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Heteronomía: </a:t>
            </a:r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norma es dictada por un sujeto distinto al que va atacarla.</a:t>
            </a:r>
          </a:p>
          <a:p>
            <a:pPr algn="just"/>
            <a:r>
              <a:rPr lang="es-ES_tradnl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Unilateralidad: </a:t>
            </a:r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sujeto no esta obligado por otro ente  que le exija el acatamiento de la norma.</a:t>
            </a:r>
          </a:p>
          <a:p>
            <a:pPr algn="just"/>
            <a:r>
              <a:rPr lang="es-ES_tradnl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Bilateralidad: </a:t>
            </a:r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imponen deberes y se conceden facultades para dos o más partes.</a:t>
            </a:r>
          </a:p>
          <a:p>
            <a:pPr algn="just"/>
            <a:r>
              <a:rPr lang="es-ES_tradnl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Interioridad: </a:t>
            </a:r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la que regula la conducta interior de la persona.</a:t>
            </a:r>
          </a:p>
          <a:p>
            <a:pPr algn="just"/>
            <a:r>
              <a:rPr lang="es-ES_tradnl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Exterioridad</a:t>
            </a:r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es la conducta que manifiesta el sujeto.</a:t>
            </a:r>
          </a:p>
          <a:p>
            <a:pPr algn="just"/>
            <a:r>
              <a:rPr lang="es-ES_tradnl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Incoercibilidad: </a:t>
            </a:r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se aplica la fuerza </a:t>
            </a:r>
          </a:p>
          <a:p>
            <a:pPr algn="just"/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Coercibilidad:   se caracteriza por la aplicación de la fuerza </a:t>
            </a:r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147830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67544"/>
          </a:xfrm>
        </p:spPr>
        <p:txBody>
          <a:bodyPr/>
          <a:lstStyle/>
          <a:p>
            <a:r>
              <a:rPr lang="es-ES_tradnl" dirty="0" smtClean="0"/>
              <a:t>Jerarquía de las leyes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_tradnl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Es el orden de importancia que guardan las leyes </a:t>
            </a:r>
            <a:endParaRPr lang="es-MX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051720" y="2878200"/>
            <a:ext cx="48245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Nivel federal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 smtClean="0"/>
              <a:t>Constitución política de los Estados unidos mexicanos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 smtClean="0"/>
              <a:t>Tratados internacionales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 smtClean="0"/>
              <a:t>Leyes federales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 smtClean="0"/>
              <a:t>Leyes ordinarias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 smtClean="0"/>
              <a:t>Leyes reglamentarias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 smtClean="0"/>
              <a:t>Normas individualizadas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400" dirty="0" smtClean="0"/>
          </a:p>
        </p:txBody>
      </p:sp>
    </p:spTree>
    <p:extLst>
      <p:ext uri="{BB962C8B-B14F-4D97-AF65-F5344CB8AC3E}">
        <p14:creationId xmlns:p14="http://schemas.microsoft.com/office/powerpoint/2010/main" val="416503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4420" y="251615"/>
            <a:ext cx="7355160" cy="979512"/>
          </a:xfrm>
        </p:spPr>
        <p:txBody>
          <a:bodyPr/>
          <a:lstStyle/>
          <a:p>
            <a:r>
              <a:rPr lang="es-MX" dirty="0" smtClean="0"/>
              <a:t>Pirámide de Kelsen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453" y="1493858"/>
            <a:ext cx="7941094" cy="4632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77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endParaRPr lang="es-MX" sz="2000" dirty="0">
              <a:latin typeface="Arial" pitchFamily="34" charset="0"/>
              <a:cs typeface="Arial" pitchFamily="34" charset="0"/>
            </a:endParaRP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endParaRPr lang="es-MX" sz="2000" dirty="0">
              <a:latin typeface="Arial" pitchFamily="34" charset="0"/>
              <a:cs typeface="Arial" pitchFamily="34" charset="0"/>
            </a:endParaRP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endParaRPr lang="es-MX" sz="2000" dirty="0">
              <a:latin typeface="Arial" pitchFamily="34" charset="0"/>
              <a:cs typeface="Arial" pitchFamily="34" charset="0"/>
            </a:endParaRP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endParaRPr lang="es-MX" sz="2000" dirty="0">
              <a:latin typeface="Arial" pitchFamily="34" charset="0"/>
              <a:cs typeface="Arial" pitchFamily="34" charset="0"/>
            </a:endParaRP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endParaRPr lang="es-MX" sz="2000" dirty="0">
              <a:latin typeface="Arial" pitchFamily="34" charset="0"/>
              <a:cs typeface="Arial" pitchFamily="34" charset="0"/>
            </a:endParaRP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8681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Acto jurídico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Debemos entender por acto jurídico  como toda declaración de la voluntad que el sujeto realiza con el propósito de producir  consecuencias de derecho.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303" y="4067175"/>
            <a:ext cx="396044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40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9552"/>
          </a:xfrm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s-ES_tradnl" dirty="0" smtClean="0"/>
              <a:t>Hecho Jurídico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060848"/>
            <a:ext cx="8229600" cy="413732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</a:t>
            </a:r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os hechos jurídicos en sentido estricto pueden ser involuntarios; como el nacimiento o la muerte natural de una persona.  Y dentro de los voluntarios en los que el hombre no busca consecuencias jurídicas como es el caso de la comisión de un delito  </a:t>
            </a:r>
            <a:endParaRPr lang="es-MX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66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67544"/>
          </a:xfrm>
        </p:spPr>
        <p:txBody>
          <a:bodyPr/>
          <a:lstStyle/>
          <a:p>
            <a:r>
              <a:rPr lang="es-ES_tradnl" dirty="0" smtClean="0"/>
              <a:t>Elementos de existencia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algn="just"/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Consentimiento</a:t>
            </a:r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se refiera a la aceptación por medio de la inteligencia, el consentimiento significa que se reconoce el acto como bueno y se acepta</a:t>
            </a:r>
          </a:p>
          <a:p>
            <a:pPr marL="0" indent="0" algn="just">
              <a:buNone/>
            </a:pPr>
            <a:endParaRPr lang="es-ES_tradnl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es-ES_tradnl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Objeto: </a:t>
            </a:r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consiste en crear, transmitir, modificar o extinguir derechos y obligaciones.</a:t>
            </a:r>
          </a:p>
          <a:p>
            <a:pPr algn="just"/>
            <a:endParaRPr lang="es-ES_tradnl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Solemnidad:  </a:t>
            </a:r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es la que se emplea en presencia de una autoridad.</a:t>
            </a:r>
            <a:endParaRPr lang="es-MX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76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51520"/>
          </a:xfrm>
        </p:spPr>
        <p:txBody>
          <a:bodyPr/>
          <a:lstStyle/>
          <a:p>
            <a:r>
              <a:rPr lang="es-ES_tradnl" dirty="0" smtClean="0"/>
              <a:t>Requisitos de validez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Capacidad: </a:t>
            </a:r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es la capacidad que tiene la persona de tener derechos y obligaciones.</a:t>
            </a:r>
          </a:p>
          <a:p>
            <a:pPr algn="just"/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Ausencia de vicios</a:t>
            </a:r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error, dolo, violencia, mala fe, lesión. </a:t>
            </a:r>
          </a:p>
          <a:p>
            <a:pPr algn="just"/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Licitud en el objeto: </a:t>
            </a:r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todo acto jurídico debe ser acorde a la ley y no contraria a esta.</a:t>
            </a:r>
          </a:p>
          <a:p>
            <a:pPr algn="just"/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Formalidad: </a:t>
            </a:r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es la reunión de todos os requisitos que marca la ley.</a:t>
            </a:r>
          </a:p>
          <a:p>
            <a:r>
              <a:rPr lang="es-ES_tradnl" dirty="0"/>
              <a:t> </a:t>
            </a:r>
            <a:endParaRPr lang="es-ES_tradnl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7415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9552"/>
          </a:xfrm>
        </p:spPr>
        <p:txBody>
          <a:bodyPr/>
          <a:lstStyle/>
          <a:p>
            <a:r>
              <a:rPr lang="es-ES_tradnl" dirty="0" smtClean="0"/>
              <a:t>Contratos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Acuerdo de voluntades entre dos o más personas, generalmente escrito por el que dichas personas se comprometen recíprocamente a cumplir con una serie de actos.</a:t>
            </a:r>
            <a:endParaRPr lang="es-MX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149080"/>
            <a:ext cx="4437952" cy="250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368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52128"/>
          </a:xfrm>
        </p:spPr>
        <p:txBody>
          <a:bodyPr/>
          <a:lstStyle/>
          <a:p>
            <a:r>
              <a:rPr lang="es-ES_tradnl" sz="4400" dirty="0" smtClean="0"/>
              <a:t>Clasificación de los contratos </a:t>
            </a:r>
            <a:endParaRPr lang="es-MX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</p:spPr>
        <p:txBody>
          <a:bodyPr>
            <a:normAutofit fontScale="92500" lnSpcReduction="10000"/>
          </a:bodyPr>
          <a:lstStyle/>
          <a:p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BILATERALES</a:t>
            </a:r>
          </a:p>
          <a:p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UNILATERALES</a:t>
            </a:r>
          </a:p>
          <a:p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ONEROSOS</a:t>
            </a:r>
          </a:p>
          <a:p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GRATUITOS</a:t>
            </a:r>
          </a:p>
          <a:p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ALEATORIOS</a:t>
            </a:r>
          </a:p>
          <a:p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TÍPICOS</a:t>
            </a:r>
          </a:p>
          <a:p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ATÍPICOS</a:t>
            </a:r>
          </a:p>
          <a:p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PRINCIPALES</a:t>
            </a:r>
          </a:p>
          <a:p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ACCESORIOS</a:t>
            </a:r>
          </a:p>
          <a:p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INSTANTÁNEOS</a:t>
            </a:r>
          </a:p>
          <a:p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 TRACTO SUCESIVO</a:t>
            </a:r>
          </a:p>
          <a:p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REALES </a:t>
            </a:r>
          </a:p>
          <a:p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CONSENSUALES </a:t>
            </a:r>
          </a:p>
          <a:p>
            <a:endParaRPr lang="es-ES_tradnl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3954016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54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11560"/>
          </a:xfrm>
        </p:spPr>
        <p:txBody>
          <a:bodyPr/>
          <a:lstStyle/>
          <a:p>
            <a:r>
              <a:rPr lang="es-ES_tradnl" dirty="0" smtClean="0"/>
              <a:t>Estructura de los contratos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Preámbulo: </a:t>
            </a:r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contiene el nombre del contrato </a:t>
            </a:r>
          </a:p>
          <a:p>
            <a:pPr algn="just">
              <a:lnSpc>
                <a:spcPct val="150000"/>
              </a:lnSpc>
            </a:pPr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Declaraciones</a:t>
            </a:r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manifestaciones que hacen los contratantes, como señalar el domicilio.</a:t>
            </a:r>
          </a:p>
          <a:p>
            <a:pPr algn="just">
              <a:lnSpc>
                <a:spcPct val="150000"/>
              </a:lnSpc>
            </a:pPr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Clausulas: </a:t>
            </a:r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son las condiciones que se obligan ambas partes.</a:t>
            </a:r>
          </a:p>
          <a:p>
            <a:pPr algn="just">
              <a:lnSpc>
                <a:spcPct val="150000"/>
              </a:lnSpc>
            </a:pPr>
            <a:r>
              <a:rPr lang="es-ES_tradn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Aceptación:  </a:t>
            </a:r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firma de los contratantes.</a:t>
            </a:r>
          </a:p>
          <a:p>
            <a:endParaRPr lang="es-ES_tradnl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3705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659159"/>
          </a:xfrm>
        </p:spPr>
        <p:txBody>
          <a:bodyPr/>
          <a:lstStyle/>
          <a:p>
            <a:r>
              <a:rPr lang="es-MX" sz="2800" b="1" dirty="0" smtClean="0"/>
              <a:t>GUIÓN EXPLICATIVO</a:t>
            </a:r>
            <a:endParaRPr lang="es-MX" sz="28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4399384"/>
          </a:xfrm>
        </p:spPr>
        <p:txBody>
          <a:bodyPr>
            <a:norm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s-MX" dirty="0" smtClean="0">
                <a:solidFill>
                  <a:schemeClr val="tx1"/>
                </a:solidFill>
              </a:rPr>
              <a:t>Proporcionar información  que contribuya al aumento de los significados.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>
                <a:solidFill>
                  <a:schemeClr val="tx1"/>
                </a:solidFill>
              </a:rPr>
              <a:t>Que los conceptos sean más duraderos y brinden una experiencia real.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MX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>
                <a:solidFill>
                  <a:schemeClr val="tx1"/>
                </a:solidFill>
              </a:rPr>
              <a:t>Actividad  y creatividad en los alumnos.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MX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>
                <a:solidFill>
                  <a:schemeClr val="tx1"/>
                </a:solidFill>
              </a:rPr>
              <a:t>Aumentar el grado de interés para los alumnos sobre los temas.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MX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7531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23528"/>
          </a:xfrm>
        </p:spPr>
        <p:txBody>
          <a:bodyPr/>
          <a:lstStyle/>
          <a:p>
            <a:r>
              <a:rPr lang="es-MX" dirty="0" smtClean="0"/>
              <a:t>Bibliografía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Cruz </a:t>
            </a:r>
            <a:r>
              <a:rPr lang="es-MX" dirty="0" err="1" smtClean="0"/>
              <a:t>Gregg</a:t>
            </a:r>
            <a:r>
              <a:rPr lang="es-MX" dirty="0" smtClean="0"/>
              <a:t> Angélica, Sanromán Aranda Roberto </a:t>
            </a:r>
            <a:r>
              <a:rPr lang="es-MX" i="1" dirty="0" smtClean="0"/>
              <a:t>“Fundamentos de Derecho Positivo Mexicano</a:t>
            </a:r>
            <a:r>
              <a:rPr lang="es-MX" dirty="0" smtClean="0"/>
              <a:t>” Cuarta Edición,  Editorial CENGAGE </a:t>
            </a:r>
            <a:r>
              <a:rPr lang="es-MX" dirty="0" err="1" smtClean="0"/>
              <a:t>Learning</a:t>
            </a:r>
            <a:r>
              <a:rPr lang="es-MX" dirty="0" smtClean="0"/>
              <a:t>. 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Sanromán Aranda Roberto “</a:t>
            </a:r>
            <a:r>
              <a:rPr lang="es-MX" i="1" dirty="0" smtClean="0"/>
              <a:t>Derecho de las obligaciones</a:t>
            </a:r>
            <a:r>
              <a:rPr lang="es-MX" dirty="0" smtClean="0"/>
              <a:t>” Tercera Edición, Editorial </a:t>
            </a:r>
            <a:r>
              <a:rPr lang="es-MX" dirty="0" err="1" smtClean="0"/>
              <a:t>McGraW</a:t>
            </a:r>
            <a:r>
              <a:rPr lang="es-MX" dirty="0" smtClean="0"/>
              <a:t> Hill.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Bejarano Sánchez “Obligaciones Civiles” Sexta Edición Editorial OXFORD.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357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123242"/>
              </p:ext>
            </p:extLst>
          </p:nvPr>
        </p:nvGraphicFramePr>
        <p:xfrm>
          <a:off x="611560" y="2924944"/>
          <a:ext cx="7992890" cy="34392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5878"/>
                <a:gridCol w="3194956"/>
                <a:gridCol w="3102056"/>
              </a:tblGrid>
              <a:tr h="2887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Unidad </a:t>
                      </a:r>
                      <a:r>
                        <a:rPr lang="es-MX" sz="1600" dirty="0">
                          <a:effectLst/>
                        </a:rPr>
                        <a:t>de competencia</a:t>
                      </a:r>
                      <a:endParaRPr lang="es-MX" sz="16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32442" marR="324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Unidades temáticas</a:t>
                      </a:r>
                      <a:endParaRPr lang="es-MX" sz="16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32442" marR="324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Subtemas</a:t>
                      </a:r>
                      <a:endParaRPr lang="es-MX" sz="16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32442" marR="32442" marT="0" marB="0" anchor="ctr"/>
                </a:tc>
              </a:tr>
              <a:tr h="29516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I. NOCIONES DEL DERECHO. </a:t>
                      </a:r>
                      <a:endParaRPr lang="es-MX" sz="16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32442" marR="3244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1.1 Definición y concepto del derecho.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1.2 Clasificación del derecho.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1.3 Fuentes del derecho.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1.4 Clasificación de las normas.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1.5 Acto y hecho jurídico.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1.6 Elementos esenciales y de validez.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1.7 Sujetos de derecho y sus atributos.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1.8 Contratos. </a:t>
                      </a:r>
                      <a:endParaRPr lang="es-MX" sz="16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32442" marR="32442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1.4.1 Jerarquía de leyes. </a:t>
                      </a:r>
                      <a:endParaRPr lang="es-MX" sz="16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32442" marR="32442" marT="0" marB="0"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827584" y="908720"/>
            <a:ext cx="71287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u="sng" dirty="0" smtClean="0"/>
              <a:t>Objetivo:</a:t>
            </a:r>
            <a:r>
              <a:rPr lang="es-MX" sz="2400" dirty="0" smtClean="0"/>
              <a:t> </a:t>
            </a:r>
            <a:r>
              <a:rPr lang="es-MX" sz="2800" dirty="0" smtClean="0"/>
              <a:t>Conocer</a:t>
            </a:r>
            <a:r>
              <a:rPr lang="es-MX" sz="2800" dirty="0"/>
              <a:t>, discutir y aplicar los fundamentos legales que influyen en la actividad de las </a:t>
            </a:r>
            <a:r>
              <a:rPr lang="es-MX" sz="2800" dirty="0" smtClean="0"/>
              <a:t>empresas.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459844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95555" y="476672"/>
            <a:ext cx="7772400" cy="1470025"/>
          </a:xfrm>
        </p:spPr>
        <p:txBody>
          <a:bodyPr/>
          <a:lstStyle/>
          <a:p>
            <a:r>
              <a:rPr lang="es-ES_tradnl" sz="3600" dirty="0" smtClean="0"/>
              <a:t>NOCIONES DEL DERECHO </a:t>
            </a:r>
            <a:br>
              <a:rPr lang="es-ES_tradnl" sz="3600" dirty="0" smtClean="0"/>
            </a:br>
            <a:r>
              <a:rPr lang="es-ES_tradnl" sz="3600" dirty="0"/>
              <a:t>U</a:t>
            </a:r>
            <a:r>
              <a:rPr lang="es-ES_tradnl" sz="3600" dirty="0" smtClean="0"/>
              <a:t>nidad de competencia I</a:t>
            </a:r>
            <a:endParaRPr lang="es-MX" sz="3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.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92896"/>
            <a:ext cx="6984776" cy="386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12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es-ES_tradnl" dirty="0" smtClean="0"/>
              <a:t>Definición de Derecho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2132856"/>
            <a:ext cx="6995120" cy="39212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Conjunto de normas jurídicas dictadas por un órgano del Estado que busca regular la conducta externa del hombre en sociedad. </a:t>
            </a:r>
            <a:endParaRPr lang="es-MX" sz="2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861048"/>
            <a:ext cx="5256584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320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9612" y="260648"/>
            <a:ext cx="6984776" cy="936104"/>
          </a:xfrm>
        </p:spPr>
        <p:txBody>
          <a:bodyPr/>
          <a:lstStyle/>
          <a:p>
            <a:r>
              <a:rPr lang="es-MX" sz="3200" dirty="0" smtClean="0"/>
              <a:t>Concepto de Derecho según Kelsen  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53244" y="1484784"/>
            <a:ext cx="7437511" cy="2376264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El Derecho </a:t>
            </a: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es una ordenación normativa del comportamiento humano, es un sistema de normas que regulan el 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comportamiento.</a:t>
            </a: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s-MX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s-MX" dirty="0">
                <a:solidFill>
                  <a:srgbClr val="000000"/>
                </a:solidFill>
              </a:rPr>
              <a:t/>
            </a:r>
            <a:br>
              <a:rPr lang="es-MX" dirty="0">
                <a:solidFill>
                  <a:srgbClr val="000000"/>
                </a:solidFill>
              </a:rPr>
            </a:br>
            <a:endParaRPr lang="es-MX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3212976"/>
            <a:ext cx="2800325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91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07704" y="1988840"/>
            <a:ext cx="226368" cy="187424"/>
          </a:xfrm>
        </p:spPr>
        <p:txBody>
          <a:bodyPr/>
          <a:lstStyle/>
          <a:p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 flipH="1" flipV="1">
            <a:off x="3491880" y="1554482"/>
            <a:ext cx="144016" cy="45719"/>
          </a:xfrm>
        </p:spPr>
        <p:txBody>
          <a:bodyPr>
            <a:normAutofit fontScale="25000" lnSpcReduction="20000"/>
          </a:bodyPr>
          <a:lstStyle/>
          <a:p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609463"/>
            <a:ext cx="6336704" cy="494315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547664" y="332656"/>
            <a:ext cx="6120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solidFill>
                  <a:schemeClr val="bg2">
                    <a:lumMod val="10000"/>
                  </a:schemeClr>
                </a:solidFill>
              </a:rPr>
              <a:t>División del derecho </a:t>
            </a:r>
            <a:endParaRPr lang="es-MX" sz="4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30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/>
          <a:lstStyle/>
          <a:p>
            <a:r>
              <a:rPr lang="es-MX" sz="4000" dirty="0" smtClean="0"/>
              <a:t>Clasificación del Derecho 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3364180"/>
            <a:ext cx="2265851" cy="1008112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Derecho</a:t>
            </a:r>
            <a:endParaRPr lang="es-MX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059832" y="1767876"/>
            <a:ext cx="18722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Público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Privado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Social  </a:t>
            </a:r>
            <a:endParaRPr lang="es-MX" dirty="0"/>
          </a:p>
        </p:txBody>
      </p:sp>
      <p:sp>
        <p:nvSpPr>
          <p:cNvPr id="5" name="Abrir llave 4"/>
          <p:cNvSpPr/>
          <p:nvPr/>
        </p:nvSpPr>
        <p:spPr>
          <a:xfrm>
            <a:off x="1763688" y="1628800"/>
            <a:ext cx="1440160" cy="4248472"/>
          </a:xfrm>
          <a:prstGeom prst="leftBrac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/>
          <p:cNvSpPr txBox="1"/>
          <p:nvPr/>
        </p:nvSpPr>
        <p:spPr>
          <a:xfrm>
            <a:off x="6084168" y="1269781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Constitucional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Administrativo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Procesal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Penal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fiscal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Internacional público</a:t>
            </a:r>
          </a:p>
        </p:txBody>
      </p:sp>
      <p:sp>
        <p:nvSpPr>
          <p:cNvPr id="8" name="Abrir llave 7"/>
          <p:cNvSpPr/>
          <p:nvPr/>
        </p:nvSpPr>
        <p:spPr>
          <a:xfrm>
            <a:off x="5076056" y="1370161"/>
            <a:ext cx="864096" cy="1191841"/>
          </a:xfrm>
          <a:prstGeom prst="leftBrac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CuadroTexto 8"/>
          <p:cNvSpPr txBox="1"/>
          <p:nvPr/>
        </p:nvSpPr>
        <p:spPr>
          <a:xfrm>
            <a:off x="6049753" y="3383703"/>
            <a:ext cx="2376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Civil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Mercantil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Internacional privado</a:t>
            </a:r>
            <a:endParaRPr lang="es-MX" sz="1400" dirty="0"/>
          </a:p>
        </p:txBody>
      </p:sp>
      <p:sp>
        <p:nvSpPr>
          <p:cNvPr id="10" name="Abrir llave 9"/>
          <p:cNvSpPr/>
          <p:nvPr/>
        </p:nvSpPr>
        <p:spPr>
          <a:xfrm>
            <a:off x="5473689" y="3258422"/>
            <a:ext cx="576064" cy="989227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CuadroTexto 10"/>
          <p:cNvSpPr txBox="1"/>
          <p:nvPr/>
        </p:nvSpPr>
        <p:spPr>
          <a:xfrm>
            <a:off x="6084168" y="4941168"/>
            <a:ext cx="201622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Laboral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Agrario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Dela seguridad social</a:t>
            </a:r>
          </a:p>
          <a:p>
            <a:endParaRPr lang="es-MX" dirty="0"/>
          </a:p>
        </p:txBody>
      </p:sp>
      <p:sp>
        <p:nvSpPr>
          <p:cNvPr id="12" name="Abrir llave 11"/>
          <p:cNvSpPr/>
          <p:nvPr/>
        </p:nvSpPr>
        <p:spPr>
          <a:xfrm>
            <a:off x="5580112" y="4797152"/>
            <a:ext cx="504056" cy="108012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822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jecutivo">
  <a:themeElements>
    <a:clrScheme name="Ej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j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j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1778</TotalTime>
  <Words>1445</Words>
  <Application>Microsoft Office PowerPoint</Application>
  <PresentationFormat>Presentación en pantalla (4:3)</PresentationFormat>
  <Paragraphs>233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39" baseType="lpstr">
      <vt:lpstr>Ejecutivo</vt:lpstr>
      <vt:lpstr>UNIVERSIDAD AUTÓNOMA DEL ESTADO DE MÉXICO CENTRO UNIVERSITARIO UAEM VALLE DE MÉXICO </vt:lpstr>
      <vt:lpstr>Presentación de PowerPoint</vt:lpstr>
      <vt:lpstr>Presentación de PowerPoint</vt:lpstr>
      <vt:lpstr>Presentación de PowerPoint</vt:lpstr>
      <vt:lpstr>NOCIONES DEL DERECHO  Unidad de competencia I</vt:lpstr>
      <vt:lpstr>Definición de Derecho</vt:lpstr>
      <vt:lpstr>Concepto de Derecho según Kelsen  </vt:lpstr>
      <vt:lpstr>.</vt:lpstr>
      <vt:lpstr>Clasificación del Derecho </vt:lpstr>
      <vt:lpstr>Derecho Público</vt:lpstr>
      <vt:lpstr>Ramas de derecho público </vt:lpstr>
      <vt:lpstr>.</vt:lpstr>
      <vt:lpstr>.</vt:lpstr>
      <vt:lpstr>.</vt:lpstr>
      <vt:lpstr>Derecho privado </vt:lpstr>
      <vt:lpstr>Ramas de derecho privado </vt:lpstr>
      <vt:lpstr>.</vt:lpstr>
      <vt:lpstr>.</vt:lpstr>
      <vt:lpstr>Derecho Social </vt:lpstr>
      <vt:lpstr>Ramas del Derecho Social  </vt:lpstr>
      <vt:lpstr>Fuentes del Derecho </vt:lpstr>
      <vt:lpstr>Fuentes históricas</vt:lpstr>
      <vt:lpstr>Fuentes reales</vt:lpstr>
      <vt:lpstr>Fuentes formales </vt:lpstr>
      <vt:lpstr>Las normas </vt:lpstr>
      <vt:lpstr>Clasificación de las normas </vt:lpstr>
      <vt:lpstr>.</vt:lpstr>
      <vt:lpstr>Jerarquía de las leyes</vt:lpstr>
      <vt:lpstr>Pirámide de Kelsen </vt:lpstr>
      <vt:lpstr>Acto jurídico </vt:lpstr>
      <vt:lpstr>Hecho Jurídico</vt:lpstr>
      <vt:lpstr>Elementos de existencia </vt:lpstr>
      <vt:lpstr>Requisitos de validez</vt:lpstr>
      <vt:lpstr>Contratos </vt:lpstr>
      <vt:lpstr>Clasificación de los contratos </vt:lpstr>
      <vt:lpstr>Estructura de los contratos</vt:lpstr>
      <vt:lpstr>GUIÓN EXPLICATIVO</vt:lpstr>
      <vt:lpstr>Bibliografía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NOCIONES DEL DERECHO</dc:title>
  <dc:creator>LUZ</dc:creator>
  <cp:lastModifiedBy>SALA_CERTIFICACION</cp:lastModifiedBy>
  <cp:revision>43</cp:revision>
  <dcterms:created xsi:type="dcterms:W3CDTF">2016-06-15T00:56:45Z</dcterms:created>
  <dcterms:modified xsi:type="dcterms:W3CDTF">2016-09-30T19:26:29Z</dcterms:modified>
</cp:coreProperties>
</file>