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84" r:id="rId1"/>
  </p:sldMasterIdLst>
  <p:sldIdLst>
    <p:sldId id="256" r:id="rId2"/>
    <p:sldId id="260" r:id="rId3"/>
    <p:sldId id="262" r:id="rId4"/>
    <p:sldId id="263" r:id="rId5"/>
    <p:sldId id="363" r:id="rId6"/>
    <p:sldId id="364" r:id="rId7"/>
    <p:sldId id="348" r:id="rId8"/>
    <p:sldId id="349" r:id="rId9"/>
    <p:sldId id="268" r:id="rId10"/>
    <p:sldId id="271" r:id="rId11"/>
    <p:sldId id="272" r:id="rId12"/>
    <p:sldId id="273" r:id="rId13"/>
    <p:sldId id="274" r:id="rId14"/>
    <p:sldId id="276" r:id="rId15"/>
    <p:sldId id="277" r:id="rId16"/>
    <p:sldId id="278" r:id="rId17"/>
    <p:sldId id="279" r:id="rId18"/>
    <p:sldId id="280" r:id="rId19"/>
    <p:sldId id="281" r:id="rId20"/>
    <p:sldId id="282" r:id="rId21"/>
    <p:sldId id="321" r:id="rId22"/>
    <p:sldId id="283" r:id="rId23"/>
    <p:sldId id="284" r:id="rId24"/>
    <p:sldId id="288" r:id="rId25"/>
    <p:sldId id="289" r:id="rId26"/>
    <p:sldId id="292" r:id="rId27"/>
    <p:sldId id="296" r:id="rId28"/>
    <p:sldId id="290" r:id="rId29"/>
    <p:sldId id="291" r:id="rId30"/>
    <p:sldId id="293" r:id="rId31"/>
    <p:sldId id="294" r:id="rId32"/>
    <p:sldId id="295" r:id="rId33"/>
    <p:sldId id="297" r:id="rId34"/>
    <p:sldId id="299" r:id="rId35"/>
    <p:sldId id="300" r:id="rId36"/>
    <p:sldId id="301" r:id="rId37"/>
    <p:sldId id="302" r:id="rId38"/>
    <p:sldId id="303" r:id="rId39"/>
    <p:sldId id="304" r:id="rId40"/>
    <p:sldId id="305" r:id="rId41"/>
    <p:sldId id="306" r:id="rId42"/>
    <p:sldId id="308" r:id="rId43"/>
    <p:sldId id="309" r:id="rId44"/>
    <p:sldId id="310" r:id="rId45"/>
    <p:sldId id="313" r:id="rId46"/>
    <p:sldId id="311" r:id="rId47"/>
    <p:sldId id="312" r:id="rId48"/>
    <p:sldId id="314" r:id="rId49"/>
    <p:sldId id="318" r:id="rId50"/>
    <p:sldId id="317" r:id="rId51"/>
    <p:sldId id="319" r:id="rId52"/>
    <p:sldId id="320" r:id="rId53"/>
    <p:sldId id="315" r:id="rId54"/>
    <p:sldId id="316" r:id="rId55"/>
    <p:sldId id="322" r:id="rId56"/>
    <p:sldId id="323" r:id="rId57"/>
    <p:sldId id="324" r:id="rId58"/>
    <p:sldId id="325" r:id="rId59"/>
    <p:sldId id="326" r:id="rId60"/>
    <p:sldId id="327" r:id="rId61"/>
    <p:sldId id="328" r:id="rId62"/>
    <p:sldId id="329" r:id="rId63"/>
    <p:sldId id="330" r:id="rId64"/>
    <p:sldId id="331" r:id="rId65"/>
    <p:sldId id="332" r:id="rId66"/>
    <p:sldId id="333" r:id="rId67"/>
    <p:sldId id="334" r:id="rId68"/>
    <p:sldId id="335" r:id="rId69"/>
    <p:sldId id="336" r:id="rId70"/>
    <p:sldId id="337" r:id="rId71"/>
    <p:sldId id="338" r:id="rId72"/>
    <p:sldId id="339" r:id="rId73"/>
    <p:sldId id="340" r:id="rId74"/>
    <p:sldId id="341" r:id="rId75"/>
    <p:sldId id="342" r:id="rId76"/>
    <p:sldId id="343" r:id="rId77"/>
    <p:sldId id="344" r:id="rId78"/>
    <p:sldId id="345" r:id="rId79"/>
    <p:sldId id="346" r:id="rId80"/>
    <p:sldId id="347" r:id="rId81"/>
    <p:sldId id="356" r:id="rId82"/>
    <p:sldId id="269" r:id="rId83"/>
    <p:sldId id="275" r:id="rId84"/>
    <p:sldId id="270" r:id="rId85"/>
    <p:sldId id="307" r:id="rId86"/>
    <p:sldId id="354" r:id="rId87"/>
    <p:sldId id="355" r:id="rId8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2620853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9313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7432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198349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936700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2224282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770560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84482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650147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31259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87655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103993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057333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261245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075733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10/9/2016</a:t>
            </a:fld>
            <a:endParaRPr lang="en-US" dirty="0"/>
          </a:p>
        </p:txBody>
      </p:sp>
    </p:spTree>
    <p:extLst>
      <p:ext uri="{BB962C8B-B14F-4D97-AF65-F5344CB8AC3E}">
        <p14:creationId xmlns:p14="http://schemas.microsoft.com/office/powerpoint/2010/main" val="329645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10/9/2016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075676804"/>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 id="2147483796" r:id="rId12"/>
    <p:sldLayoutId id="2147483797" r:id="rId13"/>
    <p:sldLayoutId id="2147483798" r:id="rId14"/>
    <p:sldLayoutId id="2147483799" r:id="rId15"/>
    <p:sldLayoutId id="214748380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com.mx/url?sa=i&amp;rct=j&amp;q=&amp;esrc=s&amp;source=images&amp;cd=&amp;cad=rja&amp;uact=8&amp;docid=WrfApg3p4-11FM&amp;tbnid=YB08RLZFi2NgfM:&amp;ved=0CAcQjRw&amp;url=http://humanismonadiasandoval.blogspot.com/2014/06/videos-acerca-del-humanismo_6.html&amp;ei=fRMjVNvKIKHK8AHk5IHQCg&amp;bvm=bv.76180860,d.aWw&amp;psig=AFQjCNFIjsMF_GnkFkRWuyfujR4SSzAmAw&amp;ust=1411670681357108"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com.mx/url?sa=i&amp;rct=j&amp;q=&amp;esrc=s&amp;source=images&amp;cd=&amp;docid=n0mjXZDa00N-jM&amp;tbnid=kKdH4ZrRkFPcxM:&amp;ved=0CAcQjRw&amp;url=http://www.hotfrog.es/Empresas/Escuela-Hol%C3%ADstica-Transpersonal-Integrativa/Curso-de-Psicolog%C3%ADa-Transpersonal-Integrativa-Asistencial-129558&amp;ei=wRYjVOT-E4n98AH_koGACQ&amp;bvm=bv.76180860,d.aWw&amp;psig=AFQjCNEyKiD_uU49ThjLOCsZiwBVW24ZPA&amp;ust=1411672047338260" TargetMode="Externa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hyperlink" Target="http://www.google.com.mx/url?sa=i&amp;rct=j&amp;q=&amp;esrc=s&amp;source=images&amp;cd=&amp;cad=rja&amp;uact=8&amp;docid=RyrYwdsAdTAw2M&amp;tbnid=gbgsQA3szMht3M:&amp;ved=0CAcQjRw&amp;url=http://www.taringa.net/posts/info/9442974/El-cosmos-Etapas-del-Despertar-parte-2.html&amp;ei=AhgjVLaeG4aL8QGH-YD4DQ&amp;psig=AFQjCNEyKiD_uU49ThjLOCsZiwBVW24ZPA&amp;ust=1411672047338260"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www.google.com.mx/url?sa=i&amp;rct=j&amp;q=&amp;esrc=s&amp;source=images&amp;cd=&amp;cad=rja&amp;uact=8&amp;docid=j4j0r6_SLRf44M&amp;tbnid=uMHAhh3bLvNKbM:&amp;ved=0CAcQjRw&amp;url=http://www.webislam.com/articulos/27167-los_bodhisattvas_van_a_tener_que_ser_politicos.html&amp;ei=SBsjVM_pCYiI8gG9jIDIDQ&amp;bvm=bv.76180860,d.aWw&amp;psig=AFQjCNFLUHLQLavgWG4Qtiul--AJ4PvGJw&amp;ust=1411673242636025" TargetMode="External"/><Relationship Id="rId3" Type="http://schemas.openxmlformats.org/officeDocument/2006/relationships/hyperlink" Target="http://www.google.com.mx/url?sa=i&amp;rct=j&amp;q=&amp;esrc=s&amp;source=images&amp;cd=&amp;cad=rja&amp;uact=8&amp;docid=VFv-TNm_AVdz_M&amp;tbnid=gTklztHB8eGF1M:&amp;ved=0CAcQjRw&amp;url=http://www.buscadorerrante.com/wp/2009/stanislav-grof/&amp;ei=9RkjVPa7F8KU8QHfiIHICQ&amp;bvm=bv.76180860,d.aWw&amp;psig=AFQjCNF9gA5TW_iPFNnC8gr3_LmR62TPvQ&amp;ust=1411672859783528" TargetMode="External"/><Relationship Id="rId7" Type="http://schemas.openxmlformats.org/officeDocument/2006/relationships/image" Target="../media/image13.jpeg"/><Relationship Id="rId12" Type="http://schemas.openxmlformats.org/officeDocument/2006/relationships/image" Target="../media/image15.jpeg"/><Relationship Id="rId2" Type="http://schemas.openxmlformats.org/officeDocument/2006/relationships/hyperlink" Target="http://www.google.com.mx/url?sa=i&amp;rct=j&amp;q=&amp;esrc=s&amp;source=images&amp;cd=&amp;cad=rja&amp;uact=8&amp;docid=1szfQHukNcVG7M&amp;tbnid=JrPb0feNh8mMJM:&amp;ved=0CAcQjRw&amp;url=http://piedrapsilosofal.wordpress.com/2011/11/08/la-psicologia-del-futuro-entrevista-a-stanislav-grof/&amp;ei=0xkjVN7aCumN8QHVi4HgBA&amp;bvm=bv.76180860,d.aWw&amp;psig=AFQjCNF9gA5TW_iPFNnC8gr3_LmR62TPvQ&amp;ust=1411672859783528" TargetMode="External"/><Relationship Id="rId1" Type="http://schemas.openxmlformats.org/officeDocument/2006/relationships/slideLayout" Target="../slideLayouts/slideLayout2.xml"/><Relationship Id="rId6" Type="http://schemas.openxmlformats.org/officeDocument/2006/relationships/hyperlink" Target="http://www.google.com.mx/url?sa=i&amp;rct=j&amp;q=&amp;esrc=s&amp;source=images&amp;cd=&amp;cad=rja&amp;uact=8&amp;docid=4kw_0QF_lA9J7M&amp;tbnid=vMDT8zTvC-BRPM:&amp;ved=0CAcQjRw&amp;url=http://www.drogen-info-berlin.de/htm/psycholytische-therapie.html&amp;ei=hRojVIvML6qh8QHM04GgAg&amp;bvm=bv.76180860,d.aWw&amp;psig=AFQjCNF9gA5TW_iPFNnC8gr3_LmR62TPvQ&amp;ust=1411672859783528" TargetMode="External"/><Relationship Id="rId11" Type="http://schemas.openxmlformats.org/officeDocument/2006/relationships/hyperlink" Target="http://www.google.com.mx/url?sa=i&amp;rct=j&amp;q=&amp;esrc=s&amp;source=images&amp;cd=&amp;cad=rja&amp;uact=8&amp;docid=ZLf6UiYCCw6y6M&amp;tbnid=fP9w8XxXP-lOsM:&amp;ved=0CAcQjRw&amp;url=http://chamannama.blogspot.com/2013_12_01_archive.html&amp;ei=3RwjVK_rIYnn8AG32YGQAg&amp;bvm=bv.76180860,d.aWw&amp;psig=AFQjCNFzve-EmBeq0tG2u4LyAl94xSY6xA&amp;ust=1411673670867510" TargetMode="External"/><Relationship Id="rId5" Type="http://schemas.openxmlformats.org/officeDocument/2006/relationships/hyperlink" Target="http://www.google.com.mx/url?sa=i&amp;rct=j&amp;q=&amp;esrc=s&amp;source=images&amp;cd=&amp;cad=rja&amp;uact=8&amp;docid=IIL7ryFqv0dEAM&amp;tbnid=IbYg6-pC-M0S0M:&amp;ved=0CAcQjRw&amp;url=http://kyleataylor.com/my-teachers/my-teachersstanislav-grof-m-d/&amp;ei=YBojVPMSpefwAcvXgLgH&amp;bvm=bv.76180860,d.aWw&amp;psig=AFQjCNF9gA5TW_iPFNnC8gr3_LmR62TPvQ&amp;ust=1411672859783528" TargetMode="External"/><Relationship Id="rId10" Type="http://schemas.openxmlformats.org/officeDocument/2006/relationships/hyperlink" Target="http://www.google.com.mx/url?sa=i&amp;rct=j&amp;q=&amp;esrc=s&amp;source=images&amp;cd=&amp;cad=rja&amp;uact=8&amp;docid=ZLf6UiYCCw6y6M&amp;tbnid=fP9w8XxXP-lOsM:&amp;ved=0CAcQjRw&amp;url=http://psicologia.laguia2000.com/psicologia-transpersonal/psicologia-transpersonal-el-valor-de-la-subjetividad&amp;ei=zRwjVMp-g7nzAZaDgMAB&amp;bvm=bv.76180860,d.aWw&amp;psig=AFQjCNFzve-EmBeq0tG2u4LyAl94xSY6xA&amp;ust=1411673670867510" TargetMode="External"/><Relationship Id="rId4" Type="http://schemas.openxmlformats.org/officeDocument/2006/relationships/hyperlink" Target="http://www.google.com.mx/url?sa=i&amp;rct=j&amp;q=&amp;esrc=s&amp;source=images&amp;cd=&amp;cad=rja&amp;uact=8&amp;docid=w2tKmFGdxM4doM&amp;tbnid=P1TjJwI0a3-0OM:&amp;ved=0CAcQjRw&amp;url=http://mortentolboll.weebly.com/a-critique-of-stanislav-grof-and-holotropic-breathwork.html&amp;ei=TBojVKrqDeTK8gGG0oDoBQ&amp;bvm=bv.76180860,d.aWw&amp;psig=AFQjCNF9gA5TW_iPFNnC8gr3_LmR62TPvQ&amp;ust=1411672859783528" TargetMode="External"/><Relationship Id="rId9"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google.com.mx/url?sa=i&amp;rct=j&amp;q=&amp;esrc=s&amp;source=images&amp;cd=&amp;cad=rja&amp;uact=8&amp;docid=IsIvUY6mUhbQIM&amp;tbnid=nZ6RgZO9cSnviM:&amp;ved=0CAcQjRw&amp;url=http://www.caminoconciencia.org/#!actividades-camino-conciencia/ccap&amp;ei=0h0jVMjKOcfC8AHpqYHoDg&amp;bvm=bv.76180860,d.aWw&amp;psig=AFQjCNFzve-EmBeq0tG2u4LyAl94xSY6xA&amp;ust=1411673670867510"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google.com.mx/url?sa=i&amp;rct=j&amp;q=&amp;esrc=s&amp;source=images&amp;cd=&amp;cad=rja&amp;uact=8&amp;docid=TEFkmBy7o82WrM&amp;tbnid=Nn4PLIGCrWQUtM:&amp;ved=0CAcQjRw&amp;url=http://www.angeldelaguarda.com.ar/gestalt_transpersonal.htm&amp;ei=Wh4jVNfeJYW58gGlyYDIBg&amp;bvm=bv.76180860,d.aWw&amp;psig=AFQjCNFzve-EmBeq0tG2u4LyAl94xSY6xA&amp;ust=1411673670867510"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google.com.mx/url?sa=i&amp;rct=j&amp;q=&amp;esrc=s&amp;source=images&amp;cd=&amp;cad=rja&amp;uact=8&amp;docid=-xyL5Kc_yeYfIM&amp;tbnid=aHSvVR1ztUNuEM:&amp;ved=0CAcQjRw&amp;url=http://rocamh.wordpress.com/2011/02/09/percepcion-visual/&amp;ei=BjAkVP2bD6fi8gHRs4DoDg&amp;bvm=bv.76247554,d.aWw&amp;psig=AFQjCNFukqXzdDOTLg0QMNQH7tBLd-nAMw&amp;ust=1411744117459776"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google.com.mx/url?sa=i&amp;rct=j&amp;q=&amp;esrc=s&amp;source=images&amp;cd=&amp;cad=rja&amp;uact=8&amp;docid=-xyL5Kc_yeYfIM&amp;tbnid=aHSvVR1ztUNuEM:&amp;ved=0CAcQjRw&amp;url=http://eltamiz.com/elcedazo/2009/02/12/percepcion-visual-%E2%80%93-la-psicologia-de-la-forma/&amp;ei=pzEkVOnnBaaO8gGS3IHQBw&amp;bvm=bv.76247554,d.aWw&amp;psig=AFQjCNFukqXzdDOTLg0QMNQH7tBLd-nAMw&amp;ust=1411744117459776"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hyperlink" Target="http://www.google.com.mx/url?sa=i&amp;rct=j&amp;q=&amp;esrc=s&amp;source=images&amp;cd=&amp;cad=rja&amp;uact=8&amp;docid=5Gf_xMPTIwD6cM&amp;tbnid=E36ubevWeO4vKM:&amp;ved=0CAcQjRw&amp;url=http://historiaaguasdelacanada.blogspot.com/2012/11/percepcion_7557.html&amp;ei=GJYkVJaDOoqf8QHd0oDACw&amp;psig=AFQjCNHUO99OERsvnkU2MqO89IyO1LtXkQ&amp;ust=1411770223360081" TargetMode="External"/><Relationship Id="rId7" Type="http://schemas.openxmlformats.org/officeDocument/2006/relationships/hyperlink" Target="http://www.google.com.mx/url?sa=i&amp;rct=j&amp;q=&amp;esrc=s&amp;source=images&amp;cd=&amp;cad=rja&amp;uact=8&amp;docid=v-Xbftzp1NVtpM&amp;tbnid=l3BUN1raCZ-RAM:&amp;ved=0CAcQjRw&amp;url=http://www.xn--imagenydiseo-khb.es/fotografia/percepcion-gestaltica-en-fotografia-digital.html&amp;ei=jpYkVPn_DIXc8gGxoIHQAw&amp;psig=AFQjCNHUO99OERsvnkU2MqO89IyO1LtXkQ&amp;ust=1411770223360081" TargetMode="External"/><Relationship Id="rId2" Type="http://schemas.openxmlformats.org/officeDocument/2006/relationships/hyperlink" Target="http://www.google.com.mx/url?sa=i&amp;rct=j&amp;q=&amp;esrc=s&amp;source=images&amp;cd=&amp;cad=rja&amp;uact=8&amp;docid=_d6r77n16CEG5M&amp;tbnid=86msE0cWKgYzqM:&amp;ved=0CAcQjRw&amp;url=http://saranghequimberibnida.blogspot.com/2013/02/percepcion-3.html&amp;ei=95UkVImeEuau8AG6-YGgAQ&amp;psig=AFQjCNHUO99OERsvnkU2MqO89IyO1LtXkQ&amp;ust=1411770223360081" TargetMode="External"/><Relationship Id="rId1" Type="http://schemas.openxmlformats.org/officeDocument/2006/relationships/slideLayout" Target="../slideLayouts/slideLayout2.xml"/><Relationship Id="rId6" Type="http://schemas.openxmlformats.org/officeDocument/2006/relationships/hyperlink" Target="http://www.google.com.mx/url?sa=i&amp;rct=j&amp;q=&amp;esrc=s&amp;source=images&amp;cd=&amp;cad=rja&amp;uact=8&amp;docid=CitnZ2hwtQixNM&amp;tbnid=hyyP3y5qCa8uNM:&amp;ved=0CAcQjRw&amp;url=http://vicente1064.blogspot.com/2012/01/esta-ilusion-optica-se-produce-porque.html&amp;ei=aZYkVJbsM8eG8gG72YHoAg&amp;psig=AFQjCNHUO99OERsvnkU2MqO89IyO1LtXkQ&amp;ust=1411770223360081" TargetMode="External"/><Relationship Id="rId5" Type="http://schemas.openxmlformats.org/officeDocument/2006/relationships/image" Target="../media/image27.jpeg"/><Relationship Id="rId4" Type="http://schemas.openxmlformats.org/officeDocument/2006/relationships/hyperlink" Target="http://www.google.com.mx/url?sa=i&amp;rct=j&amp;q=&amp;esrc=s&amp;source=images&amp;cd=&amp;cad=rja&amp;uact=8&amp;docid=5Gf_xMPTIwD6cM&amp;tbnid=E36ubevWeO4vKM:&amp;ved=0CAcQjRw&amp;url=http://personal.us.es/jcordero/PERSPECTIVA/08fondo_figura.htm&amp;ei=J5YkVMmkD6np8AGEyIDABg&amp;psig=AFQjCNHUO99OERsvnkU2MqO89IyO1LtXkQ&amp;ust=1411770223360081"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0.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7.gi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1.gi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6.gi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bohemiandapples.blogspot.mx/2012/02/la-percepcion-y-la-atencion.html" TargetMode="External"/><Relationship Id="rId2" Type="http://schemas.openxmlformats.org/officeDocument/2006/relationships/hyperlink" Target="http://blogs.creamoselfuturo.com/industria-y-servicios/2010/03/04/la-sociabilidad-base-del-desarrollo-de-la-inteligencia-emocional/" TargetMode="External"/><Relationship Id="rId1" Type="http://schemas.openxmlformats.org/officeDocument/2006/relationships/slideLayout" Target="../slideLayouts/slideLayout2.xml"/><Relationship Id="rId5" Type="http://schemas.openxmlformats.org/officeDocument/2006/relationships/hyperlink" Target="http://www.jesusguerrero.com/2012/11/como-recordar-una-contrasena-o-password/" TargetMode="External"/><Relationship Id="rId4" Type="http://schemas.openxmlformats.org/officeDocument/2006/relationships/hyperlink" Target="http://noticiasdelaciencia.com/not/9106/nuestro-cerebro-ve-cosas-de-las-que-no-somos-conscientes/" TargetMode="External"/></Relationships>
</file>

<file path=ppt/slides/_rels/slide84.xml.rels><?xml version="1.0" encoding="UTF-8" standalone="yes"?>
<Relationships xmlns="http://schemas.openxmlformats.org/package/2006/relationships"><Relationship Id="rId3" Type="http://schemas.openxmlformats.org/officeDocument/2006/relationships/hyperlink" Target="http://www.frankclavijo.com/el-control-de-nuestras-emociones/" TargetMode="External"/><Relationship Id="rId2" Type="http://schemas.openxmlformats.org/officeDocument/2006/relationships/hyperlink" Target="http://rocktranceandband.files.wordpress.com/2011/10/la-atencic3b3n.jpg" TargetMode="Externa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hyperlink" Target="http://snc-tic2a.wikispaces.com/Arco+reflejo" TargetMode="Externa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hyperlink" Target="http://proyectologopedia.blogspot.mx/" TargetMode="External"/><Relationship Id="rId2" Type="http://schemas.openxmlformats.org/officeDocument/2006/relationships/hyperlink" Target="http://www.taringa.net/posts/ciencia-educacion/14250668/Condicionamiento-clasico.html" TargetMode="External"/><Relationship Id="rId1" Type="http://schemas.openxmlformats.org/officeDocument/2006/relationships/slideLayout" Target="../slideLayouts/slideLayout2.xml"/><Relationship Id="rId4" Type="http://schemas.openxmlformats.org/officeDocument/2006/relationships/hyperlink" Target="http://educacioninfantil2012.files.wordpress.com/2011/10/caja-problema.jpg" TargetMode="Externa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818409" y="675409"/>
            <a:ext cx="7824355" cy="1891145"/>
          </a:xfrm>
        </p:spPr>
        <p:txBody>
          <a:bodyPr/>
          <a:lstStyle/>
          <a:p>
            <a:pPr algn="ctr"/>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400" dirty="0" smtClean="0"/>
              <a:t/>
            </a:r>
            <a:br>
              <a:rPr lang="es-MX" sz="2400" dirty="0" smtClean="0"/>
            </a:br>
            <a:r>
              <a:rPr lang="es-MX" sz="2400" dirty="0"/>
              <a:t/>
            </a:r>
            <a:br>
              <a:rPr lang="es-MX" sz="2400" dirty="0"/>
            </a:br>
            <a:r>
              <a:rPr lang="es-MX" sz="2400" dirty="0" smtClean="0">
                <a:latin typeface="Century Gothic" panose="020B0502020202020204" pitchFamily="34" charset="0"/>
              </a:rPr>
              <a:t>UNIVERSIDAD AUTÓNOMA DEL ESTADO DE MÉXICO</a:t>
            </a:r>
            <a:br>
              <a:rPr lang="es-MX" sz="2400" dirty="0" smtClean="0">
                <a:latin typeface="Century Gothic" panose="020B0502020202020204" pitchFamily="34" charset="0"/>
              </a:rPr>
            </a:br>
            <a:r>
              <a:rPr lang="es-MX" sz="2400" dirty="0" smtClean="0">
                <a:latin typeface="Century Gothic" panose="020B0502020202020204" pitchFamily="34" charset="0"/>
              </a:rPr>
              <a:t>PLANTEL “LIC. ADOLFO LÓPEZ MATEOS” DE LA ESCUELA PREPARATORIA</a:t>
            </a:r>
            <a:br>
              <a:rPr lang="es-MX" sz="2400" dirty="0" smtClean="0">
                <a:latin typeface="Century Gothic" panose="020B0502020202020204" pitchFamily="34" charset="0"/>
              </a:rPr>
            </a:br>
            <a:endParaRPr lang="es-MX" sz="2400" dirty="0">
              <a:latin typeface="Century Gothic" panose="020B0502020202020204" pitchFamily="34" charset="0"/>
            </a:endParaRPr>
          </a:p>
        </p:txBody>
      </p:sp>
      <p:sp>
        <p:nvSpPr>
          <p:cNvPr id="3" name="Subtítulo 2"/>
          <p:cNvSpPr>
            <a:spLocks noGrp="1"/>
          </p:cNvSpPr>
          <p:nvPr>
            <p:ph type="subTitle" idx="1"/>
          </p:nvPr>
        </p:nvSpPr>
        <p:spPr>
          <a:xfrm>
            <a:off x="1507067" y="2926080"/>
            <a:ext cx="7766936" cy="3526971"/>
          </a:xfrm>
        </p:spPr>
        <p:txBody>
          <a:bodyPr/>
          <a:lstStyle/>
          <a:p>
            <a:endParaRPr lang="es-MX" dirty="0" smtClean="0"/>
          </a:p>
          <a:p>
            <a:pPr algn="ctr"/>
            <a:r>
              <a:rPr lang="es-MX" sz="2000" b="1" dirty="0" smtClean="0">
                <a:solidFill>
                  <a:schemeClr val="tx1"/>
                </a:solidFill>
                <a:latin typeface="Century Gothic" panose="020B0502020202020204" pitchFamily="34" charset="0"/>
              </a:rPr>
              <a:t>PSICOLOGÍA</a:t>
            </a:r>
          </a:p>
          <a:p>
            <a:pPr algn="ctr"/>
            <a:r>
              <a:rPr lang="es-MX" sz="2000" b="1" dirty="0" smtClean="0">
                <a:solidFill>
                  <a:schemeClr val="tx1"/>
                </a:solidFill>
                <a:latin typeface="Century Gothic" panose="020B0502020202020204" pitchFamily="34" charset="0"/>
              </a:rPr>
              <a:t>SEXTO SEMESTRE</a:t>
            </a:r>
            <a:endParaRPr lang="es-MX" sz="2000" b="1" dirty="0">
              <a:solidFill>
                <a:schemeClr val="tx1"/>
              </a:solidFill>
              <a:latin typeface="Century Gothic" panose="020B0502020202020204" pitchFamily="34" charset="0"/>
            </a:endParaRPr>
          </a:p>
          <a:p>
            <a:pPr algn="ctr"/>
            <a:r>
              <a:rPr lang="es-MX" sz="2000" b="1" dirty="0" smtClean="0">
                <a:solidFill>
                  <a:schemeClr val="tx1"/>
                </a:solidFill>
                <a:latin typeface="Century Gothic" panose="020B0502020202020204" pitchFamily="34" charset="0"/>
              </a:rPr>
              <a:t>PERSPECTIVAS ACTUALES PARA EL ESTUDIO DE LA PSICOLOGÍA</a:t>
            </a:r>
          </a:p>
          <a:p>
            <a:pPr algn="ctr"/>
            <a:endParaRPr lang="es-MX" sz="2000" b="1" dirty="0">
              <a:solidFill>
                <a:schemeClr val="tx1"/>
              </a:solidFill>
              <a:latin typeface="Century Gothic" panose="020B0502020202020204" pitchFamily="34" charset="0"/>
            </a:endParaRPr>
          </a:p>
          <a:p>
            <a:pPr algn="ctr"/>
            <a:r>
              <a:rPr lang="es-MX" sz="2000" b="1" dirty="0" smtClean="0">
                <a:solidFill>
                  <a:schemeClr val="tx1"/>
                </a:solidFill>
                <a:latin typeface="Century Gothic" panose="020B0502020202020204" pitchFamily="34" charset="0"/>
              </a:rPr>
              <a:t>PRESENTA: TAYDE ICELA MONTES REYES</a:t>
            </a:r>
          </a:p>
          <a:p>
            <a:pPr algn="ctr"/>
            <a:endParaRPr lang="es-MX" dirty="0">
              <a:solidFill>
                <a:schemeClr val="tx1"/>
              </a:solidFill>
              <a:latin typeface="Century Gothic" panose="020B0502020202020204" pitchFamily="34" charset="0"/>
            </a:endParaRPr>
          </a:p>
          <a:p>
            <a:r>
              <a:rPr lang="es-MX" b="1" dirty="0" smtClean="0">
                <a:solidFill>
                  <a:schemeClr val="tx1"/>
                </a:solidFill>
              </a:rPr>
              <a:t>OCTUBRE, 2016.</a:t>
            </a:r>
            <a:endParaRPr lang="es-MX" b="1" dirty="0" smtClean="0">
              <a:solidFill>
                <a:schemeClr val="tx1"/>
              </a:solidFill>
            </a:endParaRP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95084" y="0"/>
            <a:ext cx="1596916" cy="1516859"/>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100"/>
            <a:ext cx="1735283" cy="1533959"/>
          </a:xfrm>
          <a:prstGeom prst="rect">
            <a:avLst/>
          </a:prstGeom>
        </p:spPr>
      </p:pic>
    </p:spTree>
    <p:extLst>
      <p:ext uri="{BB962C8B-B14F-4D97-AF65-F5344CB8AC3E}">
        <p14:creationId xmlns:p14="http://schemas.microsoft.com/office/powerpoint/2010/main" val="34984180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1111827"/>
            <a:ext cx="8596668" cy="4929536"/>
          </a:xfrm>
        </p:spPr>
        <p:txBody>
          <a:bodyPr/>
          <a:lstStyle/>
          <a:p>
            <a:pPr marL="0" indent="0" algn="just">
              <a:buNone/>
            </a:pPr>
            <a:r>
              <a:rPr lang="es-MX" dirty="0" smtClean="0">
                <a:latin typeface="Century Gothic" panose="020B0502020202020204" pitchFamily="34" charset="0"/>
              </a:rPr>
              <a:t>Es el estudio científico de la conducta  y los procesos mentales, analiza cómo los seres humanos piensan, sienten y aprenden a adaptarse a su ambiente. La conducta cambia mediante la experiencia y el aprendizaje, los cambios en el estado fisiológico y las variaciones socioculturales.</a:t>
            </a:r>
          </a:p>
          <a:p>
            <a:pPr marL="0" indent="0" algn="just">
              <a:buNone/>
            </a:pPr>
            <a:r>
              <a:rPr lang="es-MX" dirty="0" smtClean="0">
                <a:latin typeface="Century Gothic" panose="020B0502020202020204" pitchFamily="34" charset="0"/>
              </a:rPr>
              <a:t>La psicología trata de comprender por qué los humanos se comportan como lo hacen y aborda temas que abarcan desde la fisiología del cerebro hasta la socialización humana, desde los procesos cognitivos a los problemas clínicos.</a:t>
            </a:r>
            <a:endParaRPr lang="es-MX" dirty="0">
              <a:latin typeface="Century Gothic" panose="020B0502020202020204" pitchFamily="34" charset="0"/>
            </a:endParaRPr>
          </a:p>
        </p:txBody>
      </p:sp>
      <p:pic>
        <p:nvPicPr>
          <p:cNvPr id="2050" name="Picture 2" descr="http://www.iseyp.com/wp-content/uploads/2010/12/psicologia_del_exi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1855" y="3719945"/>
            <a:ext cx="2851883" cy="3003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3494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55518"/>
          </a:xfrm>
        </p:spPr>
        <p:txBody>
          <a:bodyPr>
            <a:normAutofit/>
          </a:bodyPr>
          <a:lstStyle/>
          <a:p>
            <a:pPr algn="just"/>
            <a:r>
              <a:rPr lang="es-MX" sz="2800" b="1" dirty="0">
                <a:latin typeface="Century Gothic" panose="020B0502020202020204" pitchFamily="34" charset="0"/>
              </a:rPr>
              <a:t>2. Perspectivas para el estudio de la Psicología:</a:t>
            </a:r>
          </a:p>
        </p:txBody>
      </p:sp>
      <p:sp>
        <p:nvSpPr>
          <p:cNvPr id="3" name="Marcador de contenido 2"/>
          <p:cNvSpPr>
            <a:spLocks noGrp="1"/>
          </p:cNvSpPr>
          <p:nvPr>
            <p:ph idx="1"/>
          </p:nvPr>
        </p:nvSpPr>
        <p:spPr>
          <a:xfrm>
            <a:off x="677334" y="1569027"/>
            <a:ext cx="8596668" cy="4472335"/>
          </a:xfrm>
        </p:spPr>
        <p:txBody>
          <a:bodyPr>
            <a:normAutofit fontScale="92500" lnSpcReduction="10000"/>
          </a:bodyPr>
          <a:lstStyle/>
          <a:p>
            <a:pPr marL="0" indent="0">
              <a:buNone/>
            </a:pPr>
            <a:r>
              <a:rPr lang="es-MX" b="1" dirty="0" smtClean="0">
                <a:solidFill>
                  <a:srgbClr val="7030A0"/>
                </a:solidFill>
                <a:latin typeface="Century Gothic" panose="020B0502020202020204" pitchFamily="34" charset="0"/>
              </a:rPr>
              <a:t>Conductismo:</a:t>
            </a:r>
          </a:p>
          <a:p>
            <a:pPr marL="0" indent="0" algn="just">
              <a:buNone/>
            </a:pPr>
            <a:r>
              <a:rPr lang="es-MX" dirty="0">
                <a:solidFill>
                  <a:schemeClr val="tx1"/>
                </a:solidFill>
                <a:latin typeface="Century Gothic" panose="020B0502020202020204" pitchFamily="34" charset="0"/>
              </a:rPr>
              <a:t>La Psicología conductista fue la perspectiva dominante durante la primera mitad del siglo XX. Su creador fue John B. Watson (1878-1958), quien publicó un manifiesto fundacional en 1913. La Psicología desde el punto de vista conductista, donde rechazó la introspección como método y orientó la psicología por caminos más objetivos. Propone una psicología sin apelar a la mente o la fisiología, se basa en el entorno estimular y pretende establecer unos criterios objetivos sobre la conducta. </a:t>
            </a:r>
          </a:p>
          <a:p>
            <a:pPr marL="0" indent="0" algn="just">
              <a:buNone/>
            </a:pPr>
            <a:r>
              <a:rPr lang="es-MX" dirty="0">
                <a:solidFill>
                  <a:schemeClr val="tx1"/>
                </a:solidFill>
                <a:latin typeface="Century Gothic" panose="020B0502020202020204" pitchFamily="34" charset="0"/>
              </a:rPr>
              <a:t>Watson definió la psicología como una ciencia natural cuyo objetivo es describir, predecir y controlar la conducta, que es divisible en elementos más simples: estímulos y respuestas (reacciones) del organismo. El psicólogo conductista estudia la conducta animal y humana (entre las que hay una continuidad biológica), mediante el método experimental. </a:t>
            </a:r>
          </a:p>
          <a:p>
            <a:pPr marL="0" indent="0" algn="just">
              <a:buNone/>
            </a:pPr>
            <a:r>
              <a:rPr lang="es-MX" dirty="0">
                <a:solidFill>
                  <a:schemeClr val="tx1"/>
                </a:solidFill>
                <a:latin typeface="Century Gothic" panose="020B0502020202020204" pitchFamily="34" charset="0"/>
              </a:rPr>
              <a:t>El conductismo fue desarrollado por los teóricos del aprendizaje. El creador del </a:t>
            </a:r>
            <a:r>
              <a:rPr lang="es-MX" dirty="0" smtClean="0">
                <a:solidFill>
                  <a:schemeClr val="tx1"/>
                </a:solidFill>
                <a:latin typeface="Century Gothic" panose="020B0502020202020204" pitchFamily="34" charset="0"/>
              </a:rPr>
              <a:t>“condicionamiento clásico”, </a:t>
            </a:r>
            <a:r>
              <a:rPr lang="es-MX" dirty="0">
                <a:solidFill>
                  <a:schemeClr val="tx1"/>
                </a:solidFill>
                <a:latin typeface="Century Gothic" panose="020B0502020202020204" pitchFamily="34" charset="0"/>
              </a:rPr>
              <a:t>Iván </a:t>
            </a:r>
            <a:r>
              <a:rPr lang="es-MX" dirty="0" err="1">
                <a:solidFill>
                  <a:schemeClr val="tx1"/>
                </a:solidFill>
                <a:latin typeface="Century Gothic" panose="020B0502020202020204" pitchFamily="34" charset="0"/>
              </a:rPr>
              <a:t>Pavlov</a:t>
            </a:r>
            <a:r>
              <a:rPr lang="es-MX" dirty="0">
                <a:solidFill>
                  <a:schemeClr val="tx1"/>
                </a:solidFill>
                <a:latin typeface="Century Gothic" panose="020B0502020202020204" pitchFamily="34" charset="0"/>
              </a:rPr>
              <a:t> (1849-1936), introduce el concepto de reflejo condicionado como unidad elemental de análisis de toda actividad aprendida por los organismos. </a:t>
            </a:r>
          </a:p>
          <a:p>
            <a:pPr marL="0" indent="0">
              <a:buNone/>
            </a:pPr>
            <a:endParaRPr lang="es-MX" b="1" dirty="0">
              <a:latin typeface="Century Gothic" panose="020B0502020202020204" pitchFamily="34" charset="0"/>
            </a:endParaRPr>
          </a:p>
        </p:txBody>
      </p:sp>
    </p:spTree>
    <p:extLst>
      <p:ext uri="{BB962C8B-B14F-4D97-AF65-F5344CB8AC3E}">
        <p14:creationId xmlns:p14="http://schemas.microsoft.com/office/powerpoint/2010/main" val="21731871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1007918"/>
            <a:ext cx="8596668" cy="5033444"/>
          </a:xfrm>
        </p:spPr>
        <p:txBody>
          <a:bodyPr/>
          <a:lstStyle/>
          <a:p>
            <a:pPr marL="0" indent="0" algn="just">
              <a:buNone/>
            </a:pPr>
            <a:r>
              <a:rPr lang="es-MX" dirty="0">
                <a:solidFill>
                  <a:schemeClr val="tx1"/>
                </a:solidFill>
                <a:latin typeface="Century Gothic" panose="020B0502020202020204" pitchFamily="34" charset="0"/>
              </a:rPr>
              <a:t>Más tarde, B. Frederick </a:t>
            </a:r>
            <a:r>
              <a:rPr lang="es-MX" dirty="0" err="1">
                <a:solidFill>
                  <a:schemeClr val="tx1"/>
                </a:solidFill>
                <a:latin typeface="Century Gothic" panose="020B0502020202020204" pitchFamily="34" charset="0"/>
              </a:rPr>
              <a:t>Skinner</a:t>
            </a:r>
            <a:r>
              <a:rPr lang="es-MX" dirty="0">
                <a:solidFill>
                  <a:schemeClr val="tx1"/>
                </a:solidFill>
                <a:latin typeface="Century Gothic" panose="020B0502020202020204" pitchFamily="34" charset="0"/>
              </a:rPr>
              <a:t> (1904-1990), en su obra La conducta de los organismos de 1938, describe la conducta operante que está en función de sus consecuencias. Los conductistas consideraban que la conducta es un fenómeno susceptible de observación y de cuantificación, y las leyes que rigen el comportamiento son compartidas por cualquier especie. </a:t>
            </a:r>
            <a:endParaRPr lang="es-MX" dirty="0" smtClean="0">
              <a:solidFill>
                <a:schemeClr val="tx1"/>
              </a:solidFill>
              <a:latin typeface="Century Gothic" panose="020B0502020202020204" pitchFamily="34" charset="0"/>
            </a:endParaRPr>
          </a:p>
          <a:p>
            <a:pPr marL="0" indent="0" algn="just">
              <a:buNone/>
            </a:pPr>
            <a:r>
              <a:rPr lang="es-MX" dirty="0">
                <a:solidFill>
                  <a:schemeClr val="tx1"/>
                </a:solidFill>
                <a:latin typeface="Century Gothic" panose="020B0502020202020204" pitchFamily="34" charset="0"/>
              </a:rPr>
              <a:t>Entre la tradición conductista y cognitiva hay que destacar la teoría del aprendizaje cognitivo-social de Albert Bandura, para el cual en muchas situaciones aprendemos conductas observando el comportamiento de un modelo, no asociaciones estímulo-respuesta sino representaciones mentales, como el hecho de inhibir nuestra conducta al observar el castigo de un compañero.</a:t>
            </a:r>
          </a:p>
          <a:p>
            <a:pPr marL="0" indent="0">
              <a:buNone/>
            </a:pPr>
            <a:endParaRPr lang="es-MX" dirty="0"/>
          </a:p>
        </p:txBody>
      </p:sp>
      <p:pic>
        <p:nvPicPr>
          <p:cNvPr id="4098" name="Picture 2" descr="http://gandia.nueva-acropolis.es/images/filiales/gandia/conductimso-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9427" y="4425575"/>
            <a:ext cx="3285837" cy="2006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27211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image.slidesharecdn.com/teoras-del-aprendizaje-1-1213562225771360-9/95/teoras-del-aprendizaje-sntesis-1-728.jpg?cb=133909289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88138" y="831416"/>
            <a:ext cx="6934200" cy="5200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47076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710045"/>
          </a:xfrm>
        </p:spPr>
        <p:txBody>
          <a:bodyPr>
            <a:normAutofit/>
          </a:bodyPr>
          <a:lstStyle/>
          <a:p>
            <a:r>
              <a:rPr lang="es-MX" sz="2800" b="1" dirty="0" smtClean="0">
                <a:latin typeface="Century Gothic" panose="020B0502020202020204" pitchFamily="34" charset="0"/>
              </a:rPr>
              <a:t>Psicoanálisis</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433945"/>
            <a:ext cx="8596668" cy="4607417"/>
          </a:xfrm>
        </p:spPr>
        <p:txBody>
          <a:bodyPr>
            <a:normAutofit/>
          </a:bodyPr>
          <a:lstStyle/>
          <a:p>
            <a:pPr marL="0" indent="0" algn="just">
              <a:buNone/>
            </a:pPr>
            <a:r>
              <a:rPr lang="es-MX" b="1" dirty="0" smtClean="0">
                <a:latin typeface="Century Gothic" panose="020B0502020202020204" pitchFamily="34" charset="0"/>
              </a:rPr>
              <a:t>Sigmund Freud (</a:t>
            </a:r>
            <a:r>
              <a:rPr lang="es-MX" b="1" dirty="0">
                <a:latin typeface="Century Gothic" panose="020B0502020202020204" pitchFamily="34" charset="0"/>
              </a:rPr>
              <a:t>1856-1939)</a:t>
            </a:r>
            <a:r>
              <a:rPr lang="es-MX" dirty="0">
                <a:latin typeface="Century Gothic" panose="020B0502020202020204" pitchFamily="34" charset="0"/>
              </a:rPr>
              <a:t>. Médico originario de Viena, es el creador del </a:t>
            </a:r>
            <a:r>
              <a:rPr lang="es-MX" b="1" dirty="0" smtClean="0">
                <a:latin typeface="Century Gothic" panose="020B0502020202020204" pitchFamily="34" charset="0"/>
              </a:rPr>
              <a:t>Psicoanálisis</a:t>
            </a:r>
            <a:r>
              <a:rPr lang="es-MX" dirty="0" smtClean="0">
                <a:latin typeface="Century Gothic" panose="020B0502020202020204" pitchFamily="34" charset="0"/>
              </a:rPr>
              <a:t>, </a:t>
            </a:r>
            <a:r>
              <a:rPr lang="es-MX" dirty="0">
                <a:latin typeface="Century Gothic" panose="020B0502020202020204" pitchFamily="34" charset="0"/>
              </a:rPr>
              <a:t>uno de los sistemas psicológicos que más arraigo tiene en nuestra cultura. Su interés por la </a:t>
            </a:r>
            <a:r>
              <a:rPr lang="es-MX" dirty="0" smtClean="0">
                <a:latin typeface="Century Gothic" panose="020B0502020202020204" pitchFamily="34" charset="0"/>
              </a:rPr>
              <a:t>neuropatología </a:t>
            </a:r>
            <a:r>
              <a:rPr lang="es-MX" dirty="0">
                <a:latin typeface="Century Gothic" panose="020B0502020202020204" pitchFamily="34" charset="0"/>
              </a:rPr>
              <a:t>lo llevó al estudio de la histeria y la neurosis y a buscar sus orígenes psicológicos. </a:t>
            </a:r>
          </a:p>
          <a:p>
            <a:pPr marL="0" indent="0" algn="just">
              <a:buNone/>
            </a:pPr>
            <a:r>
              <a:rPr lang="es-MX" dirty="0">
                <a:latin typeface="Century Gothic" panose="020B0502020202020204" pitchFamily="34" charset="0"/>
              </a:rPr>
              <a:t>Freud modificó la concepción occidental del ser humano, ya que se opuso a la consideración racional de la mente humana, defendida por los filósofos; admitió la realidad del inconsciente y llegó a considerar que la personalidad está determinada por los instintos biológicos. </a:t>
            </a:r>
          </a:p>
        </p:txBody>
      </p:sp>
      <p:pic>
        <p:nvPicPr>
          <p:cNvPr id="5122" name="Picture 2" descr="http://www.reversa.mx/wp-content/uploads/2014/09/Freud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0141" y="3899400"/>
            <a:ext cx="2270125" cy="28594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13273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3293918"/>
            <a:ext cx="8596668" cy="2747444"/>
          </a:xfrm>
        </p:spPr>
        <p:txBody>
          <a:bodyPr>
            <a:normAutofit lnSpcReduction="10000"/>
          </a:bodyPr>
          <a:lstStyle/>
          <a:p>
            <a:pPr marL="0" indent="0" algn="just">
              <a:buNone/>
            </a:pPr>
            <a:r>
              <a:rPr lang="es-MX" dirty="0">
                <a:latin typeface="Century Gothic" panose="020B0502020202020204" pitchFamily="34" charset="0"/>
              </a:rPr>
              <a:t>Creía que los datos conscientes son insuficientes para explicar el comportamiento humano. La realidad fundamental es el inconsciente, que aflora a la </a:t>
            </a:r>
            <a:r>
              <a:rPr lang="es-MX" dirty="0" smtClean="0">
                <a:latin typeface="Century Gothic" panose="020B0502020202020204" pitchFamily="34" charset="0"/>
              </a:rPr>
              <a:t>conciencia </a:t>
            </a:r>
            <a:r>
              <a:rPr lang="es-MX" dirty="0">
                <a:latin typeface="Century Gothic" panose="020B0502020202020204" pitchFamily="34" charset="0"/>
              </a:rPr>
              <a:t>de manera disfrazada en los lapsus (no recordar el nombre de una persona), los actos fallidos (perder las llaves de la casa, o ir al salón y no saber a qué), los chistes, los sueños y las fantasías: realidades </a:t>
            </a:r>
            <a:r>
              <a:rPr lang="es-MX" dirty="0" smtClean="0">
                <a:latin typeface="Century Gothic" panose="020B0502020202020204" pitchFamily="34" charset="0"/>
              </a:rPr>
              <a:t>con </a:t>
            </a:r>
            <a:r>
              <a:rPr lang="es-MX" dirty="0">
                <a:latin typeface="Century Gothic" panose="020B0502020202020204" pitchFamily="34" charset="0"/>
              </a:rPr>
              <a:t>un significado que el psicoanálisis trata de desentrañar. </a:t>
            </a:r>
          </a:p>
          <a:p>
            <a:pPr marL="0" indent="0" algn="just">
              <a:buNone/>
            </a:pPr>
            <a:r>
              <a:rPr lang="es-MX" dirty="0">
                <a:latin typeface="Century Gothic" panose="020B0502020202020204" pitchFamily="34" charset="0"/>
              </a:rPr>
              <a:t>El psicoanálisis freudiano puede encuadrarse en la perspectiva mentalista, porque pretende explicar la personalidad, la motivación y la psicoterapia atendiendo a la historia de la mente. Utiliza la introspección, la asociación libre de ideas y la interpretación de los sueños como método terapéutico. </a:t>
            </a:r>
          </a:p>
          <a:p>
            <a:pPr marL="0" indent="0">
              <a:buNone/>
            </a:pPr>
            <a:endParaRPr lang="es-MX" dirty="0"/>
          </a:p>
        </p:txBody>
      </p:sp>
      <p:pic>
        <p:nvPicPr>
          <p:cNvPr id="6146" name="Picture 2" descr="http://st-listas.20minutos.es/images/2011-01/271403/2854423_640px.jpg?129746747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2775" y="685801"/>
            <a:ext cx="3389767" cy="2261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39315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334" y="609600"/>
            <a:ext cx="8596668" cy="767508"/>
          </a:xfrm>
        </p:spPr>
        <p:txBody>
          <a:bodyPr>
            <a:normAutofit/>
          </a:bodyPr>
          <a:lstStyle/>
          <a:p>
            <a:r>
              <a:rPr lang="es-MX" sz="2800" b="1" dirty="0" smtClean="0">
                <a:latin typeface="Century Gothic" panose="020B0502020202020204" pitchFamily="34" charset="0"/>
              </a:rPr>
              <a:t>Humanismo</a:t>
            </a:r>
            <a:endParaRPr lang="es-MX" sz="2800" b="1" dirty="0">
              <a:latin typeface="Century Gothic" panose="020B0502020202020204" pitchFamily="34" charset="0"/>
            </a:endParaRPr>
          </a:p>
        </p:txBody>
      </p:sp>
      <p:sp>
        <p:nvSpPr>
          <p:cNvPr id="3" name="2 Marcador de contenido"/>
          <p:cNvSpPr>
            <a:spLocks noGrp="1"/>
          </p:cNvSpPr>
          <p:nvPr>
            <p:ph idx="1"/>
          </p:nvPr>
        </p:nvSpPr>
        <p:spPr>
          <a:xfrm>
            <a:off x="677334" y="1344059"/>
            <a:ext cx="8596668" cy="4697304"/>
          </a:xfrm>
        </p:spPr>
        <p:txBody>
          <a:bodyPr/>
          <a:lstStyle/>
          <a:p>
            <a:endParaRPr lang="es-MX" dirty="0"/>
          </a:p>
          <a:p>
            <a:pPr marL="0" indent="0" algn="just">
              <a:buNone/>
            </a:pPr>
            <a:r>
              <a:rPr lang="es-MX" dirty="0">
                <a:solidFill>
                  <a:schemeClr val="tx1"/>
                </a:solidFill>
                <a:latin typeface="Century Gothic" panose="020B0502020202020204" pitchFamily="34" charset="0"/>
              </a:rPr>
              <a:t>Aparece a mediados </a:t>
            </a:r>
            <a:r>
              <a:rPr lang="es-MX" dirty="0" smtClean="0">
                <a:solidFill>
                  <a:schemeClr val="tx1"/>
                </a:solidFill>
                <a:latin typeface="Century Gothic" panose="020B0502020202020204" pitchFamily="34" charset="0"/>
              </a:rPr>
              <a:t>de </a:t>
            </a:r>
            <a:r>
              <a:rPr lang="es-MX" dirty="0">
                <a:solidFill>
                  <a:schemeClr val="tx1"/>
                </a:solidFill>
                <a:latin typeface="Century Gothic" panose="020B0502020202020204" pitchFamily="34" charset="0"/>
              </a:rPr>
              <a:t>los años cincuenta y sus autores más representativos son Abraham </a:t>
            </a:r>
            <a:r>
              <a:rPr lang="es-MX" dirty="0" err="1">
                <a:solidFill>
                  <a:schemeClr val="tx1"/>
                </a:solidFill>
                <a:latin typeface="Century Gothic" panose="020B0502020202020204" pitchFamily="34" charset="0"/>
              </a:rPr>
              <a:t>Maslow</a:t>
            </a:r>
            <a:r>
              <a:rPr lang="es-MX" dirty="0">
                <a:solidFill>
                  <a:schemeClr val="tx1"/>
                </a:solidFill>
                <a:latin typeface="Century Gothic" panose="020B0502020202020204" pitchFamily="34" charset="0"/>
              </a:rPr>
              <a:t> (1908-1970) y Carl Rogers (1902-1987). Pero más que una escuela constituida, es un movimiento con estas características comunes: </a:t>
            </a:r>
          </a:p>
          <a:p>
            <a:pPr algn="just">
              <a:buFont typeface="Century Gothic" panose="020B0502020202020204" pitchFamily="34" charset="0"/>
              <a:buChar char="ψ"/>
            </a:pPr>
            <a:r>
              <a:rPr lang="es-MX" dirty="0" smtClean="0">
                <a:solidFill>
                  <a:schemeClr val="tx1"/>
                </a:solidFill>
                <a:latin typeface="Century Gothic" panose="020B0502020202020204" pitchFamily="34" charset="0"/>
              </a:rPr>
              <a:t>El </a:t>
            </a:r>
            <a:r>
              <a:rPr lang="es-MX" dirty="0">
                <a:solidFill>
                  <a:schemeClr val="tx1"/>
                </a:solidFill>
                <a:latin typeface="Century Gothic" panose="020B0502020202020204" pitchFamily="34" charset="0"/>
              </a:rPr>
              <a:t>hombre es autónomo y responsable de las decisiones que toma para su desarrollo personal. </a:t>
            </a:r>
          </a:p>
          <a:p>
            <a:pPr algn="just">
              <a:buFont typeface="Century Gothic" panose="020B0502020202020204" pitchFamily="34" charset="0"/>
              <a:buChar char="ψ"/>
            </a:pPr>
            <a:r>
              <a:rPr lang="es-MX" dirty="0" smtClean="0">
                <a:solidFill>
                  <a:schemeClr val="tx1"/>
                </a:solidFill>
                <a:latin typeface="Century Gothic" panose="020B0502020202020204" pitchFamily="34" charset="0"/>
              </a:rPr>
              <a:t>Como </a:t>
            </a:r>
            <a:r>
              <a:rPr lang="es-MX" dirty="0">
                <a:solidFill>
                  <a:schemeClr val="tx1"/>
                </a:solidFill>
                <a:latin typeface="Century Gothic" panose="020B0502020202020204" pitchFamily="34" charset="0"/>
              </a:rPr>
              <a:t>los pensamientos, los sentimientos y las acciones humanas forman un todo integrado, la psicología debe estudiar al individuo globalmente. </a:t>
            </a:r>
          </a:p>
          <a:p>
            <a:pPr algn="just">
              <a:buFont typeface="Century Gothic" panose="020B0502020202020204" pitchFamily="34" charset="0"/>
              <a:buChar char="ψ"/>
            </a:pPr>
            <a:r>
              <a:rPr lang="es-MX" dirty="0" smtClean="0">
                <a:solidFill>
                  <a:schemeClr val="tx1"/>
                </a:solidFill>
                <a:latin typeface="Century Gothic" panose="020B0502020202020204" pitchFamily="34" charset="0"/>
              </a:rPr>
              <a:t>La </a:t>
            </a:r>
            <a:r>
              <a:rPr lang="es-MX" dirty="0">
                <a:solidFill>
                  <a:schemeClr val="tx1"/>
                </a:solidFill>
                <a:latin typeface="Century Gothic" panose="020B0502020202020204" pitchFamily="34" charset="0"/>
              </a:rPr>
              <a:t>vida humana se desarrolla en un contexto interpersonal. La búsqueda del sentido de la existencia y los valores humanos son aspectos fundamentales para el ser humano. </a:t>
            </a:r>
          </a:p>
          <a:p>
            <a:pPr marL="0" indent="0">
              <a:buNone/>
            </a:pPr>
            <a:r>
              <a:rPr lang="es-MX" dirty="0">
                <a:solidFill>
                  <a:schemeClr val="tx1"/>
                </a:solidFill>
              </a:rPr>
              <a:t>	</a:t>
            </a:r>
          </a:p>
          <a:p>
            <a:pPr marL="0" indent="0">
              <a:buNone/>
            </a:pPr>
            <a:endParaRPr lang="es-MX" dirty="0"/>
          </a:p>
        </p:txBody>
      </p:sp>
    </p:spTree>
    <p:extLst>
      <p:ext uri="{BB962C8B-B14F-4D97-AF65-F5344CB8AC3E}">
        <p14:creationId xmlns:p14="http://schemas.microsoft.com/office/powerpoint/2010/main" val="8753580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77334" y="870333"/>
            <a:ext cx="8596668" cy="5171029"/>
          </a:xfrm>
        </p:spPr>
        <p:style>
          <a:lnRef idx="2">
            <a:schemeClr val="accent2"/>
          </a:lnRef>
          <a:fillRef idx="1">
            <a:schemeClr val="lt1"/>
          </a:fillRef>
          <a:effectRef idx="0">
            <a:schemeClr val="accent2"/>
          </a:effectRef>
          <a:fontRef idx="minor">
            <a:schemeClr val="dk1"/>
          </a:fontRef>
        </p:style>
        <p:txBody>
          <a:bodyPr/>
          <a:lstStyle/>
          <a:p>
            <a:pPr marL="0" indent="0">
              <a:buNone/>
            </a:pPr>
            <a:endParaRPr lang="es-MX" dirty="0"/>
          </a:p>
        </p:txBody>
      </p:sp>
      <p:pic>
        <p:nvPicPr>
          <p:cNvPr id="1027" name="Picture 3" descr="C:\Users\mac2\Pictures\Car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1522" y="2181340"/>
            <a:ext cx="3409455" cy="233557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pic>
        <p:nvPicPr>
          <p:cNvPr id="1029" name="Picture 5" descr="https://encrypted-tbn0.gstatic.com/images?q=tbn:ANd9GcTn9VwV1jy6hsA9x27K_Cdh6FIrnxTPsxMs2tDlTvm09w9wE9RB">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1826" y="2181340"/>
            <a:ext cx="3855903" cy="23355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81974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334" y="609600"/>
            <a:ext cx="8596668" cy="921745"/>
          </a:xfrm>
        </p:spPr>
        <p:txBody>
          <a:bodyPr>
            <a:normAutofit/>
          </a:bodyPr>
          <a:lstStyle/>
          <a:p>
            <a:r>
              <a:rPr lang="es-MX" sz="2800" b="1" dirty="0" smtClean="0">
                <a:latin typeface="Century Gothic" panose="020B0502020202020204" pitchFamily="34" charset="0"/>
              </a:rPr>
              <a:t>Psicología Transpersonal</a:t>
            </a:r>
            <a:endParaRPr lang="es-MX" sz="2800" b="1" dirty="0">
              <a:latin typeface="Century Gothic" panose="020B0502020202020204" pitchFamily="34" charset="0"/>
            </a:endParaRPr>
          </a:p>
        </p:txBody>
      </p:sp>
      <p:sp>
        <p:nvSpPr>
          <p:cNvPr id="3" name="2 Marcador de contenido"/>
          <p:cNvSpPr>
            <a:spLocks noGrp="1"/>
          </p:cNvSpPr>
          <p:nvPr>
            <p:ph idx="1"/>
          </p:nvPr>
        </p:nvSpPr>
        <p:spPr>
          <a:xfrm>
            <a:off x="677334" y="1487277"/>
            <a:ext cx="8596668" cy="4554085"/>
          </a:xfrm>
        </p:spPr>
        <p:txBody>
          <a:bodyPr/>
          <a:lstStyle/>
          <a:p>
            <a:pPr marL="0" indent="0" algn="just">
              <a:buNone/>
            </a:pPr>
            <a:r>
              <a:rPr lang="es-MX" dirty="0">
                <a:solidFill>
                  <a:schemeClr val="tx1"/>
                </a:solidFill>
              </a:rPr>
              <a:t>Desde los años noventa ha tomado un fuerte impulso una nueva corriente de la psicología, llamada psicología transpersonal. Aunque sus orígenes se ubican veinte años antes, su difusión comienza a finales de siglo. Influida fuertemente por las filosofías del oriente del planeta, su postulado básico es que en su interior el hombre es una sola realidad: su cuerpo, mente (tanto consciente como inconsciente) y su espíritu, además es un solo ser junto con todo el Universo. </a:t>
            </a:r>
            <a:r>
              <a:rPr lang="es-MX" dirty="0"/>
              <a:t>	</a:t>
            </a:r>
          </a:p>
          <a:p>
            <a:pPr marL="0" indent="0">
              <a:buNone/>
            </a:pPr>
            <a:endParaRPr lang="es-MX" dirty="0"/>
          </a:p>
        </p:txBody>
      </p:sp>
      <p:pic>
        <p:nvPicPr>
          <p:cNvPr id="2050" name="Picture 2" descr="https://encrypted-tbn3.gstatic.com/images?q=tbn:ANd9GcRhl_4-8T9kZAxC337T34A_MKS0EojAadEUcTascbVGQXGKu_e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9379" y="4173039"/>
            <a:ext cx="2095500" cy="2095501"/>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052" name="Picture 4" descr="https://encrypted-tbn0.gstatic.com/images?q=tbn:ANd9GcQEsf3UUiLvC0iWwCL0Ri8fv9ZhvpOf1npcihHJ6_ISXrris8Lv">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40386" y="3349128"/>
            <a:ext cx="2720001" cy="3277518"/>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5585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77334" y="1090671"/>
            <a:ext cx="8596668" cy="4950692"/>
          </a:xfrm>
        </p:spPr>
        <p:txBody>
          <a:bodyPr/>
          <a:lstStyle/>
          <a:p>
            <a:pPr marL="0" indent="0" algn="just">
              <a:buNone/>
            </a:pPr>
            <a:r>
              <a:rPr lang="es-MX" dirty="0">
                <a:solidFill>
                  <a:schemeClr val="tx1"/>
                </a:solidFill>
                <a:latin typeface="Century Gothic" panose="020B0502020202020204" pitchFamily="34" charset="0"/>
              </a:rPr>
              <a:t>Su origen es a finales de los años 60, por un grupo de psicólogos y psiquiatras como </a:t>
            </a:r>
            <a:r>
              <a:rPr lang="es-MX" dirty="0" err="1">
                <a:solidFill>
                  <a:schemeClr val="tx1"/>
                </a:solidFill>
                <a:latin typeface="Century Gothic" panose="020B0502020202020204" pitchFamily="34" charset="0"/>
              </a:rPr>
              <a:t>Stanislav</a:t>
            </a:r>
            <a:r>
              <a:rPr lang="es-MX" dirty="0">
                <a:solidFill>
                  <a:schemeClr val="tx1"/>
                </a:solidFill>
                <a:latin typeface="Century Gothic" panose="020B0502020202020204" pitchFamily="34" charset="0"/>
              </a:rPr>
              <a:t> </a:t>
            </a:r>
            <a:r>
              <a:rPr lang="es-MX" dirty="0" err="1">
                <a:solidFill>
                  <a:schemeClr val="tx1"/>
                </a:solidFill>
                <a:latin typeface="Century Gothic" panose="020B0502020202020204" pitchFamily="34" charset="0"/>
              </a:rPr>
              <a:t>Grof</a:t>
            </a:r>
            <a:r>
              <a:rPr lang="es-MX" dirty="0">
                <a:solidFill>
                  <a:schemeClr val="tx1"/>
                </a:solidFill>
                <a:latin typeface="Century Gothic" panose="020B0502020202020204" pitchFamily="34" charset="0"/>
              </a:rPr>
              <a:t>, Anthony </a:t>
            </a:r>
            <a:r>
              <a:rPr lang="es-MX" dirty="0" err="1" smtClean="0">
                <a:solidFill>
                  <a:schemeClr val="tx1"/>
                </a:solidFill>
                <a:latin typeface="Century Gothic" panose="020B0502020202020204" pitchFamily="34" charset="0"/>
              </a:rPr>
              <a:t>Sutich</a:t>
            </a:r>
            <a:r>
              <a:rPr lang="es-MX" dirty="0" smtClean="0">
                <a:solidFill>
                  <a:schemeClr val="tx1"/>
                </a:solidFill>
                <a:latin typeface="Century Gothic" panose="020B0502020202020204" pitchFamily="34" charset="0"/>
              </a:rPr>
              <a:t>, </a:t>
            </a:r>
            <a:r>
              <a:rPr lang="es-MX" dirty="0">
                <a:solidFill>
                  <a:schemeClr val="tx1"/>
                </a:solidFill>
                <a:latin typeface="Century Gothic" panose="020B0502020202020204" pitchFamily="34" charset="0"/>
              </a:rPr>
              <a:t>Abraham </a:t>
            </a:r>
            <a:r>
              <a:rPr lang="es-MX" dirty="0" err="1">
                <a:solidFill>
                  <a:schemeClr val="tx1"/>
                </a:solidFill>
                <a:latin typeface="Century Gothic" panose="020B0502020202020204" pitchFamily="34" charset="0"/>
              </a:rPr>
              <a:t>Maslow</a:t>
            </a:r>
            <a:r>
              <a:rPr lang="es-MX" dirty="0">
                <a:solidFill>
                  <a:schemeClr val="tx1"/>
                </a:solidFill>
                <a:latin typeface="Century Gothic" panose="020B0502020202020204" pitchFamily="34" charset="0"/>
              </a:rPr>
              <a:t>, Ken </a:t>
            </a:r>
            <a:r>
              <a:rPr lang="es-MX" dirty="0" err="1">
                <a:solidFill>
                  <a:schemeClr val="tx1"/>
                </a:solidFill>
                <a:latin typeface="Century Gothic" panose="020B0502020202020204" pitchFamily="34" charset="0"/>
              </a:rPr>
              <a:t>Wilber</a:t>
            </a:r>
            <a:r>
              <a:rPr lang="es-MX" dirty="0">
                <a:solidFill>
                  <a:schemeClr val="tx1"/>
                </a:solidFill>
                <a:latin typeface="Century Gothic" panose="020B0502020202020204" pitchFamily="34" charset="0"/>
              </a:rPr>
              <a:t>. Este último, ha sido considerado como un influyente escritor y teórico en el campo, aunque ha preferido personalmente disociarse a sí mismo del movimiento, en favor de lo que él llama un enfoque más integral. </a:t>
            </a:r>
          </a:p>
        </p:txBody>
      </p:sp>
      <p:sp>
        <p:nvSpPr>
          <p:cNvPr id="4" name="AutoShape 2" descr="data:image/jpeg;base64,/9j/4AAQSkZJRgABAQAAAQABAAD/2wCEAAkGBxQTEhQUExQVFRUXFxgYFxgXFxQXFxYXFxgXGBcXFxcYHCggGBwlHBQUITEhJSksLi4uGB8zODMsNygtLisBCgoKBQUFDgUFDisZExkrKysrKysrKysrKysrKysrKysrKysrKysrKysrKysrKysrKysrKysrKysrKysrKysrK//AABEIARAAuQMBIgACEQEDEQH/xAAbAAABBQEBAAAAAAAAAAAAAAAEAQIDBQYAB//EAD4QAAEDAgQDBQUGBQIHAAAAAAEAAhEDIQQFMUESUWEGcYGR8BMiobHRFDJCweHxI1JicqIHFSQzQ1OCstL/xAAUAQEAAAAAAAAAAAAAAAAAAAAA/8QAFBEBAAAAAAAAAAAAAAAAAAAAAP/aAAwDAQACEQMRAD8AxVVyjLk+ooyEDCU0p8JpQdKaU+FwCBkpJUnCmkIGkpC5c5NQc56aCkOkqP2zRqUEkpS5DPxbBumHHN6oCiUxyH+3N6+SkFQHQoGkpj08pjkDCUwuSlMKBCV0pCmlBI1ym40MCnyg0r1GSnPTECFcuJXBA9qUJkpUCOKjLoT32BJ0CiwVB1ZxE8LbiTv6ugjqVgOp6KenhnuaXRwiYnysOt/UKywuXYenUA4i8yf/AIbHMlxciM+z2m0CjTAiTxGLayY57eEIMniKDtACY3vHh4IKqSLEI/HZw59hZoJgfmeajo1mAS5vE46D90AABJTn0o1RlbBEjiEdwvHQnmq6o2NUHFIHEaJspJQG0cXNneaIcqqVNQrxY6ICikSkpJQNKaU4ppQNTpTU5Bo6huoiUtR10woJAVwKRqRyBQuLkkoTMKvC3vsgjdX43iZ4Ry6KxdWkcItER1MfQlC9ncPJLj3d8ra5f2c3cL2ugxtSu5oLoud+psPmT4KnqySfWkfovQsyyWGmRo5ZbEYKDAG5QUjKRU4oxcq0+xdNJQdfDnkbIA69c87bBDG6LOFdyTX0SBp3IBCxMIRBCY4IIEqUhIgJoVdipUE0otrpCB0pCUi4oEKcmpyC7cU2VzymgoJmlISmgpUChVWZVJdHJWyp8R986+CDff6c5UHtLnNMTa4MnovTcPhQLclTdjMuFLD0m78IJ/uddaimxABisua4aLJ1uzM1ZLba9NV6B7NN9iOSDGUuzDbyPztzQ9fsswDSdR5rcOYEHWpjafgg8/xnZ1jBAuSs9jMpEm2/wXpGZ0hG91kMxaQ7mJ7vWiDEY7LoJgQqeoy62uYiQT8OSx+K+8QgGqNUSKcBCGIQNU+HdsoFJSN0BKQlIuQcnSmJyC6qJgTnJgKCUJQU1pSygfKFw1HirtAEy9o8zdEpcsb/AMTRJ3e3bqEHumXs90eCsmKtwT4AR7KnRARC4Jll0IOJH7IXE93yRTnQhMSZsCgpsya4tsB5/os5jmki7Wnxv8lo8zrEAif8Vmcwqy0zfwg/BBk8yiSCOE7fus9iWCenOFfY5xc4NJkHSdiNiVSY18Hh5SPFABimjYyg3FS1SoSgRKzVIlZqgJXLkiDk5NTkFw5MT3BMcgcCnhRtUoQOU+FMVKR5Paf8goAU5tWCDyI+aD2vLXlwVnTpledZT20awgvsCPJbnKM7o1wOB7SdYBugsoShidxJA5A1zEHiWkforA1QBcgLHdpO3GGpcTW1A5w2H1QPx7AASbd5/NYzPMaafvXgnXbzVPmWdYjGH3WvLb6AwhGYiowFlRruE2LXC3hy70DxVu4k6mxQ+NoB0cz890JWPASAZbqOinc6WkoKOvShDqwxSAcgansanMCPywDjLToQUAqRdKRAqVNTpQXRUZTnlMQOCUFIEiCQJXXBTQU5qDeOwpFKgxlJlTjAE1I4WyN9z4clQdqsN9kxHC0MDmsbUmmX0ieJ3DDBJBI10+S3eCw5dRpbEBpHgEfj8mpYjh9u1ry2wIkOjkSDcdEAvY3M6tXDse4uc0/zgB1iRqLHTotMHbqtwuXtpj3RwtaIaNgBsAn417vYmLGEFfmJNYuZ7ThEGY1A0WWwvZSi6rFGkanDrUqfdnoNI8+5Tdk8U44uoH/iBj5LZUKJpn3TAvYyRdB5bn3aZ9B7qQpANa5zA5rm3LIDrBoi5GqDpZiKh4KrYc4SDHMSAeq2HazslSrVDWPCCbuDZAcebhz7lk6mDPtgQCWtNzECNIHwQQ/7NxTG2nVB1sGWgA2WxOIFIQ7cWMATKz2bYhpJIQZjHsuq1wurLHVZQLWSe9A/CMDjBRWJoOpFj9iCAfCEIxha+BqCjM5xRcGMJ+5PmUAS5IClQclSJUFsSuXOXSgdKRNCVA9pSgqOU5pQez5GeKjTI3a0/AK9o04Cy/ZGtOHpf2N+S09OpZBDjaug5qv7QYrgpEdEc/3n20b81TdsHxT8EFLgaQJa9tzut3hH8VNp1svK8txlSmOMCWmZ8F6V2axzK1Brm9xHI2sgkxWFa4fdb4qnOVNaZI+i0OIbCpsZiICDI9o2G8C3X8uS88x1UhxXpude8D3Ly7Nmw4oAKjpXUzBCSERl/D7VofpogNdhmBjWNMvcRLjt3KqxA94g7WVhjarWO90zGiq2OJJQOASpXCNU1AqcmrkFwQmpXpiB6bxJCUxBI0SYFz0W87Ndgy8B+JloNxTGv/kdu5F9h+y3sgK9YfxD9xp/CDuevyW9p80FRhcG2k7ha3haAIHRHtqWK7GNuHeCGqT4ICcDXAJnmqDtxmjAOEnUQN5/VWlGmCV2JyWnUdLgJG+/mgweX4xtWm6mGuaQYbI+/PILadkMAcPS4XGXOJcfHa6ccuZSIMCBppunurwRHM/HmguazrKhzGnY/PkrA4vibG8WQRdxgg2cNuaDMY0FrTA003XnOd3efPzXpmajUdO5eaZm2Xk7H9EFYFE7VTFMa2UHNYpcPQtPPRWdHLuGkHusX/dG/CNT4p1Sh8AgEpFrxwOsRoUJXoFhg+exReIoHUIzD0xVaWu89wdkFIlU2JwxYYPnzUKC3co3FSPUTigat32E7McUYmsJbrTadz/MRy5LN9lsnOJrtafuD3nn+kbd50Xs9OkGtAAAA0jYcoQMNvmpqZlDvdP6Kam6EBGIZLOHc6eCBDxw31RVMklC5hS4XAj7rrEf1c/XJABUrVabhwgOB52jxCObmwiXU3h3ICfiEjnwmuxQGrRKAHOM1HDdr2g8mlVlPO3PdDKVQ31gAcvxFaB72ugkD5pjaAEmAgXDOJboQY+PgYS4gBh4jMxJQn2zgf8ATTVD9o8yaGAjceVkFVnL+JxM2WBzpoaYWoZjQRPKfNY3Na/G8xzQVxC0HZzJBUBq1fdoM+8d3nam3mTujuyfY9+IHtap9nh23c82LgNQyduunej88xrahFKkOChTtTaN+p5koKnM8UatSYgaNaNA0aQozTspjQ39fqnMZ73h6jn+qCB+HnXREYLLSDaxNyDt0VhgcADfltpJR1AwbR+u/wCaDPYzDBwII01lVn+0jmfMLa4/BggPaJI1HTnCq+LoPJBmqhUcpSVZ9mcqOIxDWR7oPE/+0a+enig9B7BZUKVAOI9+pD3dG/gHkZ8VqaptCGwLbFwsJgW2baB8U+u4/RBGIlS+0nZQtMommzRBPhzZdi6XtGEaHboRcKGpV4VNQegDxOVPcBwv+Chqdm6jwJrOB/pAHzRGMzB1J2ktP3T8wmYbtKOPhqNLBB94xE8kFTjcoxlITTe2qB+FwgnxCqaXaJ7OL7RTdT5CD89F6Rh8Ux491wd3EFA5/lba1JzS0EEHZB53iO0tNwlsTOmnJUWe5xxgNB3VBXyqoKz6bQ4lriIAJKusu7I1XQ6qeActXfQII2ufUDaNFpe87NG+55AdVtOzH+nTGRVxZD3C/sx9wf3H8Xdp3qw7MUKVAcLGgczue87oHtn2p4v4FF1v+oRv/R9UEPavPhW/g0LUm8rB8aR/SFnaVGTG67DCdJ9furTB0Rrp12ugCdhrR5p7cGSYnle4sd+/6q2bRGg39eXrZF0qTWgCBJ15z3FBBToAANtAgBSVMBBlsafqpI02gyiK1S0QZ3/dBWBxHUC10z2FPkP8fop3M1nvUfEf+2g83IXpnYPLhSwhqke/VuP7RIb+Z8V53gcI6rUbTaCS4gD8yvbm0AxtOm0WAaPAQgno0+FoHIBCvq307kZX0sq/fl+SCSkJPyRbbKGmIjf5rqphBG98uMfBEsdwiSUPSaSZKmw7A73naD7v1KCTg9qOEt93+oa9w270DmvZpr2+77qKfmfCQGsc4G1gPlqif93ptf7N7g11rEib6boMJgWVcuquqEF7XCCN4BmR1XoWVZlTxFIPpmQdeYO4I2KjxuCZVbsQQsXUwFfA1DUw/vNJ95l4Phz6oIszaMLmTH/gryx39x+6fMAeJRuZ4vh0+SzHavPm4lrXgcNSm4OgzYgz8wjO0/aSn9mY+nHHVbIH8n809xkIM5n/AGmfJYwxsSNlUZfVndVLzJkonBVIKDaZbf4WtdX2HpmBa/es9lJJgz3ytHQdeBAjfn3IJAyL/EX8uilo0uJ0m/l4fmnMpcWnj56/NHuYAJEzGlvggCxNhDbn5BBcZIi6NeyTp1m9t79E17Ijb16+CARjZN/z01SexHVHtpW1nr+677CfUIKzsNlTaIY94/i1dBuxmo7iYk+C2GpEerKsyFnG6pXMaljLfhaYJ8SPgi6D/ecOR07/ANkBGIdtoVBSeCdEuKcYNpUOGcgM4iTqmVWcSUN33TOPwIQLiX8LD3R4lOwsn73usGgO/U/RCV6t2tjUyesaI7DUC4Eu1vEaBBKzEUPaNHG0anURIjXzQuEydj2F7jxuqHjc4wZn7o7gICnpZWALAdZ1T24MCzCW92nloghbl7qf3HEDlJjyQONzQ0iG1hwzo78J8dij8bizRjiMg7rJ9t8yZVphg1JFvzQVn+omVtDBiKcAmJI3HXmvO31JCu8yzaoafsHmQ02VA4oIypsNqoERhhdBqcvfHCBvqVocIYN7eFlnsoZAn81qsvocWg8UFtgG26C/KVM6+9xy13Ucxba3UfupaFCTO3rw3QPbYcykq0LbHoLImlTI1g+GqVjSgp3vIE7DXcjvUP2x/P15ojEgFzi2AR7vS5m/kFB7R39Hl+iC8yZvBhqI34Gz3kSfiUMHxiI2cDPeL3VjWsANAAP2QXDL2u5A+ZtdBLWqJGA96ZiHGdLfKN0/Dj162QOxLtgYQ7XbTf4p2Ledv3UNN1r7erlATQaC8uP4fohn9o2+3ZRo3cSeIEOADQCSZ5pajnHiDR80LleTcFU1nEFxEADQAkEnqbINZha/FOnd+ZU5F5VPl9IurPfxODQA2Nibkk+YVne6DM9tK8Fg2mV53mzv+Jp8iPBbztS478lgcxIJY4/9NwPhofyQUGbu/jVP7oQDipcXV4nud/MSfMqNwQRozCBBhG4MEkAaoNJkreMgDXnyHVbWi7gbA7v19clRZJh/ZtiLxc8/0V6w6RfnvsgMwrZ629WVjREDSOmqGwTARZHsYQgZHJR4kloRMQgca6TEyN7bCLIKxzpMSDBnrf6WUvsxzHmPom1gAZt1I17p9bqP2ref/qg0OIdPhdA03XdyH5ymYPFe0pseNHNBPiApKLPvb9yBrTJgyEeGwOqHw7BPdoURUfGnJBX4s3TJkAevX0UlW83sdP3TYvblz0QLTfLj0JH7otrvJC4enc9+6JcLHx80FhlFOGyfxEk+u4BE4i1wm4QQ1sclJX0QYXtm+7ZOm3Oe5YTHullXqJC9C7UUAGOJ12715pmb4nXSCgoReFLXF1A0Em1yi6zI2QCK3yamAZOvyVSjsurQRKDc4B8gAandX+GGmmvnIWSyqrMTNu9a7AkTYcvUILnDtOoRAUGF0U5egbWd65qtqVoDnEN1tpoD9fkkzDHtYCSf1Wc9/FPDW2pj8QnXUx4ygKqYs1HEMb5aTt67k3/aqvNWLWtpANYO86lEfaW+pQB5HU9m6ph3/g95m0scZ+BkeSusGLHvVTn+CcYq0/8AmsuBs4HVp7wiez2PbWpcbedwdWncEbFBatAAQr3HqJ+CIquO09eSjNKbx380Aztfn4qQ0785U5ojl+ye2kAggYyEuMPBTe7+VpPkJU4Z8/FNrUeNpadCIPcdUBGR4r2tClUGjmNd5gFHvCrcCRSaGgQ0CGgbAWCnq4snQePrw80FVn9GRHr1dYWt2faXF1UzvwC2nM+BEc7bytxmDp0vr49PEEjvAVNUok+fyi5/wPmgyePDabeFjGsEaC1xY36mY6CVk8U+5K9BzbLwWwfGY5EXPSD4g8wsDmGGLXEIAHFSUHwVEVwQbLIKg+XfdbbAOEAjXReaZFXgiV6LkkkDS+nrkg0VB9hbvuhsxxTWAyQ2BMnSymc4Ac1hO0+NdiKow1M/3nQf2/AoI6FZ+NqzcUxYRJBj8lsKZbTADbdwifRQ2T5c2lTDYAt1mV2McSeFt5+qAfG4lz3cLQQeh0nok+xv5jyVlhMKGCTr4XRE9f8AIIDMUBN1X5NgmsqVnNBAqcLiNpEifG3kjsSN99VDhakVCOY+IQWLRy9erpxaow7kpGOsg6p3Js6BPfpKRjCe4b+vLwQNJ5fskcNfXr10U7mWso+FAlNtiFHWpGLH119fJTMapjcT4IKmpSt152nn+vgUNUF9h4W1P5kjucrKt1I1n8/r5lD+xJMCw5n4QO7nyQUOZAAe+YGkfiIPCNNZFvFoKyeZ5RVrGzRTbNuIe8Z6fhXoZwDQ+TLnEakz4Hkm59RbTZ7TlryO1xvqg8bzLIqlKSYMa7eU6+CqiFp87zc1D3Seg6Doqqrl1Q0vauHC38M6kc45II8tqEOEL1Xs49oYOccvNeSYWpwmVtsnzccPWIv4aINF2lzoUabnCOL8PU7Qg+yWT8FM1qv/ADH+8Z1vca6ITJ8H9rrCs8fwqRIY03DnjVx5gbdVsHUi7S1/kgFFUuPQjVEYXBxNtd9/WikbRge9r8k9tUAeSBr6RHcdOiF+wnmPP9EUK0m3lPl8vgm/aT/J8vqg/9k=">
            <a:hlinkClick r:id="rId2"/>
          </p:cNvPr>
          <p:cNvSpPr>
            <a:spLocks noChangeAspect="1" noChangeArrowheads="1"/>
          </p:cNvSpPr>
          <p:nvPr/>
        </p:nvSpPr>
        <p:spPr bwMode="auto">
          <a:xfrm>
            <a:off x="60325" y="-2560638"/>
            <a:ext cx="3638550" cy="5334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jpeg;base64,/9j/4AAQSkZJRgABAQAAAQABAAD/2wCEAAkGBxQTEhQUExQVFRUXFxgYFxgXFxQXFxYXFxgXGBcXFxcYHCggGBwlHBQUITEhJSksLi4uGB8zODMsNygtLisBCgoKBQUFDgUFDisZExkrKysrKysrKysrKysrKysrKysrKysrKysrKysrKysrKysrKysrKysrKysrKysrKysrK//AABEIARAAuQMBIgACEQEDEQH/xAAbAAABBQEBAAAAAAAAAAAAAAAEAQIDBQYAB//EAD4QAAEDAgQDBQUGBQIHAAAAAAEAAhEDIQQFMUESUWEGcYGR8BMiobHRFDJCweHxI1JicqIHFSQzQ1OCstL/xAAUAQEAAAAAAAAAAAAAAAAAAAAA/8QAFBEBAAAAAAAAAAAAAAAAAAAAAP/aAAwDAQACEQMRAD8AxVVyjLk+ooyEDCU0p8JpQdKaU+FwCBkpJUnCmkIGkpC5c5NQc56aCkOkqP2zRqUEkpS5DPxbBumHHN6oCiUxyH+3N6+SkFQHQoGkpj08pjkDCUwuSlMKBCV0pCmlBI1ym40MCnyg0r1GSnPTECFcuJXBA9qUJkpUCOKjLoT32BJ0CiwVB1ZxE8LbiTv6ugjqVgOp6KenhnuaXRwiYnysOt/UKywuXYenUA4i8yf/AIbHMlxciM+z2m0CjTAiTxGLayY57eEIMniKDtACY3vHh4IKqSLEI/HZw59hZoJgfmeajo1mAS5vE46D90AABJTn0o1RlbBEjiEdwvHQnmq6o2NUHFIHEaJspJQG0cXNneaIcqqVNQrxY6ICikSkpJQNKaU4ppQNTpTU5Bo6huoiUtR10woJAVwKRqRyBQuLkkoTMKvC3vsgjdX43iZ4Ry6KxdWkcItER1MfQlC9ncPJLj3d8ra5f2c3cL2ugxtSu5oLoud+psPmT4KnqySfWkfovQsyyWGmRo5ZbEYKDAG5QUjKRU4oxcq0+xdNJQdfDnkbIA69c87bBDG6LOFdyTX0SBp3IBCxMIRBCY4IIEqUhIgJoVdipUE0otrpCB0pCUi4oEKcmpyC7cU2VzymgoJmlISmgpUChVWZVJdHJWyp8R986+CDff6c5UHtLnNMTa4MnovTcPhQLclTdjMuFLD0m78IJ/uddaimxABisua4aLJ1uzM1ZLba9NV6B7NN9iOSDGUuzDbyPztzQ9fsswDSdR5rcOYEHWpjafgg8/xnZ1jBAuSs9jMpEm2/wXpGZ0hG91kMxaQ7mJ7vWiDEY7LoJgQqeoy62uYiQT8OSx+K+8QgGqNUSKcBCGIQNU+HdsoFJSN0BKQlIuQcnSmJyC6qJgTnJgKCUJQU1pSygfKFw1HirtAEy9o8zdEpcsb/AMTRJ3e3bqEHumXs90eCsmKtwT4AR7KnRARC4Jll0IOJH7IXE93yRTnQhMSZsCgpsya4tsB5/os5jmki7Wnxv8lo8zrEAif8Vmcwqy0zfwg/BBk8yiSCOE7fus9iWCenOFfY5xc4NJkHSdiNiVSY18Hh5SPFABimjYyg3FS1SoSgRKzVIlZqgJXLkiDk5NTkFw5MT3BMcgcCnhRtUoQOU+FMVKR5Paf8goAU5tWCDyI+aD2vLXlwVnTpledZT20awgvsCPJbnKM7o1wOB7SdYBugsoShidxJA5A1zEHiWkforA1QBcgLHdpO3GGpcTW1A5w2H1QPx7AASbd5/NYzPMaafvXgnXbzVPmWdYjGH3WvLb6AwhGYiowFlRruE2LXC3hy70DxVu4k6mxQ+NoB0cz890JWPASAZbqOinc6WkoKOvShDqwxSAcgansanMCPywDjLToQUAqRdKRAqVNTpQXRUZTnlMQOCUFIEiCQJXXBTQU5qDeOwpFKgxlJlTjAE1I4WyN9z4clQdqsN9kxHC0MDmsbUmmX0ieJ3DDBJBI10+S3eCw5dRpbEBpHgEfj8mpYjh9u1ry2wIkOjkSDcdEAvY3M6tXDse4uc0/zgB1iRqLHTotMHbqtwuXtpj3RwtaIaNgBsAn417vYmLGEFfmJNYuZ7ThEGY1A0WWwvZSi6rFGkanDrUqfdnoNI8+5Tdk8U44uoH/iBj5LZUKJpn3TAvYyRdB5bn3aZ9B7qQpANa5zA5rm3LIDrBoi5GqDpZiKh4KrYc4SDHMSAeq2HazslSrVDWPCCbuDZAcebhz7lk6mDPtgQCWtNzECNIHwQQ/7NxTG2nVB1sGWgA2WxOIFIQ7cWMATKz2bYhpJIQZjHsuq1wurLHVZQLWSe9A/CMDjBRWJoOpFj9iCAfCEIxha+BqCjM5xRcGMJ+5PmUAS5IClQclSJUFsSuXOXSgdKRNCVA9pSgqOU5pQez5GeKjTI3a0/AK9o04Cy/ZGtOHpf2N+S09OpZBDjaug5qv7QYrgpEdEc/3n20b81TdsHxT8EFLgaQJa9tzut3hH8VNp1svK8txlSmOMCWmZ8F6V2axzK1Brm9xHI2sgkxWFa4fdb4qnOVNaZI+i0OIbCpsZiICDI9o2G8C3X8uS88x1UhxXpude8D3Ly7Nmw4oAKjpXUzBCSERl/D7VofpogNdhmBjWNMvcRLjt3KqxA94g7WVhjarWO90zGiq2OJJQOASpXCNU1AqcmrkFwQmpXpiB6bxJCUxBI0SYFz0W87Ndgy8B+JloNxTGv/kdu5F9h+y3sgK9YfxD9xp/CDuevyW9p80FRhcG2k7ha3haAIHRHtqWK7GNuHeCGqT4ICcDXAJnmqDtxmjAOEnUQN5/VWlGmCV2JyWnUdLgJG+/mgweX4xtWm6mGuaQYbI+/PILadkMAcPS4XGXOJcfHa6ccuZSIMCBppunurwRHM/HmguazrKhzGnY/PkrA4vibG8WQRdxgg2cNuaDMY0FrTA003XnOd3efPzXpmajUdO5eaZm2Xk7H9EFYFE7VTFMa2UHNYpcPQtPPRWdHLuGkHusX/dG/CNT4p1Sh8AgEpFrxwOsRoUJXoFhg+exReIoHUIzD0xVaWu89wdkFIlU2JwxYYPnzUKC3co3FSPUTigat32E7McUYmsJbrTadz/MRy5LN9lsnOJrtafuD3nn+kbd50Xs9OkGtAAAA0jYcoQMNvmpqZlDvdP6Kam6EBGIZLOHc6eCBDxw31RVMklC5hS4XAj7rrEf1c/XJABUrVabhwgOB52jxCObmwiXU3h3ICfiEjnwmuxQGrRKAHOM1HDdr2g8mlVlPO3PdDKVQ31gAcvxFaB72ugkD5pjaAEmAgXDOJboQY+PgYS4gBh4jMxJQn2zgf8ATTVD9o8yaGAjceVkFVnL+JxM2WBzpoaYWoZjQRPKfNY3Na/G8xzQVxC0HZzJBUBq1fdoM+8d3nam3mTujuyfY9+IHtap9nh23c82LgNQyduunej88xrahFKkOChTtTaN+p5koKnM8UatSYgaNaNA0aQozTspjQ39fqnMZ73h6jn+qCB+HnXREYLLSDaxNyDt0VhgcADfltpJR1AwbR+u/wCaDPYzDBwII01lVn+0jmfMLa4/BggPaJI1HTnCq+LoPJBmqhUcpSVZ9mcqOIxDWR7oPE/+0a+enig9B7BZUKVAOI9+pD3dG/gHkZ8VqaptCGwLbFwsJgW2baB8U+u4/RBGIlS+0nZQtMommzRBPhzZdi6XtGEaHboRcKGpV4VNQegDxOVPcBwv+Chqdm6jwJrOB/pAHzRGMzB1J2ktP3T8wmYbtKOPhqNLBB94xE8kFTjcoxlITTe2qB+FwgnxCqaXaJ7OL7RTdT5CD89F6Rh8Ux491wd3EFA5/lba1JzS0EEHZB53iO0tNwlsTOmnJUWe5xxgNB3VBXyqoKz6bQ4lriIAJKusu7I1XQ6qeActXfQII2ufUDaNFpe87NG+55AdVtOzH+nTGRVxZD3C/sx9wf3H8Xdp3qw7MUKVAcLGgczue87oHtn2p4v4FF1v+oRv/R9UEPavPhW/g0LUm8rB8aR/SFnaVGTG67DCdJ9furTB0Rrp12ugCdhrR5p7cGSYnle4sd+/6q2bRGg39eXrZF0qTWgCBJ15z3FBBToAANtAgBSVMBBlsafqpI02gyiK1S0QZ3/dBWBxHUC10z2FPkP8fop3M1nvUfEf+2g83IXpnYPLhSwhqke/VuP7RIb+Z8V53gcI6rUbTaCS4gD8yvbm0AxtOm0WAaPAQgno0+FoHIBCvq307kZX0sq/fl+SCSkJPyRbbKGmIjf5rqphBG98uMfBEsdwiSUPSaSZKmw7A73naD7v1KCTg9qOEt93+oa9w270DmvZpr2+77qKfmfCQGsc4G1gPlqif93ptf7N7g11rEib6boMJgWVcuquqEF7XCCN4BmR1XoWVZlTxFIPpmQdeYO4I2KjxuCZVbsQQsXUwFfA1DUw/vNJ95l4Phz6oIszaMLmTH/gryx39x+6fMAeJRuZ4vh0+SzHavPm4lrXgcNSm4OgzYgz8wjO0/aSn9mY+nHHVbIH8n809xkIM5n/AGmfJYwxsSNlUZfVndVLzJkonBVIKDaZbf4WtdX2HpmBa/es9lJJgz3ytHQdeBAjfn3IJAyL/EX8uilo0uJ0m/l4fmnMpcWnj56/NHuYAJEzGlvggCxNhDbn5BBcZIi6NeyTp1m9t79E17Ijb16+CARjZN/z01SexHVHtpW1nr+677CfUIKzsNlTaIY94/i1dBuxmo7iYk+C2GpEerKsyFnG6pXMaljLfhaYJ8SPgi6D/ecOR07/ANkBGIdtoVBSeCdEuKcYNpUOGcgM4iTqmVWcSUN33TOPwIQLiX8LD3R4lOwsn73usGgO/U/RCV6t2tjUyesaI7DUC4Eu1vEaBBKzEUPaNHG0anURIjXzQuEydj2F7jxuqHjc4wZn7o7gICnpZWALAdZ1T24MCzCW92nloghbl7qf3HEDlJjyQONzQ0iG1hwzo78J8dij8bizRjiMg7rJ9t8yZVphg1JFvzQVn+omVtDBiKcAmJI3HXmvO31JCu8yzaoafsHmQ02VA4oIypsNqoERhhdBqcvfHCBvqVocIYN7eFlnsoZAn81qsvocWg8UFtgG26C/KVM6+9xy13Ucxba3UfupaFCTO3rw3QPbYcykq0LbHoLImlTI1g+GqVjSgp3vIE7DXcjvUP2x/P15ojEgFzi2AR7vS5m/kFB7R39Hl+iC8yZvBhqI34Gz3kSfiUMHxiI2cDPeL3VjWsANAAP2QXDL2u5A+ZtdBLWqJGA96ZiHGdLfKN0/Dj162QOxLtgYQ7XbTf4p2Ledv3UNN1r7erlATQaC8uP4fohn9o2+3ZRo3cSeIEOADQCSZ5pajnHiDR80LleTcFU1nEFxEADQAkEnqbINZha/FOnd+ZU5F5VPl9IurPfxODQA2Nibkk+YVne6DM9tK8Fg2mV53mzv+Jp8iPBbztS478lgcxIJY4/9NwPhofyQUGbu/jVP7oQDipcXV4nud/MSfMqNwQRozCBBhG4MEkAaoNJkreMgDXnyHVbWi7gbA7v19clRZJh/ZtiLxc8/0V6w6RfnvsgMwrZ629WVjREDSOmqGwTARZHsYQgZHJR4kloRMQgca6TEyN7bCLIKxzpMSDBnrf6WUvsxzHmPom1gAZt1I17p9bqP2ref/qg0OIdPhdA03XdyH5ymYPFe0pseNHNBPiApKLPvb9yBrTJgyEeGwOqHw7BPdoURUfGnJBX4s3TJkAevX0UlW83sdP3TYvblz0QLTfLj0JH7otrvJC4enc9+6JcLHx80FhlFOGyfxEk+u4BE4i1wm4QQ1sclJX0QYXtm+7ZOm3Oe5YTHullXqJC9C7UUAGOJ12715pmb4nXSCgoReFLXF1A0Em1yi6zI2QCK3yamAZOvyVSjsurQRKDc4B8gAandX+GGmmvnIWSyqrMTNu9a7AkTYcvUILnDtOoRAUGF0U5egbWd65qtqVoDnEN1tpoD9fkkzDHtYCSf1Wc9/FPDW2pj8QnXUx4ygKqYs1HEMb5aTt67k3/aqvNWLWtpANYO86lEfaW+pQB5HU9m6ph3/g95m0scZ+BkeSusGLHvVTn+CcYq0/8AmsuBs4HVp7wiez2PbWpcbedwdWncEbFBatAAQr3HqJ+CIquO09eSjNKbx380Aztfn4qQ0785U5ojl+ye2kAggYyEuMPBTe7+VpPkJU4Z8/FNrUeNpadCIPcdUBGR4r2tClUGjmNd5gFHvCrcCRSaGgQ0CGgbAWCnq4snQePrw80FVn9GRHr1dYWt2faXF1UzvwC2nM+BEc7bytxmDp0vr49PEEjvAVNUok+fyi5/wPmgyePDabeFjGsEaC1xY36mY6CVk8U+5K9BzbLwWwfGY5EXPSD4g8wsDmGGLXEIAHFSUHwVEVwQbLIKg+XfdbbAOEAjXReaZFXgiV6LkkkDS+nrkg0VB9hbvuhsxxTWAyQ2BMnSymc4Ac1hO0+NdiKow1M/3nQf2/AoI6FZ+NqzcUxYRJBj8lsKZbTADbdwifRQ2T5c2lTDYAt1mV2McSeFt5+qAfG4lz3cLQQeh0nok+xv5jyVlhMKGCTr4XRE9f8AIIDMUBN1X5NgmsqVnNBAqcLiNpEifG3kjsSN99VDhakVCOY+IQWLRy9erpxaow7kpGOsg6p3Js6BPfpKRjCe4b+vLwQNJ5fskcNfXr10U7mWso+FAlNtiFHWpGLH119fJTMapjcT4IKmpSt152nn+vgUNUF9h4W1P5kjucrKt1I1n8/r5lD+xJMCw5n4QO7nyQUOZAAe+YGkfiIPCNNZFvFoKyeZ5RVrGzRTbNuIe8Z6fhXoZwDQ+TLnEakz4Hkm59RbTZ7TlryO1xvqg8bzLIqlKSYMa7eU6+CqiFp87zc1D3Seg6Doqqrl1Q0vauHC38M6kc45II8tqEOEL1Xs49oYOccvNeSYWpwmVtsnzccPWIv4aINF2lzoUabnCOL8PU7Qg+yWT8FM1qv/ADH+8Z1vca6ITJ8H9rrCs8fwqRIY03DnjVx5gbdVsHUi7S1/kgFFUuPQjVEYXBxNtd9/WikbRge9r8k9tUAeSBr6RHcdOiF+wnmPP9EUK0m3lPl8vgm/aT/J8vqg/9k=">
            <a:hlinkClick r:id="rId2"/>
          </p:cNvPr>
          <p:cNvSpPr>
            <a:spLocks noChangeAspect="1" noChangeArrowheads="1"/>
          </p:cNvSpPr>
          <p:nvPr/>
        </p:nvSpPr>
        <p:spPr bwMode="auto">
          <a:xfrm>
            <a:off x="212725" y="-2408238"/>
            <a:ext cx="3638550" cy="5334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6" descr="data:image/jpeg;base64,/9j/4AAQSkZJRgABAQAAAQABAAD/2wCEAAkGBxQTEhQUExQVFRUXFxgYFxgXFxQXFxYXFxgXGBcXFxcYHCggGBwlHBQUITEhJSksLi4uGB8zODMsNygtLisBCgoKBQUFDgUFDisZExkrKysrKysrKysrKysrKysrKysrKysrKysrKysrKysrKysrKysrKysrKysrKysrKysrK//AABEIARAAuQMBIgACEQEDEQH/xAAbAAABBQEBAAAAAAAAAAAAAAAEAQIDBQYAB//EAD4QAAEDAgQDBQUGBQIHAAAAAAEAAhEDIQQFMUESUWEGcYGR8BMiobHRFDJCweHxI1JicqIHFSQzQ1OCstL/xAAUAQEAAAAAAAAAAAAAAAAAAAAA/8QAFBEBAAAAAAAAAAAAAAAAAAAAAP/aAAwDAQACEQMRAD8AxVVyjLk+ooyEDCU0p8JpQdKaU+FwCBkpJUnCmkIGkpC5c5NQc56aCkOkqP2zRqUEkpS5DPxbBumHHN6oCiUxyH+3N6+SkFQHQoGkpj08pjkDCUwuSlMKBCV0pCmlBI1ym40MCnyg0r1GSnPTECFcuJXBA9qUJkpUCOKjLoT32BJ0CiwVB1ZxE8LbiTv6ugjqVgOp6KenhnuaXRwiYnysOt/UKywuXYenUA4i8yf/AIbHMlxciM+z2m0CjTAiTxGLayY57eEIMniKDtACY3vHh4IKqSLEI/HZw59hZoJgfmeajo1mAS5vE46D90AABJTn0o1RlbBEjiEdwvHQnmq6o2NUHFIHEaJspJQG0cXNneaIcqqVNQrxY6ICikSkpJQNKaU4ppQNTpTU5Bo6huoiUtR10woJAVwKRqRyBQuLkkoTMKvC3vsgjdX43iZ4Ry6KxdWkcItER1MfQlC9ncPJLj3d8ra5f2c3cL2ugxtSu5oLoud+psPmT4KnqySfWkfovQsyyWGmRo5ZbEYKDAG5QUjKRU4oxcq0+xdNJQdfDnkbIA69c87bBDG6LOFdyTX0SBp3IBCxMIRBCY4IIEqUhIgJoVdipUE0otrpCB0pCUi4oEKcmpyC7cU2VzymgoJmlISmgpUChVWZVJdHJWyp8R986+CDff6c5UHtLnNMTa4MnovTcPhQLclTdjMuFLD0m78IJ/uddaimxABisua4aLJ1uzM1ZLba9NV6B7NN9iOSDGUuzDbyPztzQ9fsswDSdR5rcOYEHWpjafgg8/xnZ1jBAuSs9jMpEm2/wXpGZ0hG91kMxaQ7mJ7vWiDEY7LoJgQqeoy62uYiQT8OSx+K+8QgGqNUSKcBCGIQNU+HdsoFJSN0BKQlIuQcnSmJyC6qJgTnJgKCUJQU1pSygfKFw1HirtAEy9o8zdEpcsb/AMTRJ3e3bqEHumXs90eCsmKtwT4AR7KnRARC4Jll0IOJH7IXE93yRTnQhMSZsCgpsya4tsB5/os5jmki7Wnxv8lo8zrEAif8Vmcwqy0zfwg/BBk8yiSCOE7fus9iWCenOFfY5xc4NJkHSdiNiVSY18Hh5SPFABimjYyg3FS1SoSgRKzVIlZqgJXLkiDk5NTkFw5MT3BMcgcCnhRtUoQOU+FMVKR5Paf8goAU5tWCDyI+aD2vLXlwVnTpledZT20awgvsCPJbnKM7o1wOB7SdYBugsoShidxJA5A1zEHiWkforA1QBcgLHdpO3GGpcTW1A5w2H1QPx7AASbd5/NYzPMaafvXgnXbzVPmWdYjGH3WvLb6AwhGYiowFlRruE2LXC3hy70DxVu4k6mxQ+NoB0cz890JWPASAZbqOinc6WkoKOvShDqwxSAcgansanMCPywDjLToQUAqRdKRAqVNTpQXRUZTnlMQOCUFIEiCQJXXBTQU5qDeOwpFKgxlJlTjAE1I4WyN9z4clQdqsN9kxHC0MDmsbUmmX0ieJ3DDBJBI10+S3eCw5dRpbEBpHgEfj8mpYjh9u1ry2wIkOjkSDcdEAvY3M6tXDse4uc0/zgB1iRqLHTotMHbqtwuXtpj3RwtaIaNgBsAn417vYmLGEFfmJNYuZ7ThEGY1A0WWwvZSi6rFGkanDrUqfdnoNI8+5Tdk8U44uoH/iBj5LZUKJpn3TAvYyRdB5bn3aZ9B7qQpANa5zA5rm3LIDrBoi5GqDpZiKh4KrYc4SDHMSAeq2HazslSrVDWPCCbuDZAcebhz7lk6mDPtgQCWtNzECNIHwQQ/7NxTG2nVB1sGWgA2WxOIFIQ7cWMATKz2bYhpJIQZjHsuq1wurLHVZQLWSe9A/CMDjBRWJoOpFj9iCAfCEIxha+BqCjM5xRcGMJ+5PmUAS5IClQclSJUFsSuXOXSgdKRNCVA9pSgqOU5pQez5GeKjTI3a0/AK9o04Cy/ZGtOHpf2N+S09OpZBDjaug5qv7QYrgpEdEc/3n20b81TdsHxT8EFLgaQJa9tzut3hH8VNp1svK8txlSmOMCWmZ8F6V2axzK1Brm9xHI2sgkxWFa4fdb4qnOVNaZI+i0OIbCpsZiICDI9o2G8C3X8uS88x1UhxXpude8D3Ly7Nmw4oAKjpXUzBCSERl/D7VofpogNdhmBjWNMvcRLjt3KqxA94g7WVhjarWO90zGiq2OJJQOASpXCNU1AqcmrkFwQmpXpiB6bxJCUxBI0SYFz0W87Ndgy8B+JloNxTGv/kdu5F9h+y3sgK9YfxD9xp/CDuevyW9p80FRhcG2k7ha3haAIHRHtqWK7GNuHeCGqT4ICcDXAJnmqDtxmjAOEnUQN5/VWlGmCV2JyWnUdLgJG+/mgweX4xtWm6mGuaQYbI+/PILadkMAcPS4XGXOJcfHa6ccuZSIMCBppunurwRHM/HmguazrKhzGnY/PkrA4vibG8WQRdxgg2cNuaDMY0FrTA003XnOd3efPzXpmajUdO5eaZm2Xk7H9EFYFE7VTFMa2UHNYpcPQtPPRWdHLuGkHusX/dG/CNT4p1Sh8AgEpFrxwOsRoUJXoFhg+exReIoHUIzD0xVaWu89wdkFIlU2JwxYYPnzUKC3co3FSPUTigat32E7McUYmsJbrTadz/MRy5LN9lsnOJrtafuD3nn+kbd50Xs9OkGtAAAA0jYcoQMNvmpqZlDvdP6Kam6EBGIZLOHc6eCBDxw31RVMklC5hS4XAj7rrEf1c/XJABUrVabhwgOB52jxCObmwiXU3h3ICfiEjnwmuxQGrRKAHOM1HDdr2g8mlVlPO3PdDKVQ31gAcvxFaB72ugkD5pjaAEmAgXDOJboQY+PgYS4gBh4jMxJQn2zgf8ATTVD9o8yaGAjceVkFVnL+JxM2WBzpoaYWoZjQRPKfNY3Na/G8xzQVxC0HZzJBUBq1fdoM+8d3nam3mTujuyfY9+IHtap9nh23c82LgNQyduunej88xrahFKkOChTtTaN+p5koKnM8UatSYgaNaNA0aQozTspjQ39fqnMZ73h6jn+qCB+HnXREYLLSDaxNyDt0VhgcADfltpJR1AwbR+u/wCaDPYzDBwII01lVn+0jmfMLa4/BggPaJI1HTnCq+LoPJBmqhUcpSVZ9mcqOIxDWR7oPE/+0a+enig9B7BZUKVAOI9+pD3dG/gHkZ8VqaptCGwLbFwsJgW2baB8U+u4/RBGIlS+0nZQtMommzRBPhzZdi6XtGEaHboRcKGpV4VNQegDxOVPcBwv+Chqdm6jwJrOB/pAHzRGMzB1J2ktP3T8wmYbtKOPhqNLBB94xE8kFTjcoxlITTe2qB+FwgnxCqaXaJ7OL7RTdT5CD89F6Rh8Ux491wd3EFA5/lba1JzS0EEHZB53iO0tNwlsTOmnJUWe5xxgNB3VBXyqoKz6bQ4lriIAJKusu7I1XQ6qeActXfQII2ufUDaNFpe87NG+55AdVtOzH+nTGRVxZD3C/sx9wf3H8Xdp3qw7MUKVAcLGgczue87oHtn2p4v4FF1v+oRv/R9UEPavPhW/g0LUm8rB8aR/SFnaVGTG67DCdJ9furTB0Rrp12ugCdhrR5p7cGSYnle4sd+/6q2bRGg39eXrZF0qTWgCBJ15z3FBBToAANtAgBSVMBBlsafqpI02gyiK1S0QZ3/dBWBxHUC10z2FPkP8fop3M1nvUfEf+2g83IXpnYPLhSwhqke/VuP7RIb+Z8V53gcI6rUbTaCS4gD8yvbm0AxtOm0WAaPAQgno0+FoHIBCvq307kZX0sq/fl+SCSkJPyRbbKGmIjf5rqphBG98uMfBEsdwiSUPSaSZKmw7A73naD7v1KCTg9qOEt93+oa9w270DmvZpr2+77qKfmfCQGsc4G1gPlqif93ptf7N7g11rEib6boMJgWVcuquqEF7XCCN4BmR1XoWVZlTxFIPpmQdeYO4I2KjxuCZVbsQQsXUwFfA1DUw/vNJ95l4Phz6oIszaMLmTH/gryx39x+6fMAeJRuZ4vh0+SzHavPm4lrXgcNSm4OgzYgz8wjO0/aSn9mY+nHHVbIH8n809xkIM5n/AGmfJYwxsSNlUZfVndVLzJkonBVIKDaZbf4WtdX2HpmBa/es9lJJgz3ytHQdeBAjfn3IJAyL/EX8uilo0uJ0m/l4fmnMpcWnj56/NHuYAJEzGlvggCxNhDbn5BBcZIi6NeyTp1m9t79E17Ijb16+CARjZN/z01SexHVHtpW1nr+677CfUIKzsNlTaIY94/i1dBuxmo7iYk+C2GpEerKsyFnG6pXMaljLfhaYJ8SPgi6D/ecOR07/ANkBGIdtoVBSeCdEuKcYNpUOGcgM4iTqmVWcSUN33TOPwIQLiX8LD3R4lOwsn73usGgO/U/RCV6t2tjUyesaI7DUC4Eu1vEaBBKzEUPaNHG0anURIjXzQuEydj2F7jxuqHjc4wZn7o7gICnpZWALAdZ1T24MCzCW92nloghbl7qf3HEDlJjyQONzQ0iG1hwzo78J8dij8bizRjiMg7rJ9t8yZVphg1JFvzQVn+omVtDBiKcAmJI3HXmvO31JCu8yzaoafsHmQ02VA4oIypsNqoERhhdBqcvfHCBvqVocIYN7eFlnsoZAn81qsvocWg8UFtgG26C/KVM6+9xy13Ucxba3UfupaFCTO3rw3QPbYcykq0LbHoLImlTI1g+GqVjSgp3vIE7DXcjvUP2x/P15ojEgFzi2AR7vS5m/kFB7R39Hl+iC8yZvBhqI34Gz3kSfiUMHxiI2cDPeL3VjWsANAAP2QXDL2u5A+ZtdBLWqJGA96ZiHGdLfKN0/Dj162QOxLtgYQ7XbTf4p2Ledv3UNN1r7erlATQaC8uP4fohn9o2+3ZRo3cSeIEOADQCSZ5pajnHiDR80LleTcFU1nEFxEADQAkEnqbINZha/FOnd+ZU5F5VPl9IurPfxODQA2Nibkk+YVne6DM9tK8Fg2mV53mzv+Jp8iPBbztS478lgcxIJY4/9NwPhofyQUGbu/jVP7oQDipcXV4nud/MSfMqNwQRozCBBhG4MEkAaoNJkreMgDXnyHVbWi7gbA7v19clRZJh/ZtiLxc8/0V6w6RfnvsgMwrZ629WVjREDSOmqGwTARZHsYQgZHJR4kloRMQgca6TEyN7bCLIKxzpMSDBnrf6WUvsxzHmPom1gAZt1I17p9bqP2ref/qg0OIdPhdA03XdyH5ymYPFe0pseNHNBPiApKLPvb9yBrTJgyEeGwOqHw7BPdoURUfGnJBX4s3TJkAevX0UlW83sdP3TYvblz0QLTfLj0JH7otrvJC4enc9+6JcLHx80FhlFOGyfxEk+u4BE4i1wm4QQ1sclJX0QYXtm+7ZOm3Oe5YTHullXqJC9C7UUAGOJ12715pmb4nXSCgoReFLXF1A0Em1yi6zI2QCK3yamAZOvyVSjsurQRKDc4B8gAandX+GGmmvnIWSyqrMTNu9a7AkTYcvUILnDtOoRAUGF0U5egbWd65qtqVoDnEN1tpoD9fkkzDHtYCSf1Wc9/FPDW2pj8QnXUx4ygKqYs1HEMb5aTt67k3/aqvNWLWtpANYO86lEfaW+pQB5HU9m6ph3/g95m0scZ+BkeSusGLHvVTn+CcYq0/8AmsuBs4HVp7wiez2PbWpcbedwdWncEbFBatAAQr3HqJ+CIquO09eSjNKbx380Aztfn4qQ0785U5ojl+ye2kAggYyEuMPBTe7+VpPkJU4Z8/FNrUeNpadCIPcdUBGR4r2tClUGjmNd5gFHvCrcCRSaGgQ0CGgbAWCnq4snQePrw80FVn9GRHr1dYWt2faXF1UzvwC2nM+BEc7bytxmDp0vr49PEEjvAVNUok+fyi5/wPmgyePDabeFjGsEaC1xY36mY6CVk8U+5K9BzbLwWwfGY5EXPSD4g8wsDmGGLXEIAHFSUHwVEVwQbLIKg+XfdbbAOEAjXReaZFXgiV6LkkkDS+nrkg0VB9hbvuhsxxTWAyQ2BMnSymc4Ac1hO0+NdiKow1M/3nQf2/AoI6FZ+NqzcUxYRJBj8lsKZbTADbdwifRQ2T5c2lTDYAt1mV2McSeFt5+qAfG4lz3cLQQeh0nok+xv5jyVlhMKGCTr4XRE9f8AIIDMUBN1X5NgmsqVnNBAqcLiNpEifG3kjsSN99VDhakVCOY+IQWLRy9erpxaow7kpGOsg6p3Js6BPfpKRjCe4b+vLwQNJ5fskcNfXr10U7mWso+FAlNtiFHWpGLH119fJTMapjcT4IKmpSt152nn+vgUNUF9h4W1P5kjucrKt1I1n8/r5lD+xJMCw5n4QO7nyQUOZAAe+YGkfiIPCNNZFvFoKyeZ5RVrGzRTbNuIe8Z6fhXoZwDQ+TLnEakz4Hkm59RbTZ7TlryO1xvqg8bzLIqlKSYMa7eU6+CqiFp87zc1D3Seg6Doqqrl1Q0vauHC38M6kc45II8tqEOEL1Xs49oYOccvNeSYWpwmVtsnzccPWIv4aINF2lzoUabnCOL8PU7Qg+yWT8FM1qv/ADH+8Z1vca6ITJ8H9rrCs8fwqRIY03DnjVx5gbdVsHUi7S1/kgFFUuPQjVEYXBxNtd9/WikbRge9r8k9tUAeSBr6RHcdOiF+wnmPP9EUK0m3lPl8vgm/aT/J8vqg/9k=">
            <a:hlinkClick r:id="rId2"/>
          </p:cNvPr>
          <p:cNvSpPr>
            <a:spLocks noChangeAspect="1" noChangeArrowheads="1"/>
          </p:cNvSpPr>
          <p:nvPr/>
        </p:nvSpPr>
        <p:spPr bwMode="auto">
          <a:xfrm>
            <a:off x="365125" y="-2255838"/>
            <a:ext cx="3638550" cy="5334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8" descr="data:image/jpeg;base64,/9j/4AAQSkZJRgABAQAAAQABAAD/2wCEAAkGBxQTEhQUExQVFRUXFxgYFxgXFxQXFxYXFxgXGBcXFxcYHCggGBwlHBQUITEhJSksLi4uGB8zODMsNygtLisBCgoKBQUFDgUFDisZExkrKysrKysrKysrKysrKysrKysrKysrKysrKysrKysrKysrKysrKysrKysrKysrKysrK//AABEIARAAuQMBIgACEQEDEQH/xAAbAAABBQEBAAAAAAAAAAAAAAAEAQIDBQYAB//EAD4QAAEDAgQDBQUGBQIHAAAAAAEAAhEDIQQFMUESUWEGcYGR8BMiobHRFDJCweHxI1JicqIHFSQzQ1OCstL/xAAUAQEAAAAAAAAAAAAAAAAAAAAA/8QAFBEBAAAAAAAAAAAAAAAAAAAAAP/aAAwDAQACEQMRAD8AxVVyjLk+ooyEDCU0p8JpQdKaU+FwCBkpJUnCmkIGkpC5c5NQc56aCkOkqP2zRqUEkpS5DPxbBumHHN6oCiUxyH+3N6+SkFQHQoGkpj08pjkDCUwuSlMKBCV0pCmlBI1ym40MCnyg0r1GSnPTECFcuJXBA9qUJkpUCOKjLoT32BJ0CiwVB1ZxE8LbiTv6ugjqVgOp6KenhnuaXRwiYnysOt/UKywuXYenUA4i8yf/AIbHMlxciM+z2m0CjTAiTxGLayY57eEIMniKDtACY3vHh4IKqSLEI/HZw59hZoJgfmeajo1mAS5vE46D90AABJTn0o1RlbBEjiEdwvHQnmq6o2NUHFIHEaJspJQG0cXNneaIcqqVNQrxY6ICikSkpJQNKaU4ppQNTpTU5Bo6huoiUtR10woJAVwKRqRyBQuLkkoTMKvC3vsgjdX43iZ4Ry6KxdWkcItER1MfQlC9ncPJLj3d8ra5f2c3cL2ugxtSu5oLoud+psPmT4KnqySfWkfovQsyyWGmRo5ZbEYKDAG5QUjKRU4oxcq0+xdNJQdfDnkbIA69c87bBDG6LOFdyTX0SBp3IBCxMIRBCY4IIEqUhIgJoVdipUE0otrpCB0pCUi4oEKcmpyC7cU2VzymgoJmlISmgpUChVWZVJdHJWyp8R986+CDff6c5UHtLnNMTa4MnovTcPhQLclTdjMuFLD0m78IJ/uddaimxABisua4aLJ1uzM1ZLba9NV6B7NN9iOSDGUuzDbyPztzQ9fsswDSdR5rcOYEHWpjafgg8/xnZ1jBAuSs9jMpEm2/wXpGZ0hG91kMxaQ7mJ7vWiDEY7LoJgQqeoy62uYiQT8OSx+K+8QgGqNUSKcBCGIQNU+HdsoFJSN0BKQlIuQcnSmJyC6qJgTnJgKCUJQU1pSygfKFw1HirtAEy9o8zdEpcsb/AMTRJ3e3bqEHumXs90eCsmKtwT4AR7KnRARC4Jll0IOJH7IXE93yRTnQhMSZsCgpsya4tsB5/os5jmki7Wnxv8lo8zrEAif8Vmcwqy0zfwg/BBk8yiSCOE7fus9iWCenOFfY5xc4NJkHSdiNiVSY18Hh5SPFABimjYyg3FS1SoSgRKzVIlZqgJXLkiDk5NTkFw5MT3BMcgcCnhRtUoQOU+FMVKR5Paf8goAU5tWCDyI+aD2vLXlwVnTpledZT20awgvsCPJbnKM7o1wOB7SdYBugsoShidxJA5A1zEHiWkforA1QBcgLHdpO3GGpcTW1A5w2H1QPx7AASbd5/NYzPMaafvXgnXbzVPmWdYjGH3WvLb6AwhGYiowFlRruE2LXC3hy70DxVu4k6mxQ+NoB0cz890JWPASAZbqOinc6WkoKOvShDqwxSAcgansanMCPywDjLToQUAqRdKRAqVNTpQXRUZTnlMQOCUFIEiCQJXXBTQU5qDeOwpFKgxlJlTjAE1I4WyN9z4clQdqsN9kxHC0MDmsbUmmX0ieJ3DDBJBI10+S3eCw5dRpbEBpHgEfj8mpYjh9u1ry2wIkOjkSDcdEAvY3M6tXDse4uc0/zgB1iRqLHTotMHbqtwuXtpj3RwtaIaNgBsAn417vYmLGEFfmJNYuZ7ThEGY1A0WWwvZSi6rFGkanDrUqfdnoNI8+5Tdk8U44uoH/iBj5LZUKJpn3TAvYyRdB5bn3aZ9B7qQpANa5zA5rm3LIDrBoi5GqDpZiKh4KrYc4SDHMSAeq2HazslSrVDWPCCbuDZAcebhz7lk6mDPtgQCWtNzECNIHwQQ/7NxTG2nVB1sGWgA2WxOIFIQ7cWMATKz2bYhpJIQZjHsuq1wurLHVZQLWSe9A/CMDjBRWJoOpFj9iCAfCEIxha+BqCjM5xRcGMJ+5PmUAS5IClQclSJUFsSuXOXSgdKRNCVA9pSgqOU5pQez5GeKjTI3a0/AK9o04Cy/ZGtOHpf2N+S09OpZBDjaug5qv7QYrgpEdEc/3n20b81TdsHxT8EFLgaQJa9tzut3hH8VNp1svK8txlSmOMCWmZ8F6V2axzK1Brm9xHI2sgkxWFa4fdb4qnOVNaZI+i0OIbCpsZiICDI9o2G8C3X8uS88x1UhxXpude8D3Ly7Nmw4oAKjpXUzBCSERl/D7VofpogNdhmBjWNMvcRLjt3KqxA94g7WVhjarWO90zGiq2OJJQOASpXCNU1AqcmrkFwQmpXpiB6bxJCUxBI0SYFz0W87Ndgy8B+JloNxTGv/kdu5F9h+y3sgK9YfxD9xp/CDuevyW9p80FRhcG2k7ha3haAIHRHtqWK7GNuHeCGqT4ICcDXAJnmqDtxmjAOEnUQN5/VWlGmCV2JyWnUdLgJG+/mgweX4xtWm6mGuaQYbI+/PILadkMAcPS4XGXOJcfHa6ccuZSIMCBppunurwRHM/HmguazrKhzGnY/PkrA4vibG8WQRdxgg2cNuaDMY0FrTA003XnOd3efPzXpmajUdO5eaZm2Xk7H9EFYFE7VTFMa2UHNYpcPQtPPRWdHLuGkHusX/dG/CNT4p1Sh8AgEpFrxwOsRoUJXoFhg+exReIoHUIzD0xVaWu89wdkFIlU2JwxYYPnzUKC3co3FSPUTigat32E7McUYmsJbrTadz/MRy5LN9lsnOJrtafuD3nn+kbd50Xs9OkGtAAAA0jYcoQMNvmpqZlDvdP6Kam6EBGIZLOHc6eCBDxw31RVMklC5hS4XAj7rrEf1c/XJABUrVabhwgOB52jxCObmwiXU3h3ICfiEjnwmuxQGrRKAHOM1HDdr2g8mlVlPO3PdDKVQ31gAcvxFaB72ugkD5pjaAEmAgXDOJboQY+PgYS4gBh4jMxJQn2zgf8ATTVD9o8yaGAjceVkFVnL+JxM2WBzpoaYWoZjQRPKfNY3Na/G8xzQVxC0HZzJBUBq1fdoM+8d3nam3mTujuyfY9+IHtap9nh23c82LgNQyduunej88xrahFKkOChTtTaN+p5koKnM8UatSYgaNaNA0aQozTspjQ39fqnMZ73h6jn+qCB+HnXREYLLSDaxNyDt0VhgcADfltpJR1AwbR+u/wCaDPYzDBwII01lVn+0jmfMLa4/BggPaJI1HTnCq+LoPJBmqhUcpSVZ9mcqOIxDWR7oPE/+0a+enig9B7BZUKVAOI9+pD3dG/gHkZ8VqaptCGwLbFwsJgW2baB8U+u4/RBGIlS+0nZQtMommzRBPhzZdi6XtGEaHboRcKGpV4VNQegDxOVPcBwv+Chqdm6jwJrOB/pAHzRGMzB1J2ktP3T8wmYbtKOPhqNLBB94xE8kFTjcoxlITTe2qB+FwgnxCqaXaJ7OL7RTdT5CD89F6Rh8Ux491wd3EFA5/lba1JzS0EEHZB53iO0tNwlsTOmnJUWe5xxgNB3VBXyqoKz6bQ4lriIAJKusu7I1XQ6qeActXfQII2ufUDaNFpe87NG+55AdVtOzH+nTGRVxZD3C/sx9wf3H8Xdp3qw7MUKVAcLGgczue87oHtn2p4v4FF1v+oRv/R9UEPavPhW/g0LUm8rB8aR/SFnaVGTG67DCdJ9furTB0Rrp12ugCdhrR5p7cGSYnle4sd+/6q2bRGg39eXrZF0qTWgCBJ15z3FBBToAANtAgBSVMBBlsafqpI02gyiK1S0QZ3/dBWBxHUC10z2FPkP8fop3M1nvUfEf+2g83IXpnYPLhSwhqke/VuP7RIb+Z8V53gcI6rUbTaCS4gD8yvbm0AxtOm0WAaPAQgno0+FoHIBCvq307kZX0sq/fl+SCSkJPyRbbKGmIjf5rqphBG98uMfBEsdwiSUPSaSZKmw7A73naD7v1KCTg9qOEt93+oa9w270DmvZpr2+77qKfmfCQGsc4G1gPlqif93ptf7N7g11rEib6boMJgWVcuquqEF7XCCN4BmR1XoWVZlTxFIPpmQdeYO4I2KjxuCZVbsQQsXUwFfA1DUw/vNJ95l4Phz6oIszaMLmTH/gryx39x+6fMAeJRuZ4vh0+SzHavPm4lrXgcNSm4OgzYgz8wjO0/aSn9mY+nHHVbIH8n809xkIM5n/AGmfJYwxsSNlUZfVndVLzJkonBVIKDaZbf4WtdX2HpmBa/es9lJJgz3ytHQdeBAjfn3IJAyL/EX8uilo0uJ0m/l4fmnMpcWnj56/NHuYAJEzGlvggCxNhDbn5BBcZIi6NeyTp1m9t79E17Ijb16+CARjZN/z01SexHVHtpW1nr+677CfUIKzsNlTaIY94/i1dBuxmo7iYk+C2GpEerKsyFnG6pXMaljLfhaYJ8SPgi6D/ecOR07/ANkBGIdtoVBSeCdEuKcYNpUOGcgM4iTqmVWcSUN33TOPwIQLiX8LD3R4lOwsn73usGgO/U/RCV6t2tjUyesaI7DUC4Eu1vEaBBKzEUPaNHG0anURIjXzQuEydj2F7jxuqHjc4wZn7o7gICnpZWALAdZ1T24MCzCW92nloghbl7qf3HEDlJjyQONzQ0iG1hwzo78J8dij8bizRjiMg7rJ9t8yZVphg1JFvzQVn+omVtDBiKcAmJI3HXmvO31JCu8yzaoafsHmQ02VA4oIypsNqoERhhdBqcvfHCBvqVocIYN7eFlnsoZAn81qsvocWg8UFtgG26C/KVM6+9xy13Ucxba3UfupaFCTO3rw3QPbYcykq0LbHoLImlTI1g+GqVjSgp3vIE7DXcjvUP2x/P15ojEgFzi2AR7vS5m/kFB7R39Hl+iC8yZvBhqI34Gz3kSfiUMHxiI2cDPeL3VjWsANAAP2QXDL2u5A+ZtdBLWqJGA96ZiHGdLfKN0/Dj162QOxLtgYQ7XbTf4p2Ledv3UNN1r7erlATQaC8uP4fohn9o2+3ZRo3cSeIEOADQCSZ5pajnHiDR80LleTcFU1nEFxEADQAkEnqbINZha/FOnd+ZU5F5VPl9IurPfxODQA2Nibkk+YVne6DM9tK8Fg2mV53mzv+Jp8iPBbztS478lgcxIJY4/9NwPhofyQUGbu/jVP7oQDipcXV4nud/MSfMqNwQRozCBBhG4MEkAaoNJkreMgDXnyHVbWi7gbA7v19clRZJh/ZtiLxc8/0V6w6RfnvsgMwrZ629WVjREDSOmqGwTARZHsYQgZHJR4kloRMQgca6TEyN7bCLIKxzpMSDBnrf6WUvsxzHmPom1gAZt1I17p9bqP2ref/qg0OIdPhdA03XdyH5ymYPFe0pseNHNBPiApKLPvb9yBrTJgyEeGwOqHw7BPdoURUfGnJBX4s3TJkAevX0UlW83sdP3TYvblz0QLTfLj0JH7otrvJC4enc9+6JcLHx80FhlFOGyfxEk+u4BE4i1wm4QQ1sclJX0QYXtm+7ZOm3Oe5YTHullXqJC9C7UUAGOJ12715pmb4nXSCgoReFLXF1A0Em1yi6zI2QCK3yamAZOvyVSjsurQRKDc4B8gAandX+GGmmvnIWSyqrMTNu9a7AkTYcvUILnDtOoRAUGF0U5egbWd65qtqVoDnEN1tpoD9fkkzDHtYCSf1Wc9/FPDW2pj8QnXUx4ygKqYs1HEMb5aTt67k3/aqvNWLWtpANYO86lEfaW+pQB5HU9m6ph3/g95m0scZ+BkeSusGLHvVTn+CcYq0/8AmsuBs4HVp7wiez2PbWpcbedwdWncEbFBatAAQr3HqJ+CIquO09eSjNKbx380Aztfn4qQ0785U5ojl+ye2kAggYyEuMPBTe7+VpPkJU4Z8/FNrUeNpadCIPcdUBGR4r2tClUGjmNd5gFHvCrcCRSaGgQ0CGgbAWCnq4snQePrw80FVn9GRHr1dYWt2faXF1UzvwC2nM+BEc7bytxmDp0vr49PEEjvAVNUok+fyi5/wPmgyePDabeFjGsEaC1xY36mY6CVk8U+5K9BzbLwWwfGY5EXPSD4g8wsDmGGLXEIAHFSUHwVEVwQbLIKg+XfdbbAOEAjXReaZFXgiV6LkkkDS+nrkg0VB9hbvuhsxxTWAyQ2BMnSymc4Ac1hO0+NdiKow1M/3nQf2/AoI6FZ+NqzcUxYRJBj8lsKZbTADbdwifRQ2T5c2lTDYAt1mV2McSeFt5+qAfG4lz3cLQQeh0nok+xv5jyVlhMKGCTr4XRE9f8AIIDMUBN1X5NgmsqVnNBAqcLiNpEifG3kjsSN99VDhakVCOY+IQWLRy9erpxaow7kpGOsg6p3Js6BPfpKRjCe4b+vLwQNJ5fskcNfXr10U7mWso+FAlNtiFHWpGLH119fJTMapjcT4IKmpSt152nn+vgUNUF9h4W1P5kjucrKt1I1n8/r5lD+xJMCw5n4QO7nyQUOZAAe+YGkfiIPCNNZFvFoKyeZ5RVrGzRTbNuIe8Z6fhXoZwDQ+TLnEakz4Hkm59RbTZ7TlryO1xvqg8bzLIqlKSYMa7eU6+CqiFp87zc1D3Seg6Doqqrl1Q0vauHC38M6kc45II8tqEOEL1Xs49oYOccvNeSYWpwmVtsnzccPWIv4aINF2lzoUabnCOL8PU7Qg+yWT8FM1qv/ADH+8Z1vca6ITJ8H9rrCs8fwqRIY03DnjVx5gbdVsHUi7S1/kgFFUuPQjVEYXBxNtd9/WikbRge9r8k9tUAeSBr6RHcdOiF+wnmPP9EUK0m3lPl8vgm/aT/J8vqg/9k=">
            <a:hlinkClick r:id="rId2"/>
          </p:cNvPr>
          <p:cNvSpPr>
            <a:spLocks noChangeAspect="1" noChangeArrowheads="1"/>
          </p:cNvSpPr>
          <p:nvPr/>
        </p:nvSpPr>
        <p:spPr bwMode="auto">
          <a:xfrm>
            <a:off x="517525" y="-2103438"/>
            <a:ext cx="3638550" cy="5334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10" descr="data:image/jpeg;base64,/9j/4AAQSkZJRgABAQAAAQABAAD/2wCEAAkGBxMSEhUUEhQWFRQWGBgXGBgYGBcWFhoXFxQXFxgXFxgYHCggGBolHBUUITEhJSkrLi4uFx8zODMsNygtLiwBCgoKDg0OGhAQGywkHyQsLCwsLCwsLCwsLCwsLCwsLCwsLCwsLCwsLCwsLCwsLCwsLCwsLDY3NzcsKysrKyssK//AABEIALAAoAMBIgACEQEDEQH/xAAbAAACAgMBAAAAAAAAAAAAAAAEBQMGAQIHAP/EADgQAAEDAgUCBAUCBgICAwAAAAEAAhEDBAUSITFBUWEGInGBEzKRobFCwRQVUmLR8OHxI8IWM6L/xAAZAQEAAwEBAAAAAAAAAAAAAAADAQIEAAX/xAAmEQACAgICAgICAgMAAAAAAAAAAQIRAyESMQQTQVEiQiNhFDLw/9oADAMBAAIRAxEAPwA3FqJaA87FQ4T5nydiETevbUDGVHZWDc9VG6zbSrMNMksO44Czc9G6Ud7QkxCnFVwXqLoCJxqnFWRsUGFn3ez0IU4UXbCp+G3uED4noGAj/D7w9jQN9k0qYa6q4fEAyM2jdxnb0TuVbPJa27OY2WDVqjjkYSJ50Ti2wKo17czmh3AGu3JOwC6FSoZGF0agmI1mBoq460L3kddXx9gqSySZMIqOzcYhXkNNQARplEk9/RRursMy5zndS77afsoby1nyAkF2jo4aNmrWhh5Z5Zk7mOP7R+5VLZdUZq29Mx5hPImZ9Twhn0AB5DmInYQBPUlZ/h2sj4pDpmGjYa/qPKlqXjdv/wA7NHcrrZYFqXdTLk1edieAOgUNS/dlYA7KGnST0WL7FaTBvoZjofQJDUxJrzBBaBu46D26qyslOjpDcdpmjnkSBqJ5XPcWuPjuLnH0S0XJHymR+y8x7XdQeh3SJOXTJjkhjttdgdx0O6ZYBS27lLrhvRWbw5a+ZvbVM+tmNU5fj0Wi5t8oHoFScfcBWMdFe7qrJnouf45Vz1XEdUM9RNHjK8g6xigHsaDMStrGu9gAO3CJvKZLHRuNQl9a/GVhIk7EBUh+UEzRKlJpmmNVhLSgTWzGAjcSt/i0zCR2m0HcaKuVaH8JraZdfClV1ImdhqCf2VmOMzTeBEtA+6qvhy0fVlgkAjU7j/gq2fyZrWQNoievdXjLVMy5YJzdAF1ir/hw065f32UtpVMOI3dB+2iJw7BpkdDp77p1bYO0D7KG/wCg6iiuUaT6j+wnX0RAwxzWy6ddT7nlWu1sms90RWpgiF1asp7Eno5jcUy1xcBLtQJ46JRc0XOERHXuun1MNbr1PKTXOGNmUHsNMakUWpYtaQAwud15Hp0QFazpiSWGecxlW++sWk77egSPEHwNIIHRInZWSoQi2pceWen+EPXw+NWuzR9UTWAftAKFe5zRzPRNFAyPWtDO7sFd8GtcjZPOypNjdZKjXn5ZAd6dV1CsWwGt2A3SvYPQpxW4yMJGhOypNw36p94jupIZ0VfrGUGR/Bv8SFLky6kbfdKL3LTqdjp9U5eNNUDiFFrwHHUs1Q+NP9S2fHas0w6zqguLwA3juEpusPLasxo788QrM7HKfw26fNsFi0Iq1WZm5QPN9Nk8lfYeOdKkWjw9YCnRaIgmC7/eE4cBGqW290CPmDep0/JWaleh+qtr/c6AhUt2S18DenVAUwrHp9dFXKeKW4MNcajujJcUU25eNSGMH97i4/QKJTYcsQ7+K7oPqvPrHp90oqXVRsHOCP7WT/7LX+MB1LyPWm4FGptlPUMzUlCXUQo2XJPyvY+ONWlB311pOxG65RFhGmJLoAk6JVitrSI8hd3hsap3Trl2kwD21QmKW7YJzFx7OTKJM2Ua4tADIMfj3W91T8vXRSYhSezrHfX7qG3uQ8QdP2K0RWjO3oVFgaCd2HfqOqutnimW2ZJl8R6jhVytaxMiWnfrqtsO8tMtdrkMA9uCknpFcMfZPiYuHlxJKHeOBuUTUKYYVYgAvfssqez08jUI0ga9vX1CQDAGgW2G3bmPAcZBU1a3gFpG5kFZsrIveCRAC6MoLHaWyHGXN30D4pSNKo0gS1x07FWDDbg5iSCdAPUdlK+0zDKhLOm5lfK7X8e6t7OcbMyhwlQ6pVXjZuQDZzxrH9reqbU7snQtzSNi2f8Apeo2875BHfN7a8LFekW+YOJ6hDQ+mYq1XsHloFjeYhs/5UVK2efMGNHqc3rK9bPe49dd+icU7drTIEu47KGrOb4i1tsxupytPQPLfwtqUn5TUHpUzflNW0+Tlb3ACFrPpuOUPaD6QfqqNfRTlfYBc1Z3kxzs5vcEboT4+8nMBydEVeWD+EI6zMQdEkEXdUZp4gC06fTdKMSn5mPPpyFvd03N+X30Qrng8kHumgrYE9Ca4vHHR5B7kQUsq1KYMlvm4IMD3T69otPzaJFXsRJgrUlRklsJqVfK1+bUaEdQt6rQGadUst7UlxAMdinWFW3xDlO41hdKNojHPhKzXDbI1HCdky8SWpFOGmAAiaVUUqgY4RI0TS4uGPplroBIMIHFLo0LI5bkA29L4pjjkptZ/CacoAJSyo806QjlQWJynMUMIqOjXJWrLAy8puOXLCSeJrlls5tSQXcDeZ6oiJ8zd+iSeJ7b4rA4t1bofdKzOhjZeNKZHnidkX/8gY8GIjhcbxGvTadATrGbbUcDqpLHFMoJboOiFwfaNEKun2ddrY6KbNPdJL7x3UaPKNtomUdUwd1S3bM6tB1HZUzECaLocFTa7EpPoPHiqvUMkRO/RNsNx1zTJALTu06gqijEKjQ6o3UM449EzwfxEa0h1AOgScuhAHI6qyhJroOUoxdWdVssdZHVvTkf5CLr1gRLdQqBhlwx+rHyO+jh2IVpwsumBquSoholrwR5p6Qq/eUILgNYVtfT17qv3nlcZG8/RNDsKfQjdWnyqM4aXSGDU89EUy1l0BGuBPkYYP3Szm0tBY8ak7YEMLtKADrl7qjj00j6I7DW0G1fjUXl1MtIIO7SNvVa2uFGCHeaRuq9hTS0V2jqIHuUSlKzRLDBxbroYYn4mp/xDZZmgGPdatxAMGZ48zzo31Sx7m0tQM9T6wgLV/xK9Mu1OYeyeONPbMcpNdHS7yjmoADhK6ZI0RzcUZScA7Yqata06urHCCij1Zok7fGwWnXgyi7igH0nzsV6nh7GaucIUd1i7HuFNmw1Psup/R0qTRRb7wyxzPhzlhxcDod91rgPhWlUuKVNpJAcHOPUN1KtN/gIquLpGveE88FYLkql52aIEbSVS2I+KV/JZcUYPh5Rxt20VCxjCg9pMTHC6Te0AVV3hskSJ6I5I7C7RSLWnQjI9obOhkae6Y4RZWlAzTa0k7xr7eiPvsDbU8zTldzyFpSwjJ87pHYQo5NDcUw59FlfzZQ1/BAH3TbD8OcB5v8ACW2NdlP5WpqcQCh2yso10ZuiB0Si8qt1kBb31edZSq5dP4Sx0EyTDrZuZzuqReIsHdq5jnNe05mkHed1YbeqGj0QLq3xnCRBHPPYQrTlZEPxeivYDj1QeWoSXA87r3imKQcWeU1XD/J/KfPsWsealQAO4aNyeFVPF1Rz6rWwTkHG2Y7qMEXKQmbJGCsuPgPDqXwS4gFxOsqr+NrVlG6DqWg0JHeV7wvjLqOaQYI+6S4hcPqvLiDqmSbaVBzUFylevgtb2NeZOqxWZkHlLh6Kv0q9yBMaImo65fAaFT+SuyH6rviG0yXmHOdHqpLZop1AG86SkbmXAGu89FtTbcBwnZd/J8s68V2ol7/iwwRyrbhuIU2U2wRtr68rlmJXZA9vuo8PvK4pCofl29uqJS2aHji4qzsD79tSIck+M29EiWu3OvUHqFzevjT3+Sk/L1cNT7dEVg+DVWkl9d7568fdWrRSMUnobYRi3mdTcdWkgHqOCn1O6lVjGsKIaH0/mb05HKiwrEpA6jcIOjRSaLFVeNYEH8qKnVJQ7qgcQV7WfaFZaCk9HritwtM2nVYNOTpqpWsSgsGrvOXeCSG/XRMLe3qsAAyT1jVIPEDXZGgHXMD9EbZ428CC3XZdTJTVBuIXQpU3PcJcDlBPJPRVK5qCZkf8pl4mpvdUp0yYDtdNhKRXXhktJZnJM7pvW0rsF5lyqrJ6NYA+YgrFzXaflICFPh3K4HNI5TCn4OGTN8TWJUcX9kvOk/8AVFhYxkRIU1F7GbEJNSs6g/SSs17OoRAbCp7o/Yj8ZsPq1KZMkhYz0+oSn+XVf6Vj+V1Sdl3ti/kn/Ff/ADI8bDfM4atA09UZaf8A0tpgbAD3hRvsXhpDxoUixG5r0w40wTrMDgI4bei8o6p/AbSs/huBjc6iPurHQu40OkLnx8bVXtyFmo5G/upafi14+amXKXjkmQpxa7Oi/wAeDAOyV3diC8Fhyk7Hgnoqq3xT8QgfBf7a/snVniMgs10gid1Wca7LRf0OLOtMtcIe3cIzc/7wtKoEh/Marcb/AHVYoiRI8c7LdrtF57QRHBUL6kJopBMBxA5jHRClsA9kUzzEuPohcU8tJ3XQfUwnhtpAT0rJTj7agDnM1Hl9IWr8Yp8tSQu+HdVG/pIa6O5EGPoEVb4YKs5XSeinLcHTOwqE+wt+MNkQzdRuxtu2VQHC40zwozhY/rCz+9f2av8AHj9ob/zmt/UPosHF639X2QlK2e7ZpPsiW4a+JMBYeLZobivkiOJ1v61j+Y1f6yiGYa2fM8+wW9S4o0RMAztO/wBOFeONvQUs0ERURXq9XDfXZD4YIa4u3cdu3RHDEjU/sHMHr0Sr+HIzAGZM/ZNji4BLIpsIq4NaVPMQARvBgrehhls3YA+uqrda1d31RuHW7weVaWWzQoqi12jGD5QB7JRjVrDhUbuPupqTyDCZfCBb5uiK+RXoFsrzM32UttUB9kuoW2QmNplSWj4JPUpIrVByaG76ghLq9aTAWlxeQMoUNBOlSAu2HU2fRK7ur8S4bSHys87/AF/SPymdxdNpsLjx9zwEtwWgWtdUf8zzJWzwsTlOzP5M6VCLFawddP8A7Q0T9SmuHVMjtOxP7f8ASrtnVDnuqO/U8/mAE8tBAceZg66Doj8iXKTKY00kWm5DXyXNDiRpxzx3hLKmBh3yO9j+EbSqCo3bWIB/pjnuCsUmOkxxBPvwvOaX0a4zlEKLnOJYHE6if0wO6GqXAOkdu3qFFWuY2BJPB1kDoVBnJcRuTq2NPbvzorJFQg3UkZjBjT9U8JBXEuIJBaN+dj14RVxV3bBEiTrEdTKUVKhdIb8gkknnuUkUVYwpvkw3QdPTj8Im0rEPbmjoQldqImJIOgPP/CmuL1oP9w/ZWUSFKmWqnSaJ26qanSaddFS6mLvaAY0OxOx9CsMx4zEdt0U01qj0Iv8AG0XVxYOBKDuXgGRp1VdGLjNr7rFS6qVdGaDr1XQx2HOQddYo1oKWfzXeFH/JnTLnSsut2MTcUgeVhNs+dTymTHACdlX33QaCoKl2+s7I337BduT4omlFWNKdd1epP6G6N7nkptjFb4VFx6NP4WuE2wA0GgSjxvX/APGGAwXH8L3MWP1YWzysknOYiwgRTEnTn32KsNB48pmSI0/3lVy3aGwDxB6eqsFi8aaDX66LxZuzZFFmaQaYPI66fUKC4EtkOkk66EEdpUlP7AbRpPfqoKVy5pLXbb+pHXosrWxQUkmTwNOnOuqDr1CdJ1aTHIn9kzAhwGhA0178+0JfXjzSQWzz17dVZOyAC8vhEcyR7GIQNLnKZjcdp+6Gvnf+VzRzEE9uCpPjEDLlgyB6jdNFB2GW9XSTpPTTTg90JVvM0uPWJ225Xruu0N8o+/yjsgTUzEwIBHr6kK8UUky21bbPaU5jUTPcrnWINcxx1O/Uo3xDi1R72tzFrKYAa0HTTk95TexZSvKcn5wPOBvMaOHYwvS/HNHiuwLlFlao4i8bmfVObDxIae7ZCRXNq6mdesLZglYZ46ezTDLJ6Oh4fj7KwiIKgvgQJ3B2VEDi3aQrHg+Mh7ctXdo07oMiaWh8ck3RFWceeVYfD+G5G5juUuw60Nat2GoV3o28QOAt/gYf2Zn8rL+qNqDMrVSvF9QOr02zs0n6kK713aLnGL1RUunnhvlW/wAx8cVGLErmSNaCNTtqP2W9jcZJkEnYOUdQmCNNIKItqeoA+U6HsV4TNy7LThlwC1ozRHv9Euxu7a1vlIL6hygjqeo/3ZaCmGmGkNbp0g+vQd0HRtyajnv14ZzHB15mENbtiM//2Q==">
            <a:hlinkClick r:id="rId3"/>
          </p:cNvPr>
          <p:cNvSpPr>
            <a:spLocks noChangeAspect="1" noChangeArrowheads="1"/>
          </p:cNvSpPr>
          <p:nvPr/>
        </p:nvSpPr>
        <p:spPr bwMode="auto">
          <a:xfrm>
            <a:off x="60325" y="-1004888"/>
            <a:ext cx="1905000" cy="20955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12" descr="data:image/jpeg;base64,/9j/4AAQSkZJRgABAQAAAQABAAD/2wCEAAkGBxQSEhUUExQUFBQUFhcUFRcXFxQUFBQUFRQXFhUUFxcYHCggGBolHBUUITEhJSkrLi4uFx8zODMsNygtLiwBCgoKDg0OGhAQFywcHRwsLCwsLCwsLCwsLiwsLCwsLCwsLCwsLCwsLCwsLCwsLCwsLCwsLCwsLCwsLDcsLCwrN//AABEIAQQAwQMBIgACEQEDEQH/xAAbAAABBQEBAAAAAAAAAAAAAAABAAIDBAUGB//EADoQAAIBAgQDBQUGBgIDAAAAAAABAgMRBCExQQUSUQYiYXGBE5GhsfAyQlLB0eEHFCNicvGCkhUWY//EABkBAQADAQEAAAAAAAAAAAAAAAABAgQDBf/EACQRAQACAgIDAQADAAMAAAAAAAABAgMREiEEMUETIlFxBWGB/9oADAMBAAIRAxEAPwD0sQhHJ2IQhEACCABCEEACCMqVFFXk1FdW7IBwDFxXazCwdvacz07qcv2K8u22ESu5yXRcjbfkkNwal0QjnsN22wU3b23K+koyj+Vjcw2JhUV6c4zXWLT+QEgggAAgsACAEAAEEAAY1jmNYACIRIsiEIgIQhAIQjJ7QcbhhYJy+1J2iur+rAadSooq8morq2kvezD4h2uw1K/f53/bmr9LnmfEOP4jEVJKrJ8trxSyjHyRSVB83hKLT/yX0mVmy8VdnjO3NSbtScafXu3lbwby+By/EeL1Kkm6k3J8yV3snbTpuQUcPaS65lKVFy514pe7IptbidQxDu09e977kU612vCNvr3k8MP336/LP4kVTCu+n1f/AETuDjKpS7r978LbXLGHxU4PnhKUZLeLafgtQVMK3fYNCi3fwZO4Rxl6H2Y7dZKGLkrvSeSf/O2XqjvoTUkmmmnmms015ngcp2e/Sy38Wzr+x/at0P6dVt09r58t3t4ExKs1enCGUasZxUotOLV01mmh5ZUBCEwAwMLAwAALAABBESLAhCICEIQFfiGMjRpyqS+zBNs8Z7R8bljKnNJ2ivsrok9ju/4nYzlw8aaedSXwj/tHmuDwLqSUVtmytp0vSu1vh0OaSXx9NDSoYbTy/Nl/C8PUUi5SwyMlsrZXF0zv5NKSdtilhMDr53+J0sqSXroMpYPMrGRf82VS4b3nl9WDU4euh0H8vmSqkiv6St+bmIcJutMyOPDbJ2WfkdW6aSyRFyrVq3mif0kmkOFx2Aau7ZmfTqt5ZZeaZ6Bi8IpdDjuJYLlk8jtjyb6lwyY/sO0/hxxfmjKhJ2nHON/vLy6o7k8KwmKlh60KsG7wd7dVvbqe2cOxsa1ONSH2Zq/l1RphjtCywBASgABAAGAIAEIQgLAhCAQmIy+02MdHDzlHW1l4N5Aee9tcZ7XESs8o91aPz8s7g4NhuWN9zHp9+d2s3m+uZ0mFjaJky2bMVVmnmWYLIjp7XLkYmX21QEKRNGA5Ico75kxCRURONug5MSRIar/SQ2a6392RN6v5DXa23qyUSr1Kf1sc/wAYwibvbU6OS+kzNxcbvYmvtSfTiMfBxTdnlmeg/wANuIqpQlC+cJX81Lf3po53ieGys99NH8yHsNVqUcWlFqVOacZRyTSbTyXXK/ibaSw5IerCCwHRyBgYQAAAQAIQAkiyIASADD7aRvhZf5Ry65m6Yva+lzYWa6OLflzZ/MifRDzWirdFnsbVHYxqaz6ZmvT2MWVvxel+nO1vEtQlYqU7E0HmZ2iF2nJP0Ht5ENNkheE6FITkCwIoJGPl8h/N9WHQpBnl6E6UmVepLKxSrrJk0q6le23XIamn8xCJZOPbt+T0KfCLQxNJ/wD0ir6Wu1vuanEaeTeRgxquMrrVNZeKd1f9TVSzJkq9cYitw7GRrU4zi9Vmt1LdPxuWTQzAAIAgBo5jWAhCEBaEAICKPHJJUKl1fu295eKfF6PPRqR6xfwVxPpMPMsPnK35WL1zPoTtU6bFutWUb3MGT23Y/S3QeaNCnE5arj5J3je3yD/7HZrm21yZT85decQ7KNiRNHM4TtTSnlmvNWua+Hx0ZLJpiYmPa8W2uykOUksyrGd3lZlPG1ZJ25X+Q2tK9jOLU6SvOSVjm6vaP2s2qalJf4u3oNxuDgrSrS8ooZQ7Q4eC5YQk0lm4xdlbJtu1t17zpXv1Dhbr3LQouaWcUr55Wsi1QrX9Ck+JQvyu8HtfLy/2XMLT/YpM99ra6Pxf2W7fuYv8upu69fLdM6CrTycfAw8HdSaesX8L6l6SpeNy6bsrO05QWUUve+p05zPZam+eb8NfcdKacE7ozeTERfohoQM6s4ACxrAQQCAtBAIBCYhAeZ9o8J7Ku7ZLmuvJshxEbo6Ptrw6TSqJZLXwzX7mAo3t0MebqW3D3VnYivGlm0st9PTxZQxfG+Rq9BZrmTm7RtnnaKb/ANmrVwMXJuWb+7fReg+fCoVUlO3d0d2mvLwKVtX672rMx0oYGcqsJVPZUZRi0mo8yeaTyculyxSUVJOMeTZq+VzXpYWFOHJBZLba73KWIjn9bEXmJnpNImI7b3DKvMtNA4zvZbkHCEuW25LWp2dyjpMbZEcGufmav5mXDshNzbVRqErpq7+y3drW22tuh1X8rfNDoUkt5IvW8x6c7Ui3tBVwkVnKzaSS8LbFrDRUdLWfRAlSvpe/myWnSss9SszMytx6MrSMqVLlqufVWfzNKuQShdW/E/p/AmFfre7OQ7sn1t8jYM3gMLU35/JJGkbcUapDz807vIMAQHRyBgYWABoRCAtCAIAiAICrxahz0Zx3cXbzWf5HBW0PSDgeLU+WrOPSTt65mbyK/Wrx5+Kc6alrr9dSajw/yf14DKLuXaUzG3wZKnaNvlkZddq/kaONxPKm9rGTTjzd57kxCZ6bHCsi3XlnchwlLu3RYxNPJM6RHSuyo1ltuWNzLxFrZZN/MfhMa0+WWT0KytEbaeQ2VgKomsiGU2vIlGkOIY+i7LzGYhmXX7Q0aclTm/6nMrxWqi39q+iVsyaVm06hyvaK9y7vhkbU4+r+JZG0UuVcullby2HG+I1Gnm2nczJDWFjSVSAIDAQgCAtBAEBCEIBHN9quHu3tY7LveFtzpSOvSU4uL0kmn5NFb15RpeluM7eb05ln2uRXr0nCTg9Ytp+gydS2rsjzJ66etSY0r42TnJdFmyCcZJ3i8un1oT03zNvRbdbE6p3OkQWvHo7B8VtaOj+P7l7EYty7sXn70Q0cFGSu0n5lmhQUdEWiFJsbhMFbN67vN+vgTYrDc2a+1H4+BPGQHITBGRDSq27ssnt4/qSczI60ObJ6dd0GjdJp7fFbHKV5ncG1Xmeb8YkpYyrLo4x/6xR6Djq/s6cqj0jFyfkkebU05NylrJuT827no/8AH45m0z/TzvNv1EPYOxnGY1cPCLffguV+KWj9x0R4jwjHSozTi90vRux65gsU7K+aO2eOF9f2zY/5VaIARknoJlEkxrCxoCEIAFwQBOVtQHAbKGJ4mo6ZsysTxCUtylrxC0VmW3iMfCG934GTieKylkskZkp3DE4zkmXSKRDN4krTcuuf5EEKanl0z82XOIZ+hm0qvIzNeO2zFbpFUUltfy/O5B/PSg86cvNNNeRdhO8mx84LpqREusQbhONWVpU5edi1/wCTV+7CT9GR01y7ZFik0no/U6RNV+jXjJPWnK+2iJo1J7wS/wCWfyLEGrASeeltiJmPisxEm05N69b63uSyf6Fav3c+nxHU6jbKK/GR2xxHLQ5L51Gl6JqT+SXqcalY1e0eM9tXaWcafdXn95+/L0MictT3/Dx8Mcb+9vF8q/LJP/S5wbDupXpxW8035R7z+R65SjZHDfw+4ddyryX9sPL70vyO7asjF5eSLZOvjvgrqv8Ap0W1oT08R1KyYWcK3mF5qvJiZRjJomjiOp2i0S5zCcQz2q6iLbhCxiMQoK7MTF49y39wzE1nLXcrme+SZ9OtaGTqPoRzkyRjXE4uhkSVqyI0hYt2iIGdKV5mGuJQqValOOsJNL+5LJyXrcv8Rxio06lR5cscr/ieSPM6eLampwl3k7p/71O2LDzrMz/4pbN+doelYRWZerUd0cvwztBTqWUnyVNOV6N/2s6vB1uaNmZr0ms6lux3i0bhJh4PdFmFEiw8ti5F9bFYh1N9mMRJKWV0RVZE6V2hxE7oxuM8UVClk17Sd1FfOVui/QxuPdrlGbp0UpuOTm/sJ+FtTCpV5VpOcpqct7PTwS2Rs8bxZvaJt6YfI8mKxMV9p6atFvd/Mdw7AyxNWNKG+cn+GG7I8XOyS6erbex6F2L4H7ClzSX9WpZy8FtE9TyMv5069y8/FTnZ0HD8NGlCMIq0YpJLwRYnK7E8kMqLLM8WZ29AYMeyKiOnddCdoPQ2wyE+tyRkxKJgBAsInaNKU0MJpIYc10QWshzQiBHCJFjdCxFENeJIxcVw2NenOnPSS13TWaa9TzDjfBqmGm4VFl92W0l1X6HsNCNmUe0fCViaMoO3NrF9JLQ64cvCdfJc8mPlG/rxyk9n1y8Gdr2Z7Q839Oq7TjkpbSXj0Zx9Sg4qSatKLd14pkkJ5xmtrJ/qbMuKL1cMOWcdnrtDFZE7xPjtY4zA4puGTd7dX9WIafEJ7t+9vLxPM4y9eL9O4WKyujlO1vaFxTo03aTyk1rZ/dXQ0MDxOPI22lZfJHn9Wo5TnUlrJtryudvHxc7d/GbycvCv+q9Vcqt018yLhql7ROOqd35b38LCrz2RvdkuDSrvkj9+Xff4acbN+9s9LqP8h5ncuj7EcHeIquvNP2cH3F+KXX0PTIRsrlbh+DjShGEFaMVZL61J5yPPzZZyW2246cI0N7sZipaImpQ6lWtLml5HJdLQQ+roOoxyIMXO2QEUJ5lhoq0SdhB/MIby/VhEiJobykjQ1oqlDMDJJEbZAUUCcCWESVUyyIZyhmGUS1UokMolZS857e8G9nVVaK7tXKXhNLJvzXyOOpd2Ti9PyZ7fxXhyxNCdJ/eV4vpJZxfvPHeJ4RxbTVpQbjJeKyZ6fjW5U19hjzV423/bb4BG/dedvitjbjgF0ON4ZxB02pX0+K/Y7Wjjk43vla9zH5OOa26+tvjZItXv4yuMKNODvvlY5OpPmfgX+L4916jekVp4IrYfDubSim7u0Vu2b/HxfnTv39YvIy/pfr0XD+HyqzUIRvKWi/N+B7L2V4DDCUlFZzec5Pd/oUux/ZtYaHNJXqytzP8AD/aumuu50+hj8jNynVfTthxcY3PspuwyEc7i3JoIzOwVZ2iVcLG7Di6l8ibCxsgJmrGfWldl+u8imkBHFEkJ5jbWI+bvAXbiGCJQVhkiREc8iEopEcR9QFGGYhEpoIlihrHQZIU0U6sbMvSK9eJEpQUnZnFfxE4RmsRFZStGfhLaXrp7jtPEdiMLGrTlTmrxmmmvPc6Ycn522pkpzrp4I1ZtdC9HFyVLkv8Aaz8VHoS8Y4ZLD4iVKp927vtOGqkvkNpYCpUrezgueb9y6+i6nqfxn+U+mL+UdQjw2Gc5KMU228ktWz1Hsl2WWH/qVO9Va9ILovHxJOynZeOGSlO0qr1evL1Uf13OnirGPyPJ5fxr6aMOHXclH6+ug2TuG46ETG0HU4ja87D07FavICHcvUGUqZeooAVyvItVkVpdAI2VampakU62oE/tGIhENjRbIqjJGQVGBHJk+HiV9y5SQQMxkSSSI0SJUNmhJikQlUazDFbEjiN5b5AZXabs9TxlNJvkqR+zNK7tdNxa3WRJwDs9SwkbU1m85Secn+y6I1IPbxRMsi3O2uO+kcY3soqwWNYSqRiOQ0FwDJleRLKRDIB1JF2loU4IswdiUDJkFXUnYyogKs9CpVWZcqxKVV5lUmXEG4ANWTK02TTZWkyQ6isy5FFfDoskogGyNkjGEBIEmEUmA2wooFwx1Ady+8XMEYSHIchiHpEJOGNj0hjQAuR3HSGMCRMsUyCKJqZKEiI6g8ZICrVZSql+oUapCTMhC5hAXZshYBAW6CJmIQRAACIkRhsERAZYdAIiQKgyAhASWzHIQhAeiNsIgIZjWIRCT4k8ACCEoXHIIiRUqlDEBEQIOUQhELP/2Q==">
            <a:hlinkClick r:id="rId4"/>
          </p:cNvPr>
          <p:cNvSpPr>
            <a:spLocks noChangeAspect="1" noChangeArrowheads="1"/>
          </p:cNvSpPr>
          <p:nvPr/>
        </p:nvSpPr>
        <p:spPr bwMode="auto">
          <a:xfrm>
            <a:off x="60325" y="-1706563"/>
            <a:ext cx="2647950" cy="35623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14" descr="data:image/jpeg;base64,/9j/4AAQSkZJRgABAQAAAQABAAD/2wCEAAkGBxQSEhUUExQUFBQUFhcUFRcXFxQUFBQUFRQXFhUUFxcYHCggGBolHBUUITEhJSkrLi4uFx8zODMsNygtLiwBCgoKDg0OGhAQFywcHRwsLCwsLCwsLCwsLiwsLCwsLCwsLCwsLCwsLCwsLCwsLCwsLCwsLCwsLCwsLDcsLCwrN//AABEIAQQAwQMBIgACEQEDEQH/xAAbAAABBQEBAAAAAAAAAAAAAAABAAIDBAUGB//EADoQAAIBAgQDBQUGBgIDAAAAAAABAgMRBCExQQUSUQYiYXGBE5GhsfAyQlLB0eEHFCNicvGCkhUWY//EABkBAQADAQEAAAAAAAAAAAAAAAABAgQDBf/EACQRAQACAgIDAQADAAMAAAAAAAABAgMREiEEMUETIlFxBWGB/9oADAMBAAIRAxEAPwD0sQhHJ2IQhEACCABCEEACCMqVFFXk1FdW7IBwDFxXazCwdvacz07qcv2K8u22ESu5yXRcjbfkkNwal0QjnsN22wU3b23K+koyj+Vjcw2JhUV6c4zXWLT+QEgggAAgsACAEAAEEAAY1jmNYACIRIsiEIgIQhAIQjJ7QcbhhYJy+1J2iur+rAadSooq8morq2kvezD4h2uw1K/f53/bmr9LnmfEOP4jEVJKrJ8trxSyjHyRSVB83hKLT/yX0mVmy8VdnjO3NSbtScafXu3lbwby+By/EeL1Kkm6k3J8yV3snbTpuQUcPaS65lKVFy514pe7IptbidQxDu09e977kU612vCNvr3k8MP336/LP4kVTCu+n1f/AETuDjKpS7r978LbXLGHxU4PnhKUZLeLafgtQVMK3fYNCi3fwZO4Rxl6H2Y7dZKGLkrvSeSf/O2XqjvoTUkmmmnmms015ngcp2e/Sy38Wzr+x/at0P6dVt09r58t3t4ExKs1enCGUasZxUotOLV01mmh5ZUBCEwAwMLAwAALAABBESLAhCICEIQFfiGMjRpyqS+zBNs8Z7R8bljKnNJ2ivsrok9ju/4nYzlw8aaedSXwj/tHmuDwLqSUVtmytp0vSu1vh0OaSXx9NDSoYbTy/Nl/C8PUUi5SwyMlsrZXF0zv5NKSdtilhMDr53+J0sqSXroMpYPMrGRf82VS4b3nl9WDU4euh0H8vmSqkiv6St+bmIcJutMyOPDbJ2WfkdW6aSyRFyrVq3mif0kmkOFx2Aau7ZmfTqt5ZZeaZ6Bi8IpdDjuJYLlk8jtjyb6lwyY/sO0/hxxfmjKhJ2nHON/vLy6o7k8KwmKlh60KsG7wd7dVvbqe2cOxsa1ONSH2Zq/l1RphjtCywBASgABAAGAIAEIQgLAhCAQmIy+02MdHDzlHW1l4N5Aee9tcZ7XESs8o91aPz8s7g4NhuWN9zHp9+d2s3m+uZ0mFjaJky2bMVVmnmWYLIjp7XLkYmX21QEKRNGA5Ico75kxCRURONug5MSRIar/SQ2a6392RN6v5DXa23qyUSr1Kf1sc/wAYwibvbU6OS+kzNxcbvYmvtSfTiMfBxTdnlmeg/wANuIqpQlC+cJX81Lf3po53ieGys99NH8yHsNVqUcWlFqVOacZRyTSbTyXXK/ibaSw5IerCCwHRyBgYQAAAQAIQAkiyIASADD7aRvhZf5Ry65m6Yva+lzYWa6OLflzZ/MifRDzWirdFnsbVHYxqaz6ZmvT2MWVvxel+nO1vEtQlYqU7E0HmZ2iF2nJP0Ht5ENNkheE6FITkCwIoJGPl8h/N9WHQpBnl6E6UmVepLKxSrrJk0q6le23XIamn8xCJZOPbt+T0KfCLQxNJ/wD0ir6Wu1vuanEaeTeRgxquMrrVNZeKd1f9TVSzJkq9cYitw7GRrU4zi9Vmt1LdPxuWTQzAAIAgBo5jWAhCEBaEAICKPHJJUKl1fu295eKfF6PPRqR6xfwVxPpMPMsPnK35WL1zPoTtU6bFutWUb3MGT23Y/S3QeaNCnE5arj5J3je3yD/7HZrm21yZT85decQ7KNiRNHM4TtTSnlmvNWua+Hx0ZLJpiYmPa8W2uykOUksyrGd3lZlPG1ZJ25X+Q2tK9jOLU6SvOSVjm6vaP2s2qalJf4u3oNxuDgrSrS8ooZQ7Q4eC5YQk0lm4xdlbJtu1t17zpXv1Dhbr3LQouaWcUr55Wsi1QrX9Ck+JQvyu8HtfLy/2XMLT/YpM99ra6Pxf2W7fuYv8upu69fLdM6CrTycfAw8HdSaesX8L6l6SpeNy6bsrO05QWUUve+p05zPZam+eb8NfcdKacE7ozeTERfohoQM6s4ACxrAQQCAtBAIBCYhAeZ9o8J7Ku7ZLmuvJshxEbo6Ptrw6TSqJZLXwzX7mAo3t0MebqW3D3VnYivGlm0st9PTxZQxfG+Rq9BZrmTm7RtnnaKb/ANmrVwMXJuWb+7fReg+fCoVUlO3d0d2mvLwKVtX672rMx0oYGcqsJVPZUZRi0mo8yeaTyculyxSUVJOMeTZq+VzXpYWFOHJBZLba73KWIjn9bEXmJnpNImI7b3DKvMtNA4zvZbkHCEuW25LWp2dyjpMbZEcGufmav5mXDshNzbVRqErpq7+y3drW22tuh1X8rfNDoUkt5IvW8x6c7Ui3tBVwkVnKzaSS8LbFrDRUdLWfRAlSvpe/myWnSss9SszMytx6MrSMqVLlqufVWfzNKuQShdW/E/p/AmFfre7OQ7sn1t8jYM3gMLU35/JJGkbcUapDz807vIMAQHRyBgYWABoRCAtCAIAiAICrxahz0Zx3cXbzWf5HBW0PSDgeLU+WrOPSTt65mbyK/Wrx5+Kc6alrr9dSajw/yf14DKLuXaUzG3wZKnaNvlkZddq/kaONxPKm9rGTTjzd57kxCZ6bHCsi3XlnchwlLu3RYxNPJM6RHSuyo1ltuWNzLxFrZZN/MfhMa0+WWT0KytEbaeQ2VgKomsiGU2vIlGkOIY+i7LzGYhmXX7Q0aclTm/6nMrxWqi39q+iVsyaVm06hyvaK9y7vhkbU4+r+JZG0UuVcullby2HG+I1Gnm2nczJDWFjSVSAIDAQgCAtBAEBCEIBHN9quHu3tY7LveFtzpSOvSU4uL0kmn5NFb15RpeluM7eb05ln2uRXr0nCTg9Ytp+gydS2rsjzJ66etSY0r42TnJdFmyCcZJ3i8un1oT03zNvRbdbE6p3OkQWvHo7B8VtaOj+P7l7EYty7sXn70Q0cFGSu0n5lmhQUdEWiFJsbhMFbN67vN+vgTYrDc2a+1H4+BPGQHITBGRDSq27ssnt4/qSczI60ObJ6dd0GjdJp7fFbHKV5ncG1Xmeb8YkpYyrLo4x/6xR6Djq/s6cqj0jFyfkkebU05NylrJuT827no/8AH45m0z/TzvNv1EPYOxnGY1cPCLffguV+KWj9x0R4jwjHSozTi90vRux65gsU7K+aO2eOF9f2zY/5VaIARknoJlEkxrCxoCEIAFwQBOVtQHAbKGJ4mo6ZsysTxCUtylrxC0VmW3iMfCG934GTieKylkskZkp3DE4zkmXSKRDN4krTcuuf5EEKanl0z82XOIZ+hm0qvIzNeO2zFbpFUUltfy/O5B/PSg86cvNNNeRdhO8mx84LpqREusQbhONWVpU5edi1/wCTV+7CT9GR01y7ZFik0no/U6RNV+jXjJPWnK+2iJo1J7wS/wCWfyLEGrASeeltiJmPisxEm05N69b63uSyf6Fav3c+nxHU6jbKK/GR2xxHLQ5L51Gl6JqT+SXqcalY1e0eM9tXaWcafdXn95+/L0MictT3/Dx8Mcb+9vF8q/LJP/S5wbDupXpxW8035R7z+R65SjZHDfw+4ddyryX9sPL70vyO7asjF5eSLZOvjvgrqv8Ap0W1oT08R1KyYWcK3mF5qvJiZRjJomjiOp2i0S5zCcQz2q6iLbhCxiMQoK7MTF49y39wzE1nLXcrme+SZ9OtaGTqPoRzkyRjXE4uhkSVqyI0hYt2iIGdKV5mGuJQqValOOsJNL+5LJyXrcv8Rxio06lR5cscr/ieSPM6eLampwl3k7p/71O2LDzrMz/4pbN+doelYRWZerUd0cvwztBTqWUnyVNOV6N/2s6vB1uaNmZr0ms6lux3i0bhJh4PdFmFEiw8ti5F9bFYh1N9mMRJKWV0RVZE6V2hxE7oxuM8UVClk17Sd1FfOVui/QxuPdrlGbp0UpuOTm/sJ+FtTCpV5VpOcpqct7PTwS2Rs8bxZvaJt6YfI8mKxMV9p6atFvd/Mdw7AyxNWNKG+cn+GG7I8XOyS6erbex6F2L4H7ClzSX9WpZy8FtE9TyMv5069y8/FTnZ0HD8NGlCMIq0YpJLwRYnK7E8kMqLLM8WZ29AYMeyKiOnddCdoPQ2wyE+tyRkxKJgBAsInaNKU0MJpIYc10QWshzQiBHCJFjdCxFENeJIxcVw2NenOnPSS13TWaa9TzDjfBqmGm4VFl92W0l1X6HsNCNmUe0fCViaMoO3NrF9JLQ64cvCdfJc8mPlG/rxyk9n1y8Gdr2Z7Q839Oq7TjkpbSXj0Zx9Sg4qSatKLd14pkkJ5xmtrJ/qbMuKL1cMOWcdnrtDFZE7xPjtY4zA4puGTd7dX9WIafEJ7t+9vLxPM4y9eL9O4WKyujlO1vaFxTo03aTyk1rZ/dXQ0MDxOPI22lZfJHn9Wo5TnUlrJtryudvHxc7d/GbycvCv+q9Vcqt018yLhql7ROOqd35b38LCrz2RvdkuDSrvkj9+Xff4acbN+9s9LqP8h5ncuj7EcHeIquvNP2cH3F+KXX0PTIRsrlbh+DjShGEFaMVZL61J5yPPzZZyW2246cI0N7sZipaImpQ6lWtLml5HJdLQQ+roOoxyIMXO2QEUJ5lhoq0SdhB/MIby/VhEiJobykjQ1oqlDMDJJEbZAUUCcCWESVUyyIZyhmGUS1UokMolZS857e8G9nVVaK7tXKXhNLJvzXyOOpd2Ti9PyZ7fxXhyxNCdJ/eV4vpJZxfvPHeJ4RxbTVpQbjJeKyZ6fjW5U19hjzV423/bb4BG/dedvitjbjgF0ON4ZxB02pX0+K/Y7Wjjk43vla9zH5OOa26+tvjZItXv4yuMKNODvvlY5OpPmfgX+L4916jekVp4IrYfDubSim7u0Vu2b/HxfnTv39YvIy/pfr0XD+HyqzUIRvKWi/N+B7L2V4DDCUlFZzec5Pd/oUux/ZtYaHNJXqytzP8AD/aumuu50+hj8jNynVfTthxcY3PspuwyEc7i3JoIzOwVZ2iVcLG7Di6l8ibCxsgJmrGfWldl+u8imkBHFEkJ5jbWI+bvAXbiGCJQVhkiREc8iEopEcR9QFGGYhEpoIlihrHQZIU0U6sbMvSK9eJEpQUnZnFfxE4RmsRFZStGfhLaXrp7jtPEdiMLGrTlTmrxmmmvPc6Ycn522pkpzrp4I1ZtdC9HFyVLkv8Aaz8VHoS8Y4ZLD4iVKp927vtOGqkvkNpYCpUrezgueb9y6+i6nqfxn+U+mL+UdQjw2Gc5KMU228ktWz1Hsl2WWH/qVO9Va9ILovHxJOynZeOGSlO0qr1evL1Uf13OnirGPyPJ5fxr6aMOHXclH6+ug2TuG46ETG0HU4ja87D07FavICHcvUGUqZeooAVyvItVkVpdAI2VampakU62oE/tGIhENjRbIqjJGQVGBHJk+HiV9y5SQQMxkSSSI0SJUNmhJikQlUazDFbEjiN5b5AZXabs9TxlNJvkqR+zNK7tdNxa3WRJwDs9SwkbU1m85Secn+y6I1IPbxRMsi3O2uO+kcY3soqwWNYSqRiOQ0FwDJleRLKRDIB1JF2loU4IswdiUDJkFXUnYyogKs9CpVWZcqxKVV5lUmXEG4ANWTK02TTZWkyQ6isy5FFfDoskogGyNkjGEBIEmEUmA2wooFwx1Ady+8XMEYSHIchiHpEJOGNj0hjQAuR3HSGMCRMsUyCKJqZKEiI6g8ZICrVZSql+oUapCTMhC5hAXZshYBAW6CJmIQRAACIkRhsERAZYdAIiQKgyAhASWzHIQhAeiNsIgIZjWIRCT4k8ACCEoXHIIiRUqlDEBEQIOUQhELP/2Q==">
            <a:hlinkClick r:id="rId4"/>
          </p:cNvPr>
          <p:cNvSpPr>
            <a:spLocks noChangeAspect="1" noChangeArrowheads="1"/>
          </p:cNvSpPr>
          <p:nvPr/>
        </p:nvSpPr>
        <p:spPr bwMode="auto">
          <a:xfrm>
            <a:off x="212725" y="-1554163"/>
            <a:ext cx="2647950" cy="35623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1" name="AutoShape 16" descr="data:image/jpeg;base64,/9j/4AAQSkZJRgABAQAAAQABAAD/2wCEAAkGBxQTEhUUExQVFhUWFx0bGBgYGBwYGhoaGBgXGB0YHx0dHCggHBwlHxgXIjEhJSkrLi4uFx8zODMsNygtLisBCgoKDg0OGhAQGywkICQsLCwsLCwsLCwsLCwsLCwsLCwsLCwsLCwsLCwsLCwsLCwsLCwsLCwsLCwsLCwsLCwsLP/AABEIAN0A5AMBIgACEQEDEQH/xAAcAAACAgMBAQAAAAAAAAAAAAADBAIFAAEGBwj/xAA7EAABAgQDBgQFAgYCAgMAAAABAhEAAyExBBJBBSJRYXGBBpGh8BMyscHRI0IUUmJy4fEHgjOSFSRD/8QAGQEAAwEBAQAAAAAAAAAAAAAAAAECAwQF/8QAKhEAAgIBAwQBAwQDAAAAAAAAAAECEQMSITEEE0FRYSIjsTKBweEFcaH/2gAMAwEAAhEDEQA/AOQKRLSkkOspav7SWA0oqvZjrYCwGOVgo0LX4V9D2gK1ndB0e/F3/MTkoqCHLu79KnpSMb3MweIkBBKWdSQGeoFRXmSA7Rgw4CM3NjSzu9OFgWic6eFFzxB68vfCMlzgC4Lv/jTtFoKZqZhALhxRuLE2BHDnSsTlIypBdhS9S6i5r0bhpERMJYGjcBShDfURLEGgSGYEHqXSPtFArCY2QlcsJAuQ/ECrsbtQ0jFVlkAlTnKTxBqewqG5QJKsuVRpRg12Aqa9YFKNKl6vy8rcImwoGUhLAvdmdI5a/iJpO6QKONBxdvmvrGIkhRJOjs3Un8xiCyflJtXtakOymYmugYUc1OlfWFMSGDHqOfpe3lDcgliAnU+R0vGsbLdLNb2YLBciMyYALsQ4/wDZwfRoscyqWNBry9+cUi5BCouErGUV3gHHOkDG4gZ8pyxYcoWEkIB3zU/LTTXj/uHpmJBAr51eIzct26d4XKGosr8TNCQKEA2NnZnPrAApNXqw9OEExUwjmmzQkss7ecFB5Ga6sKO78bfS0aXJA1fmP8wKWpNH7tfpEZi3PL3SHQqJS1/zAcoJOSAd0g8/reBplE3ccIlJwpftDBteCM8jjXWCSFn5uHDSusTGHBvd4wSiLOAYRKZHEKMwlTMDp0ESlyyQ2kblKrWrfu0gisSBz5CAqwUyRvAAEqNrwVMsS6Fna9w/B7X+kBXinL2Vy0gBJ0L9/wAwCtjycW1gPKNQl8QDQHmYyCgsvp86r9u0b/iMtiz0+n4iOIZmA91iBU4096RkPSTzvap6Wjas3pcBiw4t2hZLv2htKVUBrzeLHQCTiCX1o/kRS8OCUSktQkPwqDGsNhglSgaEC33gqMUxYC4rBZSRFEg5EA6DzL+/KMw0tw/Crdw48oyZixlIHJoVRjizAX9v74QCaQaW4UCOJJ/H1gakAUUdIgpZiCu8G4bG5c4DiKn1goxQfm0Ju+lDGzLh0Fkpk19IVANb8n+sHIakYJRPa8OgYBCGEYFHjDPw7xopYW10gJbFFV66RD4Zcgs31hwYYPZzBkyTwrWvD/MBNleJBJt6QzKwvmbddIbQgAEu586+xBUJegLVr1b/ABCsmxaVJ5GJLw4GheDoS1Q3SB4k0fVrfWFYWBmJDaDi3CF56gA1y30gmJBBBp358vOBBBVo+nIQx2KzFHzq0BU/MmHxha1D1r5+kMGSF8Rwh2LUVqcMak0MZ/CirmoixCCRQU43JjYlAl6Hg0FhqZXIw/IxuLGeFghgbcP8xkIVoYXNq2UMKa+V4nNluQMoFE2cXAL68xEUyDfTlx48HhsS8rODZ+ZiaOjUJpw5Kt0H3/uDZWLveDCY5sR+T7vA1o1PbgIBN+iPx3TTSnTlzheYW8vde8M9R/pneBZaV+jw6JsAmV6c4JlAEEWQ4alKg/SBL5Vq1Ryhi1Ayh6CwiYSB5RI014Xbg8GwMl5t8wSHoNeHS0ME7LbY/hkzQFqKkoLZd11K6VYdT5R1s3wThihKmWk/3XDauL9GvEfDSpqyQlBNA50BcX5tF3jRMzBxo7e+cX9KNljZUf8Aw8iWCmXLFOTknqa066xVY7AUZnJuABlHlRhxMXQkTAFGusJLwMwu9vsLD3zg1RL7bObnbJB0Han2itxOylJsB3jpJ0sJqSfJ/J7QJWJBTWvURGzFLEcyC3+q2rG0ynq9uXQt9axZ4vDpU5TQsXHusVhLcuIvyiXsck4uJhQHqCaV4xogCh1NuIHseUEmvUmpvWBrANWLuGBDtQ+kK7IBKmOWApYMdKh/tAjJNn5OadoYMm1WBNvQ94ktGVKqfuFTc107QDsW/gFUtevW8MS5DAUNbdoIpG7mBtpw5+9YKiWcqWNTQCpIA1IagN76QC3ACXxpm69niCJRSpzUBwB76w0sVFcwoTVq8B20iEx1gkUFg1Gq78OPlCsQGSW4MAzN6xmGkJCQHY6cNawVRTcEuNQ1Bx+sSmpQnLQElNK37cOfODcYrNUpVa2/aAQPONQ0ENcgHUDLTzjIBk5pZJFvLkNPbxGXUOKgFiQ9/bROUKOHDKZywvTypfnyhaUaFSQ92DEg0Oo1iirJLnAEBiT/ALjYlUzKd3Z7jT8iIz0qfQClNLcR/UYxQZKkguCQTzLm3nAg1E1SmYuGdqENbkOcLqVu0N34esantU1SLCr2aJ/Doohh2tdhXSGFgHr1p/l+h9IIE2AKWufoPz2jRlOz1D6a+6wUyXISKfRq098IBWAKOLchcjt9o7DwhsITCHS5LVNurWOscqi2VOugFq8Y9a8F4b4csG5KQ/D1hp1ubYY6pHZ7OwSJEsIQAAL8zqTEZspBLm8BTiXHOF1TVOXoIxlI9CMB3+HQzZYDOwqMpDCsLKxjC/pA14on70p5xGorSVG19ipI3RHCYzAqC1AaaR6LjsUwNo5bEYYl1h/reLxbsnJ+k5GUogsX+7QDFO+Yat2rweHtpyKki4q2vOFQkE1tfuPs0bM4siuIBMtgSSSR9WfnRh6wMBWZgWdnHOnlB0OHfR3rbtqPzBVS15TQA0INHahDhrdYztHHYqiQVUSAOz3P5hn+HzAAuGFa3NmgklNEkioFcvcuPMmNpmUAKc2nN6+WkFgKzSANw2DMeL1tygqsxSKEE8LZWv5xObJ/aAwq+gt6n7QSXLSpCXBFC5swBNho8A20JmX+0M1SDlfmweIy5iQKEuojXhxOnaHEkB2GZg+vlE5SAx3SwN6AirO5G7pCtCsSTKDF2KbFjWv1FWflGfCykKzAFmtol6O1Ial4liUgoKhZTO9AQn1FRpG5YJWQsAgJKio0BNH9IFYFUtBe6O5LxkWipOaolS+5f8RkOpD1CMyZuuAMqdWyivB6nvpA5U1SjvZmLC37eXOkTllCgSokVfKHvobMftAlz94ipJfgatU9LRdlBljMNxNAXNXsaPzED+E2u9qNOXX6RpaiByfo7sPqHjFAGrKUWs4CRq/NqcYQiJRYEJ5HUVsKwSZMfdvqaMmlAIgiaMrJLl6toH9+cblo3eFddODtABkqXQuz0c2OtutIGSxAvXnSC5MqgVOxFGbyiQkkmwFNW7Mx1gYG8NLGYGrXp1849Y8H4gFOZqCmt2EeYSBcG50apBbWOhk7XVIkIIUAHNHZz70hPdUjo6Z/Uz1Q4lJFCIhLmJVY0jyyV42Wsh0gJ4jhbvF1tLas3DS0qWggK1HOrGMmnZ6Uao7WdPlCjh+EJYygcAdhHBYbxjvMJTHjcnziywvidZfM/f7jTtEuLBSQ5iZpqW99IqztIJ5Hl9CLNFn/APIfFDpp7vHObckMXT7aKxOnQsquIrjJyVl2ZXoRFajVI7QOeouCLexFjhsGs7xb5RqHeztHS2vJxNNp0KJJdyBRnYOSHBevODokKmJzbyt4sWZvz2iEyUgPmUczWeoGoiYxeRxmYkDdJoLtZ+IjE88lPwqKFTsW3sxS7UahqfxAgkAAgBLGgepZ6mFVT0vmKVVLFrE1Fja5gkvLR3CuN+f+O0N8gTnTFuzUNavYvqOPWCiQpRzqO8zMOVgAOTwLE4hYCiC4ZgdYFh6pKiqrgUpE2uAG5kg0V/4w3XMQKszm7NCagtSg3yA1OnUgNDU7F5E5WKuQ4mE5SjUrJAewNCW196w9gNuS7s1TWgBrSlXqwHSJombqCbAsHINxzHL1iEqWok1SHU5AVUV/EOLlJqhVXJLnnwJh3YEZudRdKgkNZ/8AEZCk7DFzveVPSMiNwFpk1LZgkO1QzevSJYvAkLIPJ20JSH6j8RqaljUCtP7XsXdogZ6XKQtRtUCj96kUFY2adm3gF8IEnVhx4HTnBdbM/EjhAjQAlxxPX31jYnGgaoYiht7EIQUJCaPpYCr0pEZGJCVFt7rbr6wRLMXFWdIdzVuzsYIJeWoFeI4DtSDgRqThySVPX9oNg5FniZWTmY60OUEVccIxauL2JqaaVHLSMmzAp2JahBPHQNwpbpEvdiNSEqdNXuKBmD8/9x6Bs3YyF4KUTLExRBOXRlBvUfWOJSmozNlvTpbzr6x6T4dxiEYaUTfIGelGiZOuDr6NapsqdmeGxMmoSZSUICvlFaO5q2sXfjLC/F/TAYDVotNmbXlFJW4dyKcrxXY7FCcpSkzEgCz68oT4PSS3OIm+GZLlMxKw9lIqf9Q1K2DKcJlKmJVYPY/9TV+cdPszEy5oKFhJKT17iG5wEv5CB2r5wnJ0HbVlRhtlqlJdTPxenVv8xVbdQ6ARcX+8WuO2g4Z457ETc1NIzTd2NpVRUFCEZc7jNqzsDDEzChK0rSpwxdVtGqe8Wowonpy5d1Duqws1/WFsdhgmWAiqUl1FR+boOBLN0jTVbMZuOPE2U8sh1BwltXuBqOf5jeGSlSWo9n4AWB50Ebw5JUcsuhpr6GNYOZlXRncuK3ZqHUQ9Z4gOZIYkAuoUL8C1uJb6wX4aUF1pCjZO+QVa6dqxv+IlhRBLknWrE086NyiKZKkzkZgnKQXLigbg93YdHgTbYA8XNynKJQCXqq5NHNYPh2CdADXsfQV+kBxErf8A/Io5nzBgbW4MGAp1iRwoWK/KW3RT5aDXpSmkVW46ITklKyz1sTbqOQe8RkoUMxDEi2rvy6xPEy1ndSt0JNA9aJDJJ0GvaFsOleZJQvJo5GYOK2o4+kKtwMPwkqzrBZJYsKvegfn2hadj/jKBlhaUp1VUDrxfhDU/BbqlrmFVHWAlgOQrTSA4SYAlSUoI3gxcgAEuKEHlD00Ukqs2cRPRRICxdyyW5NwEZBZ+AWsuUTJn9XsxkF+w29CJn3yAAO5c1ULN5m2jRqSnMp3Sjg44cL1rBpezlqdSUKKRqON+ehFIhhsOwegrYuTdo0bLexCRJLcWq6tLtenaDJlDjvXo3W3o0EMjMCGSKUpQdOte5EaGESFkh82r2pTr/qIsmzYAD1dvqev2jHBDAk14GjhuEMpwpqpTFrO5OnG0Hk4IMSlyoVrZga92iW0uSbK6VgnckFRejnTgz2Dv2iwl4FIQjeObWgPRvSMMr4anLkr/AG13Wu0NTJqcwSlwqxY1e7HgaXhXwFgjISEFN970Ybv1i+QFfBQBwYcSXIAijlYfe+cJTcqVduAB1EXGycSmZLUEvRTJIuXao4O5iW1SR1dHKsj/ANDuLwaEYcBKt8CpGpN/WKfAbDzqCpq1OOCiAB0t6Rfr2ZOQBkmoUNZaxfooF4rJ2FxTkmVLH9i6+sa+LR6Si+R/G4TJlVKplDEakdeP5iI2rmDF6Hy6xW/Eno+dDpNw4V9DDipQSyrEi30fnGUy1JkMdNcMIQmjKkngIYINzCuLVmGX20TEmQzh8ZJyJVUAVIGp6Qqmd8VbqG8Rmu4pyf6xrYcgTFqkkBtH/asAEHuDXpApixKWZawyk7pHPh+OsauGnk8zq8sp7eF+Qe0ZKRLWVrBSzpSaOoU8hwgOBU4SlluO3S7U5wpjv1lJVMzISn5UpzF9QSBZ25WvD6SoqRLl5iCRUgAADhr5k37wbLg46BS8MtUwnKFDOzvvFKQQKuART01h0oZRZIykbwvXny1o9oKJRAWgtXdAHT6Hg0BxrJlhBFU6Ah3uzdoSlYm9zeJlnKCHr8xAdtAOQAaIKYgBKkrJNgQe7O7deEL4LHgKCE5lBV3DMWHPq5gkjEJkvlCkruXDghw4ewYEaw/AA5YXnWhKHCbht5mLkd6xXYnFJJISVJFHpV76Wi4x2KWQCoIs5ICnII6tr/qE5UosouwIqzEtcipq14Wp8UNMXlbQMxJSSQCCkA2/uIFXvBdmoShCkZiS93atGatg0MnZSRKCipnuS2tkj3xhGUEJOnEXW4vpUnSHuO/Q6RU/rLH/AGNed43CeGkKUCpakpJJooF20fhTSNRL1XwKju/DuxpUrBDErKqozqDgbpJZqi4bqY47HTQZhUiiFKNCXLPR+xHlDOLx82ZlSrImWJYRRxuJsluTc6ueDDw0oZWDOQwoCdS1dbGNJT8GkpWKJw9bkMxDWrch4dkJSBo4qdTXR7acIhiMKZZCSGy1Das1eHbnGTHqUZBQEp5i17+cZzbRIwtCv5Rl4tRq1MBn5kZSAnjvOp2PW0RXiXAVWu6UgU8gRWGcblADkFJ3Q5YFQuwJ0aE3RIvhsQlJzEOo8AVHizftEMLyhzaj0JDsXEYJocWcVYMOlqQoxWreIAzOCaAggUJ4gkBuvdK6tDoDOmEgqABzB945WF7Exa+GZozJSh3qTl0yh6toz1hvZ/hDEzMzyixoFLGUFyC4JIJAjpcJ4VTgZamUFzpgY6JSCflGpHEnQaa6KOxtivWmhPHbLmLsoeZ+0V/8DOl6kjk8ODb5SCGJCTlJboWPYg94DN8Tp0TXygcGuT11KLV2FWo5GU4pYxRzcaSQDC+1dulZd6xUnGknnCUCZZF4LnFYxqCJYRBatzFbhZZJcxdS0lTJFzTpz7fiBRtqMfIWknOQ/wCGsAPjZwPnJV/6hCPzF/4m8Npn5ZqQPjIFB/OA7DqDUHt0X8KZVLmZKplZZY6hyfqPKOtkpfSOrqEoz0+kl/w86P3IW/Ns8amYn9QhOUABt6rEnnQs3rDWcmUVkhWVJbhblHou3PBOHxLqH6cxTnOkOCTclNPQiOI2t4SxOGQTlC0B95DlOUqF00KWAG83GpjBRo55YmiuwU1RKnIC2qXYpoKsesJrxqEpDfrLWogJQrUXJN4shPAyslICXcULuKgB68YQRhJaRmygKcEkuB0YGn+IzVJmaoRXOUn9Qy5iBmIShgeFSdSXEbwuGM1ROYoapBDEhxerN6RYIloCnmrUpSgWTmfK/JqWAB5wliF76kSwfiClQ7OnQjV7Uht78FLfga2u4KZmYkqVVOhADBT+7wtI2dUFprqcuN0JBi1l7JRh8KVThmmqFHUaKJdIFWpfsYqcJhFLW6ZqiFKBysBmIqQa2YC8NqtxEk4VQTkM9SgSGSWWAbX0rfrE8LKlSWUplKuA5Zvep4iLNez8lQlnNQWpTlrFbNwIzFRJ4EaEuW72gdoLsL8b4rqCksC1Rwt6RkLiVL/dLc9fSMhqQWHCX3gQajn6C3+IJj56MpWk76FA03Q5pla5Jq8Dw2HdJUFoCR8wzVTwoNfrAJE1dVJSoV51YM5HCsZ1T3AexUwLSc532DhJIDA2bhxhFcpKiXSGplFHsHHBm05RPFTlJKS2ZZchLgMKvXhT0ir3ioBPxMz1JTugfzevpF8jSLUygkMEq+IflL05qI1AD+UawstRJVlQovvEiyeg82peDYNBIIXOQlVN5RHXdcVLaaOOMdl/xt4dK/8A7M6soK/RSzZ1A/8AkI/lcBhqQdAHSTbpMqMW3RvY3gifMAUs/BlmpdlKI4Aad7c47DZuwcLhmEuWCoWWveV1BNuzRbT8Q8LSN5QjTbhHRDGo7jiDrHJ+I5jqPBq9P9A+cdVNLO1o47xEdxRepHsQ2aI5XwirNhZ5Os2c/wD7OB5NHKSEg5kKDKSSUnikkt5Fx2EXOAx38NKmoyKWZkxIlpTR1q3S50FBWEtq4dY3wKorSrg3Hk3lHsZcXewJx5Rw4svazO+GV/wQY1LkNcNGlVdSXrUV9IupWVaApnVqOHIR4jZ7EUKyVMIvpMoy5alq+cjy5e/tEtn7LZlrDkfL/Tz6w2jDGdNTLAJS7q6cO5pHrdJ0ywru5Ofx/Z5fV9T3X2sfH5LPwFIIw6lENnWSOlh9I67DppAMDh0pkpSgpIF8pDA8IclpYR52WWubl7OmC0xS9G5iaCp7FuHusSlZv5vMfhoybp74RJEZlCU7w9hFrzrw8sr/AJgNeNGrzaOB8U+B1SipeHSpcp3ADrWHuG+ZTF61LGtnj04KiZD1FIbSapmcsaZ4AuWlyEgBaL5nSToebh7Qxs6RvZvlB1AuVFgPOPXPFPhmXi0uyUzgKLa/9KiKt6jmHB8onYaZhZnw5yDLKflqAmurkssHRul4iUar0c04OILaaUmdIlLJUhISKMHUo1UXtpBJu0PgLUEStwULghRIGhJsODQpJx4mTQUsCb8ebdoZ2ypByJzKd2Bo1q/bziXLVwZ/BBe2JhG4lMxy713bbpHGIY7CTED4nxUpdGdQUW3m+UDVzSFtmoCivKRYpzDuH5wsSSsoEwZUhmVZ08qPaKe1WNKixVhVLCVIEtIIsskF66RkVOP2qoKZCgwDEzE1KtSALDTtGQdtvyNRYeWgpWUpUzHjQlncvwEWK1S0hP7iRZAoQ9zoBfyhVGGKVPlY8KF3/MWIw6ZaTapD6sGJbrakS3QNgMRhlZgpSaqLISDYaDqbwMoMtYzbjgseB4xaLn5MOhSj8TeB4FQdwE0pT6RW4SZPmLealExa1tKlpL1JO7ZiLXN27VTDdlz4Y2WjGkpIJkyT+ovKUlalE7oP8xL2qAH4P61NIloCUgAAAACwADADlFPsPZqMLKRJDbrrmEUCphqpXR6DgAIZ+PnSCdX+pEaM68cKQ0k3MSwswJzKJAABJJsOcRlS92OL/wCRJ0xSE4eW/wCod4DUVHlfzEJcmgRfjuVPx8vDy1H4QCwV2EyZlICf7b927XmOlDKNwggElRtq+vRqCOBwPhIIAJFePOL7C7VXLITOzKQNdRzPGG2mFG8TshQkqKBlmJJIoDzI50ijwk1MwOWC1Pu8SLt+Lx6FhsVKmp3FJPQj6XEcZt/YICloDhK99BFClYbMx0Pykd49P/HZ6k8b88HB1uK1rOVwGCCZhksTvbo5Go98o6rCbHSgEn5jc8OIH5isk7YkSAFzlCZisuUiUMxABNz8qVEXryhHFbQxGNUJUtBQhRYIBdSv7jSnK3F46MXRwx5JTf7fBObq55IKC29/IcbdXOx6ZOH35SkZbUKw6it+DUe3pHoeDwgw6NCpiSTqo0foIW8KeFkYJOZQzTlDeWPlT/SPzrAvFuMKEskupaSByemb6+UcHVdR3HpT2N8GHSrrc4v/AI42gU7SnICv0pxUW0KkqDKHMhye0ewFDx4ph9mTJSkzZVFIIIPSPRcH42lGWklC/i6oYs/JTM0ccnZ1UdJO+ZuX1JiQMI4LEmY61BirTgNBDQMIAjxIQMK1geIWwLXgAbEwWOsc7428PJxMoqAebKSr4f8AUCASjrQNzHMxcSVOmsGkTHEUmRKNo+YP45RWhnSJYABTQljct9Y6WcrMkTFbo+bMQ5J4Af6i/wD+TPB5kL/isOgGWtX60sBsqlH5hwQo34E8DTkzOWd1SVZVAbuVyBxJdh/uJlFJ7HNOJUYzFETFF1gLLkgkPXlwix2UAqXukkuSQTXTeI5w0tKcu6C6aMzl+PlCqcYuWEoloCspOZLsC9QXYF39KQueSbtGTJ83MSl203Xags4NIyGBNxRAJUBS1UtyYCNQtQfuhiRgELV8RcwZg5yhVjmcFr6K9iGZSQtKmSDZL5bNXrrDU/Z0mWlBK0OQ2VHzJIAr5lm/3C4BUoZVJQMzMKAnR3bhEOLbsTIiepYbKlWUBKTvAJ0eO28FbPSJpmFWdSEXo2ZZIcAUFArzjiFpXMUsJIAlKvYKJdyOIen+47fwWfh4UquTMILf0gD7mKiXiVyR1OIVuExDDjdT/b9a/eB7SW0qmsM5MpbkBFM7B2Qd0QlisOlSwoi0OpoIGkVhiFZ+HDNFbiMAFXEdApAaFlIFYGho5qf4eQqpFeVDCm0kz0SvhrVnH/5rPzp0If8Aduk1NeunXzUnQRQ7VUpVCCwe7CtaBjoNY6ekX3omHUP7UjjMNsJAYkVNqX6R0ZxiNnBkS0zZ5G+SaIBrlDW58YLstLELUzShu6kqPyk9KmnAQM4HOFKNSbniTHV1vUzrttV7/gw6XBG9fPorh44xkyiZctD61V9YPg8HNmKzzSVK5xZ4DZITpF/h8IBpHmN2dxXydmgCog8jZCHdhFqiVBEphBZCXLADRImNzIi8MDYMAxKqQcmE8aWSYQBMPPcUgmGXUiK7Z8ykMoVvCCx0O7RlJXLWlQCgpJBBsXpHhe08MZE2ZJAW4Wwy1L0s9wQx76x7fMU46fWOG8WSEJnIXkUpUxJAygOShhUkgChTeLkk4nLmRxOFxi1rCQClAAzqbXUOffOKbEziicoZBQki5fUE16Rf7RmLQDKCQlNLEkqcFwEtYXd+EDwGCKkkEBKgXCjQkcPMCMb+owTQlK29lcLUQoE0CRTVqpJjIcm4eUVrVMbOpTndJ0HARkVqXodx9BZuziFh1Zv5l09vG9q4ES8qkEcquXv9W84BiEZ0MpRDkPo7dO1+EZI2YpSSwWwrqpzpeo/zEtvgQedhwXYk0GZnJcP9Xjs/DBAwkvLYqWeFc6h9o5WVgFolkBiDXeXVFiSd1mFTQmOu2LIy4aQB/KT5rUfvDivg3w/qL2aSqXJB/cQ/mIemCrwAoZUocB9A8MGLZ0oYRaMIFOcaHOCpRDoRikUgISIaWaQKHQgCxrwij20SwLfu+sXcxVITWgV8++n2i8WTtzUvRM4a4uJUyZBACODv/cb/AGH/AFh+XhWS0HRKyh2Dmg/MNSkViZyc5OT8lRSikkRw8mG0paIoTBQIkZvK0RVBFCBqEFARIiAFYI0YBCYI0qEMcuhh5Ris2n8veEMFs4esN684SwVIdSoXPaEkNmwWEUfivdkGZV5ZzU/q3Wb/ALDyEXtDYwltDD/ElrR/OkjuQw9WjaKtNHPl3PKdp4goWCQg1fM5Kmo7+kHE+XmM2a5BZEtCbpuS9bnVrQvhJMwlSlIBUglwqhLu8EnSCFy1mWfhpG6WISSoAu+rMqvMxzqkjm2GcJMKku0wOSaJUR23DTTtGRuftRRO6zM3lGQJR9MncSwM2UrcS+c0dVTTQVhzEY34RCC7kHpQFu9PSKubLAVuKAzKoEirkddREcbhJkncWGIdh14+cUuLLoshilLG8p0vWuWg92j0LZEt5OHDMPhpLcKPHlWzZcvL+os5gKqNacnqOn1j17Z4AlS2sJaAOgSmLW5thW7HSXX0FPp94LKNYUwkx1K5AD35Q5JgZ0B0xNKoG7PEZaq1ikJhJgLxtUbmrpEZTsIKELT1NeF0rFSbP7+0HxygK35OzwiVDpy5+28oT5GuBrDutWb9osPvDqUOIHg5GVOjlyfsPJobSmkOgIy0wQJjUsRi1NBQGExAJvEEriSDCA2o6RBCqRIiNITCY0QIis2r8veLJZaEsal0HkXgodlaiYwf37/MDmzisdIIkUaBpSIEJjmzwRDKxAcOGEGUqkaYzPIjyXxPj5knFzkAUKqEAklKgFDXQFu0EwG1E/wplTXBT8r1dJLg9Q9ukO/8jOmagoQkqWk1LXQW7/Mn0jnMQmWsAhSgo/tAzh9RGM4XI5nsWOFwCCkFKy2kZCMvHiX+m6XTQvQvf7iMjVNUTTIzMMmXNUcrqAzElTOWcVJJt9Ya+MwAWkrKlJSMzOl+PSKnaaC43iAS7CgD6CHcLJ+J+qo8FBOgLlvJoztRW5q47WXW0NkpSjMgVAs9G17x3ip2VKE2KUgHkQA8ee7Eln+LlIzHIt1qTocjrboSkPyjslzSSecXt4NcMdrLnYp+c8SPp/mLaXFPsD5DzUfoIupQgo1ZsinWFg7w3ibQv+0wxGpayS0Oi0ISRrDs00g+QKrG1LXg8rDJSMyxQfKOelIDNDrSOcNPmWX0LAaQkNhJSTR7mpPrBZc16QLEKY9KRuUGMAhuwgExb9OVxz5xmLmMntAUS6JPvh9oAMRPSH3nPSvlr2gOA2kicnNLLgkjoUkpIPMEEdoV2hKvyhZe0jLKAwVTUl/OAC7mLqBBQWEIYXGfE3srNzf7Q3iTuPyhNDATZj94q52JzTfhg0Sl1dT79YbSad4pcDWdNVqSr0p9odANyTx4wNNFGCptAE3iRljKNIkDQwNHywRNo0hyZ5ODjf8AkTBZ5CFaoXpdlAggdwmOR2RgNSnK5LE3ITWnpSPS9tSc8mYkuKGouOYjhsXtNWHyYZsyVFwTQpIYOKX68YnLs0c0/RVrm4NClCZKKluSorSCok+cZFV4gkATXClDOMxqLlSq1HIRkKpMWiz/2Q==">
            <a:hlinkClick r:id="rId5"/>
          </p:cNvPr>
          <p:cNvSpPr>
            <a:spLocks noChangeAspect="1" noChangeArrowheads="1"/>
          </p:cNvSpPr>
          <p:nvPr/>
        </p:nvSpPr>
        <p:spPr bwMode="auto">
          <a:xfrm>
            <a:off x="-258763" y="-2560639"/>
            <a:ext cx="5495925" cy="5334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90" name="Picture 18" descr="https://encrypted-tbn3.gstatic.com/images?q=tbn:ANd9GcTGr9tqSs7SJJjR6NUFh96NolvmzryD6Ou6KKHD3otYOfHyxpbp">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93837" y="3592417"/>
            <a:ext cx="1685925" cy="20669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3092" name="Picture 20" descr="https://encrypted-tbn0.gstatic.com/images?q=tbn:ANd9GcRy0O1zhUTM9v7CXvwjiOv4WBqwn1hkEADcQ_ePHDsbEhih3s09">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63217" y="3428052"/>
            <a:ext cx="2006068" cy="239565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12" name="AutoShape 22" descr="data:image/jpeg;base64,/9j/4AAQSkZJRgABAQAAAQABAAD/2wCEAAkGBxQTEhUUExQWFhUXGBwbGRgYGRwaHhwgHh0aFx4cGhsdHCggHBwoHxcaITEiJSkrLi4uHB8zODMsNygtLisBCgoKDg0OGxAQGywmICQsLCw2LCwsLCwvMCwsNCwsLCwsNCwsLCwsLCwsLCwsLC8sLCwsLCwsLCwsLCwsLCwsLP/AABEIAOcAzAMBIgACEQEDEQH/xAAbAAACAwEBAQAAAAAAAAAAAAADBAECBQAGB//EAD0QAAECBAQEBAQEBAYCAwAAAAECEQADITEEEkFRBSJhcROBkfAyobHBQlLR4RQjYvEGM3KCkqKywhU0U//EABkBAAMBAQEAAAAAAAAAAAAAAAIDBAEABf/EAC0RAAICAgIABQQBAwUAAAAAAAECABEDIRIxBCJBUWETMnGBkTNCwRQjUqGx/9oADAMBAAIRAxEAPwD5/jajMxBdiNiKN9/WKSAogNeobftvDaZ6lSjV2ooNcaPTQg16wuZWoZhv18qxghERvCKMpWVaT4cyiklx6PqHiJ/Dci2CnSpJKVOzhu/kRAkregD2OUvcahoblTAp0TKJUSUk/gVq3Q6wp/KeQ/caoDDif1EcMoy1JJFi++lCINKwmVSkgnMwb5K3hn+FKQy0/CvKd2Ien1840MNJ5akkJse7b7M7RvPVzVx7i+FBXLqKodhuk/En7x0rCKdLFrFJ+3cRpyMPlJ0O31giZTUTa/vaJD4hUZhLB4ctRmacIUqsG6fMXh2Yi6dAAR5U99ofXh3NWHT9YNM4coAumoHoPbRK/iHejUpTAi6uZgkirh3YfvES8JQhnh5SA9LQfClKSC5fX9hCBmc6JjjjUbAmb/DtexDd4nKzFOhBGm8PTDVLaHWvW0WKksQUkA66/SNVzdhpxAI6mXMk8yW6wKahkqPRvW/0jfnYhJSQwBLmg+VavQQiiRmYb/2jTmZaF3B+mps1UxUYZknfMlz0L09WgU7DKLpdQlpqQBR2Ac1Yl949FicMUmruz1a2kZs9JUWctoHLA7taLcfi900lyeEBFrMpGHClAB0g/EToL0GlBFsYnMpQLuQkhOwFh/xMaf8ACMktdQqdgL/pCuMwxfMHYMM2rJ1+kUYnGQ8/0JLkxFBxmbOLS0ubrUVdSyQPRz6wrLWX22vsz940cVLCi+iEAsOunSpicLJAAmqBSA+b/wBUppQmvYQ5m4i5Pw5GhBYH+UgLW4KzyUdmpmI1Z6CM9MrMbsLkk3694bxuKJfmJJZRryihASkdARCSy13JIjcYrZ7Mxzeh0IZEhwFKNEpHmSWSH92jNXeNTEAqWEIBLcqE+VSO93hsSpSKGWuadVIUyX2FK945nA/MwITCYqUCnxJbs5KjZSX0I1TQ1hOcmpKTQlxs14PLBQrMhV3UgjUPYj7QzKQJheXyruUaHqkfVML5cO+ozjy67iYSksoODuwbuzwyrD3aou1wxvl2hrCYdJDF0k/C5dL2YHT5w7hMKQCKgswFQbg+R6xpYKLMNULalMEAoBKmIsCfxDbuHo3aC4RBSChRezEa+zDMsE0p/ULdj3h6TIGYAtWx/vHmZc1kqOp6WPGF80RGHrXU0MNzMKEtmoLHU+mg6wdio8vXz1tp2iwkAulW1DtqPKJP+47lApQWAAvRy1e1LQSXKBfMTRiR5sfOsWlEqQUkGhqfy6V6GnpDAwzKZajUXTXpUnQRwtj1BJqZ8hg4IzC3W+h3gi1ozOKhiDRnJdi3u0TMls4oCGffUEX84Php7JautvdO8Cpo8TNPViLYleYCliAT9PkPlBFTQ6SD8IArqQILjcY6kqGahFzWhU1fMQVWLBzVPMGY6lgHMGONmjMs0NTOmsSGFNvtESpIOZncAsxvYel4dmrSQHZxmqzbAP8AP1hOTLdgNfvC203vDU2PaBmSCAMpBCibBjStfWBJlUvXbWNSbIISzZkirj+pr9KQvixmPkASew0gm13NV76imIw5Bo9mqG6edRAEy0i4dgb+7RpeOSGWCsAMC9UvsdfOImJSoZiGFr19NQLNDEetqYLLemnnzhiQEi6lOX1AZn6Cp84V4iCQBXKHCXq+6lGPQhQF0u/02hPFYcrSBQM5swFtvKL8PiORHLv2kebBV8ep53FoOZ2qoDRtNvKIkYEk/CCosyT/AORH5RGl4SnOQ8yjezC5rpf0ELz1JSChBofiVqrz26axazeg7kPD1M7Ez0AFIVzKBzLSkcwGiajKmjUd2jPl8QKQyQkDt9axWYCVdT6DpHCVL/N6/wBqQaoBFlzcZw6MycpoU1STTuH+flDeGwxJHyI6feDSsEUkb6EVB7HWNGVhSlgAx1PukLsN1GqpEvKZbkiutWB70v1h5UtTJAJIfWrHSKHCgvXmFWoxhmVJoABXa/lHmeIyUaUn8T0cSirMNIRU07lrQZaM4YAUGwckRVIBtSjFzBMjkAO/vWJToUIy93F0LoxDKTYjX3vDaJLkFVQdApgH30DtprAsRJDXZYu5FdafrEYY5gXVlAvv2A1jBYNNOOxYkzZgSpwXBoTYHY9/vFkozAZlMzsANTfYN5wdGGzApHKCPNXvaCYLBjKfEUE5SxeNIckVMsVEhKqkhOrHNX6NGhJk6WBemX7taE5/FpBJly80xW6RRPUmE5nHJ6jy5EdEgrIglXj3N4M00MZIZiAfiH1jppVfMX61Fe8IYfFrJImTSrlLDlSxahbO7iOl8SnIbNlWP605fnb5wAQDowuJjGKlDI5+ImyQ3Rjs9x5wtITW+Xu/6UjTlcXlrKfFR4YTUvUEmgYi+sOzsElYzJIOxFRBPiJPIQQ5UU0x52IIzBSQ5LONtQ+tgOgeJGECgljzKNTU3sCN3fyiVyjmA0Fwa3LsR1geZicjgkVHdww1tAFx/ducB/xlGDZFWzO4sWDAJ8yaxWdKIqAK6CoGrDdnEFmzHGRIvzK6dtvvFApIoeZIfKDQHvGlh1cIXAYllMQA5fyudrfXyhKYDVO7RpTAf8w/mqk/iuage6wuZVzStQ5r/eGAm7Hc3RFHqZU/C8haiXruq5boKRkqlhy4c9NAI9AhhuSLPZywrpQQnxBDlw5bYs/oHj1PDZAyyDPiIM8+uUkZquTQEC1dXr0hNcpi2b5RunBZjnWWGmpLbDXvaBeMhNEplAf1grUepIp5Q45PRRcl+n76j/DVsBok3FSPMGNySModJFdLj5/eA4TAAgUA6XeDql1GUgH0eJ85AFjRlOIG6MJKQCeoHlBEIL1jghzSnu0HlJP4vlX5aR5LFmN+8t0BOmS6aP7vvBZaAAynSqtX+gBqNDrE4eXmsa0ajkxWbJKnB/DqP13gl0LqATupBU7FYoxZqfO7RZOFUFAgVAcpFW8t+kDkzC7KDlmSdPTdo0OIYn+FQkIGaassAfmX0EaijIZtkGhBcQ4wJZCZX8yYQ5JNEjcmPOcUxQXkmTVZiXBuxKa8qaFVCOkB4liPDDIZalDMH1/qUwq1WTuDGXwuUZkuapay6VImJJckkOkt5FPoIdXKwI5ECixKYnjqiAJaQlItmr/1DJHzjuPhXinmUUqAIS5yh62tAZ2GT4lByGo26i27xpcTV4qULIAASBQaM3/r84HQEpCqCDMvh0oZzQf5cy3+kwDCKmIqhRR2UR6h29Y0OE4cKmMi5Suhp+BW8IplJAeqqVYfqKwROoXEcjNuRxVSJOaYApykEJZNys2saI1h/hvEh8WHXlIunTzTdPcOO0ZOJmESfCTbxPhP9KEi7bqgfBMOM+dfIEgkFnZg9vQecYK1USUHEmfQeG4tEwqlrpNJcvR/9PTSBcRw5QQdXp+0ePwGP8UZV8s1IdxrrnT9063EewwGK8VP8wgzUgAp2fXqTr5QDpy9NiSsvDYiPhPb4v8AyqT73guGlpYuCo1oL2uB03NIFiKHd7QSWcvOHJsom3s1p0hK0G2OoRsjUqJWU81WqG1f+rQQspLKcgJCgerDptGjNQ6XepYgXf7nvanoqTnfKCTqo0SnoP7+UMIozFa5lzpBdjeKSpKS5F92ce+8PgUqCSLn6A9KQkuUxJU5+vusHhIVviFkthMzGrDFqk3LvTRzYdoxSDsnzrHoRh3plKRd7v1NIzZ8vKSAlLdSH849lWrqeTkWzuepSoEW8ovLUHqBSxekQoUIDNv+0EkSaPmzP7pHl+IXjLsRBFwspNd/e0HJHY+/SAJQRY9gawdE1RIcWq5Lj9W6RKdkwzKuQGFttO7RTxT8JdJLUOu0HSxUASG1IIiqZjuCBzfL9Bv2gCl6JmhviWw6QXBDg+/XrGbj5+aaorJZH8sE6D4ldywbzjWwjpUMocP8OvlvHm+ILPhTzV/5p9cghyCkIhJskzFwMwz3zFlZitDaDVI7cpHnvD3DXKgyWzApUNs1m0uQYU4fNZSVHT4juC4Y9Tv0gmLUpEwsRQ9at50HaH8gFuPCksVEXMgrodKh7vr76Q54A8JHM3xD0Ob7xOOw4MzxQAgKIUA+prQbu8PTZqf4cg5RlmAggVLi3/WEMQCRGk6EyZGQzEsXLKq1PgVA8FPlslLFzpZhe/aGJYzzpaJaWYkOSA9D1YBoHgkJUg7gfWkYfsFw72f1/mEmiWUS8zKUpSyANScoOvSOQHQvKQLISXfdR+nzEOEEypSQzoSvLQPVVW1LAfSF1/8A10ICEApUpTCmY/CHJNgzt2hq1cWTr9xLCI8NKlEDMgOBtsP930BjfwOK/mImpLCYAK/1182L+gjLWn+XLzsCrMVB6luUdqPXrDOBIOHSWA5TQUtMo3kYJx1EXs3PXcRwQQQkeaj9TsIUmYkgZFCoJp5ZRTcV9Ya4hOKmUlw6RzEfTXzhFUtmU5L3fW3XYj1iXJokrEp6AyqAqgbqB7vBDK8N0naj6Pem8EmTaJNRQpJGwbq9i3lCq54plFjTrbTy63jrAFGFRJnKmBJNyFBjp5tCM1RJp/f9Idn5lB1E9Ab9TAMTJAcB2P0+8b5j1GLXrE52EzF83cM7ebt9IQXkeiQrqVF/tDyJZIoaNsT6QvNw4B1PV/pymPTweZNkyLN5WmpOIOgSerj7Q1h0nKBTygM4VpVrgU/eCJQ4sxiXMWLd3DSuPUaTQsz6e9YIhquD5OPVoXkoV+dn3H3gkrOxbKzi5atWvE6/dCPUupI5iBRmcmof0isgF3S5Yeb20HWJRNZJdLqcVoaVf7QPxA9/WBZqa5oFiO8PxCRM5wUtvb1AaPPYuWDLngAEhUymhcAjyoY3sPNKQSlidNYxpif580Etmyqpo5yqp/u+UUqC2M1MU0T8TzciWClwK/E1xSg8rmsPYmWkolqNKFLn4nHlVwYFMkhPKCxsTcMml9rwTDLE0KS6Sn4gXs1Po8G2tSpGsAyMagJTJZRUFBYrcZSCC46Kh+RgkplkmqSMxA6FoSnSeRJykpCyMzbgGhtG/KQkyybsEjLZ+r6WETNbMJrNxX9zyqyVTJZZhmHL5tUtXSJw2IAlgBBKj1a2tnN421cKX4ksqypSFpfLUs4PnEHgMxPMhQOV2G46/KBJ8kP6q3Mbikr/ACySwAq2ldOukEx2VBQ4DZQAGcvW+sOcTw5KElrJqlmY5jTc2is6TmmoUqrJBoaUGZ3ho1VTA1j+Yvj5brUlgEpoNnAYgbvdotIDSwnYcv8AuUenR4XwxWVZlgi5qLh607m/WHpiXUgNYhPo+m8POwDEtpquew4rMAloqHyj6CM2cVKTQEi5LMNqam49IPiUkKbKBS+/rWKpnJymoFLMPR/KJmBDEHWogHQIi8uU4U7mgPao9YOmQAl8pPKWIB0LnpSAitq60HnBpClkcqTY7CmtcpheLfYjH10YuojQEkj237wOYaAM1IspSrWHu51iuWgdy9gPTf6xyG+odV3Ek8j2JJ90EVWomrH/AI/oILJdLk1Omg+kSxNfvFvhixGjJ/EAX1G1KDkC+/s1gya/KFzLNaj1EFlywUsWJ1aAz2Gs1Bx1UZQQPSn7xaSWGruGYnq5prFEyBtpEpkJr26xMCQdCGaPZlhY3D3HvvEyhRQ6eVx1EVEsVDUPfSukUlyEsCdffsxighrmmiI/gcClTukdPYjI/wAU4LwpstSRyqSxuW+fSB8cmeGhGV2JOrWaKjGJmyucl0AubvsK9RXoYvwoKqYFYDn6bmZxLBEyVTFHKAAAHu1OWnaByMUDNRnZghAJAAYZRtqxh+bM8WUpyxKQQkWd3AAOmnnGTiJZzqZiLaaBvtC8tjUfgqqMPOExMtaEqKghYLW0UCdtI2OFOEBTuQ3lf9IzZpISSPxAN/xIJ6vD3Cpx8PK4Id2O9vorSEf3VNyfZNOSMykk2cfWKLJQXfWDImJCqBgDQPp3iZ01Oc8uYZvhfR94k2DXzF6mZxf/ACwoNWhDszufveMaUsZHJZpJtobCuorpG3xlf8vLoFGgdn/WMSWk+FmA3S/+4GobrFo+6Mxf0xOwjkSJRWWStUt2oCrKr0f6Q9gpBE9III5gp93ygEd3jPwClDM/xBlAhrhx9zGivGFBVVgkOk6pcvT5ekUYzejFuvm1PVYvAyyop8QlYHwvp2EZnghLjVi1N21e1IR/wrJVNWuYolgnq7qsH1h1cl1MCXJa7xNn8pBEEJxPEmdQppQt19ufSLy2AqVGhpX6vaA+AAFEKLPlF66mttqVvHIkskl6999oAE3v2nECv3Jfonuf7wNYoDSjjru59Yr4Y6nesVmSkvr6wK6jIBQINqHX3aCEE2KSPP8ASBIbNzWOn3FIMoAFgD5f2izw3MLEZ+NyPGJpQua0+8GkLDkM3nAkDU9/bRZCUktV47xRDDowMMbzBqxMrEJCnuNrxWWgWYHrF6/sP0iOiOo3U5c1Wxcb0ik0qfROoat6hoOVhtyfYY/tEFbAFVSkgZTtcU9flBONWTMUwGNwZmSjzORVIakeewU5KJiQsGoJUzBn5Q3WPTy5pc5AwehVp5R57iKPAnMQCAyg/wCIXbs9KRRiyqQK7EbjBNqYzhUshKgSahR0ICBUkE0qYz8dLyhExYGSc5chqjQ97+sb5ksQWLZX5ToedulAAYH4YmJSZqkgKoEE5XbVPb5ExmVjysQUahMj+ISZKUFDKCnd6swGVtoHhJuSjMD6DpB1cOA50hakB2JNW3CmYn0tCk+UQXKVhL6pNxbRiK6dYVfMgiUDjxqbmP4qiVmcOyiaNUVi/wD8og2+LMfJv3jMxWCM5RSqiQtlHoSWb5xOMwISs+Gc2diBqCT8I3r9oMon1Kk+uMjHTM9HuST0q19qQiMSEoVLCQCSCznR7V6xpI4ZNExbADKTmzKa7sANSYEvBpDkqTnAdILjSjC5IO8CdNYMepTjUvg8OUy0zaBi6gL5Wa2rX3gOLlFEsguVgFLAcoKSDzHqIawykuQgzFTEpzAlICTVi2pNYtxNOWSoCjrDBPR/oMt9obhDCy0WT5gPmX/w1zpmEZgMqSA9jUV3hxaVaKfyieG4ZSZCTzJUom2o0obxwSoE5kvloWLOa6ij/pE2YljrU4kciYIqUaU+QfziVkpIzJIeo7dovhpzZuoatD1p+0EXWqQOidf3PaA4AqCe53KjXpBGcGZ+9G+kDnTaVLgUfpBiHd01a20JzkkszN11jRc4VKSqtQltdO/SLqmpB/eCIkECuVtGB/WFJzA1/wDJvsY9HFodSXKQT3G8GokGnp+sGWlrGp60hLDzSWUQR3p6axpIJV0EFlphQik8spLIDF33MSuZom0B/ESDQb6wyCTt948/fV9Sr5lpQIqS22n7xecgA0Z9WiBUVu8CCqsL7Qtia4jdzR3ctNYMdDqad46fhU4hISoAFNlXPbqIjww4Kg4e36frFirKXBcb+7GOJK7E0GDx/DjIlpKFOelKVcN5xlfxLJlFdQnMkkB1B2J76Rt8bmK8FKzYKHLuDd484tXh1+KWpiBTyPQiK+eg05ASDcZl4MKJUghuhAbuDUE/KOx+OV+BZN2NxpZWveFvDw68xBIIGYhSQp61Y3ihIYpSoLCrlmYbCrAQT5VI63DVT2Y1jZC1zlJzspVFHrck/SI4pgfDWllE5g56Owr5wPCllvVgDpuCw9KQTik/MXaoSGrRgPrrHOv+4DBQmqgF4lQnKBUpsyhmSqqmNgdbwWaqWklSVo7H4uxSqpMLSpoZSFgMohT6pO6XteOXKklLlcz4mozM1u8aMnAkV/EICwIxJxrmZ4alZSADS5JtYUja4BhUFClLGZlOAezOd488iYFlk8ksHX6k/OPTcFCVyFkUAXynUUH12gS7UTByDVyi1mrEmvKCWy9c2kV8QFk2a5166sekQmaR0LNTV4swbcbK+zW7xFjbkKM4ioWcQQA4IPmQNKs47dIWmyGFHHcuPKkdMUoFzV9fSOC3BbT77xpYsTqaooQfiECo0vFMOnMak1sDT5xE9QJ9/aIl4cpfTz9vDcSlj8TnIUfMbUQkMHDX0jHnzUvUjzU3yaG8RNYVfy/SMmfkWXKkHTmSsH/qWj0MehsSB99TsLilHmUa0jckrcFj0prHkkmxrG9gFlFMwIBAd4ey61FA7mrMQAk2fSBJm9QYlRCmp+8UCL1tpHn5cd+ZfSWY3HRhvEfo1YOwYD1hVCi9P7wQL1u+jRIRrUd6xjOC2ZqD12B6QMyvxEN06e3ptFACouafaDiYwBU+V2FdNWjtEU0HrqTxdQVh66F+rRi4aahss7lBIKSKkA3BTpah1j02Dl5nJYlVGI00p7tHj+JcNImHOpilRr+YA1o31ipU8mtzcZBNGMyJsjMQyzmSQCaNcuWtQQBclOaYEnlSm510iuBQywvlWxYprYuKi7V02hdBKUlxc83XcfSNQDiCYbgl+Ijk/DrSCghiPU6/RoLisMVFBFwgA+YjsPiFyhnmgTZSqAgutLfmAt3hmfxBDZZaCqYoBs1AkaElm9YLICWE4WOpnL4YQkOQnkKgC9W06E/aO8dHhJBkpYZmvUgC51JjpgUCsTFharFi6QBsde8diQpSUJSBlAUQWAqSNdbW6QVeU62IDCmBvULi5qFIySDyhlTFWO7Zdn+0a3AZ4TIykNnJUKU2+W3WMXD4JXihKAwUzqFQW02ap5Y9Nj0JSkS0hmtW0A4UJZnM39ogpiEsQoEhtAHPbauuogIVl+J20V+sQzFlX3H1jmqQHtXT1iMmz1+JoFCSsjS3Tb9IWnUrUO/n+sW8QoYA79+vlCvMSaBvlBKLNDuH1s9Q0lLmpcWdvr8totOHdxF5FUCo6n+8L4hTeXu8WYkKdSXK/IxPE4hVblO/WMSZKD/CfX9o11IuxcEVa47jbtGWZh0BV1A/aK0e+pMy+8tgAVuQkJb8Z+FPlZ40sKctEc7B1KO24GkZeGmLmEAsAxZIoLaAQ1JQQHTUmjdNfONIJ+6DodTVkz+W7Q5KTmFanp11jNRhyQDbN8u/nGkKANdvbwD0BDW7kqCRs+kWQAb3OkcClrXetQx26xxABoDQCz/3iHLhJ8wlKZANQpZRuAfft4mWolVfwhht3hVCSp3SaHt9Y0pc9CQ91MTalnha4XPpGX7TQ4fLALuwGppHmf8AEOJTnJBZJWxV5BvJ4vxPiiltVn8m7CMjiBeSSfzJJ+cXYkFgCYyFFLnuDxEohQyuFagatZvrGvMxAUrMlLg1LsSDtbVnEYeLxhl4nIrmSXWK/Dax2rGgUB3SsvYpKX9Wo0DlTj5R13OxnkS13K4jEpBfME9fDNOrtDHEuINkSZgWco5UgFt32/eOlTCkOCgaFKuZJ7ajtBZs3KOVUpLipCDmsKOaaiM4i7syi11qKDEEhkhjq7D20RPxL5QjOcpCQ9So1CiNu0WCFqeoCW5lVJPctaEsXjmWESwoEjOSdnAYd6xuNaY+0TlKkV1NPg+JZS5juEqFrfiBboCkN2j0CpPiJK0lxRzHkJa8sqerTNT/AJTGjR4Zj1IUC7ApfyArT3cRuTEL4+k4KXQOO5ozZZNyxD1PveBKWKB/KOkcXQsVFWYNbzESnChQzJWlR1AoepZ4jbCf7f5m7X7oNSX37hvKkVlAh6gjcPp0hqdgVJqCWNj932rA1SCGqSd+kUJgCgH1iHzWaHUVUQLMIUmqYVJfZ2p17xoTpFtLvT5mE50s7u4N/d4ar7pokj1EypsxVwCNdrXIO36wrMx7/FLQS1TzD6ECGp2ENSe3alYQm5klgT5Q+lMXZE0+GYLKkdGNo1UYQCu1fsf1hnBYaiQdvtFpykoDqUB790hTEnZhKtmhK5czMKjaHZODUebRnhKXjmS8tFB+JdPR7wsuYZiW8YvqlKSWHckCA5IotzKFwMZrrTKQGUsbgCvr70gY4inKUpBSRqax5ZeDJWR4ig2hA+2kTjApCRYoAdwXvqprfKM/1K9CUDwqD1mjicaoFjQ6de0ZysezqSeZNWP0b5QKTjioBKsqkO96jqOsTiEVSX5TrViLnNsRBXqxGghTVQtVICm5FGjuMoux3L+oEExqnw00bKHnQwnKJSVFBuUhqEZRYHeD41Q/hpzpKVFinmoWerGu+sdhY8hyifEEcSB7GD4uwnSFEFimoHQPX0jpWOVLUFGhYHdjUFxqKeUTxyeBJRMBcoBBcbkCnkYJPkJaWpwSoLTl1oygf+0UOAwv9SXwumIP5moviUpSA8pWY6pAIfuIriJ6BlCpalBgSwO3v0jDOCpS5fRgG0JfV7wXiGHJWCXbKkNUk0sA8Tr4bdX3crLIDW41xPiwUKJAyghKBUk6ZyLDpeFMRzLJBBKDkLNuG+YXES8KBMlJUbzUgkDR6t0inA0JOKnlPwmYg9zmd23/AFMNXFxQ16SfxDeZa6MeFZEyhYzE1Adi6zt1gakFMsywebK7aCvwvudtGEDViVTEKCZnh+IcxAol3NqwaXKVlSpRCQ4KlPSmidzq30hWRgXIEoxErjWCwadbBNSrQDr56RP/AMs3wJJ6mij1P5e0ARMWspVLPITyo1KrF9z+sav8EmX/AJxcmoQDQdFKu/QfOFl44nfmkSONNQEvfKaxrYXj8pXx+oDQjLlKW2WUhCfzFLDyJMPYcqln+ZMGUhrsNr2hQ8SUPV/uA6IRsR3MiZVCg163PRoUVhCxOtPMmM6dOQVEJTKZrBYB7jV+0Hk4yZRKFuRUImCpOoChQ/KH/Uxsu5KcDA+WUmYfQ6O5MJzMCCafONXCcQlzU1ASo66QVUkjaC4lfkRboQaIqITseyA5oEgd6WEZUnFFU0uHypdKWppatbxnLxJUnMasEgD9h5xXMq5KkqJYBNT3AAgXt+zLkxhRqP4zHkqJcqI1169AO0Kz8VNUlpKi/wCIXV0aDSpMwEnMuaoVyJSG7EgVPQQeXMnJBUUKDmiZY+agkabQniB91Q+QAoRybjlFKc+GWV5a5KV7msdhQQnPJzj86FpZQHnRQjJXhiaKSa6kP8iHEW4XhJgWDKUZRSQGzcijoMpFfKB4KBYmFSOjGuI8KROGaSMqxdCSz/6R9oysNiDJSKEqWbK2H9J60rsY9Vj0eI6paUJyUWUnX8xG1CxjMnS5U8tMOVX4Zoqeyt4YxK6AmI/o0Hh/CSkLMshyWY0NanKT83iMWhC0rOYBJSoAMQxIOlaRbEcLmBg2ZAAAUioYbgBx6RXiUtUkJADlviSnMAD+ZtehjcWUk2R1My41ZdHctOkZsGrmSXAZlAuctxvasB4QSuRLmMTkWkHpmSU/YQAlKSlLMAkEf7qkN5iKcJISiahyyZiS3+794s7xMK+Z5mMlcy/xNGQrlGYA0Zy9NvvDkwkLDM+VLE1bc/bvGSqYeaj1qPWGeJ4kpCDYGWn7/SIlzOup6r4AzAyMGgzJ0nKNSw7A6wn/AIdKQpalqygzbtsDT1hrhRIVLoXCFqb/AFO3yEKcFlqEl8rF1F1MACbVNP7Rbi3hN+sh8ZrKo9gY7JQhICchUQpQzKtcn4Q79K+UUmTs4UhZ5rBtNGA2bTrDsjBswmHlypB0NKEg9WEcmXLkrzy3WS5SpQokbtqrvEmRmY2ouU4eKKLjWGk/wyUAf5hTTXK4t0PX9I6auXITmWDMn5cwlhny7lwa69gYohDHxJ+cBQJBsSQKeUILpOE5Tsz1ITUUZ9ukLVWv3ubam7My8Tj/ABiSrDqNH5phAfsEpEGwUlKeZUspDWTMzUNwQU284cxmFlLyzUJSlNQcpdGa+XoYDLw681Ch91FvQNDNroiv1DDY2Gj+oSVw5ATyLIzf/oD6OLN2gstRkh1VAIIKTmDi1Rbzg6OEHI6pjgvWjdCxv31hYSFS1fynUQLAEO/Sohd4z2YRa9CJrnmWEkkAqcm5epJZt3EbmD4xyDmPpCGMwZKXVLVLN2KbW5k9NxpGXKwywGDp7VHcUtFXyvU5SjingsGvlKQB8ILjUjQR6tfD5UqTmUB4gSxW9QTol6CMD/D0sJUFKrkQ9aB7gdyfkI08bMUpKBmDku2u5UYm8RkIpRAJ5N8S2HQuWykqcNbboHprE4ri8sywVgBWxNTv1MLTJ65gORQCE1Kzfy0ERJ4YgEHmUpQfKSxOvMb12gVxIP6h69BEHI7nyD9xQY+b+HOkaZjl9NfpDmCBSTMmkDlOQMcxVYO6ny9YdxnE0ksiX/M3KQAnsLk+cZ38cZiynL4mipliNOVQF+7w7HkB+xQB/M0eHZtuT/5By8QuUCSAV0ZKSagFy6Se1O8aknG4eenlUiWv8pIAJ2rbsYz+JzkYcADmUQMoFSrqdhGNhsLdSwCskqINg2/b7xSMKuoZtE9SVnK5KxG6nr5cqbLIYqbpq2giEcSmV/kpU5qTv6P5Qjw7ETEImMSM2Ubs3M6RYaO0aEnFzFA5yhVNUsT2IifKCuqlC+bZMXXMlq+OUaWUDX5uPlB8LwdExE3wiAZgD5gCQRUF0t9IckIlTQxQUm/KqzVLvAZOETmBlrFLgFiO6TUQpsjIuwRM+mhNjuecxUhYUUk5SnlWXF+heriGeI4bP4QuciWB1qXrD07gc5ZmTHBK1FkWLCgrZ2akMjg8xXgsMoQhlqJFwbN0r6w3F9Mr5u418rBhRiXAZAWlU5S1JUCUgIIDACzl9DES1kFpEshvxqdR8lKNI1MFw2XKTMAXmQVAsSHdmY6RE6eEoWQBLKWYNmLHUmw03hKrlyGhMdk5cjEv4VV5q2rcmLyOISkS5mUhUxAdOZJykG7alqGF5Ss6jc0Dkv3pA50pPiDKXb4j0tlG9Hh4wurUepjMhX5nnuIcSnkpVNmOkmq0DR6N+UMbdI1pCEnlBzIVVCviILWc6kfQQtiZBSopa1xcHr1o0A4ekoW8s8hPOk/hArmTvFbBWX6fR9JGEbE31K5LNCSSwQolSCXBFfNtfrDqOAKJZLjYpFPMG3pCc7GEJC5J/krqQmhcmrnfpFMLymr5VV2eIHL4xYJnpfSx5RYAkzFTHaZmITcgW0qk6do2MHxJKEIyMHDEu4J7xODmKchTrQGJJqQNGVr2hTGYIIzKSyn+JKRQi7jr2hZKZfSj8f5ieL4z3azURxTM2YAgFi+xuDGXxWSJcwpT8JqPOF8NMzJIdyKg/mH6j3aNDE4TxghRBfIAatYn9Y3AzI3ERrBCA3pMvhs9IShJHMtJU3aidO8Bxk5sqBdVz06esdHQeMcs2/a4jKOK0PcCOYABRCW5EByncjTsaRozAZOZZqpQdXTSn0jo6JspJAPvH0AeI6mHmMxYlpPMtypWw6fOG+MGXhknwkkBgACX5iKk+9YmOi7Eg4qPkQPFOVXXtEpyv5SVtzpUamuXMEkgekAlqOQmhOr/ADjo6DzkjIPiZ4ZAcV+83ZSwmXLQEgFiXqSX+TgCKINFFqOKP5+sdHRRlAq/kSMd1L8OR8WVbsC7pqHp2MGwM9ecJJ0r7EdHRmf7DDwndQp4kU0ajlqmnaO4nPUUSq0UCTXY/vHR0eKNk/iehwFiMYZjIcgFi1QNXjPdKFKzKJcFwBtVq9o6Oj1fB/Z+zPP8QxDGAXiSSMoygKtcnoSIFiQBmNWBZvUk+gjo6Hd5IJFLCTGX4ayxJSEuAztT9ITEppimoSF/JJjo6J225/MrT+nXxF+FrDKAFFc2XQKAq2wUPmBGhisRnkyyfwJIB/pBDhujhvOJjoMmzR9ojw/lehByeOnDM6QqW7KD77Uh/i8soyqDgdauk8yfvHR0eemNQ1fmXsPMPmZUpI8Tl6qGnUhtLgw9jMV4asucigLV26R0dDPEimUj2iMIHJl9AZ//2Q==">
            <a:hlinkClick r:id="rId10"/>
          </p:cNvPr>
          <p:cNvSpPr>
            <a:spLocks noChangeAspect="1" noChangeArrowheads="1"/>
          </p:cNvSpPr>
          <p:nvPr/>
        </p:nvSpPr>
        <p:spPr bwMode="auto">
          <a:xfrm>
            <a:off x="60325" y="-1317625"/>
            <a:ext cx="2428875" cy="27527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3096" name="Picture 24" descr="https://encrypted-tbn0.gstatic.com/images?q=tbn:ANd9GcSl-Xqf-Y4KKvcL-sj0RMVXFLFwHaeGjtdZwBOotZP9IsbZAQEM">
            <a:hlinkClick r:id="rId11"/>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334870" y="3644171"/>
            <a:ext cx="2505075" cy="18288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82577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Guion explicativo</a:t>
            </a:r>
            <a:endParaRPr lang="es-MX" dirty="0"/>
          </a:p>
        </p:txBody>
      </p:sp>
      <p:sp>
        <p:nvSpPr>
          <p:cNvPr id="3" name="Marcador de contenido 2"/>
          <p:cNvSpPr>
            <a:spLocks noGrp="1"/>
          </p:cNvSpPr>
          <p:nvPr>
            <p:ph idx="1"/>
          </p:nvPr>
        </p:nvSpPr>
        <p:spPr/>
        <p:txBody>
          <a:bodyPr/>
          <a:lstStyle/>
          <a:p>
            <a:pPr algn="just">
              <a:buNone/>
            </a:pPr>
            <a:r>
              <a:rPr lang="es-MX" sz="1100" dirty="0" smtClean="0"/>
              <a:t>	</a:t>
            </a:r>
            <a:r>
              <a:rPr lang="es-MX" dirty="0" smtClean="0">
                <a:solidFill>
                  <a:schemeClr val="tx1"/>
                </a:solidFill>
                <a:latin typeface="Century Gothic" panose="020B0502020202020204" pitchFamily="34" charset="0"/>
              </a:rPr>
              <a:t>El </a:t>
            </a:r>
            <a:r>
              <a:rPr lang="es-MX" dirty="0">
                <a:solidFill>
                  <a:schemeClr val="tx1"/>
                </a:solidFill>
                <a:latin typeface="Century Gothic" panose="020B0502020202020204" pitchFamily="34" charset="0"/>
              </a:rPr>
              <a:t>presente </a:t>
            </a:r>
            <a:r>
              <a:rPr lang="es-MX" dirty="0" smtClean="0">
                <a:solidFill>
                  <a:schemeClr val="tx1"/>
                </a:solidFill>
                <a:latin typeface="Century Gothic" panose="020B0502020202020204" pitchFamily="34" charset="0"/>
              </a:rPr>
              <a:t>material, </a:t>
            </a:r>
            <a:r>
              <a:rPr lang="es-MX" dirty="0">
                <a:solidFill>
                  <a:schemeClr val="tx1"/>
                </a:solidFill>
                <a:latin typeface="Century Gothic" panose="020B0502020202020204" pitchFamily="34" charset="0"/>
              </a:rPr>
              <a:t>tiene como finalidad introducir al alumno en el conocimiento del desarrollo de la psicología y la importancia que </a:t>
            </a:r>
            <a:r>
              <a:rPr lang="es-MX" dirty="0" smtClean="0">
                <a:solidFill>
                  <a:schemeClr val="tx1"/>
                </a:solidFill>
                <a:latin typeface="Century Gothic" panose="020B0502020202020204" pitchFamily="34" charset="0"/>
              </a:rPr>
              <a:t>tiene analizar sus perspectivas y los procesos psicológicos  para identificarse como un sujeto reflexivo y valorarse así mismo  y a los demás, respetando sus diferencias, con </a:t>
            </a:r>
            <a:r>
              <a:rPr lang="es-MX" dirty="0">
                <a:solidFill>
                  <a:schemeClr val="tx1"/>
                </a:solidFill>
                <a:latin typeface="Century Gothic" panose="020B0502020202020204" pitchFamily="34" charset="0"/>
              </a:rPr>
              <a:t>la intención de que conozca cómo han ido evolucionando las ideas sobre el estudio del comportamiento del hombre. 	El </a:t>
            </a:r>
            <a:r>
              <a:rPr lang="es-MX" dirty="0" smtClean="0">
                <a:solidFill>
                  <a:schemeClr val="tx1"/>
                </a:solidFill>
                <a:latin typeface="Century Gothic" panose="020B0502020202020204" pitchFamily="34" charset="0"/>
              </a:rPr>
              <a:t>material </a:t>
            </a:r>
            <a:r>
              <a:rPr lang="es-MX" dirty="0">
                <a:solidFill>
                  <a:schemeClr val="tx1"/>
                </a:solidFill>
                <a:latin typeface="Century Gothic" panose="020B0502020202020204" pitchFamily="34" charset="0"/>
              </a:rPr>
              <a:t>no tiene ninguna complicación, te va </a:t>
            </a:r>
            <a:r>
              <a:rPr lang="es-MX" dirty="0" smtClean="0">
                <a:solidFill>
                  <a:schemeClr val="tx1"/>
                </a:solidFill>
                <a:latin typeface="Century Gothic" panose="020B0502020202020204" pitchFamily="34" charset="0"/>
              </a:rPr>
              <a:t>guiando paso a paso para </a:t>
            </a:r>
            <a:r>
              <a:rPr lang="es-MX" dirty="0">
                <a:solidFill>
                  <a:schemeClr val="tx1"/>
                </a:solidFill>
                <a:latin typeface="Century Gothic" panose="020B0502020202020204" pitchFamily="34" charset="0"/>
              </a:rPr>
              <a:t>el entendimiento de los conceptos y las actividades a realizar.</a:t>
            </a:r>
          </a:p>
          <a:p>
            <a:pPr marL="0" indent="0">
              <a:buNone/>
            </a:pPr>
            <a:endParaRPr lang="es-MX" sz="1600" dirty="0">
              <a:latin typeface="Century Gothic" panose="020B0502020202020204" pitchFamily="34" charset="0"/>
            </a:endParaRPr>
          </a:p>
        </p:txBody>
      </p:sp>
    </p:spTree>
    <p:extLst>
      <p:ext uri="{BB962C8B-B14F-4D97-AF65-F5344CB8AC3E}">
        <p14:creationId xmlns:p14="http://schemas.microsoft.com/office/powerpoint/2010/main" val="16819085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77334" y="3194891"/>
            <a:ext cx="8596668" cy="3294043"/>
          </a:xfrm>
        </p:spPr>
        <p:txBody>
          <a:bodyPr>
            <a:normAutofit/>
          </a:bodyPr>
          <a:lstStyle/>
          <a:p>
            <a:pPr marL="0" indent="0" algn="just">
              <a:buNone/>
            </a:pPr>
            <a:r>
              <a:rPr lang="es-MX" dirty="0" err="1">
                <a:solidFill>
                  <a:schemeClr val="tx1"/>
                </a:solidFill>
                <a:latin typeface="Century Gothic" panose="020B0502020202020204" pitchFamily="34" charset="0"/>
              </a:rPr>
              <a:t>Maslow</a:t>
            </a:r>
            <a:r>
              <a:rPr lang="es-MX" dirty="0">
                <a:solidFill>
                  <a:schemeClr val="tx1"/>
                </a:solidFill>
                <a:latin typeface="Century Gothic" panose="020B0502020202020204" pitchFamily="34" charset="0"/>
              </a:rPr>
              <a:t> propuso el término transpersonal para designar esta nueva psicología, que sería, para </a:t>
            </a:r>
            <a:r>
              <a:rPr lang="es-MX" dirty="0" err="1">
                <a:solidFill>
                  <a:schemeClr val="tx1"/>
                </a:solidFill>
                <a:latin typeface="Century Gothic" panose="020B0502020202020204" pitchFamily="34" charset="0"/>
              </a:rPr>
              <a:t>Maslow</a:t>
            </a:r>
            <a:r>
              <a:rPr lang="es-MX" dirty="0">
                <a:solidFill>
                  <a:schemeClr val="tx1"/>
                </a:solidFill>
                <a:latin typeface="Century Gothic" panose="020B0502020202020204" pitchFamily="34" charset="0"/>
              </a:rPr>
              <a:t>, la “Cuarta Fuerza”. 1972 se estableció la Asociación para la Psicología Transpersonal. El término transpersonal significa “más allá” o “a través” de lo personal, y se refiere a las experiencias, procesos y eventos que trascienden nuestra limitada sensación habitual de identidad y nos permiten experimentar una realidad mayor y más significativa. (</a:t>
            </a:r>
            <a:r>
              <a:rPr lang="es-MX" dirty="0" err="1">
                <a:solidFill>
                  <a:schemeClr val="tx1"/>
                </a:solidFill>
                <a:latin typeface="Century Gothic" panose="020B0502020202020204" pitchFamily="34" charset="0"/>
              </a:rPr>
              <a:t>Daniels</a:t>
            </a:r>
            <a:r>
              <a:rPr lang="es-MX" dirty="0">
                <a:solidFill>
                  <a:schemeClr val="tx1"/>
                </a:solidFill>
                <a:latin typeface="Century Gothic" panose="020B0502020202020204" pitchFamily="34" charset="0"/>
              </a:rPr>
              <a:t>, 2008: 29). </a:t>
            </a:r>
          </a:p>
        </p:txBody>
      </p:sp>
      <p:pic>
        <p:nvPicPr>
          <p:cNvPr id="5" name="Picture 2" descr="https://encrypted-tbn1.gstatic.com/images?q=tbn:ANd9GcSAvcpuT6Yww6l5KQlIFwTpiUxJKfG1SgWtIF1glIFUGjJ8Uxs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7419" y="220338"/>
            <a:ext cx="2857500" cy="28575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0718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737755"/>
            <a:ext cx="8596668" cy="5303607"/>
          </a:xfrm>
        </p:spPr>
        <p:txBody>
          <a:bodyPr/>
          <a:lstStyle/>
          <a:p>
            <a:pPr marL="0" indent="0" algn="just">
              <a:buNone/>
            </a:pPr>
            <a:r>
              <a:rPr lang="es-MX" dirty="0">
                <a:solidFill>
                  <a:schemeClr val="tx1"/>
                </a:solidFill>
                <a:latin typeface="Century Gothic" panose="020B0502020202020204" pitchFamily="34" charset="0"/>
              </a:rPr>
              <a:t>La psicología transpersonal tiene un enfoque terapéutico que pretende que el ser humano alcance niveles óptimos de bienestar y salud psicológica, al modificar los estados de conciencia, más allá de los límites del ego y la personalidad. Conecta lo psicológico con lo espiritual, buscando la autorrealización y la </a:t>
            </a:r>
            <a:r>
              <a:rPr lang="es-MX" dirty="0" smtClean="0">
                <a:solidFill>
                  <a:schemeClr val="tx1"/>
                </a:solidFill>
                <a:latin typeface="Century Gothic" panose="020B0502020202020204" pitchFamily="34" charset="0"/>
              </a:rPr>
              <a:t>auto trascendencia </a:t>
            </a:r>
            <a:r>
              <a:rPr lang="es-MX" dirty="0">
                <a:solidFill>
                  <a:schemeClr val="tx1"/>
                </a:solidFill>
                <a:latin typeface="Century Gothic" panose="020B0502020202020204" pitchFamily="34" charset="0"/>
              </a:rPr>
              <a:t>del hombre, esto es, que los seres humanos trasciendan el sentido de sí mismos, para lograr identificarse con una conciencia mayor. </a:t>
            </a:r>
          </a:p>
          <a:p>
            <a:pPr marL="0" indent="0">
              <a:buNone/>
            </a:pPr>
            <a:endParaRPr lang="es-MX" dirty="0">
              <a:latin typeface="Century Gothic" panose="020B0502020202020204" pitchFamily="34" charset="0"/>
            </a:endParaRPr>
          </a:p>
        </p:txBody>
      </p:sp>
      <p:pic>
        <p:nvPicPr>
          <p:cNvPr id="1026" name="Picture 2" descr="https://lh5.googleusercontent.com/-yX-J3SkAcJI/TYEAJYT6d8I/AAAAAAAAE0s/iNh8h1H6jIk/s1600/psicologia+transperson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9618" y="2733133"/>
            <a:ext cx="2795155" cy="382878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53340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77334" y="616945"/>
            <a:ext cx="8596668" cy="5424417"/>
          </a:xfrm>
        </p:spPr>
        <p:txBody>
          <a:bodyPr/>
          <a:lstStyle/>
          <a:p>
            <a:pPr marL="0" indent="0" algn="just">
              <a:buNone/>
            </a:pPr>
            <a:r>
              <a:rPr lang="es-MX" dirty="0">
                <a:solidFill>
                  <a:schemeClr val="tx1"/>
                </a:solidFill>
                <a:latin typeface="Century Gothic" panose="020B0502020202020204" pitchFamily="34" charset="0"/>
              </a:rPr>
              <a:t>Entre la tradición conductista y cognitiva hay que destacar la teoría del aprendizaje cognitivo-social de Albert Bandura, para quien en muchas situaciones aprendemos conductas observando el comportamiento de un modelo, no asociaciones estímulo-respuesta sino representaciones mentales, como el hecho de inhibir nuestra conducta al observar el castigo de un compañero.</a:t>
            </a:r>
          </a:p>
          <a:p>
            <a:pPr marL="0" indent="0">
              <a:buNone/>
            </a:pPr>
            <a:endParaRPr lang="es-MX" dirty="0"/>
          </a:p>
        </p:txBody>
      </p:sp>
      <p:pic>
        <p:nvPicPr>
          <p:cNvPr id="5122" name="Picture 2" descr="https://encrypted-tbn3.gstatic.com/images?q=tbn:ANd9GcRtlIctoRvkGIuxoJRYbSdk433YEFbr7H2UIm_Y6lbL2H1NvukSZw">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2508" y="2633165"/>
            <a:ext cx="4610100" cy="340042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1659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77334" y="1410159"/>
            <a:ext cx="8596668" cy="4631203"/>
          </a:xfrm>
        </p:spPr>
        <p:txBody>
          <a:bodyPr/>
          <a:lstStyle/>
          <a:p>
            <a:pPr marL="0" indent="0">
              <a:buNone/>
            </a:pPr>
            <a:r>
              <a:rPr lang="es-MX" dirty="0" smtClean="0"/>
              <a:t>Completa en tu libreta el siguiente cuadro de las perspectivas de la Psicología:</a:t>
            </a:r>
          </a:p>
          <a:p>
            <a:pPr marL="0" indent="0">
              <a:buNone/>
            </a:pPr>
            <a:endParaRPr lang="es-MX" dirty="0"/>
          </a:p>
        </p:txBody>
      </p:sp>
      <p:graphicFrame>
        <p:nvGraphicFramePr>
          <p:cNvPr id="5" name="4 Tabla"/>
          <p:cNvGraphicFramePr>
            <a:graphicFrameLocks noGrp="1"/>
          </p:cNvGraphicFramePr>
          <p:nvPr>
            <p:extLst>
              <p:ext uri="{D42A27DB-BD31-4B8C-83A1-F6EECF244321}">
                <p14:modId xmlns:p14="http://schemas.microsoft.com/office/powerpoint/2010/main" val="1568075717"/>
              </p:ext>
            </p:extLst>
          </p:nvPr>
        </p:nvGraphicFramePr>
        <p:xfrm>
          <a:off x="529936" y="2170322"/>
          <a:ext cx="9319146" cy="3646585"/>
        </p:xfrm>
        <a:graphic>
          <a:graphicData uri="http://schemas.openxmlformats.org/drawingml/2006/table">
            <a:tbl>
              <a:tblPr firstRow="1" bandRow="1">
                <a:tableStyleId>{5C22544A-7EE6-4342-B048-85BDC9FD1C3A}</a:tableStyleId>
              </a:tblPr>
              <a:tblGrid>
                <a:gridCol w="1553191"/>
                <a:gridCol w="1553191"/>
                <a:gridCol w="1553191"/>
                <a:gridCol w="1553191"/>
                <a:gridCol w="1553191"/>
                <a:gridCol w="1553191"/>
              </a:tblGrid>
              <a:tr h="729317">
                <a:tc>
                  <a:txBody>
                    <a:bodyPr/>
                    <a:lstStyle/>
                    <a:p>
                      <a:pPr algn="ctr"/>
                      <a:r>
                        <a:rPr lang="es-MX" sz="1200" dirty="0" smtClean="0">
                          <a:latin typeface="Century Gothic" panose="020B0502020202020204" pitchFamily="34" charset="0"/>
                        </a:rPr>
                        <a:t>Escuelas</a:t>
                      </a:r>
                    </a:p>
                    <a:p>
                      <a:pPr algn="ctr"/>
                      <a:r>
                        <a:rPr lang="es-MX" sz="1200" dirty="0" smtClean="0">
                          <a:latin typeface="Century Gothic" panose="020B0502020202020204" pitchFamily="34" charset="0"/>
                        </a:rPr>
                        <a:t>Comienzo</a:t>
                      </a:r>
                      <a:endParaRPr lang="es-MX" sz="1200" dirty="0">
                        <a:latin typeface="Century Gothic" panose="020B0502020202020204" pitchFamily="34" charset="0"/>
                      </a:endParaRPr>
                    </a:p>
                  </a:txBody>
                  <a:tcPr/>
                </a:tc>
                <a:tc>
                  <a:txBody>
                    <a:bodyPr/>
                    <a:lstStyle/>
                    <a:p>
                      <a:pPr algn="ctr"/>
                      <a:r>
                        <a:rPr lang="es-MX" sz="1200" dirty="0" smtClean="0">
                          <a:latin typeface="Century Gothic" panose="020B0502020202020204" pitchFamily="34" charset="0"/>
                        </a:rPr>
                        <a:t>Objeto de Estudio</a:t>
                      </a:r>
                      <a:endParaRPr lang="es-MX" sz="1200" dirty="0">
                        <a:latin typeface="Century Gothic" panose="020B0502020202020204" pitchFamily="34" charset="0"/>
                      </a:endParaRPr>
                    </a:p>
                  </a:txBody>
                  <a:tcPr/>
                </a:tc>
                <a:tc>
                  <a:txBody>
                    <a:bodyPr/>
                    <a:lstStyle/>
                    <a:p>
                      <a:pPr algn="ctr"/>
                      <a:r>
                        <a:rPr lang="es-MX" sz="1200" dirty="0" smtClean="0">
                          <a:latin typeface="Century Gothic" panose="020B0502020202020204" pitchFamily="34" charset="0"/>
                        </a:rPr>
                        <a:t>Temas Básicos</a:t>
                      </a:r>
                      <a:endParaRPr lang="es-MX" sz="1200" dirty="0">
                        <a:latin typeface="Century Gothic" panose="020B0502020202020204" pitchFamily="34" charset="0"/>
                      </a:endParaRPr>
                    </a:p>
                  </a:txBody>
                  <a:tcPr/>
                </a:tc>
                <a:tc>
                  <a:txBody>
                    <a:bodyPr/>
                    <a:lstStyle/>
                    <a:p>
                      <a:pPr algn="ctr"/>
                      <a:r>
                        <a:rPr lang="es-MX" sz="1200" dirty="0" smtClean="0">
                          <a:latin typeface="Century Gothic" panose="020B0502020202020204" pitchFamily="34" charset="0"/>
                        </a:rPr>
                        <a:t>Método</a:t>
                      </a:r>
                      <a:endParaRPr lang="es-MX" sz="1200" dirty="0">
                        <a:latin typeface="Century Gothic" panose="020B0502020202020204" pitchFamily="34" charset="0"/>
                      </a:endParaRPr>
                    </a:p>
                  </a:txBody>
                  <a:tcPr/>
                </a:tc>
                <a:tc>
                  <a:txBody>
                    <a:bodyPr/>
                    <a:lstStyle/>
                    <a:p>
                      <a:pPr algn="ctr"/>
                      <a:r>
                        <a:rPr lang="es-MX" sz="1200" dirty="0" smtClean="0">
                          <a:latin typeface="Century Gothic" panose="020B0502020202020204" pitchFamily="34" charset="0"/>
                        </a:rPr>
                        <a:t>Perspectiva</a:t>
                      </a:r>
                      <a:endParaRPr lang="es-MX" sz="1200" dirty="0">
                        <a:latin typeface="Century Gothic" panose="020B0502020202020204" pitchFamily="34" charset="0"/>
                      </a:endParaRPr>
                    </a:p>
                  </a:txBody>
                  <a:tcPr/>
                </a:tc>
                <a:tc>
                  <a:txBody>
                    <a:bodyPr/>
                    <a:lstStyle/>
                    <a:p>
                      <a:pPr algn="ctr"/>
                      <a:r>
                        <a:rPr lang="es-MX" sz="1200" dirty="0" smtClean="0">
                          <a:latin typeface="Century Gothic" panose="020B0502020202020204" pitchFamily="34" charset="0"/>
                        </a:rPr>
                        <a:t>Autores</a:t>
                      </a:r>
                      <a:endParaRPr lang="es-MX" sz="1200" dirty="0">
                        <a:latin typeface="Century Gothic" panose="020B0502020202020204" pitchFamily="34" charset="0"/>
                      </a:endParaRPr>
                    </a:p>
                  </a:txBody>
                  <a:tcPr/>
                </a:tc>
              </a:tr>
              <a:tr h="729317">
                <a:tc>
                  <a:txBody>
                    <a:bodyPr/>
                    <a:lstStyle/>
                    <a:p>
                      <a:pPr algn="l"/>
                      <a:r>
                        <a:rPr lang="es-MX" sz="1200" dirty="0" smtClean="0">
                          <a:latin typeface="Century Gothic" panose="020B0502020202020204" pitchFamily="34" charset="0"/>
                        </a:rPr>
                        <a:t>Conductismo</a:t>
                      </a:r>
                      <a:endParaRPr lang="es-MX" sz="1200" dirty="0">
                        <a:latin typeface="Century Gothic" panose="020B0502020202020204" pitchFamily="34" charset="0"/>
                      </a:endParaRPr>
                    </a:p>
                  </a:txBody>
                  <a:tcPr/>
                </a:tc>
                <a:tc>
                  <a:txBody>
                    <a:bodyPr/>
                    <a:lstStyle/>
                    <a:p>
                      <a:pPr algn="ctr"/>
                      <a:endParaRPr lang="es-MX">
                        <a:latin typeface="Century Gothic" panose="020B0502020202020204" pitchFamily="34" charset="0"/>
                      </a:endParaRPr>
                    </a:p>
                  </a:txBody>
                  <a:tcPr/>
                </a:tc>
                <a:tc>
                  <a:txBody>
                    <a:bodyPr/>
                    <a:lstStyle/>
                    <a:p>
                      <a:pPr algn="ctr"/>
                      <a:endParaRPr lang="es-MX" dirty="0">
                        <a:latin typeface="Century Gothic" panose="020B0502020202020204" pitchFamily="34" charset="0"/>
                      </a:endParaRPr>
                    </a:p>
                  </a:txBody>
                  <a:tcPr/>
                </a:tc>
                <a:tc>
                  <a:txBody>
                    <a:bodyPr/>
                    <a:lstStyle/>
                    <a:p>
                      <a:pPr algn="ctr"/>
                      <a:endParaRPr lang="es-MX" dirty="0">
                        <a:latin typeface="Century Gothic" panose="020B0502020202020204" pitchFamily="34" charset="0"/>
                      </a:endParaRPr>
                    </a:p>
                  </a:txBody>
                  <a:tcPr/>
                </a:tc>
                <a:tc>
                  <a:txBody>
                    <a:bodyPr/>
                    <a:lstStyle/>
                    <a:p>
                      <a:pPr algn="ctr"/>
                      <a:endParaRPr lang="es-MX" dirty="0">
                        <a:latin typeface="Century Gothic" panose="020B0502020202020204" pitchFamily="34" charset="0"/>
                      </a:endParaRPr>
                    </a:p>
                  </a:txBody>
                  <a:tcPr/>
                </a:tc>
                <a:tc>
                  <a:txBody>
                    <a:bodyPr/>
                    <a:lstStyle/>
                    <a:p>
                      <a:pPr algn="ctr"/>
                      <a:endParaRPr lang="es-MX" dirty="0">
                        <a:latin typeface="Century Gothic" panose="020B0502020202020204" pitchFamily="34" charset="0"/>
                      </a:endParaRPr>
                    </a:p>
                  </a:txBody>
                  <a:tcPr/>
                </a:tc>
              </a:tr>
              <a:tr h="729317">
                <a:tc>
                  <a:txBody>
                    <a:bodyPr/>
                    <a:lstStyle/>
                    <a:p>
                      <a:pPr algn="l"/>
                      <a:r>
                        <a:rPr lang="es-MX" sz="1200" dirty="0" smtClean="0">
                          <a:latin typeface="Century Gothic" panose="020B0502020202020204" pitchFamily="34" charset="0"/>
                        </a:rPr>
                        <a:t>Psicoanálisis</a:t>
                      </a:r>
                      <a:endParaRPr lang="es-MX" sz="1200" dirty="0">
                        <a:latin typeface="Century Gothic" panose="020B0502020202020204" pitchFamily="34" charset="0"/>
                      </a:endParaRPr>
                    </a:p>
                  </a:txBody>
                  <a:tcPr/>
                </a:tc>
                <a:tc>
                  <a:txBody>
                    <a:bodyPr/>
                    <a:lstStyle/>
                    <a:p>
                      <a:endParaRPr lang="es-MX">
                        <a:latin typeface="Century Gothic" panose="020B0502020202020204" pitchFamily="34" charset="0"/>
                      </a:endParaRPr>
                    </a:p>
                  </a:txBody>
                  <a:tcPr/>
                </a:tc>
                <a:tc>
                  <a:txBody>
                    <a:bodyPr/>
                    <a:lstStyle/>
                    <a:p>
                      <a:endParaRPr lang="es-MX">
                        <a:latin typeface="Century Gothic" panose="020B0502020202020204" pitchFamily="34" charset="0"/>
                      </a:endParaRPr>
                    </a:p>
                  </a:txBody>
                  <a:tcPr/>
                </a:tc>
                <a:tc>
                  <a:txBody>
                    <a:bodyPr/>
                    <a:lstStyle/>
                    <a:p>
                      <a:endParaRPr lang="es-MX">
                        <a:latin typeface="Century Gothic" panose="020B0502020202020204" pitchFamily="34" charset="0"/>
                      </a:endParaRPr>
                    </a:p>
                  </a:txBody>
                  <a:tcPr/>
                </a:tc>
                <a:tc>
                  <a:txBody>
                    <a:bodyPr/>
                    <a:lstStyle/>
                    <a:p>
                      <a:endParaRPr lang="es-MX" dirty="0">
                        <a:latin typeface="Century Gothic" panose="020B0502020202020204" pitchFamily="34" charset="0"/>
                      </a:endParaRPr>
                    </a:p>
                  </a:txBody>
                  <a:tcPr/>
                </a:tc>
                <a:tc>
                  <a:txBody>
                    <a:bodyPr/>
                    <a:lstStyle/>
                    <a:p>
                      <a:endParaRPr lang="es-MX">
                        <a:latin typeface="Century Gothic" panose="020B0502020202020204" pitchFamily="34" charset="0"/>
                      </a:endParaRPr>
                    </a:p>
                  </a:txBody>
                  <a:tcPr/>
                </a:tc>
              </a:tr>
              <a:tr h="729317">
                <a:tc>
                  <a:txBody>
                    <a:bodyPr/>
                    <a:lstStyle/>
                    <a:p>
                      <a:pPr algn="l"/>
                      <a:r>
                        <a:rPr lang="es-MX" sz="1200" dirty="0" smtClean="0">
                          <a:latin typeface="Century Gothic" panose="020B0502020202020204" pitchFamily="34" charset="0"/>
                        </a:rPr>
                        <a:t>Humanismo</a:t>
                      </a:r>
                      <a:endParaRPr lang="es-MX" sz="1200" dirty="0">
                        <a:latin typeface="Century Gothic" panose="020B0502020202020204" pitchFamily="34" charset="0"/>
                      </a:endParaRPr>
                    </a:p>
                  </a:txBody>
                  <a:tcPr/>
                </a:tc>
                <a:tc>
                  <a:txBody>
                    <a:bodyPr/>
                    <a:lstStyle/>
                    <a:p>
                      <a:endParaRPr lang="es-MX">
                        <a:latin typeface="Century Gothic" panose="020B0502020202020204" pitchFamily="34" charset="0"/>
                      </a:endParaRPr>
                    </a:p>
                  </a:txBody>
                  <a:tcPr/>
                </a:tc>
                <a:tc>
                  <a:txBody>
                    <a:bodyPr/>
                    <a:lstStyle/>
                    <a:p>
                      <a:endParaRPr lang="es-MX">
                        <a:latin typeface="Century Gothic" panose="020B0502020202020204" pitchFamily="34" charset="0"/>
                      </a:endParaRPr>
                    </a:p>
                  </a:txBody>
                  <a:tcPr/>
                </a:tc>
                <a:tc>
                  <a:txBody>
                    <a:bodyPr/>
                    <a:lstStyle/>
                    <a:p>
                      <a:endParaRPr lang="es-MX">
                        <a:latin typeface="Century Gothic" panose="020B0502020202020204" pitchFamily="34" charset="0"/>
                      </a:endParaRPr>
                    </a:p>
                  </a:txBody>
                  <a:tcPr/>
                </a:tc>
                <a:tc>
                  <a:txBody>
                    <a:bodyPr/>
                    <a:lstStyle/>
                    <a:p>
                      <a:endParaRPr lang="es-MX" dirty="0">
                        <a:latin typeface="Century Gothic" panose="020B0502020202020204" pitchFamily="34" charset="0"/>
                      </a:endParaRPr>
                    </a:p>
                  </a:txBody>
                  <a:tcPr/>
                </a:tc>
                <a:tc>
                  <a:txBody>
                    <a:bodyPr/>
                    <a:lstStyle/>
                    <a:p>
                      <a:endParaRPr lang="es-MX" dirty="0">
                        <a:latin typeface="Century Gothic" panose="020B0502020202020204" pitchFamily="34" charset="0"/>
                      </a:endParaRPr>
                    </a:p>
                  </a:txBody>
                  <a:tcPr/>
                </a:tc>
              </a:tr>
              <a:tr h="729317">
                <a:tc>
                  <a:txBody>
                    <a:bodyPr/>
                    <a:lstStyle/>
                    <a:p>
                      <a:pPr algn="l"/>
                      <a:r>
                        <a:rPr lang="es-MX" sz="1200" dirty="0" smtClean="0">
                          <a:latin typeface="Century Gothic" panose="020B0502020202020204" pitchFamily="34" charset="0"/>
                        </a:rPr>
                        <a:t>Psicología</a:t>
                      </a:r>
                    </a:p>
                    <a:p>
                      <a:pPr algn="l"/>
                      <a:r>
                        <a:rPr lang="es-MX" sz="1200" dirty="0" smtClean="0">
                          <a:latin typeface="Century Gothic" panose="020B0502020202020204" pitchFamily="34" charset="0"/>
                        </a:rPr>
                        <a:t>Transpersonal</a:t>
                      </a:r>
                      <a:endParaRPr lang="es-MX" sz="1200" dirty="0">
                        <a:latin typeface="Century Gothic" panose="020B0502020202020204" pitchFamily="34" charset="0"/>
                      </a:endParaRPr>
                    </a:p>
                  </a:txBody>
                  <a:tcPr/>
                </a:tc>
                <a:tc>
                  <a:txBody>
                    <a:bodyPr/>
                    <a:lstStyle/>
                    <a:p>
                      <a:endParaRPr lang="es-MX">
                        <a:latin typeface="Century Gothic" panose="020B0502020202020204" pitchFamily="34" charset="0"/>
                      </a:endParaRPr>
                    </a:p>
                  </a:txBody>
                  <a:tcPr/>
                </a:tc>
                <a:tc>
                  <a:txBody>
                    <a:bodyPr/>
                    <a:lstStyle/>
                    <a:p>
                      <a:endParaRPr lang="es-MX">
                        <a:latin typeface="Century Gothic" panose="020B0502020202020204" pitchFamily="34" charset="0"/>
                      </a:endParaRPr>
                    </a:p>
                  </a:txBody>
                  <a:tcPr/>
                </a:tc>
                <a:tc>
                  <a:txBody>
                    <a:bodyPr/>
                    <a:lstStyle/>
                    <a:p>
                      <a:endParaRPr lang="es-MX">
                        <a:latin typeface="Century Gothic" panose="020B0502020202020204" pitchFamily="34" charset="0"/>
                      </a:endParaRPr>
                    </a:p>
                  </a:txBody>
                  <a:tcPr/>
                </a:tc>
                <a:tc>
                  <a:txBody>
                    <a:bodyPr/>
                    <a:lstStyle/>
                    <a:p>
                      <a:endParaRPr lang="es-MX">
                        <a:latin typeface="Century Gothic" panose="020B0502020202020204" pitchFamily="34" charset="0"/>
                      </a:endParaRPr>
                    </a:p>
                  </a:txBody>
                  <a:tcPr/>
                </a:tc>
                <a:tc>
                  <a:txBody>
                    <a:bodyPr/>
                    <a:lstStyle/>
                    <a:p>
                      <a:endParaRPr lang="es-MX" dirty="0">
                        <a:latin typeface="Century Gothic" panose="020B0502020202020204" pitchFamily="34" charset="0"/>
                      </a:endParaRPr>
                    </a:p>
                  </a:txBody>
                  <a:tcPr/>
                </a:tc>
              </a:tr>
            </a:tbl>
          </a:graphicData>
        </a:graphic>
      </p:graphicFrame>
    </p:spTree>
    <p:extLst>
      <p:ext uri="{BB962C8B-B14F-4D97-AF65-F5344CB8AC3E}">
        <p14:creationId xmlns:p14="http://schemas.microsoft.com/office/powerpoint/2010/main" val="23158293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599"/>
            <a:ext cx="8596668" cy="1208809"/>
          </a:xfrm>
        </p:spPr>
        <p:txBody>
          <a:bodyPr>
            <a:normAutofit/>
          </a:bodyPr>
          <a:lstStyle/>
          <a:p>
            <a:r>
              <a:rPr lang="es-MX" sz="2800" b="1" dirty="0">
                <a:latin typeface="Century Gothic" panose="020B0502020202020204" pitchFamily="34" charset="0"/>
              </a:rPr>
              <a:t>3. </a:t>
            </a:r>
            <a:r>
              <a:rPr lang="es-MX" sz="2800" b="1" dirty="0" smtClean="0">
                <a:latin typeface="Century Gothic" panose="020B0502020202020204" pitchFamily="34" charset="0"/>
              </a:rPr>
              <a:t>Procesos </a:t>
            </a:r>
            <a:r>
              <a:rPr lang="es-MX" sz="2800" b="1" dirty="0">
                <a:latin typeface="Century Gothic" panose="020B0502020202020204" pitchFamily="34" charset="0"/>
              </a:rPr>
              <a:t>psicológicos</a:t>
            </a:r>
            <a:r>
              <a:rPr lang="es-MX" sz="2800" b="1" dirty="0" smtClean="0">
                <a:latin typeface="Century Gothic" panose="020B0502020202020204" pitchFamily="34" charset="0"/>
              </a:rPr>
              <a:t>:</a:t>
            </a:r>
            <a:br>
              <a:rPr lang="es-MX" sz="2800" b="1" dirty="0" smtClean="0">
                <a:latin typeface="Century Gothic" panose="020B0502020202020204" pitchFamily="34" charset="0"/>
              </a:rPr>
            </a:br>
            <a:r>
              <a:rPr lang="es-MX" sz="2800" b="1" dirty="0" smtClean="0">
                <a:latin typeface="Century Gothic" panose="020B0502020202020204" pitchFamily="34" charset="0"/>
              </a:rPr>
              <a:t> </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558637"/>
            <a:ext cx="8596668" cy="4482726"/>
          </a:xfrm>
        </p:spPr>
        <p:txBody>
          <a:bodyPr/>
          <a:lstStyle/>
          <a:p>
            <a:pPr marL="0" indent="0" algn="just">
              <a:buNone/>
            </a:pPr>
            <a:r>
              <a:rPr lang="es-MX" dirty="0">
                <a:latin typeface="Century Gothic" panose="020B0502020202020204" pitchFamily="34" charset="0"/>
              </a:rPr>
              <a:t>Todos los seres humanos percibimos el mundo a través de los sentidos, pero nuestras percepciones dependen también de experiencias anteriores. Vivimos en un mar de energía. Constantemente nuestros sentidos son bombardeados por multitud de estímulos. </a:t>
            </a:r>
          </a:p>
          <a:p>
            <a:pPr marL="0" indent="0" algn="just">
              <a:buNone/>
            </a:pPr>
            <a:r>
              <a:rPr lang="es-MX" dirty="0">
                <a:latin typeface="Century Gothic" panose="020B0502020202020204" pitchFamily="34" charset="0"/>
              </a:rPr>
              <a:t>Observando un paisaje natural, no sólo vemos montañas, ríos y flores, sino que respiramos los olores que nos rodean, sentimos la brisa fresca sobre la piel y escuchamos los sonidos de los animales. Los sentidos nos ofrecen un panorama interesante del mundo, pero no siempre son capaces de transmitir una imagen exacta de la realidad. De hecho, los seres humanos hemos construido muchos instrumentos (microscopio, telescopio, etc.) para amplificar las posibilidades de nuestros sentidos. </a:t>
            </a:r>
          </a:p>
          <a:p>
            <a:pPr marL="0" indent="0">
              <a:buNone/>
            </a:pPr>
            <a:endParaRPr lang="es-MX" dirty="0"/>
          </a:p>
        </p:txBody>
      </p:sp>
      <p:pic>
        <p:nvPicPr>
          <p:cNvPr id="1026" name="Picture 2" descr="http://blogs.creamoselfuturo.com/industria-y-servicios/wp-content/uploads/2010/03/wwwponteapuntone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0409" y="4542365"/>
            <a:ext cx="1865740" cy="2315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67017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65909"/>
          </a:xfrm>
        </p:spPr>
        <p:txBody>
          <a:bodyPr>
            <a:normAutofit/>
          </a:bodyPr>
          <a:lstStyle/>
          <a:p>
            <a:r>
              <a:rPr lang="es-MX" sz="2800" b="1" dirty="0" smtClean="0">
                <a:latin typeface="Century Gothic" panose="020B0502020202020204" pitchFamily="34" charset="0"/>
              </a:rPr>
              <a:t>Sensación</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309255"/>
            <a:ext cx="8596668" cy="4732107"/>
          </a:xfrm>
        </p:spPr>
        <p:txBody>
          <a:bodyPr/>
          <a:lstStyle/>
          <a:p>
            <a:pPr marL="0" indent="0" algn="just">
              <a:buNone/>
            </a:pPr>
            <a:r>
              <a:rPr lang="es-MX" dirty="0" smtClean="0">
                <a:solidFill>
                  <a:schemeClr val="tx1"/>
                </a:solidFill>
                <a:latin typeface="Century Gothic" panose="020B0502020202020204" pitchFamily="34" charset="0"/>
              </a:rPr>
              <a:t>Para Alonso (2012),la sensación consiste  en detectar algo a través de los sentidos (vista, oído, gusto, olfato y tacto) y de los receptores de sensación internos: movimientos, equilibrio, malestar, etc.) sin que aún haya sido elaborado o tenga un significado. </a:t>
            </a:r>
          </a:p>
          <a:p>
            <a:pPr marL="0" indent="0" algn="just">
              <a:buNone/>
            </a:pPr>
            <a:r>
              <a:rPr lang="es-MX" dirty="0" smtClean="0">
                <a:solidFill>
                  <a:schemeClr val="tx1"/>
                </a:solidFill>
                <a:latin typeface="Century Gothic" panose="020B0502020202020204" pitchFamily="34" charset="0"/>
              </a:rPr>
              <a:t>Aunque los sentidos nos ofrecen un panorama interesante del mundo, no siempre pueden transmitir una imagen fiable de la realidad. De hecho, los seres humanos hemos construido muchos instrumentos (microscopio, telescopio, etc.) para amplificar las posibilidades de nuestros limitados sentidos.</a:t>
            </a:r>
            <a:endParaRPr lang="es-MX" dirty="0">
              <a:solidFill>
                <a:schemeClr val="tx1"/>
              </a:solidFill>
              <a:latin typeface="Century Gothic" panose="020B0502020202020204" pitchFamily="34" charset="0"/>
            </a:endParaRPr>
          </a:p>
        </p:txBody>
      </p:sp>
      <p:pic>
        <p:nvPicPr>
          <p:cNvPr id="3074" name="Picture 2" descr="http://2.bp.blogspot.com/-npPK51CGazU/T3Jxfdzz4hI/AAAAAAAAAJI/fomWtRYZRiA/s1600/20081124140027-5-sentid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499" y="3979717"/>
            <a:ext cx="2209039" cy="276129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42395542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841665"/>
            <a:ext cx="8596668" cy="5199698"/>
          </a:xfrm>
        </p:spPr>
        <p:txBody>
          <a:bodyPr/>
          <a:lstStyle/>
          <a:p>
            <a:pPr marL="0" indent="0" algn="just">
              <a:buNone/>
            </a:pPr>
            <a:r>
              <a:rPr lang="es-MX" dirty="0" smtClean="0">
                <a:solidFill>
                  <a:schemeClr val="tx1"/>
                </a:solidFill>
                <a:latin typeface="Century Gothic" panose="020B0502020202020204" pitchFamily="34" charset="0"/>
              </a:rPr>
              <a:t>Cuanto más usamos conscientes una capacidad sensible, más mejoramos su agudeza. Cuando una persona pierde un sentido, desarrolla más la capacidad de los restantes. Así por ejemplo, los invidentes aumentan su capacidad auditiva, olfativa e incluso táctil.</a:t>
            </a:r>
          </a:p>
          <a:p>
            <a:pPr marL="0" indent="0" algn="just">
              <a:buNone/>
            </a:pPr>
            <a:r>
              <a:rPr lang="es-MX" dirty="0" smtClean="0">
                <a:solidFill>
                  <a:schemeClr val="tx1"/>
                </a:solidFill>
                <a:latin typeface="Century Gothic" panose="020B0502020202020204" pitchFamily="34" charset="0"/>
              </a:rPr>
              <a:t>Vivir no es sólo pasar por este mundo, sino que implica sentir, percibir y comprender nuestra realidad. La importancia que otorgamos a nuestros sentidos marca la diferencia entre oír y escuchar, probar y degustar, tocar y palpar, ver y observar, oler y olfatear.</a:t>
            </a:r>
            <a:endParaRPr lang="es-MX" dirty="0">
              <a:solidFill>
                <a:schemeClr val="tx1"/>
              </a:solidFill>
              <a:latin typeface="Century Gothic" panose="020B0502020202020204" pitchFamily="34" charset="0"/>
            </a:endParaRPr>
          </a:p>
        </p:txBody>
      </p:sp>
      <p:pic>
        <p:nvPicPr>
          <p:cNvPr id="4098" name="Picture 2" descr="http://3.bp.blogspot.com/-tm4OrZ5NggM/TtvzfFwdCII/AAAAAAAAAL8/wMEBlRE0mD4/s1600/jardin_de_sensacion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4040" y="3636788"/>
            <a:ext cx="3619824" cy="322121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87855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446808"/>
            <a:ext cx="8596668" cy="748147"/>
          </a:xfrm>
        </p:spPr>
        <p:txBody>
          <a:bodyPr>
            <a:normAutofit/>
          </a:bodyPr>
          <a:lstStyle/>
          <a:p>
            <a:r>
              <a:rPr lang="es-MX" sz="2800" b="1" dirty="0" smtClean="0">
                <a:latin typeface="Century Gothic" panose="020B0502020202020204" pitchFamily="34" charset="0"/>
              </a:rPr>
              <a:t>Estímulo</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091045"/>
            <a:ext cx="8596668" cy="4950317"/>
          </a:xfrm>
        </p:spPr>
        <p:txBody>
          <a:bodyPr/>
          <a:lstStyle/>
          <a:p>
            <a:pPr marL="0" indent="0" algn="just">
              <a:buNone/>
            </a:pPr>
            <a:r>
              <a:rPr lang="es-MX" dirty="0" smtClean="0">
                <a:solidFill>
                  <a:schemeClr val="tx1"/>
                </a:solidFill>
                <a:latin typeface="Century Gothic" panose="020B0502020202020204" pitchFamily="34" charset="0"/>
              </a:rPr>
              <a:t>Es toda energía física, mecánica, térmica, química o electromagnética que excita o activa un receptor sensorial; por ejemplo, la luz visible en el ojo.</a:t>
            </a:r>
          </a:p>
          <a:p>
            <a:pPr marL="0" indent="0" algn="just">
              <a:buNone/>
            </a:pPr>
            <a:r>
              <a:rPr lang="es-MX" dirty="0" smtClean="0">
                <a:solidFill>
                  <a:schemeClr val="tx1"/>
                </a:solidFill>
                <a:latin typeface="Century Gothic" panose="020B0502020202020204" pitchFamily="34" charset="0"/>
              </a:rPr>
              <a:t>Los sentidos con sus distintos receptores son canales de información que detectan los estímulos físicos y los transmiten al cerebro, que les otorga un sentido.</a:t>
            </a:r>
            <a:endParaRPr lang="es-MX" dirty="0">
              <a:solidFill>
                <a:schemeClr val="tx1"/>
              </a:solidFill>
              <a:latin typeface="Century Gothic" panose="020B0502020202020204" pitchFamily="34" charset="0"/>
            </a:endParaRPr>
          </a:p>
        </p:txBody>
      </p:sp>
      <p:pic>
        <p:nvPicPr>
          <p:cNvPr id="1026" name="Picture 2" descr="http://3.bp.blogspot.com/-MpvxxctXinI/TlGAaHaT94I/AAAAAAAAAR0/m2oZVepPgLE/s1600/fin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3529" y="3306762"/>
            <a:ext cx="5410200" cy="28860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1358522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Percepción</a:t>
            </a:r>
            <a:endParaRPr lang="es-MX" dirty="0"/>
          </a:p>
        </p:txBody>
      </p:sp>
      <p:sp>
        <p:nvSpPr>
          <p:cNvPr id="7" name="Marcador de contenido 6"/>
          <p:cNvSpPr>
            <a:spLocks noGrp="1"/>
          </p:cNvSpPr>
          <p:nvPr>
            <p:ph idx="1"/>
          </p:nvPr>
        </p:nvSpPr>
        <p:spPr>
          <a:xfrm>
            <a:off x="677334" y="1537855"/>
            <a:ext cx="8596668" cy="4503507"/>
          </a:xfrm>
        </p:spPr>
        <p:txBody>
          <a:bodyPr/>
          <a:lstStyle/>
          <a:p>
            <a:pPr marL="0" indent="0" algn="just">
              <a:buNone/>
            </a:pPr>
            <a:r>
              <a:rPr lang="es-MX" dirty="0" smtClean="0">
                <a:solidFill>
                  <a:schemeClr val="tx1"/>
                </a:solidFill>
                <a:latin typeface="Century Gothic" panose="020B0502020202020204" pitchFamily="34" charset="0"/>
              </a:rPr>
              <a:t>Es un proceso mediante el cual organizamos, estructuramos e interpretamos los estímulos captados por nuestros sentidos, dotándoles de significado. La percepción no es un  registro mecánico de los estímulos impuestos por el mundo físico, sino que está condicionada por factores subjetivos tales como la experiencia, la cultura, y por nuestros esquemas cognitivos.</a:t>
            </a:r>
            <a:endParaRPr lang="es-MX" dirty="0">
              <a:solidFill>
                <a:schemeClr val="tx1"/>
              </a:solidFill>
              <a:latin typeface="Century Gothic" panose="020B0502020202020204" pitchFamily="34" charset="0"/>
            </a:endParaRPr>
          </a:p>
        </p:txBody>
      </p:sp>
      <p:pic>
        <p:nvPicPr>
          <p:cNvPr id="2054" name="Picture 6" descr="http://1.bp.blogspot.com/-TgyBOPnBQc0/TzAmnxd6mSI/AAAAAAAAFmM/0GRutLegPjs/s1600/Percepci%C3%B3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7602" y="3635375"/>
            <a:ext cx="3619500" cy="26765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17543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1330037"/>
            <a:ext cx="8596668" cy="4711326"/>
          </a:xfrm>
        </p:spPr>
        <p:txBody>
          <a:bodyPr/>
          <a:lstStyle/>
          <a:p>
            <a:pPr marL="0" indent="0" algn="just">
              <a:buNone/>
            </a:pPr>
            <a:r>
              <a:rPr lang="es-MX" dirty="0" smtClean="0">
                <a:latin typeface="Century Gothic" panose="020B0502020202020204" pitchFamily="34" charset="0"/>
              </a:rPr>
              <a:t>La percepción no es una mera suma de estímulos que llegan a nuestros receptores sensoriales, sino que cada individuo organiza la información recibida, según sus deseos, necesidades y experiencias. El cerebro transforma de forma casi instantánea los mensajes sensoriales en percepciones conscientes.</a:t>
            </a:r>
          </a:p>
          <a:p>
            <a:pPr marL="0" indent="0" algn="just">
              <a:buNone/>
            </a:pPr>
            <a:endParaRPr lang="es-MX" dirty="0">
              <a:latin typeface="Century Gothic" panose="020B0502020202020204" pitchFamily="34" charset="0"/>
            </a:endParaRPr>
          </a:p>
        </p:txBody>
      </p:sp>
      <p:pic>
        <p:nvPicPr>
          <p:cNvPr id="1026" name="Picture 2" descr="https://encrypted-tbn3.gstatic.com/images?q=tbn:ANd9GcSBgHY1FFtAyni6z_-Luglxjtarxr3DuV-HaOGKPFZe4bjyc8Hw">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44199" y="3348668"/>
            <a:ext cx="3266769" cy="3063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0993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latin typeface="Century Gothic" panose="020B0502020202020204" pitchFamily="34" charset="0"/>
              </a:rPr>
              <a:t>PROPÓSITO BÁSICO </a:t>
            </a:r>
            <a:r>
              <a:rPr lang="es-MX" b="1" dirty="0">
                <a:latin typeface="Century Gothic" panose="020B0502020202020204" pitchFamily="34" charset="0"/>
              </a:rPr>
              <a:t>DEL </a:t>
            </a:r>
            <a:r>
              <a:rPr lang="es-MX" b="1" dirty="0" smtClean="0">
                <a:latin typeface="Century Gothic" panose="020B0502020202020204" pitchFamily="34" charset="0"/>
              </a:rPr>
              <a:t>MÓDULO:</a:t>
            </a:r>
            <a:endParaRPr lang="es-MX" dirty="0">
              <a:latin typeface="Century Gothic" panose="020B0502020202020204" pitchFamily="34" charset="0"/>
            </a:endParaRPr>
          </a:p>
        </p:txBody>
      </p:sp>
      <p:sp>
        <p:nvSpPr>
          <p:cNvPr id="3" name="Marcador de contenido 2"/>
          <p:cNvSpPr>
            <a:spLocks noGrp="1"/>
          </p:cNvSpPr>
          <p:nvPr>
            <p:ph idx="1"/>
          </p:nvPr>
        </p:nvSpPr>
        <p:spPr/>
        <p:txBody>
          <a:bodyPr/>
          <a:lstStyle/>
          <a:p>
            <a:pPr algn="just"/>
            <a:r>
              <a:rPr lang="es-MX" dirty="0">
                <a:solidFill>
                  <a:schemeClr val="tx1"/>
                </a:solidFill>
                <a:latin typeface="Century Gothic" panose="020B0502020202020204" pitchFamily="34" charset="0"/>
              </a:rPr>
              <a:t>Analiza las perspectivas de la </a:t>
            </a:r>
            <a:r>
              <a:rPr lang="es-MX" dirty="0" smtClean="0">
                <a:solidFill>
                  <a:schemeClr val="tx1"/>
                </a:solidFill>
                <a:latin typeface="Century Gothic" panose="020B0502020202020204" pitchFamily="34" charset="0"/>
              </a:rPr>
              <a:t>psicología </a:t>
            </a:r>
            <a:r>
              <a:rPr lang="es-MX" dirty="0">
                <a:solidFill>
                  <a:schemeClr val="tx1"/>
                </a:solidFill>
                <a:latin typeface="Century Gothic" panose="020B0502020202020204" pitchFamily="34" charset="0"/>
              </a:rPr>
              <a:t>y los procesos </a:t>
            </a:r>
            <a:r>
              <a:rPr lang="es-MX" dirty="0" smtClean="0">
                <a:solidFill>
                  <a:schemeClr val="tx1"/>
                </a:solidFill>
                <a:latin typeface="Century Gothic" panose="020B0502020202020204" pitchFamily="34" charset="0"/>
              </a:rPr>
              <a:t>psicológicos </a:t>
            </a:r>
            <a:r>
              <a:rPr lang="es-MX" dirty="0">
                <a:solidFill>
                  <a:schemeClr val="tx1"/>
                </a:solidFill>
                <a:latin typeface="Century Gothic" panose="020B0502020202020204" pitchFamily="34" charset="0"/>
              </a:rPr>
              <a:t>para identificarse </a:t>
            </a:r>
            <a:r>
              <a:rPr lang="es-MX" dirty="0" smtClean="0">
                <a:solidFill>
                  <a:schemeClr val="tx1"/>
                </a:solidFill>
                <a:latin typeface="Century Gothic" panose="020B0502020202020204" pitchFamily="34" charset="0"/>
              </a:rPr>
              <a:t>como </a:t>
            </a:r>
            <a:r>
              <a:rPr lang="es-MX" dirty="0">
                <a:solidFill>
                  <a:schemeClr val="tx1"/>
                </a:solidFill>
                <a:latin typeface="Century Gothic" panose="020B0502020202020204" pitchFamily="34" charset="0"/>
              </a:rPr>
              <a:t>un sujeto reflexivo y </a:t>
            </a:r>
            <a:r>
              <a:rPr lang="es-MX" dirty="0" smtClean="0">
                <a:solidFill>
                  <a:schemeClr val="tx1"/>
                </a:solidFill>
                <a:latin typeface="Century Gothic" panose="020B0502020202020204" pitchFamily="34" charset="0"/>
              </a:rPr>
              <a:t>valorarse </a:t>
            </a:r>
            <a:r>
              <a:rPr lang="es-MX" dirty="0">
                <a:solidFill>
                  <a:schemeClr val="tx1"/>
                </a:solidFill>
                <a:latin typeface="Century Gothic" panose="020B0502020202020204" pitchFamily="34" charset="0"/>
              </a:rPr>
              <a:t>a sí mismo y a los </a:t>
            </a:r>
            <a:r>
              <a:rPr lang="es-MX" dirty="0" smtClean="0">
                <a:solidFill>
                  <a:schemeClr val="tx1"/>
                </a:solidFill>
                <a:latin typeface="Century Gothic" panose="020B0502020202020204" pitchFamily="34" charset="0"/>
              </a:rPr>
              <a:t>demás respetando </a:t>
            </a:r>
            <a:r>
              <a:rPr lang="es-MX" dirty="0">
                <a:solidFill>
                  <a:schemeClr val="tx1"/>
                </a:solidFill>
                <a:latin typeface="Century Gothic" panose="020B0502020202020204" pitchFamily="34" charset="0"/>
              </a:rPr>
              <a:t>sus </a:t>
            </a:r>
            <a:r>
              <a:rPr lang="es-MX" dirty="0" smtClean="0">
                <a:solidFill>
                  <a:schemeClr val="tx1"/>
                </a:solidFill>
                <a:latin typeface="Century Gothic" panose="020B0502020202020204" pitchFamily="34" charset="0"/>
              </a:rPr>
              <a:t>diferencias</a:t>
            </a:r>
            <a:r>
              <a:rPr lang="es-MX" dirty="0">
                <a:solidFill>
                  <a:schemeClr val="tx1"/>
                </a:solidFill>
                <a:latin typeface="Century Gothic" panose="020B0502020202020204" pitchFamily="34" charset="0"/>
              </a:rPr>
              <a:t>. </a:t>
            </a:r>
            <a:endParaRPr lang="es-MX" dirty="0" smtClean="0">
              <a:solidFill>
                <a:schemeClr val="tx1"/>
              </a:solidFill>
              <a:latin typeface="Century Gothic" panose="020B0502020202020204" pitchFamily="34" charset="0"/>
            </a:endParaRPr>
          </a:p>
          <a:p>
            <a:pPr algn="just"/>
            <a:endParaRPr lang="es-MX"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37663885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77334" y="870333"/>
            <a:ext cx="8596668" cy="5171029"/>
          </a:xfrm>
        </p:spPr>
        <p:txBody>
          <a:bodyPr/>
          <a:lstStyle/>
          <a:p>
            <a:pPr marL="0" indent="0" algn="just">
              <a:buNone/>
            </a:pPr>
            <a:r>
              <a:rPr lang="es-MX" dirty="0" smtClean="0">
                <a:solidFill>
                  <a:schemeClr val="tx1"/>
                </a:solidFill>
                <a:latin typeface="Century Gothic" panose="020B0502020202020204" pitchFamily="34" charset="0"/>
              </a:rPr>
              <a:t>La percepción es un proceso constructivo por el que organizamos las sensaciones y captamos conjuntos o formas (Gestalt) dotadas de sentido.</a:t>
            </a:r>
          </a:p>
          <a:p>
            <a:pPr marL="0" indent="0" algn="just">
              <a:buNone/>
            </a:pPr>
            <a:r>
              <a:rPr lang="es-MX" dirty="0" smtClean="0">
                <a:solidFill>
                  <a:schemeClr val="tx1"/>
                </a:solidFill>
                <a:latin typeface="Century Gothic" panose="020B0502020202020204" pitchFamily="34" charset="0"/>
              </a:rPr>
              <a:t>La percepción es lo que vemos, oímos, saboreamos, olemos o palpamos. La esencia de la percepción consiste en la transformación de la impresión sensitiva (sensación) en información cognitiva.</a:t>
            </a:r>
            <a:endParaRPr lang="es-MX" dirty="0">
              <a:solidFill>
                <a:schemeClr val="tx1"/>
              </a:solidFill>
              <a:latin typeface="Century Gothic" panose="020B0502020202020204" pitchFamily="34" charset="0"/>
            </a:endParaRPr>
          </a:p>
        </p:txBody>
      </p:sp>
      <p:pic>
        <p:nvPicPr>
          <p:cNvPr id="2050" name="Picture 2" descr="https://encrypted-tbn1.gstatic.com/images?q=tbn:ANd9GcRgne7JTy-8CHWKkstfxL4HKzVy5XzvdURvA0-PmQa_sTi-AXiM">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44200" y="2969830"/>
            <a:ext cx="3429000" cy="3429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20149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334" y="609600"/>
            <a:ext cx="8596668" cy="877677"/>
          </a:xfrm>
        </p:spPr>
        <p:txBody>
          <a:bodyPr>
            <a:normAutofit/>
          </a:bodyPr>
          <a:lstStyle/>
          <a:p>
            <a:r>
              <a:rPr lang="es-MX" sz="2800" b="1" dirty="0" smtClean="0">
                <a:latin typeface="Century Gothic" panose="020B0502020202020204" pitchFamily="34" charset="0"/>
              </a:rPr>
              <a:t>Características fundamentales de la Percepción</a:t>
            </a:r>
            <a:endParaRPr lang="es-MX" sz="2800" b="1" dirty="0">
              <a:latin typeface="Century Gothic" panose="020B0502020202020204" pitchFamily="34" charset="0"/>
            </a:endParaRPr>
          </a:p>
        </p:txBody>
      </p:sp>
      <p:sp>
        <p:nvSpPr>
          <p:cNvPr id="3" name="2 Marcador de contenido"/>
          <p:cNvSpPr>
            <a:spLocks noGrp="1"/>
          </p:cNvSpPr>
          <p:nvPr>
            <p:ph idx="1"/>
          </p:nvPr>
        </p:nvSpPr>
        <p:spPr>
          <a:xfrm>
            <a:off x="677334" y="1432193"/>
            <a:ext cx="8596668" cy="4609169"/>
          </a:xfrm>
        </p:spPr>
        <p:txBody>
          <a:bodyPr/>
          <a:lstStyle/>
          <a:p>
            <a:pPr algn="just">
              <a:buFont typeface="Trebuchet MS" panose="020B0603020202020204" pitchFamily="34" charset="0"/>
              <a:buChar char="ψ"/>
            </a:pPr>
            <a:r>
              <a:rPr lang="es-MX" dirty="0" smtClean="0">
                <a:latin typeface="Century Gothic" panose="020B0502020202020204" pitchFamily="34" charset="0"/>
              </a:rPr>
              <a:t>Es un proceso constructivo que depende de las características del estímulo (que activan los órganos de los sentidos) y de la experiencia sociocultural y afectiva del sujeto perceptor. El sujeto utiliza “esquemas” perceptivos y, al percibir, está condicionado por su aprendizaje y experiencia, su personalidad y su cultura.</a:t>
            </a:r>
            <a:endParaRPr lang="es-MX" dirty="0">
              <a:latin typeface="Century Gothic" panose="020B0502020202020204" pitchFamily="34" charset="0"/>
            </a:endParaRPr>
          </a:p>
        </p:txBody>
      </p:sp>
      <p:pic>
        <p:nvPicPr>
          <p:cNvPr id="3074" name="Picture 2" descr="[Img #173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8033" y="2707987"/>
            <a:ext cx="3810000" cy="405765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23280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77334" y="3635566"/>
            <a:ext cx="8596668" cy="2405796"/>
          </a:xfrm>
        </p:spPr>
        <p:txBody>
          <a:bodyPr>
            <a:normAutofit lnSpcReduction="10000"/>
          </a:bodyPr>
          <a:lstStyle/>
          <a:p>
            <a:pPr algn="just">
              <a:buFont typeface="Trebuchet MS" panose="020B0603020202020204" pitchFamily="34" charset="0"/>
              <a:buChar char="Ψ"/>
            </a:pPr>
            <a:r>
              <a:rPr lang="es-MX" dirty="0" smtClean="0">
                <a:latin typeface="Century Gothic" panose="020B0502020202020204" pitchFamily="34" charset="0"/>
              </a:rPr>
              <a:t>Es un proceso de información – adaptación al ambiente. El objetivo de la percepción es dotar de sentido la realidad que vivimos, facilitarnos información sobre el mundo y permitir nuestra adaptación al entorno.</a:t>
            </a:r>
          </a:p>
          <a:p>
            <a:pPr algn="just">
              <a:buFont typeface="Trebuchet MS" panose="020B0603020202020204" pitchFamily="34" charset="0"/>
              <a:buChar char="Ψ"/>
            </a:pPr>
            <a:r>
              <a:rPr lang="es-MX" dirty="0" smtClean="0">
                <a:latin typeface="Century Gothic" panose="020B0502020202020204" pitchFamily="34" charset="0"/>
              </a:rPr>
              <a:t>Es un proceso de selección. Como la información que recibimos es excesiva y los recursos del individuo son limitados, percibimos lo que es relevante para nosotros en cada circunstancia. Esta selección de estímulos, de gran importancia para nuestra adaptación y supervivencia, se produce mediante la atención.</a:t>
            </a:r>
            <a:endParaRPr lang="es-MX" dirty="0">
              <a:latin typeface="Century Gothic" panose="020B0502020202020204" pitchFamily="34" charset="0"/>
            </a:endParaRPr>
          </a:p>
        </p:txBody>
      </p:sp>
      <p:sp>
        <p:nvSpPr>
          <p:cNvPr id="4" name="AutoShape 2" descr="data:image/png;base64,iVBORw0KGgoAAAANSUhEUgAAAJsAAADXCAMAAAA6JdOpAAAAkFBMVEX///8AAAD+/v77+/v4+PgEBATz8/Pw8PDd3d3W1tbp6enm5ubt7e2/v7/19fXIyMikpKSdnZ18fHzg4OC5ublubm7Nzc1UVFQ+Pj5HR0cWFhbCwsINDQ2zs7M5OTljY2MyMjIfHx+RkZGBgYEmJiZnZ2ePj4+AgIBPT08iIiJ3d3ehoaE7OztbW1usrKxSUlJ7rz0QAAATmElEQVR4nO1dCZeiuhIOCQjIJoKouAEqbWvL/P9/95IQECRAos7MPe9M3bntSvJRqdSWpATgH/2jf/SP/tH/KyGE4N/GwCUIKC6Mr/02JO/8fciRF7n4QUXPH/x1cO5RUZRkOQ+nKqzHFsLp13mnwr8MLtwqJV1y0wUMHUQ+fiebvNEuKklFneEQJ3OvKJqmEXT7PMKoCK/QZKVoyvbYHWcxgmqD4W+g8y4l3wi8BLOKtIQma/peDuTbhWQi2cbNPy6T/X6dF5YKoaRsQEgvwf+860mpKNm5FFxYvsyRZLP468hwskuqPJrMTBXIiG4l9ohMADVaxDXzFhZpyF6Ub8zkoOH7ivJ11ZhWC4tJJr1QU+QmJpswDB2dtIfR2btlfZ93g9yjU3awjyTA4d6ja6JwKNmI8g1/7Xb5TjFdFjOjbHQ6qxu6EHDoyF7ogiKHG1WNBQ8YpbktBg6Cc+Oq7zyiysO8V+pE2ZGemBAuBOcDvr1bWk4pLp0tEdZBGKSsjVIelKunYwS6H1cNebgdNh2USGg4MLRDLy5K96lIM9C9N64hLcbnEAuh6lTC8mMC6P4qP73o41JMJG09iAzTHAjcJb7H/Flk42WA3zeqDs42ng7l0+1utEms0cJYGaVMxEJT1V+c99vWpbmOpy+bAsqXCyB7frdGGIeNSZiOQ1O2joiao51Bozi0rj1vsO332YsZVspsOuwGZwPpz2vfZR8dxDzF0irYm7zZauyrAN3K5xqeV9fy6ZXYir5bJu8bKyFoihIKqzmCTp0emxfP8YTNGCIAjPLZyUKgX47xtL8/Y+ij735sBA1sv4H/2FnjttcmUDPKy20IAPsgA0i1e4wOhPaZB4NPHh8c7HEH8JtG9pi2yQappczhuVqQR01ZAnd2MfngEDjyYXDpyNPkkIgMMnc6p33MTHP+4HsIUCloO2D/UGwpmt6VA0/P4WYdCWjK3ebwDADdnK/ig9XDU9WrFdQ3xkT13F2HTPbCyULZzrqMx29Y63471aWkM6gQuFGGWzjNeMDoFxBQF2nVwgwEFNwGROVgZxBfvrS644FcmRHFVDzdH9Y/X6TfSzRgt7Ebt6ulzgEOuWAPqJxryhlsvvFgd9xrBD2uT9RPR7c9GfUZbWBpDmkXzDpoVhMW29OcPHowp9jWVoT18MF+0p0QqfM+ED3UZj5kbL/YI7YWc7tyd7EPh4j8LcCG2oZ0Yy8pO9uMQ7WzIkzrADU6nJT9LYCAV4zcyk7cdQcLaGLrNNSJQ/eM2fekAbCJ/yWLLTHqJrAUfdH3rrqQh1LpNiwY5J62RWm38OOcDG07tMFyLAtNSc0KGyyj4NKxE3IRkZpV4MgofrFRyyFVw2aTcbjxfh+8lx4BCCyVQDIVNrLIbXa4Nqb08UvdkTkxazYDoXni9T5MXp3YKOdBEkgEiNBqmu4QUYFbB5Rvi8agQoR8MdeIzzcUEK2QOjLQQKVwKWWludwbO/Kwmj60CITTA7f3YdrVd0edPh/JhNXYMjU0w1qnL34M+nCKHnxDte8pRVemwCEgd3sWmqINQqARl0wpqMQsXRIf1pMBVY6eHB2b2Mg8kM2VmA9BCjfElidmRF/l6KECJi/MUqwx1Aa2YjABCYlMdz5W87qt1bnEtqGvqHvOmGt+v4JtWWMLlcVkOIAo871PX0HP2iGNShk8TB/YpO3VEzZHGfI96Fc298PuKVTB0fWTDd96pQt5r/0/CK4vYftVYYNmPhmGBqncn4rJ07hHbd8n9nZl9rDyDfGFr2gQPPFVlXWNxpKG5VTGgxW1zRF8ClCcsHRvC1jdtvuC4lXImKp1HyPqAzsD5f0nTnM6Q9BWEDGTtxobgrqML/6gpJpNEIypNlgnQdJdy4uyWi1uNz7jG6hEOXoNm2KIK1sMh+TKCW9C1GRcS+AS4/qM7SXNiykQRVaCYz5bYjasZXsa/gQdbHm3WyEy5LDpaXnZvcnuqNng2mMJ4aw2Oa+pEDlsJP5lwqSEDS08bTYYJ2xWMoOKp+loLvAT2EiukEpcK0cJJ9zOZwwbsEVzR+9hwyLEsuRa8RjVyYXXMltH+nPY8FRlPZ3t2s9wuXr/Vo2p/oewAVTlqU5e5XX3YCuqMQ32L2IbjOB52OCNKdLrpDIpPdgAwxa94vQSkuUbrG17YtZ846b8ar4VAolxLsnyDUKrmpV+pVy52LY78OexsfUrDevfChtvTH/YKg12X17FJmFPS8JBU2W6DcYZd8lpuPJ7IZi95iKJrkE1sUGj7EtT2KgBm8eYu1VhMyUTbzVJ8w1CdcWwfbFrbV7Dlf57C5ssIexXlIO6t2jemvnDT5TXpt4QxfbMfhkfqSS1DptSGhJAwDNZOHauwgVRu7B69vPMF/hWhX1bnw7qhNdRWi36QChqT4vnHF0mvXkCO3GVhlu4JNgueB0lgSzfznpbNjRlDeluJ0ZQJOmgViv0xDfHUsVNKKymNTYkFALeg8qpftDSMY3p1MY0taeuSK5GfaRe9hFUi7TbkaZc64hSxCfXlG9sAe+cmCe+LO+YlvflPJDDppxuN54l1xS/bkgslsHiOeYTLAS2xwisHWuKV8uxCDayms5S4QMkYF+xxvoZaybRG9issfj0G0Orfa9+cgQGFQVcJ/xBGtkr8tgix1UyTdpBoN7GPQIRbKo+muvzH6oJT9QRJVIAYImsKAnx7Tmv1aWwiY2vZSo6YeviCKlAEWwQOSNT6t5ca0N87czoEKDxzSwS2OCU57E1KG/uI0QDC0bbc7i7pmLQBLFhDTc0qxKvqYlQOynRongpEfSLYMO9GYOzam00jTS2qL1WSyr5tQHMrg5zDpyHmr2207NIfTWT1KZlMCkt4cjirjXgMG5n7Wx6azJor+UJKa2ufubv3LFRhR2n4UGXpy1TEJqvppI4tPXHzCqy+mToEUc8vvxYmIlXq1fDropWI/uA8bhvenXc82L9I0aNr9HroTSj2BnjGwaX90yHU2dbDVaIRPEni9A1XltraFDuCnhKfI1Ktog88xxS//JqTtDu1XxXTYvntRc+51Z8xs26IQjZizRTgXF9V9aUvToKDJBYkG/x90FXHhC0l5H9rqQR6tl61uEFN2bGtpRzawgcv5eSZoBHa8EFXjiNecFHyLsc0Qzh29CIFyq0NA5tHrZfAVf7fMhu3XAkRfZDje7V5WLz+RdCFL2asmlRERimE6hjvOOO6cmDfK2NdMn9bz10+k61/U0dw6Z3sGnKXe3hN0Qv57q6FBfDdguCTecarf9wCnxxJwaPyF6sQT2ndtfQMBftXjHFseDnGPfN26naYJu774rbdSAtNRzTyJCmpJMhbPyeuMqtuhs0eXW1soMtHthuht2QgLMT8D50LgWHQJ/zMYdy6NwtsVtnWCtCMBbYCtNA3gbBGeeCHpvQBMe77BXq5xviL6CNevJYkbztW5bUwzcSIAZdH1FTfsYPCEEksxe/j/BcsHu66oubfDEP4aUNZ8/E5RvZf+NxPet0zMiV14PpJ8DxsBFoBV+/j58yYi3oI5keEQqflDyk0CYZ30VMp8IrFar/pneuKcvnfYLkPKzXl08tJDaRgujt6VqA5kZYTGrU64QthU7x1eDs2155w0nXFHLypVqxgeT06bFfrQtN0gY4ZLzpa66d2k1Sg2IxsJniJLdITBenjMX+Lbm7+BuP0PE+HPauZdf96dHdSejfk7TV0Db9XiUpfe/9sKykq+z6NaBTC4BptJldvxbr5PT9nZznX7vNxvQ2TnaJx9Gxj8dSercXsAE6w7AsT1zdCgzDCOyJS04uk+P2VjT/lM8iNxXa+ACCT6ukZJ8zBLo/ujYlRIJGQYYwOqtz+vUVEsqvS6PDamuevJcjVpT2OY+PERZH1zwKzIpBenEujBM5lz47nDrYJDJ5d+k9CaJENA0ydtfz6ictEW73q3NeiIdF++6xxw+iw3PXtU0z9PM8z/KZadqqxBasbfG7BpWiI3qQVKdQVRWppYbZiB+KIOdZfjdVahDI5vOKP1gYBncVypwliX+LiuMiw0pZ1nMWy2EP9Nl70vrpa6iQP/noSZ9TaveJpchVx5K5SPVf2ZS7j96plARhdE209TXzC8+c8hOTqum9un5yt9+YEAg+DHt6P+Z+ETpOuHEic0IdE3sT+seugRCmY+eQlDjbgPncWpym6SlNVvcDoeXpzcixsz4pw7fTOyY9vg+LIQ7N+hO+44xz3vDWlh4YWqen6Gav12GD0KtDalkG+gGWyLGdYHfOuX9hxgHbaxZzEqZzRDp1x5JA2+INxhF47tSKroe9eCATH6Jyv6w1es15IrT82kfszlzTv9IwcGx007NDQ11IjqQMf1dTTsY7xqHkH1W8KinXRdvkdknfTPyNXt5OzbZBfMVHXGAaCqrTugAYB5iyngWIWWAIBA7gasL1pUQAYpa4znOZIdpNsswNOpjsKAJi/lyy7NckmrL+aOhABszafS0vaVwijON4fz8WBgStDNyt/HRhQjPt59xWZCOuBJFgRrWMjbPz59eF7zhORM7dwiYyuoBFCvjZ+P2hGiqyZ0nG0ZUE0GSiq/WrJniyhQJDm5EyjZNkANvI4eQ3MPKqf2Jk1pwOKK1H13NkoaI37L08XFI8j4aq+4y6UiP7LTd/ChsROdv7Ikvz24VHrQpCs0FPyvw0Nr74kmVxuDlQjfsrdFGZHBuqqqUpP29FDVxopL0yMqX5OVqGACA3yuloxvdQZcYB2sPrKgvwlkHlgbOwb24agWVV+4n0wHSO1JdML1+Oy8p2wlE3affpIUVkeU5LVusliSJmhK7rUvvHi5BsZGHmAVWl1fpoJeTAyQw7snq87Yvv6VVMS7XxbSQGuwnWVh0/0f/4pnk9xY3pt03j03oemurDbJG2RpdmBf1eiJxMYrkEGt4uvy4WizP+/1p4G8OFlS/FsKFobE/iyRGq1wpJOdFY1LixUSMZLhf/YXLf6IiUBM1GkzdXwUKBtGCA+PocZBk4+gc921P8fDeWxsQmVrS3Mk7OpIvidkHjP+5OJHgc2vPTbJGd79l6b0Gjd4YMsc2vP7bgHK1KinwJrPHDrlf0EDdsG2pkiR8O1FoUDZxhVR9IEyleW6kJxDDWrhIy/YYH7lsqMHsVXBIJl8mtjxSOCwEEZhh61rRlCdWpsflqxKPJkRaGs3qx5cLa9FFXafRwLssvxclXUYReZEaRV8yKedLUxZfMKtfsekPUWLiYJ1BrIeHWimx9FSweEerptE9OaXVt+W785QSl7wbM3oXDlXgNtAff9mPWoS5hxOVIeggDdsIS++b9U0FQgbSxKfMJq+Ld/+Vgfjl9P0OLT8uzT472wnLfCmIlI/kkXIa6hS3dIDBs9kkCJ/Jm+XG5Kmm9+MqzMKJcZQUG8OT1hlaCxf22JjZlqav6iJpjx7oDk1GpeWCdUscOnDobCv0klgIhaPqnPnRGTR1VtZV+g6C9EkH2c1wHQxiJJfv2/kHNlPM1n9tCYPT4gcSRc9guH7YyB7Y5QzTwexm0tJq9OYyktlKpZGqr/g4pST5yMVKf8VHbhR+m4SEdZhqtMCgODYH2xYdpT+05CFUnu3l6iY8sn9Ifa2AOJtCdfDmKjByykRCZdsF4hVYB5Z8tgLRmeLI4hsbEJeCgSrG5lmFkB8GkfyYzpLBTaPjkWwh25UrFAQqzWOn6gOOF+e3Lz3DQsDxJbFrK5PLjVkdT3nd696crUHl+WevJ+QouQ0hhq0ukNik+hCQN+ORD1tvW31hPkhpTPKjcmpfrY+Ai2BQ9qPcerhZfrJQbUwjUbl6b/hjAJfeoZwHZ94B7JBL/GL7yWbI837Jx7VGSxF7QslNe0f4SwOVYBHXZC1I9O3/agJoufM/C0qkXQryLN7LY4EDgsV2fZ2pl4hFAwcZnBvN7fc02xNjTSFWs5PmPbJUUWBWq7yMtcysHiD7qpFiHXR5XroKZ4aP7Fc0lE1vEjxgqIVD+io3BMoPNkqSw/r0nKFjVU37jIK2mPkLr27ROhzQ8JMZOgZ/AIJTIbD2u2+4/+/tAl7kVm1tMJy9vYibrhf2WBFzfPGvp2UM0aTOOduWaovWDXnEO4aPw4wit/Y3R3Is1tcxQ9KTBWr4EFAMHRbdjXRZZFnqeEYa3LD/chXcd9P3iggA65ErsFUtx6Fx6H8J0fn3hj+iuV2pwC9KqKDt5ERxm+O5TG6AfVJrczAZCFZ8GWAe8sVhEGham/eytnVsMG/zUudnGDV5CWvrlA4tXWMNfPiN16f5+DHfEtn9ocYiEv3pROWNa/TNkkhzT1vObU2qzj/4CJFkhiPJV2uxOHB/55um4M4h5gwi+m3znoIOqbc78xX6dJHvZHV3fvqHSn3r7XftRYSOl6+yyxT4WY912eZuAnvPpH0RX/8oieWWG/iEeVy/JTP+Y6AsRW2SeOiSS6UeHP1lH8LfzrEskHQNUY7jC1lHac/wcYZaY856psT1lAZD6zYgPE54hyLzSI3rV2LInv0gu+s8PZxsdRJOIHevRKuFbnWfBO/nOD5IKrU2+YGP7a/HlkXy09RdljREE2TnyCtM2XIMcMZtOwGx9W3jWUboc7G/A5kTO7WosdtNwFxhRtDT8c7aaosGqDn+O1Imp5oF59M254RymZhQ47n9D2srAz4VwgtTCReTniCe/waa/TBCyfwBWL/5D9IDF/vtHf4P+B7QCJB+K1R/wAAAAAElFTkSuQmCC">
            <a:hlinkClick r:id="rId2"/>
          </p:cNvPr>
          <p:cNvSpPr>
            <a:spLocks noChangeAspect="1" noChangeArrowheads="1"/>
          </p:cNvSpPr>
          <p:nvPr/>
        </p:nvSpPr>
        <p:spPr bwMode="auto">
          <a:xfrm>
            <a:off x="60325" y="-1227138"/>
            <a:ext cx="1847850" cy="25622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data:image/png;base64,iVBORw0KGgoAAAANSUhEUgAAAJsAAADXCAMAAAA6JdOpAAAAkFBMVEX///8AAAD+/v77+/v4+PgEBATz8/Pw8PDd3d3W1tbp6enm5ubt7e2/v7/19fXIyMikpKSdnZ18fHzg4OC5ublubm7Nzc1UVFQ+Pj5HR0cWFhbCwsINDQ2zs7M5OTljY2MyMjIfHx+RkZGBgYEmJiZnZ2ePj4+AgIBPT08iIiJ3d3ehoaE7OztbW1usrKxSUlJ7rz0QAAATmElEQVR4nO1dCZeiuhIOCQjIJoKouAEqbWvL/P9/95IQECRAos7MPe9M3bntSvJRqdSWpATgH/2jf/SP/tH/KyGE4N/GwCUIKC6Mr/02JO/8fciRF7n4QUXPH/x1cO5RUZRkOQ+nKqzHFsLp13mnwr8MLtwqJV1y0wUMHUQ+fiebvNEuKklFneEQJ3OvKJqmEXT7PMKoCK/QZKVoyvbYHWcxgmqD4W+g8y4l3wi8BLOKtIQma/peDuTbhWQi2cbNPy6T/X6dF5YKoaRsQEgvwf+860mpKNm5FFxYvsyRZLP468hwskuqPJrMTBXIiG4l9ohMADVaxDXzFhZpyF6Ub8zkoOH7ivJ11ZhWC4tJJr1QU+QmJpswDB2dtIfR2btlfZ93g9yjU3awjyTA4d6ja6JwKNmI8g1/7Xb5TjFdFjOjbHQ6qxu6EHDoyF7ogiKHG1WNBQ8YpbktBg6Cc+Oq7zyiysO8V+pE2ZGemBAuBOcDvr1bWk4pLp0tEdZBGKSsjVIelKunYwS6H1cNebgdNh2USGg4MLRDLy5K96lIM9C9N64hLcbnEAuh6lTC8mMC6P4qP73o41JMJG09iAzTHAjcJb7H/Flk42WA3zeqDs42ng7l0+1utEms0cJYGaVMxEJT1V+c99vWpbmOpy+bAsqXCyB7frdGGIeNSZiOQ1O2joiao51Bozi0rj1vsO332YsZVspsOuwGZwPpz2vfZR8dxDzF0irYm7zZauyrAN3K5xqeV9fy6ZXYir5bJu8bKyFoihIKqzmCTp0emxfP8YTNGCIAjPLZyUKgX47xtL8/Y+ij735sBA1sv4H/2FnjttcmUDPKy20IAPsgA0i1e4wOhPaZB4NPHh8c7HEH8JtG9pi2yQappczhuVqQR01ZAnd2MfngEDjyYXDpyNPkkIgMMnc6p33MTHP+4HsIUCloO2D/UGwpmt6VA0/P4WYdCWjK3ebwDADdnK/ig9XDU9WrFdQ3xkT13F2HTPbCyULZzrqMx29Y63471aWkM6gQuFGGWzjNeMDoFxBQF2nVwgwEFNwGROVgZxBfvrS644FcmRHFVDzdH9Y/X6TfSzRgt7Ebt6ulzgEOuWAPqJxryhlsvvFgd9xrBD2uT9RPR7c9GfUZbWBpDmkXzDpoVhMW29OcPHowp9jWVoT18MF+0p0QqfM+ED3UZj5kbL/YI7YWc7tyd7EPh4j8LcCG2oZ0Yy8pO9uMQ7WzIkzrADU6nJT9LYCAV4zcyk7cdQcLaGLrNNSJQ/eM2fekAbCJ/yWLLTHqJrAUfdH3rrqQh1LpNiwY5J62RWm38OOcDG07tMFyLAtNSc0KGyyj4NKxE3IRkZpV4MgofrFRyyFVw2aTcbjxfh+8lx4BCCyVQDIVNrLIbXa4Nqb08UvdkTkxazYDoXni9T5MXp3YKOdBEkgEiNBqmu4QUYFbB5Rvi8agQoR8MdeIzzcUEK2QOjLQQKVwKWWludwbO/Kwmj60CITTA7f3YdrVd0edPh/JhNXYMjU0w1qnL34M+nCKHnxDte8pRVemwCEgd3sWmqINQqARl0wpqMQsXRIf1pMBVY6eHB2b2Mg8kM2VmA9BCjfElidmRF/l6KECJi/MUqwx1Aa2YjABCYlMdz5W87qt1bnEtqGvqHvOmGt+v4JtWWMLlcVkOIAo871PX0HP2iGNShk8TB/YpO3VEzZHGfI96Fc298PuKVTB0fWTDd96pQt5r/0/CK4vYftVYYNmPhmGBqncn4rJ07hHbd8n9nZl9rDyDfGFr2gQPPFVlXWNxpKG5VTGgxW1zRF8ClCcsHRvC1jdtvuC4lXImKp1HyPqAzsD5f0nTnM6Q9BWEDGTtxobgrqML/6gpJpNEIypNlgnQdJdy4uyWi1uNz7jG6hEOXoNm2KIK1sMh+TKCW9C1GRcS+AS4/qM7SXNiykQRVaCYz5bYjasZXsa/gQdbHm3WyEy5LDpaXnZvcnuqNng2mMJ4aw2Oa+pEDlsJP5lwqSEDS08bTYYJ2xWMoOKp+loLvAT2EiukEpcK0cJJ9zOZwwbsEVzR+9hwyLEsuRa8RjVyYXXMltH+nPY8FRlPZ3t2s9wuXr/Vo2p/oewAVTlqU5e5XX3YCuqMQ32L2IbjOB52OCNKdLrpDIpPdgAwxa94vQSkuUbrG17YtZ846b8ar4VAolxLsnyDUKrmpV+pVy52LY78OexsfUrDevfChtvTH/YKg12X17FJmFPS8JBU2W6DcYZd8lpuPJ7IZi95iKJrkE1sUGj7EtT2KgBm8eYu1VhMyUTbzVJ8w1CdcWwfbFrbV7Dlf57C5ssIexXlIO6t2jemvnDT5TXpt4QxfbMfhkfqSS1DptSGhJAwDNZOHauwgVRu7B69vPMF/hWhX1bnw7qhNdRWi36QChqT4vnHF0mvXkCO3GVhlu4JNgueB0lgSzfznpbNjRlDeluJ0ZQJOmgViv0xDfHUsVNKKymNTYkFALeg8qpftDSMY3p1MY0taeuSK5GfaRe9hFUi7TbkaZc64hSxCfXlG9sAe+cmCe+LO+YlvflPJDDppxuN54l1xS/bkgslsHiOeYTLAS2xwisHWuKV8uxCDayms5S4QMkYF+xxvoZaybRG9issfj0G0Orfa9+cgQGFQVcJ/xBGtkr8tgix1UyTdpBoN7GPQIRbKo+muvzH6oJT9QRJVIAYImsKAnx7Tmv1aWwiY2vZSo6YeviCKlAEWwQOSNT6t5ca0N87czoEKDxzSwS2OCU57E1KG/uI0QDC0bbc7i7pmLQBLFhDTc0qxKvqYlQOynRongpEfSLYMO9GYOzam00jTS2qL1WSyr5tQHMrg5zDpyHmr2207NIfTWT1KZlMCkt4cjirjXgMG5n7Wx6azJor+UJKa2ufubv3LFRhR2n4UGXpy1TEJqvppI4tPXHzCqy+mToEUc8vvxYmIlXq1fDropWI/uA8bhvenXc82L9I0aNr9HroTSj2BnjGwaX90yHU2dbDVaIRPEni9A1XltraFDuCnhKfI1Ktog88xxS//JqTtDu1XxXTYvntRc+51Z8xs26IQjZizRTgXF9V9aUvToKDJBYkG/x90FXHhC0l5H9rqQR6tl61uEFN2bGtpRzawgcv5eSZoBHa8EFXjiNecFHyLsc0Qzh29CIFyq0NA5tHrZfAVf7fMhu3XAkRfZDje7V5WLz+RdCFL2asmlRERimE6hjvOOO6cmDfK2NdMn9bz10+k61/U0dw6Z3sGnKXe3hN0Qv57q6FBfDdguCTecarf9wCnxxJwaPyF6sQT2ndtfQMBftXjHFseDnGPfN26naYJu774rbdSAtNRzTyJCmpJMhbPyeuMqtuhs0eXW1soMtHthuht2QgLMT8D50LgWHQJ/zMYdy6NwtsVtnWCtCMBbYCtNA3gbBGeeCHpvQBMe77BXq5xviL6CNevJYkbztW5bUwzcSIAZdH1FTfsYPCEEksxe/j/BcsHu66oubfDEP4aUNZ8/E5RvZf+NxPet0zMiV14PpJ8DxsBFoBV+/j58yYi3oI5keEQqflDyk0CYZ30VMp8IrFar/pneuKcvnfYLkPKzXl08tJDaRgujt6VqA5kZYTGrU64QthU7x1eDs2155w0nXFHLypVqxgeT06bFfrQtN0gY4ZLzpa66d2k1Sg2IxsJniJLdITBenjMX+Lbm7+BuP0PE+HPauZdf96dHdSejfk7TV0Db9XiUpfe/9sKykq+z6NaBTC4BptJldvxbr5PT9nZznX7vNxvQ2TnaJx9Gxj8dSercXsAE6w7AsT1zdCgzDCOyJS04uk+P2VjT/lM8iNxXa+ACCT6ukZJ8zBLo/ujYlRIJGQYYwOqtz+vUVEsqvS6PDamuevJcjVpT2OY+PERZH1zwKzIpBenEujBM5lz47nDrYJDJ5d+k9CaJENA0ydtfz6ictEW73q3NeiIdF++6xxw+iw3PXtU0z9PM8z/KZadqqxBasbfG7BpWiI3qQVKdQVRWppYbZiB+KIOdZfjdVahDI5vOKP1gYBncVypwliX+LiuMiw0pZ1nMWy2EP9Nl70vrpa6iQP/noSZ9TaveJpchVx5K5SPVf2ZS7j96plARhdE209TXzC8+c8hOTqum9un5yt9+YEAg+DHt6P+Z+ETpOuHEic0IdE3sT+seugRCmY+eQlDjbgPncWpym6SlNVvcDoeXpzcixsz4pw7fTOyY9vg+LIQ7N+hO+44xz3vDWlh4YWqen6Gav12GD0KtDalkG+gGWyLGdYHfOuX9hxgHbaxZzEqZzRDp1x5JA2+INxhF47tSKroe9eCATH6Jyv6w1es15IrT82kfszlzTv9IwcGx007NDQ11IjqQMf1dTTsY7xqHkH1W8KinXRdvkdknfTPyNXt5OzbZBfMVHXGAaCqrTugAYB5iyngWIWWAIBA7gasL1pUQAYpa4znOZIdpNsswNOpjsKAJi/lyy7NckmrL+aOhABszafS0vaVwijON4fz8WBgStDNyt/HRhQjPt59xWZCOuBJFgRrWMjbPz59eF7zhORM7dwiYyuoBFCvjZ+P2hGiqyZ0nG0ZUE0GSiq/WrJniyhQJDm5EyjZNkANvI4eQ3MPKqf2Jk1pwOKK1H13NkoaI37L08XFI8j4aq+4y6UiP7LTd/ChsROdv7Ikvz24VHrQpCs0FPyvw0Nr74kmVxuDlQjfsrdFGZHBuqqqUpP29FDVxopL0yMqX5OVqGACA3yuloxvdQZcYB2sPrKgvwlkHlgbOwb24agWVV+4n0wHSO1JdML1+Oy8p2wlE3affpIUVkeU5LVusliSJmhK7rUvvHi5BsZGHmAVWl1fpoJeTAyQw7snq87Yvv6VVMS7XxbSQGuwnWVh0/0f/4pnk9xY3pt03j03oemurDbJG2RpdmBf1eiJxMYrkEGt4uvy4WizP+/1p4G8OFlS/FsKFobE/iyRGq1wpJOdFY1LixUSMZLhf/YXLf6IiUBM1GkzdXwUKBtGCA+PocZBk4+gc921P8fDeWxsQmVrS3Mk7OpIvidkHjP+5OJHgc2vPTbJGd79l6b0Gjd4YMsc2vP7bgHK1KinwJrPHDrlf0EDdsG2pkiR8O1FoUDZxhVR9IEyleW6kJxDDWrhIy/YYH7lsqMHsVXBIJl8mtjxSOCwEEZhh61rRlCdWpsflqxKPJkRaGs3qx5cLa9FFXafRwLssvxclXUYReZEaRV8yKedLUxZfMKtfsekPUWLiYJ1BrIeHWimx9FSweEerptE9OaXVt+W785QSl7wbM3oXDlXgNtAff9mPWoS5hxOVIeggDdsIS++b9U0FQgbSxKfMJq+Ld/+Vgfjl9P0OLT8uzT472wnLfCmIlI/kkXIa6hS3dIDBs9kkCJ/Jm+XG5Kmm9+MqzMKJcZQUG8OT1hlaCxf22JjZlqav6iJpjx7oDk1GpeWCdUscOnDobCv0klgIhaPqnPnRGTR1VtZV+g6C9EkH2c1wHQxiJJfv2/kHNlPM1n9tCYPT4gcSRc9guH7YyB7Y5QzTwexm0tJq9OYyktlKpZGqr/g4pST5yMVKf8VHbhR+m4SEdZhqtMCgODYH2xYdpT+05CFUnu3l6iY8sn9Ifa2AOJtCdfDmKjByykRCZdsF4hVYB5Z8tgLRmeLI4hsbEJeCgSrG5lmFkB8GkfyYzpLBTaPjkWwh25UrFAQqzWOn6gOOF+e3Lz3DQsDxJbFrK5PLjVkdT3nd696crUHl+WevJ+QouQ0hhq0ukNik+hCQN+ORD1tvW31hPkhpTPKjcmpfrY+Ai2BQ9qPcerhZfrJQbUwjUbl6b/hjAJfeoZwHZ94B7JBL/GL7yWbI837Jx7VGSxF7QslNe0f4SwOVYBHXZC1I9O3/agJoufM/C0qkXQryLN7LY4EDgsV2fZ2pl4hFAwcZnBvN7fc02xNjTSFWs5PmPbJUUWBWq7yMtcysHiD7qpFiHXR5XroKZ4aP7Fc0lE1vEjxgqIVD+io3BMoPNkqSw/r0nKFjVU37jIK2mPkLr27ROhzQ8JMZOgZ/AIJTIbD2u2+4/+/tAl7kVm1tMJy9vYibrhf2WBFzfPGvp2UM0aTOOduWaovWDXnEO4aPw4wit/Y3R3Is1tcxQ9KTBWr4EFAMHRbdjXRZZFnqeEYa3LD/chXcd9P3iggA65ErsFUtx6Fx6H8J0fn3hj+iuV2pwC9KqKDt5ERxm+O5TG6AfVJrczAZCFZ8GWAe8sVhEGham/eytnVsMG/zUudnGDV5CWvrlA4tXWMNfPiN16f5+DHfEtn9ocYiEv3pROWNa/TNkkhzT1vObU2qzj/4CJFkhiPJV2uxOHB/55um4M4h5gwi+m3znoIOqbc78xX6dJHvZHV3fvqHSn3r7XftRYSOl6+yyxT4WY912eZuAnvPpH0RX/8oieWWG/iEeVy/JTP+Y6AsRW2SeOiSS6UeHP1lH8LfzrEskHQNUY7jC1lHac/wcYZaY856psT1lAZD6zYgPE54hyLzSI3rV2LInv0gu+s8PZxsdRJOIHevRKuFbnWfBO/nOD5IKrU2+YGP7a/HlkXy09RdljREE2TnyCtM2XIMcMZtOwGx9W3jWUboc7G/A5kTO7WosdtNwFxhRtDT8c7aaosGqDn+O1Imp5oF59M254RymZhQ47n9D2srAz4VwgtTCReTniCe/waa/TBCyfwBWL/5D9IDF/vtHf4P+B7QCJB+K1R/wAAAAAElFTkSuQmCC">
            <a:hlinkClick r:id="rId2"/>
          </p:cNvPr>
          <p:cNvSpPr>
            <a:spLocks noChangeAspect="1" noChangeArrowheads="1"/>
          </p:cNvSpPr>
          <p:nvPr/>
        </p:nvSpPr>
        <p:spPr bwMode="auto">
          <a:xfrm>
            <a:off x="212725" y="-1074738"/>
            <a:ext cx="1847850" cy="25622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6" descr="data:image/jpeg;base64,/9j/4AAQSkZJRgABAQAAAQABAAD/2wCEAAkGBxQPDxAQEBAVFRQUGRQUExQWFhcUGBEYFBgWIhYVFhUZHSogGBolHhUWIT0mJSkrLi4uFx8zOzQsNzQzLisBCgoKBQUFDgUFDisZExkrKysrKysrKysrKysrKysrKysrKysrKysrKysrKysrKysrKysrKysrKysrKysrKysrK//AABEIANAAiwMBIgACEQEDEQH/xAAcAAEAAgMBAQEAAAAAAAAAAAAABwgBBQYEAwL/xABEEAABAwIEAwMIBQoFBQAAAAABAAIDBBEFBxIhBjFBE1FhCBQiMnGBkaEjUnJzshUzNUJVkrGzwdIXNJOk4yRUYmOC/8QAFAEBAAAAAAAAAAAAAAAAAAAAAP/EABQRAQAAAAAAAAAAAAAAAAAAAAD/2gAMAwEAAhEDEQA/AJxREQEREBFrcXx6mo2F9TURxgWvqcAd+Xo81EOZecEUkEtJhxeXPsDUglgaOZ7O3paul9uaCYsZxaGihfUVEgZG3m4/wA6nwXE1ec2FsY5zZnvcBcMbG4Fx7rkWHvVba3Fp5wBPUSygbgSSPeAe8Bx2K8aC0nA+adPi1SaZkMsUmkvbr0kOA5i4OxXfKnPB3EcmF1bKuJrXOaHN0uvYh3PlurHZZ8fHGWP10r4nRgEvF3RPuSLMceu3JB3CIiAiIgIiICIiAiIgKPM6eL3YbQtZA8tqKglsbha7Gtt2jvDYgX7ypDVXM7sZ86xiVumwpwIRvfVbcnw3d8kHDVNS+V7pJHue927nvJc53tcdyvjdYRAREQSlk3l9+UJG1tQ0Gmje5ug3vK9oBG3VoJ+SsZTUzImBkbGsaOTWgNA9gC5fKm35FoNNvzYvbvub+9dagIiICIiAiIgIiICIiAqjZottjWIfen5gK3KrBnth/Y4zI7S0CVjJBbrzBJ8dkEdoiICIiCbPJ24l0vmw152deaHnsQAJG36CwB9t1O6p1wTxI7C66KrawP03a5p21Nd61j0Ktlw9jkNfTsqaZ4cx497T1a4dCEGzREQEREBERAREQEREBQD5R2EvFVS1drxvYYiR+q5hJsfaHfIqflHmfAH5Dnv9eG374QVfREQEREBdDwhxjVYVIX0slmuI1xuGpj7HqOh6XG655EFmeBM3afEpGU80fm87rhoLtUbz0DX7bnuI+KklUfa4ggg2I3BHTxUz5Q5oTGoZQVzzK2ZwbDKd3se6wDHHq0/JBPSIiAiIgIiICIiDyYrXspYJaiU2ZE0veRubDwVW+PsxKjFpHtLjHTXGiAf+J2c89Xde4KWs9uK44aB1HFO3t5nBr2NIJEY9cP8Aq32G+6rkUGEREBERB0nDPBVVicU0tI1jxD6zNQDztcaW9b/xXyPBWI/s2q/0JP7Vvcq+PjhE7myN1U0pHaAD0mHo9p62HMKyeBcQU1fGJKWdkjeexs4faadxy6hBVfD8v8SmkbG2gnaXG2qSN0bG+LnOFgFIXAmT9bT4jT1FU6JkcL2y+i7W55YbhoFth4qeVlARFi6DKLF1lAREQFqeJeIYMOp3VFTIGNGzdidTrGzRYczZbZQr5SOLFsNHRhuz3OmLvuxpDQP/ALv7kEK47ijqyqnqXgB0z3PIHJtzyF+5eBZKwgIiyEGEUtcJZRNxHChVsqR28lzGBvGzSSCx/W/f3WWqwzJ7EJKzzeaIRxg+nUXDmWH1OrifYg+2F5SzVOENr4XF877PigbYB0d97udb0uZXG4HjVRhdUJoHGOSM6XNPJ2k+kx7eo2IVt+G8IFDSQUjXFwhaGBx2LrdSqv5sYcymxirjiBDS7tLE33kF3fMlBZDL7iJ2KYdDWPjDHPLwWtNwCx5btfvtdb+eYRsc93JoLjsTsBc7DcrhMjP0DS/an/mvXfoIT4gz27OYspaK7W7EzExu1fYA2HLmuGnzfxVznOFU1oJuGtijs3wF2k/EqeOIcucPxCYz1FPeQgAuY98eq3LUGmxPitZ/g3hP/bv/ANaX+5BG/CecGJvkbTmFlZJI60YsI3XtuAWgAja+/ip5wOrlmp4pKiAwSuF3xEh2g91xzC0XDuXWH4dN5xTU5EgBAc5736b89Oo7HxXWICIiAoD8pX/MYf8Ady/iYp8UReUfRsNBSzFo7Rk2hruul7HFzfZdrT7kFeUWSsICyFhEFgPJ1x4yU1RQvLfoCJIhyJbIXa799nW+KmNVJyw4obhWIxzyfmnAxymxJa136wA3uCArW4dXx1EMc8LtUcjQ9jrEageRsdwg+0srWNc5xAa0EuJ2AA5klVEzEx1mIYnU1MYsxztLD9ZrBYO99rqTM7sxGPY/DKR2rcColB2Fj+ab3+PwUHoLR5GfoGl+1P8AzXrv1wGRn6CpftT/AM1679AREQEREBERAXDZzYJ55hE9tWqD6dgaL6iwEEW9jiu5X5kYHAtIuCCCO8HmEFHysLccYYeylxCrp4rhkcr2sBNyGg7C/Wy06AiIgzddJTcfYjFTCkjrHthDdAYGsBDe4P06h8VzSIMl1+awiyEHb8CZmVeEtETbS04uRC6w0lxuS14Fx153CnjgzMmjxQiON5jnNz2MgIcbfVd6rvcb+CiTLDKg4g2Ksq3BtK7VpjaXCSSxI32s1u3MG5Us4RlbhtJPFUQwPEkbg5hMsjgCORsTYoO1REQEREBERAWCsogqZm1hr6bGawPt9I7tm2+rJuPfzXHqVPKGw97MUjncBomiaGG/MxesCOnrN+KitAREQEREBZCwiCSeCM3anDo2U8rGzwMFmD1Xs7hq6j2hbesz4qTUMdFTRtgFtUbrue7vs+9h8OiiCy2mAcPVNfJ2dLA6Q3AJA9Ft+Rc47Ae1BOGDZ5xTzMifQzDUbDsyJHX6AN2JUoYPiQqY+0EUse5GmVuh23W1zsuYyy4Gjwqkbrjaap4Bnfs4g/Ua7o0eC7VAREQEREBERBH2dPCv5Qw4yRtvNTapI9iS5ptrYLd4APuCq8VeEqumcmXb6SaSvpm6qaQ6pGtAHm7jz2H6h7/agihERAREQFveB8EbiGI01I9xa2VxDnNtcANcdr+xaJbDAcWkoqqGqhI1xODm33B7wfAgke9BZjB8pcMp2Na6m7ZwN9cpJJ8C0ENt4WXa09MyMaY2NYO5rQ0fAKOuDs4aSrhcax7KWVpsWuJLXg8nNd/RdB/iPhf7Qh/eQdWijfGc5aCCaKGJxm1uZrlbYRxNc4BxLibkgb2AUixPDgHA3BAIPeDyKD9oiICIiAiIgLz11GyeKSGVupkjSx7e8OFivQiCo+ZnDYwzEpaeNrmxei+HUb3aR9bruCuUU6+UnhrdFFVb67vhPcW21D3g3+KgpAREQbSTh6pbStrHU7xTusBKR6JubD5rWKymU8sOL4B5pPFdkV6Z7Sb6rBrmvB6H0h7woVzA4LlwmqfGWvdASOymLbB4IuGk8tQ/og5RFkrCDKupgZ/6Wm+6j/CFSuyurgotS04/9cf4Qg9qIiAiIgIiICIiCHvKT/yVF9878BVfVZrPrCBUYSZS4g07xI3qHavRIPx+SrMgwiIgk7IXHzTYkadzgI6lun0jYa27st0ubkKwHEuBRYjSyUs4Oh4tcW1MI5OaSNiqZscQQQSCNwRsQRyIKtllhxU3FMPieXAzRgMmbe5DhsHG+/pAXQV6494EnwupkYGSSQABzZww6dJ6PcBYOHJcgrsYrh8dVBLTzN1RytLHjlcHx6Kv3HGTE1GySoo5DPCwaiwj6ZoHrEACzgPDfwQcDwfGHYlQNcLg1FOCDyIMrLgq5ICrTkbwt57iAqZG3ipdMnWzpb3jA9lr/BWWCDKIiAiIgIiICIiDic5Wk4JWWF9mk+ADhcqqZV35omva5jwHNcCHNIuCDzBHUKJeIciaeeTXSVLqYG5cws7Ztyf1fSaWjw3QV6sin1+QUPm4aK14nvcymMFhHd2Wq4/eXiHk+H9qf7b/AJkHwy44bwPFYWMdG9tUB9JEZngu02u9ljYtUq8KcD0eFvkfRxuY6QBryXufcA3HrHZRLheUeJ0NfHLS1EWmN7bTXLSWm2rVFvfa4tdT4zkLoP0sEX2KyiDV8P4BBh8boqWPQxz3SOF73c61zc+AA9y2iIgIiICIiD//2Q==">
            <a:hlinkClick r:id="rId3"/>
          </p:cNvPr>
          <p:cNvSpPr>
            <a:spLocks noChangeAspect="1" noChangeArrowheads="1"/>
          </p:cNvSpPr>
          <p:nvPr/>
        </p:nvSpPr>
        <p:spPr bwMode="auto">
          <a:xfrm>
            <a:off x="60325" y="-1189038"/>
            <a:ext cx="1657350" cy="24860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104" name="Picture 8" descr="https://encrypted-tbn0.gstatic.com/images?q=tbn:ANd9GcRTetow2_VZPOW4U5t2GYDIK19EB3N_-GY7U9t4tZUcHXcbauy4">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35547" y="461629"/>
            <a:ext cx="3325186" cy="24585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7" name="AutoShape 10" descr="data:image/png;base64,iVBORw0KGgoAAAANSUhEUgAAANoAAADoCAMAAAC+cQpPAAAAgVBMVEX///8AAADo6Oj39/diYmKUlJS+vr78/Pzs7Ow7Ozvg4ODw8PAICAg4ODgbGxv29varq6vY2NgpKSlAQEBeXl4UFBR2dnZMTEyNjY2AgIDLy8vS0tIhISFHR0dnZ2e2tragoKBWVlaIiIhtbW0xMTF+fn67u7uwsLAXFxcsLCyjo6MnC57AAAAJ80lEQVR4nO2daZuqOgyAJ6BUWQQUFMEFGZfR//8DL45nFJGGFlmKt++XM+dRJNA2SdM2+fqSSCQSiUQi+b9AwpB0LUNDKIuF0rUMDREDxF3L0Ay6BWDpXUvRBHYCqxUkdtdyNEC4N5PE3Iddy1E/xhzWur6GudG1JLWzBXC+vhyAbdeS1I09Bi8dZrYH408bbReYaNd/tQlcupalXpQxLH9by17C+KPsNlnCzL396c5g+UnuVjiF+O/vGKYfZADUDUzvLUWmsFG7lKZWUpWvPf6n/ZqBzyDVId+ZdlK/P0aTkCGcn0ZXeIbhZ2iSaAbJ0+BSE5hFXUlTJ6nzOMtNZfTZZ7iS24zi/yM1AB/gSqZe42vYQFn8epSdQAzdWe6s6Wpq7Q6OblQf9Q6sChpou3rDAFyFO/wTbskp3EgLZpDFCrSK6lpfFA6rdAAuKsYSFC2wnoSbBdqI8drRxTMhj7+LWa/Pog6heF4d7mFYxScZxTv/RTjTu7AIZzvWy6U3xhd+rRaOISh8AjWAMb8raVzGFOEsp2zsqppHufbKgjdEas+pMSzdgjmnJiHhAhHO09BeYMe0Jrux52w4zYQh7bMhmBrts0KMyx4VzoqRV2UEr4PsGX/J82zqDnZU9aOkH/KMNmP5OsieMQOqcMp3ybVXNhyK7QLTI/3T45QnlqBvGISbU15kqpBZoF1eIA0emvsN37H+lsIoXPH9EqaLwU8Y+2Tq8a9QLzhaMc8AjKSsN/4jKbraYbs27dIxmzjupPhGDxKYuGy/FZcpgTsFTk6Iq58sP2wGyQOrpH0NCzymnwp/mIV79RBsFhXyxzeL7dcATmXfOT1FFqiMuITLmwCHucVTJk75EDE82JQOSmMDXvnIJc6EQzgz1yWNM8fFwODapjqEJSYXThk0iY45Ia+cn18Wsw65YZYapIgtknqNvZbGEi48PQpymmTEYg+zlHWjVGRgslk6lL4CA3Nri9hkVYHG1x9TSl51OKE7j88MYVLScSNe2c4Z1aQOOZscIEClMQawY3Q09B0M8C4Q8MpmZmaC3P0xVSSYZ0tOPosSvX3Xmfgn7LsqnxK5kumR7pr76jPmSeoeDJg9TWUAHtbCCvdggfXDx9lOua/2EZdeTZ1Hjhl0uEJjCUdG7zFDJhIY818NMV2YVPEfOGZi6gE1ADG/bP5dOMI9UAHVIwlMueLe0RTzoysJ9zd4yaHC1Uu6pKmK4nmy1ACYiDFZVhDucH80tmle7mqaKFfFzxm0VDADUOW9zxkezTppxRypr9kONZcz8EVcLaSGbKIjRYQTPUQ1Z+mQAi87h3SpHx0SCR2Iu4NRQUx5cn+0If1LZizo+iXBYgqPiRI21WMPOrWLjnhQk8e0Bo2LJEI2GzaIsvGR1PtGEHLZGZ3pZGYdeHB10OETUBlgEmcCrcRBnUjEE+6KIyavn51Q4bMa8QwApvif5jSp8407aqIZAILPBpZP044QjSBYjOHrtnDRVUAz50Hh8dlNN49AA493fOe+HeHLoXzrlw2joaJaeWNF8KDWpsr2g4bAg1TmazRaQS9gDlA1T8kKwKZAnesz7IqFMJrERRV/fqfbDTSEbAaCNBtBtxKcKUphi7X0XpBmczFXfkLdr6dhanIuxF5oFXN3LUSRR0g/9oUwABri7S7QOYqOvJQi3dM2mB6fl0ya7RO1L9M7cnvQ1cH+VL7jSw/WRY1uzgIBQgl6MCtSkP6aTTjixrtV7tqpN4yE0P4kGnr5xZfVLmaOfJKRFuysv7afWF6ijYR4sCupcImXEW4XcAunRNrJcZzTMRJAfeRRouOvcJqIwkkkEolEIpFIJBKJRMIHaW12q7QdutCKj4DWjxq0HNpVF2Vb2OsinKA7uOsnLt2dXxfhBOJ27nTDXcOhpYP+9uF5s0TDqEHJecI6iVaUo92NcD2/1NrNvtjOVNWDOoBZi5FNZQaDtprtyHDIq04uZlvbxBSeYyW13HAAXis3VGPqYnhTaGeI2+iS0fpf+rn2sJewbkEjk6RFxf9HagBa2Ccc/pQcy2uEgPUw+BvYm8qZa95BX8Cm6VFwNH8uHSyQksuP2bABSBV/N3sslE3TBiDmOk9YJ+EK4iZ/X7Eeh4xahszBarLZlmB2tnlEN5HjgG/jQpfpby8AjU3cbA+8DjfqjrzmEt2dfL/TbVpb3y/NYFINfQebTvf8kA1z+gHOHw4Yk1E0h545llwn0ZR+qrctDpwnvtkgBxh3vv3YHT9OuNbH8cfswnl8hlzMn9pdydSHazdqQBFjULsPS5yJue280VI5tmbdB0XS+dJLfqpOsL/rni8mwqRzD9E0F/xc088J0B2vEPZEdyzYj0oD3XOtdVDf2NhOfJEOefn1nThoLXrLRp3Ra0ewo9nH2modjM6iHagfwLmeeWMCe8HSIET7egyAu2pmJvEG6fxqVYPGVg8CphzR11yZuihszfK8o+1zAvNtAzDawa4OWeomFetdTRKLm0olfu8X9FYWtipwXeZ7SwVc625FROWj0qvgvkk0fs+V1PYwC4acVBrfW967BDPYv7GkzpVK+XFws4LJcSukcWRMLU254XxQAY9/lkAcr8qd5tXttq1Ugr/0CzGq3UmImIZEIpFIJBKJRCKRSCQSCQ1iUMMX9hvVcwWAbL+p214v3yLssakKGU6pJ92UGUz7W+v8Vi+TWugW+Cp5ioR7Ky5WXKo3vBXj9YTZjsLD6C9DaNGqg/2X1HwhUEJlVkb3jPtFFWGP90SIg949W7b6wev65Wj3+BQrGCsi5KmC1ssGlmxpRV+0lPolPGcnXucMgPJUGUGUjMpsGLlEt8mTAVBz1UrK648KxDGX6NZ6MgBhLnP0RKgdYDijl+zJ2S3sryWo5v3Rktpr7uRMs72WqXpnUbpd7ILKP+N7s5Hx66dJX5Y3C4sV3Q1AUU3dZk4BNYBWlC37bw9bYZmqSV96ZHHNs5sByCv+f7SYvuQd1OLs7bejwWE+xfeNjRDFAkoxKEU4BqkmIZQyVbN+WG2FtnPn9FuxvRBfoB3pCDpFfFgo9DJV/VCR1Efzh0PqVqyePxpM6WWQ+/5oCPLROkbhrgYPYPZDQxp4vbNCrH7YNRWtHllMa+nN3gSpm0ujJz7k9UAHJ+8ftWgJvEJaEeJUdyvB5q653nY6teps6V5HIdO+9MeyuomviFAjjJUT14mEpnK/NMLI43m0LhMG8YMVt3tptL7EfG7gdSSfEKb2JSt4ydYsIhWaZcNFK7A+ECe5Ajs6VoH1zrkfE7UcIYO/tRAkiwkv0a7syXZCHrFlQSk5tfjdIy8kj+osqEbAXDg9mX8WQ9yAEk6wAuaCmaJih0HBWuE4CHszj0EgI+2wGGdYHAQqU/ouqjHKYPR6jEkkEolEIpFIPpj/AOvHicKRyE08AAAAAElFTkSuQmCC">
            <a:hlinkClick r:id="rId6"/>
          </p:cNvPr>
          <p:cNvSpPr>
            <a:spLocks noChangeAspect="1" noChangeArrowheads="1"/>
          </p:cNvSpPr>
          <p:nvPr/>
        </p:nvSpPr>
        <p:spPr bwMode="auto">
          <a:xfrm>
            <a:off x="60325" y="-1363663"/>
            <a:ext cx="2676525" cy="28479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12" descr="data:image/png;base64,iVBORw0KGgoAAAANSUhEUgAAANoAAADoCAMAAAC+cQpPAAAAgVBMVEX///8AAADo6Oj39/diYmKUlJS+vr78/Pzs7Ow7Ozvg4ODw8PAICAg4ODgbGxv29varq6vY2NgpKSlAQEBeXl4UFBR2dnZMTEyNjY2AgIDLy8vS0tIhISFHR0dnZ2e2tragoKBWVlaIiIhtbW0xMTF+fn67u7uwsLAXFxcsLCyjo6MnC57AAAAJ80lEQVR4nO2daZuqOgyAJ6BUWQQUFMEFGZfR//8DL45nFJGGFlmKt++XM+dRJNA2SdM2+fqSSCQSiUQi+b9AwpB0LUNDKIuF0rUMDREDxF3L0Ay6BWDpXUvRBHYCqxUkdtdyNEC4N5PE3Iddy1E/xhzWur6GudG1JLWzBXC+vhyAbdeS1I09Bi8dZrYH408bbReYaNd/tQlcupalXpQxLH9by17C+KPsNlnCzL396c5g+UnuVjiF+O/vGKYfZADUDUzvLUWmsFG7lKZWUpWvPf6n/ZqBzyDVId+ZdlK/P0aTkCGcn0ZXeIbhZ2iSaAbJ0+BSE5hFXUlTJ6nzOMtNZfTZZ7iS24zi/yM1AB/gSqZe42vYQFn8epSdQAzdWe6s6Wpq7Q6OblQf9Q6sChpou3rDAFyFO/wTbskp3EgLZpDFCrSK6lpfFA6rdAAuKsYSFC2wnoSbBdqI8drRxTMhj7+LWa/Pog6heF4d7mFYxScZxTv/RTjTu7AIZzvWy6U3xhd+rRaOISh8AjWAMb8raVzGFOEsp2zsqppHufbKgjdEas+pMSzdgjmnJiHhAhHO09BeYMe0Jrux52w4zYQh7bMhmBrts0KMyx4VzoqRV2UEr4PsGX/J82zqDnZU9aOkH/KMNmP5OsieMQOqcMp3ybVXNhyK7QLTI/3T45QnlqBvGISbU15kqpBZoF1eIA0emvsN37H+lsIoXPH9EqaLwU8Y+2Tq8a9QLzhaMc8AjKSsN/4jKbraYbs27dIxmzjupPhGDxKYuGy/FZcpgTsFTk6Iq58sP2wGyQOrpH0NCzymnwp/mIV79RBsFhXyxzeL7dcATmXfOT1FFqiMuITLmwCHucVTJk75EDE82JQOSmMDXvnIJc6EQzgz1yWNM8fFwODapjqEJSYXThk0iY45Ia+cn18Wsw65YZYapIgtknqNvZbGEi48PQpymmTEYg+zlHWjVGRgslk6lL4CA3Nri9hkVYHG1x9TSl51OKE7j88MYVLScSNe2c4Z1aQOOZscIEClMQawY3Q09B0M8C4Q8MpmZmaC3P0xVSSYZ0tOPosSvX3Xmfgn7LsqnxK5kumR7pr76jPmSeoeDJg9TWUAHtbCCvdggfXDx9lOua/2EZdeTZ1Hjhl0uEJjCUdG7zFDJhIY818NMV2YVPEfOGZi6gE1ADG/bP5dOMI9UAHVIwlMueLe0RTzoysJ9zd4yaHC1Uu6pKmK4nmy1ACYiDFZVhDucH80tmle7mqaKFfFzxm0VDADUOW9zxkezTppxRypr9kONZcz8EVcLaSGbKIjRYQTPUQ1Z+mQAi87h3SpHx0SCR2Iu4NRQUx5cn+0If1LZizo+iXBYgqPiRI21WMPOrWLjnhQk8e0Bo2LJEI2GzaIsvGR1PtGEHLZGZ3pZGYdeHB10OETUBlgEmcCrcRBnUjEE+6KIyavn51Q4bMa8QwApvif5jSp8407aqIZAILPBpZP044QjSBYjOHrtnDRVUAz50Hh8dlNN49AA493fOe+HeHLoXzrlw2joaJaeWNF8KDWpsr2g4bAg1TmazRaQS9gDlA1T8kKwKZAnesz7IqFMJrERRV/fqfbDTSEbAaCNBtBtxKcKUphi7X0XpBmczFXfkLdr6dhanIuxF5oFXN3LUSRR0g/9oUwABri7S7QOYqOvJQi3dM2mB6fl0ya7RO1L9M7cnvQ1cH+VL7jSw/WRY1uzgIBQgl6MCtSkP6aTTjixrtV7tqpN4yE0P4kGnr5xZfVLmaOfJKRFuysv7afWF6ijYR4sCupcImXEW4XcAunRNrJcZzTMRJAfeRRouOvcJqIwkkkEolEIpFIJBKJRMIHaW12q7QdutCKj4DWjxq0HNpVF2Vb2OsinKA7uOsnLt2dXxfhBOJ27nTDXcOhpYP+9uF5s0TDqEHJecI6iVaUo92NcD2/1NrNvtjOVNWDOoBZi5FNZQaDtprtyHDIq04uZlvbxBSeYyW13HAAXis3VGPqYnhTaGeI2+iS0fpf+rn2sJewbkEjk6RFxf9HagBa2Ccc/pQcy2uEgPUw+BvYm8qZa95BX8Cm6VFwNH8uHSyQksuP2bABSBV/N3sslE3TBiDmOk9YJ+EK4iZ/X7Eeh4xahszBarLZlmB2tnlEN5HjgG/jQpfpby8AjU3cbA+8DjfqjrzmEt2dfL/TbVpb3y/NYFINfQebTvf8kA1z+gHOHw4Yk1E0h545llwn0ZR+qrctDpwnvtkgBxh3vv3YHT9OuNbH8cfswnl8hlzMn9pdydSHazdqQBFjULsPS5yJue280VI5tmbdB0XS+dJLfqpOsL/rni8mwqRzD9E0F/xc088J0B2vEPZEdyzYj0oD3XOtdVDf2NhOfJEOefn1nThoLXrLRp3Ra0ewo9nH2modjM6iHagfwLmeeWMCe8HSIET7egyAu2pmJvEG6fxqVYPGVg8CphzR11yZuihszfK8o+1zAvNtAzDawa4OWeomFetdTRKLm0olfu8X9FYWtipwXeZ7SwVc625FROWj0qvgvkk0fs+V1PYwC4acVBrfW967BDPYv7GkzpVK+XFws4LJcSukcWRMLU254XxQAY9/lkAcr8qd5tXttq1Ugr/0CzGq3UmImIZEIpFIJBKJRCKRSCQSCQ1iUMMX9hvVcwWAbL+p214v3yLssakKGU6pJ92UGUz7W+v8Vi+TWugW+Cp5ioR7Ky5WXKo3vBXj9YTZjsLD6C9DaNGqg/2X1HwhUEJlVkb3jPtFFWGP90SIg949W7b6wev65Wj3+BQrGCsi5KmC1ssGlmxpRV+0lPolPGcnXucMgPJUGUGUjMpsGLlEt8mTAVBz1UrK648KxDGX6NZ6MgBhLnP0RKgdYDijl+zJ2S3sryWo5v3Rktpr7uRMs72WqXpnUbpd7ILKP+N7s5Hx66dJX5Y3C4sV3Q1AUU3dZk4BNYBWlC37bw9bYZmqSV96ZHHNs5sByCv+f7SYvuQd1OLs7bejwWE+xfeNjRDFAkoxKEU4BqkmIZQyVbN+WG2FtnPn9FuxvRBfoB3pCDpFfFgo9DJV/VCR1Efzh0PqVqyePxpM6WWQ+/5oCPLROkbhrgYPYPZDQxp4vbNCrH7YNRWtHllMa+nN3gSpm0ujJz7k9UAHJ+8ftWgJvEJaEeJUdyvB5q653nY6teps6V5HIdO+9MeyuomviFAjjJUT14mEpnK/NMLI43m0LhMG8YMVt3tptL7EfG7gdSSfEKb2JSt4ydYsIhWaZcNFK7A+ECe5Ajs6VoH1zrkfE7UcIYO/tRAkiwkv0a7syXZCHrFlQSk5tfjdIy8kj+osqEbAXDg9mX8WQ9yAEk6wAuaCmaJih0HBWuE4CHszj0EgI+2wGGdYHAQqU/ouqjHKYPR6jEkkEolEIpFIPpj/AOvHicKRyE08AAAAAElFTkSuQmCC">
            <a:hlinkClick r:id="rId6"/>
          </p:cNvPr>
          <p:cNvSpPr>
            <a:spLocks noChangeAspect="1" noChangeArrowheads="1"/>
          </p:cNvSpPr>
          <p:nvPr/>
        </p:nvSpPr>
        <p:spPr bwMode="auto">
          <a:xfrm>
            <a:off x="212725" y="-1211263"/>
            <a:ext cx="2676525" cy="28479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4110" name="Picture 14" descr="https://encrypted-tbn0.gstatic.com/images?q=tbn:ANd9GcQztWDV8QKh0GKwOLYRwjTqXmP3Q3VxmrjKTmtr5-GShjZenp_6-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84250" y="467556"/>
            <a:ext cx="3808087" cy="253618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89917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616527"/>
          </a:xfrm>
        </p:spPr>
        <p:txBody>
          <a:bodyPr>
            <a:normAutofit/>
          </a:bodyPr>
          <a:lstStyle/>
          <a:p>
            <a:r>
              <a:rPr lang="es-MX" sz="2800" b="1" dirty="0" smtClean="0">
                <a:latin typeface="Century Gothic" panose="020B0502020202020204" pitchFamily="34" charset="0"/>
              </a:rPr>
              <a:t>Atención</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371601"/>
            <a:ext cx="8596668" cy="4669762"/>
          </a:xfrm>
        </p:spPr>
        <p:txBody>
          <a:bodyPr/>
          <a:lstStyle/>
          <a:p>
            <a:pPr marL="0" indent="0" algn="just">
              <a:buNone/>
            </a:pPr>
            <a:r>
              <a:rPr lang="es-MX" dirty="0" smtClean="0">
                <a:solidFill>
                  <a:schemeClr val="tx1"/>
                </a:solidFill>
              </a:rPr>
              <a:t>Es </a:t>
            </a:r>
            <a:r>
              <a:rPr lang="es-MX" dirty="0">
                <a:solidFill>
                  <a:schemeClr val="tx1"/>
                </a:solidFill>
              </a:rPr>
              <a:t>una actividad consciente que inhibe lo que pueda interferir, orienta los sentidos, los sistemas de respuesta y los esquemas de conocimiento residentes en la memoria. La atención puede sufrir constantes modificaciones y disminuye en determinadas circunstancias (antes de ir a dormir, casos de embriaguez, etcétera).</a:t>
            </a:r>
            <a:endParaRPr lang="es-MX" dirty="0" smtClean="0">
              <a:solidFill>
                <a:schemeClr val="tx1"/>
              </a:solidFill>
            </a:endParaRPr>
          </a:p>
          <a:p>
            <a:pPr marL="0" indent="0">
              <a:buNone/>
            </a:pPr>
            <a:endParaRPr lang="es-MX" dirty="0"/>
          </a:p>
        </p:txBody>
      </p:sp>
      <p:pic>
        <p:nvPicPr>
          <p:cNvPr id="1026" name="Picture 2" descr="http://cuidatusaludcondiane.com/wordpress/wp-content/uploads/2010/10/TRASTORNO-POR-DEFICIT-DE-ATENCION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6491" y="2953937"/>
            <a:ext cx="3501735" cy="3904063"/>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4747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606136"/>
          </a:xfrm>
        </p:spPr>
        <p:txBody>
          <a:bodyPr>
            <a:normAutofit/>
          </a:bodyPr>
          <a:lstStyle/>
          <a:p>
            <a:r>
              <a:rPr lang="es-MX" sz="2800" b="1" dirty="0" smtClean="0">
                <a:latin typeface="Century Gothic" panose="020B0502020202020204" pitchFamily="34" charset="0"/>
              </a:rPr>
              <a:t>Tipos de Atención</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485901"/>
            <a:ext cx="8596668" cy="4555462"/>
          </a:xfrm>
        </p:spPr>
        <p:txBody>
          <a:bodyPr/>
          <a:lstStyle/>
          <a:p>
            <a:pPr algn="just">
              <a:buFont typeface="Trebuchet MS" panose="020B0603020202020204" pitchFamily="34" charset="0"/>
              <a:buChar char="ψ"/>
            </a:pPr>
            <a:r>
              <a:rPr lang="es-MX" dirty="0" smtClean="0">
                <a:solidFill>
                  <a:schemeClr val="tx1"/>
                </a:solidFill>
                <a:latin typeface="Century Gothic" panose="020B0502020202020204" pitchFamily="34" charset="0"/>
              </a:rPr>
              <a:t>Atención Espontánea: es decir, aquella que se genera sin la participación directa de la voluntad de la persona. Está influida por las tendencias, inclinaciones, educación, cultura y experiencias.</a:t>
            </a:r>
          </a:p>
          <a:p>
            <a:pPr algn="just">
              <a:buFont typeface="Trebuchet MS" panose="020B0603020202020204" pitchFamily="34" charset="0"/>
              <a:buChar char="ψ"/>
            </a:pPr>
            <a:r>
              <a:rPr lang="es-MX" dirty="0" smtClean="0">
                <a:solidFill>
                  <a:schemeClr val="tx1"/>
                </a:solidFill>
                <a:latin typeface="Century Gothic" panose="020B0502020202020204" pitchFamily="34" charset="0"/>
              </a:rPr>
              <a:t>Atención Voluntaria: está dirigida por las propias decisiones conscientes de la persona.</a:t>
            </a:r>
          </a:p>
          <a:p>
            <a:pPr algn="just">
              <a:buFont typeface="Trebuchet MS" panose="020B0603020202020204" pitchFamily="34" charset="0"/>
              <a:buChar char="ψ"/>
            </a:pPr>
            <a:r>
              <a:rPr lang="es-MX" dirty="0" smtClean="0">
                <a:solidFill>
                  <a:schemeClr val="tx1"/>
                </a:solidFill>
                <a:latin typeface="Century Gothic" panose="020B0502020202020204" pitchFamily="34" charset="0"/>
              </a:rPr>
              <a:t>Atención Espontánea Adquirida: es decir, aquella que en principio fue producida por la voluntad pero que, al cabo de una serie de ensayos, gracias al aprendizaje, ha provocado que ahora se haga por gusto o “naturalmente” lo que antes se hizo por esfuerzo.</a:t>
            </a:r>
          </a:p>
          <a:p>
            <a:pPr algn="just">
              <a:buFont typeface="Trebuchet MS" panose="020B0603020202020204" pitchFamily="34" charset="0"/>
              <a:buChar char="ψ"/>
            </a:pPr>
            <a:endParaRPr lang="es-MX" dirty="0">
              <a:solidFill>
                <a:schemeClr val="tx1"/>
              </a:solidFill>
              <a:latin typeface="Century Gothic" panose="020B0502020202020204" pitchFamily="34" charset="0"/>
            </a:endParaRPr>
          </a:p>
        </p:txBody>
      </p:sp>
      <p:pic>
        <p:nvPicPr>
          <p:cNvPr id="3074" name="Picture 2" descr="http://rocktranceandband.files.wordpress.com/2011/10/la-atencic3b3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1064" y="4197883"/>
            <a:ext cx="2368837" cy="257699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54667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585355"/>
          </a:xfrm>
        </p:spPr>
        <p:txBody>
          <a:bodyPr>
            <a:normAutofit/>
          </a:bodyPr>
          <a:lstStyle/>
          <a:p>
            <a:r>
              <a:rPr lang="es-MX" sz="2800" b="1" dirty="0" smtClean="0">
                <a:latin typeface="Century Gothic" panose="020B0502020202020204" pitchFamily="34" charset="0"/>
              </a:rPr>
              <a:t>Motivación</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340427"/>
            <a:ext cx="8596668" cy="4700935"/>
          </a:xfrm>
        </p:spPr>
        <p:txBody>
          <a:bodyPr/>
          <a:lstStyle/>
          <a:p>
            <a:pPr marL="0" indent="0" algn="just">
              <a:buNone/>
            </a:pPr>
            <a:r>
              <a:rPr lang="es-MX" dirty="0" smtClean="0">
                <a:solidFill>
                  <a:schemeClr val="tx1"/>
                </a:solidFill>
                <a:latin typeface="Century Gothic" panose="020B0502020202020204" pitchFamily="34" charset="0"/>
              </a:rPr>
              <a:t>El </a:t>
            </a:r>
            <a:r>
              <a:rPr lang="es-MX" dirty="0">
                <a:solidFill>
                  <a:schemeClr val="tx1"/>
                </a:solidFill>
                <a:latin typeface="Century Gothic" panose="020B0502020202020204" pitchFamily="34" charset="0"/>
              </a:rPr>
              <a:t>término motivación se refiere a un estado interno o condición que activa y da dirección a nuestros pensamientos, sentimientos y acciones. Algunos motivos, como el hambre, están claramente basados en estados fisiológicos internos como el nivel de azúcar en la sangre, son importantes para regular el hambre. Pero otros motivos, como el de tener éxito, no están basados en simples estados fisiológicos internos. Sin embargo, para todos los motivos, las señales externas desempeñan un rol importante. </a:t>
            </a:r>
          </a:p>
        </p:txBody>
      </p:sp>
      <p:pic>
        <p:nvPicPr>
          <p:cNvPr id="4098" name="Picture 2" descr="http://diferenciaentre.info/wp-content/uploads/2014/03/moticacion-intrinseca.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070668" y="3834246"/>
            <a:ext cx="3810000" cy="28575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877903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716973"/>
            <a:ext cx="8596668" cy="5324389"/>
          </a:xfrm>
        </p:spPr>
        <p:txBody>
          <a:bodyPr/>
          <a:lstStyle/>
          <a:p>
            <a:pPr marL="0" indent="0" algn="just">
              <a:buNone/>
            </a:pPr>
            <a:r>
              <a:rPr lang="es-MX" dirty="0" smtClean="0">
                <a:latin typeface="Century Gothic" panose="020B0502020202020204" pitchFamily="34" charset="0"/>
              </a:rPr>
              <a:t>La motivación es el móvil que incita, mantiene y dirige la acción de un sujeto para lograr una meta. En el lenguaje común  suele expresarse de diversas formas: amor propio, espíritu de la lucha o fuerza de voluntad.</a:t>
            </a:r>
            <a:endParaRPr lang="es-MX" dirty="0">
              <a:latin typeface="Century Gothic" panose="020B0502020202020204" pitchFamily="34" charset="0"/>
            </a:endParaRPr>
          </a:p>
        </p:txBody>
      </p:sp>
      <p:pic>
        <p:nvPicPr>
          <p:cNvPr id="5128" name="Picture 8" descr="http://mcarmenalonso.es/wp-content/uploads/2013/10/formacion-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9681" y="2128639"/>
            <a:ext cx="4484859" cy="461974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Tree>
    <p:extLst>
      <p:ext uri="{BB962C8B-B14F-4D97-AF65-F5344CB8AC3E}">
        <p14:creationId xmlns:p14="http://schemas.microsoft.com/office/powerpoint/2010/main" val="5228865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772391"/>
          </a:xfrm>
        </p:spPr>
        <p:txBody>
          <a:bodyPr>
            <a:normAutofit/>
          </a:bodyPr>
          <a:lstStyle/>
          <a:p>
            <a:r>
              <a:rPr lang="es-MX" sz="2800" b="1" dirty="0" smtClean="0">
                <a:latin typeface="Century Gothic" panose="020B0502020202020204" pitchFamily="34" charset="0"/>
              </a:rPr>
              <a:t>Características de la motivación</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381991"/>
            <a:ext cx="8596668" cy="4659371"/>
          </a:xfrm>
        </p:spPr>
        <p:txBody>
          <a:bodyPr/>
          <a:lstStyle/>
          <a:p>
            <a:pPr algn="just">
              <a:buFont typeface="Trebuchet MS" panose="020B0603020202020204" pitchFamily="34" charset="0"/>
              <a:buChar char="ψ"/>
            </a:pPr>
            <a:r>
              <a:rPr lang="es-MX" dirty="0" smtClean="0">
                <a:solidFill>
                  <a:schemeClr val="tx1"/>
                </a:solidFill>
                <a:latin typeface="Century Gothic" panose="020B0502020202020204" pitchFamily="34" charset="0"/>
              </a:rPr>
              <a:t>Es propositiva: esta orientada y dirigida a una meta que el individuo quiere alcanzar.</a:t>
            </a:r>
          </a:p>
          <a:p>
            <a:pPr algn="just">
              <a:buFont typeface="Trebuchet MS" panose="020B0603020202020204" pitchFamily="34" charset="0"/>
              <a:buChar char="ψ"/>
            </a:pPr>
            <a:r>
              <a:rPr lang="es-MX" dirty="0" smtClean="0">
                <a:solidFill>
                  <a:schemeClr val="tx1"/>
                </a:solidFill>
                <a:latin typeface="Century Gothic" panose="020B0502020202020204" pitchFamily="34" charset="0"/>
              </a:rPr>
              <a:t>Es fuerte y persistente: los individuos gastan cantidad de energía para lograr la meta que se proponen y superar los obstáculos descubiertos en su camino. La fuerza de los motivos cambia con el tiempo.</a:t>
            </a:r>
          </a:p>
          <a:p>
            <a:pPr algn="just">
              <a:buFont typeface="Trebuchet MS" panose="020B0603020202020204" pitchFamily="34" charset="0"/>
              <a:buChar char="ψ"/>
            </a:pPr>
            <a:r>
              <a:rPr lang="es-MX" dirty="0" smtClean="0">
                <a:solidFill>
                  <a:schemeClr val="tx1"/>
                </a:solidFill>
                <a:latin typeface="Century Gothic" panose="020B0502020202020204" pitchFamily="34" charset="0"/>
              </a:rPr>
              <a:t>Los motivos están organizados jerárquicamente: hay motivos que cumplen funciones de supervivencia, otros están orientados hacia el crecimiento personal.</a:t>
            </a:r>
          </a:p>
        </p:txBody>
      </p:sp>
      <p:pic>
        <p:nvPicPr>
          <p:cNvPr id="6146" name="Picture 2" descr="http://3.bp.blogspot.com/-DsYJgBmJB2A/T44n5S9dN8I/AAAAAAAAABQ/XFgteyPnDHA/s1600/motivacion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0434" y="4049770"/>
            <a:ext cx="2763983" cy="27639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18248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3013364"/>
            <a:ext cx="8596668" cy="3027998"/>
          </a:xfrm>
        </p:spPr>
        <p:txBody>
          <a:bodyPr>
            <a:normAutofit lnSpcReduction="10000"/>
          </a:bodyPr>
          <a:lstStyle/>
          <a:p>
            <a:pPr algn="just">
              <a:buFont typeface="Trebuchet MS" panose="020B0603020202020204" pitchFamily="34" charset="0"/>
              <a:buChar char="ψ"/>
            </a:pPr>
            <a:r>
              <a:rPr lang="es-MX" dirty="0">
                <a:solidFill>
                  <a:schemeClr val="tx1"/>
                </a:solidFill>
                <a:latin typeface="Century Gothic" panose="020B0502020202020204" pitchFamily="34" charset="0"/>
              </a:rPr>
              <a:t>Los motivos pueden ser comprensibles o inexplicables, conscientes e inconscientes.</a:t>
            </a:r>
          </a:p>
          <a:p>
            <a:pPr algn="just">
              <a:buFont typeface="Trebuchet MS" panose="020B0603020202020204" pitchFamily="34" charset="0"/>
              <a:buChar char="ψ"/>
            </a:pPr>
            <a:r>
              <a:rPr lang="es-MX" dirty="0">
                <a:solidFill>
                  <a:schemeClr val="tx1"/>
                </a:solidFill>
                <a:latin typeface="Century Gothic" panose="020B0502020202020204" pitchFamily="34" charset="0"/>
              </a:rPr>
              <a:t>Los motivos pueden ser intrínsecos o extrínsecos: la motivación extrínseca son agentes externos que ayudan a realizar la tarea y la motivación intrínseca implica que la conducta se lleva a cabo por el interés y placer de </a:t>
            </a:r>
            <a:r>
              <a:rPr lang="es-MX" dirty="0" smtClean="0">
                <a:solidFill>
                  <a:schemeClr val="tx1"/>
                </a:solidFill>
                <a:latin typeface="Century Gothic" panose="020B0502020202020204" pitchFamily="34" charset="0"/>
              </a:rPr>
              <a:t>realizarla.</a:t>
            </a:r>
          </a:p>
          <a:p>
            <a:pPr algn="just">
              <a:buFont typeface="Trebuchet MS" panose="020B0603020202020204" pitchFamily="34" charset="0"/>
              <a:buChar char="ψ"/>
            </a:pPr>
            <a:r>
              <a:rPr lang="es-MX" dirty="0" smtClean="0">
                <a:solidFill>
                  <a:schemeClr val="tx1"/>
                </a:solidFill>
                <a:latin typeface="Century Gothic" panose="020B0502020202020204" pitchFamily="34" charset="0"/>
              </a:rPr>
              <a:t>El ser humano nunca está satisfecho, sino que siempre está deseando cosas nuevas: las necesidades humanas son inclasificables porque el hombre es capaz de necesitarlo todo, incluso lo que no existe más que en su imaginación.</a:t>
            </a:r>
            <a:endParaRPr lang="es-MX" dirty="0">
              <a:solidFill>
                <a:schemeClr val="tx1"/>
              </a:solidFill>
              <a:latin typeface="Century Gothic" panose="020B0502020202020204" pitchFamily="34" charset="0"/>
            </a:endParaRPr>
          </a:p>
          <a:p>
            <a:pPr marL="0" indent="0">
              <a:buNone/>
            </a:pPr>
            <a:endParaRPr lang="es-MX" dirty="0"/>
          </a:p>
        </p:txBody>
      </p:sp>
      <p:pic>
        <p:nvPicPr>
          <p:cNvPr id="7170" name="Picture 2" descr="http://www.consejosgratis.es/wp-content/uploads/cache/44597_BnHov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8054" y="263601"/>
            <a:ext cx="4025602" cy="267702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52073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467591"/>
            <a:ext cx="8596668" cy="5573771"/>
          </a:xfrm>
        </p:spPr>
        <p:txBody>
          <a:bodyPr/>
          <a:lstStyle/>
          <a:p>
            <a:pPr marL="0" indent="0" algn="just">
              <a:buNone/>
            </a:pPr>
            <a:r>
              <a:rPr lang="es-MX" dirty="0" smtClean="0">
                <a:solidFill>
                  <a:schemeClr val="tx1"/>
                </a:solidFill>
                <a:latin typeface="Century Gothic" panose="020B0502020202020204" pitchFamily="34" charset="0"/>
              </a:rPr>
              <a:t>Los motivos biológicos, de base orgánica, son carencias del organismo, producto de ciertos estados de privación y tienden a satisfacer necesidades fisiológicas. Los más importantes son el hambre, la sed, el impulso sexual, el impulso maternal, evitar el dolor, la necesidad de descanso, dormir y soñar, etc. Cuando un individuo pasa mucho tiempo sin beber o dormir, se crea un estado de activación que tiende a reducir esa necesidad.</a:t>
            </a:r>
            <a:endParaRPr lang="es-MX" dirty="0">
              <a:solidFill>
                <a:schemeClr val="tx1"/>
              </a:solidFill>
              <a:latin typeface="Century Gothic" panose="020B0502020202020204" pitchFamily="34" charset="0"/>
            </a:endParaRPr>
          </a:p>
        </p:txBody>
      </p:sp>
      <p:pic>
        <p:nvPicPr>
          <p:cNvPr id="8194" name="Picture 2" descr="http://static.commentcamarche.net/salud.kioskea.net/faq/images/942-istock-000008090452xsmall-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6094" y="3221183"/>
            <a:ext cx="4483469" cy="282018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61288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637309"/>
          </a:xfrm>
        </p:spPr>
        <p:txBody>
          <a:bodyPr>
            <a:normAutofit fontScale="90000"/>
          </a:bodyPr>
          <a:lstStyle/>
          <a:p>
            <a:pPr algn="ctr"/>
            <a:r>
              <a:rPr lang="es-MX" sz="2800" b="1" dirty="0" smtClean="0">
                <a:latin typeface="Century Gothic" panose="020B0502020202020204" pitchFamily="34" charset="0"/>
              </a:rPr>
              <a:t>TEMAS A TRATAREN EL MÓDULO</a:t>
            </a:r>
            <a:br>
              <a:rPr lang="es-MX" sz="2800" b="1" dirty="0" smtClean="0">
                <a:latin typeface="Century Gothic" panose="020B0502020202020204" pitchFamily="34" charset="0"/>
              </a:rPr>
            </a:br>
            <a:r>
              <a:rPr lang="es-MX" sz="1800" dirty="0">
                <a:latin typeface="Century Gothic" panose="020B0502020202020204" pitchFamily="34" charset="0"/>
              </a:rPr>
              <a:t/>
            </a:r>
            <a:br>
              <a:rPr lang="es-MX" sz="1800" dirty="0">
                <a:latin typeface="Century Gothic" panose="020B0502020202020204" pitchFamily="34" charset="0"/>
              </a:rPr>
            </a:b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246909"/>
            <a:ext cx="8596668" cy="4794453"/>
          </a:xfrm>
        </p:spPr>
        <p:txBody>
          <a:bodyPr>
            <a:normAutofit fontScale="55000" lnSpcReduction="20000"/>
          </a:bodyPr>
          <a:lstStyle/>
          <a:p>
            <a:pPr marL="0" indent="0">
              <a:buNone/>
            </a:pPr>
            <a:r>
              <a:rPr lang="es-MX" sz="2600" dirty="0" smtClean="0">
                <a:solidFill>
                  <a:schemeClr val="tx1"/>
                </a:solidFill>
                <a:latin typeface="Century Gothic" panose="020B0502020202020204" pitchFamily="34" charset="0"/>
              </a:rPr>
              <a:t>Se abordarán los siguientes temas en el presente módulo:</a:t>
            </a:r>
          </a:p>
          <a:p>
            <a:pPr>
              <a:buFont typeface="Century Gothic" panose="020B0502020202020204" pitchFamily="34" charset="0"/>
              <a:buChar char="ψ"/>
            </a:pPr>
            <a:r>
              <a:rPr lang="es-MX" sz="2600" dirty="0" smtClean="0">
                <a:solidFill>
                  <a:schemeClr val="tx1"/>
                </a:solidFill>
                <a:latin typeface="Century Gothic" panose="020B0502020202020204" pitchFamily="34" charset="0"/>
              </a:rPr>
              <a:t>Guion explicativo</a:t>
            </a:r>
          </a:p>
          <a:p>
            <a:pPr>
              <a:buAutoNum type="arabicPeriod"/>
            </a:pPr>
            <a:r>
              <a:rPr lang="es-MX" sz="2600" dirty="0" smtClean="0">
                <a:solidFill>
                  <a:schemeClr val="tx1"/>
                </a:solidFill>
                <a:latin typeface="Century Gothic" panose="020B0502020202020204" pitchFamily="34" charset="0"/>
              </a:rPr>
              <a:t>Concepto de Psicología como Ciencia</a:t>
            </a:r>
          </a:p>
          <a:p>
            <a:pPr>
              <a:buAutoNum type="arabicPeriod"/>
            </a:pPr>
            <a:r>
              <a:rPr lang="es-MX" sz="2600" dirty="0" smtClean="0">
                <a:solidFill>
                  <a:schemeClr val="tx1"/>
                </a:solidFill>
                <a:latin typeface="Century Gothic" panose="020B0502020202020204" pitchFamily="34" charset="0"/>
              </a:rPr>
              <a:t>Perspectivas para el estudio de la Psicología</a:t>
            </a:r>
          </a:p>
          <a:p>
            <a:pPr>
              <a:buFont typeface="Century Gothic" panose="020B0502020202020204" pitchFamily="34" charset="0"/>
              <a:buChar char="ψ"/>
            </a:pPr>
            <a:r>
              <a:rPr lang="es-MX" sz="2600" dirty="0" smtClean="0">
                <a:solidFill>
                  <a:schemeClr val="tx1"/>
                </a:solidFill>
                <a:latin typeface="Century Gothic" panose="020B0502020202020204" pitchFamily="34" charset="0"/>
              </a:rPr>
              <a:t>Conductismo</a:t>
            </a:r>
          </a:p>
          <a:p>
            <a:pPr>
              <a:buFont typeface="Century Gothic" panose="020B0502020202020204" pitchFamily="34" charset="0"/>
              <a:buChar char="ψ"/>
            </a:pPr>
            <a:r>
              <a:rPr lang="es-MX" sz="2600" dirty="0" smtClean="0">
                <a:solidFill>
                  <a:schemeClr val="tx1"/>
                </a:solidFill>
                <a:latin typeface="Century Gothic" panose="020B0502020202020204" pitchFamily="34" charset="0"/>
              </a:rPr>
              <a:t>Psicoanálisis</a:t>
            </a:r>
          </a:p>
          <a:p>
            <a:pPr>
              <a:buFont typeface="Century Gothic" panose="020B0502020202020204" pitchFamily="34" charset="0"/>
              <a:buChar char="ψ"/>
            </a:pPr>
            <a:r>
              <a:rPr lang="es-MX" sz="2600" dirty="0" smtClean="0">
                <a:solidFill>
                  <a:schemeClr val="tx1"/>
                </a:solidFill>
                <a:latin typeface="Century Gothic" panose="020B0502020202020204" pitchFamily="34" charset="0"/>
              </a:rPr>
              <a:t>Humanismo</a:t>
            </a:r>
          </a:p>
          <a:p>
            <a:pPr>
              <a:buFont typeface="Century Gothic" panose="020B0502020202020204" pitchFamily="34" charset="0"/>
              <a:buChar char="ψ"/>
            </a:pPr>
            <a:r>
              <a:rPr lang="es-MX" sz="2600" dirty="0" smtClean="0">
                <a:solidFill>
                  <a:schemeClr val="tx1"/>
                </a:solidFill>
                <a:latin typeface="Century Gothic" panose="020B0502020202020204" pitchFamily="34" charset="0"/>
              </a:rPr>
              <a:t>Psicología Transpersonal</a:t>
            </a:r>
          </a:p>
          <a:p>
            <a:pPr marL="0" indent="0">
              <a:buNone/>
            </a:pPr>
            <a:r>
              <a:rPr lang="es-MX" sz="2600" dirty="0" smtClean="0">
                <a:solidFill>
                  <a:schemeClr val="accent1">
                    <a:lumMod val="60000"/>
                    <a:lumOff val="40000"/>
                  </a:schemeClr>
                </a:solidFill>
                <a:latin typeface="Century Gothic" panose="020B0502020202020204" pitchFamily="34" charset="0"/>
              </a:rPr>
              <a:t>3.   </a:t>
            </a:r>
            <a:r>
              <a:rPr lang="es-MX" sz="2600" dirty="0" smtClean="0">
                <a:solidFill>
                  <a:schemeClr val="tx1"/>
                </a:solidFill>
                <a:latin typeface="Century Gothic" panose="020B0502020202020204" pitchFamily="34" charset="0"/>
              </a:rPr>
              <a:t>Procesos Psicológicos</a:t>
            </a:r>
          </a:p>
          <a:p>
            <a:pPr>
              <a:buFont typeface="Century Gothic" panose="020B0502020202020204" pitchFamily="34" charset="0"/>
              <a:buChar char="ψ"/>
            </a:pPr>
            <a:r>
              <a:rPr lang="es-MX" sz="2600" dirty="0" smtClean="0">
                <a:solidFill>
                  <a:schemeClr val="tx1"/>
                </a:solidFill>
                <a:latin typeface="Century Gothic" panose="020B0502020202020204" pitchFamily="34" charset="0"/>
              </a:rPr>
              <a:t>Sensación</a:t>
            </a:r>
          </a:p>
          <a:p>
            <a:pPr>
              <a:buFont typeface="Century Gothic" panose="020B0502020202020204" pitchFamily="34" charset="0"/>
              <a:buChar char="ψ"/>
            </a:pPr>
            <a:r>
              <a:rPr lang="es-MX" sz="2600" dirty="0" smtClean="0">
                <a:solidFill>
                  <a:schemeClr val="tx1"/>
                </a:solidFill>
                <a:latin typeface="Century Gothic" panose="020B0502020202020204" pitchFamily="34" charset="0"/>
              </a:rPr>
              <a:t>Percepción</a:t>
            </a:r>
          </a:p>
          <a:p>
            <a:pPr marL="0" indent="0">
              <a:buNone/>
            </a:pPr>
            <a:r>
              <a:rPr lang="es-MX" sz="2600" dirty="0">
                <a:solidFill>
                  <a:schemeClr val="tx1"/>
                </a:solidFill>
                <a:latin typeface="Century Gothic" panose="020B0502020202020204" pitchFamily="34" charset="0"/>
              </a:rPr>
              <a:t>	</a:t>
            </a:r>
            <a:r>
              <a:rPr lang="es-MX" sz="2600" dirty="0" smtClean="0">
                <a:solidFill>
                  <a:schemeClr val="tx1"/>
                </a:solidFill>
                <a:latin typeface="Century Gothic" panose="020B0502020202020204" pitchFamily="34" charset="0"/>
              </a:rPr>
              <a:t>Características fundamentales de la Percepción</a:t>
            </a:r>
          </a:p>
          <a:p>
            <a:pPr>
              <a:buFont typeface="Century Gothic" panose="020B0502020202020204" pitchFamily="34" charset="0"/>
              <a:buChar char="ψ"/>
            </a:pPr>
            <a:r>
              <a:rPr lang="es-MX" sz="2600" dirty="0" smtClean="0">
                <a:solidFill>
                  <a:schemeClr val="tx1"/>
                </a:solidFill>
                <a:latin typeface="Century Gothic" panose="020B0502020202020204" pitchFamily="34" charset="0"/>
              </a:rPr>
              <a:t>Atención</a:t>
            </a:r>
          </a:p>
          <a:p>
            <a:pPr marL="0" indent="0">
              <a:buNone/>
            </a:pPr>
            <a:r>
              <a:rPr lang="es-MX" sz="2600" dirty="0">
                <a:solidFill>
                  <a:schemeClr val="tx1"/>
                </a:solidFill>
                <a:latin typeface="Century Gothic" panose="020B0502020202020204" pitchFamily="34" charset="0"/>
              </a:rPr>
              <a:t>	</a:t>
            </a:r>
            <a:r>
              <a:rPr lang="es-MX" sz="2600" dirty="0" smtClean="0">
                <a:solidFill>
                  <a:schemeClr val="tx1"/>
                </a:solidFill>
                <a:latin typeface="Century Gothic" panose="020B0502020202020204" pitchFamily="34" charset="0"/>
              </a:rPr>
              <a:t>Tipos de Atención</a:t>
            </a:r>
          </a:p>
          <a:p>
            <a:pPr marL="0" indent="0">
              <a:buNone/>
            </a:pPr>
            <a:r>
              <a:rPr lang="es-MX" sz="2600" dirty="0">
                <a:solidFill>
                  <a:schemeClr val="tx1"/>
                </a:solidFill>
                <a:latin typeface="Century Gothic" panose="020B0502020202020204" pitchFamily="34" charset="0"/>
              </a:rPr>
              <a:t> </a:t>
            </a:r>
            <a:r>
              <a:rPr lang="es-MX" sz="2600" dirty="0" smtClean="0">
                <a:solidFill>
                  <a:schemeClr val="tx1"/>
                </a:solidFill>
                <a:latin typeface="Century Gothic" panose="020B0502020202020204" pitchFamily="34" charset="0"/>
              </a:rPr>
              <a:t>             </a:t>
            </a:r>
          </a:p>
          <a:p>
            <a:pPr marL="0" indent="0">
              <a:buNone/>
            </a:pPr>
            <a:endParaRPr lang="es-MX" dirty="0">
              <a:latin typeface="Century Gothic" panose="020B0502020202020204" pitchFamily="34" charset="0"/>
            </a:endParaRPr>
          </a:p>
        </p:txBody>
      </p:sp>
    </p:spTree>
    <p:extLst>
      <p:ext uri="{BB962C8B-B14F-4D97-AF65-F5344CB8AC3E}">
        <p14:creationId xmlns:p14="http://schemas.microsoft.com/office/powerpoint/2010/main" val="42326904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633845"/>
            <a:ext cx="8596668" cy="5407517"/>
          </a:xfrm>
        </p:spPr>
        <p:txBody>
          <a:bodyPr>
            <a:normAutofit/>
          </a:bodyPr>
          <a:lstStyle/>
          <a:p>
            <a:pPr marL="0" indent="0" algn="just">
              <a:buNone/>
            </a:pPr>
            <a:r>
              <a:rPr lang="es-MX" b="1" dirty="0" smtClean="0">
                <a:solidFill>
                  <a:schemeClr val="tx1"/>
                </a:solidFill>
                <a:latin typeface="Century Gothic" panose="020B0502020202020204" pitchFamily="34" charset="0"/>
              </a:rPr>
              <a:t>Los motivos sociales </a:t>
            </a:r>
            <a:r>
              <a:rPr lang="es-MX" dirty="0" smtClean="0">
                <a:solidFill>
                  <a:schemeClr val="tx1"/>
                </a:solidFill>
                <a:latin typeface="Century Gothic" panose="020B0502020202020204" pitchFamily="34" charset="0"/>
              </a:rPr>
              <a:t>son necesidades aprendidas, que se desarrollan en el contacto con otras personas y están determinados por el entorno y la cultura. Los motivos sociales fundamentales son:</a:t>
            </a:r>
          </a:p>
          <a:p>
            <a:pPr marL="0" indent="0" algn="just">
              <a:buNone/>
            </a:pPr>
            <a:r>
              <a:rPr lang="es-MX" b="1" dirty="0" smtClean="0">
                <a:solidFill>
                  <a:schemeClr val="tx1"/>
                </a:solidFill>
                <a:latin typeface="Century Gothic" panose="020B0502020202020204" pitchFamily="34" charset="0"/>
              </a:rPr>
              <a:t>Motivación de Logro </a:t>
            </a:r>
            <a:r>
              <a:rPr lang="es-MX" dirty="0" smtClean="0">
                <a:solidFill>
                  <a:schemeClr val="tx1"/>
                </a:solidFill>
                <a:latin typeface="Century Gothic" panose="020B0502020202020204" pitchFamily="34" charset="0"/>
              </a:rPr>
              <a:t>(conseguir bienes materiales o de otro tipo: activa el deseo personal de realizar algo difícil, superar obstáculos, organizar objetos o ideas.</a:t>
            </a:r>
          </a:p>
          <a:p>
            <a:pPr marL="0" indent="0" algn="just">
              <a:buNone/>
            </a:pPr>
            <a:r>
              <a:rPr lang="es-MX" b="1" dirty="0" smtClean="0">
                <a:solidFill>
                  <a:schemeClr val="tx1"/>
                </a:solidFill>
                <a:latin typeface="Century Gothic" panose="020B0502020202020204" pitchFamily="34" charset="0"/>
              </a:rPr>
              <a:t>Motivación de afiliación </a:t>
            </a:r>
            <a:r>
              <a:rPr lang="es-MX" dirty="0" smtClean="0">
                <a:solidFill>
                  <a:schemeClr val="tx1"/>
                </a:solidFill>
                <a:latin typeface="Century Gothic" panose="020B0502020202020204" pitchFamily="34" charset="0"/>
              </a:rPr>
              <a:t>(sentirse miembro de algún grupo): asociación de una persona con sus semejantes.</a:t>
            </a:r>
          </a:p>
          <a:p>
            <a:pPr marL="0" indent="0" algn="just">
              <a:buNone/>
            </a:pPr>
            <a:r>
              <a:rPr lang="es-MX" b="1" dirty="0" smtClean="0">
                <a:solidFill>
                  <a:schemeClr val="tx1"/>
                </a:solidFill>
                <a:latin typeface="Century Gothic" panose="020B0502020202020204" pitchFamily="34" charset="0"/>
              </a:rPr>
              <a:t>Motivación de poder </a:t>
            </a:r>
            <a:r>
              <a:rPr lang="es-MX" dirty="0" smtClean="0">
                <a:solidFill>
                  <a:schemeClr val="tx1"/>
                </a:solidFill>
                <a:latin typeface="Century Gothic" panose="020B0502020202020204" pitchFamily="34" charset="0"/>
              </a:rPr>
              <a:t>(necesidad de controlar el comportamiento de los demás): desear que el mundo material o social se ajuste a nuestro plan personal. Los motivos aprendidos pueden ser manipulados. Es relativamente fácil crear necesidades nuevas, por ejemplo, la manipulación publicitaria crea necesidades “innecesarias”, como comprar productos de moda que no se necesitan.</a:t>
            </a:r>
          </a:p>
          <a:p>
            <a:pPr marL="0" indent="0" algn="just">
              <a:buNone/>
            </a:pPr>
            <a:endParaRPr lang="es-MX"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399068882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751609"/>
          </a:xfrm>
        </p:spPr>
        <p:txBody>
          <a:bodyPr>
            <a:normAutofit/>
          </a:bodyPr>
          <a:lstStyle/>
          <a:p>
            <a:r>
              <a:rPr lang="es-MX" sz="2800" b="1" dirty="0" smtClean="0">
                <a:latin typeface="Century Gothic" panose="020B0502020202020204" pitchFamily="34" charset="0"/>
              </a:rPr>
              <a:t>Emoción</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215737"/>
            <a:ext cx="8596668" cy="4825626"/>
          </a:xfrm>
        </p:spPr>
        <p:txBody>
          <a:bodyPr/>
          <a:lstStyle/>
          <a:p>
            <a:pPr marL="0" indent="0" algn="just">
              <a:buNone/>
            </a:pPr>
            <a:r>
              <a:rPr lang="es-MX" dirty="0" smtClean="0">
                <a:solidFill>
                  <a:schemeClr val="tx1"/>
                </a:solidFill>
                <a:latin typeface="Century Gothic" panose="020B0502020202020204" pitchFamily="34" charset="0"/>
              </a:rPr>
              <a:t>Sin emociones y sentimientos la vida sería monótona y aburrida, nadie percibiría los efectos de cada situación, ni podría mantener una relación afectiva y la mente no buscaría el placer de la creación. Si haces una excursión a la montaña experimentarás emociones como la excitación, el miedo al abismo o la alegría de alcanzar la cima. </a:t>
            </a:r>
          </a:p>
          <a:p>
            <a:pPr marL="0" indent="0" algn="just">
              <a:buNone/>
            </a:pPr>
            <a:r>
              <a:rPr lang="es-MX" dirty="0" smtClean="0">
                <a:solidFill>
                  <a:schemeClr val="tx1"/>
                </a:solidFill>
                <a:latin typeface="Century Gothic" panose="020B0502020202020204" pitchFamily="34" charset="0"/>
              </a:rPr>
              <a:t>Las emociones son respuestas fisiológicas que se ponen en marcha ante determinados estímulos externos y surgen como respuesta al significado que otorgamos a determinadas situaciones.</a:t>
            </a:r>
          </a:p>
          <a:p>
            <a:pPr marL="0" indent="0" algn="just">
              <a:buNone/>
            </a:pPr>
            <a:endParaRPr lang="es-MX" dirty="0">
              <a:solidFill>
                <a:schemeClr val="tx1"/>
              </a:solidFill>
              <a:latin typeface="Century Gothic" panose="020B0502020202020204" pitchFamily="34" charset="0"/>
            </a:endParaRPr>
          </a:p>
        </p:txBody>
      </p:sp>
      <p:pic>
        <p:nvPicPr>
          <p:cNvPr id="9218" name="Picture 2" descr="http://www.frankclavijo.com/wp-content/uploads/2013/08/emocione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7790" y="3628550"/>
            <a:ext cx="4537075" cy="34028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07851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353291"/>
            <a:ext cx="8596668" cy="5688071"/>
          </a:xfrm>
        </p:spPr>
        <p:txBody>
          <a:bodyPr/>
          <a:lstStyle/>
          <a:p>
            <a:pPr marL="0" indent="0" algn="just">
              <a:buNone/>
            </a:pPr>
            <a:r>
              <a:rPr lang="es-MX" dirty="0" smtClean="0">
                <a:solidFill>
                  <a:schemeClr val="tx1"/>
                </a:solidFill>
                <a:latin typeface="Century Gothic" panose="020B0502020202020204" pitchFamily="34" charset="0"/>
              </a:rPr>
              <a:t>Los sucesos que satisfacen las metas de una persona (o prometen hacerlo) originan emociones positivas; los que dañan o amenazan sus intereses, producen emociones negativas y también suscitan emociones los sucesos nuevos o inesperados (un terremoto)</a:t>
            </a:r>
          </a:p>
          <a:p>
            <a:pPr marL="0" indent="0" algn="just">
              <a:buNone/>
            </a:pPr>
            <a:r>
              <a:rPr lang="es-MX" dirty="0" smtClean="0">
                <a:solidFill>
                  <a:schemeClr val="tx1"/>
                </a:solidFill>
                <a:latin typeface="Century Gothic" panose="020B0502020202020204" pitchFamily="34" charset="0"/>
              </a:rPr>
              <a:t>Para </a:t>
            </a:r>
            <a:r>
              <a:rPr lang="es-MX" dirty="0" err="1" smtClean="0">
                <a:solidFill>
                  <a:schemeClr val="tx1"/>
                </a:solidFill>
                <a:latin typeface="Century Gothic" panose="020B0502020202020204" pitchFamily="34" charset="0"/>
              </a:rPr>
              <a:t>Plutchik</a:t>
            </a:r>
            <a:r>
              <a:rPr lang="es-MX" dirty="0" smtClean="0">
                <a:solidFill>
                  <a:schemeClr val="tx1"/>
                </a:solidFill>
                <a:latin typeface="Century Gothic" panose="020B0502020202020204" pitchFamily="34" charset="0"/>
              </a:rPr>
              <a:t> (1994 cit. en Alonso 2003) las ocho emociones primarias son: alegría – tristeza, enfado – miedo, anticipación – sorpresa y rechazo y aceptación.</a:t>
            </a:r>
            <a:endParaRPr lang="es-MX" dirty="0">
              <a:solidFill>
                <a:schemeClr val="tx1"/>
              </a:solidFill>
              <a:latin typeface="Century Gothic" panose="020B0502020202020204" pitchFamily="34" charset="0"/>
            </a:endParaRPr>
          </a:p>
        </p:txBody>
      </p:sp>
      <p:pic>
        <p:nvPicPr>
          <p:cNvPr id="10242" name="Picture 2" descr="http://refrigerioparaelespiritu.files.wordpress.com/2013/04/emocione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212" y="2556163"/>
            <a:ext cx="3952875"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903429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727365"/>
            <a:ext cx="8596668" cy="5313998"/>
          </a:xfrm>
        </p:spPr>
        <p:txBody>
          <a:bodyPr/>
          <a:lstStyle/>
          <a:p>
            <a:pPr marL="0" indent="0" algn="just">
              <a:buNone/>
            </a:pPr>
            <a:r>
              <a:rPr lang="es-MX" dirty="0">
                <a:solidFill>
                  <a:schemeClr val="tx1"/>
                </a:solidFill>
                <a:latin typeface="Century Gothic" panose="020B0502020202020204" pitchFamily="34" charset="0"/>
              </a:rPr>
              <a:t>La emoción y la motivación están íntimamente ligadas. Aunque, no todo objeto o fenómeno real motiva una actitud emocional hacia él: mucho de lo que se percibe es indiferente. Solamente motiva una reacción emocional aquello que de una manera directa o indirecta sirve para satisfacer las necesidades del sujeto y está ligado a las exigencias sociales. </a:t>
            </a:r>
            <a:endParaRPr lang="es-MX" dirty="0" smtClean="0">
              <a:solidFill>
                <a:schemeClr val="tx1"/>
              </a:solidFill>
              <a:latin typeface="Century Gothic" panose="020B0502020202020204" pitchFamily="34" charset="0"/>
            </a:endParaRPr>
          </a:p>
          <a:p>
            <a:pPr marL="0" indent="0" algn="just">
              <a:buNone/>
            </a:pPr>
            <a:r>
              <a:rPr lang="es-MX" dirty="0">
                <a:solidFill>
                  <a:schemeClr val="tx1"/>
                </a:solidFill>
                <a:latin typeface="Century Gothic" panose="020B0502020202020204" pitchFamily="34" charset="0"/>
              </a:rPr>
              <a:t>Las emociones y los sentimientos son la vivencia de que los objetos y fenómenos reales corresponden, o no, a las necesidades del hombre y a las exigencias de la sociedad. </a:t>
            </a:r>
          </a:p>
        </p:txBody>
      </p:sp>
      <p:pic>
        <p:nvPicPr>
          <p:cNvPr id="12290" name="Picture 2" descr="https://encrypted-tbn3.gstatic.com/images?q=tbn:ANd9GcR51yDDjAQfhnbyGHlDr7bTs3S2qTw95O28H-DvGZ9EopjShv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2645" y="3385784"/>
            <a:ext cx="3700607" cy="34722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47725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592283"/>
            <a:ext cx="8596668" cy="5449080"/>
          </a:xfrm>
        </p:spPr>
        <p:txBody>
          <a:bodyPr/>
          <a:lstStyle/>
          <a:p>
            <a:pPr marL="0" indent="0" algn="just">
              <a:buNone/>
            </a:pPr>
            <a:r>
              <a:rPr lang="es-MX" dirty="0">
                <a:solidFill>
                  <a:schemeClr val="tx1"/>
                </a:solidFill>
                <a:latin typeface="Century Gothic" panose="020B0502020202020204" pitchFamily="34" charset="0"/>
              </a:rPr>
              <a:t>Las emociones son las vivencias afectivas más simples relacionadas con la </a:t>
            </a:r>
          </a:p>
          <a:p>
            <a:pPr marL="0" indent="0" algn="just">
              <a:buNone/>
            </a:pPr>
            <a:r>
              <a:rPr lang="es-MX" dirty="0">
                <a:solidFill>
                  <a:schemeClr val="tx1"/>
                </a:solidFill>
                <a:latin typeface="Century Gothic" panose="020B0502020202020204" pitchFamily="34" charset="0"/>
              </a:rPr>
              <a:t>satisfacción o la insatisfacción de las necesidades orgánicas, ej.: necesidad de </a:t>
            </a:r>
            <a:r>
              <a:rPr lang="es-MX" dirty="0" smtClean="0">
                <a:solidFill>
                  <a:schemeClr val="tx1"/>
                </a:solidFill>
                <a:latin typeface="Century Gothic" panose="020B0502020202020204" pitchFamily="34" charset="0"/>
              </a:rPr>
              <a:t>alimento</a:t>
            </a:r>
            <a:r>
              <a:rPr lang="es-MX" dirty="0">
                <a:solidFill>
                  <a:schemeClr val="tx1"/>
                </a:solidFill>
                <a:latin typeface="Century Gothic" panose="020B0502020202020204" pitchFamily="34" charset="0"/>
              </a:rPr>
              <a:t>, de saciar la sed, etc. Los sentimientos se diferencian de las </a:t>
            </a:r>
            <a:r>
              <a:rPr lang="es-MX" dirty="0" smtClean="0">
                <a:solidFill>
                  <a:schemeClr val="tx1"/>
                </a:solidFill>
                <a:latin typeface="Century Gothic" panose="020B0502020202020204" pitchFamily="34" charset="0"/>
              </a:rPr>
              <a:t>emociones </a:t>
            </a:r>
            <a:r>
              <a:rPr lang="es-MX" dirty="0">
                <a:solidFill>
                  <a:schemeClr val="tx1"/>
                </a:solidFill>
                <a:latin typeface="Century Gothic" panose="020B0502020202020204" pitchFamily="34" charset="0"/>
              </a:rPr>
              <a:t>en que están relacionados con las necesidades que han aparecido </a:t>
            </a:r>
            <a:r>
              <a:rPr lang="es-MX" dirty="0" smtClean="0">
                <a:solidFill>
                  <a:schemeClr val="tx1"/>
                </a:solidFill>
                <a:latin typeface="Century Gothic" panose="020B0502020202020204" pitchFamily="34" charset="0"/>
              </a:rPr>
              <a:t>en </a:t>
            </a:r>
            <a:r>
              <a:rPr lang="es-MX" dirty="0">
                <a:solidFill>
                  <a:schemeClr val="tx1"/>
                </a:solidFill>
                <a:latin typeface="Century Gothic" panose="020B0502020202020204" pitchFamily="34" charset="0"/>
              </a:rPr>
              <a:t>el curso del desarrollo histórico de la humanidad,  necesidades ligadas a las relaciones entre la gente, necesidades culturales, espirituales. </a:t>
            </a:r>
            <a:endParaRPr lang="es-MX" dirty="0" smtClean="0">
              <a:solidFill>
                <a:schemeClr val="tx1"/>
              </a:solidFill>
              <a:latin typeface="Century Gothic" panose="020B0502020202020204" pitchFamily="34" charset="0"/>
            </a:endParaRPr>
          </a:p>
          <a:p>
            <a:pPr marL="0" indent="0" algn="just">
              <a:buNone/>
            </a:pPr>
            <a:r>
              <a:rPr lang="es-MX" dirty="0">
                <a:solidFill>
                  <a:schemeClr val="tx1"/>
                </a:solidFill>
                <a:latin typeface="Century Gothic" panose="020B0502020202020204" pitchFamily="34" charset="0"/>
              </a:rPr>
              <a:t>Necesidades o pulsiones: hambre, sed, etc. Estas pueden provocar emociones muy fuertes.   </a:t>
            </a:r>
          </a:p>
          <a:p>
            <a:pPr marL="0" indent="0" algn="just">
              <a:buNone/>
            </a:pPr>
            <a:r>
              <a:rPr lang="es-MX" dirty="0">
                <a:solidFill>
                  <a:schemeClr val="tx1"/>
                </a:solidFill>
                <a:latin typeface="Century Gothic" panose="020B0502020202020204" pitchFamily="34" charset="0"/>
              </a:rPr>
              <a:t>Ejemplo de Emociones: cólera, repugnancia, miedo, felicidad, tristeza, sorpresa, angustia, alegría, admiración indignación, enojo, terror, aversión, aprensión, etc. </a:t>
            </a:r>
          </a:p>
        </p:txBody>
      </p:sp>
      <p:pic>
        <p:nvPicPr>
          <p:cNvPr id="11266" name="Picture 2" descr="http://api.ning.com/files/DGhaQe0o0DT0kHRe8WjB*FA8Wf0kZD0kPqglr0cD7HUQRXKutVh7U-QPnb0NeMfvRrsCEDxghLJqaAGjXdbKqwZ0fjEqWWKD/352_1emocionalestadoanimo.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5668" y="4333009"/>
            <a:ext cx="2057737" cy="2428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446403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907473"/>
          </a:xfrm>
        </p:spPr>
        <p:txBody>
          <a:bodyPr>
            <a:normAutofit fontScale="90000"/>
          </a:bodyPr>
          <a:lstStyle/>
          <a:p>
            <a:r>
              <a:rPr lang="es-MX" sz="2800" b="1" dirty="0">
                <a:latin typeface="Century Gothic" panose="020B0502020202020204" pitchFamily="34" charset="0"/>
              </a:rPr>
              <a:t>Bases </a:t>
            </a:r>
            <a:r>
              <a:rPr lang="es-MX" sz="2800" b="1" dirty="0" smtClean="0">
                <a:latin typeface="Century Gothic" panose="020B0502020202020204" pitchFamily="34" charset="0"/>
              </a:rPr>
              <a:t>Neurológicas </a:t>
            </a:r>
            <a:r>
              <a:rPr lang="es-MX" sz="2800" b="1" dirty="0">
                <a:latin typeface="Century Gothic" panose="020B0502020202020204" pitchFamily="34" charset="0"/>
              </a:rPr>
              <a:t>de la </a:t>
            </a:r>
            <a:r>
              <a:rPr lang="es-MX" sz="2800" b="1" dirty="0" smtClean="0">
                <a:latin typeface="Century Gothic" panose="020B0502020202020204" pitchFamily="34" charset="0"/>
              </a:rPr>
              <a:t>Emoción</a:t>
            </a:r>
            <a:r>
              <a:rPr lang="es-MX" dirty="0"/>
              <a:t/>
            </a:r>
            <a:br>
              <a:rPr lang="es-MX" dirty="0"/>
            </a:br>
            <a:endParaRPr lang="es-MX" dirty="0"/>
          </a:p>
        </p:txBody>
      </p:sp>
      <p:sp>
        <p:nvSpPr>
          <p:cNvPr id="3" name="Marcador de contenido 2"/>
          <p:cNvSpPr>
            <a:spLocks noGrp="1"/>
          </p:cNvSpPr>
          <p:nvPr>
            <p:ph idx="1"/>
          </p:nvPr>
        </p:nvSpPr>
        <p:spPr>
          <a:xfrm>
            <a:off x="677334" y="1288473"/>
            <a:ext cx="8596668" cy="4752889"/>
          </a:xfrm>
        </p:spPr>
        <p:txBody>
          <a:bodyPr/>
          <a:lstStyle/>
          <a:p>
            <a:pPr marL="0" indent="0" algn="just">
              <a:buNone/>
            </a:pPr>
            <a:r>
              <a:rPr lang="es-MX" dirty="0">
                <a:solidFill>
                  <a:schemeClr val="tx1"/>
                </a:solidFill>
                <a:latin typeface="Century Gothic" panose="020B0502020202020204" pitchFamily="34" charset="0"/>
              </a:rPr>
              <a:t>¿Qué partes del cerebro están implicadas en la emoción? Puesto que experimentamos las emociones conscientemente, es evidente que hay un componente cognitivo en las emociones que probablemente implique al córtex cerebral. Además, las emociones se acompañan de respuestas autónomas, endocrinas y motoras que dependen de tres regiones subcorticales del sistema nervioso central: la amígdala, el hipotálamo y el tronco cerebral. Estas respuestas sirven para preparar el organismo para la acción y comunicar los estados emocionales a los demás.</a:t>
            </a:r>
          </a:p>
          <a:p>
            <a:pPr marL="0" indent="0" algn="just">
              <a:buNone/>
            </a:pPr>
            <a:r>
              <a:rPr lang="es-MX" dirty="0">
                <a:solidFill>
                  <a:schemeClr val="tx1"/>
                </a:solidFill>
                <a:latin typeface="Century Gothic" panose="020B0502020202020204" pitchFamily="34" charset="0"/>
              </a:rPr>
              <a:t>La amígdala, un pequeño núcleo con la forma y tamaño de una almendra, es la parte del sistema límbico más directamente relacionada con la emoción. La estimulación eléctrica de la amígdala en seres humanos produce sentimientos de miedo y aprensión.</a:t>
            </a:r>
          </a:p>
          <a:p>
            <a:endParaRPr lang="es-MX" dirty="0"/>
          </a:p>
        </p:txBody>
      </p:sp>
      <p:pic>
        <p:nvPicPr>
          <p:cNvPr id="2050" name="Picture 2" descr="http://cambioyconsciencia.files.wordpress.com/2010/08/sistemalimbic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7446" y="4757307"/>
            <a:ext cx="2817379" cy="1962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550721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a:latin typeface="Century Gothic" panose="020B0502020202020204" pitchFamily="34" charset="0"/>
              </a:rPr>
              <a:t>Respuestas </a:t>
            </a:r>
            <a:r>
              <a:rPr lang="es-MX" sz="2800" b="1" dirty="0" smtClean="0">
                <a:latin typeface="Century Gothic" panose="020B0502020202020204" pitchFamily="34" charset="0"/>
              </a:rPr>
              <a:t>Fisiológicas </a:t>
            </a:r>
            <a:r>
              <a:rPr lang="es-MX" sz="2800" b="1" dirty="0">
                <a:latin typeface="Century Gothic" panose="020B0502020202020204" pitchFamily="34" charset="0"/>
              </a:rPr>
              <a:t>de las </a:t>
            </a:r>
            <a:r>
              <a:rPr lang="es-MX" sz="2800" b="1" dirty="0" smtClean="0">
                <a:latin typeface="Century Gothic" panose="020B0502020202020204" pitchFamily="34" charset="0"/>
              </a:rPr>
              <a:t>Emociones</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683327"/>
            <a:ext cx="8596668" cy="4561609"/>
          </a:xfrm>
        </p:spPr>
        <p:txBody>
          <a:bodyPr>
            <a:normAutofit/>
          </a:bodyPr>
          <a:lstStyle/>
          <a:p>
            <a:pPr>
              <a:buAutoNum type="arabicPeriod"/>
            </a:pPr>
            <a:r>
              <a:rPr lang="es-MX" dirty="0" smtClean="0"/>
              <a:t>Incremento </a:t>
            </a:r>
            <a:r>
              <a:rPr lang="es-MX" dirty="0"/>
              <a:t>del ritmo y volumen de la respiración. </a:t>
            </a:r>
            <a:endParaRPr lang="es-MX" dirty="0" smtClean="0"/>
          </a:p>
          <a:p>
            <a:pPr>
              <a:buAutoNum type="arabicPeriod"/>
            </a:pPr>
            <a:r>
              <a:rPr lang="es-MX" dirty="0" smtClean="0"/>
              <a:t>Taquicardia </a:t>
            </a:r>
            <a:r>
              <a:rPr lang="es-MX" dirty="0"/>
              <a:t>y aumento del volumen de sangre que bombea el corazón. </a:t>
            </a:r>
            <a:endParaRPr lang="es-MX" dirty="0" smtClean="0"/>
          </a:p>
          <a:p>
            <a:pPr>
              <a:buAutoNum type="arabicPeriod"/>
            </a:pPr>
            <a:r>
              <a:rPr lang="es-MX" dirty="0" smtClean="0"/>
              <a:t>Sube </a:t>
            </a:r>
            <a:r>
              <a:rPr lang="es-MX" dirty="0"/>
              <a:t>la presión sanguínea </a:t>
            </a:r>
            <a:endParaRPr lang="es-MX" dirty="0" smtClean="0"/>
          </a:p>
          <a:p>
            <a:pPr>
              <a:buAutoNum type="arabicPeriod"/>
            </a:pPr>
            <a:r>
              <a:rPr lang="es-MX" dirty="0" smtClean="0"/>
              <a:t>Llega </a:t>
            </a:r>
            <a:r>
              <a:rPr lang="es-MX" dirty="0"/>
              <a:t>sangre a órganos internos y más a músculos </a:t>
            </a:r>
            <a:endParaRPr lang="es-MX" dirty="0" smtClean="0"/>
          </a:p>
          <a:p>
            <a:pPr>
              <a:buAutoNum type="arabicPeriod"/>
            </a:pPr>
            <a:r>
              <a:rPr lang="es-MX" dirty="0" smtClean="0"/>
              <a:t>El </a:t>
            </a:r>
            <a:r>
              <a:rPr lang="es-MX" dirty="0"/>
              <a:t>hígado secreta más glucosa para dar energía. </a:t>
            </a:r>
            <a:endParaRPr lang="es-MX" dirty="0" smtClean="0"/>
          </a:p>
          <a:p>
            <a:pPr>
              <a:buAutoNum type="arabicPeriod"/>
            </a:pPr>
            <a:r>
              <a:rPr lang="es-MX" dirty="0" smtClean="0"/>
              <a:t>Sequedad </a:t>
            </a:r>
            <a:r>
              <a:rPr lang="es-MX" dirty="0"/>
              <a:t>de boca y nariz. </a:t>
            </a:r>
            <a:endParaRPr lang="es-MX" dirty="0" smtClean="0"/>
          </a:p>
          <a:p>
            <a:pPr>
              <a:buAutoNum type="arabicPeriod"/>
            </a:pPr>
            <a:r>
              <a:rPr lang="es-MX" dirty="0" smtClean="0"/>
              <a:t>Dilatación </a:t>
            </a:r>
            <a:r>
              <a:rPr lang="es-MX" dirty="0"/>
              <a:t>de la pupila. </a:t>
            </a:r>
            <a:endParaRPr lang="es-MX" dirty="0" smtClean="0"/>
          </a:p>
          <a:p>
            <a:pPr>
              <a:buAutoNum type="arabicPeriod"/>
            </a:pPr>
            <a:r>
              <a:rPr lang="es-MX" dirty="0" smtClean="0"/>
              <a:t>Sube </a:t>
            </a:r>
            <a:r>
              <a:rPr lang="es-MX" dirty="0"/>
              <a:t>la respuesta </a:t>
            </a:r>
            <a:r>
              <a:rPr lang="es-MX" dirty="0" err="1"/>
              <a:t>dermogalvánica</a:t>
            </a:r>
            <a:r>
              <a:rPr lang="es-MX" dirty="0"/>
              <a:t> de la piel (escalofrío). </a:t>
            </a:r>
            <a:endParaRPr lang="es-MX" dirty="0" smtClean="0"/>
          </a:p>
          <a:p>
            <a:pPr>
              <a:buAutoNum type="arabicPeriod"/>
            </a:pPr>
            <a:r>
              <a:rPr lang="es-MX" dirty="0" smtClean="0"/>
              <a:t>Temblor </a:t>
            </a:r>
            <a:r>
              <a:rPr lang="es-MX" dirty="0"/>
              <a:t>del cuerpo y de manos. </a:t>
            </a:r>
            <a:endParaRPr lang="es-MX" dirty="0" smtClean="0"/>
          </a:p>
          <a:p>
            <a:pPr>
              <a:buAutoNum type="arabicPeriod"/>
            </a:pPr>
            <a:r>
              <a:rPr lang="es-MX" dirty="0" smtClean="0"/>
              <a:t>Sudor </a:t>
            </a:r>
            <a:r>
              <a:rPr lang="es-MX" dirty="0"/>
              <a:t>en las manos y cuerpo. </a:t>
            </a:r>
          </a:p>
        </p:txBody>
      </p:sp>
      <p:pic>
        <p:nvPicPr>
          <p:cNvPr id="13314" name="Picture 2" descr="http://autocontrolemocional.com/blog/wp-content/uploads/2012/06/tecnicasdeautocontro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1909" y="2682067"/>
            <a:ext cx="2990965" cy="2243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025996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45127"/>
          </a:xfrm>
        </p:spPr>
        <p:txBody>
          <a:bodyPr>
            <a:normAutofit/>
          </a:bodyPr>
          <a:lstStyle/>
          <a:p>
            <a:r>
              <a:rPr lang="es-MX" sz="2800" b="1" dirty="0" smtClean="0">
                <a:latin typeface="Century Gothic" panose="020B0502020202020204" pitchFamily="34" charset="0"/>
              </a:rPr>
              <a:t>Aprendizaje</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527465"/>
            <a:ext cx="8596668" cy="4513898"/>
          </a:xfrm>
        </p:spPr>
        <p:txBody>
          <a:bodyPr/>
          <a:lstStyle/>
          <a:p>
            <a:pPr marL="0" indent="0" algn="just">
              <a:buNone/>
            </a:pPr>
            <a:r>
              <a:rPr lang="es-MX" dirty="0">
                <a:solidFill>
                  <a:schemeClr val="tx1"/>
                </a:solidFill>
                <a:latin typeface="Century Gothic" panose="020B0502020202020204" pitchFamily="34" charset="0"/>
              </a:rPr>
              <a:t>Uno de los objetivos de la psicología es describir, explicar y predecir la conducta humana. El estudio del aprendizaje tiene gran importancia, porque las personas pueden aprender muchas cosas diferentes. Podemos aprender a bailar, a escribir cuentos, fórmulas químicas o demostraciones matemáticas, etc.</a:t>
            </a:r>
          </a:p>
          <a:p>
            <a:pPr marL="0" indent="0" algn="just">
              <a:buNone/>
            </a:pPr>
            <a:r>
              <a:rPr lang="es-MX" dirty="0">
                <a:solidFill>
                  <a:schemeClr val="tx1"/>
                </a:solidFill>
                <a:latin typeface="Century Gothic" panose="020B0502020202020204" pitchFamily="34" charset="0"/>
              </a:rPr>
              <a:t>El </a:t>
            </a:r>
            <a:r>
              <a:rPr lang="es-MX" b="1" dirty="0">
                <a:solidFill>
                  <a:schemeClr val="tx1"/>
                </a:solidFill>
                <a:latin typeface="Century Gothic" panose="020B0502020202020204" pitchFamily="34" charset="0"/>
              </a:rPr>
              <a:t>aprendizaje</a:t>
            </a:r>
            <a:r>
              <a:rPr lang="es-MX" dirty="0">
                <a:solidFill>
                  <a:schemeClr val="tx1"/>
                </a:solidFill>
                <a:latin typeface="Century Gothic" panose="020B0502020202020204" pitchFamily="34" charset="0"/>
              </a:rPr>
              <a:t> es un cambio relativamente permanente en el comportamiento, que refleja una adquisición de conocimientos o habilidades a través de la experiencia, y que puede influir el estudio, la instrucción, la observación o la práctica. Los cambios en el comportamiento son razonablemente objetivos, y por lo tanto pueden ser medidos.</a:t>
            </a:r>
          </a:p>
          <a:p>
            <a:pPr marL="0" indent="0">
              <a:buNone/>
            </a:pPr>
            <a:endParaRPr lang="es-MX" dirty="0">
              <a:solidFill>
                <a:schemeClr val="tx1"/>
              </a:solidFill>
              <a:latin typeface="Century Gothic" panose="020B0502020202020204" pitchFamily="34" charset="0"/>
            </a:endParaRPr>
          </a:p>
        </p:txBody>
      </p:sp>
      <p:pic>
        <p:nvPicPr>
          <p:cNvPr id="2050" name="Picture 2" descr="https://siscapem.files.wordpress.com/2013/06/aprendizaj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2302" y="4771441"/>
            <a:ext cx="3917880" cy="2086559"/>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Tree>
    <p:extLst>
      <p:ext uri="{BB962C8B-B14F-4D97-AF65-F5344CB8AC3E}">
        <p14:creationId xmlns:p14="http://schemas.microsoft.com/office/powerpoint/2010/main" val="16459118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86691"/>
          </a:xfrm>
        </p:spPr>
        <p:txBody>
          <a:bodyPr>
            <a:normAutofit fontScale="90000"/>
          </a:bodyPr>
          <a:lstStyle/>
          <a:p>
            <a:r>
              <a:rPr lang="es-MX" b="1" dirty="0"/>
              <a:t>Patrones </a:t>
            </a:r>
            <a:r>
              <a:rPr lang="es-MX" b="1" dirty="0" smtClean="0"/>
              <a:t>Innatos </a:t>
            </a:r>
            <a:r>
              <a:rPr lang="es-MX" b="1" dirty="0"/>
              <a:t>de </a:t>
            </a:r>
            <a:r>
              <a:rPr lang="es-MX" b="1" dirty="0" smtClean="0"/>
              <a:t>Conducta</a:t>
            </a:r>
            <a:r>
              <a:rPr lang="es-MX" dirty="0"/>
              <a:t/>
            </a:r>
            <a:br>
              <a:rPr lang="es-MX" dirty="0"/>
            </a:br>
            <a:endParaRPr lang="es-MX" dirty="0"/>
          </a:p>
        </p:txBody>
      </p:sp>
      <p:sp>
        <p:nvSpPr>
          <p:cNvPr id="3" name="Marcador de contenido 2"/>
          <p:cNvSpPr>
            <a:spLocks noGrp="1"/>
          </p:cNvSpPr>
          <p:nvPr>
            <p:ph idx="1"/>
          </p:nvPr>
        </p:nvSpPr>
        <p:spPr>
          <a:xfrm>
            <a:off x="677334" y="1631373"/>
            <a:ext cx="8596668" cy="4409989"/>
          </a:xfrm>
        </p:spPr>
        <p:txBody>
          <a:bodyPr>
            <a:normAutofit/>
          </a:bodyPr>
          <a:lstStyle/>
          <a:p>
            <a:pPr marL="0" indent="0">
              <a:buNone/>
            </a:pPr>
            <a:r>
              <a:rPr lang="es-MX" sz="2300" b="1" dirty="0">
                <a:latin typeface="Century Gothic" panose="020B0502020202020204" pitchFamily="34" charset="0"/>
              </a:rPr>
              <a:t>Reflejos</a:t>
            </a:r>
            <a:endParaRPr lang="es-MX" sz="2300" dirty="0">
              <a:latin typeface="Century Gothic" panose="020B0502020202020204" pitchFamily="34" charset="0"/>
            </a:endParaRPr>
          </a:p>
          <a:p>
            <a:pPr marL="0" indent="0" algn="just">
              <a:buNone/>
            </a:pPr>
            <a:r>
              <a:rPr lang="es-MX" dirty="0">
                <a:latin typeface="Century Gothic" panose="020B0502020202020204" pitchFamily="34" charset="0"/>
              </a:rPr>
              <a:t>La conducta refleja forma parte de la programación genética de una especie determinada. Un reflejo consiste en una respuesta innata, automática e involuntaria que se produce como reacción a estímulos específicos; por ejemplo, la irritación de las vías respiratorias produce estornudos. La respuesta es generalmente de tipo motor, y se manifiesta en un movimiento reflejo de un músculo o un miembro</a:t>
            </a:r>
            <a:r>
              <a:rPr lang="es-MX" dirty="0" smtClean="0">
                <a:latin typeface="Century Gothic" panose="020B0502020202020204" pitchFamily="34" charset="0"/>
              </a:rPr>
              <a:t>.</a:t>
            </a:r>
            <a:endParaRPr lang="es-MX" dirty="0">
              <a:latin typeface="Century Gothic" panose="020B0502020202020204" pitchFamily="34" charset="0"/>
            </a:endParaRPr>
          </a:p>
        </p:txBody>
      </p:sp>
      <p:pic>
        <p:nvPicPr>
          <p:cNvPr id="3074" name="Picture 2" descr="http://valgamelosdioses.files.wordpress.com/2011/05/reflejos.jpg?w=420&amp;h=3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6657" y="4108883"/>
            <a:ext cx="4000500" cy="300037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45228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77334" y="571501"/>
            <a:ext cx="8596668" cy="5469862"/>
          </a:xfrm>
        </p:spPr>
        <p:txBody>
          <a:bodyPr>
            <a:normAutofit/>
          </a:bodyPr>
          <a:lstStyle/>
          <a:p>
            <a:pPr marL="0" indent="0" algn="just">
              <a:buNone/>
            </a:pPr>
            <a:r>
              <a:rPr lang="es-MX" dirty="0">
                <a:solidFill>
                  <a:schemeClr val="tx1"/>
                </a:solidFill>
                <a:latin typeface="Century Gothic" pitchFamily="34" charset="0"/>
              </a:rPr>
              <a:t>La estructura fisiológica del arco reflejo (conexión nerviosa que relaciona una unidad receptora y otra efectora), está compuesta por los siguientes elementos:</a:t>
            </a:r>
          </a:p>
          <a:p>
            <a:pPr lvl="0" algn="just">
              <a:buFont typeface="Trebuchet MS" pitchFamily="34" charset="0"/>
              <a:buChar char="ψ"/>
            </a:pPr>
            <a:r>
              <a:rPr lang="es-MX" dirty="0">
                <a:solidFill>
                  <a:schemeClr val="tx1"/>
                </a:solidFill>
                <a:latin typeface="Century Gothic" pitchFamily="34" charset="0"/>
              </a:rPr>
              <a:t>Un receptor sensorial cuya misión es captar los estímulos ambientales.</a:t>
            </a:r>
          </a:p>
          <a:p>
            <a:pPr lvl="0" algn="just">
              <a:buFont typeface="Trebuchet MS" pitchFamily="34" charset="0"/>
              <a:buChar char="ψ"/>
            </a:pPr>
            <a:r>
              <a:rPr lang="es-MX" dirty="0">
                <a:solidFill>
                  <a:schemeClr val="tx1"/>
                </a:solidFill>
                <a:latin typeface="Century Gothic" pitchFamily="34" charset="0"/>
              </a:rPr>
              <a:t>Una neurona aferente que conduce los impulsos nerviosos hasta los centros situados en la médula espinal o el cerebro.</a:t>
            </a:r>
          </a:p>
          <a:p>
            <a:pPr lvl="0" algn="just">
              <a:buFont typeface="Trebuchet MS" pitchFamily="34" charset="0"/>
              <a:buChar char="ψ"/>
            </a:pPr>
            <a:r>
              <a:rPr lang="es-MX" dirty="0">
                <a:solidFill>
                  <a:schemeClr val="tx1"/>
                </a:solidFill>
                <a:latin typeface="Century Gothic" pitchFamily="34" charset="0"/>
              </a:rPr>
              <a:t>Una neurona eferente (motora), que transporta los impulsos desde el centro nervioso al órgano encargado de la respuesta.</a:t>
            </a:r>
          </a:p>
          <a:p>
            <a:pPr lvl="0" algn="just">
              <a:buFont typeface="Trebuchet MS" pitchFamily="34" charset="0"/>
              <a:buChar char="ψ"/>
            </a:pPr>
            <a:r>
              <a:rPr lang="es-MX" dirty="0">
                <a:solidFill>
                  <a:schemeClr val="tx1"/>
                </a:solidFill>
                <a:latin typeface="Century Gothic" pitchFamily="34" charset="0"/>
              </a:rPr>
              <a:t>Un efector que es el músculo o glándula que ejecuta la respuesta.</a:t>
            </a:r>
          </a:p>
          <a:p>
            <a:pPr marL="0" indent="0" algn="just">
              <a:buNone/>
            </a:pPr>
            <a:r>
              <a:rPr lang="es-MX" dirty="0">
                <a:solidFill>
                  <a:schemeClr val="tx1"/>
                </a:solidFill>
                <a:latin typeface="Century Gothic" pitchFamily="34" charset="0"/>
              </a:rPr>
              <a:t>La conducta refleja es variable, las respuestas no ocurren siempre de la misma manera cada vez que se presenta el estímulo. Una de las características llamativas de la conducta es su plasticidad.</a:t>
            </a:r>
          </a:p>
          <a:p>
            <a:pPr marL="0" indent="0">
              <a:buNone/>
            </a:pPr>
            <a:endParaRPr lang="es-MX" dirty="0"/>
          </a:p>
        </p:txBody>
      </p:sp>
      <p:pic>
        <p:nvPicPr>
          <p:cNvPr id="4098" name="Picture 2" descr="external image Arco+reflej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8508" y="4696691"/>
            <a:ext cx="4437133" cy="20905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65441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540327"/>
            <a:ext cx="8596668" cy="5501035"/>
          </a:xfrm>
        </p:spPr>
        <p:txBody>
          <a:bodyPr>
            <a:normAutofit fontScale="92500" lnSpcReduction="20000"/>
          </a:bodyPr>
          <a:lstStyle/>
          <a:p>
            <a:pPr>
              <a:buFont typeface="Century Gothic" panose="020B0502020202020204" pitchFamily="34" charset="0"/>
              <a:buChar char="ψ"/>
            </a:pPr>
            <a:r>
              <a:rPr lang="es-MX" dirty="0" smtClean="0">
                <a:solidFill>
                  <a:schemeClr val="tx1"/>
                </a:solidFill>
                <a:latin typeface="Century Gothic" panose="020B0502020202020204" pitchFamily="34" charset="0"/>
              </a:rPr>
              <a:t>Motivación</a:t>
            </a:r>
          </a:p>
          <a:p>
            <a:pPr marL="0" indent="0">
              <a:buNone/>
            </a:pPr>
            <a:r>
              <a:rPr lang="es-MX" dirty="0">
                <a:solidFill>
                  <a:schemeClr val="tx1"/>
                </a:solidFill>
                <a:latin typeface="Century Gothic" panose="020B0502020202020204" pitchFamily="34" charset="0"/>
              </a:rPr>
              <a:t>	</a:t>
            </a:r>
            <a:r>
              <a:rPr lang="es-MX" dirty="0" smtClean="0">
                <a:solidFill>
                  <a:schemeClr val="tx1"/>
                </a:solidFill>
                <a:latin typeface="Century Gothic" panose="020B0502020202020204" pitchFamily="34" charset="0"/>
              </a:rPr>
              <a:t>Características de la Motivación</a:t>
            </a:r>
          </a:p>
          <a:p>
            <a:pPr>
              <a:buFont typeface="Century Gothic" panose="020B0502020202020204" pitchFamily="34" charset="0"/>
              <a:buChar char="ψ"/>
            </a:pPr>
            <a:r>
              <a:rPr lang="es-MX" dirty="0" smtClean="0">
                <a:solidFill>
                  <a:schemeClr val="tx1"/>
                </a:solidFill>
                <a:latin typeface="Century Gothic" panose="020B0502020202020204" pitchFamily="34" charset="0"/>
              </a:rPr>
              <a:t>Emoción</a:t>
            </a:r>
          </a:p>
          <a:p>
            <a:pPr marL="0" indent="0">
              <a:buNone/>
            </a:pPr>
            <a:r>
              <a:rPr lang="es-MX" dirty="0">
                <a:solidFill>
                  <a:schemeClr val="tx1"/>
                </a:solidFill>
                <a:latin typeface="Century Gothic" panose="020B0502020202020204" pitchFamily="34" charset="0"/>
              </a:rPr>
              <a:t>	</a:t>
            </a:r>
            <a:r>
              <a:rPr lang="es-MX" dirty="0" smtClean="0">
                <a:solidFill>
                  <a:schemeClr val="tx1"/>
                </a:solidFill>
                <a:latin typeface="Century Gothic" panose="020B0502020202020204" pitchFamily="34" charset="0"/>
              </a:rPr>
              <a:t>Bases Neurológicas de la Emoción</a:t>
            </a:r>
          </a:p>
          <a:p>
            <a:pPr marL="0" indent="0">
              <a:buNone/>
            </a:pPr>
            <a:r>
              <a:rPr lang="es-MX" dirty="0">
                <a:solidFill>
                  <a:schemeClr val="tx1"/>
                </a:solidFill>
                <a:latin typeface="Century Gothic" panose="020B0502020202020204" pitchFamily="34" charset="0"/>
              </a:rPr>
              <a:t>	</a:t>
            </a:r>
            <a:r>
              <a:rPr lang="es-MX" dirty="0" smtClean="0">
                <a:solidFill>
                  <a:schemeClr val="tx1"/>
                </a:solidFill>
                <a:latin typeface="Century Gothic" panose="020B0502020202020204" pitchFamily="34" charset="0"/>
              </a:rPr>
              <a:t>Respuestas Fisiológicas de las Emociones</a:t>
            </a:r>
          </a:p>
          <a:p>
            <a:pPr>
              <a:buFont typeface="Century Gothic" panose="020B0502020202020204" pitchFamily="34" charset="0"/>
              <a:buChar char="ψ"/>
            </a:pPr>
            <a:r>
              <a:rPr lang="es-MX" dirty="0" smtClean="0">
                <a:solidFill>
                  <a:schemeClr val="tx1"/>
                </a:solidFill>
                <a:latin typeface="Century Gothic" panose="020B0502020202020204" pitchFamily="34" charset="0"/>
              </a:rPr>
              <a:t>Aprendizaje</a:t>
            </a:r>
          </a:p>
          <a:p>
            <a:pPr marL="0" indent="0">
              <a:buNone/>
            </a:pPr>
            <a:r>
              <a:rPr lang="es-MX" dirty="0">
                <a:solidFill>
                  <a:schemeClr val="tx1"/>
                </a:solidFill>
                <a:latin typeface="Century Gothic" panose="020B0502020202020204" pitchFamily="34" charset="0"/>
              </a:rPr>
              <a:t>	</a:t>
            </a:r>
            <a:r>
              <a:rPr lang="es-MX" dirty="0" smtClean="0">
                <a:solidFill>
                  <a:schemeClr val="tx1"/>
                </a:solidFill>
                <a:latin typeface="Century Gothic" panose="020B0502020202020204" pitchFamily="34" charset="0"/>
              </a:rPr>
              <a:t>Patrones Innatos de Conducta</a:t>
            </a:r>
          </a:p>
          <a:p>
            <a:pPr marL="0" indent="0">
              <a:buNone/>
            </a:pPr>
            <a:r>
              <a:rPr lang="es-MX" dirty="0">
                <a:solidFill>
                  <a:schemeClr val="tx1"/>
                </a:solidFill>
                <a:latin typeface="Century Gothic" panose="020B0502020202020204" pitchFamily="34" charset="0"/>
              </a:rPr>
              <a:t>	</a:t>
            </a:r>
            <a:r>
              <a:rPr lang="es-MX" dirty="0" smtClean="0">
                <a:solidFill>
                  <a:schemeClr val="tx1"/>
                </a:solidFill>
                <a:latin typeface="Century Gothic" panose="020B0502020202020204" pitchFamily="34" charset="0"/>
              </a:rPr>
              <a:t>Condicionamiento Clásico</a:t>
            </a:r>
          </a:p>
          <a:p>
            <a:pPr marL="0" indent="0">
              <a:buNone/>
            </a:pPr>
            <a:r>
              <a:rPr lang="es-MX" dirty="0">
                <a:solidFill>
                  <a:schemeClr val="tx1"/>
                </a:solidFill>
                <a:latin typeface="Century Gothic" panose="020B0502020202020204" pitchFamily="34" charset="0"/>
              </a:rPr>
              <a:t>	</a:t>
            </a:r>
            <a:r>
              <a:rPr lang="es-MX" dirty="0" smtClean="0">
                <a:solidFill>
                  <a:schemeClr val="tx1"/>
                </a:solidFill>
                <a:latin typeface="Century Gothic" panose="020B0502020202020204" pitchFamily="34" charset="0"/>
              </a:rPr>
              <a:t>Los Experimentos de </a:t>
            </a:r>
            <a:r>
              <a:rPr lang="es-MX" dirty="0" err="1" smtClean="0">
                <a:solidFill>
                  <a:schemeClr val="tx1"/>
                </a:solidFill>
                <a:latin typeface="Century Gothic" panose="020B0502020202020204" pitchFamily="34" charset="0"/>
              </a:rPr>
              <a:t>Pavlov</a:t>
            </a:r>
            <a:endParaRPr lang="es-MX" dirty="0" smtClean="0">
              <a:solidFill>
                <a:schemeClr val="tx1"/>
              </a:solidFill>
              <a:latin typeface="Century Gothic" panose="020B0502020202020204" pitchFamily="34" charset="0"/>
            </a:endParaRPr>
          </a:p>
          <a:p>
            <a:pPr marL="0" indent="0">
              <a:buNone/>
            </a:pPr>
            <a:r>
              <a:rPr lang="es-MX" dirty="0">
                <a:solidFill>
                  <a:schemeClr val="tx1"/>
                </a:solidFill>
                <a:latin typeface="Century Gothic" panose="020B0502020202020204" pitchFamily="34" charset="0"/>
              </a:rPr>
              <a:t>	</a:t>
            </a:r>
            <a:r>
              <a:rPr lang="es-MX" dirty="0" smtClean="0">
                <a:solidFill>
                  <a:schemeClr val="tx1"/>
                </a:solidFill>
                <a:latin typeface="Century Gothic" panose="020B0502020202020204" pitchFamily="34" charset="0"/>
              </a:rPr>
              <a:t>Discriminación y Generalización de los Estímulos</a:t>
            </a:r>
          </a:p>
          <a:p>
            <a:pPr marL="0" indent="0">
              <a:buNone/>
            </a:pPr>
            <a:r>
              <a:rPr lang="es-MX" dirty="0" smtClean="0">
                <a:solidFill>
                  <a:schemeClr val="tx1"/>
                </a:solidFill>
                <a:latin typeface="Century Gothic" panose="020B0502020202020204" pitchFamily="34" charset="0"/>
              </a:rPr>
              <a:t>	Extinción de la Conducta</a:t>
            </a:r>
          </a:p>
          <a:p>
            <a:pPr>
              <a:buFont typeface="Century Gothic" panose="020B0502020202020204" pitchFamily="34" charset="0"/>
              <a:buChar char="ψ"/>
            </a:pPr>
            <a:r>
              <a:rPr lang="es-MX" dirty="0" smtClean="0">
                <a:solidFill>
                  <a:schemeClr val="tx1"/>
                </a:solidFill>
                <a:latin typeface="Century Gothic" panose="020B0502020202020204" pitchFamily="34" charset="0"/>
              </a:rPr>
              <a:t>Condicionamiento Operante e Instrumental</a:t>
            </a:r>
          </a:p>
          <a:p>
            <a:pPr marL="0" indent="0">
              <a:buNone/>
            </a:pPr>
            <a:r>
              <a:rPr lang="es-MX" dirty="0" smtClean="0">
                <a:solidFill>
                  <a:schemeClr val="tx1"/>
                </a:solidFill>
                <a:latin typeface="Century Gothic" panose="020B0502020202020204" pitchFamily="34" charset="0"/>
              </a:rPr>
              <a:t>	Primeras Investigaciones</a:t>
            </a:r>
          </a:p>
          <a:p>
            <a:pPr marL="0" indent="0">
              <a:buNone/>
            </a:pPr>
            <a:r>
              <a:rPr lang="es-MX" dirty="0">
                <a:solidFill>
                  <a:schemeClr val="tx1"/>
                </a:solidFill>
                <a:latin typeface="Century Gothic" panose="020B0502020202020204" pitchFamily="34" charset="0"/>
              </a:rPr>
              <a:t>	</a:t>
            </a:r>
            <a:r>
              <a:rPr lang="es-MX" dirty="0" smtClean="0">
                <a:solidFill>
                  <a:schemeClr val="tx1"/>
                </a:solidFill>
                <a:latin typeface="Century Gothic" panose="020B0502020202020204" pitchFamily="34" charset="0"/>
              </a:rPr>
              <a:t>Elementos del Condicionamiento Instrumental</a:t>
            </a:r>
          </a:p>
          <a:p>
            <a:pPr marL="0" indent="0">
              <a:buNone/>
            </a:pPr>
            <a:r>
              <a:rPr lang="es-MX" dirty="0">
                <a:solidFill>
                  <a:schemeClr val="tx1"/>
                </a:solidFill>
                <a:latin typeface="Century Gothic" panose="020B0502020202020204" pitchFamily="34" charset="0"/>
              </a:rPr>
              <a:t>	</a:t>
            </a:r>
            <a:r>
              <a:rPr lang="es-MX" dirty="0" smtClean="0">
                <a:solidFill>
                  <a:schemeClr val="tx1"/>
                </a:solidFill>
                <a:latin typeface="Century Gothic" panose="020B0502020202020204" pitchFamily="34" charset="0"/>
              </a:rPr>
              <a:t>Procedimientos de Condicionamiento</a:t>
            </a:r>
          </a:p>
          <a:p>
            <a:pPr marL="0" indent="0">
              <a:buNone/>
            </a:pPr>
            <a:r>
              <a:rPr lang="es-MX" dirty="0">
                <a:solidFill>
                  <a:schemeClr val="tx1"/>
                </a:solidFill>
                <a:latin typeface="Century Gothic" panose="020B0502020202020204" pitchFamily="34" charset="0"/>
              </a:rPr>
              <a:t>	</a:t>
            </a:r>
            <a:r>
              <a:rPr lang="es-MX" dirty="0" smtClean="0">
                <a:solidFill>
                  <a:schemeClr val="tx1"/>
                </a:solidFill>
                <a:latin typeface="Century Gothic" panose="020B0502020202020204" pitchFamily="34" charset="0"/>
              </a:rPr>
              <a:t>Refuerzo Negativo</a:t>
            </a:r>
          </a:p>
          <a:p>
            <a:pPr>
              <a:buFont typeface="Century Gothic" panose="020B0502020202020204" pitchFamily="34" charset="0"/>
              <a:buChar char="ψ"/>
            </a:pPr>
            <a:endParaRPr lang="es-MX"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91183703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77334" y="609600"/>
            <a:ext cx="8596668" cy="742950"/>
          </a:xfrm>
        </p:spPr>
        <p:txBody>
          <a:bodyPr>
            <a:normAutofit fontScale="90000"/>
          </a:bodyPr>
          <a:lstStyle/>
          <a:p>
            <a:r>
              <a:rPr lang="es-MX" sz="2000" b="1" dirty="0">
                <a:latin typeface="Century Gothic" pitchFamily="34" charset="0"/>
              </a:rPr>
              <a:t>CONDICIONAMIENTO CLÁSICO</a:t>
            </a:r>
            <a:r>
              <a:rPr lang="es-MX" dirty="0"/>
              <a:t/>
            </a:r>
            <a:br>
              <a:rPr lang="es-MX" dirty="0"/>
            </a:br>
            <a:endParaRPr lang="es-MX" dirty="0"/>
          </a:p>
        </p:txBody>
      </p:sp>
      <p:sp>
        <p:nvSpPr>
          <p:cNvPr id="5" name="4 Marcador de contenido"/>
          <p:cNvSpPr>
            <a:spLocks noGrp="1"/>
          </p:cNvSpPr>
          <p:nvPr>
            <p:ph idx="1"/>
          </p:nvPr>
        </p:nvSpPr>
        <p:spPr>
          <a:xfrm>
            <a:off x="677334" y="1219201"/>
            <a:ext cx="8596668" cy="4822162"/>
          </a:xfrm>
        </p:spPr>
        <p:txBody>
          <a:bodyPr/>
          <a:lstStyle/>
          <a:p>
            <a:pPr marL="0" indent="0" algn="just">
              <a:buNone/>
            </a:pPr>
            <a:r>
              <a:rPr lang="es-MX" dirty="0">
                <a:solidFill>
                  <a:schemeClr val="tx1"/>
                </a:solidFill>
              </a:rPr>
              <a:t>En el condicionamiento clásico se produce un aprendizaje de las relaciones entre estímulos. Gran parte de la conducta humana se adquiere a través de este aprendizaje, aunque el sujeto no tenga intención deliberada de cambiar su conducta.  Cuando una persona tiene una experiencia aterradora (accidente de coche), puede suceder que volver a conducir le produzca temor. En este caso estará implícito el principio de asociación: aquellos acontecimientos que se producen juntos o de forma secuencial quedan asociados en nuestra mente.</a:t>
            </a:r>
          </a:p>
          <a:p>
            <a:pPr marL="0" indent="0" algn="just">
              <a:buNone/>
            </a:pPr>
            <a:endParaRPr lang="es-MX" dirty="0"/>
          </a:p>
        </p:txBody>
      </p:sp>
      <p:pic>
        <p:nvPicPr>
          <p:cNvPr id="5124" name="Picture 4" descr="http://1.bp.blogspot.com/-F8doI65DCb0/ULYkNyPEbWI/AAAAAAAABBY/6RlZ0HxkiUY/s1600/condicionamiento-clasico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7173" y="3387733"/>
            <a:ext cx="5856586" cy="3607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093665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7334" y="609600"/>
            <a:ext cx="8596668" cy="876300"/>
          </a:xfrm>
        </p:spPr>
        <p:txBody>
          <a:bodyPr>
            <a:normAutofit/>
          </a:bodyPr>
          <a:lstStyle/>
          <a:p>
            <a:r>
              <a:rPr lang="es-MX" sz="2800" b="1" dirty="0"/>
              <a:t>Los experimentos de </a:t>
            </a:r>
            <a:r>
              <a:rPr lang="es-MX" sz="2800" b="1" dirty="0" err="1"/>
              <a:t>Pavlov</a:t>
            </a:r>
            <a:r>
              <a:rPr lang="es-MX" sz="1800" dirty="0"/>
              <a:t/>
            </a:r>
            <a:br>
              <a:rPr lang="es-MX" sz="1800" dirty="0"/>
            </a:br>
            <a:endParaRPr lang="es-MX" sz="1800" dirty="0">
              <a:latin typeface="Century Gothic" pitchFamily="34" charset="0"/>
            </a:endParaRPr>
          </a:p>
        </p:txBody>
      </p:sp>
      <p:sp>
        <p:nvSpPr>
          <p:cNvPr id="3" name="2 Marcador de contenido"/>
          <p:cNvSpPr>
            <a:spLocks noGrp="1"/>
          </p:cNvSpPr>
          <p:nvPr>
            <p:ph idx="1"/>
          </p:nvPr>
        </p:nvSpPr>
        <p:spPr>
          <a:xfrm>
            <a:off x="677334" y="1485901"/>
            <a:ext cx="8596668" cy="4555462"/>
          </a:xfrm>
        </p:spPr>
        <p:txBody>
          <a:bodyPr/>
          <a:lstStyle/>
          <a:p>
            <a:pPr marL="0" indent="0" algn="just">
              <a:buNone/>
            </a:pPr>
            <a:r>
              <a:rPr lang="es-MX" dirty="0">
                <a:solidFill>
                  <a:schemeClr val="tx1"/>
                </a:solidFill>
              </a:rPr>
              <a:t>I</a:t>
            </a:r>
            <a:r>
              <a:rPr lang="es-MX" dirty="0">
                <a:solidFill>
                  <a:schemeClr val="tx1"/>
                </a:solidFill>
                <a:latin typeface="Century Gothic" pitchFamily="34" charset="0"/>
              </a:rPr>
              <a:t>ván </a:t>
            </a:r>
            <a:r>
              <a:rPr lang="es-MX" dirty="0" err="1">
                <a:solidFill>
                  <a:schemeClr val="tx1"/>
                </a:solidFill>
                <a:latin typeface="Century Gothic" pitchFamily="34" charset="0"/>
              </a:rPr>
              <a:t>Pavlov</a:t>
            </a:r>
            <a:r>
              <a:rPr lang="es-MX" dirty="0">
                <a:solidFill>
                  <a:schemeClr val="tx1"/>
                </a:solidFill>
                <a:latin typeface="Century Gothic" pitchFamily="34" charset="0"/>
              </a:rPr>
              <a:t> estudió los procesos de digestión de los perros, observó casualmente que la salivación y secreción de jugos gástricos se producían en los animales antes de que éstos vieran los alimentos, simplemente con oír los pasos de la persona que les traía de comer. </a:t>
            </a:r>
            <a:r>
              <a:rPr lang="es-MX" dirty="0" err="1">
                <a:solidFill>
                  <a:schemeClr val="tx1"/>
                </a:solidFill>
                <a:latin typeface="Century Gothic" pitchFamily="34" charset="0"/>
              </a:rPr>
              <a:t>Pavlov</a:t>
            </a:r>
            <a:r>
              <a:rPr lang="es-MX" dirty="0">
                <a:solidFill>
                  <a:schemeClr val="tx1"/>
                </a:solidFill>
                <a:latin typeface="Century Gothic" pitchFamily="34" charset="0"/>
              </a:rPr>
              <a:t> comprobó que los perros no solo respondían en función de una necesidad biológica (hambre), sino también como resultado de un aprendizaje (o  condicionamiento).</a:t>
            </a:r>
          </a:p>
          <a:p>
            <a:pPr marL="0" indent="0">
              <a:buNone/>
            </a:pPr>
            <a:endParaRPr lang="es-MX" dirty="0"/>
          </a:p>
        </p:txBody>
      </p:sp>
      <p:pic>
        <p:nvPicPr>
          <p:cNvPr id="6146" name="Picture 2" descr="http://img.xatakaciencia.com/2012/11/650_1000_pavlov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1118" y="3763632"/>
            <a:ext cx="4229100" cy="2581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772760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77334" y="3619500"/>
            <a:ext cx="8596668" cy="2421862"/>
          </a:xfrm>
        </p:spPr>
        <p:txBody>
          <a:bodyPr/>
          <a:lstStyle/>
          <a:p>
            <a:pPr marL="0" indent="0" algn="just">
              <a:buNone/>
            </a:pPr>
            <a:r>
              <a:rPr lang="es-MX" dirty="0">
                <a:solidFill>
                  <a:schemeClr val="tx1"/>
                </a:solidFill>
                <a:latin typeface="Century Gothic" pitchFamily="34" charset="0"/>
              </a:rPr>
              <a:t>Para verificar esta hipótesis ideó un experimento: antes de presentar la comida a un perro hacía sonar una campana. Al principio, el perro sólo segregaba jugos gástricos al ver la comida. Al repetirse de forma constante la secuencia “sonido de la campana – presentación de la comida”, el perro comenzó a segregar jugos gástricos al oír la campana antes de ver la comida. </a:t>
            </a:r>
            <a:r>
              <a:rPr lang="es-MX" dirty="0" err="1">
                <a:solidFill>
                  <a:schemeClr val="tx1"/>
                </a:solidFill>
                <a:latin typeface="Century Gothic" pitchFamily="34" charset="0"/>
              </a:rPr>
              <a:t>Pavlov</a:t>
            </a:r>
            <a:r>
              <a:rPr lang="es-MX" dirty="0">
                <a:solidFill>
                  <a:schemeClr val="tx1"/>
                </a:solidFill>
                <a:latin typeface="Century Gothic" pitchFamily="34" charset="0"/>
              </a:rPr>
              <a:t> demostró que no todos los reflejos son innatos, sino que mediante los mecanismos de asociación se pueden establecer nuevos reflejos a los estímulos.</a:t>
            </a:r>
          </a:p>
          <a:p>
            <a:pPr marL="0" indent="0" algn="just">
              <a:buNone/>
            </a:pPr>
            <a:endParaRPr lang="es-MX" dirty="0">
              <a:latin typeface="Century Gothic" pitchFamily="34" charset="0"/>
            </a:endParaRPr>
          </a:p>
        </p:txBody>
      </p:sp>
      <p:pic>
        <p:nvPicPr>
          <p:cNvPr id="7170" name="Picture 2" descr="http://4.bp.blogspot.com/-JkaN_FfFmdI/TvEUuMiyvNI/AAAAAAAAAGc/FormAzG5khE/s1600/perro+pavlov.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3402" y="477982"/>
            <a:ext cx="2638425" cy="30237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934181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a:off x="677334" y="699247"/>
            <a:ext cx="8596668" cy="5342115"/>
          </a:xfrm>
        </p:spPr>
        <p:txBody>
          <a:bodyPr/>
          <a:lstStyle/>
          <a:p>
            <a:pPr marL="0" indent="0" algn="just">
              <a:buNone/>
            </a:pPr>
            <a:r>
              <a:rPr lang="es-MX" dirty="0"/>
              <a:t>La comida es un estímulo incondicionado (EI) porque provocaba salivación sin un entrenamiento previo. El sonido de la campana al comienzo es un estímulo neutro (EN) porque antes del condicionamiento no provoca salivación, pero una vez que lo asociamos con la comida (EI) se convierte en un estímulo condicionado (EC).</a:t>
            </a:r>
          </a:p>
          <a:p>
            <a:pPr marL="0" indent="0" algn="just">
              <a:buNone/>
            </a:pPr>
            <a:endParaRPr lang="es-MX" dirty="0">
              <a:latin typeface="Century Gothic" panose="020B0502020202020204" pitchFamily="34" charset="0"/>
            </a:endParaRPr>
          </a:p>
        </p:txBody>
      </p:sp>
      <p:pic>
        <p:nvPicPr>
          <p:cNvPr id="8194" name="Picture 2" descr="http://html.rincondelvago.com/00062195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0136" y="3081452"/>
            <a:ext cx="5195455" cy="2633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342173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3546" y="3890682"/>
            <a:ext cx="8596668" cy="2437550"/>
          </a:xfrm>
        </p:spPr>
        <p:txBody>
          <a:bodyPr/>
          <a:lstStyle/>
          <a:p>
            <a:pPr marL="0" indent="0" algn="just">
              <a:buNone/>
            </a:pPr>
            <a:r>
              <a:rPr lang="es-MX" dirty="0" smtClean="0">
                <a:solidFill>
                  <a:schemeClr val="tx1"/>
                </a:solidFill>
                <a:latin typeface="Century Gothic" panose="020B0502020202020204" pitchFamily="34" charset="0"/>
              </a:rPr>
              <a:t>Para </a:t>
            </a:r>
            <a:r>
              <a:rPr lang="es-MX" dirty="0" err="1">
                <a:solidFill>
                  <a:schemeClr val="tx1"/>
                </a:solidFill>
                <a:latin typeface="Century Gothic" panose="020B0502020202020204" pitchFamily="34" charset="0"/>
              </a:rPr>
              <a:t>Pavlov</a:t>
            </a:r>
            <a:r>
              <a:rPr lang="es-MX" dirty="0">
                <a:solidFill>
                  <a:schemeClr val="tx1"/>
                </a:solidFill>
                <a:latin typeface="Century Gothic" panose="020B0502020202020204" pitchFamily="34" charset="0"/>
              </a:rPr>
              <a:t>, la salivación producida por la comida es la respuesta incondicionada (RI), y la producida por un sonido o una luz, respuesta condicionada (RC). Es decir, a aquellos estímulos y respuestas cuyas propiedades no dependen de un entrenamiento previo se les llamó “incondicionados” y a los que si dependen de ese entrenamiento o asociación “estímulos o respuestas condicionados”.</a:t>
            </a:r>
          </a:p>
          <a:p>
            <a:pPr marL="0" indent="0">
              <a:buNone/>
            </a:pPr>
            <a:endParaRPr lang="es-MX" dirty="0"/>
          </a:p>
        </p:txBody>
      </p:sp>
      <p:pic>
        <p:nvPicPr>
          <p:cNvPr id="9218" name="Picture 2" descr="http://3.bp.blogspot.com/_WqxFtvB6NQc/SwIOkw6LbEI/AAAAAAAAACM/rPUIp8mhpfw/s1600/c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2937" y="345712"/>
            <a:ext cx="6677602" cy="32092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829831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a:latin typeface="Century Gothic" panose="020B0502020202020204" pitchFamily="34" charset="0"/>
              </a:rPr>
              <a:t>Discriminación y </a:t>
            </a:r>
            <a:r>
              <a:rPr lang="es-MX" sz="2800" b="1" dirty="0" smtClean="0">
                <a:latin typeface="Century Gothic" panose="020B0502020202020204" pitchFamily="34" charset="0"/>
              </a:rPr>
              <a:t>Generalización </a:t>
            </a:r>
            <a:r>
              <a:rPr lang="es-MX" sz="2800" b="1" dirty="0">
                <a:latin typeface="Century Gothic" panose="020B0502020202020204" pitchFamily="34" charset="0"/>
              </a:rPr>
              <a:t>de los </a:t>
            </a:r>
            <a:r>
              <a:rPr lang="es-MX" sz="2800" b="1" dirty="0" smtClean="0">
                <a:latin typeface="Century Gothic" panose="020B0502020202020204" pitchFamily="34" charset="0"/>
              </a:rPr>
              <a:t>Estímulos</a:t>
            </a:r>
            <a:r>
              <a:rPr lang="es-MX" sz="2800" b="1" dirty="0">
                <a:latin typeface="Century Gothic" panose="020B0502020202020204" pitchFamily="34" charset="0"/>
              </a:rPr>
              <a:t/>
            </a:r>
            <a:br>
              <a:rPr lang="es-MX" sz="2800" b="1" dirty="0">
                <a:latin typeface="Century Gothic" panose="020B0502020202020204" pitchFamily="34" charset="0"/>
              </a:rPr>
            </a:b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506071"/>
            <a:ext cx="8596668" cy="4535291"/>
          </a:xfrm>
        </p:spPr>
        <p:txBody>
          <a:bodyPr/>
          <a:lstStyle/>
          <a:p>
            <a:pPr marL="0" indent="0" algn="just">
              <a:buNone/>
            </a:pPr>
            <a:r>
              <a:rPr lang="es-MX" dirty="0"/>
              <a:t>En el condicionamiento clásico cuando un perro aprende a dar una respuesta condicionada como segregar saliva (RC) ante un estímulo condicionado que puede ser la luz o el sonido de una campana (EC), puede suceder que otro estímulo parecido a éste produzca la misma respuesta.</a:t>
            </a:r>
          </a:p>
          <a:p>
            <a:pPr marL="0" indent="0">
              <a:buNone/>
            </a:pPr>
            <a:endParaRPr lang="es-MX" dirty="0"/>
          </a:p>
          <a:p>
            <a:pPr marL="0" indent="0">
              <a:buNone/>
            </a:pPr>
            <a:endParaRPr lang="es-MX" dirty="0">
              <a:latin typeface="Century Gothic" panose="020B0502020202020204" pitchFamily="34" charset="0"/>
            </a:endParaRPr>
          </a:p>
        </p:txBody>
      </p:sp>
      <p:pic>
        <p:nvPicPr>
          <p:cNvPr id="10242" name="Picture 2" descr="http://1.bp.blogspot.com/_WqxFtvB6NQc/SwIUvwDl99I/AAAAAAAAACc/Fjvp3JLUnfE/s1600/CN+C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5090" y="3099116"/>
            <a:ext cx="2839893" cy="3675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87482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788895"/>
            <a:ext cx="8596668" cy="5252468"/>
          </a:xfrm>
        </p:spPr>
        <p:txBody>
          <a:bodyPr/>
          <a:lstStyle/>
          <a:p>
            <a:pPr marL="0" indent="0" algn="just">
              <a:buNone/>
            </a:pPr>
            <a:r>
              <a:rPr lang="es-MX" dirty="0">
                <a:solidFill>
                  <a:schemeClr val="tx1"/>
                </a:solidFill>
                <a:latin typeface="Century Gothic" panose="020B0502020202020204" pitchFamily="34" charset="0"/>
              </a:rPr>
              <a:t>La </a:t>
            </a:r>
            <a:r>
              <a:rPr lang="es-MX" b="1" dirty="0">
                <a:solidFill>
                  <a:schemeClr val="tx1"/>
                </a:solidFill>
                <a:latin typeface="Century Gothic" panose="020B0502020202020204" pitchFamily="34" charset="0"/>
              </a:rPr>
              <a:t>discriminación</a:t>
            </a:r>
            <a:r>
              <a:rPr lang="es-MX" dirty="0">
                <a:solidFill>
                  <a:schemeClr val="tx1"/>
                </a:solidFill>
                <a:latin typeface="Century Gothic" panose="020B0502020202020204" pitchFamily="34" charset="0"/>
              </a:rPr>
              <a:t> es la distinción entre estímulos y se desarrolla si las respuestas ocurren en presencia de un estímulo y no ocurren en presencia de otro.</a:t>
            </a:r>
          </a:p>
          <a:p>
            <a:pPr marL="0" indent="0" algn="just">
              <a:buNone/>
            </a:pPr>
            <a:r>
              <a:rPr lang="es-MX" dirty="0">
                <a:solidFill>
                  <a:schemeClr val="tx1"/>
                </a:solidFill>
                <a:latin typeface="Century Gothic" panose="020B0502020202020204" pitchFamily="34" charset="0"/>
              </a:rPr>
              <a:t>Aprender a discriminar es importante para el aprendizaje, como lo sabe el aficionado al coger setas y que distingue entre las que son comestibles o </a:t>
            </a:r>
            <a:r>
              <a:rPr lang="es-MX" dirty="0" smtClean="0">
                <a:solidFill>
                  <a:schemeClr val="tx1"/>
                </a:solidFill>
                <a:latin typeface="Century Gothic" panose="020B0502020202020204" pitchFamily="34" charset="0"/>
              </a:rPr>
              <a:t>venenosas.</a:t>
            </a:r>
            <a:endParaRPr lang="es-MX" dirty="0">
              <a:solidFill>
                <a:schemeClr val="tx1"/>
              </a:solidFill>
              <a:latin typeface="Century Gothic" panose="020B0502020202020204" pitchFamily="34" charset="0"/>
            </a:endParaRPr>
          </a:p>
        </p:txBody>
      </p:sp>
      <p:pic>
        <p:nvPicPr>
          <p:cNvPr id="11266" name="Picture 2" descr="Iv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9065" y="3715471"/>
            <a:ext cx="4286250" cy="2962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339980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3030071"/>
            <a:ext cx="8596668" cy="3011291"/>
          </a:xfrm>
        </p:spPr>
        <p:txBody>
          <a:bodyPr/>
          <a:lstStyle/>
          <a:p>
            <a:pPr marL="0" indent="0" algn="just">
              <a:buNone/>
            </a:pPr>
            <a:r>
              <a:rPr lang="es-MX" dirty="0">
                <a:solidFill>
                  <a:schemeClr val="tx1"/>
                </a:solidFill>
                <a:latin typeface="Century Gothic" panose="020B0502020202020204" pitchFamily="34" charset="0"/>
              </a:rPr>
              <a:t>La </a:t>
            </a:r>
            <a:r>
              <a:rPr lang="es-MX" b="1" dirty="0">
                <a:solidFill>
                  <a:schemeClr val="tx1"/>
                </a:solidFill>
                <a:latin typeface="Century Gothic" panose="020B0502020202020204" pitchFamily="34" charset="0"/>
              </a:rPr>
              <a:t>generalización</a:t>
            </a:r>
            <a:r>
              <a:rPr lang="es-MX" dirty="0">
                <a:solidFill>
                  <a:schemeClr val="tx1"/>
                </a:solidFill>
                <a:latin typeface="Century Gothic" panose="020B0502020202020204" pitchFamily="34" charset="0"/>
              </a:rPr>
              <a:t> es un proceso contrario: identifica o confunde los estímulos y el animal o la persona responden del mismo modo ante estímulos similares, que parecen igual pero no lo son. Por este motivo, pensamos que la discriminación es un ejercicio más maduro de la inteligencia.</a:t>
            </a:r>
          </a:p>
          <a:p>
            <a:pPr marL="0" indent="0" algn="just">
              <a:buNone/>
            </a:pPr>
            <a:r>
              <a:rPr lang="es-MX" dirty="0">
                <a:solidFill>
                  <a:schemeClr val="tx1"/>
                </a:solidFill>
                <a:latin typeface="Century Gothic" panose="020B0502020202020204" pitchFamily="34" charset="0"/>
              </a:rPr>
              <a:t>Generalización y discriminación son procesos recíprocos. Un catador de vinos profesional hará discriminaciones precisas entre los distintos tipos de vinos de diferentes lugares; en cambio, un viajero que llega a casa y afirma que los habitantes de un determinado país son iguales, está generalizando.</a:t>
            </a:r>
          </a:p>
          <a:p>
            <a:pPr marL="0" indent="0">
              <a:buNone/>
            </a:pPr>
            <a:endParaRPr lang="es-MX" dirty="0"/>
          </a:p>
        </p:txBody>
      </p:sp>
      <p:pic>
        <p:nvPicPr>
          <p:cNvPr id="12290" name="Picture 2" descr="pavlov. reflej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0543" y="767917"/>
            <a:ext cx="5810250" cy="18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487760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06824"/>
          </a:xfrm>
        </p:spPr>
        <p:txBody>
          <a:bodyPr>
            <a:normAutofit fontScale="90000"/>
          </a:bodyPr>
          <a:lstStyle/>
          <a:p>
            <a:r>
              <a:rPr lang="es-MX" sz="2800" b="1" dirty="0"/>
              <a:t>Extinción de la conducta</a:t>
            </a:r>
            <a:r>
              <a:rPr lang="es-MX" sz="2800" dirty="0"/>
              <a:t/>
            </a:r>
            <a:br>
              <a:rPr lang="es-MX" sz="2800" dirty="0"/>
            </a:br>
            <a:endParaRPr lang="es-MX" sz="2800" dirty="0">
              <a:latin typeface="Century Gothic" panose="020B0502020202020204" pitchFamily="34" charset="0"/>
            </a:endParaRPr>
          </a:p>
        </p:txBody>
      </p:sp>
      <p:sp>
        <p:nvSpPr>
          <p:cNvPr id="3" name="Marcador de contenido 2"/>
          <p:cNvSpPr>
            <a:spLocks noGrp="1"/>
          </p:cNvSpPr>
          <p:nvPr>
            <p:ph idx="1"/>
          </p:nvPr>
        </p:nvSpPr>
        <p:spPr>
          <a:xfrm>
            <a:off x="677334" y="1416425"/>
            <a:ext cx="8596668" cy="4624938"/>
          </a:xfrm>
        </p:spPr>
        <p:txBody>
          <a:bodyPr/>
          <a:lstStyle/>
          <a:p>
            <a:pPr marL="0" indent="0" algn="just">
              <a:buNone/>
            </a:pPr>
            <a:r>
              <a:rPr lang="es-MX" dirty="0"/>
              <a:t>La extinción se produce si el EC aparece sin el EI, es decir, cuando se rompe la asociación que existía entre ambos.</a:t>
            </a:r>
          </a:p>
          <a:p>
            <a:pPr marL="0" indent="0" algn="just">
              <a:buNone/>
            </a:pPr>
            <a:r>
              <a:rPr lang="es-MX" dirty="0"/>
              <a:t>Si a un perro se le ha condicionado para salivar como respuesta al sonido de una campana, y éste se presenta varias veces sin la comida, las respuestas ante ese sonido irán desapareciendo.</a:t>
            </a:r>
          </a:p>
          <a:p>
            <a:pPr marL="0" indent="0" algn="just">
              <a:buNone/>
            </a:pPr>
            <a:endParaRPr lang="es-MX" dirty="0"/>
          </a:p>
        </p:txBody>
      </p:sp>
      <p:pic>
        <p:nvPicPr>
          <p:cNvPr id="13314" name="Picture 2" descr="per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4955" y="3944711"/>
            <a:ext cx="3706789" cy="2096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308206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627529"/>
            <a:ext cx="8596668" cy="5413833"/>
          </a:xfrm>
        </p:spPr>
        <p:txBody>
          <a:bodyPr/>
          <a:lstStyle/>
          <a:p>
            <a:pPr marL="0" indent="0" algn="just">
              <a:buNone/>
            </a:pPr>
            <a:r>
              <a:rPr lang="es-MX" dirty="0">
                <a:solidFill>
                  <a:schemeClr val="tx1"/>
                </a:solidFill>
                <a:latin typeface="Century Gothic" panose="020B0502020202020204" pitchFamily="34" charset="0"/>
              </a:rPr>
              <a:t>De igual manera, las personas necesitamos que desaparezcan conductas cuando los acontecimientos no requieren de ellas. Si llamamos repetidas ocasiones a un amigo por teléfono y no nos hace caso, se extinguirá nuestra conducta de llamar.</a:t>
            </a:r>
          </a:p>
          <a:p>
            <a:pPr marL="0" indent="0" algn="just">
              <a:buNone/>
            </a:pPr>
            <a:r>
              <a:rPr lang="es-MX" dirty="0">
                <a:solidFill>
                  <a:schemeClr val="tx1"/>
                </a:solidFill>
                <a:latin typeface="Century Gothic" panose="020B0502020202020204" pitchFamily="34" charset="0"/>
              </a:rPr>
              <a:t>Cuando reaparece una conducta después de una extinción, se le llama recuperación espontánea. Esto explica por qué las personas que han sufrido un accidente necesitan varios viajes tranquilos antes de que su miedo se extinga.</a:t>
            </a:r>
          </a:p>
          <a:p>
            <a:pPr marL="0" indent="0" algn="just">
              <a:buNone/>
            </a:pPr>
            <a:endParaRPr lang="es-MX" dirty="0">
              <a:latin typeface="Century Gothic" panose="020B0502020202020204" pitchFamily="34" charset="0"/>
            </a:endParaRPr>
          </a:p>
        </p:txBody>
      </p:sp>
      <p:pic>
        <p:nvPicPr>
          <p:cNvPr id="14338" name="Picture 2" descr="psicolog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1619" y="3292880"/>
            <a:ext cx="3616161" cy="3294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4956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644237"/>
            <a:ext cx="8596668" cy="5397126"/>
          </a:xfrm>
        </p:spPr>
        <p:txBody>
          <a:bodyPr/>
          <a:lstStyle/>
          <a:p>
            <a:pPr marL="0" indent="0">
              <a:buNone/>
            </a:pPr>
            <a:r>
              <a:rPr lang="es-MX" dirty="0" smtClean="0"/>
              <a:t>	</a:t>
            </a:r>
            <a:r>
              <a:rPr lang="es-MX" dirty="0" smtClean="0">
                <a:solidFill>
                  <a:schemeClr val="tx1"/>
                </a:solidFill>
                <a:latin typeface="Century Gothic" panose="020B0502020202020204" pitchFamily="34" charset="0"/>
              </a:rPr>
              <a:t>Entrenamiento por Omisión</a:t>
            </a:r>
          </a:p>
          <a:p>
            <a:pPr marL="0" indent="0">
              <a:buNone/>
            </a:pPr>
            <a:r>
              <a:rPr lang="es-MX" dirty="0">
                <a:solidFill>
                  <a:schemeClr val="tx1"/>
                </a:solidFill>
                <a:latin typeface="Century Gothic" panose="020B0502020202020204" pitchFamily="34" charset="0"/>
              </a:rPr>
              <a:t>	</a:t>
            </a:r>
            <a:r>
              <a:rPr lang="es-MX" dirty="0" smtClean="0">
                <a:solidFill>
                  <a:schemeClr val="tx1"/>
                </a:solidFill>
                <a:latin typeface="Century Gothic" panose="020B0502020202020204" pitchFamily="34" charset="0"/>
              </a:rPr>
              <a:t>Castigo</a:t>
            </a:r>
          </a:p>
          <a:p>
            <a:pPr>
              <a:buFont typeface="Century Gothic" panose="020B0502020202020204" pitchFamily="34" charset="0"/>
              <a:buChar char="ψ"/>
            </a:pPr>
            <a:r>
              <a:rPr lang="es-MX" dirty="0" smtClean="0">
                <a:solidFill>
                  <a:schemeClr val="tx1"/>
                </a:solidFill>
                <a:latin typeface="Century Gothic" panose="020B0502020202020204" pitchFamily="34" charset="0"/>
              </a:rPr>
              <a:t>Aprendizaje por Observación</a:t>
            </a:r>
          </a:p>
          <a:p>
            <a:pPr>
              <a:buFont typeface="Century Gothic" panose="020B0502020202020204" pitchFamily="34" charset="0"/>
              <a:buChar char="ψ"/>
            </a:pPr>
            <a:r>
              <a:rPr lang="es-MX" dirty="0" smtClean="0">
                <a:solidFill>
                  <a:schemeClr val="tx1"/>
                </a:solidFill>
                <a:latin typeface="Century Gothic" panose="020B0502020202020204" pitchFamily="34" charset="0"/>
              </a:rPr>
              <a:t>Memoria</a:t>
            </a:r>
          </a:p>
          <a:p>
            <a:pPr marL="0" indent="0">
              <a:buNone/>
            </a:pPr>
            <a:r>
              <a:rPr lang="es-MX" dirty="0">
                <a:solidFill>
                  <a:schemeClr val="tx1"/>
                </a:solidFill>
                <a:latin typeface="Century Gothic" panose="020B0502020202020204" pitchFamily="34" charset="0"/>
              </a:rPr>
              <a:t>	</a:t>
            </a:r>
            <a:r>
              <a:rPr lang="es-MX" dirty="0" smtClean="0">
                <a:solidFill>
                  <a:schemeClr val="tx1"/>
                </a:solidFill>
                <a:latin typeface="Century Gothic" panose="020B0502020202020204" pitchFamily="34" charset="0"/>
              </a:rPr>
              <a:t>Procesos Básicos de la Memoria</a:t>
            </a:r>
          </a:p>
          <a:p>
            <a:pPr marL="0" indent="0">
              <a:buNone/>
            </a:pPr>
            <a:r>
              <a:rPr lang="es-MX" dirty="0">
                <a:solidFill>
                  <a:schemeClr val="tx1"/>
                </a:solidFill>
                <a:latin typeface="Century Gothic" panose="020B0502020202020204" pitchFamily="34" charset="0"/>
              </a:rPr>
              <a:t>	</a:t>
            </a:r>
            <a:r>
              <a:rPr lang="es-MX" dirty="0" smtClean="0">
                <a:solidFill>
                  <a:schemeClr val="tx1"/>
                </a:solidFill>
                <a:latin typeface="Century Gothic" panose="020B0502020202020204" pitchFamily="34" charset="0"/>
              </a:rPr>
              <a:t>Estructura de la Memoria</a:t>
            </a:r>
          </a:p>
          <a:p>
            <a:pPr marL="0" indent="0">
              <a:buNone/>
            </a:pPr>
            <a:r>
              <a:rPr lang="es-MX" dirty="0">
                <a:solidFill>
                  <a:schemeClr val="tx1"/>
                </a:solidFill>
                <a:latin typeface="Century Gothic" panose="020B0502020202020204" pitchFamily="34" charset="0"/>
              </a:rPr>
              <a:t>	</a:t>
            </a:r>
            <a:r>
              <a:rPr lang="es-MX" dirty="0" smtClean="0">
                <a:solidFill>
                  <a:schemeClr val="tx1"/>
                </a:solidFill>
                <a:latin typeface="Century Gothic" panose="020B0502020202020204" pitchFamily="34" charset="0"/>
              </a:rPr>
              <a:t>Recuperación de la Información</a:t>
            </a:r>
          </a:p>
          <a:p>
            <a:pPr marL="0" indent="0">
              <a:buNone/>
            </a:pPr>
            <a:r>
              <a:rPr lang="es-MX" dirty="0">
                <a:solidFill>
                  <a:schemeClr val="tx1"/>
                </a:solidFill>
                <a:latin typeface="Century Gothic" panose="020B0502020202020204" pitchFamily="34" charset="0"/>
              </a:rPr>
              <a:t>	</a:t>
            </a:r>
            <a:r>
              <a:rPr lang="es-MX" dirty="0" smtClean="0">
                <a:solidFill>
                  <a:schemeClr val="tx1"/>
                </a:solidFill>
                <a:latin typeface="Century Gothic" panose="020B0502020202020204" pitchFamily="34" charset="0"/>
              </a:rPr>
              <a:t>	Recordar</a:t>
            </a:r>
          </a:p>
          <a:p>
            <a:pPr marL="0" indent="0">
              <a:buNone/>
            </a:pPr>
            <a:r>
              <a:rPr lang="es-MX" dirty="0">
                <a:solidFill>
                  <a:schemeClr val="tx1"/>
                </a:solidFill>
                <a:latin typeface="Century Gothic" panose="020B0502020202020204" pitchFamily="34" charset="0"/>
              </a:rPr>
              <a:t>	</a:t>
            </a:r>
            <a:r>
              <a:rPr lang="es-MX" dirty="0" smtClean="0">
                <a:solidFill>
                  <a:schemeClr val="tx1"/>
                </a:solidFill>
                <a:latin typeface="Century Gothic" panose="020B0502020202020204" pitchFamily="34" charset="0"/>
              </a:rPr>
              <a:t>Olvido	</a:t>
            </a:r>
            <a:endParaRPr lang="es-MX"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51664232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663388"/>
          </a:xfrm>
        </p:spPr>
        <p:txBody>
          <a:bodyPr>
            <a:normAutofit fontScale="90000"/>
          </a:bodyPr>
          <a:lstStyle/>
          <a:p>
            <a:r>
              <a:rPr lang="es-MX" sz="2800" b="1" dirty="0"/>
              <a:t>CONDICIONAMIENTO OPERANTE (O INSTRUMENTAL)</a:t>
            </a:r>
            <a:r>
              <a:rPr lang="es-MX" sz="2800" dirty="0"/>
              <a:t/>
            </a:r>
            <a:br>
              <a:rPr lang="es-MX" sz="2800" dirty="0"/>
            </a:br>
            <a:endParaRPr lang="es-MX" sz="2800" dirty="0">
              <a:latin typeface="Century Gothic" panose="020B0502020202020204" pitchFamily="34" charset="0"/>
            </a:endParaRPr>
          </a:p>
        </p:txBody>
      </p:sp>
      <p:sp>
        <p:nvSpPr>
          <p:cNvPr id="3" name="Marcador de contenido 2"/>
          <p:cNvSpPr>
            <a:spLocks noGrp="1"/>
          </p:cNvSpPr>
          <p:nvPr>
            <p:ph idx="1"/>
          </p:nvPr>
        </p:nvSpPr>
        <p:spPr>
          <a:xfrm>
            <a:off x="677334" y="1577789"/>
            <a:ext cx="8596668" cy="4463574"/>
          </a:xfrm>
        </p:spPr>
        <p:txBody>
          <a:bodyPr/>
          <a:lstStyle/>
          <a:p>
            <a:pPr marL="0" indent="0" algn="just">
              <a:buNone/>
            </a:pPr>
            <a:r>
              <a:rPr lang="es-MX" dirty="0"/>
              <a:t>El condicionamiento instrumental se refiere al comportamiento voluntario. Una conducta instrumental es aquella que nos sirve para lograr determinadas consecuencias. Muchos hechos son resultados de nuestra conducta, por ejemplo estudiar idiomas para viajar al extranjero.</a:t>
            </a:r>
          </a:p>
          <a:p>
            <a:pPr marL="0" indent="0">
              <a:buNone/>
            </a:pPr>
            <a:endParaRPr lang="es-MX" dirty="0"/>
          </a:p>
        </p:txBody>
      </p:sp>
      <p:pic>
        <p:nvPicPr>
          <p:cNvPr id="15362" name="Picture 2" descr="http://3.bp.blogspot.com/-0G0gYxqN3Bk/USpU-ajIdJI/AAAAAAAAABY/1AQinRR4p0A/s1600/condicionamientooperant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2198" y="3414660"/>
            <a:ext cx="4486940" cy="3190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154709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770965"/>
          </a:xfrm>
        </p:spPr>
        <p:txBody>
          <a:bodyPr>
            <a:normAutofit fontScale="90000"/>
          </a:bodyPr>
          <a:lstStyle/>
          <a:p>
            <a:r>
              <a:rPr lang="es-MX" sz="2800" b="1" dirty="0"/>
              <a:t>Primeras investigaciones</a:t>
            </a:r>
            <a:r>
              <a:rPr lang="es-MX" sz="2800" dirty="0"/>
              <a:t/>
            </a:r>
            <a:br>
              <a:rPr lang="es-MX" sz="2800" dirty="0"/>
            </a:br>
            <a:endParaRPr lang="es-MX" sz="2800" dirty="0">
              <a:latin typeface="Century Gothic" panose="020B0502020202020204" pitchFamily="34" charset="0"/>
            </a:endParaRPr>
          </a:p>
        </p:txBody>
      </p:sp>
      <p:sp>
        <p:nvSpPr>
          <p:cNvPr id="3" name="Marcador de contenido 2"/>
          <p:cNvSpPr>
            <a:spLocks noGrp="1"/>
          </p:cNvSpPr>
          <p:nvPr>
            <p:ph idx="1"/>
          </p:nvPr>
        </p:nvSpPr>
        <p:spPr>
          <a:xfrm>
            <a:off x="677334" y="1380565"/>
            <a:ext cx="8596668" cy="4660797"/>
          </a:xfrm>
        </p:spPr>
        <p:txBody>
          <a:bodyPr/>
          <a:lstStyle/>
          <a:p>
            <a:pPr marL="0" indent="0" algn="just">
              <a:buNone/>
            </a:pPr>
            <a:r>
              <a:rPr lang="es-MX" dirty="0">
                <a:solidFill>
                  <a:schemeClr val="tx1"/>
                </a:solidFill>
                <a:latin typeface="Century Gothic" panose="020B0502020202020204" pitchFamily="34" charset="0"/>
              </a:rPr>
              <a:t>El psicólogo norteamericano Edward L. Thorndike (1874 – 1949) fue uno de los pioneros en el estudio del condicionamiento operante (o instrumental). Introducía gatos en cajas diseñadas por él y colocaba un trozo de comida fuera. Las cajas tenían una puerta con un seguro. Al principio, los gatos producían respuestas estereotipadas, como oler la comida a través de los barrotes, golpear las paredes de la jaula, hasta que accionaban el seguro y abrían la puerta que daba paso a la comida. A medida que realizaban nuevos ensayos, el tiempo que tardaban entre que entraban y salían de la jaula era más breve.</a:t>
            </a:r>
          </a:p>
          <a:p>
            <a:pPr marL="0" indent="0" algn="just">
              <a:buNone/>
            </a:pPr>
            <a:endParaRPr lang="es-MX" dirty="0">
              <a:latin typeface="Century Gothic" panose="020B0502020202020204" pitchFamily="34" charset="0"/>
            </a:endParaRPr>
          </a:p>
        </p:txBody>
      </p:sp>
      <p:pic>
        <p:nvPicPr>
          <p:cNvPr id="16386" name="Picture 2" descr="http://educacioninfantil2012.files.wordpress.com/2011/10/caja-problem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8875" y="4046537"/>
            <a:ext cx="2971800" cy="2286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919513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3801034"/>
            <a:ext cx="8596668" cy="2240327"/>
          </a:xfrm>
        </p:spPr>
        <p:txBody>
          <a:bodyPr/>
          <a:lstStyle/>
          <a:p>
            <a:pPr marL="0" indent="0" algn="just">
              <a:buNone/>
            </a:pPr>
            <a:r>
              <a:rPr lang="es-MX" dirty="0">
                <a:solidFill>
                  <a:schemeClr val="tx1"/>
                </a:solidFill>
                <a:latin typeface="Century Gothic" panose="020B0502020202020204" pitchFamily="34" charset="0"/>
              </a:rPr>
              <a:t>Thorndike estableció un principio que llamó </a:t>
            </a:r>
            <a:r>
              <a:rPr lang="es-MX" b="1" dirty="0">
                <a:solidFill>
                  <a:schemeClr val="tx1"/>
                </a:solidFill>
                <a:latin typeface="Century Gothic" panose="020B0502020202020204" pitchFamily="34" charset="0"/>
              </a:rPr>
              <a:t>Ley del efecto, </a:t>
            </a:r>
            <a:r>
              <a:rPr lang="es-MX" dirty="0">
                <a:solidFill>
                  <a:schemeClr val="tx1"/>
                </a:solidFill>
                <a:latin typeface="Century Gothic" panose="020B0502020202020204" pitchFamily="34" charset="0"/>
              </a:rPr>
              <a:t>y que se enuncia así: “cualquier conducta que en una situación produce un resultado satisfactorio, se hará más probable en el futuro en situaciones similares”. Si una respuesta, ejecutada en presencia de un estímulo, va seguida de un hecho satisfactorio, la asociación entre el estímulo y la respuesta se fortalece; y, si a la respuesta le sigue un hecho molesto o desagradable, la asociación se debilita.</a:t>
            </a:r>
          </a:p>
          <a:p>
            <a:pPr marL="0" indent="0" algn="just">
              <a:buNone/>
            </a:pPr>
            <a:endParaRPr lang="es-MX" dirty="0">
              <a:solidFill>
                <a:schemeClr val="tx1"/>
              </a:solidFill>
              <a:latin typeface="Century Gothic" panose="020B0502020202020204" pitchFamily="34" charset="0"/>
            </a:endParaRPr>
          </a:p>
        </p:txBody>
      </p:sp>
      <p:pic>
        <p:nvPicPr>
          <p:cNvPr id="17410" name="Picture 2" descr="http://images.slideplayer.es/2/1035033/slides/slide_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4636" y="646057"/>
            <a:ext cx="4042064" cy="26562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509919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806825"/>
            <a:ext cx="8596668" cy="5234538"/>
          </a:xfrm>
        </p:spPr>
        <p:txBody>
          <a:bodyPr/>
          <a:lstStyle/>
          <a:p>
            <a:pPr marL="0" indent="0" algn="just">
              <a:buNone/>
            </a:pPr>
            <a:r>
              <a:rPr lang="es-MX" dirty="0">
                <a:solidFill>
                  <a:schemeClr val="tx1"/>
                </a:solidFill>
                <a:latin typeface="Century Gothic" panose="020B0502020202020204" pitchFamily="34" charset="0"/>
              </a:rPr>
              <a:t>B.F. </a:t>
            </a:r>
            <a:r>
              <a:rPr lang="es-MX" dirty="0" err="1">
                <a:solidFill>
                  <a:schemeClr val="tx1"/>
                </a:solidFill>
                <a:latin typeface="Century Gothic" panose="020B0502020202020204" pitchFamily="34" charset="0"/>
              </a:rPr>
              <a:t>Skinner</a:t>
            </a:r>
            <a:r>
              <a:rPr lang="es-MX" dirty="0">
                <a:solidFill>
                  <a:schemeClr val="tx1"/>
                </a:solidFill>
                <a:latin typeface="Century Gothic" panose="020B0502020202020204" pitchFamily="34" charset="0"/>
              </a:rPr>
              <a:t>, en su obra La conducta de los organismos (1938), defiende que la tarea del conductismo consiste en identificar y aislar los factores ambientales que influyen en la conducta. Si la conducta está conformada por sus consecuencias, hay que administrar recompensas para promover conductas deseables. Cualquier sujeto puede controlar la frecuencia de la respuesta y determinar la cantidad de reforzamiento. La frecuencia y consistencia de la respuesta son los índices del aprendizaje.</a:t>
            </a:r>
          </a:p>
        </p:txBody>
      </p:sp>
      <p:pic>
        <p:nvPicPr>
          <p:cNvPr id="18434" name="Picture 2" descr="http://2.bp.blogspot.com/-NK2Hz6N2hoM/ULZskqLxubI/AAAAAAAAACA/QRGJYhUV64s/s1600/skinner-palomas-articulo-rol-y-conductism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0857" y="3424094"/>
            <a:ext cx="6667500"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74604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60612"/>
          </a:xfrm>
        </p:spPr>
        <p:txBody>
          <a:bodyPr>
            <a:normAutofit/>
          </a:bodyPr>
          <a:lstStyle/>
          <a:p>
            <a:r>
              <a:rPr lang="es-MX" sz="2800" b="1" dirty="0">
                <a:latin typeface="Century Gothic" panose="020B0502020202020204" pitchFamily="34" charset="0"/>
              </a:rPr>
              <a:t>Elementos del condicionamiento instrumental</a:t>
            </a:r>
            <a:endParaRPr lang="es-MX" sz="2800" dirty="0">
              <a:latin typeface="Century Gothic" panose="020B0502020202020204" pitchFamily="34" charset="0"/>
            </a:endParaRPr>
          </a:p>
        </p:txBody>
      </p:sp>
      <p:sp>
        <p:nvSpPr>
          <p:cNvPr id="3" name="Marcador de contenido 2"/>
          <p:cNvSpPr>
            <a:spLocks noGrp="1"/>
          </p:cNvSpPr>
          <p:nvPr>
            <p:ph idx="1"/>
          </p:nvPr>
        </p:nvSpPr>
        <p:spPr>
          <a:xfrm>
            <a:off x="677334" y="1470213"/>
            <a:ext cx="8596668" cy="4571150"/>
          </a:xfrm>
        </p:spPr>
        <p:txBody>
          <a:bodyPr/>
          <a:lstStyle/>
          <a:p>
            <a:pPr marL="0" indent="0" algn="just">
              <a:buNone/>
            </a:pPr>
            <a:r>
              <a:rPr lang="es-MX" dirty="0">
                <a:solidFill>
                  <a:schemeClr val="tx1"/>
                </a:solidFill>
                <a:latin typeface="Century Gothic" panose="020B0502020202020204" pitchFamily="34" charset="0"/>
              </a:rPr>
              <a:t>El condicionamiento instrumental es el aprendizaje en el que una respuesta voluntaria se refuerza o se debilita, según sus consecuencias sean positivas o negativas. El condicionamiento operante ocurre cuando limpiamos nuestra habitación para recibir el elogio de nuestros padres, luchamos para conseguir un aumento salarial o estudiamos para obtener mejores notas.</a:t>
            </a:r>
          </a:p>
          <a:p>
            <a:pPr marL="0" indent="0" algn="just">
              <a:buNone/>
            </a:pPr>
            <a:endParaRPr lang="es-MX" dirty="0">
              <a:latin typeface="Century Gothic" panose="020B0502020202020204" pitchFamily="34" charset="0"/>
            </a:endParaRPr>
          </a:p>
        </p:txBody>
      </p:sp>
      <p:pic>
        <p:nvPicPr>
          <p:cNvPr id="19458" name="Picture 2" descr="http://www.espectacularkids.com/blog/es/wp-content/uploads/2013/03/refuerzo_positiv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4475" y="3755788"/>
            <a:ext cx="403860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058976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555812"/>
            <a:ext cx="8596668" cy="5485550"/>
          </a:xfrm>
        </p:spPr>
        <p:txBody>
          <a:bodyPr>
            <a:normAutofit/>
          </a:bodyPr>
          <a:lstStyle/>
          <a:p>
            <a:pPr marL="0" indent="0" algn="just">
              <a:buNone/>
            </a:pPr>
            <a:r>
              <a:rPr lang="es-MX" dirty="0">
                <a:solidFill>
                  <a:schemeClr val="tx1"/>
                </a:solidFill>
                <a:latin typeface="Century Gothic" panose="020B0502020202020204" pitchFamily="34" charset="0"/>
              </a:rPr>
              <a:t>Un refuerzo es cualquier estímulo que aumenta la probabilidad de una </a:t>
            </a:r>
            <a:r>
              <a:rPr lang="es-MX" dirty="0" smtClean="0">
                <a:solidFill>
                  <a:schemeClr val="tx1"/>
                </a:solidFill>
                <a:latin typeface="Century Gothic" panose="020B0502020202020204" pitchFamily="34" charset="0"/>
              </a:rPr>
              <a:t>conducta. </a:t>
            </a:r>
            <a:r>
              <a:rPr lang="es-MX" dirty="0" err="1" smtClean="0">
                <a:solidFill>
                  <a:schemeClr val="tx1"/>
                </a:solidFill>
                <a:latin typeface="Century Gothic" panose="020B0502020202020204" pitchFamily="34" charset="0"/>
              </a:rPr>
              <a:t>Skinner</a:t>
            </a:r>
            <a:r>
              <a:rPr lang="es-MX" dirty="0" smtClean="0">
                <a:solidFill>
                  <a:schemeClr val="tx1"/>
                </a:solidFill>
                <a:latin typeface="Century Gothic" panose="020B0502020202020204" pitchFamily="34" charset="0"/>
              </a:rPr>
              <a:t> </a:t>
            </a:r>
            <a:r>
              <a:rPr lang="es-MX" dirty="0">
                <a:solidFill>
                  <a:schemeClr val="tx1"/>
                </a:solidFill>
                <a:latin typeface="Century Gothic" panose="020B0502020202020204" pitchFamily="34" charset="0"/>
              </a:rPr>
              <a:t>distingue entre reforzadores primarios y secundarios:</a:t>
            </a:r>
          </a:p>
          <a:p>
            <a:pPr lvl="0" algn="just">
              <a:buFont typeface="Century Gothic" panose="020B0502020202020204" pitchFamily="34" charset="0"/>
              <a:buChar char="ψ"/>
            </a:pPr>
            <a:r>
              <a:rPr lang="es-MX" dirty="0">
                <a:solidFill>
                  <a:schemeClr val="tx1"/>
                </a:solidFill>
                <a:latin typeface="Century Gothic" panose="020B0502020202020204" pitchFamily="34" charset="0"/>
              </a:rPr>
              <a:t>Refuerzos primarios: son estímulos biológicamente importantes porque son innatos: comida, agua, actividad sexual, etc.</a:t>
            </a:r>
          </a:p>
          <a:p>
            <a:pPr lvl="0" algn="just">
              <a:buFont typeface="Century Gothic" panose="020B0502020202020204" pitchFamily="34" charset="0"/>
              <a:buChar char="ψ"/>
            </a:pPr>
            <a:r>
              <a:rPr lang="es-MX" dirty="0">
                <a:solidFill>
                  <a:schemeClr val="tx1"/>
                </a:solidFill>
                <a:latin typeface="Century Gothic" panose="020B0502020202020204" pitchFamily="34" charset="0"/>
              </a:rPr>
              <a:t>Refuerzos secundarios: son estímulos cuyas propiedades reforzantes se deben a su asociación con los refuerzos primarios, por ejemplo, el dinero, las notas escolares, las medallas obtenidas en una competición, etc. </a:t>
            </a:r>
          </a:p>
          <a:p>
            <a:pPr marL="0" indent="0">
              <a:buNone/>
            </a:pPr>
            <a:endParaRPr lang="es-MX" dirty="0"/>
          </a:p>
        </p:txBody>
      </p:sp>
      <p:pic>
        <p:nvPicPr>
          <p:cNvPr id="20482" name="Picture 2" descr="http://images.slideplayer.es/3/1045277/slides/slide_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0072" y="3221831"/>
            <a:ext cx="4845637" cy="3634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683893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1057835"/>
          </a:xfrm>
        </p:spPr>
        <p:txBody>
          <a:bodyPr>
            <a:normAutofit/>
          </a:bodyPr>
          <a:lstStyle/>
          <a:p>
            <a:r>
              <a:rPr lang="es-MX" sz="1800" b="1" dirty="0">
                <a:latin typeface="Century Gothic" panose="020B0502020202020204" pitchFamily="34" charset="0"/>
              </a:rPr>
              <a:t>Procedimientos de </a:t>
            </a:r>
            <a:r>
              <a:rPr lang="es-MX" sz="1800" b="1" dirty="0" smtClean="0">
                <a:latin typeface="Century Gothic" panose="020B0502020202020204" pitchFamily="34" charset="0"/>
              </a:rPr>
              <a:t>Condicionamiento</a:t>
            </a:r>
            <a:r>
              <a:rPr lang="es-MX" sz="1800" b="1" dirty="0">
                <a:latin typeface="Century Gothic" panose="020B0502020202020204" pitchFamily="34" charset="0"/>
              </a:rPr>
              <a:t/>
            </a:r>
            <a:br>
              <a:rPr lang="es-MX" sz="1800" b="1" dirty="0">
                <a:latin typeface="Century Gothic" panose="020B0502020202020204" pitchFamily="34" charset="0"/>
              </a:rPr>
            </a:br>
            <a:r>
              <a:rPr lang="es-MX" sz="1800" b="1" dirty="0">
                <a:latin typeface="Century Gothic" panose="020B0502020202020204" pitchFamily="34" charset="0"/>
              </a:rPr>
              <a:t>Hay varias formas de producir condicionamiento operante:</a:t>
            </a:r>
            <a:br>
              <a:rPr lang="es-MX" sz="1800" b="1" dirty="0">
                <a:latin typeface="Century Gothic" panose="020B0502020202020204" pitchFamily="34" charset="0"/>
              </a:rPr>
            </a:br>
            <a:endParaRPr lang="es-MX" sz="1800" b="1" dirty="0">
              <a:latin typeface="Century Gothic" panose="020B0502020202020204" pitchFamily="34" charset="0"/>
            </a:endParaRPr>
          </a:p>
        </p:txBody>
      </p:sp>
      <p:sp>
        <p:nvSpPr>
          <p:cNvPr id="3" name="Marcador de contenido 2"/>
          <p:cNvSpPr>
            <a:spLocks noGrp="1"/>
          </p:cNvSpPr>
          <p:nvPr>
            <p:ph idx="1"/>
          </p:nvPr>
        </p:nvSpPr>
        <p:spPr>
          <a:xfrm>
            <a:off x="677334" y="1667435"/>
            <a:ext cx="8596668" cy="4373927"/>
          </a:xfrm>
        </p:spPr>
        <p:txBody>
          <a:bodyPr/>
          <a:lstStyle/>
          <a:p>
            <a:pPr marL="0" indent="0">
              <a:buNone/>
            </a:pPr>
            <a:r>
              <a:rPr lang="es-MX" b="1" dirty="0"/>
              <a:t>Refuerzo positivo</a:t>
            </a:r>
            <a:endParaRPr lang="es-MX" dirty="0"/>
          </a:p>
          <a:p>
            <a:pPr marL="0" indent="0" algn="just">
              <a:buNone/>
            </a:pPr>
            <a:r>
              <a:rPr lang="es-MX" dirty="0"/>
              <a:t>Es un objeto, evento o conducta que incrementa la frecuencia de la respuesta. Ejemplos de refuerzos positivos son la comida y el dinero. Es el mecanismo más efectivo para hacer que tanto los animales como los humanos aprendan.</a:t>
            </a:r>
          </a:p>
          <a:p>
            <a:pPr marL="0" indent="0" algn="just">
              <a:buNone/>
            </a:pPr>
            <a:endParaRPr lang="es-MX" dirty="0"/>
          </a:p>
        </p:txBody>
      </p:sp>
      <p:pic>
        <p:nvPicPr>
          <p:cNvPr id="21506" name="Picture 2" descr="http://4.bp.blogspot.com/_tgNqeyf7814/TLDCPw8xPxI/AAAAAAAAAAM/YkwBcc-V34Q/s1600/condicionemiento+operant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6618" y="3236592"/>
            <a:ext cx="4828543" cy="3621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16374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466165"/>
            <a:ext cx="8596668" cy="5575197"/>
          </a:xfrm>
        </p:spPr>
        <p:txBody>
          <a:bodyPr/>
          <a:lstStyle/>
          <a:p>
            <a:pPr marL="0" indent="0" algn="just">
              <a:buNone/>
            </a:pPr>
            <a:r>
              <a:rPr lang="es-MX" dirty="0">
                <a:solidFill>
                  <a:schemeClr val="tx1"/>
                </a:solidFill>
                <a:latin typeface="Century Gothic" panose="020B0502020202020204" pitchFamily="34" charset="0"/>
              </a:rPr>
              <a:t>La efectividad del refuerzo positivo depende de estas variables:</a:t>
            </a:r>
          </a:p>
          <a:p>
            <a:pPr lvl="0" algn="just">
              <a:buFont typeface="Century Gothic" panose="020B0502020202020204" pitchFamily="34" charset="0"/>
              <a:buChar char="ψ"/>
            </a:pPr>
            <a:r>
              <a:rPr lang="es-MX" dirty="0">
                <a:solidFill>
                  <a:schemeClr val="tx1"/>
                </a:solidFill>
                <a:latin typeface="Century Gothic" panose="020B0502020202020204" pitchFamily="34" charset="0"/>
              </a:rPr>
              <a:t>Cuanto mayor es la cantidad de recompensa mayor es el esfuerzo realizado, Si modificamos el tipo de recompensa se produce una variación en la conducta.</a:t>
            </a:r>
          </a:p>
          <a:p>
            <a:pPr lvl="0" algn="just">
              <a:buFont typeface="Century Gothic" panose="020B0502020202020204" pitchFamily="34" charset="0"/>
              <a:buChar char="ψ"/>
            </a:pPr>
            <a:r>
              <a:rPr lang="es-MX" dirty="0">
                <a:solidFill>
                  <a:schemeClr val="tx1"/>
                </a:solidFill>
                <a:latin typeface="Century Gothic" panose="020B0502020202020204" pitchFamily="34" charset="0"/>
              </a:rPr>
              <a:t>Entre el refuerzo y la conducta reforzada tiene que haber una proximidad temporal. Si se demora la entrega del refuerzo se produce una caída en la ejecución de la conducta instrumental.</a:t>
            </a:r>
          </a:p>
          <a:p>
            <a:pPr lvl="0" algn="just">
              <a:buFont typeface="Century Gothic" panose="020B0502020202020204" pitchFamily="34" charset="0"/>
              <a:buChar char="ψ"/>
            </a:pPr>
            <a:r>
              <a:rPr lang="es-MX" dirty="0">
                <a:solidFill>
                  <a:schemeClr val="tx1"/>
                </a:solidFill>
                <a:latin typeface="Century Gothic" panose="020B0502020202020204" pitchFamily="34" charset="0"/>
              </a:rPr>
              <a:t>El nivel de motivación es fundamental en el aprendizaje. Una rata o una  paloma saciadas no trabajan. Si colocamos a dos ratas, una hambrienta y otra saciada, en un laberinto con un trozo de carne en la meta, la primera recorrerá rápidamente el camino, mientras que la segunda se dedicará a curiosear.</a:t>
            </a:r>
          </a:p>
          <a:p>
            <a:pPr marL="0" indent="0">
              <a:buNone/>
            </a:pPr>
            <a:endParaRPr lang="es-MX" dirty="0">
              <a:latin typeface="Century Gothic" panose="020B0502020202020204" pitchFamily="34" charset="0"/>
            </a:endParaRPr>
          </a:p>
        </p:txBody>
      </p:sp>
      <p:pic>
        <p:nvPicPr>
          <p:cNvPr id="22530" name="Picture 2" descr="http://4.bp.blogspot.com/-vzMez2ofDVI/Ufr22jxN3CI/AAAAAAAAB1g/uFFd6A_rWLs/s1600/matriz+recompensas+condicionamiento+operant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1365" y="4383343"/>
            <a:ext cx="4109926" cy="2478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666164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932329"/>
          </a:xfrm>
        </p:spPr>
        <p:txBody>
          <a:bodyPr>
            <a:normAutofit/>
          </a:bodyPr>
          <a:lstStyle/>
          <a:p>
            <a:r>
              <a:rPr lang="es-MX" sz="2800" b="1" dirty="0">
                <a:latin typeface="Century Gothic" panose="020B0502020202020204" pitchFamily="34" charset="0"/>
              </a:rPr>
              <a:t>Refuerzo </a:t>
            </a:r>
            <a:r>
              <a:rPr lang="es-MX" sz="2800" b="1" dirty="0" smtClean="0">
                <a:latin typeface="Century Gothic" panose="020B0502020202020204" pitchFamily="34" charset="0"/>
              </a:rPr>
              <a:t>Negativo</a:t>
            </a:r>
            <a:endParaRPr lang="es-MX" sz="2800" dirty="0">
              <a:latin typeface="Century Gothic" panose="020B0502020202020204" pitchFamily="34" charset="0"/>
            </a:endParaRPr>
          </a:p>
        </p:txBody>
      </p:sp>
      <p:sp>
        <p:nvSpPr>
          <p:cNvPr id="3" name="Marcador de contenido 2"/>
          <p:cNvSpPr>
            <a:spLocks noGrp="1"/>
          </p:cNvSpPr>
          <p:nvPr>
            <p:ph idx="1"/>
          </p:nvPr>
        </p:nvSpPr>
        <p:spPr>
          <a:xfrm>
            <a:off x="677334" y="1541929"/>
            <a:ext cx="8596668" cy="4499433"/>
          </a:xfrm>
        </p:spPr>
        <p:txBody>
          <a:bodyPr/>
          <a:lstStyle/>
          <a:p>
            <a:pPr marL="0" indent="0" algn="just">
              <a:buNone/>
            </a:pPr>
            <a:r>
              <a:rPr lang="es-MX" dirty="0">
                <a:solidFill>
                  <a:schemeClr val="tx1"/>
                </a:solidFill>
                <a:latin typeface="Century Gothic" panose="020B0502020202020204" pitchFamily="34" charset="0"/>
              </a:rPr>
              <a:t>Se produce cuando la realización de una conducta elimina un estímulo aversivo o desagradable. Existen dos procedimientos:</a:t>
            </a:r>
          </a:p>
          <a:p>
            <a:pPr lvl="0" algn="just">
              <a:buFont typeface="Century Gothic" panose="020B0502020202020204" pitchFamily="34" charset="0"/>
              <a:buChar char="ψ"/>
            </a:pPr>
            <a:r>
              <a:rPr lang="es-MX" dirty="0">
                <a:solidFill>
                  <a:schemeClr val="tx1"/>
                </a:solidFill>
                <a:latin typeface="Century Gothic" panose="020B0502020202020204" pitchFamily="34" charset="0"/>
              </a:rPr>
              <a:t>Condicionamiento de escape: en esta situación el estímulo aversivo se presenta continuamente, pero se puede interrumpir si se da la respuesta instrumental.</a:t>
            </a:r>
          </a:p>
          <a:p>
            <a:pPr lvl="0" algn="just">
              <a:buFont typeface="Century Gothic" panose="020B0502020202020204" pitchFamily="34" charset="0"/>
              <a:buChar char="ψ"/>
            </a:pPr>
            <a:r>
              <a:rPr lang="es-MX" dirty="0">
                <a:solidFill>
                  <a:schemeClr val="tx1"/>
                </a:solidFill>
                <a:latin typeface="Century Gothic" panose="020B0502020202020204" pitchFamily="34" charset="0"/>
              </a:rPr>
              <a:t>Aprendizaje de evitación: el estímulo aversivo se programa para ser presentado en el futuro, y la respuesta lo impide.</a:t>
            </a:r>
          </a:p>
          <a:p>
            <a:pPr marL="0" indent="0" algn="just">
              <a:buNone/>
            </a:pPr>
            <a:endParaRPr lang="es-MX" dirty="0">
              <a:latin typeface="Century Gothic" panose="020B0502020202020204" pitchFamily="34" charset="0"/>
            </a:endParaRPr>
          </a:p>
        </p:txBody>
      </p:sp>
      <p:pic>
        <p:nvPicPr>
          <p:cNvPr id="23554" name="Picture 2" descr="https://encrypted-tbn2.google.com/images?q=tbn:ANd9GcSr5yiZLuSZ9-EzCD9uE5dcOsHsqlhphF3zJNtoqzM7Lv6ov9F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1246" y="4223507"/>
            <a:ext cx="3958935" cy="26344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104870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96471"/>
          </a:xfrm>
        </p:spPr>
        <p:txBody>
          <a:bodyPr>
            <a:normAutofit/>
          </a:bodyPr>
          <a:lstStyle/>
          <a:p>
            <a:r>
              <a:rPr lang="es-MX" sz="2800" b="1" dirty="0">
                <a:latin typeface="Century Gothic" panose="020B0502020202020204" pitchFamily="34" charset="0"/>
              </a:rPr>
              <a:t>Entrenamiento por </a:t>
            </a:r>
            <a:r>
              <a:rPr lang="es-MX" sz="2800" b="1" dirty="0" smtClean="0">
                <a:latin typeface="Century Gothic" panose="020B0502020202020204" pitchFamily="34" charset="0"/>
              </a:rPr>
              <a:t>Omisión</a:t>
            </a:r>
            <a:endParaRPr lang="es-MX" sz="2800" dirty="0">
              <a:latin typeface="Century Gothic" panose="020B0502020202020204" pitchFamily="34" charset="0"/>
            </a:endParaRPr>
          </a:p>
        </p:txBody>
      </p:sp>
      <p:sp>
        <p:nvSpPr>
          <p:cNvPr id="3" name="Marcador de contenido 2"/>
          <p:cNvSpPr>
            <a:spLocks noGrp="1"/>
          </p:cNvSpPr>
          <p:nvPr>
            <p:ph idx="1"/>
          </p:nvPr>
        </p:nvSpPr>
        <p:spPr>
          <a:xfrm>
            <a:off x="677334" y="1506071"/>
            <a:ext cx="8596668" cy="4535291"/>
          </a:xfrm>
        </p:spPr>
        <p:txBody>
          <a:bodyPr/>
          <a:lstStyle/>
          <a:p>
            <a:pPr marL="0" indent="0" algn="just">
              <a:buNone/>
            </a:pPr>
            <a:r>
              <a:rPr lang="es-MX" dirty="0">
                <a:solidFill>
                  <a:schemeClr val="tx1"/>
                </a:solidFill>
                <a:latin typeface="Century Gothic" panose="020B0502020202020204" pitchFamily="34" charset="0"/>
              </a:rPr>
              <a:t>Se produce cuando la respuesta operante impide la presentación de un reforzador apetitivo o de un hecho agradable, como hacen los padres al no dejar salir a su hijo al cine o no realizar el viaje prometido. Con este procedimiento, también denominado “tiempo fuera”, se logra un descenso de la respuesta instrumental.</a:t>
            </a:r>
          </a:p>
          <a:p>
            <a:pPr marL="0" indent="0">
              <a:buNone/>
            </a:pPr>
            <a:endParaRPr lang="es-MX" dirty="0"/>
          </a:p>
        </p:txBody>
      </p:sp>
      <p:pic>
        <p:nvPicPr>
          <p:cNvPr id="24580" name="Picture 4" descr="http://angelapg.files.wordpress.com/2012/12/capturada-refuerzo-casti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882" y="3563599"/>
            <a:ext cx="8769928" cy="2159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2212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2800" b="1" dirty="0" smtClean="0">
                <a:latin typeface="Century Gothic" panose="020B0502020202020204" pitchFamily="34" charset="0"/>
              </a:rPr>
              <a:t>Competencias a Desarrollar</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569027"/>
            <a:ext cx="8596668" cy="4472335"/>
          </a:xfrm>
        </p:spPr>
        <p:txBody>
          <a:bodyPr/>
          <a:lstStyle/>
          <a:p>
            <a:pPr marL="0" indent="0">
              <a:buNone/>
            </a:pPr>
            <a:r>
              <a:rPr lang="es-MX" b="1" dirty="0" smtClean="0">
                <a:solidFill>
                  <a:schemeClr val="tx1"/>
                </a:solidFill>
                <a:latin typeface="Century Gothic" panose="020B0502020202020204" pitchFamily="34" charset="0"/>
              </a:rPr>
              <a:t>Competencias Genéricas:</a:t>
            </a:r>
          </a:p>
          <a:p>
            <a:pPr marL="0" indent="0">
              <a:buNone/>
            </a:pPr>
            <a:endParaRPr lang="es-MX" b="1" dirty="0" smtClean="0">
              <a:solidFill>
                <a:schemeClr val="tx1"/>
              </a:solidFill>
              <a:latin typeface="Century Gothic" panose="020B0502020202020204" pitchFamily="34" charset="0"/>
            </a:endParaRPr>
          </a:p>
          <a:p>
            <a:pPr marL="0" indent="0" algn="just">
              <a:buNone/>
            </a:pPr>
            <a:r>
              <a:rPr lang="es-MX" dirty="0">
                <a:solidFill>
                  <a:schemeClr val="tx1"/>
                </a:solidFill>
                <a:latin typeface="Century Gothic" panose="020B0502020202020204" pitchFamily="34" charset="0"/>
              </a:rPr>
              <a:t>1 Se conoce y valora a sí mismo y aborda problemas y retos teniendo en cuenta los  objetivos que </a:t>
            </a:r>
            <a:r>
              <a:rPr lang="es-MX" dirty="0" smtClean="0">
                <a:solidFill>
                  <a:schemeClr val="tx1"/>
                </a:solidFill>
                <a:latin typeface="Century Gothic" panose="020B0502020202020204" pitchFamily="34" charset="0"/>
              </a:rPr>
              <a:t>persigue.   </a:t>
            </a:r>
            <a:endParaRPr lang="es-MX" dirty="0">
              <a:solidFill>
                <a:schemeClr val="tx1"/>
              </a:solidFill>
              <a:latin typeface="Century Gothic" panose="020B0502020202020204" pitchFamily="34" charset="0"/>
            </a:endParaRPr>
          </a:p>
          <a:p>
            <a:pPr marL="0" indent="0" algn="just">
              <a:buNone/>
            </a:pPr>
            <a:r>
              <a:rPr lang="es-MX" dirty="0">
                <a:solidFill>
                  <a:schemeClr val="tx1"/>
                </a:solidFill>
                <a:latin typeface="Century Gothic" panose="020B0502020202020204" pitchFamily="34" charset="0"/>
              </a:rPr>
              <a:t>1.1 Enfrenta las dificultades que se le presentan y es consciente de sus valores, fortalezas y debilidades. 1.5 Asume las consecuencias de sus comportamientos y decisiones. </a:t>
            </a:r>
            <a:endParaRPr lang="es-MX" dirty="0" smtClean="0">
              <a:solidFill>
                <a:schemeClr val="tx1"/>
              </a:solidFill>
              <a:latin typeface="Century Gothic" panose="020B0502020202020204" pitchFamily="34" charset="0"/>
            </a:endParaRPr>
          </a:p>
          <a:p>
            <a:pPr marL="0" indent="0" algn="just">
              <a:buNone/>
            </a:pPr>
            <a:r>
              <a:rPr lang="es-MX" dirty="0">
                <a:solidFill>
                  <a:schemeClr val="tx1"/>
                </a:solidFill>
                <a:latin typeface="Century Gothic" panose="020B0502020202020204" pitchFamily="34" charset="0"/>
              </a:rPr>
              <a:t>8. Participa y colabora de manera efectiva en equipos diversos.  </a:t>
            </a:r>
          </a:p>
          <a:p>
            <a:pPr marL="0" indent="0" algn="just">
              <a:buNone/>
            </a:pPr>
            <a:r>
              <a:rPr lang="es-MX" dirty="0">
                <a:solidFill>
                  <a:schemeClr val="tx1"/>
                </a:solidFill>
                <a:latin typeface="Century Gothic" panose="020B0502020202020204" pitchFamily="34" charset="0"/>
              </a:rPr>
              <a:t>8.2 Aporta puntos de vista con apertura y considera los de otras personas de manera reflexiva. </a:t>
            </a:r>
          </a:p>
        </p:txBody>
      </p:sp>
    </p:spTree>
    <p:extLst>
      <p:ext uri="{BB962C8B-B14F-4D97-AF65-F5344CB8AC3E}">
        <p14:creationId xmlns:p14="http://schemas.microsoft.com/office/powerpoint/2010/main" val="203703309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06824"/>
          </a:xfrm>
        </p:spPr>
        <p:txBody>
          <a:bodyPr>
            <a:normAutofit/>
          </a:bodyPr>
          <a:lstStyle/>
          <a:p>
            <a:r>
              <a:rPr lang="es-MX" sz="2800" b="1" dirty="0"/>
              <a:t>Castigo</a:t>
            </a:r>
            <a:endParaRPr lang="es-MX" sz="2800" dirty="0"/>
          </a:p>
        </p:txBody>
      </p:sp>
      <p:sp>
        <p:nvSpPr>
          <p:cNvPr id="3" name="Marcador de contenido 2"/>
          <p:cNvSpPr>
            <a:spLocks noGrp="1"/>
          </p:cNvSpPr>
          <p:nvPr>
            <p:ph idx="1"/>
          </p:nvPr>
        </p:nvSpPr>
        <p:spPr>
          <a:xfrm>
            <a:off x="677334" y="1416425"/>
            <a:ext cx="8596668" cy="4624938"/>
          </a:xfrm>
        </p:spPr>
        <p:txBody>
          <a:bodyPr/>
          <a:lstStyle/>
          <a:p>
            <a:pPr marL="0" indent="0" algn="just">
              <a:buNone/>
            </a:pPr>
            <a:r>
              <a:rPr lang="es-MX" dirty="0">
                <a:solidFill>
                  <a:schemeClr val="tx1"/>
                </a:solidFill>
                <a:latin typeface="Century Gothic" panose="020B0502020202020204" pitchFamily="34" charset="0"/>
              </a:rPr>
              <a:t>Es el precio que se paga por una conducta no deseada y sirve de amenaza para conseguir la adhesión a ciertas normas. El castigo provoca la disminución de una conducta porque el suceso que la sigue es un estímulo aversivo.</a:t>
            </a:r>
          </a:p>
          <a:p>
            <a:pPr marL="0" indent="0">
              <a:buNone/>
            </a:pPr>
            <a:endParaRPr lang="es-MX" dirty="0"/>
          </a:p>
        </p:txBody>
      </p:sp>
      <p:pic>
        <p:nvPicPr>
          <p:cNvPr id="25602" name="Picture 2" descr="http://3.bp.blogspot.com/-ffIsd5KwQ2s/UEWdrX6f9tI/AAAAAAAAAf8/zd1MXJ0rca4/s1600/42-1513768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2584" y="2800350"/>
            <a:ext cx="6096000" cy="4057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969164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just"/>
            <a:r>
              <a:rPr lang="es-MX" sz="2800" b="1" dirty="0">
                <a:latin typeface="Century Gothic" panose="020B0502020202020204" pitchFamily="34" charset="0"/>
              </a:rPr>
              <a:t>Los factores que influyen en la aplicación del castigo son:</a:t>
            </a:r>
          </a:p>
        </p:txBody>
      </p:sp>
      <p:sp>
        <p:nvSpPr>
          <p:cNvPr id="3" name="Marcador de contenido 2"/>
          <p:cNvSpPr>
            <a:spLocks noGrp="1"/>
          </p:cNvSpPr>
          <p:nvPr>
            <p:ph idx="1"/>
          </p:nvPr>
        </p:nvSpPr>
        <p:spPr/>
        <p:txBody>
          <a:bodyPr/>
          <a:lstStyle/>
          <a:p>
            <a:pPr lvl="0" algn="just">
              <a:buFont typeface="Century Gothic" panose="020B0502020202020204" pitchFamily="34" charset="0"/>
              <a:buChar char="ψ"/>
            </a:pPr>
            <a:r>
              <a:rPr lang="es-MX" dirty="0">
                <a:solidFill>
                  <a:schemeClr val="tx1"/>
                </a:solidFill>
                <a:latin typeface="Century Gothic" panose="020B0502020202020204" pitchFamily="34" charset="0"/>
              </a:rPr>
              <a:t>Intensidad: cuanto más intenso sea el castigo mayor es la supresión de la conducta.</a:t>
            </a:r>
          </a:p>
          <a:p>
            <a:pPr lvl="0" algn="just">
              <a:buFont typeface="Century Gothic" panose="020B0502020202020204" pitchFamily="34" charset="0"/>
              <a:buChar char="ψ"/>
            </a:pPr>
            <a:r>
              <a:rPr lang="es-MX" dirty="0">
                <a:solidFill>
                  <a:schemeClr val="tx1"/>
                </a:solidFill>
                <a:latin typeface="Century Gothic" panose="020B0502020202020204" pitchFamily="34" charset="0"/>
              </a:rPr>
              <a:t>El castigo debe aplicarse después de ocurrir la conducta que se quiere suprimir.</a:t>
            </a:r>
          </a:p>
          <a:p>
            <a:pPr lvl="0" algn="just">
              <a:buFont typeface="Century Gothic" panose="020B0502020202020204" pitchFamily="34" charset="0"/>
              <a:buChar char="ψ"/>
            </a:pPr>
            <a:r>
              <a:rPr lang="es-MX" dirty="0">
                <a:solidFill>
                  <a:schemeClr val="tx1"/>
                </a:solidFill>
                <a:latin typeface="Century Gothic" panose="020B0502020202020204" pitchFamily="34" charset="0"/>
              </a:rPr>
              <a:t>La constancia, castigar una conducta unas veces sí y otras no, produce el efecto contrario al que se desea.</a:t>
            </a:r>
          </a:p>
          <a:p>
            <a:pPr marL="0" indent="0" algn="just">
              <a:buNone/>
            </a:pPr>
            <a:r>
              <a:rPr lang="es-MX" dirty="0">
                <a:solidFill>
                  <a:schemeClr val="tx1"/>
                </a:solidFill>
                <a:latin typeface="Century Gothic" panose="020B0502020202020204" pitchFamily="34" charset="0"/>
              </a:rPr>
              <a:t>El castigo tiende a inhibir la conducta pero no a extinguirla.</a:t>
            </a:r>
          </a:p>
          <a:p>
            <a:pPr marL="0" indent="0">
              <a:buNone/>
            </a:pPr>
            <a:endParaRPr lang="es-MX" dirty="0"/>
          </a:p>
        </p:txBody>
      </p:sp>
      <p:pic>
        <p:nvPicPr>
          <p:cNvPr id="26626" name="Picture 2" descr="http://www.todoperros.com/newsletter/numero11/pozuelo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2543" y="4958916"/>
            <a:ext cx="4286250" cy="1695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61386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914400"/>
          </a:xfrm>
        </p:spPr>
        <p:txBody>
          <a:bodyPr>
            <a:normAutofit fontScale="90000"/>
          </a:bodyPr>
          <a:lstStyle/>
          <a:p>
            <a:r>
              <a:rPr lang="es-MX" sz="2800" b="1" dirty="0">
                <a:latin typeface="Century Gothic" panose="020B0502020202020204" pitchFamily="34" charset="0"/>
              </a:rPr>
              <a:t>APRENDIZAJE POR OBSERVACIÓN</a:t>
            </a:r>
            <a:r>
              <a:rPr lang="es-MX" dirty="0"/>
              <a:t/>
            </a:r>
            <a:br>
              <a:rPr lang="es-MX" dirty="0"/>
            </a:br>
            <a:endParaRPr lang="es-MX" dirty="0"/>
          </a:p>
        </p:txBody>
      </p:sp>
      <p:sp>
        <p:nvSpPr>
          <p:cNvPr id="3" name="Marcador de contenido 2"/>
          <p:cNvSpPr>
            <a:spLocks noGrp="1"/>
          </p:cNvSpPr>
          <p:nvPr>
            <p:ph idx="1"/>
          </p:nvPr>
        </p:nvSpPr>
        <p:spPr>
          <a:xfrm>
            <a:off x="677334" y="1524001"/>
            <a:ext cx="8596668" cy="4517362"/>
          </a:xfrm>
        </p:spPr>
        <p:txBody>
          <a:bodyPr/>
          <a:lstStyle/>
          <a:p>
            <a:pPr marL="0" indent="0" algn="just">
              <a:buNone/>
            </a:pPr>
            <a:r>
              <a:rPr lang="es-MX" dirty="0">
                <a:solidFill>
                  <a:schemeClr val="tx1"/>
                </a:solidFill>
                <a:latin typeface="Century Gothic" panose="020B0502020202020204" pitchFamily="34" charset="0"/>
              </a:rPr>
              <a:t>Albert Bandura consideraba que no todo el aprendizaje se debe a la experiencia directa, también aprendemos por observación o imitando la conducta de otros.</a:t>
            </a:r>
          </a:p>
          <a:p>
            <a:pPr marL="0" indent="0" algn="just">
              <a:buNone/>
            </a:pPr>
            <a:r>
              <a:rPr lang="es-MX" dirty="0">
                <a:solidFill>
                  <a:schemeClr val="tx1"/>
                </a:solidFill>
                <a:latin typeface="Century Gothic" panose="020B0502020202020204" pitchFamily="34" charset="0"/>
              </a:rPr>
              <a:t>El aprendizaje observacional (por imitación) sucede cuando el sujeto observa la conducta de un modelo, aunque se puede aprender una conducta sin necesidad de que se lleve a cabo.</a:t>
            </a:r>
          </a:p>
        </p:txBody>
      </p:sp>
      <p:pic>
        <p:nvPicPr>
          <p:cNvPr id="27650" name="Picture 2" descr="[imitacion-macac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7955" y="3959947"/>
            <a:ext cx="5822084" cy="2234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918896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2800" b="1" dirty="0">
                <a:latin typeface="Century Gothic" panose="020B0502020202020204" pitchFamily="34" charset="0"/>
              </a:rPr>
              <a:t>Este aprendizaje consta de los siguientes procesos:</a:t>
            </a:r>
            <a:br>
              <a:rPr lang="es-MX" sz="2800" b="1" dirty="0">
                <a:latin typeface="Century Gothic" panose="020B0502020202020204" pitchFamily="34" charset="0"/>
              </a:rPr>
            </a:b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2160589"/>
            <a:ext cx="8596668" cy="4222282"/>
          </a:xfrm>
        </p:spPr>
        <p:txBody>
          <a:bodyPr>
            <a:normAutofit lnSpcReduction="10000"/>
          </a:bodyPr>
          <a:lstStyle/>
          <a:p>
            <a:pPr lvl="0" algn="just">
              <a:buFont typeface="Century Gothic" panose="020B0502020202020204" pitchFamily="34" charset="0"/>
              <a:buChar char="ψ"/>
            </a:pPr>
            <a:r>
              <a:rPr lang="es-MX" dirty="0">
                <a:solidFill>
                  <a:schemeClr val="tx1"/>
                </a:solidFill>
                <a:latin typeface="Century Gothic" panose="020B0502020202020204" pitchFamily="34" charset="0"/>
              </a:rPr>
              <a:t>Adquisición: el sujeto observa a un modelo y reconoce los rasgos característicos de su conducta.</a:t>
            </a:r>
          </a:p>
          <a:p>
            <a:pPr lvl="0" algn="just">
              <a:buFont typeface="Century Gothic" panose="020B0502020202020204" pitchFamily="34" charset="0"/>
              <a:buChar char="ψ"/>
            </a:pPr>
            <a:r>
              <a:rPr lang="es-MX" dirty="0">
                <a:solidFill>
                  <a:schemeClr val="tx1"/>
                </a:solidFill>
                <a:latin typeface="Century Gothic" panose="020B0502020202020204" pitchFamily="34" charset="0"/>
              </a:rPr>
              <a:t>Retención: las conductas del modelo se almacenan en la memoria del observador.</a:t>
            </a:r>
          </a:p>
          <a:p>
            <a:pPr lvl="0" algn="just">
              <a:buFont typeface="Century Gothic" panose="020B0502020202020204" pitchFamily="34" charset="0"/>
              <a:buChar char="ψ"/>
            </a:pPr>
            <a:r>
              <a:rPr lang="es-MX" dirty="0">
                <a:solidFill>
                  <a:schemeClr val="tx1"/>
                </a:solidFill>
                <a:latin typeface="Century Gothic" panose="020B0502020202020204" pitchFamily="34" charset="0"/>
              </a:rPr>
              <a:t>Ejecución: si el sujeto considera que la conducta del modelo es apropiada y tiene consecuencias positivas para él, reproduce dicha conducta.</a:t>
            </a:r>
          </a:p>
          <a:p>
            <a:pPr lvl="0" algn="just">
              <a:buFont typeface="Century Gothic" panose="020B0502020202020204" pitchFamily="34" charset="0"/>
              <a:buChar char="ψ"/>
            </a:pPr>
            <a:r>
              <a:rPr lang="es-MX" dirty="0">
                <a:solidFill>
                  <a:schemeClr val="tx1"/>
                </a:solidFill>
                <a:latin typeface="Century Gothic" panose="020B0502020202020204" pitchFamily="34" charset="0"/>
              </a:rPr>
              <a:t>Consecuencias: imitando el modelo, el individuo puede ser reforzado por la aprobación de otras personas.</a:t>
            </a:r>
          </a:p>
          <a:p>
            <a:pPr marL="0" indent="0">
              <a:buNone/>
            </a:pPr>
            <a:endParaRPr lang="es-MX" dirty="0" smtClean="0">
              <a:solidFill>
                <a:schemeClr val="tx1"/>
              </a:solidFill>
            </a:endParaRPr>
          </a:p>
          <a:p>
            <a:pPr marL="0" indent="0" algn="just">
              <a:buNone/>
            </a:pPr>
            <a:r>
              <a:rPr lang="es-MX" dirty="0">
                <a:solidFill>
                  <a:schemeClr val="tx1"/>
                </a:solidFill>
                <a:latin typeface="Century Gothic" panose="020B0502020202020204" pitchFamily="34" charset="0"/>
              </a:rPr>
              <a:t>Este aprendizaje es más complejo que el condicionamiento clásico y operante, porque siempre implica algún tipo de actividad cognitiva, como la atención y la memoria.</a:t>
            </a:r>
          </a:p>
          <a:p>
            <a:pPr marL="0" indent="0">
              <a:buNone/>
            </a:pPr>
            <a:endParaRPr lang="es-MX" dirty="0"/>
          </a:p>
        </p:txBody>
      </p:sp>
    </p:spTree>
    <p:extLst>
      <p:ext uri="{BB962C8B-B14F-4D97-AF65-F5344CB8AC3E}">
        <p14:creationId xmlns:p14="http://schemas.microsoft.com/office/powerpoint/2010/main" val="360335852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42682"/>
          </a:xfrm>
        </p:spPr>
        <p:txBody>
          <a:bodyPr>
            <a:normAutofit fontScale="90000"/>
          </a:bodyPr>
          <a:lstStyle/>
          <a:p>
            <a:pPr algn="ctr"/>
            <a:r>
              <a:rPr lang="es-MX" sz="2800" b="1" dirty="0">
                <a:latin typeface="Century Gothic" panose="020B0502020202020204" pitchFamily="34" charset="0"/>
              </a:rPr>
              <a:t>MEMORIA</a:t>
            </a:r>
            <a:r>
              <a:rPr lang="es-MX" dirty="0"/>
              <a:t/>
            </a:r>
            <a:br>
              <a:rPr lang="es-MX" dirty="0"/>
            </a:br>
            <a:endParaRPr lang="es-MX" dirty="0"/>
          </a:p>
        </p:txBody>
      </p:sp>
      <p:sp>
        <p:nvSpPr>
          <p:cNvPr id="3" name="Marcador de contenido 2"/>
          <p:cNvSpPr>
            <a:spLocks noGrp="1"/>
          </p:cNvSpPr>
          <p:nvPr>
            <p:ph idx="1"/>
          </p:nvPr>
        </p:nvSpPr>
        <p:spPr>
          <a:xfrm>
            <a:off x="677334" y="1452283"/>
            <a:ext cx="8596668" cy="4589080"/>
          </a:xfrm>
        </p:spPr>
        <p:txBody>
          <a:bodyPr/>
          <a:lstStyle/>
          <a:p>
            <a:pPr marL="0" indent="0" algn="just">
              <a:buNone/>
            </a:pPr>
            <a:r>
              <a:rPr lang="es-MX" dirty="0">
                <a:solidFill>
                  <a:schemeClr val="tx1"/>
                </a:solidFill>
                <a:latin typeface="Century Gothic" panose="020B0502020202020204" pitchFamily="34" charset="0"/>
              </a:rPr>
              <a:t>La memoria es la capacidad de adquirir, almacenar y recuperar la información. Sin memoria seríamos incapaces de percibir, aprender o pensar, no podríamos expresar nuestras ideas ni tendríamos una identidad personal, porque sin recuerdos sería imposible saber quiénes somos y nuestra vida perdería sentido.</a:t>
            </a:r>
          </a:p>
          <a:p>
            <a:pPr marL="0" indent="0">
              <a:buNone/>
            </a:pPr>
            <a:endParaRPr lang="es-MX" dirty="0">
              <a:solidFill>
                <a:schemeClr val="tx1"/>
              </a:solidFill>
            </a:endParaRPr>
          </a:p>
        </p:txBody>
      </p:sp>
      <p:pic>
        <p:nvPicPr>
          <p:cNvPr id="28674" name="Picture 2" descr="http://www.saludalia.com/Uploads/saludalia.com/ImagenesGrandes/podemos-mejorar-nuestra-memor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3336" y="3141807"/>
            <a:ext cx="3809711" cy="3809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233029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Procesos </a:t>
            </a:r>
            <a:r>
              <a:rPr lang="es-MX" b="1" dirty="0" smtClean="0"/>
              <a:t>Básicos </a:t>
            </a:r>
            <a:r>
              <a:rPr lang="es-MX" b="1" dirty="0"/>
              <a:t>de la </a:t>
            </a:r>
            <a:r>
              <a:rPr lang="es-MX" b="1" dirty="0" smtClean="0"/>
              <a:t>Memoria</a:t>
            </a:r>
            <a:endParaRPr lang="es-MX" dirty="0"/>
          </a:p>
        </p:txBody>
      </p:sp>
      <p:sp>
        <p:nvSpPr>
          <p:cNvPr id="3" name="Marcador de contenido 2"/>
          <p:cNvSpPr>
            <a:spLocks noGrp="1"/>
          </p:cNvSpPr>
          <p:nvPr>
            <p:ph idx="1"/>
          </p:nvPr>
        </p:nvSpPr>
        <p:spPr>
          <a:xfrm>
            <a:off x="677334" y="1610591"/>
            <a:ext cx="8596668" cy="4430771"/>
          </a:xfrm>
        </p:spPr>
        <p:txBody>
          <a:bodyPr/>
          <a:lstStyle/>
          <a:p>
            <a:pPr marL="0" indent="0" algn="just">
              <a:buNone/>
            </a:pPr>
            <a:r>
              <a:rPr lang="es-MX" dirty="0">
                <a:solidFill>
                  <a:schemeClr val="tx1"/>
                </a:solidFill>
                <a:latin typeface="Century Gothic" panose="020B0502020202020204" pitchFamily="34" charset="0"/>
              </a:rPr>
              <a:t>Los seres humanos construyen y renuevan su presentación del mundo a partir de tres fuentes básicas: la percepción, el aprendizaje y la memoria. El aprendizaje es el proceso de adquirir un conocimiento sobre el mundo a través de la experiencia y la memoria es la retención y evocación de ese conocimiento.</a:t>
            </a:r>
          </a:p>
          <a:p>
            <a:pPr marL="0" indent="0" algn="just">
              <a:buNone/>
            </a:pPr>
            <a:r>
              <a:rPr lang="es-MX" dirty="0">
                <a:solidFill>
                  <a:schemeClr val="tx1"/>
                </a:solidFill>
                <a:latin typeface="Century Gothic" panose="020B0502020202020204" pitchFamily="34" charset="0"/>
              </a:rPr>
              <a:t>La memoria tiene tres funciones básicas: recoge nueva información, guarda esa información organizadamente para que tenga significado y la recupera cuando necesita recordar algo. El recuerdo de rostros, datos o experiencias consta de tres etapas:</a:t>
            </a:r>
          </a:p>
          <a:p>
            <a:pPr marL="0" indent="0" algn="just">
              <a:buNone/>
            </a:pPr>
            <a:endParaRPr lang="es-MX" dirty="0">
              <a:solidFill>
                <a:schemeClr val="tx1"/>
              </a:solidFill>
              <a:latin typeface="Century Gothic" panose="020B0502020202020204" pitchFamily="34" charset="0"/>
            </a:endParaRPr>
          </a:p>
        </p:txBody>
      </p:sp>
      <p:pic>
        <p:nvPicPr>
          <p:cNvPr id="31746" name="Picture 2" descr="http://www.abc.es/Media/201109/28/cerebro_recuerdos(1)--478x4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1872" y="4611541"/>
            <a:ext cx="3096492" cy="2246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819732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717177"/>
            <a:ext cx="8596668" cy="5324186"/>
          </a:xfrm>
        </p:spPr>
        <p:txBody>
          <a:bodyPr/>
          <a:lstStyle/>
          <a:p>
            <a:pPr lvl="0" algn="just"/>
            <a:r>
              <a:rPr lang="es-MX" b="1" dirty="0">
                <a:solidFill>
                  <a:schemeClr val="tx1"/>
                </a:solidFill>
                <a:latin typeface="Century Gothic" panose="020B0502020202020204" pitchFamily="34" charset="0"/>
              </a:rPr>
              <a:t>Codificación:</a:t>
            </a:r>
            <a:r>
              <a:rPr lang="es-MX" dirty="0">
                <a:solidFill>
                  <a:schemeClr val="tx1"/>
                </a:solidFill>
                <a:latin typeface="Century Gothic" panose="020B0502020202020204" pitchFamily="34" charset="0"/>
              </a:rPr>
              <a:t> es la transformación de los estímulos en una representación mental. En esta fase, la atención es muy importante por la dirección (selectividad) y la intensidad (esfuerzo) con que se procesan los estímulos.</a:t>
            </a:r>
          </a:p>
          <a:p>
            <a:pPr lvl="0" algn="just"/>
            <a:r>
              <a:rPr lang="es-MX" b="1" dirty="0">
                <a:solidFill>
                  <a:schemeClr val="tx1"/>
                </a:solidFill>
                <a:latin typeface="Century Gothic" panose="020B0502020202020204" pitchFamily="34" charset="0"/>
              </a:rPr>
              <a:t>Almacenamiento:</a:t>
            </a:r>
            <a:r>
              <a:rPr lang="es-MX" dirty="0">
                <a:solidFill>
                  <a:schemeClr val="tx1"/>
                </a:solidFill>
                <a:latin typeface="Century Gothic" panose="020B0502020202020204" pitchFamily="34" charset="0"/>
              </a:rPr>
              <a:t> consiste en retener los datos en la memoria para su utilización posterior. La organización de la información se realiza mediante esquemas, unidades estructuradas de conocimiento que reúnen conceptos, categorías y relaciones, formando conjuntos de conocimientos.</a:t>
            </a:r>
          </a:p>
          <a:p>
            <a:pPr lvl="0" algn="just"/>
            <a:r>
              <a:rPr lang="es-MX" b="1" dirty="0">
                <a:solidFill>
                  <a:schemeClr val="tx1"/>
                </a:solidFill>
                <a:latin typeface="Century Gothic" panose="020B0502020202020204" pitchFamily="34" charset="0"/>
              </a:rPr>
              <a:t>Recuperación: </a:t>
            </a:r>
            <a:r>
              <a:rPr lang="es-MX" dirty="0">
                <a:solidFill>
                  <a:schemeClr val="tx1"/>
                </a:solidFill>
                <a:latin typeface="Century Gothic" panose="020B0502020202020204" pitchFamily="34" charset="0"/>
              </a:rPr>
              <a:t>es la forma en que las personas acceden a la información almacenada en su memoria.</a:t>
            </a:r>
          </a:p>
          <a:p>
            <a:pPr marL="0" indent="0">
              <a:buNone/>
            </a:pPr>
            <a:endParaRPr lang="es-MX" dirty="0"/>
          </a:p>
        </p:txBody>
      </p:sp>
      <p:pic>
        <p:nvPicPr>
          <p:cNvPr id="29700" name="Picture 4" descr="http://html.rincondelvago.com/0003662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4084" y="4366634"/>
            <a:ext cx="4067175" cy="2162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903285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Estructura de la </a:t>
            </a:r>
            <a:r>
              <a:rPr lang="es-MX" b="1" dirty="0" smtClean="0"/>
              <a:t>Memoria</a:t>
            </a:r>
            <a:r>
              <a:rPr lang="es-MX" dirty="0"/>
              <a:t/>
            </a:r>
            <a:br>
              <a:rPr lang="es-MX" dirty="0"/>
            </a:br>
            <a:endParaRPr lang="es-MX" dirty="0"/>
          </a:p>
        </p:txBody>
      </p:sp>
      <p:sp>
        <p:nvSpPr>
          <p:cNvPr id="3" name="Marcador de contenido 2"/>
          <p:cNvSpPr>
            <a:spLocks noGrp="1"/>
          </p:cNvSpPr>
          <p:nvPr>
            <p:ph idx="1"/>
          </p:nvPr>
        </p:nvSpPr>
        <p:spPr>
          <a:xfrm>
            <a:off x="677334" y="1649507"/>
            <a:ext cx="8596668" cy="4391856"/>
          </a:xfrm>
        </p:spPr>
        <p:txBody>
          <a:bodyPr/>
          <a:lstStyle/>
          <a:p>
            <a:pPr marL="0" indent="0" algn="just">
              <a:buNone/>
            </a:pPr>
            <a:r>
              <a:rPr lang="es-MX" dirty="0">
                <a:solidFill>
                  <a:schemeClr val="tx1"/>
                </a:solidFill>
                <a:latin typeface="Century Gothic" panose="020B0502020202020204" pitchFamily="34" charset="0"/>
              </a:rPr>
              <a:t>Richard </a:t>
            </a:r>
            <a:r>
              <a:rPr lang="es-MX" dirty="0" err="1">
                <a:solidFill>
                  <a:schemeClr val="tx1"/>
                </a:solidFill>
                <a:latin typeface="Century Gothic" panose="020B0502020202020204" pitchFamily="34" charset="0"/>
              </a:rPr>
              <a:t>Atkinson</a:t>
            </a:r>
            <a:r>
              <a:rPr lang="es-MX" dirty="0">
                <a:solidFill>
                  <a:schemeClr val="tx1"/>
                </a:solidFill>
                <a:latin typeface="Century Gothic" panose="020B0502020202020204" pitchFamily="34" charset="0"/>
              </a:rPr>
              <a:t> y Richard </a:t>
            </a:r>
            <a:r>
              <a:rPr lang="es-MX" dirty="0" err="1">
                <a:solidFill>
                  <a:schemeClr val="tx1"/>
                </a:solidFill>
                <a:latin typeface="Century Gothic" panose="020B0502020202020204" pitchFamily="34" charset="0"/>
              </a:rPr>
              <a:t>Shiffrin</a:t>
            </a:r>
            <a:r>
              <a:rPr lang="es-MX" dirty="0">
                <a:solidFill>
                  <a:schemeClr val="tx1"/>
                </a:solidFill>
                <a:latin typeface="Century Gothic" panose="020B0502020202020204" pitchFamily="34" charset="0"/>
              </a:rPr>
              <a:t>, basándose en la metáfora del ordenador, desarrollaron la teoría </a:t>
            </a:r>
            <a:r>
              <a:rPr lang="es-MX" dirty="0" err="1">
                <a:solidFill>
                  <a:schemeClr val="tx1"/>
                </a:solidFill>
                <a:latin typeface="Century Gothic" panose="020B0502020202020204" pitchFamily="34" charset="0"/>
              </a:rPr>
              <a:t>multialmacén</a:t>
            </a:r>
            <a:r>
              <a:rPr lang="es-MX" dirty="0">
                <a:solidFill>
                  <a:schemeClr val="tx1"/>
                </a:solidFill>
                <a:latin typeface="Century Gothic" panose="020B0502020202020204" pitchFamily="34" charset="0"/>
              </a:rPr>
              <a:t> de la memoria, y reconocieron tres sistemas de memoria que se comunican e interactúan entre sí:</a:t>
            </a:r>
          </a:p>
          <a:p>
            <a:pPr lvl="0" algn="just"/>
            <a:r>
              <a:rPr lang="es-MX" b="1" dirty="0">
                <a:solidFill>
                  <a:schemeClr val="tx1"/>
                </a:solidFill>
                <a:latin typeface="Century Gothic" panose="020B0502020202020204" pitchFamily="34" charset="0"/>
              </a:rPr>
              <a:t>Memoria sensorial (MS):</a:t>
            </a:r>
            <a:r>
              <a:rPr lang="es-MX" dirty="0">
                <a:solidFill>
                  <a:schemeClr val="tx1"/>
                </a:solidFill>
                <a:latin typeface="Century Gothic" panose="020B0502020202020204" pitchFamily="34" charset="0"/>
              </a:rPr>
              <a:t> registra las sensaciones y permite  reconocer las características físicas de los estímulos.</a:t>
            </a:r>
          </a:p>
          <a:p>
            <a:pPr lvl="0" algn="just"/>
            <a:r>
              <a:rPr lang="es-MX" b="1" dirty="0">
                <a:solidFill>
                  <a:schemeClr val="tx1"/>
                </a:solidFill>
                <a:latin typeface="Century Gothic" panose="020B0502020202020204" pitchFamily="34" charset="0"/>
              </a:rPr>
              <a:t>Memoria a corto plazo (MCP):</a:t>
            </a:r>
            <a:r>
              <a:rPr lang="es-MX" dirty="0">
                <a:solidFill>
                  <a:schemeClr val="tx1"/>
                </a:solidFill>
                <a:latin typeface="Century Gothic" panose="020B0502020202020204" pitchFamily="34" charset="0"/>
              </a:rPr>
              <a:t> almacena la información que necesitamos en el presente.</a:t>
            </a:r>
          </a:p>
          <a:p>
            <a:pPr lvl="0" algn="just"/>
            <a:r>
              <a:rPr lang="es-MX" b="1" dirty="0">
                <a:solidFill>
                  <a:schemeClr val="tx1"/>
                </a:solidFill>
                <a:latin typeface="Century Gothic" panose="020B0502020202020204" pitchFamily="34" charset="0"/>
              </a:rPr>
              <a:t>Memoria a largo plazo (MLP): </a:t>
            </a:r>
            <a:r>
              <a:rPr lang="es-MX" dirty="0">
                <a:solidFill>
                  <a:schemeClr val="tx1"/>
                </a:solidFill>
                <a:latin typeface="Century Gothic" panose="020B0502020202020204" pitchFamily="34" charset="0"/>
              </a:rPr>
              <a:t>conserva nuestros conocimientos del mundo para su utilización posterior.</a:t>
            </a:r>
          </a:p>
          <a:p>
            <a:pPr marL="0" indent="0">
              <a:buNone/>
            </a:pPr>
            <a:endParaRPr lang="es-MX" dirty="0"/>
          </a:p>
        </p:txBody>
      </p:sp>
      <p:pic>
        <p:nvPicPr>
          <p:cNvPr id="30722" name="Picture 2" descr="http://www.uv.mx/eneurobiologia/vols/2011/3/Fernandez-etal/Fi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7953" y="4929400"/>
            <a:ext cx="4862947" cy="17207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402303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675409"/>
            <a:ext cx="8596668" cy="5365953"/>
          </a:xfrm>
        </p:spPr>
        <p:txBody>
          <a:bodyPr/>
          <a:lstStyle/>
          <a:p>
            <a:pPr marL="0" indent="0" algn="just">
              <a:buNone/>
            </a:pPr>
            <a:r>
              <a:rPr lang="es-MX" dirty="0">
                <a:solidFill>
                  <a:schemeClr val="tx1"/>
                </a:solidFill>
                <a:latin typeface="Century Gothic" panose="020B0502020202020204" pitchFamily="34" charset="0"/>
              </a:rPr>
              <a:t>Estas estructuras no son fijas, sino etapas sucesivas del procesamiento de la información, la cual, después de llegar a la memoria a largo plazo se puede recuperar y utilizar. Aunque existe un flujo permanente de información entre las tres etapas, todavía desconocemos si implican áreas diferentes del cerebro.</a:t>
            </a:r>
          </a:p>
          <a:p>
            <a:pPr marL="0" indent="0" algn="just">
              <a:buNone/>
            </a:pPr>
            <a:endParaRPr lang="es-MX" dirty="0">
              <a:solidFill>
                <a:schemeClr val="tx1"/>
              </a:solidFill>
              <a:latin typeface="Century Gothic" panose="020B0502020202020204" pitchFamily="34" charset="0"/>
            </a:endParaRPr>
          </a:p>
        </p:txBody>
      </p:sp>
      <p:pic>
        <p:nvPicPr>
          <p:cNvPr id="32772" name="Picture 4" descr="http://3.bp.blogspot.com/-4XE6AfI-ZTA/TJq_a58jYYI/AAAAAAAAAAM/827JCWD9mw8/s1600/2007-12-18-xl-mente_human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3629" y="2943080"/>
            <a:ext cx="4276725" cy="3352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792751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806824"/>
          </a:xfrm>
        </p:spPr>
        <p:txBody>
          <a:bodyPr>
            <a:normAutofit/>
          </a:bodyPr>
          <a:lstStyle/>
          <a:p>
            <a:r>
              <a:rPr lang="es-MX" sz="2800" b="1" dirty="0" smtClean="0">
                <a:latin typeface="Century Gothic" panose="020B0502020202020204" pitchFamily="34" charset="0"/>
              </a:rPr>
              <a:t>Recuperación de la Información</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416425"/>
            <a:ext cx="8596668" cy="4624938"/>
          </a:xfrm>
        </p:spPr>
        <p:txBody>
          <a:bodyPr/>
          <a:lstStyle/>
          <a:p>
            <a:pPr marL="0" indent="0">
              <a:buNone/>
            </a:pPr>
            <a:r>
              <a:rPr lang="es-MX" b="1" dirty="0" smtClean="0">
                <a:latin typeface="Century Gothic" panose="020B0502020202020204" pitchFamily="34" charset="0"/>
              </a:rPr>
              <a:t>Recordar:</a:t>
            </a:r>
            <a:r>
              <a:rPr lang="es-MX" dirty="0" smtClean="0">
                <a:latin typeface="Century Gothic" panose="020B0502020202020204" pitchFamily="34" charset="0"/>
              </a:rPr>
              <a:t> </a:t>
            </a:r>
            <a:r>
              <a:rPr lang="es-MX" dirty="0">
                <a:latin typeface="Century Gothic" panose="020B0502020202020204" pitchFamily="34" charset="0"/>
              </a:rPr>
              <a:t>es extraer información de la memoria.</a:t>
            </a:r>
          </a:p>
          <a:p>
            <a:pPr marL="0" indent="0">
              <a:buNone/>
            </a:pPr>
            <a:endParaRPr lang="es-MX" dirty="0"/>
          </a:p>
        </p:txBody>
      </p:sp>
      <p:pic>
        <p:nvPicPr>
          <p:cNvPr id="33794" name="Picture 2" descr="Recordar un Passwor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2648" y="3008457"/>
            <a:ext cx="1895475" cy="2600325"/>
          </a:xfrm>
          <a:prstGeom prst="rect">
            <a:avLst/>
          </a:prstGeom>
          <a:noFill/>
          <a:extLst>
            <a:ext uri="{909E8E84-426E-40DD-AFC4-6F175D3DCCD1}">
              <a14:hiddenFill xmlns:a14="http://schemas.microsoft.com/office/drawing/2010/main">
                <a:solidFill>
                  <a:srgbClr val="FFFFFF"/>
                </a:solidFill>
              </a14:hiddenFill>
            </a:ext>
          </a:extLst>
        </p:spPr>
      </p:pic>
      <p:pic>
        <p:nvPicPr>
          <p:cNvPr id="33796" name="Picture 4" descr="https://encrypted-tbn3.gstatic.com/images?q=tbn:ANd9GcR5VR_6Ap5TVcrBn47jftgKKok3PsB9PgmKDEsELhZYWCpwsRS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1645" y="2311247"/>
            <a:ext cx="2369128" cy="3732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358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751609"/>
          </a:xfrm>
        </p:spPr>
        <p:txBody>
          <a:bodyPr>
            <a:normAutofit/>
          </a:bodyPr>
          <a:lstStyle/>
          <a:p>
            <a:pPr algn="ctr"/>
            <a:r>
              <a:rPr lang="es-MX" sz="2800" b="1" dirty="0" smtClean="0">
                <a:latin typeface="Century Gothic" panose="020B0502020202020204" pitchFamily="34" charset="0"/>
              </a:rPr>
              <a:t>Competencias Disciplinares</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517073"/>
            <a:ext cx="8596668" cy="4524289"/>
          </a:xfrm>
        </p:spPr>
        <p:txBody>
          <a:bodyPr/>
          <a:lstStyle/>
          <a:p>
            <a:pPr marL="0" indent="0">
              <a:buNone/>
            </a:pPr>
            <a:r>
              <a:rPr lang="es-MX" b="1" dirty="0" smtClean="0">
                <a:solidFill>
                  <a:schemeClr val="tx1"/>
                </a:solidFill>
                <a:latin typeface="Century Gothic" panose="020B0502020202020204" pitchFamily="34" charset="0"/>
              </a:rPr>
              <a:t>Básicas:</a:t>
            </a:r>
          </a:p>
          <a:p>
            <a:pPr marL="0" indent="0">
              <a:buNone/>
            </a:pPr>
            <a:r>
              <a:rPr lang="es-MX" dirty="0">
                <a:solidFill>
                  <a:schemeClr val="tx1"/>
                </a:solidFill>
                <a:latin typeface="Century Gothic" panose="020B0502020202020204" pitchFamily="34" charset="0"/>
              </a:rPr>
              <a:t>1. Identifica el conocimiento social y humanista como una construcción en constante transformación.  </a:t>
            </a:r>
          </a:p>
          <a:p>
            <a:pPr marL="0" indent="0">
              <a:buNone/>
            </a:pPr>
            <a:r>
              <a:rPr lang="es-MX" dirty="0">
                <a:solidFill>
                  <a:schemeClr val="tx1"/>
                </a:solidFill>
                <a:latin typeface="Century Gothic" panose="020B0502020202020204" pitchFamily="34" charset="0"/>
              </a:rPr>
              <a:t>4. Valora las diferencias sociales, políticas, económicas, étnicas, culturales y de género y las desigualdades que inducen. </a:t>
            </a:r>
            <a:endParaRPr lang="es-MX" dirty="0" smtClean="0">
              <a:solidFill>
                <a:schemeClr val="tx1"/>
              </a:solidFill>
              <a:latin typeface="Century Gothic" panose="020B0502020202020204" pitchFamily="34" charset="0"/>
            </a:endParaRPr>
          </a:p>
          <a:p>
            <a:pPr marL="0" indent="0">
              <a:buNone/>
            </a:pPr>
            <a:endParaRPr lang="es-MX" dirty="0">
              <a:solidFill>
                <a:schemeClr val="tx1"/>
              </a:solidFill>
              <a:latin typeface="Century Gothic" panose="020B0502020202020204" pitchFamily="34" charset="0"/>
            </a:endParaRPr>
          </a:p>
          <a:p>
            <a:pPr marL="0" indent="0">
              <a:buNone/>
            </a:pPr>
            <a:r>
              <a:rPr lang="es-MX" b="1" dirty="0" smtClean="0">
                <a:solidFill>
                  <a:schemeClr val="tx1"/>
                </a:solidFill>
                <a:latin typeface="Century Gothic" panose="020B0502020202020204" pitchFamily="34" charset="0"/>
              </a:rPr>
              <a:t>Extendidas:</a:t>
            </a:r>
          </a:p>
          <a:p>
            <a:pPr marL="0" indent="0">
              <a:buNone/>
            </a:pPr>
            <a:r>
              <a:rPr lang="es-MX" dirty="0">
                <a:solidFill>
                  <a:schemeClr val="tx1"/>
                </a:solidFill>
                <a:latin typeface="Century Gothic" panose="020B0502020202020204" pitchFamily="34" charset="0"/>
              </a:rPr>
              <a:t>3. Propone soluciones a problemas de su entorno con una actitud crítica y reflexiva, creando conciencia de la importancia que tiene el equilibrio en la relación ser humano- naturaleza.  </a:t>
            </a:r>
          </a:p>
          <a:p>
            <a:pPr marL="0" indent="0">
              <a:buNone/>
            </a:pPr>
            <a:r>
              <a:rPr lang="es-MX" dirty="0">
                <a:solidFill>
                  <a:schemeClr val="tx1"/>
                </a:solidFill>
                <a:latin typeface="Century Gothic" panose="020B0502020202020204" pitchFamily="34" charset="0"/>
              </a:rPr>
              <a:t>8. Propone alternativas de solución a problemas de convivencia de acuerdo a la naturaleza propia del ser humano y su contexto ideológico, político y jurídico. </a:t>
            </a:r>
          </a:p>
        </p:txBody>
      </p:sp>
    </p:spTree>
    <p:extLst>
      <p:ext uri="{BB962C8B-B14F-4D97-AF65-F5344CB8AC3E}">
        <p14:creationId xmlns:p14="http://schemas.microsoft.com/office/powerpoint/2010/main" val="403069456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800" b="1" dirty="0" smtClean="0">
                <a:latin typeface="Century Gothic" panose="020B0502020202020204" pitchFamily="34" charset="0"/>
              </a:rPr>
              <a:t>Olvido</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380565"/>
            <a:ext cx="8596668" cy="4660797"/>
          </a:xfrm>
        </p:spPr>
        <p:txBody>
          <a:bodyPr/>
          <a:lstStyle/>
          <a:p>
            <a:pPr marL="0" indent="0" algn="just">
              <a:buNone/>
            </a:pPr>
            <a:r>
              <a:rPr lang="es-MX" dirty="0">
                <a:solidFill>
                  <a:schemeClr val="tx1"/>
                </a:solidFill>
                <a:latin typeface="Century Gothic" panose="020B0502020202020204" pitchFamily="34" charset="0"/>
              </a:rPr>
              <a:t>E</a:t>
            </a:r>
            <a:r>
              <a:rPr lang="es-MX" dirty="0" smtClean="0">
                <a:solidFill>
                  <a:schemeClr val="tx1"/>
                </a:solidFill>
                <a:latin typeface="Century Gothic" panose="020B0502020202020204" pitchFamily="34" charset="0"/>
              </a:rPr>
              <a:t>s </a:t>
            </a:r>
            <a:r>
              <a:rPr lang="es-MX" dirty="0">
                <a:solidFill>
                  <a:schemeClr val="tx1"/>
                </a:solidFill>
                <a:latin typeface="Century Gothic" panose="020B0502020202020204" pitchFamily="34" charset="0"/>
              </a:rPr>
              <a:t>la incapacidad para recordar una experiencia anterior.</a:t>
            </a:r>
          </a:p>
          <a:p>
            <a:pPr marL="0" indent="0">
              <a:buNone/>
            </a:pPr>
            <a:endParaRPr lang="es-MX" dirty="0"/>
          </a:p>
        </p:txBody>
      </p:sp>
      <p:pic>
        <p:nvPicPr>
          <p:cNvPr id="34822" name="Picture 6" descr="http://miradorsalud.com/site/wp-content/uploads/2013/10/memory-lo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5938" y="2225462"/>
            <a:ext cx="5226917" cy="4318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690872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574964"/>
          </a:xfrm>
        </p:spPr>
        <p:txBody>
          <a:bodyPr>
            <a:normAutofit/>
          </a:bodyPr>
          <a:lstStyle/>
          <a:p>
            <a:r>
              <a:rPr lang="es-MX" sz="2800" b="1" dirty="0" smtClean="0">
                <a:latin typeface="Century Gothic" panose="020B0502020202020204" pitchFamily="34" charset="0"/>
              </a:rPr>
              <a:t>Bibliografía Consultada</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184565"/>
            <a:ext cx="8596668" cy="4856798"/>
          </a:xfrm>
        </p:spPr>
        <p:txBody>
          <a:bodyPr/>
          <a:lstStyle/>
          <a:p>
            <a:pPr marL="0" indent="0">
              <a:buNone/>
            </a:pPr>
            <a:r>
              <a:rPr lang="es-MX" dirty="0" smtClean="0">
                <a:solidFill>
                  <a:schemeClr val="tx1"/>
                </a:solidFill>
                <a:latin typeface="Century Gothic" panose="020B0502020202020204" pitchFamily="34" charset="0"/>
              </a:rPr>
              <a:t>Alonso, José I., Alonso, A. y </a:t>
            </a:r>
            <a:r>
              <a:rPr lang="es-MX" dirty="0" err="1" smtClean="0">
                <a:solidFill>
                  <a:schemeClr val="tx1"/>
                </a:solidFill>
                <a:latin typeface="Century Gothic" panose="020B0502020202020204" pitchFamily="34" charset="0"/>
              </a:rPr>
              <a:t>Balmori</a:t>
            </a:r>
            <a:r>
              <a:rPr lang="es-MX" dirty="0" smtClean="0">
                <a:solidFill>
                  <a:schemeClr val="tx1"/>
                </a:solidFill>
                <a:latin typeface="Century Gothic" panose="020B0502020202020204" pitchFamily="34" charset="0"/>
              </a:rPr>
              <a:t>, A. (2003) Psicología. Madrid,  Mc Graw Hill.</a:t>
            </a:r>
          </a:p>
          <a:p>
            <a:pPr marL="0" indent="0">
              <a:buNone/>
            </a:pPr>
            <a:r>
              <a:rPr lang="es-MX" dirty="0" smtClean="0">
                <a:solidFill>
                  <a:schemeClr val="tx1"/>
                </a:solidFill>
                <a:latin typeface="Century Gothic" panose="020B0502020202020204" pitchFamily="34" charset="0"/>
              </a:rPr>
              <a:t>Alonso G. José I. (2012) Psicología. México, </a:t>
            </a:r>
            <a:r>
              <a:rPr lang="es-MX" dirty="0">
                <a:solidFill>
                  <a:schemeClr val="tx1"/>
                </a:solidFill>
                <a:latin typeface="Century Gothic" panose="020B0502020202020204" pitchFamily="34" charset="0"/>
              </a:rPr>
              <a:t>Mc Graw Hill</a:t>
            </a:r>
            <a:r>
              <a:rPr lang="es-MX" dirty="0" smtClean="0">
                <a:solidFill>
                  <a:schemeClr val="tx1"/>
                </a:solidFill>
                <a:latin typeface="Century Gothic" panose="020B0502020202020204" pitchFamily="34" charset="0"/>
              </a:rPr>
              <a:t>.</a:t>
            </a:r>
          </a:p>
          <a:p>
            <a:pPr marL="0" indent="0">
              <a:buNone/>
            </a:pPr>
            <a:r>
              <a:rPr lang="es-MX" dirty="0" err="1" smtClean="0">
                <a:solidFill>
                  <a:schemeClr val="tx1"/>
                </a:solidFill>
                <a:latin typeface="Century Gothic" panose="020B0502020202020204" pitchFamily="34" charset="0"/>
              </a:rPr>
              <a:t>Feldman</a:t>
            </a:r>
            <a:r>
              <a:rPr lang="es-MX" dirty="0" smtClean="0">
                <a:solidFill>
                  <a:schemeClr val="tx1"/>
                </a:solidFill>
                <a:latin typeface="Century Gothic" panose="020B0502020202020204" pitchFamily="34" charset="0"/>
              </a:rPr>
              <a:t> S. Roberto (2012) Psicología para Bachillerato. México, </a:t>
            </a:r>
            <a:r>
              <a:rPr lang="es-MX" dirty="0">
                <a:solidFill>
                  <a:schemeClr val="tx1"/>
                </a:solidFill>
                <a:latin typeface="Century Gothic" panose="020B0502020202020204" pitchFamily="34" charset="0"/>
              </a:rPr>
              <a:t>Mc Graw Hill</a:t>
            </a:r>
            <a:r>
              <a:rPr lang="es-MX" dirty="0" smtClean="0">
                <a:solidFill>
                  <a:schemeClr val="tx1"/>
                </a:solidFill>
                <a:latin typeface="Century Gothic" panose="020B0502020202020204" pitchFamily="34" charset="0"/>
              </a:rPr>
              <a:t>.</a:t>
            </a:r>
          </a:p>
          <a:p>
            <a:pPr marL="0" indent="0">
              <a:buNone/>
            </a:pPr>
            <a:r>
              <a:rPr lang="es-MX" dirty="0" smtClean="0">
                <a:solidFill>
                  <a:schemeClr val="tx1"/>
                </a:solidFill>
                <a:latin typeface="Century Gothic" panose="020B0502020202020204" pitchFamily="34" charset="0"/>
              </a:rPr>
              <a:t>Zepeda H. Fernando (2008) Introducción a la Psicología. Una visión científico humanista. México, PEARSON Prentice Hall</a:t>
            </a:r>
            <a:endParaRPr lang="es-MX" dirty="0">
              <a:solidFill>
                <a:schemeClr val="tx1"/>
              </a:solidFill>
              <a:latin typeface="Century Gothic" panose="020B0502020202020204" pitchFamily="34" charset="0"/>
            </a:endParaRPr>
          </a:p>
          <a:p>
            <a:pPr marL="0" indent="0">
              <a:buNone/>
            </a:pPr>
            <a:endParaRPr lang="es-MX" dirty="0">
              <a:latin typeface="Century Gothic" panose="020B0502020202020204" pitchFamily="34" charset="0"/>
            </a:endParaRPr>
          </a:p>
        </p:txBody>
      </p:sp>
    </p:spTree>
    <p:extLst>
      <p:ext uri="{BB962C8B-B14F-4D97-AF65-F5344CB8AC3E}">
        <p14:creationId xmlns:p14="http://schemas.microsoft.com/office/powerpoint/2010/main" val="294717610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730827"/>
          </a:xfrm>
        </p:spPr>
        <p:txBody>
          <a:bodyPr>
            <a:normAutofit/>
          </a:bodyPr>
          <a:lstStyle/>
          <a:p>
            <a:pPr algn="ctr"/>
            <a:r>
              <a:rPr lang="es-MX" sz="2000" dirty="0" smtClean="0">
                <a:latin typeface="Century Gothic" panose="020B0502020202020204" pitchFamily="34" charset="0"/>
              </a:rPr>
              <a:t>Referencias de Imágenes</a:t>
            </a:r>
            <a:endParaRPr lang="es-MX" sz="2000" dirty="0">
              <a:latin typeface="Century Gothic" panose="020B0502020202020204" pitchFamily="34" charset="0"/>
            </a:endParaRPr>
          </a:p>
        </p:txBody>
      </p:sp>
      <p:sp>
        <p:nvSpPr>
          <p:cNvPr id="3" name="Marcador de contenido 2"/>
          <p:cNvSpPr>
            <a:spLocks noGrp="1"/>
          </p:cNvSpPr>
          <p:nvPr>
            <p:ph idx="1"/>
          </p:nvPr>
        </p:nvSpPr>
        <p:spPr>
          <a:xfrm>
            <a:off x="677334" y="1236519"/>
            <a:ext cx="8596668" cy="4734624"/>
          </a:xfrm>
        </p:spPr>
        <p:txBody>
          <a:bodyPr>
            <a:normAutofit fontScale="92500"/>
          </a:bodyPr>
          <a:lstStyle/>
          <a:p>
            <a:pPr marL="0" indent="0" algn="just">
              <a:buNone/>
            </a:pPr>
            <a:r>
              <a:rPr lang="es-MX" sz="900" dirty="0" smtClean="0"/>
              <a:t>https</a:t>
            </a:r>
            <a:r>
              <a:rPr lang="es-MX" sz="900" dirty="0"/>
              <a:t>://www.google.com.mx/search?q=psicolog%C3%ADa&amp;espv=2&amp;biw=969&amp;bih=751&amp;source=lnms&amp;tbm=isch&amp;sa=X&amp;ei=0ikiVMWEC4qYyAS-3YKICg&amp;ved=0CAYQ_AUoAQ#facrc=_&amp;imgdii=_&amp;</a:t>
            </a:r>
            <a:r>
              <a:rPr lang="es-MX" sz="900" dirty="0" smtClean="0"/>
              <a:t>imgrc=LV7JIW5-YlXpVM%253A%3BMYe1eZ_iHysFNM%3Bhttp%253A%252F%252Fpsicologiayautoayuda.com%252Fwp-content%252Fuploads%252F2012%252F02%252Fclasificaciones-de-la-Psicolog%2525C3%2525ADa.jpg%3Bhttp%253A%252F%252Fpsicologiayautoayuda.com%252Fcuriosidades-psicologia%252Fclasificaciones-de-la-psicologia%252F%3B300%3B277 </a:t>
            </a:r>
          </a:p>
          <a:p>
            <a:pPr marL="0" indent="0" algn="just">
              <a:buNone/>
            </a:pPr>
            <a:r>
              <a:rPr lang="es-MX" sz="900" dirty="0" smtClean="0"/>
              <a:t>https</a:t>
            </a:r>
            <a:r>
              <a:rPr lang="es-MX" sz="900" dirty="0"/>
              <a:t>://www.google.com.mx/search?q=psicolog%C3%ADa&amp;espv=2&amp;biw=969&amp;bih=751&amp;source=lnms&amp;tbm=isch&amp;sa=X&amp;ei=0ikiVMWEC4qYyAS-3YKICg&amp;ved=0CAYQ_AUoAQ#facrc=_&amp;imgdii=_&amp;</a:t>
            </a:r>
            <a:r>
              <a:rPr lang="es-MX" sz="900" dirty="0" smtClean="0"/>
              <a:t>imgrc=vEhsfBeumuRcfM%253A%3BiAsTioGAe0pgSM%3Bhttp%253A%252F%252Fwww.iseyp.com%252Fwp-content%252Fuploads%252F2010%252F12%252Fpsicologia_del_exito.jpg%3Bhttp%253A%252F%252Fwww.iseyp.com%252Fexito%252Fla-psicologia-del-exito%252F%3B300%3B316</a:t>
            </a:r>
          </a:p>
          <a:p>
            <a:pPr marL="0" indent="0" algn="just">
              <a:buNone/>
            </a:pPr>
            <a:r>
              <a:rPr lang="es-MX" sz="900" dirty="0" smtClean="0"/>
              <a:t>http</a:t>
            </a:r>
            <a:r>
              <a:rPr lang="es-MX" sz="900" dirty="0"/>
              <a:t>://gandia.nueva-acropolis.es/articulos-gandia/26024-el-perro-de-pavlov-y-el-reflejo-condicionado</a:t>
            </a:r>
            <a:endParaRPr lang="es-MX" sz="900" dirty="0" smtClean="0"/>
          </a:p>
          <a:p>
            <a:pPr marL="0" indent="0" algn="just">
              <a:buNone/>
            </a:pPr>
            <a:r>
              <a:rPr lang="es-MX" sz="900" dirty="0" smtClean="0"/>
              <a:t>http</a:t>
            </a:r>
            <a:r>
              <a:rPr lang="es-MX" sz="900" dirty="0"/>
              <a:t>://</a:t>
            </a:r>
            <a:r>
              <a:rPr lang="es-MX" sz="900" dirty="0" smtClean="0"/>
              <a:t>es.slideshare.net/silviastefanoff/teoras-del-aprendizaje-1</a:t>
            </a:r>
          </a:p>
          <a:p>
            <a:pPr marL="0" indent="0" algn="just">
              <a:buNone/>
            </a:pPr>
            <a:r>
              <a:rPr lang="es-MX" sz="900" dirty="0" smtClean="0"/>
              <a:t>https</a:t>
            </a:r>
            <a:r>
              <a:rPr lang="es-MX" sz="900" dirty="0"/>
              <a:t>://www.google.com.mx/search?q=psicoan%C3%A1lisis+sigmund+freud&amp;espv=2&amp;biw=969&amp;bih=751&amp;source=lnms&amp;tbm=isch&amp;sa=X&amp;ei=fDciVJWLEtKpyAT0w4GQAw&amp;ved=0CAYQ_AUoAQ#facrc=_&amp;imgdii=_&amp;</a:t>
            </a:r>
            <a:r>
              <a:rPr lang="es-MX" sz="900" dirty="0" smtClean="0"/>
              <a:t>imgrc=jznHY3R7IcEc4M%253A%3Bl9MDpiHiLkua3M%3Bhttp%253A%252F%252Fwww.reversa.mx%252Fwp-content%252Fuploads%252F2014%252F09%252FFreud21.jpg%3Bhttp%253A%252F%252Fwww.reversa.mx%252Fwilliam-shakespeare-es-william-shakespeare%252F%3B450%3B641</a:t>
            </a:r>
          </a:p>
          <a:p>
            <a:pPr marL="0" indent="0" algn="just">
              <a:buNone/>
            </a:pPr>
            <a:r>
              <a:rPr lang="es-MX" sz="900" dirty="0" smtClean="0"/>
              <a:t>https</a:t>
            </a:r>
            <a:r>
              <a:rPr lang="es-MX" sz="900" dirty="0"/>
              <a:t>://www.google.com.mx/search?q=psicoan%C3%A1lisis+sigmund+freud&amp;espv=2&amp;biw=969&amp;bih=751&amp;source=lnms&amp;tbm=isch&amp;sa=X&amp;ei=fDciVJWLEtKpyAT0w4GQAw&amp;ved=0CAYQ_AUoAQ#facrc=_&amp;imgdii=e7lY2esc_s83sM%3A%3Btbmjpf1QQXKrPM%3Be7lY2esc_s83sM%3A&amp;imgrc=e7lY2esc_s83sM%253A%3BCOqX7ZgZCzMNLM%3Bhttp%253A%252F%252Fk39.kn3.net%252Ftaringa%252F4%252F9%252F1%252F6%252F0%252F7%252F3%252Fviejaslocas_acdc%252FB1F.jpg%253F3962%3Bhttp%253A%252F%252Fwww.taringa.net%252Fposts%252Fimagenes%252F16361921%252FFrases-ilustradas-de-Sigmund-Freud.html%3B1276%3B561</a:t>
            </a:r>
            <a:endParaRPr lang="es-MX" sz="900" dirty="0" smtClean="0"/>
          </a:p>
          <a:p>
            <a:pPr marL="0" indent="0" algn="just">
              <a:buNone/>
            </a:pPr>
            <a:r>
              <a:rPr lang="es-MX" sz="900" dirty="0"/>
              <a:t>https://www.google.com.mx/search?q=humanismo&amp;biw=1882&amp;bih=840&amp;source=lnms&amp;tbm=isch&amp;sa=X&amp;ei=9hAjVJ6xMOW48gHXvYGQDw&amp;sqi=2&amp;ved=0CAYQ_AUoAQ&amp;dpr=0.85#tbm=isch&amp;q=humanismo+maslow+y+carl+rogers&amp;facrc=_&amp;imgdii=_&amp;</a:t>
            </a:r>
            <a:r>
              <a:rPr lang="es-MX" sz="900" dirty="0" smtClean="0"/>
              <a:t>imgrc=Fz9H3mYiXotpSM%253A%3BrbdQf2WH5z5-cM%3Bhttp%253A%252F%252Fmedia-cache-ec0.pinimg.com%252F736x%252F0f%252Fd0%252Fba%252F0fd0baf9f7985481679433db2b3e5436.jpg%3Bhttp%253A%252F%252Fwww.pinterest.com%252Fpin%252F31525266113067060%252F%3B736%3B423</a:t>
            </a:r>
          </a:p>
          <a:p>
            <a:pPr marL="0" indent="0" algn="just">
              <a:buNone/>
            </a:pPr>
            <a:r>
              <a:rPr lang="es-MX" sz="900" dirty="0"/>
              <a:t>https://www.google.com.mx/search?q=humanismo&amp;biw=1882&amp;bih=840&amp;source=lnms&amp;tbm=isch&amp;sa=X&amp;ei=9hAjVJ6xMOW48gHXvYGQDw&amp;sqi=2&amp;ved=0CAYQ_AUoAQ&amp;dpr=0.85#tbm=isch&amp;q=humanismo+maslow+y+carl+rogers&amp;facrc=_&amp;imgdii=_&amp;imgrc=YB08RLZFi2NgfM%253A%3BWrfApg3p4-11FM%3Bhttp%253A%252F%252Fakifrases.com%252Ffrases-imagenes%252Ffrase-si-tu-unica-herramienta-es-un-martillo-tiendes-a-tratar-cada-problema-como-si-fuera-un-clavo-abraham-maslow-121470.jpg%3Bhttp%253A%252F%252Fhumanismonadiasandoval.blogspot.com%252F2014%252F06%252Fvideos-acerca-del-humanismo_6.html%3B850%3B400</a:t>
            </a:r>
            <a:endParaRPr lang="es-MX" sz="900" dirty="0" smtClean="0"/>
          </a:p>
          <a:p>
            <a:pPr marL="0" indent="0" algn="just">
              <a:buNone/>
            </a:pPr>
            <a:r>
              <a:rPr lang="es-MX" sz="900" dirty="0"/>
              <a:t>https://www.google.com.mx/search?q=humanismo&amp;biw=1882&amp;bih=840&amp;source=lnms&amp;tbm=isch&amp;sa=X&amp;ei=9hAjVJ6xMOW48gHXvYGQDw&amp;sqi=2&amp;ved=0CAYQ_AUoAQ&amp;dpr=0.85#tbm=isch&amp;q=Psicolog%C3%ADa+transpersonal&amp;facrc=_&amp;imgdii=_&amp;imgrc=kKdH4ZrRkFPcxM%253A%3Bn0mjXZDa00N-jM%3Bhttp%253A%252F%252Fimageshotfroges.blob.core.windows.net%252Fcompanies%252FEscuela-Hol%2525C3%2525ADstica-Transpersonal-Integrativa%252Fimages-pr%252FCurso-de-Psicolog%2525C3%2525ADa-Transpersonal-Integrativa-Asistencial-129558_image.jpg%3Bhttp%253A%252F%252Fwww.hotfrog.es%252FEmpresas%252FEscuela-Hol%2525C3%2525ADstica-Transpersonal-Integrativa%252FCurso-de-Psicolog%2525C3%2525ADa-Transpersonal-Integrativa-Asistencial-129558%3B220%3B220</a:t>
            </a:r>
          </a:p>
        </p:txBody>
      </p:sp>
    </p:spTree>
    <p:extLst>
      <p:ext uri="{BB962C8B-B14F-4D97-AF65-F5344CB8AC3E}">
        <p14:creationId xmlns:p14="http://schemas.microsoft.com/office/powerpoint/2010/main" val="105264322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605929"/>
            <a:ext cx="8596668" cy="5435434"/>
          </a:xfrm>
        </p:spPr>
        <p:txBody>
          <a:bodyPr>
            <a:normAutofit fontScale="92500" lnSpcReduction="20000"/>
          </a:bodyPr>
          <a:lstStyle/>
          <a:p>
            <a:pPr marL="0" indent="0">
              <a:buNone/>
            </a:pPr>
            <a:r>
              <a:rPr lang="es-MX" sz="800" dirty="0">
                <a:latin typeface="Century Gothic" panose="020B0502020202020204" pitchFamily="34" charset="0"/>
              </a:rPr>
              <a:t>https://www.google.com.mx/search?q=humanismo&amp;biw=1882&amp;bih=840&amp;source=lnms&amp;tbm=isch&amp;sa=X&amp;ei=9hAjVJ6xMOW48gHXvYGQDw&amp;sqi=2&amp;ved=0CAYQ_AUoAQ&amp;dpr=0.85#tbm=isch&amp;q=Psicolog%C3%ADa+transpersonal&amp;facrc=_&amp;</a:t>
            </a:r>
            <a:r>
              <a:rPr lang="es-MX" sz="800" dirty="0" smtClean="0">
                <a:latin typeface="Century Gothic" panose="020B0502020202020204" pitchFamily="34" charset="0"/>
              </a:rPr>
              <a:t>imgdii=gbgsQA3szMht3M%3A%3BCHU-3bPkpRIhXM%3BgbgsQA3szMht3M%3A&amp;imgrc=gbgsQA3szMht3M%253A%3BRyrYwdsAdTAw2M%3Bhttp%253A%252F%252Fwww.onirogenia.com%252Fwp-content%252Fuploads%252F2010%252F06%252Fbuda.jpg%3Bhttp%253A%252F%252Fwww.onirogenia.com%252Fpsicologias%252Fel-dualismo-en-psicologia-transpersonal%252F%3B400%3B341</a:t>
            </a:r>
          </a:p>
          <a:p>
            <a:pPr marL="0" indent="0">
              <a:buNone/>
            </a:pPr>
            <a:r>
              <a:rPr lang="es-MX" sz="800" dirty="0">
                <a:latin typeface="Century Gothic" panose="020B0502020202020204" pitchFamily="34" charset="0"/>
              </a:rPr>
              <a:t>https://www.google.com.mx/search?q=Stanislav+Grof&amp;hl=es&amp;rlz=1T4ADFA_esMX472MX477&amp;source=lnms&amp;tbm=isch&amp;sa=X&amp;ei=lxkjVJ3DFI6WyATUs4DoAQ&amp;ved=0CAkQ_AUoAg&amp;biw=1882&amp;bih=840&amp;dpr=0.85#facrc=_&amp;imgdii=_&amp;</a:t>
            </a:r>
            <a:r>
              <a:rPr lang="es-MX" sz="800" dirty="0" smtClean="0">
                <a:latin typeface="Century Gothic" panose="020B0502020202020204" pitchFamily="34" charset="0"/>
              </a:rPr>
              <a:t>imgrc=vMDT8zTvC-BRPM%253A%3B4kw_0QF_lA9J7M%3Bhttp%253A%252F%252Fwww.drogen-info-berlin.de%252Fimages%252FGrof.jpg%3Bhttp%253A%252F%252Fwww.drogen-info-berlin.de%252Fhtm%252Fpsycholytische-therapie.html%3B177%3B217</a:t>
            </a:r>
          </a:p>
          <a:p>
            <a:pPr marL="0" indent="0">
              <a:buNone/>
            </a:pPr>
            <a:r>
              <a:rPr lang="es-MX" sz="800" dirty="0">
                <a:latin typeface="Century Gothic" panose="020B0502020202020204" pitchFamily="34" charset="0"/>
              </a:rPr>
              <a:t>https://www.google.com.mx/search?q=anthony+sutich&amp;sa=X&amp;hl=es&amp;rlz=1T4ADFA_esMX472MX477&amp;biw=1882&amp;bih=840&amp;tbm=isch&amp;tbo=u&amp;source=univ&amp;ei=ExsjVKHaIZKRyATq34HQAw&amp;ved=0CD4Q7Ak&amp;dpr=0.85#facrc=_&amp;imgdii=_&amp;imgrc=uMHAhh3bLvNKbM%253A%3Bj4j0r6_SLRf44M%3Bhttp%253A%252F%252Fwww.webislam.com%252Fmedia%252F2006%252F03%252F16186_kenwilber-2(1)_</a:t>
            </a:r>
            <a:r>
              <a:rPr lang="es-MX" sz="800" dirty="0" smtClean="0">
                <a:latin typeface="Century Gothic" panose="020B0502020202020204" pitchFamily="34" charset="0"/>
              </a:rPr>
              <a:t>big.jpg%3Bhttp%253A%252F%252Fwww.webislam.com%252Farticulos%252F27167-los_bodhisattvas_van_a_tener_que_ser_politicos.html%3B345%3B412</a:t>
            </a:r>
          </a:p>
          <a:p>
            <a:pPr marL="0" indent="0">
              <a:buNone/>
            </a:pPr>
            <a:r>
              <a:rPr lang="es-MX" sz="800" dirty="0">
                <a:latin typeface="Century Gothic" panose="020B0502020202020204" pitchFamily="34" charset="0"/>
              </a:rPr>
              <a:t>https://www.google.com.mx/search?q=psicolog%C3%ADa+transpersonal&amp;biw=1882&amp;bih=840&amp;tbm=isch&amp;tbo=u&amp;source=univ&amp;sa=X&amp;ei=wBwjVJ31FeW48gHXvYGQDw&amp;sqi=2&amp;ved=0CDYQsAQ&amp;dpr=0.85#facrc=_&amp;</a:t>
            </a:r>
            <a:r>
              <a:rPr lang="es-MX" sz="800" dirty="0" smtClean="0">
                <a:latin typeface="Century Gothic" panose="020B0502020202020204" pitchFamily="34" charset="0"/>
              </a:rPr>
              <a:t>imgdii=fP9w8XxXP-lOsM%3A%3BRIydpj1xvBhZQM%3BfP9w8XxXP-lOsM%3A&amp;imgrc=fP9w8XxXP-lOsM%253A%3BZLf6UiYCCw6y6M%3Bhttp%253A%252F%252Fpsicologia.laguia2000.com%252Fwp-content%252Fuploads%252F2011%252F01%252Fpsicologia-transpersonal-y-el-valor-de-lo-subjetivo.jpg%3Bhttp%253A%252F%252Fpsicologia.laguia2000.com%252Fpsicologia-transpersonal%252Fpsicologia-transpersonal-el-valor-de-la-subjetividad%3B255%3B289</a:t>
            </a:r>
          </a:p>
          <a:p>
            <a:pPr marL="0" indent="0">
              <a:buNone/>
            </a:pPr>
            <a:r>
              <a:rPr lang="es-MX" sz="800" dirty="0">
                <a:latin typeface="Century Gothic" panose="020B0502020202020204" pitchFamily="34" charset="0"/>
              </a:rPr>
              <a:t>https://www.google.com.mx/search?q=psicolog%C3%ADa+transpersonal&amp;biw=1882&amp;bih=840&amp;tbm=isch&amp;tbo=u&amp;source=univ&amp;sa=X&amp;ei=wBwjVJ31FeW48gHXvYGQDw&amp;sqi=2&amp;ved=0CDYQsAQ&amp;dpr=0.85#facrc=_&amp;imgdii=_&amp;</a:t>
            </a:r>
            <a:r>
              <a:rPr lang="es-MX" sz="800" dirty="0" smtClean="0">
                <a:latin typeface="Century Gothic" panose="020B0502020202020204" pitchFamily="34" charset="0"/>
              </a:rPr>
              <a:t>imgrc=nZ6RgZO9cSnviM%253A%3BIsIvUY6mUhbQIM%3Bhttp%253A%252F%252Fstatic.wixstatic.com%252Fmedia%252F633f30_b63f296220013a70e0ae6934ede26283.jpg_srz_319_239_85_22_0.50_1.20_0.00_jpg_srz%3Bhttp%253A%252F%252Fwww.caminoconciencia.org%252F%2523!actividades-camino-conciencia%252Fccap%3B300%3B300</a:t>
            </a:r>
          </a:p>
          <a:p>
            <a:pPr marL="0" indent="0">
              <a:buNone/>
            </a:pPr>
            <a:r>
              <a:rPr lang="es-MX" sz="800" dirty="0" smtClean="0">
                <a:latin typeface="Century Gothic" panose="020B0502020202020204" pitchFamily="34" charset="0"/>
                <a:hlinkClick r:id="rId2"/>
              </a:rPr>
              <a:t>http</a:t>
            </a:r>
            <a:r>
              <a:rPr lang="es-MX" sz="800" dirty="0">
                <a:latin typeface="Century Gothic" panose="020B0502020202020204" pitchFamily="34" charset="0"/>
                <a:hlinkClick r:id="rId2"/>
              </a:rPr>
              <a:t>://blogs.creamoselfuturo.com/industria-y-servicios/2010/03/04/la-sociabilidad-base-del-desarrollo-de-la-inteligencia-emocional</a:t>
            </a:r>
            <a:r>
              <a:rPr lang="es-MX" sz="800" dirty="0" smtClean="0">
                <a:latin typeface="Century Gothic" panose="020B0502020202020204" pitchFamily="34" charset="0"/>
                <a:hlinkClick r:id="rId2"/>
              </a:rPr>
              <a:t>/</a:t>
            </a:r>
            <a:endParaRPr lang="es-MX" sz="800" dirty="0" smtClean="0">
              <a:latin typeface="Century Gothic" panose="020B0502020202020204" pitchFamily="34" charset="0"/>
            </a:endParaRPr>
          </a:p>
          <a:p>
            <a:pPr marL="0" indent="0">
              <a:buNone/>
            </a:pPr>
            <a:r>
              <a:rPr lang="es-MX" sz="800" dirty="0">
                <a:latin typeface="Century Gothic" panose="020B0502020202020204" pitchFamily="34" charset="0"/>
                <a:hlinkClick r:id="rId3"/>
              </a:rPr>
              <a:t>http://</a:t>
            </a:r>
            <a:r>
              <a:rPr lang="es-MX" sz="800" dirty="0" smtClean="0">
                <a:latin typeface="Century Gothic" panose="020B0502020202020204" pitchFamily="34" charset="0"/>
                <a:hlinkClick r:id="rId3"/>
              </a:rPr>
              <a:t>bohemiandapples.blogspot.mx/2012/02/la-percepcion-y-la-atencion.html</a:t>
            </a:r>
            <a:endParaRPr lang="es-MX" sz="800" dirty="0" smtClean="0">
              <a:latin typeface="Century Gothic" panose="020B0502020202020204" pitchFamily="34" charset="0"/>
            </a:endParaRPr>
          </a:p>
          <a:p>
            <a:pPr marL="0" indent="0">
              <a:buNone/>
            </a:pPr>
            <a:r>
              <a:rPr lang="es-MX" sz="800" dirty="0">
                <a:latin typeface="Century Gothic" panose="020B0502020202020204" pitchFamily="34" charset="0"/>
              </a:rPr>
              <a:t>https://www.google.com.mx/search?q=sensaci%C3%B3n&amp;espv=2&amp;biw=1600&amp;bih=799&amp;source=lnms&amp;tbm=isch&amp;sa=X&amp;ei=k4UjVM-eDdLxgwTYzYDQAQ&amp;ved=0CAYQ_AUoAQ#facrc=_&amp;imgdii=_&amp;</a:t>
            </a:r>
            <a:r>
              <a:rPr lang="es-MX" sz="800" dirty="0" smtClean="0">
                <a:latin typeface="Century Gothic" panose="020B0502020202020204" pitchFamily="34" charset="0"/>
              </a:rPr>
              <a:t>imgrc=M3JfMtVNLsuWxM%253A%3BB1b6fHlzcoX33M%3Bhttp%253A%252F%252F2.bp.blogspot.com%252F-npPK51CGazU%252FT3Jxfdzz4hI%252FAAAAAAAAAJI%252FfomWtRYZRiA%252Fs1600%252F20081124140027-5-sentidos.jpg%3Bhttp%253A%252F%252Flapercepcionyelconductismoyalgomas.blogspot.com%252F2013%252F06%252Fla-sensacion.html%3B320%3B400</a:t>
            </a:r>
          </a:p>
          <a:p>
            <a:pPr marL="0" indent="0">
              <a:buNone/>
            </a:pPr>
            <a:r>
              <a:rPr lang="es-MX" sz="800" dirty="0">
                <a:latin typeface="Century Gothic" panose="020B0502020202020204" pitchFamily="34" charset="0"/>
              </a:rPr>
              <a:t>https://www.google.com.mx/search?q=sensaci%C3%B3n&amp;espv=2&amp;biw=1600&amp;bih=799&amp;source=lnms&amp;tbm=isch&amp;sa=X&amp;ei=k4UjVM-eDdLxgwTYzYDQAQ&amp;ved=0CAYQ_AUoAQ#facrc=_&amp;imgdii=_&amp;imgrc=rTVlSdBkMgcrHM%253A%3BJP6bVc9dQZkwbM%3Bhttp%253A%252F%252F3.bp.blogspot.com%252F-tm4OrZ5NggM%252FTtvzfFwdCII%252FAAAAAAAAAL8%252FwMEBlRE0mD4%252Fs1600%252Fjardin_de_sensaciones.jpg%3Bhttp%253A%252F%252Fdocenciasuperiojvcc.blogspot.com%252F2013%252F05%252Fmodulo-2-sensacion-y-percepcion-modulo.html%3B672%3B598</a:t>
            </a:r>
            <a:endParaRPr lang="es-MX" sz="800" dirty="0" smtClean="0">
              <a:latin typeface="Century Gothic" panose="020B0502020202020204" pitchFamily="34" charset="0"/>
            </a:endParaRPr>
          </a:p>
          <a:p>
            <a:pPr marL="0" indent="0">
              <a:buNone/>
            </a:pPr>
            <a:r>
              <a:rPr lang="es-MX" sz="800" dirty="0">
                <a:latin typeface="Century Gothic" panose="020B0502020202020204" pitchFamily="34" charset="0"/>
              </a:rPr>
              <a:t>https://www.google.com.mx/search?q=percepci%C3%B3n&amp;biw=1882&amp;bih=840&amp;source=lnms&amp;tbm=isch&amp;sa=X&amp;ei=8S8kVI0j4cHxAailgKAK&amp;sqi=2&amp;ved=0CAYQ_AUoAQ&amp;dpr=0.85#facrc=_&amp;imgdii=_&amp;</a:t>
            </a:r>
            <a:r>
              <a:rPr lang="es-MX" sz="800" dirty="0" smtClean="0">
                <a:latin typeface="Century Gothic" panose="020B0502020202020204" pitchFamily="34" charset="0"/>
              </a:rPr>
              <a:t>imgrc=aHSvVR1ztUNuEM%253A%3B-xyL5Kc_yeYfIM%3Bhttp%253A%252F%252Frocamh.files.wordpress.com%252F2011%252F02%252Fillusion_spinning.jpg%253Fw%253D300%2526h%253D293%3Bhttp%253A%252F%252Frocamh.wordpress.com%252F2011%252F02%252F09%252Fpercepcion-visual%252F%3B300%3B293</a:t>
            </a:r>
          </a:p>
          <a:p>
            <a:pPr marL="0" indent="0">
              <a:buNone/>
            </a:pPr>
            <a:r>
              <a:rPr lang="es-MX" sz="800" dirty="0">
                <a:latin typeface="Century Gothic" panose="020B0502020202020204" pitchFamily="34" charset="0"/>
              </a:rPr>
              <a:t>https://www.google.com.mx/search?q=percepci%C3%B3n&amp;biw=1882&amp;bih=840&amp;source=lnms&amp;tbm=isch&amp;sa=X&amp;ei=8S8kVI0j4cHxAailgKAK&amp;sqi=2&amp;ved=0CAYQ_AUoAQ&amp;dpr=0.85#facrc=_&amp;</a:t>
            </a:r>
            <a:r>
              <a:rPr lang="es-MX" sz="800" dirty="0" smtClean="0">
                <a:latin typeface="Century Gothic" panose="020B0502020202020204" pitchFamily="34" charset="0"/>
              </a:rPr>
              <a:t>imgdii=aHSvVR1ztUNuEM%3A%3BUfYVsaSo_noflM%3BaHSvVR1ztUNuEM%3A&amp;imgrc=aHSvVR1ztUNuEM%253A%3B-xyL5Kc_yeYfIM%3Bhttp%253A%252F%252Frocamh.files.wordpress.com%252F2011%252F02%252Fillusion_spinning.jpg%253Fw%253D300%2526h%253D293%3Bhttp%253A%252F%252Frocamh.wordpress.com%252F2011%252F02%252F09%252Fpercepcion-visual%252F%3B300%3B293</a:t>
            </a:r>
          </a:p>
          <a:p>
            <a:pPr marL="0" indent="0">
              <a:buNone/>
            </a:pPr>
            <a:r>
              <a:rPr lang="es-MX" sz="800" dirty="0">
                <a:latin typeface="Century Gothic" panose="020B0502020202020204" pitchFamily="34" charset="0"/>
              </a:rPr>
              <a:t>https://www.google.com.mx/search?q=est%C3%ADmulo&amp;espv=2&amp;biw=1600&amp;bih=799&amp;source=lnms&amp;tbm=isch&amp;sa=X&amp;ei=psckVM7BM4eeyQSak4HADg&amp;ved=0CAYQ_AUoAQ#facrc=_&amp;imgdii=_&amp;imgrc=AazKqjmJh3t09M%253A%3B4ThjNIHVqCyq9M%3Bhttp%253A%252F%252F3.bp.blogspot.com%252F-MpvxxctXinI%252FTlGAaHaT94I%252FAAAAAAAAAR0%252Fm2oZVepPgLE%252Fs1600%252Ffinal.jpg%3Bhttp%253A%252F%252Fbiologiabi.blogspot.com%252F2011%252F08%252F49-estimulo-y-respuesta.html%3B568%3B303</a:t>
            </a:r>
            <a:endParaRPr lang="es-MX" sz="800" dirty="0" smtClean="0">
              <a:latin typeface="Century Gothic" panose="020B0502020202020204" pitchFamily="34" charset="0"/>
            </a:endParaRPr>
          </a:p>
          <a:p>
            <a:pPr marL="0" indent="0">
              <a:buNone/>
            </a:pPr>
            <a:r>
              <a:rPr lang="es-MX" sz="800" dirty="0">
                <a:latin typeface="Century Gothic" panose="020B0502020202020204" pitchFamily="34" charset="0"/>
                <a:hlinkClick r:id="rId4"/>
              </a:rPr>
              <a:t>http://noticiasdelaciencia.com/not/9106/nuestro-cerebro-ve-cosas-de-las-que-no-somos-conscientes</a:t>
            </a:r>
            <a:r>
              <a:rPr lang="es-MX" sz="800" dirty="0" smtClean="0">
                <a:latin typeface="Century Gothic" panose="020B0502020202020204" pitchFamily="34" charset="0"/>
                <a:hlinkClick r:id="rId4"/>
              </a:rPr>
              <a:t>/</a:t>
            </a:r>
            <a:endParaRPr lang="es-MX" sz="800" dirty="0" smtClean="0">
              <a:latin typeface="Century Gothic" panose="020B0502020202020204" pitchFamily="34" charset="0"/>
            </a:endParaRPr>
          </a:p>
          <a:p>
            <a:pPr marL="0" indent="0">
              <a:buNone/>
            </a:pPr>
            <a:r>
              <a:rPr lang="es-MX" sz="800" dirty="0">
                <a:latin typeface="Century Gothic" panose="020B0502020202020204" pitchFamily="34" charset="0"/>
                <a:hlinkClick r:id="rId5"/>
              </a:rPr>
              <a:t>http://www.jesusguerrero.com/2012/11/como-recordar-una-contrasena-o-password</a:t>
            </a:r>
            <a:r>
              <a:rPr lang="es-MX" sz="800" dirty="0" smtClean="0">
                <a:latin typeface="Century Gothic" panose="020B0502020202020204" pitchFamily="34" charset="0"/>
                <a:hlinkClick r:id="rId5"/>
              </a:rPr>
              <a:t>/</a:t>
            </a:r>
            <a:endParaRPr lang="es-MX" sz="800" dirty="0" smtClean="0">
              <a:latin typeface="Century Gothic" panose="020B0502020202020204" pitchFamily="34" charset="0"/>
            </a:endParaRPr>
          </a:p>
          <a:p>
            <a:pPr marL="0" indent="0">
              <a:buNone/>
            </a:pPr>
            <a:endParaRPr lang="es-MX" sz="800" dirty="0" smtClean="0">
              <a:latin typeface="Century Gothic" panose="020B0502020202020204" pitchFamily="34" charset="0"/>
            </a:endParaRPr>
          </a:p>
          <a:p>
            <a:pPr marL="0" indent="0">
              <a:buNone/>
            </a:pPr>
            <a:endParaRPr lang="es-MX" sz="800" dirty="0">
              <a:latin typeface="Century Gothic" panose="020B0502020202020204" pitchFamily="34" charset="0"/>
            </a:endParaRPr>
          </a:p>
        </p:txBody>
      </p:sp>
    </p:spTree>
    <p:extLst>
      <p:ext uri="{BB962C8B-B14F-4D97-AF65-F5344CB8AC3E}">
        <p14:creationId xmlns:p14="http://schemas.microsoft.com/office/powerpoint/2010/main" val="308238432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396607"/>
            <a:ext cx="8596668" cy="5644755"/>
          </a:xfrm>
        </p:spPr>
        <p:txBody>
          <a:bodyPr>
            <a:normAutofit/>
          </a:bodyPr>
          <a:lstStyle/>
          <a:p>
            <a:pPr marL="0" indent="0">
              <a:buNone/>
            </a:pPr>
            <a:r>
              <a:rPr lang="es-MX" sz="800" dirty="0">
                <a:latin typeface="Century Gothic" panose="020B0502020202020204" pitchFamily="34" charset="0"/>
              </a:rPr>
              <a:t>https://www.google.com.mx/search?q=percepci%C3%B3n&amp;biw=1882&amp;bih=840&amp;source=lnms&amp;tbm=isch&amp;sa=X&amp;ei=8S8kVI0j4cHxAailgKAK&amp;sqi=2&amp;ved=0CAYQ_AUoAQ&amp;dpr=0.85#tbm=isch&amp;q=percepci%C3%B3n&amp;facrc=_&amp;</a:t>
            </a:r>
            <a:r>
              <a:rPr lang="es-MX" sz="800" dirty="0" smtClean="0">
                <a:latin typeface="Century Gothic" panose="020B0502020202020204" pitchFamily="34" charset="0"/>
              </a:rPr>
              <a:t>imgdii=E36ubevWeO4vKM%3A%3B2EqIrI9dqb53BM%3BE36ubevWeO4vKM%3A&amp;imgrc=E36ubevWeO4vKM%253A%3B5Gf_xMPTIwD6cM%3Bhttp%253A%252F%252F4.bp.blogspot.com%252F-4J2pCVaZdBY%252FUJmCsvuOD3I%252FAAAAAAAAADk%252F0Bn7LVqy7Fc%252Fs1600%252Fpercepcion.jpg%3Bhttp%253A%252F%252Fhistoriaaguasdelacanada.blogspot.com%252F2012%252F11%252Fpercepcion_7557.html%3B174%3B261</a:t>
            </a:r>
            <a:endParaRPr lang="es-MX" sz="800" dirty="0">
              <a:latin typeface="Century Gothic" panose="020B0502020202020204" pitchFamily="34" charset="0"/>
            </a:endParaRPr>
          </a:p>
          <a:p>
            <a:pPr marL="0" indent="0">
              <a:buNone/>
            </a:pPr>
            <a:r>
              <a:rPr lang="es-MX" sz="800" dirty="0">
                <a:latin typeface="Century Gothic" panose="020B0502020202020204" pitchFamily="34" charset="0"/>
              </a:rPr>
              <a:t>https://www.google.com.mx/search?q=percepci%C3%B3n&amp;biw=1882&amp;bih=840&amp;source=lnms&amp;tbm=isch&amp;sa=X&amp;ei=8S8kVI0j4cHxAailgKAK&amp;sqi=2&amp;ved=0CAYQ_AUoAQ&amp;dpr=0.85#tbm=isch&amp;q=percepci%C3%B3n&amp;facrc=_&amp;imgdii=_&amp;imgrc=l3BUN1raCZ-RAM%253A%3Bv-Xbftzp1NVtpM%3Bhttp%253A%252F%252Fwww.xn--imagenydiseo-khb.es%252Ffotografia%252Fimagenes%252Fpercepcion-gestaltica.jpg%3Bhttp%253A%252F%252Fwww.xn--</a:t>
            </a:r>
            <a:r>
              <a:rPr lang="es-MX" sz="800" dirty="0" smtClean="0">
                <a:latin typeface="Century Gothic" panose="020B0502020202020204" pitchFamily="34" charset="0"/>
              </a:rPr>
              <a:t>imagenydiseo-khb.es%252Ffotografia%252Fpercepcion-gestaltica-en-fotografia-digital.html%3B500%3B333</a:t>
            </a:r>
          </a:p>
          <a:p>
            <a:pPr marL="0" indent="0">
              <a:buNone/>
            </a:pPr>
            <a:r>
              <a:rPr lang="es-MX" sz="800" dirty="0">
                <a:latin typeface="Century Gothic" panose="020B0502020202020204" pitchFamily="34" charset="0"/>
              </a:rPr>
              <a:t>https://www.google.com.mx/search?q=atenci%C3%B3n&amp;espv=2&amp;biw=1600&amp;bih=799&amp;source=lnms&amp;tbm=isch&amp;sa=X&amp;ei=J8wkVPH_JsmKyATirICgCg&amp;ved=0CAYQ_AUoAQ#tbm=isch&amp;q=poner%20atenci%C3%B3n&amp;revid=1955916935&amp;facrc=_&amp;imgdii=_&amp;</a:t>
            </a:r>
            <a:r>
              <a:rPr lang="es-MX" sz="800" dirty="0" smtClean="0">
                <a:latin typeface="Century Gothic" panose="020B0502020202020204" pitchFamily="34" charset="0"/>
              </a:rPr>
              <a:t>imgrc=yZe4h5_kLSzC2M%253A%3BsgmRWVKyhKH0QM%3Bhttp%253A%252F%252Fwww.memegenerator.es%252Fimagenes%252Fmemes%252F62%252F1274032.jpg%3Bhttp%253A%252F%252Fwww.memegenerator.es%252Fmeme%252F1274032%3B400%3B400</a:t>
            </a:r>
          </a:p>
          <a:p>
            <a:pPr marL="0" indent="0">
              <a:buNone/>
            </a:pPr>
            <a:r>
              <a:rPr lang="es-MX" sz="800" dirty="0">
                <a:latin typeface="Century Gothic" panose="020B0502020202020204" pitchFamily="34" charset="0"/>
                <a:hlinkClick r:id="rId2"/>
              </a:rPr>
              <a:t>http://</a:t>
            </a:r>
            <a:r>
              <a:rPr lang="es-MX" sz="800" dirty="0" smtClean="0">
                <a:latin typeface="Century Gothic" panose="020B0502020202020204" pitchFamily="34" charset="0"/>
                <a:hlinkClick r:id="rId2"/>
              </a:rPr>
              <a:t>rocktranceandband.files.wordpress.com/2011/10/la-atencic3b3n.jpg</a:t>
            </a:r>
            <a:endParaRPr lang="es-MX" sz="800" dirty="0" smtClean="0">
              <a:latin typeface="Century Gothic" panose="020B0502020202020204" pitchFamily="34" charset="0"/>
            </a:endParaRPr>
          </a:p>
          <a:p>
            <a:pPr marL="0" indent="0">
              <a:buNone/>
            </a:pPr>
            <a:r>
              <a:rPr lang="es-MX" sz="800" dirty="0">
                <a:latin typeface="Century Gothic" panose="020B0502020202020204" pitchFamily="34" charset="0"/>
              </a:rPr>
              <a:t>https://www.google.com.mx/search?q=atenci%C3%B3n&amp;espv=2&amp;biw=1600&amp;bih=799&amp;source=lnms&amp;tbm=isch&amp;sa=X&amp;ei=J8wkVPH_JsmKyATirICgCg&amp;ved=0CAYQ_AUoAQ#tbm=isch&amp;q=motivaci%C3%B3n&amp;facrc=_&amp;imgdii=_&amp;</a:t>
            </a:r>
            <a:r>
              <a:rPr lang="es-MX" sz="800" dirty="0" smtClean="0">
                <a:latin typeface="Century Gothic" panose="020B0502020202020204" pitchFamily="34" charset="0"/>
              </a:rPr>
              <a:t>imgrc=bf5toZVWlsACyM%253A%3BM87y8F8Rww5cIM%3Bhttp%253A%252F%252Fdiferenciaentre.info%252Fwp-content%252Fuploads%252F2014%252F03%252Fmoticacion-intrinseca.gif%3Bhttp%253A%252F%252Fdiferenciaentre.info%252Fdiferencia-entre-motivacion-intrinseca-y-extrinseca%252F%3B400%3B300</a:t>
            </a:r>
          </a:p>
          <a:p>
            <a:pPr marL="0" indent="0">
              <a:buNone/>
            </a:pPr>
            <a:r>
              <a:rPr lang="es-MX" sz="800" dirty="0">
                <a:latin typeface="Century Gothic" panose="020B0502020202020204" pitchFamily="34" charset="0"/>
              </a:rPr>
              <a:t>https://www.google.com.mx/search?q=atenci%C3%B3n&amp;espv=2&amp;biw=1600&amp;bih=799&amp;source=lnms&amp;tbm=isch&amp;sa=X&amp;ei=J8wkVPH_JsmKyATirICgCg&amp;ved=0CAYQ_AUoAQ#tbm=isch&amp;q=motivaci%C3%B3n&amp;facrc=_&amp;</a:t>
            </a:r>
            <a:r>
              <a:rPr lang="es-MX" sz="800" dirty="0" smtClean="0">
                <a:latin typeface="Century Gothic" panose="020B0502020202020204" pitchFamily="34" charset="0"/>
              </a:rPr>
              <a:t>imgdii=9wtSq5w50W_p9M%3A%3BN3ko9sORD6XSuM%3B9wtSq5w50W_p9M%3A&amp;imgrc=9wtSq5w50W_p9M%253A%3BM87y8F8Rww5cIM%3Bhttp%253A%252F%252Fdiferenciaentre.info%252Fwp-content%252Fuploads%252F2014%252F03%252Fmotivacion-extrinseca.png%3Bhttp%253A%252F%252Fdiferenciaentre.info%252Fdiferencia-entre-motivacion-intrinseca-y-extrinseca%252F%3B717%3B725</a:t>
            </a:r>
          </a:p>
          <a:p>
            <a:pPr marL="0" indent="0">
              <a:buNone/>
            </a:pPr>
            <a:r>
              <a:rPr lang="es-MX" sz="800" dirty="0">
                <a:latin typeface="Century Gothic" panose="020B0502020202020204" pitchFamily="34" charset="0"/>
              </a:rPr>
              <a:t>https://www.google.com.mx/search?q=atenci%C3%B3n&amp;espv=2&amp;biw=1600&amp;bih=799&amp;source=lnms&amp;tbm=isch&amp;sa=X&amp;ei=J8wkVPH_JsmKyATirICgCg&amp;ved=0CAYQ_AUoAQ#tbm=isch&amp;q=motivaci%C3%B3n&amp;facrc=_&amp;imgdii=_&amp;</a:t>
            </a:r>
            <a:r>
              <a:rPr lang="es-MX" sz="800" dirty="0" smtClean="0">
                <a:latin typeface="Century Gothic" panose="020B0502020202020204" pitchFamily="34" charset="0"/>
              </a:rPr>
              <a:t>imgrc=QBy9C8u3mymsiM%253A%3BvzeTSgxdubmYmM%3Bhttp%253A%252F%252F3.bp.blogspot.com%252F-DsYJgBmJB2A%252FT44n5S9dN8I%252FAAAAAAAAABQ%252FXFgteyPnDHA%252Fs1600%252Fmotivacion2.png%3Bhttp%253A%252F%252Fmotivacionmotivadores.blogspot.com%252F2012%252F04%252Fblog-post_5868.html%3B400%3B400</a:t>
            </a:r>
          </a:p>
          <a:p>
            <a:pPr marL="0" indent="0">
              <a:buNone/>
            </a:pPr>
            <a:r>
              <a:rPr lang="es-MX" sz="800" dirty="0">
                <a:latin typeface="Century Gothic" panose="020B0502020202020204" pitchFamily="34" charset="0"/>
              </a:rPr>
              <a:t>https://www.google.com.mx/search?q=atenci%C3%B3n&amp;espv=2&amp;biw=1600&amp;bih=799&amp;source=lnms&amp;tbm=isch&amp;sa=X&amp;ei=J8wkVPH_JsmKyATirICgCg&amp;ved=0CAYQ_AUoAQ#tbm=isch&amp;q=motivaci%C3%B3n&amp;facrc=_&amp;imgdii=_&amp;imgrc=EDIysD_6AHocAM%253A%3BzAwkxTSnL5zy8M%3Bhttp%253A%252F%252Fwww.consejosgratis.es%252Fwp-content%252Fuploads%252Fcache%252F44597_BnHover.jpg%3Bhttp%253A%252F%252Fwww.consejosgratis.es%252Ftag%252Fsaludos-de-motivacion%252F%3B600%3B399</a:t>
            </a:r>
            <a:endParaRPr lang="es-MX" sz="800" dirty="0" smtClean="0">
              <a:latin typeface="Century Gothic" panose="020B0502020202020204" pitchFamily="34" charset="0"/>
            </a:endParaRPr>
          </a:p>
          <a:p>
            <a:pPr marL="0" indent="0">
              <a:buNone/>
            </a:pPr>
            <a:r>
              <a:rPr lang="es-MX" sz="800" dirty="0">
                <a:latin typeface="Century Gothic" panose="020B0502020202020204" pitchFamily="34" charset="0"/>
              </a:rPr>
              <a:t>https://www.google.com.mx/search?q=atenci%C3%B3n&amp;espv=2&amp;biw=1600&amp;bih=799&amp;source=lnms&amp;tbm=isch&amp;sa=X&amp;ei=J8wkVPH_JsmKyATirICgCg&amp;ved=0CAYQ_AUoAQ#tbm=isch&amp;q=motivos+biol%C3%B3gicos%2C+hambre&amp;facrc=_&amp;</a:t>
            </a:r>
            <a:r>
              <a:rPr lang="es-MX" sz="800" dirty="0" smtClean="0">
                <a:latin typeface="Century Gothic" panose="020B0502020202020204" pitchFamily="34" charset="0"/>
              </a:rPr>
              <a:t>imgdii=NRO2stinPztlPM%3A%3BuviM_uORN5DjBM%3BNRO2stinPztlPM%3A&amp;imgrc=NRO2stinPztlPM%253A%3BQB-zkEN5QVzwqM%3Bhttp%253A%252F%252Fcdn21.informe21.com%252Fcdn%252Ffarfuture%252Fnn7eslNjDJPggLN8yMlOosV06V4BG43pwzpxGrT8rrM%252Fmtime%253A1361577063%252Fsites%252Fdefault%252Ffiles%252Fimagecache%252F600x400%252Fimages%252Ffood-sandwich.jpg%3Bhttp%253A%252F%252Fpsicofisiologhia.blogspot.com%252F2014%252F05%252Fmotivos-primarios-hambre.html%3B600%3B400</a:t>
            </a:r>
          </a:p>
          <a:p>
            <a:pPr marL="0" indent="0">
              <a:buNone/>
            </a:pPr>
            <a:r>
              <a:rPr lang="es-MX" sz="800" dirty="0">
                <a:latin typeface="Century Gothic" panose="020B0502020202020204" pitchFamily="34" charset="0"/>
                <a:hlinkClick r:id="rId3"/>
              </a:rPr>
              <a:t>http://www.frankclavijo.com/el-control-de-nuestras-emociones</a:t>
            </a:r>
            <a:r>
              <a:rPr lang="es-MX" sz="800" dirty="0" smtClean="0">
                <a:latin typeface="Century Gothic" panose="020B0502020202020204" pitchFamily="34" charset="0"/>
                <a:hlinkClick r:id="rId3"/>
              </a:rPr>
              <a:t>/</a:t>
            </a:r>
            <a:endParaRPr lang="es-MX" sz="800" dirty="0" smtClean="0">
              <a:latin typeface="Century Gothic" panose="020B0502020202020204" pitchFamily="34" charset="0"/>
            </a:endParaRPr>
          </a:p>
          <a:p>
            <a:pPr marL="0" indent="0">
              <a:buNone/>
            </a:pPr>
            <a:endParaRPr lang="es-MX" sz="800" dirty="0" smtClean="0">
              <a:latin typeface="Century Gothic" panose="020B0502020202020204" pitchFamily="34" charset="0"/>
            </a:endParaRPr>
          </a:p>
          <a:p>
            <a:pPr marL="0" indent="0">
              <a:buNone/>
            </a:pPr>
            <a:endParaRPr lang="es-MX" sz="800" dirty="0">
              <a:latin typeface="Century Gothic" panose="020B0502020202020204" pitchFamily="34" charset="0"/>
            </a:endParaRPr>
          </a:p>
        </p:txBody>
      </p:sp>
    </p:spTree>
    <p:extLst>
      <p:ext uri="{BB962C8B-B14F-4D97-AF65-F5344CB8AC3E}">
        <p14:creationId xmlns:p14="http://schemas.microsoft.com/office/powerpoint/2010/main" val="250145035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540327"/>
            <a:ext cx="8596668" cy="5501035"/>
          </a:xfrm>
        </p:spPr>
        <p:txBody>
          <a:bodyPr>
            <a:normAutofit lnSpcReduction="10000"/>
          </a:bodyPr>
          <a:lstStyle/>
          <a:p>
            <a:pPr marL="0" indent="0">
              <a:buNone/>
            </a:pPr>
            <a:r>
              <a:rPr lang="es-MX" sz="800" dirty="0">
                <a:latin typeface="Century Gothic" panose="020B0502020202020204" pitchFamily="34" charset="0"/>
              </a:rPr>
              <a:t>https://www.google.com.mx/search?q=atenci%C3%B3n&amp;espv=2&amp;biw=1600&amp;bih=799&amp;source=lnms&amp;tbm=isch&amp;sa=X&amp;ei=J8wkVPH_JsmKyATirICgCg&amp;ved=0CAYQ_AUoAQ#tbm=isch&amp;q=emociones&amp;facrc=_&amp;imgdii=_&amp;</a:t>
            </a:r>
            <a:r>
              <a:rPr lang="es-MX" sz="800" dirty="0" smtClean="0">
                <a:latin typeface="Century Gothic" panose="020B0502020202020204" pitchFamily="34" charset="0"/>
              </a:rPr>
              <a:t>imgrc=rjhPmmlFnqgXTM%253A%3B6HSjmr12io59FM%3Bhttp%253A%252F%252Fapi.ning.com%252Ffiles%252FDGhaQe0o0DT0kHRe8WjB*FA8Wf0kZD0kPqglr0cD7HUQRXKutVh7U-QPnb0NeMfvRrsCEDxghLJqaAGjXdbKqwZ0fjEqWWKD%252F352_1emocionalestadoanimo.jpeg%3Bhttp%253A%252F%252Finternetaula.ning.com%252Fprofiles%252Fblogs%252Fcreado-el-primer-mapa-corporal-de-las-emociones%3B339%3B400</a:t>
            </a:r>
          </a:p>
          <a:p>
            <a:pPr marL="0" indent="0">
              <a:buNone/>
            </a:pPr>
            <a:r>
              <a:rPr lang="es-MX" sz="800" dirty="0">
                <a:latin typeface="Century Gothic" panose="020B0502020202020204" pitchFamily="34" charset="0"/>
              </a:rPr>
              <a:t>https://www.google.com.mx/search?q=psicolog%C3%ADa+transpersonal&amp;biw=969&amp;bih=751&amp;source=lnms&amp;tbm=isch&amp;sa=X&amp;ei=9ScmVMH0AeXy8QGpzoDYCA&amp;sqi=2&amp;ved=0CAYQ_AUoAQ#facrc=_&amp;imgdii=_&amp;imgrc=76LzJtPLtK964M%253A%3Baut2Ew_41_bF9M%3Bhttps%253A%252F%252Flh5.googleusercontent.com%252F-yX-J3SkAcJI%252FTYEAJYT6d8I%252FAAAAAAAAE0s%252FiNh8h1H6jIk%252Fs1600%252Fpsicologia%252Btranspersonal.jpg%3Bhttp%253A%252F%252Fesmok.blogspot.com%252F2011%252F03%252Fpsicologia-transpersonal-y-sus-aportes.html%3B192%3B263</a:t>
            </a:r>
            <a:endParaRPr lang="es-MX" sz="800" dirty="0" smtClean="0">
              <a:latin typeface="Century Gothic" panose="020B0502020202020204" pitchFamily="34" charset="0"/>
            </a:endParaRPr>
          </a:p>
          <a:p>
            <a:pPr marL="0" indent="0">
              <a:buNone/>
            </a:pPr>
            <a:r>
              <a:rPr lang="es-MX" sz="800" dirty="0">
                <a:latin typeface="Century Gothic" panose="020B0502020202020204" pitchFamily="34" charset="0"/>
              </a:rPr>
              <a:t>https://www.google.com.mx/search?q=emoci%C3%B3n,+bases+neurol%C3%B3gicas&amp;biw=969&amp;bih=751&amp;source=lnms&amp;tbm=isch&amp;sa=X&amp;ei=cCgmVITIJdKVyATv6ILQCg&amp;ved=0CAYQ_AUoAQ#facrc=_&amp;imgdii=_&amp;</a:t>
            </a:r>
            <a:r>
              <a:rPr lang="es-MX" sz="800" dirty="0" smtClean="0">
                <a:latin typeface="Century Gothic" panose="020B0502020202020204" pitchFamily="34" charset="0"/>
              </a:rPr>
              <a:t>imgrc=J0tuC_n7VK_lFM%253A%3B-La69Qq8dt4_IM%3Bhttp%253A%252F%252Fcambioyconsciencia.files.wordpress.com%252F2010%252F08%252Fsistemalimbico.gif%3Bhttp%253A%252F%252Fcambioyconsciencia.wordpress.com%252F2010%252F08%252F18%252Fneurofisiologia-de-las-emociones%252F%3B610%3B425</a:t>
            </a:r>
          </a:p>
          <a:p>
            <a:pPr marL="0" indent="0">
              <a:buNone/>
            </a:pPr>
            <a:r>
              <a:rPr lang="es-MX" sz="800" dirty="0">
                <a:latin typeface="Century Gothic" panose="020B0502020202020204" pitchFamily="34" charset="0"/>
              </a:rPr>
              <a:t>https://www.google.com.mx/search?q=atenci%C3%B3n&amp;espv=2&amp;biw=1600&amp;bih=799&amp;source=lnms&amp;tbm=isch&amp;sa=X&amp;ei=zdEmVPyVOIifyATT74H4Bw&amp;ved=0CAYQ_AUoAQ#facrc=_&amp;imgdii=_&amp;imgrc=EKWBZR0wctb_JM%253A%3Bl7BXga5OB89osM%3Bhttp%253A%252F%252Fcuidatusaludcondiane.com%252Fwordpress%252Fwp-content%252Fuploads%252F2010%252F10%252FTRASTORNO-POR-DEFICIT-DE-ATENCION1.jpg%3Bhttp%253A%252F%252Fcuidatusaludcondiane.com%252Ftrastorno-por-deficit-de-atencion-papel-de-la-dopamina%252F%3B235%3B262</a:t>
            </a:r>
            <a:endParaRPr lang="es-MX" sz="800" dirty="0" smtClean="0">
              <a:latin typeface="Century Gothic" panose="020B0502020202020204" pitchFamily="34" charset="0"/>
            </a:endParaRPr>
          </a:p>
          <a:p>
            <a:pPr marL="0" indent="0">
              <a:buNone/>
            </a:pPr>
            <a:r>
              <a:rPr lang="es-MX" sz="800" dirty="0">
                <a:latin typeface="Century Gothic" panose="020B0502020202020204" pitchFamily="34" charset="0"/>
              </a:rPr>
              <a:t>https://www.google.com.mx/search?q=aprendizaje&amp;espv=2&amp;biw=1600&amp;bih=799&amp;source=lnms&amp;tbm=isch&amp;sa=X&amp;ei=btImVK3uD9GuyASHwoH4DA&amp;ved=0CAYQ_AUoAQ#facrc=_&amp;imgdii=_&amp;</a:t>
            </a:r>
            <a:r>
              <a:rPr lang="es-MX" sz="800" dirty="0" smtClean="0">
                <a:latin typeface="Century Gothic" panose="020B0502020202020204" pitchFamily="34" charset="0"/>
              </a:rPr>
              <a:t>imgrc=xxmY0HepwCbpRM%253A%3Br4u4TNYprylvxM%3Bhttps%253A%252F%252Fsiscapem.files.wordpress.com%252F2013%252F06%252Faprendizaje.jpg%3Bhttps%253A%252F%252Fsiscapem.wordpress.com%252Ftag%252Faprendizaje-experiencial-integral%252F%3B614%3B327</a:t>
            </a:r>
          </a:p>
          <a:p>
            <a:pPr marL="0" indent="0">
              <a:buNone/>
            </a:pPr>
            <a:r>
              <a:rPr lang="es-MX" sz="800" dirty="0">
                <a:latin typeface="Century Gothic" panose="020B0502020202020204" pitchFamily="34" charset="0"/>
              </a:rPr>
              <a:t>http://valgamelosdioses.wordpress.com/category/inyouroom/page/15/</a:t>
            </a:r>
            <a:endParaRPr lang="es-MX" sz="800" dirty="0" smtClean="0">
              <a:latin typeface="Century Gothic" panose="020B0502020202020204" pitchFamily="34" charset="0"/>
            </a:endParaRPr>
          </a:p>
          <a:p>
            <a:pPr marL="0" indent="0">
              <a:buNone/>
            </a:pPr>
            <a:r>
              <a:rPr lang="es-MX" sz="800" dirty="0">
                <a:latin typeface="Century Gothic" panose="020B0502020202020204" pitchFamily="34" charset="0"/>
                <a:hlinkClick r:id="rId2"/>
              </a:rPr>
              <a:t>http://</a:t>
            </a:r>
            <a:r>
              <a:rPr lang="es-MX" sz="800" dirty="0" smtClean="0">
                <a:latin typeface="Century Gothic" panose="020B0502020202020204" pitchFamily="34" charset="0"/>
                <a:hlinkClick r:id="rId2"/>
              </a:rPr>
              <a:t>snc-tic2a.wikispaces.com/Arco+reflejo</a:t>
            </a:r>
            <a:endParaRPr lang="es-MX" sz="800" dirty="0" smtClean="0">
              <a:latin typeface="Century Gothic" panose="020B0502020202020204" pitchFamily="34" charset="0"/>
            </a:endParaRPr>
          </a:p>
          <a:p>
            <a:pPr marL="0" indent="0">
              <a:buNone/>
            </a:pPr>
            <a:r>
              <a:rPr lang="es-MX" sz="800" dirty="0">
                <a:latin typeface="Century Gothic" panose="020B0502020202020204" pitchFamily="34" charset="0"/>
              </a:rPr>
              <a:t>https://www.google.com.mx/search?q=condicionamiento+cl%C3%A1sico&amp;espv=2&amp;biw=1600&amp;bih=799&amp;tbm=isch&amp;tbo=u&amp;source=univ&amp;sa=X&amp;ei=0tMmVPqqFOiN8gH_s4EQ&amp;sqi=2&amp;ved=0CCEQsAQ#facrc=_&amp;imgdii=_&amp;</a:t>
            </a:r>
            <a:r>
              <a:rPr lang="es-MX" sz="800" dirty="0" smtClean="0">
                <a:latin typeface="Century Gothic" panose="020B0502020202020204" pitchFamily="34" charset="0"/>
              </a:rPr>
              <a:t>imgrc=NkJdl8URUi796M%253A%3BqvNkgclj-sn82M%3Bhttp%253A%252F%252F1.bp.blogspot.com%252F-F8doI65DCb0%252FULYkNyPEbWI%252FAAAAAAAABBY%252F6RlZ0HxkiUY%252Fs1600%252Fcondicionamiento-clasico1.png%3Bhttp%253A%252F%252Fproyecto1600.blogspot.com%252F2012%252F11%252Fcondicionamiento-clasico-el-perro-de.html%3B893%3B550</a:t>
            </a:r>
          </a:p>
          <a:p>
            <a:pPr marL="0" indent="0">
              <a:buNone/>
            </a:pPr>
            <a:r>
              <a:rPr lang="es-MX" sz="800" dirty="0">
                <a:latin typeface="Century Gothic" panose="020B0502020202020204" pitchFamily="34" charset="0"/>
              </a:rPr>
              <a:t>https://www.google.com.mx/search?q=condicionamiento+cl%C3%A1sico&amp;espv=2&amp;biw=1600&amp;bih=799&amp;tbm=isch&amp;tbo=u&amp;source=univ&amp;sa=X&amp;ei=0tMmVPqqFOiN8gH_s4EQ&amp;sqi=2&amp;ved=0CCEQsAQ#facrc=_&amp;imgdii=_&amp;</a:t>
            </a:r>
            <a:r>
              <a:rPr lang="es-MX" sz="800" dirty="0" smtClean="0">
                <a:latin typeface="Century Gothic" panose="020B0502020202020204" pitchFamily="34" charset="0"/>
              </a:rPr>
              <a:t>imgrc=G8_QwJJC_mmmJM%253A%3B5FfmPxbAJXcw3M%3Bhttp%253A%252F%252Fimg.xatakaciencia.com%252F2012%252F11%252F650_1000_pavlov6.jpg%3Bhttp%253A%252F%252Fwww.xatakaciencia.com%252Fbiologia%252Fbases-biologicas-del-aprendizaje-y-la-individualidad-ii%3B444%3B271</a:t>
            </a:r>
          </a:p>
          <a:p>
            <a:pPr marL="0" indent="0">
              <a:buNone/>
            </a:pPr>
            <a:r>
              <a:rPr lang="es-MX" sz="800" dirty="0">
                <a:latin typeface="Century Gothic" panose="020B0502020202020204" pitchFamily="34" charset="0"/>
              </a:rPr>
              <a:t>https://www.google.com.mx/search?q=condicionamiento+cl%C3%A1sico&amp;espv=2&amp;biw=1600&amp;bih=799&amp;tbm=isch&amp;tbo=u&amp;source=univ&amp;sa=X&amp;ei=0tMmVPqqFOiN8gH_s4EQ&amp;sqi=2&amp;ved=0CCEQsAQ#facrc=_&amp;imgdii=JwFCEFlx4WLcAM%3A%3BC0Abz8kCv99nUM%3BJwFCEFlx4WLcAM%3A&amp;imgrc=JwFCEFlx4WLcAM%253A%3Br647__</a:t>
            </a:r>
            <a:r>
              <a:rPr lang="es-MX" sz="800" dirty="0" smtClean="0">
                <a:latin typeface="Century Gothic" panose="020B0502020202020204" pitchFamily="34" charset="0"/>
              </a:rPr>
              <a:t>RNlPX16M%3Bhttp%253A%252F%252F1.bp.blogspot.com%252F-uyxL3qq-whM%252FTs9Qr0b8sBI%252FAAAAAAAAAKc%252FpXv9E2RU-hQ%252Fs1600%252Fv1.png%3Bhttp%253A%252F%252Fpsicologiaclinicapp.blogspot.com%252F2011%252F11%252Fel-modelo-conductista.html%3B443%3B443</a:t>
            </a:r>
          </a:p>
          <a:p>
            <a:pPr marL="0" indent="0">
              <a:buNone/>
            </a:pPr>
            <a:r>
              <a:rPr lang="es-MX" sz="800" dirty="0">
                <a:latin typeface="Century Gothic" panose="020B0502020202020204" pitchFamily="34" charset="0"/>
              </a:rPr>
              <a:t>https://www.google.com.mx/search?q=condicionamiento+cl%C3%A1sico&amp;espv=2&amp;biw=1600&amp;bih=799&amp;tbm=isch&amp;tbo=u&amp;source=univ&amp;sa=X&amp;ei=0tMmVPqqFOiN8gH_s4EQ&amp;sqi=2&amp;ved=0CCEQsAQ#facrc=_&amp;imgdii=_&amp;imgrc=lAx_RR-EUxSm2M%253A%3BD5q4IBeTM4iSoM%3Bhttp%253A%252F%252Fhtml.rincondelvago.com%252F000621953.png%3Bhttp%253A%252F%252Fhtml.rincondelvago.com%252Fpsicologia-clinica_4.html%3B444%3B196</a:t>
            </a:r>
            <a:endParaRPr lang="es-MX" sz="800" dirty="0" smtClean="0">
              <a:latin typeface="Century Gothic" panose="020B0502020202020204" pitchFamily="34" charset="0"/>
            </a:endParaRPr>
          </a:p>
          <a:p>
            <a:pPr marL="0" indent="0">
              <a:buNone/>
            </a:pPr>
            <a:endParaRPr lang="es-MX" sz="800" dirty="0">
              <a:latin typeface="Century Gothic" panose="020B0502020202020204" pitchFamily="34" charset="0"/>
            </a:endParaRPr>
          </a:p>
        </p:txBody>
      </p:sp>
    </p:spTree>
    <p:extLst>
      <p:ext uri="{BB962C8B-B14F-4D97-AF65-F5344CB8AC3E}">
        <p14:creationId xmlns:p14="http://schemas.microsoft.com/office/powerpoint/2010/main" val="245089393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659219"/>
            <a:ext cx="8596668" cy="5382143"/>
          </a:xfrm>
        </p:spPr>
        <p:txBody>
          <a:bodyPr>
            <a:normAutofit fontScale="92500" lnSpcReduction="10000"/>
          </a:bodyPr>
          <a:lstStyle/>
          <a:p>
            <a:pPr marL="0" indent="0">
              <a:buNone/>
            </a:pPr>
            <a:r>
              <a:rPr lang="es-MX" sz="800" dirty="0"/>
              <a:t>https://www.google.com.mx/search?q=condicionamiento+cl%C3%A1sico&amp;espv=2&amp;biw=1600&amp;bih=799&amp;tbm=isch&amp;tbo=u&amp;source=univ&amp;sa=X&amp;ei=0tMmVPqqFOiN8gH_s4EQ&amp;sqi=2&amp;ved=0CCEQsAQ#facrc=_&amp;imgdii=_&amp;</a:t>
            </a:r>
            <a:r>
              <a:rPr lang="es-MX" sz="800" dirty="0" smtClean="0"/>
              <a:t>imgrc=Ta2X82BPQgv5GM%253A%3BgBLMRVeCdR1vyM%3Bhttp%253A%252F%252F3.bp.blogspot.com%252F_WqxFtvB6NQc%252FSwIOkw6LbEI%252FAAAAAAAAACM%252FrPUIp8mhpfw%252Fs1600%252Fcn%252Bt.jpg%3Bhttp%253A%252F%252Fnte-mendez.blogspot.com%252F2009%252F11%252Fen-el-siguiente-mapa-podemos-observar.html%3B928%3B446</a:t>
            </a:r>
          </a:p>
          <a:p>
            <a:pPr marL="0" indent="0">
              <a:buNone/>
            </a:pPr>
            <a:r>
              <a:rPr lang="es-MX" sz="800" dirty="0"/>
              <a:t>https://www.google.com.mx/search?q=condicionamiento+cl%C3%A1sico&amp;espv=2&amp;biw=1600&amp;bih=799&amp;tbm=isch&amp;tbo=u&amp;source=univ&amp;sa=X&amp;ei=0tMmVPqqFOiN8gH_s4EQ&amp;sqi=2&amp;ved=0CCEQsAQ#facrc=_&amp;imgdii=_&amp;</a:t>
            </a:r>
            <a:r>
              <a:rPr lang="es-MX" sz="800" dirty="0" smtClean="0"/>
              <a:t>imgrc=Pz50OijdPThf4M%253A%3BgBLMRVeCdR1vyM%3Bhttp%253A%252F%252F1.bp.blogspot.com%252F_WqxFtvB6NQc%252FSwIUvwDl99I%252FAAAAAAAAACc%252FFjvp3JLUnfE%252Fs1600%252FCN%252BC1.jpg%3Bhttp%253A%252F%252Fnte-mendez.blogspot.com%252F2009%252F11%252Fen-el-siguiente-mapa-podemos-observar.html%3B476%3B687</a:t>
            </a:r>
          </a:p>
          <a:p>
            <a:pPr marL="0" indent="0">
              <a:buNone/>
            </a:pPr>
            <a:r>
              <a:rPr lang="es-MX" sz="800" dirty="0">
                <a:hlinkClick r:id="rId2"/>
              </a:rPr>
              <a:t>http://</a:t>
            </a:r>
            <a:r>
              <a:rPr lang="es-MX" sz="800" dirty="0" smtClean="0">
                <a:hlinkClick r:id="rId2"/>
              </a:rPr>
              <a:t>www.taringa.net/posts/ciencia-educacion/14250668/Condicionamiento-clasico.html</a:t>
            </a:r>
            <a:endParaRPr lang="es-MX" sz="800" dirty="0" smtClean="0"/>
          </a:p>
          <a:p>
            <a:pPr marL="0" indent="0">
              <a:buNone/>
            </a:pPr>
            <a:r>
              <a:rPr lang="es-MX" sz="800" dirty="0">
                <a:hlinkClick r:id="rId3"/>
              </a:rPr>
              <a:t>http://proyectologopedia.blogspot.mx</a:t>
            </a:r>
            <a:r>
              <a:rPr lang="es-MX" sz="800" dirty="0" smtClean="0">
                <a:hlinkClick r:id="rId3"/>
              </a:rPr>
              <a:t>/</a:t>
            </a:r>
            <a:endParaRPr lang="es-MX" sz="800" dirty="0" smtClean="0"/>
          </a:p>
          <a:p>
            <a:pPr marL="0" indent="0">
              <a:buNone/>
            </a:pPr>
            <a:r>
              <a:rPr lang="es-MX" sz="800" dirty="0">
                <a:hlinkClick r:id="rId4"/>
              </a:rPr>
              <a:t>http://</a:t>
            </a:r>
            <a:r>
              <a:rPr lang="es-MX" sz="800" dirty="0" smtClean="0">
                <a:hlinkClick r:id="rId4"/>
              </a:rPr>
              <a:t>educacioninfantil2012.files.wordpress.com/2011/10/caja-problema.jpg</a:t>
            </a:r>
            <a:endParaRPr lang="es-MX" sz="800" dirty="0" smtClean="0"/>
          </a:p>
          <a:p>
            <a:pPr marL="0" indent="0">
              <a:buNone/>
            </a:pPr>
            <a:r>
              <a:rPr lang="es-MX" sz="800" dirty="0"/>
              <a:t>https://www.google.com.mx/search?q=condicionamiento+operante+gatos&amp;espv=2&amp;biw=1600&amp;bih=799&amp;source=lnms&amp;tbm=isch&amp;sa=X&amp;ei=B-YmVMu5LcqgyAS__YKwBw&amp;ved=0CAYQ_AUoAQ#tbm=isch&amp;q=condicionamiento+operante+ley+del+efecto&amp;facrc=_&amp;imgdii=_&amp;</a:t>
            </a:r>
            <a:r>
              <a:rPr lang="es-MX" sz="800" dirty="0" smtClean="0"/>
              <a:t>imgrc=VO2eHQWTu4p16M%253A%3BhVNvZyVWeqS0xM%3Bhttp%253A%252F%252Fimages.slideplayer.es%252F2%252F1035033%252Fslides%252Fslide_5.jpg%3Bhttp%253A%252F%252Fslideplayer.es%252Fslide%252F1035033%252F%3B1400%3B920</a:t>
            </a:r>
          </a:p>
          <a:p>
            <a:pPr marL="0" indent="0">
              <a:buNone/>
            </a:pPr>
            <a:r>
              <a:rPr lang="es-MX" sz="800" dirty="0"/>
              <a:t>http://www.google.com.mx/imgres?imgurl=&amp;</a:t>
            </a:r>
            <a:r>
              <a:rPr lang="es-MX" sz="800" dirty="0" smtClean="0"/>
              <a:t>imgrefurl=http%3A%2F%2Fpsicologi-a.blogspot.com%2F2012%2F11%2Funidad-ii-teorias-del-aprendizaje.html&amp;h=0&amp;w=0&amp;tbnid=hdl-WdUGPqkRLM&amp;zoom=1&amp;tbnh=159&amp;tbnw=318&amp;docid=lyVWkz57CMr2BM&amp;tbm=isch&amp;ei=6uYmVPagF6Pw8AHUkIH4Cg&amp;ved=0CBwQsCUoCA</a:t>
            </a:r>
          </a:p>
          <a:p>
            <a:pPr marL="0" indent="0">
              <a:buNone/>
            </a:pPr>
            <a:r>
              <a:rPr lang="es-MX" sz="800" dirty="0"/>
              <a:t>https://www.google.com.mx/search?q=refuerzos+primarios+y+secundarios&amp;espv=2&amp;biw=1600&amp;bih=799&amp;source=lnms&amp;tbm=isch&amp;sa=X&amp;ei=1ecmVJvHKdiBygTdwIGABA&amp;ved=0CAYQ_AUoAQ#tbm=isch&amp;q=refuerzos+primarios+y+secundarios+condicionamiento+operante&amp;facrc=_&amp;imgdii=_&amp;</a:t>
            </a:r>
            <a:r>
              <a:rPr lang="es-MX" sz="800" dirty="0" smtClean="0"/>
              <a:t>imgrc=iv1njsB8KcgFxM%253A%3BhdLkHIobeECSlM%3Bhttp%253A%252F%252Fimages.slideplayer.es%252F3%252F1045277%252Fslides%252Fslide_12.jpg%3Bhttp%253A%252F%252Fslideplayer.es%252Fslide%252F1045277%252F%3B960%3B720</a:t>
            </a:r>
          </a:p>
          <a:p>
            <a:pPr marL="0" indent="0">
              <a:buNone/>
            </a:pPr>
            <a:r>
              <a:rPr lang="es-MX" sz="800" dirty="0"/>
              <a:t>https://www.google.com.mx/search?q=condicionamiento+operante&amp;espv=2&amp;biw=1600&amp;bih=799&amp;tbm=isch&amp;tbo=u&amp;source=univ&amp;sa=X&amp;ei=WOomVKmZEOrE8gHh94CYCw&amp;sqi=2&amp;ved=0CCQQsAQ#facrc=_&amp;imgdii=_&amp;</a:t>
            </a:r>
            <a:r>
              <a:rPr lang="es-MX" sz="800" dirty="0" smtClean="0"/>
              <a:t>imgrc=wHhL5cQ5PXFz1M%253A%3BMOMm4H_9DX1lgM%3Bhttp%253A%252F%252F4.bp.blogspot.com%252F_tgNqeyf7814%252FTLDCPw8xPxI%252FAAAAAAAAAAM%252FYkwBcc-V34Q%252Fs1600%252Fcondicionemiento%252Boperante.gif%3Bhttp%253A%252F%252Faideaideconductismo.blogspot.com%252F2010%252F10%252Ftecnicas-de-condicionamien-operante.html%3B960%3B720</a:t>
            </a:r>
          </a:p>
          <a:p>
            <a:pPr marL="0" indent="0">
              <a:buNone/>
            </a:pPr>
            <a:r>
              <a:rPr lang="es-MX" sz="800" dirty="0"/>
              <a:t>https://www.google.com.mx/search?q=condicionamiento+operante+recompensa&amp;espv=2&amp;biw=1600&amp;bih=799&amp;source=lnms&amp;tbm=isch&amp;sa=X&amp;ei=9OomVOShNIyOyATFiYLQBQ&amp;ved=0CAYQ_AUoAQ#facrc=_&amp;imgdii=_&amp;</a:t>
            </a:r>
            <a:r>
              <a:rPr lang="es-MX" sz="800" dirty="0" smtClean="0"/>
              <a:t>imgrc=c1F98HLT-r6HzM%253A%3BTvgfM4tI0eQKZM%3Bhttp%253A%252F%252F4.bp.blogspot.com%252F-vzMez2ofDVI%252FUfr22jxN3CI%252FAAAAAAAAB1g%252FuFFd6A_rWLs%252Fs1600%252Fmatriz%252Brecompensas%252Bcondicionamiento%252Boperante.png%3Bhttp%253A%252F%252Felviejoclub.blogspot.com%252F2013%252F08%252Fmatriz-recompensas-condicionante.html%3B1270%3B766</a:t>
            </a:r>
          </a:p>
          <a:p>
            <a:pPr marL="0" indent="0">
              <a:buNone/>
            </a:pPr>
            <a:r>
              <a:rPr lang="es-MX" sz="800" dirty="0"/>
              <a:t>https://www.google.com.mx/search?q=refuerzo+negativo+y+castigo&amp;espv=2&amp;biw=1600&amp;bih=799&amp;source=lnms&amp;tbm=isch&amp;sa=X&amp;ei=T-smVKncIcuOyATs6YDYCw&amp;ved=0CAYQ_AUoAQ#facrc=_&amp;imgdii=_&amp;</a:t>
            </a:r>
            <a:r>
              <a:rPr lang="es-MX" sz="800" dirty="0" smtClean="0"/>
              <a:t>imgrc=aw_dlNkZuwPVgM%253A%3B9vzd2lPkTrc3dM%3Bhttps%253A%252F%252Fencrypted-tbn2.google.com%252Fimages%253Fq%253Dtbn%253AANd9GcSr5yiZLuSZ9-EzCD9uE5dcOsHsqlhphF3zJNtoqzM7Lv6ov9F2%3Bhttp%253A%252F%252Fmisionpadres.wordpress.com%252F2012%252F09%252F16%252Fde-que-cuando-hablamos-de-castigo%252F%3B275%3B183</a:t>
            </a:r>
          </a:p>
          <a:p>
            <a:pPr marL="0" indent="0">
              <a:buNone/>
            </a:pPr>
            <a:r>
              <a:rPr lang="es-MX" sz="800" dirty="0"/>
              <a:t>https://www.google.com.mx/search?q=entrenamiento+por+omisi%C3%B3n&amp;espv=2&amp;biw=1600&amp;bih=799&amp;source=lnms&amp;tbm=isch&amp;sa=X&amp;ei=qOsmVPLPB4alyQSvzYDAAg&amp;ved=0CAYQ_AUoAQ#tbm=isch&amp;q=entrenamiento+por+omisi%C3%B3n+condicionamiento+operante&amp;facrc=_&amp;imgdii=_&amp;</a:t>
            </a:r>
            <a:r>
              <a:rPr lang="es-MX" sz="800" dirty="0" smtClean="0"/>
              <a:t>imgrc=a-EmvQLhzLSCCM%253A%3BEBEY2R5l5r_xEM%3Bhttp%253A%252F%252Fangelapg.files.wordpress.com%252F2012%252F12%252Fcapturada-refuerzo-castigo.jpg%3Bhttp%253A%252F%252Fangelapg.wordpress.com%252Forientacion-escolar-y-accion-tutorial%252Fmodificacion-de-conducta-en-contxt-esc%252Fcondicionamiento-instrumental-operante%252F%3B500%3B115</a:t>
            </a:r>
          </a:p>
          <a:p>
            <a:pPr marL="0" indent="0">
              <a:buNone/>
            </a:pPr>
            <a:r>
              <a:rPr lang="es-MX" sz="800" dirty="0"/>
              <a:t>https://www.google.com.mx/search?q=recordar&amp;espv=2&amp;biw=969&amp;bih=751&amp;source=lnms&amp;tbm=isch&amp;sa=X&amp;ei=PgwnVNasLouKyASv14KgCg&amp;ved=0CAYQ_AUoAQ#facrc=_&amp;</a:t>
            </a:r>
            <a:r>
              <a:rPr lang="es-MX" sz="800" dirty="0" smtClean="0"/>
              <a:t>imgdii=JsVAuQynBrBtaM%3A%3BD23Po1ghFdSMOM%3BJsVAuQynBrBtaM%3A&amp;imgrc=JsVAuQynBrBtaM%253A%3BFEdj4sWhodwS2M%3Bhttp%253A%252F%252Fwww.jesusguerrero.com%252Fwp-content%252Fuploads%252F2012%252F11%252Frecordar-contrase%2525C3%2525B1a.gif%3Bhttp%253A%252F%252Fwww.jesusguerrero.com%252F2012%252F11%252Fcomo-recordar-una-contrasena-o-password%252F%3B199%3B273</a:t>
            </a:r>
          </a:p>
          <a:p>
            <a:pPr marL="0" indent="0">
              <a:buNone/>
            </a:pPr>
            <a:endParaRPr lang="es-MX" sz="800" dirty="0" smtClean="0"/>
          </a:p>
          <a:p>
            <a:pPr marL="0" indent="0">
              <a:buNone/>
            </a:pPr>
            <a:endParaRPr lang="es-MX" sz="800" dirty="0" smtClean="0"/>
          </a:p>
          <a:p>
            <a:pPr marL="0" indent="0">
              <a:buNone/>
            </a:pPr>
            <a:endParaRPr lang="es-MX" sz="800" dirty="0" smtClean="0"/>
          </a:p>
          <a:p>
            <a:pPr marL="0" indent="0">
              <a:buNone/>
            </a:pPr>
            <a:endParaRPr lang="es-MX" sz="800" dirty="0"/>
          </a:p>
        </p:txBody>
      </p:sp>
    </p:spTree>
    <p:extLst>
      <p:ext uri="{BB962C8B-B14F-4D97-AF65-F5344CB8AC3E}">
        <p14:creationId xmlns:p14="http://schemas.microsoft.com/office/powerpoint/2010/main" val="105895913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519545"/>
            <a:ext cx="8596668" cy="5521817"/>
          </a:xfrm>
        </p:spPr>
        <p:txBody>
          <a:bodyPr>
            <a:normAutofit/>
          </a:bodyPr>
          <a:lstStyle/>
          <a:p>
            <a:pPr marL="0" indent="0">
              <a:buNone/>
            </a:pPr>
            <a:r>
              <a:rPr lang="es-MX" sz="800" dirty="0">
                <a:latin typeface="Century Gothic" panose="020B0502020202020204" pitchFamily="34" charset="0"/>
              </a:rPr>
              <a:t>https://www.google.com.mx/search?q=condicionamiento+operante+castigo&amp;espv=2&amp;biw=1600&amp;bih=799&amp;source=lnms&amp;tbm=isch&amp;sa=X&amp;ei=Bu0mVNv4JMy1yAThhYH4Aw&amp;ved=0CAYQ_AUoAQ#facrc=_&amp;imgdii=_&amp;</a:t>
            </a:r>
            <a:r>
              <a:rPr lang="es-MX" sz="800" dirty="0" smtClean="0">
                <a:latin typeface="Century Gothic" panose="020B0502020202020204" pitchFamily="34" charset="0"/>
              </a:rPr>
              <a:t>imgrc=9qCRzt2fpYseeM%253A%3BX-MMZqOaMH_BYM%3Bhttp%253A%252F%252F3.bp.blogspot.com%252F-ffIsd5KwQ2s%252FUEWdrX6f9tI%252FAAAAAAAAAf8%252Fzd1MXJ0rca4%252Fs1600%252F42-15137680.jpg%3Bhttp%253A%252F%252Fconsultoriopsicologicodelboy.blogspot.com%252F2012%252F09%252Flas-ventajas-del-tiempo-fuera.html%3B640%3B426</a:t>
            </a:r>
          </a:p>
          <a:p>
            <a:pPr marL="0" indent="0">
              <a:buNone/>
            </a:pPr>
            <a:r>
              <a:rPr lang="es-MX" sz="800" dirty="0">
                <a:latin typeface="Century Gothic" panose="020B0502020202020204" pitchFamily="34" charset="0"/>
              </a:rPr>
              <a:t>https://www.google.com.mx/search?q=condicionamiento+operante+castigo&amp;espv=2&amp;biw=1600&amp;bih=799&amp;source=lnms&amp;tbm=isch&amp;sa=X&amp;ei=Bu0mVNv4JMy1yAThhYH4Aw&amp;ved=0CAYQ_AUoAQ#facrc=_&amp;imgdii=_&amp;</a:t>
            </a:r>
            <a:r>
              <a:rPr lang="es-MX" sz="800" dirty="0" smtClean="0">
                <a:latin typeface="Century Gothic" panose="020B0502020202020204" pitchFamily="34" charset="0"/>
              </a:rPr>
              <a:t>imgrc=JEVnffh6BtW8lM%253A%3BeOnp8OyYclUO1M%3Bhttp%253A%252F%252Fwww.todoperros.com%252Fnewsletter%252Fnumero11%252Fpozuelos.gif%3Bhttp%253A%252F%252Fwww.todoperros.com%252Fetologia%252F137-adiestrando%3B450%3B178</a:t>
            </a:r>
          </a:p>
          <a:p>
            <a:pPr marL="0" indent="0">
              <a:buNone/>
            </a:pPr>
            <a:r>
              <a:rPr lang="es-MX" sz="800" dirty="0">
                <a:latin typeface="Century Gothic" panose="020B0502020202020204" pitchFamily="34" charset="0"/>
              </a:rPr>
              <a:t>http://4.bp.blogspot.com/_FIs6Y2XOFN8/SvnG7LRYFOI/AAAAAAAALfU/Qol8915Y5bw/s1600-h/imitacion-macaco.png</a:t>
            </a:r>
            <a:endParaRPr lang="es-MX" sz="800" dirty="0" smtClean="0">
              <a:latin typeface="Century Gothic" panose="020B0502020202020204" pitchFamily="34" charset="0"/>
            </a:endParaRPr>
          </a:p>
          <a:p>
            <a:pPr marL="0" indent="0">
              <a:buNone/>
            </a:pPr>
            <a:r>
              <a:rPr lang="es-MX" sz="800" dirty="0">
                <a:latin typeface="Century Gothic" panose="020B0502020202020204" pitchFamily="34" charset="0"/>
              </a:rPr>
              <a:t>https://www.google.com.mx/search?q=memoria&amp;espv=2&amp;biw=969&amp;bih=751&amp;source=lnms&amp;tbm=isch&amp;sa=X&amp;ei=ewYnVJXTEM6SyATJuICIBw&amp;ved=0CAYQ_AUoAQ#facrc=_&amp;imgdii=_&amp;</a:t>
            </a:r>
            <a:r>
              <a:rPr lang="es-MX" sz="800" dirty="0" smtClean="0">
                <a:latin typeface="Century Gothic" panose="020B0502020202020204" pitchFamily="34" charset="0"/>
              </a:rPr>
              <a:t>imgrc=41ZTUyvSpfg_LM%253A%3B0FKUCciNUcncHM%3Bhttp%253A%252F%252Fwww.saludalia.com%252FUploads%252Fsaludalia.com%252FImagenesGrandes%252Fpodemos-mejorar-nuestra-memoria.jpg%3Bhttp%253A%252F%252Fwww.saludalia.com%252Fpsicologia%252Fpodemos-mejorar-nuestra-memoria%3B1000%3B1000</a:t>
            </a:r>
          </a:p>
          <a:p>
            <a:pPr marL="0" indent="0">
              <a:buNone/>
            </a:pPr>
            <a:r>
              <a:rPr lang="es-MX" sz="800" dirty="0">
                <a:latin typeface="Century Gothic" panose="020B0502020202020204" pitchFamily="34" charset="0"/>
              </a:rPr>
              <a:t>https://www.google.com.mx/search?q=memoria,&amp;espv=2&amp;biw=969&amp;bih=751&amp;source=lnms&amp;tbm=isch&amp;sa=X&amp;ei=6gcnVOH9CYShyQSFzoCwAw&amp;ved=0CAYQ_AUoAQ#facrc=_&amp;imgdii=_&amp;</a:t>
            </a:r>
            <a:r>
              <a:rPr lang="es-MX" sz="800" dirty="0" smtClean="0">
                <a:latin typeface="Century Gothic" panose="020B0502020202020204" pitchFamily="34" charset="0"/>
              </a:rPr>
              <a:t>imgrc=MHojpoJ6IMKwZM%253A%3B4QZb4ABGTOb3RM%3Bhttp%253A%252F%252Fwww.uv.mx%252Feneurobiologia%252Fvols%252F2011%252F3%252FFernandez-etal%252FFig2.jpg%3Bhttp%253A%252F%252Fwww.uv.mx%252Feneurobiologia%252Fvols%252F2011%252F3%252FFernandez-etal%252FHTML.html%3B1608%3B569</a:t>
            </a:r>
          </a:p>
          <a:p>
            <a:pPr marL="0" indent="0">
              <a:buNone/>
            </a:pPr>
            <a:r>
              <a:rPr lang="es-MX" sz="800" dirty="0">
                <a:latin typeface="Century Gothic" panose="020B0502020202020204" pitchFamily="34" charset="0"/>
              </a:rPr>
              <a:t>https://www.google.com.mx/search?q=memoria,&amp;espv=2&amp;biw=969&amp;bih=751&amp;source=lnms&amp;tbm=isch&amp;sa=X&amp;ei=6gcnVOH9CYShyQSFzoCwAw&amp;ved=0CAYQ_AUoAQ#facrc=_&amp;imgdii=_&amp;imgrc=MjKHb5kpx3jqDM%253A%3BNvnfS7fO8KKv3M%3Bhttp%253A%252F%252Fwww.abc.es%252FMedia%252F201109%252F28%252Fcerebro_recuerdos(1)--</a:t>
            </a:r>
            <a:r>
              <a:rPr lang="es-MX" sz="800" dirty="0" smtClean="0">
                <a:latin typeface="Century Gothic" panose="020B0502020202020204" pitchFamily="34" charset="0"/>
              </a:rPr>
              <a:t>478x400.jpg%3Bhttp%253A%252F%252Fantroporama.net%252Fimplantando-falsas-memorias%252F%3B478%3B399</a:t>
            </a:r>
          </a:p>
          <a:p>
            <a:pPr marL="0" indent="0">
              <a:buNone/>
            </a:pPr>
            <a:r>
              <a:rPr lang="es-MX" sz="800" dirty="0">
                <a:latin typeface="Century Gothic" panose="020B0502020202020204" pitchFamily="34" charset="0"/>
              </a:rPr>
              <a:t>https://www.google.com.mx/search?q=memoria+codificaci%C3%B3n+almacenamiento+y+recuperaci%C3%B3n&amp;espv=2&amp;biw=969&amp;bih=751&amp;source=lnms&amp;tbm=isch&amp;sa=X&amp;ei=zQgnVLqvDMGiyASjjYK4Cg&amp;ved=0CAYQ_AUoAQ#facrc=_&amp;imgdii=_&amp;</a:t>
            </a:r>
            <a:r>
              <a:rPr lang="es-MX" sz="800" dirty="0" smtClean="0">
                <a:latin typeface="Century Gothic" panose="020B0502020202020204" pitchFamily="34" charset="0"/>
              </a:rPr>
              <a:t>imgrc=J54c4_MfDkXHJM%253A%3BE8fMuHFkXn7xZM%3Bhttp%253A%252F%252Fhtml.rincondelvago.com%252F000366251.png%3Bhttp%253A%252F%252Fhtml.rincondelvago.com%252Fmemoria_4.html%3B427%3B227</a:t>
            </a:r>
          </a:p>
          <a:p>
            <a:pPr marL="0" indent="0">
              <a:buNone/>
            </a:pPr>
            <a:r>
              <a:rPr lang="es-MX" sz="800" dirty="0">
                <a:latin typeface="Century Gothic" panose="020B0502020202020204" pitchFamily="34" charset="0"/>
              </a:rPr>
              <a:t>https://www.google.com.mx/search?q=memoria+codificaci%C3%B3n+almacenamiento+y+recuperaci%C3%B3n&amp;espv=2&amp;biw=969&amp;bih=751&amp;source=lnms&amp;tbm=isch&amp;sa=X&amp;ei=2AsnVO-WDM6wyASF9YHACQ&amp;ved=0CAYQ_AUoAQ#facrc=_&amp;imgdii=_&amp;imgrc=-</a:t>
            </a:r>
            <a:r>
              <a:rPr lang="es-MX" sz="800" dirty="0" smtClean="0">
                <a:latin typeface="Century Gothic" panose="020B0502020202020204" pitchFamily="34" charset="0"/>
              </a:rPr>
              <a:t>kbRjBBdEtgoTM%253A%3BCWrBtlvNEIuCmM%3Bhttp%253A%252F%252F3.bp.blogspot.com%252F-4XE6AfI-ZTA%252FTJq_a58jYYI%252FAAAAAAAAAAM%252F827JCWD9mw8%252Fs1600%252F2007-12-18-xl-mente_humana.jpg%3Bhttp%253A%252F%252Fstudioanimae.blogspot.com%252F2011%252F03%252Ffactores-que-afectan-el-aprendizaje-son.html%3B449%3B352</a:t>
            </a:r>
          </a:p>
          <a:p>
            <a:pPr marL="0" indent="0">
              <a:buNone/>
            </a:pPr>
            <a:r>
              <a:rPr lang="es-MX" sz="800" dirty="0">
                <a:latin typeface="Century Gothic" panose="020B0502020202020204" pitchFamily="34" charset="0"/>
              </a:rPr>
              <a:t>http://www.google.com.mx/imgres?imgurl=&amp;imgrefurl=http%3A%2F%2Fmiradorsalud.com%2Fsite%2Fla-proteina-de-la-memoria-la-proteina-del-olvido%2F&amp;h=0&amp;w=0&amp;tbnid=kmVMgLnaY4kFtM&amp;zoom=1&amp;tbnh=204&amp;tbnw=247&amp;docid=WSyJlHY7_Hxb_M&amp;tbm=isch&amp;ei=xg0nVMLbA6XM8AGOiICYBQ&amp;ved=0CAcQsCUoAQ</a:t>
            </a:r>
            <a:endParaRPr lang="es-MX" sz="800" dirty="0" smtClean="0">
              <a:latin typeface="Century Gothic" panose="020B0502020202020204" pitchFamily="34" charset="0"/>
            </a:endParaRPr>
          </a:p>
          <a:p>
            <a:pPr marL="0" indent="0">
              <a:buNone/>
            </a:pPr>
            <a:endParaRPr lang="es-MX" sz="800" dirty="0" smtClean="0">
              <a:latin typeface="Century Gothic" panose="020B0502020202020204" pitchFamily="34" charset="0"/>
            </a:endParaRPr>
          </a:p>
          <a:p>
            <a:pPr marL="0" indent="0">
              <a:buNone/>
            </a:pPr>
            <a:endParaRPr lang="es-MX" sz="800" dirty="0" smtClean="0">
              <a:latin typeface="Century Gothic" panose="020B0502020202020204" pitchFamily="34" charset="0"/>
            </a:endParaRPr>
          </a:p>
          <a:p>
            <a:pPr marL="0" indent="0">
              <a:buNone/>
            </a:pPr>
            <a:endParaRPr lang="es-MX" sz="800" dirty="0" smtClean="0">
              <a:latin typeface="Century Gothic" panose="020B0502020202020204" pitchFamily="34" charset="0"/>
            </a:endParaRPr>
          </a:p>
          <a:p>
            <a:pPr marL="0" indent="0">
              <a:buNone/>
            </a:pPr>
            <a:endParaRPr lang="es-MX" sz="800" dirty="0">
              <a:latin typeface="Century Gothic" panose="020B0502020202020204" pitchFamily="34" charset="0"/>
            </a:endParaRPr>
          </a:p>
        </p:txBody>
      </p:sp>
    </p:spTree>
    <p:extLst>
      <p:ext uri="{BB962C8B-B14F-4D97-AF65-F5344CB8AC3E}">
        <p14:creationId xmlns:p14="http://schemas.microsoft.com/office/powerpoint/2010/main" val="4584997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938645"/>
          </a:xfrm>
        </p:spPr>
        <p:txBody>
          <a:bodyPr>
            <a:normAutofit/>
          </a:bodyPr>
          <a:lstStyle/>
          <a:p>
            <a:r>
              <a:rPr lang="es-MX" sz="2800" b="1" dirty="0" smtClean="0">
                <a:latin typeface="Century Gothic" panose="020B0502020202020204" pitchFamily="34" charset="0"/>
              </a:rPr>
              <a:t>1. Concepto de Psicología como Ciencia</a:t>
            </a:r>
            <a:endParaRPr lang="es-MX" sz="2800" b="1" dirty="0">
              <a:latin typeface="Century Gothic" panose="020B0502020202020204" pitchFamily="34" charset="0"/>
            </a:endParaRPr>
          </a:p>
        </p:txBody>
      </p:sp>
      <p:sp>
        <p:nvSpPr>
          <p:cNvPr id="3" name="Marcador de contenido 2"/>
          <p:cNvSpPr>
            <a:spLocks noGrp="1"/>
          </p:cNvSpPr>
          <p:nvPr>
            <p:ph idx="1"/>
          </p:nvPr>
        </p:nvSpPr>
        <p:spPr>
          <a:xfrm>
            <a:off x="677334" y="1704109"/>
            <a:ext cx="8596668" cy="4337253"/>
          </a:xfrm>
        </p:spPr>
        <p:txBody>
          <a:bodyPr/>
          <a:lstStyle/>
          <a:p>
            <a:pPr marL="0" indent="0" algn="just">
              <a:buNone/>
            </a:pPr>
            <a:r>
              <a:rPr lang="es-MX" dirty="0" smtClean="0"/>
              <a:t>La Psicología, como otras ciencias, ha recorrido un largo camino hasta convertirse en ciencia. Tradicionalmente se considera que las raíces de la Psicología son la filosofía, la fisiología y la metodología científica.</a:t>
            </a:r>
          </a:p>
          <a:p>
            <a:pPr marL="0" indent="0" algn="just">
              <a:buNone/>
            </a:pPr>
            <a:r>
              <a:rPr lang="es-MX" dirty="0" smtClean="0"/>
              <a:t>En su caminar histórico ha tenido varios objetos de estudio: el alma, la mente y la conducta.</a:t>
            </a:r>
          </a:p>
          <a:p>
            <a:pPr marL="0" indent="0" algn="just">
              <a:buNone/>
            </a:pPr>
            <a:r>
              <a:rPr lang="es-MX" dirty="0" smtClean="0"/>
              <a:t>La palabra psicología proviene  de dos términos griegos:</a:t>
            </a:r>
          </a:p>
          <a:p>
            <a:pPr marL="0" indent="0" algn="just">
              <a:buNone/>
            </a:pPr>
            <a:r>
              <a:rPr lang="es-MX" dirty="0" err="1" smtClean="0"/>
              <a:t>Psyché</a:t>
            </a:r>
            <a:r>
              <a:rPr lang="es-MX" dirty="0" smtClean="0"/>
              <a:t> y logos, que significan alma (entendida como lo que “anima” o “da vida” al cuerpo), y conocimiento o ciencia de la misma.</a:t>
            </a:r>
            <a:endParaRPr lang="es-MX" dirty="0"/>
          </a:p>
        </p:txBody>
      </p:sp>
      <p:pic>
        <p:nvPicPr>
          <p:cNvPr id="1026" name="Picture 2" descr="http://psicologiayautoayuda.com/wp-content/uploads/2012/02/clasificaciones-de-la-Psicolog%C3%AD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8761" y="4613564"/>
            <a:ext cx="2331232" cy="21525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955952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4132</TotalTime>
  <Words>6558</Words>
  <Application>Microsoft Office PowerPoint</Application>
  <PresentationFormat>Panorámica</PresentationFormat>
  <Paragraphs>345</Paragraphs>
  <Slides>87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87</vt:i4>
      </vt:variant>
    </vt:vector>
  </HeadingPairs>
  <TitlesOfParts>
    <vt:vector size="92" baseType="lpstr">
      <vt:lpstr>Arial</vt:lpstr>
      <vt:lpstr>Century Gothic</vt:lpstr>
      <vt:lpstr>Trebuchet MS</vt:lpstr>
      <vt:lpstr>Wingdings 3</vt:lpstr>
      <vt:lpstr>Faceta</vt:lpstr>
      <vt:lpstr>        UNIVERSIDAD AUTÓNOMA DEL ESTADO DE MÉXICO PLANTEL “LIC. ADOLFO LÓPEZ MATEOS” DE LA ESCUELA PREPARATORIA </vt:lpstr>
      <vt:lpstr>Guion explicativo</vt:lpstr>
      <vt:lpstr>PROPÓSITO BÁSICO DEL MÓDULO:</vt:lpstr>
      <vt:lpstr>TEMAS A TRATAREN EL MÓDULO  </vt:lpstr>
      <vt:lpstr>Presentación de PowerPoint</vt:lpstr>
      <vt:lpstr>Presentación de PowerPoint</vt:lpstr>
      <vt:lpstr>Competencias a Desarrollar</vt:lpstr>
      <vt:lpstr>Competencias Disciplinares</vt:lpstr>
      <vt:lpstr>1. Concepto de Psicología como Ciencia</vt:lpstr>
      <vt:lpstr>Presentación de PowerPoint</vt:lpstr>
      <vt:lpstr>2. Perspectivas para el estudio de la Psicología:</vt:lpstr>
      <vt:lpstr>Presentación de PowerPoint</vt:lpstr>
      <vt:lpstr>Presentación de PowerPoint</vt:lpstr>
      <vt:lpstr>Psicoanálisis</vt:lpstr>
      <vt:lpstr>Presentación de PowerPoint</vt:lpstr>
      <vt:lpstr>Humanismo</vt:lpstr>
      <vt:lpstr>Presentación de PowerPoint</vt:lpstr>
      <vt:lpstr>Psicología Transpersonal</vt:lpstr>
      <vt:lpstr>Presentación de PowerPoint</vt:lpstr>
      <vt:lpstr>Presentación de PowerPoint</vt:lpstr>
      <vt:lpstr>Presentación de PowerPoint</vt:lpstr>
      <vt:lpstr>Presentación de PowerPoint</vt:lpstr>
      <vt:lpstr>Presentación de PowerPoint</vt:lpstr>
      <vt:lpstr>3. Procesos psicológicos:  </vt:lpstr>
      <vt:lpstr>Sensación</vt:lpstr>
      <vt:lpstr>Presentación de PowerPoint</vt:lpstr>
      <vt:lpstr>Estímulo</vt:lpstr>
      <vt:lpstr>Percepción</vt:lpstr>
      <vt:lpstr>Presentación de PowerPoint</vt:lpstr>
      <vt:lpstr>Presentación de PowerPoint</vt:lpstr>
      <vt:lpstr>Características fundamentales de la Percepción</vt:lpstr>
      <vt:lpstr>Presentación de PowerPoint</vt:lpstr>
      <vt:lpstr>Atención</vt:lpstr>
      <vt:lpstr>Tipos de Atención</vt:lpstr>
      <vt:lpstr>Motivación</vt:lpstr>
      <vt:lpstr>Presentación de PowerPoint</vt:lpstr>
      <vt:lpstr>Características de la motivación</vt:lpstr>
      <vt:lpstr>Presentación de PowerPoint</vt:lpstr>
      <vt:lpstr>Presentación de PowerPoint</vt:lpstr>
      <vt:lpstr>Presentación de PowerPoint</vt:lpstr>
      <vt:lpstr>Emoción</vt:lpstr>
      <vt:lpstr>Presentación de PowerPoint</vt:lpstr>
      <vt:lpstr>Presentación de PowerPoint</vt:lpstr>
      <vt:lpstr>Presentación de PowerPoint</vt:lpstr>
      <vt:lpstr>Bases Neurológicas de la Emoción </vt:lpstr>
      <vt:lpstr>Respuestas Fisiológicas de las Emociones</vt:lpstr>
      <vt:lpstr>Aprendizaje</vt:lpstr>
      <vt:lpstr>Patrones Innatos de Conducta </vt:lpstr>
      <vt:lpstr>Presentación de PowerPoint</vt:lpstr>
      <vt:lpstr>CONDICIONAMIENTO CLÁSICO </vt:lpstr>
      <vt:lpstr>Los experimentos de Pavlov </vt:lpstr>
      <vt:lpstr>Presentación de PowerPoint</vt:lpstr>
      <vt:lpstr>Presentación de PowerPoint</vt:lpstr>
      <vt:lpstr>Presentación de PowerPoint</vt:lpstr>
      <vt:lpstr>Discriminación y Generalización de los Estímulos </vt:lpstr>
      <vt:lpstr>Presentación de PowerPoint</vt:lpstr>
      <vt:lpstr>Presentación de PowerPoint</vt:lpstr>
      <vt:lpstr>Extinción de la conducta </vt:lpstr>
      <vt:lpstr>Presentación de PowerPoint</vt:lpstr>
      <vt:lpstr>CONDICIONAMIENTO OPERANTE (O INSTRUMENTAL) </vt:lpstr>
      <vt:lpstr>Primeras investigaciones </vt:lpstr>
      <vt:lpstr>Presentación de PowerPoint</vt:lpstr>
      <vt:lpstr>Presentación de PowerPoint</vt:lpstr>
      <vt:lpstr>Elementos del condicionamiento instrumental</vt:lpstr>
      <vt:lpstr>Presentación de PowerPoint</vt:lpstr>
      <vt:lpstr>Procedimientos de Condicionamiento Hay varias formas de producir condicionamiento operante: </vt:lpstr>
      <vt:lpstr>Presentación de PowerPoint</vt:lpstr>
      <vt:lpstr>Refuerzo Negativo</vt:lpstr>
      <vt:lpstr>Entrenamiento por Omisión</vt:lpstr>
      <vt:lpstr>Castigo</vt:lpstr>
      <vt:lpstr>Los factores que influyen en la aplicación del castigo son:</vt:lpstr>
      <vt:lpstr>APRENDIZAJE POR OBSERVACIÓN </vt:lpstr>
      <vt:lpstr>Este aprendizaje consta de los siguientes procesos: </vt:lpstr>
      <vt:lpstr>MEMORIA </vt:lpstr>
      <vt:lpstr>Procesos Básicos de la Memoria</vt:lpstr>
      <vt:lpstr>Presentación de PowerPoint</vt:lpstr>
      <vt:lpstr>Estructura de la Memoria </vt:lpstr>
      <vt:lpstr>Presentación de PowerPoint</vt:lpstr>
      <vt:lpstr>Recuperación de la Información</vt:lpstr>
      <vt:lpstr>Olvido</vt:lpstr>
      <vt:lpstr>Bibliografía Consultada</vt:lpstr>
      <vt:lpstr>Referencias de Imágenes</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Ximena Icela Gómez Tagle Montes</dc:creator>
  <cp:lastModifiedBy>Ximena Icela Gómez Tagle Montes</cp:lastModifiedBy>
  <cp:revision>176</cp:revision>
  <dcterms:created xsi:type="dcterms:W3CDTF">2014-09-20T23:37:14Z</dcterms:created>
  <dcterms:modified xsi:type="dcterms:W3CDTF">2016-10-10T02:45:34Z</dcterms:modified>
</cp:coreProperties>
</file>