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72" r:id="rId10"/>
    <p:sldId id="311" r:id="rId11"/>
    <p:sldId id="336" r:id="rId12"/>
    <p:sldId id="312" r:id="rId13"/>
    <p:sldId id="337" r:id="rId14"/>
    <p:sldId id="313" r:id="rId15"/>
    <p:sldId id="314" r:id="rId16"/>
    <p:sldId id="338" r:id="rId17"/>
    <p:sldId id="315" r:id="rId18"/>
    <p:sldId id="339" r:id="rId19"/>
    <p:sldId id="316" r:id="rId20"/>
    <p:sldId id="340" r:id="rId21"/>
    <p:sldId id="317" r:id="rId22"/>
    <p:sldId id="341" r:id="rId23"/>
    <p:sldId id="318" r:id="rId24"/>
    <p:sldId id="342" r:id="rId25"/>
    <p:sldId id="319" r:id="rId26"/>
    <p:sldId id="343" r:id="rId27"/>
    <p:sldId id="320" r:id="rId28"/>
    <p:sldId id="344" r:id="rId29"/>
    <p:sldId id="321" r:id="rId30"/>
    <p:sldId id="345" r:id="rId31"/>
    <p:sldId id="322" r:id="rId32"/>
    <p:sldId id="346" r:id="rId33"/>
    <p:sldId id="296" r:id="rId34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398" autoAdjust="0"/>
  </p:normalViewPr>
  <p:slideViewPr>
    <p:cSldViewPr showGuides="1">
      <p:cViewPr varScale="1">
        <p:scale>
          <a:sx n="77" d="100"/>
          <a:sy n="77" d="100"/>
        </p:scale>
        <p:origin x="117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5.wmf"/><Relationship Id="rId1" Type="http://schemas.openxmlformats.org/officeDocument/2006/relationships/image" Target="../media/image44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7.wmf"/><Relationship Id="rId1" Type="http://schemas.openxmlformats.org/officeDocument/2006/relationships/image" Target="../media/image4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89823B-E812-4A70-87A1-97DE9E7CAF3D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5A22DC-5085-46B2-B547-40A0A01E3CC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406322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 smtClean="0"/>
          </a:p>
        </p:txBody>
      </p:sp>
      <p:sp>
        <p:nvSpPr>
          <p:cNvPr id="36868" name="3 Marcador de encabezado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9pPr>
          </a:lstStyle>
          <a:p>
            <a:r>
              <a:rPr kumimoji="0" lang="en-US" altLang="es-MX" sz="1200" smtClean="0"/>
              <a:t>optaciano Vásquez</a:t>
            </a:r>
          </a:p>
        </p:txBody>
      </p:sp>
      <p:sp>
        <p:nvSpPr>
          <p:cNvPr id="36869" name="4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9pPr>
          </a:lstStyle>
          <a:p>
            <a:fld id="{8AA4481E-4027-4BA2-BF5A-6F4C40086447}" type="slidenum">
              <a:rPr kumimoji="0" lang="en-US" altLang="es-MX" sz="1200" smtClean="0"/>
              <a:pPr/>
              <a:t>1</a:t>
            </a:fld>
            <a:endParaRPr kumimoji="0" lang="en-US" altLang="es-MX" sz="1200" smtClean="0"/>
          </a:p>
        </p:txBody>
      </p:sp>
    </p:spTree>
    <p:extLst>
      <p:ext uri="{BB962C8B-B14F-4D97-AF65-F5344CB8AC3E}">
        <p14:creationId xmlns:p14="http://schemas.microsoft.com/office/powerpoint/2010/main" val="21930323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0" y="303213"/>
            <a:ext cx="1588" cy="1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66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503238" y="4316413"/>
            <a:ext cx="5856287" cy="40608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894438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0" y="303213"/>
            <a:ext cx="1588" cy="1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76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503238" y="4316413"/>
            <a:ext cx="5856287" cy="40608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792296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0" y="303213"/>
            <a:ext cx="1588" cy="1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86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503238" y="4316413"/>
            <a:ext cx="5856287" cy="40608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243788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0" y="303213"/>
            <a:ext cx="1588" cy="1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96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503238" y="4316413"/>
            <a:ext cx="5856287" cy="40608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662869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0" y="303213"/>
            <a:ext cx="1588" cy="1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503238" y="4316413"/>
            <a:ext cx="5856287" cy="40608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886135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0" y="303213"/>
            <a:ext cx="1588" cy="1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17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503238" y="4316413"/>
            <a:ext cx="5856287" cy="40608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736527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2 Marcador de notas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s-MX" altLang="es-MX" smtClean="0"/>
          </a:p>
        </p:txBody>
      </p:sp>
      <p:sp>
        <p:nvSpPr>
          <p:cNvPr id="59396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53420EC-0833-4C86-9D16-393B81CFBDCA}" type="slidenum">
              <a:rPr kumimoji="0" lang="es-MX" altLang="es-MX" smtClean="0"/>
              <a:pPr eaLnBrk="1" hangingPunct="1">
                <a:spcBef>
                  <a:spcPct val="0"/>
                </a:spcBef>
              </a:pPr>
              <a:t>5</a:t>
            </a:fld>
            <a:endParaRPr kumimoji="0" lang="es-MX" altLang="es-MX" smtClean="0"/>
          </a:p>
        </p:txBody>
      </p:sp>
    </p:spTree>
    <p:extLst>
      <p:ext uri="{BB962C8B-B14F-4D97-AF65-F5344CB8AC3E}">
        <p14:creationId xmlns:p14="http://schemas.microsoft.com/office/powerpoint/2010/main" val="40793208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0" y="303213"/>
            <a:ext cx="1588" cy="1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94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503238" y="4316413"/>
            <a:ext cx="5856287" cy="40608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161882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0" y="303213"/>
            <a:ext cx="1588" cy="1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503238" y="4316413"/>
            <a:ext cx="5856287" cy="40608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916467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0" y="303213"/>
            <a:ext cx="1588" cy="1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15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503238" y="4316413"/>
            <a:ext cx="5856287" cy="40608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02334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0" y="303213"/>
            <a:ext cx="1588" cy="1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253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503238" y="4316413"/>
            <a:ext cx="5856287" cy="40608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466719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0" y="303213"/>
            <a:ext cx="1588" cy="1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35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503238" y="4316413"/>
            <a:ext cx="5856287" cy="40608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767094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0" y="303213"/>
            <a:ext cx="1588" cy="1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457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503238" y="4316413"/>
            <a:ext cx="5856287" cy="40608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002659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0" y="303213"/>
            <a:ext cx="1588" cy="1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56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503238" y="4316413"/>
            <a:ext cx="5856287" cy="40608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91749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FBB18-9019-4B90-97CD-DA6F23EB3E94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81328-F1A1-4F6E-BF2D-FFBAF3B0449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6433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FBB18-9019-4B90-97CD-DA6F23EB3E94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81328-F1A1-4F6E-BF2D-FFBAF3B0449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22759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FBB18-9019-4B90-97CD-DA6F23EB3E94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81328-F1A1-4F6E-BF2D-FFBAF3B0449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230541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36525"/>
            <a:ext cx="8228013" cy="141605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91436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FBB18-9019-4B90-97CD-DA6F23EB3E94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81328-F1A1-4F6E-BF2D-FFBAF3B0449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95972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FBB18-9019-4B90-97CD-DA6F23EB3E94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81328-F1A1-4F6E-BF2D-FFBAF3B0449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91075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FBB18-9019-4B90-97CD-DA6F23EB3E94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81328-F1A1-4F6E-BF2D-FFBAF3B0449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36972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FBB18-9019-4B90-97CD-DA6F23EB3E94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81328-F1A1-4F6E-BF2D-FFBAF3B0449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3981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FBB18-9019-4B90-97CD-DA6F23EB3E94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81328-F1A1-4F6E-BF2D-FFBAF3B0449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51809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FBB18-9019-4B90-97CD-DA6F23EB3E94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81328-F1A1-4F6E-BF2D-FFBAF3B0449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89663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FBB18-9019-4B90-97CD-DA6F23EB3E94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81328-F1A1-4F6E-BF2D-FFBAF3B0449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50968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FBB18-9019-4B90-97CD-DA6F23EB3E94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81328-F1A1-4F6E-BF2D-FFBAF3B0449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5164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BFBB18-9019-4B90-97CD-DA6F23EB3E94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B81328-F1A1-4F6E-BF2D-FFBAF3B0449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40201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aemex.mx/iberomat/informacion_clip_image002_0002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2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1.png"/><Relationship Id="rId7" Type="http://schemas.openxmlformats.org/officeDocument/2006/relationships/image" Target="../media/image1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9.wmf"/><Relationship Id="rId4" Type="http://schemas.openxmlformats.org/officeDocument/2006/relationships/oleObject" Target="../embeddings/oleObject3.bin"/><Relationship Id="rId9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14.wmf"/><Relationship Id="rId4" Type="http://schemas.openxmlformats.org/officeDocument/2006/relationships/oleObject" Target="../embeddings/oleObject5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7.wmf"/><Relationship Id="rId4" Type="http://schemas.openxmlformats.org/officeDocument/2006/relationships/oleObject" Target="../embeddings/oleObject7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20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image" Target="../media/image27.png"/><Relationship Id="rId7" Type="http://schemas.openxmlformats.org/officeDocument/2006/relationships/image" Target="../media/image2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1.bin"/><Relationship Id="rId5" Type="http://schemas.openxmlformats.org/officeDocument/2006/relationships/image" Target="../media/image24.wmf"/><Relationship Id="rId4" Type="http://schemas.openxmlformats.org/officeDocument/2006/relationships/oleObject" Target="../embeddings/oleObject10.bin"/><Relationship Id="rId9" Type="http://schemas.openxmlformats.org/officeDocument/2006/relationships/image" Target="../media/image26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9.png"/><Relationship Id="rId5" Type="http://schemas.openxmlformats.org/officeDocument/2006/relationships/image" Target="../media/image28.wmf"/><Relationship Id="rId4" Type="http://schemas.openxmlformats.org/officeDocument/2006/relationships/oleObject" Target="../embeddings/oleObject13.bin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6.w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35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3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45.w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44.w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wmf"/><Relationship Id="rId3" Type="http://schemas.openxmlformats.org/officeDocument/2006/relationships/notesSlide" Target="../notesSlides/notesSlide14.xml"/><Relationship Id="rId7" Type="http://schemas.openxmlformats.org/officeDocument/2006/relationships/oleObject" Target="../embeddings/oleObject2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46.w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4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png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sz="quarter" idx="4294967295"/>
          </p:nvPr>
        </p:nvSpPr>
        <p:spPr>
          <a:xfrm>
            <a:off x="1403648" y="4077073"/>
            <a:ext cx="6333874" cy="1008111"/>
          </a:xfrm>
          <a:solidFill>
            <a:schemeClr val="accent1">
              <a:lumMod val="75000"/>
            </a:schemeClr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es-MX" sz="2800" dirty="0" smtClean="0">
                <a:solidFill>
                  <a:schemeClr val="bg1"/>
                </a:solidFill>
              </a:rPr>
              <a:t>Radiación de cuerpo negro, Efecto fotoeléctrico, Emisión de rayos –X, Efecto </a:t>
            </a:r>
            <a:r>
              <a:rPr lang="es-MX" sz="2800" dirty="0" err="1" smtClean="0">
                <a:solidFill>
                  <a:schemeClr val="bg1"/>
                </a:solidFill>
              </a:rPr>
              <a:t>Compton</a:t>
            </a:r>
            <a:r>
              <a:rPr lang="es-MX" sz="2800" dirty="0" smtClean="0">
                <a:solidFill>
                  <a:schemeClr val="bg1"/>
                </a:solidFill>
              </a:rPr>
              <a:t> y dualidad onda partícula</a:t>
            </a:r>
            <a:endParaRPr lang="es-MX" sz="4600" b="1" dirty="0" smtClean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26627" name="1 Rectángulo"/>
          <p:cNvSpPr>
            <a:spLocks noChangeArrowheads="1"/>
          </p:cNvSpPr>
          <p:nvPr/>
        </p:nvSpPr>
        <p:spPr bwMode="auto">
          <a:xfrm>
            <a:off x="323528" y="404664"/>
            <a:ext cx="842493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MX" altLang="es-MX" b="1" dirty="0">
                <a:solidFill>
                  <a:schemeClr val="accent1">
                    <a:lumMod val="75000"/>
                  </a:schemeClr>
                </a:solidFill>
              </a:rPr>
              <a:t>UNIVERSIDAD AUTÓNOMA DEL ESTADO DE MÉXICO</a:t>
            </a:r>
            <a:r>
              <a:rPr lang="es-MX" altLang="es-MX" sz="1800" b="1" u="sng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s-MX" altLang="es-MX" sz="1800" b="1" u="sng" dirty="0">
                <a:solidFill>
                  <a:schemeClr val="accent1">
                    <a:lumMod val="75000"/>
                  </a:schemeClr>
                </a:solidFill>
              </a:rPr>
            </a:br>
            <a:endParaRPr lang="es-MX" altLang="es-MX" sz="1800" b="1" u="sng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 eaLnBrk="1" hangingPunct="1"/>
            <a:r>
              <a:rPr lang="es-MX" altLang="es-MX" sz="1800" b="1" u="sng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s-MX" altLang="es-MX" sz="1800" b="1" u="sng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s-MX" altLang="es-MX" b="1" dirty="0" smtClean="0">
                <a:solidFill>
                  <a:schemeClr val="accent1">
                    <a:lumMod val="75000"/>
                  </a:schemeClr>
                </a:solidFill>
              </a:rPr>
              <a:t>FACULTAD DE CIENCIAS</a:t>
            </a:r>
            <a:endParaRPr lang="es-MX" altLang="es-MX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6628" name="Picture 5" descr="Ver imagen en tamaño completo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461" y="908720"/>
            <a:ext cx="1360923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457" y="881407"/>
            <a:ext cx="1445303" cy="1395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16"/>
          <p:cNvSpPr>
            <a:spLocks noChangeArrowheads="1"/>
          </p:cNvSpPr>
          <p:nvPr/>
        </p:nvSpPr>
        <p:spPr bwMode="auto">
          <a:xfrm>
            <a:off x="395536" y="2588711"/>
            <a:ext cx="8280920" cy="120032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57150">
            <a:solidFill>
              <a:schemeClr val="accent2"/>
            </a:solidFill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tx2">
                    <a:lumMod val="90000"/>
                  </a:schemeClr>
                </a:solidFill>
              </a:rPr>
              <a:t>Material de apoyo para el tema </a:t>
            </a:r>
            <a:r>
              <a:rPr lang="es-MX" dirty="0" smtClean="0">
                <a:solidFill>
                  <a:schemeClr val="bg1"/>
                </a:solidFill>
              </a:rPr>
              <a:t>“</a:t>
            </a:r>
            <a:r>
              <a:rPr lang="es-MX" b="1" dirty="0" smtClean="0"/>
              <a:t>Laboratorio de Física cuántica parte 1” </a:t>
            </a:r>
            <a:r>
              <a:rPr lang="es-MX" dirty="0" smtClean="0">
                <a:solidFill>
                  <a:srgbClr val="0070C0"/>
                </a:solidFill>
              </a:rPr>
              <a:t> </a:t>
            </a:r>
            <a:r>
              <a:rPr lang="es-MX" dirty="0" smtClean="0">
                <a:solidFill>
                  <a:schemeClr val="tx2">
                    <a:lumMod val="90000"/>
                  </a:schemeClr>
                </a:solidFill>
              </a:rPr>
              <a:t>de la Unidad de Aprendizaje “</a:t>
            </a:r>
            <a:r>
              <a:rPr lang="es-MX" dirty="0" smtClean="0">
                <a:solidFill>
                  <a:srgbClr val="0070C0"/>
                </a:solidFill>
              </a:rPr>
              <a:t>LABORATORIO DE FÍSICA CUANTICA</a:t>
            </a:r>
            <a:r>
              <a:rPr lang="es-MX" dirty="0" smtClean="0">
                <a:solidFill>
                  <a:schemeClr val="tx2">
                    <a:lumMod val="90000"/>
                  </a:schemeClr>
                </a:solidFill>
              </a:rPr>
              <a:t>”, la cual es una unidad de aprendizaje obligatoria del Plan de Estudios vigente de la </a:t>
            </a:r>
            <a:r>
              <a:rPr lang="es-MX" dirty="0" smtClean="0">
                <a:solidFill>
                  <a:srgbClr val="0070C0"/>
                </a:solidFill>
              </a:rPr>
              <a:t>Licenciatura de Físico </a:t>
            </a:r>
            <a:r>
              <a:rPr lang="es-MX" dirty="0" smtClean="0">
                <a:solidFill>
                  <a:schemeClr val="tx2">
                    <a:lumMod val="90000"/>
                  </a:schemeClr>
                </a:solidFill>
              </a:rPr>
              <a:t>de la Facultad de Ciencias</a:t>
            </a:r>
            <a:endParaRPr lang="es-ES" dirty="0">
              <a:solidFill>
                <a:schemeClr val="tx2">
                  <a:lumMod val="90000"/>
                </a:schemeClr>
              </a:solidFill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1763688" y="5373216"/>
            <a:ext cx="5544616" cy="7571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  <a:buClr>
                <a:srgbClr val="F0A22E"/>
              </a:buClr>
              <a:buSzPct val="70000"/>
            </a:pPr>
            <a:r>
              <a:rPr lang="es-ES" altLang="es-MX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ELABORADO POR:</a:t>
            </a:r>
          </a:p>
          <a:p>
            <a:pPr lvl="0" algn="ctr">
              <a:lnSpc>
                <a:spcPct val="120000"/>
              </a:lnSpc>
              <a:buClr>
                <a:srgbClr val="F0A22E"/>
              </a:buClr>
              <a:buSzPct val="70000"/>
            </a:pPr>
            <a:r>
              <a:rPr lang="es-MX" altLang="es-MX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DR. </a:t>
            </a:r>
            <a:r>
              <a:rPr lang="es-MX" altLang="es-MX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Aurelio Tamez Murguía</a:t>
            </a:r>
            <a:endParaRPr lang="es-MX" altLang="es-MX" b="1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6959104" y="6299560"/>
            <a:ext cx="1556836" cy="3942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>
              <a:lnSpc>
                <a:spcPct val="120000"/>
              </a:lnSpc>
              <a:buClr>
                <a:srgbClr val="F0A22E"/>
              </a:buClr>
              <a:buSzPct val="70000"/>
            </a:pPr>
            <a:r>
              <a:rPr lang="es-MX" altLang="es-MX" b="1" i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Agosto/2016</a:t>
            </a:r>
            <a:endParaRPr lang="es-MX" altLang="es-MX" b="1" i="1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53348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971550" y="692150"/>
            <a:ext cx="698500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b="1"/>
              <a:t>Radiación del cuerpo negro (Planck, 1900)</a:t>
            </a:r>
          </a:p>
        </p:txBody>
      </p:sp>
      <p:sp>
        <p:nvSpPr>
          <p:cNvPr id="4099" name="AutoShape 3"/>
          <p:cNvSpPr>
            <a:spLocks noChangeArrowheads="1"/>
          </p:cNvSpPr>
          <p:nvPr/>
        </p:nvSpPr>
        <p:spPr bwMode="auto">
          <a:xfrm>
            <a:off x="5292726" y="1196975"/>
            <a:ext cx="3190876" cy="2989263"/>
          </a:xfrm>
          <a:prstGeom prst="roundRect">
            <a:avLst>
              <a:gd name="adj" fmla="val 51"/>
            </a:avLst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611560" y="3148661"/>
            <a:ext cx="4033837" cy="105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2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/>
              <a:t>En general, un cuerpo que recibe radiación puede absorberla, reflejarla y emitir.</a:t>
            </a:r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5004048" y="2420888"/>
            <a:ext cx="3311525" cy="3141663"/>
            <a:chOff x="793" y="2194"/>
            <a:chExt cx="2086" cy="1979"/>
          </a:xfrm>
        </p:grpSpPr>
        <p:sp>
          <p:nvSpPr>
            <p:cNvPr id="4104" name="AutoShape 8"/>
            <p:cNvSpPr>
              <a:spLocks noChangeArrowheads="1"/>
            </p:cNvSpPr>
            <p:nvPr/>
          </p:nvSpPr>
          <p:spPr bwMode="auto">
            <a:xfrm>
              <a:off x="793" y="2194"/>
              <a:ext cx="2087" cy="1980"/>
            </a:xfrm>
            <a:prstGeom prst="roundRect">
              <a:avLst>
                <a:gd name="adj" fmla="val 46"/>
              </a:avLst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pic>
          <p:nvPicPr>
            <p:cNvPr id="4105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" y="2194"/>
              <a:ext cx="2087" cy="19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6969502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" grpId="0" autoUpdateAnimBg="0"/>
      <p:bldP spid="4101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590" y="764704"/>
            <a:ext cx="3766367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4644008" y="4509120"/>
            <a:ext cx="3600450" cy="199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2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 dirty="0" err="1"/>
              <a:t>Por</a:t>
            </a:r>
            <a:r>
              <a:rPr lang="en-GB" sz="2000" dirty="0"/>
              <a:t> </a:t>
            </a:r>
            <a:r>
              <a:rPr lang="en-GB" sz="2000" dirty="0" err="1"/>
              <a:t>definición</a:t>
            </a:r>
            <a:r>
              <a:rPr lang="en-GB" sz="2000" dirty="0"/>
              <a:t> de </a:t>
            </a:r>
            <a:r>
              <a:rPr lang="en-GB" sz="2000" b="1" dirty="0" err="1"/>
              <a:t>cuerpo</a:t>
            </a:r>
            <a:r>
              <a:rPr lang="en-GB" sz="2000" b="1" dirty="0"/>
              <a:t> negro</a:t>
            </a:r>
            <a:r>
              <a:rPr lang="en-GB" sz="2000" dirty="0"/>
              <a:t> </a:t>
            </a:r>
            <a:r>
              <a:rPr lang="en-GB" sz="2000" dirty="0" err="1"/>
              <a:t>entendemos</a:t>
            </a:r>
            <a:r>
              <a:rPr lang="en-GB" sz="2000" dirty="0"/>
              <a:t> </a:t>
            </a:r>
            <a:r>
              <a:rPr lang="en-GB" sz="2000" dirty="0" err="1"/>
              <a:t>que</a:t>
            </a:r>
            <a:r>
              <a:rPr lang="en-GB" sz="2000" dirty="0"/>
              <a:t> </a:t>
            </a:r>
            <a:r>
              <a:rPr lang="en-GB" sz="2000" dirty="0" err="1"/>
              <a:t>es</a:t>
            </a:r>
            <a:r>
              <a:rPr lang="en-GB" sz="2000" dirty="0"/>
              <a:t> </a:t>
            </a:r>
            <a:r>
              <a:rPr lang="en-GB" sz="2000" dirty="0" err="1"/>
              <a:t>aquella</a:t>
            </a:r>
            <a:r>
              <a:rPr lang="en-GB" sz="2000" dirty="0"/>
              <a:t> </a:t>
            </a:r>
            <a:r>
              <a:rPr lang="en-GB" sz="2000" dirty="0" err="1"/>
              <a:t>superficie</a:t>
            </a:r>
            <a:r>
              <a:rPr lang="en-GB" sz="2000" dirty="0"/>
              <a:t> </a:t>
            </a:r>
            <a:r>
              <a:rPr lang="en-GB" sz="2000" dirty="0" err="1"/>
              <a:t>que</a:t>
            </a:r>
            <a:r>
              <a:rPr lang="en-GB" sz="2000" dirty="0"/>
              <a:t> </a:t>
            </a:r>
            <a:r>
              <a:rPr lang="en-GB" sz="2000" dirty="0" err="1"/>
              <a:t>absorbe</a:t>
            </a:r>
            <a:r>
              <a:rPr lang="en-GB" sz="2000" dirty="0"/>
              <a:t> </a:t>
            </a:r>
            <a:r>
              <a:rPr lang="en-GB" sz="2000" dirty="0" err="1"/>
              <a:t>toda</a:t>
            </a:r>
            <a:r>
              <a:rPr lang="en-GB" sz="2000" dirty="0"/>
              <a:t> la </a:t>
            </a:r>
            <a:r>
              <a:rPr lang="en-GB" sz="2000" dirty="0" err="1"/>
              <a:t>radiación</a:t>
            </a:r>
            <a:r>
              <a:rPr lang="en-GB" sz="2000" dirty="0"/>
              <a:t> </a:t>
            </a:r>
            <a:r>
              <a:rPr lang="en-GB" sz="2000" dirty="0" err="1"/>
              <a:t>que</a:t>
            </a:r>
            <a:r>
              <a:rPr lang="en-GB" sz="2000" dirty="0"/>
              <a:t> </a:t>
            </a:r>
            <a:r>
              <a:rPr lang="en-GB" sz="2000" dirty="0" err="1"/>
              <a:t>recibe</a:t>
            </a:r>
            <a:r>
              <a:rPr lang="en-GB" sz="2000" dirty="0"/>
              <a:t>, </a:t>
            </a:r>
            <a:r>
              <a:rPr lang="en-GB" sz="2000" dirty="0" err="1"/>
              <a:t>tanto</a:t>
            </a:r>
            <a:r>
              <a:rPr lang="en-GB" sz="2000" dirty="0"/>
              <a:t> </a:t>
            </a:r>
            <a:r>
              <a:rPr lang="en-GB" sz="2000" dirty="0" err="1"/>
              <a:t>desde</a:t>
            </a:r>
            <a:r>
              <a:rPr lang="en-GB" sz="2000" dirty="0"/>
              <a:t> el interior </a:t>
            </a:r>
            <a:r>
              <a:rPr lang="en-GB" sz="2000" dirty="0" err="1"/>
              <a:t>como</a:t>
            </a:r>
            <a:r>
              <a:rPr lang="en-GB" sz="2000" dirty="0"/>
              <a:t> </a:t>
            </a:r>
            <a:r>
              <a:rPr lang="en-GB" sz="2000" dirty="0" err="1"/>
              <a:t>desde</a:t>
            </a:r>
            <a:r>
              <a:rPr lang="en-GB" sz="2000" dirty="0"/>
              <a:t> el exterior.</a:t>
            </a:r>
          </a:p>
        </p:txBody>
      </p:sp>
    </p:spTree>
    <p:extLst>
      <p:ext uri="{BB962C8B-B14F-4D97-AF65-F5344CB8AC3E}">
        <p14:creationId xmlns:p14="http://schemas.microsoft.com/office/powerpoint/2010/main" val="990734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611560" y="1069975"/>
            <a:ext cx="8064500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 dirty="0"/>
              <a:t>Para </a:t>
            </a:r>
            <a:r>
              <a:rPr lang="en-GB" sz="2000" dirty="0" err="1"/>
              <a:t>describir</a:t>
            </a:r>
            <a:r>
              <a:rPr lang="en-GB" sz="2000" dirty="0"/>
              <a:t> </a:t>
            </a:r>
            <a:r>
              <a:rPr lang="en-GB" sz="2000" dirty="0" err="1"/>
              <a:t>este</a:t>
            </a:r>
            <a:r>
              <a:rPr lang="en-GB" sz="2000" dirty="0"/>
              <a:t> </a:t>
            </a:r>
            <a:r>
              <a:rPr lang="en-GB" sz="2000" dirty="0" err="1"/>
              <a:t>fenómeno</a:t>
            </a:r>
            <a:r>
              <a:rPr lang="en-GB" sz="2000" dirty="0"/>
              <a:t> </a:t>
            </a:r>
            <a:r>
              <a:rPr lang="en-GB" sz="2000" dirty="0" err="1"/>
              <a:t>desde</a:t>
            </a:r>
            <a:r>
              <a:rPr lang="en-GB" sz="2000" dirty="0"/>
              <a:t> el </a:t>
            </a:r>
            <a:r>
              <a:rPr lang="en-GB" sz="2000" dirty="0" err="1"/>
              <a:t>punto</a:t>
            </a:r>
            <a:r>
              <a:rPr lang="en-GB" sz="2000" dirty="0"/>
              <a:t> de vista de la </a:t>
            </a:r>
            <a:r>
              <a:rPr lang="en-GB" sz="2000" dirty="0" err="1"/>
              <a:t>física</a:t>
            </a:r>
            <a:r>
              <a:rPr lang="en-GB" sz="2000" dirty="0"/>
              <a:t> </a:t>
            </a:r>
            <a:r>
              <a:rPr lang="en-GB" sz="2000" dirty="0" err="1"/>
              <a:t>clásica</a:t>
            </a:r>
            <a:r>
              <a:rPr lang="en-GB" sz="2000" dirty="0"/>
              <a:t> Wien </a:t>
            </a:r>
            <a:r>
              <a:rPr lang="en-GB" sz="2000" dirty="0" err="1"/>
              <a:t>observó</a:t>
            </a:r>
            <a:r>
              <a:rPr lang="en-GB" sz="2000" dirty="0"/>
              <a:t> </a:t>
            </a:r>
            <a:r>
              <a:rPr lang="en-GB" sz="2000" dirty="0" err="1"/>
              <a:t>que</a:t>
            </a:r>
            <a:r>
              <a:rPr lang="en-GB" sz="2000" dirty="0"/>
              <a:t>:</a:t>
            </a:r>
          </a:p>
        </p:txBody>
      </p:sp>
      <p:sp>
        <p:nvSpPr>
          <p:cNvPr id="5122" name="AutoShape 2"/>
          <p:cNvSpPr>
            <a:spLocks noChangeArrowheads="1"/>
          </p:cNvSpPr>
          <p:nvPr/>
        </p:nvSpPr>
        <p:spPr bwMode="auto">
          <a:xfrm>
            <a:off x="0" y="0"/>
            <a:ext cx="9144000" cy="1588"/>
          </a:xfrm>
          <a:prstGeom prst="roundRect">
            <a:avLst>
              <a:gd name="adj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/>
          </a:p>
        </p:txBody>
      </p:sp>
      <p:graphicFrame>
        <p:nvGraphicFramePr>
          <p:cNvPr id="512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6064160"/>
              </p:ext>
            </p:extLst>
          </p:nvPr>
        </p:nvGraphicFramePr>
        <p:xfrm>
          <a:off x="2483768" y="4502944"/>
          <a:ext cx="3600450" cy="846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5" name="Ecuación" r:id="rId4" imgW="1155600" imgH="469800" progId="Equation.3">
                  <p:embed/>
                </p:oleObj>
              </mc:Choice>
              <mc:Fallback>
                <p:oleObj name="Ecuación" r:id="rId4" imgW="115560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3768" y="4502944"/>
                        <a:ext cx="3600450" cy="846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4" name="AutoShape 4"/>
          <p:cNvSpPr>
            <a:spLocks noChangeArrowheads="1"/>
          </p:cNvSpPr>
          <p:nvPr/>
        </p:nvSpPr>
        <p:spPr bwMode="auto">
          <a:xfrm>
            <a:off x="2475910" y="3308768"/>
            <a:ext cx="3168650" cy="396875"/>
          </a:xfrm>
          <a:prstGeom prst="roundRect">
            <a:avLst>
              <a:gd name="adj" fmla="val 398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 dirty="0" err="1"/>
              <a:t>Válida</a:t>
            </a:r>
            <a:r>
              <a:rPr lang="en-GB" sz="2000" dirty="0"/>
              <a:t> para </a:t>
            </a:r>
            <a:r>
              <a:rPr lang="en-GB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frecuencias</a:t>
            </a:r>
            <a:r>
              <a:rPr lang="en-GB" sz="2000" dirty="0"/>
              <a:t> </a:t>
            </a:r>
            <a:r>
              <a:rPr lang="en-GB" sz="2000" dirty="0" err="1"/>
              <a:t>altas</a:t>
            </a:r>
            <a:r>
              <a:rPr lang="en-GB" sz="2000" dirty="0"/>
              <a:t>.</a:t>
            </a:r>
          </a:p>
        </p:txBody>
      </p:sp>
      <p:sp>
        <p:nvSpPr>
          <p:cNvPr id="5127" name="AutoShape 7"/>
          <p:cNvSpPr>
            <a:spLocks noChangeArrowheads="1"/>
          </p:cNvSpPr>
          <p:nvPr/>
        </p:nvSpPr>
        <p:spPr bwMode="auto">
          <a:xfrm>
            <a:off x="0" y="3309938"/>
            <a:ext cx="9144000" cy="1587"/>
          </a:xfrm>
          <a:prstGeom prst="roundRect">
            <a:avLst>
              <a:gd name="adj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5130" name="AutoShape 10"/>
          <p:cNvSpPr>
            <a:spLocks noChangeArrowheads="1"/>
          </p:cNvSpPr>
          <p:nvPr/>
        </p:nvSpPr>
        <p:spPr bwMode="auto">
          <a:xfrm>
            <a:off x="0" y="3219450"/>
            <a:ext cx="9144000" cy="1588"/>
          </a:xfrm>
          <a:prstGeom prst="roundRect">
            <a:avLst>
              <a:gd name="adj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969095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" grpId="0" autoUpdateAnimBg="0"/>
      <p:bldP spid="5124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560" y="2420888"/>
            <a:ext cx="7760862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graphicFrame>
        <p:nvGraphicFramePr>
          <p:cNvPr id="3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2786071"/>
              </p:ext>
            </p:extLst>
          </p:nvPr>
        </p:nvGraphicFramePr>
        <p:xfrm>
          <a:off x="619560" y="5517231"/>
          <a:ext cx="3312367" cy="9368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70" name="Ecuación" r:id="rId4" imgW="1079280" imgH="419040" progId="Equation.3">
                  <p:embed/>
                </p:oleObj>
              </mc:Choice>
              <mc:Fallback>
                <p:oleObj name="Ecuación" r:id="rId4" imgW="107928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9560" y="5517231"/>
                        <a:ext cx="3312367" cy="93689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4984152"/>
              </p:ext>
            </p:extLst>
          </p:nvPr>
        </p:nvGraphicFramePr>
        <p:xfrm>
          <a:off x="5671400" y="633048"/>
          <a:ext cx="2735263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71" name="Ecuación" r:id="rId6" imgW="1257120" imgH="241200" progId="Equation.3">
                  <p:embed/>
                </p:oleObj>
              </mc:Choice>
              <mc:Fallback>
                <p:oleObj name="Ecuación" r:id="rId6" imgW="125712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71400" y="633048"/>
                        <a:ext cx="2735263" cy="5760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AutoShape 12"/>
          <p:cNvSpPr>
            <a:spLocks noChangeArrowheads="1"/>
          </p:cNvSpPr>
          <p:nvPr/>
        </p:nvSpPr>
        <p:spPr bwMode="auto">
          <a:xfrm>
            <a:off x="1671738" y="1718394"/>
            <a:ext cx="4465637" cy="396875"/>
          </a:xfrm>
          <a:prstGeom prst="roundRect">
            <a:avLst>
              <a:gd name="adj" fmla="val 398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El espectro de radiación del cuerpo negro: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88024" y="5699143"/>
            <a:ext cx="3383573" cy="573074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5576" y="705974"/>
            <a:ext cx="4438273" cy="57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200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1476375" y="836613"/>
            <a:ext cx="6357938" cy="77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Max Planck</a:t>
            </a:r>
            <a:r>
              <a:rPr lang="en-GB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, interpolando ambas expresiones encontró la ley que describe la radiación de cuerpo negro:</a:t>
            </a:r>
          </a:p>
        </p:txBody>
      </p:sp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0" y="3162300"/>
            <a:ext cx="9144000" cy="1588"/>
          </a:xfrm>
          <a:prstGeom prst="roundRect">
            <a:avLst>
              <a:gd name="adj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/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2916238" y="2225675"/>
          <a:ext cx="3527425" cy="106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2" name="Ecuación" r:id="rId4" imgW="1333440" imgH="660240" progId="Equation.3">
                  <p:embed/>
                </p:oleObj>
              </mc:Choice>
              <mc:Fallback>
                <p:oleObj name="Ecuación" r:id="rId4" imgW="1333440" imgH="660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6238" y="2225675"/>
                        <a:ext cx="3527425" cy="1060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1619250" y="4724400"/>
            <a:ext cx="6348413" cy="165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Que, comparada con la mecánica estadística clásica, implica que la radiación se emite en forma de paquetes de energía y no de forma contínua como se creía clásicamente.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GB" sz="20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La energía de estos paquetes es h</a:t>
            </a:r>
            <a:r>
              <a:rPr lang="en-GB" sz="2000">
                <a:effectLst>
                  <a:outerShdw blurRad="38100" dist="38100" dir="2700000" algn="tl">
                    <a:srgbClr val="C0C0C0"/>
                  </a:outerShdw>
                </a:effectLst>
                <a:latin typeface="Symbol" panose="05050102010706020507" pitchFamily="18" charset="2"/>
              </a:rPr>
              <a:t></a:t>
            </a:r>
            <a:r>
              <a:rPr lang="en-GB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6149" name="AutoShape 5"/>
          <p:cNvSpPr>
            <a:spLocks noChangeArrowheads="1"/>
          </p:cNvSpPr>
          <p:nvPr/>
        </p:nvSpPr>
        <p:spPr bwMode="auto">
          <a:xfrm>
            <a:off x="0" y="3328988"/>
            <a:ext cx="9144000" cy="1587"/>
          </a:xfrm>
          <a:prstGeom prst="roundRect">
            <a:avLst>
              <a:gd name="adj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/>
          </a:p>
        </p:txBody>
      </p:sp>
      <p:graphicFrame>
        <p:nvGraphicFramePr>
          <p:cNvPr id="6150" name="Object 6"/>
          <p:cNvGraphicFramePr>
            <a:graphicFrameLocks noChangeAspect="1"/>
          </p:cNvGraphicFramePr>
          <p:nvPr/>
        </p:nvGraphicFramePr>
        <p:xfrm>
          <a:off x="1692275" y="3933825"/>
          <a:ext cx="2224088" cy="388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3" r:id="rId6" imgW="1352520" imgH="257040" progId="">
                  <p:embed/>
                </p:oleObj>
              </mc:Choice>
              <mc:Fallback>
                <p:oleObj r:id="rId6" imgW="1352520" imgH="25704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2275" y="3933825"/>
                        <a:ext cx="2224088" cy="388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1" name="AutoShape 7"/>
          <p:cNvSpPr>
            <a:spLocks noChangeArrowheads="1"/>
          </p:cNvSpPr>
          <p:nvPr/>
        </p:nvSpPr>
        <p:spPr bwMode="auto">
          <a:xfrm>
            <a:off x="4572000" y="3933825"/>
            <a:ext cx="2255838" cy="396875"/>
          </a:xfrm>
          <a:prstGeom prst="roundRect">
            <a:avLst>
              <a:gd name="adj" fmla="val 398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Constante de Planck</a:t>
            </a:r>
          </a:p>
        </p:txBody>
      </p:sp>
    </p:spTree>
    <p:extLst>
      <p:ext uri="{BB962C8B-B14F-4D97-AF65-F5344CB8AC3E}">
        <p14:creationId xmlns:p14="http://schemas.microsoft.com/office/powerpoint/2010/main" val="291506212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autoUpdateAnimBg="0"/>
      <p:bldP spid="6148" grpId="0" autoUpdateAnimBg="0"/>
      <p:bldP spid="6151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971550" y="692150"/>
            <a:ext cx="698500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b="1"/>
              <a:t>El efecto fotoeléctrico (Einstein, 1905)</a:t>
            </a:r>
          </a:p>
        </p:txBody>
      </p:sp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503237" y="1702532"/>
            <a:ext cx="8137525" cy="105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 dirty="0" err="1"/>
              <a:t>Otro</a:t>
            </a:r>
            <a:r>
              <a:rPr lang="en-GB" sz="2000" dirty="0"/>
              <a:t> </a:t>
            </a:r>
            <a:r>
              <a:rPr lang="en-GB" sz="2000" dirty="0" err="1"/>
              <a:t>fenómeno</a:t>
            </a:r>
            <a:r>
              <a:rPr lang="en-GB" sz="2000" dirty="0"/>
              <a:t> inexplicable </a:t>
            </a:r>
            <a:r>
              <a:rPr lang="en-GB" sz="2000" dirty="0" err="1"/>
              <a:t>desde</a:t>
            </a:r>
            <a:r>
              <a:rPr lang="en-GB" sz="2000" dirty="0"/>
              <a:t> la </a:t>
            </a:r>
            <a:r>
              <a:rPr lang="en-GB" sz="2000" dirty="0" err="1"/>
              <a:t>física</a:t>
            </a:r>
            <a:r>
              <a:rPr lang="en-GB" sz="2000" dirty="0"/>
              <a:t> </a:t>
            </a:r>
            <a:r>
              <a:rPr lang="en-GB" sz="2000" dirty="0" err="1"/>
              <a:t>clásica</a:t>
            </a:r>
            <a:r>
              <a:rPr lang="en-GB" sz="2000" dirty="0"/>
              <a:t> </a:t>
            </a:r>
            <a:r>
              <a:rPr lang="en-GB" sz="2000" dirty="0" err="1"/>
              <a:t>es</a:t>
            </a:r>
            <a:r>
              <a:rPr lang="en-GB" sz="2000" dirty="0"/>
              <a:t> </a:t>
            </a:r>
            <a:r>
              <a:rPr lang="en-GB" sz="2000" dirty="0" err="1"/>
              <a:t>que</a:t>
            </a:r>
            <a:r>
              <a:rPr lang="en-GB" sz="2000" dirty="0"/>
              <a:t> al </a:t>
            </a:r>
            <a:r>
              <a:rPr lang="en-GB" sz="2000" dirty="0" err="1"/>
              <a:t>incidir</a:t>
            </a:r>
            <a:r>
              <a:rPr lang="en-GB" sz="2000" dirty="0"/>
              <a:t> </a:t>
            </a:r>
            <a:r>
              <a:rPr lang="en-GB" sz="2000" dirty="0" err="1"/>
              <a:t>luz</a:t>
            </a:r>
            <a:r>
              <a:rPr lang="en-GB" sz="2000" dirty="0"/>
              <a:t> UV </a:t>
            </a:r>
            <a:r>
              <a:rPr lang="en-GB" sz="2000" dirty="0" err="1"/>
              <a:t>sobre</a:t>
            </a:r>
            <a:r>
              <a:rPr lang="en-GB" sz="2000" dirty="0"/>
              <a:t> un metal se </a:t>
            </a:r>
            <a:r>
              <a:rPr lang="en-GB" sz="2000" dirty="0" err="1"/>
              <a:t>observa</a:t>
            </a:r>
            <a:r>
              <a:rPr lang="en-GB" sz="2000" dirty="0"/>
              <a:t> </a:t>
            </a:r>
            <a:r>
              <a:rPr lang="en-GB" sz="2000" dirty="0" err="1"/>
              <a:t>que</a:t>
            </a:r>
            <a:r>
              <a:rPr lang="en-GB" sz="2000" dirty="0"/>
              <a:t> se </a:t>
            </a:r>
            <a:r>
              <a:rPr lang="en-GB" sz="2000" dirty="0" err="1"/>
              <a:t>arrancan</a:t>
            </a:r>
            <a:r>
              <a:rPr lang="en-GB" sz="2000" dirty="0"/>
              <a:t> </a:t>
            </a:r>
            <a:r>
              <a:rPr lang="en-GB" sz="2000" dirty="0" err="1"/>
              <a:t>electrones</a:t>
            </a:r>
            <a:r>
              <a:rPr lang="en-GB" sz="2000" dirty="0"/>
              <a:t> de la </a:t>
            </a:r>
            <a:r>
              <a:rPr lang="en-GB" sz="2000" dirty="0" err="1"/>
              <a:t>superficie</a:t>
            </a:r>
            <a:r>
              <a:rPr lang="en-GB" sz="2000" dirty="0"/>
              <a:t> de </a:t>
            </a:r>
            <a:r>
              <a:rPr lang="en-GB" sz="2000" dirty="0" err="1"/>
              <a:t>este</a:t>
            </a:r>
            <a:r>
              <a:rPr lang="en-GB" sz="2000" dirty="0"/>
              <a:t>. </a:t>
            </a:r>
            <a:r>
              <a:rPr lang="en-GB" sz="2000" dirty="0" err="1"/>
              <a:t>Esto</a:t>
            </a:r>
            <a:r>
              <a:rPr lang="en-GB" sz="2000" dirty="0"/>
              <a:t> </a:t>
            </a:r>
            <a:r>
              <a:rPr lang="en-GB" sz="2000" dirty="0" err="1"/>
              <a:t>sólo</a:t>
            </a:r>
            <a:r>
              <a:rPr lang="en-GB" sz="2000" dirty="0"/>
              <a:t> se </a:t>
            </a:r>
            <a:r>
              <a:rPr lang="en-GB" sz="2000" dirty="0" err="1"/>
              <a:t>explica</a:t>
            </a:r>
            <a:r>
              <a:rPr lang="en-GB" sz="2000" dirty="0"/>
              <a:t> </a:t>
            </a:r>
            <a:r>
              <a:rPr lang="en-GB" sz="2000" dirty="0" err="1"/>
              <a:t>si</a:t>
            </a:r>
            <a:r>
              <a:rPr lang="en-GB" sz="2000" dirty="0"/>
              <a:t> </a:t>
            </a:r>
            <a:r>
              <a:rPr lang="en-GB" sz="2000" dirty="0" err="1"/>
              <a:t>suponemos</a:t>
            </a:r>
            <a:r>
              <a:rPr lang="en-GB" sz="2000" dirty="0"/>
              <a:t> los </a:t>
            </a:r>
            <a:r>
              <a:rPr lang="en-GB" sz="2000" dirty="0" err="1"/>
              <a:t>cuantos</a:t>
            </a:r>
            <a:r>
              <a:rPr lang="en-GB" sz="2000" dirty="0"/>
              <a:t> de </a:t>
            </a:r>
            <a:r>
              <a:rPr lang="en-GB" sz="2000" dirty="0" err="1"/>
              <a:t>energía</a:t>
            </a:r>
            <a:r>
              <a:rPr lang="en-GB" sz="2000" dirty="0"/>
              <a:t> de Planck: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212976"/>
            <a:ext cx="3095625" cy="2886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sp>
        <p:nvSpPr>
          <p:cNvPr id="7174" name="AutoShape 6"/>
          <p:cNvSpPr>
            <a:spLocks noChangeArrowheads="1"/>
          </p:cNvSpPr>
          <p:nvPr/>
        </p:nvSpPr>
        <p:spPr bwMode="auto">
          <a:xfrm>
            <a:off x="0" y="3314700"/>
            <a:ext cx="9144000" cy="1588"/>
          </a:xfrm>
          <a:prstGeom prst="roundRect">
            <a:avLst>
              <a:gd name="adj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3507075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9" grpId="0" autoUpdateAnimBg="0"/>
      <p:bldP spid="7170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9713" y="1764248"/>
            <a:ext cx="4699678" cy="3569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graphicFrame>
        <p:nvGraphicFramePr>
          <p:cNvPr id="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4058472"/>
              </p:ext>
            </p:extLst>
          </p:nvPr>
        </p:nvGraphicFramePr>
        <p:xfrm>
          <a:off x="1043608" y="1196753"/>
          <a:ext cx="2135188" cy="5674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58" r:id="rId4" imgW="885960" imgH="285840" progId="">
                  <p:embed/>
                </p:oleObj>
              </mc:Choice>
              <mc:Fallback>
                <p:oleObj r:id="rId4" imgW="885960" imgH="28584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1196753"/>
                        <a:ext cx="2135188" cy="5674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AutoShape 5"/>
          <p:cNvSpPr>
            <a:spLocks noChangeArrowheads="1"/>
          </p:cNvSpPr>
          <p:nvPr/>
        </p:nvSpPr>
        <p:spPr bwMode="auto">
          <a:xfrm>
            <a:off x="1047419" y="5733256"/>
            <a:ext cx="6654800" cy="396875"/>
          </a:xfrm>
          <a:prstGeom prst="roundRect">
            <a:avLst>
              <a:gd name="adj" fmla="val 398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La </a:t>
            </a:r>
            <a:r>
              <a:rPr lang="en-GB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energía</a:t>
            </a:r>
            <a:r>
              <a:rPr lang="en-GB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cinética</a:t>
            </a:r>
            <a:r>
              <a:rPr lang="en-GB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de los </a:t>
            </a:r>
            <a:r>
              <a:rPr lang="en-GB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electrones</a:t>
            </a:r>
            <a:r>
              <a:rPr lang="en-GB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arrancados</a:t>
            </a:r>
            <a:r>
              <a:rPr lang="en-GB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viene</a:t>
            </a:r>
            <a:r>
              <a:rPr lang="en-GB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dada </a:t>
            </a:r>
            <a:r>
              <a:rPr lang="en-GB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por</a:t>
            </a:r>
            <a:r>
              <a:rPr lang="en-GB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378649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971550" y="260350"/>
            <a:ext cx="698500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b="1"/>
              <a:t>Bremsstrahlung y emisión de rayos X.</a:t>
            </a: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900113" y="1125538"/>
            <a:ext cx="7848600" cy="105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Para producir rayos X en el laboratorio, se acelera un haz de electrones bajo varios miles de voltios. Se envía contra un blanco y, al desacelerarse, emiten un espectro contínuo de radiación electromagnética.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924944"/>
            <a:ext cx="4752528" cy="3660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sp>
        <p:nvSpPr>
          <p:cNvPr id="8197" name="AutoShape 5"/>
          <p:cNvSpPr>
            <a:spLocks noChangeArrowheads="1"/>
          </p:cNvSpPr>
          <p:nvPr/>
        </p:nvSpPr>
        <p:spPr bwMode="auto">
          <a:xfrm>
            <a:off x="0" y="3314700"/>
            <a:ext cx="9144000" cy="1588"/>
          </a:xfrm>
          <a:prstGeom prst="roundRect">
            <a:avLst>
              <a:gd name="adj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8199" name="AutoShape 7"/>
          <p:cNvSpPr>
            <a:spLocks noChangeArrowheads="1"/>
          </p:cNvSpPr>
          <p:nvPr/>
        </p:nvSpPr>
        <p:spPr bwMode="auto">
          <a:xfrm>
            <a:off x="0" y="3233738"/>
            <a:ext cx="9144000" cy="1587"/>
          </a:xfrm>
          <a:prstGeom prst="roundRect">
            <a:avLst>
              <a:gd name="adj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8201" name="AutoShape 9"/>
          <p:cNvSpPr>
            <a:spLocks noChangeArrowheads="1"/>
          </p:cNvSpPr>
          <p:nvPr/>
        </p:nvSpPr>
        <p:spPr bwMode="auto">
          <a:xfrm>
            <a:off x="0" y="3233738"/>
            <a:ext cx="9144000" cy="1587"/>
          </a:xfrm>
          <a:prstGeom prst="roundRect">
            <a:avLst>
              <a:gd name="adj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029212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3" grpId="0" autoUpdateAnimBg="0"/>
      <p:bldP spid="8194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986239"/>
              </p:ext>
            </p:extLst>
          </p:nvPr>
        </p:nvGraphicFramePr>
        <p:xfrm>
          <a:off x="2771800" y="2996952"/>
          <a:ext cx="2876725" cy="11543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12" name="Ecuación" r:id="rId3" imgW="1117440" imgH="393480" progId="Equation.3">
                  <p:embed/>
                </p:oleObj>
              </mc:Choice>
              <mc:Fallback>
                <p:oleObj name="Ecuación" r:id="rId3" imgW="11174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2996952"/>
                        <a:ext cx="2876725" cy="1154311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2216632"/>
              </p:ext>
            </p:extLst>
          </p:nvPr>
        </p:nvGraphicFramePr>
        <p:xfrm>
          <a:off x="2915816" y="5373216"/>
          <a:ext cx="2108662" cy="11499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13" name="Ecuación" r:id="rId5" imgW="634680" imgH="393480" progId="Equation.3">
                  <p:embed/>
                </p:oleObj>
              </mc:Choice>
              <mc:Fallback>
                <p:oleObj name="Ecuación" r:id="rId5" imgW="6346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5816" y="5373216"/>
                        <a:ext cx="2108662" cy="114994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Line 6"/>
          <p:cNvSpPr>
            <a:spLocks noChangeShapeType="1"/>
          </p:cNvSpPr>
          <p:nvPr/>
        </p:nvSpPr>
        <p:spPr bwMode="auto">
          <a:xfrm>
            <a:off x="3544585" y="4831867"/>
            <a:ext cx="647700" cy="1587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83569" y="1052736"/>
            <a:ext cx="7704856" cy="710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Pero</a:t>
            </a:r>
            <a:r>
              <a:rPr lang="en-GB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existe</a:t>
            </a:r>
            <a:r>
              <a:rPr lang="en-GB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una</a:t>
            </a:r>
            <a:r>
              <a:rPr lang="en-GB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Symbol" panose="05050102010706020507" pitchFamily="18" charset="2"/>
              </a:rPr>
              <a:t></a:t>
            </a:r>
            <a:r>
              <a:rPr lang="en-GB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mínima</a:t>
            </a:r>
            <a:r>
              <a:rPr lang="en-GB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en la </a:t>
            </a:r>
            <a:r>
              <a:rPr lang="en-GB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radiación</a:t>
            </a:r>
            <a:r>
              <a:rPr lang="en-GB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emitida</a:t>
            </a:r>
            <a:r>
              <a:rPr lang="en-GB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n-GB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que</a:t>
            </a:r>
            <a:r>
              <a:rPr lang="en-GB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sólo</a:t>
            </a:r>
            <a:r>
              <a:rPr lang="en-GB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se </a:t>
            </a:r>
            <a:r>
              <a:rPr lang="en-GB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entiende</a:t>
            </a:r>
            <a:r>
              <a:rPr lang="en-GB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si</a:t>
            </a:r>
            <a:r>
              <a:rPr lang="en-GB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se </a:t>
            </a:r>
            <a:r>
              <a:rPr lang="en-GB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considera</a:t>
            </a:r>
            <a:r>
              <a:rPr lang="en-GB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la </a:t>
            </a:r>
            <a:r>
              <a:rPr lang="en-GB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radiación</a:t>
            </a:r>
            <a:r>
              <a:rPr lang="en-GB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electromagnética</a:t>
            </a:r>
            <a:r>
              <a:rPr lang="en-GB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como</a:t>
            </a:r>
            <a:r>
              <a:rPr lang="en-GB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partículas</a:t>
            </a:r>
            <a:r>
              <a:rPr lang="en-GB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928701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ext Box 1"/>
          <p:cNvSpPr txBox="1">
            <a:spLocks noChangeArrowheads="1"/>
          </p:cNvSpPr>
          <p:nvPr/>
        </p:nvSpPr>
        <p:spPr bwMode="auto">
          <a:xfrm>
            <a:off x="971550" y="260350"/>
            <a:ext cx="698500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b="1"/>
              <a:t>El efecto Compton (Compton, 1923)</a:t>
            </a:r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042988" y="908050"/>
            <a:ext cx="6788150" cy="135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Al incidir rayos X (10</a:t>
            </a:r>
            <a:r>
              <a:rPr lang="en-GB" sz="20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17</a:t>
            </a:r>
            <a:r>
              <a:rPr lang="en-GB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– 10</a:t>
            </a:r>
            <a:r>
              <a:rPr lang="en-GB" sz="20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20</a:t>
            </a:r>
            <a:r>
              <a:rPr lang="en-GB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Hz) sobre una superficie (grafito) esta luz es dispersada observándose dos longitudes de onda (una igual a la incidente y otra próxima a esta), frente al resultado clásico de una sola </a:t>
            </a:r>
            <a:r>
              <a:rPr lang="en-GB" sz="2000">
                <a:effectLst>
                  <a:outerShdw blurRad="38100" dist="38100" dir="2700000" algn="tl">
                    <a:srgbClr val="C0C0C0"/>
                  </a:outerShdw>
                </a:effectLst>
                <a:latin typeface="Symbol" panose="05050102010706020507" pitchFamily="18" charset="2"/>
              </a:rPr>
              <a:t></a:t>
            </a:r>
            <a:r>
              <a:rPr lang="en-GB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, igual a la incidente.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3046985"/>
            <a:ext cx="2663825" cy="179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4581309" y="3568480"/>
            <a:ext cx="4267200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Considerando la radiación X como partículas de energía h</a:t>
            </a:r>
            <a:r>
              <a:rPr lang="en-GB" sz="2000">
                <a:effectLst>
                  <a:outerShdw blurRad="38100" dist="38100" dir="2700000" algn="tl">
                    <a:srgbClr val="C0C0C0"/>
                  </a:outerShdw>
                </a:effectLst>
                <a:latin typeface="Symbol" panose="05050102010706020507" pitchFamily="18" charset="2"/>
              </a:rPr>
              <a:t></a:t>
            </a:r>
            <a:r>
              <a:rPr lang="en-GB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</a:p>
        </p:txBody>
      </p:sp>
      <p:sp>
        <p:nvSpPr>
          <p:cNvPr id="9224" name="AutoShape 8"/>
          <p:cNvSpPr>
            <a:spLocks noChangeArrowheads="1"/>
          </p:cNvSpPr>
          <p:nvPr/>
        </p:nvSpPr>
        <p:spPr bwMode="auto">
          <a:xfrm>
            <a:off x="1180863" y="5751513"/>
            <a:ext cx="3302000" cy="396875"/>
          </a:xfrm>
          <a:prstGeom prst="roundRect">
            <a:avLst>
              <a:gd name="adj" fmla="val 398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Tenemos una colisión elástica:</a:t>
            </a:r>
          </a:p>
        </p:txBody>
      </p:sp>
      <p:pic>
        <p:nvPicPr>
          <p:cNvPr id="9225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2952" y="5373216"/>
            <a:ext cx="2032000" cy="1039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sp>
        <p:nvSpPr>
          <p:cNvPr id="9226" name="AutoShape 10"/>
          <p:cNvSpPr>
            <a:spLocks noChangeArrowheads="1"/>
          </p:cNvSpPr>
          <p:nvPr/>
        </p:nvSpPr>
        <p:spPr bwMode="auto">
          <a:xfrm>
            <a:off x="0" y="3176588"/>
            <a:ext cx="9144000" cy="1587"/>
          </a:xfrm>
          <a:prstGeom prst="roundRect">
            <a:avLst>
              <a:gd name="adj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9229" name="AutoShape 13"/>
          <p:cNvSpPr>
            <a:spLocks noChangeArrowheads="1"/>
          </p:cNvSpPr>
          <p:nvPr/>
        </p:nvSpPr>
        <p:spPr bwMode="auto">
          <a:xfrm>
            <a:off x="0" y="3314700"/>
            <a:ext cx="9144000" cy="1588"/>
          </a:xfrm>
          <a:prstGeom prst="roundRect">
            <a:avLst>
              <a:gd name="adj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9231" name="AutoShape 15"/>
          <p:cNvSpPr>
            <a:spLocks noChangeArrowheads="1"/>
          </p:cNvSpPr>
          <p:nvPr/>
        </p:nvSpPr>
        <p:spPr bwMode="auto">
          <a:xfrm>
            <a:off x="0" y="3214688"/>
            <a:ext cx="9144000" cy="1587"/>
          </a:xfrm>
          <a:prstGeom prst="roundRect">
            <a:avLst>
              <a:gd name="adj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6118304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7" grpId="0" autoUpdateAnimBg="0"/>
      <p:bldP spid="9218" grpId="0" autoUpdateAnimBg="0"/>
      <p:bldP spid="9220" grpId="0" autoUpdateAnimBg="0"/>
      <p:bldP spid="9224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9" name="Rectangle 3"/>
          <p:cNvSpPr>
            <a:spLocks noGrp="1" noChangeArrowheads="1"/>
          </p:cNvSpPr>
          <p:nvPr>
            <p:ph idx="1"/>
          </p:nvPr>
        </p:nvSpPr>
        <p:spPr>
          <a:xfrm>
            <a:off x="817066" y="2348880"/>
            <a:ext cx="7499350" cy="3600399"/>
          </a:xfrm>
          <a:solidFill>
            <a:schemeClr val="accent2">
              <a:lumMod val="75000"/>
            </a:schemeClr>
          </a:solidFill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36576" indent="0" algn="ctr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None/>
              <a:defRPr/>
            </a:pPr>
            <a:endParaRPr lang="es-MX" sz="2800" dirty="0" smtClean="0"/>
          </a:p>
          <a:p>
            <a:pPr marL="36576" indent="0" algn="ctr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None/>
              <a:defRPr/>
            </a:pPr>
            <a:r>
              <a:rPr lang="es-MX" sz="2800" dirty="0" smtClean="0"/>
              <a:t>El curso de </a:t>
            </a:r>
            <a:r>
              <a:rPr lang="es-MX" sz="2800" dirty="0" smtClean="0">
                <a:solidFill>
                  <a:srgbClr val="FFC000"/>
                </a:solidFill>
              </a:rPr>
              <a:t>Laboratorio de Física Cuántica 1 </a:t>
            </a:r>
            <a:r>
              <a:rPr lang="es-MX" sz="2800" dirty="0" smtClean="0"/>
              <a:t>pretende:</a:t>
            </a:r>
          </a:p>
          <a:p>
            <a:pPr marL="36576" indent="0" algn="ctr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None/>
              <a:defRPr/>
            </a:pPr>
            <a:endParaRPr lang="es-MX" sz="1000" dirty="0" smtClean="0"/>
          </a:p>
          <a:p>
            <a:pPr marL="36576" indent="0" algn="ctr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None/>
              <a:defRPr/>
            </a:pPr>
            <a:endParaRPr lang="es-MX" sz="1000" dirty="0" smtClean="0"/>
          </a:p>
          <a:p>
            <a:pPr marL="0" indent="0" algn="ctr">
              <a:buClr>
                <a:schemeClr val="accent3">
                  <a:lumMod val="60000"/>
                  <a:lumOff val="40000"/>
                </a:schemeClr>
              </a:buClr>
              <a:buNone/>
              <a:defRPr/>
            </a:pPr>
            <a:r>
              <a:rPr lang="es-ES" sz="2800" dirty="0" smtClean="0"/>
              <a:t>  </a:t>
            </a:r>
            <a:r>
              <a:rPr lang="es-MX" sz="2800" dirty="0"/>
              <a:t>Introducir al estudiante al diseño de experimentos en </a:t>
            </a:r>
            <a:r>
              <a:rPr lang="es-MX" sz="2800" dirty="0" smtClean="0"/>
              <a:t>mecánica Cuántica, </a:t>
            </a:r>
            <a:r>
              <a:rPr lang="es-MX" sz="2800" dirty="0"/>
              <a:t>así como su aplicación a problemas reales.</a:t>
            </a:r>
          </a:p>
          <a:p>
            <a:pPr marL="0" indent="0" algn="ctr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None/>
              <a:defRPr/>
            </a:pPr>
            <a:endParaRPr lang="es-MX" sz="2800" dirty="0"/>
          </a:p>
        </p:txBody>
      </p:sp>
      <p:sp>
        <p:nvSpPr>
          <p:cNvPr id="2" name="1 Rectángulo redondeado"/>
          <p:cNvSpPr/>
          <p:nvPr/>
        </p:nvSpPr>
        <p:spPr>
          <a:xfrm>
            <a:off x="971600" y="3645025"/>
            <a:ext cx="7200850" cy="1584175"/>
          </a:xfrm>
          <a:prstGeom prst="round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2656"/>
            <a:ext cx="8229600" cy="792088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>
              <a:defRPr/>
            </a:pPr>
            <a:r>
              <a:rPr lang="es-MX" sz="3200" b="1" dirty="0" smtClean="0">
                <a:solidFill>
                  <a:srgbClr val="FFC000"/>
                </a:solidFill>
              </a:rPr>
              <a:t>OBJETIVO DEL CURSO</a:t>
            </a:r>
            <a:br>
              <a:rPr lang="es-MX" sz="3200" b="1" dirty="0" smtClean="0">
                <a:solidFill>
                  <a:srgbClr val="FFC000"/>
                </a:solidFill>
              </a:rPr>
            </a:br>
            <a:r>
              <a:rPr lang="es-MX" sz="2000" b="1" dirty="0" smtClean="0">
                <a:solidFill>
                  <a:srgbClr val="FFFF00"/>
                </a:solidFill>
              </a:rPr>
              <a:t>(obtenido del Plan Curricular vigente de la Licenciatura de Físico)</a:t>
            </a:r>
            <a:endParaRPr lang="es-ES" sz="2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16546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2483768" y="1052736"/>
            <a:ext cx="4267200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Considerando la radiación X como partículas de energía h</a:t>
            </a:r>
            <a:r>
              <a:rPr lang="en-GB" sz="2000">
                <a:effectLst>
                  <a:outerShdw blurRad="38100" dist="38100" dir="2700000" algn="tl">
                    <a:srgbClr val="C0C0C0"/>
                  </a:outerShdw>
                </a:effectLst>
                <a:latin typeface="Symbol" panose="05050102010706020507" pitchFamily="18" charset="2"/>
              </a:rPr>
              <a:t></a:t>
            </a:r>
            <a:r>
              <a:rPr lang="en-GB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</a:p>
        </p:txBody>
      </p:sp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9957" y="2132856"/>
            <a:ext cx="4951639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graphicFrame>
        <p:nvGraphicFramePr>
          <p:cNvPr id="4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2942617"/>
              </p:ext>
            </p:extLst>
          </p:nvPr>
        </p:nvGraphicFramePr>
        <p:xfrm>
          <a:off x="1043608" y="5661248"/>
          <a:ext cx="2447925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64" name="Ecuación" r:id="rId4" imgW="1269720" imgH="507960" progId="Equation.3">
                  <p:embed/>
                </p:oleObj>
              </mc:Choice>
              <mc:Fallback>
                <p:oleObj name="Ecuación" r:id="rId4" imgW="126972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5661248"/>
                        <a:ext cx="2447925" cy="825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4355976" y="5949280"/>
            <a:ext cx="720552" cy="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graphicFrame>
        <p:nvGraphicFramePr>
          <p:cNvPr id="6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7824582"/>
              </p:ext>
            </p:extLst>
          </p:nvPr>
        </p:nvGraphicFramePr>
        <p:xfrm>
          <a:off x="5949083" y="5815235"/>
          <a:ext cx="2411412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65" name="Ecuación" r:id="rId6" imgW="1282680" imgH="241200" progId="Equation.3">
                  <p:embed/>
                </p:oleObj>
              </mc:Choice>
              <mc:Fallback>
                <p:oleObj name="Ecuación" r:id="rId6" imgW="12826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9083" y="5815235"/>
                        <a:ext cx="2411412" cy="517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4280220"/>
              </p:ext>
            </p:extLst>
          </p:nvPr>
        </p:nvGraphicFramePr>
        <p:xfrm>
          <a:off x="755576" y="2818036"/>
          <a:ext cx="1584325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66" name="Ecuación" r:id="rId8" imgW="596880" imgH="431640" progId="Equation.3">
                  <p:embed/>
                </p:oleObj>
              </mc:Choice>
              <mc:Fallback>
                <p:oleObj name="Ecuación" r:id="rId8" imgW="5968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2818036"/>
                        <a:ext cx="1584325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91254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971550" y="260350"/>
            <a:ext cx="698500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b="1"/>
              <a:t>Dualidad onda-partícula (de Broglie, 1923)</a:t>
            </a:r>
          </a:p>
        </p:txBody>
      </p:sp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755650" y="765175"/>
            <a:ext cx="6873875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La luz puede comportarse como una onda y puede comportarse como partículas</a:t>
            </a:r>
          </a:p>
        </p:txBody>
      </p:sp>
      <p:sp>
        <p:nvSpPr>
          <p:cNvPr id="10243" name="AutoShape 3"/>
          <p:cNvSpPr>
            <a:spLocks noChangeArrowheads="1"/>
          </p:cNvSpPr>
          <p:nvPr/>
        </p:nvSpPr>
        <p:spPr bwMode="auto">
          <a:xfrm>
            <a:off x="755650" y="1557338"/>
            <a:ext cx="7442200" cy="396875"/>
          </a:xfrm>
          <a:prstGeom prst="roundRect">
            <a:avLst>
              <a:gd name="adj" fmla="val 398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De Broglie sugirió que la materia también debería poseer esta dualidad.</a:t>
            </a:r>
          </a:p>
        </p:txBody>
      </p:sp>
      <p:sp>
        <p:nvSpPr>
          <p:cNvPr id="10244" name="AutoShape 4"/>
          <p:cNvSpPr>
            <a:spLocks noChangeArrowheads="1"/>
          </p:cNvSpPr>
          <p:nvPr/>
        </p:nvSpPr>
        <p:spPr bwMode="auto">
          <a:xfrm>
            <a:off x="0" y="3219450"/>
            <a:ext cx="9144000" cy="1588"/>
          </a:xfrm>
          <a:prstGeom prst="roundRect">
            <a:avLst>
              <a:gd name="adj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/>
          </a:p>
        </p:txBody>
      </p:sp>
      <p:graphicFrame>
        <p:nvGraphicFramePr>
          <p:cNvPr id="10245" name="Object 5"/>
          <p:cNvGraphicFramePr>
            <a:graphicFrameLocks noChangeAspect="1"/>
          </p:cNvGraphicFramePr>
          <p:nvPr/>
        </p:nvGraphicFramePr>
        <p:xfrm>
          <a:off x="1692275" y="2192338"/>
          <a:ext cx="1008063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7" name="Ecuación" r:id="rId4" imgW="406080" imgH="419040" progId="Equation.3">
                  <p:embed/>
                </p:oleObj>
              </mc:Choice>
              <mc:Fallback>
                <p:oleObj name="Ecuación" r:id="rId4" imgW="40608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2275" y="2192338"/>
                        <a:ext cx="1008063" cy="866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6" name="Line 6"/>
          <p:cNvSpPr>
            <a:spLocks noChangeShapeType="1"/>
          </p:cNvSpPr>
          <p:nvPr/>
        </p:nvSpPr>
        <p:spPr bwMode="auto">
          <a:xfrm flipH="1">
            <a:off x="3922713" y="2565400"/>
            <a:ext cx="1587500" cy="1588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6156325" y="2205038"/>
            <a:ext cx="2205038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Longitud de onda de la partícula</a:t>
            </a:r>
          </a:p>
        </p:txBody>
      </p:sp>
      <p:pic>
        <p:nvPicPr>
          <p:cNvPr id="10250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699" y="3630588"/>
            <a:ext cx="4752702" cy="2855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81638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1" grpId="0" autoUpdateAnimBg="0"/>
      <p:bldP spid="10242" grpId="0" autoUpdateAnimBg="0"/>
      <p:bldP spid="10243" grpId="0" autoUpdateAnimBg="0"/>
      <p:bldP spid="10246" grpId="0" animBg="1"/>
      <p:bldP spid="10247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132856"/>
            <a:ext cx="24384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sp>
        <p:nvSpPr>
          <p:cNvPr id="3" name="Text Box 11"/>
          <p:cNvSpPr txBox="1">
            <a:spLocks noChangeArrowheads="1"/>
          </p:cNvSpPr>
          <p:nvPr/>
        </p:nvSpPr>
        <p:spPr bwMode="auto">
          <a:xfrm>
            <a:off x="701600" y="692696"/>
            <a:ext cx="7777163" cy="833178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ts val="1125"/>
              </a:spcBef>
              <a:buClr>
                <a:srgbClr val="FF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 </a:t>
            </a:r>
            <a:r>
              <a:rPr lang="en-GB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radiación</a:t>
            </a:r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se </a:t>
            </a:r>
            <a:r>
              <a:rPr lang="en-GB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comporta</a:t>
            </a:r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como</a:t>
            </a:r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ondas</a:t>
            </a:r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y </a:t>
            </a:r>
            <a:r>
              <a:rPr lang="en-GB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como</a:t>
            </a:r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partículas</a:t>
            </a:r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La </a:t>
            </a:r>
            <a:r>
              <a:rPr lang="en-GB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materia</a:t>
            </a:r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se </a:t>
            </a:r>
            <a:r>
              <a:rPr lang="en-GB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comporta</a:t>
            </a:r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como</a:t>
            </a:r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partículas</a:t>
            </a:r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y </a:t>
            </a:r>
            <a:r>
              <a:rPr lang="en-GB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como</a:t>
            </a:r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ondas</a:t>
            </a:r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4" name="AutoShape 8"/>
          <p:cNvSpPr>
            <a:spLocks noChangeArrowheads="1"/>
          </p:cNvSpPr>
          <p:nvPr/>
        </p:nvSpPr>
        <p:spPr bwMode="auto">
          <a:xfrm>
            <a:off x="755576" y="5661248"/>
            <a:ext cx="7723187" cy="396875"/>
          </a:xfrm>
          <a:prstGeom prst="roundRect">
            <a:avLst>
              <a:gd name="adj" fmla="val 398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Propiedad medida experimentalmente a través de difracción de electrones.</a:t>
            </a:r>
          </a:p>
        </p:txBody>
      </p:sp>
    </p:spTree>
    <p:extLst>
      <p:ext uri="{BB962C8B-B14F-4D97-AF65-F5344CB8AC3E}">
        <p14:creationId xmlns:p14="http://schemas.microsoft.com/office/powerpoint/2010/main" val="3816795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4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44675"/>
            <a:ext cx="1851025" cy="216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6625" y="3173165"/>
            <a:ext cx="2078037" cy="216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1844675"/>
            <a:ext cx="2136775" cy="2233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3805" y="3386932"/>
            <a:ext cx="2555875" cy="2132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971550" y="260350"/>
            <a:ext cx="7632700" cy="94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b="1"/>
              <a:t>El experimento de la doble rendija, o como los electrones se comportan exactamente igual que la luz</a:t>
            </a:r>
          </a:p>
        </p:txBody>
      </p:sp>
      <p:sp>
        <p:nvSpPr>
          <p:cNvPr id="11270" name="AutoShape 6"/>
          <p:cNvSpPr>
            <a:spLocks noChangeArrowheads="1"/>
          </p:cNvSpPr>
          <p:nvPr/>
        </p:nvSpPr>
        <p:spPr bwMode="auto">
          <a:xfrm>
            <a:off x="250825" y="1196975"/>
            <a:ext cx="5794375" cy="457200"/>
          </a:xfrm>
          <a:prstGeom prst="roundRect">
            <a:avLst>
              <a:gd name="adj" fmla="val 34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>
                <a:effectLst>
                  <a:outerShdw blurRad="38100" dist="38100" dir="2700000" algn="tl">
                    <a:srgbClr val="C0C0C0"/>
                  </a:outerShdw>
                </a:effectLst>
              </a:rPr>
              <a:t>·Un experimento con ondas: (</a:t>
            </a:r>
            <a:r>
              <a:rPr lang="en-GB" sz="2000" i="1">
                <a:effectLst>
                  <a:outerShdw blurRad="38100" dist="38100" dir="2700000" algn="tl">
                    <a:srgbClr val="C0C0C0"/>
                  </a:outerShdw>
                </a:effectLst>
              </a:rPr>
              <a:t>Young 1773-1829</a:t>
            </a:r>
            <a:r>
              <a:rPr lang="en-GB">
                <a:effectLst>
                  <a:outerShdw blurRad="38100" dist="38100" dir="2700000" algn="tl">
                    <a:srgbClr val="C0C0C0"/>
                  </a:outerShdw>
                </a:effectLst>
              </a:rPr>
              <a:t>):</a:t>
            </a:r>
          </a:p>
        </p:txBody>
      </p:sp>
      <p:sp>
        <p:nvSpPr>
          <p:cNvPr id="11271" name="AutoShape 7"/>
          <p:cNvSpPr>
            <a:spLocks noChangeArrowheads="1"/>
          </p:cNvSpPr>
          <p:nvPr/>
        </p:nvSpPr>
        <p:spPr bwMode="auto">
          <a:xfrm>
            <a:off x="609600" y="5789612"/>
            <a:ext cx="7350125" cy="396875"/>
          </a:xfrm>
          <a:prstGeom prst="roundRect">
            <a:avLst>
              <a:gd name="adj" fmla="val 398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Experimento clásico que demuestra la naturaleza ondulatoria de la luz.</a:t>
            </a:r>
          </a:p>
        </p:txBody>
      </p:sp>
      <p:sp>
        <p:nvSpPr>
          <p:cNvPr id="11273" name="AutoShape 9"/>
          <p:cNvSpPr>
            <a:spLocks noChangeArrowheads="1"/>
          </p:cNvSpPr>
          <p:nvPr/>
        </p:nvSpPr>
        <p:spPr bwMode="auto">
          <a:xfrm>
            <a:off x="0" y="3300413"/>
            <a:ext cx="9144000" cy="1587"/>
          </a:xfrm>
          <a:prstGeom prst="roundRect">
            <a:avLst>
              <a:gd name="adj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1275" name="AutoShape 11"/>
          <p:cNvSpPr>
            <a:spLocks noChangeArrowheads="1"/>
          </p:cNvSpPr>
          <p:nvPr/>
        </p:nvSpPr>
        <p:spPr bwMode="auto">
          <a:xfrm>
            <a:off x="0" y="3148013"/>
            <a:ext cx="9144000" cy="1587"/>
          </a:xfrm>
          <a:prstGeom prst="roundRect">
            <a:avLst>
              <a:gd name="adj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6042247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 autoUpdateAnimBg="0"/>
      <p:bldP spid="11270" grpId="0" autoUpdateAnimBg="0"/>
      <p:bldP spid="11271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8"/>
          <p:cNvSpPr>
            <a:spLocks noChangeArrowheads="1"/>
          </p:cNvSpPr>
          <p:nvPr/>
        </p:nvSpPr>
        <p:spPr bwMode="auto">
          <a:xfrm>
            <a:off x="827584" y="5222735"/>
            <a:ext cx="7624762" cy="396875"/>
          </a:xfrm>
          <a:prstGeom prst="roundRect">
            <a:avLst>
              <a:gd name="adj" fmla="val 398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La luz en este experimento experimenta una </a:t>
            </a:r>
            <a:r>
              <a:rPr lang="en-GB" sz="2000" i="1">
                <a:effectLst>
                  <a:outerShdw blurRad="38100" dist="38100" dir="2700000" algn="tl">
                    <a:srgbClr val="C0C0C0"/>
                  </a:outerShdw>
                </a:effectLst>
              </a:rPr>
              <a:t>interferencia</a:t>
            </a:r>
            <a:r>
              <a:rPr lang="en-GB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consigo misma</a:t>
            </a:r>
          </a:p>
        </p:txBody>
      </p:sp>
      <p:graphicFrame>
        <p:nvGraphicFramePr>
          <p:cNvPr id="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4739935"/>
              </p:ext>
            </p:extLst>
          </p:nvPr>
        </p:nvGraphicFramePr>
        <p:xfrm>
          <a:off x="642147" y="2911327"/>
          <a:ext cx="2303462" cy="1104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54" r:id="rId3" imgW="1228680" imgH="657360" progId="">
                  <p:embed/>
                </p:oleObj>
              </mc:Choice>
              <mc:Fallback>
                <p:oleObj r:id="rId3" imgW="1228680" imgH="657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147" y="2911327"/>
                        <a:ext cx="2303462" cy="1104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Line 13"/>
          <p:cNvSpPr>
            <a:spLocks noChangeShapeType="1"/>
          </p:cNvSpPr>
          <p:nvPr/>
        </p:nvSpPr>
        <p:spPr bwMode="auto">
          <a:xfrm>
            <a:off x="3782218" y="3483616"/>
            <a:ext cx="1008063" cy="1587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graphicFrame>
        <p:nvGraphicFramePr>
          <p:cNvPr id="5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0925346"/>
              </p:ext>
            </p:extLst>
          </p:nvPr>
        </p:nvGraphicFramePr>
        <p:xfrm>
          <a:off x="5626890" y="3264271"/>
          <a:ext cx="3168650" cy="52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55" name="Ecuación" r:id="rId5" imgW="1562040" imgH="253800" progId="Equation.3">
                  <p:embed/>
                </p:oleObj>
              </mc:Choice>
              <mc:Fallback>
                <p:oleObj name="Ecuación" r:id="rId5" imgW="156204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26890" y="3264271"/>
                        <a:ext cx="3168650" cy="523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AutoShape 7"/>
          <p:cNvSpPr>
            <a:spLocks noChangeArrowheads="1"/>
          </p:cNvSpPr>
          <p:nvPr/>
        </p:nvSpPr>
        <p:spPr bwMode="auto">
          <a:xfrm>
            <a:off x="611188" y="1052736"/>
            <a:ext cx="7350125" cy="396875"/>
          </a:xfrm>
          <a:prstGeom prst="roundRect">
            <a:avLst>
              <a:gd name="adj" fmla="val 398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Experimento clásico que demuestra la naturaleza ondulatoria de la luz.</a:t>
            </a:r>
          </a:p>
        </p:txBody>
      </p:sp>
    </p:spTree>
    <p:extLst>
      <p:ext uri="{BB962C8B-B14F-4D97-AF65-F5344CB8AC3E}">
        <p14:creationId xmlns:p14="http://schemas.microsoft.com/office/powerpoint/2010/main" val="1012187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4" grpId="0" animBg="1"/>
      <p:bldP spid="6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 noChangeArrowheads="1"/>
          </p:cNvSpPr>
          <p:nvPr/>
        </p:nvSpPr>
        <p:spPr bwMode="auto">
          <a:xfrm>
            <a:off x="0" y="260350"/>
            <a:ext cx="4089400" cy="457200"/>
          </a:xfrm>
          <a:prstGeom prst="roundRect">
            <a:avLst>
              <a:gd name="adj" fmla="val 34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>
                <a:effectLst>
                  <a:outerShdw blurRad="38100" dist="38100" dir="2700000" algn="tl">
                    <a:srgbClr val="C0C0C0"/>
                  </a:outerShdw>
                </a:effectLst>
              </a:rPr>
              <a:t>·Un experimento con partículas: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278009"/>
            <a:ext cx="4608512" cy="170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168994" y="3417805"/>
            <a:ext cx="8516938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¿Cuál es la probabilidad de que un proyectil que atraviese los agujeros en la pared llegue a una distancia </a:t>
            </a:r>
            <a:r>
              <a:rPr lang="en-GB" sz="2000" i="1">
                <a:effectLst>
                  <a:outerShdw blurRad="38100" dist="38100" dir="2700000" algn="tl">
                    <a:srgbClr val="C0C0C0"/>
                  </a:outerShdw>
                </a:effectLst>
              </a:rPr>
              <a:t>x</a:t>
            </a:r>
            <a:r>
              <a:rPr lang="en-GB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del centro?</a:t>
            </a: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755576" y="4840064"/>
            <a:ext cx="7343775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En este montaje el detector: o recibe un proyectil o no recibe ninguno.</a:t>
            </a:r>
          </a:p>
        </p:txBody>
      </p:sp>
      <p:sp>
        <p:nvSpPr>
          <p:cNvPr id="12297" name="AutoShape 9"/>
          <p:cNvSpPr>
            <a:spLocks noChangeArrowheads="1"/>
          </p:cNvSpPr>
          <p:nvPr/>
        </p:nvSpPr>
        <p:spPr bwMode="auto">
          <a:xfrm>
            <a:off x="2123728" y="5805264"/>
            <a:ext cx="4346575" cy="396875"/>
          </a:xfrm>
          <a:prstGeom prst="roundRect">
            <a:avLst>
              <a:gd name="adj" fmla="val 398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podemos graduar la velocidad de disparo</a:t>
            </a:r>
          </a:p>
        </p:txBody>
      </p:sp>
      <p:sp>
        <p:nvSpPr>
          <p:cNvPr id="12298" name="AutoShape 10"/>
          <p:cNvSpPr>
            <a:spLocks noChangeArrowheads="1"/>
          </p:cNvSpPr>
          <p:nvPr/>
        </p:nvSpPr>
        <p:spPr bwMode="auto">
          <a:xfrm>
            <a:off x="0" y="3319463"/>
            <a:ext cx="9144000" cy="1587"/>
          </a:xfrm>
          <a:prstGeom prst="roundRect">
            <a:avLst>
              <a:gd name="adj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5226326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9" grpId="0" autoUpdateAnimBg="0"/>
      <p:bldP spid="12295" grpId="0" autoUpdateAnimBg="0"/>
      <p:bldP spid="12296" grpId="0" autoUpdateAnimBg="0"/>
      <p:bldP spid="12297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420" y="3274146"/>
            <a:ext cx="2376488" cy="149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029" y="3071911"/>
            <a:ext cx="2305050" cy="1531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5200" y="3140968"/>
            <a:ext cx="2520950" cy="139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graphicFrame>
        <p:nvGraphicFramePr>
          <p:cNvPr id="5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4239203"/>
              </p:ext>
            </p:extLst>
          </p:nvPr>
        </p:nvGraphicFramePr>
        <p:xfrm>
          <a:off x="1540895" y="5481045"/>
          <a:ext cx="2052637" cy="4694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9" r:id="rId6" imgW="895320" imgH="295200" progId="">
                  <p:embed/>
                </p:oleObj>
              </mc:Choice>
              <mc:Fallback>
                <p:oleObj r:id="rId6" imgW="895320" imgH="2952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0895" y="5481045"/>
                        <a:ext cx="2052637" cy="46942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4644008" y="5612576"/>
            <a:ext cx="1081088" cy="1588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7" name="AutoShape 12"/>
          <p:cNvSpPr>
            <a:spLocks noChangeArrowheads="1"/>
          </p:cNvSpPr>
          <p:nvPr/>
        </p:nvSpPr>
        <p:spPr bwMode="auto">
          <a:xfrm>
            <a:off x="7180188" y="5387255"/>
            <a:ext cx="1838325" cy="396875"/>
          </a:xfrm>
          <a:prstGeom prst="roundRect">
            <a:avLst>
              <a:gd name="adj" fmla="val 398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No interferencia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755576" y="1340768"/>
            <a:ext cx="7343775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En este montaje el detector: o recibe un proyectil o no recibe ninguno.</a:t>
            </a:r>
          </a:p>
        </p:txBody>
      </p:sp>
    </p:spTree>
    <p:extLst>
      <p:ext uri="{BB962C8B-B14F-4D97-AF65-F5344CB8AC3E}">
        <p14:creationId xmlns:p14="http://schemas.microsoft.com/office/powerpoint/2010/main" val="2078951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utoUpdateAnimBg="0"/>
      <p:bldP spid="8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AutoShape 1"/>
          <p:cNvSpPr>
            <a:spLocks noChangeArrowheads="1"/>
          </p:cNvSpPr>
          <p:nvPr/>
        </p:nvSpPr>
        <p:spPr bwMode="auto">
          <a:xfrm>
            <a:off x="0" y="260350"/>
            <a:ext cx="4140200" cy="457200"/>
          </a:xfrm>
          <a:prstGeom prst="roundRect">
            <a:avLst>
              <a:gd name="adj" fmla="val 34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>
                <a:effectLst>
                  <a:outerShdw blurRad="38100" dist="38100" dir="2700000" algn="tl">
                    <a:srgbClr val="C0C0C0"/>
                  </a:outerShdw>
                </a:effectLst>
              </a:rPr>
              <a:t>·Un experimento con electrones: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836613"/>
            <a:ext cx="2857500" cy="1057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3851920" y="979914"/>
            <a:ext cx="4895850" cy="710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2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 </a:t>
            </a:r>
            <a:r>
              <a:rPr lang="en-GB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cañón</a:t>
            </a:r>
            <a:r>
              <a:rPr lang="en-GB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de </a:t>
            </a:r>
            <a:r>
              <a:rPr lang="en-GB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electrones</a:t>
            </a:r>
            <a:r>
              <a:rPr lang="en-GB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que</a:t>
            </a:r>
            <a:r>
              <a:rPr lang="en-GB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se les </a:t>
            </a:r>
            <a:r>
              <a:rPr lang="en-GB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hace</a:t>
            </a:r>
            <a:r>
              <a:rPr lang="en-GB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pasar</a:t>
            </a:r>
            <a:r>
              <a:rPr lang="en-GB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por</a:t>
            </a:r>
            <a:r>
              <a:rPr lang="en-GB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una</a:t>
            </a:r>
            <a:r>
              <a:rPr lang="en-GB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doble</a:t>
            </a:r>
            <a:r>
              <a:rPr lang="en-GB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0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rendija</a:t>
            </a:r>
            <a:r>
              <a:rPr lang="en-GB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n-GB" sz="2000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327415" y="2377407"/>
            <a:ext cx="8208963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ts val="12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¿Cuál es la probabilidad relativa de que un clic se detecte a determinada distancia del centro?</a:t>
            </a:r>
          </a:p>
        </p:txBody>
      </p:sp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165" y="3513806"/>
            <a:ext cx="7809465" cy="2232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501650" y="6020115"/>
            <a:ext cx="8642350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2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Pero: cada electrón pasa, ya sea a través del agujero 1 ó a través del agujero2.</a:t>
            </a:r>
          </a:p>
        </p:txBody>
      </p:sp>
      <p:sp>
        <p:nvSpPr>
          <p:cNvPr id="13320" name="AutoShape 8"/>
          <p:cNvSpPr>
            <a:spLocks noChangeArrowheads="1"/>
          </p:cNvSpPr>
          <p:nvPr/>
        </p:nvSpPr>
        <p:spPr bwMode="auto">
          <a:xfrm>
            <a:off x="0" y="3319463"/>
            <a:ext cx="9144000" cy="1587"/>
          </a:xfrm>
          <a:prstGeom prst="roundRect">
            <a:avLst>
              <a:gd name="adj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3325" name="AutoShape 13"/>
          <p:cNvSpPr>
            <a:spLocks noChangeArrowheads="1"/>
          </p:cNvSpPr>
          <p:nvPr/>
        </p:nvSpPr>
        <p:spPr bwMode="auto">
          <a:xfrm>
            <a:off x="0" y="3148013"/>
            <a:ext cx="9144000" cy="1587"/>
          </a:xfrm>
          <a:prstGeom prst="roundRect">
            <a:avLst>
              <a:gd name="adj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854479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3" grpId="0" autoUpdateAnimBg="0"/>
      <p:bldP spid="13315" grpId="0" autoUpdateAnimBg="0"/>
      <p:bldP spid="13316" grpId="0" autoUpdateAnimBg="0"/>
      <p:bldP spid="13318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2032991"/>
              </p:ext>
            </p:extLst>
          </p:nvPr>
        </p:nvGraphicFramePr>
        <p:xfrm>
          <a:off x="2987824" y="4365104"/>
          <a:ext cx="2228850" cy="717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98" name="Ecuación" r:id="rId3" imgW="1117440" imgH="507960" progId="Equation.3">
                  <p:embed/>
                </p:oleObj>
              </mc:Choice>
              <mc:Fallback>
                <p:oleObj name="Ecuación" r:id="rId3" imgW="111744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4365104"/>
                        <a:ext cx="2228850" cy="717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Box 15"/>
          <p:cNvSpPr txBox="1">
            <a:spLocks noChangeArrowheads="1"/>
          </p:cNvSpPr>
          <p:nvPr/>
        </p:nvSpPr>
        <p:spPr bwMode="auto">
          <a:xfrm>
            <a:off x="1691680" y="5589240"/>
            <a:ext cx="5834062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2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Los electrones llegan como partículas y la probabilidad dellegada está distribuida como la intensidad de una onda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287536" y="1268760"/>
            <a:ext cx="8642350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2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Pero: cada electrón pasa, ya sea a través del agujero 1 ó a través del agujero2.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287536" y="2460709"/>
            <a:ext cx="4176713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2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Esto nos da las probabilidades P1 y P2.</a:t>
            </a:r>
          </a:p>
        </p:txBody>
      </p:sp>
      <p:graphicFrame>
        <p:nvGraphicFramePr>
          <p:cNvPr id="6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6657012"/>
              </p:ext>
            </p:extLst>
          </p:nvPr>
        </p:nvGraphicFramePr>
        <p:xfrm>
          <a:off x="3270399" y="3191274"/>
          <a:ext cx="1663700" cy="455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99" r:id="rId5" imgW="895320" imgH="295200" progId="">
                  <p:embed/>
                </p:oleObj>
              </mc:Choice>
              <mc:Fallback>
                <p:oleObj r:id="rId5" imgW="895320" imgH="2952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0399" y="3191274"/>
                        <a:ext cx="1663700" cy="4556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6300192" y="3429000"/>
            <a:ext cx="2266950" cy="44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2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¡¡Interferencia!!</a:t>
            </a:r>
          </a:p>
        </p:txBody>
      </p:sp>
    </p:spTree>
    <p:extLst>
      <p:ext uri="{BB962C8B-B14F-4D97-AF65-F5344CB8AC3E}">
        <p14:creationId xmlns:p14="http://schemas.microsoft.com/office/powerpoint/2010/main" val="1502856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4" grpId="0" autoUpdateAnimBg="0"/>
      <p:bldP spid="5" grpId="0" autoUpdateAnimBg="0"/>
      <p:bldP spid="7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0837" y="1716950"/>
            <a:ext cx="2857500" cy="1057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907381" y="614864"/>
            <a:ext cx="5329238" cy="44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2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Espiemos por qué agujero pasa cada electrón.</a:t>
            </a:r>
          </a:p>
        </p:txBody>
      </p:sp>
      <p:graphicFrame>
        <p:nvGraphicFramePr>
          <p:cNvPr id="1433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6418825"/>
              </p:ext>
            </p:extLst>
          </p:nvPr>
        </p:nvGraphicFramePr>
        <p:xfrm>
          <a:off x="323528" y="3185125"/>
          <a:ext cx="2879725" cy="1655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66" r:id="rId5" imgW="1571760" imgH="1190520" progId="">
                  <p:embed/>
                </p:oleObj>
              </mc:Choice>
              <mc:Fallback>
                <p:oleObj r:id="rId5" imgW="1571760" imgH="119052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3185125"/>
                        <a:ext cx="2879725" cy="16557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0" name="Line 4"/>
          <p:cNvSpPr>
            <a:spLocks noChangeShapeType="1"/>
          </p:cNvSpPr>
          <p:nvPr/>
        </p:nvSpPr>
        <p:spPr bwMode="auto">
          <a:xfrm>
            <a:off x="3636168" y="3923800"/>
            <a:ext cx="1366838" cy="1587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4341" name="AutoShape 5"/>
          <p:cNvSpPr>
            <a:spLocks noChangeArrowheads="1"/>
          </p:cNvSpPr>
          <p:nvPr/>
        </p:nvSpPr>
        <p:spPr bwMode="auto">
          <a:xfrm>
            <a:off x="0" y="3319463"/>
            <a:ext cx="9144000" cy="1587"/>
          </a:xfrm>
          <a:prstGeom prst="roundRect">
            <a:avLst>
              <a:gd name="adj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/>
          </a:p>
        </p:txBody>
      </p:sp>
      <p:graphicFrame>
        <p:nvGraphicFramePr>
          <p:cNvPr id="1434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5222346"/>
              </p:ext>
            </p:extLst>
          </p:nvPr>
        </p:nvGraphicFramePr>
        <p:xfrm>
          <a:off x="5940425" y="3643313"/>
          <a:ext cx="1944688" cy="531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67" r:id="rId7" imgW="952560" imgH="295200" progId="">
                  <p:embed/>
                </p:oleObj>
              </mc:Choice>
              <mc:Fallback>
                <p:oleObj r:id="rId7" imgW="952560" imgH="2952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0425" y="3643313"/>
                        <a:ext cx="1944688" cy="5318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250825" y="5445224"/>
            <a:ext cx="8137525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ts val="12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¡Cuando observamos los electrones su distribución sobre la pantalla es diferente a cuando no los observamos!</a:t>
            </a:r>
          </a:p>
        </p:txBody>
      </p:sp>
    </p:spTree>
    <p:extLst>
      <p:ext uri="{BB962C8B-B14F-4D97-AF65-F5344CB8AC3E}">
        <p14:creationId xmlns:p14="http://schemas.microsoft.com/office/powerpoint/2010/main" val="17640464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utoUpdateAnimBg="0"/>
      <p:bldP spid="14340" grpId="0" animBg="1"/>
      <p:bldP spid="14343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2123728" y="332656"/>
            <a:ext cx="4932040" cy="647700"/>
          </a:xfr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Ctr="0">
            <a:noAutofit/>
          </a:bodyPr>
          <a:lstStyle/>
          <a:p>
            <a:pPr marL="0" algn="ctr"/>
            <a:r>
              <a:rPr lang="es-MX" sz="2800" b="1" dirty="0">
                <a:solidFill>
                  <a:srgbClr val="FFC000"/>
                </a:solidFill>
                <a:latin typeface="Century Gothic" panose="020B0502020202020204" pitchFamily="34" charset="0"/>
              </a:rPr>
              <a:t>SECUENCIA DIDÁCTICA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611560" y="1700213"/>
            <a:ext cx="7705527" cy="4176712"/>
          </a:xfr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pPr marL="365760" lvl="1" indent="0">
              <a:lnSpc>
                <a:spcPct val="90000"/>
              </a:lnSpc>
              <a:buClr>
                <a:srgbClr val="92D050"/>
              </a:buClr>
              <a:buNone/>
            </a:pPr>
            <a:endParaRPr lang="es-ES" sz="1100" b="1" i="1" dirty="0" smtClean="0">
              <a:solidFill>
                <a:schemeClr val="accent3">
                  <a:lumMod val="60000"/>
                  <a:lumOff val="40000"/>
                </a:schemeClr>
              </a:solidFill>
              <a:effectLst/>
            </a:endParaRPr>
          </a:p>
          <a:p>
            <a:pPr marL="711200" lvl="1" indent="-346075">
              <a:lnSpc>
                <a:spcPct val="90000"/>
              </a:lnSpc>
              <a:buClr>
                <a:srgbClr val="92D050"/>
              </a:buClr>
              <a:buFont typeface="Wingdings" pitchFamily="2" charset="2"/>
              <a:buChar char="v"/>
            </a:pPr>
            <a:r>
              <a:rPr lang="es-ES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Describir </a:t>
            </a:r>
            <a:r>
              <a:rPr lang="es-ES" sz="3200" b="1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los </a:t>
            </a:r>
            <a:r>
              <a:rPr lang="es-ES" sz="3200" b="1" dirty="0">
                <a:solidFill>
                  <a:srgbClr val="FFC000"/>
                </a:solidFill>
                <a:effectLst/>
              </a:rPr>
              <a:t>conceptos básicos </a:t>
            </a:r>
            <a:r>
              <a:rPr lang="es-ES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de </a:t>
            </a:r>
            <a:r>
              <a:rPr lang="es-ES" sz="3200" b="1" dirty="0" smtClean="0">
                <a:solidFill>
                  <a:srgbClr val="FFC000"/>
                </a:solidFill>
              </a:rPr>
              <a:t>cinemática del sólido rígido.</a:t>
            </a:r>
          </a:p>
          <a:p>
            <a:pPr marL="365760" lvl="1" indent="0">
              <a:lnSpc>
                <a:spcPct val="90000"/>
              </a:lnSpc>
              <a:buClr>
                <a:srgbClr val="92D050"/>
              </a:buClr>
              <a:buNone/>
            </a:pPr>
            <a:endParaRPr lang="es-ES" sz="800" b="1" i="1" dirty="0">
              <a:solidFill>
                <a:schemeClr val="accent3">
                  <a:lumMod val="60000"/>
                  <a:lumOff val="40000"/>
                </a:schemeClr>
              </a:solidFill>
              <a:effectLst/>
            </a:endParaRPr>
          </a:p>
          <a:p>
            <a:pPr marL="711200" lvl="1" indent="-346075">
              <a:lnSpc>
                <a:spcPct val="90000"/>
              </a:lnSpc>
              <a:buClr>
                <a:srgbClr val="92D050"/>
              </a:buClr>
              <a:buFont typeface="Wingdings" pitchFamily="2" charset="2"/>
              <a:buChar char="v"/>
            </a:pPr>
            <a:r>
              <a:rPr lang="es-ES" sz="3200" dirty="0"/>
              <a:t>Identificar las </a:t>
            </a:r>
            <a:r>
              <a:rPr lang="es-ES" sz="3200" dirty="0">
                <a:solidFill>
                  <a:srgbClr val="FFFF00"/>
                </a:solidFill>
              </a:rPr>
              <a:t>variables medibles </a:t>
            </a:r>
            <a:r>
              <a:rPr lang="es-ES" sz="3200" dirty="0"/>
              <a:t>en </a:t>
            </a:r>
            <a:r>
              <a:rPr lang="es-ES" sz="3200" dirty="0" smtClean="0"/>
              <a:t> experimentos </a:t>
            </a:r>
            <a:r>
              <a:rPr lang="es-ES" sz="3200" dirty="0"/>
              <a:t>de movimiento uniforme en una o dos dimensiones</a:t>
            </a:r>
            <a:r>
              <a:rPr lang="es-ES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.</a:t>
            </a:r>
          </a:p>
          <a:p>
            <a:pPr marL="711200" lvl="1" indent="-346075">
              <a:lnSpc>
                <a:spcPct val="90000"/>
              </a:lnSpc>
              <a:buClr>
                <a:srgbClr val="92D050"/>
              </a:buClr>
              <a:buFont typeface="Wingdings" pitchFamily="2" charset="2"/>
              <a:buChar char="v"/>
            </a:pPr>
            <a:endParaRPr lang="es-ES" sz="1100" b="1" dirty="0" smtClean="0">
              <a:solidFill>
                <a:schemeClr val="accent3">
                  <a:lumMod val="60000"/>
                  <a:lumOff val="40000"/>
                </a:schemeClr>
              </a:solidFill>
              <a:effectLst/>
            </a:endParaRPr>
          </a:p>
          <a:p>
            <a:pPr marL="711200" lvl="1" indent="-346075">
              <a:lnSpc>
                <a:spcPct val="90000"/>
              </a:lnSpc>
              <a:buClr>
                <a:srgbClr val="92D050"/>
              </a:buClr>
              <a:buFont typeface="Wingdings" pitchFamily="2" charset="2"/>
              <a:buChar char="v"/>
            </a:pPr>
            <a:r>
              <a:rPr lang="es-ES" sz="3200" dirty="0" smtClean="0"/>
              <a:t>Relacionar </a:t>
            </a:r>
            <a:r>
              <a:rPr lang="es-ES" sz="3200" dirty="0" smtClean="0">
                <a:solidFill>
                  <a:srgbClr val="FFFF00"/>
                </a:solidFill>
              </a:rPr>
              <a:t>distancia </a:t>
            </a:r>
            <a:r>
              <a:rPr lang="es-ES" sz="3200" dirty="0">
                <a:solidFill>
                  <a:srgbClr val="FFFF00"/>
                </a:solidFill>
              </a:rPr>
              <a:t>recorrida</a:t>
            </a:r>
            <a:r>
              <a:rPr lang="es-ES" sz="3200" dirty="0"/>
              <a:t>, </a:t>
            </a:r>
            <a:r>
              <a:rPr lang="es-ES" sz="3200" dirty="0">
                <a:solidFill>
                  <a:srgbClr val="FFFF00"/>
                </a:solidFill>
              </a:rPr>
              <a:t>velocidad</a:t>
            </a:r>
            <a:r>
              <a:rPr lang="es-ES" sz="3200" dirty="0"/>
              <a:t> y </a:t>
            </a:r>
            <a:r>
              <a:rPr lang="es-ES" sz="3200" dirty="0">
                <a:solidFill>
                  <a:srgbClr val="FFFF00"/>
                </a:solidFill>
              </a:rPr>
              <a:t>aceleración</a:t>
            </a:r>
            <a:r>
              <a:rPr lang="es-ES" sz="3200" dirty="0"/>
              <a:t>, con </a:t>
            </a:r>
            <a:r>
              <a:rPr lang="es-ES" sz="3200" dirty="0">
                <a:solidFill>
                  <a:srgbClr val="FFFF00"/>
                </a:solidFill>
              </a:rPr>
              <a:t>respecto al tiempo</a:t>
            </a:r>
            <a:r>
              <a:rPr lang="es-ES" sz="3200" dirty="0"/>
              <a:t>, del movimiento </a:t>
            </a:r>
            <a:r>
              <a:rPr lang="es-ES" sz="3200" dirty="0" smtClean="0"/>
              <a:t>en </a:t>
            </a:r>
            <a:r>
              <a:rPr lang="es-ES" sz="3200" dirty="0"/>
              <a:t>una </a:t>
            </a:r>
            <a:r>
              <a:rPr lang="es-ES" sz="3200" dirty="0" smtClean="0"/>
              <a:t>o dos dimensiones </a:t>
            </a:r>
            <a:r>
              <a:rPr lang="es-ES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.</a:t>
            </a:r>
            <a:endParaRPr lang="es-ES" sz="3200" b="1" i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365760" lvl="1" indent="0">
              <a:lnSpc>
                <a:spcPct val="90000"/>
              </a:lnSpc>
              <a:buClr>
                <a:srgbClr val="92D050"/>
              </a:buClr>
              <a:buNone/>
            </a:pPr>
            <a:endParaRPr lang="es-ES" sz="800" b="1" dirty="0" smtClean="0">
              <a:solidFill>
                <a:schemeClr val="accent3">
                  <a:lumMod val="60000"/>
                  <a:lumOff val="40000"/>
                </a:schemeClr>
              </a:solidFill>
              <a:effectLst/>
            </a:endParaRPr>
          </a:p>
          <a:p>
            <a:pPr marL="711200" lvl="1" indent="-346075">
              <a:lnSpc>
                <a:spcPct val="90000"/>
              </a:lnSpc>
              <a:buClr>
                <a:srgbClr val="92D050"/>
              </a:buClr>
              <a:buFont typeface="Wingdings" pitchFamily="2" charset="2"/>
              <a:buChar char="v"/>
            </a:pPr>
            <a:r>
              <a:rPr lang="es-ES" sz="3200" b="1" dirty="0" smtClean="0">
                <a:solidFill>
                  <a:srgbClr val="FFFF00"/>
                </a:solidFill>
                <a:effectLst/>
              </a:rPr>
              <a:t>Describir algunos experimentos </a:t>
            </a:r>
            <a:r>
              <a:rPr lang="es-ES" sz="3200" dirty="0"/>
              <a:t>para </a:t>
            </a:r>
            <a:r>
              <a:rPr lang="es-ES" sz="3200" dirty="0">
                <a:solidFill>
                  <a:srgbClr val="FFFF00"/>
                </a:solidFill>
              </a:rPr>
              <a:t>observar</a:t>
            </a:r>
            <a:r>
              <a:rPr lang="es-ES" sz="3200" dirty="0">
                <a:solidFill>
                  <a:schemeClr val="tx1"/>
                </a:solidFill>
              </a:rPr>
              <a:t> </a:t>
            </a:r>
            <a:r>
              <a:rPr lang="es-ES" sz="3200" dirty="0"/>
              <a:t>el comportamiento de objetos en </a:t>
            </a:r>
            <a:r>
              <a:rPr lang="es-ES" sz="3200" dirty="0">
                <a:solidFill>
                  <a:srgbClr val="FFFF00"/>
                </a:solidFill>
              </a:rPr>
              <a:t>movimiento</a:t>
            </a:r>
            <a:r>
              <a:rPr lang="es-ES" sz="3200" dirty="0"/>
              <a:t> </a:t>
            </a:r>
            <a:r>
              <a:rPr lang="es-ES" sz="3200" dirty="0" smtClean="0"/>
              <a:t>de un </a:t>
            </a:r>
            <a:r>
              <a:rPr lang="es-ES" sz="3200" dirty="0" smtClean="0">
                <a:solidFill>
                  <a:srgbClr val="FFFF00"/>
                </a:solidFill>
              </a:rPr>
              <a:t>sólido rígido </a:t>
            </a:r>
            <a:r>
              <a:rPr lang="es-ES" sz="3200" dirty="0" smtClean="0"/>
              <a:t>en </a:t>
            </a:r>
            <a:r>
              <a:rPr lang="es-ES" sz="3200" dirty="0" err="1" smtClean="0">
                <a:solidFill>
                  <a:srgbClr val="FFC000"/>
                </a:solidFill>
              </a:rPr>
              <a:t>caida</a:t>
            </a:r>
            <a:r>
              <a:rPr lang="es-ES" sz="3200" dirty="0" smtClean="0">
                <a:solidFill>
                  <a:srgbClr val="FFC000"/>
                </a:solidFill>
              </a:rPr>
              <a:t> libre</a:t>
            </a:r>
            <a:r>
              <a:rPr lang="es-ES" sz="3200" dirty="0" smtClean="0"/>
              <a:t>, </a:t>
            </a:r>
            <a:r>
              <a:rPr lang="es-ES" sz="3200" dirty="0" smtClean="0">
                <a:solidFill>
                  <a:srgbClr val="FFC000"/>
                </a:solidFill>
              </a:rPr>
              <a:t>plano inclinado </a:t>
            </a:r>
            <a:r>
              <a:rPr lang="es-ES" sz="3200" dirty="0" smtClean="0"/>
              <a:t>o </a:t>
            </a:r>
            <a:r>
              <a:rPr lang="es-ES" sz="3200" dirty="0" smtClean="0">
                <a:solidFill>
                  <a:srgbClr val="FFC000"/>
                </a:solidFill>
              </a:rPr>
              <a:t>tiro parabólico</a:t>
            </a:r>
            <a:r>
              <a:rPr lang="es-ES" sz="3200" b="1" dirty="0" smtClean="0">
                <a:solidFill>
                  <a:schemeClr val="bg1"/>
                </a:solidFill>
                <a:effectLst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71222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666244"/>
            <a:ext cx="4341862" cy="3250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sp>
        <p:nvSpPr>
          <p:cNvPr id="3" name="Text Box 10"/>
          <p:cNvSpPr txBox="1">
            <a:spLocks noChangeArrowheads="1"/>
          </p:cNvSpPr>
          <p:nvPr/>
        </p:nvSpPr>
        <p:spPr bwMode="auto">
          <a:xfrm>
            <a:off x="755576" y="5229200"/>
            <a:ext cx="7776864" cy="1325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ctr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/>
              <a:t>Single-electron events build up over a 20 minute exposure to form an interference pattern in this double-slit experiment by Akira Tonomura and co-workers. (a) 8 electrons; (b) 270 electrons; (c) 2000 electrons; (d) 60,000.</a:t>
            </a:r>
            <a:r>
              <a:rPr lang="en-GB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323528" y="692696"/>
            <a:ext cx="7488238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ts val="12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Si los electrones no se ven tenemos interferencia.</a:t>
            </a:r>
          </a:p>
        </p:txBody>
      </p:sp>
    </p:spTree>
    <p:extLst>
      <p:ext uri="{BB962C8B-B14F-4D97-AF65-F5344CB8AC3E}">
        <p14:creationId xmlns:p14="http://schemas.microsoft.com/office/powerpoint/2010/main" val="13183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4" grpId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764704"/>
            <a:ext cx="3760788" cy="4319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2644446" y="5445224"/>
            <a:ext cx="4103687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2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Rayos X contra una hoja de aluminio</a:t>
            </a:r>
          </a:p>
        </p:txBody>
      </p:sp>
    </p:spTree>
    <p:extLst>
      <p:ext uri="{BB962C8B-B14F-4D97-AF65-F5344CB8AC3E}">
        <p14:creationId xmlns:p14="http://schemas.microsoft.com/office/powerpoint/2010/main" val="786965932"/>
      </p:ext>
    </p:extLst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6390" y="1844824"/>
            <a:ext cx="2381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871609"/>
            <a:ext cx="2381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626914" y="5301208"/>
            <a:ext cx="5681389" cy="833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11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>
                <a:effectLst>
                  <a:outerShdw blurRad="38100" dist="38100" dir="2700000" algn="tl">
                    <a:srgbClr val="C0C0C0"/>
                  </a:outerShdw>
                </a:effectLst>
              </a:rPr>
              <a:t> electrones contra una hoja de aluminio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GB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5783819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Bibliografía .</a:t>
            </a:r>
            <a:endParaRPr lang="es-MX" dirty="0"/>
          </a:p>
        </p:txBody>
      </p:sp>
      <p:sp>
        <p:nvSpPr>
          <p:cNvPr id="3" name="Rectángulo 2"/>
          <p:cNvSpPr/>
          <p:nvPr/>
        </p:nvSpPr>
        <p:spPr>
          <a:xfrm>
            <a:off x="971600" y="2276872"/>
            <a:ext cx="756084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MX" dirty="0"/>
          </a:p>
          <a:p>
            <a:r>
              <a:rPr lang="es-MX" dirty="0"/>
              <a:t>  D.C. </a:t>
            </a:r>
            <a:r>
              <a:rPr lang="es-MX" dirty="0" err="1"/>
              <a:t>Baird</a:t>
            </a:r>
            <a:r>
              <a:rPr lang="es-MX" dirty="0"/>
              <a:t> “Experimentación. Una introducción a la teoría de mediciones y al diseño de experimentos”, Segunda edición, Editorial Pearson Educación. 2005</a:t>
            </a:r>
          </a:p>
          <a:p>
            <a:r>
              <a:rPr lang="es-MX" dirty="0"/>
              <a:t>- David </a:t>
            </a:r>
            <a:r>
              <a:rPr lang="es-MX" dirty="0" err="1"/>
              <a:t>Saxon</a:t>
            </a:r>
            <a:r>
              <a:rPr lang="es-MX" dirty="0"/>
              <a:t> “Elementos de Mecánica Cuántica”, Editorial EASO, 2ª. Edición 1996</a:t>
            </a:r>
          </a:p>
          <a:p>
            <a:r>
              <a:rPr lang="es-MX" dirty="0"/>
              <a:t>- Stephen </a:t>
            </a:r>
            <a:r>
              <a:rPr lang="es-MX" dirty="0" err="1"/>
              <a:t>Gasiorowicz</a:t>
            </a:r>
            <a:r>
              <a:rPr lang="es-MX" dirty="0"/>
              <a:t> “Quantum </a:t>
            </a:r>
            <a:r>
              <a:rPr lang="es-MX" dirty="0" err="1"/>
              <a:t>Physics</a:t>
            </a:r>
            <a:r>
              <a:rPr lang="es-MX" dirty="0"/>
              <a:t>”, Editorial John </a:t>
            </a:r>
            <a:r>
              <a:rPr lang="es-MX" dirty="0" err="1"/>
              <a:t>Wiley</a:t>
            </a:r>
            <a:r>
              <a:rPr lang="es-MX" dirty="0"/>
              <a:t> &amp; </a:t>
            </a:r>
            <a:r>
              <a:rPr lang="es-MX" dirty="0" err="1"/>
              <a:t>Sons</a:t>
            </a:r>
            <a:r>
              <a:rPr lang="es-MX" dirty="0"/>
              <a:t>. 2014</a:t>
            </a:r>
          </a:p>
          <a:p>
            <a:r>
              <a:rPr lang="es-MX" dirty="0"/>
              <a:t>- R. H. </a:t>
            </a:r>
            <a:r>
              <a:rPr lang="es-MX" dirty="0" err="1"/>
              <a:t>Dicke</a:t>
            </a:r>
            <a:r>
              <a:rPr lang="es-MX" dirty="0"/>
              <a:t>, J.P. </a:t>
            </a:r>
            <a:r>
              <a:rPr lang="es-MX" dirty="0" err="1"/>
              <a:t>Wittke</a:t>
            </a:r>
            <a:r>
              <a:rPr lang="es-MX" dirty="0"/>
              <a:t> “</a:t>
            </a:r>
            <a:r>
              <a:rPr lang="es-MX" dirty="0" err="1"/>
              <a:t>Introduction</a:t>
            </a:r>
            <a:r>
              <a:rPr lang="es-MX" dirty="0"/>
              <a:t> </a:t>
            </a:r>
            <a:r>
              <a:rPr lang="es-MX" dirty="0" err="1"/>
              <a:t>to</a:t>
            </a:r>
            <a:r>
              <a:rPr lang="es-MX" dirty="0"/>
              <a:t> quantum </a:t>
            </a:r>
            <a:r>
              <a:rPr lang="es-MX" dirty="0" err="1"/>
              <a:t>mechanics</a:t>
            </a:r>
            <a:r>
              <a:rPr lang="es-MX" dirty="0"/>
              <a:t>”, Editorial Addison-Wesley. 2010</a:t>
            </a:r>
          </a:p>
          <a:p>
            <a:r>
              <a:rPr lang="es-MX" dirty="0"/>
              <a:t>- A </a:t>
            </a:r>
            <a:r>
              <a:rPr lang="es-MX" dirty="0" err="1"/>
              <a:t>Messiah</a:t>
            </a:r>
            <a:r>
              <a:rPr lang="es-MX" dirty="0"/>
              <a:t>,”Mecánica cuántica”, Tomo I, Editorial </a:t>
            </a:r>
            <a:r>
              <a:rPr lang="es-MX" dirty="0" err="1"/>
              <a:t>Tecnos</a:t>
            </a:r>
            <a:r>
              <a:rPr lang="es-MX" dirty="0"/>
              <a:t>. 2011</a:t>
            </a:r>
          </a:p>
          <a:p>
            <a:r>
              <a:rPr lang="es-MX" dirty="0"/>
              <a:t>- Claude Cohen-</a:t>
            </a:r>
            <a:r>
              <a:rPr lang="es-MX" dirty="0" err="1"/>
              <a:t>Tannoudji</a:t>
            </a:r>
            <a:r>
              <a:rPr lang="es-MX" dirty="0"/>
              <a:t>, Bernard Diu and </a:t>
            </a:r>
            <a:r>
              <a:rPr lang="es-MX" dirty="0" err="1"/>
              <a:t>Franck</a:t>
            </a:r>
            <a:r>
              <a:rPr lang="es-MX" dirty="0"/>
              <a:t> </a:t>
            </a:r>
            <a:r>
              <a:rPr lang="es-MX" dirty="0" err="1"/>
              <a:t>Laloë</a:t>
            </a:r>
            <a:r>
              <a:rPr lang="es-MX" dirty="0"/>
              <a:t> “Quantum </a:t>
            </a:r>
            <a:r>
              <a:rPr lang="es-MX" dirty="0" err="1"/>
              <a:t>Mechanics</a:t>
            </a:r>
            <a:r>
              <a:rPr lang="es-MX" dirty="0"/>
              <a:t>”, </a:t>
            </a:r>
            <a:r>
              <a:rPr lang="es-MX" dirty="0" err="1"/>
              <a:t>volume</a:t>
            </a:r>
            <a:r>
              <a:rPr lang="es-MX" dirty="0"/>
              <a:t> I. Editorial </a:t>
            </a:r>
            <a:r>
              <a:rPr lang="es-MX" dirty="0" err="1"/>
              <a:t>Wiley</a:t>
            </a:r>
            <a:r>
              <a:rPr lang="es-MX" dirty="0"/>
              <a:t>- </a:t>
            </a:r>
            <a:r>
              <a:rPr lang="es-MX" dirty="0" err="1"/>
              <a:t>Interscience</a:t>
            </a:r>
            <a:r>
              <a:rPr lang="es-MX" dirty="0"/>
              <a:t>. 2000</a:t>
            </a:r>
          </a:p>
          <a:p>
            <a:r>
              <a:rPr lang="es-MX" dirty="0"/>
              <a:t>- Stephen </a:t>
            </a:r>
            <a:r>
              <a:rPr lang="es-MX" dirty="0" err="1"/>
              <a:t>Gasiorowicz</a:t>
            </a:r>
            <a:r>
              <a:rPr lang="es-MX" dirty="0"/>
              <a:t>, “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Structure</a:t>
            </a:r>
            <a:r>
              <a:rPr lang="es-MX" dirty="0"/>
              <a:t> of </a:t>
            </a:r>
            <a:r>
              <a:rPr lang="es-MX" dirty="0" err="1"/>
              <a:t>Matter</a:t>
            </a:r>
            <a:r>
              <a:rPr lang="es-MX" dirty="0"/>
              <a:t>: A </a:t>
            </a:r>
            <a:r>
              <a:rPr lang="es-MX" dirty="0" err="1"/>
              <a:t>Survey</a:t>
            </a:r>
            <a:r>
              <a:rPr lang="es-MX" dirty="0"/>
              <a:t> of Modern </a:t>
            </a:r>
            <a:r>
              <a:rPr lang="es-MX" dirty="0" err="1"/>
              <a:t>Physics</a:t>
            </a:r>
            <a:r>
              <a:rPr lang="es-MX" dirty="0"/>
              <a:t>, Editorial Addison-</a:t>
            </a:r>
            <a:r>
              <a:rPr lang="es-MX" dirty="0" err="1"/>
              <a:t>Wiley</a:t>
            </a:r>
            <a:r>
              <a:rPr lang="es-MX" dirty="0"/>
              <a:t>. 2012</a:t>
            </a:r>
          </a:p>
        </p:txBody>
      </p:sp>
    </p:spTree>
    <p:extLst>
      <p:ext uri="{BB962C8B-B14F-4D97-AF65-F5344CB8AC3E}">
        <p14:creationId xmlns:p14="http://schemas.microsoft.com/office/powerpoint/2010/main" val="31623043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4" name="Rectangle 4"/>
          <p:cNvSpPr>
            <a:spLocks noGrp="1" noChangeArrowheads="1"/>
          </p:cNvSpPr>
          <p:nvPr>
            <p:ph type="title"/>
          </p:nvPr>
        </p:nvSpPr>
        <p:spPr>
          <a:xfrm>
            <a:off x="2771800" y="260648"/>
            <a:ext cx="3600400" cy="648072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s-MX" sz="3200" b="1" dirty="0">
                <a:solidFill>
                  <a:srgbClr val="FFC000"/>
                </a:solidFill>
              </a:rPr>
              <a:t>MAPA CURRICULAR</a:t>
            </a:r>
          </a:p>
        </p:txBody>
      </p:sp>
      <p:pic>
        <p:nvPicPr>
          <p:cNvPr id="1331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268413"/>
            <a:ext cx="7561262" cy="5112915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1167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8" name="Object 5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7307817"/>
              </p:ext>
            </p:extLst>
          </p:nvPr>
        </p:nvGraphicFramePr>
        <p:xfrm>
          <a:off x="973138" y="1340768"/>
          <a:ext cx="7415286" cy="5122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7" name="Imagen de mapa de bits" r:id="rId4" imgW="7838095" imgH="5552381" progId="PBrush">
                  <p:embed/>
                </p:oleObj>
              </mc:Choice>
              <mc:Fallback>
                <p:oleObj name="Imagen de mapa de bits" r:id="rId4" imgW="7838095" imgH="5552381" progId="PBrush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3138" y="1340768"/>
                        <a:ext cx="7415286" cy="5122862"/>
                      </a:xfrm>
                      <a:prstGeom prst="rect">
                        <a:avLst/>
                      </a:prstGeom>
                      <a:noFill/>
                      <a:ln w="571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Grp="1" noChangeArrowheads="1"/>
          </p:cNvSpPr>
          <p:nvPr>
            <p:ph type="title"/>
          </p:nvPr>
        </p:nvSpPr>
        <p:spPr>
          <a:xfrm>
            <a:off x="2771800" y="260648"/>
            <a:ext cx="3528392" cy="648072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s-MX" sz="3200" b="1" dirty="0">
                <a:solidFill>
                  <a:srgbClr val="FFC000"/>
                </a:solidFill>
              </a:rPr>
              <a:t>MAPA CURRICULAR</a:t>
            </a:r>
          </a:p>
        </p:txBody>
      </p:sp>
    </p:spTree>
    <p:extLst>
      <p:ext uri="{BB962C8B-B14F-4D97-AF65-F5344CB8AC3E}">
        <p14:creationId xmlns:p14="http://schemas.microsoft.com/office/powerpoint/2010/main" val="3648236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92696"/>
            <a:ext cx="2170584" cy="1038992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s-MX" sz="2800" b="1" dirty="0" smtClean="0">
                <a:solidFill>
                  <a:srgbClr val="FFC000"/>
                </a:solidFill>
              </a:rPr>
              <a:t>INDICE DE CONTENIDO</a:t>
            </a:r>
            <a:endParaRPr lang="es-MX" sz="2800" b="1" dirty="0">
              <a:solidFill>
                <a:srgbClr val="FFC000"/>
              </a:solidFill>
            </a:endParaRPr>
          </a:p>
        </p:txBody>
      </p:sp>
      <p:graphicFrame>
        <p:nvGraphicFramePr>
          <p:cNvPr id="130097" name="Group 49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565314489"/>
              </p:ext>
            </p:extLst>
          </p:nvPr>
        </p:nvGraphicFramePr>
        <p:xfrm>
          <a:off x="387350" y="2060848"/>
          <a:ext cx="4184650" cy="4029222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152476"/>
                <a:gridCol w="3032174"/>
              </a:tblGrid>
              <a:tr h="6950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DIAPOSITIVA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L="91468" marR="91468" marT="45728" marB="45728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L="91468" marR="91468" marT="45728" marB="45728" horzOverflow="overflow"/>
                </a:tc>
              </a:tr>
              <a:tr h="6400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</a:rPr>
                        <a:t>1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L="91468" marR="91468" marT="45728" marB="45728" horzOverflow="overflow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MX" sz="1800" b="1" u="none" dirty="0" smtClean="0">
                          <a:effectLst/>
                        </a:rPr>
                        <a:t>CARÁTULA INSTITUCIONAL</a:t>
                      </a:r>
                      <a:endParaRPr lang="es-MX" sz="1800" b="1" u="none" dirty="0">
                        <a:solidFill>
                          <a:srgbClr val="FFC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68" marR="91468" marT="45728" marB="45728" horzOverflow="overflow"/>
                </a:tc>
              </a:tr>
              <a:tr h="6402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</a:rPr>
                        <a:t>2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L="91468" marR="91468" marT="45728" marB="4572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SECUENCIA DIDÁCTICA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L="91468" marR="91468" marT="45728" marB="45728" horzOverflow="overflow"/>
                </a:tc>
              </a:tr>
              <a:tr h="5041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</a:rPr>
                        <a:t>3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L="91468" marR="91468" marT="45728" marB="4572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MAPA CURRICULAR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L="91468" marR="91468" marT="45728" marB="45728" horzOverflow="overflow"/>
                </a:tc>
              </a:tr>
              <a:tr h="7748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</a:rPr>
                        <a:t>4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L="91468" marR="91468" marT="45728" marB="4572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MAPA CURRICULAR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(continuación)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L="91468" marR="91468" marT="45728" marB="45728" horzOverflow="overflow"/>
                </a:tc>
              </a:tr>
              <a:tr h="7748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T="45721" marB="4572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ÍNDICE DE CONTENIDO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T="45721" marB="45721" horzOverflow="overflow"/>
                </a:tc>
              </a:tr>
            </a:tbl>
          </a:graphicData>
        </a:graphic>
      </p:graphicFrame>
      <p:graphicFrame>
        <p:nvGraphicFramePr>
          <p:cNvPr id="130098" name="Group 50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659013632"/>
              </p:ext>
            </p:extLst>
          </p:nvPr>
        </p:nvGraphicFramePr>
        <p:xfrm>
          <a:off x="4781872" y="548680"/>
          <a:ext cx="4038600" cy="5980057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158280"/>
                <a:gridCol w="2880320"/>
              </a:tblGrid>
              <a:tr h="6949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DIAPOSITIVA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T="45721" marB="4572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T="45721" marB="45721" horzOverflow="overflow"/>
                </a:tc>
              </a:tr>
              <a:tr h="64008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T="45721" marB="4572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ÍNDICE DE CONTENIDO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T="45721" marB="45721" horzOverflow="overflow"/>
                </a:tc>
              </a:tr>
              <a:tr h="64008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T="45721" marB="4572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ÍNDICE DE CONTENIDO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T="45721" marB="45721" horzOverflow="overflow"/>
                </a:tc>
              </a:tr>
              <a:tr h="64008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T="45721" marB="4572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ÍNDICE DE CONTENIDO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T="45721" marB="45721" horzOverflow="overflow"/>
                </a:tc>
              </a:tr>
              <a:tr h="64008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9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T="45721" marB="4572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Unidad de aprendizaje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T="45721" marB="45721" horzOverflow="overflow"/>
                </a:tc>
              </a:tr>
              <a:tr h="64008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10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T="45721" marB="4572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Radiación de cuerpo negro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T="45721" marB="45721" horzOverflow="overflow"/>
                </a:tc>
              </a:tr>
              <a:tr h="64008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11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Radiación de cuerpo negro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/>
                </a:tc>
              </a:tr>
              <a:tr h="64008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12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Radiación de cuerpo negro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/>
                </a:tc>
              </a:tr>
              <a:tr h="64008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13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Radiación de cuerpo negro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8769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1101" name="Group 29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611954098"/>
              </p:ext>
            </p:extLst>
          </p:nvPr>
        </p:nvGraphicFramePr>
        <p:xfrm>
          <a:off x="4572000" y="404664"/>
          <a:ext cx="4321175" cy="5277766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152698"/>
                <a:gridCol w="3168477"/>
              </a:tblGrid>
              <a:tr h="6948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DIAPOSITIVA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5" marR="91455" marT="45716" marB="45716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5" marR="91455" marT="45716" marB="45716" horzOverflow="overflow"/>
                </a:tc>
              </a:tr>
              <a:tr h="74522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19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5" marR="91455" marT="45716" marB="45716" horzOverflow="overflow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</a:pPr>
                      <a:r>
                        <a:rPr lang="es-ES_tradnl" altLang="es-MX" sz="1800" dirty="0" smtClean="0"/>
                        <a:t>Efecto</a:t>
                      </a:r>
                      <a:r>
                        <a:rPr lang="es-ES_tradnl" altLang="es-MX" sz="1800" baseline="0" dirty="0" smtClean="0"/>
                        <a:t> </a:t>
                      </a:r>
                      <a:r>
                        <a:rPr lang="es-ES_tradnl" altLang="es-MX" sz="1800" baseline="0" dirty="0" err="1" smtClean="0"/>
                        <a:t>Compton</a:t>
                      </a:r>
                      <a:endParaRPr lang="es-ES_tradnl" altLang="es-MX" sz="1800" dirty="0" smtClean="0"/>
                    </a:p>
                  </a:txBody>
                  <a:tcPr marL="68591" marR="68591" marT="0" marB="0"/>
                </a:tc>
              </a:tr>
              <a:tr h="74522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5" marR="91455" marT="45716" marB="45716" horzOverflow="overflow"/>
                </a:tc>
                <a:tc>
                  <a:txBody>
                    <a:bodyPr/>
                    <a:lstStyle/>
                    <a:p>
                      <a:pPr algn="l" eaLnBrk="1" hangingPunct="1"/>
                      <a:r>
                        <a:rPr lang="es-ES_tradnl" altLang="es-MX" sz="1800" dirty="0" smtClean="0"/>
                        <a:t>Efecto </a:t>
                      </a:r>
                      <a:r>
                        <a:rPr lang="es-ES_tradnl" altLang="es-MX" sz="1800" dirty="0" err="1" smtClean="0"/>
                        <a:t>Compton</a:t>
                      </a:r>
                      <a:endParaRPr lang="es-ES_tradnl" altLang="es-MX" sz="1800" dirty="0" smtClean="0"/>
                    </a:p>
                    <a:p>
                      <a:pPr algn="l" eaLnBrk="1" hangingPunct="1"/>
                      <a:endParaRPr lang="es-ES" altLang="es-MX" sz="18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91" marR="68591" marT="0" marB="0"/>
                </a:tc>
              </a:tr>
              <a:tr h="55317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21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5" marR="91455" marT="45716" marB="45716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altLang="es-MX" sz="1800" b="0" dirty="0" smtClean="0">
                          <a:solidFill>
                            <a:schemeClr val="dk1"/>
                          </a:solidFill>
                        </a:rPr>
                        <a:t>Dualidad</a:t>
                      </a:r>
                      <a:r>
                        <a:rPr lang="es-ES_tradnl" altLang="es-MX" sz="1800" b="0" baseline="0" dirty="0" smtClean="0">
                          <a:solidFill>
                            <a:schemeClr val="dk1"/>
                          </a:solidFill>
                        </a:rPr>
                        <a:t> onda </a:t>
                      </a:r>
                      <a:r>
                        <a:rPr lang="es-ES_tradnl" altLang="es-MX" sz="1800" b="0" baseline="0" dirty="0" err="1" smtClean="0">
                          <a:solidFill>
                            <a:schemeClr val="dk1"/>
                          </a:solidFill>
                        </a:rPr>
                        <a:t>particula</a:t>
                      </a:r>
                      <a:endParaRPr lang="es-CL" altLang="es-MX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68591" marR="68591" marT="0" marB="0"/>
                </a:tc>
              </a:tr>
              <a:tr h="3600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22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5" marR="91455" marT="45716" marB="45716" horzOverflow="overflow"/>
                </a:tc>
                <a:tc>
                  <a:txBody>
                    <a:bodyPr/>
                    <a:lstStyle/>
                    <a:p>
                      <a:pPr lvl="0" algn="l">
                        <a:spcBef>
                          <a:spcPct val="0"/>
                        </a:spcBef>
                      </a:pPr>
                      <a:r>
                        <a:rPr lang="es-ES_tradnl" altLang="es-MX" sz="1800" dirty="0" smtClean="0"/>
                        <a:t>Dualidad onda </a:t>
                      </a:r>
                      <a:r>
                        <a:rPr lang="es-ES_tradnl" altLang="es-MX" sz="1800" dirty="0" err="1" smtClean="0"/>
                        <a:t>particula</a:t>
                      </a:r>
                      <a:endParaRPr lang="es-ES_tradnl" altLang="es-MX" sz="1800" dirty="0" smtClean="0"/>
                    </a:p>
                    <a:p>
                      <a:pPr lvl="0" algn="l">
                        <a:spcBef>
                          <a:spcPct val="0"/>
                        </a:spcBef>
                      </a:pPr>
                      <a:r>
                        <a:rPr lang="es-ES_tradnl" altLang="es-MX" sz="1800" dirty="0" smtClean="0"/>
                        <a:t> </a:t>
                      </a:r>
                      <a:endParaRPr lang="es-ES_tradnl" altLang="es-MX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68591" marR="68591" marT="0" marB="0"/>
                </a:tc>
              </a:tr>
              <a:tr h="6635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23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6" marR="91416" marT="45710" marB="45710" horzOverflow="overflow"/>
                </a:tc>
                <a:tc>
                  <a:txBody>
                    <a:bodyPr/>
                    <a:lstStyle/>
                    <a:p>
                      <a:pPr algn="l" eaLnBrk="1" hangingPunct="1">
                        <a:spcBef>
                          <a:spcPct val="50000"/>
                        </a:spcBef>
                        <a:defRPr/>
                      </a:pPr>
                      <a:r>
                        <a:rPr lang="es-ES_tradnl" altLang="es-MX" sz="1800" b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Experimento</a:t>
                      </a:r>
                      <a:r>
                        <a:rPr lang="es-ES_tradnl" altLang="es-MX" sz="1800" b="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de doble rendija</a:t>
                      </a:r>
                      <a:endParaRPr lang="es-ES" altLang="es-MX" sz="1800" b="1" dirty="0" smtClean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62" marR="68562" marT="0" marB="0"/>
                </a:tc>
              </a:tr>
              <a:tr h="6635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24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6" marR="91416" marT="45710" marB="45710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altLang="es-MX" sz="1800" dirty="0" smtClean="0"/>
                        <a:t>Experimento de doble rendija</a:t>
                      </a:r>
                    </a:p>
                    <a:p>
                      <a:pPr algn="l"/>
                      <a:endParaRPr lang="es-MX" sz="1800" dirty="0">
                        <a:solidFill>
                          <a:schemeClr val="tx1"/>
                        </a:solidFill>
                      </a:endParaRPr>
                    </a:p>
                  </a:txBody>
                  <a:tcPr marL="68562" marR="68562" marT="0" marB="0"/>
                </a:tc>
              </a:tr>
              <a:tr h="6635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25</a:t>
                      </a:r>
                      <a:endParaRPr kumimoji="0" lang="es-MX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6" marR="91416" marT="45710" marB="45710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altLang="es-MX" sz="1800" dirty="0" smtClean="0"/>
                        <a:t>Experimento de doble rendija</a:t>
                      </a:r>
                    </a:p>
                    <a:p>
                      <a:pPr algn="l"/>
                      <a:endParaRPr lang="es-MX" sz="1800" dirty="0">
                        <a:solidFill>
                          <a:schemeClr val="tx1"/>
                        </a:solidFill>
                      </a:endParaRPr>
                    </a:p>
                  </a:txBody>
                  <a:tcPr marL="68562" marR="68562" marT="0" marB="0"/>
                </a:tc>
              </a:tr>
            </a:tbl>
          </a:graphicData>
        </a:graphic>
      </p:graphicFrame>
      <p:graphicFrame>
        <p:nvGraphicFramePr>
          <p:cNvPr id="131129" name="Group 57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264143190"/>
              </p:ext>
            </p:extLst>
          </p:nvPr>
        </p:nvGraphicFramePr>
        <p:xfrm>
          <a:off x="250825" y="1988840"/>
          <a:ext cx="4183063" cy="3987117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152823"/>
                <a:gridCol w="3030240"/>
              </a:tblGrid>
              <a:tr h="64886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DIAPOSITIVA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CONTENIDO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/>
                </a:tc>
              </a:tr>
              <a:tr h="43176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14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s-MX" sz="1800" dirty="0" smtClean="0"/>
                        <a:t>Radiación de cuerpo negro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/>
                </a:tc>
              </a:tr>
              <a:tr h="3960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15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altLang="es-MX" sz="1800" b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Efecto</a:t>
                      </a:r>
                      <a:r>
                        <a:rPr lang="es-ES_tradnl" altLang="es-MX" sz="1800" b="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altLang="es-MX" sz="1800" b="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Fotoelectrico</a:t>
                      </a:r>
                      <a:endParaRPr lang="es-CL" altLang="es-MX" sz="1800" b="1" dirty="0" smtClean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/>
                </a:tc>
              </a:tr>
              <a:tr h="9142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16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s-ES_tradnl" altLang="es-MX" sz="1800" dirty="0" smtClean="0"/>
                        <a:t>Efecto </a:t>
                      </a:r>
                      <a:r>
                        <a:rPr lang="es-ES_tradnl" altLang="es-MX" sz="1800" dirty="0" err="1" smtClean="0"/>
                        <a:t>Fotoelectrico</a:t>
                      </a:r>
                      <a:endParaRPr lang="es-CL" altLang="es-MX" sz="1800" b="1" dirty="0" smtClean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/>
                </a:tc>
              </a:tr>
              <a:tr h="6472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17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5" marR="91455" marT="45694" marB="45694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800" b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Emisión</a:t>
                      </a:r>
                      <a:r>
                        <a:rPr lang="es-ES" sz="1800" b="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de rayos-x</a:t>
                      </a:r>
                      <a:endParaRPr lang="es-MX" sz="18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5" marR="91455" marT="45694" marB="45694" horzOverflow="overflow"/>
                </a:tc>
              </a:tr>
              <a:tr h="6472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18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5" marR="91455" marT="45716" marB="45716" horzOverflow="overflow"/>
                </a:tc>
                <a:tc>
                  <a:txBody>
                    <a:bodyPr/>
                    <a:lstStyle/>
                    <a:p>
                      <a:pPr lvl="0" algn="l">
                        <a:spcBef>
                          <a:spcPct val="50000"/>
                        </a:spcBef>
                      </a:pPr>
                      <a:r>
                        <a:rPr lang="es-ES" altLang="es-MX" sz="1800" dirty="0" smtClean="0"/>
                        <a:t>Emisión de rayos-x</a:t>
                      </a:r>
                    </a:p>
                    <a:p>
                      <a:pPr lvl="0" algn="l">
                        <a:spcBef>
                          <a:spcPct val="50000"/>
                        </a:spcBef>
                      </a:pPr>
                      <a:endParaRPr lang="es-ES" altLang="es-MX" sz="18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91" marR="68591" marT="0" marB="0"/>
                </a:tc>
              </a:tr>
            </a:tbl>
          </a:graphicData>
        </a:graphic>
      </p:graphicFrame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548680"/>
            <a:ext cx="2160240" cy="1038992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s-MX" sz="2800" b="1" dirty="0" smtClean="0">
                <a:solidFill>
                  <a:srgbClr val="FFC000"/>
                </a:solidFill>
              </a:rPr>
              <a:t>INDICE DE CONTENIDO</a:t>
            </a:r>
            <a:endParaRPr lang="es-MX" sz="28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80496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2125" name="Group 29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2762314"/>
              </p:ext>
            </p:extLst>
          </p:nvPr>
        </p:nvGraphicFramePr>
        <p:xfrm>
          <a:off x="4716463" y="1844824"/>
          <a:ext cx="4319587" cy="4323781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936480"/>
                <a:gridCol w="3383107"/>
              </a:tblGrid>
              <a:tr h="6948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DIAPOSITIVA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17" marR="91417" marT="45702" marB="4570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17" marR="91417" marT="45702" marB="45702" horzOverflow="overflow"/>
                </a:tc>
              </a:tr>
              <a:tr h="7452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32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7" marR="91417" marT="45702" marB="45702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 smtClean="0"/>
                        <a:t>Experimento de electrones</a:t>
                      </a:r>
                    </a:p>
                    <a:p>
                      <a:pPr algn="l"/>
                      <a:endParaRPr lang="es-MX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17" marR="91417" marT="45702" marB="45702" horzOverflow="overflow"/>
                </a:tc>
              </a:tr>
              <a:tr h="7452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33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7" marR="91417" marT="45702" marB="45702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 smtClean="0"/>
                        <a:t>Bibliografía</a:t>
                      </a:r>
                      <a:endParaRPr lang="es-MX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17" marR="91417" marT="45702" marB="45702" horzOverflow="overflow"/>
                </a:tc>
              </a:tr>
              <a:tr h="4320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45" marR="91445" marT="45705" marB="45705" horzOverflow="overflow"/>
                </a:tc>
                <a:tc>
                  <a:txBody>
                    <a:bodyPr/>
                    <a:lstStyle/>
                    <a:p>
                      <a:pPr algn="l"/>
                      <a:endParaRPr lang="es-MX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4" marR="68584" marT="0" marB="0"/>
                </a:tc>
              </a:tr>
              <a:tr h="792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45" marR="91445" marT="45705" marB="45705" horzOverflow="overflow"/>
                </a:tc>
                <a:tc>
                  <a:txBody>
                    <a:bodyPr/>
                    <a:lstStyle/>
                    <a:p>
                      <a:pPr algn="l"/>
                      <a:endParaRPr lang="es-MX" sz="1800" dirty="0" smtClean="0"/>
                    </a:p>
                  </a:txBody>
                  <a:tcPr marL="68584" marR="68584" marT="0" marB="0"/>
                </a:tc>
              </a:tr>
              <a:tr h="9142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45" marR="91445" marT="45705" marB="45705" horzOverflow="overflow"/>
                </a:tc>
                <a:tc>
                  <a:txBody>
                    <a:bodyPr/>
                    <a:lstStyle/>
                    <a:p>
                      <a:pPr algn="l"/>
                      <a:endParaRPr lang="es-MX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4" marR="68584" marT="0" marB="0"/>
                </a:tc>
              </a:tr>
            </a:tbl>
          </a:graphicData>
        </a:graphic>
      </p:graphicFrame>
      <p:graphicFrame>
        <p:nvGraphicFramePr>
          <p:cNvPr id="132151" name="Group 55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2032911383"/>
              </p:ext>
            </p:extLst>
          </p:nvPr>
        </p:nvGraphicFramePr>
        <p:xfrm>
          <a:off x="107950" y="1172848"/>
          <a:ext cx="4392613" cy="4251554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152161"/>
                <a:gridCol w="3240452"/>
              </a:tblGrid>
              <a:tr h="69479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DIAPOSITIVA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6" marR="91416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6" marR="91416" marT="45710" marB="45710" horzOverflow="overflow"/>
                </a:tc>
              </a:tr>
              <a:tr h="630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26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6" marR="91416" marT="45710" marB="45710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1800" dirty="0" smtClean="0"/>
                        <a:t> Experimento de doble rendija</a:t>
                      </a:r>
                    </a:p>
                    <a:p>
                      <a:pPr algn="l"/>
                      <a:endParaRPr lang="es-ES_tradnl" sz="1800" dirty="0" smtClean="0"/>
                    </a:p>
                  </a:txBody>
                  <a:tcPr marL="68562" marR="68562" marT="0" marB="0"/>
                </a:tc>
              </a:tr>
              <a:tr h="36567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27</a:t>
                      </a:r>
                      <a:endParaRPr kumimoji="0" lang="es-MX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6" marR="91416" marT="45710" marB="45710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1800" dirty="0" smtClean="0"/>
                        <a:t>Experimento de electrones</a:t>
                      </a:r>
                    </a:p>
                  </a:txBody>
                  <a:tcPr marL="68562" marR="68562" marT="0" marB="0"/>
                </a:tc>
              </a:tr>
              <a:tr h="6399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28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6" marR="91416" marT="45710" marB="45710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1800" dirty="0" smtClean="0"/>
                        <a:t>Experimento de electrones</a:t>
                      </a:r>
                    </a:p>
                    <a:p>
                      <a:pPr algn="l"/>
                      <a:endParaRPr lang="es-MX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16" marR="91416" marT="45710" marB="45710" horzOverflow="overflow"/>
                </a:tc>
              </a:tr>
              <a:tr h="6399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29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7" marR="91417" marT="45702" marB="45702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 smtClean="0"/>
                        <a:t>Experimento de electrones</a:t>
                      </a:r>
                    </a:p>
                    <a:p>
                      <a:pPr algn="l"/>
                      <a:r>
                        <a:rPr lang="es-MX" sz="1800" dirty="0" smtClean="0"/>
                        <a:t> </a:t>
                      </a:r>
                      <a:endParaRPr lang="es-MX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17" marR="91417" marT="45702" marB="45702" horzOverflow="overflow"/>
                </a:tc>
              </a:tr>
              <a:tr h="6399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30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7" marR="91417" marT="45702" marB="45702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b="1" dirty="0" smtClean="0">
                          <a:solidFill>
                            <a:schemeClr val="tx1"/>
                          </a:solidFill>
                        </a:rPr>
                        <a:t>Experimento de electrones</a:t>
                      </a:r>
                    </a:p>
                    <a:p>
                      <a:pPr algn="l"/>
                      <a:endParaRPr lang="es-MX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17" marR="91417" marT="45702" marB="45702" horzOverflow="overflow"/>
                </a:tc>
              </a:tr>
              <a:tr h="6399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31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7" marR="91417" marT="45702" marB="45702" horzOverflow="overflow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 smtClean="0"/>
                        <a:t>Experimento de electrones</a:t>
                      </a:r>
                    </a:p>
                  </a:txBody>
                  <a:tcPr marL="91417" marR="91417" marT="45702" marB="45702" horzOverflow="overflow"/>
                </a:tc>
              </a:tr>
            </a:tbl>
          </a:graphicData>
        </a:graphic>
      </p:graphicFrame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5425752" y="445792"/>
            <a:ext cx="2098576" cy="1038992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s-MX" sz="2800" b="1" dirty="0" smtClean="0">
                <a:solidFill>
                  <a:srgbClr val="FFC000"/>
                </a:solidFill>
              </a:rPr>
              <a:t>INDICE DE CONTENIDO</a:t>
            </a:r>
            <a:endParaRPr lang="es-MX" sz="28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3547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4213" y="1557338"/>
            <a:ext cx="7772400" cy="1470025"/>
          </a:xfrm>
          <a:ln/>
        </p:spPr>
        <p:txBody>
          <a:bodyPr/>
          <a:lstStyle/>
          <a:p>
            <a:pPr>
              <a:lnSpc>
                <a:spcPct val="9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err="1" smtClean="0"/>
              <a:t>Laboratorio</a:t>
            </a:r>
            <a:r>
              <a:rPr lang="en-GB" dirty="0" smtClean="0"/>
              <a:t> de Física </a:t>
            </a:r>
            <a:r>
              <a:rPr lang="en-GB" dirty="0" err="1" smtClean="0"/>
              <a:t>Cuántica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1403350" y="3429000"/>
            <a:ext cx="6400800" cy="17526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/>
          <a:lstStyle/>
          <a:p>
            <a:pPr marL="0" indent="0" algn="ctr">
              <a:lnSpc>
                <a:spcPct val="97000"/>
              </a:lnSpc>
              <a:buFont typeface="Arial" panose="020B0604020202020204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 parte 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1463352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</TotalTime>
  <Words>1248</Words>
  <Application>Microsoft Office PowerPoint</Application>
  <PresentationFormat>Presentación en pantalla (4:3)</PresentationFormat>
  <Paragraphs>175</Paragraphs>
  <Slides>33</Slides>
  <Notes>15</Notes>
  <HiddenSlides>0</HiddenSlides>
  <MMClips>0</MMClips>
  <ScaleCrop>false</ScaleCrop>
  <HeadingPairs>
    <vt:vector size="8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33</vt:i4>
      </vt:variant>
    </vt:vector>
  </HeadingPairs>
  <TitlesOfParts>
    <vt:vector size="45" baseType="lpstr">
      <vt:lpstr>Arial</vt:lpstr>
      <vt:lpstr>Arial Rounded MT Bold</vt:lpstr>
      <vt:lpstr>Calibri</vt:lpstr>
      <vt:lpstr>Century Gothic</vt:lpstr>
      <vt:lpstr>Symbol</vt:lpstr>
      <vt:lpstr>Tahoma</vt:lpstr>
      <vt:lpstr>Times New Roman</vt:lpstr>
      <vt:lpstr>Verdana</vt:lpstr>
      <vt:lpstr>Wingdings</vt:lpstr>
      <vt:lpstr>Tema de Office</vt:lpstr>
      <vt:lpstr>Ecuación</vt:lpstr>
      <vt:lpstr>Imagen de mapa de bits</vt:lpstr>
      <vt:lpstr>Presentación de PowerPoint</vt:lpstr>
      <vt:lpstr>OBJETIVO DEL CURSO (obtenido del Plan Curricular vigente de la Licenciatura de Físico)</vt:lpstr>
      <vt:lpstr>SECUENCIA DIDÁCTICA</vt:lpstr>
      <vt:lpstr>MAPA CURRICULAR</vt:lpstr>
      <vt:lpstr>MAPA CURRICULAR</vt:lpstr>
      <vt:lpstr>INDICE DE CONTENIDO</vt:lpstr>
      <vt:lpstr>INDICE DE CONTENIDO</vt:lpstr>
      <vt:lpstr>INDICE DE CONTENIDO</vt:lpstr>
      <vt:lpstr>Laboratorio de Física Cuántica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Bibliografía 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Hp</dc:creator>
  <cp:lastModifiedBy>Usuario31</cp:lastModifiedBy>
  <cp:revision>40</cp:revision>
  <dcterms:created xsi:type="dcterms:W3CDTF">2016-10-12T19:35:34Z</dcterms:created>
  <dcterms:modified xsi:type="dcterms:W3CDTF">2016-10-13T02:52:23Z</dcterms:modified>
</cp:coreProperties>
</file>