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323" r:id="rId12"/>
    <p:sldId id="324" r:id="rId13"/>
    <p:sldId id="325" r:id="rId14"/>
    <p:sldId id="326" r:id="rId15"/>
    <p:sldId id="354" r:id="rId16"/>
    <p:sldId id="327" r:id="rId17"/>
    <p:sldId id="353" r:id="rId18"/>
    <p:sldId id="328" r:id="rId19"/>
    <p:sldId id="352" r:id="rId20"/>
    <p:sldId id="329" r:id="rId21"/>
    <p:sldId id="351" r:id="rId22"/>
    <p:sldId id="330" r:id="rId23"/>
    <p:sldId id="350" r:id="rId24"/>
    <p:sldId id="331" r:id="rId25"/>
    <p:sldId id="349" r:id="rId26"/>
    <p:sldId id="332" r:id="rId27"/>
    <p:sldId id="348" r:id="rId28"/>
    <p:sldId id="333" r:id="rId29"/>
    <p:sldId id="347" r:id="rId30"/>
    <p:sldId id="334" r:id="rId31"/>
    <p:sldId id="355" r:id="rId32"/>
    <p:sldId id="356" r:id="rId33"/>
    <p:sldId id="357" r:id="rId34"/>
    <p:sldId id="358" r:id="rId35"/>
    <p:sldId id="359" r:id="rId36"/>
    <p:sldId id="362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98" autoAdjust="0"/>
  </p:normalViewPr>
  <p:slideViewPr>
    <p:cSldViewPr showGuides="1">
      <p:cViewPr>
        <p:scale>
          <a:sx n="105" d="100"/>
          <a:sy n="105" d="100"/>
        </p:scale>
        <p:origin x="36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0.wmf"/><Relationship Id="rId1" Type="http://schemas.openxmlformats.org/officeDocument/2006/relationships/image" Target="../media/image45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9823B-E812-4A70-87A1-97DE9E7CAF3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A22DC-5085-46B2-B547-40A0A01E3C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063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  <p:extLst>
      <p:ext uri="{BB962C8B-B14F-4D97-AF65-F5344CB8AC3E}">
        <p14:creationId xmlns:p14="http://schemas.microsoft.com/office/powerpoint/2010/main" val="2193032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5</a:t>
            </a:fld>
            <a:endParaRPr kumimoji="0"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079320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6188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653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6900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6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34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9000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8013" cy="14160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58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765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73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689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523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59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111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860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532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95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7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3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4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3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47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49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0" y="4076700"/>
            <a:ext cx="6334125" cy="1008063"/>
          </a:xfr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46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Principio de incertidumbre de </a:t>
            </a:r>
            <a:r>
              <a:rPr lang="es-MX" sz="46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Heisenberg</a:t>
            </a:r>
            <a:r>
              <a:rPr lang="es-MX" sz="46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, el </a:t>
            </a:r>
            <a:r>
              <a:rPr lang="es-MX" sz="46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Atomo</a:t>
            </a:r>
            <a:r>
              <a:rPr lang="es-MX" sz="46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(J.J. Thomson, E, Rutherford, N. Bohr), Formulación ondulatoria de la Mecánica cuántica, La Ecuación de </a:t>
            </a:r>
            <a:r>
              <a:rPr lang="es-MX" sz="46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Schrodinger</a:t>
            </a:r>
            <a:r>
              <a:rPr lang="es-MX" sz="46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y Orbitales cuánticos.</a:t>
            </a:r>
            <a:endParaRPr lang="es-MX" sz="4600" b="1" dirty="0" smtClean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chemeClr val="accent1">
                    <a:lumMod val="75000"/>
                  </a:schemeClr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</a:br>
            <a:endParaRPr lang="es-MX" altLang="es-MX" sz="18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altLang="es-MX" b="1" dirty="0" smtClean="0">
                <a:solidFill>
                  <a:schemeClr val="accent1">
                    <a:lumMod val="75000"/>
                  </a:schemeClr>
                </a:solidFill>
              </a:rPr>
              <a:t>FACULTAD DE CIENCIAS</a:t>
            </a:r>
            <a:endParaRPr lang="es-MX" alt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61" y="908720"/>
            <a:ext cx="136092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7" y="881407"/>
            <a:ext cx="1445303" cy="139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95536" y="2588711"/>
            <a:ext cx="828092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/>
            </a:solidFill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el tema </a:t>
            </a:r>
            <a:r>
              <a:rPr lang="es-MX" dirty="0" smtClean="0">
                <a:solidFill>
                  <a:schemeClr val="bg1"/>
                </a:solidFill>
              </a:rPr>
              <a:t>“</a:t>
            </a:r>
            <a:r>
              <a:rPr lang="es-MX" b="1" dirty="0" smtClean="0"/>
              <a:t>Laboratorio de Física cuántica parte </a:t>
            </a:r>
            <a:r>
              <a:rPr lang="es-MX" b="1" dirty="0" smtClean="0"/>
              <a:t>II” 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Unidad de Aprendizaje “</a:t>
            </a:r>
            <a:r>
              <a:rPr lang="es-MX" dirty="0" smtClean="0">
                <a:solidFill>
                  <a:srgbClr val="0070C0"/>
                </a:solidFill>
              </a:rPr>
              <a:t>LABORATORIO DE FÍSICA CUANTICA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de aprendizaje obligatoria del Plan de Estudios vigente de la </a:t>
            </a:r>
            <a:r>
              <a:rPr lang="es-MX" dirty="0" smtClean="0">
                <a:solidFill>
                  <a:srgbClr val="0070C0"/>
                </a:solidFill>
              </a:rPr>
              <a:t>Licenciatura de Físico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Facultad de Ciencias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63688" y="5373216"/>
            <a:ext cx="5544616" cy="75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Aurelio Tamez Murguía</a:t>
            </a:r>
            <a:endParaRPr lang="es-MX" altLang="es-MX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959104" y="6299560"/>
            <a:ext cx="1556836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Agosto/2016</a:t>
            </a:r>
            <a:endParaRPr lang="es-MX" altLang="es-MX" b="1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334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557338"/>
            <a:ext cx="7772400" cy="1470025"/>
          </a:xfrm>
          <a:ln/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 smtClean="0"/>
              <a:t>Laboratorio</a:t>
            </a:r>
            <a:r>
              <a:rPr lang="en-GB" dirty="0" smtClean="0"/>
              <a:t> </a:t>
            </a:r>
            <a:r>
              <a:rPr lang="en-GB" dirty="0" smtClean="0"/>
              <a:t>de Física </a:t>
            </a:r>
            <a:r>
              <a:rPr lang="en-GB" dirty="0" err="1" smtClean="0"/>
              <a:t>Cuántica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743200" y="3429000"/>
            <a:ext cx="64008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0" indent="0" algn="ctr">
              <a:lnSpc>
                <a:spcPct val="97000"/>
              </a:lnSpc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Parte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46335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971550" y="260350"/>
            <a:ext cx="6985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Principio de indeterminación de Hei</a:t>
            </a:r>
            <a:r>
              <a:rPr lang="en-GB" b="1">
                <a:latin typeface="Symbol" panose="05050102010706020507" pitchFamily="18" charset="2"/>
              </a:rPr>
              <a:t></a:t>
            </a:r>
            <a:r>
              <a:rPr lang="en-GB" b="1"/>
              <a:t>enberg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187450" y="1341438"/>
            <a:ext cx="6408738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No se pueden conocer con infinita precisión dos variables canónicas de una partícula de forma simultánea. Posición y el momento de una partícula. Energía y tiempo.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0" y="323373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47813" y="3860800"/>
            <a:ext cx="63373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Al hacer una medida experimental se interactúa con el experimento.</a:t>
            </a:r>
          </a:p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La naturaleza pone un límite a la precisión con que se pueden realizar medidas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2124075" y="2708275"/>
          <a:ext cx="1439863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" name="Ecuación" r:id="rId4" imgW="647419" imgH="393529" progId="Equation.3">
                  <p:embed/>
                </p:oleObj>
              </mc:Choice>
              <mc:Fallback>
                <p:oleObj name="Ecuación" r:id="rId4" imgW="64741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708275"/>
                        <a:ext cx="1439863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5003800" y="2708275"/>
          <a:ext cx="13684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7" name="Ecuación" r:id="rId6" imgW="647419" imgH="393529" progId="Equation.3">
                  <p:embed/>
                </p:oleObj>
              </mc:Choice>
              <mc:Fallback>
                <p:oleObj name="Ecuación" r:id="rId6" imgW="64741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2708275"/>
                        <a:ext cx="1368425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9087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utoUpdateAnimBg="0"/>
      <p:bldP spid="16386" grpId="0" autoUpdateAnimBg="0"/>
      <p:bldP spid="1638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971550" y="260350"/>
            <a:ext cx="69850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El átomo (Thomson, 1910;Rutherford, 1911; Bohr, 1913; de Broglie, 1924; …)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971550" y="1557338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J.J.Thomson (1910), pastel de pasas</a:t>
            </a: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545307"/>
              </p:ext>
            </p:extLst>
          </p:nvPr>
        </p:nvGraphicFramePr>
        <p:xfrm>
          <a:off x="5416549" y="2316510"/>
          <a:ext cx="2200275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6" name="Fotografía de Photo Editor" r:id="rId4" imgW="2200582" imgH="2029108" progId="MSPhotoEd.3">
                  <p:embed/>
                </p:oleObj>
              </mc:Choice>
              <mc:Fallback>
                <p:oleObj name="Fotografía de Photo Editor" r:id="rId4" imgW="2200582" imgH="202910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6549" y="2316510"/>
                        <a:ext cx="2200275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484437" y="5981573"/>
            <a:ext cx="4032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¡¡ El espectro observado es discreto !!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975393" y="4824285"/>
            <a:ext cx="68405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El estado excitado del átomo tendría lugar con algún electrón vibrando (carga eléctrica acelerada emite radiación)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68312" y="3011360"/>
            <a:ext cx="40322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Sugiere que los electrones están localizados en una distribución contínua de carga positiva</a:t>
            </a:r>
          </a:p>
        </p:txBody>
      </p:sp>
    </p:spTree>
    <p:extLst>
      <p:ext uri="{BB962C8B-B14F-4D97-AF65-F5344CB8AC3E}">
        <p14:creationId xmlns:p14="http://schemas.microsoft.com/office/powerpoint/2010/main" val="38744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1" grpId="0"/>
      <p:bldP spid="17416" grpId="0"/>
      <p:bldP spid="17417" grpId="0"/>
      <p:bldP spid="174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971550" y="1196975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Al hacer incidir partículas </a:t>
            </a:r>
            <a:r>
              <a:rPr lang="en-GB" sz="2000">
                <a:latin typeface="Symbol" panose="05050102010706020507" pitchFamily="18" charset="2"/>
              </a:rPr>
              <a:t>a</a:t>
            </a:r>
            <a:r>
              <a:rPr lang="en-GB" sz="2000"/>
              <a:t> (núcleos de He) sobre láminas finas de metal se observa la dispersión de estas ¡en todos los ángulos!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900113" y="260350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E.Rutherford (1911), modelo planetario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900113" y="2420938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El átomo de Thomson no es capaza de proporcionar una repulsión de Coulomb suficientemente intensa.</a:t>
            </a:r>
          </a:p>
        </p:txBody>
      </p:sp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611188" y="3644900"/>
          <a:ext cx="2376487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8" name="Fotografía de Photo Editor" r:id="rId3" imgW="2200582" imgH="2029108" progId="MSPhotoEd.3">
                  <p:embed/>
                </p:oleObj>
              </mc:Choice>
              <mc:Fallback>
                <p:oleObj name="Fotografía de Photo Editor" r:id="rId3" imgW="2200582" imgH="202910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644900"/>
                        <a:ext cx="2376487" cy="219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276600" y="4292600"/>
            <a:ext cx="23764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Rutherford sugiere un modelo planetario`para el átomo</a:t>
            </a:r>
          </a:p>
        </p:txBody>
      </p:sp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6227763" y="3573463"/>
          <a:ext cx="2916237" cy="241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9" name="Fotografía de Photo Editor" r:id="rId5" imgW="2285714" imgH="1895238" progId="MSPhotoEd.3">
                  <p:embed/>
                </p:oleObj>
              </mc:Choice>
              <mc:Fallback>
                <p:oleObj name="Fotografía de Photo Editor" r:id="rId5" imgW="2285714" imgH="189523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3573463"/>
                        <a:ext cx="2916237" cy="2417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852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  <p:bldP spid="36871" grpId="0"/>
      <p:bldP spid="368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619672" y="332656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E.Rutherford (1911), modelo planetario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23528" y="1340768"/>
            <a:ext cx="2879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Explica bien la dispersión de partículas </a:t>
            </a:r>
            <a:r>
              <a:rPr lang="en-GB" sz="2000">
                <a:latin typeface="Symbol" panose="05050102010706020507" pitchFamily="18" charset="2"/>
              </a:rPr>
              <a:t>a</a:t>
            </a:r>
            <a:r>
              <a:rPr lang="en-GB" sz="2000"/>
              <a:t>.</a:t>
            </a:r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919144"/>
              </p:ext>
            </p:extLst>
          </p:nvPr>
        </p:nvGraphicFramePr>
        <p:xfrm>
          <a:off x="2627784" y="2145880"/>
          <a:ext cx="3276600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8" name="Fotografía de Photo Editor" r:id="rId3" imgW="3277057" imgH="3457143" progId="MSPhotoEd.3">
                  <p:embed/>
                </p:oleObj>
              </mc:Choice>
              <mc:Fallback>
                <p:oleObj name="Fotografía de Photo Editor" r:id="rId3" imgW="3277057" imgH="345714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145880"/>
                        <a:ext cx="3276600" cy="345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1115616" y="5949281"/>
            <a:ext cx="5832648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R.P.Feynman: “there is plenty of room at the bottom”</a:t>
            </a:r>
          </a:p>
        </p:txBody>
      </p:sp>
    </p:spTree>
    <p:extLst>
      <p:ext uri="{BB962C8B-B14F-4D97-AF65-F5344CB8AC3E}">
        <p14:creationId xmlns:p14="http://schemas.microsoft.com/office/powerpoint/2010/main" val="248857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389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899592" y="5733256"/>
            <a:ext cx="7272808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Este modelo permite incluso determinar las dimensines del núcleo atómico (10</a:t>
            </a:r>
            <a:r>
              <a:rPr lang="en-GB" sz="2000" baseline="30000"/>
              <a:t>-14</a:t>
            </a:r>
            <a:r>
              <a:rPr lang="en-GB" sz="2000"/>
              <a:t>m)</a:t>
            </a:r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988852"/>
              </p:ext>
            </p:extLst>
          </p:nvPr>
        </p:nvGraphicFramePr>
        <p:xfrm>
          <a:off x="1187624" y="1196752"/>
          <a:ext cx="6088262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Fotografía de Photo Editor" r:id="rId3" imgW="3742857" imgH="2390476" progId="MSPhotoEd.3">
                  <p:embed/>
                </p:oleObj>
              </mc:Choice>
              <mc:Fallback>
                <p:oleObj name="Fotografía de Photo Editor" r:id="rId3" imgW="3742857" imgH="239047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196752"/>
                        <a:ext cx="6088262" cy="3888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082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03238" y="121590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Pero, a pesar de explicar bien la dispersión de partículas </a:t>
            </a:r>
            <a:r>
              <a:rPr lang="en-GB" sz="2000">
                <a:latin typeface="Symbol" panose="05050102010706020507" pitchFamily="18" charset="2"/>
              </a:rPr>
              <a:t>a</a:t>
            </a:r>
            <a:r>
              <a:rPr lang="en-GB" sz="2000"/>
              <a:t>, este modelo presenta problemas de estabilidad.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692275" y="363665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E.Rutherford (1911), modelo planetario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 rot="10800000" flipV="1">
            <a:off x="898525" y="2205038"/>
            <a:ext cx="698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Los electrones, ¿están fijos u orbitan?</a:t>
            </a:r>
          </a:p>
        </p:txBody>
      </p:sp>
      <p:graphicFrame>
        <p:nvGraphicFramePr>
          <p:cNvPr id="378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737982"/>
              </p:ext>
            </p:extLst>
          </p:nvPr>
        </p:nvGraphicFramePr>
        <p:xfrm>
          <a:off x="914912" y="2996952"/>
          <a:ext cx="6033352" cy="4138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1" name="Fotografía de Photo Editor" r:id="rId3" imgW="4686954" imgH="2371429" progId="MSPhotoEd.3">
                  <p:embed/>
                </p:oleObj>
              </mc:Choice>
              <mc:Fallback>
                <p:oleObj name="Fotografía de Photo Editor" r:id="rId3" imgW="4686954" imgH="23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912" y="2996952"/>
                        <a:ext cx="6033352" cy="41385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430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426207"/>
              </p:ext>
            </p:extLst>
          </p:nvPr>
        </p:nvGraphicFramePr>
        <p:xfrm>
          <a:off x="2051720" y="3429000"/>
          <a:ext cx="4968552" cy="3190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9" name="Fotografía de Photo Editor" r:id="rId3" imgW="4723810" imgH="2381582" progId="MSPhotoEd.3">
                  <p:embed/>
                </p:oleObj>
              </mc:Choice>
              <mc:Fallback>
                <p:oleObj name="Fotografía de Photo Editor" r:id="rId3" imgW="4723810" imgH="238158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429000"/>
                        <a:ext cx="4968552" cy="31904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 rot="10800000" flipV="1">
            <a:off x="1259632" y="1844824"/>
            <a:ext cx="6988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Un electrón a 10</a:t>
            </a:r>
            <a:r>
              <a:rPr lang="en-GB" sz="2000" baseline="30000"/>
              <a:t>-10</a:t>
            </a:r>
            <a:r>
              <a:rPr lang="en-GB" sz="2000"/>
              <a:t>m del núcleo colapsaría en 10</a:t>
            </a:r>
            <a:r>
              <a:rPr lang="en-GB" sz="2000" baseline="30000"/>
              <a:t>-12</a:t>
            </a:r>
            <a:r>
              <a:rPr lang="en-GB" sz="2000"/>
              <a:t>segundos emitiendo radiación de forma contínua.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26245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695433" y="687759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N.Bohr(1913), modelo cuántico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867804" y="1340678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Postulado 1: un electrón en un átomo se mueve en órbitas circulares en torno al núcleo bajo atracción de Coulomb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96018" y="4089400"/>
            <a:ext cx="77771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Postulado 2: en lugar de infinidad de órbitas posibles clásicamente, el electrón sólo puede moverse en órbitas para las cuales el momento angular (L=mvr):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958953"/>
              </p:ext>
            </p:extLst>
          </p:nvPr>
        </p:nvGraphicFramePr>
        <p:xfrm>
          <a:off x="2843808" y="2306143"/>
          <a:ext cx="2344125" cy="158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7" name="Ecuación" r:id="rId3" imgW="622030" imgH="418918" progId="Equation.3">
                  <p:embed/>
                </p:oleObj>
              </mc:Choice>
              <mc:Fallback>
                <p:oleObj name="Ecuación" r:id="rId3" imgW="622030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306143"/>
                        <a:ext cx="2344125" cy="1587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994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488650"/>
              </p:ext>
            </p:extLst>
          </p:nvPr>
        </p:nvGraphicFramePr>
        <p:xfrm>
          <a:off x="1043608" y="5589240"/>
          <a:ext cx="2221344" cy="922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8" name="Ecuación" r:id="rId5" imgW="444240" imgH="177480" progId="Equation.3">
                  <p:embed/>
                </p:oleObj>
              </mc:Choice>
              <mc:Fallback>
                <p:oleObj name="Ecuación" r:id="rId5" imgW="4442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589240"/>
                        <a:ext cx="2221344" cy="9228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995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784238"/>
              </p:ext>
            </p:extLst>
          </p:nvPr>
        </p:nvGraphicFramePr>
        <p:xfrm>
          <a:off x="4568552" y="5589240"/>
          <a:ext cx="3897962" cy="1143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9" name="Ecuación" r:id="rId7" imgW="685800" imgH="203040" progId="Equation.3">
                  <p:embed/>
                </p:oleObj>
              </mc:Choice>
              <mc:Fallback>
                <p:oleObj name="Ecuación" r:id="rId7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8552" y="5589240"/>
                        <a:ext cx="3897962" cy="1143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415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/>
      <p:bldP spid="399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454610" y="2132856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Postulado 3: a pesar de la aceleración del electrón, este no radía energía electromagnética: estados estacionarios.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448984" y="4077072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Postulado 4: se emite radiación si un electrón cambia su movimiento de manera discontínua y se mueve de una órbita Ei a una órbita Ef</a:t>
            </a: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060500"/>
              </p:ext>
            </p:extLst>
          </p:nvPr>
        </p:nvGraphicFramePr>
        <p:xfrm>
          <a:off x="1547664" y="5391695"/>
          <a:ext cx="3434221" cy="935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7" name="Ecuación" r:id="rId3" imgW="876300" imgH="241300" progId="Equation.3">
                  <p:embed/>
                </p:oleObj>
              </mc:Choice>
              <mc:Fallback>
                <p:oleObj name="Ecuación" r:id="rId3" imgW="876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5391695"/>
                        <a:ext cx="3434221" cy="935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4981885" y="5661247"/>
            <a:ext cx="32400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cuantificación</a:t>
            </a:r>
          </a:p>
        </p:txBody>
      </p:sp>
    </p:spTree>
    <p:extLst>
      <p:ext uri="{BB962C8B-B14F-4D97-AF65-F5344CB8AC3E}">
        <p14:creationId xmlns:p14="http://schemas.microsoft.com/office/powerpoint/2010/main" val="284545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79208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817066" y="2348880"/>
            <a:ext cx="7499350" cy="3600399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 </a:t>
            </a:r>
            <a:r>
              <a:rPr lang="es-MX" sz="2800" dirty="0" smtClean="0">
                <a:solidFill>
                  <a:srgbClr val="FFC000"/>
                </a:solidFill>
              </a:rPr>
              <a:t>Laboratorio de Física Cuántica </a:t>
            </a:r>
            <a:r>
              <a:rPr lang="es-MX" sz="2800" dirty="0" smtClean="0">
                <a:solidFill>
                  <a:srgbClr val="FFC000"/>
                </a:solidFill>
              </a:rPr>
              <a:t>segunda parte </a:t>
            </a:r>
            <a:r>
              <a:rPr lang="es-MX" sz="2800" dirty="0" smtClean="0"/>
              <a:t>pretende: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None/>
              <a:defRPr/>
            </a:pPr>
            <a:r>
              <a:rPr lang="es-ES" sz="2800" dirty="0" smtClean="0"/>
              <a:t>  </a:t>
            </a:r>
            <a:r>
              <a:rPr lang="es-MX" sz="2800" dirty="0"/>
              <a:t>Introducir al estudiante al diseño de experimentos en </a:t>
            </a:r>
            <a:r>
              <a:rPr lang="es-MX" sz="2800" dirty="0" smtClean="0"/>
              <a:t>mecánica Cuántica, </a:t>
            </a:r>
            <a:r>
              <a:rPr lang="es-MX" sz="2800" dirty="0"/>
              <a:t>así como su aplicación a problemas reales.</a:t>
            </a:r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966316" y="4149079"/>
            <a:ext cx="720085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81654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786880" y="1324715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N.Bohr(1913), modelo cuántico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3568" y="2590850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Teniendo en cuenta los postulados 1 y 2, y suponiendo que la masa del núcleo es infinita (centro de masas está en el núcleo)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3009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500910"/>
              </p:ext>
            </p:extLst>
          </p:nvPr>
        </p:nvGraphicFramePr>
        <p:xfrm>
          <a:off x="683568" y="3933428"/>
          <a:ext cx="11033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2" name="Ecuación" r:id="rId3" imgW="711200" imgH="838200" progId="Equation.3">
                  <p:embed/>
                </p:oleObj>
              </mc:Choice>
              <mc:Fallback>
                <p:oleObj name="Ecuación" r:id="rId3" imgW="711200" imgH="83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933428"/>
                        <a:ext cx="1103312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100469"/>
              </p:ext>
            </p:extLst>
          </p:nvPr>
        </p:nvGraphicFramePr>
        <p:xfrm>
          <a:off x="3396455" y="4774541"/>
          <a:ext cx="1439862" cy="632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3" name="Ecuación" r:id="rId5" imgW="901309" imgH="469696" progId="Equation.3">
                  <p:embed/>
                </p:oleObj>
              </mc:Choice>
              <mc:Fallback>
                <p:oleObj name="Ecuación" r:id="rId5" imgW="901309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455" y="4774541"/>
                        <a:ext cx="1439862" cy="632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267743" y="4581128"/>
            <a:ext cx="791369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7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404462"/>
              </p:ext>
            </p:extLst>
          </p:nvPr>
        </p:nvGraphicFramePr>
        <p:xfrm>
          <a:off x="7060447" y="4426470"/>
          <a:ext cx="129698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4" name="Ecuación" r:id="rId7" imgW="736600" imgH="419100" progId="Equation.3">
                  <p:embed/>
                </p:oleObj>
              </mc:Choice>
              <mc:Fallback>
                <p:oleObj name="Ecuación" r:id="rId7" imgW="736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0447" y="4426470"/>
                        <a:ext cx="1296988" cy="741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4" name="Line 14"/>
          <p:cNvSpPr>
            <a:spLocks noChangeShapeType="1"/>
          </p:cNvSpPr>
          <p:nvPr/>
        </p:nvSpPr>
        <p:spPr bwMode="auto">
          <a:xfrm flipV="1">
            <a:off x="5364088" y="4869160"/>
            <a:ext cx="1152128" cy="144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634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  <p:bldP spid="40971" grpId="0" animBg="1"/>
      <p:bldP spid="4097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411672"/>
              </p:ext>
            </p:extLst>
          </p:nvPr>
        </p:nvGraphicFramePr>
        <p:xfrm>
          <a:off x="755576" y="1700808"/>
          <a:ext cx="1368425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6" name="Ecuación" r:id="rId3" imgW="787400" imgH="419100" progId="Equation.3">
                  <p:embed/>
                </p:oleObj>
              </mc:Choice>
              <mc:Fallback>
                <p:oleObj name="Ecuación" r:id="rId3" imgW="787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700808"/>
                        <a:ext cx="1368425" cy="72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Line 19"/>
          <p:cNvSpPr>
            <a:spLocks noChangeShapeType="1"/>
          </p:cNvSpPr>
          <p:nvPr/>
        </p:nvSpPr>
        <p:spPr bwMode="auto">
          <a:xfrm>
            <a:off x="3203848" y="2132856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aphicFrame>
        <p:nvGraphicFramePr>
          <p:cNvPr id="4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934443"/>
              </p:ext>
            </p:extLst>
          </p:nvPr>
        </p:nvGraphicFramePr>
        <p:xfrm>
          <a:off x="5580112" y="1881237"/>
          <a:ext cx="13684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7" name="Ecuación" r:id="rId5" imgW="647700" imgH="241300" progId="Equation.3">
                  <p:embed/>
                </p:oleObj>
              </mc:Choice>
              <mc:Fallback>
                <p:oleObj name="Ecuación" r:id="rId5" imgW="64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881237"/>
                        <a:ext cx="1368425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215825" y="908720"/>
            <a:ext cx="2447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Radios posibles</a:t>
            </a:r>
          </a:p>
        </p:txBody>
      </p:sp>
      <p:graphicFrame>
        <p:nvGraphicFramePr>
          <p:cNvPr id="6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633518"/>
              </p:ext>
            </p:extLst>
          </p:nvPr>
        </p:nvGraphicFramePr>
        <p:xfrm>
          <a:off x="755576" y="3073061"/>
          <a:ext cx="122396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8" name="Ecuación" r:id="rId7" imgW="634725" imgH="418918" progId="Equation.3">
                  <p:embed/>
                </p:oleObj>
              </mc:Choice>
              <mc:Fallback>
                <p:oleObj name="Ecuación" r:id="rId7" imgW="634725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073061"/>
                        <a:ext cx="1223963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4211911" y="3253979"/>
            <a:ext cx="2447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Radio de Bohr</a:t>
            </a:r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247329" y="4523102"/>
            <a:ext cx="37449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solidFill>
                  <a:srgbClr val="FF0000"/>
                </a:solidFill>
              </a:rPr>
              <a:t>¿Cuál es la energía del electrón en la órbita n?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503162" y="5733256"/>
            <a:ext cx="1873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Volviendo al postulado 1</a:t>
            </a:r>
          </a:p>
        </p:txBody>
      </p:sp>
      <p:graphicFrame>
        <p:nvGraphicFramePr>
          <p:cNvPr id="10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765279"/>
              </p:ext>
            </p:extLst>
          </p:nvPr>
        </p:nvGraphicFramePr>
        <p:xfrm>
          <a:off x="3564211" y="5584031"/>
          <a:ext cx="12954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9" name="Ecuación" r:id="rId9" imgW="634725" imgH="418918" progId="Equation.3">
                  <p:embed/>
                </p:oleObj>
              </mc:Choice>
              <mc:Fallback>
                <p:oleObj name="Ecuación" r:id="rId9" imgW="634725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4211" y="5584031"/>
                        <a:ext cx="12954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4227594"/>
              </p:ext>
            </p:extLst>
          </p:nvPr>
        </p:nvGraphicFramePr>
        <p:xfrm>
          <a:off x="6372200" y="5838428"/>
          <a:ext cx="1273175" cy="342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10" name="Ecuación" r:id="rId11" imgW="685800" imgH="203040" progId="Equation.3">
                  <p:embed/>
                </p:oleObj>
              </mc:Choice>
              <mc:Fallback>
                <p:oleObj name="Ecuación" r:id="rId11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5838428"/>
                        <a:ext cx="1273175" cy="3421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9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10961" y="707021"/>
            <a:ext cx="6985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Formulación ondulatoria de la mecánica cuántica: la ecuación de Schrödinger (1925)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83418" y="3200400"/>
            <a:ext cx="77771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Los resultados experimentales y el postulado de de Broglie muestran que las partículas se mueven según leyes del movimiento ondulatorias. Estas partículas tienen ondas asociadas o </a:t>
            </a:r>
            <a:r>
              <a:rPr lang="en-GB" sz="2000" i="1"/>
              <a:t>funciones de onda</a:t>
            </a:r>
            <a:r>
              <a:rPr lang="en-GB" sz="2000"/>
              <a:t> 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1043608" y="5085184"/>
            <a:ext cx="77771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Sería interesante encontrar las leyes del movimiento ondulatorio que obedecen las partículas de cualquier sistema microscópico. Una ecuación que determine la forma de la función de onda para cada caso.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302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616600"/>
              </p:ext>
            </p:extLst>
          </p:nvPr>
        </p:nvGraphicFramePr>
        <p:xfrm>
          <a:off x="3635896" y="2314238"/>
          <a:ext cx="935037" cy="347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1" name="Ecuación" r:id="rId3" imgW="469800" imgH="203040" progId="Equation.3">
                  <p:embed/>
                </p:oleObj>
              </mc:Choice>
              <mc:Fallback>
                <p:oleObj name="Ecuación" r:id="rId3" imgW="469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314238"/>
                        <a:ext cx="935037" cy="3470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69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4" grpId="0"/>
      <p:bldP spid="430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611560" y="692696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El tipo más común de ecuación que tiene por solución una función es una ecuación diferencial.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23528" y="1969424"/>
            <a:ext cx="46085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Para una onda viajera podemos considerar:</a:t>
            </a: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687515"/>
              </p:ext>
            </p:extLst>
          </p:nvPr>
        </p:nvGraphicFramePr>
        <p:xfrm>
          <a:off x="1475656" y="2683564"/>
          <a:ext cx="4981156" cy="1357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0" name="Ecuación" r:id="rId3" imgW="1676400" imgH="457200" progId="Equation.3">
                  <p:embed/>
                </p:oleObj>
              </mc:Choice>
              <mc:Fallback>
                <p:oleObj name="Ecuación" r:id="rId3" imgW="1676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83564"/>
                        <a:ext cx="4981156" cy="13578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79639" y="4509120"/>
            <a:ext cx="6192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Teniendo en cuenta a de Broglie </a:t>
            </a:r>
            <a:r>
              <a:rPr lang="en-GB" sz="2000">
                <a:latin typeface="Symbol" panose="05050102010706020507" pitchFamily="18" charset="2"/>
              </a:rPr>
              <a:t>l</a:t>
            </a:r>
            <a:r>
              <a:rPr lang="en-GB" sz="2000"/>
              <a:t>=h/p y a Einstein E=h</a:t>
            </a:r>
            <a:r>
              <a:rPr lang="en-GB" sz="2000">
                <a:latin typeface="Symbol" panose="05050102010706020507" pitchFamily="18" charset="2"/>
              </a:rPr>
              <a:t>n</a:t>
            </a:r>
            <a:r>
              <a:rPr lang="en-GB" sz="2000"/>
              <a:t>:</a:t>
            </a:r>
          </a:p>
        </p:txBody>
      </p:sp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933507"/>
              </p:ext>
            </p:extLst>
          </p:nvPr>
        </p:nvGraphicFramePr>
        <p:xfrm>
          <a:off x="1187624" y="5324420"/>
          <a:ext cx="7084689" cy="1117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1" name="Ecuación" r:id="rId5" imgW="2895600" imgH="457200" progId="Equation.3">
                  <p:embed/>
                </p:oleObj>
              </mc:Choice>
              <mc:Fallback>
                <p:oleObj name="Ecuación" r:id="rId5" imgW="2895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324420"/>
                        <a:ext cx="7084689" cy="11179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760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979612" y="503240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La ecuación de Schrödinger (1925)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122679" y="1599412"/>
            <a:ext cx="61928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Esta ecuación diferencial habrá de cumplir: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46468" y="2697917"/>
            <a:ext cx="7200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1) Contener los postulados de de Broglie-Einstein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40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756218"/>
              </p:ext>
            </p:extLst>
          </p:nvPr>
        </p:nvGraphicFramePr>
        <p:xfrm>
          <a:off x="2123405" y="3463172"/>
          <a:ext cx="72072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8" name="Ecuación" r:id="rId3" imgW="431613" imgH="418918" progId="Equation.3">
                  <p:embed/>
                </p:oleObj>
              </mc:Choice>
              <mc:Fallback>
                <p:oleObj name="Ecuación" r:id="rId3" imgW="431613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405" y="3463172"/>
                        <a:ext cx="72072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40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564577"/>
              </p:ext>
            </p:extLst>
          </p:nvPr>
        </p:nvGraphicFramePr>
        <p:xfrm>
          <a:off x="5940152" y="3534923"/>
          <a:ext cx="1050925" cy="398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9" name="Ecuación" r:id="rId5" imgW="482400" imgH="177480" progId="Equation.3">
                  <p:embed/>
                </p:oleObj>
              </mc:Choice>
              <mc:Fallback>
                <p:oleObj name="Ecuación" r:id="rId5" imgW="482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534923"/>
                        <a:ext cx="1050925" cy="3981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07504" y="4760114"/>
            <a:ext cx="3311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2) Coincidir con la ecuación: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404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841174"/>
              </p:ext>
            </p:extLst>
          </p:nvPr>
        </p:nvGraphicFramePr>
        <p:xfrm>
          <a:off x="6156176" y="4738351"/>
          <a:ext cx="11874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0" name="Ecuación" r:id="rId7" imgW="774364" imgH="418918" progId="Equation.3">
                  <p:embed/>
                </p:oleObj>
              </mc:Choice>
              <mc:Fallback>
                <p:oleObj name="Ecuación" r:id="rId7" imgW="774364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4738351"/>
                        <a:ext cx="1187450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405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4059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2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192195"/>
              </p:ext>
            </p:extLst>
          </p:nvPr>
        </p:nvGraphicFramePr>
        <p:xfrm>
          <a:off x="3229967" y="5877271"/>
          <a:ext cx="1522506" cy="77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1" name="Ecuación" r:id="rId9" imgW="469800" imgH="203040" progId="Equation.3">
                  <p:embed/>
                </p:oleObj>
              </mc:Choice>
              <mc:Fallback>
                <p:oleObj name="Ecuación" r:id="rId9" imgW="469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9967" y="5877271"/>
                        <a:ext cx="1522506" cy="77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100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8" grpId="0"/>
      <p:bldP spid="440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459331"/>
              </p:ext>
            </p:extLst>
          </p:nvPr>
        </p:nvGraphicFramePr>
        <p:xfrm>
          <a:off x="6588224" y="5524975"/>
          <a:ext cx="1727200" cy="5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68" name="Ecuación" r:id="rId3" imgW="1143000" imgH="393480" progId="Equation.3">
                  <p:embed/>
                </p:oleObj>
              </mc:Choice>
              <mc:Fallback>
                <p:oleObj name="Ecuación" r:id="rId3" imgW="1143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5524975"/>
                        <a:ext cx="1727200" cy="576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08438"/>
              </p:ext>
            </p:extLst>
          </p:nvPr>
        </p:nvGraphicFramePr>
        <p:xfrm>
          <a:off x="1691680" y="5661025"/>
          <a:ext cx="1201737" cy="44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69" name="Ecuación" r:id="rId5" imgW="711000" imgH="228600" progId="Equation.3">
                  <p:embed/>
                </p:oleObj>
              </mc:Choice>
              <mc:Fallback>
                <p:oleObj name="Ecuación" r:id="rId5" imgW="711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661025"/>
                        <a:ext cx="1201737" cy="440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28"/>
          <p:cNvSpPr>
            <a:spLocks noChangeShapeType="1"/>
          </p:cNvSpPr>
          <p:nvPr/>
        </p:nvSpPr>
        <p:spPr bwMode="auto">
          <a:xfrm flipV="1">
            <a:off x="3851920" y="5876924"/>
            <a:ext cx="1944043" cy="3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800553" y="4509120"/>
            <a:ext cx="3311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4) Para una partícula libre:</a:t>
            </a: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547664" y="2529983"/>
            <a:ext cx="69119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/>
              <a:t>Si		y		son dos </a:t>
            </a:r>
            <a:r>
              <a:rPr lang="en-GB" sz="2000" dirty="0" err="1"/>
              <a:t>soluciones</a:t>
            </a:r>
            <a:r>
              <a:rPr lang="en-GB" sz="2000" dirty="0"/>
              <a:t> </a:t>
            </a:r>
            <a:r>
              <a:rPr lang="en-GB" sz="2000" dirty="0" err="1"/>
              <a:t>diferentes</a:t>
            </a:r>
            <a:r>
              <a:rPr lang="en-GB" sz="2000" dirty="0"/>
              <a:t>, </a:t>
            </a:r>
            <a:r>
              <a:rPr lang="en-GB" sz="2000" dirty="0" err="1"/>
              <a:t>entonces</a:t>
            </a:r>
            <a:r>
              <a:rPr lang="en-GB" sz="2000" dirty="0"/>
              <a:t> </a:t>
            </a:r>
            <a:r>
              <a:rPr lang="en-GB" sz="2000" dirty="0" err="1"/>
              <a:t>también</a:t>
            </a:r>
            <a:r>
              <a:rPr lang="en-GB" sz="2000" dirty="0"/>
              <a:t> </a:t>
            </a:r>
            <a:r>
              <a:rPr lang="en-GB" sz="2000" dirty="0" err="1"/>
              <a:t>será</a:t>
            </a:r>
            <a:r>
              <a:rPr lang="en-GB" sz="2000" dirty="0"/>
              <a:t> </a:t>
            </a:r>
            <a:r>
              <a:rPr lang="en-GB" sz="2000" dirty="0" err="1"/>
              <a:t>solución</a:t>
            </a:r>
            <a:r>
              <a:rPr lang="en-GB" sz="2000" dirty="0"/>
              <a:t>:</a:t>
            </a:r>
          </a:p>
        </p:txBody>
      </p:sp>
      <p:graphicFrame>
        <p:nvGraphicFramePr>
          <p:cNvPr id="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685267"/>
              </p:ext>
            </p:extLst>
          </p:nvPr>
        </p:nvGraphicFramePr>
        <p:xfrm>
          <a:off x="2051720" y="2582783"/>
          <a:ext cx="1440160" cy="276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0" name="Ecuación" r:id="rId7" imgW="495000" imgH="215640" progId="Equation.3">
                  <p:embed/>
                </p:oleObj>
              </mc:Choice>
              <mc:Fallback>
                <p:oleObj name="Ecuación" r:id="rId7" imgW="495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582783"/>
                        <a:ext cx="1440160" cy="2768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895684"/>
              </p:ext>
            </p:extLst>
          </p:nvPr>
        </p:nvGraphicFramePr>
        <p:xfrm>
          <a:off x="3851920" y="2497911"/>
          <a:ext cx="1370273" cy="361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1" name="Ecuación" r:id="rId9" imgW="507960" imgH="215640" progId="Equation.3">
                  <p:embed/>
                </p:oleObj>
              </mc:Choice>
              <mc:Fallback>
                <p:oleObj name="Ecuación" r:id="rId9" imgW="507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2497911"/>
                        <a:ext cx="1370273" cy="3617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725073"/>
              </p:ext>
            </p:extLst>
          </p:nvPr>
        </p:nvGraphicFramePr>
        <p:xfrm>
          <a:off x="5237968" y="3034316"/>
          <a:ext cx="2700507" cy="394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2" name="Ecuación" r:id="rId11" imgW="1790700" imgH="215900" progId="Equation.3">
                  <p:embed/>
                </p:oleObj>
              </mc:Choice>
              <mc:Fallback>
                <p:oleObj name="Ecuación" r:id="rId11" imgW="17907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7968" y="3034316"/>
                        <a:ext cx="2700507" cy="39468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773209" y="1340768"/>
            <a:ext cx="3311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3) Debe ser lineal en </a:t>
            </a:r>
          </a:p>
        </p:txBody>
      </p:sp>
    </p:spTree>
    <p:extLst>
      <p:ext uri="{BB962C8B-B14F-4D97-AF65-F5344CB8AC3E}">
        <p14:creationId xmlns:p14="http://schemas.microsoft.com/office/powerpoint/2010/main" val="356883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979712" y="463630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La ecuación de Schrödinger (1925)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51520" y="1414352"/>
            <a:ext cx="61928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Teniendo en cuenta 1) y 2):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50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182510"/>
              </p:ext>
            </p:extLst>
          </p:nvPr>
        </p:nvGraphicFramePr>
        <p:xfrm>
          <a:off x="4572000" y="2363841"/>
          <a:ext cx="3097213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08" name="Ecuación" r:id="rId3" imgW="2247900" imgH="419100" progId="Equation.3">
                  <p:embed/>
                </p:oleObj>
              </mc:Choice>
              <mc:Fallback>
                <p:oleObj name="Ecuación" r:id="rId3" imgW="22479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363841"/>
                        <a:ext cx="3097213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107504" y="3890157"/>
            <a:ext cx="61928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Si introducimos: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506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228776"/>
              </p:ext>
            </p:extLst>
          </p:nvPr>
        </p:nvGraphicFramePr>
        <p:xfrm>
          <a:off x="2353022" y="3530353"/>
          <a:ext cx="850900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09" name="Ecuación" r:id="rId5" imgW="571252" imgH="583947" progId="Equation.3">
                  <p:embed/>
                </p:oleObj>
              </mc:Choice>
              <mc:Fallback>
                <p:oleObj name="Ecuación" r:id="rId5" imgW="571252" imgH="58394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3022" y="3530353"/>
                        <a:ext cx="850900" cy="86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506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569495"/>
              </p:ext>
            </p:extLst>
          </p:nvPr>
        </p:nvGraphicFramePr>
        <p:xfrm>
          <a:off x="5795962" y="3867986"/>
          <a:ext cx="201612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0" name="Ecuación" r:id="rId7" imgW="1257300" imgH="419100" progId="Equation.3">
                  <p:embed/>
                </p:oleObj>
              </mc:Choice>
              <mc:Fallback>
                <p:oleObj name="Ecuación" r:id="rId7" imgW="1257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2" y="3867986"/>
                        <a:ext cx="2016125" cy="671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9" name="Line 13"/>
          <p:cNvSpPr>
            <a:spLocks noChangeShapeType="1"/>
          </p:cNvSpPr>
          <p:nvPr/>
        </p:nvSpPr>
        <p:spPr bwMode="auto">
          <a:xfrm>
            <a:off x="3625266" y="4134644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648493" y="5229200"/>
            <a:ext cx="77041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Para satisfacer la condición de linealidad la ecuación ha de ser lineal respecto a la función de onda en cada térmico.</a:t>
            </a: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3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45064" grpId="0"/>
      <p:bldP spid="45069" grpId="0" animBg="1"/>
      <p:bldP spid="4507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4212" y="908720"/>
            <a:ext cx="77041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Para satisfacer la condición de linealidad la ecuación ha de ser lineal respecto a la función de onda en cada térmico.</a:t>
            </a: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187624" y="2095202"/>
            <a:ext cx="7704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Consideremos el caso particular de una partícula libre.</a:t>
            </a:r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740116" y="4293096"/>
            <a:ext cx="1728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Puesto que:</a:t>
            </a:r>
          </a:p>
        </p:txBody>
      </p:sp>
      <p:graphicFrame>
        <p:nvGraphicFramePr>
          <p:cNvPr id="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691188"/>
              </p:ext>
            </p:extLst>
          </p:nvPr>
        </p:nvGraphicFramePr>
        <p:xfrm>
          <a:off x="684213" y="5373216"/>
          <a:ext cx="2160588" cy="359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6" name="Ecuación" r:id="rId3" imgW="1346200" imgH="203200" progId="Equation.3">
                  <p:embed/>
                </p:oleObj>
              </mc:Choice>
              <mc:Fallback>
                <p:oleObj name="Ecuación" r:id="rId3" imgW="1346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373216"/>
                        <a:ext cx="2160588" cy="3597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938079"/>
              </p:ext>
            </p:extLst>
          </p:nvPr>
        </p:nvGraphicFramePr>
        <p:xfrm>
          <a:off x="4536281" y="3501008"/>
          <a:ext cx="3529013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7" name="Ecuación" r:id="rId5" imgW="1778000" imgH="1676400" progId="Equation.3">
                  <p:embed/>
                </p:oleObj>
              </mc:Choice>
              <mc:Fallback>
                <p:oleObj name="Ecuación" r:id="rId5" imgW="1778000" imgH="167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6281" y="3501008"/>
                        <a:ext cx="3529013" cy="2622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27"/>
          <p:cNvSpPr>
            <a:spLocks noChangeShapeType="1"/>
          </p:cNvSpPr>
          <p:nvPr/>
        </p:nvSpPr>
        <p:spPr bwMode="auto">
          <a:xfrm>
            <a:off x="3059832" y="4689971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543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619672" y="790601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La ecuación de Schrödinger (1925)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60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8292277"/>
              </p:ext>
            </p:extLst>
          </p:nvPr>
        </p:nvGraphicFramePr>
        <p:xfrm>
          <a:off x="1403648" y="2048092"/>
          <a:ext cx="5040313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0" name="Ecuación" r:id="rId3" imgW="2692400" imgH="419100" progId="Equation.3">
                  <p:embed/>
                </p:oleObj>
              </mc:Choice>
              <mc:Fallback>
                <p:oleObj name="Ecuación" r:id="rId3" imgW="2692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048092"/>
                        <a:ext cx="5040313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719931" y="4124326"/>
            <a:ext cx="77041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Para extrapolar esta expresión a un caso más general consideraremos un potencial constante, V(x,t)=Vo, y una combinación para la función de onda: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2088357" y="3305811"/>
            <a:ext cx="3959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Con </a:t>
            </a:r>
            <a:r>
              <a:rPr lang="en-GB" sz="2000">
                <a:latin typeface="Symbol" panose="05050102010706020507" pitchFamily="18" charset="2"/>
              </a:rPr>
              <a:t>a</a:t>
            </a:r>
            <a:r>
              <a:rPr lang="en-GB" sz="2000"/>
              <a:t> y </a:t>
            </a:r>
            <a:r>
              <a:rPr lang="en-GB" sz="2000">
                <a:latin typeface="Symbol" panose="05050102010706020507" pitchFamily="18" charset="2"/>
              </a:rPr>
              <a:t>b</a:t>
            </a:r>
            <a:r>
              <a:rPr lang="en-GB" sz="2000"/>
              <a:t> constanstes a determinar.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608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677949"/>
              </p:ext>
            </p:extLst>
          </p:nvPr>
        </p:nvGraphicFramePr>
        <p:xfrm>
          <a:off x="2088357" y="5589240"/>
          <a:ext cx="4608512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1" name="Ecuación" r:id="rId5" imgW="2298700" imgH="203200" progId="Equation.3">
                  <p:embed/>
                </p:oleObj>
              </mc:Choice>
              <mc:Fallback>
                <p:oleObj name="Ecuación" r:id="rId5" imgW="22987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8357" y="5589240"/>
                        <a:ext cx="4608512" cy="401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6095" name="Rectangle 15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0" y="3090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0" y="3090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51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/>
      <p:bldP spid="4608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683568" y="1628800"/>
            <a:ext cx="741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solidFill>
                  <a:srgbClr val="FF0000"/>
                </a:solidFill>
              </a:rPr>
              <a:t>(ej.): Substituyendo esta función de onda en la ecuación diferencial anterior.</a:t>
            </a:r>
          </a:p>
        </p:txBody>
      </p:sp>
      <p:graphicFrame>
        <p:nvGraphicFramePr>
          <p:cNvPr id="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748778"/>
              </p:ext>
            </p:extLst>
          </p:nvPr>
        </p:nvGraphicFramePr>
        <p:xfrm>
          <a:off x="971600" y="3284984"/>
          <a:ext cx="2159000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0" name="Ecuación" r:id="rId3" imgW="1219200" imgH="685800" progId="Equation.3">
                  <p:embed/>
                </p:oleObj>
              </mc:Choice>
              <mc:Fallback>
                <p:oleObj name="Ecuación" r:id="rId3" imgW="12192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284984"/>
                        <a:ext cx="2159000" cy="1214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3707904" y="3693764"/>
            <a:ext cx="2087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que, junto con:</a:t>
            </a: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270216"/>
              </p:ext>
            </p:extLst>
          </p:nvPr>
        </p:nvGraphicFramePr>
        <p:xfrm>
          <a:off x="5940152" y="3508821"/>
          <a:ext cx="2303463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1" name="Ecuación" r:id="rId5" imgW="1257300" imgH="419100" progId="Equation.3">
                  <p:embed/>
                </p:oleObj>
              </mc:Choice>
              <mc:Fallback>
                <p:oleObj name="Ecuación" r:id="rId5" imgW="1257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508821"/>
                        <a:ext cx="2303463" cy="766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971600" y="5255492"/>
            <a:ext cx="2087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se obtiene que:</a:t>
            </a: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922825"/>
              </p:ext>
            </p:extLst>
          </p:nvPr>
        </p:nvGraphicFramePr>
        <p:xfrm>
          <a:off x="3341677" y="5126903"/>
          <a:ext cx="10414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2" name="Ecuación" r:id="rId7" imgW="622080" imgH="393480" progId="Equation.3">
                  <p:embed/>
                </p:oleObj>
              </mc:Choice>
              <mc:Fallback>
                <p:oleObj name="Ecuación" r:id="rId7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1677" y="5126903"/>
                        <a:ext cx="1041400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131473"/>
              </p:ext>
            </p:extLst>
          </p:nvPr>
        </p:nvGraphicFramePr>
        <p:xfrm>
          <a:off x="5189412" y="4891953"/>
          <a:ext cx="760412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3" name="Ecuación" r:id="rId9" imgW="520474" imgH="672808" progId="Equation.3">
                  <p:embed/>
                </p:oleObj>
              </mc:Choice>
              <mc:Fallback>
                <p:oleObj name="Ecuación" r:id="rId9" imgW="520474" imgH="67280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9412" y="4891953"/>
                        <a:ext cx="760412" cy="112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419065"/>
              </p:ext>
            </p:extLst>
          </p:nvPr>
        </p:nvGraphicFramePr>
        <p:xfrm>
          <a:off x="7530827" y="4891953"/>
          <a:ext cx="71278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4" name="Ecuación" r:id="rId11" imgW="431613" imgH="672808" progId="Equation.3">
                  <p:embed/>
                </p:oleObj>
              </mc:Choice>
              <mc:Fallback>
                <p:oleObj name="Ecuación" r:id="rId11" imgW="431613" imgH="67280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0827" y="4891953"/>
                        <a:ext cx="712788" cy="112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874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211638" y="333375"/>
            <a:ext cx="4932362" cy="647700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Ctr="0">
            <a:noAutofit/>
          </a:bodyPr>
          <a:lstStyle/>
          <a:p>
            <a:pPr marL="0" algn="ctr"/>
            <a:r>
              <a:rPr lang="es-MX" sz="2800" b="1" dirty="0">
                <a:solidFill>
                  <a:srgbClr val="FFC000"/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700213"/>
            <a:ext cx="7705725" cy="4176712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3200" b="1" dirty="0">
                <a:solidFill>
                  <a:srgbClr val="FFC000"/>
                </a:solidFill>
                <a:effectLst/>
              </a:rPr>
              <a:t>conceptos básicos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rgbClr val="FFC000"/>
                </a:solidFill>
              </a:rPr>
              <a:t>la Mecánica cuántica</a:t>
            </a:r>
            <a:r>
              <a:rPr lang="es-ES" sz="3200" b="1" dirty="0" smtClean="0">
                <a:solidFill>
                  <a:srgbClr val="FFC000"/>
                </a:solidFill>
              </a:rPr>
              <a:t>.</a:t>
            </a:r>
            <a:endParaRPr lang="es-ES" sz="3200" b="1" dirty="0" smtClean="0">
              <a:solidFill>
                <a:srgbClr val="FFC000"/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/>
              <a:t>Identificar las </a:t>
            </a:r>
            <a:r>
              <a:rPr lang="es-ES" sz="3200" dirty="0">
                <a:solidFill>
                  <a:srgbClr val="FFFF00"/>
                </a:solidFill>
              </a:rPr>
              <a:t>variables medibles </a:t>
            </a:r>
            <a:r>
              <a:rPr lang="es-ES" sz="3200" dirty="0"/>
              <a:t>en </a:t>
            </a:r>
            <a:r>
              <a:rPr lang="es-ES" sz="3200" dirty="0" smtClean="0"/>
              <a:t> experimentos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.</a:t>
            </a:r>
            <a:endParaRPr lang="es-ES" sz="32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endParaRPr lang="es-ES" sz="11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 smtClean="0"/>
              <a:t>Relacionar </a:t>
            </a:r>
            <a:r>
              <a:rPr lang="es-ES" sz="3200" dirty="0" smtClean="0">
                <a:solidFill>
                  <a:srgbClr val="FFFF00"/>
                </a:solidFill>
              </a:rPr>
              <a:t>los fenómenos ondulatorios con los fenómenos corpusculares</a:t>
            </a:r>
            <a:r>
              <a:rPr lang="es-ES" sz="3200" dirty="0" smtClean="0"/>
              <a:t>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rgbClr val="FFFF00"/>
                </a:solidFill>
                <a:effectLst/>
              </a:rPr>
              <a:t>Describir algunos experimentos </a:t>
            </a:r>
            <a:r>
              <a:rPr lang="es-ES" sz="3200" dirty="0"/>
              <a:t>para </a:t>
            </a:r>
            <a:r>
              <a:rPr lang="es-ES" sz="3200" dirty="0" smtClean="0">
                <a:solidFill>
                  <a:srgbClr val="FFFF00"/>
                </a:solidFill>
              </a:rPr>
              <a:t>observar los modelos atómicos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.</a:t>
            </a:r>
            <a:endParaRPr lang="es-ES" sz="3200" b="1" dirty="0" smtClean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12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619672" y="1124744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La ecuación de Schrödinger (1925)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9435667"/>
              </p:ext>
            </p:extLst>
          </p:nvPr>
        </p:nvGraphicFramePr>
        <p:xfrm>
          <a:off x="900113" y="2996952"/>
          <a:ext cx="6218237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6" name="Ecuación" r:id="rId3" imgW="2717640" imgH="419040" progId="Equation.3">
                  <p:embed/>
                </p:oleObj>
              </mc:Choice>
              <mc:Fallback>
                <p:oleObj name="Ecuación" r:id="rId3" imgW="2717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996952"/>
                        <a:ext cx="6218237" cy="947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467544" y="4941168"/>
            <a:ext cx="77041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Ecuación diferencial que describe el comportamiento de una partícula en un potencial V(x,t). Satisface las cuatro suposiciones hechas para la ecuación de onda de la mecácnica cuántica.</a:t>
            </a:r>
          </a:p>
        </p:txBody>
      </p:sp>
    </p:spTree>
    <p:extLst>
      <p:ext uri="{BB962C8B-B14F-4D97-AF65-F5344CB8AC3E}">
        <p14:creationId xmlns:p14="http://schemas.microsoft.com/office/powerpoint/2010/main" val="140341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44724"/>
            <a:ext cx="6576729" cy="49325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53823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670" y="1196752"/>
            <a:ext cx="643271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930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998730"/>
            <a:ext cx="6600732" cy="49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705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052736"/>
            <a:ext cx="662473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62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052736"/>
            <a:ext cx="662473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91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55576" y="764704"/>
            <a:ext cx="59766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Bibliografía.</a:t>
            </a:r>
            <a:endParaRPr lang="es-MX" dirty="0"/>
          </a:p>
          <a:p>
            <a:r>
              <a:rPr lang="es-MX" dirty="0"/>
              <a:t> -</a:t>
            </a:r>
            <a:r>
              <a:rPr lang="es-MX" dirty="0" smtClean="0"/>
              <a:t>D.C</a:t>
            </a:r>
            <a:r>
              <a:rPr lang="es-MX" dirty="0"/>
              <a:t>. </a:t>
            </a:r>
            <a:r>
              <a:rPr lang="es-MX" dirty="0" err="1"/>
              <a:t>Baird</a:t>
            </a:r>
            <a:r>
              <a:rPr lang="es-MX" dirty="0"/>
              <a:t> “Experimentación. Una introducción a la teoría de mediciones y al diseño de experimentos”, Segunda edición, Editorial Pearson Educación. 2005</a:t>
            </a:r>
          </a:p>
          <a:p>
            <a:r>
              <a:rPr lang="es-MX" dirty="0"/>
              <a:t>- David </a:t>
            </a:r>
            <a:r>
              <a:rPr lang="es-MX" dirty="0" err="1"/>
              <a:t>Saxon</a:t>
            </a:r>
            <a:r>
              <a:rPr lang="es-MX" dirty="0"/>
              <a:t> “Elementos de Mecánica Cuántica”, Editorial EASO, 2ª. Edición 1996</a:t>
            </a:r>
          </a:p>
          <a:p>
            <a:r>
              <a:rPr lang="es-MX" dirty="0"/>
              <a:t>- Stephen </a:t>
            </a:r>
            <a:r>
              <a:rPr lang="es-MX" dirty="0" err="1"/>
              <a:t>Gasiorowicz</a:t>
            </a:r>
            <a:r>
              <a:rPr lang="es-MX" dirty="0"/>
              <a:t> “Quantum </a:t>
            </a:r>
            <a:r>
              <a:rPr lang="es-MX" dirty="0" err="1"/>
              <a:t>Physics</a:t>
            </a:r>
            <a:r>
              <a:rPr lang="es-MX" dirty="0"/>
              <a:t>”, Editorial John </a:t>
            </a:r>
            <a:r>
              <a:rPr lang="es-MX" dirty="0" err="1"/>
              <a:t>Wiley</a:t>
            </a:r>
            <a:r>
              <a:rPr lang="es-MX" dirty="0"/>
              <a:t> &amp; </a:t>
            </a:r>
            <a:r>
              <a:rPr lang="es-MX" dirty="0" err="1"/>
              <a:t>Sons</a:t>
            </a:r>
            <a:r>
              <a:rPr lang="es-MX" dirty="0"/>
              <a:t>. 2014</a:t>
            </a:r>
          </a:p>
          <a:p>
            <a:r>
              <a:rPr lang="es-MX" dirty="0"/>
              <a:t>- R. H. </a:t>
            </a:r>
            <a:r>
              <a:rPr lang="es-MX" dirty="0" err="1"/>
              <a:t>Dicke</a:t>
            </a:r>
            <a:r>
              <a:rPr lang="es-MX" dirty="0"/>
              <a:t>, J.P. </a:t>
            </a:r>
            <a:r>
              <a:rPr lang="es-MX" dirty="0" err="1"/>
              <a:t>Wittke</a:t>
            </a:r>
            <a:r>
              <a:rPr lang="es-MX" dirty="0"/>
              <a:t> “</a:t>
            </a:r>
            <a:r>
              <a:rPr lang="es-MX" dirty="0" err="1"/>
              <a:t>Introduction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quantum </a:t>
            </a:r>
            <a:r>
              <a:rPr lang="es-MX" dirty="0" err="1"/>
              <a:t>mechanics</a:t>
            </a:r>
            <a:r>
              <a:rPr lang="es-MX" dirty="0"/>
              <a:t>”, Editorial Addison-Wesley. 2010</a:t>
            </a:r>
          </a:p>
          <a:p>
            <a:r>
              <a:rPr lang="es-MX" dirty="0"/>
              <a:t>- A </a:t>
            </a:r>
            <a:r>
              <a:rPr lang="es-MX" dirty="0" err="1"/>
              <a:t>Messiah</a:t>
            </a:r>
            <a:r>
              <a:rPr lang="es-MX" dirty="0"/>
              <a:t>,”Mecánica cuántica”, Tomo I, Editorial </a:t>
            </a:r>
            <a:r>
              <a:rPr lang="es-MX" dirty="0" err="1"/>
              <a:t>Tecnos</a:t>
            </a:r>
            <a:r>
              <a:rPr lang="es-MX" dirty="0"/>
              <a:t>. 2011</a:t>
            </a:r>
          </a:p>
          <a:p>
            <a:r>
              <a:rPr lang="es-MX" dirty="0"/>
              <a:t>- Claude Cohen-</a:t>
            </a:r>
            <a:r>
              <a:rPr lang="es-MX" dirty="0" err="1"/>
              <a:t>Tannoudji</a:t>
            </a:r>
            <a:r>
              <a:rPr lang="es-MX" dirty="0"/>
              <a:t>, Bernard Diu and </a:t>
            </a:r>
            <a:r>
              <a:rPr lang="es-MX" dirty="0" err="1"/>
              <a:t>Franck</a:t>
            </a:r>
            <a:r>
              <a:rPr lang="es-MX" dirty="0"/>
              <a:t> </a:t>
            </a:r>
            <a:r>
              <a:rPr lang="es-MX" dirty="0" err="1"/>
              <a:t>Laloë</a:t>
            </a:r>
            <a:r>
              <a:rPr lang="es-MX" dirty="0"/>
              <a:t> “Quantum </a:t>
            </a:r>
            <a:r>
              <a:rPr lang="es-MX" dirty="0" err="1"/>
              <a:t>Mechanics</a:t>
            </a:r>
            <a:r>
              <a:rPr lang="es-MX" dirty="0"/>
              <a:t>”, </a:t>
            </a:r>
            <a:r>
              <a:rPr lang="es-MX" dirty="0" err="1"/>
              <a:t>volume</a:t>
            </a:r>
            <a:r>
              <a:rPr lang="es-MX" dirty="0"/>
              <a:t> I. Editorial </a:t>
            </a:r>
            <a:r>
              <a:rPr lang="es-MX" dirty="0" err="1"/>
              <a:t>Wiley</a:t>
            </a:r>
            <a:r>
              <a:rPr lang="es-MX" dirty="0"/>
              <a:t>- </a:t>
            </a:r>
            <a:r>
              <a:rPr lang="es-MX" dirty="0" err="1"/>
              <a:t>Interscience</a:t>
            </a:r>
            <a:r>
              <a:rPr lang="es-MX" dirty="0"/>
              <a:t>. 2000</a:t>
            </a:r>
          </a:p>
          <a:p>
            <a:r>
              <a:rPr lang="es-MX" dirty="0"/>
              <a:t>- Stephen </a:t>
            </a:r>
            <a:r>
              <a:rPr lang="es-MX" dirty="0" err="1"/>
              <a:t>Gasiorowicz</a:t>
            </a:r>
            <a:r>
              <a:rPr lang="es-MX" dirty="0"/>
              <a:t>, “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Structure</a:t>
            </a:r>
            <a:r>
              <a:rPr lang="es-MX" dirty="0"/>
              <a:t> of </a:t>
            </a:r>
            <a:r>
              <a:rPr lang="es-MX" dirty="0" err="1"/>
              <a:t>Matter</a:t>
            </a:r>
            <a:r>
              <a:rPr lang="es-MX" dirty="0"/>
              <a:t>: A </a:t>
            </a:r>
            <a:r>
              <a:rPr lang="es-MX" dirty="0" err="1"/>
              <a:t>Survey</a:t>
            </a:r>
            <a:r>
              <a:rPr lang="es-MX" dirty="0"/>
              <a:t> of Modern </a:t>
            </a:r>
            <a:r>
              <a:rPr lang="es-MX" dirty="0" err="1"/>
              <a:t>Physics</a:t>
            </a:r>
            <a:r>
              <a:rPr lang="es-MX" dirty="0"/>
              <a:t>, Editorial Addison-</a:t>
            </a:r>
            <a:r>
              <a:rPr lang="es-MX" dirty="0" err="1"/>
              <a:t>Wiley</a:t>
            </a:r>
            <a:r>
              <a:rPr lang="es-MX" dirty="0"/>
              <a:t>. 2012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7083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600400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528392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307817"/>
              </p:ext>
            </p:extLst>
          </p:nvPr>
        </p:nvGraphicFramePr>
        <p:xfrm>
          <a:off x="1755775" y="1846263"/>
          <a:ext cx="5676900" cy="402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5775" y="1846263"/>
                        <a:ext cx="5676900" cy="4022725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823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2170584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15764783"/>
              </p:ext>
            </p:extLst>
          </p:nvPr>
        </p:nvGraphicFramePr>
        <p:xfrm>
          <a:off x="387350" y="2060848"/>
          <a:ext cx="4184650" cy="402922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476"/>
                <a:gridCol w="3032174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b="1" u="none" dirty="0" smtClean="0">
                          <a:effectLst/>
                        </a:rPr>
                        <a:t>Carátula</a:t>
                      </a:r>
                      <a:r>
                        <a:rPr lang="es-MX" sz="1800" b="1" u="none" baseline="0" dirty="0" smtClean="0">
                          <a:effectLst/>
                        </a:rPr>
                        <a:t> institucional</a:t>
                      </a:r>
                      <a:endParaRPr lang="es-MX" sz="1800" b="1" u="none" dirty="0">
                        <a:solidFill>
                          <a:srgbClr val="FFC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6402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Objetivo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5041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Secuencia didáctica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Mapa curricular</a:t>
                      </a:r>
                      <a:endParaRPr kumimoji="0" lang="es-MX" sz="18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Mapa Curricular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88543260"/>
              </p:ext>
            </p:extLst>
          </p:nvPr>
        </p:nvGraphicFramePr>
        <p:xfrm>
          <a:off x="4781872" y="548680"/>
          <a:ext cx="4038600" cy="581566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8280"/>
                <a:gridCol w="2880320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76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216024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1101" name="Group 2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48593836"/>
              </p:ext>
            </p:extLst>
          </p:nvPr>
        </p:nvGraphicFramePr>
        <p:xfrm>
          <a:off x="4572000" y="404664"/>
          <a:ext cx="4321175" cy="635564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698"/>
                <a:gridCol w="3168477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</a:tr>
              <a:tr h="745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s-ES_tradnl" altLang="es-MX" sz="1800" dirty="0" smtClean="0"/>
                        <a:t>Modelo Atómico de E. Rutherford</a:t>
                      </a:r>
                      <a:endParaRPr lang="es-ES_tradnl" altLang="es-MX" sz="1800" dirty="0" smtClean="0"/>
                    </a:p>
                  </a:txBody>
                  <a:tcPr marL="68591" marR="68591" marT="0" marB="0"/>
                </a:tc>
              </a:tr>
              <a:tr h="745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 eaLnBrk="1" hangingPunct="1"/>
                      <a:r>
                        <a:rPr lang="es-ES" altLang="es-MX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Modelo Atómico de E. Rutherford</a:t>
                      </a:r>
                    </a:p>
                    <a:p>
                      <a:pPr algn="l" eaLnBrk="1" hangingPunct="1"/>
                      <a:endParaRPr lang="es-ES" altLang="es-MX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553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dirty="0" smtClean="0"/>
                        <a:t>Modelo Atómico de E. Rutherford</a:t>
                      </a:r>
                    </a:p>
                    <a:p>
                      <a:pPr algn="l"/>
                      <a:endParaRPr lang="es-CL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ct val="0"/>
                        </a:spcBef>
                      </a:pPr>
                      <a:r>
                        <a:rPr lang="es-ES_tradnl" altLang="es-MX" sz="1800" dirty="0" smtClean="0"/>
                        <a:t>Modelo Atómico de E. Rutherford</a:t>
                      </a:r>
                    </a:p>
                    <a:p>
                      <a:pPr lvl="0" algn="l">
                        <a:spcBef>
                          <a:spcPct val="0"/>
                        </a:spcBef>
                      </a:pPr>
                      <a:endParaRPr lang="es-ES_tradnl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defRPr/>
                      </a:pPr>
                      <a:r>
                        <a:rPr lang="es-ES_tradnl" altLang="es-MX" sz="1800" dirty="0" smtClean="0"/>
                        <a:t>Modelo Atómico de E. Rutherford</a:t>
                      </a:r>
                    </a:p>
                    <a:p>
                      <a:pPr algn="l" eaLnBrk="1" hangingPunct="1">
                        <a:spcBef>
                          <a:spcPct val="50000"/>
                        </a:spcBef>
                        <a:defRPr/>
                      </a:pPr>
                      <a:endParaRPr lang="es-ES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dirty="0" smtClean="0"/>
                        <a:t>Modelo Atómico de N.</a:t>
                      </a:r>
                      <a:r>
                        <a:rPr lang="es-ES" altLang="es-MX" sz="1800" baseline="0" dirty="0" smtClean="0"/>
                        <a:t> Bohr</a:t>
                      </a:r>
                      <a:endParaRPr lang="es-ES" altLang="es-MX" sz="1800" dirty="0" smtClean="0"/>
                    </a:p>
                    <a:p>
                      <a:pPr algn="l"/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dirty="0" smtClean="0"/>
                        <a:t>Modelo Atómico de N. Bohr</a:t>
                      </a:r>
                    </a:p>
                    <a:p>
                      <a:pPr algn="l"/>
                      <a:endParaRPr lang="es-ES" altLang="es-MX" sz="1800" dirty="0" smtClean="0"/>
                    </a:p>
                    <a:p>
                      <a:pPr algn="l"/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07303897"/>
              </p:ext>
            </p:extLst>
          </p:nvPr>
        </p:nvGraphicFramePr>
        <p:xfrm>
          <a:off x="250825" y="1988840"/>
          <a:ext cx="4183063" cy="368547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823"/>
                <a:gridCol w="3030240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CL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914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altLang="es-MX" sz="1800" dirty="0" smtClean="0"/>
                        <a:t>Portada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Principio</a:t>
                      </a:r>
                      <a:r>
                        <a:rPr lang="es-ES" sz="18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indeterminación de </a:t>
                      </a:r>
                      <a:r>
                        <a:rPr lang="es-ES" sz="1800" b="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Heisenberg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ct val="50000"/>
                        </a:spcBef>
                      </a:pPr>
                      <a:r>
                        <a:rPr lang="es-ES" altLang="es-MX" sz="18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altLang="es-MX" sz="18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altLang="es-MX" sz="1800" b="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Atomo</a:t>
                      </a:r>
                      <a:r>
                        <a:rPr lang="es-ES" altLang="es-MX" sz="18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J.J. Thompson</a:t>
                      </a:r>
                      <a:endParaRPr lang="es-ES" alt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049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425752" y="445792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2125" name="Group 2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81475994"/>
              </p:ext>
            </p:extLst>
          </p:nvPr>
        </p:nvGraphicFramePr>
        <p:xfrm>
          <a:off x="4716463" y="1844824"/>
          <a:ext cx="4319587" cy="491467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36480"/>
                <a:gridCol w="3383107"/>
              </a:tblGrid>
              <a:tr h="6948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74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74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9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</a:p>
                  </a:txBody>
                  <a:tcPr marL="68584" marR="68584" marT="0" marB="0"/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80203230"/>
              </p:ext>
            </p:extLst>
          </p:nvPr>
        </p:nvGraphicFramePr>
        <p:xfrm>
          <a:off x="107950" y="1172848"/>
          <a:ext cx="4392613" cy="517535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161"/>
                <a:gridCol w="3240452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</a:tr>
              <a:tr h="63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dirty="0" smtClean="0"/>
                        <a:t>Modelo Atómico de N. Bohr</a:t>
                      </a:r>
                    </a:p>
                    <a:p>
                      <a:pPr algn="l"/>
                      <a:endParaRPr lang="es-ES_tradnl" sz="1800" dirty="0" smtClean="0"/>
                    </a:p>
                    <a:p>
                      <a:pPr algn="l"/>
                      <a:endParaRPr lang="es-ES_tradnl" sz="1800" dirty="0" smtClean="0"/>
                    </a:p>
                  </a:txBody>
                  <a:tcPr marL="68562" marR="68562" marT="0" marB="0"/>
                </a:tc>
              </a:tr>
              <a:tr h="365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dirty="0" smtClean="0"/>
                        <a:t>Modelo Atómico de N. Bohr</a:t>
                      </a:r>
                    </a:p>
                    <a:p>
                      <a:pPr algn="l"/>
                      <a:endParaRPr lang="es-ES_tradnl" sz="1800" dirty="0" smtClean="0"/>
                    </a:p>
                  </a:txBody>
                  <a:tcPr marL="68562" marR="68562" marT="0" marB="0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dirty="0" smtClean="0"/>
                        <a:t>Formulación</a:t>
                      </a:r>
                      <a:r>
                        <a:rPr lang="es-ES_tradnl" sz="1800" baseline="0" dirty="0" smtClean="0"/>
                        <a:t> ondulatoria de la Mecánica Cuántica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6" marR="91416" marT="45710" marB="45710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Formulación ondulatoria de la Mecánica Cuántica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Formulación ondulatoria de la Mecánica Cuántica</a:t>
                      </a:r>
                    </a:p>
                  </a:txBody>
                  <a:tcPr marL="91417" marR="91417" marT="45702" marB="45702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54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01216" y="188640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2151" name="Group 5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13700404"/>
              </p:ext>
            </p:extLst>
          </p:nvPr>
        </p:nvGraphicFramePr>
        <p:xfrm>
          <a:off x="179388" y="1545436"/>
          <a:ext cx="4176712" cy="41273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196"/>
                <a:gridCol w="3024516"/>
              </a:tblGrid>
              <a:tr h="730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</a:tr>
              <a:tr h="630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Orbitales</a:t>
                      </a:r>
                      <a:r>
                        <a:rPr lang="es-MX" sz="1800" baseline="0" dirty="0" smtClean="0"/>
                        <a:t> cuánticos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Orbitales cuánticos</a:t>
                      </a:r>
                    </a:p>
                    <a:p>
                      <a:pPr algn="l"/>
                      <a:r>
                        <a:rPr lang="es-MX" sz="1800" dirty="0" smtClean="0"/>
                        <a:t> 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Orbitales cuánticos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23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Orbitales cuánticos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u="sng" dirty="0" smtClean="0"/>
                        <a:t>Orbitales cuánticos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Orbitales cuánticos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31492388"/>
              </p:ext>
            </p:extLst>
          </p:nvPr>
        </p:nvGraphicFramePr>
        <p:xfrm>
          <a:off x="4572000" y="836712"/>
          <a:ext cx="3672408" cy="521115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68711"/>
                <a:gridCol w="2603697"/>
              </a:tblGrid>
              <a:tr h="3456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u="sng" dirty="0" smtClean="0"/>
                        <a:t>Bibliografía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046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046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181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972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1295</Words>
  <Application>Microsoft Office PowerPoint</Application>
  <PresentationFormat>Presentación en pantalla (4:3)</PresentationFormat>
  <Paragraphs>195</Paragraphs>
  <Slides>36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36</vt:i4>
      </vt:variant>
    </vt:vector>
  </HeadingPairs>
  <TitlesOfParts>
    <vt:vector size="51" baseType="lpstr">
      <vt:lpstr>Arial</vt:lpstr>
      <vt:lpstr>Arial Rounded MT Bold</vt:lpstr>
      <vt:lpstr>Calibri</vt:lpstr>
      <vt:lpstr>Calibri Light</vt:lpstr>
      <vt:lpstr>Century Gothic</vt:lpstr>
      <vt:lpstr>Symbol</vt:lpstr>
      <vt:lpstr>Tahoma</vt:lpstr>
      <vt:lpstr>Times New Roman</vt:lpstr>
      <vt:lpstr>Verdana</vt:lpstr>
      <vt:lpstr>Wingdings</vt:lpstr>
      <vt:lpstr>Retrospección</vt:lpstr>
      <vt:lpstr>Ecuación</vt:lpstr>
      <vt:lpstr>Imagen de mapa de bits</vt:lpstr>
      <vt:lpstr>Fotografía de Photo Editor</vt:lpstr>
      <vt:lpstr>Microsoft Editor de ecuaciones 3.0</vt:lpstr>
      <vt:lpstr>Presentación de PowerPoint</vt:lpstr>
      <vt:lpstr>OBJETIVO DEL CURSO (obtenido del Plan Curricular vigente de la Licenciatura de Físico)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INDICE DE CONTENIDO</vt:lpstr>
      <vt:lpstr>Laboratorio de Física Cuántica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Usuario31</cp:lastModifiedBy>
  <cp:revision>50</cp:revision>
  <dcterms:created xsi:type="dcterms:W3CDTF">2016-10-12T19:35:34Z</dcterms:created>
  <dcterms:modified xsi:type="dcterms:W3CDTF">2016-10-13T02:06:55Z</dcterms:modified>
</cp:coreProperties>
</file>