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5" r:id="rId10"/>
    <p:sldId id="266" r:id="rId11"/>
    <p:sldId id="286" r:id="rId12"/>
    <p:sldId id="267" r:id="rId13"/>
    <p:sldId id="268" r:id="rId14"/>
    <p:sldId id="269" r:id="rId15"/>
    <p:sldId id="270" r:id="rId16"/>
    <p:sldId id="279" r:id="rId17"/>
    <p:sldId id="280" r:id="rId18"/>
    <p:sldId id="271" r:id="rId19"/>
    <p:sldId id="272" r:id="rId20"/>
    <p:sldId id="273" r:id="rId21"/>
    <p:sldId id="274" r:id="rId22"/>
    <p:sldId id="275" r:id="rId23"/>
    <p:sldId id="276" r:id="rId24"/>
    <p:sldId id="277" r:id="rId25"/>
    <p:sldId id="278" r:id="rId26"/>
    <p:sldId id="281" r:id="rId27"/>
    <p:sldId id="282" r:id="rId28"/>
    <p:sldId id="283" r:id="rId29"/>
    <p:sldId id="284" r:id="rId30"/>
    <p:sldId id="285"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B6D5E1-5568-4EE3-9273-FE2EEB497077}"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44EED021-6CCB-4F1D-8090-3235166FFD73}">
      <dgm:prSet phldrT="[Texto]"/>
      <dgm:spPr/>
      <dgm:t>
        <a:bodyPr/>
        <a:lstStyle/>
        <a:p>
          <a:r>
            <a:rPr lang="es-MX" dirty="0" smtClean="0"/>
            <a:t>Entorno incierto</a:t>
          </a:r>
          <a:endParaRPr lang="es-MX" dirty="0"/>
        </a:p>
      </dgm:t>
    </dgm:pt>
    <dgm:pt modelId="{34B6260D-58F3-4A6E-A91C-3E3F635A7CDE}" type="parTrans" cxnId="{C2220EE1-1C23-49E3-809D-59EF2DAFB3D3}">
      <dgm:prSet/>
      <dgm:spPr/>
      <dgm:t>
        <a:bodyPr/>
        <a:lstStyle/>
        <a:p>
          <a:endParaRPr lang="es-MX"/>
        </a:p>
      </dgm:t>
    </dgm:pt>
    <dgm:pt modelId="{178C12DB-1BA3-4E7A-AA92-D0CC1BE9CB89}" type="sibTrans" cxnId="{C2220EE1-1C23-49E3-809D-59EF2DAFB3D3}">
      <dgm:prSet/>
      <dgm:spPr/>
      <dgm:t>
        <a:bodyPr/>
        <a:lstStyle/>
        <a:p>
          <a:endParaRPr lang="es-MX"/>
        </a:p>
      </dgm:t>
    </dgm:pt>
    <dgm:pt modelId="{84320399-C4CF-42D8-8C91-90ED42EEDC16}">
      <dgm:prSet phldrT="[Texto]"/>
      <dgm:spPr/>
      <dgm:t>
        <a:bodyPr/>
        <a:lstStyle/>
        <a:p>
          <a:r>
            <a:rPr lang="es-MX" dirty="0" smtClean="0"/>
            <a:t>Toma de decisiones</a:t>
          </a:r>
          <a:endParaRPr lang="es-MX" dirty="0"/>
        </a:p>
      </dgm:t>
    </dgm:pt>
    <dgm:pt modelId="{D82D95CF-9975-4FFD-806C-F508C8408062}" type="parTrans" cxnId="{06A250BA-69CC-4C1A-AD0F-809DD0F006ED}">
      <dgm:prSet/>
      <dgm:spPr/>
      <dgm:t>
        <a:bodyPr/>
        <a:lstStyle/>
        <a:p>
          <a:endParaRPr lang="es-MX"/>
        </a:p>
      </dgm:t>
    </dgm:pt>
    <dgm:pt modelId="{41C5A7E4-03E3-4855-B21B-976742076E70}" type="sibTrans" cxnId="{06A250BA-69CC-4C1A-AD0F-809DD0F006ED}">
      <dgm:prSet/>
      <dgm:spPr/>
      <dgm:t>
        <a:bodyPr/>
        <a:lstStyle/>
        <a:p>
          <a:endParaRPr lang="es-MX"/>
        </a:p>
      </dgm:t>
    </dgm:pt>
    <dgm:pt modelId="{D2AC602D-F696-4934-95C4-2252B9834DD8}">
      <dgm:prSet phldrT="[Texto]"/>
      <dgm:spPr/>
      <dgm:t>
        <a:bodyPr/>
        <a:lstStyle/>
        <a:p>
          <a:r>
            <a:rPr lang="es-MX" dirty="0" smtClean="0"/>
            <a:t>Recolección y Análisis de la Información</a:t>
          </a:r>
          <a:endParaRPr lang="es-MX" dirty="0"/>
        </a:p>
      </dgm:t>
    </dgm:pt>
    <dgm:pt modelId="{815CB6C6-4B4A-49F6-AA75-E5965FB2CA9E}" type="parTrans" cxnId="{D9EC25D9-BEC6-4BD4-9CCD-B80B8A0A4C4E}">
      <dgm:prSet/>
      <dgm:spPr/>
      <dgm:t>
        <a:bodyPr/>
        <a:lstStyle/>
        <a:p>
          <a:endParaRPr lang="es-MX"/>
        </a:p>
      </dgm:t>
    </dgm:pt>
    <dgm:pt modelId="{8A054EA8-FE26-4D67-B9BF-FC78041D74D0}" type="sibTrans" cxnId="{D9EC25D9-BEC6-4BD4-9CCD-B80B8A0A4C4E}">
      <dgm:prSet/>
      <dgm:spPr/>
      <dgm:t>
        <a:bodyPr/>
        <a:lstStyle/>
        <a:p>
          <a:endParaRPr lang="es-MX"/>
        </a:p>
      </dgm:t>
    </dgm:pt>
    <dgm:pt modelId="{0D8C7BB6-30F5-44E6-A6CD-8F3013BEB1CD}" type="pres">
      <dgm:prSet presAssocID="{0CB6D5E1-5568-4EE3-9273-FE2EEB497077}" presName="Name0" presStyleCnt="0">
        <dgm:presLayoutVars>
          <dgm:chMax val="7"/>
          <dgm:dir/>
          <dgm:resizeHandles val="exact"/>
        </dgm:presLayoutVars>
      </dgm:prSet>
      <dgm:spPr/>
    </dgm:pt>
    <dgm:pt modelId="{CDD9056F-A8C3-4467-955C-26F42F0E78FF}" type="pres">
      <dgm:prSet presAssocID="{0CB6D5E1-5568-4EE3-9273-FE2EEB497077}" presName="ellipse1" presStyleLbl="vennNode1" presStyleIdx="0" presStyleCnt="3" custLinFactNeighborX="2619" custLinFactNeighborY="-2556">
        <dgm:presLayoutVars>
          <dgm:bulletEnabled val="1"/>
        </dgm:presLayoutVars>
      </dgm:prSet>
      <dgm:spPr/>
      <dgm:t>
        <a:bodyPr/>
        <a:lstStyle/>
        <a:p>
          <a:endParaRPr lang="es-MX"/>
        </a:p>
      </dgm:t>
    </dgm:pt>
    <dgm:pt modelId="{8CD97B83-15F3-47C9-A5DB-A6D58B8D2908}" type="pres">
      <dgm:prSet presAssocID="{0CB6D5E1-5568-4EE3-9273-FE2EEB497077}" presName="ellipse2" presStyleLbl="vennNode1" presStyleIdx="1" presStyleCnt="3">
        <dgm:presLayoutVars>
          <dgm:bulletEnabled val="1"/>
        </dgm:presLayoutVars>
      </dgm:prSet>
      <dgm:spPr/>
      <dgm:t>
        <a:bodyPr/>
        <a:lstStyle/>
        <a:p>
          <a:endParaRPr lang="es-MX"/>
        </a:p>
      </dgm:t>
    </dgm:pt>
    <dgm:pt modelId="{3B115716-7E10-4242-AE94-8536E8B86DCC}" type="pres">
      <dgm:prSet presAssocID="{0CB6D5E1-5568-4EE3-9273-FE2EEB497077}" presName="ellipse3" presStyleLbl="vennNode1" presStyleIdx="2" presStyleCnt="3" custLinFactNeighborX="-5694">
        <dgm:presLayoutVars>
          <dgm:bulletEnabled val="1"/>
        </dgm:presLayoutVars>
      </dgm:prSet>
      <dgm:spPr/>
      <dgm:t>
        <a:bodyPr/>
        <a:lstStyle/>
        <a:p>
          <a:endParaRPr lang="es-MX"/>
        </a:p>
      </dgm:t>
    </dgm:pt>
  </dgm:ptLst>
  <dgm:cxnLst>
    <dgm:cxn modelId="{0C47D406-9FC3-4498-937B-9D86E860F7FE}" type="presOf" srcId="{0CB6D5E1-5568-4EE3-9273-FE2EEB497077}" destId="{0D8C7BB6-30F5-44E6-A6CD-8F3013BEB1CD}" srcOrd="0" destOrd="0" presId="urn:microsoft.com/office/officeart/2005/8/layout/rings+Icon"/>
    <dgm:cxn modelId="{06A250BA-69CC-4C1A-AD0F-809DD0F006ED}" srcId="{0CB6D5E1-5568-4EE3-9273-FE2EEB497077}" destId="{84320399-C4CF-42D8-8C91-90ED42EEDC16}" srcOrd="1" destOrd="0" parTransId="{D82D95CF-9975-4FFD-806C-F508C8408062}" sibTransId="{41C5A7E4-03E3-4855-B21B-976742076E70}"/>
    <dgm:cxn modelId="{52251E9A-6E7C-4F6A-BE89-D7F8BC1A04C6}" type="presOf" srcId="{D2AC602D-F696-4934-95C4-2252B9834DD8}" destId="{3B115716-7E10-4242-AE94-8536E8B86DCC}" srcOrd="0" destOrd="0" presId="urn:microsoft.com/office/officeart/2005/8/layout/rings+Icon"/>
    <dgm:cxn modelId="{583649A6-620B-4D77-A471-3442CE032161}" type="presOf" srcId="{44EED021-6CCB-4F1D-8090-3235166FFD73}" destId="{CDD9056F-A8C3-4467-955C-26F42F0E78FF}" srcOrd="0" destOrd="0" presId="urn:microsoft.com/office/officeart/2005/8/layout/rings+Icon"/>
    <dgm:cxn modelId="{C2220EE1-1C23-49E3-809D-59EF2DAFB3D3}" srcId="{0CB6D5E1-5568-4EE3-9273-FE2EEB497077}" destId="{44EED021-6CCB-4F1D-8090-3235166FFD73}" srcOrd="0" destOrd="0" parTransId="{34B6260D-58F3-4A6E-A91C-3E3F635A7CDE}" sibTransId="{178C12DB-1BA3-4E7A-AA92-D0CC1BE9CB89}"/>
    <dgm:cxn modelId="{D9EC25D9-BEC6-4BD4-9CCD-B80B8A0A4C4E}" srcId="{0CB6D5E1-5568-4EE3-9273-FE2EEB497077}" destId="{D2AC602D-F696-4934-95C4-2252B9834DD8}" srcOrd="2" destOrd="0" parTransId="{815CB6C6-4B4A-49F6-AA75-E5965FB2CA9E}" sibTransId="{8A054EA8-FE26-4D67-B9BF-FC78041D74D0}"/>
    <dgm:cxn modelId="{1D1A75F0-386F-4E5A-96C8-0984EA8F52F4}" type="presOf" srcId="{84320399-C4CF-42D8-8C91-90ED42EEDC16}" destId="{8CD97B83-15F3-47C9-A5DB-A6D58B8D2908}" srcOrd="0" destOrd="0" presId="urn:microsoft.com/office/officeart/2005/8/layout/rings+Icon"/>
    <dgm:cxn modelId="{6C0C70E7-DCFA-4578-BDA0-57883FD0403E}" type="presParOf" srcId="{0D8C7BB6-30F5-44E6-A6CD-8F3013BEB1CD}" destId="{CDD9056F-A8C3-4467-955C-26F42F0E78FF}" srcOrd="0" destOrd="0" presId="urn:microsoft.com/office/officeart/2005/8/layout/rings+Icon"/>
    <dgm:cxn modelId="{D0F20D4B-2339-4478-9791-5B39A055CA10}" type="presParOf" srcId="{0D8C7BB6-30F5-44E6-A6CD-8F3013BEB1CD}" destId="{8CD97B83-15F3-47C9-A5DB-A6D58B8D2908}" srcOrd="1" destOrd="0" presId="urn:microsoft.com/office/officeart/2005/8/layout/rings+Icon"/>
    <dgm:cxn modelId="{9A4C53AA-E18D-4BCC-89B8-B290D3F6502B}" type="presParOf" srcId="{0D8C7BB6-30F5-44E6-A6CD-8F3013BEB1CD}" destId="{3B115716-7E10-4242-AE94-8536E8B86DCC}"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9056F-A8C3-4467-955C-26F42F0E78FF}">
      <dsp:nvSpPr>
        <dsp:cNvPr id="0" name=""/>
        <dsp:cNvSpPr/>
      </dsp:nvSpPr>
      <dsp:spPr>
        <a:xfrm>
          <a:off x="504051" y="0"/>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Entorno incierto</a:t>
          </a:r>
          <a:endParaRPr lang="es-MX" sz="2300" kern="1200" dirty="0"/>
        </a:p>
      </dsp:txBody>
      <dsp:txXfrm>
        <a:off x="916642" y="412585"/>
        <a:ext cx="1992166" cy="1992137"/>
      </dsp:txXfrm>
    </dsp:sp>
    <dsp:sp modelId="{8CD97B83-15F3-47C9-A5DB-A6D58B8D2908}">
      <dsp:nvSpPr>
        <dsp:cNvPr id="0" name=""/>
        <dsp:cNvSpPr/>
      </dsp:nvSpPr>
      <dsp:spPr>
        <a:xfrm>
          <a:off x="1880379" y="1878988"/>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Toma de decisiones</a:t>
          </a:r>
          <a:endParaRPr lang="es-MX" sz="2300" kern="1200" dirty="0"/>
        </a:p>
      </dsp:txBody>
      <dsp:txXfrm>
        <a:off x="2292970" y="2291573"/>
        <a:ext cx="1992166" cy="1992137"/>
      </dsp:txXfrm>
    </dsp:sp>
    <dsp:sp modelId="{3B115716-7E10-4242-AE94-8536E8B86DCC}">
      <dsp:nvSpPr>
        <dsp:cNvPr id="0" name=""/>
        <dsp:cNvSpPr/>
      </dsp:nvSpPr>
      <dsp:spPr>
        <a:xfrm>
          <a:off x="3168358" y="0"/>
          <a:ext cx="2817348" cy="281730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MX" sz="2300" kern="1200" dirty="0" smtClean="0"/>
            <a:t>Recolección y Análisis de la Información</a:t>
          </a:r>
          <a:endParaRPr lang="es-MX" sz="2300" kern="1200" dirty="0"/>
        </a:p>
      </dsp:txBody>
      <dsp:txXfrm>
        <a:off x="3580949" y="412585"/>
        <a:ext cx="1992166" cy="1992137"/>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Círculos interconectados"/>
  <dgm:desc val="Se usa para mostrar ideas o conceptos superpuestos o interconectados. Las siete primeras líneas del texto de nivel 1 se corresponden con un círculo. El texto sin usar no aparece, pero sigue estando disponible si cambia de diseño.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559399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t>03/10/2016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3181484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2169122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385473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804707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84321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238931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837827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2532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003276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2592742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4685EA-2068-423F-B9D8-9834093500C5}" type="datetimeFigureOut">
              <a:rPr lang="es-MX" smtClean="0"/>
              <a:t>03/10/2016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1062766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4685EA-2068-423F-B9D8-9834093500C5}" type="datetimeFigureOut">
              <a:rPr lang="es-MX" smtClean="0"/>
              <a:t>03/10/2016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3272660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41346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59488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064685EA-2068-423F-B9D8-9834093500C5}" type="datetimeFigureOut">
              <a:rPr lang="es-MX" smtClean="0"/>
              <a:t>03/10/2016</a:t>
            </a:fld>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975726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4685EA-2068-423F-B9D8-9834093500C5}" type="datetimeFigureOut">
              <a:rPr lang="es-MX" smtClean="0"/>
              <a:t>03/10/2016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BE4F827-85E9-4960-8411-9876BA106055}" type="slidenum">
              <a:rPr lang="es-MX" smtClean="0"/>
              <a:t>‹Nº›</a:t>
            </a:fld>
            <a:endParaRPr lang="es-MX"/>
          </a:p>
        </p:txBody>
      </p:sp>
    </p:spTree>
    <p:extLst>
      <p:ext uri="{BB962C8B-B14F-4D97-AF65-F5344CB8AC3E}">
        <p14:creationId xmlns:p14="http://schemas.microsoft.com/office/powerpoint/2010/main" val="2293670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64685EA-2068-423F-B9D8-9834093500C5}" type="datetimeFigureOut">
              <a:rPr lang="es-MX" smtClean="0"/>
              <a:t>03/10/2016</a:t>
            </a:fld>
            <a:endParaRPr lang="es-MX"/>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BE4F827-85E9-4960-8411-9876BA106055}" type="slidenum">
              <a:rPr lang="es-MX" smtClean="0"/>
              <a:t>‹Nº›</a:t>
            </a:fld>
            <a:endParaRPr lang="es-MX"/>
          </a:p>
        </p:txBody>
      </p:sp>
    </p:spTree>
    <p:extLst>
      <p:ext uri="{BB962C8B-B14F-4D97-AF65-F5344CB8AC3E}">
        <p14:creationId xmlns:p14="http://schemas.microsoft.com/office/powerpoint/2010/main" val="469766016"/>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escudoe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332656"/>
            <a:ext cx="1131888"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808" y="476672"/>
            <a:ext cx="14763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Título"/>
          <p:cNvSpPr>
            <a:spLocks noGrp="1"/>
          </p:cNvSpPr>
          <p:nvPr>
            <p:ph type="ctrTitle"/>
          </p:nvPr>
        </p:nvSpPr>
        <p:spPr>
          <a:xfrm>
            <a:off x="1021996" y="760506"/>
            <a:ext cx="7344816" cy="5616624"/>
          </a:xfrm>
        </p:spPr>
        <p:txBody>
          <a:bodyPr>
            <a:normAutofit fontScale="90000"/>
          </a:bodyPr>
          <a:lstStyle/>
          <a:p>
            <a:pPr algn="ctr"/>
            <a:r>
              <a:rPr lang="es-MX" sz="2000" b="1" dirty="0" smtClean="0"/>
              <a:t>UNIVERSIDAD AUTÓNOMA DEL ESTADO DE MÉXICO</a:t>
            </a:r>
            <a:br>
              <a:rPr lang="es-MX" sz="2000" b="1" dirty="0" smtClean="0"/>
            </a:br>
            <a:r>
              <a:rPr lang="es-MX" sz="2000" b="1" dirty="0" smtClean="0"/>
              <a:t>FACULTAD DE ECONOMÍA</a:t>
            </a:r>
            <a:br>
              <a:rPr lang="es-MX" sz="2000" b="1" dirty="0" smtClean="0"/>
            </a:br>
            <a:r>
              <a:rPr lang="es-MX" sz="2000" b="1" dirty="0"/>
              <a:t>MAESTRÍA EN ESTUDIOS SUSTENTABLES REGIONALES Y METROPOLITANOS</a:t>
            </a:r>
            <a:r>
              <a:rPr lang="es-MX" sz="2000" b="1" dirty="0" smtClean="0"/>
              <a:t/>
            </a:r>
            <a:br>
              <a:rPr lang="es-MX" sz="2000" b="1" dirty="0" smtClean="0"/>
            </a:br>
            <a:r>
              <a:rPr lang="es-MX" sz="2000" b="1" dirty="0" smtClean="0"/>
              <a:t/>
            </a:r>
            <a:br>
              <a:rPr lang="es-MX" sz="2000" b="1" dirty="0" smtClean="0"/>
            </a:br>
            <a:r>
              <a:rPr lang="es-MX" sz="2000" b="1" dirty="0" smtClean="0"/>
              <a:t>MATERIAL AUDIOVISUAL</a:t>
            </a:r>
            <a:br>
              <a:rPr lang="es-MX" sz="2000" b="1" dirty="0" smtClean="0"/>
            </a:br>
            <a:r>
              <a:rPr lang="es-MX" sz="2000" b="1" dirty="0" smtClean="0"/>
              <a:t>DIAPOSITIVAS</a:t>
            </a:r>
            <a:br>
              <a:rPr lang="es-MX" sz="2000" b="1" dirty="0" smtClean="0"/>
            </a:br>
            <a:r>
              <a:rPr lang="es-MX" sz="2000" b="1" dirty="0"/>
              <a:t/>
            </a:r>
            <a:br>
              <a:rPr lang="es-MX" sz="2000" b="1" dirty="0"/>
            </a:br>
            <a:r>
              <a:rPr lang="es-MX" sz="1800" b="1" dirty="0"/>
              <a:t>UNIDAD DE APRENDIZAJE:</a:t>
            </a:r>
            <a:br>
              <a:rPr lang="es-MX" sz="1800" b="1" dirty="0"/>
            </a:br>
            <a:r>
              <a:rPr lang="es-MX" sz="1800" b="1" dirty="0"/>
              <a:t>ESTADÍSTICA APLICADA I</a:t>
            </a:r>
            <a:r>
              <a:rPr lang="es-MX" sz="1600" b="1" dirty="0" smtClean="0"/>
              <a:t/>
            </a:r>
            <a:br>
              <a:rPr lang="es-MX" sz="1600" b="1" dirty="0" smtClean="0"/>
            </a:br>
            <a:r>
              <a:rPr lang="es-MX" sz="1600" b="1" dirty="0"/>
              <a:t/>
            </a:r>
            <a:br>
              <a:rPr lang="es-MX" sz="1600" b="1" dirty="0"/>
            </a:br>
            <a:r>
              <a:rPr lang="es-MX" sz="1600" b="1" dirty="0"/>
              <a:t/>
            </a:r>
            <a:br>
              <a:rPr lang="es-MX" sz="1600" b="1" dirty="0"/>
            </a:br>
            <a:r>
              <a:rPr lang="es-MX" sz="1800" b="1" dirty="0" smtClean="0"/>
              <a:t> MODULO I</a:t>
            </a:r>
            <a:br>
              <a:rPr lang="es-MX" sz="1800" b="1" dirty="0" smtClean="0"/>
            </a:br>
            <a:r>
              <a:rPr lang="es-MX" sz="1800" b="1" dirty="0" smtClean="0"/>
              <a:t>NIVEL CONCEPTUAL Y TEÓRICO DE LA ESTADÍSTICA DESCRIPTIVA E INFERENCIAL</a:t>
            </a:r>
            <a:br>
              <a:rPr lang="es-MX" sz="1800" b="1" dirty="0" smtClean="0"/>
            </a:br>
            <a:r>
              <a:rPr lang="es-MX" sz="1800" b="1" dirty="0"/>
              <a:t/>
            </a:r>
            <a:br>
              <a:rPr lang="es-MX" sz="1800" b="1" dirty="0"/>
            </a:br>
            <a:r>
              <a:rPr lang="es-MX" sz="1800" b="1" dirty="0"/>
              <a:t/>
            </a:r>
            <a:br>
              <a:rPr lang="es-MX" sz="1800" b="1" dirty="0"/>
            </a:br>
            <a:r>
              <a:rPr lang="es-MX" sz="1800" b="1" dirty="0"/>
              <a:t/>
            </a:r>
            <a:br>
              <a:rPr lang="es-MX" sz="1800" b="1" dirty="0"/>
            </a:br>
            <a:r>
              <a:rPr lang="es-MX" sz="1800" b="1" dirty="0" smtClean="0"/>
              <a:t>ELABORADO </a:t>
            </a:r>
            <a:r>
              <a:rPr lang="es-MX" sz="1800" b="1" dirty="0"/>
              <a:t>POR: </a:t>
            </a:r>
            <a:r>
              <a:rPr lang="es-MX" sz="1800" b="1" dirty="0" smtClean="0"/>
              <a:t>RICARDO RODRÍGUEZ MARCIAL</a:t>
            </a:r>
            <a:r>
              <a:rPr lang="es-MX" sz="1800" b="1" dirty="0"/>
              <a:t/>
            </a:r>
            <a:br>
              <a:rPr lang="es-MX" sz="1800" b="1" dirty="0"/>
            </a:br>
            <a:r>
              <a:rPr lang="es-MX" sz="1800" b="1" dirty="0"/>
              <a:t/>
            </a:r>
            <a:br>
              <a:rPr lang="es-MX" sz="1800" b="1" dirty="0"/>
            </a:br>
            <a:r>
              <a:rPr lang="es-MX" sz="1800" b="1" dirty="0"/>
              <a:t>	SEPTIEMBRE </a:t>
            </a:r>
            <a:r>
              <a:rPr lang="es-MX" sz="1800" b="1" dirty="0" smtClean="0"/>
              <a:t>2016</a:t>
            </a:r>
            <a:endParaRPr lang="es-MX" sz="1800" b="1" dirty="0"/>
          </a:p>
        </p:txBody>
      </p:sp>
    </p:spTree>
    <p:extLst>
      <p:ext uri="{BB962C8B-B14F-4D97-AF65-F5344CB8AC3E}">
        <p14:creationId xmlns:p14="http://schemas.microsoft.com/office/powerpoint/2010/main" val="4070429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71600" y="1268760"/>
            <a:ext cx="6840760" cy="936104"/>
          </a:xfrm>
        </p:spPr>
        <p:txBody>
          <a:bodyPr/>
          <a:lstStyle/>
          <a:p>
            <a:r>
              <a:rPr lang="es-MX" sz="6000" dirty="0"/>
              <a:t>Ramas de la </a:t>
            </a:r>
            <a:r>
              <a:rPr lang="es-MX" sz="6000" dirty="0" smtClean="0"/>
              <a:t>estadística</a:t>
            </a:r>
            <a:endParaRPr lang="es-MX" sz="6000" dirty="0"/>
          </a:p>
        </p:txBody>
      </p:sp>
      <p:sp>
        <p:nvSpPr>
          <p:cNvPr id="3" name="2 Subtítulo"/>
          <p:cNvSpPr>
            <a:spLocks noGrp="1"/>
          </p:cNvSpPr>
          <p:nvPr>
            <p:ph type="subTitle" idx="1"/>
          </p:nvPr>
        </p:nvSpPr>
        <p:spPr>
          <a:xfrm>
            <a:off x="683568" y="2564904"/>
            <a:ext cx="7128792" cy="2880320"/>
          </a:xfrm>
        </p:spPr>
        <p:txBody>
          <a:bodyPr>
            <a:normAutofit/>
          </a:bodyPr>
          <a:lstStyle/>
          <a:p>
            <a:pPr marL="342900" indent="-342900" algn="just">
              <a:buFont typeface="Arial" panose="020B0604020202020204" pitchFamily="34" charset="0"/>
              <a:buChar char="•"/>
            </a:pPr>
            <a:r>
              <a:rPr lang="es-MX" dirty="0"/>
              <a:t>La Estadística </a:t>
            </a:r>
            <a:r>
              <a:rPr lang="es-MX" b="1" dirty="0"/>
              <a:t>DESCRIPTIVA</a:t>
            </a:r>
            <a:r>
              <a:rPr lang="es-MX" dirty="0"/>
              <a:t> trata  de la descripción numérica de conjuntos, incluye técnicas que se relacionan con el resumen y la descripción de datos numéricos</a:t>
            </a:r>
            <a:r>
              <a:rPr lang="es-MX" dirty="0" smtClean="0"/>
              <a:t>. De manera concreta, la estadística descriptiva está formada por los métodos gráficos que se utilizan para resumir y procesar los datos y transformarlos en información.</a:t>
            </a:r>
            <a:endParaRPr lang="es-MX" dirty="0"/>
          </a:p>
        </p:txBody>
      </p:sp>
    </p:spTree>
    <p:extLst>
      <p:ext uri="{BB962C8B-B14F-4D97-AF65-F5344CB8AC3E}">
        <p14:creationId xmlns:p14="http://schemas.microsoft.com/office/powerpoint/2010/main" val="1122988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1988840"/>
            <a:ext cx="7992888" cy="4464496"/>
          </a:xfrm>
        </p:spPr>
        <p:txBody>
          <a:bodyPr>
            <a:normAutofit/>
          </a:bodyPr>
          <a:lstStyle/>
          <a:p>
            <a:pPr marL="342900" indent="-342900" algn="just">
              <a:buFont typeface="Arial" panose="020B0604020202020204" pitchFamily="34" charset="0"/>
              <a:buChar char="•"/>
            </a:pPr>
            <a:r>
              <a:rPr lang="es-MX" dirty="0"/>
              <a:t>La Estadística </a:t>
            </a:r>
            <a:r>
              <a:rPr lang="es-MX" b="1" dirty="0"/>
              <a:t>INFERENCIAL</a:t>
            </a:r>
            <a:r>
              <a:rPr lang="es-MX" dirty="0"/>
              <a:t> se ocupa de interpretar los resultados obtenidos con las técnicas descriptivas, para tomar decisiones con base en los resultados, es decir, se toman decisiones sobre una población estadística basada en una muestra</a:t>
            </a:r>
            <a:r>
              <a:rPr lang="es-MX" dirty="0" smtClean="0"/>
              <a:t>. Es la base para hacer predicciones, previsiones y estimaciones que se utilizan para transformar la información en conocimiento.</a:t>
            </a:r>
            <a:endParaRPr lang="es-MX" dirty="0"/>
          </a:p>
          <a:p>
            <a:endParaRPr lang="es-MX" dirty="0"/>
          </a:p>
        </p:txBody>
      </p:sp>
    </p:spTree>
    <p:extLst>
      <p:ext uri="{BB962C8B-B14F-4D97-AF65-F5344CB8AC3E}">
        <p14:creationId xmlns:p14="http://schemas.microsoft.com/office/powerpoint/2010/main" val="3247168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1214412"/>
            <a:ext cx="7772400" cy="972791"/>
          </a:xfrm>
        </p:spPr>
        <p:txBody>
          <a:bodyPr>
            <a:normAutofit fontScale="90000"/>
          </a:bodyPr>
          <a:lstStyle/>
          <a:p>
            <a:r>
              <a:rPr lang="es-MX" dirty="0"/>
              <a:t>Concepto de </a:t>
            </a:r>
            <a:r>
              <a:rPr lang="es-MX" dirty="0" smtClean="0"/>
              <a:t>muestreo</a:t>
            </a:r>
            <a:endParaRPr lang="es-MX" dirty="0"/>
          </a:p>
        </p:txBody>
      </p:sp>
      <p:sp>
        <p:nvSpPr>
          <p:cNvPr id="3" name="2 Subtítulo"/>
          <p:cNvSpPr>
            <a:spLocks noGrp="1"/>
          </p:cNvSpPr>
          <p:nvPr>
            <p:ph type="subTitle" idx="1"/>
          </p:nvPr>
        </p:nvSpPr>
        <p:spPr>
          <a:xfrm>
            <a:off x="688248" y="1556792"/>
            <a:ext cx="6912768" cy="4752528"/>
          </a:xfrm>
        </p:spPr>
        <p:txBody>
          <a:bodyPr>
            <a:normAutofit/>
          </a:bodyPr>
          <a:lstStyle/>
          <a:p>
            <a:pPr algn="l"/>
            <a:endParaRPr lang="es-MX" dirty="0" smtClean="0"/>
          </a:p>
          <a:p>
            <a:pPr algn="l"/>
            <a:endParaRPr lang="es-MX" dirty="0"/>
          </a:p>
          <a:p>
            <a:pPr algn="l"/>
            <a:endParaRPr lang="es-MX" dirty="0" smtClean="0"/>
          </a:p>
          <a:p>
            <a:pPr algn="l"/>
            <a:endParaRPr lang="es-MX" dirty="0"/>
          </a:p>
          <a:p>
            <a:pPr algn="l"/>
            <a:endParaRPr lang="es-MX" dirty="0" smtClean="0"/>
          </a:p>
          <a:p>
            <a:pPr algn="just"/>
            <a:endParaRPr lang="es-MX" dirty="0" smtClean="0"/>
          </a:p>
          <a:p>
            <a:pPr algn="just"/>
            <a:r>
              <a:rPr lang="es-MX" dirty="0" smtClean="0"/>
              <a:t>El </a:t>
            </a:r>
            <a:r>
              <a:rPr lang="es-MX" dirty="0"/>
              <a:t>muestreo es la </a:t>
            </a:r>
            <a:r>
              <a:rPr lang="es-MX" dirty="0" smtClean="0"/>
              <a:t>operación </a:t>
            </a:r>
            <a:r>
              <a:rPr lang="es-MX" dirty="0"/>
              <a:t>de </a:t>
            </a:r>
            <a:r>
              <a:rPr lang="es-MX" dirty="0" smtClean="0"/>
              <a:t>seleccionar </a:t>
            </a:r>
            <a:r>
              <a:rPr lang="es-MX" dirty="0"/>
              <a:t>o elegir qué </a:t>
            </a:r>
            <a:r>
              <a:rPr lang="es-MX" dirty="0" smtClean="0"/>
              <a:t>elementos </a:t>
            </a:r>
            <a:r>
              <a:rPr lang="es-MX" dirty="0"/>
              <a:t>de la población van a constituir la muestra en la que van a estudiarse uno o varios caracteres.</a:t>
            </a:r>
          </a:p>
          <a:p>
            <a:pPr algn="l"/>
            <a:r>
              <a:rPr lang="es-MX" dirty="0" smtClean="0"/>
              <a:t>			</a:t>
            </a:r>
            <a:endParaRPr lang="es-MX" dirty="0"/>
          </a:p>
        </p:txBody>
      </p:sp>
      <p:sp>
        <p:nvSpPr>
          <p:cNvPr id="4" name="AutoShape 2" descr="data:image/jpeg;base64,/9j/4AAQSkZJRgABAQAAAQABAAD/2wCEAAkGBxQTEhUUExQVFhUWFxgaGBgYGBsdHhodGxocIB4dGxkZHCggGh8nHBwdIzEhJSorLi4uHSAzODMsNygtLisBCgoKDg0OGxAQGy0mHyQ0LCwsLCwsLCwtNC0sNSwsNzcsLCwsLCwsLCw0LywsLywsLCwsLCwsLCwsLCwsLCwsLP/AABEIALcBEwMBIgACEQEDEQH/xAAbAAACAwEBAQAAAAAAAAAAAAAABQMEBgIBB//EAEYQAAIBAgQEBAIHBQYEBQUAAAECEQADBBIhMQVBUWETInGBMpEGQlJicoKhIzOSsfAUssHC0fEVU6LhQ2Nzs9MWJJOj0v/EABkBAAMBAQEAAAAAAAAAAAAAAAABAwIEBf/EADMRAAICAQIEAwYGAQUAAAAAAAABAhEDEiEEMUFREyJhFDJxgZHBBSNCobHR4RUkUvDx/9oADAMBAAIRAxEAPwD7jRRRQAUUUUAFFFFABRXF66qgszBVG5JAA9SaVXuOTpatlvvP5F9pGY/KO9NJvkJtIcVXxWOt2/3lxEnbMwE+k1heOcexIvpYUeIbiFsqv4K6TzAL7D7XtUn0d4kl03U8Lwr1sgXFMHUzBz/W2Opoi4uWlvc6ZcLmji8WvLV81dN1dc6s1L8et/UW5c/ChA9mfKD86hbjbn4bBH/qOo/uZ6oJikLZQ6FugYT8pmljcWIxpsNlFsWPEzHQzmjcmIqj8ONX8COPDmyNpLkr+Q/HFr//AC7Q/Ox/yCuf+J4jpZ+T/wA5pXxbH+Hhrl62VbKhZeYJHoalwmMBs27jlVzIpMmBJE861+XdfMz4OXRr9dPrfPkMf+K3/sWj+Zh/lNdrxm4Pisg/guSfk6qP1qnauqwlSGHUGR8xXFvEoxIV1YjcBgY9Y2puMCaWTfZ7cxpb48n17d5PVM3/ALRareG4lZuGEuIx+yGE/wAO9ZjhF+49vNeFtXk/A2ZYHeoMPdN67cDeC1lYCLKuxPNzBOUcgN6m1F1XUv4OROV15ef+Dc0VkhiPCkrfKAGCGYMs9CHkr6AimNjjbCPETMPt2tR6lDqPylqTg+hPdK2qHlFQYXFJcGZGDDtyPQjcHsanrAwooooAKKKKACiiigAooooAKKKKACiiigAooooAKKKKACiio795UUsxAA3JoAkpRiuM/VsgOebn4B7j4z2HuRVTF4tr2hlLf2ebfjPIfdHudYHAFWjj7k5T7EbW8xDXGLsNi2w/Co0X1AnualqriMXlbKql2iSAQIBkDcjeDp2qazdDKGXYiRVFJXSFLHNRUmtmZXjy3DxHDiyyq/hPBcEjZpkDtXeK4Xcw+Gxd3xC9+6ssyjKAByUcoBOtaRsGhuC4VBdQQG5gHcCpiJ3rn9mtyb5u6+lHp/6o4xxwitopKWyt1Jyq+3ofP+LYWwmBw9zD5Rfm1kZYzsxjNPMmdx7Uw4jh7L8UC3wpU4cQGMAtmOnQ6SY7dqf4bgWGtvnSzbVhsQu3p09qmxfC7Nwk3LasWAUkiZAMj5E1P2aVdOm3Tb+zq/1bHdJy5S822paq5b8lXf6GNwgUYbia2/3KlskGRsZg/L9KZYq8mXBWvAS9ce3KeI0IoCrJOhk7cq0NvhtpbRtLbUWyCCgGhneetc4vhVm4qpctqypGUEfDy0O4prhpJbNcvvZmX4phnO5J1bfr7qjbpre1b3MRg7jpb4oECplCHLaYlVnOGymByHQbdq0n0dwmEW3Ya0LYuG0IIIzN5Rmnmdd52prheG2rebw7aLnADQAAQoIAI22JqPBcGsWmL27KIx0kDWDyHQelPHw8otN0/wD29hcT+J4s0ZJao3T261FR82/pfUxT3COFHUhTiGDkfZNzXb2plxXDWbWJwX9lCK5eD4cea3GswdRE6nvWot8PtLbNsW18MzKxIM7yDUWA4NYsktatIjHSQNY6TS9mlstunyrsaf4tiep0+c3W1PUq83w+Zn8Fwu1fxeO8VM4VkgEmBKakDadBrvV76Bk/2K2JmGuAT0DmnVrCIrO6qAzwXI+tAgT7UYTCpaUJbUKokwNtTJ/WqY8GmSl8f3Zy8V+ILNhePf8ARXppVP6nTWROYEq/JlMH3+0OxkdqvYbi7JpeEj/mKP76jb8Q0/DWXxnFFV7gN4LdVgFt5gBr8II55uZO2u0U/qicclrscWTDPCot9TRW3DAEEEHUEGQR2NdVmsPce0Zt6g6tbOx7qfqn9Dz6h7gsWtxcy+hB3U9CORqUoOJmMrLFFFcXbqqCzEKBuSYA9zWTRX4nxBbCB3mC9tNOtx1Ree0sJ7VXHH8OQSLqmI0Eyc0gQIlpKtt9luhqbHYNMRbUEyma3cUqRqUdXUzzBKj1FL1+i1kFSGuBkChWBEjKbh5rGviMDI2Paay76FYeHXmuzzhn0ps3UDsRbDIrjMw2NvxDMbEL/IxXWI+k1pELHU5yoUGSQLgTNp8IlhvG8b1CPodh/DW358qm3Hm1i2mQCY2KEqeoJqa/9GLTEnNcGYsWgjXNcFyDpsHAIj0peYp+RfWi2eOWInxV9pJPnNuAAJJzgrA1kVLhOKWrhy23DHKG0nY7SYgHtvpS1PorZBzBrgIbMpzDyHxWueWV+2zbzoY2irGB4BatXFuLmzKhXlrJkliBLEnWCYBJgCmrMSWKnTY2orwV7WiIUUUUAFFFeE0AR4i+qKWYwBv/ANhzPas/evNdbM+gHwpyXuerd+Ww5k+4jE+M2b/w1/djr98+vLoNeenlXhCt2RlK9kcXL6qQGZQTsCQCfQHeu6zvEcaVuX1Fo3BlWWJWBAAKmTOUTm9S3Q07wrZrS5WM5YDEayBEkdZ3FKGXVJrsdGbhvDxxn3E+N8S5fYWrmTLbKkgAyQTEyDoGkD8L9qvcBxQe0FG6aH2kT6yCD3B7Uuw5XDXGVyxLLb1CsZJZwBzidBruZPOrnCMICLd5SRKmRHxTtM7aR/CvSoYnLxH+53cSsfs8V06P/vcbUVUv4l85VApygE5iRMzAEem9T4a8HRXGzKGHuJrrU020jy5YpxipNbMh4pdy2maYjLJG8ZhMdyJA7xVPhOKVnIQtlyzDZt5Goz9jr6iuOM38zrbHIrm7ZiB+gPzYdK4xSsLgZNCqEnTkCBy6Bjp0J5xTHGPlHlJeK4hRdh1NwZJACzliZ30kj30pql+UzwR5ZiNdtopPw9izu7DUxHoZn+6AOyg86GLGtxnwy5mtKZn13GuxnmNp51bpNwpWRhAJRy/5crEDsIAA7iB9XW9xPE5E3gscq+p6dwJI6mBTMyW4o/t65vjbxPEyz58u+0/Dly/1NaKs8lr9htDGD1gyAPWBp3FNOGXWgowMppOu3rz/ANIPOkjeSJcqLF4gIhY8th1J0A9zpUWIxRDZVUMQATLRvMRoZOlSLluoJUFW5MAfmNt6Hy2MRVNOS2M/ZtBsPeukeY52BI5oWIMdCZMdGim3CcSTNtvjt9505a8/XmIPOk2Ia4wdUb9m/ifVGmcnIJ6N5teUptNaRcQuTxJhcuae0Tr7Vx8OvM2etx8k4JVz5egq4pjkW6y3LrJlQMoViOZkkLvqBodP1plgLj5UuggXCizHwtpMGNxOxG3LnKjhw8V7ruu/lg9wJ+QAX8pPOveD4u4qZCMztbz2wTAYxMExoCefIz1WnjyXN3yZnieH04Y1zXM1mJ+kNm3Z8VyRrlybtmj4QOZ77RrMa1ixwi/xS749xVSwSohiT5ATPhg7sRIL6DURMVUweDNy6L2Lgtp+xIjMJ+A8kBnRCdTGbcivqGFuqyKyfCQIjTT05enKoODyu5bR7dfn/X1I6vBVL3u/T5f39ClxzGnD2C6KpylRBIACyASJIBgbCRO1Z7H/AEmvMl8ImTIjFWlQ4ICFTkJzENmP1dI3102ZNeZqq0+5iE4pbxsyrfSi7N79ioCPlksPJ+1FvM6hs2XKc8wogROs17d4/cZo8oy37SQhOZ1bIc+o+BsxA9N941IaocJi0uqHRpUkgHUfCSDoddwaKfceuP8AxMtZ+ld1wmW2kuUk+aLZa3dcow5uvhgHb4hoOfjfTNpGW2NbYYg/UJW20sZkqA5JMAQu51jYZq9zUU+41kx37n7mL4f9JbwENlcm7cykyPEU4k2wtqPspDazoV9a0H0f4ob6OWAVkcqQNRsDowJDaHf5gHSr+JxKW1LuwVVEkkwAOpqTOOtCVdRZJxlbUaOqK8orRE9pNx3EZiLI2IzXPw8l/Md+wPWmmJvhEZ2+FQSfQCazdgHVn+Nzmb1PL0AhR2FUxxt2Ym6RJUeJcqjFRmIBgdTVX/iBmcv7PNkzTrObLOWPhzaTM9qvVZSUrpiljlja1IScGtEC7n+IvzGsFFbXvLMSOrGuuBWntqs62jbVsxI0OUb85jc9Ap3mqV/CC8z3csgecj7SxlVf4AXjfMUpxw7K9nIYIUZG6EACD6FSD71yYY+b+D1eLyXir4WuxTw+H8dnZpA3HVWI8noVSD6uascHvHzIdDJIHQzDgej6+jCp8BetfBbPU65vNrqQzfHvuCeVdXMAhLNqGdSpIJ5gCQNgYA1jkKtGHKSe/U5MuZPVCaaW1elCS9hxibtwh2ChcgyuwGuoJCkTzbXkyxzpjwLHZ0CncARO5ECPUjSfY/Wql4ww9xkVCwJtgNIEswOh6ba9JWB0vcIwym3ZuEEOLSjf7sEEDSRqP9qjh1eI/wBzq4vR7PFdNq+n3O+NMMgEkEkGRuAhDE/pHqwqpw8Ml0eISWIKwY0zQy7D7pX1HerdzDs16WHkEayIIGsdZz6nlCiveJ4YsAVBLDTSJjcESQJDAH512nlpqqL9IsZbNy4xQmR0JEhNxofrMcs9FJFXRjyywAVZhCvpkzEaRrmidiRrUnDsMUUyACY0BmANAJ59fUmgS8u5xwdxkyjXLsTzDSQf1j1Bq5dcKCzbASfbWl2XwrskgIc2gksZ1jKoOgaTPINFTY/M6L4YzAkHQjWNRvyzRPpQJq2JxZfL8TZZiJHxjzZdvhjyetaS3cDAMNQQCPeoP7IPC8OeW/3t83rm1qLA2n8NlYFJJiCJEjWN/rEx/KgcpakLsSpvXXKuygLlGUxryJ5nXN7R1ruziy1goAZHlMDXLMMQBuQOg5qedcAiw7LBMlBIyiWIgDU6bR2AFXeHYcMtu5qGAOnudG7iTWWrtFdSjTo8FtEs5brKhuSTJAg8gPwDKPy11wkNDK6kCZ1Gkn4gJ3XNJB2IbtVTiOLZL5CJ4h8PUTEZZMDQySDr+TrVnh10/wBmBQS6pAHRo2HbUR2ioRa112OnJCXgqb/U/oUMWWFxzbYqggMFCwFQBWYSDsSBH3Wprwj9yindBkb1XQ+3MdiK54VhcqksDLaQd8o2nudWPdqppZu2/EVFYjLAII1ggAqSfiyGNeaDrSgnF665mss45Y+En7tU+/QpYvFXD44RFNotqxaDDaNGkcpE7AqTpWp4NjQriD+zu7fdfp2zaz94dWrMrlTDXkZkzftQRI7gADeIEDsKZ4PAsudCf2ZgoZOYHrtoRprO4B3JrGG22n1K8dGChGny5eq2Hn0swL3rAS2oY+Nh2IMRlW8jNIJEgKCSOdJ7n0NchALyAKrgDw9s63QVUzIUeIIE7LHOtLwrFm5aVj8QlX/EuhjsTqOxFXKTgr3OSGeUY1Ez2F+jrJiLdwOgS2ICqgBjw8pEjlm82v8AhNQWPou63LLeKpW0+aMmurXSQGmdRcA9ttdNTRRpQePP7ckZLFfQ7O7vnWW8f6moa5ctujTO6ZCB+LSOcf8A9GvqPGWMzEDJuDiDehpJB+KNuQPatjXlGhDXEZEqsyeJ+h2ZSquqg2PCIKltvg1Y6BSTtE7chXuO+iTOl1Ve2huuWJ8MGAbSooE6jKQSIjflWsoo0IFxGRdTi2sADeANaK7orRETfSC7Ph2vtNmb8KQf75Qek1RvXQqljsASfapce+bEOeSKiD1Ms3zDJ8qqY/C+IoXMV8wMgTMcv8QeoG+1dEU1DYmtLn5uRnPCuZDfNxo8XNk0K79AuoD+5idyIe4i+LmHZgcoynNziPiGnaRI6yKT28aoRbQRxFwAaCAovhZ3nLOkx321pjjra2LV0gx4mgBghdDMLzAWTB5ADoK5cLaUu3U9fjEpSgq3vb4HfCnZYR1Cs8tIMgnSQdBECAN9BvXP9k8JbpJlChUKNyNYE9Rmyj2pdZz4d7TXHd8y5SGg5eZggbxGvPLG7Crv0jtu9o5DC5HYsCJELoQOfOO+U8q3jlqhfVEc+PRnq/LLm/gU8Fjbk2GvKgTzQVYnWCoOoAy5TPoZ2U1ocRdCKzHZQSfak2L8O6bKK6nzmMpBiLbiYHIHTpypngbLC2FuQTqOojkCSNdKOGb0tC/EFDWpdeq9CjgMJ4gcvzzLI6nVyD2MKDyyV7w7F5MyuYMk/mkBwANdSQw/HTS3bCgBQABsAIA9qWcchVBRV8ViIJH2esancLH3hVo46pnM+I8TVFrZ8vShhYxAeYmRuCCD8jy711euhVLHYf1A7nalfD7xW8y3CssAFIBGgk6gk7nN8vSb2PwpuZQDAzS3p27/AOMHlVTmlGpUIrJuKlt2YFFf4YAET5QDvAOxJ+yTzrSWrgYBhsaz2GxSNbspqT+wkFTESu8iIMH5U6weFNsMA2aSSAeXaf5n3pI3loocQvP44FsKTkhsxI2kiIHKdfxLVjgl6bcHRgSWHckkx2mR2IIqjh5S43isqsyqYJH2nmOv+Agcqm4dhySLlsiC9zNroRmOojedPkD1k6jkloHFc3bgUFjsASfauL+JVIzECf62HLvXZAYcipHqCD/MUyIswWH8QuX5yD6tvH4RlUHsa64deKlkIk6mB9ofEB0nRh+I1ZxDeGqqgAlso6CQTJHPb5muMFqzFlXOIBcCJBHqYPv0oKXtfQXcKVvFuNc0Yqpg8pLz/IewXpUnB8O6sGXVHNzNJ2h2iPfb1botQ4vDDEXWIAJUCCQDohOUGdg75vVV71d4RfVbRHwqgza8kMkT6aqe6muLHFKf8Hq8Rkbw0ue1rt2IeJ49EuFbl7w4QOoDAE6kFo+tqAIMj1pjZxH7EXHgeQM0a8pMRvSfAKLz3Xdd/LB7gT8gFX1DHnXnDHZkWy7QWC3EMSDEHaRInWNNZG0S4ZW5v15Gc/DRWKKe1Vf3OGwWdXuMNi2cDnm/eeuXygd7Z608wF/OgJ+IeVvUf4HcdiKkw9kIgUbAc+fUn11Jqvw7CC3mhswMR2C6DXmYgT2FVhjcH8eZyZuIjli0+j8vwGfB7mW8y8ri5h+JIDfNSv8ACafVl2fK9p/s3FHs/kP96fatRSyrchB7BRRRUzYUUUUAFFFFABRRRQBl0aXvN1uv/wBMJ/lqHiN/Kmhhm8qnpO7flALe1SYf6/8A6t7/AN16j4gqFP2i5gCIHc6AD1mPQmdK6WnppEsbSmnLkLv7EPBz5TO8c/DiMv8ABrH2qh4hZ8Wwzs0+Ejhlj4iBIbfSRlaNeQ6y4w2KzHKy5TEgTII9e0j51Q4gqoBbtqBJDEDmZAQE92gfhUjaozxqKvod2LPKc6fO7vsupFbxK3rqoUYAZw0xocoMSCYIBB/2NWsYotWPDzHzSuYxoNSx0EABZiBGwqDF4Q2sjJqdBPVxJBP4pZT+IVcuYZbxS4GOWBpG4JDe2oE9QIrOOLScev8AZvNkjKUZ/o+6v+RYcMbRS5lgsc2XowWMgHKbUr0lB1p+rAgEGQRIPaqeOvoZQkgyPMFJCsNQSYgf1O9dNbFuyVMkBSOhMzoOmpge1WhDQ6XI5c+XxYpy977f4JbOLRjCmT6ET6EiD7Us4lbYXVuOQEDADv5G3EdfnI6VXw2JcG01wLkE6qTyBAPcZSW9PSKvcRcs6ou4j+Igwfyrmb+GqktOmRXW2t53yMCyokEH7zcxy03HMA8qv4+6VtwW8zaZhpGnmbtABPyqrbQWboA0TQflJ0/hf5B6YYjCq8ZgdO5HSQeo0FApPe+gsuYOLYf4Sfi+6pjL/BCn2brTTCXs6g7HYjoQYI+YqR1BBB1BEH3qK1hQqlROsyZk7RMnnH8qDDla3Fr2hfuN0jfoFJyfN5b0UVPwq7GZDoZLR3nzj+LX8wq1g8KLYiZJ57bCAI5QBXFzCefxATIk5eRbKRqe4j5Cg05J7FDiGIcXyLaBzkgy0QVkgDQ/aE+o71c4PdBtL1G47nXTtrp8uVL8ICjt4hAZlVoJEjzPOx7T2mOVTcLw7Aq6EZWNzNr99tuvI9tetI3JLSjnjTC46WeUyfUCY9l1jqVPKobB8J3RfIjDf7JYHX2ifT8NT8Tsi2yuolizM0k6KEaSNDpJHzHQV7w4eKX8RQMwQ5ZPLNOukEHQ/wDegE0oF3h2E8NYJBJiSBAgCAAJMAAfOetcW8BF0tIykN5Y+1BMmYiRO27GroFR4l2CMVEsAYHU8qzoikvQSyzcnv7wixLMtxvCOVBAICrCqgAZhygEgR2fpTXhH7lAfiRcjeq6H2kT8qj4ThYUlgfNp5hrlE/EOrEsxnXza7Vxwy2yXGQg5Y+I7EiApk7kpAPdO9RxxcZau52Z8kZweNP3a+fQk45eC2pIJ8w8o+tGpGumwJ9qh4TeBuXBlKaL5TGsak+UkbMB/tpHxJma8og5FYDUGDInTrqAPyt1rzEWmNzMnxKgMdfMfnz05gkc66OpyJeQZcS/dXCNwpYeqiR+orWKZE9ayWKYmy5Igm20jp5TIkVqcJ8C/hX+VSy9DOPqS0UUVEoFFFFABRRRQAUUUUAZdFh7q9Lr/wDUc/8Amqjx27FvIPiciOogjUTscxUA8iZ5UzxyZcRcHJ1Rx6xlPyyr86T8Xw2oukloa3Cgc8wHXXc/P0jqi9iSXm3IMPcNm6M7lg67mNAImIAjUyex+7ThsMpYOVGYbH5/6n5mlWHdb7xDRkfWBuHUaehB/wBjTORat7khQBrueQHqdqdbbmpupbFS9is4OZQbZMHU5viifnrG/vpTG3bCgKoAA0AHKsytg5DdzOTnziGMHlosxv5gI6U5a812yckZjoRMdJgxzU6HuKEE40kugov3bjeKUyC0TOoJMN8RkERp5tj8XtV7iha7aBTRcrljOoIG38/eDVM3lSzdRnGYeKD6y3L+tIq5iLPhBgGARxEc1AHmPssgflHLVo1LpRE7pc8JAymWEZSJEK2o9DVzhnDzbksZMmBOgBjbSeQ3mBAqo2GNvK4HmY5iOjAeVe0pKewpzbcMAw2IBHoaDOSXYp8XthlUaySVEGNwZBMHSB+gqbCYgsSrABlg6bEGYOvodKocdbMUsgkFiCYMHmRqNeRP5QOdR4S4LN1llsrwxJJMTIGpJ2y/Ig8jQLTcB3RUOKxGSNCzMYAEa6Tudh3owuIDg6EFTDAxoYB5aHQg1nUrrqLw5addbEeMvsCqpGZpMsCQMscgRJ16jnXeCvllMxKsVMbGOYn+t6U8UAvX0tEmEljBOpETt0kL+Z+YrnhjBDcw8sqksEboSAdCfxfxfiFQWX82uh3vhV7MpV5ufyJHw/j3GIjYEHspPh+oLZm9Iq3wi6IKREagdASZHqGzD5VZweGyLEySZJiOwgcgAAK4XBxczg9dI5kCdemgMdRXScDkmqKinxbx5hTr2CnYjkS+vogoxZ8K6G5MZ+cBx/dYDmQaaxWffHLmJznxBcyz5so8x5/CFy7+h50DjuaGqHGrwS3JmMwkDdhzAjtqewNX6ScSuF7yJHlVgD7qW95gD0z0GYK2S8HvKXdVBQADykRrzIG2xX9Ka0kvo3iF03RVMRM6sNhqdNPQnnFM7mMAiQ2YicoEkDvy7UkayR82xV4ywOVInUNHXWFHux+QaoOH2vBu5SSSQFLHnuVPv5l9VFWrFgtc8SQUOqxM7QJBGkeb3PKK74jhC8FSAw0kztuDoNwwBHv1piTVaTviX7q51KMB6kQP1Na1FgR0rLsmZrSc2uJ/0HOf0T9a1NQyvceMKKKKkUCiiigAooooAKKKKAE30gtwbd0fVbI34Xj/ADhPmaQcRcs6215H5Mw3/Kkn3Wtli8OLiMjbMCD7isxh7IzEsoF1ZRz3Eax3AUjsRV8T2onLZ2UsVb8J1ZR5d4H3RDD3QAgdUq9isMLqgEkCQdOf9T/I1Jfsq4hhI3/qKr8RuhEgeWfKOwAkn2UH9KqZu67iUYqECZNhMyIy54n/ABjpr2p41tLWe4AddxPcwANhLE+5qqMH+xnL5pz5faMn8Hl9a7woF23lzGUIhhE7Sragg6Eb85oNydlRcJmRnPmKk7fW38T5mQPwrVnD2RdylmJKeU7QwkMD7jKT8qYWrYVQo2AAHtVM2lsK7AnWAAYganKPSTueXpQZ1WRNijcUSoCPGUg+YExlMRG8H/Wr2Gs5FyzO5n1JPtvWdt2CiJdDOSGzCWYiHOhyzHOYA0BMbCtHhrwdQw58uh5ikh5I1yFnEcOEdbgliXOhIEDI0wY2gDfoK5wMXy+ZSoZLZE77v8jrBHtUt39rey/VWQfQEZvm2VfZq8xR8K7n+qZY+hgOP7r+zUxp7V1I+NElrVq2xVgQcw1IG0ead1zbzsOs0cFvlHuWnbM+acxgEkiQDAA+CI0+qw+rJixlrwbwuuxbMbmynQQDqJ5Bd+ijnMyYSwt9rjAspFxSDEGMiHn1gH5d64rl419T1HHH7JT5d/Uj4ggsXFdFzErdLAtrqyQBoZlpAHUmrHC7QuhjcUSLuYQSR8CQQdJB3/2rzBnxrxfdVM/KQg/vORyLLRaPg38vJtB6GSsfhbMunJlpqK1a+j2MTm3i8K/Mld/vRNxjFBDbDv4aOSCc2UkxIAO4nXUdB1qThGJ8RCQ2dcxCtMyB195HcQaX3rwu4lREqgYjpKlZ+bR/AOtc4S94N1wdLTXMo7HKpHvr8vwU1l/N9BPhv9slXm5jbiWJ8NCZgnQep/0AJjnFKFt//bkxDanrBBgesRHfXrT66wAJbYan21rOGzcKnzNlJIjT4mJYLMbQQnqetdTPPxMccMutDIwMpAntrGvPb5QedRcaYEKupIObQwfsgSNszMB86YWrgYBhsRI96W2obEGWUwfLB3IEBdolfMSJOp7UzC52R8NQ27pVySxAUkk6kSwInaQSPVa5x1x2vkWiohIYsCdRJGxEQW/VulXOJYVmhkjNtqY2MqduTfoTS+zFm4wuN5mRCdyJLXBoY3P6kmkykKbsvcEvA28v1lnN3JJkxOmsgjkQaYUp4Xhpy3UMS1zNp8Qzt8uU+g6U0vXAqljyHuew6k7RTJSqyzwe3mvs3K2uUd2eCfkoX+On1UuEYQ27QDfGZZ/xNqR6DYdgKu1yzdsrFUgooorJoKKKKACiiigAooooAKSccw+VheG2i3PT6r+2x7Gfq07rllBBBEg7g04unYmrRnK5uWw2jAEb6if513fw5tNkPwH92f8AIT1HLqPQ15XUnasg1R7SXiV23bcKZClcwVA28mSQnYaE9DTljAk7CkWDu+JdZz0BX0JYfplj1zdaGUxLcZ8Mu5rSkmZnfeJMAzziJ717j8ILgGYkBZMaQdOc9v0Jpdwt2RgIJR2cCBtlYgfIAD0joaucWvALl+1M/hHxfPRfzUxV5thXh8USLaZSCpskkkRBIj/uOUjrTuzh0thiNAdTJ0ED9ABVPEYOLQJ+ISXjo3x/IQR+EV7exM4ds0FoKHWJbaewPxelA5PVyLOGv2yxyiGOplSpaPUa1PctK0ZgDBkSJg9daRYXEXFe214rBXkCIJGpMk7Dl0LHlT5mABJIAG5PKgU406Qpu/tb0fVEg9MqkF/m+VY6K1GE/ZXin1TCj0Mm2e0ea33hauYAWpY29zEzm7xAbYTO2m9S3sKrsrMJKnTU9QdQN9QDrzFQWO/MudnVLOl+W09NVXW+5FexJDFUQGILS2XedvKZOnOOWtT2LgdVcbMoYE7wwn2pDftHEXbpW4yqEyDKxE9CY1OuY+hEb0x4FjRctqOaqP4Y0P8AgfnsRWceW5tdOhvPwujDGaW/X5lXiykXF8HKrwxgAeZrhULPrkJJ3hTU/A3kPJliwfUAGCoA0GkgqQe4rjDaO1y6CupgEGSx0gAatlQASNDLGvUUi8r2wWRydRsJ+MHpDANrrOYUkvPr/b0KSd4vC7K79edWW+JqxUBVzeYSJA0Ekb8s0T2muhhB4Xhzy3+8TOb1za1xxXEZEBzBAWUM2nlB566bwPeuOFYoOXCuLiqQA0g6kSVJG8afPtV3kWrScSwzeLxOiZ1w/MqtnGUAk7jTm23LNJHrSexiXypKAW1cCcxzQpkaZYzSIOupBA3FOeKI7KFQbkZjpoPQ7iYn5c6VqVNi2pYGfCG+pOZZ7zzrTFDe2zQKwIkGQefak9u147sT8MSD03CfIS/qwq5hMKwRkfVTIEHWDvtt6cvlU+GsBBAk6ySdyfYdIHtTJp1dFPhV0yUOh1MdDMOP4vN6NTbh2H8S7J+C0Z/E/Ifl39SvSqP9iz3RkJznU9FEZS5HMxoBOpA6EjU4XDrbUIogD+pJ5knUmpZJUqNJW7JaKKKgUCiiigAooooAKKKKACiiigAooooAhxWHW4pVhIP6dCDyIOoNILttrbZH5/C3J/8ARo3HuO2lqLE4dXUqwkH+pB5Eda3GekzKNmfpJjlZrp8IkEKFgRrkJZv7wX1PanWPsPZBJ8ywcrnSDyFyNvxDT050+GYYqCWBDHTWJgczGkliT7iuhNNGI+Xc84M48PKDMEmTzDksD+seoNXHtKYlQYMiQDB6joapWcOyXtB5DOsiIOsdZDTHKGNX6ZmXO0FJ+M4Q5PKFW2ikkDTXnpEajSehbqKcVR4tehQv2tSPuiNPckL7mgIXZTdkuuihgTLHTcQp1/UfPvU2PBt4YhiC2gXWBM6Ak8hzPQGortg2irbk+YxzeDmHukgfgFccdDNlb/wlyNmkQZcA85+EjXaC1SyuoOjrwJTzRt7f0HDcW5vDxkCFrYCwSfigkGQNZEdo+8Jc3reZWWSJBEjcSNx3pNi7a3roCMCwtORDfetxJGwPX0PKmq3ClvNcIlVlo7DWKnw7emnyK8fFeIpR59hKtwYe4yZWbN4YkZRLEHTU9BtyEVd4NhFNuxd1DeCgI/IBqOvL2HQRHgsJ4mdn5yJHJjBYg88sKoPLIal4PeMsjaGSfeYcDsG1HZxWcUUpW+T5FOJm5Y3FPeNX62ccavstyyLahnkiCYABgToDrpPorV1wG+WDhwFuZiWUGR0007Qe+uxFVYYYkPdhQ3iBQSNYKBSDPQxG8l+te4XDlrjXbRU/tYOuhXIkmRM6aRz0+zWVKXjNm5Y4eyqLfz9dz3jV0XLtuyRK5vN65ST/ANOnq4P1a4e54N9mAi3CZ4+8W/8A5kdyw3arPGkVcrLCuWzsQoJKorAz1+IAdyK44OzF38XKWZV0iACjMGESZgsCOxFEovxhwnFcJy27d91bGWLv5UkbmAvqdvbn6A0mGBARbi6TlAPQA/s2921P49dqb43CeJHmIiZ7g6H0MSJ7mprloMpUjQiP9q7TyFJIMPdDqGHMbdDzB7g6V1qSEQZnOw5AdWPIfz5VBwzCOZRDmOYlnI8qnSRAOp55QdyZIkVpMDg1tLCySdWY7sep/wBNhU5zoajb9DzAYIWlgasdWbmx/wAB0HKrVFFc/MqFFFFABRRRQAUUUUAFFFFABRRRQAUUUUAFFFFAHkUnxXBsutghf/LPwH8Map7SO3OnNFNNrkJpMy3iw2VgUf7LaE+h2b2JqWn+IsK6lXUMp5ETSq9wVh+6uGPsXPMPZviHqc3pVo5V1JuD6FSq9zCAuHJMiNNIMTE6ToTPyqa7nT95bcfeUZ1+a6gd2AryzeV9VYN6EH+VUTTMbo8xFkOsGRsQRuCDIIml3E4S2toAsNyDuQCIHSWcqvuelNaqPgZui4W2jyxzExr0GYmOus1nIm40i2CcYz1S6b/MW2bH9nuLOsgkns5Gf5XMrejHpTx0BBBAIOhB51Xx+EFxYmCDoYncEEESJBBNT21gASTAAk7mOZrMIaW10NZ8qyqMm/N1C1bCgKoAA2ArlbChiwUZjuY1Pv7D5VJXtUohqYl4jbF+74ZEqAUPoQDcPyyrPVj0qThL5Xa225JP5gAG/iXK4HdulWsDgfDLHNmJ5kRpJOvUkkknTlppXOLwq51ul8gWCZiDExqTpoSD1FQWN3q6/Y7Xng4+Fflrb4kHhtcvnMpCoRuNCFgrB2MsS2n2VBrziNpkuLcRSZIkAE6jTltmSRJ0BVaY2rpf92j3O4EL/G0KfYmrtnhFxv3jhB9m3qfd2H8lB71qUYpbv1JRzytOtqqincvAELqWOyqJY+gGsd9quYbhTvrd8i/8tTqfxsNvRfmdqaYPBJaEIoWdzuT3LHVj3JqxWZZG+RNQ7nFm0FAVQAo0AAgD0Fd0UVM2FFFFABRRRQAUUUUAFFFFABRRRQAUUUUAFFFFABRRRQAUUUUAFFFFABVXFcNtXDL21J+1Go9GGoryigCm/AU+pcup+bOP/wBoaPaKifg10fDeU9mt/wCKuP5V5RWtcu5nSjn/AIbf/wDKP5mH+U1z/wAPxP2bP/5G/wDiryiteJIWhHY4df6Wh+dj/kFdLwe8d7tsdltk/qX/AMKKKTySHoRMnAgfju3WHQEIPmgDfrVnD8IsoQVtrmGzN5m/iaTXtFZcmx6UXK9oopDCiiigAooooAKKKKACiiigAooooAKKKKACiiigAoooo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TEhUUExQVFhUWFxgaGBgYGBsdHhodGxocIB4dGxkZHCggGh8nHBwdIzEhJSorLi4uHSAzODMsNygtLisBCgoKDg0OGxAQGy0mHyQ0LCwsLCwsLCwtNC0sNSwsNzcsLCwsLCwsLCw0LywsLywsLCwsLCwsLCwsLCwsLCwsLP/AABEIALcBEwMBIgACEQEDEQH/xAAbAAACAwEBAQAAAAAAAAAAAAAABQMEBgIBB//EAEYQAAIBAgQEBAIHBQYEBQUAAAECEQADBBIhMQVBUWETInGBMpEGQlJicoKhIzOSsfAUssHC0fEVU6LhQ2Nzs9MWJJOj0v/EABkBAAMBAQEAAAAAAAAAAAAAAAABAwIEBf/EADMRAAICAQIEAwYGAQUAAAAAAAABAhEDEiEEMUFREyJhFDJxgZHBBSNCobHR4RUkUvDx/9oADAMBAAIRAxEAPwD7jRRRQAUUUUAFFFFABRXF66qgszBVG5JAA9SaVXuOTpatlvvP5F9pGY/KO9NJvkJtIcVXxWOt2/3lxEnbMwE+k1heOcexIvpYUeIbiFsqv4K6TzAL7D7XtUn0d4kl03U8Lwr1sgXFMHUzBz/W2Opoi4uWlvc6ZcLmji8WvLV81dN1dc6s1L8et/UW5c/ChA9mfKD86hbjbn4bBH/qOo/uZ6oJikLZQ6FugYT8pmljcWIxpsNlFsWPEzHQzmjcmIqj8ONX8COPDmyNpLkr+Q/HFr//AC7Q/Ox/yCuf+J4jpZ+T/wA5pXxbH+Hhrl62VbKhZeYJHoalwmMBs27jlVzIpMmBJE861+XdfMz4OXRr9dPrfPkMf+K3/sWj+Zh/lNdrxm4Pisg/guSfk6qP1qnauqwlSGHUGR8xXFvEoxIV1YjcBgY9Y2puMCaWTfZ7cxpb48n17d5PVM3/ALRareG4lZuGEuIx+yGE/wAO9ZjhF+49vNeFtXk/A2ZYHeoMPdN67cDeC1lYCLKuxPNzBOUcgN6m1F1XUv4OROV15ef+Dc0VkhiPCkrfKAGCGYMs9CHkr6AimNjjbCPETMPt2tR6lDqPylqTg+hPdK2qHlFQYXFJcGZGDDtyPQjcHsanrAwooooAKKKKACiiigAooooAKKKKACiiigAooooAKKKKACiio795UUsxAA3JoAkpRiuM/VsgOebn4B7j4z2HuRVTF4tr2hlLf2ebfjPIfdHudYHAFWjj7k5T7EbW8xDXGLsNi2w/Co0X1AnualqriMXlbKql2iSAQIBkDcjeDp2qazdDKGXYiRVFJXSFLHNRUmtmZXjy3DxHDiyyq/hPBcEjZpkDtXeK4Xcw+Gxd3xC9+6ssyjKAByUcoBOtaRsGhuC4VBdQQG5gHcCpiJ3rn9mtyb5u6+lHp/6o4xxwitopKWyt1Jyq+3ofP+LYWwmBw9zD5Rfm1kZYzsxjNPMmdx7Uw4jh7L8UC3wpU4cQGMAtmOnQ6SY7dqf4bgWGtvnSzbVhsQu3p09qmxfC7Nwk3LasWAUkiZAMj5E1P2aVdOm3Tb+zq/1bHdJy5S822paq5b8lXf6GNwgUYbia2/3KlskGRsZg/L9KZYq8mXBWvAS9ce3KeI0IoCrJOhk7cq0NvhtpbRtLbUWyCCgGhneetc4vhVm4qpctqypGUEfDy0O4prhpJbNcvvZmX4phnO5J1bfr7qjbpre1b3MRg7jpb4oECplCHLaYlVnOGymByHQbdq0n0dwmEW3Ya0LYuG0IIIzN5Rmnmdd52prheG2rebw7aLnADQAAQoIAI22JqPBcGsWmL27KIx0kDWDyHQelPHw8otN0/wD29hcT+J4s0ZJao3T261FR82/pfUxT3COFHUhTiGDkfZNzXb2plxXDWbWJwX9lCK5eD4cea3GswdRE6nvWot8PtLbNsW18MzKxIM7yDUWA4NYsktatIjHSQNY6TS9mlstunyrsaf4tiep0+c3W1PUq83w+Zn8Fwu1fxeO8VM4VkgEmBKakDadBrvV76Bk/2K2JmGuAT0DmnVrCIrO6qAzwXI+tAgT7UYTCpaUJbUKokwNtTJ/WqY8GmSl8f3Zy8V+ILNhePf8ARXppVP6nTWROYEq/JlMH3+0OxkdqvYbi7JpeEj/mKP76jb8Q0/DWXxnFFV7gN4LdVgFt5gBr8II55uZO2u0U/qicclrscWTDPCot9TRW3DAEEEHUEGQR2NdVmsPce0Zt6g6tbOx7qfqn9Dz6h7gsWtxcy+hB3U9CORqUoOJmMrLFFFcXbqqCzEKBuSYA9zWTRX4nxBbCB3mC9tNOtx1Ree0sJ7VXHH8OQSLqmI0Eyc0gQIlpKtt9luhqbHYNMRbUEyma3cUqRqUdXUzzBKj1FL1+i1kFSGuBkChWBEjKbh5rGviMDI2Paay76FYeHXmuzzhn0ps3UDsRbDIrjMw2NvxDMbEL/IxXWI+k1pELHU5yoUGSQLgTNp8IlhvG8b1CPodh/DW358qm3Hm1i2mQCY2KEqeoJqa/9GLTEnNcGYsWgjXNcFyDpsHAIj0peYp+RfWi2eOWInxV9pJPnNuAAJJzgrA1kVLhOKWrhy23DHKG0nY7SYgHtvpS1PorZBzBrgIbMpzDyHxWueWV+2zbzoY2irGB4BatXFuLmzKhXlrJkliBLEnWCYBJgCmrMSWKnTY2orwV7WiIUUUUAFFFeE0AR4i+qKWYwBv/ANhzPas/evNdbM+gHwpyXuerd+Ww5k+4jE+M2b/w1/djr98+vLoNeenlXhCt2RlK9kcXL6qQGZQTsCQCfQHeu6zvEcaVuX1Fo3BlWWJWBAAKmTOUTm9S3Q07wrZrS5WM5YDEayBEkdZ3FKGXVJrsdGbhvDxxn3E+N8S5fYWrmTLbKkgAyQTEyDoGkD8L9qvcBxQe0FG6aH2kT6yCD3B7Uuw5XDXGVyxLLb1CsZJZwBzidBruZPOrnCMICLd5SRKmRHxTtM7aR/CvSoYnLxH+53cSsfs8V06P/vcbUVUv4l85VApygE5iRMzAEem9T4a8HRXGzKGHuJrrU020jy5YpxipNbMh4pdy2maYjLJG8ZhMdyJA7xVPhOKVnIQtlyzDZt5Goz9jr6iuOM38zrbHIrm7ZiB+gPzYdK4xSsLgZNCqEnTkCBy6Bjp0J5xTHGPlHlJeK4hRdh1NwZJACzliZ30kj30pql+UzwR5ZiNdtopPw9izu7DUxHoZn+6AOyg86GLGtxnwy5mtKZn13GuxnmNp51bpNwpWRhAJRy/5crEDsIAA7iB9XW9xPE5E3gscq+p6dwJI6mBTMyW4o/t65vjbxPEyz58u+0/Dly/1NaKs8lr9htDGD1gyAPWBp3FNOGXWgowMppOu3rz/ANIPOkjeSJcqLF4gIhY8th1J0A9zpUWIxRDZVUMQATLRvMRoZOlSLluoJUFW5MAfmNt6Hy2MRVNOS2M/ZtBsPeukeY52BI5oWIMdCZMdGim3CcSTNtvjt9505a8/XmIPOk2Ia4wdUb9m/ifVGmcnIJ6N5teUptNaRcQuTxJhcuae0Tr7Vx8OvM2etx8k4JVz5egq4pjkW6y3LrJlQMoViOZkkLvqBodP1plgLj5UuggXCizHwtpMGNxOxG3LnKjhw8V7ruu/lg9wJ+QAX8pPOveD4u4qZCMztbz2wTAYxMExoCefIz1WnjyXN3yZnieH04Y1zXM1mJ+kNm3Z8VyRrlybtmj4QOZ77RrMa1ixwi/xS749xVSwSohiT5ATPhg7sRIL6DURMVUweDNy6L2Lgtp+xIjMJ+A8kBnRCdTGbcivqGFuqyKyfCQIjTT05enKoODyu5bR7dfn/X1I6vBVL3u/T5f39ClxzGnD2C6KpylRBIACyASJIBgbCRO1Z7H/AEmvMl8ImTIjFWlQ4ICFTkJzENmP1dI3102ZNeZqq0+5iE4pbxsyrfSi7N79ioCPlksPJ+1FvM6hs2XKc8wogROs17d4/cZo8oy37SQhOZ1bIc+o+BsxA9N941IaocJi0uqHRpUkgHUfCSDoddwaKfceuP8AxMtZ+ld1wmW2kuUk+aLZa3dcow5uvhgHb4hoOfjfTNpGW2NbYYg/UJW20sZkqA5JMAQu51jYZq9zUU+41kx37n7mL4f9JbwENlcm7cykyPEU4k2wtqPspDazoV9a0H0f4ob6OWAVkcqQNRsDowJDaHf5gHSr+JxKW1LuwVVEkkwAOpqTOOtCVdRZJxlbUaOqK8orRE9pNx3EZiLI2IzXPw8l/Md+wPWmmJvhEZ2+FQSfQCazdgHVn+Nzmb1PL0AhR2FUxxt2Ym6RJUeJcqjFRmIBgdTVX/iBmcv7PNkzTrObLOWPhzaTM9qvVZSUrpiljlja1IScGtEC7n+IvzGsFFbXvLMSOrGuuBWntqs62jbVsxI0OUb85jc9Ap3mqV/CC8z3csgecj7SxlVf4AXjfMUpxw7K9nIYIUZG6EACD6FSD71yYY+b+D1eLyXir4WuxTw+H8dnZpA3HVWI8noVSD6uascHvHzIdDJIHQzDgej6+jCp8BetfBbPU65vNrqQzfHvuCeVdXMAhLNqGdSpIJ5gCQNgYA1jkKtGHKSe/U5MuZPVCaaW1elCS9hxibtwh2ChcgyuwGuoJCkTzbXkyxzpjwLHZ0CncARO5ECPUjSfY/Wql4ww9xkVCwJtgNIEswOh6ba9JWB0vcIwym3ZuEEOLSjf7sEEDSRqP9qjh1eI/wBzq4vR7PFdNq+n3O+NMMgEkEkGRuAhDE/pHqwqpw8Ml0eISWIKwY0zQy7D7pX1HerdzDs16WHkEayIIGsdZz6nlCiveJ4YsAVBLDTSJjcESQJDAH512nlpqqL9IsZbNy4xQmR0JEhNxofrMcs9FJFXRjyywAVZhCvpkzEaRrmidiRrUnDsMUUyACY0BmANAJ59fUmgS8u5xwdxkyjXLsTzDSQf1j1Bq5dcKCzbASfbWl2XwrskgIc2gksZ1jKoOgaTPINFTY/M6L4YzAkHQjWNRvyzRPpQJq2JxZfL8TZZiJHxjzZdvhjyetaS3cDAMNQQCPeoP7IPC8OeW/3t83rm1qLA2n8NlYFJJiCJEjWN/rEx/KgcpakLsSpvXXKuygLlGUxryJ5nXN7R1ruziy1goAZHlMDXLMMQBuQOg5qedcAiw7LBMlBIyiWIgDU6bR2AFXeHYcMtu5qGAOnudG7iTWWrtFdSjTo8FtEs5brKhuSTJAg8gPwDKPy11wkNDK6kCZ1Gkn4gJ3XNJB2IbtVTiOLZL5CJ4h8PUTEZZMDQySDr+TrVnh10/wBmBQS6pAHRo2HbUR2ioRa112OnJCXgqb/U/oUMWWFxzbYqggMFCwFQBWYSDsSBH3Wprwj9yindBkb1XQ+3MdiK54VhcqksDLaQd8o2nudWPdqppZu2/EVFYjLAII1ggAqSfiyGNeaDrSgnF665mss45Y+En7tU+/QpYvFXD44RFNotqxaDDaNGkcpE7AqTpWp4NjQriD+zu7fdfp2zaz94dWrMrlTDXkZkzftQRI7gADeIEDsKZ4PAsudCf2ZgoZOYHrtoRprO4B3JrGG22n1K8dGChGny5eq2Hn0swL3rAS2oY+Nh2IMRlW8jNIJEgKCSOdJ7n0NchALyAKrgDw9s63QVUzIUeIIE7LHOtLwrFm5aVj8QlX/EuhjsTqOxFXKTgr3OSGeUY1Ez2F+jrJiLdwOgS2ICqgBjw8pEjlm82v8AhNQWPou63LLeKpW0+aMmurXSQGmdRcA9ttdNTRRpQePP7ckZLFfQ7O7vnWW8f6moa5ctujTO6ZCB+LSOcf8A9GvqPGWMzEDJuDiDehpJB+KNuQPatjXlGhDXEZEqsyeJ+h2ZSquqg2PCIKltvg1Y6BSTtE7chXuO+iTOl1Ve2huuWJ8MGAbSooE6jKQSIjflWsoo0IFxGRdTi2sADeANaK7orRETfSC7Ph2vtNmb8KQf75Qek1RvXQqljsASfapce+bEOeSKiD1Ms3zDJ8qqY/C+IoXMV8wMgTMcv8QeoG+1dEU1DYmtLn5uRnPCuZDfNxo8XNk0K79AuoD+5idyIe4i+LmHZgcoynNziPiGnaRI6yKT28aoRbQRxFwAaCAovhZ3nLOkx321pjjra2LV0gx4mgBghdDMLzAWTB5ADoK5cLaUu3U9fjEpSgq3vb4HfCnZYR1Cs8tIMgnSQdBECAN9BvXP9k8JbpJlChUKNyNYE9Rmyj2pdZz4d7TXHd8y5SGg5eZggbxGvPLG7Crv0jtu9o5DC5HYsCJELoQOfOO+U8q3jlqhfVEc+PRnq/LLm/gU8Fjbk2GvKgTzQVYnWCoOoAy5TPoZ2U1ocRdCKzHZQSfak2L8O6bKK6nzmMpBiLbiYHIHTpypngbLC2FuQTqOojkCSNdKOGb0tC/EFDWpdeq9CjgMJ4gcvzzLI6nVyD2MKDyyV7w7F5MyuYMk/mkBwANdSQw/HTS3bCgBQABsAIA9qWcchVBRV8ViIJH2esancLH3hVo46pnM+I8TVFrZ8vShhYxAeYmRuCCD8jy711euhVLHYf1A7nalfD7xW8y3CssAFIBGgk6gk7nN8vSb2PwpuZQDAzS3p27/AOMHlVTmlGpUIrJuKlt2YFFf4YAET5QDvAOxJ+yTzrSWrgYBhsaz2GxSNbspqT+wkFTESu8iIMH5U6weFNsMA2aSSAeXaf5n3pI3loocQvP44FsKTkhsxI2kiIHKdfxLVjgl6bcHRgSWHckkx2mR2IIqjh5S43isqsyqYJH2nmOv+Agcqm4dhySLlsiC9zNroRmOojedPkD1k6jkloHFc3bgUFjsASfauL+JVIzECf62HLvXZAYcipHqCD/MUyIswWH8QuX5yD6tvH4RlUHsa64deKlkIk6mB9ofEB0nRh+I1ZxDeGqqgAlso6CQTJHPb5muMFqzFlXOIBcCJBHqYPv0oKXtfQXcKVvFuNc0Yqpg8pLz/IewXpUnB8O6sGXVHNzNJ2h2iPfb1botQ4vDDEXWIAJUCCQDohOUGdg75vVV71d4RfVbRHwqgza8kMkT6aqe6muLHFKf8Hq8Rkbw0ue1rt2IeJ49EuFbl7w4QOoDAE6kFo+tqAIMj1pjZxH7EXHgeQM0a8pMRvSfAKLz3Xdd/LB7gT8gFX1DHnXnDHZkWy7QWC3EMSDEHaRInWNNZG0S4ZW5v15Gc/DRWKKe1Vf3OGwWdXuMNi2cDnm/eeuXygd7Z608wF/OgJ+IeVvUf4HcdiKkw9kIgUbAc+fUn11Jqvw7CC3mhswMR2C6DXmYgT2FVhjcH8eZyZuIjli0+j8vwGfB7mW8y8ri5h+JIDfNSv8ACafVl2fK9p/s3FHs/kP96fatRSyrchB7BRRRUzYUUUUAFFFFABRRRQBl0aXvN1uv/wBMJ/lqHiN/Kmhhm8qnpO7flALe1SYf6/8A6t7/AN16j4gqFP2i5gCIHc6AD1mPQmdK6WnppEsbSmnLkLv7EPBz5TO8c/DiMv8ABrH2qh4hZ8Wwzs0+Ejhlj4iBIbfSRlaNeQ6y4w2KzHKy5TEgTII9e0j51Q4gqoBbtqBJDEDmZAQE92gfhUjaozxqKvod2LPKc6fO7vsupFbxK3rqoUYAZw0xocoMSCYIBB/2NWsYotWPDzHzSuYxoNSx0EABZiBGwqDF4Q2sjJqdBPVxJBP4pZT+IVcuYZbxS4GOWBpG4JDe2oE9QIrOOLScev8AZvNkjKUZ/o+6v+RYcMbRS5lgsc2XowWMgHKbUr0lB1p+rAgEGQRIPaqeOvoZQkgyPMFJCsNQSYgf1O9dNbFuyVMkBSOhMzoOmpge1WhDQ6XI5c+XxYpy977f4JbOLRjCmT6ET6EiD7Us4lbYXVuOQEDADv5G3EdfnI6VXw2JcG01wLkE6qTyBAPcZSW9PSKvcRcs6ou4j+Igwfyrmb+GqktOmRXW2t53yMCyokEH7zcxy03HMA8qv4+6VtwW8zaZhpGnmbtABPyqrbQWboA0TQflJ0/hf5B6YYjCq8ZgdO5HSQeo0FApPe+gsuYOLYf4Sfi+6pjL/BCn2brTTCXs6g7HYjoQYI+YqR1BBB1BEH3qK1hQqlROsyZk7RMnnH8qDDla3Fr2hfuN0jfoFJyfN5b0UVPwq7GZDoZLR3nzj+LX8wq1g8KLYiZJ57bCAI5QBXFzCefxATIk5eRbKRqe4j5Cg05J7FDiGIcXyLaBzkgy0QVkgDQ/aE+o71c4PdBtL1G47nXTtrp8uVL8ICjt4hAZlVoJEjzPOx7T2mOVTcLw7Aq6EZWNzNr99tuvI9tetI3JLSjnjTC46WeUyfUCY9l1jqVPKobB8J3RfIjDf7JYHX2ifT8NT8Tsi2yuolizM0k6KEaSNDpJHzHQV7w4eKX8RQMwQ5ZPLNOukEHQ/wDegE0oF3h2E8NYJBJiSBAgCAAJMAAfOetcW8BF0tIykN5Y+1BMmYiRO27GroFR4l2CMVEsAYHU8qzoikvQSyzcnv7wixLMtxvCOVBAICrCqgAZhygEgR2fpTXhH7lAfiRcjeq6H2kT8qj4ThYUlgfNp5hrlE/EOrEsxnXza7Vxwy2yXGQg5Y+I7EiApk7kpAPdO9RxxcZau52Z8kZweNP3a+fQk45eC2pIJ8w8o+tGpGumwJ9qh4TeBuXBlKaL5TGsak+UkbMB/tpHxJma8og5FYDUGDInTrqAPyt1rzEWmNzMnxKgMdfMfnz05gkc66OpyJeQZcS/dXCNwpYeqiR+orWKZE9ayWKYmy5Igm20jp5TIkVqcJ8C/hX+VSy9DOPqS0UUVEoFFFFABRRRQAUUUUAZdFh7q9Lr/wDUc/8Amqjx27FvIPiciOogjUTscxUA8iZ5UzxyZcRcHJ1Rx6xlPyyr86T8Xw2oukloa3Cgc8wHXXc/P0jqi9iSXm3IMPcNm6M7lg67mNAImIAjUyex+7ThsMpYOVGYbH5/6n5mlWHdb7xDRkfWBuHUaehB/wBjTORat7khQBrueQHqdqdbbmpupbFS9is4OZQbZMHU5viifnrG/vpTG3bCgKoAA0AHKsytg5DdzOTnziGMHlosxv5gI6U5a812yckZjoRMdJgxzU6HuKEE40kugov3bjeKUyC0TOoJMN8RkERp5tj8XtV7iha7aBTRcrljOoIG38/eDVM3lSzdRnGYeKD6y3L+tIq5iLPhBgGARxEc1AHmPssgflHLVo1LpRE7pc8JAymWEZSJEK2o9DVzhnDzbksZMmBOgBjbSeQ3mBAqo2GNvK4HmY5iOjAeVe0pKewpzbcMAw2IBHoaDOSXYp8XthlUaySVEGNwZBMHSB+gqbCYgsSrABlg6bEGYOvodKocdbMUsgkFiCYMHmRqNeRP5QOdR4S4LN1llsrwxJJMTIGpJ2y/Ig8jQLTcB3RUOKxGSNCzMYAEa6Tudh3owuIDg6EFTDAxoYB5aHQg1nUrrqLw5addbEeMvsCqpGZpMsCQMscgRJ16jnXeCvllMxKsVMbGOYn+t6U8UAvX0tEmEljBOpETt0kL+Z+YrnhjBDcw8sqksEboSAdCfxfxfiFQWX82uh3vhV7MpV5ufyJHw/j3GIjYEHspPh+oLZm9Iq3wi6IKREagdASZHqGzD5VZweGyLEySZJiOwgcgAAK4XBxczg9dI5kCdemgMdRXScDkmqKinxbx5hTr2CnYjkS+vogoxZ8K6G5MZ+cBx/dYDmQaaxWffHLmJznxBcyz5so8x5/CFy7+h50DjuaGqHGrwS3JmMwkDdhzAjtqewNX6ScSuF7yJHlVgD7qW95gD0z0GYK2S8HvKXdVBQADykRrzIG2xX9Ka0kvo3iF03RVMRM6sNhqdNPQnnFM7mMAiQ2YicoEkDvy7UkayR82xV4ywOVInUNHXWFHux+QaoOH2vBu5SSSQFLHnuVPv5l9VFWrFgtc8SQUOqxM7QJBGkeb3PKK74jhC8FSAw0kztuDoNwwBHv1piTVaTviX7q51KMB6kQP1Na1FgR0rLsmZrSc2uJ/0HOf0T9a1NQyvceMKKKKkUCiiigAooooAKKKKAE30gtwbd0fVbI34Xj/ADhPmaQcRcs6215H5Mw3/Kkn3Wtli8OLiMjbMCD7isxh7IzEsoF1ZRz3Eax3AUjsRV8T2onLZ2UsVb8J1ZR5d4H3RDD3QAgdUq9isMLqgEkCQdOf9T/I1Jfsq4hhI3/qKr8RuhEgeWfKOwAkn2UH9KqZu67iUYqECZNhMyIy54n/ABjpr2p41tLWe4AddxPcwANhLE+5qqMH+xnL5pz5faMn8Hl9a7woF23lzGUIhhE7Sragg6Eb85oNydlRcJmRnPmKk7fW38T5mQPwrVnD2RdylmJKeU7QwkMD7jKT8qYWrYVQo2AAHtVM2lsK7AnWAAYganKPSTueXpQZ1WRNijcUSoCPGUg+YExlMRG8H/Wr2Gs5FyzO5n1JPtvWdt2CiJdDOSGzCWYiHOhyzHOYA0BMbCtHhrwdQw58uh5ikh5I1yFnEcOEdbgliXOhIEDI0wY2gDfoK5wMXy+ZSoZLZE77v8jrBHtUt39rey/VWQfQEZvm2VfZq8xR8K7n+qZY+hgOP7r+zUxp7V1I+NElrVq2xVgQcw1IG0ead1zbzsOs0cFvlHuWnbM+acxgEkiQDAA+CI0+qw+rJixlrwbwuuxbMbmynQQDqJ5Bd+ijnMyYSwt9rjAspFxSDEGMiHn1gH5d64rl419T1HHH7JT5d/Uj4ggsXFdFzErdLAtrqyQBoZlpAHUmrHC7QuhjcUSLuYQSR8CQQdJB3/2rzBnxrxfdVM/KQg/vORyLLRaPg38vJtB6GSsfhbMunJlpqK1a+j2MTm3i8K/Mld/vRNxjFBDbDv4aOSCc2UkxIAO4nXUdB1qThGJ8RCQ2dcxCtMyB195HcQaX3rwu4lREqgYjpKlZ+bR/AOtc4S94N1wdLTXMo7HKpHvr8vwU1l/N9BPhv9slXm5jbiWJ8NCZgnQep/0AJjnFKFt//bkxDanrBBgesRHfXrT66wAJbYan21rOGzcKnzNlJIjT4mJYLMbQQnqetdTPPxMccMutDIwMpAntrGvPb5QedRcaYEKupIObQwfsgSNszMB86YWrgYBhsRI96W2obEGWUwfLB3IEBdolfMSJOp7UzC52R8NQ27pVySxAUkk6kSwInaQSPVa5x1x2vkWiohIYsCdRJGxEQW/VulXOJYVmhkjNtqY2MqduTfoTS+zFm4wuN5mRCdyJLXBoY3P6kmkykKbsvcEvA28v1lnN3JJkxOmsgjkQaYUp4Xhpy3UMS1zNp8Qzt8uU+g6U0vXAqljyHuew6k7RTJSqyzwe3mvs3K2uUd2eCfkoX+On1UuEYQ27QDfGZZ/xNqR6DYdgKu1yzdsrFUgooorJoKKKKACiiigAooooAKSccw+VheG2i3PT6r+2x7Gfq07rllBBBEg7g04unYmrRnK5uWw2jAEb6if513fw5tNkPwH92f8AIT1HLqPQ15XUnasg1R7SXiV23bcKZClcwVA28mSQnYaE9DTljAk7CkWDu+JdZz0BX0JYfplj1zdaGUxLcZ8Mu5rSkmZnfeJMAzziJ717j8ILgGYkBZMaQdOc9v0Jpdwt2RgIJR2cCBtlYgfIAD0joaucWvALl+1M/hHxfPRfzUxV5thXh8USLaZSCpskkkRBIj/uOUjrTuzh0thiNAdTJ0ED9ABVPEYOLQJ+ISXjo3x/IQR+EV7exM4ds0FoKHWJbaewPxelA5PVyLOGv2yxyiGOplSpaPUa1PctK0ZgDBkSJg9daRYXEXFe214rBXkCIJGpMk7Dl0LHlT5mABJIAG5PKgU406Qpu/tb0fVEg9MqkF/m+VY6K1GE/ZXin1TCj0Mm2e0ea33hauYAWpY29zEzm7xAbYTO2m9S3sKrsrMJKnTU9QdQN9QDrzFQWO/MudnVLOl+W09NVXW+5FexJDFUQGILS2XedvKZOnOOWtT2LgdVcbMoYE7wwn2pDftHEXbpW4yqEyDKxE9CY1OuY+hEb0x4FjRctqOaqP4Y0P8AgfnsRWceW5tdOhvPwujDGaW/X5lXiykXF8HKrwxgAeZrhULPrkJJ3hTU/A3kPJliwfUAGCoA0GkgqQe4rjDaO1y6CupgEGSx0gAatlQASNDLGvUUi8r2wWRydRsJ+MHpDANrrOYUkvPr/b0KSd4vC7K79edWW+JqxUBVzeYSJA0Ekb8s0T2muhhB4Xhzy3+8TOb1za1xxXEZEBzBAWUM2nlB566bwPeuOFYoOXCuLiqQA0g6kSVJG8afPtV3kWrScSwzeLxOiZ1w/MqtnGUAk7jTm23LNJHrSexiXypKAW1cCcxzQpkaZYzSIOupBA3FOeKI7KFQbkZjpoPQ7iYn5c6VqVNi2pYGfCG+pOZZ7zzrTFDe2zQKwIkGQefak9u147sT8MSD03CfIS/qwq5hMKwRkfVTIEHWDvtt6cvlU+GsBBAk6ySdyfYdIHtTJp1dFPhV0yUOh1MdDMOP4vN6NTbh2H8S7J+C0Z/E/Ifl39SvSqP9iz3RkJznU9FEZS5HMxoBOpA6EjU4XDrbUIogD+pJ5knUmpZJUqNJW7JaKKKgUCiiigAooooAKKKKACiiigAooooAhxWHW4pVhIP6dCDyIOoNILttrbZH5/C3J/8ARo3HuO2lqLE4dXUqwkH+pB5Eda3GekzKNmfpJjlZrp8IkEKFgRrkJZv7wX1PanWPsPZBJ8ywcrnSDyFyNvxDT050+GYYqCWBDHTWJgczGkliT7iuhNNGI+Xc84M48PKDMEmTzDksD+seoNXHtKYlQYMiQDB6joapWcOyXtB5DOsiIOsdZDTHKGNX6ZmXO0FJ+M4Q5PKFW2ikkDTXnpEajSehbqKcVR4tehQv2tSPuiNPckL7mgIXZTdkuuihgTLHTcQp1/UfPvU2PBt4YhiC2gXWBM6Ak8hzPQGortg2irbk+YxzeDmHukgfgFccdDNlb/wlyNmkQZcA85+EjXaC1SyuoOjrwJTzRt7f0HDcW5vDxkCFrYCwSfigkGQNZEdo+8Jc3reZWWSJBEjcSNx3pNi7a3roCMCwtORDfetxJGwPX0PKmq3ClvNcIlVlo7DWKnw7emnyK8fFeIpR59hKtwYe4yZWbN4YkZRLEHTU9BtyEVd4NhFNuxd1DeCgI/IBqOvL2HQRHgsJ4mdn5yJHJjBYg88sKoPLIal4PeMsjaGSfeYcDsG1HZxWcUUpW+T5FOJm5Y3FPeNX62ccavstyyLahnkiCYABgToDrpPorV1wG+WDhwFuZiWUGR0007Qe+uxFVYYYkPdhQ3iBQSNYKBSDPQxG8l+te4XDlrjXbRU/tYOuhXIkmRM6aRz0+zWVKXjNm5Y4eyqLfz9dz3jV0XLtuyRK5vN65ST/ANOnq4P1a4e54N9mAi3CZ4+8W/8A5kdyw3arPGkVcrLCuWzsQoJKorAz1+IAdyK44OzF38XKWZV0iACjMGESZgsCOxFEovxhwnFcJy27d91bGWLv5UkbmAvqdvbn6A0mGBARbi6TlAPQA/s2921P49dqb43CeJHmIiZ7g6H0MSJ7mprloMpUjQiP9q7TyFJIMPdDqGHMbdDzB7g6V1qSEQZnOw5AdWPIfz5VBwzCOZRDmOYlnI8qnSRAOp55QdyZIkVpMDg1tLCySdWY7sep/wBNhU5zoajb9DzAYIWlgasdWbmx/wAB0HKrVFFc/MqFFFFABRRRQAUUUUAFFFFABRRRQAUUUUAFFFFAHkUnxXBsutghf/LPwH8Map7SO3OnNFNNrkJpMy3iw2VgUf7LaE+h2b2JqWn+IsK6lXUMp5ETSq9wVh+6uGPsXPMPZviHqc3pVo5V1JuD6FSq9zCAuHJMiNNIMTE6ToTPyqa7nT95bcfeUZ1+a6gd2AryzeV9VYN6EH+VUTTMbo8xFkOsGRsQRuCDIIml3E4S2toAsNyDuQCIHSWcqvuelNaqPgZui4W2jyxzExr0GYmOus1nIm40i2CcYz1S6b/MW2bH9nuLOsgkns5Gf5XMrejHpTx0BBBAIOhB51Xx+EFxYmCDoYncEEESJBBNT21gASTAAk7mOZrMIaW10NZ8qyqMm/N1C1bCgKoAA2ArlbChiwUZjuY1Pv7D5VJXtUohqYl4jbF+74ZEqAUPoQDcPyyrPVj0qThL5Xa225JP5gAG/iXK4HdulWsDgfDLHNmJ5kRpJOvUkkknTlppXOLwq51ul8gWCZiDExqTpoSD1FQWN3q6/Y7Xng4+Fflrb4kHhtcvnMpCoRuNCFgrB2MsS2n2VBrziNpkuLcRSZIkAE6jTltmSRJ0BVaY2rpf92j3O4EL/G0KfYmrtnhFxv3jhB9m3qfd2H8lB71qUYpbv1JRzytOtqqincvAELqWOyqJY+gGsd9quYbhTvrd8i/8tTqfxsNvRfmdqaYPBJaEIoWdzuT3LHVj3JqxWZZG+RNQ7nFm0FAVQAo0AAgD0Fd0UVM2FFFFABRRRQAUUUUAFFFFABRRRQAUUUUAFFFFABRRRQAUUUUAFFFFABVXFcNtXDL21J+1Go9GGoryigCm/AU+pcup+bOP/wBoaPaKifg10fDeU9mt/wCKuP5V5RWtcu5nSjn/AIbf/wDKP5mH+U1z/wAPxP2bP/5G/wDiryiteJIWhHY4df6Wh+dj/kFdLwe8d7tsdltk/qX/AMKKKTySHoRMnAgfju3WHQEIPmgDfrVnD8IsoQVtrmGzN5m/iaTXtFZcmx6UXK9oopDCiiigAooooAKKKKACiiigAooooAKKKKACiiigAooooA//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189981"/>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74617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39552" y="1268760"/>
            <a:ext cx="7632848" cy="4032448"/>
          </a:xfrm>
        </p:spPr>
        <p:txBody>
          <a:bodyPr>
            <a:normAutofit fontScale="92500" lnSpcReduction="20000"/>
          </a:bodyPr>
          <a:lstStyle/>
          <a:p>
            <a:r>
              <a:rPr lang="es-MX" sz="2600" dirty="0"/>
              <a:t>La teoría  de la probabilidad permite tomar a un subgrupo de individuos del grupo total y después de estudiarlos generalizará, al resto de la población que  comparte esas características.</a:t>
            </a:r>
          </a:p>
          <a:p>
            <a:r>
              <a:rPr lang="es-MX" sz="2600" b="1" dirty="0"/>
              <a:t>Población</a:t>
            </a:r>
            <a:r>
              <a:rPr lang="es-MX" sz="2600" dirty="0"/>
              <a:t>: Es el universo de individuos definidos para la hipótesis.</a:t>
            </a:r>
          </a:p>
          <a:p>
            <a:r>
              <a:rPr lang="es-MX" sz="2600" b="1" dirty="0"/>
              <a:t>Muestra</a:t>
            </a:r>
            <a:r>
              <a:rPr lang="es-MX" sz="2600" dirty="0"/>
              <a:t>: Subgrupo representativo del grupo total. </a:t>
            </a:r>
          </a:p>
          <a:p>
            <a:r>
              <a:rPr lang="es-MX" sz="2600" dirty="0" smtClean="0"/>
              <a:t>Existen </a:t>
            </a:r>
            <a:r>
              <a:rPr lang="es-MX" sz="2600" dirty="0"/>
              <a:t>dos maneras de elegir  a los individuos de la muestra</a:t>
            </a:r>
            <a:r>
              <a:rPr lang="es-MX" sz="2600" dirty="0" smtClean="0"/>
              <a:t>.</a:t>
            </a:r>
          </a:p>
          <a:p>
            <a:pPr algn="l"/>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6573" y="4970684"/>
            <a:ext cx="3324225"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2277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212793"/>
            <a:ext cx="7772400" cy="792088"/>
          </a:xfrm>
        </p:spPr>
        <p:txBody>
          <a:bodyPr>
            <a:noAutofit/>
          </a:bodyPr>
          <a:lstStyle/>
          <a:p>
            <a:r>
              <a:rPr lang="es-MX" sz="5400" dirty="0"/>
              <a:t>Muestra </a:t>
            </a:r>
            <a:r>
              <a:rPr lang="es-MX" sz="5400" dirty="0" smtClean="0"/>
              <a:t>Probabilística:</a:t>
            </a:r>
            <a:endParaRPr lang="es-MX" sz="5400" dirty="0"/>
          </a:p>
        </p:txBody>
      </p:sp>
      <p:sp>
        <p:nvSpPr>
          <p:cNvPr id="3" name="2 Subtítulo"/>
          <p:cNvSpPr>
            <a:spLocks noGrp="1"/>
          </p:cNvSpPr>
          <p:nvPr>
            <p:ph type="subTitle" idx="1"/>
          </p:nvPr>
        </p:nvSpPr>
        <p:spPr>
          <a:xfrm>
            <a:off x="611560" y="1052736"/>
            <a:ext cx="7272808" cy="5256584"/>
          </a:xfrm>
        </p:spPr>
        <p:txBody>
          <a:bodyPr>
            <a:normAutofit/>
          </a:bodyPr>
          <a:lstStyle/>
          <a:p>
            <a:pPr algn="l"/>
            <a:r>
              <a:rPr lang="es-MX" sz="2400" dirty="0"/>
              <a:t>C</a:t>
            </a:r>
            <a:r>
              <a:rPr lang="es-MX" sz="2400" dirty="0" smtClean="0"/>
              <a:t>onsiste </a:t>
            </a:r>
            <a:r>
              <a:rPr lang="es-MX" sz="2400" dirty="0"/>
              <a:t>en determinar por azar a cada uno de los individuos de la muestra</a:t>
            </a:r>
            <a:r>
              <a:rPr lang="es-MX" sz="2400" dirty="0" smtClean="0"/>
              <a:t>.</a:t>
            </a:r>
          </a:p>
          <a:p>
            <a:pPr algn="l"/>
            <a:r>
              <a:rPr lang="es-MX" sz="2800" b="1" dirty="0"/>
              <a:t>MUESTRA  PROBABILÍSTICA </a:t>
            </a:r>
            <a:r>
              <a:rPr lang="es-MX" sz="2800" dirty="0" smtClean="0"/>
              <a:t>: </a:t>
            </a:r>
            <a:r>
              <a:rPr lang="es-MX" sz="2800" b="1" dirty="0" smtClean="0"/>
              <a:t>aleatorio simple</a:t>
            </a:r>
            <a:endParaRPr lang="es-MX" sz="2800" b="1" dirty="0"/>
          </a:p>
          <a:p>
            <a:pPr algn="l"/>
            <a:r>
              <a:rPr lang="es-MX" sz="2800" b="1" dirty="0" smtClean="0"/>
              <a:t>aleatorio </a:t>
            </a:r>
            <a:r>
              <a:rPr lang="es-MX" sz="2800" b="1" dirty="0"/>
              <a:t>estratificado</a:t>
            </a:r>
          </a:p>
          <a:p>
            <a:pPr algn="l"/>
            <a:endParaRPr lang="es-MX" sz="2800" dirty="0" smtClean="0"/>
          </a:p>
          <a:p>
            <a:pPr algn="l"/>
            <a:endParaRPr lang="es-MX" sz="2800" dirty="0"/>
          </a:p>
          <a:p>
            <a:pPr algn="l"/>
            <a:endParaRPr lang="es-MX" sz="2800" dirty="0" smtClean="0"/>
          </a:p>
          <a:p>
            <a:pPr algn="l"/>
            <a:endParaRPr lang="es-MX" sz="2800" dirty="0"/>
          </a:p>
          <a:p>
            <a:pPr algn="l"/>
            <a:r>
              <a:rPr lang="es-MX" sz="2800" b="1" dirty="0" smtClean="0"/>
              <a:t>muestreo sistemático</a:t>
            </a:r>
            <a:endParaRPr lang="es-MX" sz="2800" b="1" dirty="0"/>
          </a:p>
          <a:p>
            <a:pPr algn="l"/>
            <a:endParaRPr lang="es-MX"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699953"/>
            <a:ext cx="3132348"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501008"/>
            <a:ext cx="3798168"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1854" y="5157192"/>
            <a:ext cx="3718638" cy="1365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43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55576" y="1772816"/>
            <a:ext cx="7560840" cy="3744416"/>
          </a:xfrm>
        </p:spPr>
        <p:txBody>
          <a:bodyPr>
            <a:normAutofit/>
          </a:bodyPr>
          <a:lstStyle/>
          <a:p>
            <a:pPr algn="just"/>
            <a:r>
              <a:rPr lang="es-MX" b="1" dirty="0"/>
              <a:t>Aleatorio Simple</a:t>
            </a:r>
            <a:r>
              <a:rPr lang="es-MX" dirty="0"/>
              <a:t>: Garantiza, en términos teóricos, que cada uno de los individuos de la población tenga la misma oportunidad de aparecer  en la muestra, selección al azar; para realizar esto se trabaja con tablas de números aleatorios, computadoras o calculadoras.</a:t>
            </a:r>
          </a:p>
          <a:p>
            <a:pPr algn="just"/>
            <a:r>
              <a:rPr lang="es-MX" b="1" dirty="0"/>
              <a:t>Requisito Para Este Método</a:t>
            </a:r>
            <a:r>
              <a:rPr lang="es-MX" dirty="0"/>
              <a:t>: Contar con una lista de c/u de los individuos de la población a investigar.</a:t>
            </a:r>
          </a:p>
          <a:p>
            <a:pPr algn="just"/>
            <a:endParaRPr lang="es-MX" dirty="0"/>
          </a:p>
        </p:txBody>
      </p:sp>
    </p:spTree>
    <p:extLst>
      <p:ext uri="{BB962C8B-B14F-4D97-AF65-F5344CB8AC3E}">
        <p14:creationId xmlns:p14="http://schemas.microsoft.com/office/powerpoint/2010/main" val="2990469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43608" y="1196752"/>
            <a:ext cx="6768752" cy="4608512"/>
          </a:xfrm>
        </p:spPr>
        <p:txBody>
          <a:bodyPr/>
          <a:lstStyle/>
          <a:p>
            <a:pPr algn="just"/>
            <a:r>
              <a:rPr lang="es-MX" b="1" dirty="0" smtClean="0"/>
              <a:t>Muestreo Aleatorio Estratificado</a:t>
            </a:r>
            <a:r>
              <a:rPr lang="es-MX" dirty="0" smtClean="0"/>
              <a:t>: Es semejante al caso anterior, con la diferencia de que la población se divide en estratos. Por ejemplo, si se tiene la población estudiantil de una Facultad, puede dividirse entre el estrato de hombres y, el estrato de mujeres.</a:t>
            </a:r>
          </a:p>
          <a:p>
            <a:pPr algn="l"/>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7324" y="3501008"/>
            <a:ext cx="23050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53863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15616" y="3284984"/>
            <a:ext cx="7056784" cy="2736304"/>
          </a:xfrm>
        </p:spPr>
        <p:txBody>
          <a:bodyPr>
            <a:normAutofit/>
          </a:bodyPr>
          <a:lstStyle/>
          <a:p>
            <a:pPr algn="just"/>
            <a:r>
              <a:rPr lang="es-MX" dirty="0" smtClean="0"/>
              <a:t>Determinado el tamaño de la muestra por las distintas fórmulas existentes, la selección de los individuos que formarán parte de la muestra se seleccionan sistemáticamente. Por ejemplo: se van elegir estudiantes en un aula que tiene 40 alumnos y, decidimos que formarán parte de la muestra uno de cada cinco estudiantes.</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24744"/>
            <a:ext cx="4953000" cy="1656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1534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1052736"/>
            <a:ext cx="7772400" cy="864096"/>
          </a:xfrm>
        </p:spPr>
        <p:txBody>
          <a:bodyPr>
            <a:noAutofit/>
          </a:bodyPr>
          <a:lstStyle/>
          <a:p>
            <a:r>
              <a:rPr lang="es-MX" sz="6000" dirty="0" smtClean="0"/>
              <a:t>Muestreo Probabilístico</a:t>
            </a:r>
            <a:endParaRPr lang="es-MX" sz="6000" dirty="0"/>
          </a:p>
        </p:txBody>
      </p:sp>
      <p:sp>
        <p:nvSpPr>
          <p:cNvPr id="3" name="2 Subtítulo"/>
          <p:cNvSpPr>
            <a:spLocks noGrp="1"/>
          </p:cNvSpPr>
          <p:nvPr>
            <p:ph type="subTitle" idx="1"/>
          </p:nvPr>
        </p:nvSpPr>
        <p:spPr>
          <a:xfrm>
            <a:off x="611560" y="2276872"/>
            <a:ext cx="6400800" cy="4154016"/>
          </a:xfrm>
        </p:spPr>
        <p:txBody>
          <a:bodyPr>
            <a:normAutofit/>
          </a:bodyPr>
          <a:lstStyle/>
          <a:p>
            <a:pPr algn="l"/>
            <a:r>
              <a:rPr lang="es-MX" dirty="0"/>
              <a:t>El calculo del tamaño de la muestra  depende  de:</a:t>
            </a:r>
          </a:p>
          <a:p>
            <a:pPr algn="l"/>
            <a:endParaRPr lang="es-MX" dirty="0"/>
          </a:p>
          <a:p>
            <a:pPr marL="457200" indent="-457200" algn="l">
              <a:buFont typeface="Wingdings" panose="05000000000000000000" pitchFamily="2" charset="2"/>
              <a:buChar char="v"/>
            </a:pPr>
            <a:r>
              <a:rPr lang="es-MX" dirty="0"/>
              <a:t>El porcentaje de confianza con que se desea generalizar los datos  a la población.</a:t>
            </a:r>
          </a:p>
          <a:p>
            <a:pPr marL="457200" indent="-457200" algn="l">
              <a:buFont typeface="Wingdings" panose="05000000000000000000" pitchFamily="2" charset="2"/>
              <a:buChar char="v"/>
            </a:pPr>
            <a:r>
              <a:rPr lang="es-MX" dirty="0"/>
              <a:t>Porcentaje de error.</a:t>
            </a:r>
          </a:p>
          <a:p>
            <a:pPr marL="457200" indent="-457200" algn="l">
              <a:buFont typeface="Wingdings" panose="05000000000000000000" pitchFamily="2" charset="2"/>
              <a:buChar char="v"/>
            </a:pPr>
            <a:r>
              <a:rPr lang="es-MX" dirty="0"/>
              <a:t>Nivel de variabilidad para comprobar la hipótesis.</a:t>
            </a:r>
          </a:p>
          <a:p>
            <a:endParaRPr lang="es-MX" dirty="0"/>
          </a:p>
        </p:txBody>
      </p:sp>
    </p:spTree>
    <p:extLst>
      <p:ext uri="{BB962C8B-B14F-4D97-AF65-F5344CB8AC3E}">
        <p14:creationId xmlns:p14="http://schemas.microsoft.com/office/powerpoint/2010/main" val="776367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1556792"/>
            <a:ext cx="8208912" cy="4392488"/>
          </a:xfrm>
        </p:spPr>
        <p:txBody>
          <a:bodyPr>
            <a:normAutofit/>
          </a:bodyPr>
          <a:lstStyle/>
          <a:p>
            <a:pPr marL="457200" indent="-457200" algn="just">
              <a:buFont typeface="Courier New" panose="02070309020205020404" pitchFamily="49" charset="0"/>
              <a:buChar char="o"/>
            </a:pPr>
            <a:r>
              <a:rPr lang="es-MX" b="1" dirty="0"/>
              <a:t>Porcentaje De Confianza</a:t>
            </a:r>
            <a:r>
              <a:rPr lang="es-MX" dirty="0"/>
              <a:t>: Cuanto mayor sea el porcentaje de confianza que se desea mayor será  la cantidad de sujetos necesarios para la muestra (95%).</a:t>
            </a:r>
          </a:p>
          <a:p>
            <a:pPr marL="457200" indent="-457200" algn="just">
              <a:buFont typeface="Courier New" panose="02070309020205020404" pitchFamily="49" charset="0"/>
              <a:buChar char="o"/>
            </a:pPr>
            <a:r>
              <a:rPr lang="es-MX" b="1" dirty="0"/>
              <a:t>Porcentaje De Error</a:t>
            </a:r>
            <a:r>
              <a:rPr lang="es-MX" dirty="0"/>
              <a:t>: Significa elegir la probabilidad de aceptar una hipótesis siendo falsa o a la inversa. Aceptar  un 4% o 6% de error .</a:t>
            </a:r>
          </a:p>
          <a:p>
            <a:pPr marL="457200" indent="-457200" algn="just">
              <a:buFont typeface="Courier New" panose="02070309020205020404" pitchFamily="49" charset="0"/>
              <a:buChar char="o"/>
            </a:pPr>
            <a:r>
              <a:rPr lang="es-MX" b="1" dirty="0"/>
              <a:t>Variabilidad</a:t>
            </a:r>
            <a:r>
              <a:rPr lang="es-MX" dirty="0"/>
              <a:t>: Cuando sea  aplicado el instrumento en otras investigaciones, puede esperarse que la nueva contestación sea similar a la anterior.</a:t>
            </a:r>
          </a:p>
          <a:p>
            <a:pPr algn="just"/>
            <a:r>
              <a:rPr lang="es-MX" dirty="0" smtClean="0"/>
              <a:t>      P </a:t>
            </a:r>
            <a:r>
              <a:rPr lang="es-MX" dirty="0"/>
              <a:t>= Cuestionario a favor.</a:t>
            </a:r>
          </a:p>
          <a:p>
            <a:pPr algn="just"/>
            <a:r>
              <a:rPr lang="es-MX" dirty="0" smtClean="0"/>
              <a:t>      Q </a:t>
            </a:r>
            <a:r>
              <a:rPr lang="es-MX" dirty="0"/>
              <a:t>= Cuestionario en contra.</a:t>
            </a:r>
          </a:p>
        </p:txBody>
      </p:sp>
    </p:spTree>
    <p:extLst>
      <p:ext uri="{BB962C8B-B14F-4D97-AF65-F5344CB8AC3E}">
        <p14:creationId xmlns:p14="http://schemas.microsoft.com/office/powerpoint/2010/main" val="967967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059832" y="1596783"/>
            <a:ext cx="5205824" cy="1044383"/>
          </a:xfrm>
        </p:spPr>
        <p:txBody>
          <a:bodyPr>
            <a:normAutofit fontScale="90000"/>
          </a:bodyPr>
          <a:lstStyle/>
          <a:p>
            <a:r>
              <a:rPr lang="es-MX" sz="4000" dirty="0" smtClean="0"/>
              <a:t>GUÍA DE USO DE LAS DIAPOSITIVAS</a:t>
            </a:r>
            <a:endParaRPr lang="es-MX" sz="4000" dirty="0"/>
          </a:p>
        </p:txBody>
      </p:sp>
      <p:sp>
        <p:nvSpPr>
          <p:cNvPr id="3" name="2 Subtítulo"/>
          <p:cNvSpPr>
            <a:spLocks noGrp="1"/>
          </p:cNvSpPr>
          <p:nvPr>
            <p:ph type="subTitle" idx="1"/>
          </p:nvPr>
        </p:nvSpPr>
        <p:spPr>
          <a:xfrm>
            <a:off x="1115616" y="3284984"/>
            <a:ext cx="7150040" cy="3096344"/>
          </a:xfrm>
        </p:spPr>
        <p:txBody>
          <a:bodyPr>
            <a:normAutofit/>
          </a:bodyPr>
          <a:lstStyle/>
          <a:p>
            <a:pPr algn="just"/>
            <a:r>
              <a:rPr lang="es-MX" dirty="0" smtClean="0"/>
              <a:t>Estas diapositivas son un auxiliar para el trabajo en clase de la asignatura de Estadística Aplicada I, que se imparte en la Maestría en Estudios </a:t>
            </a:r>
            <a:r>
              <a:rPr lang="es-MX" dirty="0" smtClean="0"/>
              <a:t>Sustentables </a:t>
            </a:r>
            <a:r>
              <a:rPr lang="es-MX" dirty="0" smtClean="0"/>
              <a:t>Regionales y Metropolitanos. Contribuirán a destacar los elementos esenciales del contenido del primer Módulo.</a:t>
            </a:r>
            <a:endParaRPr lang="es-MX" dirty="0"/>
          </a:p>
        </p:txBody>
      </p:sp>
      <p:pic>
        <p:nvPicPr>
          <p:cNvPr id="2050" name="Picture 2" descr="C:\Program Files (x86)\Microsoft Office\MEDIA\CAGCAT10\j030125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476277"/>
            <a:ext cx="1829714" cy="1565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3997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60489" y="1268760"/>
            <a:ext cx="7772400" cy="792088"/>
          </a:xfrm>
        </p:spPr>
        <p:txBody>
          <a:bodyPr>
            <a:noAutofit/>
          </a:bodyPr>
          <a:lstStyle/>
          <a:p>
            <a:r>
              <a:rPr lang="es-MX" sz="6000" dirty="0" smtClean="0"/>
              <a:t>Muestreo Proporcional</a:t>
            </a:r>
            <a:endParaRPr lang="es-MX" sz="6000" dirty="0"/>
          </a:p>
        </p:txBody>
      </p:sp>
      <p:sp>
        <p:nvSpPr>
          <p:cNvPr id="3" name="2 Subtítulo"/>
          <p:cNvSpPr>
            <a:spLocks noGrp="1"/>
          </p:cNvSpPr>
          <p:nvPr>
            <p:ph type="subTitle" idx="1"/>
          </p:nvPr>
        </p:nvSpPr>
        <p:spPr>
          <a:xfrm>
            <a:off x="1204097" y="2276872"/>
            <a:ext cx="7128792" cy="4680520"/>
          </a:xfrm>
        </p:spPr>
        <p:txBody>
          <a:bodyPr>
            <a:normAutofit/>
          </a:bodyPr>
          <a:lstStyle/>
          <a:p>
            <a:pPr algn="l"/>
            <a:r>
              <a:rPr lang="es-MX" sz="2400" dirty="0"/>
              <a:t>Existen varias </a:t>
            </a:r>
            <a:r>
              <a:rPr lang="es-MX" sz="2400" dirty="0" smtClean="0"/>
              <a:t>fórmulas para </a:t>
            </a:r>
            <a:r>
              <a:rPr lang="es-MX" sz="2400" dirty="0"/>
              <a:t>calcular el tamaño de la muestra.</a:t>
            </a:r>
          </a:p>
          <a:p>
            <a:pPr algn="l"/>
            <a:r>
              <a:rPr lang="es-MX" sz="2400" dirty="0" smtClean="0"/>
              <a:t>Para muestras sencillas se tiene la de proporciones:</a:t>
            </a:r>
          </a:p>
          <a:p>
            <a:pPr algn="l"/>
            <a:r>
              <a:rPr lang="es-MX" sz="2400" dirty="0"/>
              <a:t>	</a:t>
            </a:r>
            <a:r>
              <a:rPr lang="es-MX" sz="2400" dirty="0" smtClean="0"/>
              <a:t>		n: tamaño de la muestra</a:t>
            </a:r>
          </a:p>
          <a:p>
            <a:pPr algn="l"/>
            <a:r>
              <a:rPr lang="es-MX" sz="2400" dirty="0" smtClean="0"/>
              <a:t>			Z: nivel de confianza</a:t>
            </a:r>
          </a:p>
          <a:p>
            <a:pPr algn="l"/>
            <a:r>
              <a:rPr lang="es-MX" sz="2400" dirty="0"/>
              <a:t>	</a:t>
            </a:r>
            <a:r>
              <a:rPr lang="es-MX" sz="2400" dirty="0" smtClean="0"/>
              <a:t>		p: variabilidad positiva</a:t>
            </a:r>
          </a:p>
          <a:p>
            <a:pPr algn="l"/>
            <a:r>
              <a:rPr lang="es-MX" sz="2400" dirty="0"/>
              <a:t>	</a:t>
            </a:r>
            <a:r>
              <a:rPr lang="es-MX" sz="2400" dirty="0" smtClean="0"/>
              <a:t>		q: variabilidad negativa</a:t>
            </a:r>
          </a:p>
          <a:p>
            <a:pPr algn="l"/>
            <a:r>
              <a:rPr lang="es-MX" sz="2400" dirty="0"/>
              <a:t>	</a:t>
            </a:r>
            <a:r>
              <a:rPr lang="es-MX" sz="2400" dirty="0" smtClean="0"/>
              <a:t>		e: error</a:t>
            </a:r>
            <a:endParaRPr lang="es-MX"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489" y="4231262"/>
            <a:ext cx="167005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373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Subtítulo"/>
              <p:cNvSpPr>
                <a:spLocks noGrp="1"/>
              </p:cNvSpPr>
              <p:nvPr>
                <p:ph type="subTitle" idx="1"/>
              </p:nvPr>
            </p:nvSpPr>
            <p:spPr>
              <a:xfrm>
                <a:off x="971600" y="980728"/>
                <a:ext cx="7128792" cy="4464496"/>
              </a:xfrm>
            </p:spPr>
            <p:txBody>
              <a:bodyPr/>
              <a:lstStyle/>
              <a:p>
                <a:pPr algn="l"/>
                <a:endParaRPr lang="es-MX" b="1" dirty="0" smtClean="0"/>
              </a:p>
              <a:p>
                <a:pPr algn="l"/>
                <a:endParaRPr lang="es-MX" b="1" dirty="0"/>
              </a:p>
              <a:p>
                <a:pPr algn="just"/>
                <a:r>
                  <a:rPr lang="es-MX" b="1" dirty="0" smtClean="0"/>
                  <a:t>Ejemplo</a:t>
                </a:r>
                <a:r>
                  <a:rPr lang="es-MX" dirty="0" smtClean="0"/>
                  <a:t>. Se requiere determinar el tamaño de la muestra y se cuenta con la información siguiente: Z= 1.96; p=0.5; q= 0.5 y e= 0.06. Aplicando la fórmula anterior:</a:t>
                </a:r>
              </a:p>
              <a:p>
                <a:pPr algn="just"/>
                <a14:m>
                  <m:oMath xmlns:m="http://schemas.openxmlformats.org/officeDocument/2006/math">
                    <m:r>
                      <a:rPr lang="es-MX" b="0" i="1" smtClean="0">
                        <a:latin typeface="Cambria Math"/>
                      </a:rPr>
                      <m:t>𝑛</m:t>
                    </m:r>
                    <m:r>
                      <a:rPr lang="es-MX" b="0" i="1" smtClean="0">
                        <a:latin typeface="Cambria Math"/>
                      </a:rPr>
                      <m:t>=</m:t>
                    </m:r>
                    <m:f>
                      <m:fPr>
                        <m:ctrlPr>
                          <a:rPr lang="es-MX" b="0" i="1" smtClean="0">
                            <a:latin typeface="Cambria Math" panose="02040503050406030204" pitchFamily="18" charset="0"/>
                          </a:rPr>
                        </m:ctrlPr>
                      </m:fPr>
                      <m:num>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a:rPr>
                                  <m:t>1.96</m:t>
                                </m:r>
                              </m:e>
                            </m:d>
                          </m:e>
                          <m:sup>
                            <m:r>
                              <a:rPr lang="es-MX" b="0" i="1" smtClean="0">
                                <a:latin typeface="Cambria Math"/>
                              </a:rPr>
                              <m:t>2</m:t>
                            </m:r>
                          </m:sup>
                        </m:sSup>
                        <m:r>
                          <a:rPr lang="es-MX" b="0" i="1" smtClean="0">
                            <a:latin typeface="Cambria Math"/>
                          </a:rPr>
                          <m:t>(0.5)(0.5)</m:t>
                        </m:r>
                      </m:num>
                      <m:den>
                        <m:sSup>
                          <m:sSupPr>
                            <m:ctrlPr>
                              <a:rPr lang="es-MX" b="0" i="1" smtClean="0">
                                <a:latin typeface="Cambria Math" panose="02040503050406030204" pitchFamily="18" charset="0"/>
                              </a:rPr>
                            </m:ctrlPr>
                          </m:sSupPr>
                          <m:e>
                            <m:r>
                              <a:rPr lang="es-MX" b="0" i="1" smtClean="0">
                                <a:latin typeface="Cambria Math"/>
                              </a:rPr>
                              <m:t>(0.06)</m:t>
                            </m:r>
                          </m:e>
                          <m:sup>
                            <m:r>
                              <a:rPr lang="es-MX" b="0" i="1" smtClean="0">
                                <a:latin typeface="Cambria Math"/>
                              </a:rPr>
                              <m:t>2</m:t>
                            </m:r>
                          </m:sup>
                        </m:sSup>
                      </m:den>
                    </m:f>
                    <m:r>
                      <a:rPr lang="es-MX" b="0" i="1" smtClean="0">
                        <a:latin typeface="Cambria Math"/>
                      </a:rPr>
                      <m:t>=266.77</m:t>
                    </m:r>
                  </m:oMath>
                </a14:m>
                <a:r>
                  <a:rPr lang="es-MX" dirty="0" smtClean="0"/>
                  <a:t> </a:t>
                </a:r>
              </a:p>
              <a:p>
                <a:pPr algn="just"/>
                <a:endParaRPr lang="es-MX" dirty="0" smtClean="0"/>
              </a:p>
              <a:p>
                <a:pPr algn="just"/>
                <a:r>
                  <a:rPr lang="es-MX" dirty="0" smtClean="0"/>
                  <a:t>Por tanto, el tamaño de la muestra será de 267 unidades.</a:t>
                </a:r>
                <a:endParaRPr lang="es-MX" dirty="0"/>
              </a:p>
            </p:txBody>
          </p:sp>
        </mc:Choice>
        <mc:Fallback xmlns="">
          <p:sp>
            <p:nvSpPr>
              <p:cNvPr id="3" name="2 Subtítulo"/>
              <p:cNvSpPr>
                <a:spLocks noGrp="1" noRot="1" noChangeAspect="1" noMove="1" noResize="1" noEditPoints="1" noAdjustHandles="1" noChangeArrowheads="1" noChangeShapeType="1" noTextEdit="1"/>
              </p:cNvSpPr>
              <p:nvPr>
                <p:ph type="subTitle" idx="1"/>
              </p:nvPr>
            </p:nvSpPr>
            <p:spPr>
              <a:xfrm>
                <a:off x="971600" y="980728"/>
                <a:ext cx="7128792" cy="4464496"/>
              </a:xfrm>
              <a:blipFill rotWithShape="0">
                <a:blip r:embed="rId2"/>
                <a:stretch>
                  <a:fillRect l="-855" r="-855"/>
                </a:stretch>
              </a:blipFill>
            </p:spPr>
            <p:txBody>
              <a:bodyPr/>
              <a:lstStyle/>
              <a:p>
                <a:r>
                  <a:rPr lang="es-MX">
                    <a:noFill/>
                  </a:rPr>
                  <a:t> </a:t>
                </a:r>
              </a:p>
            </p:txBody>
          </p:sp>
        </mc:Fallback>
      </mc:AlternateContent>
    </p:spTree>
    <p:extLst>
      <p:ext uri="{BB962C8B-B14F-4D97-AF65-F5344CB8AC3E}">
        <p14:creationId xmlns:p14="http://schemas.microsoft.com/office/powerpoint/2010/main" val="33491608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55576" y="908720"/>
            <a:ext cx="7704856" cy="5184576"/>
          </a:xfrm>
        </p:spPr>
        <p:txBody>
          <a:bodyPr/>
          <a:lstStyle/>
          <a:p>
            <a:pPr algn="l"/>
            <a:r>
              <a:rPr lang="es-MX" dirty="0" smtClean="0"/>
              <a:t>Cuando se conoce </a:t>
            </a:r>
            <a:r>
              <a:rPr lang="es-MX" b="1" dirty="0" smtClean="0"/>
              <a:t>el tamaño de la población </a:t>
            </a:r>
            <a:r>
              <a:rPr lang="es-MX" dirty="0" smtClean="0"/>
              <a:t>se ocupa la siguiente expresión:</a:t>
            </a:r>
          </a:p>
          <a:p>
            <a:pPr algn="l"/>
            <a:r>
              <a:rPr lang="es-MX" dirty="0" smtClean="0"/>
              <a:t>                 aplicándola:</a:t>
            </a:r>
            <a:endParaRPr lang="es-MX"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636912"/>
            <a:ext cx="5019675"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813" y="2751584"/>
            <a:ext cx="1359024" cy="749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51948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043608" y="1124744"/>
            <a:ext cx="7488832" cy="4824536"/>
          </a:xfrm>
        </p:spPr>
        <p:txBody>
          <a:bodyPr>
            <a:normAutofit/>
          </a:bodyPr>
          <a:lstStyle/>
          <a:p>
            <a:pPr algn="l"/>
            <a:r>
              <a:rPr lang="es-MX" dirty="0" smtClean="0"/>
              <a:t>Fórmula para la estimación del tamaño de la muestra cuando se conoce </a:t>
            </a:r>
            <a:r>
              <a:rPr lang="es-MX" b="1" dirty="0" smtClean="0"/>
              <a:t>la desviación estándar de la población</a:t>
            </a:r>
            <a:r>
              <a:rPr lang="es-MX" dirty="0" smtClean="0"/>
              <a:t>:</a:t>
            </a:r>
          </a:p>
          <a:p>
            <a:pPr algn="l"/>
            <a:r>
              <a:rPr lang="es-MX" dirty="0" smtClean="0"/>
              <a:t>                   </a:t>
            </a:r>
          </a:p>
          <a:p>
            <a:pPr algn="l"/>
            <a:r>
              <a:rPr lang="es-MX" dirty="0"/>
              <a:t>d</a:t>
            </a:r>
            <a:r>
              <a:rPr lang="es-MX" dirty="0" smtClean="0"/>
              <a:t>onde:</a:t>
            </a:r>
          </a:p>
          <a:p>
            <a:pPr algn="l"/>
            <a:r>
              <a:rPr lang="es-MX" dirty="0" smtClean="0"/>
              <a:t>n: tamaño de la muestra</a:t>
            </a:r>
          </a:p>
          <a:p>
            <a:pPr algn="l"/>
            <a:r>
              <a:rPr lang="es-MX" dirty="0" smtClean="0"/>
              <a:t>Z: nivel de confianza</a:t>
            </a:r>
          </a:p>
          <a:p>
            <a:pPr algn="l"/>
            <a:r>
              <a:rPr lang="es-MX" dirty="0" smtClean="0"/>
              <a:t>S: desviación estándar de la población</a:t>
            </a:r>
          </a:p>
          <a:p>
            <a:pPr algn="l"/>
            <a:r>
              <a:rPr lang="el-GR" dirty="0"/>
              <a:t>ε</a:t>
            </a:r>
            <a:r>
              <a:rPr lang="es-MX" dirty="0" smtClean="0"/>
              <a:t>: error</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564904"/>
            <a:ext cx="1752600" cy="109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17141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15616" y="980728"/>
            <a:ext cx="6984776" cy="5040560"/>
          </a:xfrm>
        </p:spPr>
        <p:txBody>
          <a:bodyPr>
            <a:normAutofit/>
          </a:bodyPr>
          <a:lstStyle/>
          <a:p>
            <a:pPr algn="l"/>
            <a:r>
              <a:rPr lang="es-MX" dirty="0" smtClean="0"/>
              <a:t>Fórmula para estimar el tamaño de la muestra cuando se conoce la población:</a:t>
            </a:r>
          </a:p>
          <a:p>
            <a:pPr algn="l"/>
            <a:endParaRPr lang="es-MX" dirty="0" smtClean="0"/>
          </a:p>
          <a:p>
            <a:pPr algn="l"/>
            <a:r>
              <a:rPr lang="es-MX" dirty="0" smtClean="0"/>
              <a:t>donde:</a:t>
            </a:r>
          </a:p>
          <a:p>
            <a:pPr algn="l"/>
            <a:r>
              <a:rPr lang="es-MX" dirty="0" smtClean="0"/>
              <a:t>n: tamaño de la muestra</a:t>
            </a:r>
          </a:p>
          <a:p>
            <a:pPr algn="l"/>
            <a:r>
              <a:rPr lang="es-MX" dirty="0" smtClean="0"/>
              <a:t>S: desviación estándar de la población</a:t>
            </a:r>
          </a:p>
          <a:p>
            <a:pPr algn="l"/>
            <a:r>
              <a:rPr lang="el-GR" dirty="0"/>
              <a:t>ε</a:t>
            </a:r>
            <a:r>
              <a:rPr lang="es-MX" dirty="0" smtClean="0"/>
              <a:t>: error</a:t>
            </a:r>
          </a:p>
          <a:p>
            <a:pPr algn="l"/>
            <a:r>
              <a:rPr lang="es-MX" dirty="0" smtClean="0"/>
              <a:t>Z: nivel de confianza</a:t>
            </a:r>
          </a:p>
          <a:p>
            <a:pPr algn="l"/>
            <a:r>
              <a:rPr lang="es-MX" dirty="0" smtClean="0"/>
              <a:t>N: tamaño de la población</a:t>
            </a:r>
            <a:endParaRPr lang="es-MX"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2262758"/>
            <a:ext cx="1676400"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01916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1112" y="1124744"/>
            <a:ext cx="7772400" cy="720079"/>
          </a:xfrm>
        </p:spPr>
        <p:txBody>
          <a:bodyPr>
            <a:normAutofit fontScale="90000"/>
          </a:bodyPr>
          <a:lstStyle/>
          <a:p>
            <a:r>
              <a:rPr lang="es-MX" dirty="0" smtClean="0"/>
              <a:t/>
            </a:r>
            <a:br>
              <a:rPr lang="es-MX" dirty="0" smtClean="0"/>
            </a:br>
            <a:r>
              <a:rPr lang="es-MX" dirty="0"/>
              <a:t/>
            </a:r>
            <a:br>
              <a:rPr lang="es-MX" dirty="0"/>
            </a:br>
            <a:r>
              <a:rPr lang="es-MX" dirty="0" smtClean="0"/>
              <a:t>Ejercicio</a:t>
            </a:r>
            <a:endParaRPr lang="es-MX" dirty="0"/>
          </a:p>
        </p:txBody>
      </p:sp>
      <p:sp>
        <p:nvSpPr>
          <p:cNvPr id="3" name="2 Subtítulo"/>
          <p:cNvSpPr>
            <a:spLocks noGrp="1"/>
          </p:cNvSpPr>
          <p:nvPr>
            <p:ph type="subTitle" idx="1"/>
          </p:nvPr>
        </p:nvSpPr>
        <p:spPr>
          <a:xfrm>
            <a:off x="751112" y="2204864"/>
            <a:ext cx="7560840" cy="4104456"/>
          </a:xfrm>
        </p:spPr>
        <p:txBody>
          <a:bodyPr>
            <a:normAutofit/>
          </a:bodyPr>
          <a:lstStyle/>
          <a:p>
            <a:pPr algn="l"/>
            <a:r>
              <a:rPr lang="es-MX" dirty="0" smtClean="0"/>
              <a:t>Deseamos </a:t>
            </a:r>
            <a:r>
              <a:rPr lang="es-MX" dirty="0"/>
              <a:t>determinar el tamaño de la muestra y seleccionar cuántos estudiantes por género formarán parte de </a:t>
            </a:r>
            <a:r>
              <a:rPr lang="es-MX" dirty="0" smtClean="0"/>
              <a:t>la misma. Para ello contamos con la siguiente información sobre una Facultad de la Universidad.</a:t>
            </a:r>
          </a:p>
          <a:p>
            <a:pPr algn="l"/>
            <a:r>
              <a:rPr lang="es-MX" dirty="0" smtClean="0"/>
              <a:t>Población estudiantil: 1200 alumnos: 750 mujeres y 450 hombres.</a:t>
            </a:r>
          </a:p>
          <a:p>
            <a:pPr algn="l"/>
            <a:r>
              <a:rPr lang="es-MX" dirty="0" smtClean="0"/>
              <a:t>Error: 5%</a:t>
            </a:r>
          </a:p>
          <a:p>
            <a:pPr algn="l"/>
            <a:r>
              <a:rPr lang="es-MX" dirty="0" smtClean="0"/>
              <a:t>Confiabilidad: 95%</a:t>
            </a:r>
          </a:p>
          <a:p>
            <a:pPr algn="l"/>
            <a:r>
              <a:rPr lang="es-MX" dirty="0" smtClean="0"/>
              <a:t>Variabilidad: 50%</a:t>
            </a:r>
            <a:endParaRPr lang="es-MX" dirty="0"/>
          </a:p>
        </p:txBody>
      </p:sp>
    </p:spTree>
    <p:extLst>
      <p:ext uri="{BB962C8B-B14F-4D97-AF65-F5344CB8AC3E}">
        <p14:creationId xmlns:p14="http://schemas.microsoft.com/office/powerpoint/2010/main" val="5796508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Subtítulo"/>
              <p:cNvSpPr>
                <a:spLocks noGrp="1"/>
              </p:cNvSpPr>
              <p:nvPr>
                <p:ph type="subTitle" idx="1"/>
              </p:nvPr>
            </p:nvSpPr>
            <p:spPr>
              <a:xfrm>
                <a:off x="899592" y="1412776"/>
                <a:ext cx="7200800" cy="4248472"/>
              </a:xfrm>
            </p:spPr>
            <p:txBody>
              <a:bodyPr/>
              <a:lstStyle/>
              <a:p>
                <a:pPr algn="l"/>
                <a:endParaRPr lang="es-MX" dirty="0" smtClean="0"/>
              </a:p>
              <a:p>
                <a:pPr algn="l"/>
                <a:endParaRPr lang="es-MX" dirty="0"/>
              </a:p>
              <a:p>
                <a:pPr algn="l"/>
                <a:r>
                  <a:rPr lang="es-MX" dirty="0" smtClean="0"/>
                  <a:t>Por el tipo de información con el que contamos, el tamaño de la muestra se determina de la manera siguiente:</a:t>
                </a:r>
              </a:p>
              <a:p>
                <a:pPr algn="l"/>
                <a:endParaRPr lang="es-MX" dirty="0" smtClean="0"/>
              </a:p>
              <a:p>
                <a:pPr algn="ctr"/>
                <a14:m>
                  <m:oMath xmlns:m="http://schemas.openxmlformats.org/officeDocument/2006/math">
                    <m:r>
                      <a:rPr lang="es-MX" b="0" i="1" smtClean="0">
                        <a:latin typeface="Cambria Math"/>
                      </a:rPr>
                      <m:t>𝑛</m:t>
                    </m:r>
                    <m:r>
                      <a:rPr lang="es-MX" b="0" i="1" smtClean="0">
                        <a:latin typeface="Cambria Math"/>
                      </a:rPr>
                      <m:t>=</m:t>
                    </m:r>
                    <m:f>
                      <m:fPr>
                        <m:ctrlPr>
                          <a:rPr lang="es-MX" b="0" i="1" smtClean="0">
                            <a:latin typeface="Cambria Math" panose="02040503050406030204" pitchFamily="18" charset="0"/>
                          </a:rPr>
                        </m:ctrlPr>
                      </m:fPr>
                      <m:num>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a:rPr>
                                  <m:t>1.96</m:t>
                                </m:r>
                              </m:e>
                            </m:d>
                          </m:e>
                          <m:sup>
                            <m:r>
                              <a:rPr lang="es-MX" b="0" i="1" smtClean="0">
                                <a:latin typeface="Cambria Math"/>
                              </a:rPr>
                              <m:t>2</m:t>
                            </m:r>
                          </m:sup>
                        </m:sSup>
                        <m:r>
                          <a:rPr lang="es-MX" b="0" i="1" smtClean="0">
                            <a:latin typeface="Cambria Math"/>
                          </a:rPr>
                          <m:t>(0.5)(0.5)(1200)</m:t>
                        </m:r>
                      </m:num>
                      <m:den>
                        <m:d>
                          <m:dPr>
                            <m:ctrlPr>
                              <a:rPr lang="es-MX" b="0" i="1" smtClean="0">
                                <a:latin typeface="Cambria Math" panose="02040503050406030204" pitchFamily="18" charset="0"/>
                              </a:rPr>
                            </m:ctrlPr>
                          </m:dPr>
                          <m:e>
                            <m:r>
                              <a:rPr lang="es-MX" b="0" i="1" smtClean="0">
                                <a:latin typeface="Cambria Math"/>
                              </a:rPr>
                              <m:t>1200</m:t>
                            </m:r>
                          </m:e>
                        </m:d>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a:rPr>
                                  <m:t>0.05</m:t>
                                </m:r>
                              </m:e>
                            </m:d>
                          </m:e>
                          <m:sup>
                            <m:r>
                              <a:rPr lang="es-MX" b="0" i="1" smtClean="0">
                                <a:latin typeface="Cambria Math"/>
                              </a:rPr>
                              <m:t>2</m:t>
                            </m:r>
                          </m:sup>
                        </m:sSup>
                        <m:r>
                          <a:rPr lang="es-MX" b="0" i="1" smtClean="0">
                            <a:latin typeface="Cambria Math"/>
                          </a:rPr>
                          <m:t>+</m:t>
                        </m:r>
                        <m:sSup>
                          <m:sSupPr>
                            <m:ctrlPr>
                              <a:rPr lang="es-MX" b="0" i="1" smtClean="0">
                                <a:latin typeface="Cambria Math" panose="02040503050406030204" pitchFamily="18" charset="0"/>
                              </a:rPr>
                            </m:ctrlPr>
                          </m:sSupPr>
                          <m:e>
                            <m:d>
                              <m:dPr>
                                <m:ctrlPr>
                                  <a:rPr lang="es-MX" b="0" i="1" smtClean="0">
                                    <a:latin typeface="Cambria Math" panose="02040503050406030204" pitchFamily="18" charset="0"/>
                                  </a:rPr>
                                </m:ctrlPr>
                              </m:dPr>
                              <m:e>
                                <m:r>
                                  <a:rPr lang="es-MX" b="0" i="1" smtClean="0">
                                    <a:latin typeface="Cambria Math"/>
                                  </a:rPr>
                                  <m:t>1.96</m:t>
                                </m:r>
                              </m:e>
                            </m:d>
                          </m:e>
                          <m:sup>
                            <m:r>
                              <a:rPr lang="es-MX" b="0" i="1" smtClean="0">
                                <a:latin typeface="Cambria Math"/>
                              </a:rPr>
                              <m:t>2</m:t>
                            </m:r>
                          </m:sup>
                        </m:sSup>
                        <m:r>
                          <a:rPr lang="es-MX" b="0" i="1" smtClean="0">
                            <a:latin typeface="Cambria Math"/>
                          </a:rPr>
                          <m:t>(0.5)(0.5)</m:t>
                        </m:r>
                      </m:den>
                    </m:f>
                  </m:oMath>
                </a14:m>
                <a:r>
                  <a:rPr lang="es-MX" dirty="0" smtClean="0"/>
                  <a:t> = 291</a:t>
                </a:r>
              </a:p>
              <a:p>
                <a:pPr algn="l"/>
                <a:endParaRPr lang="es-MX" dirty="0"/>
              </a:p>
            </p:txBody>
          </p:sp>
        </mc:Choice>
        <mc:Fallback xmlns="">
          <p:sp>
            <p:nvSpPr>
              <p:cNvPr id="3" name="2 Subtítulo"/>
              <p:cNvSpPr>
                <a:spLocks noGrp="1" noRot="1" noChangeAspect="1" noMove="1" noResize="1" noEditPoints="1" noAdjustHandles="1" noChangeArrowheads="1" noChangeShapeType="1" noTextEdit="1"/>
              </p:cNvSpPr>
              <p:nvPr>
                <p:ph type="subTitle" idx="1"/>
              </p:nvPr>
            </p:nvSpPr>
            <p:spPr>
              <a:xfrm>
                <a:off x="899592" y="1412776"/>
                <a:ext cx="7200800" cy="4248472"/>
              </a:xfrm>
              <a:blipFill rotWithShape="0">
                <a:blip r:embed="rId2"/>
                <a:stretch>
                  <a:fillRect l="-931" r="-1439"/>
                </a:stretch>
              </a:blipFill>
            </p:spPr>
            <p:txBody>
              <a:bodyPr/>
              <a:lstStyle/>
              <a:p>
                <a:r>
                  <a:rPr lang="es-MX">
                    <a:noFill/>
                  </a:rPr>
                  <a:t> </a:t>
                </a:r>
              </a:p>
            </p:txBody>
          </p:sp>
        </mc:Fallback>
      </mc:AlternateContent>
    </p:spTree>
    <p:extLst>
      <p:ext uri="{BB962C8B-B14F-4D97-AF65-F5344CB8AC3E}">
        <p14:creationId xmlns:p14="http://schemas.microsoft.com/office/powerpoint/2010/main" val="7411414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1916832"/>
            <a:ext cx="7992888" cy="4586064"/>
          </a:xfrm>
        </p:spPr>
        <p:txBody>
          <a:bodyPr>
            <a:normAutofit/>
          </a:bodyPr>
          <a:lstStyle/>
          <a:p>
            <a:pPr algn="l"/>
            <a:r>
              <a:rPr lang="es-MX" dirty="0"/>
              <a:t>Para saber cuantos individuos elegiremos para la muestra de cada estrato dividimos c/grupo entre la población total </a:t>
            </a:r>
            <a:r>
              <a:rPr lang="es-MX" dirty="0" smtClean="0"/>
              <a:t>750/1200=0.625 </a:t>
            </a:r>
            <a:r>
              <a:rPr lang="es-MX" dirty="0"/>
              <a:t>y  </a:t>
            </a:r>
            <a:r>
              <a:rPr lang="es-MX" dirty="0" smtClean="0"/>
              <a:t>450/1200 =0.375 </a:t>
            </a:r>
            <a:r>
              <a:rPr lang="es-MX" dirty="0"/>
              <a:t>, ambos los multiplicamos por la muestra </a:t>
            </a:r>
            <a:r>
              <a:rPr lang="es-MX" dirty="0" smtClean="0"/>
              <a:t>(0.625)(291)=181.9 </a:t>
            </a:r>
            <a:r>
              <a:rPr lang="es-MX" dirty="0"/>
              <a:t>→ = </a:t>
            </a:r>
            <a:r>
              <a:rPr lang="es-MX" dirty="0" smtClean="0"/>
              <a:t>182.</a:t>
            </a:r>
            <a:endParaRPr lang="es-MX" dirty="0"/>
          </a:p>
          <a:p>
            <a:pPr algn="ctr"/>
            <a:r>
              <a:rPr lang="es-MX" dirty="0"/>
              <a:t>	</a:t>
            </a:r>
            <a:r>
              <a:rPr lang="es-MX" dirty="0" smtClean="0"/>
              <a:t>(0.375) (291) </a:t>
            </a:r>
            <a:r>
              <a:rPr lang="es-MX" dirty="0"/>
              <a:t>= </a:t>
            </a:r>
            <a:r>
              <a:rPr lang="es-MX" dirty="0" smtClean="0"/>
              <a:t>109</a:t>
            </a:r>
            <a:endParaRPr lang="es-MX" dirty="0"/>
          </a:p>
          <a:p>
            <a:pPr algn="ctr"/>
            <a:r>
              <a:rPr lang="es-MX" dirty="0"/>
              <a:t>	</a:t>
            </a:r>
            <a:r>
              <a:rPr lang="es-MX" dirty="0" smtClean="0"/>
              <a:t>182 </a:t>
            </a:r>
            <a:r>
              <a:rPr lang="es-MX" dirty="0"/>
              <a:t>+ </a:t>
            </a:r>
            <a:r>
              <a:rPr lang="es-MX" dirty="0" smtClean="0"/>
              <a:t>109 </a:t>
            </a:r>
            <a:r>
              <a:rPr lang="es-MX" dirty="0"/>
              <a:t>= </a:t>
            </a:r>
            <a:r>
              <a:rPr lang="es-MX" dirty="0" smtClean="0"/>
              <a:t>291 </a:t>
            </a:r>
            <a:endParaRPr lang="es-MX" dirty="0"/>
          </a:p>
        </p:txBody>
      </p:sp>
    </p:spTree>
    <p:extLst>
      <p:ext uri="{BB962C8B-B14F-4D97-AF65-F5344CB8AC3E}">
        <p14:creationId xmlns:p14="http://schemas.microsoft.com/office/powerpoint/2010/main" val="111076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6" y="1556792"/>
            <a:ext cx="7772400" cy="720080"/>
          </a:xfrm>
        </p:spPr>
        <p:txBody>
          <a:bodyPr>
            <a:normAutofit fontScale="90000"/>
          </a:bodyPr>
          <a:lstStyle/>
          <a:p>
            <a:r>
              <a:rPr lang="es-MX" dirty="0" smtClean="0"/>
              <a:t/>
            </a:r>
            <a:br>
              <a:rPr lang="es-MX" dirty="0" smtClean="0"/>
            </a:br>
            <a:r>
              <a:rPr lang="es-MX" dirty="0" smtClean="0"/>
              <a:t>Muestra Estratificada</a:t>
            </a:r>
            <a:endParaRPr lang="es-MX" dirty="0"/>
          </a:p>
        </p:txBody>
      </p:sp>
      <p:sp>
        <p:nvSpPr>
          <p:cNvPr id="3" name="2 Subtítulo"/>
          <p:cNvSpPr>
            <a:spLocks noGrp="1"/>
          </p:cNvSpPr>
          <p:nvPr>
            <p:ph type="subTitle" idx="1"/>
          </p:nvPr>
        </p:nvSpPr>
        <p:spPr>
          <a:xfrm>
            <a:off x="971600" y="980728"/>
            <a:ext cx="7200800" cy="5184576"/>
          </a:xfrm>
        </p:spPr>
        <p:txBody>
          <a:bodyPr/>
          <a:lstStyle/>
          <a:p>
            <a:endParaRPr lang="es-MX" dirty="0" smtClean="0"/>
          </a:p>
          <a:p>
            <a:endParaRPr lang="es-MX" dirty="0"/>
          </a:p>
          <a:p>
            <a:endParaRPr lang="es-MX" dirty="0" smtClean="0"/>
          </a:p>
          <a:p>
            <a:endParaRPr lang="es-MX" dirty="0"/>
          </a:p>
          <a:p>
            <a:endParaRPr lang="es-MX" dirty="0" smtClean="0"/>
          </a:p>
          <a:p>
            <a:pPr algn="l"/>
            <a:endParaRPr lang="es-MX" dirty="0" smtClean="0"/>
          </a:p>
          <a:p>
            <a:pPr algn="l"/>
            <a:endParaRPr lang="es-MX" dirty="0" smtClean="0"/>
          </a:p>
          <a:p>
            <a:pPr algn="l"/>
            <a:endParaRPr lang="es-MX" dirty="0"/>
          </a:p>
          <a:p>
            <a:pPr algn="l"/>
            <a:endParaRPr lang="es-MX" dirty="0" smtClean="0"/>
          </a:p>
          <a:p>
            <a:pPr algn="l"/>
            <a:r>
              <a:rPr lang="es-MX" dirty="0" smtClean="0"/>
              <a:t>En </a:t>
            </a:r>
            <a:r>
              <a:rPr lang="es-MX" dirty="0"/>
              <a:t>esta técnica es imprescindible saber quienes y cuantos son los sujetos.</a:t>
            </a:r>
          </a:p>
          <a:p>
            <a:pPr algn="l"/>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716583"/>
              </p:ext>
            </p:extLst>
          </p:nvPr>
        </p:nvGraphicFramePr>
        <p:xfrm>
          <a:off x="1497594" y="2485008"/>
          <a:ext cx="6144345" cy="2176016"/>
        </p:xfrm>
        <a:graphic>
          <a:graphicData uri="http://schemas.openxmlformats.org/drawingml/2006/table">
            <a:tbl>
              <a:tblPr firstRow="1" bandRow="1">
                <a:tableStyleId>{5C22544A-7EE6-4342-B048-85BDC9FD1C3A}</a:tableStyleId>
              </a:tblPr>
              <a:tblGrid>
                <a:gridCol w="2048115"/>
                <a:gridCol w="2048115"/>
                <a:gridCol w="2048115"/>
              </a:tblGrid>
              <a:tr h="544004">
                <a:tc>
                  <a:txBody>
                    <a:bodyPr/>
                    <a:lstStyle/>
                    <a:p>
                      <a:r>
                        <a:rPr lang="es-MX" dirty="0" smtClean="0"/>
                        <a:t>Población</a:t>
                      </a:r>
                      <a:endParaRPr lang="es-MX" dirty="0"/>
                    </a:p>
                  </a:txBody>
                  <a:tcPr/>
                </a:tc>
                <a:tc>
                  <a:txBody>
                    <a:bodyPr/>
                    <a:lstStyle/>
                    <a:p>
                      <a:r>
                        <a:rPr lang="es-MX" dirty="0" smtClean="0"/>
                        <a:t>Tamaño estrato</a:t>
                      </a:r>
                      <a:endParaRPr lang="es-MX" dirty="0"/>
                    </a:p>
                  </a:txBody>
                  <a:tcPr/>
                </a:tc>
                <a:tc>
                  <a:txBody>
                    <a:bodyPr/>
                    <a:lstStyle/>
                    <a:p>
                      <a:r>
                        <a:rPr lang="es-MX" dirty="0" smtClean="0"/>
                        <a:t>Tamaño muestra</a:t>
                      </a:r>
                      <a:endParaRPr lang="es-MX" dirty="0"/>
                    </a:p>
                  </a:txBody>
                  <a:tcPr/>
                </a:tc>
              </a:tr>
              <a:tr h="544004">
                <a:tc>
                  <a:txBody>
                    <a:bodyPr/>
                    <a:lstStyle/>
                    <a:p>
                      <a:r>
                        <a:rPr lang="es-MX" dirty="0" smtClean="0"/>
                        <a:t>Alumnas</a:t>
                      </a:r>
                      <a:endParaRPr lang="es-MX" dirty="0"/>
                    </a:p>
                  </a:txBody>
                  <a:tcPr/>
                </a:tc>
                <a:tc>
                  <a:txBody>
                    <a:bodyPr/>
                    <a:lstStyle/>
                    <a:p>
                      <a:r>
                        <a:rPr lang="es-MX" dirty="0" smtClean="0"/>
                        <a:t>750</a:t>
                      </a:r>
                      <a:endParaRPr lang="es-MX" dirty="0"/>
                    </a:p>
                  </a:txBody>
                  <a:tcPr/>
                </a:tc>
                <a:tc>
                  <a:txBody>
                    <a:bodyPr/>
                    <a:lstStyle/>
                    <a:p>
                      <a:r>
                        <a:rPr lang="es-MX" dirty="0" smtClean="0"/>
                        <a:t>182</a:t>
                      </a:r>
                      <a:endParaRPr lang="es-MX" dirty="0"/>
                    </a:p>
                  </a:txBody>
                  <a:tcPr/>
                </a:tc>
              </a:tr>
              <a:tr h="544004">
                <a:tc>
                  <a:txBody>
                    <a:bodyPr/>
                    <a:lstStyle/>
                    <a:p>
                      <a:r>
                        <a:rPr lang="es-MX" dirty="0" smtClean="0"/>
                        <a:t>Alumnos</a:t>
                      </a:r>
                      <a:endParaRPr lang="es-MX" dirty="0"/>
                    </a:p>
                  </a:txBody>
                  <a:tcPr/>
                </a:tc>
                <a:tc>
                  <a:txBody>
                    <a:bodyPr/>
                    <a:lstStyle/>
                    <a:p>
                      <a:r>
                        <a:rPr lang="es-MX" dirty="0" smtClean="0"/>
                        <a:t>450</a:t>
                      </a:r>
                      <a:endParaRPr lang="es-MX" dirty="0"/>
                    </a:p>
                  </a:txBody>
                  <a:tcPr/>
                </a:tc>
                <a:tc>
                  <a:txBody>
                    <a:bodyPr/>
                    <a:lstStyle/>
                    <a:p>
                      <a:r>
                        <a:rPr lang="es-MX" dirty="0" smtClean="0"/>
                        <a:t>109</a:t>
                      </a:r>
                      <a:endParaRPr lang="es-MX" dirty="0"/>
                    </a:p>
                  </a:txBody>
                  <a:tcPr/>
                </a:tc>
              </a:tr>
              <a:tr h="544004">
                <a:tc>
                  <a:txBody>
                    <a:bodyPr/>
                    <a:lstStyle/>
                    <a:p>
                      <a:r>
                        <a:rPr lang="es-MX" dirty="0" smtClean="0"/>
                        <a:t>Total</a:t>
                      </a:r>
                      <a:endParaRPr lang="es-MX" dirty="0"/>
                    </a:p>
                  </a:txBody>
                  <a:tcPr/>
                </a:tc>
                <a:tc>
                  <a:txBody>
                    <a:bodyPr/>
                    <a:lstStyle/>
                    <a:p>
                      <a:r>
                        <a:rPr lang="es-MX" dirty="0" smtClean="0"/>
                        <a:t>1200</a:t>
                      </a:r>
                      <a:endParaRPr lang="es-MX" dirty="0"/>
                    </a:p>
                  </a:txBody>
                  <a:tcPr/>
                </a:tc>
                <a:tc>
                  <a:txBody>
                    <a:bodyPr/>
                    <a:lstStyle/>
                    <a:p>
                      <a:r>
                        <a:rPr lang="es-MX" dirty="0" smtClean="0"/>
                        <a:t>291</a:t>
                      </a:r>
                      <a:endParaRPr lang="es-MX" dirty="0"/>
                    </a:p>
                  </a:txBody>
                  <a:tcPr/>
                </a:tc>
              </a:tr>
            </a:tbl>
          </a:graphicData>
        </a:graphic>
      </p:graphicFrame>
    </p:spTree>
    <p:extLst>
      <p:ext uri="{BB962C8B-B14F-4D97-AF65-F5344CB8AC3E}">
        <p14:creationId xmlns:p14="http://schemas.microsoft.com/office/powerpoint/2010/main" val="7103227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86952" y="1226818"/>
            <a:ext cx="7772400" cy="576063"/>
          </a:xfrm>
        </p:spPr>
        <p:txBody>
          <a:bodyPr>
            <a:noAutofit/>
          </a:bodyPr>
          <a:lstStyle/>
          <a:p>
            <a:r>
              <a:rPr lang="es-MX" sz="5400" dirty="0" smtClean="0"/>
              <a:t>Muestreo no Probabilístico</a:t>
            </a:r>
            <a:endParaRPr lang="es-MX" sz="5400" dirty="0"/>
          </a:p>
        </p:txBody>
      </p:sp>
      <p:sp>
        <p:nvSpPr>
          <p:cNvPr id="3" name="2 Subtítulo"/>
          <p:cNvSpPr>
            <a:spLocks noGrp="1"/>
          </p:cNvSpPr>
          <p:nvPr>
            <p:ph type="subTitle" idx="1"/>
          </p:nvPr>
        </p:nvSpPr>
        <p:spPr>
          <a:xfrm>
            <a:off x="260684" y="1973711"/>
            <a:ext cx="8424936" cy="4896544"/>
          </a:xfrm>
        </p:spPr>
        <p:txBody>
          <a:bodyPr>
            <a:normAutofit/>
          </a:bodyPr>
          <a:lstStyle/>
          <a:p>
            <a:pPr algn="l"/>
            <a:r>
              <a:rPr lang="es-MX" dirty="0" smtClean="0"/>
              <a:t>                                                                     </a:t>
            </a:r>
            <a:r>
              <a:rPr lang="es-MX" b="1" dirty="0" smtClean="0"/>
              <a:t>Por cuotas</a:t>
            </a:r>
          </a:p>
          <a:p>
            <a:pPr algn="l"/>
            <a:endParaRPr lang="es-MX" dirty="0" smtClean="0"/>
          </a:p>
          <a:p>
            <a:pPr algn="l"/>
            <a:r>
              <a:rPr lang="es-MX" dirty="0"/>
              <a:t> </a:t>
            </a:r>
            <a:r>
              <a:rPr lang="es-MX" dirty="0" smtClean="0"/>
              <a:t>                                                                   </a:t>
            </a:r>
            <a:r>
              <a:rPr lang="es-MX" b="1" dirty="0" smtClean="0"/>
              <a:t>Por accidente</a:t>
            </a:r>
          </a:p>
          <a:p>
            <a:pPr algn="l"/>
            <a:endParaRPr lang="es-MX" dirty="0" smtClean="0"/>
          </a:p>
          <a:p>
            <a:pPr algn="l"/>
            <a:endParaRPr lang="es-MX" dirty="0" smtClean="0"/>
          </a:p>
          <a:p>
            <a:pPr algn="l"/>
            <a:r>
              <a:rPr lang="es-MX" dirty="0" smtClean="0"/>
              <a:t>No </a:t>
            </a:r>
            <a:r>
              <a:rPr lang="es-MX" dirty="0"/>
              <a:t>permite generalizar a la población.</a:t>
            </a:r>
          </a:p>
          <a:p>
            <a:pPr algn="l"/>
            <a:r>
              <a:rPr lang="es-MX" b="1" dirty="0" smtClean="0"/>
              <a:t>Muestreo </a:t>
            </a:r>
            <a:r>
              <a:rPr lang="es-MX" b="1" dirty="0"/>
              <a:t>Por Cuotas</a:t>
            </a:r>
            <a:r>
              <a:rPr lang="es-MX" dirty="0"/>
              <a:t>: Se determina una cantidad (cuota) de individuos de una población para que sean miembros de la muestra. El criterio para determinarlo es arbitrario.</a:t>
            </a:r>
          </a:p>
          <a:p>
            <a:pPr algn="l"/>
            <a:r>
              <a:rPr lang="es-MX" b="1" dirty="0"/>
              <a:t>Muestreo por Accidente</a:t>
            </a:r>
            <a:r>
              <a:rPr lang="es-MX" dirty="0"/>
              <a:t>: Se determina de forma arbitraria.</a:t>
            </a:r>
          </a:p>
          <a:p>
            <a:pPr algn="l"/>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040" y="1973711"/>
            <a:ext cx="311467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Flecha derecha"/>
          <p:cNvSpPr/>
          <p:nvPr/>
        </p:nvSpPr>
        <p:spPr>
          <a:xfrm>
            <a:off x="3942257" y="2133438"/>
            <a:ext cx="1061789"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Flecha derecha"/>
          <p:cNvSpPr/>
          <p:nvPr/>
        </p:nvSpPr>
        <p:spPr>
          <a:xfrm>
            <a:off x="3966697" y="2881375"/>
            <a:ext cx="1061789"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3056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971600" y="1988840"/>
            <a:ext cx="7344816" cy="3600400"/>
          </a:xfrm>
        </p:spPr>
        <p:txBody>
          <a:bodyPr>
            <a:normAutofit/>
          </a:bodyPr>
          <a:lstStyle/>
          <a:p>
            <a:pPr algn="ctr"/>
            <a:r>
              <a:rPr lang="es-MX" sz="3200" b="1" dirty="0" smtClean="0"/>
              <a:t>MODULO I:</a:t>
            </a:r>
          </a:p>
          <a:p>
            <a:pPr algn="ctr"/>
            <a:endParaRPr lang="es-MX" sz="3200" b="1" dirty="0" smtClean="0"/>
          </a:p>
          <a:p>
            <a:pPr algn="ctr"/>
            <a:r>
              <a:rPr lang="es-MX" sz="3200" b="1" dirty="0" smtClean="0"/>
              <a:t>NIVEL CONCEPTUAL Y TEÓRICO DE LA ESTADÍSTICA DESCRIPTIVA E INFERENCIAL</a:t>
            </a:r>
            <a:endParaRPr lang="es-MX" sz="3200" b="1" dirty="0"/>
          </a:p>
        </p:txBody>
      </p:sp>
    </p:spTree>
    <p:extLst>
      <p:ext uri="{BB962C8B-B14F-4D97-AF65-F5344CB8AC3E}">
        <p14:creationId xmlns:p14="http://schemas.microsoft.com/office/powerpoint/2010/main" val="13366134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332657"/>
            <a:ext cx="7772400" cy="792088"/>
          </a:xfrm>
        </p:spPr>
        <p:txBody>
          <a:bodyPr>
            <a:normAutofit fontScale="90000"/>
          </a:bodyPr>
          <a:lstStyle/>
          <a:p>
            <a:r>
              <a:rPr lang="es-MX" dirty="0" smtClean="0"/>
              <a:t>Bibliografía:</a:t>
            </a:r>
            <a:endParaRPr lang="es-MX" dirty="0"/>
          </a:p>
        </p:txBody>
      </p:sp>
      <p:sp>
        <p:nvSpPr>
          <p:cNvPr id="3" name="2 Subtítulo"/>
          <p:cNvSpPr>
            <a:spLocks noGrp="1"/>
          </p:cNvSpPr>
          <p:nvPr>
            <p:ph type="subTitle" idx="1"/>
          </p:nvPr>
        </p:nvSpPr>
        <p:spPr>
          <a:xfrm>
            <a:off x="971600" y="1268760"/>
            <a:ext cx="7200800" cy="4968552"/>
          </a:xfrm>
        </p:spPr>
        <p:txBody>
          <a:bodyPr>
            <a:normAutofit lnSpcReduction="10000"/>
          </a:bodyPr>
          <a:lstStyle/>
          <a:p>
            <a:pPr algn="l"/>
            <a:r>
              <a:rPr lang="es-MX" dirty="0" smtClean="0"/>
              <a:t>1. Anderson, D., </a:t>
            </a:r>
            <a:r>
              <a:rPr lang="es-MX" dirty="0" err="1" smtClean="0"/>
              <a:t>Sweeney</a:t>
            </a:r>
            <a:r>
              <a:rPr lang="es-MX" dirty="0" smtClean="0"/>
              <a:t>, D. y Williams, T. (1999) Estadística para Administración y Economía. Séptima Edición. International Thompson Editores. México</a:t>
            </a:r>
          </a:p>
          <a:p>
            <a:pPr algn="l"/>
            <a:r>
              <a:rPr lang="es-MX" dirty="0"/>
              <a:t>2</a:t>
            </a:r>
            <a:r>
              <a:rPr lang="es-MX" dirty="0" smtClean="0"/>
              <a:t>. </a:t>
            </a:r>
            <a:r>
              <a:rPr lang="es-MX" dirty="0" err="1" smtClean="0"/>
              <a:t>Kohler</a:t>
            </a:r>
            <a:r>
              <a:rPr lang="es-MX" dirty="0" smtClean="0"/>
              <a:t>, H. </a:t>
            </a:r>
            <a:r>
              <a:rPr lang="es-MX" dirty="0"/>
              <a:t>(</a:t>
            </a:r>
            <a:r>
              <a:rPr lang="es-MX" dirty="0" smtClean="0"/>
              <a:t>1999). Estadística para Negocios y </a:t>
            </a:r>
            <a:r>
              <a:rPr lang="es-MX" dirty="0"/>
              <a:t>Economía. Segunda Reimpresión. </a:t>
            </a:r>
            <a:r>
              <a:rPr lang="es-MX" dirty="0" smtClean="0"/>
              <a:t>Compañía Editorial Continental, S. A. de C. V. México. </a:t>
            </a:r>
          </a:p>
          <a:p>
            <a:pPr algn="l"/>
            <a:r>
              <a:rPr lang="es-MX" dirty="0"/>
              <a:t>3</a:t>
            </a:r>
            <a:r>
              <a:rPr lang="es-MX" dirty="0" smtClean="0"/>
              <a:t>. </a:t>
            </a:r>
            <a:r>
              <a:rPr lang="es-MX" dirty="0" err="1"/>
              <a:t>Mendenhall</a:t>
            </a:r>
            <a:r>
              <a:rPr lang="es-MX" dirty="0"/>
              <a:t>, W., </a:t>
            </a:r>
            <a:r>
              <a:rPr lang="es-MX" dirty="0" err="1"/>
              <a:t>Wackerly</a:t>
            </a:r>
            <a:r>
              <a:rPr lang="es-MX" dirty="0"/>
              <a:t> D. y </a:t>
            </a:r>
            <a:r>
              <a:rPr lang="es-MX" dirty="0" err="1"/>
              <a:t>Scheaffer</a:t>
            </a:r>
            <a:r>
              <a:rPr lang="es-MX" dirty="0"/>
              <a:t>, R. (1994). Estadística Matemática con Aplicaciones. Segunda Edición. Grupo Editorial Iberoamérica. México.</a:t>
            </a:r>
          </a:p>
          <a:p>
            <a:pPr algn="l"/>
            <a:r>
              <a:rPr lang="es-MX" dirty="0"/>
              <a:t>4</a:t>
            </a:r>
            <a:r>
              <a:rPr lang="es-MX" dirty="0" smtClean="0"/>
              <a:t>. </a:t>
            </a:r>
            <a:r>
              <a:rPr lang="es-MX" dirty="0" err="1" smtClean="0"/>
              <a:t>Newbold</a:t>
            </a:r>
            <a:r>
              <a:rPr lang="es-MX" dirty="0" smtClean="0"/>
              <a:t>, P., </a:t>
            </a:r>
            <a:r>
              <a:rPr lang="es-MX" dirty="0" err="1" smtClean="0"/>
              <a:t>Carlson</a:t>
            </a:r>
            <a:r>
              <a:rPr lang="es-MX" dirty="0" smtClean="0"/>
              <a:t>, W. y </a:t>
            </a:r>
            <a:r>
              <a:rPr lang="es-MX" dirty="0" err="1" smtClean="0"/>
              <a:t>Thorne</a:t>
            </a:r>
            <a:r>
              <a:rPr lang="es-MX" dirty="0" smtClean="0"/>
              <a:t>, B. (2008). Estadística para Administración y Economía. Sexta Edición. Pearson/Prentice Hall </a:t>
            </a:r>
            <a:r>
              <a:rPr lang="es-MX" dirty="0"/>
              <a:t>México.</a:t>
            </a:r>
          </a:p>
          <a:p>
            <a:pPr algn="l"/>
            <a:r>
              <a:rPr lang="es-MX" dirty="0"/>
              <a:t> </a:t>
            </a:r>
          </a:p>
        </p:txBody>
      </p:sp>
    </p:spTree>
    <p:extLst>
      <p:ext uri="{BB962C8B-B14F-4D97-AF65-F5344CB8AC3E}">
        <p14:creationId xmlns:p14="http://schemas.microsoft.com/office/powerpoint/2010/main" val="410171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43608" y="908720"/>
            <a:ext cx="7772400" cy="936105"/>
          </a:xfrm>
        </p:spPr>
        <p:txBody>
          <a:bodyPr>
            <a:normAutofit fontScale="90000"/>
          </a:bodyPr>
          <a:lstStyle/>
          <a:p>
            <a:r>
              <a:rPr lang="es-MX" dirty="0" smtClean="0"/>
              <a:t>INDICE</a:t>
            </a:r>
            <a:endParaRPr lang="es-MX" dirty="0"/>
          </a:p>
        </p:txBody>
      </p:sp>
      <p:sp>
        <p:nvSpPr>
          <p:cNvPr id="3" name="2 Subtítulo"/>
          <p:cNvSpPr>
            <a:spLocks noGrp="1"/>
          </p:cNvSpPr>
          <p:nvPr>
            <p:ph type="subTitle" idx="1"/>
          </p:nvPr>
        </p:nvSpPr>
        <p:spPr>
          <a:xfrm>
            <a:off x="1043608" y="2204864"/>
            <a:ext cx="6984776" cy="3456384"/>
          </a:xfrm>
        </p:spPr>
        <p:txBody>
          <a:bodyPr>
            <a:normAutofit/>
          </a:bodyPr>
          <a:lstStyle/>
          <a:p>
            <a:pPr algn="l"/>
            <a:r>
              <a:rPr lang="es-MX" b="1" dirty="0" smtClean="0">
                <a:solidFill>
                  <a:schemeClr val="bg2">
                    <a:lumMod val="50000"/>
                  </a:schemeClr>
                </a:solidFill>
              </a:rPr>
              <a:t>1. Objetivo del Módulo.</a:t>
            </a:r>
          </a:p>
          <a:p>
            <a:pPr algn="l"/>
            <a:r>
              <a:rPr lang="es-MX" b="1" dirty="0" smtClean="0">
                <a:solidFill>
                  <a:schemeClr val="bg2">
                    <a:lumMod val="50000"/>
                  </a:schemeClr>
                </a:solidFill>
              </a:rPr>
              <a:t>2. Introducción. </a:t>
            </a:r>
            <a:endParaRPr lang="es-MX" b="1" dirty="0">
              <a:solidFill>
                <a:schemeClr val="bg2">
                  <a:lumMod val="50000"/>
                </a:schemeClr>
              </a:solidFill>
            </a:endParaRPr>
          </a:p>
          <a:p>
            <a:pPr algn="l"/>
            <a:r>
              <a:rPr lang="es-MX" b="1" dirty="0" smtClean="0">
                <a:solidFill>
                  <a:schemeClr val="bg2">
                    <a:lumMod val="50000"/>
                  </a:schemeClr>
                </a:solidFill>
              </a:rPr>
              <a:t>3. Importancia </a:t>
            </a:r>
            <a:r>
              <a:rPr lang="es-MX" b="1" dirty="0">
                <a:solidFill>
                  <a:schemeClr val="bg2">
                    <a:lumMod val="50000"/>
                  </a:schemeClr>
                </a:solidFill>
              </a:rPr>
              <a:t>de la estadística en el ámbito profesional.</a:t>
            </a:r>
          </a:p>
          <a:p>
            <a:pPr algn="l"/>
            <a:r>
              <a:rPr lang="es-MX" b="1" dirty="0" smtClean="0">
                <a:solidFill>
                  <a:schemeClr val="bg2">
                    <a:lumMod val="50000"/>
                  </a:schemeClr>
                </a:solidFill>
              </a:rPr>
              <a:t>4. El </a:t>
            </a:r>
            <a:r>
              <a:rPr lang="es-MX" b="1" dirty="0">
                <a:solidFill>
                  <a:schemeClr val="bg2">
                    <a:lumMod val="50000"/>
                  </a:schemeClr>
                </a:solidFill>
              </a:rPr>
              <a:t>método estadístico.</a:t>
            </a:r>
          </a:p>
          <a:p>
            <a:pPr algn="l"/>
            <a:r>
              <a:rPr lang="es-MX" b="1" dirty="0" smtClean="0">
                <a:solidFill>
                  <a:schemeClr val="bg2">
                    <a:lumMod val="50000"/>
                  </a:schemeClr>
                </a:solidFill>
              </a:rPr>
              <a:t>5. Ramas </a:t>
            </a:r>
            <a:r>
              <a:rPr lang="es-MX" b="1" dirty="0">
                <a:solidFill>
                  <a:schemeClr val="bg2">
                    <a:lumMod val="50000"/>
                  </a:schemeClr>
                </a:solidFill>
              </a:rPr>
              <a:t>de la estadística.</a:t>
            </a:r>
          </a:p>
          <a:p>
            <a:pPr algn="l"/>
            <a:r>
              <a:rPr lang="es-MX" b="1" dirty="0" smtClean="0">
                <a:solidFill>
                  <a:schemeClr val="bg2">
                    <a:lumMod val="50000"/>
                  </a:schemeClr>
                </a:solidFill>
              </a:rPr>
              <a:t>6. Concepto </a:t>
            </a:r>
            <a:r>
              <a:rPr lang="es-MX" b="1" dirty="0">
                <a:solidFill>
                  <a:schemeClr val="bg2">
                    <a:lumMod val="50000"/>
                  </a:schemeClr>
                </a:solidFill>
              </a:rPr>
              <a:t>de muestreo.</a:t>
            </a:r>
          </a:p>
        </p:txBody>
      </p:sp>
    </p:spTree>
    <p:extLst>
      <p:ext uri="{BB962C8B-B14F-4D97-AF65-F5344CB8AC3E}">
        <p14:creationId xmlns:p14="http://schemas.microsoft.com/office/powerpoint/2010/main" val="3882070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55776" y="1283620"/>
            <a:ext cx="7772400" cy="1052736"/>
          </a:xfrm>
        </p:spPr>
        <p:txBody>
          <a:bodyPr>
            <a:normAutofit fontScale="90000"/>
          </a:bodyPr>
          <a:lstStyle/>
          <a:p>
            <a:r>
              <a:rPr lang="es-MX" dirty="0" smtClean="0"/>
              <a:t>Objetivo del módulo</a:t>
            </a:r>
            <a:endParaRPr lang="es-MX" dirty="0"/>
          </a:p>
        </p:txBody>
      </p:sp>
      <p:sp>
        <p:nvSpPr>
          <p:cNvPr id="3" name="2 Subtítulo"/>
          <p:cNvSpPr>
            <a:spLocks noGrp="1"/>
          </p:cNvSpPr>
          <p:nvPr>
            <p:ph type="subTitle" idx="1"/>
          </p:nvPr>
        </p:nvSpPr>
        <p:spPr>
          <a:xfrm>
            <a:off x="1403648" y="3140968"/>
            <a:ext cx="6739068" cy="2088232"/>
          </a:xfrm>
        </p:spPr>
        <p:txBody>
          <a:bodyPr/>
          <a:lstStyle/>
          <a:p>
            <a:pPr algn="just"/>
            <a:r>
              <a:rPr lang="es-MX" b="1" dirty="0" smtClean="0"/>
              <a:t>Proporcionar los elementos teóricos y metodológicos necesarios para que el alumno distinga entre estadística descriptiva e inferencial y, la utilidad que cada una de las ramas aportan </a:t>
            </a:r>
            <a:r>
              <a:rPr lang="es-MX" b="1" dirty="0"/>
              <a:t>a</a:t>
            </a:r>
            <a:r>
              <a:rPr lang="es-MX" b="1" dirty="0" smtClean="0"/>
              <a:t>l trabajo profesional.</a:t>
            </a:r>
            <a:endParaRPr lang="es-MX" b="1" dirty="0"/>
          </a:p>
        </p:txBody>
      </p:sp>
      <p:pic>
        <p:nvPicPr>
          <p:cNvPr id="1026" name="Picture 2" descr="C:\Program Files (x86)\Microsoft Office\MEDIA\CAGCAT10\j029384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526369"/>
            <a:ext cx="1738274" cy="182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80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92696"/>
            <a:ext cx="7772400" cy="720080"/>
          </a:xfrm>
        </p:spPr>
        <p:txBody>
          <a:bodyPr>
            <a:noAutofit/>
          </a:bodyPr>
          <a:lstStyle/>
          <a:p>
            <a:r>
              <a:rPr lang="es-MX" sz="6000" dirty="0" smtClean="0"/>
              <a:t>Introducción</a:t>
            </a:r>
            <a:endParaRPr lang="es-MX" sz="6000" dirty="0"/>
          </a:p>
        </p:txBody>
      </p:sp>
      <p:graphicFrame>
        <p:nvGraphicFramePr>
          <p:cNvPr id="4" name="3 Diagrama"/>
          <p:cNvGraphicFramePr/>
          <p:nvPr>
            <p:extLst>
              <p:ext uri="{D42A27DB-BD31-4B8C-83A1-F6EECF244321}">
                <p14:modId xmlns:p14="http://schemas.microsoft.com/office/powerpoint/2010/main" val="2564904212"/>
              </p:ext>
            </p:extLst>
          </p:nvPr>
        </p:nvGraphicFramePr>
        <p:xfrm>
          <a:off x="1137556" y="1772816"/>
          <a:ext cx="6576392" cy="4696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3445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908720"/>
            <a:ext cx="7416824" cy="1368153"/>
          </a:xfrm>
        </p:spPr>
        <p:txBody>
          <a:bodyPr>
            <a:normAutofit fontScale="90000"/>
          </a:bodyPr>
          <a:lstStyle/>
          <a:p>
            <a:r>
              <a:rPr lang="es-MX" dirty="0" smtClean="0"/>
              <a:t/>
            </a:r>
            <a:br>
              <a:rPr lang="es-MX" dirty="0" smtClean="0"/>
            </a:br>
            <a:r>
              <a:rPr lang="es-MX" sz="4400" dirty="0" smtClean="0"/>
              <a:t>Importancia </a:t>
            </a:r>
            <a:r>
              <a:rPr lang="es-MX" sz="4400" dirty="0"/>
              <a:t>de la estadística en el ámbito profesional</a:t>
            </a:r>
            <a:endParaRPr lang="es-MX" dirty="0"/>
          </a:p>
        </p:txBody>
      </p:sp>
      <p:sp>
        <p:nvSpPr>
          <p:cNvPr id="3" name="2 Subtítulo"/>
          <p:cNvSpPr>
            <a:spLocks noGrp="1"/>
          </p:cNvSpPr>
          <p:nvPr>
            <p:ph type="subTitle" idx="1"/>
          </p:nvPr>
        </p:nvSpPr>
        <p:spPr>
          <a:xfrm>
            <a:off x="899592" y="3068960"/>
            <a:ext cx="7416824" cy="2664296"/>
          </a:xfrm>
        </p:spPr>
        <p:txBody>
          <a:bodyPr>
            <a:normAutofit/>
          </a:bodyPr>
          <a:lstStyle/>
          <a:p>
            <a:pPr algn="ctr"/>
            <a:r>
              <a:rPr lang="es-MX" sz="2800" cap="none" dirty="0" smtClean="0"/>
              <a:t>HERRAMIENTA QUE PERMITE EL TRATAMIENTO DE LA INFORMACIÓN Y LA OBTENCIÓN DE CONCLUSIONES PARA UNA CORRECTA TOMA DE DECISIONES.</a:t>
            </a:r>
          </a:p>
          <a:p>
            <a:endParaRPr lang="es-MX" dirty="0"/>
          </a:p>
        </p:txBody>
      </p:sp>
    </p:spTree>
    <p:extLst>
      <p:ext uri="{BB962C8B-B14F-4D97-AF65-F5344CB8AC3E}">
        <p14:creationId xmlns:p14="http://schemas.microsoft.com/office/powerpoint/2010/main" val="1272175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33719" y="1628800"/>
            <a:ext cx="7772400" cy="936104"/>
          </a:xfrm>
        </p:spPr>
        <p:txBody>
          <a:bodyPr/>
          <a:lstStyle/>
          <a:p>
            <a:r>
              <a:rPr lang="es-MX" sz="6000" dirty="0"/>
              <a:t>El método estadístico</a:t>
            </a:r>
          </a:p>
        </p:txBody>
      </p:sp>
      <p:sp>
        <p:nvSpPr>
          <p:cNvPr id="3" name="2 Subtítulo"/>
          <p:cNvSpPr>
            <a:spLocks noGrp="1"/>
          </p:cNvSpPr>
          <p:nvPr>
            <p:ph type="subTitle" idx="1"/>
          </p:nvPr>
        </p:nvSpPr>
        <p:spPr>
          <a:xfrm>
            <a:off x="683568" y="3140968"/>
            <a:ext cx="8072703" cy="2880320"/>
          </a:xfrm>
        </p:spPr>
        <p:txBody>
          <a:bodyPr>
            <a:normAutofit/>
          </a:bodyPr>
          <a:lstStyle/>
          <a:p>
            <a:pPr marL="457200" indent="-457200" algn="l">
              <a:buFont typeface="Wingdings" panose="05000000000000000000" pitchFamily="2" charset="2"/>
              <a:buChar char="Ø"/>
            </a:pPr>
            <a:r>
              <a:rPr lang="es-MX" dirty="0"/>
              <a:t>El método científico se basa en dos tipos de razonamientos: el deductivo y el inductivo.</a:t>
            </a:r>
          </a:p>
          <a:p>
            <a:pPr marL="457200" indent="-457200" algn="l">
              <a:buFont typeface="Wingdings" panose="05000000000000000000" pitchFamily="2" charset="2"/>
              <a:buChar char="Ø"/>
            </a:pPr>
            <a:r>
              <a:rPr lang="es-MX" dirty="0"/>
              <a:t>El primero de ellos hace referencia al proceso de partir de lo general a lo particular, mientras que el segundo lo hace en sentido inverso. </a:t>
            </a:r>
          </a:p>
          <a:p>
            <a:pPr marL="457200" indent="-457200" algn="l">
              <a:buFont typeface="Wingdings" panose="05000000000000000000" pitchFamily="2" charset="2"/>
              <a:buChar char="Ø"/>
            </a:pPr>
            <a:r>
              <a:rPr lang="es-MX" dirty="0"/>
              <a:t>La investigación Estadística ocupa ambos procesos.</a:t>
            </a:r>
          </a:p>
        </p:txBody>
      </p:sp>
    </p:spTree>
    <p:extLst>
      <p:ext uri="{BB962C8B-B14F-4D97-AF65-F5344CB8AC3E}">
        <p14:creationId xmlns:p14="http://schemas.microsoft.com/office/powerpoint/2010/main" val="1133851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452610" y="10432"/>
            <a:ext cx="8177028" cy="6847568"/>
          </a:xfrm>
          <a:prstGeom prst="rect">
            <a:avLst/>
          </a:prstGeom>
          <a:noFill/>
          <a:ln w="9525">
            <a:noFill/>
            <a:miter lim="800000"/>
            <a:headEnd/>
            <a:tailEnd/>
          </a:ln>
          <a:effectLst/>
        </p:spPr>
      </p:pic>
    </p:spTree>
    <p:extLst>
      <p:ext uri="{BB962C8B-B14F-4D97-AF65-F5344CB8AC3E}">
        <p14:creationId xmlns:p14="http://schemas.microsoft.com/office/powerpoint/2010/main" val="14487326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412</TotalTime>
  <Words>1273</Words>
  <Application>Microsoft Office PowerPoint</Application>
  <PresentationFormat>Presentación en pantalla (4:3)</PresentationFormat>
  <Paragraphs>148</Paragraphs>
  <Slides>30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Arial</vt:lpstr>
      <vt:lpstr>Cambria Math</vt:lpstr>
      <vt:lpstr>Century Gothic</vt:lpstr>
      <vt:lpstr>Courier New</vt:lpstr>
      <vt:lpstr>Wingdings</vt:lpstr>
      <vt:lpstr>Wingdings 3</vt:lpstr>
      <vt:lpstr>Ion</vt:lpstr>
      <vt:lpstr>UNIVERSIDAD AUTÓNOMA DEL ESTADO DE MÉXICO FACULTAD DE ECONOMÍA MAESTRÍA EN ESTUDIOS SUSTENTABLES REGIONALES Y METROPOLITANOS  MATERIAL AUDIOVISUAL DIAPOSITIVAS  UNIDAD DE APRENDIZAJE: ESTADÍSTICA APLICADA I    MODULO I NIVEL CONCEPTUAL Y TEÓRICO DE LA ESTADÍSTICA DESCRIPTIVA E INFERENCIAL    ELABORADO POR: RICARDO RODRÍGUEZ MARCIAL   SEPTIEMBRE 2016</vt:lpstr>
      <vt:lpstr>GUÍA DE USO DE LAS DIAPOSITIVAS</vt:lpstr>
      <vt:lpstr>Presentación de PowerPoint</vt:lpstr>
      <vt:lpstr>INDICE</vt:lpstr>
      <vt:lpstr>Objetivo del módulo</vt:lpstr>
      <vt:lpstr>Introducción</vt:lpstr>
      <vt:lpstr> Importancia de la estadística en el ámbito profesional</vt:lpstr>
      <vt:lpstr>El método estadístico</vt:lpstr>
      <vt:lpstr>Presentación de PowerPoint</vt:lpstr>
      <vt:lpstr>Ramas de la estadística</vt:lpstr>
      <vt:lpstr>Presentación de PowerPoint</vt:lpstr>
      <vt:lpstr>Concepto de muestreo</vt:lpstr>
      <vt:lpstr>Presentación de PowerPoint</vt:lpstr>
      <vt:lpstr>Muestra Probabilística:</vt:lpstr>
      <vt:lpstr>Presentación de PowerPoint</vt:lpstr>
      <vt:lpstr>Presentación de PowerPoint</vt:lpstr>
      <vt:lpstr>Presentación de PowerPoint</vt:lpstr>
      <vt:lpstr>Muestreo Probabilístico</vt:lpstr>
      <vt:lpstr>Presentación de PowerPoint</vt:lpstr>
      <vt:lpstr>Muestreo Proporcional</vt:lpstr>
      <vt:lpstr>Presentación de PowerPoint</vt:lpstr>
      <vt:lpstr>Presentación de PowerPoint</vt:lpstr>
      <vt:lpstr>Presentación de PowerPoint</vt:lpstr>
      <vt:lpstr>Presentación de PowerPoint</vt:lpstr>
      <vt:lpstr>  Ejercicio</vt:lpstr>
      <vt:lpstr>Presentación de PowerPoint</vt:lpstr>
      <vt:lpstr>Presentación de PowerPoint</vt:lpstr>
      <vt:lpstr> Muestra Estratificada</vt:lpstr>
      <vt:lpstr>Muestreo no Probabilístico</vt:lpstr>
      <vt:lpstr>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Ricardo</dc:creator>
  <cp:lastModifiedBy>390107</cp:lastModifiedBy>
  <cp:revision>37</cp:revision>
  <dcterms:created xsi:type="dcterms:W3CDTF">2014-09-29T14:58:45Z</dcterms:created>
  <dcterms:modified xsi:type="dcterms:W3CDTF">2016-10-03T18:19:13Z</dcterms:modified>
</cp:coreProperties>
</file>