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6" r:id="rId2"/>
  </p:sldMasterIdLst>
  <p:sldIdLst>
    <p:sldId id="312" r:id="rId3"/>
    <p:sldId id="314" r:id="rId4"/>
    <p:sldId id="316" r:id="rId5"/>
    <p:sldId id="309"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7" r:id="rId24"/>
    <p:sldId id="279" r:id="rId25"/>
    <p:sldId id="317"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4660"/>
  </p:normalViewPr>
  <p:slideViewPr>
    <p:cSldViewPr>
      <p:cViewPr varScale="1">
        <p:scale>
          <a:sx n="70" d="100"/>
          <a:sy n="70" d="100"/>
        </p:scale>
        <p:origin x="1392"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AF2122-7CF2-4DE1-AA8A-68F2ACDEBF00}" type="doc">
      <dgm:prSet loTypeId="urn:microsoft.com/office/officeart/2005/8/layout/pyramid2" loCatId="pyramid" qsTypeId="urn:microsoft.com/office/officeart/2005/8/quickstyle/simple1" qsCatId="simple" csTypeId="urn:microsoft.com/office/officeart/2005/8/colors/accent1_2" csCatId="accent1" phldr="1"/>
      <dgm:spPr/>
    </dgm:pt>
    <dgm:pt modelId="{7DBBBC7D-6F1C-4980-9D38-CBF684E509BA}">
      <dgm:prSet custT="1"/>
      <dgm:spPr/>
      <dgm:t>
        <a:bodyPr/>
        <a:lstStyle/>
        <a:p>
          <a:pPr algn="just"/>
          <a:r>
            <a:rPr lang="es-MX" sz="1400" b="1" dirty="0" smtClean="0"/>
            <a:t>Determinista y Estocástico</a:t>
          </a:r>
          <a:r>
            <a:rPr lang="es-MX" sz="1400" dirty="0" smtClean="0"/>
            <a:t>. El primero se refiere a que la variable observada presenta un patrón de comportamiento fijo o determinista, y la segunda, a que es un comportamiento aleatorio.</a:t>
          </a:r>
          <a:endParaRPr lang="es-MX" sz="1400" dirty="0"/>
        </a:p>
      </dgm:t>
    </dgm:pt>
    <dgm:pt modelId="{75FD17C0-64CB-476F-BE39-37FD803C869D}" type="parTrans" cxnId="{DF22E3D0-6328-456C-9D38-F56C1A49C54B}">
      <dgm:prSet/>
      <dgm:spPr/>
      <dgm:t>
        <a:bodyPr/>
        <a:lstStyle/>
        <a:p>
          <a:endParaRPr lang="es-MX"/>
        </a:p>
      </dgm:t>
    </dgm:pt>
    <dgm:pt modelId="{A910ADF8-72CB-4E69-9729-BE4A39018768}" type="sibTrans" cxnId="{DF22E3D0-6328-456C-9D38-F56C1A49C54B}">
      <dgm:prSet/>
      <dgm:spPr/>
      <dgm:t>
        <a:bodyPr/>
        <a:lstStyle/>
        <a:p>
          <a:endParaRPr lang="es-MX"/>
        </a:p>
      </dgm:t>
    </dgm:pt>
    <dgm:pt modelId="{0933370B-4B1A-45BD-AF87-FA908259BCE0}">
      <dgm:prSet custT="1"/>
      <dgm:spPr/>
      <dgm:t>
        <a:bodyPr/>
        <a:lstStyle/>
        <a:p>
          <a:pPr algn="just"/>
          <a:r>
            <a:rPr lang="es-MX" sz="1400" b="1" dirty="0" err="1" smtClean="0"/>
            <a:t>Univariante</a:t>
          </a:r>
          <a:r>
            <a:rPr lang="es-MX" sz="1400" b="1" dirty="0" smtClean="0"/>
            <a:t> y </a:t>
          </a:r>
          <a:r>
            <a:rPr lang="es-MX" sz="1400" b="1" dirty="0" err="1" smtClean="0"/>
            <a:t>Multivariante</a:t>
          </a:r>
          <a:r>
            <a:rPr lang="es-MX" sz="1400" dirty="0" smtClean="0"/>
            <a:t>. El </a:t>
          </a:r>
          <a:r>
            <a:rPr lang="es-MX" sz="1400" dirty="0" err="1" smtClean="0"/>
            <a:t>univariante</a:t>
          </a:r>
          <a:r>
            <a:rPr lang="es-MX" sz="1400" dirty="0" smtClean="0"/>
            <a:t> intenta capturar el comportamiento sistemático que muestra el pasado de la serie y en base a ello realizar predicciones. En el análisis </a:t>
          </a:r>
          <a:r>
            <a:rPr lang="es-MX" sz="1400" dirty="0" err="1" smtClean="0"/>
            <a:t>multivariante</a:t>
          </a:r>
          <a:r>
            <a:rPr lang="es-MX" sz="1400" dirty="0" smtClean="0"/>
            <a:t> la metodología usada es la del análisis causal.</a:t>
          </a:r>
          <a:endParaRPr lang="es-MX" sz="1400" dirty="0"/>
        </a:p>
      </dgm:t>
    </dgm:pt>
    <dgm:pt modelId="{758BF8B2-BF4A-40DE-B92B-19DFB2493D97}" type="parTrans" cxnId="{3E1D6CAA-C24A-4705-ACD8-D9D38B56AC9F}">
      <dgm:prSet/>
      <dgm:spPr/>
      <dgm:t>
        <a:bodyPr/>
        <a:lstStyle/>
        <a:p>
          <a:endParaRPr lang="es-MX"/>
        </a:p>
      </dgm:t>
    </dgm:pt>
    <dgm:pt modelId="{186FB618-3FFE-477C-8A6B-7A22A1D758F4}" type="sibTrans" cxnId="{3E1D6CAA-C24A-4705-ACD8-D9D38B56AC9F}">
      <dgm:prSet/>
      <dgm:spPr/>
      <dgm:t>
        <a:bodyPr/>
        <a:lstStyle/>
        <a:p>
          <a:endParaRPr lang="es-MX"/>
        </a:p>
      </dgm:t>
    </dgm:pt>
    <dgm:pt modelId="{417E5DCB-1957-4134-BA41-CAF88ABB32DE}">
      <dgm:prSet custT="1"/>
      <dgm:spPr/>
      <dgm:t>
        <a:bodyPr/>
        <a:lstStyle/>
        <a:p>
          <a:pPr algn="just"/>
          <a:r>
            <a:rPr lang="es-MX" sz="1400" b="1" dirty="0" smtClean="0"/>
            <a:t>Dominio Temporal y </a:t>
          </a:r>
          <a:r>
            <a:rPr lang="es-MX" sz="1400" b="1" dirty="0" err="1" smtClean="0"/>
            <a:t>Frecuencial</a:t>
          </a:r>
          <a:r>
            <a:rPr lang="es-MX" sz="1400" dirty="0" smtClean="0"/>
            <a:t>. El tratamiento de una serie en un dominio temporal tiene como finalidad la elaboración de modelos dependientes del tiempo, por su parte, un análisis </a:t>
          </a:r>
          <a:r>
            <a:rPr lang="es-MX" sz="1400" dirty="0" err="1" smtClean="0"/>
            <a:t>frecuencial</a:t>
          </a:r>
          <a:r>
            <a:rPr lang="es-MX" sz="1400" dirty="0" smtClean="0"/>
            <a:t> o espectral, la variable independiente pasaría a ser la frecuencia.</a:t>
          </a:r>
          <a:endParaRPr lang="es-MX" sz="1400" dirty="0"/>
        </a:p>
      </dgm:t>
    </dgm:pt>
    <dgm:pt modelId="{A45836DC-DEFC-4DE2-A910-E0C1E01FE3E5}" type="parTrans" cxnId="{358ADC68-7465-4983-AEED-5867BE0FD538}">
      <dgm:prSet/>
      <dgm:spPr/>
      <dgm:t>
        <a:bodyPr/>
        <a:lstStyle/>
        <a:p>
          <a:endParaRPr lang="es-MX"/>
        </a:p>
      </dgm:t>
    </dgm:pt>
    <dgm:pt modelId="{5171E12B-ACB4-4EB0-A57E-FD0711991275}" type="sibTrans" cxnId="{358ADC68-7465-4983-AEED-5867BE0FD538}">
      <dgm:prSet/>
      <dgm:spPr/>
      <dgm:t>
        <a:bodyPr/>
        <a:lstStyle/>
        <a:p>
          <a:endParaRPr lang="es-MX"/>
        </a:p>
      </dgm:t>
    </dgm:pt>
    <dgm:pt modelId="{D3429C52-534A-48D3-BAB9-AA011AF0054E}" type="pres">
      <dgm:prSet presAssocID="{55AF2122-7CF2-4DE1-AA8A-68F2ACDEBF00}" presName="compositeShape" presStyleCnt="0">
        <dgm:presLayoutVars>
          <dgm:dir/>
          <dgm:resizeHandles/>
        </dgm:presLayoutVars>
      </dgm:prSet>
      <dgm:spPr/>
    </dgm:pt>
    <dgm:pt modelId="{8B274FDF-DA6D-4E80-8AE1-5B774F704871}" type="pres">
      <dgm:prSet presAssocID="{55AF2122-7CF2-4DE1-AA8A-68F2ACDEBF00}" presName="pyramid" presStyleLbl="node1" presStyleIdx="0" presStyleCnt="1"/>
      <dgm:spPr/>
    </dgm:pt>
    <dgm:pt modelId="{3926DBDC-1440-4B3A-B109-347300D1FA77}" type="pres">
      <dgm:prSet presAssocID="{55AF2122-7CF2-4DE1-AA8A-68F2ACDEBF00}" presName="theList" presStyleCnt="0"/>
      <dgm:spPr/>
    </dgm:pt>
    <dgm:pt modelId="{C19612C8-0214-40BD-9FBF-5262BE14922F}" type="pres">
      <dgm:prSet presAssocID="{7DBBBC7D-6F1C-4980-9D38-CBF684E509BA}" presName="aNode" presStyleLbl="fgAcc1" presStyleIdx="0" presStyleCnt="3" custScaleX="189386" custScaleY="156104">
        <dgm:presLayoutVars>
          <dgm:bulletEnabled val="1"/>
        </dgm:presLayoutVars>
      </dgm:prSet>
      <dgm:spPr/>
      <dgm:t>
        <a:bodyPr/>
        <a:lstStyle/>
        <a:p>
          <a:endParaRPr lang="es-MX"/>
        </a:p>
      </dgm:t>
    </dgm:pt>
    <dgm:pt modelId="{1564B625-012D-40FB-B180-4491404B1CD2}" type="pres">
      <dgm:prSet presAssocID="{7DBBBC7D-6F1C-4980-9D38-CBF684E509BA}" presName="aSpace" presStyleCnt="0"/>
      <dgm:spPr/>
    </dgm:pt>
    <dgm:pt modelId="{D0A81FC2-7ECE-4994-AF4D-095625E2EC56}" type="pres">
      <dgm:prSet presAssocID="{0933370B-4B1A-45BD-AF87-FA908259BCE0}" presName="aNode" presStyleLbl="fgAcc1" presStyleIdx="1" presStyleCnt="3" custScaleX="194243" custScaleY="143966">
        <dgm:presLayoutVars>
          <dgm:bulletEnabled val="1"/>
        </dgm:presLayoutVars>
      </dgm:prSet>
      <dgm:spPr/>
      <dgm:t>
        <a:bodyPr/>
        <a:lstStyle/>
        <a:p>
          <a:endParaRPr lang="es-MX"/>
        </a:p>
      </dgm:t>
    </dgm:pt>
    <dgm:pt modelId="{C4047D06-3310-4B11-A3A5-2EE91D1DC18C}" type="pres">
      <dgm:prSet presAssocID="{0933370B-4B1A-45BD-AF87-FA908259BCE0}" presName="aSpace" presStyleCnt="0"/>
      <dgm:spPr/>
    </dgm:pt>
    <dgm:pt modelId="{93BD59A8-CEF4-4DD6-9646-F57017445D65}" type="pres">
      <dgm:prSet presAssocID="{417E5DCB-1957-4134-BA41-CAF88ABB32DE}" presName="aNode" presStyleLbl="fgAcc1" presStyleIdx="2" presStyleCnt="3" custScaleX="193485" custScaleY="151805">
        <dgm:presLayoutVars>
          <dgm:bulletEnabled val="1"/>
        </dgm:presLayoutVars>
      </dgm:prSet>
      <dgm:spPr/>
      <dgm:t>
        <a:bodyPr/>
        <a:lstStyle/>
        <a:p>
          <a:endParaRPr lang="es-MX"/>
        </a:p>
      </dgm:t>
    </dgm:pt>
    <dgm:pt modelId="{04947DDA-C746-419A-859C-E4D42001A4EF}" type="pres">
      <dgm:prSet presAssocID="{417E5DCB-1957-4134-BA41-CAF88ABB32DE}" presName="aSpace" presStyleCnt="0"/>
      <dgm:spPr/>
    </dgm:pt>
  </dgm:ptLst>
  <dgm:cxnLst>
    <dgm:cxn modelId="{3E1D6CAA-C24A-4705-ACD8-D9D38B56AC9F}" srcId="{55AF2122-7CF2-4DE1-AA8A-68F2ACDEBF00}" destId="{0933370B-4B1A-45BD-AF87-FA908259BCE0}" srcOrd="1" destOrd="0" parTransId="{758BF8B2-BF4A-40DE-B92B-19DFB2493D97}" sibTransId="{186FB618-3FFE-477C-8A6B-7A22A1D758F4}"/>
    <dgm:cxn modelId="{5497D11D-C564-4F47-A61D-EC4FC70F0C88}" type="presOf" srcId="{417E5DCB-1957-4134-BA41-CAF88ABB32DE}" destId="{93BD59A8-CEF4-4DD6-9646-F57017445D65}" srcOrd="0" destOrd="0" presId="urn:microsoft.com/office/officeart/2005/8/layout/pyramid2"/>
    <dgm:cxn modelId="{DF22E3D0-6328-456C-9D38-F56C1A49C54B}" srcId="{55AF2122-7CF2-4DE1-AA8A-68F2ACDEBF00}" destId="{7DBBBC7D-6F1C-4980-9D38-CBF684E509BA}" srcOrd="0" destOrd="0" parTransId="{75FD17C0-64CB-476F-BE39-37FD803C869D}" sibTransId="{A910ADF8-72CB-4E69-9729-BE4A39018768}"/>
    <dgm:cxn modelId="{358ADC68-7465-4983-AEED-5867BE0FD538}" srcId="{55AF2122-7CF2-4DE1-AA8A-68F2ACDEBF00}" destId="{417E5DCB-1957-4134-BA41-CAF88ABB32DE}" srcOrd="2" destOrd="0" parTransId="{A45836DC-DEFC-4DE2-A910-E0C1E01FE3E5}" sibTransId="{5171E12B-ACB4-4EB0-A57E-FD0711991275}"/>
    <dgm:cxn modelId="{BE211032-C6F8-42B9-ABBD-79BF0526CF38}" type="presOf" srcId="{0933370B-4B1A-45BD-AF87-FA908259BCE0}" destId="{D0A81FC2-7ECE-4994-AF4D-095625E2EC56}" srcOrd="0" destOrd="0" presId="urn:microsoft.com/office/officeart/2005/8/layout/pyramid2"/>
    <dgm:cxn modelId="{96EB296F-600E-4131-9C4F-66276F3E621E}" type="presOf" srcId="{7DBBBC7D-6F1C-4980-9D38-CBF684E509BA}" destId="{C19612C8-0214-40BD-9FBF-5262BE14922F}" srcOrd="0" destOrd="0" presId="urn:microsoft.com/office/officeart/2005/8/layout/pyramid2"/>
    <dgm:cxn modelId="{AE9F3C5C-3936-49E6-AD47-E8628E6830AB}" type="presOf" srcId="{55AF2122-7CF2-4DE1-AA8A-68F2ACDEBF00}" destId="{D3429C52-534A-48D3-BAB9-AA011AF0054E}" srcOrd="0" destOrd="0" presId="urn:microsoft.com/office/officeart/2005/8/layout/pyramid2"/>
    <dgm:cxn modelId="{7F43BA84-A6B2-44B4-8C94-F37F6ED0984A}" type="presParOf" srcId="{D3429C52-534A-48D3-BAB9-AA011AF0054E}" destId="{8B274FDF-DA6D-4E80-8AE1-5B774F704871}" srcOrd="0" destOrd="0" presId="urn:microsoft.com/office/officeart/2005/8/layout/pyramid2"/>
    <dgm:cxn modelId="{CBA66147-2467-4BEA-974F-A083E45A07E3}" type="presParOf" srcId="{D3429C52-534A-48D3-BAB9-AA011AF0054E}" destId="{3926DBDC-1440-4B3A-B109-347300D1FA77}" srcOrd="1" destOrd="0" presId="urn:microsoft.com/office/officeart/2005/8/layout/pyramid2"/>
    <dgm:cxn modelId="{620E9179-1586-4F94-BC2A-A54543F76C03}" type="presParOf" srcId="{3926DBDC-1440-4B3A-B109-347300D1FA77}" destId="{C19612C8-0214-40BD-9FBF-5262BE14922F}" srcOrd="0" destOrd="0" presId="urn:microsoft.com/office/officeart/2005/8/layout/pyramid2"/>
    <dgm:cxn modelId="{C3B8DC2A-7954-4E1F-AA77-BD10C1172621}" type="presParOf" srcId="{3926DBDC-1440-4B3A-B109-347300D1FA77}" destId="{1564B625-012D-40FB-B180-4491404B1CD2}" srcOrd="1" destOrd="0" presId="urn:microsoft.com/office/officeart/2005/8/layout/pyramid2"/>
    <dgm:cxn modelId="{14D6E565-62DA-4BE9-92B6-06EA8382EDA0}" type="presParOf" srcId="{3926DBDC-1440-4B3A-B109-347300D1FA77}" destId="{D0A81FC2-7ECE-4994-AF4D-095625E2EC56}" srcOrd="2" destOrd="0" presId="urn:microsoft.com/office/officeart/2005/8/layout/pyramid2"/>
    <dgm:cxn modelId="{D3041900-1441-4447-B5B6-439131FE1D43}" type="presParOf" srcId="{3926DBDC-1440-4B3A-B109-347300D1FA77}" destId="{C4047D06-3310-4B11-A3A5-2EE91D1DC18C}" srcOrd="3" destOrd="0" presId="urn:microsoft.com/office/officeart/2005/8/layout/pyramid2"/>
    <dgm:cxn modelId="{0CBF0D8C-221B-4CD3-85C5-4AFB4C73862C}" type="presParOf" srcId="{3926DBDC-1440-4B3A-B109-347300D1FA77}" destId="{93BD59A8-CEF4-4DD6-9646-F57017445D65}" srcOrd="4" destOrd="0" presId="urn:microsoft.com/office/officeart/2005/8/layout/pyramid2"/>
    <dgm:cxn modelId="{DD33862C-35A5-4A0A-99FB-75558E346E3C}" type="presParOf" srcId="{3926DBDC-1440-4B3A-B109-347300D1FA77}" destId="{04947DDA-C746-419A-859C-E4D42001A4EF}"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5848459-FF15-4067-883F-98330FAECFF6}"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MX"/>
        </a:p>
      </dgm:t>
    </dgm:pt>
    <dgm:pt modelId="{46363919-6C6E-4C01-8DE0-C393D100677A}">
      <dgm:prSet phldrT="[Texto]"/>
      <dgm:spPr/>
      <dgm:t>
        <a:bodyPr/>
        <a:lstStyle/>
        <a:p>
          <a:r>
            <a:rPr lang="es-MX" dirty="0" smtClean="0"/>
            <a:t>Estacionalidad. Oscilaciones que se repiten regularmente en períodos inferiores a un año y son periódicas año tras año. </a:t>
          </a:r>
          <a:r>
            <a:rPr lang="es-ES" dirty="0" smtClean="0"/>
            <a:t>Dos propósitos fundamentales:</a:t>
          </a:r>
          <a:endParaRPr lang="es-MX" dirty="0"/>
        </a:p>
      </dgm:t>
    </dgm:pt>
    <dgm:pt modelId="{BA6E3A9B-555E-4C2B-A1B8-7E00C9580C5E}" type="parTrans" cxnId="{2458DD1D-9CC1-485C-A6AF-66B78FECE333}">
      <dgm:prSet/>
      <dgm:spPr/>
      <dgm:t>
        <a:bodyPr/>
        <a:lstStyle/>
        <a:p>
          <a:endParaRPr lang="es-MX"/>
        </a:p>
      </dgm:t>
    </dgm:pt>
    <dgm:pt modelId="{F370E8B6-6A18-4284-B80B-2A1ED772403B}" type="sibTrans" cxnId="{2458DD1D-9CC1-485C-A6AF-66B78FECE333}">
      <dgm:prSet/>
      <dgm:spPr/>
      <dgm:t>
        <a:bodyPr/>
        <a:lstStyle/>
        <a:p>
          <a:endParaRPr lang="es-MX"/>
        </a:p>
      </dgm:t>
    </dgm:pt>
    <dgm:pt modelId="{0AF35666-BF0A-4E84-986A-CCACA6F6B36C}">
      <dgm:prSet phldrT="[Texto]"/>
      <dgm:spPr/>
      <dgm:t>
        <a:bodyPr/>
        <a:lstStyle/>
        <a:p>
          <a:r>
            <a:rPr lang="es-ES" b="1" dirty="0" err="1" smtClean="0"/>
            <a:t>Desestacionalizar</a:t>
          </a:r>
          <a:r>
            <a:rPr lang="es-ES" dirty="0" smtClean="0"/>
            <a:t> las series: consiste en eliminar las fluctuaciones de carácter periódico que se presentan en las series a lo largo del año, con el objeto de hacer comparables los datos a estaciones diferentes.</a:t>
          </a:r>
          <a:endParaRPr lang="es-MX" dirty="0"/>
        </a:p>
      </dgm:t>
    </dgm:pt>
    <dgm:pt modelId="{48686C45-9490-41B3-A7DA-09D36A540B31}" type="parTrans" cxnId="{2577D9C0-CC27-4B8F-A262-D139133DE917}">
      <dgm:prSet/>
      <dgm:spPr/>
      <dgm:t>
        <a:bodyPr/>
        <a:lstStyle/>
        <a:p>
          <a:endParaRPr lang="es-MX"/>
        </a:p>
      </dgm:t>
    </dgm:pt>
    <dgm:pt modelId="{0309CF14-4668-4100-8C91-9AC6BD410169}" type="sibTrans" cxnId="{2577D9C0-CC27-4B8F-A262-D139133DE917}">
      <dgm:prSet/>
      <dgm:spPr/>
      <dgm:t>
        <a:bodyPr/>
        <a:lstStyle/>
        <a:p>
          <a:endParaRPr lang="es-MX"/>
        </a:p>
      </dgm:t>
    </dgm:pt>
    <dgm:pt modelId="{C0181825-8DD6-4CE4-9A50-668E7448D5E3}">
      <dgm:prSet phldrT="[Texto]"/>
      <dgm:spPr/>
      <dgm:t>
        <a:bodyPr/>
        <a:lstStyle/>
        <a:p>
          <a:r>
            <a:rPr lang="es-ES" b="1" dirty="0" smtClean="0"/>
            <a:t>Predecir:</a:t>
          </a:r>
          <a:r>
            <a:rPr lang="es-ES" dirty="0" smtClean="0"/>
            <a:t> si se tiene interés en anticipar algún valor de la serie y está afectada por la estacionalidad, conviene tener un conocimiento de este componente al momento de hacer la predicción.</a:t>
          </a:r>
          <a:endParaRPr lang="es-MX" dirty="0"/>
        </a:p>
      </dgm:t>
    </dgm:pt>
    <dgm:pt modelId="{44F37E9C-6BDB-41A7-B858-F8053843A1CF}" type="parTrans" cxnId="{E78A94A1-A215-4099-AB4B-EF434AE87B63}">
      <dgm:prSet/>
      <dgm:spPr/>
      <dgm:t>
        <a:bodyPr/>
        <a:lstStyle/>
        <a:p>
          <a:endParaRPr lang="es-MX"/>
        </a:p>
      </dgm:t>
    </dgm:pt>
    <dgm:pt modelId="{A8567FD8-A3AE-4C77-BC28-BE0F618DE322}" type="sibTrans" cxnId="{E78A94A1-A215-4099-AB4B-EF434AE87B63}">
      <dgm:prSet/>
      <dgm:spPr/>
      <dgm:t>
        <a:bodyPr/>
        <a:lstStyle/>
        <a:p>
          <a:endParaRPr lang="es-MX"/>
        </a:p>
      </dgm:t>
    </dgm:pt>
    <dgm:pt modelId="{96248D54-A0E8-4BBB-8889-953E2230A8AE}" type="pres">
      <dgm:prSet presAssocID="{45848459-FF15-4067-883F-98330FAECFF6}" presName="diagram" presStyleCnt="0">
        <dgm:presLayoutVars>
          <dgm:chPref val="1"/>
          <dgm:dir/>
          <dgm:animOne val="branch"/>
          <dgm:animLvl val="lvl"/>
          <dgm:resizeHandles val="exact"/>
        </dgm:presLayoutVars>
      </dgm:prSet>
      <dgm:spPr/>
    </dgm:pt>
    <dgm:pt modelId="{0077FF11-FC0B-4397-9313-96CDBC207FE3}" type="pres">
      <dgm:prSet presAssocID="{46363919-6C6E-4C01-8DE0-C393D100677A}" presName="root1" presStyleCnt="0"/>
      <dgm:spPr/>
    </dgm:pt>
    <dgm:pt modelId="{EA8D3E4A-5F6D-4EB1-9B18-B8D05D8D4D32}" type="pres">
      <dgm:prSet presAssocID="{46363919-6C6E-4C01-8DE0-C393D100677A}" presName="LevelOneTextNode" presStyleLbl="node0" presStyleIdx="0" presStyleCnt="1">
        <dgm:presLayoutVars>
          <dgm:chPref val="3"/>
        </dgm:presLayoutVars>
      </dgm:prSet>
      <dgm:spPr/>
      <dgm:t>
        <a:bodyPr/>
        <a:lstStyle/>
        <a:p>
          <a:endParaRPr lang="es-MX"/>
        </a:p>
      </dgm:t>
    </dgm:pt>
    <dgm:pt modelId="{D359540D-7252-4B17-9930-970D954116B2}" type="pres">
      <dgm:prSet presAssocID="{46363919-6C6E-4C01-8DE0-C393D100677A}" presName="level2hierChild" presStyleCnt="0"/>
      <dgm:spPr/>
    </dgm:pt>
    <dgm:pt modelId="{7756116D-2AC6-4219-AC26-B149721F4F1F}" type="pres">
      <dgm:prSet presAssocID="{48686C45-9490-41B3-A7DA-09D36A540B31}" presName="conn2-1" presStyleLbl="parChTrans1D2" presStyleIdx="0" presStyleCnt="2"/>
      <dgm:spPr/>
    </dgm:pt>
    <dgm:pt modelId="{605BA6DC-2A1F-498A-898E-628C7AC07042}" type="pres">
      <dgm:prSet presAssocID="{48686C45-9490-41B3-A7DA-09D36A540B31}" presName="connTx" presStyleLbl="parChTrans1D2" presStyleIdx="0" presStyleCnt="2"/>
      <dgm:spPr/>
    </dgm:pt>
    <dgm:pt modelId="{ADFAA0F6-5C87-433C-A589-0098F2EA9C11}" type="pres">
      <dgm:prSet presAssocID="{0AF35666-BF0A-4E84-986A-CCACA6F6B36C}" presName="root2" presStyleCnt="0"/>
      <dgm:spPr/>
    </dgm:pt>
    <dgm:pt modelId="{25DF92C3-FEA8-498D-A464-89FC4E6C15B4}" type="pres">
      <dgm:prSet presAssocID="{0AF35666-BF0A-4E84-986A-CCACA6F6B36C}" presName="LevelTwoTextNode" presStyleLbl="node2" presStyleIdx="0" presStyleCnt="2">
        <dgm:presLayoutVars>
          <dgm:chPref val="3"/>
        </dgm:presLayoutVars>
      </dgm:prSet>
      <dgm:spPr/>
      <dgm:t>
        <a:bodyPr/>
        <a:lstStyle/>
        <a:p>
          <a:endParaRPr lang="es-MX"/>
        </a:p>
      </dgm:t>
    </dgm:pt>
    <dgm:pt modelId="{2276AC6F-ACCE-4997-926F-0538902F4596}" type="pres">
      <dgm:prSet presAssocID="{0AF35666-BF0A-4E84-986A-CCACA6F6B36C}" presName="level3hierChild" presStyleCnt="0"/>
      <dgm:spPr/>
    </dgm:pt>
    <dgm:pt modelId="{AEC153F2-FF25-4F6A-A46B-22A389BDCD27}" type="pres">
      <dgm:prSet presAssocID="{44F37E9C-6BDB-41A7-B858-F8053843A1CF}" presName="conn2-1" presStyleLbl="parChTrans1D2" presStyleIdx="1" presStyleCnt="2"/>
      <dgm:spPr/>
    </dgm:pt>
    <dgm:pt modelId="{9B28B955-5D32-4F20-96E8-E6528CD1BC5E}" type="pres">
      <dgm:prSet presAssocID="{44F37E9C-6BDB-41A7-B858-F8053843A1CF}" presName="connTx" presStyleLbl="parChTrans1D2" presStyleIdx="1" presStyleCnt="2"/>
      <dgm:spPr/>
    </dgm:pt>
    <dgm:pt modelId="{88CDD74A-E253-4360-B55F-57F109BCA063}" type="pres">
      <dgm:prSet presAssocID="{C0181825-8DD6-4CE4-9A50-668E7448D5E3}" presName="root2" presStyleCnt="0"/>
      <dgm:spPr/>
    </dgm:pt>
    <dgm:pt modelId="{20587216-4D83-459B-AD54-63DE0E805E93}" type="pres">
      <dgm:prSet presAssocID="{C0181825-8DD6-4CE4-9A50-668E7448D5E3}" presName="LevelTwoTextNode" presStyleLbl="node2" presStyleIdx="1" presStyleCnt="2">
        <dgm:presLayoutVars>
          <dgm:chPref val="3"/>
        </dgm:presLayoutVars>
      </dgm:prSet>
      <dgm:spPr/>
      <dgm:t>
        <a:bodyPr/>
        <a:lstStyle/>
        <a:p>
          <a:endParaRPr lang="es-MX"/>
        </a:p>
      </dgm:t>
    </dgm:pt>
    <dgm:pt modelId="{ACB51BE4-5731-4CB2-8CB5-24176F13DCF6}" type="pres">
      <dgm:prSet presAssocID="{C0181825-8DD6-4CE4-9A50-668E7448D5E3}" presName="level3hierChild" presStyleCnt="0"/>
      <dgm:spPr/>
    </dgm:pt>
  </dgm:ptLst>
  <dgm:cxnLst>
    <dgm:cxn modelId="{2458DD1D-9CC1-485C-A6AF-66B78FECE333}" srcId="{45848459-FF15-4067-883F-98330FAECFF6}" destId="{46363919-6C6E-4C01-8DE0-C393D100677A}" srcOrd="0" destOrd="0" parTransId="{BA6E3A9B-555E-4C2B-A1B8-7E00C9580C5E}" sibTransId="{F370E8B6-6A18-4284-B80B-2A1ED772403B}"/>
    <dgm:cxn modelId="{9AD9B2E3-E7E7-4E6B-B48D-140467C39173}" type="presOf" srcId="{44F37E9C-6BDB-41A7-B858-F8053843A1CF}" destId="{AEC153F2-FF25-4F6A-A46B-22A389BDCD27}" srcOrd="0" destOrd="0" presId="urn:microsoft.com/office/officeart/2005/8/layout/hierarchy2"/>
    <dgm:cxn modelId="{E78A94A1-A215-4099-AB4B-EF434AE87B63}" srcId="{46363919-6C6E-4C01-8DE0-C393D100677A}" destId="{C0181825-8DD6-4CE4-9A50-668E7448D5E3}" srcOrd="1" destOrd="0" parTransId="{44F37E9C-6BDB-41A7-B858-F8053843A1CF}" sibTransId="{A8567FD8-A3AE-4C77-BC28-BE0F618DE322}"/>
    <dgm:cxn modelId="{D4914784-F901-4DF3-82CE-A6971AF020AA}" type="presOf" srcId="{44F37E9C-6BDB-41A7-B858-F8053843A1CF}" destId="{9B28B955-5D32-4F20-96E8-E6528CD1BC5E}" srcOrd="1" destOrd="0" presId="urn:microsoft.com/office/officeart/2005/8/layout/hierarchy2"/>
    <dgm:cxn modelId="{A22CD327-1F40-4E84-B08B-C8647ED0C0C3}" type="presOf" srcId="{C0181825-8DD6-4CE4-9A50-668E7448D5E3}" destId="{20587216-4D83-459B-AD54-63DE0E805E93}" srcOrd="0" destOrd="0" presId="urn:microsoft.com/office/officeart/2005/8/layout/hierarchy2"/>
    <dgm:cxn modelId="{2577D9C0-CC27-4B8F-A262-D139133DE917}" srcId="{46363919-6C6E-4C01-8DE0-C393D100677A}" destId="{0AF35666-BF0A-4E84-986A-CCACA6F6B36C}" srcOrd="0" destOrd="0" parTransId="{48686C45-9490-41B3-A7DA-09D36A540B31}" sibTransId="{0309CF14-4668-4100-8C91-9AC6BD410169}"/>
    <dgm:cxn modelId="{C0A198DE-98EA-4FBB-8795-92DE662B1F9E}" type="presOf" srcId="{48686C45-9490-41B3-A7DA-09D36A540B31}" destId="{605BA6DC-2A1F-498A-898E-628C7AC07042}" srcOrd="1" destOrd="0" presId="urn:microsoft.com/office/officeart/2005/8/layout/hierarchy2"/>
    <dgm:cxn modelId="{E22F77B5-A4BB-4AF9-8D2C-C14EB6A82723}" type="presOf" srcId="{45848459-FF15-4067-883F-98330FAECFF6}" destId="{96248D54-A0E8-4BBB-8889-953E2230A8AE}" srcOrd="0" destOrd="0" presId="urn:microsoft.com/office/officeart/2005/8/layout/hierarchy2"/>
    <dgm:cxn modelId="{C2BF50A4-2290-42B8-8777-99C21745B1AC}" type="presOf" srcId="{46363919-6C6E-4C01-8DE0-C393D100677A}" destId="{EA8D3E4A-5F6D-4EB1-9B18-B8D05D8D4D32}" srcOrd="0" destOrd="0" presId="urn:microsoft.com/office/officeart/2005/8/layout/hierarchy2"/>
    <dgm:cxn modelId="{497FDF32-699F-411F-B699-867BE5F7404F}" type="presOf" srcId="{48686C45-9490-41B3-A7DA-09D36A540B31}" destId="{7756116D-2AC6-4219-AC26-B149721F4F1F}" srcOrd="0" destOrd="0" presId="urn:microsoft.com/office/officeart/2005/8/layout/hierarchy2"/>
    <dgm:cxn modelId="{71680762-9EB4-464C-8188-E2967CC7F97E}" type="presOf" srcId="{0AF35666-BF0A-4E84-986A-CCACA6F6B36C}" destId="{25DF92C3-FEA8-498D-A464-89FC4E6C15B4}" srcOrd="0" destOrd="0" presId="urn:microsoft.com/office/officeart/2005/8/layout/hierarchy2"/>
    <dgm:cxn modelId="{2E11D958-0337-4417-8226-80E30A9FE69B}" type="presParOf" srcId="{96248D54-A0E8-4BBB-8889-953E2230A8AE}" destId="{0077FF11-FC0B-4397-9313-96CDBC207FE3}" srcOrd="0" destOrd="0" presId="urn:microsoft.com/office/officeart/2005/8/layout/hierarchy2"/>
    <dgm:cxn modelId="{7922E579-30B6-4D0D-9FBA-9DF4B55A39C6}" type="presParOf" srcId="{0077FF11-FC0B-4397-9313-96CDBC207FE3}" destId="{EA8D3E4A-5F6D-4EB1-9B18-B8D05D8D4D32}" srcOrd="0" destOrd="0" presId="urn:microsoft.com/office/officeart/2005/8/layout/hierarchy2"/>
    <dgm:cxn modelId="{207F1C44-3DDF-44FF-BF85-B9AE25718D02}" type="presParOf" srcId="{0077FF11-FC0B-4397-9313-96CDBC207FE3}" destId="{D359540D-7252-4B17-9930-970D954116B2}" srcOrd="1" destOrd="0" presId="urn:microsoft.com/office/officeart/2005/8/layout/hierarchy2"/>
    <dgm:cxn modelId="{C24F9427-8E36-4F05-84A2-0339875DEB8E}" type="presParOf" srcId="{D359540D-7252-4B17-9930-970D954116B2}" destId="{7756116D-2AC6-4219-AC26-B149721F4F1F}" srcOrd="0" destOrd="0" presId="urn:microsoft.com/office/officeart/2005/8/layout/hierarchy2"/>
    <dgm:cxn modelId="{96F1E49A-EC78-4E56-B08F-03FDCFD02C94}" type="presParOf" srcId="{7756116D-2AC6-4219-AC26-B149721F4F1F}" destId="{605BA6DC-2A1F-498A-898E-628C7AC07042}" srcOrd="0" destOrd="0" presId="urn:microsoft.com/office/officeart/2005/8/layout/hierarchy2"/>
    <dgm:cxn modelId="{E66D1382-1171-4571-A728-C664F4F1C925}" type="presParOf" srcId="{D359540D-7252-4B17-9930-970D954116B2}" destId="{ADFAA0F6-5C87-433C-A589-0098F2EA9C11}" srcOrd="1" destOrd="0" presId="urn:microsoft.com/office/officeart/2005/8/layout/hierarchy2"/>
    <dgm:cxn modelId="{679B730B-13A3-4411-BC47-97E3032429D6}" type="presParOf" srcId="{ADFAA0F6-5C87-433C-A589-0098F2EA9C11}" destId="{25DF92C3-FEA8-498D-A464-89FC4E6C15B4}" srcOrd="0" destOrd="0" presId="urn:microsoft.com/office/officeart/2005/8/layout/hierarchy2"/>
    <dgm:cxn modelId="{BD611122-F3E1-4613-9A4A-A6AD58D63464}" type="presParOf" srcId="{ADFAA0F6-5C87-433C-A589-0098F2EA9C11}" destId="{2276AC6F-ACCE-4997-926F-0538902F4596}" srcOrd="1" destOrd="0" presId="urn:microsoft.com/office/officeart/2005/8/layout/hierarchy2"/>
    <dgm:cxn modelId="{ED134996-667F-4E44-A21C-CE0CA7F58572}" type="presParOf" srcId="{D359540D-7252-4B17-9930-970D954116B2}" destId="{AEC153F2-FF25-4F6A-A46B-22A389BDCD27}" srcOrd="2" destOrd="0" presId="urn:microsoft.com/office/officeart/2005/8/layout/hierarchy2"/>
    <dgm:cxn modelId="{AA914498-1803-49A1-B99E-21824F731E72}" type="presParOf" srcId="{AEC153F2-FF25-4F6A-A46B-22A389BDCD27}" destId="{9B28B955-5D32-4F20-96E8-E6528CD1BC5E}" srcOrd="0" destOrd="0" presId="urn:microsoft.com/office/officeart/2005/8/layout/hierarchy2"/>
    <dgm:cxn modelId="{2FAB33EE-EF8E-4B43-BC4B-C768478E2372}" type="presParOf" srcId="{D359540D-7252-4B17-9930-970D954116B2}" destId="{88CDD74A-E253-4360-B55F-57F109BCA063}" srcOrd="3" destOrd="0" presId="urn:microsoft.com/office/officeart/2005/8/layout/hierarchy2"/>
    <dgm:cxn modelId="{E4BB44F5-47E5-4874-B406-27110200E525}" type="presParOf" srcId="{88CDD74A-E253-4360-B55F-57F109BCA063}" destId="{20587216-4D83-459B-AD54-63DE0E805E93}" srcOrd="0" destOrd="0" presId="urn:microsoft.com/office/officeart/2005/8/layout/hierarchy2"/>
    <dgm:cxn modelId="{2371FAAE-DE05-4B81-8391-C363038AFF5D}" type="presParOf" srcId="{88CDD74A-E253-4360-B55F-57F109BCA063}" destId="{ACB51BE4-5731-4CB2-8CB5-24176F13DCF6}"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8D3E4A-5F6D-4EB1-9B18-B8D05D8D4D32}">
      <dsp:nvSpPr>
        <dsp:cNvPr id="0" name=""/>
        <dsp:cNvSpPr/>
      </dsp:nvSpPr>
      <dsp:spPr>
        <a:xfrm>
          <a:off x="5492" y="1749225"/>
          <a:ext cx="3115769" cy="155788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Estacionalidad. Oscilaciones que se repiten regularmente en períodos inferiores a un año y son periódicas año tras año. </a:t>
          </a:r>
          <a:r>
            <a:rPr lang="es-ES" sz="1400" kern="1200" dirty="0" smtClean="0"/>
            <a:t>Dos propósitos fundamentales:</a:t>
          </a:r>
          <a:endParaRPr lang="es-MX" sz="1400" kern="1200" dirty="0"/>
        </a:p>
      </dsp:txBody>
      <dsp:txXfrm>
        <a:off x="51121" y="1794854"/>
        <a:ext cx="3024511" cy="1466626"/>
      </dsp:txXfrm>
    </dsp:sp>
    <dsp:sp modelId="{7756116D-2AC6-4219-AC26-B149721F4F1F}">
      <dsp:nvSpPr>
        <dsp:cNvPr id="0" name=""/>
        <dsp:cNvSpPr/>
      </dsp:nvSpPr>
      <dsp:spPr>
        <a:xfrm rot="19457599">
          <a:off x="2976999" y="2052546"/>
          <a:ext cx="1534832" cy="55458"/>
        </a:xfrm>
        <a:custGeom>
          <a:avLst/>
          <a:gdLst/>
          <a:ahLst/>
          <a:cxnLst/>
          <a:rect l="0" t="0" r="0" b="0"/>
          <a:pathLst>
            <a:path>
              <a:moveTo>
                <a:pt x="0" y="27729"/>
              </a:moveTo>
              <a:lnTo>
                <a:pt x="1534832" y="2772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706045" y="2041905"/>
        <a:ext cx="76741" cy="76741"/>
      </dsp:txXfrm>
    </dsp:sp>
    <dsp:sp modelId="{25DF92C3-FEA8-498D-A464-89FC4E6C15B4}">
      <dsp:nvSpPr>
        <dsp:cNvPr id="0" name=""/>
        <dsp:cNvSpPr/>
      </dsp:nvSpPr>
      <dsp:spPr>
        <a:xfrm>
          <a:off x="4367569" y="853441"/>
          <a:ext cx="3115769" cy="155788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err="1" smtClean="0"/>
            <a:t>Desestacionalizar</a:t>
          </a:r>
          <a:r>
            <a:rPr lang="es-ES" sz="1400" kern="1200" dirty="0" smtClean="0"/>
            <a:t> las series: consiste en eliminar las fluctuaciones de carácter periódico que se presentan en las series a lo largo del año, con el objeto de hacer comparables los datos a estaciones diferentes.</a:t>
          </a:r>
          <a:endParaRPr lang="es-MX" sz="1400" kern="1200" dirty="0"/>
        </a:p>
      </dsp:txBody>
      <dsp:txXfrm>
        <a:off x="4413198" y="899070"/>
        <a:ext cx="3024511" cy="1466626"/>
      </dsp:txXfrm>
    </dsp:sp>
    <dsp:sp modelId="{AEC153F2-FF25-4F6A-A46B-22A389BDCD27}">
      <dsp:nvSpPr>
        <dsp:cNvPr id="0" name=""/>
        <dsp:cNvSpPr/>
      </dsp:nvSpPr>
      <dsp:spPr>
        <a:xfrm rot="2142401">
          <a:off x="2976999" y="2948330"/>
          <a:ext cx="1534832" cy="55458"/>
        </a:xfrm>
        <a:custGeom>
          <a:avLst/>
          <a:gdLst/>
          <a:ahLst/>
          <a:cxnLst/>
          <a:rect l="0" t="0" r="0" b="0"/>
          <a:pathLst>
            <a:path>
              <a:moveTo>
                <a:pt x="0" y="27729"/>
              </a:moveTo>
              <a:lnTo>
                <a:pt x="1534832" y="2772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706045" y="2937689"/>
        <a:ext cx="76741" cy="76741"/>
      </dsp:txXfrm>
    </dsp:sp>
    <dsp:sp modelId="{20587216-4D83-459B-AD54-63DE0E805E93}">
      <dsp:nvSpPr>
        <dsp:cNvPr id="0" name=""/>
        <dsp:cNvSpPr/>
      </dsp:nvSpPr>
      <dsp:spPr>
        <a:xfrm>
          <a:off x="4367569" y="2645009"/>
          <a:ext cx="3115769" cy="155788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smtClean="0"/>
            <a:t>Predecir:</a:t>
          </a:r>
          <a:r>
            <a:rPr lang="es-ES" sz="1400" kern="1200" dirty="0" smtClean="0"/>
            <a:t> si se tiene interés en anticipar algún valor de la serie y está afectada por la estacionalidad, conviene tener un conocimiento de este componente al momento de hacer la predicción.</a:t>
          </a:r>
          <a:endParaRPr lang="es-MX" sz="1400" kern="1200" dirty="0"/>
        </a:p>
      </dsp:txBody>
      <dsp:txXfrm>
        <a:off x="4413198" y="2690638"/>
        <a:ext cx="3024511" cy="1466626"/>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image" Target="../media/image49.wmf"/><Relationship Id="rId1" Type="http://schemas.openxmlformats.org/officeDocument/2006/relationships/image" Target="../media/image48.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wmf"/><Relationship Id="rId1" Type="http://schemas.openxmlformats.org/officeDocument/2006/relationships/image" Target="../media/image52.wmf"/><Relationship Id="rId6" Type="http://schemas.openxmlformats.org/officeDocument/2006/relationships/image" Target="../media/image57.wmf"/><Relationship Id="rId5" Type="http://schemas.openxmlformats.org/officeDocument/2006/relationships/image" Target="../media/image56.wmf"/><Relationship Id="rId4" Type="http://schemas.openxmlformats.org/officeDocument/2006/relationships/image" Target="../media/image55.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59.wmf"/><Relationship Id="rId1" Type="http://schemas.openxmlformats.org/officeDocument/2006/relationships/image" Target="../media/image58.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image" Target="../media/image54.wmf"/><Relationship Id="rId1" Type="http://schemas.openxmlformats.org/officeDocument/2006/relationships/image" Target="../media/image53.wmf"/><Relationship Id="rId4" Type="http://schemas.openxmlformats.org/officeDocument/2006/relationships/image" Target="../media/image61.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image" Target="../media/image63.wmf"/><Relationship Id="rId6" Type="http://schemas.openxmlformats.org/officeDocument/2006/relationships/image" Target="../media/image68.wmf"/><Relationship Id="rId5" Type="http://schemas.openxmlformats.org/officeDocument/2006/relationships/image" Target="../media/image67.wmf"/><Relationship Id="rId4" Type="http://schemas.openxmlformats.org/officeDocument/2006/relationships/image" Target="../media/image66.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70.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73.wmf"/><Relationship Id="rId7" Type="http://schemas.openxmlformats.org/officeDocument/2006/relationships/image" Target="../media/image77.wmf"/><Relationship Id="rId2" Type="http://schemas.openxmlformats.org/officeDocument/2006/relationships/image" Target="../media/image72.wmf"/><Relationship Id="rId1" Type="http://schemas.openxmlformats.org/officeDocument/2006/relationships/image" Target="../media/image71.wmf"/><Relationship Id="rId6" Type="http://schemas.openxmlformats.org/officeDocument/2006/relationships/image" Target="../media/image76.wmf"/><Relationship Id="rId5" Type="http://schemas.openxmlformats.org/officeDocument/2006/relationships/image" Target="../media/image75.wmf"/><Relationship Id="rId4" Type="http://schemas.openxmlformats.org/officeDocument/2006/relationships/image" Target="../media/image74.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79.wmf"/><Relationship Id="rId1" Type="http://schemas.openxmlformats.org/officeDocument/2006/relationships/image" Target="../media/image78.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 Id="rId5" Type="http://schemas.openxmlformats.org/officeDocument/2006/relationships/image" Target="../media/image34.wmf"/><Relationship Id="rId4" Type="http://schemas.openxmlformats.org/officeDocument/2006/relationships/image" Target="../media/image3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wmf"/><Relationship Id="rId1" Type="http://schemas.openxmlformats.org/officeDocument/2006/relationships/image" Target="../media/image42.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image" Target="../media/image45.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151910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8301470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4807534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r>
              <a:rPr lang="en-US" dirty="0">
                <a:solidFill>
                  <a:srgbClr val="1E5155">
                    <a:lumMod val="40000"/>
                    <a:lumOff val="60000"/>
                  </a:srgbClr>
                </a:solidFill>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r>
              <a:rPr lang="en-US" dirty="0">
                <a:solidFill>
                  <a:srgbClr val="1E5155">
                    <a:lumMod val="40000"/>
                    <a:lumOff val="60000"/>
                  </a:srgbClr>
                </a:solidFill>
              </a:rPr>
              <a:t>”</a:t>
            </a:r>
          </a:p>
        </p:txBody>
      </p:sp>
    </p:spTree>
    <p:extLst>
      <p:ext uri="{BB962C8B-B14F-4D97-AF65-F5344CB8AC3E}">
        <p14:creationId xmlns:p14="http://schemas.microsoft.com/office/powerpoint/2010/main" val="24599446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7106168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2839800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5460523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9073476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7739846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2987620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086318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466252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0780159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6556946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8" name="Footer Placeholder 7"/>
          <p:cNvSpPr>
            <a:spLocks noGrp="1"/>
          </p:cNvSpPr>
          <p:nvPr>
            <p:ph type="ftr" sz="quarter" idx="11"/>
          </p:nvPr>
        </p:nvSpPr>
        <p:spPr/>
        <p:txBody>
          <a:bodyPr/>
          <a:lstStyle/>
          <a:p>
            <a:endParaRPr lang="es-MX">
              <a:solidFill>
                <a:prstClr val="white">
                  <a:tint val="75000"/>
                  <a:alpha val="60000"/>
                </a:prstClr>
              </a:solidFill>
            </a:endParaRPr>
          </a:p>
        </p:txBody>
      </p:sp>
      <p:sp>
        <p:nvSpPr>
          <p:cNvPr id="9" name="Slide Number Placeholder 8"/>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7070349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3"/>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4"/>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9661963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2"/>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3"/>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8547968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4491957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0791609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1511290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9096989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r>
              <a:rPr lang="en-US" dirty="0">
                <a:solidFill>
                  <a:srgbClr val="1E5155">
                    <a:lumMod val="40000"/>
                    <a:lumOff val="60000"/>
                  </a:srgbClr>
                </a:solidFill>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r>
              <a:rPr lang="en-US" dirty="0">
                <a:solidFill>
                  <a:srgbClr val="1E5155">
                    <a:lumMod val="40000"/>
                    <a:lumOff val="60000"/>
                  </a:srgbClr>
                </a:solidFill>
              </a:rPr>
              <a:t>”</a:t>
            </a:r>
          </a:p>
        </p:txBody>
      </p:sp>
    </p:spTree>
    <p:extLst>
      <p:ext uri="{BB962C8B-B14F-4D97-AF65-F5344CB8AC3E}">
        <p14:creationId xmlns:p14="http://schemas.microsoft.com/office/powerpoint/2010/main" val="14113703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725480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73590895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3203648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851091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77886894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2614462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088816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8" name="Footer Placeholder 7"/>
          <p:cNvSpPr>
            <a:spLocks noGrp="1"/>
          </p:cNvSpPr>
          <p:nvPr>
            <p:ph type="ftr" sz="quarter" idx="11"/>
          </p:nvPr>
        </p:nvSpPr>
        <p:spPr/>
        <p:txBody>
          <a:bodyPr/>
          <a:lstStyle/>
          <a:p>
            <a:endParaRPr lang="es-MX">
              <a:solidFill>
                <a:prstClr val="white">
                  <a:tint val="75000"/>
                  <a:alpha val="60000"/>
                </a:prstClr>
              </a:solidFill>
            </a:endParaRPr>
          </a:p>
        </p:txBody>
      </p:sp>
      <p:sp>
        <p:nvSpPr>
          <p:cNvPr id="9" name="Slide Number Placeholder 8"/>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7384128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3"/>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4"/>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434830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2"/>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3"/>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2211474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6"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54411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s-MX">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1488332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s-MX">
              <a:solidFill>
                <a:prstClr val="white">
                  <a:tint val="75000"/>
                  <a:alpha val="60000"/>
                </a:prstClr>
              </a:solidFill>
            </a:endParaRPr>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3171781648"/>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64685EA-2068-423F-B9D8-9834093500C5}" type="datetimeFigureOut">
              <a:rPr lang="es-MX" smtClean="0">
                <a:solidFill>
                  <a:prstClr val="white">
                    <a:tint val="75000"/>
                    <a:alpha val="60000"/>
                  </a:prstClr>
                </a:solidFill>
              </a:rPr>
              <a:pPr/>
              <a:t>07/10/2016</a:t>
            </a:fld>
            <a:endParaRPr lang="es-MX">
              <a:solidFill>
                <a:prstClr val="white">
                  <a:tint val="75000"/>
                  <a:alpha val="60000"/>
                </a:prstClr>
              </a:solidFill>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s-MX">
              <a:solidFill>
                <a:prstClr val="white">
                  <a:tint val="75000"/>
                  <a:alpha val="60000"/>
                </a:prstClr>
              </a:solidFill>
            </a:endParaRPr>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2BE4F827-85E9-4960-8411-9876BA106055}" type="slidenum">
              <a:rPr lang="es-MX" smtClean="0">
                <a:solidFill>
                  <a:prstClr val="white">
                    <a:tint val="75000"/>
                  </a:prstClr>
                </a:solidFill>
              </a:rPr>
              <a:pPr/>
              <a:t>‹Nº›</a:t>
            </a:fld>
            <a:endParaRPr lang="es-MX">
              <a:solidFill>
                <a:prstClr val="white">
                  <a:tint val="75000"/>
                </a:prstClr>
              </a:solidFill>
            </a:endParaRPr>
          </a:p>
        </p:txBody>
      </p:sp>
    </p:spTree>
    <p:extLst>
      <p:ext uri="{BB962C8B-B14F-4D97-AF65-F5344CB8AC3E}">
        <p14:creationId xmlns:p14="http://schemas.microsoft.com/office/powerpoint/2010/main" val="4149145788"/>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8.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image" Target="../media/image21.wmf"/></Relationships>
</file>

<file path=ppt/slides/_rels/slide2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18.xml"/><Relationship Id="rId1" Type="http://schemas.openxmlformats.org/officeDocument/2006/relationships/vmlDrawing" Target="../drawings/vmlDrawing2.vml"/><Relationship Id="rId6" Type="http://schemas.openxmlformats.org/officeDocument/2006/relationships/image" Target="../media/image25.wmf"/><Relationship Id="rId5" Type="http://schemas.openxmlformats.org/officeDocument/2006/relationships/oleObject" Target="../embeddings/oleObject4.bin"/><Relationship Id="rId4" Type="http://schemas.openxmlformats.org/officeDocument/2006/relationships/image" Target="../media/image24.wmf"/></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8.xml"/><Relationship Id="rId1" Type="http://schemas.openxmlformats.org/officeDocument/2006/relationships/vmlDrawing" Target="../drawings/vmlDrawing3.vml"/><Relationship Id="rId6" Type="http://schemas.openxmlformats.org/officeDocument/2006/relationships/image" Target="../media/image29.wmf"/><Relationship Id="rId5" Type="http://schemas.openxmlformats.org/officeDocument/2006/relationships/oleObject" Target="../embeddings/oleObject7.bin"/><Relationship Id="rId4" Type="http://schemas.openxmlformats.org/officeDocument/2006/relationships/image" Target="../media/image28.wmf"/></Relationships>
</file>

<file path=ppt/slides/_rels/slide29.xml.rels><?xml version="1.0" encoding="UTF-8" standalone="yes"?>
<Relationships xmlns="http://schemas.openxmlformats.org/package/2006/relationships"><Relationship Id="rId8" Type="http://schemas.openxmlformats.org/officeDocument/2006/relationships/image" Target="../media/image32.wmf"/><Relationship Id="rId13" Type="http://schemas.openxmlformats.org/officeDocument/2006/relationships/oleObject" Target="../embeddings/oleObject13.bin"/><Relationship Id="rId3" Type="http://schemas.openxmlformats.org/officeDocument/2006/relationships/oleObject" Target="../embeddings/oleObject8.bin"/><Relationship Id="rId7" Type="http://schemas.openxmlformats.org/officeDocument/2006/relationships/oleObject" Target="../embeddings/oleObject10.bin"/><Relationship Id="rId12" Type="http://schemas.openxmlformats.org/officeDocument/2006/relationships/image" Target="../media/image34.wmf"/><Relationship Id="rId2" Type="http://schemas.openxmlformats.org/officeDocument/2006/relationships/slideLayout" Target="../slideLayouts/slideLayout18.xml"/><Relationship Id="rId1" Type="http://schemas.openxmlformats.org/officeDocument/2006/relationships/vmlDrawing" Target="../drawings/vmlDrawing4.vml"/><Relationship Id="rId6" Type="http://schemas.openxmlformats.org/officeDocument/2006/relationships/image" Target="../media/image31.wmf"/><Relationship Id="rId11" Type="http://schemas.openxmlformats.org/officeDocument/2006/relationships/oleObject" Target="../embeddings/oleObject12.bin"/><Relationship Id="rId5" Type="http://schemas.openxmlformats.org/officeDocument/2006/relationships/oleObject" Target="../embeddings/oleObject9.bin"/><Relationship Id="rId10" Type="http://schemas.openxmlformats.org/officeDocument/2006/relationships/image" Target="../media/image33.wmf"/><Relationship Id="rId4" Type="http://schemas.openxmlformats.org/officeDocument/2006/relationships/image" Target="../media/image30.wmf"/><Relationship Id="rId9" Type="http://schemas.openxmlformats.org/officeDocument/2006/relationships/oleObject" Target="../embeddings/oleObject11.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18.xml"/><Relationship Id="rId1" Type="http://schemas.openxmlformats.org/officeDocument/2006/relationships/vmlDrawing" Target="../drawings/vmlDrawing5.vml"/><Relationship Id="rId4" Type="http://schemas.openxmlformats.org/officeDocument/2006/relationships/image" Target="../media/image35.wmf"/></Relationships>
</file>

<file path=ppt/slides/_rels/slide3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18.xml"/><Relationship Id="rId1" Type="http://schemas.openxmlformats.org/officeDocument/2006/relationships/vmlDrawing" Target="../drawings/vmlDrawing6.vml"/><Relationship Id="rId5" Type="http://schemas.openxmlformats.org/officeDocument/2006/relationships/image" Target="../media/image39.png"/><Relationship Id="rId4" Type="http://schemas.openxmlformats.org/officeDocument/2006/relationships/image" Target="../media/image38.w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18.xml"/><Relationship Id="rId1" Type="http://schemas.openxmlformats.org/officeDocument/2006/relationships/vmlDrawing" Target="../drawings/vmlDrawing7.vml"/><Relationship Id="rId4" Type="http://schemas.openxmlformats.org/officeDocument/2006/relationships/image" Target="../media/image40.wmf"/></Relationships>
</file>

<file path=ppt/slides/_rels/slide3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8" Type="http://schemas.openxmlformats.org/officeDocument/2006/relationships/image" Target="../media/image44.wmf"/><Relationship Id="rId3" Type="http://schemas.openxmlformats.org/officeDocument/2006/relationships/oleObject" Target="../embeddings/oleObject17.bin"/><Relationship Id="rId7" Type="http://schemas.openxmlformats.org/officeDocument/2006/relationships/oleObject" Target="../embeddings/oleObject19.bin"/><Relationship Id="rId2" Type="http://schemas.openxmlformats.org/officeDocument/2006/relationships/slideLayout" Target="../slideLayouts/slideLayout18.xml"/><Relationship Id="rId1" Type="http://schemas.openxmlformats.org/officeDocument/2006/relationships/vmlDrawing" Target="../drawings/vmlDrawing8.vml"/><Relationship Id="rId6" Type="http://schemas.openxmlformats.org/officeDocument/2006/relationships/image" Target="../media/image43.wmf"/><Relationship Id="rId5" Type="http://schemas.openxmlformats.org/officeDocument/2006/relationships/oleObject" Target="../embeddings/oleObject18.bin"/><Relationship Id="rId4" Type="http://schemas.openxmlformats.org/officeDocument/2006/relationships/image" Target="../media/image42.wmf"/></Relationships>
</file>

<file path=ppt/slides/_rels/slide38.xml.rels><?xml version="1.0" encoding="UTF-8" standalone="yes"?>
<Relationships xmlns="http://schemas.openxmlformats.org/package/2006/relationships"><Relationship Id="rId8" Type="http://schemas.openxmlformats.org/officeDocument/2006/relationships/image" Target="../media/image47.wmf"/><Relationship Id="rId3" Type="http://schemas.openxmlformats.org/officeDocument/2006/relationships/oleObject" Target="../embeddings/oleObject20.bin"/><Relationship Id="rId7" Type="http://schemas.openxmlformats.org/officeDocument/2006/relationships/oleObject" Target="../embeddings/oleObject22.bin"/><Relationship Id="rId2" Type="http://schemas.openxmlformats.org/officeDocument/2006/relationships/slideLayout" Target="../slideLayouts/slideLayout18.xml"/><Relationship Id="rId1" Type="http://schemas.openxmlformats.org/officeDocument/2006/relationships/vmlDrawing" Target="../drawings/vmlDrawing9.vml"/><Relationship Id="rId6" Type="http://schemas.openxmlformats.org/officeDocument/2006/relationships/image" Target="../media/image46.wmf"/><Relationship Id="rId5" Type="http://schemas.openxmlformats.org/officeDocument/2006/relationships/oleObject" Target="../embeddings/oleObject21.bin"/><Relationship Id="rId4" Type="http://schemas.openxmlformats.org/officeDocument/2006/relationships/image" Target="../media/image45.wmf"/></Relationships>
</file>

<file path=ppt/slides/_rels/slide39.xml.rels><?xml version="1.0" encoding="UTF-8" standalone="yes"?>
<Relationships xmlns="http://schemas.openxmlformats.org/package/2006/relationships"><Relationship Id="rId8" Type="http://schemas.openxmlformats.org/officeDocument/2006/relationships/image" Target="../media/image50.wmf"/><Relationship Id="rId3" Type="http://schemas.openxmlformats.org/officeDocument/2006/relationships/oleObject" Target="../embeddings/oleObject23.bin"/><Relationship Id="rId7" Type="http://schemas.openxmlformats.org/officeDocument/2006/relationships/oleObject" Target="../embeddings/oleObject25.bin"/><Relationship Id="rId2" Type="http://schemas.openxmlformats.org/officeDocument/2006/relationships/slideLayout" Target="../slideLayouts/slideLayout18.xml"/><Relationship Id="rId1" Type="http://schemas.openxmlformats.org/officeDocument/2006/relationships/vmlDrawing" Target="../drawings/vmlDrawing10.vml"/><Relationship Id="rId6" Type="http://schemas.openxmlformats.org/officeDocument/2006/relationships/image" Target="../media/image49.wmf"/><Relationship Id="rId5" Type="http://schemas.openxmlformats.org/officeDocument/2006/relationships/oleObject" Target="../embeddings/oleObject24.bin"/><Relationship Id="rId4" Type="http://schemas.openxmlformats.org/officeDocument/2006/relationships/image" Target="../media/image48.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8" Type="http://schemas.openxmlformats.org/officeDocument/2006/relationships/image" Target="../media/image54.wmf"/><Relationship Id="rId13" Type="http://schemas.openxmlformats.org/officeDocument/2006/relationships/oleObject" Target="../embeddings/oleObject31.bin"/><Relationship Id="rId3" Type="http://schemas.openxmlformats.org/officeDocument/2006/relationships/oleObject" Target="../embeddings/oleObject26.bin"/><Relationship Id="rId7" Type="http://schemas.openxmlformats.org/officeDocument/2006/relationships/oleObject" Target="../embeddings/oleObject28.bin"/><Relationship Id="rId12" Type="http://schemas.openxmlformats.org/officeDocument/2006/relationships/image" Target="../media/image56.wmf"/><Relationship Id="rId2" Type="http://schemas.openxmlformats.org/officeDocument/2006/relationships/slideLayout" Target="../slideLayouts/slideLayout18.xml"/><Relationship Id="rId1" Type="http://schemas.openxmlformats.org/officeDocument/2006/relationships/vmlDrawing" Target="../drawings/vmlDrawing11.vml"/><Relationship Id="rId6" Type="http://schemas.openxmlformats.org/officeDocument/2006/relationships/image" Target="../media/image53.wmf"/><Relationship Id="rId11" Type="http://schemas.openxmlformats.org/officeDocument/2006/relationships/oleObject" Target="../embeddings/oleObject30.bin"/><Relationship Id="rId5" Type="http://schemas.openxmlformats.org/officeDocument/2006/relationships/oleObject" Target="../embeddings/oleObject27.bin"/><Relationship Id="rId10" Type="http://schemas.openxmlformats.org/officeDocument/2006/relationships/image" Target="../media/image55.wmf"/><Relationship Id="rId4" Type="http://schemas.openxmlformats.org/officeDocument/2006/relationships/image" Target="../media/image52.wmf"/><Relationship Id="rId9" Type="http://schemas.openxmlformats.org/officeDocument/2006/relationships/oleObject" Target="../embeddings/oleObject29.bin"/><Relationship Id="rId14" Type="http://schemas.openxmlformats.org/officeDocument/2006/relationships/image" Target="../media/image57.wmf"/></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18.xml"/><Relationship Id="rId1" Type="http://schemas.openxmlformats.org/officeDocument/2006/relationships/vmlDrawing" Target="../drawings/vmlDrawing12.vml"/><Relationship Id="rId6" Type="http://schemas.openxmlformats.org/officeDocument/2006/relationships/image" Target="../media/image59.wmf"/><Relationship Id="rId5" Type="http://schemas.openxmlformats.org/officeDocument/2006/relationships/oleObject" Target="../embeddings/oleObject33.bin"/><Relationship Id="rId4" Type="http://schemas.openxmlformats.org/officeDocument/2006/relationships/image" Target="../media/image58.wmf"/></Relationships>
</file>

<file path=ppt/slides/_rels/slide44.xml.rels><?xml version="1.0" encoding="UTF-8" standalone="yes"?>
<Relationships xmlns="http://schemas.openxmlformats.org/package/2006/relationships"><Relationship Id="rId8" Type="http://schemas.openxmlformats.org/officeDocument/2006/relationships/image" Target="../media/image60.wmf"/><Relationship Id="rId3" Type="http://schemas.openxmlformats.org/officeDocument/2006/relationships/oleObject" Target="../embeddings/oleObject34.bin"/><Relationship Id="rId7" Type="http://schemas.openxmlformats.org/officeDocument/2006/relationships/oleObject" Target="../embeddings/oleObject36.bin"/><Relationship Id="rId2" Type="http://schemas.openxmlformats.org/officeDocument/2006/relationships/slideLayout" Target="../slideLayouts/slideLayout18.xml"/><Relationship Id="rId1" Type="http://schemas.openxmlformats.org/officeDocument/2006/relationships/vmlDrawing" Target="../drawings/vmlDrawing13.vml"/><Relationship Id="rId6" Type="http://schemas.openxmlformats.org/officeDocument/2006/relationships/image" Target="../media/image54.wmf"/><Relationship Id="rId5" Type="http://schemas.openxmlformats.org/officeDocument/2006/relationships/oleObject" Target="../embeddings/oleObject35.bin"/><Relationship Id="rId10" Type="http://schemas.openxmlformats.org/officeDocument/2006/relationships/image" Target="../media/image61.wmf"/><Relationship Id="rId4" Type="http://schemas.openxmlformats.org/officeDocument/2006/relationships/image" Target="../media/image53.wmf"/><Relationship Id="rId9" Type="http://schemas.openxmlformats.org/officeDocument/2006/relationships/oleObject" Target="../embeddings/oleObject37.bin"/></Relationships>
</file>

<file path=ppt/slides/_rels/slide45.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8" Type="http://schemas.openxmlformats.org/officeDocument/2006/relationships/image" Target="../media/image65.wmf"/><Relationship Id="rId13" Type="http://schemas.openxmlformats.org/officeDocument/2006/relationships/oleObject" Target="../embeddings/oleObject43.bin"/><Relationship Id="rId3" Type="http://schemas.openxmlformats.org/officeDocument/2006/relationships/oleObject" Target="../embeddings/oleObject38.bin"/><Relationship Id="rId7" Type="http://schemas.openxmlformats.org/officeDocument/2006/relationships/oleObject" Target="../embeddings/oleObject40.bin"/><Relationship Id="rId12" Type="http://schemas.openxmlformats.org/officeDocument/2006/relationships/image" Target="../media/image67.wmf"/><Relationship Id="rId2" Type="http://schemas.openxmlformats.org/officeDocument/2006/relationships/slideLayout" Target="../slideLayouts/slideLayout18.xml"/><Relationship Id="rId1" Type="http://schemas.openxmlformats.org/officeDocument/2006/relationships/vmlDrawing" Target="../drawings/vmlDrawing14.vml"/><Relationship Id="rId6" Type="http://schemas.openxmlformats.org/officeDocument/2006/relationships/image" Target="../media/image64.wmf"/><Relationship Id="rId11" Type="http://schemas.openxmlformats.org/officeDocument/2006/relationships/oleObject" Target="../embeddings/oleObject42.bin"/><Relationship Id="rId5" Type="http://schemas.openxmlformats.org/officeDocument/2006/relationships/oleObject" Target="../embeddings/oleObject39.bin"/><Relationship Id="rId10" Type="http://schemas.openxmlformats.org/officeDocument/2006/relationships/image" Target="../media/image66.wmf"/><Relationship Id="rId4" Type="http://schemas.openxmlformats.org/officeDocument/2006/relationships/image" Target="../media/image63.wmf"/><Relationship Id="rId9" Type="http://schemas.openxmlformats.org/officeDocument/2006/relationships/oleObject" Target="../embeddings/oleObject41.bin"/><Relationship Id="rId14" Type="http://schemas.openxmlformats.org/officeDocument/2006/relationships/image" Target="../media/image68.wmf"/></Relationships>
</file>

<file path=ppt/slides/_rels/slide47.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18.xml"/><Relationship Id="rId1" Type="http://schemas.openxmlformats.org/officeDocument/2006/relationships/vmlDrawing" Target="../drawings/vmlDrawing15.vml"/><Relationship Id="rId5" Type="http://schemas.openxmlformats.org/officeDocument/2006/relationships/oleObject" Target="../embeddings/oleObject45.bin"/><Relationship Id="rId4" Type="http://schemas.openxmlformats.org/officeDocument/2006/relationships/image" Target="../media/image70.wmf"/></Relationships>
</file>

<file path=ppt/slides/_rels/slide49.xml.rels><?xml version="1.0" encoding="UTF-8" standalone="yes"?>
<Relationships xmlns="http://schemas.openxmlformats.org/package/2006/relationships"><Relationship Id="rId8" Type="http://schemas.openxmlformats.org/officeDocument/2006/relationships/image" Target="../media/image73.wmf"/><Relationship Id="rId13" Type="http://schemas.openxmlformats.org/officeDocument/2006/relationships/oleObject" Target="../embeddings/oleObject51.bin"/><Relationship Id="rId3" Type="http://schemas.openxmlformats.org/officeDocument/2006/relationships/oleObject" Target="../embeddings/oleObject46.bin"/><Relationship Id="rId7" Type="http://schemas.openxmlformats.org/officeDocument/2006/relationships/oleObject" Target="../embeddings/oleObject48.bin"/><Relationship Id="rId12" Type="http://schemas.openxmlformats.org/officeDocument/2006/relationships/image" Target="../media/image75.wmf"/><Relationship Id="rId2" Type="http://schemas.openxmlformats.org/officeDocument/2006/relationships/slideLayout" Target="../slideLayouts/slideLayout18.xml"/><Relationship Id="rId16" Type="http://schemas.openxmlformats.org/officeDocument/2006/relationships/image" Target="../media/image77.wmf"/><Relationship Id="rId1" Type="http://schemas.openxmlformats.org/officeDocument/2006/relationships/vmlDrawing" Target="../drawings/vmlDrawing16.vml"/><Relationship Id="rId6" Type="http://schemas.openxmlformats.org/officeDocument/2006/relationships/image" Target="../media/image72.wmf"/><Relationship Id="rId11" Type="http://schemas.openxmlformats.org/officeDocument/2006/relationships/oleObject" Target="../embeddings/oleObject50.bin"/><Relationship Id="rId5" Type="http://schemas.openxmlformats.org/officeDocument/2006/relationships/oleObject" Target="../embeddings/oleObject47.bin"/><Relationship Id="rId15" Type="http://schemas.openxmlformats.org/officeDocument/2006/relationships/oleObject" Target="../embeddings/oleObject52.bin"/><Relationship Id="rId10" Type="http://schemas.openxmlformats.org/officeDocument/2006/relationships/image" Target="../media/image74.wmf"/><Relationship Id="rId4" Type="http://schemas.openxmlformats.org/officeDocument/2006/relationships/image" Target="../media/image71.wmf"/><Relationship Id="rId9" Type="http://schemas.openxmlformats.org/officeDocument/2006/relationships/oleObject" Target="../embeddings/oleObject49.bin"/><Relationship Id="rId14" Type="http://schemas.openxmlformats.org/officeDocument/2006/relationships/image" Target="../media/image76.wmf"/></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18.xml"/><Relationship Id="rId1" Type="http://schemas.openxmlformats.org/officeDocument/2006/relationships/vmlDrawing" Target="../drawings/vmlDrawing17.vml"/><Relationship Id="rId6" Type="http://schemas.openxmlformats.org/officeDocument/2006/relationships/image" Target="../media/image79.wmf"/><Relationship Id="rId5" Type="http://schemas.openxmlformats.org/officeDocument/2006/relationships/oleObject" Target="../embeddings/oleObject54.bin"/><Relationship Id="rId4" Type="http://schemas.openxmlformats.org/officeDocument/2006/relationships/image" Target="../media/image78.wmf"/></Relationships>
</file>

<file path=ppt/slides/_rels/slide51.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gif"/><Relationship Id="rId1" Type="http://schemas.openxmlformats.org/officeDocument/2006/relationships/slideLayout" Target="../slideLayouts/slideLayout18.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escudoe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6336" y="332656"/>
            <a:ext cx="1131888"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808" y="476672"/>
            <a:ext cx="14763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9 Título"/>
          <p:cNvSpPr>
            <a:spLocks noGrp="1"/>
          </p:cNvSpPr>
          <p:nvPr>
            <p:ph type="ctrTitle"/>
          </p:nvPr>
        </p:nvSpPr>
        <p:spPr>
          <a:xfrm>
            <a:off x="1021996" y="760506"/>
            <a:ext cx="7344816" cy="5616624"/>
          </a:xfrm>
        </p:spPr>
        <p:txBody>
          <a:bodyPr>
            <a:normAutofit fontScale="90000"/>
          </a:bodyPr>
          <a:lstStyle/>
          <a:p>
            <a:pPr algn="ctr"/>
            <a:r>
              <a:rPr lang="es-MX" sz="2000" b="1" dirty="0" smtClean="0"/>
              <a:t>UNIVERSIDAD AUTÓNOMA DEL ESTADO DE MÉXICO</a:t>
            </a:r>
            <a:br>
              <a:rPr lang="es-MX" sz="2000" b="1" dirty="0" smtClean="0"/>
            </a:br>
            <a:r>
              <a:rPr lang="es-MX" sz="2000" b="1" dirty="0" smtClean="0"/>
              <a:t>FACULTAD DE ECONOMÍA</a:t>
            </a:r>
            <a:br>
              <a:rPr lang="es-MX" sz="2000" b="1" dirty="0" smtClean="0"/>
            </a:br>
            <a:r>
              <a:rPr lang="es-MX" sz="2000" b="1" dirty="0" smtClean="0"/>
              <a:t>LICENCIATURAS EN: ECONOMÍA, RELACIONES ECONÓMICAS INTERNACIONALES Y ACTUARÍA</a:t>
            </a:r>
            <a:br>
              <a:rPr lang="es-MX" sz="2000" b="1" dirty="0" smtClean="0"/>
            </a:br>
            <a:r>
              <a:rPr lang="es-MX" sz="2000" b="1" dirty="0" smtClean="0"/>
              <a:t/>
            </a:r>
            <a:br>
              <a:rPr lang="es-MX" sz="2000" b="1" dirty="0" smtClean="0"/>
            </a:br>
            <a:r>
              <a:rPr lang="es-MX" sz="2000" b="1" dirty="0" smtClean="0"/>
              <a:t>MATERIAL AUDIOVISUAL</a:t>
            </a:r>
            <a:br>
              <a:rPr lang="es-MX" sz="2000" b="1" dirty="0" smtClean="0"/>
            </a:br>
            <a:r>
              <a:rPr lang="es-MX" sz="2000" b="1" dirty="0" smtClean="0"/>
              <a:t>DIAPOSITIVAS</a:t>
            </a:r>
            <a:br>
              <a:rPr lang="es-MX" sz="2000" b="1" dirty="0" smtClean="0"/>
            </a:br>
            <a:r>
              <a:rPr lang="es-MX" sz="2000" b="1" dirty="0"/>
              <a:t/>
            </a:r>
            <a:br>
              <a:rPr lang="es-MX" sz="2000" b="1" dirty="0"/>
            </a:br>
            <a:r>
              <a:rPr lang="es-MX" sz="1800" b="1" dirty="0"/>
              <a:t>UNIDAD DE APRENDIZAJE:</a:t>
            </a:r>
            <a:br>
              <a:rPr lang="es-MX" sz="1800" b="1" dirty="0"/>
            </a:br>
            <a:r>
              <a:rPr lang="es-MX" sz="1800" b="1" dirty="0" smtClean="0"/>
              <a:t>SERIES DE TIEMPO</a:t>
            </a:r>
            <a:r>
              <a:rPr lang="es-MX" sz="1600" b="1" dirty="0" smtClean="0"/>
              <a:t/>
            </a:r>
            <a:br>
              <a:rPr lang="es-MX" sz="1600" b="1" dirty="0" smtClean="0"/>
            </a:br>
            <a:r>
              <a:rPr lang="es-MX" sz="1600" b="1" dirty="0"/>
              <a:t/>
            </a:r>
            <a:br>
              <a:rPr lang="es-MX" sz="1600" b="1" dirty="0"/>
            </a:br>
            <a:r>
              <a:rPr lang="es-MX" sz="1600" b="1" dirty="0"/>
              <a:t/>
            </a:r>
            <a:br>
              <a:rPr lang="es-MX" sz="1600" b="1" dirty="0"/>
            </a:br>
            <a:r>
              <a:rPr lang="es-MX" sz="1800" b="1" dirty="0" smtClean="0"/>
              <a:t> UNIDAD I</a:t>
            </a:r>
            <a:br>
              <a:rPr lang="es-MX" sz="1800" b="1" dirty="0" smtClean="0"/>
            </a:br>
            <a:r>
              <a:rPr lang="es-MX" sz="1800" b="1" dirty="0" smtClean="0"/>
              <a:t>SERIES DE TIEMPO</a:t>
            </a:r>
            <a:br>
              <a:rPr lang="es-MX" sz="1800" b="1" dirty="0" smtClean="0"/>
            </a:br>
            <a:r>
              <a:rPr lang="es-MX" sz="1800" b="1" dirty="0"/>
              <a:t/>
            </a:r>
            <a:br>
              <a:rPr lang="es-MX" sz="1800" b="1" dirty="0"/>
            </a:br>
            <a:r>
              <a:rPr lang="es-MX" sz="1800" b="1" dirty="0"/>
              <a:t/>
            </a:r>
            <a:br>
              <a:rPr lang="es-MX" sz="1800" b="1" dirty="0"/>
            </a:br>
            <a:r>
              <a:rPr lang="es-MX" sz="1800" b="1" dirty="0"/>
              <a:t/>
            </a:r>
            <a:br>
              <a:rPr lang="es-MX" sz="1800" b="1" dirty="0"/>
            </a:br>
            <a:r>
              <a:rPr lang="es-MX" sz="1800" b="1" dirty="0" smtClean="0"/>
              <a:t>ELABORADO </a:t>
            </a:r>
            <a:r>
              <a:rPr lang="es-MX" sz="1800" b="1" dirty="0"/>
              <a:t>POR: </a:t>
            </a:r>
            <a:r>
              <a:rPr lang="es-MX" sz="1800" b="1" dirty="0" smtClean="0"/>
              <a:t>RICARDO RODRÍGUEZ MARCIAL</a:t>
            </a:r>
            <a:r>
              <a:rPr lang="es-MX" sz="1800" b="1" dirty="0"/>
              <a:t/>
            </a:r>
            <a:br>
              <a:rPr lang="es-MX" sz="1800" b="1" dirty="0"/>
            </a:br>
            <a:r>
              <a:rPr lang="es-MX" sz="1800" b="1" dirty="0"/>
              <a:t/>
            </a:r>
            <a:br>
              <a:rPr lang="es-MX" sz="1800" b="1" dirty="0"/>
            </a:br>
            <a:r>
              <a:rPr lang="es-MX" sz="1800" b="1" dirty="0"/>
              <a:t>	SEPTIEMBRE </a:t>
            </a:r>
            <a:r>
              <a:rPr lang="es-MX" sz="1800" b="1" dirty="0" smtClean="0"/>
              <a:t>2016</a:t>
            </a:r>
            <a:endParaRPr lang="es-MX" sz="1800" b="1" dirty="0"/>
          </a:p>
        </p:txBody>
      </p:sp>
    </p:spTree>
    <p:extLst>
      <p:ext uri="{BB962C8B-B14F-4D97-AF65-F5344CB8AC3E}">
        <p14:creationId xmlns:p14="http://schemas.microsoft.com/office/powerpoint/2010/main" val="11222987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71472" y="285729"/>
            <a:ext cx="7772400" cy="928694"/>
          </a:xfrm>
        </p:spPr>
        <p:txBody>
          <a:bodyPr>
            <a:noAutofit/>
          </a:bodyPr>
          <a:lstStyle/>
          <a:p>
            <a:r>
              <a:rPr lang="es-MX" sz="3200" b="1" dirty="0" smtClean="0"/>
              <a:t>Etapas en el Análisis de series Temporales</a:t>
            </a:r>
            <a:endParaRPr lang="es-MX" sz="3200" dirty="0"/>
          </a:p>
        </p:txBody>
      </p:sp>
      <p:sp>
        <p:nvSpPr>
          <p:cNvPr id="3" name="2 Subtítulo"/>
          <p:cNvSpPr>
            <a:spLocks noGrp="1"/>
          </p:cNvSpPr>
          <p:nvPr>
            <p:ph type="subTitle" idx="1"/>
          </p:nvPr>
        </p:nvSpPr>
        <p:spPr>
          <a:xfrm>
            <a:off x="395536" y="1772816"/>
            <a:ext cx="7948336" cy="3744416"/>
          </a:xfrm>
        </p:spPr>
        <p:txBody>
          <a:bodyPr>
            <a:normAutofit fontScale="92500"/>
          </a:bodyPr>
          <a:lstStyle/>
          <a:p>
            <a:pPr algn="just"/>
            <a:r>
              <a:rPr lang="es-MX" sz="3600" b="1" dirty="0" smtClean="0"/>
              <a:t>Etapa I</a:t>
            </a:r>
            <a:r>
              <a:rPr lang="es-MX" sz="3600" dirty="0" smtClean="0"/>
              <a:t>. Análisis de Datos</a:t>
            </a:r>
          </a:p>
          <a:p>
            <a:pPr algn="just"/>
            <a:r>
              <a:rPr lang="es-MX" sz="3600" b="1" dirty="0" smtClean="0"/>
              <a:t>Etapa II</a:t>
            </a:r>
            <a:r>
              <a:rPr lang="es-MX" sz="3600" dirty="0" smtClean="0"/>
              <a:t>. Representación gráfica de la serie</a:t>
            </a:r>
          </a:p>
          <a:p>
            <a:pPr algn="just"/>
            <a:r>
              <a:rPr lang="es-MX" sz="3600" b="1" dirty="0" smtClean="0"/>
              <a:t>Etapa III</a:t>
            </a:r>
            <a:r>
              <a:rPr lang="es-MX" sz="3600" dirty="0" smtClean="0"/>
              <a:t>. Modelización</a:t>
            </a:r>
          </a:p>
          <a:p>
            <a:pPr algn="just"/>
            <a:r>
              <a:rPr lang="es-MX" sz="3600" b="1" dirty="0" smtClean="0"/>
              <a:t>Etapa IV</a:t>
            </a:r>
            <a:r>
              <a:rPr lang="es-MX" sz="3600" dirty="0" smtClean="0"/>
              <a:t>. Validación del modelo</a:t>
            </a:r>
          </a:p>
          <a:p>
            <a:pPr algn="just"/>
            <a:r>
              <a:rPr lang="es-MX" sz="3600" b="1" dirty="0" smtClean="0"/>
              <a:t>Etapa V</a:t>
            </a:r>
            <a:r>
              <a:rPr lang="es-MX" sz="3600" dirty="0" smtClean="0"/>
              <a:t>. Predicción. </a:t>
            </a:r>
            <a:endParaRPr lang="es-MX" sz="3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71472" y="214291"/>
            <a:ext cx="7772400" cy="928694"/>
          </a:xfrm>
        </p:spPr>
        <p:txBody>
          <a:bodyPr>
            <a:normAutofit/>
          </a:bodyPr>
          <a:lstStyle/>
          <a:p>
            <a:r>
              <a:rPr lang="es-MX" sz="2400" b="1" dirty="0" smtClean="0"/>
              <a:t>Análisis Clásico de Series Temporales</a:t>
            </a:r>
            <a:endParaRPr lang="es-MX" sz="2400" dirty="0"/>
          </a:p>
        </p:txBody>
      </p:sp>
      <p:sp>
        <p:nvSpPr>
          <p:cNvPr id="3" name="2 Subtítulo"/>
          <p:cNvSpPr>
            <a:spLocks noGrp="1"/>
          </p:cNvSpPr>
          <p:nvPr>
            <p:ph type="subTitle" idx="1"/>
          </p:nvPr>
        </p:nvSpPr>
        <p:spPr>
          <a:xfrm>
            <a:off x="323528" y="1136001"/>
            <a:ext cx="7200800" cy="4352940"/>
          </a:xfrm>
        </p:spPr>
        <p:txBody>
          <a:bodyPr>
            <a:normAutofit/>
          </a:bodyPr>
          <a:lstStyle/>
          <a:p>
            <a:pPr algn="just"/>
            <a:r>
              <a:rPr lang="es-MX" b="1" dirty="0" smtClean="0"/>
              <a:t>Componentes de una serie temporal</a:t>
            </a:r>
            <a:r>
              <a:rPr lang="es-MX" dirty="0" smtClean="0"/>
              <a:t>. El enfoque clásico considera que el comportamiento de una variable en el tiempo es el resultado de la integración de cuatro componentes fundamentales:</a:t>
            </a:r>
          </a:p>
          <a:p>
            <a:pPr algn="l"/>
            <a:r>
              <a:rPr lang="es-MX" b="1" dirty="0" smtClean="0"/>
              <a:t>Tendencia</a:t>
            </a:r>
            <a:r>
              <a:rPr lang="es-MX" dirty="0" smtClean="0"/>
              <a:t>.</a:t>
            </a:r>
          </a:p>
          <a:p>
            <a:pPr algn="l"/>
            <a:r>
              <a:rPr lang="es-MX" b="1" dirty="0" smtClean="0"/>
              <a:t>Ciclo</a:t>
            </a:r>
            <a:r>
              <a:rPr lang="es-MX" dirty="0" smtClean="0"/>
              <a:t>.</a:t>
            </a:r>
          </a:p>
          <a:p>
            <a:pPr algn="l"/>
            <a:r>
              <a:rPr lang="es-MX" b="1" dirty="0" smtClean="0"/>
              <a:t>Componente estacional</a:t>
            </a:r>
            <a:r>
              <a:rPr lang="es-MX" dirty="0" smtClean="0"/>
              <a:t>.</a:t>
            </a:r>
          </a:p>
          <a:p>
            <a:pPr algn="l"/>
            <a:r>
              <a:rPr lang="es-MX" b="1" dirty="0" smtClean="0"/>
              <a:t>Componente irregular</a:t>
            </a:r>
            <a:r>
              <a:rPr lang="es-MX" dirty="0" smtClean="0"/>
              <a:t>.</a:t>
            </a:r>
          </a:p>
          <a:p>
            <a:pPr algn="just"/>
            <a:endParaRPr lang="es-MX" sz="2400"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1920" y="2780928"/>
            <a:ext cx="5184576" cy="3859202"/>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00034" y="285728"/>
            <a:ext cx="7772400" cy="1428759"/>
          </a:xfrm>
        </p:spPr>
        <p:txBody>
          <a:bodyPr>
            <a:normAutofit fontScale="90000"/>
          </a:bodyPr>
          <a:lstStyle/>
          <a:p>
            <a:r>
              <a:rPr lang="es-MX" sz="3600" b="1" dirty="0" smtClean="0"/>
              <a:t>Forma de Combinar los componentes</a:t>
            </a:r>
            <a:r>
              <a:rPr lang="es-MX" sz="2400" dirty="0" smtClean="0"/>
              <a:t/>
            </a:r>
            <a:br>
              <a:rPr lang="es-MX" sz="2400" dirty="0" smtClean="0"/>
            </a:br>
            <a:endParaRPr lang="es-MX" sz="2400" dirty="0"/>
          </a:p>
        </p:txBody>
      </p:sp>
      <p:sp>
        <p:nvSpPr>
          <p:cNvPr id="3" name="2 Subtítulo"/>
          <p:cNvSpPr>
            <a:spLocks noGrp="1"/>
          </p:cNvSpPr>
          <p:nvPr>
            <p:ph type="subTitle" idx="1"/>
          </p:nvPr>
        </p:nvSpPr>
        <p:spPr>
          <a:xfrm>
            <a:off x="1506085" y="1357868"/>
            <a:ext cx="6400800" cy="4286280"/>
          </a:xfrm>
        </p:spPr>
        <p:txBody>
          <a:bodyPr/>
          <a:lstStyle/>
          <a:p>
            <a:pPr algn="l"/>
            <a:r>
              <a:rPr lang="fr-FR" b="1" dirty="0" err="1" smtClean="0"/>
              <a:t>Esquema</a:t>
            </a:r>
            <a:r>
              <a:rPr lang="fr-FR" b="1" dirty="0" smtClean="0"/>
              <a:t> </a:t>
            </a:r>
            <a:r>
              <a:rPr lang="fr-FR" b="1" dirty="0" err="1" smtClean="0"/>
              <a:t>aditivo</a:t>
            </a:r>
            <a:r>
              <a:rPr lang="fr-FR" dirty="0" smtClean="0"/>
              <a:t>: </a:t>
            </a:r>
            <a:r>
              <a:rPr lang="fr-FR" dirty="0" err="1" smtClean="0"/>
              <a:t>Y</a:t>
            </a:r>
            <a:r>
              <a:rPr lang="fr-FR" baseline="-25000" dirty="0" err="1" smtClean="0"/>
              <a:t>t</a:t>
            </a:r>
            <a:r>
              <a:rPr lang="fr-FR" dirty="0" smtClean="0"/>
              <a:t>=T</a:t>
            </a:r>
            <a:r>
              <a:rPr lang="fr-FR" baseline="-25000" dirty="0" smtClean="0"/>
              <a:t>t</a:t>
            </a:r>
            <a:r>
              <a:rPr lang="fr-FR" dirty="0" smtClean="0"/>
              <a:t>+C</a:t>
            </a:r>
            <a:r>
              <a:rPr lang="fr-FR" baseline="-25000" dirty="0" smtClean="0"/>
              <a:t>t</a:t>
            </a:r>
            <a:r>
              <a:rPr lang="fr-FR" dirty="0" smtClean="0"/>
              <a:t>+E</a:t>
            </a:r>
            <a:r>
              <a:rPr lang="fr-FR" baseline="-25000" dirty="0" smtClean="0"/>
              <a:t>t</a:t>
            </a:r>
            <a:r>
              <a:rPr lang="fr-FR" dirty="0" smtClean="0"/>
              <a:t>+I</a:t>
            </a:r>
            <a:r>
              <a:rPr lang="fr-FR" baseline="-25000" dirty="0" smtClean="0"/>
              <a:t>t</a:t>
            </a:r>
            <a:endParaRPr lang="es-MX" dirty="0" smtClean="0"/>
          </a:p>
          <a:p>
            <a:pPr algn="l"/>
            <a:r>
              <a:rPr lang="es-ES" b="1" dirty="0" smtClean="0"/>
              <a:t>Esquema multiplicativo</a:t>
            </a:r>
            <a:r>
              <a:rPr lang="es-ES" dirty="0" smtClean="0"/>
              <a:t>: </a:t>
            </a:r>
            <a:r>
              <a:rPr lang="es-ES" dirty="0" err="1" smtClean="0"/>
              <a:t>Y</a:t>
            </a:r>
            <a:r>
              <a:rPr lang="es-ES" baseline="-25000" dirty="0" err="1" smtClean="0"/>
              <a:t>t</a:t>
            </a:r>
            <a:r>
              <a:rPr lang="es-ES" dirty="0" smtClean="0"/>
              <a:t>=</a:t>
            </a:r>
            <a:r>
              <a:rPr lang="es-ES" dirty="0" err="1" smtClean="0"/>
              <a:t>T</a:t>
            </a:r>
            <a:r>
              <a:rPr lang="es-ES" baseline="-25000" dirty="0" err="1" smtClean="0"/>
              <a:t>t</a:t>
            </a:r>
            <a:r>
              <a:rPr lang="es-ES" dirty="0" err="1" smtClean="0"/>
              <a:t>xC</a:t>
            </a:r>
            <a:r>
              <a:rPr lang="es-ES" baseline="-25000" dirty="0" err="1" smtClean="0"/>
              <a:t>t</a:t>
            </a:r>
            <a:r>
              <a:rPr lang="es-ES" dirty="0" err="1" smtClean="0"/>
              <a:t>xE</a:t>
            </a:r>
            <a:r>
              <a:rPr lang="es-ES" baseline="-25000" dirty="0" err="1" smtClean="0"/>
              <a:t>t</a:t>
            </a:r>
            <a:r>
              <a:rPr lang="es-ES" dirty="0" err="1" smtClean="0"/>
              <a:t>xI</a:t>
            </a:r>
            <a:r>
              <a:rPr lang="es-ES" baseline="-25000" dirty="0" err="1" smtClean="0"/>
              <a:t>t</a:t>
            </a:r>
            <a:endParaRPr lang="es-MX" dirty="0" smtClean="0"/>
          </a:p>
          <a:p>
            <a:pPr algn="l"/>
            <a:r>
              <a:rPr lang="es-ES" b="1" dirty="0" smtClean="0"/>
              <a:t>Esquema mixto</a:t>
            </a:r>
            <a:r>
              <a:rPr lang="es-ES" dirty="0" smtClean="0"/>
              <a:t>: </a:t>
            </a:r>
            <a:r>
              <a:rPr lang="es-ES" dirty="0" err="1" smtClean="0"/>
              <a:t>Y</a:t>
            </a:r>
            <a:r>
              <a:rPr lang="es-ES" baseline="-25000" dirty="0" err="1" smtClean="0"/>
              <a:t>t</a:t>
            </a:r>
            <a:r>
              <a:rPr lang="es-ES" dirty="0" smtClean="0"/>
              <a:t>=(</a:t>
            </a:r>
            <a:r>
              <a:rPr lang="es-ES" dirty="0" err="1" smtClean="0"/>
              <a:t>T</a:t>
            </a:r>
            <a:r>
              <a:rPr lang="es-ES" baseline="-25000" dirty="0" err="1" smtClean="0"/>
              <a:t>t</a:t>
            </a:r>
            <a:r>
              <a:rPr lang="es-ES" dirty="0" err="1" smtClean="0"/>
              <a:t>xC</a:t>
            </a:r>
            <a:r>
              <a:rPr lang="es-ES" baseline="-25000" dirty="0" err="1" smtClean="0"/>
              <a:t>t</a:t>
            </a:r>
            <a:r>
              <a:rPr lang="es-ES" dirty="0" err="1" smtClean="0"/>
              <a:t>xE</a:t>
            </a:r>
            <a:r>
              <a:rPr lang="es-ES" baseline="-25000" dirty="0" err="1" smtClean="0"/>
              <a:t>t</a:t>
            </a:r>
            <a:r>
              <a:rPr lang="es-ES" dirty="0" smtClean="0"/>
              <a:t>)+</a:t>
            </a:r>
            <a:r>
              <a:rPr lang="es-ES" dirty="0" err="1" smtClean="0"/>
              <a:t>I</a:t>
            </a:r>
            <a:r>
              <a:rPr lang="es-ES" baseline="-25000" dirty="0" err="1" smtClean="0"/>
              <a:t>t</a:t>
            </a:r>
            <a:endParaRPr lang="es-MX" dirty="0" smtClean="0"/>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0208" y="2808885"/>
            <a:ext cx="4512052" cy="3387575"/>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2910" y="142853"/>
            <a:ext cx="7772400" cy="928694"/>
          </a:xfrm>
        </p:spPr>
        <p:txBody>
          <a:bodyPr>
            <a:normAutofit/>
          </a:bodyPr>
          <a:lstStyle/>
          <a:p>
            <a:r>
              <a:rPr lang="es-ES" sz="3200" b="1" dirty="0" smtClean="0"/>
              <a:t>Criterios para detectar el modelo</a:t>
            </a:r>
            <a:r>
              <a:rPr lang="es-ES" sz="3200" dirty="0" smtClean="0"/>
              <a:t>.</a:t>
            </a:r>
            <a:endParaRPr lang="es-MX" sz="3200" dirty="0"/>
          </a:p>
        </p:txBody>
      </p:sp>
      <p:sp>
        <p:nvSpPr>
          <p:cNvPr id="3" name="2 Subtítulo"/>
          <p:cNvSpPr>
            <a:spLocks noGrp="1"/>
          </p:cNvSpPr>
          <p:nvPr>
            <p:ph type="subTitle" idx="1"/>
          </p:nvPr>
        </p:nvSpPr>
        <p:spPr>
          <a:xfrm>
            <a:off x="1500166" y="1142984"/>
            <a:ext cx="6400800" cy="5143536"/>
          </a:xfrm>
        </p:spPr>
        <p:txBody>
          <a:bodyPr>
            <a:normAutofit/>
          </a:bodyPr>
          <a:lstStyle/>
          <a:p>
            <a:r>
              <a:rPr lang="es-ES" sz="2400" b="1" dirty="0" smtClean="0"/>
              <a:t>Representación Gráfica de la serie</a:t>
            </a:r>
            <a:r>
              <a:rPr lang="es-ES" sz="2400" dirty="0" smtClean="0"/>
              <a:t>. </a:t>
            </a:r>
          </a:p>
          <a:p>
            <a:endParaRPr lang="es-ES" sz="2400" dirty="0" smtClean="0"/>
          </a:p>
          <a:p>
            <a:r>
              <a:rPr lang="es-ES" sz="2400" dirty="0" smtClean="0"/>
              <a:t>Aditivo                           </a:t>
            </a:r>
            <a:r>
              <a:rPr lang="es-ES" sz="2400" dirty="0"/>
              <a:t>Multiplicativo</a:t>
            </a:r>
          </a:p>
          <a:p>
            <a:pPr algn="l"/>
            <a:r>
              <a:rPr lang="es-ES" sz="2400" dirty="0" smtClean="0"/>
              <a:t>  </a:t>
            </a:r>
            <a:endParaRPr lang="es-MX" sz="2400" dirty="0" smtClean="0"/>
          </a:p>
          <a:p>
            <a:endParaRPr lang="es-MX" sz="2400" dirty="0" smtClean="0"/>
          </a:p>
        </p:txBody>
      </p:sp>
      <p:sp>
        <p:nvSpPr>
          <p:cNvPr id="2059"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2636912"/>
            <a:ext cx="3672408" cy="1971675"/>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3024" y="2636912"/>
            <a:ext cx="4112285" cy="1955228"/>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00034" y="142853"/>
            <a:ext cx="7772400" cy="357190"/>
          </a:xfrm>
        </p:spPr>
        <p:txBody>
          <a:bodyPr>
            <a:noAutofit/>
          </a:bodyPr>
          <a:lstStyle/>
          <a:p>
            <a:r>
              <a:rPr lang="es-MX" sz="2000" dirty="0" smtClean="0"/>
              <a:t>Remesas USA-México</a:t>
            </a:r>
            <a:endParaRPr lang="es-MX" sz="2000" dirty="0"/>
          </a:p>
        </p:txBody>
      </p:sp>
      <p:sp>
        <p:nvSpPr>
          <p:cNvPr id="3" name="2 Subtítulo"/>
          <p:cNvSpPr>
            <a:spLocks noGrp="1"/>
          </p:cNvSpPr>
          <p:nvPr>
            <p:ph type="subTitle" idx="1"/>
          </p:nvPr>
        </p:nvSpPr>
        <p:spPr/>
        <p:txBody>
          <a:bodyPr/>
          <a:lstStyle/>
          <a:p>
            <a:endParaRPr lang="es-MX" dirty="0"/>
          </a:p>
        </p:txBody>
      </p:sp>
      <p:pic>
        <p:nvPicPr>
          <p:cNvPr id="24578" name="Picture 2"/>
          <p:cNvPicPr>
            <a:picLocks noChangeAspect="1" noChangeArrowheads="1"/>
          </p:cNvPicPr>
          <p:nvPr/>
        </p:nvPicPr>
        <p:blipFill>
          <a:blip r:embed="rId2" cstate="print"/>
          <a:srcRect/>
          <a:stretch>
            <a:fillRect/>
          </a:stretch>
        </p:blipFill>
        <p:spPr bwMode="auto">
          <a:xfrm>
            <a:off x="214282" y="1124744"/>
            <a:ext cx="8715436" cy="51617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71472" y="214291"/>
            <a:ext cx="7772400" cy="571503"/>
          </a:xfrm>
        </p:spPr>
        <p:txBody>
          <a:bodyPr>
            <a:normAutofit fontScale="90000"/>
          </a:bodyPr>
          <a:lstStyle/>
          <a:p>
            <a:r>
              <a:rPr lang="es-ES" sz="2800" b="1" dirty="0" smtClean="0"/>
              <a:t>Análisis del gráfico desviación estándar-media</a:t>
            </a:r>
            <a:endParaRPr lang="es-MX" sz="2800" dirty="0"/>
          </a:p>
        </p:txBody>
      </p:sp>
      <p:sp>
        <p:nvSpPr>
          <p:cNvPr id="3" name="2 Subtítulo"/>
          <p:cNvSpPr>
            <a:spLocks noGrp="1"/>
          </p:cNvSpPr>
          <p:nvPr>
            <p:ph type="subTitle" idx="1"/>
          </p:nvPr>
        </p:nvSpPr>
        <p:spPr/>
        <p:txBody>
          <a:bodyPr/>
          <a:lstStyle/>
          <a:p>
            <a:endParaRPr lang="es-MX"/>
          </a:p>
        </p:txBody>
      </p:sp>
      <p:pic>
        <p:nvPicPr>
          <p:cNvPr id="25602" name="Picture 2"/>
          <p:cNvPicPr>
            <a:picLocks noChangeAspect="1" noChangeArrowheads="1"/>
          </p:cNvPicPr>
          <p:nvPr/>
        </p:nvPicPr>
        <p:blipFill>
          <a:blip r:embed="rId2" cstate="print"/>
          <a:srcRect/>
          <a:stretch>
            <a:fillRect/>
          </a:stretch>
        </p:blipFill>
        <p:spPr bwMode="auto">
          <a:xfrm>
            <a:off x="214282" y="1196752"/>
            <a:ext cx="8715436" cy="51612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214291"/>
            <a:ext cx="7772400" cy="642942"/>
          </a:xfrm>
        </p:spPr>
        <p:txBody>
          <a:bodyPr>
            <a:normAutofit fontScale="90000"/>
          </a:bodyPr>
          <a:lstStyle/>
          <a:p>
            <a:r>
              <a:rPr lang="es-ES" sz="2800" b="1" dirty="0"/>
              <a:t>Método de las diferencias y cocientes estacionales</a:t>
            </a:r>
            <a:r>
              <a:rPr lang="es-ES" sz="2800" dirty="0"/>
              <a:t>.</a:t>
            </a:r>
            <a:endParaRPr lang="es-MX" sz="2800" dirty="0"/>
          </a:p>
        </p:txBody>
      </p:sp>
      <p:sp>
        <p:nvSpPr>
          <p:cNvPr id="3" name="2 Subtítulo"/>
          <p:cNvSpPr>
            <a:spLocks noGrp="1"/>
          </p:cNvSpPr>
          <p:nvPr>
            <p:ph type="subTitle" idx="1"/>
          </p:nvPr>
        </p:nvSpPr>
        <p:spPr>
          <a:xfrm>
            <a:off x="539552" y="1124744"/>
            <a:ext cx="8392446" cy="5086918"/>
          </a:xfrm>
        </p:spPr>
        <p:txBody>
          <a:bodyPr>
            <a:noAutofit/>
          </a:bodyPr>
          <a:lstStyle/>
          <a:p>
            <a:pPr algn="l"/>
            <a:r>
              <a:rPr lang="es-ES" sz="900" dirty="0"/>
              <a:t>Una diferencia estacional es la resta entre dos datos de años consecutivos, pero de la misma estación, se denota por </a:t>
            </a:r>
            <a:r>
              <a:rPr lang="es-ES" sz="900" dirty="0" err="1" smtClean="0"/>
              <a:t>d</a:t>
            </a:r>
            <a:r>
              <a:rPr lang="es-ES" sz="900" baseline="-25000" dirty="0" err="1" smtClean="0"/>
              <a:t>t,i</a:t>
            </a:r>
            <a:r>
              <a:rPr lang="es-ES" sz="900" dirty="0" smtClean="0"/>
              <a:t>.</a:t>
            </a:r>
            <a:r>
              <a:rPr lang="es-MX" sz="900" dirty="0" smtClean="0"/>
              <a:t> </a:t>
            </a:r>
            <a:r>
              <a:rPr lang="es-ES" sz="900" dirty="0" smtClean="0"/>
              <a:t>Un </a:t>
            </a:r>
            <a:r>
              <a:rPr lang="es-ES" sz="900" dirty="0"/>
              <a:t>cociente estacional es la división entre dos datos de años consecutivos, pero de la misma estación, se denota por </a:t>
            </a:r>
            <a:r>
              <a:rPr lang="es-ES" sz="900" dirty="0" err="1"/>
              <a:t>c</a:t>
            </a:r>
            <a:r>
              <a:rPr lang="es-ES" sz="900" baseline="-25000" dirty="0" err="1"/>
              <a:t>t,i</a:t>
            </a:r>
            <a:r>
              <a:rPr lang="es-ES" sz="900" dirty="0"/>
              <a:t>.</a:t>
            </a:r>
            <a:endParaRPr lang="es-MX" sz="900" dirty="0"/>
          </a:p>
          <a:p>
            <a:pPr algn="l"/>
            <a:r>
              <a:rPr lang="en-US" sz="900" dirty="0" err="1" smtClean="0"/>
              <a:t>Formalmente</a:t>
            </a:r>
            <a:r>
              <a:rPr lang="en-US" sz="900" dirty="0"/>
              <a:t>: </a:t>
            </a:r>
            <a:endParaRPr lang="es-MX" sz="900" dirty="0"/>
          </a:p>
          <a:p>
            <a:pPr algn="l"/>
            <a:r>
              <a:rPr lang="en-US" sz="900" dirty="0" err="1"/>
              <a:t>d</a:t>
            </a:r>
            <a:r>
              <a:rPr lang="en-US" sz="900" baseline="-25000" dirty="0" err="1"/>
              <a:t>t,i</a:t>
            </a:r>
            <a:r>
              <a:rPr lang="en-US" sz="900" dirty="0"/>
              <a:t>=Y</a:t>
            </a:r>
            <a:r>
              <a:rPr lang="en-US" sz="900" baseline="-25000" dirty="0"/>
              <a:t>t,i</a:t>
            </a:r>
            <a:r>
              <a:rPr lang="en-US" sz="900" dirty="0"/>
              <a:t>-Y</a:t>
            </a:r>
            <a:r>
              <a:rPr lang="en-US" sz="900" baseline="-25000" dirty="0"/>
              <a:t>t-1,i</a:t>
            </a:r>
            <a:endParaRPr lang="es-MX" sz="900" dirty="0"/>
          </a:p>
          <a:p>
            <a:pPr algn="l"/>
            <a:r>
              <a:rPr lang="en-US" sz="900" dirty="0"/>
              <a:t>       </a:t>
            </a:r>
            <a:r>
              <a:rPr lang="en-US" sz="900" dirty="0" err="1"/>
              <a:t>Y</a:t>
            </a:r>
            <a:r>
              <a:rPr lang="en-US" sz="900" baseline="-25000" dirty="0" err="1"/>
              <a:t>t,i</a:t>
            </a:r>
            <a:endParaRPr lang="es-MX" sz="900" dirty="0"/>
          </a:p>
          <a:p>
            <a:pPr algn="l"/>
            <a:r>
              <a:rPr lang="en-US" sz="900" dirty="0" err="1"/>
              <a:t>c</a:t>
            </a:r>
            <a:r>
              <a:rPr lang="en-US" sz="900" baseline="-25000" dirty="0" err="1"/>
              <a:t>t,i</a:t>
            </a:r>
            <a:r>
              <a:rPr lang="en-US" sz="900" dirty="0"/>
              <a:t>=------</a:t>
            </a:r>
            <a:endParaRPr lang="es-MX" sz="900" dirty="0"/>
          </a:p>
          <a:p>
            <a:pPr algn="l"/>
            <a:r>
              <a:rPr lang="en-US" sz="900" dirty="0"/>
              <a:t>      Y</a:t>
            </a:r>
            <a:r>
              <a:rPr lang="en-US" sz="900" baseline="-25000" dirty="0"/>
              <a:t>t-1,i</a:t>
            </a:r>
            <a:endParaRPr lang="es-MX" sz="900" dirty="0"/>
          </a:p>
          <a:p>
            <a:pPr algn="l"/>
            <a:r>
              <a:rPr lang="es-ES" sz="900" dirty="0"/>
              <a:t> </a:t>
            </a:r>
            <a:r>
              <a:rPr lang="es-ES" sz="900" dirty="0" smtClean="0"/>
              <a:t>Los </a:t>
            </a:r>
            <a:r>
              <a:rPr lang="es-ES" sz="900" dirty="0"/>
              <a:t>pasos a seguir en la aplicación de este método, son:</a:t>
            </a:r>
            <a:endParaRPr lang="es-MX" sz="900" dirty="0"/>
          </a:p>
          <a:p>
            <a:pPr lvl="0" algn="l"/>
            <a:r>
              <a:rPr lang="es-ES" sz="900" dirty="0" smtClean="0"/>
              <a:t>1. Se </a:t>
            </a:r>
            <a:r>
              <a:rPr lang="es-ES" sz="900" dirty="0"/>
              <a:t>calculan todos los cocientes y diferencias estacionales. </a:t>
            </a:r>
            <a:endParaRPr lang="es-MX" sz="900" dirty="0"/>
          </a:p>
          <a:p>
            <a:pPr algn="l"/>
            <a:r>
              <a:rPr lang="es-ES" sz="900" dirty="0"/>
              <a:t> </a:t>
            </a:r>
            <a:r>
              <a:rPr lang="es-ES" sz="900" dirty="0" smtClean="0"/>
              <a:t>2. Se </a:t>
            </a:r>
            <a:r>
              <a:rPr lang="es-ES" sz="900" dirty="0"/>
              <a:t>obtiene el coeficiente de variación (CV) para las diferencias y cocientes estacionales dados por las expresiones siguientes:</a:t>
            </a:r>
            <a:endParaRPr lang="es-MX" sz="900" dirty="0"/>
          </a:p>
          <a:p>
            <a:pPr algn="l"/>
            <a:r>
              <a:rPr lang="es-ES" sz="900" dirty="0"/>
              <a:t>           Desviación estándar (d)</a:t>
            </a:r>
            <a:endParaRPr lang="es-MX" sz="900" dirty="0"/>
          </a:p>
          <a:p>
            <a:pPr algn="l"/>
            <a:r>
              <a:rPr lang="es-ES" sz="900" dirty="0"/>
              <a:t>CV(d)=-----------------------------</a:t>
            </a:r>
            <a:endParaRPr lang="es-MX" sz="900" dirty="0"/>
          </a:p>
          <a:p>
            <a:pPr algn="l"/>
            <a:r>
              <a:rPr lang="es-ES" sz="900" dirty="0"/>
              <a:t>                    Media (d)</a:t>
            </a:r>
            <a:endParaRPr lang="es-MX" sz="900" dirty="0"/>
          </a:p>
          <a:p>
            <a:pPr algn="l"/>
            <a:r>
              <a:rPr lang="es-ES" sz="900" dirty="0"/>
              <a:t>           Desviación estándar (c)</a:t>
            </a:r>
            <a:endParaRPr lang="es-MX" sz="900" dirty="0"/>
          </a:p>
          <a:p>
            <a:pPr algn="l"/>
            <a:r>
              <a:rPr lang="es-ES" sz="900" dirty="0"/>
              <a:t>CV(c)=------------------------------</a:t>
            </a:r>
            <a:endParaRPr lang="es-MX" sz="900" dirty="0"/>
          </a:p>
          <a:p>
            <a:pPr algn="l"/>
            <a:r>
              <a:rPr lang="es-ES" sz="900" dirty="0"/>
              <a:t>                     Media </a:t>
            </a:r>
            <a:r>
              <a:rPr lang="es-ES" sz="900" dirty="0" smtClean="0"/>
              <a:t>(c)</a:t>
            </a:r>
            <a:endParaRPr lang="es-MX" sz="900" dirty="0"/>
          </a:p>
          <a:p>
            <a:pPr algn="l"/>
            <a:r>
              <a:rPr lang="es-ES" sz="900" dirty="0" smtClean="0"/>
              <a:t>3.</a:t>
            </a:r>
            <a:r>
              <a:rPr lang="es-ES" sz="900" dirty="0"/>
              <a:t> </a:t>
            </a:r>
            <a:r>
              <a:rPr lang="es-ES" sz="900" dirty="0" smtClean="0"/>
              <a:t>Se </a:t>
            </a:r>
            <a:r>
              <a:rPr lang="es-ES" sz="900" dirty="0"/>
              <a:t>aplican las siguientes reglas de decisión:</a:t>
            </a:r>
            <a:endParaRPr lang="es-MX" sz="900" dirty="0"/>
          </a:p>
          <a:p>
            <a:pPr algn="l"/>
            <a:r>
              <a:rPr lang="es-ES" sz="900" dirty="0"/>
              <a:t>Si CV (c) &gt; CV (d) se elige el modelo aditivo</a:t>
            </a:r>
            <a:endParaRPr lang="es-MX" sz="900" dirty="0"/>
          </a:p>
          <a:p>
            <a:pPr algn="l"/>
            <a:r>
              <a:rPr lang="es-ES" sz="900" dirty="0"/>
              <a:t>Si CV (c) &lt; CV (d) se elige el modelo multiplicativo</a:t>
            </a:r>
            <a:endParaRPr lang="es-MX" sz="9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MX"/>
          </a:p>
        </p:txBody>
      </p:sp>
      <p:sp>
        <p:nvSpPr>
          <p:cNvPr id="3" name="2 Subtítulo"/>
          <p:cNvSpPr>
            <a:spLocks noGrp="1"/>
          </p:cNvSpPr>
          <p:nvPr>
            <p:ph type="subTitle" idx="1"/>
          </p:nvPr>
        </p:nvSpPr>
        <p:spPr/>
        <p:txBody>
          <a:bodyPr/>
          <a:lstStyle/>
          <a:p>
            <a:endParaRPr lang="es-MX"/>
          </a:p>
        </p:txBody>
      </p:sp>
      <p:pic>
        <p:nvPicPr>
          <p:cNvPr id="26626" name="Picture 2"/>
          <p:cNvPicPr>
            <a:picLocks noChangeAspect="1" noChangeArrowheads="1"/>
          </p:cNvPicPr>
          <p:nvPr/>
        </p:nvPicPr>
        <p:blipFill>
          <a:blip r:embed="rId2" cstate="print"/>
          <a:srcRect/>
          <a:stretch>
            <a:fillRect/>
          </a:stretch>
        </p:blipFill>
        <p:spPr bwMode="auto">
          <a:xfrm>
            <a:off x="214282" y="1124744"/>
            <a:ext cx="8715436" cy="54475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71472" y="285728"/>
            <a:ext cx="7772400" cy="857256"/>
          </a:xfrm>
        </p:spPr>
        <p:txBody>
          <a:bodyPr>
            <a:normAutofit fontScale="90000"/>
          </a:bodyPr>
          <a:lstStyle/>
          <a:p>
            <a:r>
              <a:rPr lang="es-MX" dirty="0"/>
              <a:t/>
            </a:r>
            <a:br>
              <a:rPr lang="es-MX" dirty="0"/>
            </a:br>
            <a:r>
              <a:rPr lang="es-ES" sz="4000" b="1" dirty="0"/>
              <a:t>Análisis de la Tendencia</a:t>
            </a:r>
            <a:endParaRPr lang="es-MX" sz="4000" dirty="0"/>
          </a:p>
        </p:txBody>
      </p:sp>
      <p:sp>
        <p:nvSpPr>
          <p:cNvPr id="3" name="2 Subtítulo"/>
          <p:cNvSpPr>
            <a:spLocks noGrp="1"/>
          </p:cNvSpPr>
          <p:nvPr>
            <p:ph type="subTitle" idx="1"/>
          </p:nvPr>
        </p:nvSpPr>
        <p:spPr>
          <a:xfrm>
            <a:off x="214282" y="1071546"/>
            <a:ext cx="8643998" cy="5143536"/>
          </a:xfrm>
        </p:spPr>
        <p:txBody>
          <a:bodyPr>
            <a:normAutofit/>
          </a:bodyPr>
          <a:lstStyle/>
          <a:p>
            <a:pPr algn="just"/>
            <a:r>
              <a:rPr lang="es-ES" sz="2800" i="1" dirty="0"/>
              <a:t>Métodos de </a:t>
            </a:r>
            <a:r>
              <a:rPr lang="es-ES" sz="2800" i="1" dirty="0" smtClean="0"/>
              <a:t>estimación </a:t>
            </a:r>
          </a:p>
          <a:p>
            <a:pPr algn="just"/>
            <a:r>
              <a:rPr lang="es-ES" sz="2800" i="1" dirty="0" smtClean="0"/>
              <a:t>enfoque global:</a:t>
            </a:r>
            <a:r>
              <a:rPr lang="es-ES" sz="2800" dirty="0" smtClean="0"/>
              <a:t> </a:t>
            </a:r>
            <a:r>
              <a:rPr lang="es-ES" sz="2800" dirty="0"/>
              <a:t>tiene la característica de que el modelo que se propone para la estimación de la tendencia se mantiene constante para todo el </a:t>
            </a:r>
            <a:r>
              <a:rPr lang="es-ES" sz="2800" dirty="0" smtClean="0"/>
              <a:t>período. MÉTODO DE AJUSTE ANALÍTICO</a:t>
            </a:r>
          </a:p>
          <a:p>
            <a:pPr algn="just"/>
            <a:endParaRPr lang="es-ES" sz="2800" dirty="0" smtClean="0"/>
          </a:p>
          <a:p>
            <a:pPr algn="just"/>
            <a:r>
              <a:rPr lang="es-ES" sz="2800" i="1" dirty="0" smtClean="0"/>
              <a:t>enfoque local:</a:t>
            </a:r>
            <a:r>
              <a:rPr lang="es-ES" sz="2800" dirty="0" smtClean="0"/>
              <a:t> </a:t>
            </a:r>
            <a:r>
              <a:rPr lang="es-ES" sz="2800" dirty="0"/>
              <a:t>se utiliza cuando se desea hacer previsiones de corto </a:t>
            </a:r>
            <a:r>
              <a:rPr lang="es-ES" sz="2800" dirty="0" smtClean="0"/>
              <a:t>plazo. </a:t>
            </a:r>
            <a:r>
              <a:rPr lang="es-ES" sz="2800" dirty="0"/>
              <a:t>método </a:t>
            </a:r>
            <a:r>
              <a:rPr lang="es-ES" sz="2800" dirty="0" smtClean="0"/>
              <a:t>de </a:t>
            </a:r>
            <a:r>
              <a:rPr lang="es-ES" sz="2800" i="1" dirty="0"/>
              <a:t>medias móviles</a:t>
            </a:r>
            <a:r>
              <a:rPr lang="es-ES" sz="2800" dirty="0"/>
              <a:t>.</a:t>
            </a:r>
            <a:endParaRPr lang="es-MX" sz="2800" dirty="0"/>
          </a:p>
          <a:p>
            <a:pPr algn="just"/>
            <a:endParaRPr lang="es-MX"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00034" y="142853"/>
            <a:ext cx="7772400" cy="714380"/>
          </a:xfrm>
        </p:spPr>
        <p:txBody>
          <a:bodyPr>
            <a:normAutofit/>
          </a:bodyPr>
          <a:lstStyle/>
          <a:p>
            <a:r>
              <a:rPr lang="es-ES" sz="2800" b="1" dirty="0"/>
              <a:t>Método del Ajuste Analítico</a:t>
            </a:r>
            <a:endParaRPr lang="es-MX" sz="2800" dirty="0"/>
          </a:p>
        </p:txBody>
      </p:sp>
      <p:sp>
        <p:nvSpPr>
          <p:cNvPr id="3" name="2 Subtítulo"/>
          <p:cNvSpPr>
            <a:spLocks noGrp="1"/>
          </p:cNvSpPr>
          <p:nvPr>
            <p:ph type="subTitle" idx="1"/>
          </p:nvPr>
        </p:nvSpPr>
        <p:spPr>
          <a:xfrm>
            <a:off x="285720" y="1000108"/>
            <a:ext cx="8572560" cy="5286412"/>
          </a:xfrm>
        </p:spPr>
        <p:txBody>
          <a:bodyPr>
            <a:normAutofit/>
          </a:bodyPr>
          <a:lstStyle/>
          <a:p>
            <a:pPr algn="just"/>
            <a:r>
              <a:rPr lang="es-ES" sz="2400" dirty="0"/>
              <a:t>Este método trata de </a:t>
            </a:r>
            <a:r>
              <a:rPr lang="es-ES" sz="2400" dirty="0" err="1"/>
              <a:t>modelizar</a:t>
            </a:r>
            <a:r>
              <a:rPr lang="es-ES" sz="2400" dirty="0"/>
              <a:t> la tendencia mediante funciones matemáticas dependientes del tiempo, formalmente:</a:t>
            </a:r>
            <a:endParaRPr lang="es-MX" sz="2400" dirty="0"/>
          </a:p>
          <a:p>
            <a:pPr algn="just"/>
            <a:r>
              <a:rPr lang="es-ES" sz="2400" dirty="0" err="1" smtClean="0"/>
              <a:t>T</a:t>
            </a:r>
            <a:r>
              <a:rPr lang="es-ES" sz="2400" baseline="-25000" dirty="0" err="1" smtClean="0"/>
              <a:t>t</a:t>
            </a:r>
            <a:r>
              <a:rPr lang="es-ES" sz="2400" dirty="0" smtClean="0"/>
              <a:t>=f(t)</a:t>
            </a:r>
            <a:endParaRPr lang="es-MX" sz="2400" dirty="0"/>
          </a:p>
          <a:p>
            <a:pPr algn="just"/>
            <a:r>
              <a:rPr lang="es-ES" sz="2400" dirty="0"/>
              <a:t>A pesar de que esta función puede tomar múltiples expresiones, el más habitual es el de la tendencia </a:t>
            </a:r>
            <a:r>
              <a:rPr lang="es-ES" sz="2400" dirty="0" smtClean="0"/>
              <a:t>lineal.</a:t>
            </a:r>
          </a:p>
          <a:p>
            <a:pPr algn="just"/>
            <a:endParaRPr lang="es-MX" sz="24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4005064"/>
            <a:ext cx="5040560" cy="272167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059832" y="1596783"/>
            <a:ext cx="5205824" cy="1044383"/>
          </a:xfrm>
        </p:spPr>
        <p:txBody>
          <a:bodyPr>
            <a:normAutofit fontScale="90000"/>
          </a:bodyPr>
          <a:lstStyle/>
          <a:p>
            <a:r>
              <a:rPr lang="es-MX" sz="4000" dirty="0" smtClean="0"/>
              <a:t>GUÍA DE USO DE LAS DIAPOSITIVAS</a:t>
            </a:r>
            <a:endParaRPr lang="es-MX" sz="4000" dirty="0"/>
          </a:p>
        </p:txBody>
      </p:sp>
      <p:sp>
        <p:nvSpPr>
          <p:cNvPr id="3" name="2 Subtítulo"/>
          <p:cNvSpPr>
            <a:spLocks noGrp="1"/>
          </p:cNvSpPr>
          <p:nvPr>
            <p:ph type="subTitle" idx="1"/>
          </p:nvPr>
        </p:nvSpPr>
        <p:spPr>
          <a:xfrm>
            <a:off x="1115616" y="3284984"/>
            <a:ext cx="7150040" cy="3096344"/>
          </a:xfrm>
        </p:spPr>
        <p:txBody>
          <a:bodyPr>
            <a:normAutofit/>
          </a:bodyPr>
          <a:lstStyle/>
          <a:p>
            <a:pPr algn="just"/>
            <a:r>
              <a:rPr lang="es-MX" dirty="0" smtClean="0"/>
              <a:t>Estas diapositivas son un auxiliar para el trabajo en clase de la asignatura SERIES DE TIEMPO, que se imparte en </a:t>
            </a:r>
            <a:r>
              <a:rPr lang="es-MX" dirty="0" err="1" smtClean="0"/>
              <a:t>laS</a:t>
            </a:r>
            <a:r>
              <a:rPr lang="es-MX" dirty="0" smtClean="0"/>
              <a:t> LICENCIATURAS DE ECONOMÍA, RELACIONES ECONÓMICAS INTERNACIONALES Y ACTUARÍA. Contribuirán a destacar los elementos esenciales del contenido de </a:t>
            </a:r>
            <a:r>
              <a:rPr lang="es-MX" dirty="0" err="1" smtClean="0"/>
              <a:t>lA</a:t>
            </a:r>
            <a:r>
              <a:rPr lang="es-MX" dirty="0" smtClean="0"/>
              <a:t> UNIDAD i.</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296200"/>
            <a:ext cx="1676400" cy="1666875"/>
          </a:xfrm>
          <a:prstGeom prst="rect">
            <a:avLst/>
          </a:prstGeom>
        </p:spPr>
      </p:pic>
    </p:spTree>
    <p:extLst>
      <p:ext uri="{BB962C8B-B14F-4D97-AF65-F5344CB8AC3E}">
        <p14:creationId xmlns:p14="http://schemas.microsoft.com/office/powerpoint/2010/main" val="28201519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MX"/>
          </a:p>
        </p:txBody>
      </p:sp>
      <p:sp>
        <p:nvSpPr>
          <p:cNvPr id="3" name="2 Subtítulo"/>
          <p:cNvSpPr>
            <a:spLocks noGrp="1"/>
          </p:cNvSpPr>
          <p:nvPr>
            <p:ph type="subTitle" idx="1"/>
          </p:nvPr>
        </p:nvSpPr>
        <p:spPr/>
        <p:txBody>
          <a:bodyPr/>
          <a:lstStyle/>
          <a:p>
            <a:endParaRPr lang="es-MX"/>
          </a:p>
        </p:txBody>
      </p:sp>
      <p:pic>
        <p:nvPicPr>
          <p:cNvPr id="27650" name="Picture 2"/>
          <p:cNvPicPr>
            <a:picLocks noChangeAspect="1" noChangeArrowheads="1"/>
          </p:cNvPicPr>
          <p:nvPr/>
        </p:nvPicPr>
        <p:blipFill>
          <a:blip r:embed="rId2" cstate="print"/>
          <a:srcRect/>
          <a:stretch>
            <a:fillRect/>
          </a:stretch>
        </p:blipFill>
        <p:spPr bwMode="auto">
          <a:xfrm>
            <a:off x="214282" y="1124744"/>
            <a:ext cx="8715436" cy="54475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71472" y="214291"/>
            <a:ext cx="7772400" cy="500066"/>
          </a:xfrm>
        </p:spPr>
        <p:txBody>
          <a:bodyPr>
            <a:noAutofit/>
          </a:bodyPr>
          <a:lstStyle/>
          <a:p>
            <a:r>
              <a:rPr lang="es-ES" sz="3200" b="1" dirty="0"/>
              <a:t>Modelo de Tendencia Lineal.</a:t>
            </a:r>
            <a:endParaRPr lang="es-MX" sz="3200" dirty="0"/>
          </a:p>
        </p:txBody>
      </p:sp>
      <p:sp>
        <p:nvSpPr>
          <p:cNvPr id="3" name="2 Subtítulo"/>
          <p:cNvSpPr>
            <a:spLocks noGrp="1"/>
          </p:cNvSpPr>
          <p:nvPr>
            <p:ph type="subTitle" idx="1"/>
          </p:nvPr>
        </p:nvSpPr>
        <p:spPr>
          <a:xfrm>
            <a:off x="214282" y="785794"/>
            <a:ext cx="8643998" cy="5500726"/>
          </a:xfrm>
        </p:spPr>
        <p:txBody>
          <a:bodyPr>
            <a:normAutofit/>
          </a:bodyPr>
          <a:lstStyle/>
          <a:p>
            <a:pPr algn="just"/>
            <a:r>
              <a:rPr lang="es-ES" dirty="0"/>
              <a:t>El esquema teórico de este modelo viene dado por:</a:t>
            </a:r>
            <a:endParaRPr lang="es-MX" dirty="0"/>
          </a:p>
          <a:p>
            <a:pPr algn="just"/>
            <a:r>
              <a:rPr lang="es-ES" dirty="0" smtClean="0"/>
              <a:t>        </a:t>
            </a:r>
            <a:r>
              <a:rPr lang="es-ES" dirty="0" err="1" smtClean="0"/>
              <a:t>Y</a:t>
            </a:r>
            <a:r>
              <a:rPr lang="es-ES" baseline="-25000" dirty="0" err="1" smtClean="0"/>
              <a:t>t</a:t>
            </a:r>
            <a:r>
              <a:rPr lang="es-ES" dirty="0"/>
              <a:t>= </a:t>
            </a:r>
            <a:r>
              <a:rPr lang="es-ES" dirty="0" smtClean="0"/>
              <a:t>        +</a:t>
            </a:r>
            <a:r>
              <a:rPr lang="es-ES" dirty="0"/>
              <a:t> </a:t>
            </a:r>
            <a:r>
              <a:rPr lang="es-ES" dirty="0" smtClean="0"/>
              <a:t> </a:t>
            </a:r>
            <a:r>
              <a:rPr lang="el-GR" dirty="0" smtClean="0"/>
              <a:t>β</a:t>
            </a:r>
            <a:r>
              <a:rPr lang="es-ES" dirty="0" smtClean="0"/>
              <a:t> </a:t>
            </a:r>
            <a:r>
              <a:rPr lang="es-ES" dirty="0" smtClean="0"/>
              <a:t>t</a:t>
            </a:r>
            <a:r>
              <a:rPr lang="es-ES" dirty="0"/>
              <a:t>+ </a:t>
            </a:r>
            <a:r>
              <a:rPr lang="el-GR" dirty="0" smtClean="0"/>
              <a:t>ε</a:t>
            </a:r>
            <a:endParaRPr lang="es-MX" dirty="0"/>
          </a:p>
          <a:p>
            <a:pPr algn="just"/>
            <a:r>
              <a:rPr lang="es-ES" dirty="0"/>
              <a:t>Donde: </a:t>
            </a:r>
            <a:r>
              <a:rPr lang="es-ES" dirty="0" smtClean="0"/>
              <a:t>    </a:t>
            </a:r>
            <a:r>
              <a:rPr lang="es-ES" dirty="0" smtClean="0"/>
              <a:t>recoge </a:t>
            </a:r>
            <a:r>
              <a:rPr lang="es-ES" dirty="0"/>
              <a:t>el nivel de la tendencia al comienzo del período de análisis, es decir para t=0; b representa el incremento o decremento de tendencia esperado cuando se pasa de un año a otro. </a:t>
            </a:r>
            <a:endParaRPr lang="es-ES" dirty="0" smtClean="0"/>
          </a:p>
          <a:p>
            <a:pPr algn="just"/>
            <a:endParaRPr lang="es-ES" dirty="0"/>
          </a:p>
          <a:p>
            <a:pPr algn="just"/>
            <a:endParaRPr lang="es-MX" dirty="0"/>
          </a:p>
          <a:p>
            <a:pPr algn="just"/>
            <a:r>
              <a:rPr lang="es-ES" i="1" dirty="0"/>
              <a:t>Para elegir un modelo lineal</a:t>
            </a:r>
            <a:r>
              <a:rPr lang="es-ES" dirty="0"/>
              <a:t>, al graficar los puntos que relacionan la variable con el tiempo en un diagrama cartesiano deben estar más o menos  alineados en torno a una recta creciente o </a:t>
            </a:r>
            <a:r>
              <a:rPr lang="es-ES" dirty="0" smtClean="0"/>
              <a:t>decreciente.</a:t>
            </a:r>
            <a:endParaRPr lang="es-MX" dirty="0"/>
          </a:p>
        </p:txBody>
      </p:sp>
      <p:sp>
        <p:nvSpPr>
          <p:cNvPr id="286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28673" name="Object 1"/>
          <p:cNvGraphicFramePr>
            <a:graphicFrameLocks noChangeAspect="1"/>
          </p:cNvGraphicFramePr>
          <p:nvPr>
            <p:extLst>
              <p:ext uri="{D42A27DB-BD31-4B8C-83A1-F6EECF244321}">
                <p14:modId xmlns:p14="http://schemas.microsoft.com/office/powerpoint/2010/main" val="2944565235"/>
              </p:ext>
            </p:extLst>
          </p:nvPr>
        </p:nvGraphicFramePr>
        <p:xfrm>
          <a:off x="1403648" y="1268761"/>
          <a:ext cx="288032" cy="304990"/>
        </p:xfrm>
        <a:graphic>
          <a:graphicData uri="http://schemas.openxmlformats.org/presentationml/2006/ole">
            <mc:AlternateContent xmlns:mc="http://schemas.openxmlformats.org/markup-compatibility/2006">
              <mc:Choice xmlns:v="urn:schemas-microsoft-com:vml" Requires="v">
                <p:oleObj spid="_x0000_s28682" name="Ecuación" r:id="rId3" imgW="152334" imgH="139639" progId="Equation.3">
                  <p:embed/>
                </p:oleObj>
              </mc:Choice>
              <mc:Fallback>
                <p:oleObj name="Ecuación" r:id="rId3" imgW="152334" imgH="139639"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648" y="1268761"/>
                        <a:ext cx="288032" cy="304990"/>
                      </a:xfrm>
                      <a:prstGeom prst="rect">
                        <a:avLst/>
                      </a:prstGeom>
                      <a:noFill/>
                      <a:extLst/>
                    </p:spPr>
                  </p:pic>
                </p:oleObj>
              </mc:Fallback>
            </mc:AlternateContent>
          </a:graphicData>
        </a:graphic>
      </p:graphicFrame>
      <p:graphicFrame>
        <p:nvGraphicFramePr>
          <p:cNvPr id="7" name="Object 1"/>
          <p:cNvGraphicFramePr>
            <a:graphicFrameLocks noChangeAspect="1"/>
          </p:cNvGraphicFramePr>
          <p:nvPr>
            <p:extLst>
              <p:ext uri="{D42A27DB-BD31-4B8C-83A1-F6EECF244321}">
                <p14:modId xmlns:p14="http://schemas.microsoft.com/office/powerpoint/2010/main" val="3376962874"/>
              </p:ext>
            </p:extLst>
          </p:nvPr>
        </p:nvGraphicFramePr>
        <p:xfrm>
          <a:off x="1403006" y="1728691"/>
          <a:ext cx="288032" cy="304990"/>
        </p:xfrm>
        <a:graphic>
          <a:graphicData uri="http://schemas.openxmlformats.org/presentationml/2006/ole">
            <mc:AlternateContent xmlns:mc="http://schemas.openxmlformats.org/markup-compatibility/2006">
              <mc:Choice xmlns:v="urn:schemas-microsoft-com:vml" Requires="v">
                <p:oleObj spid="_x0000_s28683" name="Ecuación" r:id="rId5" imgW="152334" imgH="139639" progId="Equation.3">
                  <p:embed/>
                </p:oleObj>
              </mc:Choice>
              <mc:Fallback>
                <p:oleObj name="Ecuación" r:id="rId5" imgW="152334" imgH="139639"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006" y="1728691"/>
                        <a:ext cx="288032" cy="304990"/>
                      </a:xfrm>
                      <a:prstGeom prst="rect">
                        <a:avLst/>
                      </a:prstGeom>
                      <a:noFill/>
                      <a:extLst/>
                    </p:spPr>
                  </p:pic>
                </p:oleObj>
              </mc:Fallback>
            </mc:AlternateContent>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28596" y="214291"/>
            <a:ext cx="7772400" cy="500066"/>
          </a:xfrm>
        </p:spPr>
        <p:txBody>
          <a:bodyPr>
            <a:normAutofit fontScale="90000"/>
          </a:bodyPr>
          <a:lstStyle/>
          <a:p>
            <a:r>
              <a:rPr lang="es-MX" dirty="0"/>
              <a:t/>
            </a:r>
            <a:br>
              <a:rPr lang="es-MX" dirty="0"/>
            </a:br>
            <a:r>
              <a:rPr lang="es-ES" sz="3100" b="1" dirty="0"/>
              <a:t>Método de la Media Móvil</a:t>
            </a:r>
            <a:endParaRPr lang="es-MX" sz="3100" dirty="0"/>
          </a:p>
        </p:txBody>
      </p:sp>
      <p:sp>
        <p:nvSpPr>
          <p:cNvPr id="3" name="2 Subtítulo"/>
          <p:cNvSpPr>
            <a:spLocks noGrp="1"/>
          </p:cNvSpPr>
          <p:nvPr>
            <p:ph type="subTitle" idx="1"/>
          </p:nvPr>
        </p:nvSpPr>
        <p:spPr>
          <a:xfrm>
            <a:off x="285720" y="1916832"/>
            <a:ext cx="8572560" cy="1368152"/>
          </a:xfrm>
        </p:spPr>
        <p:txBody>
          <a:bodyPr>
            <a:normAutofit lnSpcReduction="10000"/>
          </a:bodyPr>
          <a:lstStyle/>
          <a:p>
            <a:pPr algn="just"/>
            <a:r>
              <a:rPr lang="es-ES" sz="2800" dirty="0" smtClean="0"/>
              <a:t>Este método es apropiado cuando el ritmo de crecimiento va cambiando a lo largo del tiempo</a:t>
            </a:r>
            <a:r>
              <a:rPr lang="es-ES" sz="2800" dirty="0" smtClean="0"/>
              <a:t>.</a:t>
            </a:r>
            <a:endParaRPr lang="es-ES" sz="2800" dirty="0" smtClean="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3315174"/>
            <a:ext cx="6408712" cy="3000375"/>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188641"/>
            <a:ext cx="7772400" cy="360040"/>
          </a:xfrm>
        </p:spPr>
        <p:txBody>
          <a:bodyPr>
            <a:noAutofit/>
          </a:bodyPr>
          <a:lstStyle/>
          <a:p>
            <a:r>
              <a:rPr lang="es-MX" sz="2800" dirty="0" smtClean="0"/>
              <a:t>Aplicación en Excel de un promedio móvil:</a:t>
            </a:r>
            <a:endParaRPr lang="es-MX" sz="2800" dirty="0"/>
          </a:p>
        </p:txBody>
      </p:sp>
      <p:sp>
        <p:nvSpPr>
          <p:cNvPr id="3" name="2 Subtítulo"/>
          <p:cNvSpPr>
            <a:spLocks noGrp="1"/>
          </p:cNvSpPr>
          <p:nvPr>
            <p:ph type="subTitle" idx="1"/>
          </p:nvPr>
        </p:nvSpPr>
        <p:spPr>
          <a:xfrm>
            <a:off x="179512" y="764704"/>
            <a:ext cx="8784976" cy="5832648"/>
          </a:xfrm>
        </p:spPr>
        <p:txBody>
          <a:bodyPr/>
          <a:lstStyle/>
          <a:p>
            <a:endParaRPr lang="es-MX" dirty="0"/>
          </a:p>
        </p:txBody>
      </p:sp>
      <p:pic>
        <p:nvPicPr>
          <p:cNvPr id="90114" name="Picture 2"/>
          <p:cNvPicPr>
            <a:picLocks noChangeAspect="1" noChangeArrowheads="1"/>
          </p:cNvPicPr>
          <p:nvPr/>
        </p:nvPicPr>
        <p:blipFill>
          <a:blip r:embed="rId2" cstate="print"/>
          <a:srcRect/>
          <a:stretch>
            <a:fillRect/>
          </a:stretch>
        </p:blipFill>
        <p:spPr bwMode="auto">
          <a:xfrm>
            <a:off x="179512" y="1196752"/>
            <a:ext cx="8784976" cy="53285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828017176"/>
              </p:ext>
            </p:extLst>
          </p:nvPr>
        </p:nvGraphicFramePr>
        <p:xfrm>
          <a:off x="899592" y="1397000"/>
          <a:ext cx="7488832" cy="5056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115616" y="548680"/>
            <a:ext cx="6120680" cy="584775"/>
          </a:xfrm>
          <a:prstGeom prst="rect">
            <a:avLst/>
          </a:prstGeom>
        </p:spPr>
        <p:txBody>
          <a:bodyPr wrap="square">
            <a:spAutoFit/>
          </a:bodyPr>
          <a:lstStyle/>
          <a:p>
            <a:r>
              <a:rPr lang="es-ES" sz="3200" b="1" dirty="0"/>
              <a:t>Análisis de la Estacionalidad</a:t>
            </a:r>
            <a:endParaRPr lang="es-MX" sz="3200" dirty="0"/>
          </a:p>
        </p:txBody>
      </p:sp>
    </p:spTree>
    <p:extLst>
      <p:ext uri="{BB962C8B-B14F-4D97-AF65-F5344CB8AC3E}">
        <p14:creationId xmlns:p14="http://schemas.microsoft.com/office/powerpoint/2010/main" val="11864149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0"/>
            <a:ext cx="7772400" cy="1196752"/>
          </a:xfrm>
        </p:spPr>
        <p:txBody>
          <a:bodyPr>
            <a:normAutofit fontScale="90000"/>
          </a:bodyPr>
          <a:lstStyle/>
          <a:p>
            <a:r>
              <a:rPr lang="es-ES" sz="3200" b="1" dirty="0" smtClean="0"/>
              <a:t>Métodos para estimar la estacionalidad</a:t>
            </a:r>
            <a:r>
              <a:rPr lang="es-MX" sz="3200" dirty="0" smtClean="0"/>
              <a:t/>
            </a:r>
            <a:br>
              <a:rPr lang="es-MX" sz="3200" dirty="0" smtClean="0"/>
            </a:br>
            <a:r>
              <a:rPr lang="es-ES" sz="2200" b="1" dirty="0" smtClean="0"/>
              <a:t>Método de la razón a la media móvil</a:t>
            </a:r>
            <a:endParaRPr lang="es-MX" sz="2200" dirty="0"/>
          </a:p>
        </p:txBody>
      </p:sp>
      <p:sp>
        <p:nvSpPr>
          <p:cNvPr id="3" name="2 Subtítulo"/>
          <p:cNvSpPr>
            <a:spLocks noGrp="1"/>
          </p:cNvSpPr>
          <p:nvPr>
            <p:ph type="subTitle" idx="1"/>
          </p:nvPr>
        </p:nvSpPr>
        <p:spPr>
          <a:xfrm>
            <a:off x="179512" y="1209525"/>
            <a:ext cx="8640960" cy="5099795"/>
          </a:xfrm>
        </p:spPr>
        <p:txBody>
          <a:bodyPr>
            <a:noAutofit/>
          </a:bodyPr>
          <a:lstStyle/>
          <a:p>
            <a:pPr algn="just"/>
            <a:r>
              <a:rPr lang="es-ES" sz="1600" dirty="0" smtClean="0"/>
              <a:t>Este método consiste en los pasos siguientes:</a:t>
            </a:r>
            <a:endParaRPr lang="es-MX" sz="1600" dirty="0" smtClean="0"/>
          </a:p>
          <a:p>
            <a:pPr marL="342900" lvl="0" indent="-342900" algn="just">
              <a:buAutoNum type="arabicPeriod"/>
            </a:pPr>
            <a:r>
              <a:rPr lang="es-ES" sz="1600" dirty="0" smtClean="0"/>
              <a:t>Estimación </a:t>
            </a:r>
            <a:r>
              <a:rPr lang="es-ES" sz="1600" dirty="0" smtClean="0"/>
              <a:t>de la tendencia-ciclo a través de la </a:t>
            </a:r>
            <a:r>
              <a:rPr lang="es-ES" sz="1600" dirty="0" smtClean="0"/>
              <a:t>media móvil.</a:t>
            </a:r>
            <a:endParaRPr lang="es-MX" sz="1600" dirty="0" smtClean="0"/>
          </a:p>
          <a:p>
            <a:pPr lvl="0" algn="just"/>
            <a:r>
              <a:rPr lang="es-ES" sz="1600" dirty="0" smtClean="0"/>
              <a:t>2. Obtención de las razones (o porcentajes) a las medias móviles como cociente de la serie original y </a:t>
            </a:r>
            <a:r>
              <a:rPr lang="es-ES" sz="1600" dirty="0" smtClean="0"/>
              <a:t>la </a:t>
            </a:r>
            <a:r>
              <a:rPr lang="es-ES" sz="1600" dirty="0" smtClean="0"/>
              <a:t>tendencia-ciclo que se ha calculado en el paso </a:t>
            </a:r>
            <a:r>
              <a:rPr lang="es-ES" sz="1600" dirty="0" smtClean="0"/>
              <a:t>anterior; </a:t>
            </a:r>
            <a:r>
              <a:rPr lang="es-ES" sz="1600" dirty="0" smtClean="0"/>
              <a:t>Esto proporciona una aproximación a los índices estacionales, y se denominarán índices brutos de estacionalidad (IBE). Si se parte del modelo multiplicativo:</a:t>
            </a:r>
            <a:endParaRPr lang="es-MX" sz="1600" dirty="0" smtClean="0"/>
          </a:p>
          <a:p>
            <a:r>
              <a:rPr lang="en-US" sz="1600" dirty="0" err="1" smtClean="0"/>
              <a:t>Y</a:t>
            </a:r>
            <a:r>
              <a:rPr lang="en-US" sz="1600" baseline="-25000" dirty="0" err="1" smtClean="0"/>
              <a:t>t,i</a:t>
            </a:r>
            <a:r>
              <a:rPr lang="en-US" sz="1600" dirty="0" smtClean="0"/>
              <a:t>= </a:t>
            </a:r>
            <a:r>
              <a:rPr lang="en-US" sz="1600" dirty="0" err="1" smtClean="0"/>
              <a:t>TC</a:t>
            </a:r>
            <a:r>
              <a:rPr lang="en-US" sz="1600" baseline="-25000" dirty="0" err="1" smtClean="0"/>
              <a:t>t,i</a:t>
            </a:r>
            <a:r>
              <a:rPr lang="en-US" sz="1600" dirty="0" smtClean="0"/>
              <a:t>  x  </a:t>
            </a:r>
            <a:r>
              <a:rPr lang="en-US" sz="1600" dirty="0" err="1" smtClean="0"/>
              <a:t>E</a:t>
            </a:r>
            <a:r>
              <a:rPr lang="en-US" sz="1600" baseline="-25000" dirty="0" err="1" smtClean="0"/>
              <a:t>t,i</a:t>
            </a:r>
            <a:r>
              <a:rPr lang="en-US" sz="1600" dirty="0" smtClean="0"/>
              <a:t>  x  </a:t>
            </a:r>
            <a:r>
              <a:rPr lang="en-US" sz="1600" dirty="0" err="1" smtClean="0"/>
              <a:t>I</a:t>
            </a:r>
            <a:r>
              <a:rPr lang="en-US" sz="1600" baseline="-25000" dirty="0" err="1" smtClean="0"/>
              <a:t>t,i</a:t>
            </a:r>
            <a:endParaRPr lang="es-MX" sz="1600" dirty="0" smtClean="0"/>
          </a:p>
          <a:p>
            <a:r>
              <a:rPr lang="es-ES" sz="1600" dirty="0" smtClean="0"/>
              <a:t>t=1,…..,T</a:t>
            </a:r>
            <a:endParaRPr lang="es-MX" sz="1600" dirty="0" smtClean="0"/>
          </a:p>
          <a:p>
            <a:r>
              <a:rPr lang="es-ES" sz="1600" dirty="0" smtClean="0"/>
              <a:t>i=1,….,k</a:t>
            </a:r>
            <a:endParaRPr lang="es-MX" sz="1600" dirty="0" smtClean="0"/>
          </a:p>
          <a:p>
            <a:pPr algn="just"/>
            <a:r>
              <a:rPr lang="es-ES" sz="1600" dirty="0" smtClean="0"/>
              <a:t>por cociente se obtendrían los IBE:</a:t>
            </a:r>
            <a:endParaRPr lang="es-MX" sz="1600" dirty="0" smtClean="0"/>
          </a:p>
          <a:p>
            <a:pPr algn="just"/>
            <a:r>
              <a:rPr lang="es-ES" sz="1600" dirty="0" err="1" smtClean="0"/>
              <a:t>Y</a:t>
            </a:r>
            <a:r>
              <a:rPr lang="es-ES" sz="1600" baseline="-25000" dirty="0" err="1" smtClean="0"/>
              <a:t>t,i</a:t>
            </a:r>
            <a:endParaRPr lang="es-MX" sz="1600" dirty="0" smtClean="0"/>
          </a:p>
          <a:p>
            <a:pPr algn="just"/>
            <a:r>
              <a:rPr lang="en-US" sz="1600" dirty="0" smtClean="0"/>
              <a:t>----- </a:t>
            </a:r>
            <a:r>
              <a:rPr lang="en-US" sz="1600" dirty="0" smtClean="0"/>
              <a:t>= </a:t>
            </a:r>
            <a:r>
              <a:rPr lang="en-US" sz="1600" dirty="0" err="1" smtClean="0"/>
              <a:t>E</a:t>
            </a:r>
            <a:r>
              <a:rPr lang="en-US" sz="1600" baseline="-25000" dirty="0" err="1" smtClean="0"/>
              <a:t>t,i</a:t>
            </a:r>
            <a:r>
              <a:rPr lang="en-US" sz="1600" dirty="0" smtClean="0"/>
              <a:t> </a:t>
            </a:r>
            <a:r>
              <a:rPr lang="en-US" sz="1600" dirty="0" smtClean="0"/>
              <a:t>x </a:t>
            </a:r>
            <a:r>
              <a:rPr lang="en-US" sz="1600" dirty="0" smtClean="0"/>
              <a:t> </a:t>
            </a:r>
            <a:r>
              <a:rPr lang="en-US" sz="1600" dirty="0" err="1" smtClean="0"/>
              <a:t>I</a:t>
            </a:r>
            <a:r>
              <a:rPr lang="en-US" sz="1600" baseline="-25000" dirty="0" err="1" smtClean="0"/>
              <a:t>t,i</a:t>
            </a:r>
            <a:r>
              <a:rPr lang="en-US" sz="1600" dirty="0" smtClean="0"/>
              <a:t> = </a:t>
            </a:r>
            <a:r>
              <a:rPr lang="en-US" sz="1600" dirty="0" err="1" smtClean="0"/>
              <a:t>IBE</a:t>
            </a:r>
            <a:r>
              <a:rPr lang="en-US" sz="1600" baseline="-25000" dirty="0" err="1" smtClean="0"/>
              <a:t>t,i</a:t>
            </a:r>
            <a:endParaRPr lang="es-MX" sz="1600" dirty="0" smtClean="0"/>
          </a:p>
          <a:p>
            <a:pPr algn="just"/>
            <a:r>
              <a:rPr lang="es-ES" sz="1600" dirty="0" err="1" smtClean="0"/>
              <a:t>TC</a:t>
            </a:r>
            <a:r>
              <a:rPr lang="es-ES" sz="1600" baseline="-25000" dirty="0" err="1" smtClean="0"/>
              <a:t>t,i</a:t>
            </a:r>
            <a:endParaRPr lang="es-MX" sz="1600"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188641"/>
            <a:ext cx="7772400" cy="72008"/>
          </a:xfrm>
        </p:spPr>
        <p:txBody>
          <a:bodyPr>
            <a:normAutofit fontScale="90000"/>
          </a:bodyPr>
          <a:lstStyle/>
          <a:p>
            <a:endParaRPr lang="es-MX" dirty="0"/>
          </a:p>
        </p:txBody>
      </p:sp>
      <p:sp>
        <p:nvSpPr>
          <p:cNvPr id="3" name="2 Subtítulo"/>
          <p:cNvSpPr>
            <a:spLocks noGrp="1"/>
          </p:cNvSpPr>
          <p:nvPr>
            <p:ph type="subTitle" idx="1"/>
          </p:nvPr>
        </p:nvSpPr>
        <p:spPr>
          <a:xfrm>
            <a:off x="251520" y="1252785"/>
            <a:ext cx="8640960" cy="5040560"/>
          </a:xfrm>
        </p:spPr>
        <p:txBody>
          <a:bodyPr>
            <a:normAutofit/>
          </a:bodyPr>
          <a:lstStyle/>
          <a:p>
            <a:pPr lvl="0" algn="just"/>
            <a:r>
              <a:rPr lang="es-ES" sz="1800" dirty="0" smtClean="0"/>
              <a:t>3. Calcular la media de todos los IBE correspondientes a una misma estación (mes o trimestre). En total se obtendrían k índices de estacionalidad (IE), equivalentes al número de estaciones, que en el caso trimestral sería igual a 4, dados por</a:t>
            </a:r>
            <a:r>
              <a:rPr lang="es-ES" sz="1800" dirty="0" smtClean="0"/>
              <a:t>:</a:t>
            </a:r>
          </a:p>
          <a:p>
            <a:pPr lvl="0" algn="just"/>
            <a:endParaRPr lang="es-MX" sz="1800" dirty="0" smtClean="0"/>
          </a:p>
          <a:p>
            <a:pPr algn="just"/>
            <a:r>
              <a:rPr lang="es-ES" sz="1800" dirty="0" smtClean="0"/>
              <a:t>                                </a:t>
            </a:r>
            <a:r>
              <a:rPr lang="es-ES" sz="1800" dirty="0" smtClean="0"/>
              <a:t>     i=1</a:t>
            </a:r>
            <a:r>
              <a:rPr lang="es-ES" sz="1800" dirty="0" smtClean="0"/>
              <a:t>,…,k</a:t>
            </a:r>
            <a:endParaRPr lang="es-MX" sz="1800" dirty="0" smtClean="0"/>
          </a:p>
          <a:p>
            <a:pPr lvl="0" algn="just"/>
            <a:r>
              <a:rPr lang="es-ES" sz="1800" dirty="0" smtClean="0"/>
              <a:t>4. Normalización de los índices de estacionalidad. Consiste en expresar el componente estacional dado por su correspondiente índice como proporción de su valor medio. Se obtienen lo que se denomina índices de estacionalidad normalizados (IEN):</a:t>
            </a:r>
            <a:endParaRPr lang="es-MX" sz="1800" dirty="0" smtClean="0"/>
          </a:p>
          <a:p>
            <a:pPr algn="just"/>
            <a:r>
              <a:rPr lang="es-ES" sz="1800" dirty="0" smtClean="0"/>
              <a:t>Siendo</a:t>
            </a:r>
            <a:r>
              <a:rPr lang="es-MX" sz="1800" dirty="0" smtClean="0"/>
              <a:t>                      </a:t>
            </a:r>
            <a:r>
              <a:rPr lang="es-MX" sz="1800" dirty="0" smtClean="0"/>
              <a:t>      </a:t>
            </a:r>
            <a:r>
              <a:rPr lang="es-ES" sz="1800" dirty="0" smtClean="0"/>
              <a:t>la </a:t>
            </a:r>
            <a:r>
              <a:rPr lang="es-ES" sz="1800" dirty="0" smtClean="0"/>
              <a:t>media de los índices sin normalizar.</a:t>
            </a:r>
            <a:endParaRPr lang="es-MX" sz="1800" dirty="0" smtClean="0"/>
          </a:p>
          <a:p>
            <a:endParaRPr lang="es-MX" sz="2800" dirty="0"/>
          </a:p>
        </p:txBody>
      </p:sp>
      <p:sp>
        <p:nvSpPr>
          <p:cNvPr id="911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91137" name="Object 1"/>
          <p:cNvGraphicFramePr>
            <a:graphicFrameLocks noChangeAspect="1"/>
          </p:cNvGraphicFramePr>
          <p:nvPr>
            <p:extLst>
              <p:ext uri="{D42A27DB-BD31-4B8C-83A1-F6EECF244321}">
                <p14:modId xmlns:p14="http://schemas.microsoft.com/office/powerpoint/2010/main" val="3056112669"/>
              </p:ext>
            </p:extLst>
          </p:nvPr>
        </p:nvGraphicFramePr>
        <p:xfrm>
          <a:off x="395536" y="2598055"/>
          <a:ext cx="2016224" cy="428625"/>
        </p:xfrm>
        <a:graphic>
          <a:graphicData uri="http://schemas.openxmlformats.org/presentationml/2006/ole">
            <mc:AlternateContent xmlns:mc="http://schemas.openxmlformats.org/markup-compatibility/2006">
              <mc:Choice xmlns:v="urn:schemas-microsoft-com:vml" Requires="v">
                <p:oleObj spid="_x0000_s91163" name="Ecuación" r:id="rId3" imgW="1384300" imgH="431800" progId="Equation.3">
                  <p:embed/>
                </p:oleObj>
              </mc:Choice>
              <mc:Fallback>
                <p:oleObj name="Ecuación" r:id="rId3" imgW="1384300" imgH="4318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2598055"/>
                        <a:ext cx="2016224" cy="428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114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91139" name="Object 3"/>
          <p:cNvGraphicFramePr>
            <a:graphicFrameLocks noChangeAspect="1"/>
          </p:cNvGraphicFramePr>
          <p:nvPr>
            <p:extLst>
              <p:ext uri="{D42A27DB-BD31-4B8C-83A1-F6EECF244321}">
                <p14:modId xmlns:p14="http://schemas.microsoft.com/office/powerpoint/2010/main" val="1483745439"/>
              </p:ext>
            </p:extLst>
          </p:nvPr>
        </p:nvGraphicFramePr>
        <p:xfrm>
          <a:off x="7380312" y="4131645"/>
          <a:ext cx="1512168" cy="576064"/>
        </p:xfrm>
        <a:graphic>
          <a:graphicData uri="http://schemas.openxmlformats.org/presentationml/2006/ole">
            <mc:AlternateContent xmlns:mc="http://schemas.openxmlformats.org/markup-compatibility/2006">
              <mc:Choice xmlns:v="urn:schemas-microsoft-com:vml" Requires="v">
                <p:oleObj spid="_x0000_s91164" name="Ecuación" r:id="rId5" imgW="748975" imgH="406224" progId="Equation.3">
                  <p:embed/>
                </p:oleObj>
              </mc:Choice>
              <mc:Fallback>
                <p:oleObj name="Ecuación" r:id="rId5" imgW="748975" imgH="406224"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80312" y="4131645"/>
                        <a:ext cx="1512168" cy="5760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114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91141" name="Object 5"/>
          <p:cNvGraphicFramePr>
            <a:graphicFrameLocks noChangeAspect="1"/>
          </p:cNvGraphicFramePr>
          <p:nvPr>
            <p:extLst>
              <p:ext uri="{D42A27DB-BD31-4B8C-83A1-F6EECF244321}">
                <p14:modId xmlns:p14="http://schemas.microsoft.com/office/powerpoint/2010/main" val="281616155"/>
              </p:ext>
            </p:extLst>
          </p:nvPr>
        </p:nvGraphicFramePr>
        <p:xfrm>
          <a:off x="1393501" y="4419677"/>
          <a:ext cx="1224136" cy="648072"/>
        </p:xfrm>
        <a:graphic>
          <a:graphicData uri="http://schemas.openxmlformats.org/presentationml/2006/ole">
            <mc:AlternateContent xmlns:mc="http://schemas.openxmlformats.org/markup-compatibility/2006">
              <mc:Choice xmlns:v="urn:schemas-microsoft-com:vml" Requires="v">
                <p:oleObj spid="_x0000_s91165" name="Ecuación" r:id="rId7" imgW="774364" imgH="431613" progId="Equation.3">
                  <p:embed/>
                </p:oleObj>
              </mc:Choice>
              <mc:Fallback>
                <p:oleObj name="Ecuación" r:id="rId7" imgW="774364" imgH="431613"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93501" y="4419677"/>
                        <a:ext cx="1224136" cy="6480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188641"/>
            <a:ext cx="7772400" cy="360040"/>
          </a:xfrm>
        </p:spPr>
        <p:txBody>
          <a:bodyPr>
            <a:normAutofit fontScale="90000"/>
          </a:bodyPr>
          <a:lstStyle/>
          <a:p>
            <a:r>
              <a:rPr lang="es-MX" sz="3200" dirty="0" smtClean="0"/>
              <a:t>Ejemplo</a:t>
            </a:r>
            <a:endParaRPr lang="es-MX" sz="3200" dirty="0"/>
          </a:p>
        </p:txBody>
      </p:sp>
      <p:sp>
        <p:nvSpPr>
          <p:cNvPr id="3" name="2 Subtítulo"/>
          <p:cNvSpPr>
            <a:spLocks noGrp="1"/>
          </p:cNvSpPr>
          <p:nvPr>
            <p:ph type="subTitle" idx="1"/>
          </p:nvPr>
        </p:nvSpPr>
        <p:spPr>
          <a:xfrm>
            <a:off x="251520" y="836712"/>
            <a:ext cx="8712968" cy="5688632"/>
          </a:xfrm>
        </p:spPr>
        <p:txBody>
          <a:bodyPr/>
          <a:lstStyle/>
          <a:p>
            <a:endParaRPr lang="es-MX" dirty="0"/>
          </a:p>
        </p:txBody>
      </p:sp>
      <p:pic>
        <p:nvPicPr>
          <p:cNvPr id="96258" name="Picture 2"/>
          <p:cNvPicPr>
            <a:picLocks noChangeAspect="1" noChangeArrowheads="1"/>
          </p:cNvPicPr>
          <p:nvPr/>
        </p:nvPicPr>
        <p:blipFill>
          <a:blip r:embed="rId2" cstate="print"/>
          <a:srcRect/>
          <a:stretch>
            <a:fillRect/>
          </a:stretch>
        </p:blipFill>
        <p:spPr bwMode="auto">
          <a:xfrm>
            <a:off x="251520" y="1124744"/>
            <a:ext cx="8640960" cy="54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188641"/>
            <a:ext cx="7772400" cy="648072"/>
          </a:xfrm>
        </p:spPr>
        <p:txBody>
          <a:bodyPr>
            <a:normAutofit/>
          </a:bodyPr>
          <a:lstStyle/>
          <a:p>
            <a:r>
              <a:rPr lang="es-ES" sz="2000" b="1" dirty="0" smtClean="0"/>
              <a:t>Método de la regresión</a:t>
            </a:r>
            <a:endParaRPr lang="es-MX" sz="2000" dirty="0"/>
          </a:p>
        </p:txBody>
      </p:sp>
      <p:sp>
        <p:nvSpPr>
          <p:cNvPr id="3" name="2 Subtítulo"/>
          <p:cNvSpPr>
            <a:spLocks noGrp="1"/>
          </p:cNvSpPr>
          <p:nvPr>
            <p:ph type="subTitle" idx="1"/>
          </p:nvPr>
        </p:nvSpPr>
        <p:spPr>
          <a:xfrm>
            <a:off x="179512" y="1124744"/>
            <a:ext cx="8712968" cy="5400600"/>
          </a:xfrm>
        </p:spPr>
        <p:txBody>
          <a:bodyPr>
            <a:normAutofit/>
          </a:bodyPr>
          <a:lstStyle/>
          <a:p>
            <a:pPr algn="just"/>
            <a:r>
              <a:rPr lang="es-ES" sz="2200" dirty="0" smtClean="0"/>
              <a:t>Consiste en plantear un modelo econométrico que trate de explicar la serie a través de la variable tiempo, que recogería el comportamiento tendencial y un conjunto de variables ficticias que representen las distintas estaciones.</a:t>
            </a:r>
            <a:endParaRPr lang="es-MX" sz="2200" dirty="0" smtClean="0"/>
          </a:p>
          <a:p>
            <a:pPr algn="just"/>
            <a:r>
              <a:rPr lang="es-ES" sz="2200" dirty="0" smtClean="0"/>
              <a:t>Si se asume una tendencia lineal, estacionalidad aditiva y serie trimestral, el modelo sería el siguiente</a:t>
            </a:r>
            <a:r>
              <a:rPr lang="es-ES" sz="2200" dirty="0" smtClean="0"/>
              <a:t>:</a:t>
            </a:r>
          </a:p>
          <a:p>
            <a:pPr algn="just"/>
            <a:endParaRPr lang="es-MX" sz="2200" dirty="0" smtClean="0"/>
          </a:p>
          <a:p>
            <a:pPr algn="just"/>
            <a:r>
              <a:rPr lang="es-ES" sz="2200" dirty="0" smtClean="0"/>
              <a:t>donde las    </a:t>
            </a:r>
            <a:r>
              <a:rPr lang="es-ES" sz="2200" dirty="0"/>
              <a:t>  </a:t>
            </a:r>
            <a:r>
              <a:rPr lang="es-ES" sz="2200" dirty="0" smtClean="0"/>
              <a:t>son </a:t>
            </a:r>
            <a:r>
              <a:rPr lang="es-ES" sz="2200" dirty="0" smtClean="0"/>
              <a:t>variables ficticias que toman el valor 1 si el dato pertenece al trimestre i (i=1,2,3 y 4) y cero en otro caso</a:t>
            </a:r>
            <a:r>
              <a:rPr lang="es-ES" sz="2200" dirty="0" smtClean="0"/>
              <a:t>.</a:t>
            </a:r>
            <a:endParaRPr lang="es-MX" sz="2200" dirty="0" smtClean="0"/>
          </a:p>
        </p:txBody>
      </p:sp>
      <p:sp>
        <p:nvSpPr>
          <p:cNvPr id="972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97281" name="Object 1"/>
          <p:cNvGraphicFramePr>
            <a:graphicFrameLocks noChangeAspect="1"/>
          </p:cNvGraphicFramePr>
          <p:nvPr>
            <p:extLst>
              <p:ext uri="{D42A27DB-BD31-4B8C-83A1-F6EECF244321}">
                <p14:modId xmlns:p14="http://schemas.microsoft.com/office/powerpoint/2010/main" val="2645448968"/>
              </p:ext>
            </p:extLst>
          </p:nvPr>
        </p:nvGraphicFramePr>
        <p:xfrm>
          <a:off x="1907704" y="3776981"/>
          <a:ext cx="3888441" cy="432049"/>
        </p:xfrm>
        <a:graphic>
          <a:graphicData uri="http://schemas.openxmlformats.org/presentationml/2006/ole">
            <mc:AlternateContent xmlns:mc="http://schemas.openxmlformats.org/markup-compatibility/2006">
              <mc:Choice xmlns:v="urn:schemas-microsoft-com:vml" Requires="v">
                <p:oleObj spid="_x0000_s97298" name="Ecuación" r:id="rId3" imgW="2400300" imgH="228600" progId="Equation.3">
                  <p:embed/>
                </p:oleObj>
              </mc:Choice>
              <mc:Fallback>
                <p:oleObj name="Ecuación" r:id="rId3" imgW="2400300" imgH="2286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7704" y="3776981"/>
                        <a:ext cx="3888441" cy="432049"/>
                      </a:xfrm>
                      <a:prstGeom prst="rect">
                        <a:avLst/>
                      </a:prstGeom>
                      <a:noFill/>
                      <a:extLst/>
                    </p:spPr>
                  </p:pic>
                </p:oleObj>
              </mc:Fallback>
            </mc:AlternateContent>
          </a:graphicData>
        </a:graphic>
      </p:graphicFrame>
      <p:sp>
        <p:nvSpPr>
          <p:cNvPr id="972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97283" name="Object 3"/>
          <p:cNvGraphicFramePr>
            <a:graphicFrameLocks noChangeAspect="1"/>
          </p:cNvGraphicFramePr>
          <p:nvPr>
            <p:extLst>
              <p:ext uri="{D42A27DB-BD31-4B8C-83A1-F6EECF244321}">
                <p14:modId xmlns:p14="http://schemas.microsoft.com/office/powerpoint/2010/main" val="4214010851"/>
              </p:ext>
            </p:extLst>
          </p:nvPr>
        </p:nvGraphicFramePr>
        <p:xfrm>
          <a:off x="2051720" y="4161387"/>
          <a:ext cx="432048" cy="495362"/>
        </p:xfrm>
        <a:graphic>
          <a:graphicData uri="http://schemas.openxmlformats.org/presentationml/2006/ole">
            <mc:AlternateContent xmlns:mc="http://schemas.openxmlformats.org/markup-compatibility/2006">
              <mc:Choice xmlns:v="urn:schemas-microsoft-com:vml" Requires="v">
                <p:oleObj spid="_x0000_s97299" name="Ecuación" r:id="rId5" imgW="177646" imgH="228402" progId="Equation.3">
                  <p:embed/>
                </p:oleObj>
              </mc:Choice>
              <mc:Fallback>
                <p:oleObj name="Ecuación" r:id="rId5" imgW="177646" imgH="228402"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1720" y="4161387"/>
                        <a:ext cx="432048" cy="495362"/>
                      </a:xfrm>
                      <a:prstGeom prst="rect">
                        <a:avLst/>
                      </a:prstGeom>
                      <a:noFill/>
                      <a:extLst/>
                    </p:spPr>
                  </p:pic>
                </p:oleObj>
              </mc:Fallback>
            </mc:AlternateContent>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188641"/>
            <a:ext cx="7772400" cy="504056"/>
          </a:xfrm>
        </p:spPr>
        <p:txBody>
          <a:bodyPr>
            <a:normAutofit fontScale="90000"/>
          </a:bodyPr>
          <a:lstStyle/>
          <a:p>
            <a:endParaRPr lang="es-MX" dirty="0"/>
          </a:p>
        </p:txBody>
      </p:sp>
      <p:sp>
        <p:nvSpPr>
          <p:cNvPr id="3" name="2 Subtítulo"/>
          <p:cNvSpPr>
            <a:spLocks noGrp="1"/>
          </p:cNvSpPr>
          <p:nvPr>
            <p:ph type="subTitle" idx="1"/>
          </p:nvPr>
        </p:nvSpPr>
        <p:spPr>
          <a:xfrm>
            <a:off x="323528" y="836712"/>
            <a:ext cx="8496944" cy="5688632"/>
          </a:xfrm>
        </p:spPr>
        <p:txBody>
          <a:bodyPr>
            <a:normAutofit/>
          </a:bodyPr>
          <a:lstStyle/>
          <a:p>
            <a:pPr algn="just"/>
            <a:r>
              <a:rPr lang="es-ES" sz="2400" dirty="0" smtClean="0"/>
              <a:t>Las esperanzas condicionadas de la variable a los diferentes trimestres vienen dadas por:</a:t>
            </a:r>
            <a:endParaRPr lang="es-MX" sz="2400" dirty="0" smtClean="0"/>
          </a:p>
          <a:p>
            <a:pPr algn="just"/>
            <a:r>
              <a:rPr lang="es-ES" sz="2400" dirty="0" smtClean="0"/>
              <a:t> </a:t>
            </a:r>
            <a:endParaRPr lang="es-MX" sz="2400" dirty="0" smtClean="0"/>
          </a:p>
          <a:p>
            <a:pPr algn="just"/>
            <a:r>
              <a:rPr lang="es-ES" sz="2400" dirty="0" smtClean="0"/>
              <a:t> </a:t>
            </a:r>
            <a:endParaRPr lang="es-MX" sz="2400" dirty="0" smtClean="0"/>
          </a:p>
          <a:p>
            <a:pPr algn="just"/>
            <a:r>
              <a:rPr lang="es-ES" sz="2400" dirty="0" smtClean="0"/>
              <a:t> </a:t>
            </a:r>
            <a:endParaRPr lang="es-ES" sz="2400" dirty="0" smtClean="0"/>
          </a:p>
          <a:p>
            <a:pPr algn="just"/>
            <a:r>
              <a:rPr lang="es-ES" sz="2400" dirty="0" smtClean="0"/>
              <a:t> </a:t>
            </a:r>
            <a:endParaRPr lang="es-MX" sz="2400" dirty="0" smtClean="0"/>
          </a:p>
          <a:p>
            <a:pPr algn="just"/>
            <a:endParaRPr lang="es-ES" sz="2400" dirty="0" smtClean="0"/>
          </a:p>
          <a:p>
            <a:pPr algn="just"/>
            <a:r>
              <a:rPr lang="es-ES" sz="2400" dirty="0" smtClean="0"/>
              <a:t>y </a:t>
            </a:r>
            <a:r>
              <a:rPr lang="es-ES" sz="2400" dirty="0" smtClean="0"/>
              <a:t>por ejemplo,  </a:t>
            </a:r>
            <a:r>
              <a:rPr lang="es-ES" sz="2400" dirty="0" smtClean="0"/>
              <a:t>   significa </a:t>
            </a:r>
            <a:r>
              <a:rPr lang="es-ES" sz="2400" dirty="0" smtClean="0"/>
              <a:t>que por término medio la variable aumenta (disminuye) en     unidades con respecto al valor del primer trimestre.</a:t>
            </a:r>
            <a:endParaRPr lang="es-MX" sz="2400" dirty="0"/>
          </a:p>
        </p:txBody>
      </p:sp>
      <p:sp>
        <p:nvSpPr>
          <p:cNvPr id="983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98305" name="Object 1"/>
          <p:cNvGraphicFramePr>
            <a:graphicFrameLocks noChangeAspect="1"/>
          </p:cNvGraphicFramePr>
          <p:nvPr/>
        </p:nvGraphicFramePr>
        <p:xfrm>
          <a:off x="395536" y="1772816"/>
          <a:ext cx="4176464" cy="432048"/>
        </p:xfrm>
        <a:graphic>
          <a:graphicData uri="http://schemas.openxmlformats.org/presentationml/2006/ole">
            <mc:AlternateContent xmlns:mc="http://schemas.openxmlformats.org/markup-compatibility/2006">
              <mc:Choice xmlns:v="urn:schemas-microsoft-com:vml" Requires="v">
                <p:oleObj spid="_x0000_s98352" name="Ecuación" r:id="rId3" imgW="2311400" imgH="228600" progId="Equation.3">
                  <p:embed/>
                </p:oleObj>
              </mc:Choice>
              <mc:Fallback>
                <p:oleObj name="Ecuación" r:id="rId3" imgW="2311400" imgH="2286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1772816"/>
                        <a:ext cx="4176464" cy="4320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830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98307" name="Object 3"/>
          <p:cNvGraphicFramePr>
            <a:graphicFrameLocks noChangeAspect="1"/>
          </p:cNvGraphicFramePr>
          <p:nvPr>
            <p:extLst>
              <p:ext uri="{D42A27DB-BD31-4B8C-83A1-F6EECF244321}">
                <p14:modId xmlns:p14="http://schemas.microsoft.com/office/powerpoint/2010/main" val="1519418342"/>
              </p:ext>
            </p:extLst>
          </p:nvPr>
        </p:nvGraphicFramePr>
        <p:xfrm>
          <a:off x="377227" y="2267288"/>
          <a:ext cx="4104456" cy="432048"/>
        </p:xfrm>
        <a:graphic>
          <a:graphicData uri="http://schemas.openxmlformats.org/presentationml/2006/ole">
            <mc:AlternateContent xmlns:mc="http://schemas.openxmlformats.org/markup-compatibility/2006">
              <mc:Choice xmlns:v="urn:schemas-microsoft-com:vml" Requires="v">
                <p:oleObj spid="_x0000_s98353" name="Ecuación" r:id="rId5" imgW="2565400" imgH="228600" progId="Equation.3">
                  <p:embed/>
                </p:oleObj>
              </mc:Choice>
              <mc:Fallback>
                <p:oleObj name="Ecuación" r:id="rId5" imgW="2565400" imgH="2286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7227" y="2267288"/>
                        <a:ext cx="4104456" cy="4320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831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98309" name="Object 5"/>
          <p:cNvGraphicFramePr>
            <a:graphicFrameLocks noChangeAspect="1"/>
          </p:cNvGraphicFramePr>
          <p:nvPr>
            <p:extLst>
              <p:ext uri="{D42A27DB-BD31-4B8C-83A1-F6EECF244321}">
                <p14:modId xmlns:p14="http://schemas.microsoft.com/office/powerpoint/2010/main" val="808617623"/>
              </p:ext>
            </p:extLst>
          </p:nvPr>
        </p:nvGraphicFramePr>
        <p:xfrm>
          <a:off x="356808" y="2780928"/>
          <a:ext cx="4032448" cy="432048"/>
        </p:xfrm>
        <a:graphic>
          <a:graphicData uri="http://schemas.openxmlformats.org/presentationml/2006/ole">
            <mc:AlternateContent xmlns:mc="http://schemas.openxmlformats.org/markup-compatibility/2006">
              <mc:Choice xmlns:v="urn:schemas-microsoft-com:vml" Requires="v">
                <p:oleObj spid="_x0000_s98354" name="Ecuación" r:id="rId7" imgW="2552700" imgH="228600" progId="Equation.3">
                  <p:embed/>
                </p:oleObj>
              </mc:Choice>
              <mc:Fallback>
                <p:oleObj name="Ecuación" r:id="rId7" imgW="2552700" imgH="228600"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6808" y="2780928"/>
                        <a:ext cx="4032448" cy="4320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831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98311" name="Object 7"/>
          <p:cNvGraphicFramePr>
            <a:graphicFrameLocks noChangeAspect="1"/>
          </p:cNvGraphicFramePr>
          <p:nvPr>
            <p:extLst>
              <p:ext uri="{D42A27DB-BD31-4B8C-83A1-F6EECF244321}">
                <p14:modId xmlns:p14="http://schemas.microsoft.com/office/powerpoint/2010/main" val="3383421269"/>
              </p:ext>
            </p:extLst>
          </p:nvPr>
        </p:nvGraphicFramePr>
        <p:xfrm>
          <a:off x="403736" y="3284984"/>
          <a:ext cx="3960440" cy="432048"/>
        </p:xfrm>
        <a:graphic>
          <a:graphicData uri="http://schemas.openxmlformats.org/presentationml/2006/ole">
            <mc:AlternateContent xmlns:mc="http://schemas.openxmlformats.org/markup-compatibility/2006">
              <mc:Choice xmlns:v="urn:schemas-microsoft-com:vml" Requires="v">
                <p:oleObj spid="_x0000_s98355" name="Ecuación" r:id="rId9" imgW="2565400" imgH="228600" progId="Equation.3">
                  <p:embed/>
                </p:oleObj>
              </mc:Choice>
              <mc:Fallback>
                <p:oleObj name="Ecuación" r:id="rId9" imgW="2565400" imgH="228600" progId="Equation.3">
                  <p:embed/>
                  <p:pic>
                    <p:nvPicPr>
                      <p:cNvPr id="0"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3736" y="3284984"/>
                        <a:ext cx="3960440" cy="4320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831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98313" name="Object 9"/>
          <p:cNvGraphicFramePr>
            <a:graphicFrameLocks noChangeAspect="1"/>
          </p:cNvGraphicFramePr>
          <p:nvPr>
            <p:extLst>
              <p:ext uri="{D42A27DB-BD31-4B8C-83A1-F6EECF244321}">
                <p14:modId xmlns:p14="http://schemas.microsoft.com/office/powerpoint/2010/main" val="918172764"/>
              </p:ext>
            </p:extLst>
          </p:nvPr>
        </p:nvGraphicFramePr>
        <p:xfrm>
          <a:off x="2969371" y="4148956"/>
          <a:ext cx="288032" cy="432048"/>
        </p:xfrm>
        <a:graphic>
          <a:graphicData uri="http://schemas.openxmlformats.org/presentationml/2006/ole">
            <mc:AlternateContent xmlns:mc="http://schemas.openxmlformats.org/markup-compatibility/2006">
              <mc:Choice xmlns:v="urn:schemas-microsoft-com:vml" Requires="v">
                <p:oleObj spid="_x0000_s98356" name="Ecuación" r:id="rId11" imgW="177646" imgH="228402" progId="Equation.3">
                  <p:embed/>
                </p:oleObj>
              </mc:Choice>
              <mc:Fallback>
                <p:oleObj name="Ecuación" r:id="rId11" imgW="177646" imgH="228402" progId="Equation.3">
                  <p:embed/>
                  <p:pic>
                    <p:nvPicPr>
                      <p:cNvPr id="0" name="Picture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69371" y="4148956"/>
                        <a:ext cx="288032" cy="4320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8315" name="Object 11"/>
          <p:cNvGraphicFramePr>
            <a:graphicFrameLocks noChangeAspect="1"/>
          </p:cNvGraphicFramePr>
          <p:nvPr>
            <p:extLst>
              <p:ext uri="{D42A27DB-BD31-4B8C-83A1-F6EECF244321}">
                <p14:modId xmlns:p14="http://schemas.microsoft.com/office/powerpoint/2010/main" val="3953586532"/>
              </p:ext>
            </p:extLst>
          </p:nvPr>
        </p:nvGraphicFramePr>
        <p:xfrm>
          <a:off x="6588224" y="4535417"/>
          <a:ext cx="288925" cy="431800"/>
        </p:xfrm>
        <a:graphic>
          <a:graphicData uri="http://schemas.openxmlformats.org/presentationml/2006/ole">
            <mc:AlternateContent xmlns:mc="http://schemas.openxmlformats.org/markup-compatibility/2006">
              <mc:Choice xmlns:v="urn:schemas-microsoft-com:vml" Requires="v">
                <p:oleObj spid="_x0000_s98357" name="Ecuación" r:id="rId13" imgW="177646" imgH="228402" progId="Equation.3">
                  <p:embed/>
                </p:oleObj>
              </mc:Choice>
              <mc:Fallback>
                <p:oleObj name="Ecuación" r:id="rId13" imgW="177646" imgH="228402" progId="Equation.3">
                  <p:embed/>
                  <p:pic>
                    <p:nvPicPr>
                      <p:cNvPr id="0" name="Picture 1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588224" y="4535417"/>
                        <a:ext cx="288925"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51520" y="1196752"/>
            <a:ext cx="8640960" cy="4392488"/>
          </a:xfrm>
        </p:spPr>
        <p:txBody>
          <a:bodyPr>
            <a:normAutofit fontScale="92500" lnSpcReduction="10000"/>
          </a:bodyPr>
          <a:lstStyle/>
          <a:p>
            <a:pPr algn="just"/>
            <a:r>
              <a:rPr lang="es-MX" sz="2800" dirty="0" smtClean="0"/>
              <a:t>se revisan los conceptos fundamentales de cada una de las metodologías tratadas en la Unidad, y a la vez se realiza un ejercicio en Excel para que el estudiante lleve a cabo las operaciones que se requieran.</a:t>
            </a:r>
          </a:p>
          <a:p>
            <a:pPr algn="just"/>
            <a:r>
              <a:rPr lang="es-MX" sz="2800" dirty="0" smtClean="0"/>
              <a:t>PERMITE AL ESTUDIANTE reflexionar con mayor detenimiento acerca de los resultados alcanzados, y así cumplir con la competencia establecida en el programa; que el alumno elija la representación más adecuada a la serie estadística estudiada.</a:t>
            </a:r>
            <a:endParaRPr lang="es-MX" sz="2800" dirty="0"/>
          </a:p>
        </p:txBody>
      </p:sp>
    </p:spTree>
    <p:extLst>
      <p:ext uri="{BB962C8B-B14F-4D97-AF65-F5344CB8AC3E}">
        <p14:creationId xmlns:p14="http://schemas.microsoft.com/office/powerpoint/2010/main" val="1738392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188641"/>
            <a:ext cx="7772400" cy="504056"/>
          </a:xfrm>
        </p:spPr>
        <p:txBody>
          <a:bodyPr>
            <a:noAutofit/>
          </a:bodyPr>
          <a:lstStyle/>
          <a:p>
            <a:r>
              <a:rPr lang="es-ES" sz="2800" b="1" dirty="0" smtClean="0"/>
              <a:t>La </a:t>
            </a:r>
            <a:r>
              <a:rPr lang="es-ES" sz="2800" b="1" dirty="0" err="1" smtClean="0"/>
              <a:t>desestacionalización</a:t>
            </a:r>
            <a:endParaRPr lang="es-MX" sz="2800" dirty="0"/>
          </a:p>
        </p:txBody>
      </p:sp>
      <p:sp>
        <p:nvSpPr>
          <p:cNvPr id="3" name="2 Subtítulo"/>
          <p:cNvSpPr>
            <a:spLocks noGrp="1"/>
          </p:cNvSpPr>
          <p:nvPr>
            <p:ph type="subTitle" idx="1"/>
          </p:nvPr>
        </p:nvSpPr>
        <p:spPr>
          <a:xfrm>
            <a:off x="251520" y="1124744"/>
            <a:ext cx="8640960" cy="5328592"/>
          </a:xfrm>
        </p:spPr>
        <p:txBody>
          <a:bodyPr>
            <a:normAutofit/>
          </a:bodyPr>
          <a:lstStyle/>
          <a:p>
            <a:pPr algn="just"/>
            <a:r>
              <a:rPr lang="es-ES" sz="2400" dirty="0" smtClean="0"/>
              <a:t>La </a:t>
            </a:r>
            <a:r>
              <a:rPr lang="es-ES" sz="2400" dirty="0" err="1" smtClean="0"/>
              <a:t>desestacionalización</a:t>
            </a:r>
            <a:r>
              <a:rPr lang="es-ES" sz="2400" dirty="0" smtClean="0"/>
              <a:t> consiste en depurar la serie original del factor estacional una vez estimado, mediante sustracción o división dependiendo de la integración que se haya supuesto en los componentes.</a:t>
            </a:r>
            <a:endParaRPr lang="es-MX" sz="2400" dirty="0" smtClean="0"/>
          </a:p>
          <a:p>
            <a:pPr algn="just"/>
            <a:r>
              <a:rPr lang="es-ES" sz="2400" dirty="0" smtClean="0"/>
              <a:t>Si se supone el esquema multiplicativo, para </a:t>
            </a:r>
            <a:r>
              <a:rPr lang="es-ES" sz="2400" dirty="0" err="1" smtClean="0"/>
              <a:t>desestacionalizar</a:t>
            </a:r>
            <a:r>
              <a:rPr lang="es-ES" sz="2400" dirty="0" smtClean="0"/>
              <a:t> no hay más que dividir cada trimestre de la serie original por su </a:t>
            </a:r>
            <a:r>
              <a:rPr lang="es-ES" sz="2400" dirty="0" smtClean="0"/>
              <a:t>correspondiente </a:t>
            </a:r>
            <a:r>
              <a:rPr lang="es-ES" sz="2400" dirty="0" smtClean="0"/>
              <a:t>índice de estacionalidad normalizado:</a:t>
            </a:r>
            <a:endParaRPr lang="es-MX" sz="2400" dirty="0"/>
          </a:p>
        </p:txBody>
      </p:sp>
      <p:sp>
        <p:nvSpPr>
          <p:cNvPr id="993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99329" name="Object 1"/>
          <p:cNvGraphicFramePr>
            <a:graphicFrameLocks noChangeAspect="1"/>
          </p:cNvGraphicFramePr>
          <p:nvPr>
            <p:extLst>
              <p:ext uri="{D42A27DB-BD31-4B8C-83A1-F6EECF244321}">
                <p14:modId xmlns:p14="http://schemas.microsoft.com/office/powerpoint/2010/main" val="3569557183"/>
              </p:ext>
            </p:extLst>
          </p:nvPr>
        </p:nvGraphicFramePr>
        <p:xfrm>
          <a:off x="3203848" y="4725144"/>
          <a:ext cx="4320480" cy="864096"/>
        </p:xfrm>
        <a:graphic>
          <a:graphicData uri="http://schemas.openxmlformats.org/presentationml/2006/ole">
            <mc:AlternateContent xmlns:mc="http://schemas.openxmlformats.org/markup-compatibility/2006">
              <mc:Choice xmlns:v="urn:schemas-microsoft-com:vml" Requires="v">
                <p:oleObj spid="_x0000_s99336" name="Ecuación" r:id="rId3" imgW="2235200" imgH="457200" progId="Equation.3">
                  <p:embed/>
                </p:oleObj>
              </mc:Choice>
              <mc:Fallback>
                <p:oleObj name="Ecuación" r:id="rId3" imgW="2235200" imgH="4572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848" y="4725144"/>
                        <a:ext cx="4320480" cy="8640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188641"/>
            <a:ext cx="7772400" cy="504056"/>
          </a:xfrm>
        </p:spPr>
        <p:txBody>
          <a:bodyPr>
            <a:normAutofit fontScale="90000"/>
          </a:bodyPr>
          <a:lstStyle/>
          <a:p>
            <a:endParaRPr lang="es-MX" dirty="0"/>
          </a:p>
        </p:txBody>
      </p:sp>
      <p:sp>
        <p:nvSpPr>
          <p:cNvPr id="3" name="2 Subtítulo"/>
          <p:cNvSpPr>
            <a:spLocks noGrp="1"/>
          </p:cNvSpPr>
          <p:nvPr>
            <p:ph type="subTitle" idx="1"/>
          </p:nvPr>
        </p:nvSpPr>
        <p:spPr>
          <a:xfrm>
            <a:off x="251520" y="980728"/>
            <a:ext cx="8640960" cy="5688632"/>
          </a:xfrm>
        </p:spPr>
        <p:txBody>
          <a:bodyPr/>
          <a:lstStyle/>
          <a:p>
            <a:endParaRPr lang="es-MX" dirty="0"/>
          </a:p>
        </p:txBody>
      </p:sp>
      <p:pic>
        <p:nvPicPr>
          <p:cNvPr id="100354" name="Picture 2"/>
          <p:cNvPicPr>
            <a:picLocks noChangeAspect="1" noChangeArrowheads="1"/>
          </p:cNvPicPr>
          <p:nvPr/>
        </p:nvPicPr>
        <p:blipFill>
          <a:blip r:embed="rId2" cstate="print"/>
          <a:srcRect/>
          <a:stretch>
            <a:fillRect/>
          </a:stretch>
        </p:blipFill>
        <p:spPr bwMode="auto">
          <a:xfrm>
            <a:off x="251520" y="1196752"/>
            <a:ext cx="8640960" cy="54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188641"/>
            <a:ext cx="7772400" cy="360039"/>
          </a:xfrm>
        </p:spPr>
        <p:txBody>
          <a:bodyPr>
            <a:noAutofit/>
          </a:bodyPr>
          <a:lstStyle/>
          <a:p>
            <a:r>
              <a:rPr lang="es-ES" sz="2400" b="1" dirty="0" smtClean="0"/>
              <a:t>Análisis del Ciclo</a:t>
            </a:r>
            <a:endParaRPr lang="es-MX" sz="2400" dirty="0"/>
          </a:p>
        </p:txBody>
      </p:sp>
      <p:sp>
        <p:nvSpPr>
          <p:cNvPr id="3" name="2 Subtítulo"/>
          <p:cNvSpPr>
            <a:spLocks noGrp="1"/>
          </p:cNvSpPr>
          <p:nvPr>
            <p:ph type="subTitle" idx="1"/>
          </p:nvPr>
        </p:nvSpPr>
        <p:spPr>
          <a:xfrm>
            <a:off x="251520" y="692696"/>
            <a:ext cx="7488832" cy="6165304"/>
          </a:xfrm>
        </p:spPr>
        <p:txBody>
          <a:bodyPr>
            <a:normAutofit/>
          </a:bodyPr>
          <a:lstStyle/>
          <a:p>
            <a:pPr algn="just"/>
            <a:r>
              <a:rPr lang="es-ES" sz="1800" dirty="0" smtClean="0"/>
              <a:t>Para obtener el componente cíclico se considera la serie </a:t>
            </a:r>
            <a:r>
              <a:rPr lang="es-ES" sz="1800" dirty="0" err="1" smtClean="0"/>
              <a:t>desestacionalizada</a:t>
            </a:r>
            <a:r>
              <a:rPr lang="es-ES" sz="1800" dirty="0" smtClean="0"/>
              <a:t> y se calculan promedios móviles de orden 3 para eliminar las partes irregulares y, posteriormente, se estiman crecimientos interanuales y con ello se consigue el componente ciclo.</a:t>
            </a:r>
            <a:endParaRPr lang="es-MX" sz="1800" dirty="0"/>
          </a:p>
        </p:txBody>
      </p:sp>
      <p:pic>
        <p:nvPicPr>
          <p:cNvPr id="101378" name="Picture 2"/>
          <p:cNvPicPr>
            <a:picLocks noChangeAspect="1" noChangeArrowheads="1"/>
          </p:cNvPicPr>
          <p:nvPr/>
        </p:nvPicPr>
        <p:blipFill>
          <a:blip r:embed="rId2" cstate="print"/>
          <a:srcRect/>
          <a:stretch>
            <a:fillRect/>
          </a:stretch>
        </p:blipFill>
        <p:spPr bwMode="auto">
          <a:xfrm>
            <a:off x="274135" y="2420888"/>
            <a:ext cx="8640960" cy="388843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51520" y="188640"/>
            <a:ext cx="8640960" cy="720079"/>
          </a:xfrm>
        </p:spPr>
        <p:txBody>
          <a:bodyPr>
            <a:normAutofit/>
          </a:bodyPr>
          <a:lstStyle/>
          <a:p>
            <a:r>
              <a:rPr lang="es-ES" sz="3200" b="1" dirty="0" smtClean="0"/>
              <a:t>Alisado de Series Temporales</a:t>
            </a:r>
            <a:endParaRPr lang="es-MX" sz="3200" dirty="0"/>
          </a:p>
        </p:txBody>
      </p:sp>
      <p:sp>
        <p:nvSpPr>
          <p:cNvPr id="3" name="2 Subtítulo"/>
          <p:cNvSpPr>
            <a:spLocks noGrp="1"/>
          </p:cNvSpPr>
          <p:nvPr>
            <p:ph type="subTitle" idx="1"/>
          </p:nvPr>
        </p:nvSpPr>
        <p:spPr>
          <a:xfrm>
            <a:off x="251520" y="980728"/>
            <a:ext cx="8640960" cy="5544616"/>
          </a:xfrm>
        </p:spPr>
        <p:txBody>
          <a:bodyPr>
            <a:noAutofit/>
          </a:bodyPr>
          <a:lstStyle/>
          <a:p>
            <a:pPr algn="just"/>
            <a:r>
              <a:rPr lang="es-ES" sz="1600" dirty="0" smtClean="0"/>
              <a:t>Las técnicas de alisado adoptan un enfoque </a:t>
            </a:r>
            <a:r>
              <a:rPr lang="es-ES" sz="1600" dirty="0" smtClean="0"/>
              <a:t>determinista y, presenta </a:t>
            </a:r>
            <a:r>
              <a:rPr lang="es-ES" sz="1600" dirty="0" smtClean="0"/>
              <a:t>ciertas particularidades a saber:</a:t>
            </a:r>
            <a:endParaRPr lang="es-MX" sz="1600" dirty="0" smtClean="0"/>
          </a:p>
          <a:p>
            <a:pPr lvl="0" algn="just"/>
            <a:r>
              <a:rPr lang="es-ES" sz="1600" dirty="0" smtClean="0"/>
              <a:t>1. </a:t>
            </a:r>
            <a:r>
              <a:rPr lang="es-ES" sz="1600" dirty="0" smtClean="0"/>
              <a:t>los </a:t>
            </a:r>
            <a:r>
              <a:rPr lang="es-ES" sz="1600" dirty="0" smtClean="0"/>
              <a:t>métodos de alisado dan mejores </a:t>
            </a:r>
            <a:r>
              <a:rPr lang="es-ES" sz="1600" dirty="0"/>
              <a:t>resultados cuando la estructura de los datos se muestra más inestable, </a:t>
            </a:r>
            <a:r>
              <a:rPr lang="es-ES" sz="1600" dirty="0" smtClean="0"/>
              <a:t>ya </a:t>
            </a:r>
            <a:r>
              <a:rPr lang="es-ES" sz="1600" dirty="0" smtClean="0"/>
              <a:t>que tratan de combinar las observaciones pasadas con el fin de descubrir la estructura del fenómeno, de ahí que se diga que son de validez local.</a:t>
            </a:r>
            <a:endParaRPr lang="es-MX" sz="1600" dirty="0" smtClean="0"/>
          </a:p>
          <a:p>
            <a:pPr lvl="0" algn="just"/>
            <a:r>
              <a:rPr lang="es-ES" sz="1600" dirty="0" smtClean="0"/>
              <a:t>2. Se dice que las </a:t>
            </a:r>
            <a:r>
              <a:rPr lang="es-ES" sz="1600" dirty="0" smtClean="0"/>
              <a:t>técnicas</a:t>
            </a:r>
          </a:p>
          <a:p>
            <a:pPr lvl="0" algn="just"/>
            <a:r>
              <a:rPr lang="es-ES" sz="1600" dirty="0" smtClean="0"/>
              <a:t> </a:t>
            </a:r>
            <a:r>
              <a:rPr lang="es-ES" sz="1600" dirty="0" smtClean="0"/>
              <a:t>de alisado son </a:t>
            </a:r>
            <a:r>
              <a:rPr lang="es-ES" sz="1600" dirty="0" smtClean="0"/>
              <a:t>mejores</a:t>
            </a:r>
          </a:p>
          <a:p>
            <a:pPr lvl="0" algn="just"/>
            <a:r>
              <a:rPr lang="es-ES" sz="1600" dirty="0" smtClean="0"/>
              <a:t> </a:t>
            </a:r>
            <a:r>
              <a:rPr lang="es-ES" sz="1600" dirty="0" smtClean="0"/>
              <a:t>para predecir en el </a:t>
            </a:r>
            <a:r>
              <a:rPr lang="es-ES" sz="1600" dirty="0" smtClean="0"/>
              <a:t>corto</a:t>
            </a:r>
          </a:p>
          <a:p>
            <a:pPr lvl="0" algn="just"/>
            <a:r>
              <a:rPr lang="es-ES" sz="1600" dirty="0" smtClean="0"/>
              <a:t> </a:t>
            </a:r>
            <a:r>
              <a:rPr lang="es-ES" sz="1600" dirty="0" smtClean="0"/>
              <a:t>plazo debido a que los </a:t>
            </a:r>
            <a:r>
              <a:rPr lang="es-ES" sz="1600" dirty="0" smtClean="0"/>
              <a:t>cambios</a:t>
            </a:r>
          </a:p>
          <a:p>
            <a:pPr lvl="0" algn="just"/>
            <a:r>
              <a:rPr lang="es-ES" sz="1600" dirty="0" smtClean="0"/>
              <a:t> </a:t>
            </a:r>
            <a:r>
              <a:rPr lang="es-ES" sz="1600" dirty="0" smtClean="0"/>
              <a:t>estructurales se detectan antes.</a:t>
            </a:r>
            <a:endParaRPr lang="es-MX" sz="1600" dirty="0" smtClean="0"/>
          </a:p>
          <a:p>
            <a:pPr lvl="0" algn="just"/>
            <a:r>
              <a:rPr lang="es-ES" sz="1600" dirty="0" smtClean="0"/>
              <a:t>3. Se obtienen </a:t>
            </a:r>
            <a:r>
              <a:rPr lang="es-ES" sz="1600" dirty="0" smtClean="0"/>
              <a:t>resultados</a:t>
            </a:r>
          </a:p>
          <a:p>
            <a:pPr lvl="0" algn="just"/>
            <a:r>
              <a:rPr lang="es-ES" sz="1600" dirty="0" smtClean="0"/>
              <a:t> </a:t>
            </a:r>
            <a:r>
              <a:rPr lang="es-ES" sz="1600" dirty="0" smtClean="0"/>
              <a:t>satisfactorios aún con </a:t>
            </a:r>
            <a:endParaRPr lang="es-ES" sz="1600" dirty="0" smtClean="0"/>
          </a:p>
          <a:p>
            <a:pPr lvl="0" algn="just"/>
            <a:r>
              <a:rPr lang="es-ES" sz="1600" dirty="0" smtClean="0"/>
              <a:t>muestras </a:t>
            </a:r>
            <a:r>
              <a:rPr lang="es-ES" sz="1600" dirty="0" smtClean="0"/>
              <a:t>pequeñas.</a:t>
            </a:r>
            <a:endParaRPr lang="es-MX" sz="16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5936" y="2862361"/>
            <a:ext cx="5040560" cy="3563354"/>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79512" y="188641"/>
            <a:ext cx="8496944" cy="432047"/>
          </a:xfrm>
        </p:spPr>
        <p:txBody>
          <a:bodyPr>
            <a:normAutofit fontScale="90000"/>
          </a:bodyPr>
          <a:lstStyle/>
          <a:p>
            <a:r>
              <a:rPr lang="es-ES" sz="2400" b="1" dirty="0" smtClean="0"/>
              <a:t>Métodos Aplicables a Series sin Tendencia ni Estacionalidad</a:t>
            </a:r>
            <a:endParaRPr lang="es-MX" sz="2400" dirty="0"/>
          </a:p>
        </p:txBody>
      </p:sp>
      <p:sp>
        <p:nvSpPr>
          <p:cNvPr id="3" name="2 Subtítulo"/>
          <p:cNvSpPr>
            <a:spLocks noGrp="1"/>
          </p:cNvSpPr>
          <p:nvPr>
            <p:ph type="subTitle" idx="1"/>
          </p:nvPr>
        </p:nvSpPr>
        <p:spPr>
          <a:xfrm>
            <a:off x="179512" y="620688"/>
            <a:ext cx="8712968" cy="5976664"/>
          </a:xfrm>
        </p:spPr>
        <p:txBody>
          <a:bodyPr>
            <a:normAutofit/>
          </a:bodyPr>
          <a:lstStyle/>
          <a:p>
            <a:r>
              <a:rPr lang="es-ES" sz="1400" b="1" dirty="0" smtClean="0"/>
              <a:t>Modelos “</a:t>
            </a:r>
            <a:r>
              <a:rPr lang="es-ES" sz="1400" b="1" dirty="0" err="1" smtClean="0"/>
              <a:t>naives</a:t>
            </a:r>
            <a:r>
              <a:rPr lang="es-ES" sz="1400" b="1" dirty="0" smtClean="0"/>
              <a:t>” o ingenuos</a:t>
            </a:r>
            <a:endParaRPr lang="es-MX" sz="1400" dirty="0" smtClean="0"/>
          </a:p>
          <a:p>
            <a:pPr algn="just"/>
            <a:r>
              <a:rPr lang="es-ES" sz="1400" dirty="0" smtClean="0"/>
              <a:t>En este método, la predicción en cada período se hace coincidir, bajo una óptica ingenua, con el último valor observado, repitiendo de una forma mecánica el comportamiento pasado de la serie:</a:t>
            </a:r>
            <a:endParaRPr lang="es-MX" sz="1400" dirty="0" smtClean="0"/>
          </a:p>
          <a:p>
            <a:r>
              <a:rPr lang="es-ES" sz="1400" dirty="0" smtClean="0"/>
              <a:t> </a:t>
            </a:r>
            <a:endParaRPr lang="es-MX" sz="1400" dirty="0" smtClean="0"/>
          </a:p>
          <a:p>
            <a:endParaRPr lang="es-MX" sz="2000" dirty="0"/>
          </a:p>
        </p:txBody>
      </p:sp>
      <p:sp>
        <p:nvSpPr>
          <p:cNvPr id="1024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02401" name="Object 1"/>
          <p:cNvGraphicFramePr>
            <a:graphicFrameLocks noChangeAspect="1"/>
          </p:cNvGraphicFramePr>
          <p:nvPr/>
        </p:nvGraphicFramePr>
        <p:xfrm>
          <a:off x="4139952" y="1484784"/>
          <a:ext cx="936104" cy="504056"/>
        </p:xfrm>
        <a:graphic>
          <a:graphicData uri="http://schemas.openxmlformats.org/presentationml/2006/ole">
            <mc:AlternateContent xmlns:mc="http://schemas.openxmlformats.org/markup-compatibility/2006">
              <mc:Choice xmlns:v="urn:schemas-microsoft-com:vml" Requires="v">
                <p:oleObj spid="_x0000_s102408" name="Ecuación" r:id="rId3" imgW="558558" imgH="317362" progId="Equation.3">
                  <p:embed/>
                </p:oleObj>
              </mc:Choice>
              <mc:Fallback>
                <p:oleObj name="Ecuación" r:id="rId3" imgW="558558" imgH="317362"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9952" y="1484784"/>
                        <a:ext cx="936104" cy="5040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2403" name="Picture 3"/>
          <p:cNvPicPr>
            <a:picLocks noChangeAspect="1" noChangeArrowheads="1"/>
          </p:cNvPicPr>
          <p:nvPr/>
        </p:nvPicPr>
        <p:blipFill>
          <a:blip r:embed="rId5" cstate="print"/>
          <a:srcRect/>
          <a:stretch>
            <a:fillRect/>
          </a:stretch>
        </p:blipFill>
        <p:spPr bwMode="auto">
          <a:xfrm>
            <a:off x="179512" y="1988840"/>
            <a:ext cx="8784976" cy="46805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51520" y="188640"/>
            <a:ext cx="8640960" cy="720079"/>
          </a:xfrm>
        </p:spPr>
        <p:txBody>
          <a:bodyPr>
            <a:noAutofit/>
          </a:bodyPr>
          <a:lstStyle/>
          <a:p>
            <a:r>
              <a:rPr lang="es-ES" sz="3200" b="1" dirty="0" smtClean="0"/>
              <a:t>Modelos de Medias Móviles</a:t>
            </a:r>
            <a:endParaRPr lang="es-MX" sz="3200" dirty="0"/>
          </a:p>
        </p:txBody>
      </p:sp>
      <p:sp>
        <p:nvSpPr>
          <p:cNvPr id="3" name="2 Subtítulo"/>
          <p:cNvSpPr>
            <a:spLocks noGrp="1"/>
          </p:cNvSpPr>
          <p:nvPr>
            <p:ph type="subTitle" idx="1"/>
          </p:nvPr>
        </p:nvSpPr>
        <p:spPr>
          <a:xfrm>
            <a:off x="251520" y="1268760"/>
            <a:ext cx="8640960" cy="4896544"/>
          </a:xfrm>
        </p:spPr>
        <p:txBody>
          <a:bodyPr>
            <a:normAutofit/>
          </a:bodyPr>
          <a:lstStyle/>
          <a:p>
            <a:pPr algn="just"/>
            <a:r>
              <a:rPr lang="es-ES" sz="2400" dirty="0" smtClean="0"/>
              <a:t>En estos modelos, las medias móviles actúan como técnica de </a:t>
            </a:r>
            <a:r>
              <a:rPr lang="es-ES" sz="2400" dirty="0" smtClean="0"/>
              <a:t>predicción. </a:t>
            </a:r>
            <a:r>
              <a:rPr lang="es-ES" sz="2400" dirty="0" smtClean="0"/>
              <a:t>Por ejemplo, si utilizamos datos trimestrales, la predicción que se hará para el momento t+1 viene dada por:</a:t>
            </a:r>
            <a:endParaRPr lang="es-MX" sz="2400" dirty="0" smtClean="0"/>
          </a:p>
          <a:p>
            <a:pPr algn="just"/>
            <a:r>
              <a:rPr lang="es-ES" sz="2400" dirty="0" smtClean="0"/>
              <a:t> </a:t>
            </a:r>
            <a:endParaRPr lang="es-MX" sz="2400" dirty="0" smtClean="0"/>
          </a:p>
          <a:p>
            <a:pPr algn="just"/>
            <a:r>
              <a:rPr lang="es-ES" sz="2400" dirty="0" smtClean="0"/>
              <a:t> </a:t>
            </a:r>
            <a:endParaRPr lang="es-MX" sz="2400" dirty="0" smtClean="0"/>
          </a:p>
          <a:p>
            <a:pPr algn="just"/>
            <a:endParaRPr lang="es-ES" sz="2400" dirty="0" smtClean="0"/>
          </a:p>
          <a:p>
            <a:pPr algn="just"/>
            <a:endParaRPr lang="es-ES" sz="2400" dirty="0"/>
          </a:p>
          <a:p>
            <a:pPr algn="just"/>
            <a:r>
              <a:rPr lang="es-ES" sz="2400" dirty="0" smtClean="0"/>
              <a:t>Las </a:t>
            </a:r>
            <a:r>
              <a:rPr lang="es-ES" sz="2400" dirty="0" smtClean="0"/>
              <a:t>predicciones se van obteniendo mediante medias simples de determinados términos previos al momento de la predicción.</a:t>
            </a:r>
            <a:endParaRPr lang="es-MX" sz="2400" dirty="0"/>
          </a:p>
        </p:txBody>
      </p:sp>
      <p:sp>
        <p:nvSpPr>
          <p:cNvPr id="1044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04449" name="Object 1"/>
          <p:cNvGraphicFramePr>
            <a:graphicFrameLocks noChangeAspect="1"/>
          </p:cNvGraphicFramePr>
          <p:nvPr/>
        </p:nvGraphicFramePr>
        <p:xfrm>
          <a:off x="1403648" y="3429000"/>
          <a:ext cx="3816424" cy="1152128"/>
        </p:xfrm>
        <a:graphic>
          <a:graphicData uri="http://schemas.openxmlformats.org/presentationml/2006/ole">
            <mc:AlternateContent xmlns:mc="http://schemas.openxmlformats.org/markup-compatibility/2006">
              <mc:Choice xmlns:v="urn:schemas-microsoft-com:vml" Requires="v">
                <p:oleObj spid="_x0000_s104456" name="Ecuación" r:id="rId3" imgW="1790700" imgH="406400" progId="Equation.3">
                  <p:embed/>
                </p:oleObj>
              </mc:Choice>
              <mc:Fallback>
                <p:oleObj name="Ecuación" r:id="rId3" imgW="1790700" imgH="4064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648" y="3429000"/>
                        <a:ext cx="3816424" cy="11521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188641"/>
            <a:ext cx="7772400" cy="144015"/>
          </a:xfrm>
        </p:spPr>
        <p:txBody>
          <a:bodyPr>
            <a:normAutofit fontScale="90000"/>
          </a:bodyPr>
          <a:lstStyle/>
          <a:p>
            <a:endParaRPr lang="es-MX" dirty="0"/>
          </a:p>
        </p:txBody>
      </p:sp>
      <p:sp>
        <p:nvSpPr>
          <p:cNvPr id="3" name="2 Subtítulo"/>
          <p:cNvSpPr>
            <a:spLocks noGrp="1"/>
          </p:cNvSpPr>
          <p:nvPr>
            <p:ph type="subTitle" idx="1"/>
          </p:nvPr>
        </p:nvSpPr>
        <p:spPr>
          <a:xfrm>
            <a:off x="251520" y="980728"/>
            <a:ext cx="8640960" cy="5256584"/>
          </a:xfrm>
        </p:spPr>
        <p:txBody>
          <a:bodyPr/>
          <a:lstStyle/>
          <a:p>
            <a:endParaRPr lang="es-MX" dirty="0"/>
          </a:p>
        </p:txBody>
      </p:sp>
      <p:pic>
        <p:nvPicPr>
          <p:cNvPr id="105474" name="Picture 2"/>
          <p:cNvPicPr>
            <a:picLocks noChangeAspect="1" noChangeArrowheads="1"/>
          </p:cNvPicPr>
          <p:nvPr/>
        </p:nvPicPr>
        <p:blipFill>
          <a:blip r:embed="rId2" cstate="print"/>
          <a:srcRect/>
          <a:stretch>
            <a:fillRect/>
          </a:stretch>
        </p:blipFill>
        <p:spPr bwMode="auto">
          <a:xfrm>
            <a:off x="179512" y="1124744"/>
            <a:ext cx="8712968" cy="55446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51520" y="188641"/>
            <a:ext cx="8640960" cy="576064"/>
          </a:xfrm>
        </p:spPr>
        <p:txBody>
          <a:bodyPr>
            <a:noAutofit/>
          </a:bodyPr>
          <a:lstStyle/>
          <a:p>
            <a:r>
              <a:rPr lang="es-ES" sz="3200" b="1" dirty="0" smtClean="0"/>
              <a:t>Alisado Exponencial Simple</a:t>
            </a:r>
            <a:endParaRPr lang="es-MX" sz="3200" dirty="0"/>
          </a:p>
        </p:txBody>
      </p:sp>
      <p:sp>
        <p:nvSpPr>
          <p:cNvPr id="3" name="2 Subtítulo"/>
          <p:cNvSpPr>
            <a:spLocks noGrp="1"/>
          </p:cNvSpPr>
          <p:nvPr>
            <p:ph type="subTitle" idx="1"/>
          </p:nvPr>
        </p:nvSpPr>
        <p:spPr>
          <a:xfrm>
            <a:off x="251520" y="1052736"/>
            <a:ext cx="8640960" cy="5472608"/>
          </a:xfrm>
        </p:spPr>
        <p:txBody>
          <a:bodyPr>
            <a:normAutofit fontScale="92500" lnSpcReduction="10000"/>
          </a:bodyPr>
          <a:lstStyle/>
          <a:p>
            <a:pPr algn="just"/>
            <a:r>
              <a:rPr lang="es-ES" sz="2800" dirty="0" smtClean="0"/>
              <a:t>la </a:t>
            </a:r>
            <a:r>
              <a:rPr lang="es-ES" sz="2800" dirty="0" smtClean="0"/>
              <a:t>estimación del nivel de la serie vendrá dado por una progresión geométrica con ponderaciones decrecientes en el tiempo:</a:t>
            </a:r>
          </a:p>
          <a:p>
            <a:pPr algn="just"/>
            <a:endParaRPr lang="es-MX" sz="2800" dirty="0" smtClean="0"/>
          </a:p>
          <a:p>
            <a:pPr algn="just"/>
            <a:r>
              <a:rPr lang="es-ES" sz="2800" dirty="0" smtClean="0"/>
              <a:t>A esta expresión se le denomina alisada primera o simple. Las ponderaciones dadas por       siguen una progresión geométrica decreciente y </a:t>
            </a:r>
            <a:r>
              <a:rPr lang="es-ES" sz="2800" dirty="0" smtClean="0"/>
              <a:t>su </a:t>
            </a:r>
            <a:r>
              <a:rPr lang="es-ES" sz="2800" dirty="0" smtClean="0"/>
              <a:t>suma es la unidad. El parámetro </a:t>
            </a:r>
            <a:r>
              <a:rPr lang="es-ES" sz="2800" dirty="0" err="1" smtClean="0"/>
              <a:t>alpha</a:t>
            </a:r>
            <a:r>
              <a:rPr lang="es-ES" sz="2800" dirty="0" smtClean="0"/>
              <a:t> </a:t>
            </a:r>
            <a:r>
              <a:rPr lang="es-ES" sz="2800" dirty="0" smtClean="0"/>
              <a:t>es la constante de alisamiento o factor de </a:t>
            </a:r>
            <a:r>
              <a:rPr lang="es-ES" sz="2800" dirty="0" smtClean="0"/>
              <a:t>descuento. </a:t>
            </a:r>
            <a:r>
              <a:rPr lang="es-ES" sz="2800" dirty="0" smtClean="0"/>
              <a:t>Su valor determina la importancia que se le da a los valores pasados y recientes de la serie al realizar pronósticos sobre la misma.</a:t>
            </a:r>
            <a:endParaRPr lang="es-MX" sz="2800" dirty="0"/>
          </a:p>
        </p:txBody>
      </p:sp>
      <p:sp>
        <p:nvSpPr>
          <p:cNvPr id="1064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06497" name="Object 1"/>
          <p:cNvGraphicFramePr>
            <a:graphicFrameLocks noChangeAspect="1"/>
          </p:cNvGraphicFramePr>
          <p:nvPr>
            <p:extLst>
              <p:ext uri="{D42A27DB-BD31-4B8C-83A1-F6EECF244321}">
                <p14:modId xmlns:p14="http://schemas.microsoft.com/office/powerpoint/2010/main" val="4033398661"/>
              </p:ext>
            </p:extLst>
          </p:nvPr>
        </p:nvGraphicFramePr>
        <p:xfrm>
          <a:off x="467544" y="2016225"/>
          <a:ext cx="5688632" cy="720080"/>
        </p:xfrm>
        <a:graphic>
          <a:graphicData uri="http://schemas.openxmlformats.org/presentationml/2006/ole">
            <mc:AlternateContent xmlns:mc="http://schemas.openxmlformats.org/markup-compatibility/2006">
              <mc:Choice xmlns:v="urn:schemas-microsoft-com:vml" Requires="v">
                <p:oleObj spid="_x0000_s106520" name="Ecuación" r:id="rId3" imgW="4038600" imgH="431800" progId="Equation.3">
                  <p:embed/>
                </p:oleObj>
              </mc:Choice>
              <mc:Fallback>
                <p:oleObj name="Ecuación" r:id="rId3" imgW="4038600" imgH="4318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2016225"/>
                        <a:ext cx="5688632" cy="7200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650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06499" name="Object 3"/>
          <p:cNvGraphicFramePr>
            <a:graphicFrameLocks noChangeAspect="1"/>
          </p:cNvGraphicFramePr>
          <p:nvPr>
            <p:extLst>
              <p:ext uri="{D42A27DB-BD31-4B8C-83A1-F6EECF244321}">
                <p14:modId xmlns:p14="http://schemas.microsoft.com/office/powerpoint/2010/main" val="4073579489"/>
              </p:ext>
            </p:extLst>
          </p:nvPr>
        </p:nvGraphicFramePr>
        <p:xfrm>
          <a:off x="7020272" y="2213546"/>
          <a:ext cx="774700" cy="325438"/>
        </p:xfrm>
        <a:graphic>
          <a:graphicData uri="http://schemas.openxmlformats.org/presentationml/2006/ole">
            <mc:AlternateContent xmlns:mc="http://schemas.openxmlformats.org/markup-compatibility/2006">
              <mc:Choice xmlns:v="urn:schemas-microsoft-com:vml" Requires="v">
                <p:oleObj spid="_x0000_s106521" name="Ecuación" r:id="rId5" imgW="571320" imgH="177480" progId="Equation.3">
                  <p:embed/>
                </p:oleObj>
              </mc:Choice>
              <mc:Fallback>
                <p:oleObj name="Ecuación" r:id="rId5" imgW="571320" imgH="17748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20272" y="2213546"/>
                        <a:ext cx="774700" cy="3254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650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06501" name="Object 5"/>
          <p:cNvGraphicFramePr>
            <a:graphicFrameLocks noChangeAspect="1"/>
          </p:cNvGraphicFramePr>
          <p:nvPr>
            <p:extLst>
              <p:ext uri="{D42A27DB-BD31-4B8C-83A1-F6EECF244321}">
                <p14:modId xmlns:p14="http://schemas.microsoft.com/office/powerpoint/2010/main" val="3600056360"/>
              </p:ext>
            </p:extLst>
          </p:nvPr>
        </p:nvGraphicFramePr>
        <p:xfrm>
          <a:off x="1187624" y="3429000"/>
          <a:ext cx="936104" cy="388586"/>
        </p:xfrm>
        <a:graphic>
          <a:graphicData uri="http://schemas.openxmlformats.org/presentationml/2006/ole">
            <mc:AlternateContent xmlns:mc="http://schemas.openxmlformats.org/markup-compatibility/2006">
              <mc:Choice xmlns:v="urn:schemas-microsoft-com:vml" Requires="v">
                <p:oleObj spid="_x0000_s106522" name="Ecuación" r:id="rId7" imgW="482391" imgH="228501" progId="Equation.3">
                  <p:embed/>
                </p:oleObj>
              </mc:Choice>
              <mc:Fallback>
                <p:oleObj name="Ecuación" r:id="rId7" imgW="482391" imgH="228501"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87624" y="3429000"/>
                        <a:ext cx="936104" cy="388586"/>
                      </a:xfrm>
                      <a:prstGeom prst="rect">
                        <a:avLst/>
                      </a:prstGeom>
                      <a:noFill/>
                      <a:extLst/>
                    </p:spPr>
                  </p:pic>
                </p:oleObj>
              </mc:Fallback>
            </mc:AlternateContent>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79512" y="188641"/>
            <a:ext cx="8712968" cy="144015"/>
          </a:xfrm>
        </p:spPr>
        <p:txBody>
          <a:bodyPr>
            <a:normAutofit fontScale="90000"/>
          </a:bodyPr>
          <a:lstStyle/>
          <a:p>
            <a:endParaRPr lang="es-MX" dirty="0"/>
          </a:p>
        </p:txBody>
      </p:sp>
      <p:sp>
        <p:nvSpPr>
          <p:cNvPr id="3" name="2 Subtítulo"/>
          <p:cNvSpPr>
            <a:spLocks noGrp="1"/>
          </p:cNvSpPr>
          <p:nvPr>
            <p:ph type="subTitle" idx="1"/>
          </p:nvPr>
        </p:nvSpPr>
        <p:spPr>
          <a:xfrm>
            <a:off x="323528" y="1052736"/>
            <a:ext cx="8568952" cy="5472608"/>
          </a:xfrm>
        </p:spPr>
        <p:txBody>
          <a:bodyPr>
            <a:normAutofit/>
          </a:bodyPr>
          <a:lstStyle/>
          <a:p>
            <a:pPr algn="just"/>
            <a:r>
              <a:rPr lang="es-ES" dirty="0" smtClean="0"/>
              <a:t>A efectos de predecir, </a:t>
            </a:r>
            <a:r>
              <a:rPr lang="es-ES" dirty="0" smtClean="0"/>
              <a:t>se toma </a:t>
            </a:r>
            <a:r>
              <a:rPr lang="es-ES" dirty="0" smtClean="0"/>
              <a:t>como predicción del período t+1, hecha en el momento t, el valor de la alisada en el momento t.</a:t>
            </a:r>
            <a:endParaRPr lang="es-MX" dirty="0" smtClean="0"/>
          </a:p>
          <a:p>
            <a:pPr algn="just"/>
            <a:r>
              <a:rPr lang="es-ES" dirty="0" smtClean="0"/>
              <a:t>Se parte de la expresión:</a:t>
            </a:r>
          </a:p>
          <a:p>
            <a:pPr algn="just"/>
            <a:endParaRPr lang="es-ES" dirty="0" smtClean="0"/>
          </a:p>
          <a:p>
            <a:pPr algn="just"/>
            <a:r>
              <a:rPr lang="es-ES" dirty="0" smtClean="0"/>
              <a:t>Lo </a:t>
            </a:r>
            <a:r>
              <a:rPr lang="es-ES" dirty="0" smtClean="0"/>
              <a:t>cual conduce a </a:t>
            </a:r>
            <a:r>
              <a:rPr lang="es-ES" dirty="0" smtClean="0"/>
              <a:t>:</a:t>
            </a:r>
            <a:endParaRPr lang="es-MX" dirty="0" smtClean="0"/>
          </a:p>
          <a:p>
            <a:pPr algn="just"/>
            <a:endParaRPr lang="es-ES" dirty="0" smtClean="0"/>
          </a:p>
          <a:p>
            <a:pPr algn="just"/>
            <a:r>
              <a:rPr lang="es-ES" dirty="0" smtClean="0"/>
              <a:t>Con </a:t>
            </a:r>
            <a:r>
              <a:rPr lang="es-ES" dirty="0" smtClean="0"/>
              <a:t>lo que la fórmula de actualización de las predicciones vendría dada por</a:t>
            </a:r>
            <a:r>
              <a:rPr lang="es-ES" dirty="0" smtClean="0"/>
              <a:t>:</a:t>
            </a:r>
          </a:p>
          <a:p>
            <a:pPr algn="just"/>
            <a:endParaRPr lang="es-ES" dirty="0"/>
          </a:p>
          <a:p>
            <a:pPr algn="just"/>
            <a:endParaRPr lang="es-ES" dirty="0" smtClean="0"/>
          </a:p>
          <a:p>
            <a:pPr algn="just"/>
            <a:r>
              <a:rPr lang="es-ES" dirty="0" smtClean="0"/>
              <a:t>donde </a:t>
            </a:r>
            <a:r>
              <a:rPr lang="es-ES" dirty="0" smtClean="0"/>
              <a:t>se observa que la predicción para el momento t+1 constituye una media ponderada entre el valor real y el valor estimado de la variable en el período t.</a:t>
            </a:r>
            <a:endParaRPr lang="es-MX" dirty="0"/>
          </a:p>
        </p:txBody>
      </p:sp>
      <p:sp>
        <p:nvSpPr>
          <p:cNvPr id="1075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07521" name="Object 1"/>
          <p:cNvGraphicFramePr>
            <a:graphicFrameLocks noChangeAspect="1"/>
          </p:cNvGraphicFramePr>
          <p:nvPr>
            <p:extLst>
              <p:ext uri="{D42A27DB-BD31-4B8C-83A1-F6EECF244321}">
                <p14:modId xmlns:p14="http://schemas.microsoft.com/office/powerpoint/2010/main" val="44422251"/>
              </p:ext>
            </p:extLst>
          </p:nvPr>
        </p:nvGraphicFramePr>
        <p:xfrm>
          <a:off x="4026042" y="2187579"/>
          <a:ext cx="4866438" cy="494892"/>
        </p:xfrm>
        <a:graphic>
          <a:graphicData uri="http://schemas.openxmlformats.org/presentationml/2006/ole">
            <mc:AlternateContent xmlns:mc="http://schemas.openxmlformats.org/markup-compatibility/2006">
              <mc:Choice xmlns:v="urn:schemas-microsoft-com:vml" Requires="v">
                <p:oleObj spid="_x0000_s107544" name="Ecuación" r:id="rId3" imgW="2654300" imgH="228600" progId="Equation.3">
                  <p:embed/>
                </p:oleObj>
              </mc:Choice>
              <mc:Fallback>
                <p:oleObj name="Ecuación" r:id="rId3" imgW="2654300" imgH="2286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26042" y="2187579"/>
                        <a:ext cx="4866438" cy="494892"/>
                      </a:xfrm>
                      <a:prstGeom prst="rect">
                        <a:avLst/>
                      </a:prstGeom>
                      <a:noFill/>
                      <a:extLst/>
                    </p:spPr>
                  </p:pic>
                </p:oleObj>
              </mc:Fallback>
            </mc:AlternateContent>
          </a:graphicData>
        </a:graphic>
      </p:graphicFrame>
      <p:sp>
        <p:nvSpPr>
          <p:cNvPr id="1075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07523" name="Object 3"/>
          <p:cNvGraphicFramePr>
            <a:graphicFrameLocks noChangeAspect="1"/>
          </p:cNvGraphicFramePr>
          <p:nvPr>
            <p:extLst>
              <p:ext uri="{D42A27DB-BD31-4B8C-83A1-F6EECF244321}">
                <p14:modId xmlns:p14="http://schemas.microsoft.com/office/powerpoint/2010/main" val="318112095"/>
              </p:ext>
            </p:extLst>
          </p:nvPr>
        </p:nvGraphicFramePr>
        <p:xfrm>
          <a:off x="4254554" y="2918684"/>
          <a:ext cx="2414743" cy="447175"/>
        </p:xfrm>
        <a:graphic>
          <a:graphicData uri="http://schemas.openxmlformats.org/presentationml/2006/ole">
            <mc:AlternateContent xmlns:mc="http://schemas.openxmlformats.org/markup-compatibility/2006">
              <mc:Choice xmlns:v="urn:schemas-microsoft-com:vml" Requires="v">
                <p:oleObj spid="_x0000_s107545" name="Ecuación" r:id="rId5" imgW="1333500" imgH="228600" progId="Equation.3">
                  <p:embed/>
                </p:oleObj>
              </mc:Choice>
              <mc:Fallback>
                <p:oleObj name="Ecuación" r:id="rId5" imgW="1333500" imgH="2286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54554" y="2918684"/>
                        <a:ext cx="2414743" cy="447175"/>
                      </a:xfrm>
                      <a:prstGeom prst="rect">
                        <a:avLst/>
                      </a:prstGeom>
                      <a:noFill/>
                      <a:extLst/>
                    </p:spPr>
                  </p:pic>
                </p:oleObj>
              </mc:Fallback>
            </mc:AlternateContent>
          </a:graphicData>
        </a:graphic>
      </p:graphicFrame>
      <p:sp>
        <p:nvSpPr>
          <p:cNvPr id="10752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07525" name="Object 5"/>
          <p:cNvGraphicFramePr>
            <a:graphicFrameLocks noChangeAspect="1"/>
          </p:cNvGraphicFramePr>
          <p:nvPr>
            <p:extLst>
              <p:ext uri="{D42A27DB-BD31-4B8C-83A1-F6EECF244321}">
                <p14:modId xmlns:p14="http://schemas.microsoft.com/office/powerpoint/2010/main" val="3259988971"/>
              </p:ext>
            </p:extLst>
          </p:nvPr>
        </p:nvGraphicFramePr>
        <p:xfrm>
          <a:off x="2653401" y="4580340"/>
          <a:ext cx="2745281" cy="631856"/>
        </p:xfrm>
        <a:graphic>
          <a:graphicData uri="http://schemas.openxmlformats.org/presentationml/2006/ole">
            <mc:AlternateContent xmlns:mc="http://schemas.openxmlformats.org/markup-compatibility/2006">
              <mc:Choice xmlns:v="urn:schemas-microsoft-com:vml" Requires="v">
                <p:oleObj spid="_x0000_s107546" name="Ecuación" r:id="rId7" imgW="1371600" imgH="317500" progId="Equation.3">
                  <p:embed/>
                </p:oleObj>
              </mc:Choice>
              <mc:Fallback>
                <p:oleObj name="Ecuación" r:id="rId7" imgW="1371600" imgH="317500"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53401" y="4580340"/>
                        <a:ext cx="2745281" cy="631856"/>
                      </a:xfrm>
                      <a:prstGeom prst="rect">
                        <a:avLst/>
                      </a:prstGeom>
                      <a:noFill/>
                      <a:extLst/>
                    </p:spPr>
                  </p:pic>
                </p:oleObj>
              </mc:Fallback>
            </mc:AlternateContent>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188641"/>
            <a:ext cx="7772400" cy="360040"/>
          </a:xfrm>
        </p:spPr>
        <p:txBody>
          <a:bodyPr>
            <a:normAutofit fontScale="90000"/>
          </a:bodyPr>
          <a:lstStyle/>
          <a:p>
            <a:endParaRPr lang="es-MX" dirty="0"/>
          </a:p>
        </p:txBody>
      </p:sp>
      <p:sp>
        <p:nvSpPr>
          <p:cNvPr id="3" name="2 Subtítulo"/>
          <p:cNvSpPr>
            <a:spLocks noGrp="1"/>
          </p:cNvSpPr>
          <p:nvPr>
            <p:ph type="subTitle" idx="1"/>
          </p:nvPr>
        </p:nvSpPr>
        <p:spPr>
          <a:xfrm>
            <a:off x="251520" y="1124744"/>
            <a:ext cx="8640960" cy="5400600"/>
          </a:xfrm>
        </p:spPr>
        <p:txBody>
          <a:bodyPr>
            <a:normAutofit/>
          </a:bodyPr>
          <a:lstStyle/>
          <a:p>
            <a:pPr algn="just"/>
            <a:r>
              <a:rPr lang="es-ES" dirty="0" smtClean="0"/>
              <a:t>Para iniciar este proceso iterativo es necesario arrancar de algún punto, ya que retrocediendo se llega a:</a:t>
            </a:r>
            <a:endParaRPr lang="es-MX" dirty="0" smtClean="0"/>
          </a:p>
          <a:p>
            <a:pPr algn="just"/>
            <a:endParaRPr lang="es-ES" dirty="0" smtClean="0"/>
          </a:p>
          <a:p>
            <a:pPr algn="just"/>
            <a:r>
              <a:rPr lang="es-ES" dirty="0" smtClean="0"/>
              <a:t>siendo </a:t>
            </a:r>
            <a:r>
              <a:rPr lang="es-ES" dirty="0" smtClean="0"/>
              <a:t>Y</a:t>
            </a:r>
            <a:r>
              <a:rPr lang="es-ES" baseline="-25000" dirty="0" smtClean="0"/>
              <a:t>1</a:t>
            </a:r>
            <a:r>
              <a:rPr lang="es-ES" dirty="0" smtClean="0"/>
              <a:t> el primer valor de la serie.</a:t>
            </a:r>
            <a:endParaRPr lang="es-MX" dirty="0" smtClean="0"/>
          </a:p>
          <a:p>
            <a:pPr algn="just"/>
            <a:r>
              <a:rPr lang="es-ES" dirty="0" smtClean="0"/>
              <a:t>Para asignar valor a A</a:t>
            </a:r>
            <a:r>
              <a:rPr lang="es-ES" baseline="-25000" dirty="0" smtClean="0"/>
              <a:t>1</a:t>
            </a:r>
            <a:r>
              <a:rPr lang="es-ES" dirty="0" smtClean="0"/>
              <a:t> se tienen varios criterios:</a:t>
            </a:r>
            <a:endParaRPr lang="es-MX" dirty="0" smtClean="0"/>
          </a:p>
          <a:p>
            <a:pPr lvl="0" algn="just"/>
            <a:r>
              <a:rPr lang="es-ES" dirty="0" smtClean="0"/>
              <a:t>1. Considerar A</a:t>
            </a:r>
            <a:r>
              <a:rPr lang="es-ES" baseline="-25000" dirty="0" smtClean="0"/>
              <a:t>1</a:t>
            </a:r>
            <a:r>
              <a:rPr lang="es-ES" dirty="0" smtClean="0"/>
              <a:t>=Y</a:t>
            </a:r>
            <a:r>
              <a:rPr lang="es-ES" baseline="-25000" dirty="0" smtClean="0"/>
              <a:t>1</a:t>
            </a:r>
            <a:endParaRPr lang="es-MX" dirty="0" smtClean="0"/>
          </a:p>
          <a:p>
            <a:pPr lvl="0" algn="just"/>
            <a:r>
              <a:rPr lang="es-ES" dirty="0" smtClean="0"/>
              <a:t>2. Utilizar una media de los primeros valores de la serie.</a:t>
            </a:r>
            <a:endParaRPr lang="es-MX" dirty="0" smtClean="0"/>
          </a:p>
          <a:p>
            <a:pPr lvl="0" algn="just"/>
            <a:r>
              <a:rPr lang="es-ES" dirty="0" smtClean="0"/>
              <a:t>3. Elegir como valor inicial la media </a:t>
            </a:r>
            <a:r>
              <a:rPr lang="es-ES" dirty="0" err="1" smtClean="0"/>
              <a:t>muestral</a:t>
            </a:r>
            <a:r>
              <a:rPr lang="es-ES" dirty="0" smtClean="0"/>
              <a:t> de todos los valores de la serie.</a:t>
            </a:r>
            <a:endParaRPr lang="es-MX" dirty="0" smtClean="0"/>
          </a:p>
          <a:p>
            <a:pPr algn="just"/>
            <a:r>
              <a:rPr lang="es-ES" dirty="0" smtClean="0"/>
              <a:t>Para elegir el valor de   </a:t>
            </a:r>
            <a:r>
              <a:rPr lang="es-ES" dirty="0" smtClean="0"/>
              <a:t>  se sigue </a:t>
            </a:r>
            <a:r>
              <a:rPr lang="es-ES" dirty="0" smtClean="0"/>
              <a:t>un criterio </a:t>
            </a:r>
            <a:r>
              <a:rPr lang="es-ES" dirty="0" smtClean="0"/>
              <a:t>técnico: </a:t>
            </a:r>
            <a:r>
              <a:rPr lang="es-ES" dirty="0" smtClean="0"/>
              <a:t>seleccionar el </a:t>
            </a:r>
            <a:r>
              <a:rPr lang="es-ES" dirty="0" smtClean="0"/>
              <a:t>valor que </a:t>
            </a:r>
            <a:r>
              <a:rPr lang="es-ES" dirty="0" smtClean="0"/>
              <a:t>minimice el error cuadrático medio.</a:t>
            </a:r>
            <a:endParaRPr lang="es-MX" dirty="0"/>
          </a:p>
        </p:txBody>
      </p:sp>
      <p:sp>
        <p:nvSpPr>
          <p:cNvPr id="1085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08545" name="Object 1"/>
          <p:cNvGraphicFramePr>
            <a:graphicFrameLocks noChangeAspect="1"/>
          </p:cNvGraphicFramePr>
          <p:nvPr>
            <p:extLst>
              <p:ext uri="{D42A27DB-BD31-4B8C-83A1-F6EECF244321}">
                <p14:modId xmlns:p14="http://schemas.microsoft.com/office/powerpoint/2010/main" val="319706148"/>
              </p:ext>
            </p:extLst>
          </p:nvPr>
        </p:nvGraphicFramePr>
        <p:xfrm>
          <a:off x="3218181" y="1844824"/>
          <a:ext cx="2275589" cy="301008"/>
        </p:xfrm>
        <a:graphic>
          <a:graphicData uri="http://schemas.openxmlformats.org/presentationml/2006/ole">
            <mc:AlternateContent xmlns:mc="http://schemas.openxmlformats.org/markup-compatibility/2006">
              <mc:Choice xmlns:v="urn:schemas-microsoft-com:vml" Requires="v">
                <p:oleObj spid="_x0000_s108568" name="Ecuación" r:id="rId3" imgW="1244060" imgH="215806" progId="Equation.3">
                  <p:embed/>
                </p:oleObj>
              </mc:Choice>
              <mc:Fallback>
                <p:oleObj name="Ecuación" r:id="rId3" imgW="1244060" imgH="215806"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18181" y="1844824"/>
                        <a:ext cx="2275589" cy="301008"/>
                      </a:xfrm>
                      <a:prstGeom prst="rect">
                        <a:avLst/>
                      </a:prstGeom>
                      <a:noFill/>
                      <a:extLst/>
                    </p:spPr>
                  </p:pic>
                </p:oleObj>
              </mc:Fallback>
            </mc:AlternateContent>
          </a:graphicData>
        </a:graphic>
      </p:graphicFrame>
      <p:sp>
        <p:nvSpPr>
          <p:cNvPr id="1085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08547" name="Object 3"/>
          <p:cNvGraphicFramePr>
            <a:graphicFrameLocks noChangeAspect="1"/>
          </p:cNvGraphicFramePr>
          <p:nvPr>
            <p:extLst>
              <p:ext uri="{D42A27DB-BD31-4B8C-83A1-F6EECF244321}">
                <p14:modId xmlns:p14="http://schemas.microsoft.com/office/powerpoint/2010/main" val="1314552444"/>
              </p:ext>
            </p:extLst>
          </p:nvPr>
        </p:nvGraphicFramePr>
        <p:xfrm>
          <a:off x="4067943" y="4789981"/>
          <a:ext cx="288032" cy="286891"/>
        </p:xfrm>
        <a:graphic>
          <a:graphicData uri="http://schemas.openxmlformats.org/presentationml/2006/ole">
            <mc:AlternateContent xmlns:mc="http://schemas.openxmlformats.org/markup-compatibility/2006">
              <mc:Choice xmlns:v="urn:schemas-microsoft-com:vml" Requires="v">
                <p:oleObj spid="_x0000_s108569" name="Ecuación" r:id="rId5" imgW="152334" imgH="139639" progId="Equation.3">
                  <p:embed/>
                </p:oleObj>
              </mc:Choice>
              <mc:Fallback>
                <p:oleObj name="Ecuación" r:id="rId5" imgW="152334" imgH="139639"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67943" y="4789981"/>
                        <a:ext cx="288032" cy="2868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855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08549" name="Object 5"/>
          <p:cNvGraphicFramePr>
            <a:graphicFrameLocks noChangeAspect="1"/>
          </p:cNvGraphicFramePr>
          <p:nvPr>
            <p:extLst>
              <p:ext uri="{D42A27DB-BD31-4B8C-83A1-F6EECF244321}">
                <p14:modId xmlns:p14="http://schemas.microsoft.com/office/powerpoint/2010/main" val="3655107279"/>
              </p:ext>
            </p:extLst>
          </p:nvPr>
        </p:nvGraphicFramePr>
        <p:xfrm>
          <a:off x="3449733" y="5477072"/>
          <a:ext cx="2016224" cy="648072"/>
        </p:xfrm>
        <a:graphic>
          <a:graphicData uri="http://schemas.openxmlformats.org/presentationml/2006/ole">
            <mc:AlternateContent xmlns:mc="http://schemas.openxmlformats.org/markup-compatibility/2006">
              <mc:Choice xmlns:v="urn:schemas-microsoft-com:vml" Requires="v">
                <p:oleObj spid="_x0000_s108570" name="Ecuación" r:id="rId7" imgW="1371600" imgH="520700" progId="Equation.3">
                  <p:embed/>
                </p:oleObj>
              </mc:Choice>
              <mc:Fallback>
                <p:oleObj name="Ecuación" r:id="rId7" imgW="1371600" imgH="520700"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49733" y="5477072"/>
                        <a:ext cx="2016224" cy="6480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188641"/>
            <a:ext cx="7772400" cy="648072"/>
          </a:xfrm>
        </p:spPr>
        <p:txBody>
          <a:bodyPr>
            <a:normAutofit/>
          </a:bodyPr>
          <a:lstStyle/>
          <a:p>
            <a:r>
              <a:rPr lang="es-MX" sz="3200" dirty="0" smtClean="0"/>
              <a:t>Presentación</a:t>
            </a:r>
            <a:endParaRPr lang="es-MX" sz="3200" dirty="0"/>
          </a:p>
        </p:txBody>
      </p:sp>
      <p:sp>
        <p:nvSpPr>
          <p:cNvPr id="3" name="2 Subtítulo"/>
          <p:cNvSpPr>
            <a:spLocks noGrp="1"/>
          </p:cNvSpPr>
          <p:nvPr>
            <p:ph type="subTitle" idx="1"/>
          </p:nvPr>
        </p:nvSpPr>
        <p:spPr>
          <a:xfrm>
            <a:off x="251520" y="1268760"/>
            <a:ext cx="8640960" cy="4680520"/>
          </a:xfrm>
        </p:spPr>
        <p:txBody>
          <a:bodyPr>
            <a:normAutofit/>
          </a:bodyPr>
          <a:lstStyle/>
          <a:p>
            <a:pPr algn="just"/>
            <a:r>
              <a:rPr lang="es-MX" sz="2400" dirty="0" smtClean="0"/>
              <a:t>Las diapositivas que se presentan  corresponden a la primera Unidad del programa de estudio series de tiempo, mismo que está conformado por cuatro Unidades:</a:t>
            </a:r>
          </a:p>
          <a:p>
            <a:pPr lvl="0" algn="just">
              <a:buClr>
                <a:srgbClr val="1E5155">
                  <a:lumMod val="40000"/>
                  <a:lumOff val="60000"/>
                </a:srgbClr>
              </a:buClr>
            </a:pPr>
            <a:r>
              <a:rPr lang="es-MX" sz="2400" dirty="0">
                <a:solidFill>
                  <a:srgbClr val="1E5155">
                    <a:lumMod val="40000"/>
                    <a:lumOff val="60000"/>
                  </a:srgbClr>
                </a:solidFill>
              </a:rPr>
              <a:t>UNIDAD I. SERIES DE </a:t>
            </a:r>
            <a:r>
              <a:rPr lang="es-MX" sz="2400" dirty="0" smtClean="0">
                <a:solidFill>
                  <a:srgbClr val="1E5155">
                    <a:lumMod val="40000"/>
                    <a:lumOff val="60000"/>
                  </a:srgbClr>
                </a:solidFill>
              </a:rPr>
              <a:t>TIEMPO</a:t>
            </a:r>
            <a:endParaRPr lang="es-MX" sz="2400" dirty="0">
              <a:solidFill>
                <a:srgbClr val="1E5155">
                  <a:lumMod val="40000"/>
                  <a:lumOff val="60000"/>
                </a:srgbClr>
              </a:solidFill>
            </a:endParaRPr>
          </a:p>
          <a:p>
            <a:pPr lvl="0" algn="just">
              <a:buClr>
                <a:srgbClr val="1E5155">
                  <a:lumMod val="40000"/>
                  <a:lumOff val="60000"/>
                </a:srgbClr>
              </a:buClr>
            </a:pPr>
            <a:r>
              <a:rPr lang="es-ES_tradnl" sz="2400" dirty="0">
                <a:solidFill>
                  <a:srgbClr val="1E5155">
                    <a:lumMod val="40000"/>
                    <a:lumOff val="60000"/>
                  </a:srgbClr>
                </a:solidFill>
              </a:rPr>
              <a:t>UNIDAD II. SERIES TEMPORALES CON METODOLOGIA BOX – JENKINS</a:t>
            </a:r>
            <a:endParaRPr lang="es-MX" sz="2400" dirty="0">
              <a:solidFill>
                <a:srgbClr val="1E5155">
                  <a:lumMod val="40000"/>
                  <a:lumOff val="60000"/>
                </a:srgbClr>
              </a:solidFill>
            </a:endParaRPr>
          </a:p>
          <a:p>
            <a:pPr lvl="0" algn="just">
              <a:buClr>
                <a:srgbClr val="1E5155">
                  <a:lumMod val="40000"/>
                  <a:lumOff val="60000"/>
                </a:srgbClr>
              </a:buClr>
            </a:pPr>
            <a:r>
              <a:rPr lang="es-ES" sz="2400" dirty="0">
                <a:solidFill>
                  <a:srgbClr val="1E5155">
                    <a:lumMod val="40000"/>
                    <a:lumOff val="60000"/>
                  </a:srgbClr>
                </a:solidFill>
              </a:rPr>
              <a:t>UNIDAD III. ANÁLISIS DE COINTEGRACIÓN Y MODELOS DE VECTORES AUTORREGRESIVOS </a:t>
            </a:r>
            <a:r>
              <a:rPr lang="es-ES" sz="2400" dirty="0" smtClean="0">
                <a:solidFill>
                  <a:srgbClr val="1E5155">
                    <a:lumMod val="40000"/>
                    <a:lumOff val="60000"/>
                  </a:srgbClr>
                </a:solidFill>
              </a:rPr>
              <a:t>VAR</a:t>
            </a:r>
          </a:p>
          <a:p>
            <a:pPr lvl="0" algn="just">
              <a:buClr>
                <a:srgbClr val="1E5155">
                  <a:lumMod val="40000"/>
                  <a:lumOff val="60000"/>
                </a:srgbClr>
              </a:buClr>
            </a:pPr>
            <a:r>
              <a:rPr lang="es-ES" sz="2400" dirty="0" smtClean="0">
                <a:solidFill>
                  <a:srgbClr val="1E5155">
                    <a:lumMod val="40000"/>
                    <a:lumOff val="60000"/>
                  </a:srgbClr>
                </a:solidFill>
              </a:rPr>
              <a:t>UNIDAD IV. MODELOS DE VOLATILIDAD ESTOCÁSTICA</a:t>
            </a:r>
            <a:endParaRPr lang="es-MX" sz="2400" dirty="0">
              <a:solidFill>
                <a:srgbClr val="1E5155">
                  <a:lumMod val="40000"/>
                  <a:lumOff val="60000"/>
                </a:srgbClr>
              </a:solidFill>
            </a:endParaRPr>
          </a:p>
          <a:p>
            <a:pPr algn="just"/>
            <a:endParaRPr lang="es-MX" sz="28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188641"/>
            <a:ext cx="7772400" cy="360040"/>
          </a:xfrm>
        </p:spPr>
        <p:txBody>
          <a:bodyPr>
            <a:normAutofit fontScale="90000"/>
          </a:bodyPr>
          <a:lstStyle/>
          <a:p>
            <a:endParaRPr lang="es-MX" dirty="0"/>
          </a:p>
        </p:txBody>
      </p:sp>
      <p:sp>
        <p:nvSpPr>
          <p:cNvPr id="3" name="2 Subtítulo"/>
          <p:cNvSpPr>
            <a:spLocks noGrp="1"/>
          </p:cNvSpPr>
          <p:nvPr>
            <p:ph type="subTitle" idx="1"/>
          </p:nvPr>
        </p:nvSpPr>
        <p:spPr>
          <a:xfrm>
            <a:off x="251520" y="836712"/>
            <a:ext cx="8640960" cy="5688632"/>
          </a:xfrm>
        </p:spPr>
        <p:txBody>
          <a:bodyPr/>
          <a:lstStyle/>
          <a:p>
            <a:endParaRPr lang="es-MX" dirty="0"/>
          </a:p>
        </p:txBody>
      </p:sp>
      <p:pic>
        <p:nvPicPr>
          <p:cNvPr id="109570" name="Picture 2"/>
          <p:cNvPicPr>
            <a:picLocks noChangeAspect="1" noChangeArrowheads="1"/>
          </p:cNvPicPr>
          <p:nvPr/>
        </p:nvPicPr>
        <p:blipFill>
          <a:blip r:embed="rId2" cstate="print"/>
          <a:srcRect/>
          <a:stretch>
            <a:fillRect/>
          </a:stretch>
        </p:blipFill>
        <p:spPr bwMode="auto">
          <a:xfrm>
            <a:off x="251520" y="1124744"/>
            <a:ext cx="8568952" cy="55446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51520" y="188641"/>
            <a:ext cx="8640960" cy="648072"/>
          </a:xfrm>
        </p:spPr>
        <p:txBody>
          <a:bodyPr>
            <a:normAutofit fontScale="90000"/>
          </a:bodyPr>
          <a:lstStyle/>
          <a:p>
            <a:r>
              <a:rPr lang="es-ES" sz="3200" b="1" dirty="0" smtClean="0"/>
              <a:t>Métodos Aplicables a Series con Tendencia</a:t>
            </a:r>
            <a:endParaRPr lang="es-MX" sz="3200" dirty="0"/>
          </a:p>
        </p:txBody>
      </p:sp>
      <p:sp>
        <p:nvSpPr>
          <p:cNvPr id="3" name="2 Subtítulo"/>
          <p:cNvSpPr>
            <a:spLocks noGrp="1"/>
          </p:cNvSpPr>
          <p:nvPr>
            <p:ph type="subTitle" idx="1"/>
          </p:nvPr>
        </p:nvSpPr>
        <p:spPr>
          <a:xfrm>
            <a:off x="251520" y="1052736"/>
            <a:ext cx="8640960" cy="5400600"/>
          </a:xfrm>
        </p:spPr>
        <p:txBody>
          <a:bodyPr>
            <a:normAutofit/>
          </a:bodyPr>
          <a:lstStyle/>
          <a:p>
            <a:pPr algn="just"/>
            <a:r>
              <a:rPr lang="es-ES" sz="2800" b="1" dirty="0" smtClean="0"/>
              <a:t>Modelo de Brown con tendencia lineal</a:t>
            </a:r>
            <a:endParaRPr lang="es-MX" sz="2800" dirty="0" smtClean="0"/>
          </a:p>
          <a:p>
            <a:pPr algn="just"/>
            <a:r>
              <a:rPr lang="es-ES" sz="2800" dirty="0" smtClean="0"/>
              <a:t>Este método utiliza un doble alisado para estimar las constantes del modelo, por eso se le conoce también como alisado exponencial doble.</a:t>
            </a:r>
            <a:endParaRPr lang="es-MX" sz="2800" dirty="0" smtClean="0"/>
          </a:p>
          <a:p>
            <a:pPr algn="just"/>
            <a:endParaRPr lang="es-ES" sz="2800" dirty="0" smtClean="0"/>
          </a:p>
          <a:p>
            <a:pPr algn="just"/>
            <a:r>
              <a:rPr lang="es-ES" sz="2800" dirty="0" smtClean="0"/>
              <a:t>Las </a:t>
            </a:r>
            <a:r>
              <a:rPr lang="es-ES" sz="2800" dirty="0" smtClean="0"/>
              <a:t>estimaciones de los parámetros de la recta vienen dados por las siguientes expresiones:</a:t>
            </a:r>
          </a:p>
          <a:p>
            <a:pPr algn="just"/>
            <a:endParaRPr lang="es-MX" sz="2800" dirty="0" smtClean="0"/>
          </a:p>
          <a:p>
            <a:pPr algn="just"/>
            <a:endParaRPr lang="es-MX" sz="2800" dirty="0"/>
          </a:p>
        </p:txBody>
      </p:sp>
      <p:sp>
        <p:nvSpPr>
          <p:cNvPr id="1105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88641"/>
            <a:ext cx="7772400" cy="216023"/>
          </a:xfrm>
        </p:spPr>
        <p:txBody>
          <a:bodyPr>
            <a:normAutofit fontScale="90000"/>
          </a:bodyPr>
          <a:lstStyle/>
          <a:p>
            <a:endParaRPr lang="es-MX" dirty="0"/>
          </a:p>
        </p:txBody>
      </p:sp>
      <p:sp>
        <p:nvSpPr>
          <p:cNvPr id="3" name="2 Subtítulo"/>
          <p:cNvSpPr>
            <a:spLocks noGrp="1"/>
          </p:cNvSpPr>
          <p:nvPr>
            <p:ph type="subTitle" idx="1"/>
          </p:nvPr>
        </p:nvSpPr>
        <p:spPr>
          <a:xfrm>
            <a:off x="251520" y="548680"/>
            <a:ext cx="8640960" cy="6048672"/>
          </a:xfrm>
        </p:spPr>
        <p:txBody>
          <a:bodyPr>
            <a:normAutofit lnSpcReduction="10000"/>
          </a:bodyPr>
          <a:lstStyle/>
          <a:p>
            <a:endParaRPr lang="es-MX" dirty="0" smtClean="0"/>
          </a:p>
          <a:p>
            <a:endParaRPr lang="es-MX" dirty="0" smtClean="0"/>
          </a:p>
          <a:p>
            <a:endParaRPr lang="es-MX" dirty="0" smtClean="0"/>
          </a:p>
          <a:p>
            <a:pPr algn="just"/>
            <a:endParaRPr lang="es-ES" sz="2400" dirty="0" smtClean="0"/>
          </a:p>
          <a:p>
            <a:pPr algn="just"/>
            <a:r>
              <a:rPr lang="es-ES" sz="2400" dirty="0" smtClean="0"/>
              <a:t>donde A” recibe el nombre de alisada segunda y se obtiene aplicando la fórmula de alisado a la expresión de la alisada primera:</a:t>
            </a:r>
          </a:p>
          <a:p>
            <a:pPr algn="just"/>
            <a:endParaRPr lang="es-MX" sz="2400" dirty="0" smtClean="0"/>
          </a:p>
          <a:p>
            <a:pPr algn="just"/>
            <a:r>
              <a:rPr lang="es-ES" sz="2400" dirty="0" smtClean="0"/>
              <a:t>Por su parte los parámetros se interpretarían de la manera siguiente:    es la estimación que se hace del nivel de tendencia al final del momento temporal considerado,     es la ordenada al origen de las sucesivas rectas que se van estimando y es la variación de la tendencia por unidad de tiempo.</a:t>
            </a:r>
            <a:endParaRPr lang="es-MX" sz="2400" dirty="0" smtClean="0"/>
          </a:p>
          <a:p>
            <a:pPr algn="just"/>
            <a:endParaRPr lang="es-MX" sz="2400" dirty="0"/>
          </a:p>
        </p:txBody>
      </p:sp>
      <p:sp>
        <p:nvSpPr>
          <p:cNvPr id="1116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1617" name="Object 1"/>
          <p:cNvGraphicFramePr>
            <a:graphicFrameLocks noChangeAspect="1"/>
          </p:cNvGraphicFramePr>
          <p:nvPr>
            <p:extLst>
              <p:ext uri="{D42A27DB-BD31-4B8C-83A1-F6EECF244321}">
                <p14:modId xmlns:p14="http://schemas.microsoft.com/office/powerpoint/2010/main" val="3728425015"/>
              </p:ext>
            </p:extLst>
          </p:nvPr>
        </p:nvGraphicFramePr>
        <p:xfrm>
          <a:off x="2231740" y="728700"/>
          <a:ext cx="3456384" cy="648072"/>
        </p:xfrm>
        <a:graphic>
          <a:graphicData uri="http://schemas.openxmlformats.org/presentationml/2006/ole">
            <mc:AlternateContent xmlns:mc="http://schemas.openxmlformats.org/markup-compatibility/2006">
              <mc:Choice xmlns:v="urn:schemas-microsoft-com:vml" Requires="v">
                <p:oleObj spid="_x0000_s111664" name="Ecuación" r:id="rId3" imgW="1954951" imgH="444307" progId="Equation.3">
                  <p:embed/>
                </p:oleObj>
              </mc:Choice>
              <mc:Fallback>
                <p:oleObj name="Ecuación" r:id="rId3" imgW="1954951" imgH="444307"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31740" y="728700"/>
                        <a:ext cx="3456384" cy="6480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162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1619" name="Object 3"/>
          <p:cNvGraphicFramePr>
            <a:graphicFrameLocks noChangeAspect="1"/>
          </p:cNvGraphicFramePr>
          <p:nvPr>
            <p:extLst>
              <p:ext uri="{D42A27DB-BD31-4B8C-83A1-F6EECF244321}">
                <p14:modId xmlns:p14="http://schemas.microsoft.com/office/powerpoint/2010/main" val="1357540641"/>
              </p:ext>
            </p:extLst>
          </p:nvPr>
        </p:nvGraphicFramePr>
        <p:xfrm>
          <a:off x="1158708" y="1520788"/>
          <a:ext cx="1800200" cy="432048"/>
        </p:xfrm>
        <a:graphic>
          <a:graphicData uri="http://schemas.openxmlformats.org/presentationml/2006/ole">
            <mc:AlternateContent xmlns:mc="http://schemas.openxmlformats.org/markup-compatibility/2006">
              <mc:Choice xmlns:v="urn:schemas-microsoft-com:vml" Requires="v">
                <p:oleObj spid="_x0000_s111665" name="Ecuación" r:id="rId5" imgW="850531" imgH="241195" progId="Equation.3">
                  <p:embed/>
                </p:oleObj>
              </mc:Choice>
              <mc:Fallback>
                <p:oleObj name="Ecuación" r:id="rId5" imgW="850531" imgH="241195"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8708" y="1520788"/>
                        <a:ext cx="1800200" cy="4320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162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1621" name="Object 5"/>
          <p:cNvGraphicFramePr>
            <a:graphicFrameLocks noChangeAspect="1"/>
          </p:cNvGraphicFramePr>
          <p:nvPr>
            <p:extLst>
              <p:ext uri="{D42A27DB-BD31-4B8C-83A1-F6EECF244321}">
                <p14:modId xmlns:p14="http://schemas.microsoft.com/office/powerpoint/2010/main" val="2237287550"/>
              </p:ext>
            </p:extLst>
          </p:nvPr>
        </p:nvGraphicFramePr>
        <p:xfrm>
          <a:off x="4355976" y="1277379"/>
          <a:ext cx="2664296" cy="648072"/>
        </p:xfrm>
        <a:graphic>
          <a:graphicData uri="http://schemas.openxmlformats.org/presentationml/2006/ole">
            <mc:AlternateContent xmlns:mc="http://schemas.openxmlformats.org/markup-compatibility/2006">
              <mc:Choice xmlns:v="urn:schemas-microsoft-com:vml" Requires="v">
                <p:oleObj spid="_x0000_s111666" name="Ecuación" r:id="rId7" imgW="1231366" imgH="393529" progId="Equation.3">
                  <p:embed/>
                </p:oleObj>
              </mc:Choice>
              <mc:Fallback>
                <p:oleObj name="Ecuación" r:id="rId7" imgW="1231366" imgH="393529"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55976" y="1277379"/>
                        <a:ext cx="2664296" cy="6480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162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1623" name="Object 7"/>
          <p:cNvGraphicFramePr>
            <a:graphicFrameLocks noChangeAspect="1"/>
          </p:cNvGraphicFramePr>
          <p:nvPr>
            <p:extLst>
              <p:ext uri="{D42A27DB-BD31-4B8C-83A1-F6EECF244321}">
                <p14:modId xmlns:p14="http://schemas.microsoft.com/office/powerpoint/2010/main" val="1055475742"/>
              </p:ext>
            </p:extLst>
          </p:nvPr>
        </p:nvGraphicFramePr>
        <p:xfrm>
          <a:off x="718687" y="3276365"/>
          <a:ext cx="5904656" cy="432048"/>
        </p:xfrm>
        <a:graphic>
          <a:graphicData uri="http://schemas.openxmlformats.org/presentationml/2006/ole">
            <mc:AlternateContent xmlns:mc="http://schemas.openxmlformats.org/markup-compatibility/2006">
              <mc:Choice xmlns:v="urn:schemas-microsoft-com:vml" Requires="v">
                <p:oleObj spid="_x0000_s111667" name="Ecuación" r:id="rId9" imgW="3771900" imgH="241300" progId="Equation.3">
                  <p:embed/>
                </p:oleObj>
              </mc:Choice>
              <mc:Fallback>
                <p:oleObj name="Ecuación" r:id="rId9" imgW="3771900" imgH="241300" progId="Equation.3">
                  <p:embed/>
                  <p:pic>
                    <p:nvPicPr>
                      <p:cNvPr id="0"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18687" y="3276365"/>
                        <a:ext cx="5904656" cy="4320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162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1625" name="Object 9"/>
          <p:cNvGraphicFramePr>
            <a:graphicFrameLocks noChangeAspect="1"/>
          </p:cNvGraphicFramePr>
          <p:nvPr>
            <p:extLst>
              <p:ext uri="{D42A27DB-BD31-4B8C-83A1-F6EECF244321}">
                <p14:modId xmlns:p14="http://schemas.microsoft.com/office/powerpoint/2010/main" val="230125356"/>
              </p:ext>
            </p:extLst>
          </p:nvPr>
        </p:nvGraphicFramePr>
        <p:xfrm>
          <a:off x="3779912" y="4070784"/>
          <a:ext cx="360040" cy="372616"/>
        </p:xfrm>
        <a:graphic>
          <a:graphicData uri="http://schemas.openxmlformats.org/presentationml/2006/ole">
            <mc:AlternateContent xmlns:mc="http://schemas.openxmlformats.org/markup-compatibility/2006">
              <mc:Choice xmlns:v="urn:schemas-microsoft-com:vml" Requires="v">
                <p:oleObj spid="_x0000_s111668" name="Ecuación" r:id="rId11" imgW="165028" imgH="228501" progId="Equation.3">
                  <p:embed/>
                </p:oleObj>
              </mc:Choice>
              <mc:Fallback>
                <p:oleObj name="Ecuación" r:id="rId11" imgW="165028" imgH="228501" progId="Equation.3">
                  <p:embed/>
                  <p:pic>
                    <p:nvPicPr>
                      <p:cNvPr id="0" name="Picture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779912" y="4070784"/>
                        <a:ext cx="360040" cy="3726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162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1627" name="Object 11"/>
          <p:cNvGraphicFramePr>
            <a:graphicFrameLocks noChangeAspect="1"/>
          </p:cNvGraphicFramePr>
          <p:nvPr>
            <p:extLst>
              <p:ext uri="{D42A27DB-BD31-4B8C-83A1-F6EECF244321}">
                <p14:modId xmlns:p14="http://schemas.microsoft.com/office/powerpoint/2010/main" val="2876666907"/>
              </p:ext>
            </p:extLst>
          </p:nvPr>
        </p:nvGraphicFramePr>
        <p:xfrm>
          <a:off x="4609951" y="4780266"/>
          <a:ext cx="360040" cy="372616"/>
        </p:xfrm>
        <a:graphic>
          <a:graphicData uri="http://schemas.openxmlformats.org/presentationml/2006/ole">
            <mc:AlternateContent xmlns:mc="http://schemas.openxmlformats.org/markup-compatibility/2006">
              <mc:Choice xmlns:v="urn:schemas-microsoft-com:vml" Requires="v">
                <p:oleObj spid="_x0000_s111669" name="Ecuación" r:id="rId13" imgW="152334" imgH="228501" progId="Equation.3">
                  <p:embed/>
                </p:oleObj>
              </mc:Choice>
              <mc:Fallback>
                <p:oleObj name="Ecuación" r:id="rId13" imgW="152334" imgH="228501" progId="Equation.3">
                  <p:embed/>
                  <p:pic>
                    <p:nvPicPr>
                      <p:cNvPr id="0" name="Picture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609951" y="4780266"/>
                        <a:ext cx="360040" cy="3726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88641"/>
            <a:ext cx="7772400" cy="288031"/>
          </a:xfrm>
        </p:spPr>
        <p:txBody>
          <a:bodyPr>
            <a:normAutofit fontScale="90000"/>
          </a:bodyPr>
          <a:lstStyle/>
          <a:p>
            <a:endParaRPr lang="es-MX" dirty="0"/>
          </a:p>
        </p:txBody>
      </p:sp>
      <p:sp>
        <p:nvSpPr>
          <p:cNvPr id="3" name="2 Subtítulo"/>
          <p:cNvSpPr>
            <a:spLocks noGrp="1"/>
          </p:cNvSpPr>
          <p:nvPr>
            <p:ph type="subTitle" idx="1"/>
          </p:nvPr>
        </p:nvSpPr>
        <p:spPr>
          <a:xfrm>
            <a:off x="323528" y="1340768"/>
            <a:ext cx="8568952" cy="5112568"/>
          </a:xfrm>
        </p:spPr>
        <p:txBody>
          <a:bodyPr>
            <a:normAutofit/>
          </a:bodyPr>
          <a:lstStyle/>
          <a:p>
            <a:pPr algn="just"/>
            <a:r>
              <a:rPr lang="es-ES" sz="2600" dirty="0" smtClean="0"/>
              <a:t>Las predicciones </a:t>
            </a:r>
            <a:r>
              <a:rPr lang="es-ES" sz="2600" dirty="0" err="1" smtClean="0"/>
              <a:t>intramuestrales</a:t>
            </a:r>
            <a:r>
              <a:rPr lang="es-ES" sz="2600" dirty="0" smtClean="0"/>
              <a:t> se </a:t>
            </a:r>
            <a:r>
              <a:rPr lang="es-ES" sz="2600" dirty="0" smtClean="0"/>
              <a:t>obtienen:</a:t>
            </a:r>
          </a:p>
          <a:p>
            <a:pPr algn="just"/>
            <a:r>
              <a:rPr lang="es-ES" sz="2600" dirty="0" smtClean="0"/>
              <a:t>          </a:t>
            </a:r>
            <a:endParaRPr lang="es-ES" sz="2600" dirty="0" smtClean="0"/>
          </a:p>
          <a:p>
            <a:pPr algn="just"/>
            <a:endParaRPr lang="es-ES" sz="2600" dirty="0" smtClean="0"/>
          </a:p>
          <a:p>
            <a:pPr algn="just"/>
            <a:endParaRPr lang="es-ES" sz="2600" dirty="0"/>
          </a:p>
          <a:p>
            <a:pPr algn="just"/>
            <a:r>
              <a:rPr lang="es-ES" sz="2600" dirty="0" smtClean="0"/>
              <a:t>y </a:t>
            </a:r>
            <a:r>
              <a:rPr lang="es-ES" sz="2600" dirty="0" smtClean="0"/>
              <a:t>las predicciones </a:t>
            </a:r>
            <a:r>
              <a:rPr lang="es-ES" sz="2600" dirty="0" err="1" smtClean="0"/>
              <a:t>extramuestrales</a:t>
            </a:r>
            <a:r>
              <a:rPr lang="es-ES" sz="2600" dirty="0" smtClean="0"/>
              <a:t> </a:t>
            </a:r>
            <a:r>
              <a:rPr lang="es-ES" sz="2600" dirty="0" smtClean="0"/>
              <a:t>se </a:t>
            </a:r>
            <a:r>
              <a:rPr lang="es-ES" sz="2600" dirty="0" smtClean="0"/>
              <a:t>obtienen con la expresión:</a:t>
            </a:r>
          </a:p>
          <a:p>
            <a:pPr algn="just"/>
            <a:r>
              <a:rPr lang="es-ES" sz="2600" dirty="0" smtClean="0"/>
              <a:t> </a:t>
            </a:r>
            <a:endParaRPr lang="es-ES" sz="2600" dirty="0" smtClean="0"/>
          </a:p>
          <a:p>
            <a:pPr algn="just"/>
            <a:endParaRPr lang="es-MX" sz="2800" dirty="0"/>
          </a:p>
        </p:txBody>
      </p:sp>
      <p:sp>
        <p:nvSpPr>
          <p:cNvPr id="1126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2641" name="Object 1"/>
          <p:cNvGraphicFramePr>
            <a:graphicFrameLocks noChangeAspect="1"/>
          </p:cNvGraphicFramePr>
          <p:nvPr>
            <p:extLst>
              <p:ext uri="{D42A27DB-BD31-4B8C-83A1-F6EECF244321}">
                <p14:modId xmlns:p14="http://schemas.microsoft.com/office/powerpoint/2010/main" val="3994641063"/>
              </p:ext>
            </p:extLst>
          </p:nvPr>
        </p:nvGraphicFramePr>
        <p:xfrm>
          <a:off x="3563888" y="2072863"/>
          <a:ext cx="2016224" cy="824987"/>
        </p:xfrm>
        <a:graphic>
          <a:graphicData uri="http://schemas.openxmlformats.org/presentationml/2006/ole">
            <mc:AlternateContent xmlns:mc="http://schemas.openxmlformats.org/markup-compatibility/2006">
              <mc:Choice xmlns:v="urn:schemas-microsoft-com:vml" Requires="v">
                <p:oleObj spid="_x0000_s112684" name="Ecuación" r:id="rId3" imgW="914003" imgH="317362" progId="Equation.3">
                  <p:embed/>
                </p:oleObj>
              </mc:Choice>
              <mc:Fallback>
                <p:oleObj name="Ecuación" r:id="rId3" imgW="914003" imgH="317362"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888" y="2072863"/>
                        <a:ext cx="2016224" cy="824987"/>
                      </a:xfrm>
                      <a:prstGeom prst="rect">
                        <a:avLst/>
                      </a:prstGeom>
                      <a:noFill/>
                      <a:extLst/>
                    </p:spPr>
                  </p:pic>
                </p:oleObj>
              </mc:Fallback>
            </mc:AlternateContent>
          </a:graphicData>
        </a:graphic>
      </p:graphicFrame>
      <p:sp>
        <p:nvSpPr>
          <p:cNvPr id="11264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2643" name="Object 3"/>
          <p:cNvGraphicFramePr>
            <a:graphicFrameLocks noChangeAspect="1"/>
          </p:cNvGraphicFramePr>
          <p:nvPr>
            <p:extLst>
              <p:ext uri="{D42A27DB-BD31-4B8C-83A1-F6EECF244321}">
                <p14:modId xmlns:p14="http://schemas.microsoft.com/office/powerpoint/2010/main" val="1123182670"/>
              </p:ext>
            </p:extLst>
          </p:nvPr>
        </p:nvGraphicFramePr>
        <p:xfrm>
          <a:off x="3249753" y="4725144"/>
          <a:ext cx="3539449" cy="854350"/>
        </p:xfrm>
        <a:graphic>
          <a:graphicData uri="http://schemas.openxmlformats.org/presentationml/2006/ole">
            <mc:AlternateContent xmlns:mc="http://schemas.openxmlformats.org/markup-compatibility/2006">
              <mc:Choice xmlns:v="urn:schemas-microsoft-com:vml" Requires="v">
                <p:oleObj spid="_x0000_s112685" name="Ecuación" r:id="rId5" imgW="1129810" imgH="304668" progId="Equation.3">
                  <p:embed/>
                </p:oleObj>
              </mc:Choice>
              <mc:Fallback>
                <p:oleObj name="Ecuación" r:id="rId5" imgW="1129810" imgH="304668"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49753" y="4725144"/>
                        <a:ext cx="3539449" cy="854350"/>
                      </a:xfrm>
                      <a:prstGeom prst="rect">
                        <a:avLst/>
                      </a:prstGeom>
                      <a:noFill/>
                      <a:extLst/>
                    </p:spPr>
                  </p:pic>
                </p:oleObj>
              </mc:Fallback>
            </mc:AlternateContent>
          </a:graphicData>
        </a:graphic>
      </p:graphicFrame>
      <p:sp>
        <p:nvSpPr>
          <p:cNvPr id="11264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11264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11265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112652"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188641"/>
            <a:ext cx="7772400" cy="216024"/>
          </a:xfrm>
        </p:spPr>
        <p:txBody>
          <a:bodyPr>
            <a:normAutofit fontScale="90000"/>
          </a:bodyPr>
          <a:lstStyle/>
          <a:p>
            <a:endParaRPr lang="es-MX" dirty="0"/>
          </a:p>
        </p:txBody>
      </p:sp>
      <p:sp>
        <p:nvSpPr>
          <p:cNvPr id="3" name="2 Subtítulo"/>
          <p:cNvSpPr>
            <a:spLocks noGrp="1"/>
          </p:cNvSpPr>
          <p:nvPr>
            <p:ph type="subTitle" idx="1"/>
          </p:nvPr>
        </p:nvSpPr>
        <p:spPr>
          <a:xfrm>
            <a:off x="323528" y="548680"/>
            <a:ext cx="8568952" cy="5976664"/>
          </a:xfrm>
        </p:spPr>
        <p:txBody>
          <a:bodyPr>
            <a:normAutofit/>
          </a:bodyPr>
          <a:lstStyle/>
          <a:p>
            <a:pPr algn="just"/>
            <a:r>
              <a:rPr lang="es-ES" sz="2800" dirty="0" smtClean="0"/>
              <a:t>De esta manera y considerando:</a:t>
            </a:r>
          </a:p>
          <a:p>
            <a:pPr algn="just"/>
            <a:endParaRPr lang="es-MX" sz="2800" dirty="0" smtClean="0"/>
          </a:p>
          <a:p>
            <a:pPr algn="just"/>
            <a:endParaRPr lang="es-ES" sz="2800" dirty="0" smtClean="0"/>
          </a:p>
          <a:p>
            <a:pPr algn="just"/>
            <a:r>
              <a:rPr lang="es-ES" sz="2800" dirty="0" smtClean="0"/>
              <a:t>se resolvería:</a:t>
            </a:r>
            <a:endParaRPr lang="es-MX" sz="2800" dirty="0" smtClean="0"/>
          </a:p>
          <a:p>
            <a:pPr algn="just"/>
            <a:endParaRPr lang="es-ES" sz="2800" dirty="0" smtClean="0"/>
          </a:p>
          <a:p>
            <a:pPr algn="just"/>
            <a:endParaRPr lang="es-ES" sz="2800" dirty="0" smtClean="0"/>
          </a:p>
          <a:p>
            <a:pPr algn="just"/>
            <a:endParaRPr lang="es-ES" sz="2800" dirty="0" smtClean="0"/>
          </a:p>
          <a:p>
            <a:pPr algn="just"/>
            <a:r>
              <a:rPr lang="es-ES" sz="2800" dirty="0" smtClean="0"/>
              <a:t>y el valor de la constante de alisado se realizaría igual que la del alisado exponencial simple.</a:t>
            </a:r>
            <a:endParaRPr lang="es-MX" sz="2800" dirty="0"/>
          </a:p>
        </p:txBody>
      </p:sp>
      <p:sp>
        <p:nvSpPr>
          <p:cNvPr id="1136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3665" name="Object 1"/>
          <p:cNvGraphicFramePr>
            <a:graphicFrameLocks noChangeAspect="1"/>
          </p:cNvGraphicFramePr>
          <p:nvPr/>
        </p:nvGraphicFramePr>
        <p:xfrm>
          <a:off x="395536" y="1124744"/>
          <a:ext cx="1656184" cy="504056"/>
        </p:xfrm>
        <a:graphic>
          <a:graphicData uri="http://schemas.openxmlformats.org/presentationml/2006/ole">
            <mc:AlternateContent xmlns:mc="http://schemas.openxmlformats.org/markup-compatibility/2006">
              <mc:Choice xmlns:v="urn:schemas-microsoft-com:vml" Requires="v">
                <p:oleObj spid="_x0000_s113692" name="Ecuación" r:id="rId3" imgW="850531" imgH="241195" progId="Equation.3">
                  <p:embed/>
                </p:oleObj>
              </mc:Choice>
              <mc:Fallback>
                <p:oleObj name="Ecuación" r:id="rId3" imgW="850531" imgH="241195"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1124744"/>
                        <a:ext cx="1656184" cy="5040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366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3667" name="Object 3"/>
          <p:cNvGraphicFramePr>
            <a:graphicFrameLocks noChangeAspect="1"/>
          </p:cNvGraphicFramePr>
          <p:nvPr/>
        </p:nvGraphicFramePr>
        <p:xfrm>
          <a:off x="395536" y="1628800"/>
          <a:ext cx="2016224" cy="648072"/>
        </p:xfrm>
        <a:graphic>
          <a:graphicData uri="http://schemas.openxmlformats.org/presentationml/2006/ole">
            <mc:AlternateContent xmlns:mc="http://schemas.openxmlformats.org/markup-compatibility/2006">
              <mc:Choice xmlns:v="urn:schemas-microsoft-com:vml" Requires="v">
                <p:oleObj spid="_x0000_s113693" name="Ecuación" r:id="rId5" imgW="1231366" imgH="393529" progId="Equation.3">
                  <p:embed/>
                </p:oleObj>
              </mc:Choice>
              <mc:Fallback>
                <p:oleObj name="Ecuación" r:id="rId5" imgW="1231366" imgH="393529"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5536" y="1628800"/>
                        <a:ext cx="2016224" cy="6480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367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3669" name="Object 5"/>
          <p:cNvGraphicFramePr>
            <a:graphicFrameLocks noChangeAspect="1"/>
          </p:cNvGraphicFramePr>
          <p:nvPr/>
        </p:nvGraphicFramePr>
        <p:xfrm>
          <a:off x="395536" y="2564904"/>
          <a:ext cx="2016224" cy="648072"/>
        </p:xfrm>
        <a:graphic>
          <a:graphicData uri="http://schemas.openxmlformats.org/presentationml/2006/ole">
            <mc:AlternateContent xmlns:mc="http://schemas.openxmlformats.org/markup-compatibility/2006">
              <mc:Choice xmlns:v="urn:schemas-microsoft-com:vml" Requires="v">
                <p:oleObj spid="_x0000_s113694" name="Ecuación" r:id="rId7" imgW="1193800" imgH="393700" progId="Equation.3">
                  <p:embed/>
                </p:oleObj>
              </mc:Choice>
              <mc:Fallback>
                <p:oleObj name="Ecuación" r:id="rId7" imgW="1193800" imgH="393700"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5536" y="2564904"/>
                        <a:ext cx="2016224" cy="6480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367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3671" name="Object 7"/>
          <p:cNvGraphicFramePr>
            <a:graphicFrameLocks noChangeAspect="1"/>
          </p:cNvGraphicFramePr>
          <p:nvPr/>
        </p:nvGraphicFramePr>
        <p:xfrm>
          <a:off x="467544" y="3356992"/>
          <a:ext cx="2088232" cy="792088"/>
        </p:xfrm>
        <a:graphic>
          <a:graphicData uri="http://schemas.openxmlformats.org/presentationml/2006/ole">
            <mc:AlternateContent xmlns:mc="http://schemas.openxmlformats.org/markup-compatibility/2006">
              <mc:Choice xmlns:v="urn:schemas-microsoft-com:vml" Requires="v">
                <p:oleObj spid="_x0000_s113695" name="Ecuación" r:id="rId9" imgW="1282700" imgH="393700" progId="Equation.3">
                  <p:embed/>
                </p:oleObj>
              </mc:Choice>
              <mc:Fallback>
                <p:oleObj name="Ecuación" r:id="rId9" imgW="1282700" imgH="393700" progId="Equation.3">
                  <p:embed/>
                  <p:pic>
                    <p:nvPicPr>
                      <p:cNvPr id="0"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7544" y="3356992"/>
                        <a:ext cx="2088232" cy="792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188641"/>
            <a:ext cx="7772400" cy="216024"/>
          </a:xfrm>
        </p:spPr>
        <p:txBody>
          <a:bodyPr>
            <a:normAutofit fontScale="90000"/>
          </a:bodyPr>
          <a:lstStyle/>
          <a:p>
            <a:endParaRPr lang="es-MX" dirty="0"/>
          </a:p>
        </p:txBody>
      </p:sp>
      <p:sp>
        <p:nvSpPr>
          <p:cNvPr id="3" name="2 Subtítulo"/>
          <p:cNvSpPr>
            <a:spLocks noGrp="1"/>
          </p:cNvSpPr>
          <p:nvPr>
            <p:ph type="subTitle" idx="1"/>
          </p:nvPr>
        </p:nvSpPr>
        <p:spPr/>
        <p:txBody>
          <a:bodyPr/>
          <a:lstStyle/>
          <a:p>
            <a:endParaRPr lang="es-MX"/>
          </a:p>
        </p:txBody>
      </p:sp>
      <p:pic>
        <p:nvPicPr>
          <p:cNvPr id="114690" name="Picture 2"/>
          <p:cNvPicPr>
            <a:picLocks noChangeAspect="1" noChangeArrowheads="1"/>
          </p:cNvPicPr>
          <p:nvPr/>
        </p:nvPicPr>
        <p:blipFill>
          <a:blip r:embed="rId2" cstate="print"/>
          <a:srcRect/>
          <a:stretch>
            <a:fillRect/>
          </a:stretch>
        </p:blipFill>
        <p:spPr bwMode="auto">
          <a:xfrm>
            <a:off x="251520" y="1196752"/>
            <a:ext cx="8712968" cy="5472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188641"/>
            <a:ext cx="7772400" cy="504056"/>
          </a:xfrm>
        </p:spPr>
        <p:txBody>
          <a:bodyPr>
            <a:noAutofit/>
          </a:bodyPr>
          <a:lstStyle/>
          <a:p>
            <a:r>
              <a:rPr lang="es-ES" sz="3200" b="1" dirty="0" smtClean="0"/>
              <a:t>Modelo de </a:t>
            </a:r>
            <a:r>
              <a:rPr lang="es-ES" sz="3200" b="1" dirty="0" err="1" smtClean="0"/>
              <a:t>Holt</a:t>
            </a:r>
            <a:endParaRPr lang="es-MX" sz="3200" dirty="0"/>
          </a:p>
        </p:txBody>
      </p:sp>
      <p:sp>
        <p:nvSpPr>
          <p:cNvPr id="3" name="2 Subtítulo"/>
          <p:cNvSpPr>
            <a:spLocks noGrp="1"/>
          </p:cNvSpPr>
          <p:nvPr>
            <p:ph type="subTitle" idx="1"/>
          </p:nvPr>
        </p:nvSpPr>
        <p:spPr>
          <a:xfrm>
            <a:off x="251520" y="1184252"/>
            <a:ext cx="8640960" cy="5269084"/>
          </a:xfrm>
        </p:spPr>
        <p:txBody>
          <a:bodyPr>
            <a:normAutofit/>
          </a:bodyPr>
          <a:lstStyle/>
          <a:p>
            <a:pPr algn="just"/>
            <a:r>
              <a:rPr lang="es-ES" sz="2400" dirty="0" smtClean="0"/>
              <a:t>se </a:t>
            </a:r>
            <a:r>
              <a:rPr lang="es-ES" sz="2400" dirty="0" smtClean="0"/>
              <a:t>trabaja con dos constantes de alisado (   y     ). El hecho de que se utilicen dos constantes de alisado hace que este método se adapte con mayor flexibilidad a los valores de la serie.</a:t>
            </a:r>
            <a:endParaRPr lang="es-MX" sz="2400" dirty="0" smtClean="0"/>
          </a:p>
          <a:p>
            <a:pPr algn="just"/>
            <a:r>
              <a:rPr lang="es-ES" sz="2400" dirty="0" smtClean="0"/>
              <a:t>Las ecuaciones de alisado que utiliza el método de </a:t>
            </a:r>
            <a:r>
              <a:rPr lang="es-ES" sz="2400" dirty="0" err="1" smtClean="0"/>
              <a:t>Holt</a:t>
            </a:r>
            <a:r>
              <a:rPr lang="es-ES" sz="2400" dirty="0" smtClean="0"/>
              <a:t> son las siguientes:</a:t>
            </a:r>
            <a:endParaRPr lang="es-MX" sz="2400" dirty="0" smtClean="0"/>
          </a:p>
          <a:p>
            <a:pPr algn="just"/>
            <a:r>
              <a:rPr lang="es-ES" sz="2400" dirty="0" smtClean="0"/>
              <a:t>Ecuación de nivel</a:t>
            </a:r>
            <a:endParaRPr lang="es-MX" sz="2400" dirty="0" smtClean="0"/>
          </a:p>
          <a:p>
            <a:pPr algn="just"/>
            <a:r>
              <a:rPr lang="es-ES" sz="2400" dirty="0" smtClean="0"/>
              <a:t>Ecuación de pendiente</a:t>
            </a:r>
            <a:endParaRPr lang="es-MX" sz="2400" dirty="0" smtClean="0"/>
          </a:p>
          <a:p>
            <a:pPr algn="just"/>
            <a:r>
              <a:rPr lang="es-ES" sz="2400" dirty="0" smtClean="0"/>
              <a:t>La predicción tanto </a:t>
            </a:r>
            <a:r>
              <a:rPr lang="es-ES" sz="2400" dirty="0" err="1" smtClean="0"/>
              <a:t>muestral</a:t>
            </a:r>
            <a:r>
              <a:rPr lang="es-ES" sz="2400" dirty="0" smtClean="0"/>
              <a:t> como </a:t>
            </a:r>
            <a:r>
              <a:rPr lang="es-ES" sz="2400" dirty="0" err="1" smtClean="0"/>
              <a:t>extramuestral</a:t>
            </a:r>
            <a:r>
              <a:rPr lang="es-ES" sz="2400" dirty="0" smtClean="0"/>
              <a:t> se hace de manera similar al método de </a:t>
            </a:r>
            <a:r>
              <a:rPr lang="es-ES" sz="2400" dirty="0" smtClean="0"/>
              <a:t>Brown.</a:t>
            </a:r>
            <a:endParaRPr lang="es-MX" sz="2400" dirty="0"/>
          </a:p>
        </p:txBody>
      </p:sp>
      <p:sp>
        <p:nvSpPr>
          <p:cNvPr id="1157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5713" name="Object 1"/>
          <p:cNvGraphicFramePr>
            <a:graphicFrameLocks noChangeAspect="1"/>
          </p:cNvGraphicFramePr>
          <p:nvPr>
            <p:extLst>
              <p:ext uri="{D42A27DB-BD31-4B8C-83A1-F6EECF244321}">
                <p14:modId xmlns:p14="http://schemas.microsoft.com/office/powerpoint/2010/main" val="2367059326"/>
              </p:ext>
            </p:extLst>
          </p:nvPr>
        </p:nvGraphicFramePr>
        <p:xfrm>
          <a:off x="7668344" y="1340768"/>
          <a:ext cx="296416" cy="286891"/>
        </p:xfrm>
        <a:graphic>
          <a:graphicData uri="http://schemas.openxmlformats.org/presentationml/2006/ole">
            <mc:AlternateContent xmlns:mc="http://schemas.openxmlformats.org/markup-compatibility/2006">
              <mc:Choice xmlns:v="urn:schemas-microsoft-com:vml" Requires="v">
                <p:oleObj spid="_x0000_s115760" name="Ecuación" r:id="rId3" imgW="152334" imgH="139639" progId="Equation.3">
                  <p:embed/>
                </p:oleObj>
              </mc:Choice>
              <mc:Fallback>
                <p:oleObj name="Ecuación" r:id="rId3" imgW="152334" imgH="139639"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68344" y="1340768"/>
                        <a:ext cx="296416" cy="2868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57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5715" name="Object 3"/>
          <p:cNvGraphicFramePr>
            <a:graphicFrameLocks noChangeAspect="1"/>
          </p:cNvGraphicFramePr>
          <p:nvPr>
            <p:extLst>
              <p:ext uri="{D42A27DB-BD31-4B8C-83A1-F6EECF244321}">
                <p14:modId xmlns:p14="http://schemas.microsoft.com/office/powerpoint/2010/main" val="677084602"/>
              </p:ext>
            </p:extLst>
          </p:nvPr>
        </p:nvGraphicFramePr>
        <p:xfrm>
          <a:off x="8239944" y="1267619"/>
          <a:ext cx="288032" cy="360040"/>
        </p:xfrm>
        <a:graphic>
          <a:graphicData uri="http://schemas.openxmlformats.org/presentationml/2006/ole">
            <mc:AlternateContent xmlns:mc="http://schemas.openxmlformats.org/markup-compatibility/2006">
              <mc:Choice xmlns:v="urn:schemas-microsoft-com:vml" Requires="v">
                <p:oleObj spid="_x0000_s115761" name="Ecuación" r:id="rId5" imgW="152268" imgH="203024" progId="Equation.3">
                  <p:embed/>
                </p:oleObj>
              </mc:Choice>
              <mc:Fallback>
                <p:oleObj name="Ecuación" r:id="rId5" imgW="152268" imgH="203024"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39944" y="1267619"/>
                        <a:ext cx="288032" cy="3600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571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5717" name="Object 5"/>
          <p:cNvGraphicFramePr>
            <a:graphicFrameLocks noChangeAspect="1"/>
          </p:cNvGraphicFramePr>
          <p:nvPr>
            <p:extLst>
              <p:ext uri="{D42A27DB-BD31-4B8C-83A1-F6EECF244321}">
                <p14:modId xmlns:p14="http://schemas.microsoft.com/office/powerpoint/2010/main" val="4025911354"/>
              </p:ext>
            </p:extLst>
          </p:nvPr>
        </p:nvGraphicFramePr>
        <p:xfrm>
          <a:off x="3923928" y="3642327"/>
          <a:ext cx="2664296" cy="360040"/>
        </p:xfrm>
        <a:graphic>
          <a:graphicData uri="http://schemas.openxmlformats.org/presentationml/2006/ole">
            <mc:AlternateContent xmlns:mc="http://schemas.openxmlformats.org/markup-compatibility/2006">
              <mc:Choice xmlns:v="urn:schemas-microsoft-com:vml" Requires="v">
                <p:oleObj spid="_x0000_s115762" name="Ecuación" r:id="rId7" imgW="1778000" imgH="228600" progId="Equation.3">
                  <p:embed/>
                </p:oleObj>
              </mc:Choice>
              <mc:Fallback>
                <p:oleObj name="Ecuación" r:id="rId7" imgW="1778000" imgH="228600"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23928" y="3642327"/>
                        <a:ext cx="2664296" cy="3600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572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5719" name="Object 7"/>
          <p:cNvGraphicFramePr>
            <a:graphicFrameLocks noChangeAspect="1"/>
          </p:cNvGraphicFramePr>
          <p:nvPr>
            <p:extLst>
              <p:ext uri="{D42A27DB-BD31-4B8C-83A1-F6EECF244321}">
                <p14:modId xmlns:p14="http://schemas.microsoft.com/office/powerpoint/2010/main" val="347763379"/>
              </p:ext>
            </p:extLst>
          </p:nvPr>
        </p:nvGraphicFramePr>
        <p:xfrm>
          <a:off x="7430593" y="3642327"/>
          <a:ext cx="936104" cy="288032"/>
        </p:xfrm>
        <a:graphic>
          <a:graphicData uri="http://schemas.openxmlformats.org/presentationml/2006/ole">
            <mc:AlternateContent xmlns:mc="http://schemas.openxmlformats.org/markup-compatibility/2006">
              <mc:Choice xmlns:v="urn:schemas-microsoft-com:vml" Requires="v">
                <p:oleObj spid="_x0000_s115763" name="Ecuación" r:id="rId9" imgW="583693" imgH="177646" progId="Equation.3">
                  <p:embed/>
                </p:oleObj>
              </mc:Choice>
              <mc:Fallback>
                <p:oleObj name="Ecuación" r:id="rId9" imgW="583693" imgH="177646" progId="Equation.3">
                  <p:embed/>
                  <p:pic>
                    <p:nvPicPr>
                      <p:cNvPr id="0"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30593" y="3642327"/>
                        <a:ext cx="936104" cy="2880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572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5721" name="Object 9"/>
          <p:cNvGraphicFramePr>
            <a:graphicFrameLocks noChangeAspect="1"/>
          </p:cNvGraphicFramePr>
          <p:nvPr>
            <p:extLst>
              <p:ext uri="{D42A27DB-BD31-4B8C-83A1-F6EECF244321}">
                <p14:modId xmlns:p14="http://schemas.microsoft.com/office/powerpoint/2010/main" val="3763599027"/>
              </p:ext>
            </p:extLst>
          </p:nvPr>
        </p:nvGraphicFramePr>
        <p:xfrm>
          <a:off x="4355976" y="4221088"/>
          <a:ext cx="2448272" cy="372616"/>
        </p:xfrm>
        <a:graphic>
          <a:graphicData uri="http://schemas.openxmlformats.org/presentationml/2006/ole">
            <mc:AlternateContent xmlns:mc="http://schemas.openxmlformats.org/markup-compatibility/2006">
              <mc:Choice xmlns:v="urn:schemas-microsoft-com:vml" Requires="v">
                <p:oleObj spid="_x0000_s115764" name="Ecuación" r:id="rId11" imgW="1778000" imgH="228600" progId="Equation.3">
                  <p:embed/>
                </p:oleObj>
              </mc:Choice>
              <mc:Fallback>
                <p:oleObj name="Ecuación" r:id="rId11" imgW="1778000" imgH="228600" progId="Equation.3">
                  <p:embed/>
                  <p:pic>
                    <p:nvPicPr>
                      <p:cNvPr id="0" name="Picture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355976" y="4221088"/>
                        <a:ext cx="2448272" cy="3726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572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5723" name="Object 11"/>
          <p:cNvGraphicFramePr>
            <a:graphicFrameLocks noChangeAspect="1"/>
          </p:cNvGraphicFramePr>
          <p:nvPr>
            <p:extLst>
              <p:ext uri="{D42A27DB-BD31-4B8C-83A1-F6EECF244321}">
                <p14:modId xmlns:p14="http://schemas.microsoft.com/office/powerpoint/2010/main" val="340896681"/>
              </p:ext>
            </p:extLst>
          </p:nvPr>
        </p:nvGraphicFramePr>
        <p:xfrm>
          <a:off x="7447856" y="4263380"/>
          <a:ext cx="1080120" cy="288032"/>
        </p:xfrm>
        <a:graphic>
          <a:graphicData uri="http://schemas.openxmlformats.org/presentationml/2006/ole">
            <mc:AlternateContent xmlns:mc="http://schemas.openxmlformats.org/markup-compatibility/2006">
              <mc:Choice xmlns:v="urn:schemas-microsoft-com:vml" Requires="v">
                <p:oleObj spid="_x0000_s115765" name="Ecuación" r:id="rId13" imgW="596641" imgH="203112" progId="Equation.3">
                  <p:embed/>
                </p:oleObj>
              </mc:Choice>
              <mc:Fallback>
                <p:oleObj name="Ecuación" r:id="rId13" imgW="596641" imgH="203112" progId="Equation.3">
                  <p:embed/>
                  <p:pic>
                    <p:nvPicPr>
                      <p:cNvPr id="0" name="Picture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447856" y="4263380"/>
                        <a:ext cx="1080120" cy="2880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MX"/>
          </a:p>
        </p:txBody>
      </p:sp>
      <p:sp>
        <p:nvSpPr>
          <p:cNvPr id="3" name="2 Subtítulo"/>
          <p:cNvSpPr>
            <a:spLocks noGrp="1"/>
          </p:cNvSpPr>
          <p:nvPr>
            <p:ph type="subTitle" idx="1"/>
          </p:nvPr>
        </p:nvSpPr>
        <p:spPr/>
        <p:txBody>
          <a:bodyPr/>
          <a:lstStyle/>
          <a:p>
            <a:endParaRPr lang="es-MX"/>
          </a:p>
        </p:txBody>
      </p:sp>
      <p:pic>
        <p:nvPicPr>
          <p:cNvPr id="116738" name="Picture 2"/>
          <p:cNvPicPr>
            <a:picLocks noChangeAspect="1" noChangeArrowheads="1"/>
          </p:cNvPicPr>
          <p:nvPr/>
        </p:nvPicPr>
        <p:blipFill>
          <a:blip r:embed="rId2" cstate="print"/>
          <a:srcRect/>
          <a:stretch>
            <a:fillRect/>
          </a:stretch>
        </p:blipFill>
        <p:spPr bwMode="auto">
          <a:xfrm>
            <a:off x="251520" y="1196752"/>
            <a:ext cx="8640960" cy="540060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51520" y="188640"/>
            <a:ext cx="7560840" cy="1728192"/>
          </a:xfrm>
        </p:spPr>
        <p:txBody>
          <a:bodyPr>
            <a:normAutofit/>
          </a:bodyPr>
          <a:lstStyle/>
          <a:p>
            <a:r>
              <a:rPr lang="es-ES" sz="3200" b="1" dirty="0" smtClean="0"/>
              <a:t>Modelos Aplicables a Series con Tendencia y Estacionalidad</a:t>
            </a:r>
            <a:r>
              <a:rPr lang="es-MX" sz="3200" dirty="0" smtClean="0"/>
              <a:t/>
            </a:r>
            <a:br>
              <a:rPr lang="es-MX" sz="3200" dirty="0" smtClean="0"/>
            </a:br>
            <a:r>
              <a:rPr lang="es-ES" sz="3200" b="1" dirty="0" smtClean="0"/>
              <a:t>Modelo de </a:t>
            </a:r>
            <a:r>
              <a:rPr lang="es-ES" sz="3200" b="1" dirty="0" err="1" smtClean="0"/>
              <a:t>Holt-Winters</a:t>
            </a:r>
            <a:endParaRPr lang="es-MX" sz="3200" dirty="0"/>
          </a:p>
        </p:txBody>
      </p:sp>
      <p:sp>
        <p:nvSpPr>
          <p:cNvPr id="3" name="2 Subtítulo"/>
          <p:cNvSpPr>
            <a:spLocks noGrp="1"/>
          </p:cNvSpPr>
          <p:nvPr>
            <p:ph type="subTitle" idx="1"/>
          </p:nvPr>
        </p:nvSpPr>
        <p:spPr>
          <a:xfrm>
            <a:off x="251520" y="1988840"/>
            <a:ext cx="8640960" cy="4536504"/>
          </a:xfrm>
        </p:spPr>
        <p:txBody>
          <a:bodyPr>
            <a:normAutofit lnSpcReduction="10000"/>
          </a:bodyPr>
          <a:lstStyle/>
          <a:p>
            <a:pPr algn="just"/>
            <a:r>
              <a:rPr lang="es-ES" sz="2400" dirty="0" smtClean="0"/>
              <a:t>Es una extensión del de </a:t>
            </a:r>
            <a:r>
              <a:rPr lang="es-ES" sz="2400" dirty="0" err="1" smtClean="0"/>
              <a:t>Holt</a:t>
            </a:r>
            <a:r>
              <a:rPr lang="es-ES" sz="2400" dirty="0" smtClean="0"/>
              <a:t>, utilizando como esquema teórico de referencia un modelo que incluye la estacionalidad.</a:t>
            </a:r>
          </a:p>
          <a:p>
            <a:pPr algn="just"/>
            <a:r>
              <a:rPr lang="es-ES" sz="2400" dirty="0" smtClean="0"/>
              <a:t>El factor estacional </a:t>
            </a:r>
            <a:r>
              <a:rPr lang="es-ES" sz="2400" dirty="0" err="1" smtClean="0"/>
              <a:t>c</a:t>
            </a:r>
            <a:r>
              <a:rPr lang="es-ES" sz="2400" baseline="-25000" dirty="0" err="1" smtClean="0"/>
              <a:t>t</a:t>
            </a:r>
            <a:r>
              <a:rPr lang="es-ES" sz="2400" dirty="0" smtClean="0"/>
              <a:t> se puede incluir bien de forma multiplicativa o bien de forma aditiva respecto a la tendencia, dando lugar a los modelos siguientes:</a:t>
            </a:r>
            <a:endParaRPr lang="es-MX" sz="2400" dirty="0" smtClean="0"/>
          </a:p>
          <a:p>
            <a:pPr algn="just"/>
            <a:r>
              <a:rPr lang="es-ES" sz="2400" dirty="0" smtClean="0"/>
              <a:t>Asociación multiplicativa</a:t>
            </a:r>
            <a:endParaRPr lang="es-MX" sz="2400" dirty="0" smtClean="0"/>
          </a:p>
          <a:p>
            <a:pPr algn="just"/>
            <a:r>
              <a:rPr lang="fr-FR" sz="2400" dirty="0" err="1" smtClean="0"/>
              <a:t>Y</a:t>
            </a:r>
            <a:r>
              <a:rPr lang="fr-FR" sz="2400" baseline="-25000" dirty="0" err="1" smtClean="0"/>
              <a:t>t</a:t>
            </a:r>
            <a:r>
              <a:rPr lang="fr-FR" sz="2400" dirty="0" smtClean="0"/>
              <a:t> =T</a:t>
            </a:r>
            <a:r>
              <a:rPr lang="fr-FR" sz="2400" baseline="-25000" dirty="0" smtClean="0"/>
              <a:t>t</a:t>
            </a:r>
            <a:r>
              <a:rPr lang="fr-FR" sz="2400" dirty="0" smtClean="0"/>
              <a:t> x E</a:t>
            </a:r>
            <a:r>
              <a:rPr lang="fr-FR" sz="2400" baseline="-25000" dirty="0" smtClean="0"/>
              <a:t>t</a:t>
            </a:r>
            <a:r>
              <a:rPr lang="fr-FR" sz="2400" dirty="0" smtClean="0"/>
              <a:t> +  =(</a:t>
            </a:r>
            <a:r>
              <a:rPr lang="fr-FR" sz="2400" dirty="0" err="1" smtClean="0"/>
              <a:t>a</a:t>
            </a:r>
            <a:r>
              <a:rPr lang="fr-FR" sz="2400" baseline="-25000" dirty="0" err="1" smtClean="0"/>
              <a:t>t</a:t>
            </a:r>
            <a:r>
              <a:rPr lang="fr-FR" sz="2400" dirty="0" smtClean="0"/>
              <a:t> + </a:t>
            </a:r>
            <a:r>
              <a:rPr lang="fr-FR" sz="2400" dirty="0" err="1" smtClean="0"/>
              <a:t>b</a:t>
            </a:r>
            <a:r>
              <a:rPr lang="fr-FR" sz="2400" baseline="-25000" dirty="0" err="1" smtClean="0"/>
              <a:t>t</a:t>
            </a:r>
            <a:r>
              <a:rPr lang="fr-FR" sz="2400" dirty="0" smtClean="0"/>
              <a:t> x t)x c</a:t>
            </a:r>
            <a:r>
              <a:rPr lang="fr-FR" sz="2400" baseline="-25000" dirty="0" smtClean="0"/>
              <a:t>t</a:t>
            </a:r>
            <a:r>
              <a:rPr lang="fr-FR" sz="2400" dirty="0" smtClean="0"/>
              <a:t> + </a:t>
            </a:r>
            <a:endParaRPr lang="es-MX" sz="2400" dirty="0" smtClean="0"/>
          </a:p>
          <a:p>
            <a:pPr algn="just"/>
            <a:r>
              <a:rPr lang="es-ES" sz="2400" dirty="0" smtClean="0"/>
              <a:t>Asociación aditiva</a:t>
            </a:r>
            <a:endParaRPr lang="es-MX" sz="2400" dirty="0" smtClean="0"/>
          </a:p>
          <a:p>
            <a:pPr algn="just"/>
            <a:r>
              <a:rPr lang="fr-FR" sz="2400" dirty="0" err="1" smtClean="0"/>
              <a:t>Y</a:t>
            </a:r>
            <a:r>
              <a:rPr lang="fr-FR" sz="2400" baseline="-25000" dirty="0" err="1" smtClean="0"/>
              <a:t>t</a:t>
            </a:r>
            <a:r>
              <a:rPr lang="fr-FR" sz="2400" dirty="0" smtClean="0"/>
              <a:t> = (T</a:t>
            </a:r>
            <a:r>
              <a:rPr lang="fr-FR" sz="2400" baseline="-25000" dirty="0" smtClean="0"/>
              <a:t>t</a:t>
            </a:r>
            <a:r>
              <a:rPr lang="fr-FR" sz="2400" dirty="0" smtClean="0"/>
              <a:t> + E</a:t>
            </a:r>
            <a:r>
              <a:rPr lang="fr-FR" sz="2400" baseline="-25000" dirty="0" smtClean="0"/>
              <a:t>t</a:t>
            </a:r>
            <a:r>
              <a:rPr lang="fr-FR" sz="2400" dirty="0" smtClean="0"/>
              <a:t>) + = (</a:t>
            </a:r>
            <a:r>
              <a:rPr lang="fr-FR" sz="2400" dirty="0" err="1" smtClean="0"/>
              <a:t>a</a:t>
            </a:r>
            <a:r>
              <a:rPr lang="fr-FR" sz="2400" baseline="-25000" dirty="0" err="1" smtClean="0"/>
              <a:t>t</a:t>
            </a:r>
            <a:r>
              <a:rPr lang="fr-FR" sz="2400" dirty="0" smtClean="0"/>
              <a:t> + </a:t>
            </a:r>
            <a:r>
              <a:rPr lang="fr-FR" sz="2400" dirty="0" err="1" smtClean="0"/>
              <a:t>b</a:t>
            </a:r>
            <a:r>
              <a:rPr lang="fr-FR" sz="2400" baseline="-25000" dirty="0" err="1" smtClean="0"/>
              <a:t>t</a:t>
            </a:r>
            <a:r>
              <a:rPr lang="fr-FR" sz="2400" dirty="0" smtClean="0"/>
              <a:t> x t)+ c</a:t>
            </a:r>
            <a:r>
              <a:rPr lang="fr-FR" sz="2400" baseline="-25000" dirty="0" smtClean="0"/>
              <a:t>t</a:t>
            </a:r>
            <a:r>
              <a:rPr lang="fr-FR" sz="2400" dirty="0" smtClean="0"/>
              <a:t> + </a:t>
            </a:r>
            <a:r>
              <a:rPr lang="es-ES" sz="2400" dirty="0" smtClean="0"/>
              <a:t> </a:t>
            </a:r>
            <a:endParaRPr lang="es-MX" sz="2400" dirty="0" smtClean="0"/>
          </a:p>
          <a:p>
            <a:pPr algn="just"/>
            <a:endParaRPr lang="es-MX" sz="2400" dirty="0"/>
          </a:p>
        </p:txBody>
      </p:sp>
      <p:sp>
        <p:nvSpPr>
          <p:cNvPr id="1177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7761" name="Object 1"/>
          <p:cNvGraphicFramePr>
            <a:graphicFrameLocks noChangeAspect="1"/>
          </p:cNvGraphicFramePr>
          <p:nvPr>
            <p:extLst>
              <p:ext uri="{D42A27DB-BD31-4B8C-83A1-F6EECF244321}">
                <p14:modId xmlns:p14="http://schemas.microsoft.com/office/powerpoint/2010/main" val="2751414048"/>
              </p:ext>
            </p:extLst>
          </p:nvPr>
        </p:nvGraphicFramePr>
        <p:xfrm>
          <a:off x="4865706" y="4941168"/>
          <a:ext cx="480053" cy="576064"/>
        </p:xfrm>
        <a:graphic>
          <a:graphicData uri="http://schemas.openxmlformats.org/presentationml/2006/ole">
            <mc:AlternateContent xmlns:mc="http://schemas.openxmlformats.org/markup-compatibility/2006">
              <mc:Choice xmlns:v="urn:schemas-microsoft-com:vml" Requires="v">
                <p:oleObj spid="_x0000_s117777" name="Ecuación" r:id="rId3" imgW="152334" imgH="228501" progId="Equation.3">
                  <p:embed/>
                </p:oleObj>
              </mc:Choice>
              <mc:Fallback>
                <p:oleObj name="Ecuación" r:id="rId3" imgW="152334" imgH="228501"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5706" y="4941168"/>
                        <a:ext cx="480053" cy="576064"/>
                      </a:xfrm>
                      <a:prstGeom prst="rect">
                        <a:avLst/>
                      </a:prstGeom>
                      <a:noFill/>
                      <a:extLst/>
                    </p:spPr>
                  </p:pic>
                </p:oleObj>
              </mc:Fallback>
            </mc:AlternateContent>
          </a:graphicData>
        </a:graphic>
      </p:graphicFrame>
      <p:graphicFrame>
        <p:nvGraphicFramePr>
          <p:cNvPr id="7" name="Object 1"/>
          <p:cNvGraphicFramePr>
            <a:graphicFrameLocks noChangeAspect="1"/>
          </p:cNvGraphicFramePr>
          <p:nvPr>
            <p:extLst>
              <p:ext uri="{D42A27DB-BD31-4B8C-83A1-F6EECF244321}">
                <p14:modId xmlns:p14="http://schemas.microsoft.com/office/powerpoint/2010/main" val="1907229157"/>
              </p:ext>
            </p:extLst>
          </p:nvPr>
        </p:nvGraphicFramePr>
        <p:xfrm>
          <a:off x="5219595" y="5805264"/>
          <a:ext cx="420047" cy="504056"/>
        </p:xfrm>
        <a:graphic>
          <a:graphicData uri="http://schemas.openxmlformats.org/presentationml/2006/ole">
            <mc:AlternateContent xmlns:mc="http://schemas.openxmlformats.org/markup-compatibility/2006">
              <mc:Choice xmlns:v="urn:schemas-microsoft-com:vml" Requires="v">
                <p:oleObj spid="_x0000_s117778" name="Ecuación" r:id="rId5" imgW="152334" imgH="228501" progId="Equation.3">
                  <p:embed/>
                </p:oleObj>
              </mc:Choice>
              <mc:Fallback>
                <p:oleObj name="Ecuación" r:id="rId5" imgW="152334" imgH="228501"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9595" y="5805264"/>
                        <a:ext cx="420047" cy="504056"/>
                      </a:xfrm>
                      <a:prstGeom prst="rect">
                        <a:avLst/>
                      </a:prstGeom>
                      <a:noFill/>
                      <a:extLst/>
                    </p:spPr>
                  </p:pic>
                </p:oleObj>
              </mc:Fallback>
            </mc:AlternateContent>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188641"/>
            <a:ext cx="7772400" cy="360040"/>
          </a:xfrm>
        </p:spPr>
        <p:txBody>
          <a:bodyPr>
            <a:normAutofit fontScale="90000"/>
          </a:bodyPr>
          <a:lstStyle/>
          <a:p>
            <a:endParaRPr lang="es-MX" dirty="0"/>
          </a:p>
        </p:txBody>
      </p:sp>
      <p:sp>
        <p:nvSpPr>
          <p:cNvPr id="3" name="2 Subtítulo"/>
          <p:cNvSpPr>
            <a:spLocks noGrp="1"/>
          </p:cNvSpPr>
          <p:nvPr>
            <p:ph type="subTitle" idx="1"/>
          </p:nvPr>
        </p:nvSpPr>
        <p:spPr>
          <a:xfrm>
            <a:off x="287524" y="1071540"/>
            <a:ext cx="8568952" cy="5688632"/>
          </a:xfrm>
        </p:spPr>
        <p:txBody>
          <a:bodyPr>
            <a:normAutofit/>
          </a:bodyPr>
          <a:lstStyle/>
          <a:p>
            <a:pPr algn="just"/>
            <a:r>
              <a:rPr lang="es-ES" sz="2400" dirty="0" smtClean="0"/>
              <a:t>Las ecuaciones de actualización para el caso de asociación multiplicativa:</a:t>
            </a:r>
            <a:endParaRPr lang="es-MX" sz="2400" dirty="0" smtClean="0"/>
          </a:p>
          <a:p>
            <a:pPr algn="just"/>
            <a:r>
              <a:rPr lang="es-ES" sz="2400" dirty="0" smtClean="0"/>
              <a:t>Ecuación de nivel </a:t>
            </a:r>
            <a:endParaRPr lang="es-MX" sz="2400" dirty="0" smtClean="0"/>
          </a:p>
          <a:p>
            <a:pPr algn="just"/>
            <a:r>
              <a:rPr lang="es-ES" sz="2400" dirty="0" smtClean="0"/>
              <a:t>donde   representa el factor estacional para la misma estación pero un año antes, y k, corresponde al número de estaciones (meses, trimestres, etc.) que contiene el año.</a:t>
            </a:r>
            <a:endParaRPr lang="es-MX" sz="2400" dirty="0" smtClean="0"/>
          </a:p>
          <a:p>
            <a:pPr algn="just"/>
            <a:r>
              <a:rPr lang="es-ES" sz="2400" dirty="0" smtClean="0"/>
              <a:t>Ecuación de pendiente </a:t>
            </a:r>
            <a:endParaRPr lang="es-MX" sz="2400" dirty="0" smtClean="0"/>
          </a:p>
          <a:p>
            <a:pPr algn="just"/>
            <a:r>
              <a:rPr lang="es-ES" sz="2400" dirty="0" smtClean="0"/>
              <a:t>Ecuación del factor estacional </a:t>
            </a:r>
            <a:endParaRPr lang="es-MX" sz="2400" dirty="0" smtClean="0"/>
          </a:p>
          <a:p>
            <a:pPr algn="just"/>
            <a:r>
              <a:rPr lang="es-ES" sz="2400" dirty="0" smtClean="0"/>
              <a:t>siendo    ,    y    las constantes de alisado correspondientes.</a:t>
            </a:r>
            <a:endParaRPr lang="es-MX" sz="2400" dirty="0"/>
          </a:p>
        </p:txBody>
      </p:sp>
      <p:sp>
        <p:nvSpPr>
          <p:cNvPr id="1187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8785" name="Object 1"/>
          <p:cNvGraphicFramePr>
            <a:graphicFrameLocks noChangeAspect="1"/>
          </p:cNvGraphicFramePr>
          <p:nvPr>
            <p:extLst>
              <p:ext uri="{D42A27DB-BD31-4B8C-83A1-F6EECF244321}">
                <p14:modId xmlns:p14="http://schemas.microsoft.com/office/powerpoint/2010/main" val="3571228149"/>
              </p:ext>
            </p:extLst>
          </p:nvPr>
        </p:nvGraphicFramePr>
        <p:xfrm>
          <a:off x="4755137" y="1736845"/>
          <a:ext cx="2808312" cy="663699"/>
        </p:xfrm>
        <a:graphic>
          <a:graphicData uri="http://schemas.openxmlformats.org/presentationml/2006/ole">
            <mc:AlternateContent xmlns:mc="http://schemas.openxmlformats.org/markup-compatibility/2006">
              <mc:Choice xmlns:v="urn:schemas-microsoft-com:vml" Requires="v">
                <p:oleObj spid="_x0000_s118833" name="Ecuación" r:id="rId3" imgW="1930400" imgH="444500" progId="Equation.3">
                  <p:embed/>
                </p:oleObj>
              </mc:Choice>
              <mc:Fallback>
                <p:oleObj name="Ecuación" r:id="rId3" imgW="1930400" imgH="4445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5137" y="1736845"/>
                        <a:ext cx="2808312" cy="66369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87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8787" name="Object 3"/>
          <p:cNvGraphicFramePr>
            <a:graphicFrameLocks noChangeAspect="1"/>
          </p:cNvGraphicFramePr>
          <p:nvPr>
            <p:extLst>
              <p:ext uri="{D42A27DB-BD31-4B8C-83A1-F6EECF244321}">
                <p14:modId xmlns:p14="http://schemas.microsoft.com/office/powerpoint/2010/main" val="680893199"/>
              </p:ext>
            </p:extLst>
          </p:nvPr>
        </p:nvGraphicFramePr>
        <p:xfrm>
          <a:off x="1426884" y="2400544"/>
          <a:ext cx="595117" cy="445915"/>
        </p:xfrm>
        <a:graphic>
          <a:graphicData uri="http://schemas.openxmlformats.org/presentationml/2006/ole">
            <mc:AlternateContent xmlns:mc="http://schemas.openxmlformats.org/markup-compatibility/2006">
              <mc:Choice xmlns:v="urn:schemas-microsoft-com:vml" Requires="v">
                <p:oleObj spid="_x0000_s118834" name="Ecuación" r:id="rId5" imgW="253890" imgH="228501" progId="Equation.3">
                  <p:embed/>
                </p:oleObj>
              </mc:Choice>
              <mc:Fallback>
                <p:oleObj name="Ecuación" r:id="rId5" imgW="253890" imgH="228501"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26884" y="2400544"/>
                        <a:ext cx="595117" cy="445915"/>
                      </a:xfrm>
                      <a:prstGeom prst="rect">
                        <a:avLst/>
                      </a:prstGeom>
                      <a:noFill/>
                      <a:extLst/>
                    </p:spPr>
                  </p:pic>
                </p:oleObj>
              </mc:Fallback>
            </mc:AlternateContent>
          </a:graphicData>
        </a:graphic>
      </p:graphicFrame>
      <p:sp>
        <p:nvSpPr>
          <p:cNvPr id="11879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8789" name="Object 5"/>
          <p:cNvGraphicFramePr>
            <a:graphicFrameLocks noChangeAspect="1"/>
          </p:cNvGraphicFramePr>
          <p:nvPr>
            <p:extLst>
              <p:ext uri="{D42A27DB-BD31-4B8C-83A1-F6EECF244321}">
                <p14:modId xmlns:p14="http://schemas.microsoft.com/office/powerpoint/2010/main" val="2402218919"/>
              </p:ext>
            </p:extLst>
          </p:nvPr>
        </p:nvGraphicFramePr>
        <p:xfrm>
          <a:off x="4782039" y="4021434"/>
          <a:ext cx="2520280" cy="372616"/>
        </p:xfrm>
        <a:graphic>
          <a:graphicData uri="http://schemas.openxmlformats.org/presentationml/2006/ole">
            <mc:AlternateContent xmlns:mc="http://schemas.openxmlformats.org/markup-compatibility/2006">
              <mc:Choice xmlns:v="urn:schemas-microsoft-com:vml" Requires="v">
                <p:oleObj spid="_x0000_s118835" name="Ecuación" r:id="rId7" imgW="1778000" imgH="228600" progId="Equation.3">
                  <p:embed/>
                </p:oleObj>
              </mc:Choice>
              <mc:Fallback>
                <p:oleObj name="Ecuación" r:id="rId7" imgW="1778000" imgH="228600"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82039" y="4021434"/>
                        <a:ext cx="2520280" cy="3726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879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8791" name="Object 7"/>
          <p:cNvGraphicFramePr>
            <a:graphicFrameLocks noChangeAspect="1"/>
          </p:cNvGraphicFramePr>
          <p:nvPr>
            <p:extLst>
              <p:ext uri="{D42A27DB-BD31-4B8C-83A1-F6EECF244321}">
                <p14:modId xmlns:p14="http://schemas.microsoft.com/office/powerpoint/2010/main" val="610308739"/>
              </p:ext>
            </p:extLst>
          </p:nvPr>
        </p:nvGraphicFramePr>
        <p:xfrm>
          <a:off x="6367736" y="4394050"/>
          <a:ext cx="1944216" cy="648072"/>
        </p:xfrm>
        <a:graphic>
          <a:graphicData uri="http://schemas.openxmlformats.org/presentationml/2006/ole">
            <mc:AlternateContent xmlns:mc="http://schemas.openxmlformats.org/markup-compatibility/2006">
              <mc:Choice xmlns:v="urn:schemas-microsoft-com:vml" Requires="v">
                <p:oleObj spid="_x0000_s118836" name="Ecuación" r:id="rId9" imgW="1320227" imgH="444307" progId="Equation.3">
                  <p:embed/>
                </p:oleObj>
              </mc:Choice>
              <mc:Fallback>
                <p:oleObj name="Ecuación" r:id="rId9" imgW="1320227" imgH="444307" progId="Equation.3">
                  <p:embed/>
                  <p:pic>
                    <p:nvPicPr>
                      <p:cNvPr id="0"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67736" y="4394050"/>
                        <a:ext cx="1944216" cy="6480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87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8793" name="Object 9"/>
          <p:cNvGraphicFramePr>
            <a:graphicFrameLocks noChangeAspect="1"/>
          </p:cNvGraphicFramePr>
          <p:nvPr>
            <p:extLst>
              <p:ext uri="{D42A27DB-BD31-4B8C-83A1-F6EECF244321}">
                <p14:modId xmlns:p14="http://schemas.microsoft.com/office/powerpoint/2010/main" val="1627114602"/>
              </p:ext>
            </p:extLst>
          </p:nvPr>
        </p:nvGraphicFramePr>
        <p:xfrm>
          <a:off x="1580426" y="5155898"/>
          <a:ext cx="288032" cy="286891"/>
        </p:xfrm>
        <a:graphic>
          <a:graphicData uri="http://schemas.openxmlformats.org/presentationml/2006/ole">
            <mc:AlternateContent xmlns:mc="http://schemas.openxmlformats.org/markup-compatibility/2006">
              <mc:Choice xmlns:v="urn:schemas-microsoft-com:vml" Requires="v">
                <p:oleObj spid="_x0000_s118837" name="Ecuación" r:id="rId11" imgW="152334" imgH="139639" progId="Equation.3">
                  <p:embed/>
                </p:oleObj>
              </mc:Choice>
              <mc:Fallback>
                <p:oleObj name="Ecuación" r:id="rId11" imgW="152334" imgH="139639" progId="Equation.3">
                  <p:embed/>
                  <p:pic>
                    <p:nvPicPr>
                      <p:cNvPr id="0" name="Picture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80426" y="5155898"/>
                        <a:ext cx="288032" cy="2868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879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8795" name="Object 11"/>
          <p:cNvGraphicFramePr>
            <a:graphicFrameLocks noChangeAspect="1"/>
          </p:cNvGraphicFramePr>
          <p:nvPr>
            <p:extLst>
              <p:ext uri="{D42A27DB-BD31-4B8C-83A1-F6EECF244321}">
                <p14:modId xmlns:p14="http://schemas.microsoft.com/office/powerpoint/2010/main" val="3647813319"/>
              </p:ext>
            </p:extLst>
          </p:nvPr>
        </p:nvGraphicFramePr>
        <p:xfrm>
          <a:off x="2483768" y="5144886"/>
          <a:ext cx="504056" cy="344041"/>
        </p:xfrm>
        <a:graphic>
          <a:graphicData uri="http://schemas.openxmlformats.org/presentationml/2006/ole">
            <mc:AlternateContent xmlns:mc="http://schemas.openxmlformats.org/markup-compatibility/2006">
              <mc:Choice xmlns:v="urn:schemas-microsoft-com:vml" Requires="v">
                <p:oleObj spid="_x0000_s118838" name="Ecuación" r:id="rId13" imgW="152268" imgH="203024" progId="Equation.3">
                  <p:embed/>
                </p:oleObj>
              </mc:Choice>
              <mc:Fallback>
                <p:oleObj name="Ecuación" r:id="rId13" imgW="152268" imgH="203024" progId="Equation.3">
                  <p:embed/>
                  <p:pic>
                    <p:nvPicPr>
                      <p:cNvPr id="0" name="Picture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483768" y="5144886"/>
                        <a:ext cx="504056" cy="34404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8798"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8797" name="Object 13"/>
          <p:cNvGraphicFramePr>
            <a:graphicFrameLocks noChangeAspect="1"/>
          </p:cNvGraphicFramePr>
          <p:nvPr>
            <p:extLst>
              <p:ext uri="{D42A27DB-BD31-4B8C-83A1-F6EECF244321}">
                <p14:modId xmlns:p14="http://schemas.microsoft.com/office/powerpoint/2010/main" val="2518735931"/>
              </p:ext>
            </p:extLst>
          </p:nvPr>
        </p:nvGraphicFramePr>
        <p:xfrm>
          <a:off x="3603134" y="5172890"/>
          <a:ext cx="411857" cy="288032"/>
        </p:xfrm>
        <a:graphic>
          <a:graphicData uri="http://schemas.openxmlformats.org/presentationml/2006/ole">
            <mc:AlternateContent xmlns:mc="http://schemas.openxmlformats.org/markup-compatibility/2006">
              <mc:Choice xmlns:v="urn:schemas-microsoft-com:vml" Requires="v">
                <p:oleObj spid="_x0000_s118839" name="Ecuación" r:id="rId15" imgW="126780" imgH="164814" progId="Equation.3">
                  <p:embed/>
                </p:oleObj>
              </mc:Choice>
              <mc:Fallback>
                <p:oleObj name="Ecuación" r:id="rId15" imgW="126780" imgH="164814" progId="Equation.3">
                  <p:embed/>
                  <p:pic>
                    <p:nvPicPr>
                      <p:cNvPr id="0" name="Picture 1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603134" y="5172890"/>
                        <a:ext cx="411857" cy="2880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332657"/>
            <a:ext cx="6089900" cy="864096"/>
          </a:xfrm>
        </p:spPr>
        <p:txBody>
          <a:bodyPr/>
          <a:lstStyle/>
          <a:p>
            <a:r>
              <a:rPr lang="es-MX" sz="6000" dirty="0" smtClean="0"/>
              <a:t>OBJETIVO</a:t>
            </a:r>
            <a:endParaRPr lang="es-MX" sz="6000" dirty="0"/>
          </a:p>
        </p:txBody>
      </p:sp>
      <p:sp>
        <p:nvSpPr>
          <p:cNvPr id="3" name="2 Subtítulo"/>
          <p:cNvSpPr>
            <a:spLocks noGrp="1"/>
          </p:cNvSpPr>
          <p:nvPr>
            <p:ph type="subTitle" idx="1"/>
          </p:nvPr>
        </p:nvSpPr>
        <p:spPr>
          <a:xfrm>
            <a:off x="5148064" y="1988840"/>
            <a:ext cx="3834162" cy="3286148"/>
          </a:xfrm>
        </p:spPr>
        <p:txBody>
          <a:bodyPr>
            <a:noAutofit/>
          </a:bodyPr>
          <a:lstStyle/>
          <a:p>
            <a:pPr algn="just"/>
            <a:r>
              <a:rPr lang="es-MX" sz="2400" dirty="0"/>
              <a:t>El objetivo </a:t>
            </a:r>
            <a:r>
              <a:rPr lang="es-MX" sz="2400" dirty="0" smtClean="0"/>
              <a:t>de </a:t>
            </a:r>
            <a:r>
              <a:rPr lang="es-MX" sz="2400" dirty="0" err="1" smtClean="0"/>
              <a:t>lA</a:t>
            </a:r>
            <a:r>
              <a:rPr lang="es-MX" sz="2400" dirty="0" smtClean="0"/>
              <a:t> UNIDAD </a:t>
            </a:r>
            <a:r>
              <a:rPr lang="es-MX" sz="2400" dirty="0"/>
              <a:t>es presentar las técnicas de descomposición clásica de series de tiempo y alisado de series </a:t>
            </a:r>
            <a:r>
              <a:rPr lang="es-MX" sz="2400" dirty="0" smtClean="0"/>
              <a:t>temporales; </a:t>
            </a:r>
            <a:r>
              <a:rPr lang="es-MX" sz="2400" dirty="0"/>
              <a:t>de una manera teórica y </a:t>
            </a:r>
            <a:r>
              <a:rPr lang="es-MX" sz="2400" dirty="0" smtClean="0"/>
              <a:t>práctica.</a:t>
            </a:r>
            <a:endParaRPr lang="es-MX" sz="24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759662"/>
            <a:ext cx="3096344" cy="2319269"/>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88" y="4221088"/>
            <a:ext cx="4707835" cy="2160240"/>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188641"/>
            <a:ext cx="7772400" cy="360040"/>
          </a:xfrm>
        </p:spPr>
        <p:txBody>
          <a:bodyPr>
            <a:normAutofit fontScale="90000"/>
          </a:bodyPr>
          <a:lstStyle/>
          <a:p>
            <a:endParaRPr lang="es-MX" dirty="0"/>
          </a:p>
        </p:txBody>
      </p:sp>
      <p:sp>
        <p:nvSpPr>
          <p:cNvPr id="3" name="2 Subtítulo"/>
          <p:cNvSpPr>
            <a:spLocks noGrp="1"/>
          </p:cNvSpPr>
          <p:nvPr>
            <p:ph type="subTitle" idx="1"/>
          </p:nvPr>
        </p:nvSpPr>
        <p:spPr>
          <a:xfrm>
            <a:off x="251520" y="836712"/>
            <a:ext cx="8640960" cy="5616624"/>
          </a:xfrm>
        </p:spPr>
        <p:txBody>
          <a:bodyPr>
            <a:normAutofit/>
          </a:bodyPr>
          <a:lstStyle/>
          <a:p>
            <a:pPr algn="just"/>
            <a:r>
              <a:rPr lang="es-ES" sz="2800" dirty="0" smtClean="0"/>
              <a:t>Las fórmulas que se utilizan para la predicción son las siguientes:</a:t>
            </a:r>
            <a:endParaRPr lang="es-MX" sz="2800" dirty="0" smtClean="0"/>
          </a:p>
          <a:p>
            <a:pPr algn="just"/>
            <a:endParaRPr lang="es-ES" sz="2800" dirty="0" smtClean="0"/>
          </a:p>
          <a:p>
            <a:pPr algn="just"/>
            <a:r>
              <a:rPr lang="es-ES" sz="2800" dirty="0" smtClean="0"/>
              <a:t>Para </a:t>
            </a:r>
            <a:r>
              <a:rPr lang="es-ES" sz="2800" dirty="0" smtClean="0"/>
              <a:t>predicciones </a:t>
            </a:r>
            <a:r>
              <a:rPr lang="es-ES" sz="2800" dirty="0" err="1" smtClean="0"/>
              <a:t>extramuestrales</a:t>
            </a:r>
            <a:endParaRPr lang="es-MX" sz="2800" dirty="0" smtClean="0"/>
          </a:p>
          <a:p>
            <a:pPr algn="just"/>
            <a:endParaRPr lang="es-ES" sz="2800" dirty="0" smtClean="0"/>
          </a:p>
          <a:p>
            <a:pPr algn="just"/>
            <a:endParaRPr lang="es-ES" sz="2800" dirty="0"/>
          </a:p>
          <a:p>
            <a:pPr algn="just"/>
            <a:r>
              <a:rPr lang="es-ES" sz="2800" dirty="0" smtClean="0"/>
              <a:t>y </a:t>
            </a:r>
            <a:r>
              <a:rPr lang="es-ES" sz="2800" dirty="0" smtClean="0"/>
              <a:t>para el período </a:t>
            </a:r>
            <a:r>
              <a:rPr lang="es-ES" sz="2800" dirty="0" err="1" smtClean="0"/>
              <a:t>muestral</a:t>
            </a:r>
            <a:endParaRPr lang="es-MX" sz="2800" dirty="0" smtClean="0"/>
          </a:p>
        </p:txBody>
      </p:sp>
      <p:sp>
        <p:nvSpPr>
          <p:cNvPr id="1198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9809" name="Object 1"/>
          <p:cNvGraphicFramePr>
            <a:graphicFrameLocks noChangeAspect="1"/>
          </p:cNvGraphicFramePr>
          <p:nvPr>
            <p:extLst>
              <p:ext uri="{D42A27DB-BD31-4B8C-83A1-F6EECF244321}">
                <p14:modId xmlns:p14="http://schemas.microsoft.com/office/powerpoint/2010/main" val="1268851854"/>
              </p:ext>
            </p:extLst>
          </p:nvPr>
        </p:nvGraphicFramePr>
        <p:xfrm>
          <a:off x="2483768" y="3109938"/>
          <a:ext cx="2448272" cy="458341"/>
        </p:xfrm>
        <a:graphic>
          <a:graphicData uri="http://schemas.openxmlformats.org/presentationml/2006/ole">
            <mc:AlternateContent xmlns:mc="http://schemas.openxmlformats.org/markup-compatibility/2006">
              <mc:Choice xmlns:v="urn:schemas-microsoft-com:vml" Requires="v">
                <p:oleObj spid="_x0000_s119822" name="Ecuación" r:id="rId3" imgW="1586811" imgH="317362" progId="Equation.3">
                  <p:embed/>
                </p:oleObj>
              </mc:Choice>
              <mc:Fallback>
                <p:oleObj name="Ecuación" r:id="rId3" imgW="1586811" imgH="317362"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3768" y="3109938"/>
                        <a:ext cx="2448272" cy="45834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98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19811" name="Object 3"/>
          <p:cNvGraphicFramePr>
            <a:graphicFrameLocks noChangeAspect="1"/>
          </p:cNvGraphicFramePr>
          <p:nvPr>
            <p:extLst>
              <p:ext uri="{D42A27DB-BD31-4B8C-83A1-F6EECF244321}">
                <p14:modId xmlns:p14="http://schemas.microsoft.com/office/powerpoint/2010/main" val="1210481460"/>
              </p:ext>
            </p:extLst>
          </p:nvPr>
        </p:nvGraphicFramePr>
        <p:xfrm>
          <a:off x="2195736" y="5085184"/>
          <a:ext cx="2592288" cy="576064"/>
        </p:xfrm>
        <a:graphic>
          <a:graphicData uri="http://schemas.openxmlformats.org/presentationml/2006/ole">
            <mc:AlternateContent xmlns:mc="http://schemas.openxmlformats.org/markup-compatibility/2006">
              <mc:Choice xmlns:v="urn:schemas-microsoft-com:vml" Requires="v">
                <p:oleObj spid="_x0000_s119823" name="Ecuación" r:id="rId5" imgW="1421783" imgH="317362" progId="Equation.3">
                  <p:embed/>
                </p:oleObj>
              </mc:Choice>
              <mc:Fallback>
                <p:oleObj name="Ecuación" r:id="rId5" imgW="1421783" imgH="317362"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95736" y="5085184"/>
                        <a:ext cx="2592288" cy="5760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MX"/>
          </a:p>
        </p:txBody>
      </p:sp>
      <p:sp>
        <p:nvSpPr>
          <p:cNvPr id="3" name="2 Subtítulo"/>
          <p:cNvSpPr>
            <a:spLocks noGrp="1"/>
          </p:cNvSpPr>
          <p:nvPr>
            <p:ph type="subTitle" idx="1"/>
          </p:nvPr>
        </p:nvSpPr>
        <p:spPr/>
        <p:txBody>
          <a:bodyPr/>
          <a:lstStyle/>
          <a:p>
            <a:endParaRPr lang="es-MX"/>
          </a:p>
        </p:txBody>
      </p:sp>
      <p:pic>
        <p:nvPicPr>
          <p:cNvPr id="120834" name="Picture 2"/>
          <p:cNvPicPr>
            <a:picLocks noChangeAspect="1" noChangeArrowheads="1"/>
          </p:cNvPicPr>
          <p:nvPr/>
        </p:nvPicPr>
        <p:blipFill>
          <a:blip r:embed="rId2" cstate="print"/>
          <a:srcRect/>
          <a:stretch>
            <a:fillRect/>
          </a:stretch>
        </p:blipFill>
        <p:spPr bwMode="auto">
          <a:xfrm>
            <a:off x="251520" y="1124744"/>
            <a:ext cx="8568952" cy="5472608"/>
          </a:xfrm>
          <a:prstGeom prst="rect">
            <a:avLst/>
          </a:prstGeom>
          <a:noFill/>
          <a:ln w="9525">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260649"/>
            <a:ext cx="7772400" cy="720080"/>
          </a:xfrm>
        </p:spPr>
        <p:txBody>
          <a:bodyPr>
            <a:normAutofit/>
          </a:bodyPr>
          <a:lstStyle/>
          <a:p>
            <a:r>
              <a:rPr lang="en-US" sz="2800" b="1" dirty="0" smtClean="0"/>
              <a:t>B I B L I O G R A F I A</a:t>
            </a:r>
            <a:endParaRPr lang="es-MX" sz="2800" dirty="0"/>
          </a:p>
        </p:txBody>
      </p:sp>
      <p:sp>
        <p:nvSpPr>
          <p:cNvPr id="3" name="2 Subtítulo"/>
          <p:cNvSpPr>
            <a:spLocks noGrp="1"/>
          </p:cNvSpPr>
          <p:nvPr>
            <p:ph type="subTitle" idx="1"/>
          </p:nvPr>
        </p:nvSpPr>
        <p:spPr>
          <a:xfrm>
            <a:off x="251520" y="980728"/>
            <a:ext cx="8640960" cy="5544616"/>
          </a:xfrm>
        </p:spPr>
        <p:txBody>
          <a:bodyPr>
            <a:normAutofit fontScale="70000" lnSpcReduction="20000"/>
          </a:bodyPr>
          <a:lstStyle/>
          <a:p>
            <a:pPr algn="just"/>
            <a:r>
              <a:rPr lang="es-MX" sz="2400" dirty="0" smtClean="0"/>
              <a:t>Aznar, Antonio y </a:t>
            </a:r>
            <a:r>
              <a:rPr lang="es-MX" sz="2400" dirty="0" err="1" smtClean="0"/>
              <a:t>Trívez</a:t>
            </a:r>
            <a:r>
              <a:rPr lang="es-MX" sz="2400" dirty="0" smtClean="0"/>
              <a:t>, F. Javier; </a:t>
            </a:r>
            <a:r>
              <a:rPr lang="es-MX" sz="2400" i="1" dirty="0" smtClean="0"/>
              <a:t>Métodos de Predicción en Economía I. Fundamentos, Input-Output, Modelos econométricos y métodos no paramétricos de series temporales</a:t>
            </a:r>
            <a:r>
              <a:rPr lang="es-MX" sz="2400" dirty="0" smtClean="0"/>
              <a:t>, 1ª. ed. Editorial Ariel, España enero 1993.</a:t>
            </a:r>
            <a:endParaRPr lang="es-MX" sz="2400" smtClean="0"/>
          </a:p>
          <a:p>
            <a:pPr algn="just"/>
            <a:endParaRPr lang="es-MX" sz="2400" dirty="0" smtClean="0"/>
          </a:p>
          <a:p>
            <a:pPr algn="just"/>
            <a:r>
              <a:rPr lang="es-MX" sz="2400" dirty="0" err="1" smtClean="0"/>
              <a:t>Bowerman</a:t>
            </a:r>
            <a:r>
              <a:rPr lang="es-MX" sz="2400" dirty="0" smtClean="0"/>
              <a:t>, Bruce L., Richard T. </a:t>
            </a:r>
            <a:r>
              <a:rPr lang="es-MX" sz="2400" dirty="0" err="1" smtClean="0"/>
              <a:t>O’Connell</a:t>
            </a:r>
            <a:r>
              <a:rPr lang="es-MX" sz="2400" dirty="0" smtClean="0"/>
              <a:t> y </a:t>
            </a:r>
            <a:r>
              <a:rPr lang="es-MX" sz="2400" dirty="0" err="1" smtClean="0"/>
              <a:t>Anne</a:t>
            </a:r>
            <a:r>
              <a:rPr lang="es-MX" sz="2400" dirty="0" smtClean="0"/>
              <a:t> B. </a:t>
            </a:r>
            <a:r>
              <a:rPr lang="es-MX" sz="2400" dirty="0" err="1" smtClean="0"/>
              <a:t>Koehler</a:t>
            </a:r>
            <a:r>
              <a:rPr lang="es-MX" sz="2400" dirty="0" smtClean="0"/>
              <a:t>; </a:t>
            </a:r>
            <a:r>
              <a:rPr lang="es-MX" sz="2400" i="1" dirty="0" smtClean="0"/>
              <a:t>Pronósticos, series de tiempo y regresión. Un enfoque aplicado</a:t>
            </a:r>
            <a:r>
              <a:rPr lang="es-MX" sz="2400" dirty="0" smtClean="0"/>
              <a:t>, 4ª. ed. </a:t>
            </a:r>
            <a:r>
              <a:rPr lang="es-MX" sz="2400" dirty="0" err="1" smtClean="0"/>
              <a:t>Thomson</a:t>
            </a:r>
            <a:r>
              <a:rPr lang="es-MX" sz="2400" dirty="0" smtClean="0"/>
              <a:t> Editores, México 2007.</a:t>
            </a:r>
          </a:p>
          <a:p>
            <a:pPr algn="just"/>
            <a:r>
              <a:rPr lang="es-MX" sz="2400" dirty="0" smtClean="0"/>
              <a:t> </a:t>
            </a:r>
          </a:p>
          <a:p>
            <a:pPr algn="just"/>
            <a:r>
              <a:rPr lang="es-ES" sz="2400" dirty="0" err="1" smtClean="0"/>
              <a:t>Enders</a:t>
            </a:r>
            <a:r>
              <a:rPr lang="es-ES" sz="2400" dirty="0" smtClean="0"/>
              <a:t>, W., </a:t>
            </a:r>
            <a:r>
              <a:rPr lang="es-ES" sz="2400" i="1" dirty="0" err="1" smtClean="0"/>
              <a:t>Applied</a:t>
            </a:r>
            <a:r>
              <a:rPr lang="es-ES" sz="2400" i="1" dirty="0" smtClean="0"/>
              <a:t> </a:t>
            </a:r>
            <a:r>
              <a:rPr lang="es-ES" sz="2400" i="1" dirty="0" err="1" smtClean="0"/>
              <a:t>Econometric</a:t>
            </a:r>
            <a:r>
              <a:rPr lang="es-ES" sz="2400" i="1" dirty="0" smtClean="0"/>
              <a:t> Time Series</a:t>
            </a:r>
            <a:r>
              <a:rPr lang="es-ES" sz="2400" dirty="0" smtClean="0"/>
              <a:t>, </a:t>
            </a:r>
            <a:r>
              <a:rPr lang="es-ES" sz="2400" dirty="0" err="1" smtClean="0"/>
              <a:t>second</a:t>
            </a:r>
            <a:r>
              <a:rPr lang="es-ES" sz="2400" dirty="0" smtClean="0"/>
              <a:t> </a:t>
            </a:r>
            <a:r>
              <a:rPr lang="es-ES" sz="2400" dirty="0" err="1" smtClean="0"/>
              <a:t>edition</a:t>
            </a:r>
            <a:r>
              <a:rPr lang="es-ES" sz="2400" dirty="0" smtClean="0"/>
              <a:t>. </a:t>
            </a:r>
            <a:r>
              <a:rPr lang="es-ES" sz="2400" dirty="0" err="1" smtClean="0"/>
              <a:t>Wiley</a:t>
            </a:r>
            <a:r>
              <a:rPr lang="es-MX" sz="2400" dirty="0" smtClean="0"/>
              <a:t>, USA, 2004.</a:t>
            </a:r>
          </a:p>
          <a:p>
            <a:pPr algn="just"/>
            <a:r>
              <a:rPr lang="es-MX" sz="2400" dirty="0" smtClean="0"/>
              <a:t> </a:t>
            </a:r>
          </a:p>
          <a:p>
            <a:pPr algn="just"/>
            <a:r>
              <a:rPr lang="es-MX" sz="2400" dirty="0" smtClean="0"/>
              <a:t>Gujarati, D. N., </a:t>
            </a:r>
            <a:r>
              <a:rPr lang="es-MX" sz="2400" i="1" dirty="0" smtClean="0"/>
              <a:t>Econometría</a:t>
            </a:r>
            <a:r>
              <a:rPr lang="es-MX" sz="2400" dirty="0" smtClean="0"/>
              <a:t>, cuarta edición. </a:t>
            </a:r>
            <a:r>
              <a:rPr lang="es-ES" sz="2400" dirty="0" smtClean="0"/>
              <a:t>McGraw-Hill, México, 2004.</a:t>
            </a:r>
            <a:endParaRPr lang="es-MX" sz="2400" dirty="0" smtClean="0"/>
          </a:p>
          <a:p>
            <a:pPr algn="just"/>
            <a:r>
              <a:rPr lang="es-ES" sz="2400" dirty="0" smtClean="0"/>
              <a:t> </a:t>
            </a:r>
            <a:r>
              <a:rPr lang="es-MX" sz="2400" dirty="0" smtClean="0"/>
              <a:t> </a:t>
            </a:r>
          </a:p>
          <a:p>
            <a:pPr algn="just"/>
            <a:r>
              <a:rPr lang="es-MX" sz="2400" dirty="0" smtClean="0"/>
              <a:t>Peña, Sánchez de Rivera D.; </a:t>
            </a:r>
            <a:r>
              <a:rPr lang="es-MX" sz="2400" i="1" dirty="0" smtClean="0"/>
              <a:t>Estadística Modelos y Métodos Tomo 2. Modelos lineales y series temporales</a:t>
            </a:r>
            <a:r>
              <a:rPr lang="es-MX" sz="2400" dirty="0" smtClean="0"/>
              <a:t>, 2ª. ed. </a:t>
            </a:r>
            <a:r>
              <a:rPr lang="es-MX" sz="2400" dirty="0" err="1" smtClean="0"/>
              <a:t>rev</a:t>
            </a:r>
            <a:r>
              <a:rPr lang="es-MX" sz="2400" dirty="0" smtClean="0"/>
              <a:t>. Alianza Universidad Textos, España 1989.</a:t>
            </a:r>
          </a:p>
          <a:p>
            <a:pPr algn="just"/>
            <a:r>
              <a:rPr lang="es-MX" sz="2400" dirty="0" smtClean="0"/>
              <a:t> </a:t>
            </a:r>
          </a:p>
          <a:p>
            <a:pPr algn="just"/>
            <a:endParaRPr lang="es-MX"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642919"/>
            <a:ext cx="7772400" cy="625842"/>
          </a:xfrm>
        </p:spPr>
        <p:txBody>
          <a:bodyPr>
            <a:normAutofit fontScale="90000"/>
          </a:bodyPr>
          <a:lstStyle/>
          <a:p>
            <a:r>
              <a:rPr lang="es-MX" sz="4000" dirty="0"/>
              <a:t>UNIDAD I. SERIES DE TIEMPO</a:t>
            </a:r>
          </a:p>
        </p:txBody>
      </p:sp>
      <p:sp>
        <p:nvSpPr>
          <p:cNvPr id="3" name="2 Subtítulo"/>
          <p:cNvSpPr>
            <a:spLocks noGrp="1"/>
          </p:cNvSpPr>
          <p:nvPr>
            <p:ph type="subTitle" idx="1"/>
          </p:nvPr>
        </p:nvSpPr>
        <p:spPr>
          <a:xfrm>
            <a:off x="251520" y="1875886"/>
            <a:ext cx="4887364" cy="3857370"/>
          </a:xfrm>
        </p:spPr>
        <p:txBody>
          <a:bodyPr>
            <a:noAutofit/>
          </a:bodyPr>
          <a:lstStyle/>
          <a:p>
            <a:pPr algn="just"/>
            <a:r>
              <a:rPr lang="es-MX" dirty="0"/>
              <a:t>La importancia del análisis de series temporales radica en que los agentes en la toma de decisiones se enfrentan al riesgo y la incertidumbre ante el futuro. Para reducir la incertidumbre se recurre a la previsión de los fenómenos, y con ello anticiparse a lo que sucederá.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8144" y="1559686"/>
            <a:ext cx="3014826" cy="222935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enfoques metodológicos de análisis de series de tiempo</a:t>
            </a:r>
          </a:p>
        </p:txBody>
      </p:sp>
      <p:graphicFrame>
        <p:nvGraphicFramePr>
          <p:cNvPr id="4" name="3 Marcador de contenido"/>
          <p:cNvGraphicFramePr>
            <a:graphicFrameLocks noGrp="1"/>
          </p:cNvGraphicFramePr>
          <p:nvPr>
            <p:ph idx="1"/>
          </p:nvPr>
        </p:nvGraphicFramePr>
        <p:xfrm>
          <a:off x="827088" y="2052638"/>
          <a:ext cx="6711950" cy="4195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71472" y="285729"/>
            <a:ext cx="7772400" cy="622991"/>
          </a:xfrm>
        </p:spPr>
        <p:txBody>
          <a:bodyPr>
            <a:normAutofit/>
          </a:bodyPr>
          <a:lstStyle/>
          <a:p>
            <a:r>
              <a:rPr lang="es-MX" sz="2800" b="1" dirty="0" smtClean="0"/>
              <a:t>Definición y Tipos de Serie de Tiempo  </a:t>
            </a:r>
            <a:endParaRPr lang="es-MX" sz="2800" dirty="0"/>
          </a:p>
        </p:txBody>
      </p:sp>
      <p:sp>
        <p:nvSpPr>
          <p:cNvPr id="3" name="2 Subtítulo"/>
          <p:cNvSpPr>
            <a:spLocks noGrp="1"/>
          </p:cNvSpPr>
          <p:nvPr>
            <p:ph type="subTitle" idx="1"/>
          </p:nvPr>
        </p:nvSpPr>
        <p:spPr>
          <a:xfrm>
            <a:off x="571472" y="3501008"/>
            <a:ext cx="8136904" cy="2835266"/>
          </a:xfrm>
        </p:spPr>
        <p:txBody>
          <a:bodyPr>
            <a:normAutofit fontScale="77500" lnSpcReduction="20000"/>
          </a:bodyPr>
          <a:lstStyle/>
          <a:p>
            <a:pPr algn="just"/>
            <a:r>
              <a:rPr lang="es-MX" sz="2800" dirty="0" smtClean="0"/>
              <a:t>Una </a:t>
            </a:r>
            <a:r>
              <a:rPr lang="es-MX" sz="2800" b="1" dirty="0" smtClean="0"/>
              <a:t>serie temporal </a:t>
            </a:r>
            <a:r>
              <a:rPr lang="es-MX" sz="2200" dirty="0" smtClean="0"/>
              <a:t>es una sucesión de observaciones correspondientes a una variable en distintos momentos del tiempo. En general las diferentes observaciones se realizan a intervalos regulares y de duración constante, por lo que pueden tener una periodicidad, anual, semestral, mensual, etc.</a:t>
            </a:r>
          </a:p>
          <a:p>
            <a:pPr algn="just"/>
            <a:r>
              <a:rPr lang="es-MX" sz="2800" b="1" dirty="0" smtClean="0"/>
              <a:t>Variable flujo.</a:t>
            </a:r>
            <a:endParaRPr lang="es-MX" sz="2800" dirty="0" smtClean="0"/>
          </a:p>
          <a:p>
            <a:pPr algn="just"/>
            <a:r>
              <a:rPr lang="es-MX" sz="2800" b="1" dirty="0" smtClean="0"/>
              <a:t>Variable stock.</a:t>
            </a:r>
            <a:endParaRPr lang="es-MX" sz="2800" dirty="0" smtClean="0"/>
          </a:p>
          <a:p>
            <a:pPr algn="just"/>
            <a:r>
              <a:rPr lang="es-MX" sz="2800" b="1" dirty="0" smtClean="0"/>
              <a:t>Series transversales o de sección cruzada</a:t>
            </a:r>
            <a:r>
              <a:rPr lang="es-MX" sz="2800" dirty="0" smtClean="0"/>
              <a:t>.</a:t>
            </a:r>
          </a:p>
          <a:p>
            <a:pPr algn="just"/>
            <a:r>
              <a:rPr lang="es-MX" sz="2800" b="1" dirty="0" smtClean="0"/>
              <a:t>Datos de panel</a:t>
            </a:r>
            <a:r>
              <a:rPr lang="es-MX" sz="1100" dirty="0" smtClean="0"/>
              <a:t>.</a:t>
            </a:r>
          </a:p>
          <a:p>
            <a:pPr algn="just"/>
            <a:endParaRPr lang="es-MX" sz="11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052736"/>
            <a:ext cx="4572000" cy="2304256"/>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71472" y="214291"/>
            <a:ext cx="7772400" cy="766438"/>
          </a:xfrm>
        </p:spPr>
        <p:txBody>
          <a:bodyPr/>
          <a:lstStyle/>
          <a:p>
            <a:r>
              <a:rPr lang="es-MX" sz="4400" dirty="0" smtClean="0"/>
              <a:t>naturaleza de la variable</a:t>
            </a:r>
            <a:endParaRPr lang="es-MX" sz="4400" dirty="0"/>
          </a:p>
        </p:txBody>
      </p:sp>
      <p:sp>
        <p:nvSpPr>
          <p:cNvPr id="3" name="2 Subtítulo"/>
          <p:cNvSpPr>
            <a:spLocks noGrp="1"/>
          </p:cNvSpPr>
          <p:nvPr>
            <p:ph type="subTitle" idx="1"/>
          </p:nvPr>
        </p:nvSpPr>
        <p:spPr>
          <a:xfrm>
            <a:off x="251520" y="1268760"/>
            <a:ext cx="4104456" cy="4896544"/>
          </a:xfrm>
        </p:spPr>
        <p:txBody>
          <a:bodyPr>
            <a:normAutofit/>
          </a:bodyPr>
          <a:lstStyle/>
          <a:p>
            <a:pPr algn="just"/>
            <a:r>
              <a:rPr lang="es-MX" sz="3000" b="1" dirty="0" smtClean="0"/>
              <a:t>comportamiento determinista</a:t>
            </a:r>
          </a:p>
          <a:p>
            <a:pPr algn="just"/>
            <a:endParaRPr lang="es-MX" sz="3000" b="1" dirty="0" smtClean="0"/>
          </a:p>
          <a:p>
            <a:pPr algn="just"/>
            <a:r>
              <a:rPr lang="es-MX" sz="3000" b="1" dirty="0" smtClean="0"/>
              <a:t>tipo aleatorio y </a:t>
            </a:r>
          </a:p>
          <a:p>
            <a:pPr algn="just"/>
            <a:endParaRPr lang="es-MX" sz="3000" b="1" dirty="0" smtClean="0"/>
          </a:p>
          <a:p>
            <a:pPr algn="just"/>
            <a:r>
              <a:rPr lang="es-MX" sz="3000" b="1" dirty="0" smtClean="0"/>
              <a:t>comportamiento mixto</a:t>
            </a:r>
            <a:endParaRPr lang="es-MX" sz="2600" dirty="0" smtClean="0"/>
          </a:p>
          <a:p>
            <a:pPr algn="just"/>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5976" y="2636912"/>
            <a:ext cx="3790950" cy="1296145"/>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5936" y="4221088"/>
            <a:ext cx="4612779" cy="2232247"/>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924508"/>
            <a:ext cx="3168352" cy="16764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
  <TotalTime>1067</TotalTime>
  <Words>2419</Words>
  <Application>Microsoft Office PowerPoint</Application>
  <PresentationFormat>Presentación en pantalla (4:3)</PresentationFormat>
  <Paragraphs>235</Paragraphs>
  <Slides>52</Slides>
  <Notes>0</Notes>
  <HiddenSlides>0</HiddenSlides>
  <MMClips>0</MMClips>
  <ScaleCrop>false</ScaleCrop>
  <HeadingPairs>
    <vt:vector size="8" baseType="variant">
      <vt:variant>
        <vt:lpstr>Fuentes usadas</vt:lpstr>
      </vt:variant>
      <vt:variant>
        <vt:i4>3</vt:i4>
      </vt:variant>
      <vt:variant>
        <vt:lpstr>Tema</vt:lpstr>
      </vt:variant>
      <vt:variant>
        <vt:i4>2</vt:i4>
      </vt:variant>
      <vt:variant>
        <vt:lpstr>Servidores OLE incrustados</vt:lpstr>
      </vt:variant>
      <vt:variant>
        <vt:i4>1</vt:i4>
      </vt:variant>
      <vt:variant>
        <vt:lpstr>Títulos de diapositiva</vt:lpstr>
      </vt:variant>
      <vt:variant>
        <vt:i4>52</vt:i4>
      </vt:variant>
    </vt:vector>
  </HeadingPairs>
  <TitlesOfParts>
    <vt:vector size="58" baseType="lpstr">
      <vt:lpstr>Arial</vt:lpstr>
      <vt:lpstr>Century Gothic</vt:lpstr>
      <vt:lpstr>Wingdings 3</vt:lpstr>
      <vt:lpstr>Ion</vt:lpstr>
      <vt:lpstr>1_Ion</vt:lpstr>
      <vt:lpstr>Ecuación</vt:lpstr>
      <vt:lpstr>UNIVERSIDAD AUTÓNOMA DEL ESTADO DE MÉXICO FACULTAD DE ECONOMÍA LICENCIATURAS EN: ECONOMÍA, RELACIONES ECONÓMICAS INTERNACIONALES Y ACTUARÍA  MATERIAL AUDIOVISUAL DIAPOSITIVAS  UNIDAD DE APRENDIZAJE: SERIES DE TIEMPO    UNIDAD I SERIES DE TIEMPO    ELABORADO POR: RICARDO RODRÍGUEZ MARCIAL   SEPTIEMBRE 2016</vt:lpstr>
      <vt:lpstr>GUÍA DE USO DE LAS DIAPOSITIVAS</vt:lpstr>
      <vt:lpstr>Presentación de PowerPoint</vt:lpstr>
      <vt:lpstr>Presentación</vt:lpstr>
      <vt:lpstr>OBJETIVO</vt:lpstr>
      <vt:lpstr>UNIDAD I. SERIES DE TIEMPO</vt:lpstr>
      <vt:lpstr>enfoques metodológicos de análisis de series de tiempo</vt:lpstr>
      <vt:lpstr>Definición y Tipos de Serie de Tiempo  </vt:lpstr>
      <vt:lpstr>naturaleza de la variable</vt:lpstr>
      <vt:lpstr>Etapas en el Análisis de series Temporales</vt:lpstr>
      <vt:lpstr>Análisis Clásico de Series Temporales</vt:lpstr>
      <vt:lpstr>Forma de Combinar los componentes </vt:lpstr>
      <vt:lpstr>Criterios para detectar el modelo.</vt:lpstr>
      <vt:lpstr>Remesas USA-México</vt:lpstr>
      <vt:lpstr>Análisis del gráfico desviación estándar-media</vt:lpstr>
      <vt:lpstr>Método de las diferencias y cocientes estacionales.</vt:lpstr>
      <vt:lpstr>Presentación de PowerPoint</vt:lpstr>
      <vt:lpstr> Análisis de la Tendencia</vt:lpstr>
      <vt:lpstr>Método del Ajuste Analítico</vt:lpstr>
      <vt:lpstr>Presentación de PowerPoint</vt:lpstr>
      <vt:lpstr>Modelo de Tendencia Lineal.</vt:lpstr>
      <vt:lpstr> Método de la Media Móvil</vt:lpstr>
      <vt:lpstr>Aplicación en Excel de un promedio móvil:</vt:lpstr>
      <vt:lpstr>Presentación de PowerPoint</vt:lpstr>
      <vt:lpstr>Métodos para estimar la estacionalidad Método de la razón a la media móvil</vt:lpstr>
      <vt:lpstr>Presentación de PowerPoint</vt:lpstr>
      <vt:lpstr>Ejemplo</vt:lpstr>
      <vt:lpstr>Método de la regresión</vt:lpstr>
      <vt:lpstr>Presentación de PowerPoint</vt:lpstr>
      <vt:lpstr>La desestacionalización</vt:lpstr>
      <vt:lpstr>Presentación de PowerPoint</vt:lpstr>
      <vt:lpstr>Análisis del Ciclo</vt:lpstr>
      <vt:lpstr>Alisado de Series Temporales</vt:lpstr>
      <vt:lpstr>Métodos Aplicables a Series sin Tendencia ni Estacionalidad</vt:lpstr>
      <vt:lpstr>Modelos de Medias Móviles</vt:lpstr>
      <vt:lpstr>Presentación de PowerPoint</vt:lpstr>
      <vt:lpstr>Alisado Exponencial Simple</vt:lpstr>
      <vt:lpstr>Presentación de PowerPoint</vt:lpstr>
      <vt:lpstr>Presentación de PowerPoint</vt:lpstr>
      <vt:lpstr>Presentación de PowerPoint</vt:lpstr>
      <vt:lpstr>Métodos Aplicables a Series con Tendencia</vt:lpstr>
      <vt:lpstr>Presentación de PowerPoint</vt:lpstr>
      <vt:lpstr>Presentación de PowerPoint</vt:lpstr>
      <vt:lpstr>Presentación de PowerPoint</vt:lpstr>
      <vt:lpstr>Presentación de PowerPoint</vt:lpstr>
      <vt:lpstr>Modelo de Holt</vt:lpstr>
      <vt:lpstr>Presentación de PowerPoint</vt:lpstr>
      <vt:lpstr>Modelos Aplicables a Series con Tendencia y Estacionalidad Modelo de Holt-Winters</vt:lpstr>
      <vt:lpstr>Presentación de PowerPoint</vt:lpstr>
      <vt:lpstr>Presentación de PowerPoint</vt:lpstr>
      <vt:lpstr>Presentación de PowerPoint</vt:lpstr>
      <vt:lpstr>B I B L I O G R A F I A</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DEL MÉXICO FACULTAD DE ECONOMÍA</dc:title>
  <dc:creator>CARMEN</dc:creator>
  <cp:lastModifiedBy>390107</cp:lastModifiedBy>
  <cp:revision>140</cp:revision>
  <dcterms:created xsi:type="dcterms:W3CDTF">2009-10-14T01:20:20Z</dcterms:created>
  <dcterms:modified xsi:type="dcterms:W3CDTF">2016-10-07T18:21:15Z</dcterms:modified>
</cp:coreProperties>
</file>