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96" r:id="rId3"/>
    <p:sldMasterId id="2147483714" r:id="rId4"/>
    <p:sldMasterId id="2147483732" r:id="rId5"/>
    <p:sldMasterId id="2147483750" r:id="rId6"/>
  </p:sldMasterIdLst>
  <p:sldIdLst>
    <p:sldId id="297" r:id="rId7"/>
    <p:sldId id="299" r:id="rId8"/>
    <p:sldId id="301" r:id="rId9"/>
    <p:sldId id="302" r:id="rId10"/>
    <p:sldId id="303" r:id="rId11"/>
    <p:sldId id="304" r:id="rId12"/>
    <p:sldId id="256" r:id="rId13"/>
    <p:sldId id="257" r:id="rId14"/>
    <p:sldId id="258" r:id="rId15"/>
    <p:sldId id="259" r:id="rId16"/>
    <p:sldId id="305" r:id="rId17"/>
    <p:sldId id="260" r:id="rId18"/>
    <p:sldId id="261" r:id="rId19"/>
    <p:sldId id="306" r:id="rId20"/>
    <p:sldId id="262" r:id="rId21"/>
    <p:sldId id="263" r:id="rId22"/>
    <p:sldId id="264" r:id="rId23"/>
    <p:sldId id="265" r:id="rId24"/>
    <p:sldId id="266" r:id="rId25"/>
    <p:sldId id="267" r:id="rId26"/>
    <p:sldId id="268" r:id="rId27"/>
    <p:sldId id="269" r:id="rId28"/>
    <p:sldId id="270" r:id="rId29"/>
    <p:sldId id="271" r:id="rId30"/>
    <p:sldId id="272" r:id="rId31"/>
    <p:sldId id="273" r:id="rId32"/>
    <p:sldId id="277" r:id="rId33"/>
    <p:sldId id="278" r:id="rId34"/>
    <p:sldId id="279" r:id="rId35"/>
    <p:sldId id="280"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5" r:id="rId49"/>
    <p:sldId id="328" r:id="rId50"/>
    <p:sldId id="309" r:id="rId51"/>
    <p:sldId id="311" r:id="rId52"/>
    <p:sldId id="313" r:id="rId53"/>
    <p:sldId id="315" r:id="rId54"/>
    <p:sldId id="317" r:id="rId55"/>
    <p:sldId id="319" r:id="rId56"/>
    <p:sldId id="320" r:id="rId57"/>
    <p:sldId id="321" r:id="rId58"/>
    <p:sldId id="322" r:id="rId59"/>
    <p:sldId id="323" r:id="rId60"/>
    <p:sldId id="324" r:id="rId61"/>
    <p:sldId id="325" r:id="rId62"/>
    <p:sldId id="326" r:id="rId63"/>
    <p:sldId id="327" r:id="rId6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alaf-27\Downloads\OIM%20(1)%20(1)%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MX"/>
              <a:t>media</a:t>
            </a:r>
            <a:r>
              <a:rPr lang="es-MX" baseline="0"/>
              <a:t> desviación-estandar</a:t>
            </a:r>
            <a:endParaRPr lang="es-MX"/>
          </a:p>
        </c:rich>
      </c:tx>
      <c:layout/>
      <c:overlay val="0"/>
    </c:title>
    <c:autoTitleDeleted val="0"/>
    <c:plotArea>
      <c:layout/>
      <c:scatterChart>
        <c:scatterStyle val="lineMarker"/>
        <c:varyColors val="0"/>
        <c:ser>
          <c:idx val="0"/>
          <c:order val="0"/>
          <c:tx>
            <c:strRef>
              <c:f>'[OIM (1) (1) (2).xlsx]Hoja1'!$N$2</c:f>
              <c:strCache>
                <c:ptCount val="1"/>
                <c:pt idx="0">
                  <c:v>DESVIACION </c:v>
                </c:pt>
              </c:strCache>
            </c:strRef>
          </c:tx>
          <c:spPr>
            <a:ln w="28575">
              <a:noFill/>
            </a:ln>
          </c:spPr>
          <c:trendline>
            <c:trendlineType val="linear"/>
            <c:dispRSqr val="0"/>
            <c:dispEq val="0"/>
          </c:trendline>
          <c:xVal>
            <c:numRef>
              <c:f>'[OIM (1) (1) (2).xlsx]Hoja1'!$M$3:$M$11</c:f>
              <c:numCache>
                <c:formatCode>General</c:formatCode>
                <c:ptCount val="9"/>
                <c:pt idx="0">
                  <c:v>3288898</c:v>
                </c:pt>
                <c:pt idx="1">
                  <c:v>3248855</c:v>
                </c:pt>
                <c:pt idx="2">
                  <c:v>2993702</c:v>
                </c:pt>
                <c:pt idx="3">
                  <c:v>3070187</c:v>
                </c:pt>
                <c:pt idx="4">
                  <c:v>3161298</c:v>
                </c:pt>
                <c:pt idx="5">
                  <c:v>3231023</c:v>
                </c:pt>
                <c:pt idx="6">
                  <c:v>3295753</c:v>
                </c:pt>
                <c:pt idx="7">
                  <c:v>3378932</c:v>
                </c:pt>
                <c:pt idx="8">
                  <c:v>3483312</c:v>
                </c:pt>
              </c:numCache>
            </c:numRef>
          </c:xVal>
          <c:yVal>
            <c:numRef>
              <c:f>'[OIM (1) (1) (2).xlsx]Hoja1'!$N$3:$N$11</c:f>
              <c:numCache>
                <c:formatCode>General</c:formatCode>
                <c:ptCount val="9"/>
                <c:pt idx="0">
                  <c:v>11325.196099999999</c:v>
                </c:pt>
                <c:pt idx="1">
                  <c:v>68505.118860000002</c:v>
                </c:pt>
                <c:pt idx="2">
                  <c:v>50484.827279999998</c:v>
                </c:pt>
                <c:pt idx="3">
                  <c:v>61060.815130000003</c:v>
                </c:pt>
                <c:pt idx="4">
                  <c:v>24818.957969999999</c:v>
                </c:pt>
                <c:pt idx="5">
                  <c:v>30660.744630000001</c:v>
                </c:pt>
                <c:pt idx="6">
                  <c:v>24370.02708</c:v>
                </c:pt>
                <c:pt idx="7">
                  <c:v>41914.956400000003</c:v>
                </c:pt>
                <c:pt idx="8">
                  <c:v>34004.028420000002</c:v>
                </c:pt>
              </c:numCache>
            </c:numRef>
          </c:yVal>
          <c:smooth val="0"/>
        </c:ser>
        <c:dLbls>
          <c:showLegendKey val="0"/>
          <c:showVal val="0"/>
          <c:showCatName val="0"/>
          <c:showSerName val="0"/>
          <c:showPercent val="0"/>
          <c:showBubbleSize val="0"/>
        </c:dLbls>
        <c:axId val="-50579344"/>
        <c:axId val="-50578256"/>
      </c:scatterChart>
      <c:valAx>
        <c:axId val="-50579344"/>
        <c:scaling>
          <c:orientation val="minMax"/>
        </c:scaling>
        <c:delete val="0"/>
        <c:axPos val="b"/>
        <c:numFmt formatCode="General" sourceLinked="1"/>
        <c:majorTickMark val="out"/>
        <c:minorTickMark val="none"/>
        <c:tickLblPos val="nextTo"/>
        <c:crossAx val="-50578256"/>
        <c:crosses val="autoZero"/>
        <c:crossBetween val="midCat"/>
      </c:valAx>
      <c:valAx>
        <c:axId val="-50578256"/>
        <c:scaling>
          <c:orientation val="minMax"/>
        </c:scaling>
        <c:delete val="0"/>
        <c:axPos val="l"/>
        <c:majorGridlines/>
        <c:numFmt formatCode="General" sourceLinked="1"/>
        <c:majorTickMark val="out"/>
        <c:minorTickMark val="none"/>
        <c:tickLblPos val="nextTo"/>
        <c:crossAx val="-50579344"/>
        <c:crosses val="autoZero"/>
        <c:crossBetween val="midCat"/>
      </c:valAx>
    </c:plotArea>
    <c:legend>
      <c:legendPos val="r"/>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C5E13B-1E01-49D2-8E93-100EBB0E3F49}"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s-MX"/>
        </a:p>
      </dgm:t>
    </dgm:pt>
    <dgm:pt modelId="{792810FD-F6F5-438B-9D0A-5E7B2E26216D}">
      <dgm:prSet phldrT="[Texto]" custT="1"/>
      <dgm:spPr/>
      <dgm:t>
        <a:bodyPr/>
        <a:lstStyle/>
        <a:p>
          <a:r>
            <a:rPr lang="es-ES_tradnl" sz="900" dirty="0" smtClean="0"/>
            <a:t>Análisis de Intervención (AI)</a:t>
          </a:r>
          <a:endParaRPr lang="es-MX" sz="900" dirty="0"/>
        </a:p>
      </dgm:t>
    </dgm:pt>
    <dgm:pt modelId="{CC0FC3FB-468F-40F3-8AB2-4E64D70DDE62}" type="parTrans" cxnId="{0602D46A-281D-4EFF-90C3-B0B195597D66}">
      <dgm:prSet/>
      <dgm:spPr/>
      <dgm:t>
        <a:bodyPr/>
        <a:lstStyle/>
        <a:p>
          <a:endParaRPr lang="es-MX"/>
        </a:p>
      </dgm:t>
    </dgm:pt>
    <dgm:pt modelId="{369E8F17-F8BC-41FE-8137-41D7B3C093D4}" type="sibTrans" cxnId="{0602D46A-281D-4EFF-90C3-B0B195597D66}">
      <dgm:prSet/>
      <dgm:spPr/>
      <dgm:t>
        <a:bodyPr/>
        <a:lstStyle/>
        <a:p>
          <a:endParaRPr lang="es-MX"/>
        </a:p>
      </dgm:t>
    </dgm:pt>
    <dgm:pt modelId="{8EFA424C-25FA-4C45-8FD6-2C4A2FFB2163}">
      <dgm:prSet phldrT="[Texto]" custT="1"/>
      <dgm:spPr/>
      <dgm:t>
        <a:bodyPr/>
        <a:lstStyle/>
        <a:p>
          <a:r>
            <a:rPr lang="es-ES_tradnl" sz="900" dirty="0" smtClean="0"/>
            <a:t>Modelo de Transferencia con un solo Output (MTO)</a:t>
          </a:r>
          <a:endParaRPr lang="es-MX" sz="900" dirty="0"/>
        </a:p>
      </dgm:t>
    </dgm:pt>
    <dgm:pt modelId="{CDA9C6ED-35DF-4113-850D-187A4E373D19}" type="parTrans" cxnId="{164781C5-DB84-417D-A641-73467F4C81A8}">
      <dgm:prSet/>
      <dgm:spPr/>
      <dgm:t>
        <a:bodyPr/>
        <a:lstStyle/>
        <a:p>
          <a:endParaRPr lang="es-MX"/>
        </a:p>
      </dgm:t>
    </dgm:pt>
    <dgm:pt modelId="{CCEE52BF-6744-417F-AB8D-845ECA922277}" type="sibTrans" cxnId="{164781C5-DB84-417D-A641-73467F4C81A8}">
      <dgm:prSet/>
      <dgm:spPr/>
      <dgm:t>
        <a:bodyPr/>
        <a:lstStyle/>
        <a:p>
          <a:endParaRPr lang="es-MX"/>
        </a:p>
      </dgm:t>
    </dgm:pt>
    <dgm:pt modelId="{2048D83F-DA55-4063-8A07-647583002BB0}">
      <dgm:prSet custT="1"/>
      <dgm:spPr/>
      <dgm:t>
        <a:bodyPr/>
        <a:lstStyle/>
        <a:p>
          <a:r>
            <a:rPr lang="es-ES_tradnl" sz="900" dirty="0" smtClean="0"/>
            <a:t>Modelo Estocástico </a:t>
          </a:r>
          <a:r>
            <a:rPr lang="es-ES_tradnl" sz="900" dirty="0" err="1" smtClean="0"/>
            <a:t>Univariante</a:t>
          </a:r>
          <a:r>
            <a:rPr lang="es-ES_tradnl" sz="900" dirty="0" smtClean="0"/>
            <a:t>         ( MEU)</a:t>
          </a:r>
          <a:endParaRPr lang="es-MX" sz="900" dirty="0"/>
        </a:p>
      </dgm:t>
    </dgm:pt>
    <dgm:pt modelId="{031B1A8D-1316-47A0-A647-CA2D9A59FB7D}" type="parTrans" cxnId="{3954B126-32E2-4412-8BAE-8AF7E4432220}">
      <dgm:prSet/>
      <dgm:spPr/>
      <dgm:t>
        <a:bodyPr/>
        <a:lstStyle/>
        <a:p>
          <a:endParaRPr lang="es-MX"/>
        </a:p>
      </dgm:t>
    </dgm:pt>
    <dgm:pt modelId="{ABC5F803-C98E-4479-BF97-FDDC131C4FEB}" type="sibTrans" cxnId="{3954B126-32E2-4412-8BAE-8AF7E4432220}">
      <dgm:prSet/>
      <dgm:spPr/>
      <dgm:t>
        <a:bodyPr/>
        <a:lstStyle/>
        <a:p>
          <a:endParaRPr lang="es-MX"/>
        </a:p>
      </dgm:t>
    </dgm:pt>
    <dgm:pt modelId="{76C4C264-BCFC-41C4-BB4E-DEC4A6AB36D6}">
      <dgm:prSet custT="1"/>
      <dgm:spPr/>
      <dgm:t>
        <a:bodyPr/>
        <a:lstStyle/>
        <a:p>
          <a:r>
            <a:rPr lang="es-ES_tradnl" sz="900" dirty="0" smtClean="0"/>
            <a:t>Modelo Estocástico </a:t>
          </a:r>
          <a:r>
            <a:rPr lang="es-ES_tradnl" sz="900" dirty="0" err="1" smtClean="0"/>
            <a:t>Multivariante</a:t>
          </a:r>
          <a:r>
            <a:rPr lang="es-ES_tradnl" sz="900" dirty="0" smtClean="0"/>
            <a:t> (MEM)</a:t>
          </a:r>
          <a:endParaRPr lang="es-MX" sz="900" dirty="0"/>
        </a:p>
      </dgm:t>
    </dgm:pt>
    <dgm:pt modelId="{4A2F6D62-0124-4FDB-9113-CA09A8B75665}" type="parTrans" cxnId="{682B85FD-3903-42C3-8CA0-9BF651E62568}">
      <dgm:prSet/>
      <dgm:spPr/>
      <dgm:t>
        <a:bodyPr/>
        <a:lstStyle/>
        <a:p>
          <a:endParaRPr lang="es-MX"/>
        </a:p>
      </dgm:t>
    </dgm:pt>
    <dgm:pt modelId="{449E5827-6626-45B4-A5EE-5814D2D460B7}" type="sibTrans" cxnId="{682B85FD-3903-42C3-8CA0-9BF651E62568}">
      <dgm:prSet/>
      <dgm:spPr/>
      <dgm:t>
        <a:bodyPr/>
        <a:lstStyle/>
        <a:p>
          <a:endParaRPr lang="es-MX"/>
        </a:p>
      </dgm:t>
    </dgm:pt>
    <dgm:pt modelId="{728E3D82-38A7-49C8-B51E-C622D915054D}">
      <dgm:prSet custT="1"/>
      <dgm:spPr/>
      <dgm:t>
        <a:bodyPr/>
        <a:lstStyle/>
        <a:p>
          <a:r>
            <a:rPr lang="es-ES_tradnl" sz="900" dirty="0" smtClean="0"/>
            <a:t>Modelo de Transferencia con Outputs Múltiples (MTOM)</a:t>
          </a:r>
          <a:endParaRPr lang="es-MX" sz="900" dirty="0"/>
        </a:p>
      </dgm:t>
    </dgm:pt>
    <dgm:pt modelId="{2AD3D9D3-6116-4932-A18E-C3C60A989230}" type="parTrans" cxnId="{B1207C95-EAF9-4A68-A946-BDFEB0524D8D}">
      <dgm:prSet/>
      <dgm:spPr/>
      <dgm:t>
        <a:bodyPr/>
        <a:lstStyle/>
        <a:p>
          <a:endParaRPr lang="es-MX"/>
        </a:p>
      </dgm:t>
    </dgm:pt>
    <dgm:pt modelId="{D69118BA-0FB8-40A2-AC18-D4800FFB93D1}" type="sibTrans" cxnId="{B1207C95-EAF9-4A68-A946-BDFEB0524D8D}">
      <dgm:prSet/>
      <dgm:spPr/>
      <dgm:t>
        <a:bodyPr/>
        <a:lstStyle/>
        <a:p>
          <a:endParaRPr lang="es-MX"/>
        </a:p>
      </dgm:t>
    </dgm:pt>
    <dgm:pt modelId="{56A06EBC-522D-4260-A639-A7EFEE9613B4}" type="pres">
      <dgm:prSet presAssocID="{F9C5E13B-1E01-49D2-8E93-100EBB0E3F49}" presName="Name0" presStyleCnt="0">
        <dgm:presLayoutVars>
          <dgm:chMax val="7"/>
          <dgm:resizeHandles val="exact"/>
        </dgm:presLayoutVars>
      </dgm:prSet>
      <dgm:spPr/>
      <dgm:t>
        <a:bodyPr/>
        <a:lstStyle/>
        <a:p>
          <a:endParaRPr lang="es-MX"/>
        </a:p>
      </dgm:t>
    </dgm:pt>
    <dgm:pt modelId="{11C25F1E-4E17-47B2-A2F2-AF8CE5B7C3D2}" type="pres">
      <dgm:prSet presAssocID="{F9C5E13B-1E01-49D2-8E93-100EBB0E3F49}" presName="comp1" presStyleCnt="0"/>
      <dgm:spPr/>
    </dgm:pt>
    <dgm:pt modelId="{804A1902-04AB-4D75-B4D3-ACA2DEF284EA}" type="pres">
      <dgm:prSet presAssocID="{F9C5E13B-1E01-49D2-8E93-100EBB0E3F49}" presName="circle1" presStyleLbl="node1" presStyleIdx="0" presStyleCnt="5" custScaleX="197821"/>
      <dgm:spPr/>
      <dgm:t>
        <a:bodyPr/>
        <a:lstStyle/>
        <a:p>
          <a:endParaRPr lang="es-MX"/>
        </a:p>
      </dgm:t>
    </dgm:pt>
    <dgm:pt modelId="{C7D299F1-08DD-40B9-BCA3-549EA230AB15}" type="pres">
      <dgm:prSet presAssocID="{F9C5E13B-1E01-49D2-8E93-100EBB0E3F49}" presName="c1text" presStyleLbl="node1" presStyleIdx="0" presStyleCnt="5">
        <dgm:presLayoutVars>
          <dgm:bulletEnabled val="1"/>
        </dgm:presLayoutVars>
      </dgm:prSet>
      <dgm:spPr/>
      <dgm:t>
        <a:bodyPr/>
        <a:lstStyle/>
        <a:p>
          <a:endParaRPr lang="es-MX"/>
        </a:p>
      </dgm:t>
    </dgm:pt>
    <dgm:pt modelId="{141DD41A-9E72-4192-B3DA-5B952B6A212A}" type="pres">
      <dgm:prSet presAssocID="{F9C5E13B-1E01-49D2-8E93-100EBB0E3F49}" presName="comp2" presStyleCnt="0"/>
      <dgm:spPr/>
    </dgm:pt>
    <dgm:pt modelId="{5B68FEEB-24FD-4EDF-A6CB-3AA9862F66B9}" type="pres">
      <dgm:prSet presAssocID="{F9C5E13B-1E01-49D2-8E93-100EBB0E3F49}" presName="circle2" presStyleLbl="node1" presStyleIdx="1" presStyleCnt="5" custScaleX="186595"/>
      <dgm:spPr/>
      <dgm:t>
        <a:bodyPr/>
        <a:lstStyle/>
        <a:p>
          <a:endParaRPr lang="es-MX"/>
        </a:p>
      </dgm:t>
    </dgm:pt>
    <dgm:pt modelId="{3CFEBFD4-D240-43B0-A1C0-477D50DF7655}" type="pres">
      <dgm:prSet presAssocID="{F9C5E13B-1E01-49D2-8E93-100EBB0E3F49}" presName="c2text" presStyleLbl="node1" presStyleIdx="1" presStyleCnt="5">
        <dgm:presLayoutVars>
          <dgm:bulletEnabled val="1"/>
        </dgm:presLayoutVars>
      </dgm:prSet>
      <dgm:spPr/>
      <dgm:t>
        <a:bodyPr/>
        <a:lstStyle/>
        <a:p>
          <a:endParaRPr lang="es-MX"/>
        </a:p>
      </dgm:t>
    </dgm:pt>
    <dgm:pt modelId="{F4E9D5E7-4FA1-4491-B105-C843D9F4A3C3}" type="pres">
      <dgm:prSet presAssocID="{F9C5E13B-1E01-49D2-8E93-100EBB0E3F49}" presName="comp3" presStyleCnt="0"/>
      <dgm:spPr/>
    </dgm:pt>
    <dgm:pt modelId="{33F2B260-9AEF-4E5B-B111-5BD902F22CD1}" type="pres">
      <dgm:prSet presAssocID="{F9C5E13B-1E01-49D2-8E93-100EBB0E3F49}" presName="circle3" presStyleLbl="node1" presStyleIdx="2" presStyleCnt="5" custScaleX="169623"/>
      <dgm:spPr/>
      <dgm:t>
        <a:bodyPr/>
        <a:lstStyle/>
        <a:p>
          <a:endParaRPr lang="es-MX"/>
        </a:p>
      </dgm:t>
    </dgm:pt>
    <dgm:pt modelId="{8A881718-5A99-411B-8F17-56894A681C2A}" type="pres">
      <dgm:prSet presAssocID="{F9C5E13B-1E01-49D2-8E93-100EBB0E3F49}" presName="c3text" presStyleLbl="node1" presStyleIdx="2" presStyleCnt="5">
        <dgm:presLayoutVars>
          <dgm:bulletEnabled val="1"/>
        </dgm:presLayoutVars>
      </dgm:prSet>
      <dgm:spPr/>
      <dgm:t>
        <a:bodyPr/>
        <a:lstStyle/>
        <a:p>
          <a:endParaRPr lang="es-MX"/>
        </a:p>
      </dgm:t>
    </dgm:pt>
    <dgm:pt modelId="{DCFA948D-7534-4FAD-A5CA-D39057C3BAED}" type="pres">
      <dgm:prSet presAssocID="{F9C5E13B-1E01-49D2-8E93-100EBB0E3F49}" presName="comp4" presStyleCnt="0"/>
      <dgm:spPr/>
    </dgm:pt>
    <dgm:pt modelId="{4AA6B5F1-46CC-4FF9-B4AA-0CCF4B6183EA}" type="pres">
      <dgm:prSet presAssocID="{F9C5E13B-1E01-49D2-8E93-100EBB0E3F49}" presName="circle4" presStyleLbl="node1" presStyleIdx="3" presStyleCnt="5" custAng="0" custScaleX="156467"/>
      <dgm:spPr/>
      <dgm:t>
        <a:bodyPr/>
        <a:lstStyle/>
        <a:p>
          <a:endParaRPr lang="es-MX"/>
        </a:p>
      </dgm:t>
    </dgm:pt>
    <dgm:pt modelId="{43C5B9AC-5DDD-4A1A-9259-1498B09F8BAE}" type="pres">
      <dgm:prSet presAssocID="{F9C5E13B-1E01-49D2-8E93-100EBB0E3F49}" presName="c4text" presStyleLbl="node1" presStyleIdx="3" presStyleCnt="5">
        <dgm:presLayoutVars>
          <dgm:bulletEnabled val="1"/>
        </dgm:presLayoutVars>
      </dgm:prSet>
      <dgm:spPr/>
      <dgm:t>
        <a:bodyPr/>
        <a:lstStyle/>
        <a:p>
          <a:endParaRPr lang="es-MX"/>
        </a:p>
      </dgm:t>
    </dgm:pt>
    <dgm:pt modelId="{963EC707-6694-478C-AD7E-5643892F263A}" type="pres">
      <dgm:prSet presAssocID="{F9C5E13B-1E01-49D2-8E93-100EBB0E3F49}" presName="comp5" presStyleCnt="0"/>
      <dgm:spPr/>
    </dgm:pt>
    <dgm:pt modelId="{33918A0C-E7A0-4269-AEAC-91A115D69A6D}" type="pres">
      <dgm:prSet presAssocID="{F9C5E13B-1E01-49D2-8E93-100EBB0E3F49}" presName="circle5" presStyleLbl="node1" presStyleIdx="4" presStyleCnt="5" custScaleX="166122"/>
      <dgm:spPr/>
      <dgm:t>
        <a:bodyPr/>
        <a:lstStyle/>
        <a:p>
          <a:endParaRPr lang="es-MX"/>
        </a:p>
      </dgm:t>
    </dgm:pt>
    <dgm:pt modelId="{ADABE310-07B2-4BE7-A165-2F9D02DEE032}" type="pres">
      <dgm:prSet presAssocID="{F9C5E13B-1E01-49D2-8E93-100EBB0E3F49}" presName="c5text" presStyleLbl="node1" presStyleIdx="4" presStyleCnt="5">
        <dgm:presLayoutVars>
          <dgm:bulletEnabled val="1"/>
        </dgm:presLayoutVars>
      </dgm:prSet>
      <dgm:spPr/>
      <dgm:t>
        <a:bodyPr/>
        <a:lstStyle/>
        <a:p>
          <a:endParaRPr lang="es-MX"/>
        </a:p>
      </dgm:t>
    </dgm:pt>
  </dgm:ptLst>
  <dgm:cxnLst>
    <dgm:cxn modelId="{644DE733-817B-497A-8B47-DA791CFF4F2A}" type="presOf" srcId="{792810FD-F6F5-438B-9D0A-5E7B2E26216D}" destId="{804A1902-04AB-4D75-B4D3-ACA2DEF284EA}" srcOrd="0" destOrd="0" presId="urn:microsoft.com/office/officeart/2005/8/layout/venn2"/>
    <dgm:cxn modelId="{DC60ECAB-8D94-4753-BDEF-FC64ABDF8684}" type="presOf" srcId="{8EFA424C-25FA-4C45-8FD6-2C4A2FFB2163}" destId="{4AA6B5F1-46CC-4FF9-B4AA-0CCF4B6183EA}" srcOrd="0" destOrd="0" presId="urn:microsoft.com/office/officeart/2005/8/layout/venn2"/>
    <dgm:cxn modelId="{581DB2AB-7DFD-4C3E-9244-A4C38763E850}" type="presOf" srcId="{2048D83F-DA55-4063-8A07-647583002BB0}" destId="{ADABE310-07B2-4BE7-A165-2F9D02DEE032}" srcOrd="1" destOrd="0" presId="urn:microsoft.com/office/officeart/2005/8/layout/venn2"/>
    <dgm:cxn modelId="{3B81753F-5932-4362-84E1-271FAAEFF349}" type="presOf" srcId="{792810FD-F6F5-438B-9D0A-5E7B2E26216D}" destId="{C7D299F1-08DD-40B9-BCA3-549EA230AB15}" srcOrd="1" destOrd="0" presId="urn:microsoft.com/office/officeart/2005/8/layout/venn2"/>
    <dgm:cxn modelId="{164781C5-DB84-417D-A641-73467F4C81A8}" srcId="{F9C5E13B-1E01-49D2-8E93-100EBB0E3F49}" destId="{8EFA424C-25FA-4C45-8FD6-2C4A2FFB2163}" srcOrd="3" destOrd="0" parTransId="{CDA9C6ED-35DF-4113-850D-187A4E373D19}" sibTransId="{CCEE52BF-6744-417F-AB8D-845ECA922277}"/>
    <dgm:cxn modelId="{682B85FD-3903-42C3-8CA0-9BF651E62568}" srcId="{F9C5E13B-1E01-49D2-8E93-100EBB0E3F49}" destId="{76C4C264-BCFC-41C4-BB4E-DEC4A6AB36D6}" srcOrd="2" destOrd="0" parTransId="{4A2F6D62-0124-4FDB-9113-CA09A8B75665}" sibTransId="{449E5827-6626-45B4-A5EE-5814D2D460B7}"/>
    <dgm:cxn modelId="{58EAEF0E-1FA3-4477-B972-F7F9871BD740}" type="presOf" srcId="{728E3D82-38A7-49C8-B51E-C622D915054D}" destId="{5B68FEEB-24FD-4EDF-A6CB-3AA9862F66B9}" srcOrd="0" destOrd="0" presId="urn:microsoft.com/office/officeart/2005/8/layout/venn2"/>
    <dgm:cxn modelId="{92616ED4-59EB-4E0C-AE73-8428A08D4B84}" type="presOf" srcId="{728E3D82-38A7-49C8-B51E-C622D915054D}" destId="{3CFEBFD4-D240-43B0-A1C0-477D50DF7655}" srcOrd="1" destOrd="0" presId="urn:microsoft.com/office/officeart/2005/8/layout/venn2"/>
    <dgm:cxn modelId="{0602D46A-281D-4EFF-90C3-B0B195597D66}" srcId="{F9C5E13B-1E01-49D2-8E93-100EBB0E3F49}" destId="{792810FD-F6F5-438B-9D0A-5E7B2E26216D}" srcOrd="0" destOrd="0" parTransId="{CC0FC3FB-468F-40F3-8AB2-4E64D70DDE62}" sibTransId="{369E8F17-F8BC-41FE-8137-41D7B3C093D4}"/>
    <dgm:cxn modelId="{9861697A-FF6F-4BDD-B961-C1CBFE95973F}" type="presOf" srcId="{2048D83F-DA55-4063-8A07-647583002BB0}" destId="{33918A0C-E7A0-4269-AEAC-91A115D69A6D}" srcOrd="0" destOrd="0" presId="urn:microsoft.com/office/officeart/2005/8/layout/venn2"/>
    <dgm:cxn modelId="{B1207C95-EAF9-4A68-A946-BDFEB0524D8D}" srcId="{F9C5E13B-1E01-49D2-8E93-100EBB0E3F49}" destId="{728E3D82-38A7-49C8-B51E-C622D915054D}" srcOrd="1" destOrd="0" parTransId="{2AD3D9D3-6116-4932-A18E-C3C60A989230}" sibTransId="{D69118BA-0FB8-40A2-AC18-D4800FFB93D1}"/>
    <dgm:cxn modelId="{E729AC52-0253-4B98-B695-84F737C33F90}" type="presOf" srcId="{76C4C264-BCFC-41C4-BB4E-DEC4A6AB36D6}" destId="{8A881718-5A99-411B-8F17-56894A681C2A}" srcOrd="1" destOrd="0" presId="urn:microsoft.com/office/officeart/2005/8/layout/venn2"/>
    <dgm:cxn modelId="{15E2EC46-D5B2-4584-BCC9-CFE62BF301E9}" type="presOf" srcId="{76C4C264-BCFC-41C4-BB4E-DEC4A6AB36D6}" destId="{33F2B260-9AEF-4E5B-B111-5BD902F22CD1}" srcOrd="0" destOrd="0" presId="urn:microsoft.com/office/officeart/2005/8/layout/venn2"/>
    <dgm:cxn modelId="{3689609B-625D-4651-A1A8-A2CF63BCAA77}" type="presOf" srcId="{8EFA424C-25FA-4C45-8FD6-2C4A2FFB2163}" destId="{43C5B9AC-5DDD-4A1A-9259-1498B09F8BAE}" srcOrd="1" destOrd="0" presId="urn:microsoft.com/office/officeart/2005/8/layout/venn2"/>
    <dgm:cxn modelId="{3954B126-32E2-4412-8BAE-8AF7E4432220}" srcId="{F9C5E13B-1E01-49D2-8E93-100EBB0E3F49}" destId="{2048D83F-DA55-4063-8A07-647583002BB0}" srcOrd="4" destOrd="0" parTransId="{031B1A8D-1316-47A0-A647-CA2D9A59FB7D}" sibTransId="{ABC5F803-C98E-4479-BF97-FDDC131C4FEB}"/>
    <dgm:cxn modelId="{38DA962B-C76B-458F-AB2A-C73DC861D6C2}" type="presOf" srcId="{F9C5E13B-1E01-49D2-8E93-100EBB0E3F49}" destId="{56A06EBC-522D-4260-A639-A7EFEE9613B4}" srcOrd="0" destOrd="0" presId="urn:microsoft.com/office/officeart/2005/8/layout/venn2"/>
    <dgm:cxn modelId="{7C6B6740-7144-466F-9439-2387DA373E6F}" type="presParOf" srcId="{56A06EBC-522D-4260-A639-A7EFEE9613B4}" destId="{11C25F1E-4E17-47B2-A2F2-AF8CE5B7C3D2}" srcOrd="0" destOrd="0" presId="urn:microsoft.com/office/officeart/2005/8/layout/venn2"/>
    <dgm:cxn modelId="{D8E1E106-088D-48D2-9D79-D8C4CF37F7E2}" type="presParOf" srcId="{11C25F1E-4E17-47B2-A2F2-AF8CE5B7C3D2}" destId="{804A1902-04AB-4D75-B4D3-ACA2DEF284EA}" srcOrd="0" destOrd="0" presId="urn:microsoft.com/office/officeart/2005/8/layout/venn2"/>
    <dgm:cxn modelId="{2804DE6E-CAF2-48A5-876D-5E7D70D6F26E}" type="presParOf" srcId="{11C25F1E-4E17-47B2-A2F2-AF8CE5B7C3D2}" destId="{C7D299F1-08DD-40B9-BCA3-549EA230AB15}" srcOrd="1" destOrd="0" presId="urn:microsoft.com/office/officeart/2005/8/layout/venn2"/>
    <dgm:cxn modelId="{8B5D704A-10FA-49ED-9F10-95924EEDC018}" type="presParOf" srcId="{56A06EBC-522D-4260-A639-A7EFEE9613B4}" destId="{141DD41A-9E72-4192-B3DA-5B952B6A212A}" srcOrd="1" destOrd="0" presId="urn:microsoft.com/office/officeart/2005/8/layout/venn2"/>
    <dgm:cxn modelId="{B897C600-DA73-4D8B-BF43-07B1EB2C728F}" type="presParOf" srcId="{141DD41A-9E72-4192-B3DA-5B952B6A212A}" destId="{5B68FEEB-24FD-4EDF-A6CB-3AA9862F66B9}" srcOrd="0" destOrd="0" presId="urn:microsoft.com/office/officeart/2005/8/layout/venn2"/>
    <dgm:cxn modelId="{59C7AC03-E7DF-4628-8FBA-0523A2ADFBF0}" type="presParOf" srcId="{141DD41A-9E72-4192-B3DA-5B952B6A212A}" destId="{3CFEBFD4-D240-43B0-A1C0-477D50DF7655}" srcOrd="1" destOrd="0" presId="urn:microsoft.com/office/officeart/2005/8/layout/venn2"/>
    <dgm:cxn modelId="{615B3D1D-C4FE-4A31-AB20-C9DE414D54B7}" type="presParOf" srcId="{56A06EBC-522D-4260-A639-A7EFEE9613B4}" destId="{F4E9D5E7-4FA1-4491-B105-C843D9F4A3C3}" srcOrd="2" destOrd="0" presId="urn:microsoft.com/office/officeart/2005/8/layout/venn2"/>
    <dgm:cxn modelId="{1F762178-923F-4D5C-BE2B-DFDBE0B2ED6A}" type="presParOf" srcId="{F4E9D5E7-4FA1-4491-B105-C843D9F4A3C3}" destId="{33F2B260-9AEF-4E5B-B111-5BD902F22CD1}" srcOrd="0" destOrd="0" presId="urn:microsoft.com/office/officeart/2005/8/layout/venn2"/>
    <dgm:cxn modelId="{28816E9F-139A-4F72-B473-DCA7A7649B26}" type="presParOf" srcId="{F4E9D5E7-4FA1-4491-B105-C843D9F4A3C3}" destId="{8A881718-5A99-411B-8F17-56894A681C2A}" srcOrd="1" destOrd="0" presId="urn:microsoft.com/office/officeart/2005/8/layout/venn2"/>
    <dgm:cxn modelId="{B0BE6E02-E2E1-44CE-98D9-2C53E7BDEE3A}" type="presParOf" srcId="{56A06EBC-522D-4260-A639-A7EFEE9613B4}" destId="{DCFA948D-7534-4FAD-A5CA-D39057C3BAED}" srcOrd="3" destOrd="0" presId="urn:microsoft.com/office/officeart/2005/8/layout/venn2"/>
    <dgm:cxn modelId="{C7D926D6-0F93-4EA4-A0B5-341787661C62}" type="presParOf" srcId="{DCFA948D-7534-4FAD-A5CA-D39057C3BAED}" destId="{4AA6B5F1-46CC-4FF9-B4AA-0CCF4B6183EA}" srcOrd="0" destOrd="0" presId="urn:microsoft.com/office/officeart/2005/8/layout/venn2"/>
    <dgm:cxn modelId="{6D29F421-D5B2-4F79-A191-70AEDA769A67}" type="presParOf" srcId="{DCFA948D-7534-4FAD-A5CA-D39057C3BAED}" destId="{43C5B9AC-5DDD-4A1A-9259-1498B09F8BAE}" srcOrd="1" destOrd="0" presId="urn:microsoft.com/office/officeart/2005/8/layout/venn2"/>
    <dgm:cxn modelId="{3D409156-9DB7-495F-A2C6-050CFBB7A2EF}" type="presParOf" srcId="{56A06EBC-522D-4260-A639-A7EFEE9613B4}" destId="{963EC707-6694-478C-AD7E-5643892F263A}" srcOrd="4" destOrd="0" presId="urn:microsoft.com/office/officeart/2005/8/layout/venn2"/>
    <dgm:cxn modelId="{8D8557AF-030E-4111-A1C8-88AB5FE69104}" type="presParOf" srcId="{963EC707-6694-478C-AD7E-5643892F263A}" destId="{33918A0C-E7A0-4269-AEAC-91A115D69A6D}" srcOrd="0" destOrd="0" presId="urn:microsoft.com/office/officeart/2005/8/layout/venn2"/>
    <dgm:cxn modelId="{E476EDFF-35CE-4AC5-852A-E5A78D16A0FC}" type="presParOf" srcId="{963EC707-6694-478C-AD7E-5643892F263A}" destId="{ADABE310-07B2-4BE7-A165-2F9D02DEE032}"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97158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7544148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93908618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89864623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78211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675040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0"/>
            <a:ext cx="800139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904" y="3771174"/>
            <a:ext cx="7281545"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
        <p:nvSpPr>
          <p:cNvPr id="15" name="TextBox 14"/>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Tree>
    <p:extLst>
      <p:ext uri="{BB962C8B-B14F-4D97-AF65-F5344CB8AC3E}">
        <p14:creationId xmlns:p14="http://schemas.microsoft.com/office/powerpoint/2010/main" val="3576231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92784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778161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013922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13475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319006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328586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612102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928695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746599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859741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552027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2826428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0131455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844657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00514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0557442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5719902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0"/>
            <a:ext cx="800139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904" y="3771174"/>
            <a:ext cx="7281545"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
        <p:nvSpPr>
          <p:cNvPr id="15" name="TextBox 14"/>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Tree>
    <p:extLst>
      <p:ext uri="{BB962C8B-B14F-4D97-AF65-F5344CB8AC3E}">
        <p14:creationId xmlns:p14="http://schemas.microsoft.com/office/powerpoint/2010/main" val="165883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929755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530472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4948192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346670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8663444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8649290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206067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697290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2276471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516984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60459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245318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6265036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8904766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3107735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0462400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106909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4846864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0"/>
            <a:ext cx="800139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904" y="3771174"/>
            <a:ext cx="7281545"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
        <p:nvSpPr>
          <p:cNvPr id="15" name="TextBox 14"/>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Tree>
    <p:extLst>
      <p:ext uri="{BB962C8B-B14F-4D97-AF65-F5344CB8AC3E}">
        <p14:creationId xmlns:p14="http://schemas.microsoft.com/office/powerpoint/2010/main" val="31465373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6384303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817779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09112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8534321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0452788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028046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4981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2687185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374509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078628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561625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71102285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257558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763624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882929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093613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2246549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51544305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0"/>
            <a:ext cx="800139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904" y="3771174"/>
            <a:ext cx="7281545"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
        <p:nvSpPr>
          <p:cNvPr id="15" name="TextBox 14"/>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Tree>
    <p:extLst>
      <p:ext uri="{BB962C8B-B14F-4D97-AF65-F5344CB8AC3E}">
        <p14:creationId xmlns:p14="http://schemas.microsoft.com/office/powerpoint/2010/main" val="13633184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2079742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63212641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737713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2622835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10846026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508853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49427618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6869509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1044992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0352115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97200107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7759066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82504032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0437361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181355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2433626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91126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8846259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0"/>
            <a:ext cx="800139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904" y="3771174"/>
            <a:ext cx="7281545"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
        <p:nvSpPr>
          <p:cNvPr id="15" name="TextBox 14"/>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Tree>
    <p:extLst>
      <p:ext uri="{BB962C8B-B14F-4D97-AF65-F5344CB8AC3E}">
        <p14:creationId xmlns:p14="http://schemas.microsoft.com/office/powerpoint/2010/main" val="19968467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439553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7201538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26000941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21082607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60634657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74425571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33782072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6475981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030371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62603410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47236074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60209436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97292016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95260028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56579580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01943367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622178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0"/>
            <a:ext cx="800139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904" y="3771174"/>
            <a:ext cx="7281545"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
        <p:nvSpPr>
          <p:cNvPr id="15" name="TextBox 14"/>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sz="12200" dirty="0">
                <a:solidFill>
                  <a:srgbClr val="1E5155">
                    <a:lumMod val="40000"/>
                    <a:lumOff val="60000"/>
                  </a:srgbClr>
                </a:solidFill>
              </a:rPr>
              <a:t>”</a:t>
            </a:r>
          </a:p>
        </p:txBody>
      </p:sp>
    </p:spTree>
    <p:extLst>
      <p:ext uri="{BB962C8B-B14F-4D97-AF65-F5344CB8AC3E}">
        <p14:creationId xmlns:p14="http://schemas.microsoft.com/office/powerpoint/2010/main" val="316461055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2471488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711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76003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theme" Target="../theme/theme5.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theme" Target="../theme/theme6.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8399243" y="1676400"/>
            <a:ext cx="37592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7586443" y="-457200"/>
            <a:ext cx="21336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399243" y="6096000"/>
            <a:ext cx="13208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05317" y="2667000"/>
            <a:ext cx="5588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119717" y="2895600"/>
            <a:ext cx="31496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10327525" y="0"/>
            <a:ext cx="9144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10355242" y="295737"/>
            <a:ext cx="838417"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54152727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8399243" y="1676400"/>
            <a:ext cx="37592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7586443" y="-457200"/>
            <a:ext cx="21336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399243" y="6096000"/>
            <a:ext cx="13208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05317" y="2667000"/>
            <a:ext cx="5588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119717" y="2895600"/>
            <a:ext cx="31496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10327525" y="0"/>
            <a:ext cx="9144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10355242" y="295737"/>
            <a:ext cx="838417"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3384086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8399243" y="1676400"/>
            <a:ext cx="37592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7586443" y="-457200"/>
            <a:ext cx="21336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399243" y="6096000"/>
            <a:ext cx="13208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05317" y="2667000"/>
            <a:ext cx="5588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119717" y="2895600"/>
            <a:ext cx="31496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10327525" y="0"/>
            <a:ext cx="9144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10355242" y="295737"/>
            <a:ext cx="838417"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867931094"/>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8399243" y="1676400"/>
            <a:ext cx="37592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7586443" y="-457200"/>
            <a:ext cx="21336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399243" y="6096000"/>
            <a:ext cx="13208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05317" y="2667000"/>
            <a:ext cx="5588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119717" y="2895600"/>
            <a:ext cx="31496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10327525" y="0"/>
            <a:ext cx="9144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10355242" y="295737"/>
            <a:ext cx="838417"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681007096"/>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8399243" y="1676400"/>
            <a:ext cx="37592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7586443" y="-457200"/>
            <a:ext cx="21336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399243" y="6096000"/>
            <a:ext cx="13208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05317" y="2667000"/>
            <a:ext cx="5588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119717" y="2895600"/>
            <a:ext cx="31496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10327525" y="0"/>
            <a:ext cx="9144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10355242" y="295737"/>
            <a:ext cx="838417"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73544863"/>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8399243" y="1676400"/>
            <a:ext cx="37592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7586443" y="-457200"/>
            <a:ext cx="21336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399243" y="6096000"/>
            <a:ext cx="13208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05317" y="2667000"/>
            <a:ext cx="5588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119717" y="2895600"/>
            <a:ext cx="31496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10327525" y="0"/>
            <a:ext cx="9144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11/10/2016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10355242" y="295737"/>
            <a:ext cx="838417"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015652056"/>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9.xml"/></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escudoe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0336" y="332657"/>
            <a:ext cx="1131888"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7809" y="476672"/>
            <a:ext cx="14763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Título"/>
          <p:cNvSpPr>
            <a:spLocks noGrp="1"/>
          </p:cNvSpPr>
          <p:nvPr>
            <p:ph type="ctrTitle"/>
          </p:nvPr>
        </p:nvSpPr>
        <p:spPr>
          <a:xfrm>
            <a:off x="2545996" y="760506"/>
            <a:ext cx="7344816" cy="5616624"/>
          </a:xfrm>
        </p:spPr>
        <p:txBody>
          <a:bodyPr>
            <a:normAutofit fontScale="90000"/>
          </a:bodyPr>
          <a:lstStyle/>
          <a:p>
            <a:pPr algn="ctr"/>
            <a:r>
              <a:rPr lang="es-MX" sz="2000" b="1" dirty="0"/>
              <a:t>UNIVERSIDAD AUTÓNOMA DEL ESTADO DE MÉXICO</a:t>
            </a:r>
            <a:br>
              <a:rPr lang="es-MX" sz="2000" b="1" dirty="0"/>
            </a:br>
            <a:r>
              <a:rPr lang="es-MX" sz="2000" b="1" dirty="0"/>
              <a:t>FACULTAD DE ECONOMÍA</a:t>
            </a:r>
            <a:br>
              <a:rPr lang="es-MX" sz="2000" b="1" dirty="0"/>
            </a:br>
            <a:r>
              <a:rPr lang="es-MX" sz="2000" b="1" dirty="0"/>
              <a:t>LICENCIATURAS EN: ECONOMÍA, RELACIONES ECONÓMICAS INTERNACIONALES Y ACTUARÍA</a:t>
            </a:r>
            <a:br>
              <a:rPr lang="es-MX" sz="2000" b="1" dirty="0"/>
            </a:br>
            <a:r>
              <a:rPr lang="es-MX" sz="2000" b="1" dirty="0"/>
              <a:t/>
            </a:r>
            <a:br>
              <a:rPr lang="es-MX" sz="2000" b="1" dirty="0"/>
            </a:br>
            <a:r>
              <a:rPr lang="es-MX" sz="2000" b="1" dirty="0"/>
              <a:t>MATERIAL AUDIOVISUAL</a:t>
            </a:r>
            <a:br>
              <a:rPr lang="es-MX" sz="2000" b="1" dirty="0"/>
            </a:br>
            <a:r>
              <a:rPr lang="es-MX" sz="2000" b="1" dirty="0"/>
              <a:t>DIAPOSITIVAS</a:t>
            </a:r>
            <a:br>
              <a:rPr lang="es-MX" sz="2000" b="1" dirty="0"/>
            </a:br>
            <a:r>
              <a:rPr lang="es-MX" sz="2000" b="1" dirty="0"/>
              <a:t/>
            </a:r>
            <a:br>
              <a:rPr lang="es-MX" sz="2000" b="1" dirty="0"/>
            </a:br>
            <a:r>
              <a:rPr lang="es-MX" sz="1800" b="1" dirty="0"/>
              <a:t>UNIDAD DE APRENDIZAJE:</a:t>
            </a:r>
            <a:br>
              <a:rPr lang="es-MX" sz="1800" b="1" dirty="0"/>
            </a:br>
            <a:r>
              <a:rPr lang="es-MX" sz="1800" b="1" dirty="0"/>
              <a:t>SERIES DE TIEMPO</a:t>
            </a:r>
            <a:r>
              <a:rPr lang="es-MX" sz="1600" b="1" dirty="0"/>
              <a:t/>
            </a:r>
            <a:br>
              <a:rPr lang="es-MX" sz="1600" b="1" dirty="0"/>
            </a:br>
            <a:r>
              <a:rPr lang="es-MX" sz="1600" b="1" dirty="0"/>
              <a:t/>
            </a:r>
            <a:br>
              <a:rPr lang="es-MX" sz="1600" b="1" dirty="0"/>
            </a:br>
            <a:r>
              <a:rPr lang="es-MX" sz="1600" b="1" dirty="0"/>
              <a:t/>
            </a:r>
            <a:br>
              <a:rPr lang="es-MX" sz="1600" b="1" dirty="0"/>
            </a:br>
            <a:r>
              <a:rPr lang="es-MX" sz="1800" b="1" dirty="0"/>
              <a:t> UNIDAD </a:t>
            </a:r>
            <a:r>
              <a:rPr lang="es-MX" sz="1800" b="1" dirty="0" smtClean="0"/>
              <a:t>II</a:t>
            </a:r>
            <a:r>
              <a:rPr lang="es-MX" sz="1800" b="1" dirty="0"/>
              <a:t/>
            </a:r>
            <a:br>
              <a:rPr lang="es-MX" sz="1800" b="1" dirty="0"/>
            </a:br>
            <a:r>
              <a:rPr lang="es-MX" sz="1800" b="1" dirty="0" smtClean="0"/>
              <a:t>SERIES TEMPORALES CON METODOLOGÍA BOX-JENKINS</a:t>
            </a:r>
            <a:r>
              <a:rPr lang="es-MX" sz="1800" b="1" dirty="0"/>
              <a:t/>
            </a:r>
            <a:br>
              <a:rPr lang="es-MX" sz="1800" b="1" dirty="0"/>
            </a:br>
            <a:r>
              <a:rPr lang="es-MX" sz="1800" b="1" dirty="0"/>
              <a:t/>
            </a:r>
            <a:br>
              <a:rPr lang="es-MX" sz="1800" b="1" dirty="0"/>
            </a:br>
            <a:r>
              <a:rPr lang="es-MX" sz="1800" b="1" dirty="0"/>
              <a:t/>
            </a:r>
            <a:br>
              <a:rPr lang="es-MX" sz="1800" b="1" dirty="0"/>
            </a:br>
            <a:r>
              <a:rPr lang="es-MX" sz="1800" b="1" dirty="0"/>
              <a:t/>
            </a:r>
            <a:br>
              <a:rPr lang="es-MX" sz="1800" b="1" dirty="0"/>
            </a:br>
            <a:r>
              <a:rPr lang="es-MX" sz="1800" b="1" dirty="0"/>
              <a:t>ELABORADO POR: RICARDO RODRÍGUEZ MARCIAL</a:t>
            </a:r>
            <a:br>
              <a:rPr lang="es-MX" sz="1800" b="1" dirty="0"/>
            </a:br>
            <a:r>
              <a:rPr lang="es-MX" sz="1800" b="1" dirty="0"/>
              <a:t/>
            </a:r>
            <a:br>
              <a:rPr lang="es-MX" sz="1800" b="1" dirty="0"/>
            </a:br>
            <a:r>
              <a:rPr lang="es-MX" sz="1800" b="1" dirty="0"/>
              <a:t>	SEPTIEMBRE 2016</a:t>
            </a:r>
          </a:p>
        </p:txBody>
      </p:sp>
    </p:spTree>
    <p:extLst>
      <p:ext uri="{BB962C8B-B14F-4D97-AF65-F5344CB8AC3E}">
        <p14:creationId xmlns:p14="http://schemas.microsoft.com/office/powerpoint/2010/main" val="2176212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27279" y="746975"/>
            <a:ext cx="9826579" cy="2308324"/>
          </a:xfrm>
          <a:prstGeom prst="rect">
            <a:avLst/>
          </a:prstGeom>
        </p:spPr>
        <p:txBody>
          <a:bodyPr wrap="square">
            <a:spAutoFit/>
          </a:bodyPr>
          <a:lstStyle/>
          <a:p>
            <a:pPr algn="just"/>
            <a:r>
              <a:rPr lang="es-MX" sz="2400" dirty="0" smtClean="0"/>
              <a:t>Se conoce la estructura probabilística de un proceso estocástico cuando se conoce la distribución conjunta de las n variables aleatorias {</a:t>
            </a:r>
            <a:r>
              <a:rPr lang="es-MX" sz="2400" dirty="0" err="1" smtClean="0"/>
              <a:t>zt</a:t>
            </a:r>
            <a:r>
              <a:rPr lang="es-MX" sz="2400" dirty="0" smtClean="0"/>
              <a:t>}.</a:t>
            </a:r>
          </a:p>
          <a:p>
            <a:pPr algn="just"/>
            <a:r>
              <a:rPr lang="es-MX" sz="2400" dirty="0" smtClean="0"/>
              <a:t>Se dirá que un proceso estocástico es estrictamente estacionario cuando sus propiedades probabilísticas no varían ante cambios en el origen temporal.</a:t>
            </a:r>
            <a:endParaRPr lang="es-MX" sz="2400" dirty="0"/>
          </a:p>
        </p:txBody>
      </p:sp>
      <p:sp>
        <p:nvSpPr>
          <p:cNvPr id="4" name="Rectángulo 3"/>
          <p:cNvSpPr/>
          <p:nvPr/>
        </p:nvSpPr>
        <p:spPr>
          <a:xfrm>
            <a:off x="927279" y="3140891"/>
            <a:ext cx="9594759" cy="3046988"/>
          </a:xfrm>
          <a:prstGeom prst="rect">
            <a:avLst/>
          </a:prstGeom>
        </p:spPr>
        <p:txBody>
          <a:bodyPr wrap="square">
            <a:spAutoFit/>
          </a:bodyPr>
          <a:lstStyle/>
          <a:p>
            <a:pPr algn="just"/>
            <a:r>
              <a:rPr lang="es-MX" sz="2400" dirty="0" smtClean="0"/>
              <a:t>Si la distribución de probabilidad de un conjunto de observaciones tomadas en cualesquiera momentos del tiempo es Normal </a:t>
            </a:r>
            <a:r>
              <a:rPr lang="es-MX" sz="2400" dirty="0" err="1" smtClean="0"/>
              <a:t>multivariante</a:t>
            </a:r>
            <a:r>
              <a:rPr lang="es-MX" sz="2400" dirty="0" smtClean="0"/>
              <a:t>.</a:t>
            </a:r>
          </a:p>
          <a:p>
            <a:pPr algn="just"/>
            <a:endParaRPr lang="es-MX" sz="2400" dirty="0" smtClean="0"/>
          </a:p>
          <a:p>
            <a:pPr algn="just"/>
            <a:r>
              <a:rPr lang="es-MX" sz="2400" dirty="0" smtClean="0"/>
              <a:t>Se afirma que si un proceso tiene una media constante y una matriz constante de segundos momentos, junto con el supuesto de Normalidad, implica que el proceso es estrictamente estacionario.</a:t>
            </a:r>
            <a:endParaRPr lang="es-MX" sz="2400" dirty="0"/>
          </a:p>
        </p:txBody>
      </p:sp>
    </p:spTree>
    <p:extLst>
      <p:ext uri="{BB962C8B-B14F-4D97-AF65-F5344CB8AC3E}">
        <p14:creationId xmlns:p14="http://schemas.microsoft.com/office/powerpoint/2010/main" val="2348299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12890" y="993493"/>
            <a:ext cx="8461420" cy="1200329"/>
          </a:xfrm>
          <a:prstGeom prst="rect">
            <a:avLst/>
          </a:prstGeom>
        </p:spPr>
        <p:txBody>
          <a:bodyPr wrap="square">
            <a:spAutoFit/>
          </a:bodyPr>
          <a:lstStyle/>
          <a:p>
            <a:pPr algn="just"/>
            <a:r>
              <a:rPr lang="es-MX" dirty="0"/>
              <a:t>Las combinaciones lineales finitas de observaciones procedentes de procesos estrictamente estacionarios y, en particular</a:t>
            </a:r>
            <a:r>
              <a:rPr lang="es-MX" dirty="0" smtClean="0"/>
              <a:t>, </a:t>
            </a:r>
            <a:r>
              <a:rPr lang="es-MX" dirty="0"/>
              <a:t>las diferencias (de cualquier orden) de observaciones procedentes de procesos estrictamente estacionarios son estrictamente estacionarios.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9858" y="2186996"/>
            <a:ext cx="8706119" cy="4142736"/>
          </a:xfrm>
          <a:prstGeom prst="rect">
            <a:avLst/>
          </a:prstGeom>
        </p:spPr>
      </p:pic>
    </p:spTree>
    <p:extLst>
      <p:ext uri="{BB962C8B-B14F-4D97-AF65-F5344CB8AC3E}">
        <p14:creationId xmlns:p14="http://schemas.microsoft.com/office/powerpoint/2010/main" val="3752471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040474" y="743026"/>
            <a:ext cx="4738365" cy="523220"/>
          </a:xfrm>
          <a:prstGeom prst="rect">
            <a:avLst/>
          </a:prstGeom>
        </p:spPr>
        <p:txBody>
          <a:bodyPr wrap="square">
            <a:spAutoFit/>
          </a:bodyPr>
          <a:lstStyle/>
          <a:p>
            <a:r>
              <a:rPr lang="es-MX" sz="2800" dirty="0" smtClean="0"/>
              <a:t>Notación de Operadores</a:t>
            </a:r>
            <a:endParaRPr lang="es-MX" sz="2800" dirty="0"/>
          </a:p>
        </p:txBody>
      </p:sp>
      <p:pic>
        <p:nvPicPr>
          <p:cNvPr id="4" name="Imagen 3"/>
          <p:cNvPicPr>
            <a:picLocks noChangeAspect="1"/>
          </p:cNvPicPr>
          <p:nvPr/>
        </p:nvPicPr>
        <p:blipFill>
          <a:blip r:embed="rId2"/>
          <a:stretch>
            <a:fillRect/>
          </a:stretch>
        </p:blipFill>
        <p:spPr>
          <a:xfrm>
            <a:off x="1983347" y="1481070"/>
            <a:ext cx="7650051" cy="4829578"/>
          </a:xfrm>
          <a:prstGeom prst="rect">
            <a:avLst/>
          </a:prstGeom>
          <a:solidFill>
            <a:srgbClr val="FFFF00"/>
          </a:solidFill>
        </p:spPr>
      </p:pic>
    </p:spTree>
    <p:extLst>
      <p:ext uri="{BB962C8B-B14F-4D97-AF65-F5344CB8AC3E}">
        <p14:creationId xmlns:p14="http://schemas.microsoft.com/office/powerpoint/2010/main" val="19469626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96980" y="1365162"/>
            <a:ext cx="8664257" cy="3850782"/>
          </a:xfrm>
          <a:prstGeom prst="rect">
            <a:avLst/>
          </a:prstGeom>
          <a:solidFill>
            <a:srgbClr val="FFFF00"/>
          </a:solidFill>
        </p:spPr>
      </p:pic>
    </p:spTree>
    <p:extLst>
      <p:ext uri="{BB962C8B-B14F-4D97-AF65-F5344CB8AC3E}">
        <p14:creationId xmlns:p14="http://schemas.microsoft.com/office/powerpoint/2010/main" val="33346290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446986" y="861742"/>
            <a:ext cx="7160653" cy="461665"/>
          </a:xfrm>
          <a:prstGeom prst="rect">
            <a:avLst/>
          </a:prstGeom>
        </p:spPr>
        <p:txBody>
          <a:bodyPr wrap="square">
            <a:spAutoFit/>
          </a:bodyPr>
          <a:lstStyle/>
          <a:p>
            <a:r>
              <a:rPr lang="es-MX" sz="2400" dirty="0"/>
              <a:t> </a:t>
            </a:r>
          </a:p>
        </p:txBody>
      </p:sp>
      <p:pic>
        <p:nvPicPr>
          <p:cNvPr id="3" name="Imagen 2"/>
          <p:cNvPicPr>
            <a:picLocks noChangeAspect="1"/>
          </p:cNvPicPr>
          <p:nvPr/>
        </p:nvPicPr>
        <p:blipFill>
          <a:blip r:embed="rId2"/>
          <a:stretch>
            <a:fillRect/>
          </a:stretch>
        </p:blipFill>
        <p:spPr>
          <a:xfrm>
            <a:off x="1596981" y="4623465"/>
            <a:ext cx="8281116" cy="1532636"/>
          </a:xfrm>
          <a:prstGeom prst="rect">
            <a:avLst/>
          </a:prstGeom>
          <a:solidFill>
            <a:srgbClr val="00B0F0"/>
          </a:solidFill>
        </p:spPr>
      </p:pic>
      <p:pic>
        <p:nvPicPr>
          <p:cNvPr id="4" name="Imagen 3"/>
          <p:cNvPicPr>
            <a:picLocks noChangeAspect="1"/>
          </p:cNvPicPr>
          <p:nvPr/>
        </p:nvPicPr>
        <p:blipFill>
          <a:blip r:embed="rId3"/>
          <a:stretch>
            <a:fillRect/>
          </a:stretch>
        </p:blipFill>
        <p:spPr>
          <a:xfrm>
            <a:off x="1648497" y="1323407"/>
            <a:ext cx="8229600" cy="3026535"/>
          </a:xfrm>
          <a:prstGeom prst="rect">
            <a:avLst/>
          </a:prstGeom>
          <a:solidFill>
            <a:srgbClr val="00B0F0"/>
          </a:solidFill>
        </p:spPr>
      </p:pic>
    </p:spTree>
    <p:extLst>
      <p:ext uri="{BB962C8B-B14F-4D97-AF65-F5344CB8AC3E}">
        <p14:creationId xmlns:p14="http://schemas.microsoft.com/office/powerpoint/2010/main" val="1062910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34862" y="2281380"/>
            <a:ext cx="8281116" cy="2677656"/>
          </a:xfrm>
          <a:prstGeom prst="rect">
            <a:avLst/>
          </a:prstGeom>
        </p:spPr>
        <p:txBody>
          <a:bodyPr wrap="square">
            <a:spAutoFit/>
          </a:bodyPr>
          <a:lstStyle/>
          <a:p>
            <a:pPr algn="just"/>
            <a:r>
              <a:rPr lang="es-MX" sz="2400" dirty="0" smtClean="0"/>
              <a:t>El enfoque Box-Jenkins al nivel (1) de análisis, MEU, utiliza una clase paramétrica de procesos estocásticos, los llamados procesos ARIMA, que resulta lo suficientemente amplia para representar, con un pequeño número de parámetros, la gran mayoría de las series temporales que se encuentran en la práctica en diversos campos.</a:t>
            </a:r>
            <a:endParaRPr lang="es-MX" sz="2400" dirty="0"/>
          </a:p>
        </p:txBody>
      </p:sp>
      <p:sp>
        <p:nvSpPr>
          <p:cNvPr id="5" name="Rectángulo 4"/>
          <p:cNvSpPr/>
          <p:nvPr/>
        </p:nvSpPr>
        <p:spPr>
          <a:xfrm>
            <a:off x="2404523" y="990531"/>
            <a:ext cx="6572051" cy="461665"/>
          </a:xfrm>
          <a:prstGeom prst="rect">
            <a:avLst/>
          </a:prstGeom>
        </p:spPr>
        <p:txBody>
          <a:bodyPr wrap="square">
            <a:spAutoFit/>
          </a:bodyPr>
          <a:lstStyle/>
          <a:p>
            <a:r>
              <a:rPr lang="es-MX" dirty="0"/>
              <a:t> </a:t>
            </a:r>
            <a:r>
              <a:rPr lang="es-MX" sz="2400" dirty="0"/>
              <a:t>II.III REPRESENTACIÓN ARIMA UNIVARIANTE</a:t>
            </a:r>
          </a:p>
        </p:txBody>
      </p:sp>
    </p:spTree>
    <p:extLst>
      <p:ext uri="{BB962C8B-B14F-4D97-AF65-F5344CB8AC3E}">
        <p14:creationId xmlns:p14="http://schemas.microsoft.com/office/powerpoint/2010/main" val="18558178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37128" y="1133341"/>
            <a:ext cx="9694834" cy="4816698"/>
          </a:xfrm>
          <a:prstGeom prst="rect">
            <a:avLst/>
          </a:prstGeom>
          <a:solidFill>
            <a:srgbClr val="FFC000"/>
          </a:solidFill>
        </p:spPr>
      </p:pic>
    </p:spTree>
    <p:extLst>
      <p:ext uri="{BB962C8B-B14F-4D97-AF65-F5344CB8AC3E}">
        <p14:creationId xmlns:p14="http://schemas.microsoft.com/office/powerpoint/2010/main" val="2798440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65916" y="1300766"/>
            <a:ext cx="10058400" cy="4752304"/>
          </a:xfrm>
          <a:prstGeom prst="rect">
            <a:avLst/>
          </a:prstGeom>
          <a:solidFill>
            <a:srgbClr val="FFC000"/>
          </a:solidFill>
        </p:spPr>
      </p:pic>
    </p:spTree>
    <p:extLst>
      <p:ext uri="{BB962C8B-B14F-4D97-AF65-F5344CB8AC3E}">
        <p14:creationId xmlns:p14="http://schemas.microsoft.com/office/powerpoint/2010/main" val="15308678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34096" y="1068945"/>
            <a:ext cx="9553743" cy="5177307"/>
          </a:xfrm>
          <a:prstGeom prst="rect">
            <a:avLst/>
          </a:prstGeom>
          <a:solidFill>
            <a:srgbClr val="FFC000"/>
          </a:solidFill>
        </p:spPr>
      </p:pic>
    </p:spTree>
    <p:extLst>
      <p:ext uri="{BB962C8B-B14F-4D97-AF65-F5344CB8AC3E}">
        <p14:creationId xmlns:p14="http://schemas.microsoft.com/office/powerpoint/2010/main" val="2088199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62885" y="1017430"/>
            <a:ext cx="9453093" cy="5125791"/>
          </a:xfrm>
          <a:prstGeom prst="rect">
            <a:avLst/>
          </a:prstGeom>
          <a:solidFill>
            <a:srgbClr val="FFC000"/>
          </a:solidFill>
        </p:spPr>
      </p:pic>
    </p:spTree>
    <p:extLst>
      <p:ext uri="{BB962C8B-B14F-4D97-AF65-F5344CB8AC3E}">
        <p14:creationId xmlns:p14="http://schemas.microsoft.com/office/powerpoint/2010/main" val="2265164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83832" y="1596784"/>
            <a:ext cx="5205824" cy="1044383"/>
          </a:xfrm>
        </p:spPr>
        <p:txBody>
          <a:bodyPr>
            <a:normAutofit fontScale="90000"/>
          </a:bodyPr>
          <a:lstStyle/>
          <a:p>
            <a:r>
              <a:rPr lang="es-MX" sz="4000" dirty="0"/>
              <a:t>GUÍA DE USO DE LAS DIAPOSITIVAS</a:t>
            </a:r>
          </a:p>
        </p:txBody>
      </p:sp>
      <p:sp>
        <p:nvSpPr>
          <p:cNvPr id="3" name="2 Subtítulo"/>
          <p:cNvSpPr>
            <a:spLocks noGrp="1"/>
          </p:cNvSpPr>
          <p:nvPr>
            <p:ph type="subTitle" idx="1"/>
          </p:nvPr>
        </p:nvSpPr>
        <p:spPr>
          <a:xfrm>
            <a:off x="2639616" y="3284984"/>
            <a:ext cx="7150040" cy="3096344"/>
          </a:xfrm>
        </p:spPr>
        <p:txBody>
          <a:bodyPr>
            <a:normAutofit/>
          </a:bodyPr>
          <a:lstStyle/>
          <a:p>
            <a:pPr algn="just"/>
            <a:r>
              <a:rPr lang="es-MX" dirty="0" smtClean="0"/>
              <a:t>Estas diapositivas son un auxiliar para el trabajo en clase de la asignatura SERIES DE TIEMPO, que se imparte en </a:t>
            </a:r>
            <a:r>
              <a:rPr lang="es-MX" dirty="0" err="1" smtClean="0"/>
              <a:t>laS</a:t>
            </a:r>
            <a:r>
              <a:rPr lang="es-MX" dirty="0" smtClean="0"/>
              <a:t> LICENCIATURAS DE ECONOMÍA, RELACIONES ECONÓMICAS INTERNACIONALES Y ACTUARÍA. Contribuirán a destacar los elementos esenciales del contenido de </a:t>
            </a:r>
            <a:r>
              <a:rPr lang="es-MX" dirty="0" err="1" smtClean="0"/>
              <a:t>lA</a:t>
            </a:r>
            <a:r>
              <a:rPr lang="es-MX" dirty="0" smtClean="0"/>
              <a:t> UNIDAD </a:t>
            </a:r>
            <a:r>
              <a:rPr lang="es-MX" dirty="0" err="1" smtClean="0"/>
              <a:t>Ii</a:t>
            </a:r>
            <a:r>
              <a:rPr lang="es-MX" dirty="0" smtClean="0"/>
              <a:t>.</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740" y="1125426"/>
            <a:ext cx="2857500" cy="1619250"/>
          </a:xfrm>
          <a:prstGeom prst="rect">
            <a:avLst/>
          </a:prstGeom>
        </p:spPr>
      </p:pic>
    </p:spTree>
    <p:extLst>
      <p:ext uri="{BB962C8B-B14F-4D97-AF65-F5344CB8AC3E}">
        <p14:creationId xmlns:p14="http://schemas.microsoft.com/office/powerpoint/2010/main" val="2202936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65916" y="1184856"/>
            <a:ext cx="9362941" cy="4584879"/>
          </a:xfrm>
          <a:prstGeom prst="rect">
            <a:avLst/>
          </a:prstGeom>
          <a:solidFill>
            <a:srgbClr val="FFC000"/>
          </a:solidFill>
        </p:spPr>
      </p:pic>
    </p:spTree>
    <p:extLst>
      <p:ext uri="{BB962C8B-B14F-4D97-AF65-F5344CB8AC3E}">
        <p14:creationId xmlns:p14="http://schemas.microsoft.com/office/powerpoint/2010/main" val="15263568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59099" y="1390918"/>
            <a:ext cx="9465971" cy="4765183"/>
          </a:xfrm>
          <a:prstGeom prst="rect">
            <a:avLst/>
          </a:prstGeom>
          <a:solidFill>
            <a:srgbClr val="FFC000"/>
          </a:solidFill>
        </p:spPr>
      </p:pic>
    </p:spTree>
    <p:extLst>
      <p:ext uri="{BB962C8B-B14F-4D97-AF65-F5344CB8AC3E}">
        <p14:creationId xmlns:p14="http://schemas.microsoft.com/office/powerpoint/2010/main" val="38284798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37883" y="540913"/>
            <a:ext cx="9865216" cy="5808372"/>
          </a:xfrm>
          <a:prstGeom prst="rect">
            <a:avLst/>
          </a:prstGeom>
          <a:solidFill>
            <a:srgbClr val="FFC000"/>
          </a:solidFill>
        </p:spPr>
      </p:pic>
    </p:spTree>
    <p:extLst>
      <p:ext uri="{BB962C8B-B14F-4D97-AF65-F5344CB8AC3E}">
        <p14:creationId xmlns:p14="http://schemas.microsoft.com/office/powerpoint/2010/main" val="42119188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00766" y="991674"/>
            <a:ext cx="8796271" cy="4559120"/>
          </a:xfrm>
          <a:prstGeom prst="rect">
            <a:avLst/>
          </a:prstGeom>
          <a:solidFill>
            <a:srgbClr val="FFC000"/>
          </a:solidFill>
        </p:spPr>
      </p:pic>
    </p:spTree>
    <p:extLst>
      <p:ext uri="{BB962C8B-B14F-4D97-AF65-F5344CB8AC3E}">
        <p14:creationId xmlns:p14="http://schemas.microsoft.com/office/powerpoint/2010/main" val="6987711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57589" y="401271"/>
            <a:ext cx="8268235" cy="830997"/>
          </a:xfrm>
          <a:prstGeom prst="rect">
            <a:avLst/>
          </a:prstGeom>
        </p:spPr>
        <p:txBody>
          <a:bodyPr wrap="square">
            <a:spAutoFit/>
          </a:bodyPr>
          <a:lstStyle/>
          <a:p>
            <a:r>
              <a:rPr lang="es-MX" sz="2400" dirty="0" smtClean="0"/>
              <a:t>II.IV.1 Representación de la estacionalidad en el modelo ARIMA multiplicativo</a:t>
            </a:r>
            <a:endParaRPr lang="es-MX" sz="2400" dirty="0"/>
          </a:p>
        </p:txBody>
      </p:sp>
      <p:pic>
        <p:nvPicPr>
          <p:cNvPr id="3" name="Imagen 2"/>
          <p:cNvPicPr>
            <a:picLocks noChangeAspect="1"/>
          </p:cNvPicPr>
          <p:nvPr/>
        </p:nvPicPr>
        <p:blipFill>
          <a:blip r:embed="rId2"/>
          <a:stretch>
            <a:fillRect/>
          </a:stretch>
        </p:blipFill>
        <p:spPr>
          <a:xfrm>
            <a:off x="1416676" y="1339403"/>
            <a:ext cx="8603087" cy="5147495"/>
          </a:xfrm>
          <a:prstGeom prst="rect">
            <a:avLst/>
          </a:prstGeom>
          <a:solidFill>
            <a:srgbClr val="FFC000"/>
          </a:solidFill>
        </p:spPr>
      </p:pic>
    </p:spTree>
    <p:extLst>
      <p:ext uri="{BB962C8B-B14F-4D97-AF65-F5344CB8AC3E}">
        <p14:creationId xmlns:p14="http://schemas.microsoft.com/office/powerpoint/2010/main" val="25430650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71223" y="555818"/>
            <a:ext cx="8744754" cy="830997"/>
          </a:xfrm>
          <a:prstGeom prst="rect">
            <a:avLst/>
          </a:prstGeom>
        </p:spPr>
        <p:txBody>
          <a:bodyPr wrap="square">
            <a:spAutoFit/>
          </a:bodyPr>
          <a:lstStyle/>
          <a:p>
            <a:r>
              <a:rPr lang="es-MX" sz="2400" dirty="0" smtClean="0"/>
              <a:t>II.IV.2 Procedimientos del Enfoque Box-Jenkins: Un modelo Estocástico </a:t>
            </a:r>
            <a:r>
              <a:rPr lang="es-MX" sz="2400" dirty="0" err="1" smtClean="0"/>
              <a:t>Univariante</a:t>
            </a:r>
            <a:r>
              <a:rPr lang="es-MX" sz="2400" dirty="0" smtClean="0"/>
              <a:t>.</a:t>
            </a:r>
            <a:endParaRPr lang="es-MX" sz="2400" dirty="0"/>
          </a:p>
        </p:txBody>
      </p:sp>
      <p:sp>
        <p:nvSpPr>
          <p:cNvPr id="3" name="Rectángulo 2"/>
          <p:cNvSpPr/>
          <p:nvPr/>
        </p:nvSpPr>
        <p:spPr>
          <a:xfrm>
            <a:off x="759855" y="1720840"/>
            <a:ext cx="10328856" cy="4832092"/>
          </a:xfrm>
          <a:prstGeom prst="rect">
            <a:avLst/>
          </a:prstGeom>
        </p:spPr>
        <p:txBody>
          <a:bodyPr wrap="square">
            <a:spAutoFit/>
          </a:bodyPr>
          <a:lstStyle/>
          <a:p>
            <a:pPr algn="just"/>
            <a:r>
              <a:rPr lang="es-MX" sz="2800" dirty="0" smtClean="0"/>
              <a:t>Para identificar el modelo que describe bien a la serie temporal se utilizan dos funciones calculadas con los datos de la serie:</a:t>
            </a:r>
          </a:p>
          <a:p>
            <a:pPr algn="just"/>
            <a:endParaRPr lang="es-MX" sz="2800" dirty="0" smtClean="0"/>
          </a:p>
          <a:p>
            <a:pPr algn="just"/>
            <a:r>
              <a:rPr lang="es-MX" sz="2800" dirty="0" smtClean="0"/>
              <a:t>o	La función de </a:t>
            </a:r>
            <a:r>
              <a:rPr lang="es-MX" sz="2800" dirty="0" err="1" smtClean="0"/>
              <a:t>autocorrelación</a:t>
            </a:r>
            <a:r>
              <a:rPr lang="es-MX" sz="2800" dirty="0" smtClean="0"/>
              <a:t> </a:t>
            </a:r>
            <a:r>
              <a:rPr lang="es-MX" sz="2800" dirty="0" err="1" smtClean="0"/>
              <a:t>muestral</a:t>
            </a:r>
            <a:r>
              <a:rPr lang="es-MX" sz="2800" dirty="0" smtClean="0"/>
              <a:t> (</a:t>
            </a:r>
            <a:r>
              <a:rPr lang="es-MX" sz="2800" dirty="0" err="1" smtClean="0"/>
              <a:t>facm</a:t>
            </a:r>
            <a:r>
              <a:rPr lang="es-MX" sz="2800" dirty="0" smtClean="0"/>
              <a:t>) </a:t>
            </a:r>
          </a:p>
          <a:p>
            <a:pPr algn="just"/>
            <a:r>
              <a:rPr lang="es-MX" sz="2800" dirty="0" smtClean="0"/>
              <a:t>o	La función de </a:t>
            </a:r>
            <a:r>
              <a:rPr lang="es-MX" sz="2800" dirty="0" err="1" smtClean="0"/>
              <a:t>autocorrelación</a:t>
            </a:r>
            <a:r>
              <a:rPr lang="es-MX" sz="2800" dirty="0" smtClean="0"/>
              <a:t> parcial </a:t>
            </a:r>
            <a:r>
              <a:rPr lang="es-MX" sz="2800" dirty="0" err="1" smtClean="0"/>
              <a:t>muestral</a:t>
            </a:r>
            <a:r>
              <a:rPr lang="es-MX" sz="2800" dirty="0" smtClean="0"/>
              <a:t> (</a:t>
            </a:r>
            <a:r>
              <a:rPr lang="es-MX" sz="2800" dirty="0" err="1" smtClean="0"/>
              <a:t>facpm</a:t>
            </a:r>
            <a:r>
              <a:rPr lang="es-MX" sz="2800" dirty="0" smtClean="0"/>
              <a:t>) </a:t>
            </a:r>
          </a:p>
          <a:p>
            <a:pPr algn="just"/>
            <a:endParaRPr lang="es-MX" sz="2800" dirty="0" smtClean="0"/>
          </a:p>
          <a:p>
            <a:pPr algn="just"/>
            <a:r>
              <a:rPr lang="es-MX" sz="2800" dirty="0" smtClean="0"/>
              <a:t>En el análisis Box – Jenkins se supone que los valores sucesivos de la serie temporal son dependientes estadísticamente.</a:t>
            </a:r>
          </a:p>
        </p:txBody>
      </p:sp>
    </p:spTree>
    <p:extLst>
      <p:ext uri="{BB962C8B-B14F-4D97-AF65-F5344CB8AC3E}">
        <p14:creationId xmlns:p14="http://schemas.microsoft.com/office/powerpoint/2010/main" val="19481632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93194" y="797348"/>
            <a:ext cx="8205956" cy="461665"/>
          </a:xfrm>
          <a:prstGeom prst="rect">
            <a:avLst/>
          </a:prstGeom>
        </p:spPr>
        <p:txBody>
          <a:bodyPr wrap="square">
            <a:spAutoFit/>
          </a:bodyPr>
          <a:lstStyle/>
          <a:p>
            <a:r>
              <a:rPr lang="es-MX" sz="2400" dirty="0" smtClean="0"/>
              <a:t>II.IV.3 Procedimiento de Modelización de Box-</a:t>
            </a:r>
            <a:r>
              <a:rPr lang="es-MX" sz="2400" dirty="0" err="1" smtClean="0"/>
              <a:t>Jemkins</a:t>
            </a:r>
            <a:endParaRPr lang="es-MX"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506828"/>
            <a:ext cx="9144000" cy="4906851"/>
          </a:xfrm>
          <a:prstGeom prst="rect">
            <a:avLst/>
          </a:prstGeom>
        </p:spPr>
      </p:pic>
    </p:spTree>
    <p:extLst>
      <p:ext uri="{BB962C8B-B14F-4D97-AF65-F5344CB8AC3E}">
        <p14:creationId xmlns:p14="http://schemas.microsoft.com/office/powerpoint/2010/main" val="30280156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275008" y="1197735"/>
            <a:ext cx="8976575" cy="5087155"/>
          </a:xfrm>
          <a:prstGeom prst="rect">
            <a:avLst/>
          </a:prstGeom>
        </p:spPr>
      </p:pic>
    </p:spTree>
    <p:extLst>
      <p:ext uri="{BB962C8B-B14F-4D97-AF65-F5344CB8AC3E}">
        <p14:creationId xmlns:p14="http://schemas.microsoft.com/office/powerpoint/2010/main" val="16754531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09860" y="953037"/>
            <a:ext cx="8165206" cy="5177307"/>
          </a:xfrm>
          <a:prstGeom prst="rect">
            <a:avLst/>
          </a:prstGeom>
        </p:spPr>
      </p:pic>
    </p:spTree>
    <p:extLst>
      <p:ext uri="{BB962C8B-B14F-4D97-AF65-F5344CB8AC3E}">
        <p14:creationId xmlns:p14="http://schemas.microsoft.com/office/powerpoint/2010/main" val="17462048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68946" y="1017431"/>
            <a:ext cx="8822029" cy="5450182"/>
          </a:xfrm>
          <a:prstGeom prst="rect">
            <a:avLst/>
          </a:prstGeom>
          <a:solidFill>
            <a:srgbClr val="FFC000"/>
          </a:solidFill>
        </p:spPr>
      </p:pic>
    </p:spTree>
    <p:extLst>
      <p:ext uri="{BB962C8B-B14F-4D97-AF65-F5344CB8AC3E}">
        <p14:creationId xmlns:p14="http://schemas.microsoft.com/office/powerpoint/2010/main" val="3151806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775520" y="1196752"/>
            <a:ext cx="8640960" cy="4392488"/>
          </a:xfrm>
        </p:spPr>
        <p:txBody>
          <a:bodyPr>
            <a:normAutofit fontScale="92500" lnSpcReduction="20000"/>
          </a:bodyPr>
          <a:lstStyle/>
          <a:p>
            <a:pPr algn="just"/>
            <a:r>
              <a:rPr lang="es-MX" sz="2800" dirty="0"/>
              <a:t>se revisan los conceptos fundamentales de </a:t>
            </a:r>
            <a:r>
              <a:rPr lang="es-MX" sz="2800" dirty="0" smtClean="0"/>
              <a:t>la metodología de análisis de series de tiempo box-Jenkins o metodología </a:t>
            </a:r>
            <a:r>
              <a:rPr lang="es-MX" sz="2800" dirty="0" err="1" smtClean="0"/>
              <a:t>arima</a:t>
            </a:r>
            <a:r>
              <a:rPr lang="es-MX" sz="2800" dirty="0" smtClean="0"/>
              <a:t>, </a:t>
            </a:r>
            <a:r>
              <a:rPr lang="es-MX" sz="2800" dirty="0"/>
              <a:t>y a la vez se realiza un ejercicio </a:t>
            </a:r>
            <a:r>
              <a:rPr lang="es-MX" sz="2800" dirty="0" smtClean="0"/>
              <a:t>donde se presentan los pasos a seguir, hasta alcanzar el modelo apropiado para la serie en tratamiento.</a:t>
            </a:r>
            <a:endParaRPr lang="es-MX" sz="2800" dirty="0"/>
          </a:p>
          <a:p>
            <a:pPr algn="just"/>
            <a:r>
              <a:rPr lang="es-MX" sz="2800" dirty="0"/>
              <a:t>PERMITE AL ESTUDIANTE reflexionar con mayor detenimiento acerca de los resultados alcanzados, y así cumplir con la competencia establecida en el programa; que el alumno elija la representación más adecuada a la serie estadística estudiada.</a:t>
            </a:r>
          </a:p>
        </p:txBody>
      </p:sp>
    </p:spTree>
    <p:extLst>
      <p:ext uri="{BB962C8B-B14F-4D97-AF65-F5344CB8AC3E}">
        <p14:creationId xmlns:p14="http://schemas.microsoft.com/office/powerpoint/2010/main" val="16767207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69701" y="1944709"/>
            <a:ext cx="10161431" cy="2446987"/>
          </a:xfrm>
          <a:prstGeom prst="rect">
            <a:avLst/>
          </a:prstGeom>
          <a:solidFill>
            <a:srgbClr val="FFC000"/>
          </a:solidFill>
        </p:spPr>
      </p:pic>
    </p:spTree>
    <p:extLst>
      <p:ext uri="{BB962C8B-B14F-4D97-AF65-F5344CB8AC3E}">
        <p14:creationId xmlns:p14="http://schemas.microsoft.com/office/powerpoint/2010/main" val="26980849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81826" y="528036"/>
            <a:ext cx="8925059" cy="2884866"/>
          </a:xfrm>
          <a:prstGeom prst="rect">
            <a:avLst/>
          </a:prstGeom>
          <a:solidFill>
            <a:srgbClr val="FFC000"/>
          </a:solidFill>
        </p:spPr>
      </p:pic>
      <p:pic>
        <p:nvPicPr>
          <p:cNvPr id="3" name="Imagen 2"/>
          <p:cNvPicPr>
            <a:picLocks noChangeAspect="1"/>
          </p:cNvPicPr>
          <p:nvPr/>
        </p:nvPicPr>
        <p:blipFill>
          <a:blip r:embed="rId3"/>
          <a:stretch>
            <a:fillRect/>
          </a:stretch>
        </p:blipFill>
        <p:spPr>
          <a:xfrm>
            <a:off x="1081825" y="3681836"/>
            <a:ext cx="8925059" cy="2667449"/>
          </a:xfrm>
          <a:prstGeom prst="rect">
            <a:avLst/>
          </a:prstGeom>
          <a:solidFill>
            <a:srgbClr val="FFC000"/>
          </a:solidFill>
        </p:spPr>
      </p:pic>
    </p:spTree>
    <p:extLst>
      <p:ext uri="{BB962C8B-B14F-4D97-AF65-F5344CB8AC3E}">
        <p14:creationId xmlns:p14="http://schemas.microsoft.com/office/powerpoint/2010/main" val="13950029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17432" y="1442433"/>
            <a:ext cx="9066726" cy="4146998"/>
          </a:xfrm>
          <a:prstGeom prst="rect">
            <a:avLst/>
          </a:prstGeom>
          <a:solidFill>
            <a:srgbClr val="FFC000"/>
          </a:solidFill>
        </p:spPr>
      </p:pic>
    </p:spTree>
    <p:extLst>
      <p:ext uri="{BB962C8B-B14F-4D97-AF65-F5344CB8AC3E}">
        <p14:creationId xmlns:p14="http://schemas.microsoft.com/office/powerpoint/2010/main" val="26784026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53037" y="859185"/>
            <a:ext cx="9285667" cy="5502978"/>
          </a:xfrm>
          <a:prstGeom prst="rect">
            <a:avLst/>
          </a:prstGeom>
          <a:solidFill>
            <a:srgbClr val="FFC000"/>
          </a:solidFill>
        </p:spPr>
      </p:pic>
    </p:spTree>
    <p:extLst>
      <p:ext uri="{BB962C8B-B14F-4D97-AF65-F5344CB8AC3E}">
        <p14:creationId xmlns:p14="http://schemas.microsoft.com/office/powerpoint/2010/main" val="27238465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78794" y="1133341"/>
            <a:ext cx="9324305" cy="5100034"/>
          </a:xfrm>
          <a:prstGeom prst="rect">
            <a:avLst/>
          </a:prstGeom>
          <a:solidFill>
            <a:srgbClr val="FFC000"/>
          </a:solidFill>
        </p:spPr>
      </p:pic>
    </p:spTree>
    <p:extLst>
      <p:ext uri="{BB962C8B-B14F-4D97-AF65-F5344CB8AC3E}">
        <p14:creationId xmlns:p14="http://schemas.microsoft.com/office/powerpoint/2010/main" val="4726829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58344" y="1403796"/>
            <a:ext cx="8718997" cy="4262907"/>
          </a:xfrm>
          <a:prstGeom prst="rect">
            <a:avLst/>
          </a:prstGeom>
          <a:solidFill>
            <a:srgbClr val="FFC000"/>
          </a:solidFill>
        </p:spPr>
      </p:pic>
    </p:spTree>
    <p:extLst>
      <p:ext uri="{BB962C8B-B14F-4D97-AF65-F5344CB8AC3E}">
        <p14:creationId xmlns:p14="http://schemas.microsoft.com/office/powerpoint/2010/main" val="16177296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81825" y="1197734"/>
            <a:ext cx="9375820" cy="4610637"/>
          </a:xfrm>
          <a:prstGeom prst="rect">
            <a:avLst/>
          </a:prstGeom>
          <a:solidFill>
            <a:srgbClr val="FFC000"/>
          </a:solidFill>
        </p:spPr>
      </p:pic>
    </p:spTree>
    <p:extLst>
      <p:ext uri="{BB962C8B-B14F-4D97-AF65-F5344CB8AC3E}">
        <p14:creationId xmlns:p14="http://schemas.microsoft.com/office/powerpoint/2010/main" val="27074968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38649" y="800215"/>
            <a:ext cx="8422782" cy="5652100"/>
          </a:xfrm>
          <a:prstGeom prst="rect">
            <a:avLst/>
          </a:prstGeom>
          <a:solidFill>
            <a:srgbClr val="FFC000"/>
          </a:solidFill>
        </p:spPr>
      </p:pic>
    </p:spTree>
    <p:extLst>
      <p:ext uri="{BB962C8B-B14F-4D97-AF65-F5344CB8AC3E}">
        <p14:creationId xmlns:p14="http://schemas.microsoft.com/office/powerpoint/2010/main" val="24691064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68193" y="1596980"/>
            <a:ext cx="8409904" cy="3206839"/>
          </a:xfrm>
          <a:prstGeom prst="rect">
            <a:avLst/>
          </a:prstGeom>
          <a:solidFill>
            <a:srgbClr val="FFC000"/>
          </a:solidFill>
        </p:spPr>
      </p:pic>
    </p:spTree>
    <p:extLst>
      <p:ext uri="{BB962C8B-B14F-4D97-AF65-F5344CB8AC3E}">
        <p14:creationId xmlns:p14="http://schemas.microsoft.com/office/powerpoint/2010/main" val="36303056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33341" y="1210614"/>
            <a:ext cx="8886422" cy="4520485"/>
          </a:xfrm>
          <a:prstGeom prst="rect">
            <a:avLst/>
          </a:prstGeom>
          <a:solidFill>
            <a:srgbClr val="FFC000"/>
          </a:solidFill>
        </p:spPr>
      </p:pic>
    </p:spTree>
    <p:extLst>
      <p:ext uri="{BB962C8B-B14F-4D97-AF65-F5344CB8AC3E}">
        <p14:creationId xmlns:p14="http://schemas.microsoft.com/office/powerpoint/2010/main" val="3041728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63552" y="188641"/>
            <a:ext cx="7772400" cy="648072"/>
          </a:xfrm>
        </p:spPr>
        <p:txBody>
          <a:bodyPr>
            <a:normAutofit/>
          </a:bodyPr>
          <a:lstStyle/>
          <a:p>
            <a:r>
              <a:rPr lang="es-MX" sz="3200" dirty="0"/>
              <a:t>Presentación</a:t>
            </a:r>
          </a:p>
        </p:txBody>
      </p:sp>
      <p:sp>
        <p:nvSpPr>
          <p:cNvPr id="3" name="2 Subtítulo"/>
          <p:cNvSpPr>
            <a:spLocks noGrp="1"/>
          </p:cNvSpPr>
          <p:nvPr>
            <p:ph type="subTitle" idx="1"/>
          </p:nvPr>
        </p:nvSpPr>
        <p:spPr>
          <a:xfrm>
            <a:off x="1775520" y="1268760"/>
            <a:ext cx="8640960" cy="4680520"/>
          </a:xfrm>
        </p:spPr>
        <p:txBody>
          <a:bodyPr>
            <a:normAutofit/>
          </a:bodyPr>
          <a:lstStyle/>
          <a:p>
            <a:pPr algn="just"/>
            <a:r>
              <a:rPr lang="es-MX" sz="2400" dirty="0"/>
              <a:t>Las diapositivas que se presentan  corresponden a la </a:t>
            </a:r>
            <a:r>
              <a:rPr lang="es-MX" sz="2400" dirty="0" smtClean="0"/>
              <a:t>segunda </a:t>
            </a:r>
            <a:r>
              <a:rPr lang="es-MX" sz="2400" dirty="0"/>
              <a:t>Unidad del programa de estudio series de tiempo, mismo que está conformado por cuatro Unidades:</a:t>
            </a:r>
          </a:p>
          <a:p>
            <a:pPr lvl="0" algn="just">
              <a:buClr>
                <a:srgbClr val="1E5155">
                  <a:lumMod val="40000"/>
                  <a:lumOff val="60000"/>
                </a:srgbClr>
              </a:buClr>
            </a:pPr>
            <a:r>
              <a:rPr lang="es-MX" sz="2400" dirty="0">
                <a:solidFill>
                  <a:srgbClr val="1E5155">
                    <a:lumMod val="40000"/>
                    <a:lumOff val="60000"/>
                  </a:srgbClr>
                </a:solidFill>
              </a:rPr>
              <a:t>UNIDAD I. SERIES DE TIEMPO</a:t>
            </a:r>
          </a:p>
          <a:p>
            <a:pPr lvl="0" algn="just">
              <a:buClr>
                <a:srgbClr val="1E5155">
                  <a:lumMod val="40000"/>
                  <a:lumOff val="60000"/>
                </a:srgbClr>
              </a:buClr>
            </a:pPr>
            <a:r>
              <a:rPr lang="es-ES_tradnl" sz="2400" dirty="0">
                <a:solidFill>
                  <a:srgbClr val="1E5155">
                    <a:lumMod val="40000"/>
                    <a:lumOff val="60000"/>
                  </a:srgbClr>
                </a:solidFill>
              </a:rPr>
              <a:t>UNIDAD II. SERIES TEMPORALES CON METODOLOGIA BOX – JENKINS</a:t>
            </a:r>
            <a:endParaRPr lang="es-MX" sz="2400" dirty="0">
              <a:solidFill>
                <a:srgbClr val="1E5155">
                  <a:lumMod val="40000"/>
                  <a:lumOff val="60000"/>
                </a:srgbClr>
              </a:solidFill>
            </a:endParaRPr>
          </a:p>
          <a:p>
            <a:pPr lvl="0" algn="just">
              <a:buClr>
                <a:srgbClr val="1E5155">
                  <a:lumMod val="40000"/>
                  <a:lumOff val="60000"/>
                </a:srgbClr>
              </a:buClr>
            </a:pPr>
            <a:r>
              <a:rPr lang="es-ES" sz="2400" dirty="0">
                <a:solidFill>
                  <a:srgbClr val="1E5155">
                    <a:lumMod val="40000"/>
                    <a:lumOff val="60000"/>
                  </a:srgbClr>
                </a:solidFill>
              </a:rPr>
              <a:t>UNIDAD III. ANÁLISIS DE COINTEGRACIÓN Y MODELOS DE VECTORES AUTORREGRESIVOS VAR</a:t>
            </a:r>
          </a:p>
          <a:p>
            <a:pPr lvl="0" algn="just">
              <a:buClr>
                <a:srgbClr val="1E5155">
                  <a:lumMod val="40000"/>
                  <a:lumOff val="60000"/>
                </a:srgbClr>
              </a:buClr>
            </a:pPr>
            <a:r>
              <a:rPr lang="es-ES" sz="2400" dirty="0">
                <a:solidFill>
                  <a:srgbClr val="1E5155">
                    <a:lumMod val="40000"/>
                    <a:lumOff val="60000"/>
                  </a:srgbClr>
                </a:solidFill>
              </a:rPr>
              <a:t>UNIDAD IV. MODELOS DE VOLATILIDAD ESTOCÁSTICA</a:t>
            </a:r>
            <a:endParaRPr lang="es-MX" sz="2400" dirty="0">
              <a:solidFill>
                <a:srgbClr val="1E5155">
                  <a:lumMod val="40000"/>
                  <a:lumOff val="60000"/>
                </a:srgbClr>
              </a:solidFill>
            </a:endParaRPr>
          </a:p>
          <a:p>
            <a:pPr algn="just"/>
            <a:endParaRPr lang="es-MX" sz="2800" dirty="0"/>
          </a:p>
        </p:txBody>
      </p:sp>
    </p:spTree>
    <p:extLst>
      <p:ext uri="{BB962C8B-B14F-4D97-AF65-F5344CB8AC3E}">
        <p14:creationId xmlns:p14="http://schemas.microsoft.com/office/powerpoint/2010/main" val="34698132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91673" y="1133340"/>
            <a:ext cx="9169757" cy="3915177"/>
          </a:xfrm>
          <a:prstGeom prst="rect">
            <a:avLst/>
          </a:prstGeom>
          <a:solidFill>
            <a:srgbClr val="FFC000"/>
          </a:solidFill>
        </p:spPr>
      </p:pic>
    </p:spTree>
    <p:extLst>
      <p:ext uri="{BB962C8B-B14F-4D97-AF65-F5344CB8AC3E}">
        <p14:creationId xmlns:p14="http://schemas.microsoft.com/office/powerpoint/2010/main" val="39903568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19708" y="1133341"/>
            <a:ext cx="8680360" cy="4494727"/>
          </a:xfrm>
          <a:prstGeom prst="rect">
            <a:avLst/>
          </a:prstGeom>
          <a:solidFill>
            <a:srgbClr val="FFC000"/>
          </a:solidFill>
        </p:spPr>
      </p:pic>
    </p:spTree>
    <p:extLst>
      <p:ext uri="{BB962C8B-B14F-4D97-AF65-F5344CB8AC3E}">
        <p14:creationId xmlns:p14="http://schemas.microsoft.com/office/powerpoint/2010/main" val="32138372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146221" y="734097"/>
            <a:ext cx="9234152" cy="5422004"/>
          </a:xfrm>
          <a:prstGeom prst="rect">
            <a:avLst/>
          </a:prstGeom>
          <a:solidFill>
            <a:srgbClr val="00B0F0"/>
          </a:solidFill>
        </p:spPr>
      </p:pic>
    </p:spTree>
    <p:extLst>
      <p:ext uri="{BB962C8B-B14F-4D97-AF65-F5344CB8AC3E}">
        <p14:creationId xmlns:p14="http://schemas.microsoft.com/office/powerpoint/2010/main" val="23223379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17432" y="1017431"/>
            <a:ext cx="9208394" cy="5190186"/>
          </a:xfrm>
          <a:prstGeom prst="rect">
            <a:avLst/>
          </a:prstGeom>
          <a:solidFill>
            <a:srgbClr val="00B0F0"/>
          </a:solidFill>
        </p:spPr>
      </p:pic>
    </p:spTree>
    <p:extLst>
      <p:ext uri="{BB962C8B-B14F-4D97-AF65-F5344CB8AC3E}">
        <p14:creationId xmlns:p14="http://schemas.microsoft.com/office/powerpoint/2010/main" val="32920311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280" y="452718"/>
            <a:ext cx="9618182" cy="2020026"/>
          </a:xfrm>
        </p:spPr>
        <p:txBody>
          <a:bodyPr/>
          <a:lstStyle/>
          <a:p>
            <a:r>
              <a:rPr lang="es-MX" sz="3600" dirty="0" smtClean="0"/>
              <a:t>Ejemplo: Modelo Estocástico </a:t>
            </a:r>
            <a:r>
              <a:rPr lang="es-MX" sz="3600" dirty="0" err="1" smtClean="0"/>
              <a:t>Univariante</a:t>
            </a:r>
            <a:r>
              <a:rPr lang="es-MX" sz="3600" dirty="0" smtClean="0"/>
              <a:t> de la serie de tiempo Ocupación en la Industria Manufacturera (OIM) </a:t>
            </a:r>
            <a:endParaRPr lang="es-MX" sz="3600" dirty="0"/>
          </a:p>
        </p:txBody>
      </p:sp>
      <p:sp>
        <p:nvSpPr>
          <p:cNvPr id="3" name="Marcador de contenido 2"/>
          <p:cNvSpPr>
            <a:spLocks noGrp="1"/>
          </p:cNvSpPr>
          <p:nvPr>
            <p:ph idx="1"/>
          </p:nvPr>
        </p:nvSpPr>
        <p:spPr>
          <a:xfrm>
            <a:off x="1103600" y="2292439"/>
            <a:ext cx="8948872" cy="3955967"/>
          </a:xfrm>
        </p:spPr>
        <p:txBody>
          <a:bodyPr/>
          <a:lstStyle/>
          <a:p>
            <a:pPr marL="0" indent="0" algn="just">
              <a:buNone/>
            </a:pPr>
            <a:r>
              <a:rPr lang="es-MX" dirty="0" smtClean="0"/>
              <a:t>OIM: es una serie con periodicidad mensual y comprende </a:t>
            </a:r>
            <a:r>
              <a:rPr lang="es-MX" dirty="0"/>
              <a:t>e</a:t>
            </a:r>
            <a:r>
              <a:rPr lang="es-MX" dirty="0" smtClean="0"/>
              <a:t>l período julio de 2007 - abril de 2016</a:t>
            </a:r>
          </a:p>
          <a:p>
            <a:pPr marL="0" indent="0" algn="just">
              <a:buNone/>
            </a:pPr>
            <a:r>
              <a:rPr lang="es-MX" dirty="0" smtClean="0"/>
              <a:t>Se presentan las cuatro etapas de modelización de una serie de tiempo bajo la metodología de Box-Jenkins o </a:t>
            </a:r>
            <a:r>
              <a:rPr lang="es-MX" dirty="0" err="1" smtClean="0"/>
              <a:t>contrucción</a:t>
            </a:r>
            <a:r>
              <a:rPr lang="es-MX" dirty="0" smtClean="0"/>
              <a:t> de modelos ARIMA</a:t>
            </a:r>
          </a:p>
          <a:p>
            <a:pPr marL="0" indent="0" algn="just">
              <a:buNone/>
            </a:pPr>
            <a:r>
              <a:rPr lang="es-MX" dirty="0" smtClean="0"/>
              <a:t>IDENTIFICACIÓN</a:t>
            </a:r>
          </a:p>
          <a:p>
            <a:pPr marL="0" indent="0" algn="just">
              <a:buNone/>
            </a:pPr>
            <a:r>
              <a:rPr lang="es-MX" dirty="0" smtClean="0"/>
              <a:t>ESTIMACIÓN</a:t>
            </a:r>
          </a:p>
          <a:p>
            <a:pPr marL="0" indent="0" algn="just">
              <a:buNone/>
            </a:pPr>
            <a:r>
              <a:rPr lang="es-MX" dirty="0" smtClean="0"/>
              <a:t>DIAGNÓSTICO</a:t>
            </a:r>
          </a:p>
          <a:p>
            <a:pPr marL="0" indent="0" algn="just">
              <a:buNone/>
            </a:pPr>
            <a:r>
              <a:rPr lang="es-MX" dirty="0" smtClean="0"/>
              <a:t>PRONÓSTICO</a:t>
            </a:r>
            <a:endParaRPr lang="es-MX" dirty="0"/>
          </a:p>
        </p:txBody>
      </p:sp>
    </p:spTree>
    <p:extLst>
      <p:ext uri="{BB962C8B-B14F-4D97-AF65-F5344CB8AC3E}">
        <p14:creationId xmlns:p14="http://schemas.microsoft.com/office/powerpoint/2010/main" val="10069084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2732" y="231974"/>
            <a:ext cx="9427336" cy="1738494"/>
          </a:xfrm>
        </p:spPr>
        <p:txBody>
          <a:bodyPr>
            <a:normAutofit fontScale="90000"/>
          </a:bodyPr>
          <a:lstStyle/>
          <a:p>
            <a:r>
              <a:rPr lang="es-MX" sz="2400" dirty="0" smtClean="0"/>
              <a:t>Identificación</a:t>
            </a:r>
            <a:br>
              <a:rPr lang="es-MX" sz="2400" dirty="0" smtClean="0"/>
            </a:br>
            <a:r>
              <a:rPr lang="es-MX" sz="2000" dirty="0"/>
              <a:t>Recordar que en esta etapa del análisis deben determinarse los parámetros (m, </a:t>
            </a:r>
            <a:r>
              <a:rPr lang="el-GR" sz="2000" dirty="0"/>
              <a:t>λ</a:t>
            </a:r>
            <a:r>
              <a:rPr lang="es-MX" sz="2000" dirty="0"/>
              <a:t>, d, D, p, P, q, Q) </a:t>
            </a:r>
            <a:r>
              <a:rPr lang="es-MX" sz="2000" dirty="0" smtClean="0"/>
              <a:t/>
            </a:r>
            <a:br>
              <a:rPr lang="es-MX" sz="2000" dirty="0" smtClean="0"/>
            </a:br>
            <a:r>
              <a:rPr lang="es-MX" sz="2000" dirty="0" smtClean="0"/>
              <a:t>Grafica </a:t>
            </a:r>
            <a:r>
              <a:rPr lang="es-MX" sz="2000" dirty="0"/>
              <a:t>de la serie de datos original y el grafico de </a:t>
            </a:r>
            <a:r>
              <a:rPr lang="es-MX" sz="2400" dirty="0"/>
              <a:t>la desviación-estándar</a:t>
            </a:r>
          </a:p>
        </p:txBody>
      </p:sp>
      <p:pic>
        <p:nvPicPr>
          <p:cNvPr id="4" name="3 Marcador de contenido"/>
          <p:cNvPicPr>
            <a:picLocks noGrp="1"/>
          </p:cNvPicPr>
          <p:nvPr>
            <p:ph idx="1"/>
          </p:nvPr>
        </p:nvPicPr>
        <p:blipFill rotWithShape="1">
          <a:blip r:embed="rId2">
            <a:extLst>
              <a:ext uri="{28A0092B-C50C-407E-A947-70E740481C1C}">
                <a14:useLocalDpi xmlns:a14="http://schemas.microsoft.com/office/drawing/2010/main" val="0"/>
              </a:ext>
            </a:extLst>
          </a:blip>
          <a:srcRect l="38389" t="30864" r="28224" b="28214"/>
          <a:stretch/>
        </p:blipFill>
        <p:spPr bwMode="auto">
          <a:xfrm>
            <a:off x="581913" y="1736812"/>
            <a:ext cx="4176464" cy="2664296"/>
          </a:xfrm>
          <a:prstGeom prst="rect">
            <a:avLst/>
          </a:prstGeom>
          <a:ln>
            <a:noFill/>
          </a:ln>
          <a:extLst>
            <a:ext uri="{53640926-AAD7-44D8-BBD7-CCE9431645EC}">
              <a14:shadowObscured xmlns:a14="http://schemas.microsoft.com/office/drawing/2010/main"/>
            </a:ext>
          </a:extLst>
        </p:spPr>
      </p:pic>
      <p:sp>
        <p:nvSpPr>
          <p:cNvPr id="5" name="2 Rectángulo"/>
          <p:cNvSpPr/>
          <p:nvPr/>
        </p:nvSpPr>
        <p:spPr>
          <a:xfrm>
            <a:off x="6672064" y="1736812"/>
            <a:ext cx="2952328" cy="2232248"/>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La gráfica de la serie original indica no </a:t>
            </a:r>
            <a:r>
              <a:rPr lang="es-MX" sz="1400" dirty="0" err="1" smtClean="0">
                <a:ea typeface="Calibri"/>
                <a:cs typeface="Times New Roman"/>
              </a:rPr>
              <a:t>estacionariedad</a:t>
            </a:r>
            <a:r>
              <a:rPr lang="es-MX" sz="1400" dirty="0" smtClean="0">
                <a:ea typeface="Calibri"/>
                <a:cs typeface="Times New Roman"/>
              </a:rPr>
              <a:t> en media y en varianza.</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p:txBody>
      </p:sp>
      <p:graphicFrame>
        <p:nvGraphicFramePr>
          <p:cNvPr id="6" name="5 Gráfico"/>
          <p:cNvGraphicFramePr/>
          <p:nvPr>
            <p:extLst>
              <p:ext uri="{D42A27DB-BD31-4B8C-83A1-F6EECF244321}">
                <p14:modId xmlns:p14="http://schemas.microsoft.com/office/powerpoint/2010/main" val="284117320"/>
              </p:ext>
            </p:extLst>
          </p:nvPr>
        </p:nvGraphicFramePr>
        <p:xfrm>
          <a:off x="5809913" y="4123891"/>
          <a:ext cx="3698924" cy="2232248"/>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7 Conector recto de flecha"/>
          <p:cNvCxnSpPr/>
          <p:nvPr/>
        </p:nvCxnSpPr>
        <p:spPr>
          <a:xfrm flipH="1">
            <a:off x="4631862" y="5235696"/>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2 Rectángulo"/>
          <p:cNvSpPr/>
          <p:nvPr/>
        </p:nvSpPr>
        <p:spPr>
          <a:xfrm>
            <a:off x="1019436" y="4633212"/>
            <a:ext cx="2808312" cy="1584176"/>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s-MX" sz="1400" dirty="0"/>
              <a:t>El  gráfico </a:t>
            </a:r>
            <a:r>
              <a:rPr lang="es-MX" sz="1400" dirty="0" smtClean="0"/>
              <a:t>media-desviación estándar corrobora la no </a:t>
            </a:r>
            <a:r>
              <a:rPr lang="es-MX" sz="1400" dirty="0" err="1" smtClean="0"/>
              <a:t>estacionariedad</a:t>
            </a:r>
            <a:r>
              <a:rPr lang="es-MX" sz="1400" dirty="0" smtClean="0"/>
              <a:t> se observa que </a:t>
            </a:r>
            <a:r>
              <a:rPr lang="es-MX" sz="1400" dirty="0"/>
              <a:t>conforme pasa el tiempo  la varianza es diferente </a:t>
            </a:r>
            <a:r>
              <a:rPr lang="es-MX" sz="1400" dirty="0" smtClean="0"/>
              <a:t>para distintos niveles demedia. </a:t>
            </a:r>
            <a:endParaRPr lang="es-MX" sz="1400" dirty="0"/>
          </a:p>
        </p:txBody>
      </p:sp>
    </p:spTree>
    <p:extLst>
      <p:ext uri="{BB962C8B-B14F-4D97-AF65-F5344CB8AC3E}">
        <p14:creationId xmlns:p14="http://schemas.microsoft.com/office/powerpoint/2010/main" val="275139125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7" y="476672"/>
            <a:ext cx="6753065" cy="115756"/>
          </a:xfrm>
        </p:spPr>
        <p:txBody>
          <a:bodyPr>
            <a:noAutofit/>
          </a:bodyPr>
          <a:lstStyle/>
          <a:p>
            <a:endParaRPr lang="es-MX" sz="2400" dirty="0"/>
          </a:p>
        </p:txBody>
      </p:sp>
      <p:pic>
        <p:nvPicPr>
          <p:cNvPr id="4" name="3 Imagen"/>
          <p:cNvPicPr/>
          <p:nvPr/>
        </p:nvPicPr>
        <p:blipFill rotWithShape="1">
          <a:blip r:embed="rId2" cstate="print">
            <a:extLst>
              <a:ext uri="{28A0092B-C50C-407E-A947-70E740481C1C}">
                <a14:useLocalDpi xmlns:a14="http://schemas.microsoft.com/office/drawing/2010/main" val="0"/>
              </a:ext>
            </a:extLst>
          </a:blip>
          <a:srcRect l="34824" t="32799" r="36909" b="12345"/>
          <a:stretch/>
        </p:blipFill>
        <p:spPr bwMode="auto">
          <a:xfrm>
            <a:off x="6017961" y="1149238"/>
            <a:ext cx="3911650" cy="2245126"/>
          </a:xfrm>
          <a:prstGeom prst="rect">
            <a:avLst/>
          </a:prstGeom>
          <a:ln>
            <a:noFill/>
          </a:ln>
          <a:extLst>
            <a:ext uri="{53640926-AAD7-44D8-BBD7-CCE9431645EC}">
              <a14:shadowObscured xmlns:a14="http://schemas.microsoft.com/office/drawing/2010/main"/>
            </a:ext>
          </a:extLst>
        </p:spPr>
      </p:pic>
      <p:sp>
        <p:nvSpPr>
          <p:cNvPr id="5" name="4 Rectángulo"/>
          <p:cNvSpPr/>
          <p:nvPr/>
        </p:nvSpPr>
        <p:spPr>
          <a:xfrm>
            <a:off x="1085744" y="1258618"/>
            <a:ext cx="3470103" cy="2135746"/>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El </a:t>
            </a:r>
            <a:r>
              <a:rPr lang="es-MX" sz="1400" dirty="0" err="1" smtClean="0">
                <a:ea typeface="Calibri"/>
                <a:cs typeface="Times New Roman"/>
              </a:rPr>
              <a:t>correlograma</a:t>
            </a:r>
            <a:r>
              <a:rPr lang="es-MX" sz="1400" dirty="0" smtClean="0">
                <a:ea typeface="Calibri"/>
                <a:cs typeface="Times New Roman"/>
              </a:rPr>
              <a:t> de la serie OIM indica no </a:t>
            </a:r>
            <a:r>
              <a:rPr lang="es-MX" sz="1400" dirty="0" err="1" smtClean="0">
                <a:ea typeface="Calibri"/>
                <a:cs typeface="Times New Roman"/>
              </a:rPr>
              <a:t>estaacionariedad</a:t>
            </a:r>
            <a:r>
              <a:rPr lang="es-MX" sz="1400" dirty="0" smtClean="0">
                <a:ea typeface="Calibri"/>
                <a:cs typeface="Times New Roman"/>
              </a:rPr>
              <a:t> debido a que amortigua lentamente hacia cero la función de </a:t>
            </a:r>
            <a:r>
              <a:rPr lang="es-MX" sz="1400" dirty="0" err="1" smtClean="0">
                <a:ea typeface="Calibri"/>
                <a:cs typeface="Times New Roman"/>
              </a:rPr>
              <a:t>autocorrelación</a:t>
            </a:r>
            <a:r>
              <a:rPr lang="es-MX" sz="1400" dirty="0" smtClean="0">
                <a:ea typeface="Calibri"/>
                <a:cs typeface="Times New Roman"/>
              </a:rPr>
              <a:t>.</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p:txBody>
      </p:sp>
      <p:pic>
        <p:nvPicPr>
          <p:cNvPr id="6" name="5 Imagen"/>
          <p:cNvPicPr/>
          <p:nvPr/>
        </p:nvPicPr>
        <p:blipFill rotWithShape="1">
          <a:blip r:embed="rId3">
            <a:extLst>
              <a:ext uri="{28A0092B-C50C-407E-A947-70E740481C1C}">
                <a14:useLocalDpi xmlns:a14="http://schemas.microsoft.com/office/drawing/2010/main" val="0"/>
              </a:ext>
            </a:extLst>
          </a:blip>
          <a:srcRect l="40019" t="46117" r="30568" b="28492"/>
          <a:stretch/>
        </p:blipFill>
        <p:spPr bwMode="auto">
          <a:xfrm>
            <a:off x="1027455" y="3735614"/>
            <a:ext cx="3528392" cy="2448272"/>
          </a:xfrm>
          <a:prstGeom prst="rect">
            <a:avLst/>
          </a:prstGeom>
          <a:ln>
            <a:noFill/>
          </a:ln>
          <a:extLst>
            <a:ext uri="{53640926-AAD7-44D8-BBD7-CCE9431645EC}">
              <a14:shadowObscured xmlns:a14="http://schemas.microsoft.com/office/drawing/2010/main"/>
            </a:ext>
          </a:extLst>
        </p:spPr>
      </p:pic>
      <p:sp>
        <p:nvSpPr>
          <p:cNvPr id="7" name="7 Rectángulo"/>
          <p:cNvSpPr/>
          <p:nvPr/>
        </p:nvSpPr>
        <p:spPr>
          <a:xfrm>
            <a:off x="6124113" y="3735614"/>
            <a:ext cx="3805498" cy="2448272"/>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endParaRPr lang="es-MX" sz="1100" dirty="0">
              <a:ea typeface="Calibri"/>
              <a:cs typeface="Times New Roman"/>
            </a:endParaRPr>
          </a:p>
          <a:p>
            <a:pPr algn="just">
              <a:lnSpc>
                <a:spcPct val="115000"/>
              </a:lnSpc>
              <a:spcAft>
                <a:spcPts val="1000"/>
              </a:spcAft>
            </a:pPr>
            <a:endParaRPr lang="es-MX" sz="1100" dirty="0">
              <a:ea typeface="Calibri"/>
              <a:cs typeface="Times New Roman"/>
            </a:endParaRPr>
          </a:p>
          <a:p>
            <a:pPr algn="just">
              <a:lnSpc>
                <a:spcPct val="115000"/>
              </a:lnSpc>
              <a:spcAft>
                <a:spcPts val="1000"/>
              </a:spcAft>
            </a:pPr>
            <a:r>
              <a:rPr lang="es-MX" sz="1400" dirty="0" smtClean="0">
                <a:ea typeface="Calibri"/>
                <a:cs typeface="Calibri"/>
              </a:rPr>
              <a:t>El histograma de la serie permite asegurar que la serie OIM estadísticamente se distribuye como una normal.</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a:p>
            <a:pPr algn="just">
              <a:lnSpc>
                <a:spcPct val="115000"/>
              </a:lnSpc>
              <a:spcAft>
                <a:spcPts val="1000"/>
              </a:spcAft>
            </a:pPr>
            <a:r>
              <a:rPr lang="es-MX" sz="1100" dirty="0">
                <a:ea typeface="Calibri"/>
                <a:cs typeface="Times New Roman"/>
              </a:rPr>
              <a:t> </a:t>
            </a:r>
          </a:p>
          <a:p>
            <a:pPr algn="just">
              <a:lnSpc>
                <a:spcPct val="115000"/>
              </a:lnSpc>
              <a:spcAft>
                <a:spcPts val="1000"/>
              </a:spcAft>
            </a:pPr>
            <a:r>
              <a:rPr lang="es-MX" sz="1100" dirty="0">
                <a:ea typeface="Calibri"/>
                <a:cs typeface="Times New Roman"/>
              </a:rPr>
              <a:t> </a:t>
            </a:r>
          </a:p>
        </p:txBody>
      </p:sp>
    </p:spTree>
    <p:extLst>
      <p:ext uri="{BB962C8B-B14F-4D97-AF65-F5344CB8AC3E}">
        <p14:creationId xmlns:p14="http://schemas.microsoft.com/office/powerpoint/2010/main" val="36185201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548680"/>
            <a:ext cx="6912768" cy="971027"/>
          </a:xfrm>
        </p:spPr>
        <p:txBody>
          <a:bodyPr>
            <a:normAutofit fontScale="90000"/>
          </a:bodyPr>
          <a:lstStyle/>
          <a:p>
            <a:r>
              <a:rPr lang="es-MX" sz="2000" dirty="0" smtClean="0"/>
              <a:t>Ante la falta de </a:t>
            </a:r>
            <a:r>
              <a:rPr lang="es-MX" sz="2000" dirty="0" err="1" smtClean="0"/>
              <a:t>estacionariedad</a:t>
            </a:r>
            <a:r>
              <a:rPr lang="es-MX" sz="2000" dirty="0" smtClean="0"/>
              <a:t> en la serie, se aplica la transformación  BOX–COX para inducir </a:t>
            </a:r>
            <a:r>
              <a:rPr lang="es-MX" sz="2000" dirty="0" err="1" smtClean="0"/>
              <a:t>estacionariedad</a:t>
            </a:r>
            <a:r>
              <a:rPr lang="es-MX" sz="2000" dirty="0" smtClean="0"/>
              <a:t> en varianza y en algunos tipos de media. </a:t>
            </a:r>
            <a:r>
              <a:rPr lang="es-MX" sz="1800" dirty="0"/>
              <a:t/>
            </a:r>
            <a:br>
              <a:rPr lang="es-MX" sz="18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r>
              <a:rPr lang="es-MX" sz="2000" dirty="0"/>
              <a:t/>
            </a:r>
            <a:br>
              <a:rPr lang="es-MX" sz="2000" dirty="0"/>
            </a:br>
            <a:endParaRPr lang="es-MX" dirty="0"/>
          </a:p>
        </p:txBody>
      </p:sp>
      <p:sp>
        <p:nvSpPr>
          <p:cNvPr id="4" name="2 Marcador de contenido"/>
          <p:cNvSpPr>
            <a:spLocks noGrp="1"/>
          </p:cNvSpPr>
          <p:nvPr>
            <p:ph idx="1"/>
          </p:nvPr>
        </p:nvSpPr>
        <p:spPr>
          <a:xfrm>
            <a:off x="2059663" y="1923286"/>
            <a:ext cx="7687816" cy="472184"/>
          </a:xfrm>
        </p:spPr>
        <p:txBody>
          <a:bodyPr/>
          <a:lstStyle/>
          <a:p>
            <a:pPr marL="0" indent="0">
              <a:buNone/>
            </a:pPr>
            <a:r>
              <a:rPr lang="es-MX" dirty="0" smtClean="0"/>
              <a:t>Se obtiene </a:t>
            </a:r>
            <a:r>
              <a:rPr lang="es-MX" dirty="0"/>
              <a:t>el logaritmo de la </a:t>
            </a:r>
            <a:r>
              <a:rPr lang="es-MX" dirty="0" smtClean="0"/>
              <a:t>serie.</a:t>
            </a:r>
            <a:endParaRPr lang="es-MX" dirty="0"/>
          </a:p>
          <a:p>
            <a:endParaRPr lang="es-MX" dirty="0"/>
          </a:p>
        </p:txBody>
      </p:sp>
      <p:pic>
        <p:nvPicPr>
          <p:cNvPr id="5" name="4 Imagen"/>
          <p:cNvPicPr/>
          <p:nvPr/>
        </p:nvPicPr>
        <p:blipFill rotWithShape="1">
          <a:blip r:embed="rId2"/>
          <a:srcRect l="33871" t="33136" r="36201" b="26553"/>
          <a:stretch/>
        </p:blipFill>
        <p:spPr bwMode="auto">
          <a:xfrm>
            <a:off x="1606958" y="2799049"/>
            <a:ext cx="3699138" cy="3046527"/>
          </a:xfrm>
          <a:prstGeom prst="rect">
            <a:avLst/>
          </a:prstGeom>
          <a:ln>
            <a:noFill/>
          </a:ln>
          <a:extLst>
            <a:ext uri="{53640926-AAD7-44D8-BBD7-CCE9431645EC}">
              <a14:shadowObscured xmlns:a14="http://schemas.microsoft.com/office/drawing/2010/main"/>
            </a:ext>
          </a:extLst>
        </p:spPr>
      </p:pic>
      <p:sp>
        <p:nvSpPr>
          <p:cNvPr id="6" name="9 Rectángulo"/>
          <p:cNvSpPr/>
          <p:nvPr/>
        </p:nvSpPr>
        <p:spPr>
          <a:xfrm>
            <a:off x="7340958" y="2975020"/>
            <a:ext cx="3631842" cy="2928069"/>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Se observa una constancia en la variabilidad de la serie a lo largo del tiempo; sin embargo, continúa presentando una tendencia creciente y, por tanto, no es estacionaria en media.</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p:txBody>
      </p:sp>
      <p:cxnSp>
        <p:nvCxnSpPr>
          <p:cNvPr id="8" name="7 Conector recto de flecha"/>
          <p:cNvCxnSpPr/>
          <p:nvPr/>
        </p:nvCxnSpPr>
        <p:spPr>
          <a:xfrm>
            <a:off x="6023992" y="4017972"/>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98472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2282" y="548680"/>
            <a:ext cx="8384146" cy="864096"/>
          </a:xfrm>
        </p:spPr>
        <p:txBody>
          <a:bodyPr>
            <a:noAutofit/>
          </a:bodyPr>
          <a:lstStyle/>
          <a:p>
            <a:r>
              <a:rPr lang="es-MX" sz="2400" dirty="0" smtClean="0"/>
              <a:t>Se obtiene </a:t>
            </a:r>
            <a:r>
              <a:rPr lang="es-MX" sz="2400" dirty="0"/>
              <a:t>el correlograma y el histograma de la serie de </a:t>
            </a:r>
            <a:r>
              <a:rPr lang="es-MX" sz="2400" dirty="0" smtClean="0"/>
              <a:t>logaritmos de OIM.</a:t>
            </a:r>
            <a:endParaRPr lang="es-MX" sz="2400" dirty="0"/>
          </a:p>
        </p:txBody>
      </p:sp>
      <p:pic>
        <p:nvPicPr>
          <p:cNvPr id="4" name="3 Imagen"/>
          <p:cNvPicPr/>
          <p:nvPr/>
        </p:nvPicPr>
        <p:blipFill rotWithShape="1">
          <a:blip r:embed="rId2"/>
          <a:srcRect l="34013" t="35670" r="38401" b="21972"/>
          <a:stretch/>
        </p:blipFill>
        <p:spPr bwMode="auto">
          <a:xfrm>
            <a:off x="911424" y="1620770"/>
            <a:ext cx="3168352" cy="2088231"/>
          </a:xfrm>
          <a:prstGeom prst="rect">
            <a:avLst/>
          </a:prstGeom>
          <a:ln>
            <a:noFill/>
          </a:ln>
          <a:extLst>
            <a:ext uri="{53640926-AAD7-44D8-BBD7-CCE9431645EC}">
              <a14:shadowObscured xmlns:a14="http://schemas.microsoft.com/office/drawing/2010/main"/>
            </a:ext>
          </a:extLst>
        </p:spPr>
      </p:pic>
      <p:sp>
        <p:nvSpPr>
          <p:cNvPr id="5" name="11 Rectángulo"/>
          <p:cNvSpPr/>
          <p:nvPr/>
        </p:nvSpPr>
        <p:spPr>
          <a:xfrm>
            <a:off x="5872766" y="1808819"/>
            <a:ext cx="3533844" cy="1900182"/>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a:ea typeface="Calibri"/>
                <a:cs typeface="Times New Roman"/>
              </a:rPr>
              <a:t>En el correlograma observamos que los coeficientes de autocorrelación disminuyen muy lentamente a cero,  por lo tanto la serie </a:t>
            </a:r>
            <a:r>
              <a:rPr lang="es-MX" sz="1400" dirty="0" smtClean="0">
                <a:ea typeface="Calibri"/>
                <a:cs typeface="Times New Roman"/>
              </a:rPr>
              <a:t>no es </a:t>
            </a:r>
            <a:r>
              <a:rPr lang="es-MX" sz="1400" dirty="0">
                <a:ea typeface="Calibri"/>
                <a:cs typeface="Times New Roman"/>
              </a:rPr>
              <a:t>estacionaria.</a:t>
            </a:r>
          </a:p>
        </p:txBody>
      </p:sp>
      <p:pic>
        <p:nvPicPr>
          <p:cNvPr id="6" name="5 Imagen"/>
          <p:cNvPicPr/>
          <p:nvPr/>
        </p:nvPicPr>
        <p:blipFill rotWithShape="1">
          <a:blip r:embed="rId3">
            <a:extLst>
              <a:ext uri="{28A0092B-C50C-407E-A947-70E740481C1C}">
                <a14:useLocalDpi xmlns:a14="http://schemas.microsoft.com/office/drawing/2010/main" val="0"/>
              </a:ext>
            </a:extLst>
          </a:blip>
          <a:srcRect l="34169" t="42248" r="36520" b="31083"/>
          <a:stretch/>
        </p:blipFill>
        <p:spPr bwMode="auto">
          <a:xfrm>
            <a:off x="5988676" y="4041220"/>
            <a:ext cx="3603045" cy="2182651"/>
          </a:xfrm>
          <a:prstGeom prst="rect">
            <a:avLst/>
          </a:prstGeom>
          <a:ln>
            <a:noFill/>
          </a:ln>
          <a:extLst>
            <a:ext uri="{53640926-AAD7-44D8-BBD7-CCE9431645EC}">
              <a14:shadowObscured xmlns:a14="http://schemas.microsoft.com/office/drawing/2010/main"/>
            </a:ext>
          </a:extLst>
        </p:spPr>
      </p:pic>
      <p:sp>
        <p:nvSpPr>
          <p:cNvPr id="7" name="12 Rectángulo"/>
          <p:cNvSpPr/>
          <p:nvPr/>
        </p:nvSpPr>
        <p:spPr>
          <a:xfrm>
            <a:off x="715901" y="4041220"/>
            <a:ext cx="3559398" cy="2182651"/>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200" dirty="0">
                <a:ea typeface="Calibri"/>
                <a:cs typeface="Times New Roman"/>
              </a:rPr>
              <a:t>Se acepta la hipótesis de que la serie se distribuye como una </a:t>
            </a:r>
            <a:r>
              <a:rPr lang="es-MX" sz="1200" dirty="0" smtClean="0">
                <a:ea typeface="Calibri"/>
                <a:cs typeface="Times New Roman"/>
              </a:rPr>
              <a:t>normal.</a:t>
            </a:r>
            <a:r>
              <a:rPr lang="es-MX" sz="1100" dirty="0">
                <a:ea typeface="Calibri"/>
                <a:cs typeface="Times New Roman"/>
              </a:rPr>
              <a:t> </a:t>
            </a:r>
          </a:p>
        </p:txBody>
      </p:sp>
    </p:spTree>
    <p:extLst>
      <p:ext uri="{BB962C8B-B14F-4D97-AF65-F5344CB8AC3E}">
        <p14:creationId xmlns:p14="http://schemas.microsoft.com/office/powerpoint/2010/main" val="24337317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476672"/>
            <a:ext cx="7344816" cy="1008112"/>
          </a:xfrm>
        </p:spPr>
        <p:txBody>
          <a:bodyPr>
            <a:normAutofit fontScale="90000"/>
          </a:bodyPr>
          <a:lstStyle/>
          <a:p>
            <a:r>
              <a:rPr lang="es-MX" sz="2400" dirty="0" smtClean="0"/>
              <a:t>Se aplica </a:t>
            </a:r>
            <a:r>
              <a:rPr lang="es-MX" sz="2400" dirty="0"/>
              <a:t>la primera diferencia al logaritmo de la </a:t>
            </a:r>
            <a:r>
              <a:rPr lang="es-MX" sz="2400" dirty="0" smtClean="0"/>
              <a:t>serie OIM </a:t>
            </a:r>
            <a:r>
              <a:rPr lang="es-MX" sz="2400" dirty="0"/>
              <a:t>y </a:t>
            </a:r>
            <a:r>
              <a:rPr lang="es-MX" sz="2400" dirty="0" smtClean="0"/>
              <a:t>se obtiene su gráfica:</a:t>
            </a:r>
            <a:r>
              <a:rPr lang="es-MX" sz="2400" dirty="0"/>
              <a:t/>
            </a:r>
            <a:br>
              <a:rPr lang="es-MX" sz="2400" dirty="0"/>
            </a:br>
            <a:endParaRPr lang="es-MX" sz="2400" dirty="0"/>
          </a:p>
        </p:txBody>
      </p:sp>
      <p:pic>
        <p:nvPicPr>
          <p:cNvPr id="4" name="3 Imagen"/>
          <p:cNvPicPr/>
          <p:nvPr/>
        </p:nvPicPr>
        <p:blipFill rotWithShape="1">
          <a:blip r:embed="rId2"/>
          <a:srcRect l="29737" t="35650" r="41036" b="23867"/>
          <a:stretch/>
        </p:blipFill>
        <p:spPr bwMode="auto">
          <a:xfrm>
            <a:off x="1070102" y="2105318"/>
            <a:ext cx="3888432" cy="3312368"/>
          </a:xfrm>
          <a:prstGeom prst="rect">
            <a:avLst/>
          </a:prstGeom>
          <a:ln>
            <a:noFill/>
          </a:ln>
          <a:extLst>
            <a:ext uri="{53640926-AAD7-44D8-BBD7-CCE9431645EC}">
              <a14:shadowObscured xmlns:a14="http://schemas.microsoft.com/office/drawing/2010/main"/>
            </a:ext>
          </a:extLst>
        </p:spPr>
      </p:pic>
      <p:sp>
        <p:nvSpPr>
          <p:cNvPr id="5" name="16 Rectángulo"/>
          <p:cNvSpPr/>
          <p:nvPr/>
        </p:nvSpPr>
        <p:spPr>
          <a:xfrm>
            <a:off x="6748531" y="2105318"/>
            <a:ext cx="3817800" cy="3312368"/>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600" dirty="0">
                <a:ea typeface="Calibri"/>
                <a:cs typeface="Times New Roman"/>
              </a:rPr>
              <a:t> </a:t>
            </a:r>
          </a:p>
          <a:p>
            <a:pPr algn="just">
              <a:lnSpc>
                <a:spcPct val="115000"/>
              </a:lnSpc>
              <a:spcAft>
                <a:spcPts val="1000"/>
              </a:spcAft>
            </a:pPr>
            <a:endParaRPr lang="es-MX" sz="1600" dirty="0">
              <a:ea typeface="Calibri"/>
              <a:cs typeface="Times New Roman"/>
            </a:endParaRPr>
          </a:p>
          <a:p>
            <a:pPr algn="just">
              <a:lnSpc>
                <a:spcPct val="115000"/>
              </a:lnSpc>
              <a:spcAft>
                <a:spcPts val="1000"/>
              </a:spcAft>
            </a:pPr>
            <a:r>
              <a:rPr lang="es-MX" sz="1600" dirty="0" smtClean="0">
                <a:ea typeface="Calibri"/>
                <a:cs typeface="Times New Roman"/>
              </a:rPr>
              <a:t>Se observa que la serie tiene dos medias a lo largo del tiempo, una primera hasta 2008, y después sube el nivel de la misma, podemos concluir que no es estacionaria; aunque la varianza parece ser </a:t>
            </a:r>
            <a:r>
              <a:rPr lang="es-MX" sz="1600" dirty="0" err="1" smtClean="0">
                <a:ea typeface="Calibri"/>
                <a:cs typeface="Times New Roman"/>
              </a:rPr>
              <a:t>homoscedástica</a:t>
            </a:r>
            <a:r>
              <a:rPr lang="es-MX" sz="1600" dirty="0" smtClean="0">
                <a:ea typeface="Calibri"/>
                <a:cs typeface="Times New Roman"/>
              </a:rPr>
              <a:t>. Además, surge un dato anómalo en dic de 2009.</a:t>
            </a:r>
            <a:r>
              <a:rPr lang="es-MX" sz="1600" dirty="0">
                <a:latin typeface="Arial"/>
                <a:ea typeface="Calibri"/>
                <a:cs typeface="Times New Roman"/>
              </a:rPr>
              <a:t/>
            </a:r>
            <a:br>
              <a:rPr lang="es-MX" sz="1600" dirty="0">
                <a:latin typeface="Arial"/>
                <a:ea typeface="Calibri"/>
                <a:cs typeface="Times New Roman"/>
              </a:rPr>
            </a:br>
            <a:endParaRPr lang="es-MX" sz="1600" dirty="0">
              <a:ea typeface="Calibri"/>
              <a:cs typeface="Times New Roman"/>
            </a:endParaRPr>
          </a:p>
          <a:p>
            <a:pPr algn="just">
              <a:lnSpc>
                <a:spcPct val="115000"/>
              </a:lnSpc>
              <a:spcAft>
                <a:spcPts val="1000"/>
              </a:spcAft>
            </a:pPr>
            <a:r>
              <a:rPr lang="es-MX" sz="1100" dirty="0">
                <a:ea typeface="Calibri"/>
                <a:cs typeface="Times New Roman"/>
              </a:rPr>
              <a:t> </a:t>
            </a:r>
          </a:p>
        </p:txBody>
      </p:sp>
    </p:spTree>
    <p:extLst>
      <p:ext uri="{BB962C8B-B14F-4D97-AF65-F5344CB8AC3E}">
        <p14:creationId xmlns:p14="http://schemas.microsoft.com/office/powerpoint/2010/main" val="103853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35560" y="332657"/>
            <a:ext cx="6089900" cy="864096"/>
          </a:xfrm>
        </p:spPr>
        <p:txBody>
          <a:bodyPr/>
          <a:lstStyle/>
          <a:p>
            <a:r>
              <a:rPr lang="es-MX" sz="6000" dirty="0"/>
              <a:t>OBJETIVO</a:t>
            </a:r>
          </a:p>
        </p:txBody>
      </p:sp>
      <p:sp>
        <p:nvSpPr>
          <p:cNvPr id="3" name="2 Subtítulo"/>
          <p:cNvSpPr>
            <a:spLocks noGrp="1"/>
          </p:cNvSpPr>
          <p:nvPr>
            <p:ph type="subTitle" idx="1"/>
          </p:nvPr>
        </p:nvSpPr>
        <p:spPr>
          <a:xfrm>
            <a:off x="6220496" y="1860049"/>
            <a:ext cx="5602310" cy="3355895"/>
          </a:xfrm>
        </p:spPr>
        <p:txBody>
          <a:bodyPr>
            <a:noAutofit/>
          </a:bodyPr>
          <a:lstStyle/>
          <a:p>
            <a:pPr algn="just"/>
            <a:r>
              <a:rPr lang="es-MX" sz="2400" dirty="0" smtClean="0"/>
              <a:t>presentar</a:t>
            </a:r>
            <a:r>
              <a:rPr lang="es-ES_tradnl" sz="2400" dirty="0" smtClean="0">
                <a:latin typeface="Verdana" panose="020B0604030504040204" pitchFamily="34" charset="0"/>
                <a:ea typeface="Times New Roman" panose="02020603050405020304" pitchFamily="18" charset="0"/>
                <a:cs typeface="Times New Roman" panose="02020603050405020304" pitchFamily="18" charset="0"/>
              </a:rPr>
              <a:t> </a:t>
            </a:r>
            <a:r>
              <a:rPr lang="es-ES_tradnl" sz="2400" dirty="0">
                <a:latin typeface="Verdana" panose="020B0604030504040204" pitchFamily="34" charset="0"/>
                <a:ea typeface="Times New Roman" panose="02020603050405020304" pitchFamily="18" charset="0"/>
                <a:cs typeface="Times New Roman" panose="02020603050405020304" pitchFamily="18" charset="0"/>
              </a:rPr>
              <a:t>un conjunto de ideas, </a:t>
            </a:r>
            <a:r>
              <a:rPr lang="es-ES_tradnl" sz="2400" dirty="0" smtClean="0">
                <a:latin typeface="Verdana" panose="020B0604030504040204" pitchFamily="34" charset="0"/>
                <a:ea typeface="Times New Roman" panose="02020603050405020304" pitchFamily="18" charset="0"/>
                <a:cs typeface="Times New Roman" panose="02020603050405020304" pitchFamily="18" charset="0"/>
              </a:rPr>
              <a:t>procedimientos </a:t>
            </a:r>
            <a:r>
              <a:rPr lang="es-ES_tradnl" sz="2400" dirty="0">
                <a:latin typeface="Verdana" panose="020B0604030504040204" pitchFamily="34" charset="0"/>
                <a:ea typeface="Times New Roman" panose="02020603050405020304" pitchFamily="18" charset="0"/>
                <a:cs typeface="Times New Roman" panose="02020603050405020304" pitchFamily="18" charset="0"/>
              </a:rPr>
              <a:t>y </a:t>
            </a:r>
            <a:r>
              <a:rPr lang="es-ES_tradnl" sz="2400" dirty="0" smtClean="0">
                <a:latin typeface="Verdana" panose="020B0604030504040204" pitchFamily="34" charset="0"/>
                <a:ea typeface="Times New Roman" panose="02020603050405020304" pitchFamily="18" charset="0"/>
                <a:cs typeface="Times New Roman" panose="02020603050405020304" pitchFamily="18" charset="0"/>
              </a:rPr>
              <a:t>técnicas, desarrollados </a:t>
            </a:r>
            <a:r>
              <a:rPr lang="es-ES_tradnl" sz="2400" dirty="0">
                <a:latin typeface="Verdana" panose="020B0604030504040204" pitchFamily="34" charset="0"/>
                <a:ea typeface="Times New Roman" panose="02020603050405020304" pitchFamily="18" charset="0"/>
                <a:cs typeface="Times New Roman" panose="02020603050405020304" pitchFamily="18" charset="0"/>
              </a:rPr>
              <a:t>en un principio por Box y </a:t>
            </a:r>
            <a:r>
              <a:rPr lang="es-ES_tradnl" sz="2400" dirty="0" smtClean="0">
                <a:latin typeface="Verdana" panose="020B0604030504040204" pitchFamily="34" charset="0"/>
                <a:ea typeface="Times New Roman" panose="02020603050405020304" pitchFamily="18" charset="0"/>
                <a:cs typeface="Times New Roman" panose="02020603050405020304" pitchFamily="18" charset="0"/>
              </a:rPr>
              <a:t>Jenkins para la modelización de una serie de tiempo</a:t>
            </a:r>
            <a:endParaRPr lang="es-MX"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184" y="1860049"/>
            <a:ext cx="4480292" cy="3355895"/>
          </a:xfrm>
          <a:prstGeom prst="rect">
            <a:avLst/>
          </a:prstGeom>
        </p:spPr>
      </p:pic>
    </p:spTree>
    <p:extLst>
      <p:ext uri="{BB962C8B-B14F-4D97-AF65-F5344CB8AC3E}">
        <p14:creationId xmlns:p14="http://schemas.microsoft.com/office/powerpoint/2010/main" val="1632249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1584" y="476672"/>
            <a:ext cx="7200800" cy="1440160"/>
          </a:xfrm>
        </p:spPr>
        <p:txBody>
          <a:bodyPr>
            <a:normAutofit fontScale="90000"/>
          </a:bodyPr>
          <a:lstStyle/>
          <a:p>
            <a:r>
              <a:rPr lang="es-MX" sz="2700" dirty="0" err="1" smtClean="0"/>
              <a:t>Correlograma</a:t>
            </a:r>
            <a:r>
              <a:rPr lang="es-MX" sz="2700" dirty="0" smtClean="0"/>
              <a:t> e </a:t>
            </a:r>
            <a:r>
              <a:rPr lang="es-MX" sz="2700" dirty="0"/>
              <a:t>histograma de la primera diferencia del logaritmo de la serie:</a:t>
            </a:r>
            <a:r>
              <a:rPr lang="es-MX" sz="2400" dirty="0"/>
              <a:t/>
            </a:r>
            <a:br>
              <a:rPr lang="es-MX" sz="2400" dirty="0"/>
            </a:br>
            <a:r>
              <a:rPr lang="es-MX" sz="2700" dirty="0"/>
              <a:t/>
            </a:r>
            <a:br>
              <a:rPr lang="es-MX" sz="2700" dirty="0"/>
            </a:br>
            <a:r>
              <a:rPr lang="es-MX" sz="2700" dirty="0"/>
              <a:t/>
            </a:r>
            <a:br>
              <a:rPr lang="es-MX" sz="2700" dirty="0"/>
            </a:br>
            <a:r>
              <a:rPr lang="es-MX" sz="2700" dirty="0"/>
              <a:t/>
            </a:r>
            <a:br>
              <a:rPr lang="es-MX" sz="2700" dirty="0"/>
            </a:br>
            <a:r>
              <a:rPr lang="es-MX" sz="2700" dirty="0"/>
              <a:t/>
            </a:r>
            <a:br>
              <a:rPr lang="es-MX" sz="2700" dirty="0"/>
            </a:br>
            <a:r>
              <a:rPr lang="es-MX" sz="2700" dirty="0"/>
              <a:t/>
            </a:r>
            <a:br>
              <a:rPr lang="es-MX" sz="2700" dirty="0"/>
            </a:br>
            <a:r>
              <a:rPr lang="es-MX" sz="2700" dirty="0"/>
              <a:t/>
            </a:r>
            <a:br>
              <a:rPr lang="es-MX" sz="2700" dirty="0"/>
            </a:br>
            <a:r>
              <a:rPr lang="es-MX" sz="2700" dirty="0"/>
              <a:t/>
            </a:r>
            <a:br>
              <a:rPr lang="es-MX" sz="2700" dirty="0"/>
            </a:br>
            <a:endParaRPr lang="es-MX" dirty="0"/>
          </a:p>
        </p:txBody>
      </p:sp>
      <p:pic>
        <p:nvPicPr>
          <p:cNvPr id="4" name="3 Imagen"/>
          <p:cNvPicPr/>
          <p:nvPr/>
        </p:nvPicPr>
        <p:blipFill rotWithShape="1">
          <a:blip r:embed="rId2"/>
          <a:srcRect l="35544" t="39275" r="35374" b="16328"/>
          <a:stretch/>
        </p:blipFill>
        <p:spPr bwMode="auto">
          <a:xfrm>
            <a:off x="6310648" y="1732822"/>
            <a:ext cx="3767387" cy="2232178"/>
          </a:xfrm>
          <a:prstGeom prst="rect">
            <a:avLst/>
          </a:prstGeom>
          <a:ln>
            <a:noFill/>
          </a:ln>
          <a:extLst>
            <a:ext uri="{53640926-AAD7-44D8-BBD7-CCE9431645EC}">
              <a14:shadowObscured xmlns:a14="http://schemas.microsoft.com/office/drawing/2010/main"/>
            </a:ext>
          </a:extLst>
        </p:spPr>
      </p:pic>
      <p:sp>
        <p:nvSpPr>
          <p:cNvPr id="5" name="18 Rectángulo"/>
          <p:cNvSpPr/>
          <p:nvPr/>
        </p:nvSpPr>
        <p:spPr>
          <a:xfrm>
            <a:off x="561380" y="1732822"/>
            <a:ext cx="3920468" cy="2232178"/>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a:ea typeface="Calibri"/>
                <a:cs typeface="Times New Roman"/>
              </a:rPr>
              <a:t> </a:t>
            </a:r>
            <a:r>
              <a:rPr lang="es-MX" sz="1400" dirty="0" smtClean="0">
                <a:ea typeface="Calibri"/>
                <a:cs typeface="Times New Roman"/>
              </a:rPr>
              <a:t>Se observa que los </a:t>
            </a:r>
            <a:r>
              <a:rPr lang="es-MX" sz="1400" dirty="0">
                <a:ea typeface="Calibri"/>
                <a:cs typeface="Times New Roman"/>
              </a:rPr>
              <a:t>coeficientes de autocorrelación convergen a cero rápidamente,  lo </a:t>
            </a:r>
            <a:r>
              <a:rPr lang="es-MX" sz="1400" dirty="0" smtClean="0">
                <a:ea typeface="Calibri"/>
                <a:cs typeface="Times New Roman"/>
              </a:rPr>
              <a:t>cual indica que </a:t>
            </a:r>
            <a:r>
              <a:rPr lang="es-MX" sz="1400" dirty="0">
                <a:ea typeface="Calibri"/>
                <a:cs typeface="Times New Roman"/>
              </a:rPr>
              <a:t>la serie es estacionaria, </a:t>
            </a:r>
            <a:r>
              <a:rPr lang="es-MX" sz="1400" dirty="0" smtClean="0">
                <a:ea typeface="Calibri"/>
                <a:cs typeface="Times New Roman"/>
              </a:rPr>
              <a:t> sin embargo, observamos en el gráfico una media diferente.</a:t>
            </a:r>
            <a:endParaRPr lang="es-MX" sz="1400" dirty="0">
              <a:ea typeface="Calibri"/>
              <a:cs typeface="Times New Roman"/>
            </a:endParaRPr>
          </a:p>
        </p:txBody>
      </p:sp>
      <p:pic>
        <p:nvPicPr>
          <p:cNvPr id="6" name="5 Imagen"/>
          <p:cNvPicPr/>
          <p:nvPr/>
        </p:nvPicPr>
        <p:blipFill rotWithShape="1">
          <a:blip r:embed="rId3" cstate="print">
            <a:extLst>
              <a:ext uri="{28A0092B-C50C-407E-A947-70E740481C1C}">
                <a14:useLocalDpi xmlns:a14="http://schemas.microsoft.com/office/drawing/2010/main" val="0"/>
              </a:ext>
            </a:extLst>
          </a:blip>
          <a:srcRect l="35374" t="47244" r="31632" b="25425"/>
          <a:stretch/>
        </p:blipFill>
        <p:spPr bwMode="auto">
          <a:xfrm>
            <a:off x="561379" y="4262908"/>
            <a:ext cx="3920469" cy="2191948"/>
          </a:xfrm>
          <a:prstGeom prst="rect">
            <a:avLst/>
          </a:prstGeom>
          <a:ln>
            <a:noFill/>
          </a:ln>
          <a:extLst>
            <a:ext uri="{53640926-AAD7-44D8-BBD7-CCE9431645EC}">
              <a14:shadowObscured xmlns:a14="http://schemas.microsoft.com/office/drawing/2010/main"/>
            </a:ext>
          </a:extLst>
        </p:spPr>
      </p:pic>
      <p:sp>
        <p:nvSpPr>
          <p:cNvPr id="7" name="20 Rectángulo"/>
          <p:cNvSpPr/>
          <p:nvPr/>
        </p:nvSpPr>
        <p:spPr>
          <a:xfrm>
            <a:off x="6310648" y="4262908"/>
            <a:ext cx="3767387" cy="2191947"/>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A diferencia de los histogramas anteriores, este indica que no se puede considerar que la serie se distribuye como una norma.</a:t>
            </a:r>
            <a:endParaRPr lang="es-MX" sz="1400" dirty="0">
              <a:ea typeface="Calibri"/>
              <a:cs typeface="Times New Roman"/>
            </a:endParaRPr>
          </a:p>
        </p:txBody>
      </p:sp>
    </p:spTree>
    <p:extLst>
      <p:ext uri="{BB962C8B-B14F-4D97-AF65-F5344CB8AC3E}">
        <p14:creationId xmlns:p14="http://schemas.microsoft.com/office/powerpoint/2010/main" val="28158209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476672"/>
            <a:ext cx="6781800" cy="510952"/>
          </a:xfrm>
        </p:spPr>
        <p:txBody>
          <a:bodyPr>
            <a:normAutofit fontScale="90000"/>
          </a:bodyPr>
          <a:lstStyle/>
          <a:p>
            <a:r>
              <a:rPr lang="es-MX" sz="2400" dirty="0" smtClean="0"/>
              <a:t>Se aplica </a:t>
            </a:r>
            <a:r>
              <a:rPr lang="es-MX" sz="2400" dirty="0"/>
              <a:t>la segunda diferencia del </a:t>
            </a:r>
            <a:r>
              <a:rPr lang="es-MX" sz="2400" dirty="0" smtClean="0"/>
              <a:t>logaritmo de OIM:</a:t>
            </a:r>
            <a:endParaRPr lang="es-MX" sz="2400" dirty="0"/>
          </a:p>
        </p:txBody>
      </p:sp>
      <p:pic>
        <p:nvPicPr>
          <p:cNvPr id="4" name="3 Imagen"/>
          <p:cNvPicPr/>
          <p:nvPr/>
        </p:nvPicPr>
        <p:blipFill rotWithShape="1">
          <a:blip r:embed="rId2"/>
          <a:srcRect l="34953" t="32325" r="27900" b="23644"/>
          <a:stretch/>
        </p:blipFill>
        <p:spPr bwMode="auto">
          <a:xfrm>
            <a:off x="1460594" y="2029130"/>
            <a:ext cx="3960440" cy="3096344"/>
          </a:xfrm>
          <a:prstGeom prst="rect">
            <a:avLst/>
          </a:prstGeom>
          <a:ln>
            <a:noFill/>
          </a:ln>
          <a:extLst>
            <a:ext uri="{53640926-AAD7-44D8-BBD7-CCE9431645EC}">
              <a14:shadowObscured xmlns:a14="http://schemas.microsoft.com/office/drawing/2010/main"/>
            </a:ext>
          </a:extLst>
        </p:spPr>
      </p:pic>
      <p:sp>
        <p:nvSpPr>
          <p:cNvPr id="6" name="23 Rectángulo"/>
          <p:cNvSpPr/>
          <p:nvPr/>
        </p:nvSpPr>
        <p:spPr>
          <a:xfrm>
            <a:off x="6672064" y="1853396"/>
            <a:ext cx="3384376" cy="3447813"/>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Se observas </a:t>
            </a:r>
            <a:r>
              <a:rPr lang="es-MX" sz="1400" dirty="0">
                <a:ea typeface="Calibri"/>
                <a:cs typeface="Times New Roman"/>
              </a:rPr>
              <a:t>que la serie se distribuye alrededor de </a:t>
            </a:r>
            <a:r>
              <a:rPr lang="es-MX" sz="1400" dirty="0" smtClean="0">
                <a:ea typeface="Calibri"/>
                <a:cs typeface="Times New Roman"/>
              </a:rPr>
              <a:t>la media cero</a:t>
            </a:r>
            <a:r>
              <a:rPr lang="es-MX" sz="1400" dirty="0">
                <a:ea typeface="Calibri"/>
                <a:cs typeface="Times New Roman"/>
              </a:rPr>
              <a:t>, y </a:t>
            </a:r>
            <a:r>
              <a:rPr lang="es-MX" sz="1400" dirty="0" smtClean="0">
                <a:ea typeface="Calibri"/>
                <a:cs typeface="Times New Roman"/>
              </a:rPr>
              <a:t>es </a:t>
            </a:r>
            <a:r>
              <a:rPr lang="es-MX" sz="1400" dirty="0" err="1" smtClean="0">
                <a:ea typeface="Calibri"/>
                <a:cs typeface="Times New Roman"/>
              </a:rPr>
              <a:t>homoscedástica</a:t>
            </a:r>
            <a:r>
              <a:rPr lang="es-MX" sz="1400" dirty="0" smtClean="0">
                <a:ea typeface="Calibri"/>
                <a:cs typeface="Times New Roman"/>
              </a:rPr>
              <a:t> por tanto, se puede </a:t>
            </a:r>
            <a:r>
              <a:rPr lang="es-MX" sz="1400" dirty="0">
                <a:ea typeface="Calibri"/>
                <a:cs typeface="Times New Roman"/>
              </a:rPr>
              <a:t>decir que es estacionaria en </a:t>
            </a:r>
            <a:r>
              <a:rPr lang="es-MX" sz="1400" dirty="0" smtClean="0">
                <a:ea typeface="Calibri"/>
                <a:cs typeface="Times New Roman"/>
              </a:rPr>
              <a:t>media </a:t>
            </a:r>
            <a:r>
              <a:rPr lang="es-MX" sz="1400" dirty="0">
                <a:ea typeface="Calibri"/>
                <a:cs typeface="Times New Roman"/>
              </a:rPr>
              <a:t>y </a:t>
            </a:r>
            <a:r>
              <a:rPr lang="es-MX" sz="1400" dirty="0" smtClean="0">
                <a:ea typeface="Calibri"/>
                <a:cs typeface="Times New Roman"/>
              </a:rPr>
              <a:t>en </a:t>
            </a:r>
            <a:r>
              <a:rPr lang="es-MX" sz="1400" dirty="0">
                <a:ea typeface="Calibri"/>
                <a:cs typeface="Times New Roman"/>
              </a:rPr>
              <a:t>varianza</a:t>
            </a:r>
            <a:r>
              <a:rPr lang="es-MX" sz="1400" dirty="0" smtClean="0">
                <a:ea typeface="Calibri"/>
                <a:cs typeface="Times New Roman"/>
              </a:rPr>
              <a:t>. </a:t>
            </a:r>
          </a:p>
          <a:p>
            <a:pPr algn="just">
              <a:lnSpc>
                <a:spcPct val="115000"/>
              </a:lnSpc>
              <a:spcAft>
                <a:spcPts val="1000"/>
              </a:spcAft>
            </a:pPr>
            <a:r>
              <a:rPr lang="es-MX" sz="1400" dirty="0" smtClean="0">
                <a:ea typeface="Calibri"/>
                <a:cs typeface="Times New Roman"/>
              </a:rPr>
              <a:t>Se observa que cada 12 observaciones la serie siempre presenta un pico hacia arriba, que es un indicador de estacionalidad no estacionaria.</a:t>
            </a:r>
            <a:endParaRPr lang="es-MX" sz="1400" dirty="0">
              <a:ea typeface="Calibri"/>
              <a:cs typeface="Times New Roman"/>
            </a:endParaRPr>
          </a:p>
          <a:p>
            <a:pPr>
              <a:lnSpc>
                <a:spcPct val="115000"/>
              </a:lnSpc>
            </a:pPr>
            <a:r>
              <a:rPr lang="es-MX" sz="1400" dirty="0" smtClean="0">
                <a:ea typeface="Calibri"/>
                <a:cs typeface="Times New Roman"/>
              </a:rPr>
              <a:t>También se observa dos datos anómalos en dic de 2009 y, en dic de 2010.</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p:txBody>
      </p:sp>
    </p:spTree>
    <p:extLst>
      <p:ext uri="{BB962C8B-B14F-4D97-AF65-F5344CB8AC3E}">
        <p14:creationId xmlns:p14="http://schemas.microsoft.com/office/powerpoint/2010/main" val="24831249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3038" y="476672"/>
            <a:ext cx="8820108" cy="870992"/>
          </a:xfrm>
        </p:spPr>
        <p:txBody>
          <a:bodyPr>
            <a:normAutofit/>
          </a:bodyPr>
          <a:lstStyle/>
          <a:p>
            <a:r>
              <a:rPr lang="es-MX" sz="2400" dirty="0" err="1" smtClean="0"/>
              <a:t>Correlograma</a:t>
            </a:r>
            <a:r>
              <a:rPr lang="es-MX" sz="2400" dirty="0" smtClean="0"/>
              <a:t> e </a:t>
            </a:r>
            <a:r>
              <a:rPr lang="es-MX" sz="2400" dirty="0"/>
              <a:t>histograma de la segunda </a:t>
            </a:r>
            <a:r>
              <a:rPr lang="es-MX" sz="2400" dirty="0" smtClean="0"/>
              <a:t>diferencia LOIM:</a:t>
            </a:r>
            <a:endParaRPr lang="es-MX" sz="2400" dirty="0"/>
          </a:p>
        </p:txBody>
      </p:sp>
      <p:pic>
        <p:nvPicPr>
          <p:cNvPr id="4" name="3 Imagen"/>
          <p:cNvPicPr/>
          <p:nvPr/>
        </p:nvPicPr>
        <p:blipFill rotWithShape="1">
          <a:blip r:embed="rId2"/>
          <a:srcRect l="34169" t="33441" r="37333" b="21415"/>
          <a:stretch/>
        </p:blipFill>
        <p:spPr bwMode="auto">
          <a:xfrm>
            <a:off x="6559071" y="1640503"/>
            <a:ext cx="3214075" cy="2274673"/>
          </a:xfrm>
          <a:prstGeom prst="rect">
            <a:avLst/>
          </a:prstGeom>
          <a:ln>
            <a:noFill/>
          </a:ln>
          <a:extLst>
            <a:ext uri="{53640926-AAD7-44D8-BBD7-CCE9431645EC}">
              <a14:shadowObscured xmlns:a14="http://schemas.microsoft.com/office/drawing/2010/main"/>
            </a:ext>
          </a:extLst>
        </p:spPr>
      </p:pic>
      <p:sp>
        <p:nvSpPr>
          <p:cNvPr id="5" name="25 Rectángulo"/>
          <p:cNvSpPr/>
          <p:nvPr/>
        </p:nvSpPr>
        <p:spPr>
          <a:xfrm>
            <a:off x="813544" y="1640503"/>
            <a:ext cx="3822849" cy="2274673"/>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a:ea typeface="Calibri"/>
                <a:cs typeface="Times New Roman"/>
              </a:rPr>
              <a:t>En el correlograma los coeficientes de autocorrelación amortiguan rápidamente a cero por lo tanto es estacionaria en su parte regular, y en datos como el </a:t>
            </a:r>
            <a:r>
              <a:rPr lang="es-MX" sz="1400" dirty="0" smtClean="0">
                <a:ea typeface="Calibri"/>
                <a:cs typeface="Times New Roman"/>
              </a:rPr>
              <a:t>12, 24 </a:t>
            </a:r>
            <a:r>
              <a:rPr lang="es-MX" sz="1400" dirty="0">
                <a:ea typeface="Calibri"/>
                <a:cs typeface="Times New Roman"/>
              </a:rPr>
              <a:t>y </a:t>
            </a:r>
            <a:r>
              <a:rPr lang="es-MX" sz="1400" dirty="0" smtClean="0">
                <a:ea typeface="Calibri"/>
                <a:cs typeface="Times New Roman"/>
              </a:rPr>
              <a:t>36 no se amortiguan inmediatamente a cero, lo cual indica que no es estacionaria en su parte estacional.</a:t>
            </a:r>
            <a:endParaRPr lang="es-MX" sz="1400" dirty="0">
              <a:ea typeface="Calibri"/>
              <a:cs typeface="Times New Roman"/>
            </a:endParaRPr>
          </a:p>
        </p:txBody>
      </p:sp>
      <p:sp>
        <p:nvSpPr>
          <p:cNvPr id="6" name="28 Rectángulo"/>
          <p:cNvSpPr/>
          <p:nvPr/>
        </p:nvSpPr>
        <p:spPr>
          <a:xfrm>
            <a:off x="6559071" y="4036117"/>
            <a:ext cx="3317106" cy="2192849"/>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endParaRPr lang="es-MX" sz="1400" dirty="0">
              <a:ea typeface="Calibri"/>
              <a:cs typeface="Times New Roman"/>
            </a:endParaRPr>
          </a:p>
          <a:p>
            <a:pPr algn="just">
              <a:lnSpc>
                <a:spcPct val="115000"/>
              </a:lnSpc>
              <a:spcAft>
                <a:spcPts val="1000"/>
              </a:spcAft>
            </a:pPr>
            <a:r>
              <a:rPr lang="es-MX" sz="1400" dirty="0" smtClean="0">
                <a:ea typeface="Calibri"/>
                <a:cs typeface="Times New Roman"/>
              </a:rPr>
              <a:t>El histograma indica que la serie no se puede considerar que se distribuye como una normal.</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p:txBody>
      </p:sp>
      <p:pic>
        <p:nvPicPr>
          <p:cNvPr id="7" name="6 Imagen"/>
          <p:cNvPicPr/>
          <p:nvPr/>
        </p:nvPicPr>
        <p:blipFill rotWithShape="1">
          <a:blip r:embed="rId3">
            <a:extLst>
              <a:ext uri="{28A0092B-C50C-407E-A947-70E740481C1C}">
                <a14:useLocalDpi xmlns:a14="http://schemas.microsoft.com/office/drawing/2010/main" val="0"/>
              </a:ext>
            </a:extLst>
          </a:blip>
          <a:srcRect l="34451" t="38807" r="27586" b="28063"/>
          <a:stretch/>
        </p:blipFill>
        <p:spPr bwMode="auto">
          <a:xfrm>
            <a:off x="813543" y="4327301"/>
            <a:ext cx="3822849" cy="190166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9987606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5915" y="476672"/>
            <a:ext cx="8946509" cy="708184"/>
          </a:xfrm>
        </p:spPr>
        <p:txBody>
          <a:bodyPr>
            <a:normAutofit fontScale="90000"/>
          </a:bodyPr>
          <a:lstStyle/>
          <a:p>
            <a:r>
              <a:rPr lang="es-MX" sz="2400" dirty="0" smtClean="0"/>
              <a:t>Se obtiene </a:t>
            </a:r>
            <a:r>
              <a:rPr lang="es-MX" sz="2400" dirty="0"/>
              <a:t>una diferencia estacional y dos </a:t>
            </a:r>
            <a:r>
              <a:rPr lang="es-MX" sz="2400" dirty="0" smtClean="0"/>
              <a:t>regulares de la serie LOIM.</a:t>
            </a:r>
            <a:endParaRPr lang="es-MX" sz="2400" dirty="0"/>
          </a:p>
        </p:txBody>
      </p:sp>
      <p:pic>
        <p:nvPicPr>
          <p:cNvPr id="4" name="3 Imagen"/>
          <p:cNvPicPr/>
          <p:nvPr/>
        </p:nvPicPr>
        <p:blipFill rotWithShape="1">
          <a:blip r:embed="rId2"/>
          <a:srcRect l="34050" t="30907" r="29033" b="24168"/>
          <a:stretch/>
        </p:blipFill>
        <p:spPr bwMode="auto">
          <a:xfrm>
            <a:off x="1094151" y="2088626"/>
            <a:ext cx="4083156" cy="3243228"/>
          </a:xfrm>
          <a:prstGeom prst="rect">
            <a:avLst/>
          </a:prstGeom>
          <a:ln>
            <a:noFill/>
          </a:ln>
          <a:extLst>
            <a:ext uri="{53640926-AAD7-44D8-BBD7-CCE9431645EC}">
              <a14:shadowObscured xmlns:a14="http://schemas.microsoft.com/office/drawing/2010/main"/>
            </a:ext>
          </a:extLst>
        </p:spPr>
      </p:pic>
      <p:sp>
        <p:nvSpPr>
          <p:cNvPr id="5" name="22 Rectángulo"/>
          <p:cNvSpPr/>
          <p:nvPr/>
        </p:nvSpPr>
        <p:spPr>
          <a:xfrm>
            <a:off x="6598747" y="2088626"/>
            <a:ext cx="3730109" cy="3243228"/>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Se observa que la serie es estacionaria en media y en varianza en su parte regular y en su parte estacional, y la regularidad de cada 12 meses también ha desaparecido; siguen mostrándose algunos datos anómalos, como se comentó en el gráfico anterior, dic de 2009 y dic de 2010.</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p:txBody>
      </p:sp>
    </p:spTree>
    <p:extLst>
      <p:ext uri="{BB962C8B-B14F-4D97-AF65-F5344CB8AC3E}">
        <p14:creationId xmlns:p14="http://schemas.microsoft.com/office/powerpoint/2010/main" val="270955679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1584" y="404664"/>
            <a:ext cx="6716216" cy="510952"/>
          </a:xfrm>
        </p:spPr>
        <p:txBody>
          <a:bodyPr>
            <a:normAutofit fontScale="90000"/>
          </a:bodyPr>
          <a:lstStyle/>
          <a:p>
            <a:r>
              <a:rPr lang="es-MX" sz="2400" dirty="0" smtClean="0"/>
              <a:t>Histograma </a:t>
            </a:r>
            <a:r>
              <a:rPr lang="es-MX" sz="2400" dirty="0"/>
              <a:t>y </a:t>
            </a:r>
            <a:r>
              <a:rPr lang="es-MX" sz="2400" dirty="0" smtClean="0"/>
              <a:t> </a:t>
            </a:r>
            <a:r>
              <a:rPr lang="es-MX" sz="2400" dirty="0" err="1" smtClean="0"/>
              <a:t>correlograma</a:t>
            </a:r>
            <a:r>
              <a:rPr lang="es-MX" sz="2400" dirty="0" smtClean="0"/>
              <a:t> de la serie DSDDLOIM</a:t>
            </a:r>
            <a:endParaRPr lang="es-MX" sz="2400" dirty="0"/>
          </a:p>
        </p:txBody>
      </p:sp>
      <p:pic>
        <p:nvPicPr>
          <p:cNvPr id="4" name="3 Imagen"/>
          <p:cNvPicPr/>
          <p:nvPr/>
        </p:nvPicPr>
        <p:blipFill rotWithShape="1">
          <a:blip r:embed="rId2"/>
          <a:srcRect l="33512" t="33332" r="38399" b="21827"/>
          <a:stretch/>
        </p:blipFill>
        <p:spPr bwMode="auto">
          <a:xfrm>
            <a:off x="5342798" y="1257164"/>
            <a:ext cx="3725002" cy="2228933"/>
          </a:xfrm>
          <a:prstGeom prst="rect">
            <a:avLst/>
          </a:prstGeom>
          <a:ln>
            <a:noFill/>
          </a:ln>
          <a:extLst>
            <a:ext uri="{53640926-AAD7-44D8-BBD7-CCE9431645EC}">
              <a14:shadowObscured xmlns:a14="http://schemas.microsoft.com/office/drawing/2010/main"/>
            </a:ext>
          </a:extLst>
        </p:spPr>
      </p:pic>
      <p:sp>
        <p:nvSpPr>
          <p:cNvPr id="5" name="22 Rectángulo"/>
          <p:cNvSpPr/>
          <p:nvPr/>
        </p:nvSpPr>
        <p:spPr>
          <a:xfrm>
            <a:off x="1058897" y="1257163"/>
            <a:ext cx="3580870" cy="3585293"/>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Es el </a:t>
            </a:r>
            <a:r>
              <a:rPr lang="es-MX" sz="1400" dirty="0" err="1" smtClean="0">
                <a:ea typeface="Calibri"/>
                <a:cs typeface="Times New Roman"/>
              </a:rPr>
              <a:t>correlograma</a:t>
            </a:r>
            <a:r>
              <a:rPr lang="es-MX" sz="1400" dirty="0" smtClean="0">
                <a:ea typeface="Calibri"/>
                <a:cs typeface="Times New Roman"/>
              </a:rPr>
              <a:t> de una serie estacionaria y, además, se percibe una estructura ARIMA para ser estimada, se realiza a través de considerar los modelos ARIMA teóricos con los resultados obtenidos. El modelo identificado es el siguiente:</a:t>
            </a:r>
          </a:p>
          <a:p>
            <a:pPr algn="just">
              <a:lnSpc>
                <a:spcPct val="115000"/>
              </a:lnSpc>
              <a:spcAft>
                <a:spcPts val="1000"/>
              </a:spcAft>
            </a:pPr>
            <a:r>
              <a:rPr lang="es-MX" sz="1400" dirty="0" smtClean="0">
                <a:ea typeface="Calibri"/>
                <a:cs typeface="Times New Roman"/>
              </a:rPr>
              <a:t>Serie: </a:t>
            </a:r>
            <a:r>
              <a:rPr lang="es-MX" sz="1400" dirty="0" err="1" smtClean="0">
                <a:ea typeface="Calibri"/>
                <a:cs typeface="Times New Roman"/>
              </a:rPr>
              <a:t>dsddloim</a:t>
            </a:r>
            <a:endParaRPr lang="es-MX" sz="1400" dirty="0" smtClean="0">
              <a:ea typeface="Calibri"/>
              <a:cs typeface="Times New Roman"/>
            </a:endParaRPr>
          </a:p>
          <a:p>
            <a:pPr algn="just">
              <a:lnSpc>
                <a:spcPct val="115000"/>
              </a:lnSpc>
              <a:spcAft>
                <a:spcPts val="1000"/>
              </a:spcAft>
            </a:pPr>
            <a:r>
              <a:rPr lang="es-MX" sz="1400" dirty="0" smtClean="0">
                <a:ea typeface="Calibri"/>
                <a:cs typeface="Times New Roman"/>
              </a:rPr>
              <a:t>m=0; </a:t>
            </a:r>
            <a:r>
              <a:rPr lang="el-GR" sz="1400" dirty="0" smtClean="0">
                <a:ea typeface="Calibri"/>
                <a:cs typeface="Times New Roman"/>
              </a:rPr>
              <a:t>λ</a:t>
            </a:r>
            <a:r>
              <a:rPr lang="es-MX" sz="1400" dirty="0" smtClean="0">
                <a:ea typeface="Calibri"/>
                <a:cs typeface="Times New Roman"/>
              </a:rPr>
              <a:t>=0; d=2; D=1; p=0; P=0; q=2; Q=1</a:t>
            </a:r>
            <a:endParaRPr lang="es-MX" sz="1400" dirty="0">
              <a:ea typeface="Calibri"/>
              <a:cs typeface="Times New Roman"/>
            </a:endParaRPr>
          </a:p>
          <a:p>
            <a:pPr algn="just">
              <a:lnSpc>
                <a:spcPct val="115000"/>
              </a:lnSpc>
              <a:spcAft>
                <a:spcPts val="1000"/>
              </a:spcAft>
            </a:pPr>
            <a:r>
              <a:rPr lang="es-MX" sz="1400" dirty="0" smtClean="0">
                <a:ea typeface="Calibri"/>
                <a:cs typeface="Times New Roman"/>
              </a:rPr>
              <a:t>Además, utilizando el análisis de intervención se consideran dos impulsos en dic de 2009 y dic de 2010.</a:t>
            </a:r>
            <a:r>
              <a:rPr lang="es-MX" sz="1400" dirty="0">
                <a:ea typeface="Calibri"/>
                <a:cs typeface="Times New Roman"/>
              </a:rPr>
              <a:t> </a:t>
            </a:r>
          </a:p>
        </p:txBody>
      </p:sp>
      <p:pic>
        <p:nvPicPr>
          <p:cNvPr id="6" name="5 Imagen"/>
          <p:cNvPicPr/>
          <p:nvPr/>
        </p:nvPicPr>
        <p:blipFill rotWithShape="1">
          <a:blip r:embed="rId3" cstate="print">
            <a:extLst>
              <a:ext uri="{28A0092B-C50C-407E-A947-70E740481C1C}">
                <a14:useLocalDpi xmlns:a14="http://schemas.microsoft.com/office/drawing/2010/main" val="0"/>
              </a:ext>
            </a:extLst>
          </a:blip>
          <a:srcRect l="33512" t="38542" r="27957" b="28726"/>
          <a:stretch/>
        </p:blipFill>
        <p:spPr bwMode="auto">
          <a:xfrm>
            <a:off x="5244531" y="3935973"/>
            <a:ext cx="3580870" cy="2282443"/>
          </a:xfrm>
          <a:prstGeom prst="rect">
            <a:avLst/>
          </a:prstGeom>
          <a:ln>
            <a:noFill/>
          </a:ln>
          <a:extLst>
            <a:ext uri="{53640926-AAD7-44D8-BBD7-CCE9431645EC}">
              <a14:shadowObscured xmlns:a14="http://schemas.microsoft.com/office/drawing/2010/main"/>
            </a:ext>
          </a:extLst>
        </p:spPr>
      </p:pic>
      <p:sp>
        <p:nvSpPr>
          <p:cNvPr id="7" name="43 Rectángulo"/>
          <p:cNvSpPr/>
          <p:nvPr/>
        </p:nvSpPr>
        <p:spPr>
          <a:xfrm>
            <a:off x="9067800" y="3935973"/>
            <a:ext cx="2736559" cy="2282443"/>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400" dirty="0" smtClean="0">
                <a:ea typeface="Calibri"/>
                <a:cs typeface="Times New Roman"/>
              </a:rPr>
              <a:t>La serie no se puede considerar que se  distribuye como una norma.</a:t>
            </a:r>
            <a:endParaRPr lang="es-MX" sz="1400" dirty="0">
              <a:ea typeface="Calibri"/>
              <a:cs typeface="Times New Roman"/>
            </a:endParaRPr>
          </a:p>
          <a:p>
            <a:pPr algn="just">
              <a:lnSpc>
                <a:spcPct val="115000"/>
              </a:lnSpc>
              <a:spcAft>
                <a:spcPts val="1000"/>
              </a:spcAft>
            </a:pPr>
            <a:r>
              <a:rPr lang="es-MX" sz="1100" dirty="0">
                <a:ea typeface="Calibri"/>
                <a:cs typeface="Times New Roman"/>
              </a:rPr>
              <a:t> </a:t>
            </a:r>
          </a:p>
        </p:txBody>
      </p:sp>
    </p:spTree>
    <p:extLst>
      <p:ext uri="{BB962C8B-B14F-4D97-AF65-F5344CB8AC3E}">
        <p14:creationId xmlns:p14="http://schemas.microsoft.com/office/powerpoint/2010/main" val="245607689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1584" y="476672"/>
            <a:ext cx="6788224" cy="648072"/>
          </a:xfrm>
        </p:spPr>
        <p:txBody>
          <a:bodyPr>
            <a:normAutofit fontScale="90000"/>
          </a:bodyPr>
          <a:lstStyle/>
          <a:p>
            <a:r>
              <a:rPr lang="es-MX" sz="2400" dirty="0" smtClean="0"/>
              <a:t>ESTIMACIÓN</a:t>
            </a:r>
            <a:r>
              <a:rPr lang="es-MX" sz="2400" dirty="0"/>
              <a:t/>
            </a:r>
            <a:br>
              <a:rPr lang="es-MX" sz="2400" dirty="0"/>
            </a:br>
            <a:endParaRPr lang="es-MX" sz="2400" dirty="0"/>
          </a:p>
        </p:txBody>
      </p:sp>
      <p:sp>
        <p:nvSpPr>
          <p:cNvPr id="3" name="2 Marcador de contenido"/>
          <p:cNvSpPr>
            <a:spLocks noGrp="1"/>
          </p:cNvSpPr>
          <p:nvPr>
            <p:ph idx="1"/>
          </p:nvPr>
        </p:nvSpPr>
        <p:spPr>
          <a:xfrm>
            <a:off x="2351584" y="1124744"/>
            <a:ext cx="7632848" cy="45719"/>
          </a:xfrm>
        </p:spPr>
        <p:txBody>
          <a:bodyPr>
            <a:normAutofit fontScale="25000" lnSpcReduction="20000"/>
          </a:bodyPr>
          <a:lstStyle/>
          <a:p>
            <a:pPr marL="0" indent="0">
              <a:buNone/>
            </a:pPr>
            <a:endParaRPr lang="es-MX" dirty="0"/>
          </a:p>
        </p:txBody>
      </p:sp>
      <p:pic>
        <p:nvPicPr>
          <p:cNvPr id="4" name="3 Imagen"/>
          <p:cNvPicPr/>
          <p:nvPr/>
        </p:nvPicPr>
        <p:blipFill rotWithShape="1">
          <a:blip r:embed="rId2"/>
          <a:srcRect l="46310" t="33998" r="26999" b="18908"/>
          <a:stretch/>
        </p:blipFill>
        <p:spPr bwMode="auto">
          <a:xfrm>
            <a:off x="891081" y="2008194"/>
            <a:ext cx="4878654" cy="4276695"/>
          </a:xfrm>
          <a:prstGeom prst="rect">
            <a:avLst/>
          </a:prstGeom>
          <a:ln>
            <a:noFill/>
          </a:ln>
          <a:extLst>
            <a:ext uri="{53640926-AAD7-44D8-BBD7-CCE9431645EC}">
              <a14:shadowObscured xmlns:a14="http://schemas.microsoft.com/office/drawing/2010/main"/>
            </a:ext>
          </a:extLst>
        </p:spPr>
      </p:pic>
      <p:sp>
        <p:nvSpPr>
          <p:cNvPr id="6" name="CuadroTexto 5"/>
          <p:cNvSpPr txBox="1"/>
          <p:nvPr/>
        </p:nvSpPr>
        <p:spPr>
          <a:xfrm>
            <a:off x="7173532" y="2382592"/>
            <a:ext cx="4185634" cy="2308324"/>
          </a:xfrm>
          <a:prstGeom prst="rect">
            <a:avLst/>
          </a:prstGeom>
          <a:solidFill>
            <a:schemeClr val="accent6">
              <a:lumMod val="20000"/>
              <a:lumOff val="80000"/>
            </a:schemeClr>
          </a:solidFill>
        </p:spPr>
        <p:txBody>
          <a:bodyPr wrap="square" rtlCol="0">
            <a:spAutoFit/>
          </a:bodyPr>
          <a:lstStyle/>
          <a:p>
            <a:pPr algn="just"/>
            <a:r>
              <a:rPr lang="es-MX" dirty="0" smtClean="0">
                <a:solidFill>
                  <a:schemeClr val="bg1"/>
                </a:solidFill>
              </a:rPr>
              <a:t>La estimación cumple con las condiciones de </a:t>
            </a:r>
            <a:r>
              <a:rPr lang="es-MX" dirty="0" err="1" smtClean="0">
                <a:solidFill>
                  <a:schemeClr val="bg1"/>
                </a:solidFill>
              </a:rPr>
              <a:t>estacionariedad</a:t>
            </a:r>
            <a:r>
              <a:rPr lang="es-MX" dirty="0" smtClean="0">
                <a:solidFill>
                  <a:schemeClr val="bg1"/>
                </a:solidFill>
              </a:rPr>
              <a:t> e </a:t>
            </a:r>
            <a:r>
              <a:rPr lang="es-MX" dirty="0" err="1" smtClean="0">
                <a:solidFill>
                  <a:schemeClr val="bg1"/>
                </a:solidFill>
              </a:rPr>
              <a:t>invertibilidad</a:t>
            </a:r>
            <a:r>
              <a:rPr lang="es-MX" dirty="0" smtClean="0">
                <a:solidFill>
                  <a:schemeClr val="bg1"/>
                </a:solidFill>
              </a:rPr>
              <a:t> de los parámetros, además de ser significativos estadísticamente, al rechazar las hipótesis nulas, respectivas a cada parámetro, de ser estadísticamente iguales a cero. </a:t>
            </a:r>
            <a:endParaRPr lang="es-MX" dirty="0">
              <a:solidFill>
                <a:schemeClr val="bg1"/>
              </a:solidFill>
            </a:endParaRPr>
          </a:p>
        </p:txBody>
      </p:sp>
    </p:spTree>
    <p:extLst>
      <p:ext uri="{BB962C8B-B14F-4D97-AF65-F5344CB8AC3E}">
        <p14:creationId xmlns:p14="http://schemas.microsoft.com/office/powerpoint/2010/main" val="73277174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1584" y="404664"/>
            <a:ext cx="6788224" cy="510952"/>
          </a:xfrm>
        </p:spPr>
        <p:txBody>
          <a:bodyPr>
            <a:normAutofit/>
          </a:bodyPr>
          <a:lstStyle/>
          <a:p>
            <a:r>
              <a:rPr lang="es-MX" sz="2400" dirty="0" smtClean="0"/>
              <a:t>Diagnóstico</a:t>
            </a:r>
            <a:endParaRPr lang="es-MX" sz="2400" dirty="0"/>
          </a:p>
        </p:txBody>
      </p:sp>
      <p:pic>
        <p:nvPicPr>
          <p:cNvPr id="4" name="3 Imagen"/>
          <p:cNvPicPr/>
          <p:nvPr/>
        </p:nvPicPr>
        <p:blipFill rotWithShape="1">
          <a:blip r:embed="rId2"/>
          <a:srcRect l="46406" t="36031" r="26279" b="21664"/>
          <a:stretch/>
        </p:blipFill>
        <p:spPr bwMode="auto">
          <a:xfrm>
            <a:off x="7571854" y="1196752"/>
            <a:ext cx="3960440" cy="3024336"/>
          </a:xfrm>
          <a:prstGeom prst="rect">
            <a:avLst/>
          </a:prstGeom>
          <a:ln>
            <a:noFill/>
          </a:ln>
          <a:extLst>
            <a:ext uri="{53640926-AAD7-44D8-BBD7-CCE9431645EC}">
              <a14:shadowObscured xmlns:a14="http://schemas.microsoft.com/office/drawing/2010/main"/>
            </a:ext>
          </a:extLst>
        </p:spPr>
      </p:pic>
      <p:pic>
        <p:nvPicPr>
          <p:cNvPr id="5" name="4 Imagen"/>
          <p:cNvPicPr/>
          <p:nvPr/>
        </p:nvPicPr>
        <p:blipFill rotWithShape="1">
          <a:blip r:embed="rId3"/>
          <a:srcRect l="46181" t="51191" r="25173" b="26491"/>
          <a:stretch/>
        </p:blipFill>
        <p:spPr bwMode="auto">
          <a:xfrm>
            <a:off x="1347600" y="4221088"/>
            <a:ext cx="3960440" cy="2094521"/>
          </a:xfrm>
          <a:prstGeom prst="rect">
            <a:avLst/>
          </a:prstGeom>
          <a:ln>
            <a:noFill/>
          </a:ln>
          <a:extLst>
            <a:ext uri="{53640926-AAD7-44D8-BBD7-CCE9431645EC}">
              <a14:shadowObscured xmlns:a14="http://schemas.microsoft.com/office/drawing/2010/main"/>
            </a:ext>
          </a:extLst>
        </p:spPr>
      </p:pic>
      <p:sp>
        <p:nvSpPr>
          <p:cNvPr id="6" name="55 Cerrar llave"/>
          <p:cNvSpPr/>
          <p:nvPr/>
        </p:nvSpPr>
        <p:spPr>
          <a:xfrm>
            <a:off x="5879976" y="4512264"/>
            <a:ext cx="466725" cy="1512168"/>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8" name="56 Rectángulo"/>
          <p:cNvSpPr/>
          <p:nvPr/>
        </p:nvSpPr>
        <p:spPr>
          <a:xfrm>
            <a:off x="6819431" y="4874648"/>
            <a:ext cx="2081530" cy="787400"/>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100" dirty="0">
                <a:ea typeface="Calibri"/>
                <a:cs typeface="Times New Roman"/>
              </a:rPr>
              <a:t>El histograma nos indica el comportamiento de una normal.</a:t>
            </a:r>
          </a:p>
        </p:txBody>
      </p:sp>
      <p:sp>
        <p:nvSpPr>
          <p:cNvPr id="3" name="CuadroTexto 2"/>
          <p:cNvSpPr txBox="1"/>
          <p:nvPr/>
        </p:nvSpPr>
        <p:spPr>
          <a:xfrm>
            <a:off x="502276" y="1056184"/>
            <a:ext cx="5794569" cy="2862322"/>
          </a:xfrm>
          <a:prstGeom prst="rect">
            <a:avLst/>
          </a:prstGeom>
          <a:solidFill>
            <a:schemeClr val="accent6">
              <a:lumMod val="20000"/>
              <a:lumOff val="80000"/>
            </a:schemeClr>
          </a:solidFill>
        </p:spPr>
        <p:txBody>
          <a:bodyPr wrap="square" rtlCol="0">
            <a:spAutoFit/>
          </a:bodyPr>
          <a:lstStyle/>
          <a:p>
            <a:r>
              <a:rPr lang="es-MX" dirty="0" smtClean="0">
                <a:solidFill>
                  <a:schemeClr val="bg1"/>
                </a:solidFill>
              </a:rPr>
              <a:t>Dada la significancia estadística de los parámetros estimados, y cumpliendo sus condiciones de </a:t>
            </a:r>
            <a:r>
              <a:rPr lang="es-MX" dirty="0" err="1" smtClean="0">
                <a:solidFill>
                  <a:schemeClr val="bg1"/>
                </a:solidFill>
              </a:rPr>
              <a:t>invertibilidad</a:t>
            </a:r>
            <a:r>
              <a:rPr lang="es-MX" dirty="0" smtClean="0">
                <a:solidFill>
                  <a:schemeClr val="bg1"/>
                </a:solidFill>
              </a:rPr>
              <a:t>, debe destacarse que el </a:t>
            </a:r>
            <a:r>
              <a:rPr lang="es-MX" dirty="0" err="1" smtClean="0">
                <a:solidFill>
                  <a:schemeClr val="bg1"/>
                </a:solidFill>
              </a:rPr>
              <a:t>correlograma</a:t>
            </a:r>
            <a:r>
              <a:rPr lang="es-MX" dirty="0" smtClean="0">
                <a:solidFill>
                  <a:schemeClr val="bg1"/>
                </a:solidFill>
              </a:rPr>
              <a:t> de los residuos está indicando la </a:t>
            </a:r>
            <a:r>
              <a:rPr lang="es-MX" dirty="0" err="1" smtClean="0">
                <a:solidFill>
                  <a:schemeClr val="bg1"/>
                </a:solidFill>
              </a:rPr>
              <a:t>estacionariedad</a:t>
            </a:r>
            <a:r>
              <a:rPr lang="es-MX" dirty="0" smtClean="0">
                <a:solidFill>
                  <a:schemeClr val="bg1"/>
                </a:solidFill>
              </a:rPr>
              <a:t> de los mismos, aunado al histograma que permite señalar que se distribuyen como una normal, se considera que el modelo estimado, es uno de los probables para la serie bajo análisis y, por tanto, se puede utilizar para realizar pronósticos.</a:t>
            </a:r>
            <a:endParaRPr lang="es-MX" dirty="0">
              <a:solidFill>
                <a:schemeClr val="bg1"/>
              </a:solidFill>
            </a:endParaRPr>
          </a:p>
        </p:txBody>
      </p:sp>
    </p:spTree>
    <p:extLst>
      <p:ext uri="{BB962C8B-B14F-4D97-AF65-F5344CB8AC3E}">
        <p14:creationId xmlns:p14="http://schemas.microsoft.com/office/powerpoint/2010/main" val="40343951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404664"/>
            <a:ext cx="6716216" cy="510952"/>
          </a:xfrm>
        </p:spPr>
        <p:txBody>
          <a:bodyPr>
            <a:normAutofit/>
          </a:bodyPr>
          <a:lstStyle/>
          <a:p>
            <a:r>
              <a:rPr lang="es-MX" sz="2400" dirty="0" smtClean="0"/>
              <a:t>PRONOSTICO</a:t>
            </a:r>
            <a:endParaRPr lang="es-MX" sz="2400" dirty="0"/>
          </a:p>
        </p:txBody>
      </p:sp>
      <p:pic>
        <p:nvPicPr>
          <p:cNvPr id="4" name="3 Imagen"/>
          <p:cNvPicPr/>
          <p:nvPr/>
        </p:nvPicPr>
        <p:blipFill rotWithShape="1">
          <a:blip r:embed="rId2"/>
          <a:srcRect l="37155" t="35248" r="34061" b="27154"/>
          <a:stretch/>
        </p:blipFill>
        <p:spPr bwMode="auto">
          <a:xfrm>
            <a:off x="953053" y="1196752"/>
            <a:ext cx="3467735" cy="2547620"/>
          </a:xfrm>
          <a:prstGeom prst="rect">
            <a:avLst/>
          </a:prstGeom>
          <a:ln>
            <a:noFill/>
          </a:ln>
          <a:extLst>
            <a:ext uri="{53640926-AAD7-44D8-BBD7-CCE9431645EC}">
              <a14:shadowObscured xmlns:a14="http://schemas.microsoft.com/office/drawing/2010/main"/>
            </a:ext>
          </a:extLst>
        </p:spPr>
      </p:pic>
      <p:pic>
        <p:nvPicPr>
          <p:cNvPr id="5" name="4 Imagen"/>
          <p:cNvPicPr/>
          <p:nvPr/>
        </p:nvPicPr>
        <p:blipFill rotWithShape="1">
          <a:blip r:embed="rId3"/>
          <a:srcRect l="41120" t="32898" r="17026" b="18277"/>
          <a:stretch/>
        </p:blipFill>
        <p:spPr bwMode="auto">
          <a:xfrm>
            <a:off x="6459526" y="1470144"/>
            <a:ext cx="3863340" cy="2534920"/>
          </a:xfrm>
          <a:prstGeom prst="rect">
            <a:avLst/>
          </a:prstGeom>
          <a:ln>
            <a:noFill/>
          </a:ln>
          <a:extLst>
            <a:ext uri="{53640926-AAD7-44D8-BBD7-CCE9431645EC}">
              <a14:shadowObscured xmlns:a14="http://schemas.microsoft.com/office/drawing/2010/main"/>
            </a:ext>
          </a:extLst>
        </p:spPr>
      </p:pic>
      <p:sp>
        <p:nvSpPr>
          <p:cNvPr id="6" name="44 Rectángulo"/>
          <p:cNvSpPr/>
          <p:nvPr/>
        </p:nvSpPr>
        <p:spPr>
          <a:xfrm>
            <a:off x="3600416" y="4298900"/>
            <a:ext cx="3096344" cy="1872208"/>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spcAft>
                <a:spcPts val="1000"/>
              </a:spcAft>
            </a:pPr>
            <a:r>
              <a:rPr lang="es-MX" sz="1600" dirty="0">
                <a:ea typeface="Calibri"/>
                <a:cs typeface="Times New Roman"/>
              </a:rPr>
              <a:t>En el gráfico se observa la comparación del pronóstico, línea roja y la serie original, la línea azul (con la que </a:t>
            </a:r>
            <a:r>
              <a:rPr lang="es-MX" sz="1600" dirty="0" smtClean="0">
                <a:ea typeface="Calibri"/>
                <a:cs typeface="Times New Roman"/>
              </a:rPr>
              <a:t>se trabajó </a:t>
            </a:r>
            <a:r>
              <a:rPr lang="es-MX" sz="1600" dirty="0">
                <a:ea typeface="Calibri"/>
                <a:cs typeface="Times New Roman"/>
              </a:rPr>
              <a:t>la estimación). </a:t>
            </a:r>
            <a:r>
              <a:rPr lang="es-MX" sz="1600" dirty="0" smtClean="0">
                <a:ea typeface="Calibri"/>
                <a:cs typeface="Times New Roman"/>
              </a:rPr>
              <a:t>Se observa la proximidad de ambas</a:t>
            </a:r>
            <a:r>
              <a:rPr lang="es-MX" sz="1100" dirty="0" smtClean="0">
                <a:ea typeface="Calibri"/>
                <a:cs typeface="Times New Roman"/>
              </a:rPr>
              <a:t>.</a:t>
            </a:r>
            <a:endParaRPr lang="es-MX" sz="1100" dirty="0">
              <a:ea typeface="Calibri"/>
              <a:cs typeface="Times New Roman"/>
            </a:endParaRPr>
          </a:p>
        </p:txBody>
      </p:sp>
    </p:spTree>
    <p:extLst>
      <p:ext uri="{BB962C8B-B14F-4D97-AF65-F5344CB8AC3E}">
        <p14:creationId xmlns:p14="http://schemas.microsoft.com/office/powerpoint/2010/main" val="39648885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9094" y="770147"/>
            <a:ext cx="9955369" cy="5355312"/>
          </a:xfrm>
          <a:prstGeom prst="rect">
            <a:avLst/>
          </a:prstGeom>
        </p:spPr>
        <p:txBody>
          <a:bodyPr wrap="square">
            <a:spAutoFit/>
          </a:bodyPr>
          <a:lstStyle/>
          <a:p>
            <a:pPr algn="ctr">
              <a:spcAft>
                <a:spcPts val="0"/>
              </a:spcAft>
            </a:pPr>
            <a:r>
              <a:rPr lang="en-US" b="1" dirty="0">
                <a:latin typeface="Verdana" panose="020B0604030504040204" pitchFamily="34" charset="0"/>
                <a:ea typeface="Times New Roman" panose="02020603050405020304" pitchFamily="18" charset="0"/>
              </a:rPr>
              <a:t>B I B L I O G R A F I A</a:t>
            </a:r>
            <a:endParaRPr lang="es-MX" dirty="0">
              <a:latin typeface="Times New Roman" panose="02020603050405020304" pitchFamily="18" charset="0"/>
              <a:ea typeface="Times New Roman" panose="02020603050405020304" pitchFamily="18" charset="0"/>
            </a:endParaRPr>
          </a:p>
          <a:p>
            <a:pPr algn="just">
              <a:spcAft>
                <a:spcPts val="0"/>
              </a:spcAft>
            </a:pPr>
            <a:r>
              <a:rPr lang="en-US" dirty="0">
                <a:latin typeface="Verdana" panose="020B060403050404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Aznar, Antonio y </a:t>
            </a:r>
            <a:r>
              <a:rPr lang="es-MX" dirty="0" err="1">
                <a:latin typeface="Verdana" panose="020B0604030504040204" pitchFamily="34" charset="0"/>
                <a:ea typeface="Times New Roman" panose="02020603050405020304" pitchFamily="18" charset="0"/>
              </a:rPr>
              <a:t>Trívez</a:t>
            </a:r>
            <a:r>
              <a:rPr lang="es-MX" dirty="0">
                <a:latin typeface="Verdana" panose="020B0604030504040204" pitchFamily="34" charset="0"/>
                <a:ea typeface="Times New Roman" panose="02020603050405020304" pitchFamily="18" charset="0"/>
              </a:rPr>
              <a:t>, F. Javier; </a:t>
            </a:r>
            <a:r>
              <a:rPr lang="es-MX" i="1" dirty="0">
                <a:latin typeface="Verdana" panose="020B0604030504040204" pitchFamily="34" charset="0"/>
                <a:ea typeface="Times New Roman" panose="02020603050405020304" pitchFamily="18" charset="0"/>
              </a:rPr>
              <a:t>Métodos de Predicción en Economía I. Fundamentos, Input-Output, Modelos econométricos y métodos no paramétricos de series temporales</a:t>
            </a:r>
            <a:r>
              <a:rPr lang="es-MX" dirty="0">
                <a:latin typeface="Verdana" panose="020B0604030504040204" pitchFamily="34" charset="0"/>
                <a:ea typeface="Times New Roman" panose="02020603050405020304" pitchFamily="18" charset="0"/>
              </a:rPr>
              <a:t>, 1ª. ed. Editorial Ariel, España enero 1993.</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err="1">
                <a:latin typeface="Verdana" panose="020B0604030504040204" pitchFamily="34" charset="0"/>
                <a:ea typeface="Times New Roman" panose="02020603050405020304" pitchFamily="18" charset="0"/>
              </a:rPr>
              <a:t>Bowerman</a:t>
            </a:r>
            <a:r>
              <a:rPr lang="es-MX" dirty="0">
                <a:latin typeface="Verdana" panose="020B0604030504040204" pitchFamily="34" charset="0"/>
                <a:ea typeface="Times New Roman" panose="02020603050405020304" pitchFamily="18" charset="0"/>
              </a:rPr>
              <a:t>, Bruce L., Richard T. </a:t>
            </a:r>
            <a:r>
              <a:rPr lang="es-MX" dirty="0" err="1">
                <a:latin typeface="Verdana" panose="020B0604030504040204" pitchFamily="34" charset="0"/>
                <a:ea typeface="Times New Roman" panose="02020603050405020304" pitchFamily="18" charset="0"/>
              </a:rPr>
              <a:t>O’Connell</a:t>
            </a:r>
            <a:r>
              <a:rPr lang="es-MX" dirty="0">
                <a:latin typeface="Verdana" panose="020B0604030504040204" pitchFamily="34" charset="0"/>
                <a:ea typeface="Times New Roman" panose="02020603050405020304" pitchFamily="18" charset="0"/>
              </a:rPr>
              <a:t> y </a:t>
            </a:r>
            <a:r>
              <a:rPr lang="es-MX" dirty="0" err="1">
                <a:latin typeface="Verdana" panose="020B0604030504040204" pitchFamily="34" charset="0"/>
                <a:ea typeface="Times New Roman" panose="02020603050405020304" pitchFamily="18" charset="0"/>
              </a:rPr>
              <a:t>Anne</a:t>
            </a:r>
            <a:r>
              <a:rPr lang="es-MX" dirty="0">
                <a:latin typeface="Verdana" panose="020B0604030504040204" pitchFamily="34" charset="0"/>
                <a:ea typeface="Times New Roman" panose="02020603050405020304" pitchFamily="18" charset="0"/>
              </a:rPr>
              <a:t> B. </a:t>
            </a:r>
            <a:r>
              <a:rPr lang="es-MX" dirty="0" err="1">
                <a:latin typeface="Verdana" panose="020B0604030504040204" pitchFamily="34" charset="0"/>
                <a:ea typeface="Times New Roman" panose="02020603050405020304" pitchFamily="18" charset="0"/>
              </a:rPr>
              <a:t>Koehler</a:t>
            </a:r>
            <a:r>
              <a:rPr lang="es-MX" dirty="0">
                <a:latin typeface="Verdana" panose="020B0604030504040204" pitchFamily="34" charset="0"/>
                <a:ea typeface="Times New Roman" panose="02020603050405020304" pitchFamily="18" charset="0"/>
              </a:rPr>
              <a:t>; </a:t>
            </a:r>
            <a:r>
              <a:rPr lang="es-MX" i="1" dirty="0">
                <a:latin typeface="Verdana" panose="020B0604030504040204" pitchFamily="34" charset="0"/>
                <a:ea typeface="Times New Roman" panose="02020603050405020304" pitchFamily="18" charset="0"/>
              </a:rPr>
              <a:t>Pronósticos, series de tiempo y regresión. Un enfoque aplicado</a:t>
            </a:r>
            <a:r>
              <a:rPr lang="es-MX" dirty="0">
                <a:latin typeface="Verdana" panose="020B0604030504040204" pitchFamily="34" charset="0"/>
                <a:ea typeface="Times New Roman" panose="02020603050405020304" pitchFamily="18" charset="0"/>
              </a:rPr>
              <a:t>, 4ª. ed. Thomson Editores, México 2007.</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err="1">
                <a:latin typeface="Verdana" panose="020B0604030504040204" pitchFamily="34" charset="0"/>
                <a:ea typeface="Times New Roman" panose="02020603050405020304" pitchFamily="18" charset="0"/>
              </a:rPr>
              <a:t>Enders</a:t>
            </a:r>
            <a:r>
              <a:rPr lang="es-MX" dirty="0">
                <a:latin typeface="Verdana" panose="020B0604030504040204" pitchFamily="34" charset="0"/>
                <a:ea typeface="Times New Roman" panose="02020603050405020304" pitchFamily="18" charset="0"/>
              </a:rPr>
              <a:t>, W., </a:t>
            </a:r>
            <a:r>
              <a:rPr lang="es-MX" i="1" dirty="0" err="1">
                <a:latin typeface="Verdana" panose="020B0604030504040204" pitchFamily="34" charset="0"/>
                <a:ea typeface="Times New Roman" panose="02020603050405020304" pitchFamily="18" charset="0"/>
              </a:rPr>
              <a:t>Applied</a:t>
            </a:r>
            <a:r>
              <a:rPr lang="es-MX" i="1" dirty="0">
                <a:latin typeface="Verdana" panose="020B0604030504040204" pitchFamily="34" charset="0"/>
                <a:ea typeface="Times New Roman" panose="02020603050405020304" pitchFamily="18" charset="0"/>
              </a:rPr>
              <a:t> </a:t>
            </a:r>
            <a:r>
              <a:rPr lang="es-MX" i="1" dirty="0" err="1">
                <a:latin typeface="Verdana" panose="020B0604030504040204" pitchFamily="34" charset="0"/>
                <a:ea typeface="Times New Roman" panose="02020603050405020304" pitchFamily="18" charset="0"/>
              </a:rPr>
              <a:t>Econometric</a:t>
            </a:r>
            <a:r>
              <a:rPr lang="es-MX" i="1" dirty="0">
                <a:latin typeface="Verdana" panose="020B0604030504040204" pitchFamily="34" charset="0"/>
                <a:ea typeface="Times New Roman" panose="02020603050405020304" pitchFamily="18" charset="0"/>
              </a:rPr>
              <a:t> Time Series</a:t>
            </a:r>
            <a:r>
              <a:rPr lang="es-MX" dirty="0">
                <a:latin typeface="Verdana" panose="020B0604030504040204" pitchFamily="34" charset="0"/>
                <a:ea typeface="Times New Roman" panose="02020603050405020304" pitchFamily="18" charset="0"/>
              </a:rPr>
              <a:t>, </a:t>
            </a:r>
            <a:r>
              <a:rPr lang="es-MX" dirty="0" err="1">
                <a:latin typeface="Verdana" panose="020B0604030504040204" pitchFamily="34" charset="0"/>
                <a:ea typeface="Times New Roman" panose="02020603050405020304" pitchFamily="18" charset="0"/>
              </a:rPr>
              <a:t>second</a:t>
            </a:r>
            <a:r>
              <a:rPr lang="es-MX" dirty="0">
                <a:latin typeface="Verdana" panose="020B0604030504040204" pitchFamily="34" charset="0"/>
                <a:ea typeface="Times New Roman" panose="02020603050405020304" pitchFamily="18" charset="0"/>
              </a:rPr>
              <a:t> </a:t>
            </a:r>
            <a:r>
              <a:rPr lang="es-MX" dirty="0" err="1">
                <a:latin typeface="Verdana" panose="020B0604030504040204" pitchFamily="34" charset="0"/>
                <a:ea typeface="Times New Roman" panose="02020603050405020304" pitchFamily="18" charset="0"/>
              </a:rPr>
              <a:t>edition</a:t>
            </a:r>
            <a:r>
              <a:rPr lang="es-MX" dirty="0">
                <a:latin typeface="Verdana" panose="020B0604030504040204" pitchFamily="34" charset="0"/>
                <a:ea typeface="Times New Roman" panose="02020603050405020304" pitchFamily="18" charset="0"/>
              </a:rPr>
              <a:t>. </a:t>
            </a:r>
            <a:r>
              <a:rPr lang="es-ES" dirty="0" err="1">
                <a:latin typeface="Verdana" panose="020B0604030504040204" pitchFamily="34" charset="0"/>
                <a:ea typeface="Times New Roman" panose="02020603050405020304" pitchFamily="18" charset="0"/>
              </a:rPr>
              <a:t>Wiley</a:t>
            </a:r>
            <a:r>
              <a:rPr lang="es-MX" dirty="0">
                <a:latin typeface="Verdana" panose="020B0604030504040204" pitchFamily="34" charset="0"/>
                <a:ea typeface="Times New Roman" panose="02020603050405020304" pitchFamily="18" charset="0"/>
              </a:rPr>
              <a:t>, USA, 2004.</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Gujarati, D. N., </a:t>
            </a:r>
            <a:r>
              <a:rPr lang="es-MX" i="1" dirty="0">
                <a:latin typeface="Verdana" panose="020B0604030504040204" pitchFamily="34" charset="0"/>
                <a:ea typeface="Times New Roman" panose="02020603050405020304" pitchFamily="18" charset="0"/>
              </a:rPr>
              <a:t>Econometría</a:t>
            </a:r>
            <a:r>
              <a:rPr lang="es-MX" dirty="0">
                <a:latin typeface="Verdana" panose="020B0604030504040204" pitchFamily="34" charset="0"/>
                <a:ea typeface="Times New Roman" panose="02020603050405020304" pitchFamily="18" charset="0"/>
              </a:rPr>
              <a:t>, cuarta edición. </a:t>
            </a:r>
            <a:r>
              <a:rPr lang="es-ES" dirty="0">
                <a:latin typeface="Verdana" panose="020B0604030504040204" pitchFamily="34" charset="0"/>
                <a:ea typeface="Times New Roman" panose="02020603050405020304" pitchFamily="18" charset="0"/>
              </a:rPr>
              <a:t>McGraw-Hill, México, 2004.</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Novales, A., </a:t>
            </a:r>
            <a:r>
              <a:rPr lang="es-MX" i="1" dirty="0">
                <a:latin typeface="Verdana" panose="020B0604030504040204" pitchFamily="34" charset="0"/>
                <a:ea typeface="Times New Roman" panose="02020603050405020304" pitchFamily="18" charset="0"/>
              </a:rPr>
              <a:t>Econometría</a:t>
            </a:r>
            <a:r>
              <a:rPr lang="es-MX" dirty="0">
                <a:latin typeface="Verdana" panose="020B0604030504040204" pitchFamily="34" charset="0"/>
                <a:ea typeface="Times New Roman" panose="02020603050405020304" pitchFamily="18" charset="0"/>
              </a:rPr>
              <a:t>, segunda edición. McGraw-Hill, Madrid, 1993.</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Peña, Sánchez de Rivera D.; </a:t>
            </a:r>
            <a:r>
              <a:rPr lang="es-MX" i="1" dirty="0">
                <a:latin typeface="Verdana" panose="020B0604030504040204" pitchFamily="34" charset="0"/>
                <a:ea typeface="Times New Roman" panose="02020603050405020304" pitchFamily="18" charset="0"/>
              </a:rPr>
              <a:t>Estadística Modelos y Métodos Tomo 2. Modelos lineales y series temporales</a:t>
            </a:r>
            <a:r>
              <a:rPr lang="es-MX" dirty="0">
                <a:latin typeface="Verdana" panose="020B0604030504040204" pitchFamily="34" charset="0"/>
                <a:ea typeface="Times New Roman" panose="02020603050405020304" pitchFamily="18" charset="0"/>
              </a:rPr>
              <a:t>, 2ª. ed. </a:t>
            </a:r>
            <a:r>
              <a:rPr lang="es-MX" dirty="0" err="1">
                <a:latin typeface="Verdana" panose="020B0604030504040204" pitchFamily="34" charset="0"/>
                <a:ea typeface="Times New Roman" panose="02020603050405020304" pitchFamily="18" charset="0"/>
              </a:rPr>
              <a:t>rev.</a:t>
            </a:r>
            <a:r>
              <a:rPr lang="es-MX" dirty="0">
                <a:latin typeface="Verdana" panose="020B0604030504040204" pitchFamily="34" charset="0"/>
                <a:ea typeface="Times New Roman" panose="02020603050405020304" pitchFamily="18" charset="0"/>
              </a:rPr>
              <a:t> Alianza Universidad Textos, España 1989.</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algn="just">
              <a:spcAft>
                <a:spcPts val="0"/>
              </a:spcAft>
            </a:pPr>
            <a:r>
              <a:rPr lang="es-MX" dirty="0">
                <a:latin typeface="Verdana" panose="020B0604030504040204" pitchFamily="34" charset="0"/>
                <a:ea typeface="Times New Roman" panose="02020603050405020304" pitchFamily="18" charset="0"/>
              </a:rPr>
              <a:t>Schmidt, Stephen, J., </a:t>
            </a:r>
            <a:r>
              <a:rPr lang="es-MX" i="1" dirty="0">
                <a:latin typeface="Verdana" panose="020B0604030504040204" pitchFamily="34" charset="0"/>
                <a:ea typeface="Times New Roman" panose="02020603050405020304" pitchFamily="18" charset="0"/>
              </a:rPr>
              <a:t>Econometría</a:t>
            </a:r>
            <a:r>
              <a:rPr lang="es-MX" dirty="0">
                <a:latin typeface="Verdana" panose="020B0604030504040204" pitchFamily="34" charset="0"/>
                <a:ea typeface="Times New Roman" panose="02020603050405020304" pitchFamily="18" charset="0"/>
              </a:rPr>
              <a:t>, primera edición. McGraw-Hill, México, 2005.</a:t>
            </a:r>
            <a:endParaRPr lang="es-MX"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29942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74254" y="347730"/>
            <a:ext cx="8336494" cy="921031"/>
          </a:xfrm>
        </p:spPr>
        <p:txBody>
          <a:bodyPr>
            <a:noAutofit/>
          </a:bodyPr>
          <a:lstStyle/>
          <a:p>
            <a:r>
              <a:rPr lang="es-MX" sz="2400" dirty="0"/>
              <a:t>UNIDAD </a:t>
            </a:r>
            <a:r>
              <a:rPr lang="es-MX" sz="2400" dirty="0" smtClean="0"/>
              <a:t>II. </a:t>
            </a:r>
            <a:r>
              <a:rPr lang="es-MX" sz="2400" b="1" dirty="0"/>
              <a:t>SERIES TEMPORALES CON METODOLOGÍA BOX-JENKINS</a:t>
            </a:r>
            <a:endParaRPr lang="es-MX" sz="2400" dirty="0"/>
          </a:p>
        </p:txBody>
      </p:sp>
      <p:sp>
        <p:nvSpPr>
          <p:cNvPr id="3" name="2 Subtítulo"/>
          <p:cNvSpPr>
            <a:spLocks noGrp="1"/>
          </p:cNvSpPr>
          <p:nvPr>
            <p:ph type="subTitle" idx="1"/>
          </p:nvPr>
        </p:nvSpPr>
        <p:spPr>
          <a:xfrm>
            <a:off x="1775520" y="1875886"/>
            <a:ext cx="4887364" cy="3857370"/>
          </a:xfrm>
        </p:spPr>
        <p:txBody>
          <a:bodyPr>
            <a:noAutofit/>
          </a:bodyPr>
          <a:lstStyle/>
          <a:p>
            <a:pPr algn="just"/>
            <a:r>
              <a:rPr lang="es-MX" dirty="0"/>
              <a:t>La importancia del análisis de series temporales radica en que los agentes en la toma de decisiones se enfrentan al riesgo y la incertidumbre ante el futuro. Para reducir la incertidumbre se recurre a la previsión de los fenómenos, y con ello anticiparse a lo que sucederá.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2144" y="1559686"/>
            <a:ext cx="3014826" cy="2229354"/>
          </a:xfrm>
          <a:prstGeom prst="rect">
            <a:avLst/>
          </a:prstGeom>
        </p:spPr>
      </p:pic>
    </p:spTree>
    <p:extLst>
      <p:ext uri="{BB962C8B-B14F-4D97-AF65-F5344CB8AC3E}">
        <p14:creationId xmlns:p14="http://schemas.microsoft.com/office/powerpoint/2010/main" val="3117938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629164"/>
          </a:xfrm>
        </p:spPr>
        <p:txBody>
          <a:bodyPr>
            <a:normAutofit fontScale="90000"/>
          </a:bodyPr>
          <a:lstStyle/>
          <a:p>
            <a:r>
              <a:rPr lang="es-MX" sz="2800" dirty="0"/>
              <a:t>II.I CARACTERÍSTICAS GENERALES DEL ENFOQUE BOX-JENKINS</a:t>
            </a:r>
          </a:p>
        </p:txBody>
      </p:sp>
      <p:sp>
        <p:nvSpPr>
          <p:cNvPr id="3" name="Subtítulo 2"/>
          <p:cNvSpPr>
            <a:spLocks noGrp="1"/>
          </p:cNvSpPr>
          <p:nvPr>
            <p:ph type="subTitle" idx="1"/>
          </p:nvPr>
        </p:nvSpPr>
        <p:spPr>
          <a:xfrm>
            <a:off x="1279301" y="2623243"/>
            <a:ext cx="9144000" cy="2566942"/>
          </a:xfrm>
        </p:spPr>
        <p:txBody>
          <a:bodyPr>
            <a:normAutofit/>
          </a:bodyPr>
          <a:lstStyle/>
          <a:p>
            <a:endParaRPr lang="es-MX" dirty="0" smtClean="0"/>
          </a:p>
          <a:p>
            <a:r>
              <a:rPr lang="es-ES_tradnl" dirty="0" smtClean="0"/>
              <a:t>Un </a:t>
            </a:r>
            <a:r>
              <a:rPr lang="es-ES_tradnl" dirty="0"/>
              <a:t>ingrediente importante de este enfoque es la integración de la teoría matemática de procesos estocásticos y la práctica del análisis de series temporales</a:t>
            </a:r>
            <a:endParaRPr lang="es-MX" dirty="0"/>
          </a:p>
        </p:txBody>
      </p:sp>
    </p:spTree>
    <p:extLst>
      <p:ext uri="{BB962C8B-B14F-4D97-AF65-F5344CB8AC3E}">
        <p14:creationId xmlns:p14="http://schemas.microsoft.com/office/powerpoint/2010/main" val="221229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58342" y="1325850"/>
            <a:ext cx="9414457" cy="923330"/>
          </a:xfrm>
          <a:prstGeom prst="rect">
            <a:avLst/>
          </a:prstGeom>
        </p:spPr>
        <p:txBody>
          <a:bodyPr wrap="square">
            <a:spAutoFit/>
          </a:bodyPr>
          <a:lstStyle/>
          <a:p>
            <a:r>
              <a:rPr lang="es-ES_tradnl" dirty="0" smtClean="0">
                <a:effectLst/>
                <a:latin typeface="Verdana" panose="020B0604030504040204" pitchFamily="34" charset="0"/>
                <a:ea typeface="Times New Roman" panose="02020603050405020304" pitchFamily="18" charset="0"/>
                <a:cs typeface="Times New Roman" panose="02020603050405020304" pitchFamily="18" charset="0"/>
              </a:rPr>
              <a:t>El enfoque Box-Jenkins es un conjunto de procedimientos lógicos y autodiagnósticos que puede llegar a entrañar hasta cuatro niveles diferentes de complejidad, dependiendo de las necesidades de la situación dada.</a:t>
            </a:r>
            <a:endParaRPr lang="es-MX" dirty="0"/>
          </a:p>
        </p:txBody>
      </p:sp>
      <p:graphicFrame>
        <p:nvGraphicFramePr>
          <p:cNvPr id="5" name="Diagrama 4"/>
          <p:cNvGraphicFramePr/>
          <p:nvPr>
            <p:extLst>
              <p:ext uri="{D42A27DB-BD31-4B8C-83A1-F6EECF244321}">
                <p14:modId xmlns:p14="http://schemas.microsoft.com/office/powerpoint/2010/main" val="2982704516"/>
              </p:ext>
            </p:extLst>
          </p:nvPr>
        </p:nvGraphicFramePr>
        <p:xfrm>
          <a:off x="2032000" y="2678806"/>
          <a:ext cx="8128000" cy="3940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1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95459"/>
            <a:ext cx="10515600" cy="798489"/>
          </a:xfrm>
        </p:spPr>
        <p:txBody>
          <a:bodyPr>
            <a:normAutofit/>
          </a:bodyPr>
          <a:lstStyle/>
          <a:p>
            <a:r>
              <a:rPr lang="es-ES_tradnl" sz="2400" b="1" dirty="0" smtClean="0"/>
              <a:t>II.II </a:t>
            </a:r>
            <a:r>
              <a:rPr lang="es-ES_tradnl" sz="2400" b="1" dirty="0"/>
              <a:t>SERIES TEMPORALES Y PROCESOS ESTOCASTICOS</a:t>
            </a:r>
            <a:endParaRPr lang="es-MX" sz="2400" b="1" dirty="0"/>
          </a:p>
        </p:txBody>
      </p:sp>
      <p:sp>
        <p:nvSpPr>
          <p:cNvPr id="3" name="Marcador de contenido 2"/>
          <p:cNvSpPr>
            <a:spLocks noGrp="1"/>
          </p:cNvSpPr>
          <p:nvPr>
            <p:ph idx="1"/>
          </p:nvPr>
        </p:nvSpPr>
        <p:spPr>
          <a:xfrm>
            <a:off x="838200" y="1864262"/>
            <a:ext cx="10515600" cy="4351338"/>
          </a:xfrm>
        </p:spPr>
        <p:txBody>
          <a:bodyPr>
            <a:normAutofit lnSpcReduction="10000"/>
          </a:bodyPr>
          <a:lstStyle/>
          <a:p>
            <a:pPr marL="0" indent="0">
              <a:buNone/>
            </a:pPr>
            <a:r>
              <a:rPr lang="es-MX" sz="2400" dirty="0" smtClean="0"/>
              <a:t>Serie temporal discreta: conjunto de observaciones de una variable, ordenadas secuencialmente en el tiempo. </a:t>
            </a:r>
          </a:p>
          <a:p>
            <a:pPr marL="0" indent="0">
              <a:buNone/>
            </a:pPr>
            <a:r>
              <a:rPr lang="es-MX" sz="2400" dirty="0" smtClean="0"/>
              <a:t>Supondremos siempre que estas observaciones corresponden a intervalos de tiempo iguales, de forma que podemos representarlas como un vector (z1,z2, ...,</a:t>
            </a:r>
            <a:r>
              <a:rPr lang="es-MX" sz="2400" dirty="0" err="1" smtClean="0"/>
              <a:t>zt</a:t>
            </a:r>
            <a:r>
              <a:rPr lang="es-MX" sz="2400" dirty="0" smtClean="0"/>
              <a:t>, ..., </a:t>
            </a:r>
            <a:r>
              <a:rPr lang="es-MX" sz="2400" dirty="0" err="1" smtClean="0"/>
              <a:t>zN</a:t>
            </a:r>
            <a:r>
              <a:rPr lang="es-MX" sz="2400" dirty="0" smtClean="0"/>
              <a:t>), siendo t un número entero   y donde N es el número de observaciones.</a:t>
            </a:r>
          </a:p>
          <a:p>
            <a:pPr marL="0" indent="0">
              <a:buNone/>
            </a:pPr>
            <a:endParaRPr lang="es-MX" sz="2400" dirty="0" smtClean="0"/>
          </a:p>
          <a:p>
            <a:pPr marL="0" indent="0">
              <a:buNone/>
            </a:pPr>
            <a:r>
              <a:rPr lang="es-MX" sz="2400" dirty="0" smtClean="0"/>
              <a:t>Un fenómeno estadístico que se desarrolla en el tiempo según leyes probabilísticas se llama proceso estocástico o simplemente proceso. Una serie temporal (observada) la consideramos como una realización de dicho proceso. </a:t>
            </a:r>
            <a:endParaRPr lang="es-MX" sz="2400" dirty="0"/>
          </a:p>
        </p:txBody>
      </p:sp>
    </p:spTree>
    <p:extLst>
      <p:ext uri="{BB962C8B-B14F-4D97-AF65-F5344CB8AC3E}">
        <p14:creationId xmlns:p14="http://schemas.microsoft.com/office/powerpoint/2010/main" val="21250397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3.xml><?xml version="1.0" encoding="utf-8"?>
<a:theme xmlns:a="http://schemas.openxmlformats.org/drawingml/2006/main" name="2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4.xml><?xml version="1.0" encoding="utf-8"?>
<a:theme xmlns:a="http://schemas.openxmlformats.org/drawingml/2006/main" name="3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5.xml><?xml version="1.0" encoding="utf-8"?>
<a:theme xmlns:a="http://schemas.openxmlformats.org/drawingml/2006/main" name="4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6.xml><?xml version="1.0" encoding="utf-8"?>
<a:theme xmlns:a="http://schemas.openxmlformats.org/drawingml/2006/main" name="5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425</TotalTime>
  <Words>1644</Words>
  <Application>Microsoft Office PowerPoint</Application>
  <PresentationFormat>Panorámica</PresentationFormat>
  <Paragraphs>125</Paragraphs>
  <Slides>58</Slides>
  <Notes>0</Notes>
  <HiddenSlides>0</HiddenSlides>
  <MMClips>0</MMClips>
  <ScaleCrop>false</ScaleCrop>
  <HeadingPairs>
    <vt:vector size="6" baseType="variant">
      <vt:variant>
        <vt:lpstr>Fuentes usadas</vt:lpstr>
      </vt:variant>
      <vt:variant>
        <vt:i4>6</vt:i4>
      </vt:variant>
      <vt:variant>
        <vt:lpstr>Tema</vt:lpstr>
      </vt:variant>
      <vt:variant>
        <vt:i4>6</vt:i4>
      </vt:variant>
      <vt:variant>
        <vt:lpstr>Títulos de diapositiva</vt:lpstr>
      </vt:variant>
      <vt:variant>
        <vt:i4>58</vt:i4>
      </vt:variant>
    </vt:vector>
  </HeadingPairs>
  <TitlesOfParts>
    <vt:vector size="70" baseType="lpstr">
      <vt:lpstr>Arial</vt:lpstr>
      <vt:lpstr>Calibri</vt:lpstr>
      <vt:lpstr>Century Gothic</vt:lpstr>
      <vt:lpstr>Times New Roman</vt:lpstr>
      <vt:lpstr>Verdana</vt:lpstr>
      <vt:lpstr>Wingdings 3</vt:lpstr>
      <vt:lpstr>Ion</vt:lpstr>
      <vt:lpstr>1_Ion</vt:lpstr>
      <vt:lpstr>2_Ion</vt:lpstr>
      <vt:lpstr>3_Ion</vt:lpstr>
      <vt:lpstr>4_Ion</vt:lpstr>
      <vt:lpstr>5_Ion</vt:lpstr>
      <vt:lpstr>UNIVERSIDAD AUTÓNOMA DEL ESTADO DE MÉXICO FACULTAD DE ECONOMÍA LICENCIATURAS EN: ECONOMÍA, RELACIONES ECONÓMICAS INTERNACIONALES Y ACTUARÍA  MATERIAL AUDIOVISUAL DIAPOSITIVAS  UNIDAD DE APRENDIZAJE: SERIES DE TIEMPO    UNIDAD II SERIES TEMPORALES CON METODOLOGÍA BOX-JENKINS    ELABORADO POR: RICARDO RODRÍGUEZ MARCIAL   SEPTIEMBRE 2016</vt:lpstr>
      <vt:lpstr>GUÍA DE USO DE LAS DIAPOSITIVAS</vt:lpstr>
      <vt:lpstr>Presentación de PowerPoint</vt:lpstr>
      <vt:lpstr>Presentación</vt:lpstr>
      <vt:lpstr>OBJETIVO</vt:lpstr>
      <vt:lpstr>UNIDAD II. SERIES TEMPORALES CON METODOLOGÍA BOX-JENKINS</vt:lpstr>
      <vt:lpstr>II.I CARACTERÍSTICAS GENERALES DEL ENFOQUE BOX-JENKINS</vt:lpstr>
      <vt:lpstr>Presentación de PowerPoint</vt:lpstr>
      <vt:lpstr>II.II SERIES TEMPORALES Y PROCESOS ESTOCASTICOS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Ejemplo: Modelo Estocástico Univariante de la serie de tiempo Ocupación en la Industria Manufacturera (OIM) </vt:lpstr>
      <vt:lpstr>Identificación Recordar que en esta etapa del análisis deben determinarse los parámetros (m, λ, d, D, p, P, q, Q)  Grafica de la serie de datos original y el grafico de la desviación-estándar</vt:lpstr>
      <vt:lpstr>Presentación de PowerPoint</vt:lpstr>
      <vt:lpstr>Ante la falta de estacionariedad en la serie, se aplica la transformación  BOX–COX para inducir estacionariedad en varianza y en algunos tipos de media.              </vt:lpstr>
      <vt:lpstr>Se obtiene el correlograma y el histograma de la serie de logaritmos de OIM.</vt:lpstr>
      <vt:lpstr>Se aplica la primera diferencia al logaritmo de la serie OIM y se obtiene su gráfica: </vt:lpstr>
      <vt:lpstr>Correlograma e histograma de la primera diferencia del logaritmo de la serie:        </vt:lpstr>
      <vt:lpstr>Se aplica la segunda diferencia del logaritmo de OIM:</vt:lpstr>
      <vt:lpstr>Correlograma e histograma de la segunda diferencia LOIM:</vt:lpstr>
      <vt:lpstr>Se obtiene una diferencia estacional y dos regulares de la serie LOIM.</vt:lpstr>
      <vt:lpstr>Histograma y  correlograma de la serie DSDDLOIM</vt:lpstr>
      <vt:lpstr>ESTIMACIÓN </vt:lpstr>
      <vt:lpstr>Diagnóstico</vt:lpstr>
      <vt:lpstr>PRONOSTICO</vt:lpstr>
      <vt:lpstr>Presentación de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 SERIES TEMPORALES CON METODOLOGIA BOX – JENKINS</dc:title>
  <dc:creator>390107</dc:creator>
  <cp:lastModifiedBy>390107</cp:lastModifiedBy>
  <cp:revision>37</cp:revision>
  <dcterms:created xsi:type="dcterms:W3CDTF">2016-08-30T20:55:58Z</dcterms:created>
  <dcterms:modified xsi:type="dcterms:W3CDTF">2016-10-11T17:18:56Z</dcterms:modified>
</cp:coreProperties>
</file>