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84" r:id="rId3"/>
    <p:sldId id="285" r:id="rId4"/>
    <p:sldId id="286" r:id="rId5"/>
    <p:sldId id="256" r:id="rId6"/>
    <p:sldId id="272" r:id="rId7"/>
    <p:sldId id="273" r:id="rId8"/>
    <p:sldId id="263" r:id="rId9"/>
    <p:sldId id="274" r:id="rId10"/>
    <p:sldId id="271" r:id="rId11"/>
    <p:sldId id="264" r:id="rId12"/>
    <p:sldId id="266" r:id="rId13"/>
    <p:sldId id="275" r:id="rId14"/>
    <p:sldId id="258" r:id="rId15"/>
    <p:sldId id="287" r:id="rId16"/>
    <p:sldId id="276" r:id="rId17"/>
    <p:sldId id="259" r:id="rId18"/>
    <p:sldId id="278" r:id="rId19"/>
    <p:sldId id="261" r:id="rId20"/>
    <p:sldId id="279" r:id="rId21"/>
    <p:sldId id="267" r:id="rId22"/>
    <p:sldId id="268" r:id="rId23"/>
    <p:sldId id="262" r:id="rId24"/>
    <p:sldId id="280" r:id="rId25"/>
    <p:sldId id="281" r:id="rId26"/>
    <p:sldId id="269" r:id="rId27"/>
    <p:sldId id="282" r:id="rId28"/>
    <p:sldId id="270" r:id="rId29"/>
    <p:sldId id="283" r:id="rId30"/>
    <p:sldId id="288" r:id="rId31"/>
    <p:sldId id="289" r:id="rId32"/>
    <p:sldId id="290" r:id="rId33"/>
    <p:sldId id="291" r:id="rId34"/>
    <p:sldId id="292" r:id="rId35"/>
    <p:sldId id="293" r:id="rId36"/>
    <p:sldId id="297" r:id="rId37"/>
    <p:sldId id="294" r:id="rId38"/>
    <p:sldId id="295" r:id="rId39"/>
    <p:sldId id="298"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61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9A8D30-8F22-9344-B14C-153D969A85DD}" type="doc">
      <dgm:prSet loTypeId="urn:microsoft.com/office/officeart/2005/8/layout/arrow5" loCatId="" qsTypeId="urn:microsoft.com/office/officeart/2005/8/quickstyle/simple4" qsCatId="simple" csTypeId="urn:microsoft.com/office/officeart/2005/8/colors/accent1_2" csCatId="accent1" phldr="1"/>
      <dgm:spPr/>
      <dgm:t>
        <a:bodyPr/>
        <a:lstStyle/>
        <a:p>
          <a:endParaRPr lang="es-ES"/>
        </a:p>
      </dgm:t>
    </dgm:pt>
    <dgm:pt modelId="{005D0832-B1C2-9246-8C17-AB95397D4627}">
      <dgm:prSet phldrT="[Texto]"/>
      <dgm:spPr/>
      <dgm:t>
        <a:bodyPr/>
        <a:lstStyle/>
        <a:p>
          <a:r>
            <a:rPr lang="es-ES" dirty="0" smtClean="0"/>
            <a:t>Equipo calibrado</a:t>
          </a:r>
          <a:endParaRPr lang="es-ES" dirty="0"/>
        </a:p>
      </dgm:t>
    </dgm:pt>
    <dgm:pt modelId="{BB797A99-29FD-E041-8C2B-2F365ECD5A7A}" type="parTrans" cxnId="{951CBF6F-E7D0-B743-970C-427B71A152BD}">
      <dgm:prSet/>
      <dgm:spPr/>
      <dgm:t>
        <a:bodyPr/>
        <a:lstStyle/>
        <a:p>
          <a:endParaRPr lang="es-ES"/>
        </a:p>
      </dgm:t>
    </dgm:pt>
    <dgm:pt modelId="{41376324-BB7F-4B49-AAB7-8FA72C907449}" type="sibTrans" cxnId="{951CBF6F-E7D0-B743-970C-427B71A152BD}">
      <dgm:prSet/>
      <dgm:spPr/>
      <dgm:t>
        <a:bodyPr/>
        <a:lstStyle/>
        <a:p>
          <a:endParaRPr lang="es-ES"/>
        </a:p>
      </dgm:t>
    </dgm:pt>
    <dgm:pt modelId="{A3A20961-91B1-014D-8B85-E8BA6D6D351C}">
      <dgm:prSet phldrT="[Texto]"/>
      <dgm:spPr/>
      <dgm:t>
        <a:bodyPr/>
        <a:lstStyle/>
        <a:p>
          <a:r>
            <a:rPr lang="es-ES" dirty="0" smtClean="0"/>
            <a:t>Medición confiable</a:t>
          </a:r>
          <a:endParaRPr lang="es-ES" dirty="0"/>
        </a:p>
      </dgm:t>
    </dgm:pt>
    <dgm:pt modelId="{05176475-4713-9046-A52C-0FE520F88C65}" type="parTrans" cxnId="{2FCDBEE1-CC29-F04F-9E66-9C8B19396103}">
      <dgm:prSet/>
      <dgm:spPr/>
      <dgm:t>
        <a:bodyPr/>
        <a:lstStyle/>
        <a:p>
          <a:endParaRPr lang="es-ES"/>
        </a:p>
      </dgm:t>
    </dgm:pt>
    <dgm:pt modelId="{8D6BC78B-2037-2647-A6CF-2452E8826E1B}" type="sibTrans" cxnId="{2FCDBEE1-CC29-F04F-9E66-9C8B19396103}">
      <dgm:prSet/>
      <dgm:spPr/>
      <dgm:t>
        <a:bodyPr/>
        <a:lstStyle/>
        <a:p>
          <a:endParaRPr lang="es-ES"/>
        </a:p>
      </dgm:t>
    </dgm:pt>
    <dgm:pt modelId="{7200372B-D132-D943-A15C-1D8CAB239794}" type="pres">
      <dgm:prSet presAssocID="{699A8D30-8F22-9344-B14C-153D969A85DD}" presName="diagram" presStyleCnt="0">
        <dgm:presLayoutVars>
          <dgm:dir/>
          <dgm:resizeHandles val="exact"/>
        </dgm:presLayoutVars>
      </dgm:prSet>
      <dgm:spPr/>
      <dgm:t>
        <a:bodyPr/>
        <a:lstStyle/>
        <a:p>
          <a:endParaRPr lang="es-MX"/>
        </a:p>
      </dgm:t>
    </dgm:pt>
    <dgm:pt modelId="{4933F564-A95F-E844-AF02-52DA0224FEBE}" type="pres">
      <dgm:prSet presAssocID="{005D0832-B1C2-9246-8C17-AB95397D4627}" presName="arrow" presStyleLbl="node1" presStyleIdx="0" presStyleCnt="2">
        <dgm:presLayoutVars>
          <dgm:bulletEnabled val="1"/>
        </dgm:presLayoutVars>
      </dgm:prSet>
      <dgm:spPr/>
      <dgm:t>
        <a:bodyPr/>
        <a:lstStyle/>
        <a:p>
          <a:endParaRPr lang="es-ES"/>
        </a:p>
      </dgm:t>
    </dgm:pt>
    <dgm:pt modelId="{5579521E-53DF-4140-9119-CD69A58E4049}" type="pres">
      <dgm:prSet presAssocID="{A3A20961-91B1-014D-8B85-E8BA6D6D351C}" presName="arrow" presStyleLbl="node1" presStyleIdx="1" presStyleCnt="2">
        <dgm:presLayoutVars>
          <dgm:bulletEnabled val="1"/>
        </dgm:presLayoutVars>
      </dgm:prSet>
      <dgm:spPr/>
      <dgm:t>
        <a:bodyPr/>
        <a:lstStyle/>
        <a:p>
          <a:endParaRPr lang="es-MX"/>
        </a:p>
      </dgm:t>
    </dgm:pt>
  </dgm:ptLst>
  <dgm:cxnLst>
    <dgm:cxn modelId="{2FCDBEE1-CC29-F04F-9E66-9C8B19396103}" srcId="{699A8D30-8F22-9344-B14C-153D969A85DD}" destId="{A3A20961-91B1-014D-8B85-E8BA6D6D351C}" srcOrd="1" destOrd="0" parTransId="{05176475-4713-9046-A52C-0FE520F88C65}" sibTransId="{8D6BC78B-2037-2647-A6CF-2452E8826E1B}"/>
    <dgm:cxn modelId="{6BC9A697-65C8-1948-A7DE-1416B62CEEE0}" type="presOf" srcId="{699A8D30-8F22-9344-B14C-153D969A85DD}" destId="{7200372B-D132-D943-A15C-1D8CAB239794}" srcOrd="0" destOrd="0" presId="urn:microsoft.com/office/officeart/2005/8/layout/arrow5"/>
    <dgm:cxn modelId="{951CBF6F-E7D0-B743-970C-427B71A152BD}" srcId="{699A8D30-8F22-9344-B14C-153D969A85DD}" destId="{005D0832-B1C2-9246-8C17-AB95397D4627}" srcOrd="0" destOrd="0" parTransId="{BB797A99-29FD-E041-8C2B-2F365ECD5A7A}" sibTransId="{41376324-BB7F-4B49-AAB7-8FA72C907449}"/>
    <dgm:cxn modelId="{78DC0A0F-B153-AC48-A0FD-A11FD6595849}" type="presOf" srcId="{A3A20961-91B1-014D-8B85-E8BA6D6D351C}" destId="{5579521E-53DF-4140-9119-CD69A58E4049}" srcOrd="0" destOrd="0" presId="urn:microsoft.com/office/officeart/2005/8/layout/arrow5"/>
    <dgm:cxn modelId="{5135B591-135D-0F4D-B33A-1DBEB9715322}" type="presOf" srcId="{005D0832-B1C2-9246-8C17-AB95397D4627}" destId="{4933F564-A95F-E844-AF02-52DA0224FEBE}" srcOrd="0" destOrd="0" presId="urn:microsoft.com/office/officeart/2005/8/layout/arrow5"/>
    <dgm:cxn modelId="{3CD9A96E-FF37-C34E-9F2A-2430E4FC44DF}" type="presParOf" srcId="{7200372B-D132-D943-A15C-1D8CAB239794}" destId="{4933F564-A95F-E844-AF02-52DA0224FEBE}" srcOrd="0" destOrd="0" presId="urn:microsoft.com/office/officeart/2005/8/layout/arrow5"/>
    <dgm:cxn modelId="{3640ECFC-60FF-E141-BAE7-14173A59C01D}" type="presParOf" srcId="{7200372B-D132-D943-A15C-1D8CAB239794}" destId="{5579521E-53DF-4140-9119-CD69A58E4049}"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6B7AAA-8855-A841-A2A5-C2D658D0EB81}" type="doc">
      <dgm:prSet loTypeId="urn:microsoft.com/office/officeart/2005/8/layout/arrow3" loCatId="" qsTypeId="urn:microsoft.com/office/officeart/2005/8/quickstyle/simple4" qsCatId="simple" csTypeId="urn:microsoft.com/office/officeart/2005/8/colors/accent1_2" csCatId="accent1"/>
      <dgm:spPr/>
      <dgm:t>
        <a:bodyPr/>
        <a:lstStyle/>
        <a:p>
          <a:endParaRPr lang="es-ES"/>
        </a:p>
      </dgm:t>
    </dgm:pt>
    <dgm:pt modelId="{2A09F23A-08BF-BB48-897F-D1CE55E79616}">
      <dgm:prSet custT="1"/>
      <dgm:spPr/>
      <dgm:t>
        <a:bodyPr/>
        <a:lstStyle/>
        <a:p>
          <a:pPr rtl="0"/>
          <a:r>
            <a:rPr lang="es-MX" sz="2400" dirty="0" smtClean="0"/>
            <a:t>Esto no es una calibración, es una simple verificación. </a:t>
          </a:r>
          <a:endParaRPr lang="es-MX" sz="2400" dirty="0"/>
        </a:p>
      </dgm:t>
    </dgm:pt>
    <dgm:pt modelId="{A02756D7-76D6-734E-92C2-4AA395C0477B}" type="parTrans" cxnId="{6A5C7A27-B7B5-8D49-993E-7E321A8EFFBC}">
      <dgm:prSet/>
      <dgm:spPr/>
      <dgm:t>
        <a:bodyPr/>
        <a:lstStyle/>
        <a:p>
          <a:endParaRPr lang="es-ES"/>
        </a:p>
      </dgm:t>
    </dgm:pt>
    <dgm:pt modelId="{4EED1116-BD2D-0F48-A043-639657AE0F0D}" type="sibTrans" cxnId="{6A5C7A27-B7B5-8D49-993E-7E321A8EFFBC}">
      <dgm:prSet/>
      <dgm:spPr/>
      <dgm:t>
        <a:bodyPr/>
        <a:lstStyle/>
        <a:p>
          <a:endParaRPr lang="es-ES"/>
        </a:p>
      </dgm:t>
    </dgm:pt>
    <dgm:pt modelId="{726E46A7-227A-3544-B702-CC095A0FDE7C}">
      <dgm:prSet/>
      <dgm:spPr/>
      <dgm:t>
        <a:bodyPr/>
        <a:lstStyle/>
        <a:p>
          <a:pPr rtl="0"/>
          <a:r>
            <a:rPr lang="es-MX" dirty="0" smtClean="0"/>
            <a:t>Puede indicar si hay algún problema, pero no indica qué medidor está bien. </a:t>
          </a:r>
          <a:endParaRPr lang="es-MX" dirty="0"/>
        </a:p>
      </dgm:t>
    </dgm:pt>
    <dgm:pt modelId="{B3DAE9EF-469F-DA40-8CB2-9F527680B108}" type="parTrans" cxnId="{7182099B-08A9-FE4E-8B31-0B0A917F6A63}">
      <dgm:prSet/>
      <dgm:spPr/>
      <dgm:t>
        <a:bodyPr/>
        <a:lstStyle/>
        <a:p>
          <a:endParaRPr lang="es-ES"/>
        </a:p>
      </dgm:t>
    </dgm:pt>
    <dgm:pt modelId="{91CA1D0A-F7FD-0C43-AED5-33AF0083735A}" type="sibTrans" cxnId="{7182099B-08A9-FE4E-8B31-0B0A917F6A63}">
      <dgm:prSet/>
      <dgm:spPr/>
      <dgm:t>
        <a:bodyPr/>
        <a:lstStyle/>
        <a:p>
          <a:endParaRPr lang="es-ES"/>
        </a:p>
      </dgm:t>
    </dgm:pt>
    <dgm:pt modelId="{0A56C2BD-7C05-594D-99D7-5DC4E71E5F01}" type="pres">
      <dgm:prSet presAssocID="{966B7AAA-8855-A841-A2A5-C2D658D0EB81}" presName="compositeShape" presStyleCnt="0">
        <dgm:presLayoutVars>
          <dgm:chMax val="2"/>
          <dgm:dir/>
          <dgm:resizeHandles val="exact"/>
        </dgm:presLayoutVars>
      </dgm:prSet>
      <dgm:spPr/>
      <dgm:t>
        <a:bodyPr/>
        <a:lstStyle/>
        <a:p>
          <a:endParaRPr lang="es-MX"/>
        </a:p>
      </dgm:t>
    </dgm:pt>
    <dgm:pt modelId="{0E771E0D-CF93-5D4F-AE50-9FDDBF36DA03}" type="pres">
      <dgm:prSet presAssocID="{966B7AAA-8855-A841-A2A5-C2D658D0EB81}" presName="divider" presStyleLbl="fgShp" presStyleIdx="0" presStyleCnt="1"/>
      <dgm:spPr/>
    </dgm:pt>
    <dgm:pt modelId="{966AF426-C0C2-4042-A430-C5018CBF68CC}" type="pres">
      <dgm:prSet presAssocID="{2A09F23A-08BF-BB48-897F-D1CE55E79616}" presName="downArrow" presStyleLbl="node1" presStyleIdx="0" presStyleCnt="2"/>
      <dgm:spPr/>
    </dgm:pt>
    <dgm:pt modelId="{BC4F870A-B886-D241-98A8-5F699B694A3D}" type="pres">
      <dgm:prSet presAssocID="{2A09F23A-08BF-BB48-897F-D1CE55E79616}" presName="downArrowText" presStyleLbl="revTx" presStyleIdx="0" presStyleCnt="2">
        <dgm:presLayoutVars>
          <dgm:bulletEnabled val="1"/>
        </dgm:presLayoutVars>
      </dgm:prSet>
      <dgm:spPr/>
      <dgm:t>
        <a:bodyPr/>
        <a:lstStyle/>
        <a:p>
          <a:endParaRPr lang="es-MX"/>
        </a:p>
      </dgm:t>
    </dgm:pt>
    <dgm:pt modelId="{A49D0236-41B9-4941-9EA4-EAE87AE837E2}" type="pres">
      <dgm:prSet presAssocID="{726E46A7-227A-3544-B702-CC095A0FDE7C}" presName="upArrow" presStyleLbl="node1" presStyleIdx="1" presStyleCnt="2"/>
      <dgm:spPr/>
    </dgm:pt>
    <dgm:pt modelId="{BC60C6E3-F7CF-CB4D-9166-4D525B4F9C8A}" type="pres">
      <dgm:prSet presAssocID="{726E46A7-227A-3544-B702-CC095A0FDE7C}" presName="upArrowText" presStyleLbl="revTx" presStyleIdx="1" presStyleCnt="2">
        <dgm:presLayoutVars>
          <dgm:bulletEnabled val="1"/>
        </dgm:presLayoutVars>
      </dgm:prSet>
      <dgm:spPr/>
      <dgm:t>
        <a:bodyPr/>
        <a:lstStyle/>
        <a:p>
          <a:endParaRPr lang="es-MX"/>
        </a:p>
      </dgm:t>
    </dgm:pt>
  </dgm:ptLst>
  <dgm:cxnLst>
    <dgm:cxn modelId="{6F02B6D1-F873-874F-B72B-96EDA8497DEF}" type="presOf" srcId="{966B7AAA-8855-A841-A2A5-C2D658D0EB81}" destId="{0A56C2BD-7C05-594D-99D7-5DC4E71E5F01}" srcOrd="0" destOrd="0" presId="urn:microsoft.com/office/officeart/2005/8/layout/arrow3"/>
    <dgm:cxn modelId="{8F29070A-05B2-E947-A12F-0FC82E060E73}" type="presOf" srcId="{2A09F23A-08BF-BB48-897F-D1CE55E79616}" destId="{BC4F870A-B886-D241-98A8-5F699B694A3D}" srcOrd="0" destOrd="0" presId="urn:microsoft.com/office/officeart/2005/8/layout/arrow3"/>
    <dgm:cxn modelId="{A2DFEDD5-E011-D348-A9FF-1B680476A5F7}" type="presOf" srcId="{726E46A7-227A-3544-B702-CC095A0FDE7C}" destId="{BC60C6E3-F7CF-CB4D-9166-4D525B4F9C8A}" srcOrd="0" destOrd="0" presId="urn:microsoft.com/office/officeart/2005/8/layout/arrow3"/>
    <dgm:cxn modelId="{6A5C7A27-B7B5-8D49-993E-7E321A8EFFBC}" srcId="{966B7AAA-8855-A841-A2A5-C2D658D0EB81}" destId="{2A09F23A-08BF-BB48-897F-D1CE55E79616}" srcOrd="0" destOrd="0" parTransId="{A02756D7-76D6-734E-92C2-4AA395C0477B}" sibTransId="{4EED1116-BD2D-0F48-A043-639657AE0F0D}"/>
    <dgm:cxn modelId="{7182099B-08A9-FE4E-8B31-0B0A917F6A63}" srcId="{966B7AAA-8855-A841-A2A5-C2D658D0EB81}" destId="{726E46A7-227A-3544-B702-CC095A0FDE7C}" srcOrd="1" destOrd="0" parTransId="{B3DAE9EF-469F-DA40-8CB2-9F527680B108}" sibTransId="{91CA1D0A-F7FD-0C43-AED5-33AF0083735A}"/>
    <dgm:cxn modelId="{E3E0ABB0-7DFF-2B42-8AE6-EB26251DC276}" type="presParOf" srcId="{0A56C2BD-7C05-594D-99D7-5DC4E71E5F01}" destId="{0E771E0D-CF93-5D4F-AE50-9FDDBF36DA03}" srcOrd="0" destOrd="0" presId="urn:microsoft.com/office/officeart/2005/8/layout/arrow3"/>
    <dgm:cxn modelId="{1C6E168B-DAC2-E94B-9DB1-CA36F967B348}" type="presParOf" srcId="{0A56C2BD-7C05-594D-99D7-5DC4E71E5F01}" destId="{966AF426-C0C2-4042-A430-C5018CBF68CC}" srcOrd="1" destOrd="0" presId="urn:microsoft.com/office/officeart/2005/8/layout/arrow3"/>
    <dgm:cxn modelId="{B82C356E-B741-9C47-95CD-3360E6B3AD5B}" type="presParOf" srcId="{0A56C2BD-7C05-594D-99D7-5DC4E71E5F01}" destId="{BC4F870A-B886-D241-98A8-5F699B694A3D}" srcOrd="2" destOrd="0" presId="urn:microsoft.com/office/officeart/2005/8/layout/arrow3"/>
    <dgm:cxn modelId="{B6EC547A-8CC3-1243-9297-3A10F0125AC0}" type="presParOf" srcId="{0A56C2BD-7C05-594D-99D7-5DC4E71E5F01}" destId="{A49D0236-41B9-4941-9EA4-EAE87AE837E2}" srcOrd="3" destOrd="0" presId="urn:microsoft.com/office/officeart/2005/8/layout/arrow3"/>
    <dgm:cxn modelId="{8175F019-2B72-494C-A3E2-193E675113C6}" type="presParOf" srcId="{0A56C2BD-7C05-594D-99D7-5DC4E71E5F01}" destId="{BC60C6E3-F7CF-CB4D-9166-4D525B4F9C8A}"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FA0B34-4A13-FA42-9F27-8BA94CC1E1C6}" type="doc">
      <dgm:prSet loTypeId="urn:microsoft.com/office/officeart/2005/8/layout/arrow4" loCatId="" qsTypeId="urn:microsoft.com/office/officeart/2005/8/quickstyle/3D1" qsCatId="3D" csTypeId="urn:microsoft.com/office/officeart/2005/8/colors/accent1_2" csCatId="accent1" phldr="1"/>
      <dgm:spPr/>
      <dgm:t>
        <a:bodyPr/>
        <a:lstStyle/>
        <a:p>
          <a:endParaRPr lang="es-ES"/>
        </a:p>
      </dgm:t>
    </dgm:pt>
    <dgm:pt modelId="{19562270-9509-A644-9DCF-6333786EF62F}">
      <dgm:prSet phldrT="[Texto]"/>
      <dgm:spPr/>
      <dgm:t>
        <a:bodyPr/>
        <a:lstStyle/>
        <a:p>
          <a:r>
            <a:rPr lang="es-MX" dirty="0" smtClean="0"/>
            <a:t>Si ambos medidores están fuera de especificaciones y con el mismo error, dicha verificación no  diría nada, </a:t>
          </a:r>
          <a:endParaRPr lang="es-ES" dirty="0"/>
        </a:p>
      </dgm:t>
    </dgm:pt>
    <dgm:pt modelId="{B5963C43-471D-5449-A5AE-0CD8437626E9}" type="parTrans" cxnId="{F1E33F38-9A1F-AA40-9C11-00AEE933987A}">
      <dgm:prSet/>
      <dgm:spPr/>
      <dgm:t>
        <a:bodyPr/>
        <a:lstStyle/>
        <a:p>
          <a:endParaRPr lang="es-ES"/>
        </a:p>
      </dgm:t>
    </dgm:pt>
    <dgm:pt modelId="{6CF6E9E6-C31D-4D45-B065-61E7F77523B2}" type="sibTrans" cxnId="{F1E33F38-9A1F-AA40-9C11-00AEE933987A}">
      <dgm:prSet/>
      <dgm:spPr/>
      <dgm:t>
        <a:bodyPr/>
        <a:lstStyle/>
        <a:p>
          <a:endParaRPr lang="es-ES"/>
        </a:p>
      </dgm:t>
    </dgm:pt>
    <dgm:pt modelId="{2EBE9718-E6BA-B648-8F16-1BFD62F5FE0A}">
      <dgm:prSet phldrT="[Texto]"/>
      <dgm:spPr/>
      <dgm:t>
        <a:bodyPr/>
        <a:lstStyle/>
        <a:p>
          <a:r>
            <a:rPr lang="es-MX" dirty="0" smtClean="0"/>
            <a:t>ni siquiera indicaría una tendencia que hiciera sospechar que algún equipo podría salir de especificaciones.</a:t>
          </a:r>
          <a:endParaRPr lang="es-ES" dirty="0"/>
        </a:p>
      </dgm:t>
    </dgm:pt>
    <dgm:pt modelId="{400E020D-340B-CB4E-8D86-7E1CCCFC0E47}" type="parTrans" cxnId="{6E30FB49-66C3-0741-AB44-83E0FFC11654}">
      <dgm:prSet/>
      <dgm:spPr/>
      <dgm:t>
        <a:bodyPr/>
        <a:lstStyle/>
        <a:p>
          <a:endParaRPr lang="es-ES"/>
        </a:p>
      </dgm:t>
    </dgm:pt>
    <dgm:pt modelId="{8EA7B0DF-BD56-6F49-8C6F-6A31E40933AB}" type="sibTrans" cxnId="{6E30FB49-66C3-0741-AB44-83E0FFC11654}">
      <dgm:prSet/>
      <dgm:spPr/>
      <dgm:t>
        <a:bodyPr/>
        <a:lstStyle/>
        <a:p>
          <a:endParaRPr lang="es-ES"/>
        </a:p>
      </dgm:t>
    </dgm:pt>
    <dgm:pt modelId="{388BB601-E6CD-BF42-B5B6-84F239974F8B}" type="pres">
      <dgm:prSet presAssocID="{66FA0B34-4A13-FA42-9F27-8BA94CC1E1C6}" presName="compositeShape" presStyleCnt="0">
        <dgm:presLayoutVars>
          <dgm:chMax val="2"/>
          <dgm:dir/>
          <dgm:resizeHandles val="exact"/>
        </dgm:presLayoutVars>
      </dgm:prSet>
      <dgm:spPr/>
      <dgm:t>
        <a:bodyPr/>
        <a:lstStyle/>
        <a:p>
          <a:endParaRPr lang="es-MX"/>
        </a:p>
      </dgm:t>
    </dgm:pt>
    <dgm:pt modelId="{DA8A1435-E856-424E-99CD-8ED67EDD2D9F}" type="pres">
      <dgm:prSet presAssocID="{19562270-9509-A644-9DCF-6333786EF62F}" presName="upArrow" presStyleLbl="node1" presStyleIdx="0" presStyleCnt="2"/>
      <dgm:spPr/>
    </dgm:pt>
    <dgm:pt modelId="{2437644B-AEAB-7648-9705-16DFFCB7C2EB}" type="pres">
      <dgm:prSet presAssocID="{19562270-9509-A644-9DCF-6333786EF62F}" presName="upArrowText" presStyleLbl="revTx" presStyleIdx="0" presStyleCnt="2">
        <dgm:presLayoutVars>
          <dgm:chMax val="0"/>
          <dgm:bulletEnabled val="1"/>
        </dgm:presLayoutVars>
      </dgm:prSet>
      <dgm:spPr/>
      <dgm:t>
        <a:bodyPr/>
        <a:lstStyle/>
        <a:p>
          <a:endParaRPr lang="es-ES"/>
        </a:p>
      </dgm:t>
    </dgm:pt>
    <dgm:pt modelId="{AFB0355B-A770-8148-AA95-2938A9AE67BD}" type="pres">
      <dgm:prSet presAssocID="{2EBE9718-E6BA-B648-8F16-1BFD62F5FE0A}" presName="downArrow" presStyleLbl="node1" presStyleIdx="1" presStyleCnt="2"/>
      <dgm:spPr/>
    </dgm:pt>
    <dgm:pt modelId="{0CB77A58-1746-2543-AB92-EC1A671CC76F}" type="pres">
      <dgm:prSet presAssocID="{2EBE9718-E6BA-B648-8F16-1BFD62F5FE0A}" presName="downArrowText" presStyleLbl="revTx" presStyleIdx="1" presStyleCnt="2">
        <dgm:presLayoutVars>
          <dgm:chMax val="0"/>
          <dgm:bulletEnabled val="1"/>
        </dgm:presLayoutVars>
      </dgm:prSet>
      <dgm:spPr/>
      <dgm:t>
        <a:bodyPr/>
        <a:lstStyle/>
        <a:p>
          <a:endParaRPr lang="es-ES"/>
        </a:p>
      </dgm:t>
    </dgm:pt>
  </dgm:ptLst>
  <dgm:cxnLst>
    <dgm:cxn modelId="{B4AFD53D-5D00-3944-9368-52333F919141}" type="presOf" srcId="{19562270-9509-A644-9DCF-6333786EF62F}" destId="{2437644B-AEAB-7648-9705-16DFFCB7C2EB}" srcOrd="0" destOrd="0" presId="urn:microsoft.com/office/officeart/2005/8/layout/arrow4"/>
    <dgm:cxn modelId="{26FEA178-3C43-7C45-B023-3E8765C69BA3}" type="presOf" srcId="{66FA0B34-4A13-FA42-9F27-8BA94CC1E1C6}" destId="{388BB601-E6CD-BF42-B5B6-84F239974F8B}" srcOrd="0" destOrd="0" presId="urn:microsoft.com/office/officeart/2005/8/layout/arrow4"/>
    <dgm:cxn modelId="{F1E33F38-9A1F-AA40-9C11-00AEE933987A}" srcId="{66FA0B34-4A13-FA42-9F27-8BA94CC1E1C6}" destId="{19562270-9509-A644-9DCF-6333786EF62F}" srcOrd="0" destOrd="0" parTransId="{B5963C43-471D-5449-A5AE-0CD8437626E9}" sibTransId="{6CF6E9E6-C31D-4D45-B065-61E7F77523B2}"/>
    <dgm:cxn modelId="{6E30FB49-66C3-0741-AB44-83E0FFC11654}" srcId="{66FA0B34-4A13-FA42-9F27-8BA94CC1E1C6}" destId="{2EBE9718-E6BA-B648-8F16-1BFD62F5FE0A}" srcOrd="1" destOrd="0" parTransId="{400E020D-340B-CB4E-8D86-7E1CCCFC0E47}" sibTransId="{8EA7B0DF-BD56-6F49-8C6F-6A31E40933AB}"/>
    <dgm:cxn modelId="{F919DA56-55EF-BE46-AD30-13D2A39C6BB3}" type="presOf" srcId="{2EBE9718-E6BA-B648-8F16-1BFD62F5FE0A}" destId="{0CB77A58-1746-2543-AB92-EC1A671CC76F}" srcOrd="0" destOrd="0" presId="urn:microsoft.com/office/officeart/2005/8/layout/arrow4"/>
    <dgm:cxn modelId="{218CFC46-CC51-F74D-A616-4DEE31AEBBAA}" type="presParOf" srcId="{388BB601-E6CD-BF42-B5B6-84F239974F8B}" destId="{DA8A1435-E856-424E-99CD-8ED67EDD2D9F}" srcOrd="0" destOrd="0" presId="urn:microsoft.com/office/officeart/2005/8/layout/arrow4"/>
    <dgm:cxn modelId="{BD736EC3-0D58-0842-B8CC-421E28DA3BCA}" type="presParOf" srcId="{388BB601-E6CD-BF42-B5B6-84F239974F8B}" destId="{2437644B-AEAB-7648-9705-16DFFCB7C2EB}" srcOrd="1" destOrd="0" presId="urn:microsoft.com/office/officeart/2005/8/layout/arrow4"/>
    <dgm:cxn modelId="{96BD8311-ADA6-284C-9987-FF8C8025FD83}" type="presParOf" srcId="{388BB601-E6CD-BF42-B5B6-84F239974F8B}" destId="{AFB0355B-A770-8148-AA95-2938A9AE67BD}" srcOrd="2" destOrd="0" presId="urn:microsoft.com/office/officeart/2005/8/layout/arrow4"/>
    <dgm:cxn modelId="{C00ED3CB-09BB-694E-BA12-EBFF76343F68}" type="presParOf" srcId="{388BB601-E6CD-BF42-B5B6-84F239974F8B}" destId="{0CB77A58-1746-2543-AB92-EC1A671CC76F}"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5E140C-F78F-4E41-929B-1DBB4A94B1E1}" type="doc">
      <dgm:prSet loTypeId="urn:microsoft.com/office/officeart/2005/8/layout/process1" loCatId="" qsTypeId="urn:microsoft.com/office/officeart/2005/8/quickstyle/simple4" qsCatId="simple" csTypeId="urn:microsoft.com/office/officeart/2005/8/colors/accent1_2" csCatId="accent1" phldr="1"/>
      <dgm:spPr/>
    </dgm:pt>
    <dgm:pt modelId="{8DA1C117-B449-4643-9A83-EA4A19737F27}">
      <dgm:prSet phldrT="[Texto]" custT="1"/>
      <dgm:spPr/>
      <dgm:t>
        <a:bodyPr/>
        <a:lstStyle/>
        <a:p>
          <a:r>
            <a:rPr lang="es-MX" sz="2400" dirty="0" smtClean="0"/>
            <a:t>Generalmente cuando se envía un instrumento a calibración </a:t>
          </a:r>
          <a:endParaRPr lang="es-ES" sz="2400" dirty="0"/>
        </a:p>
      </dgm:t>
    </dgm:pt>
    <dgm:pt modelId="{6BD17094-B170-DA45-A08A-7FF2BC2F2989}" type="parTrans" cxnId="{127BA2AE-63E2-774F-9334-991476EF8398}">
      <dgm:prSet/>
      <dgm:spPr/>
      <dgm:t>
        <a:bodyPr/>
        <a:lstStyle/>
        <a:p>
          <a:endParaRPr lang="es-ES"/>
        </a:p>
      </dgm:t>
    </dgm:pt>
    <dgm:pt modelId="{2AC02551-159C-D345-810B-17DB1F5AA62A}" type="sibTrans" cxnId="{127BA2AE-63E2-774F-9334-991476EF8398}">
      <dgm:prSet/>
      <dgm:spPr/>
      <dgm:t>
        <a:bodyPr/>
        <a:lstStyle/>
        <a:p>
          <a:endParaRPr lang="es-ES"/>
        </a:p>
      </dgm:t>
    </dgm:pt>
    <dgm:pt modelId="{F3A6702F-4654-8047-82A8-E92DBCFE9B63}">
      <dgm:prSet phldrT="[Texto]" custT="1"/>
      <dgm:spPr/>
      <dgm:t>
        <a:bodyPr/>
        <a:lstStyle/>
        <a:p>
          <a:r>
            <a:rPr lang="es-MX" sz="2000" dirty="0" smtClean="0"/>
            <a:t>Se debe autorizar el ajuste para dejar el instrumento dentro de especificaciones</a:t>
          </a:r>
          <a:endParaRPr lang="es-ES" sz="2000" dirty="0"/>
        </a:p>
      </dgm:t>
    </dgm:pt>
    <dgm:pt modelId="{5491046B-850F-B248-95EA-54100E5FFB7B}" type="parTrans" cxnId="{632FE1BC-885F-EA40-9524-F22C1B4BB7FE}">
      <dgm:prSet/>
      <dgm:spPr/>
      <dgm:t>
        <a:bodyPr/>
        <a:lstStyle/>
        <a:p>
          <a:endParaRPr lang="es-ES"/>
        </a:p>
      </dgm:t>
    </dgm:pt>
    <dgm:pt modelId="{7EBC9DDA-D6AF-D844-918B-C3F31AFC9B34}" type="sibTrans" cxnId="{632FE1BC-885F-EA40-9524-F22C1B4BB7FE}">
      <dgm:prSet/>
      <dgm:spPr/>
      <dgm:t>
        <a:bodyPr/>
        <a:lstStyle/>
        <a:p>
          <a:endParaRPr lang="es-ES"/>
        </a:p>
      </dgm:t>
    </dgm:pt>
    <dgm:pt modelId="{B07014C6-8D69-1246-82B0-BB51D8909DC8}">
      <dgm:prSet phldrT="[Texto]"/>
      <dgm:spPr/>
      <dgm:t>
        <a:bodyPr/>
        <a:lstStyle/>
        <a:p>
          <a:r>
            <a:rPr lang="es-MX" dirty="0" smtClean="0"/>
            <a:t>informe mostrando que “tan lejos” estaba de especificaciones antes y que “tan cerca” está después del ajuste</a:t>
          </a:r>
          <a:endParaRPr lang="es-ES" dirty="0"/>
        </a:p>
      </dgm:t>
    </dgm:pt>
    <dgm:pt modelId="{F2AC38E0-600F-5941-B880-A4712F8EDA05}" type="parTrans" cxnId="{6BEC536B-FA37-7B49-A598-E9D0E7DC46AC}">
      <dgm:prSet/>
      <dgm:spPr/>
      <dgm:t>
        <a:bodyPr/>
        <a:lstStyle/>
        <a:p>
          <a:endParaRPr lang="es-ES"/>
        </a:p>
      </dgm:t>
    </dgm:pt>
    <dgm:pt modelId="{ECD58140-0879-EF4D-846D-92BF76E48C36}" type="sibTrans" cxnId="{6BEC536B-FA37-7B49-A598-E9D0E7DC46AC}">
      <dgm:prSet/>
      <dgm:spPr/>
      <dgm:t>
        <a:bodyPr/>
        <a:lstStyle/>
        <a:p>
          <a:endParaRPr lang="es-ES"/>
        </a:p>
      </dgm:t>
    </dgm:pt>
    <dgm:pt modelId="{F8DE5C4A-A90A-C347-85DF-F72D5B46A52E}" type="pres">
      <dgm:prSet presAssocID="{4D5E140C-F78F-4E41-929B-1DBB4A94B1E1}" presName="Name0" presStyleCnt="0">
        <dgm:presLayoutVars>
          <dgm:dir/>
          <dgm:resizeHandles val="exact"/>
        </dgm:presLayoutVars>
      </dgm:prSet>
      <dgm:spPr/>
    </dgm:pt>
    <dgm:pt modelId="{D89EB2E6-2F3E-3F47-AA19-ACE021FE7B52}" type="pres">
      <dgm:prSet presAssocID="{8DA1C117-B449-4643-9A83-EA4A19737F27}" presName="node" presStyleLbl="node1" presStyleIdx="0" presStyleCnt="3" custScaleX="111274" custScaleY="177759">
        <dgm:presLayoutVars>
          <dgm:bulletEnabled val="1"/>
        </dgm:presLayoutVars>
      </dgm:prSet>
      <dgm:spPr/>
      <dgm:t>
        <a:bodyPr/>
        <a:lstStyle/>
        <a:p>
          <a:endParaRPr lang="es-ES"/>
        </a:p>
      </dgm:t>
    </dgm:pt>
    <dgm:pt modelId="{94581B31-9C29-B741-90F2-FB923EA8DAB1}" type="pres">
      <dgm:prSet presAssocID="{2AC02551-159C-D345-810B-17DB1F5AA62A}" presName="sibTrans" presStyleLbl="sibTrans2D1" presStyleIdx="0" presStyleCnt="2"/>
      <dgm:spPr/>
      <dgm:t>
        <a:bodyPr/>
        <a:lstStyle/>
        <a:p>
          <a:endParaRPr lang="es-MX"/>
        </a:p>
      </dgm:t>
    </dgm:pt>
    <dgm:pt modelId="{FCD55422-28EF-934F-B2CB-807FCA0639EF}" type="pres">
      <dgm:prSet presAssocID="{2AC02551-159C-D345-810B-17DB1F5AA62A}" presName="connectorText" presStyleLbl="sibTrans2D1" presStyleIdx="0" presStyleCnt="2"/>
      <dgm:spPr/>
      <dgm:t>
        <a:bodyPr/>
        <a:lstStyle/>
        <a:p>
          <a:endParaRPr lang="es-MX"/>
        </a:p>
      </dgm:t>
    </dgm:pt>
    <dgm:pt modelId="{69601DEB-02C7-1B46-B3D1-9E51CE28D520}" type="pres">
      <dgm:prSet presAssocID="{F3A6702F-4654-8047-82A8-E92DBCFE9B63}" presName="node" presStyleLbl="node1" presStyleIdx="1" presStyleCnt="3" custScaleY="179180">
        <dgm:presLayoutVars>
          <dgm:bulletEnabled val="1"/>
        </dgm:presLayoutVars>
      </dgm:prSet>
      <dgm:spPr/>
      <dgm:t>
        <a:bodyPr/>
        <a:lstStyle/>
        <a:p>
          <a:endParaRPr lang="es-ES"/>
        </a:p>
      </dgm:t>
    </dgm:pt>
    <dgm:pt modelId="{1DF2113E-8701-4A4E-8F1F-D9E54B68E7B8}" type="pres">
      <dgm:prSet presAssocID="{7EBC9DDA-D6AF-D844-918B-C3F31AFC9B34}" presName="sibTrans" presStyleLbl="sibTrans2D1" presStyleIdx="1" presStyleCnt="2"/>
      <dgm:spPr/>
      <dgm:t>
        <a:bodyPr/>
        <a:lstStyle/>
        <a:p>
          <a:endParaRPr lang="es-MX"/>
        </a:p>
      </dgm:t>
    </dgm:pt>
    <dgm:pt modelId="{1E73CC07-3EE7-EF43-878A-90DEC00A41D1}" type="pres">
      <dgm:prSet presAssocID="{7EBC9DDA-D6AF-D844-918B-C3F31AFC9B34}" presName="connectorText" presStyleLbl="sibTrans2D1" presStyleIdx="1" presStyleCnt="2"/>
      <dgm:spPr/>
      <dgm:t>
        <a:bodyPr/>
        <a:lstStyle/>
        <a:p>
          <a:endParaRPr lang="es-MX"/>
        </a:p>
      </dgm:t>
    </dgm:pt>
    <dgm:pt modelId="{86D02398-09C2-1C47-A19C-61939F570D62}" type="pres">
      <dgm:prSet presAssocID="{B07014C6-8D69-1246-82B0-BB51D8909DC8}" presName="node" presStyleLbl="node1" presStyleIdx="2" presStyleCnt="3" custScaleY="179180">
        <dgm:presLayoutVars>
          <dgm:bulletEnabled val="1"/>
        </dgm:presLayoutVars>
      </dgm:prSet>
      <dgm:spPr/>
      <dgm:t>
        <a:bodyPr/>
        <a:lstStyle/>
        <a:p>
          <a:endParaRPr lang="es-ES"/>
        </a:p>
      </dgm:t>
    </dgm:pt>
  </dgm:ptLst>
  <dgm:cxnLst>
    <dgm:cxn modelId="{69E39E7A-BE89-9C47-8CF4-6A84A8494C87}" type="presOf" srcId="{F3A6702F-4654-8047-82A8-E92DBCFE9B63}" destId="{69601DEB-02C7-1B46-B3D1-9E51CE28D520}" srcOrd="0" destOrd="0" presId="urn:microsoft.com/office/officeart/2005/8/layout/process1"/>
    <dgm:cxn modelId="{61F5F29A-CA1E-B44E-A91B-A9E817C74D91}" type="presOf" srcId="{7EBC9DDA-D6AF-D844-918B-C3F31AFC9B34}" destId="{1E73CC07-3EE7-EF43-878A-90DEC00A41D1}" srcOrd="1" destOrd="0" presId="urn:microsoft.com/office/officeart/2005/8/layout/process1"/>
    <dgm:cxn modelId="{7E509E6C-5759-0442-829F-5C65AACB9DFA}" type="presOf" srcId="{4D5E140C-F78F-4E41-929B-1DBB4A94B1E1}" destId="{F8DE5C4A-A90A-C347-85DF-F72D5B46A52E}" srcOrd="0" destOrd="0" presId="urn:microsoft.com/office/officeart/2005/8/layout/process1"/>
    <dgm:cxn modelId="{EB455BCB-F3EF-074E-A058-3604FBCC9376}" type="presOf" srcId="{B07014C6-8D69-1246-82B0-BB51D8909DC8}" destId="{86D02398-09C2-1C47-A19C-61939F570D62}" srcOrd="0" destOrd="0" presId="urn:microsoft.com/office/officeart/2005/8/layout/process1"/>
    <dgm:cxn modelId="{576C003D-27F5-4D40-AA73-54E14336D34E}" type="presOf" srcId="{8DA1C117-B449-4643-9A83-EA4A19737F27}" destId="{D89EB2E6-2F3E-3F47-AA19-ACE021FE7B52}" srcOrd="0" destOrd="0" presId="urn:microsoft.com/office/officeart/2005/8/layout/process1"/>
    <dgm:cxn modelId="{78F22ADC-350C-4549-B579-36D03490C7F9}" type="presOf" srcId="{7EBC9DDA-D6AF-D844-918B-C3F31AFC9B34}" destId="{1DF2113E-8701-4A4E-8F1F-D9E54B68E7B8}" srcOrd="0" destOrd="0" presId="urn:microsoft.com/office/officeart/2005/8/layout/process1"/>
    <dgm:cxn modelId="{09FF9918-321A-AB47-B680-A7F72B9A988E}" type="presOf" srcId="{2AC02551-159C-D345-810B-17DB1F5AA62A}" destId="{FCD55422-28EF-934F-B2CB-807FCA0639EF}" srcOrd="1" destOrd="0" presId="urn:microsoft.com/office/officeart/2005/8/layout/process1"/>
    <dgm:cxn modelId="{127BA2AE-63E2-774F-9334-991476EF8398}" srcId="{4D5E140C-F78F-4E41-929B-1DBB4A94B1E1}" destId="{8DA1C117-B449-4643-9A83-EA4A19737F27}" srcOrd="0" destOrd="0" parTransId="{6BD17094-B170-DA45-A08A-7FF2BC2F2989}" sibTransId="{2AC02551-159C-D345-810B-17DB1F5AA62A}"/>
    <dgm:cxn modelId="{6BEC536B-FA37-7B49-A598-E9D0E7DC46AC}" srcId="{4D5E140C-F78F-4E41-929B-1DBB4A94B1E1}" destId="{B07014C6-8D69-1246-82B0-BB51D8909DC8}" srcOrd="2" destOrd="0" parTransId="{F2AC38E0-600F-5941-B880-A4712F8EDA05}" sibTransId="{ECD58140-0879-EF4D-846D-92BF76E48C36}"/>
    <dgm:cxn modelId="{A08EB9D3-92A7-D34A-89B4-E27D5C8009D5}" type="presOf" srcId="{2AC02551-159C-D345-810B-17DB1F5AA62A}" destId="{94581B31-9C29-B741-90F2-FB923EA8DAB1}" srcOrd="0" destOrd="0" presId="urn:microsoft.com/office/officeart/2005/8/layout/process1"/>
    <dgm:cxn modelId="{632FE1BC-885F-EA40-9524-F22C1B4BB7FE}" srcId="{4D5E140C-F78F-4E41-929B-1DBB4A94B1E1}" destId="{F3A6702F-4654-8047-82A8-E92DBCFE9B63}" srcOrd="1" destOrd="0" parTransId="{5491046B-850F-B248-95EA-54100E5FFB7B}" sibTransId="{7EBC9DDA-D6AF-D844-918B-C3F31AFC9B34}"/>
    <dgm:cxn modelId="{BEE6C7A3-B8A9-A84D-AEEB-930331E5298D}" type="presParOf" srcId="{F8DE5C4A-A90A-C347-85DF-F72D5B46A52E}" destId="{D89EB2E6-2F3E-3F47-AA19-ACE021FE7B52}" srcOrd="0" destOrd="0" presId="urn:microsoft.com/office/officeart/2005/8/layout/process1"/>
    <dgm:cxn modelId="{392B7589-7EDD-E044-89EC-375CB04B6CE0}" type="presParOf" srcId="{F8DE5C4A-A90A-C347-85DF-F72D5B46A52E}" destId="{94581B31-9C29-B741-90F2-FB923EA8DAB1}" srcOrd="1" destOrd="0" presId="urn:microsoft.com/office/officeart/2005/8/layout/process1"/>
    <dgm:cxn modelId="{BD1F658F-0B48-5648-99B9-08B0004A7F10}" type="presParOf" srcId="{94581B31-9C29-B741-90F2-FB923EA8DAB1}" destId="{FCD55422-28EF-934F-B2CB-807FCA0639EF}" srcOrd="0" destOrd="0" presId="urn:microsoft.com/office/officeart/2005/8/layout/process1"/>
    <dgm:cxn modelId="{0DE421A0-0A8D-AE4A-91C5-CC68C9E78FE4}" type="presParOf" srcId="{F8DE5C4A-A90A-C347-85DF-F72D5B46A52E}" destId="{69601DEB-02C7-1B46-B3D1-9E51CE28D520}" srcOrd="2" destOrd="0" presId="urn:microsoft.com/office/officeart/2005/8/layout/process1"/>
    <dgm:cxn modelId="{14D66816-EE5E-3541-8266-3AA7370D737B}" type="presParOf" srcId="{F8DE5C4A-A90A-C347-85DF-F72D5B46A52E}" destId="{1DF2113E-8701-4A4E-8F1F-D9E54B68E7B8}" srcOrd="3" destOrd="0" presId="urn:microsoft.com/office/officeart/2005/8/layout/process1"/>
    <dgm:cxn modelId="{A832C801-2808-5E46-A414-942F21B85E52}" type="presParOf" srcId="{1DF2113E-8701-4A4E-8F1F-D9E54B68E7B8}" destId="{1E73CC07-3EE7-EF43-878A-90DEC00A41D1}" srcOrd="0" destOrd="0" presId="urn:microsoft.com/office/officeart/2005/8/layout/process1"/>
    <dgm:cxn modelId="{25C90B76-E5A7-7E4F-8E95-D0D699247DFA}" type="presParOf" srcId="{F8DE5C4A-A90A-C347-85DF-F72D5B46A52E}" destId="{86D02398-09C2-1C47-A19C-61939F570D62}"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3F564-A95F-E844-AF02-52DA0224FEBE}">
      <dsp:nvSpPr>
        <dsp:cNvPr id="0" name=""/>
        <dsp:cNvSpPr/>
      </dsp:nvSpPr>
      <dsp:spPr>
        <a:xfrm rot="16200000">
          <a:off x="492" y="331221"/>
          <a:ext cx="3401557" cy="3401557"/>
        </a:xfrm>
        <a:prstGeom prst="downArrow">
          <a:avLst>
            <a:gd name="adj1" fmla="val 50000"/>
            <a:gd name="adj2" fmla="val 35000"/>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91592" tIns="291592" rIns="291592" bIns="291592" numCol="1" spcCol="1270" anchor="ctr" anchorCtr="0">
          <a:noAutofit/>
        </a:bodyPr>
        <a:lstStyle/>
        <a:p>
          <a:pPr lvl="0" algn="ctr" defTabSz="1822450">
            <a:lnSpc>
              <a:spcPct val="90000"/>
            </a:lnSpc>
            <a:spcBef>
              <a:spcPct val="0"/>
            </a:spcBef>
            <a:spcAft>
              <a:spcPct val="35000"/>
            </a:spcAft>
          </a:pPr>
          <a:r>
            <a:rPr lang="es-ES" sz="4100" kern="1200" dirty="0" smtClean="0"/>
            <a:t>Equipo calibrado</a:t>
          </a:r>
          <a:endParaRPr lang="es-ES" sz="4100" kern="1200" dirty="0"/>
        </a:p>
      </dsp:txBody>
      <dsp:txXfrm rot="5400000">
        <a:off x="492" y="1181610"/>
        <a:ext cx="2806285" cy="1700779"/>
      </dsp:txXfrm>
    </dsp:sp>
    <dsp:sp modelId="{5579521E-53DF-4140-9119-CD69A58E4049}">
      <dsp:nvSpPr>
        <dsp:cNvPr id="0" name=""/>
        <dsp:cNvSpPr/>
      </dsp:nvSpPr>
      <dsp:spPr>
        <a:xfrm rot="5400000">
          <a:off x="3606390" y="331221"/>
          <a:ext cx="3401557" cy="3401557"/>
        </a:xfrm>
        <a:prstGeom prst="downArrow">
          <a:avLst>
            <a:gd name="adj1" fmla="val 50000"/>
            <a:gd name="adj2" fmla="val 35000"/>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91592" tIns="291592" rIns="291592" bIns="291592" numCol="1" spcCol="1270" anchor="ctr" anchorCtr="0">
          <a:noAutofit/>
        </a:bodyPr>
        <a:lstStyle/>
        <a:p>
          <a:pPr lvl="0" algn="ctr" defTabSz="1822450">
            <a:lnSpc>
              <a:spcPct val="90000"/>
            </a:lnSpc>
            <a:spcBef>
              <a:spcPct val="0"/>
            </a:spcBef>
            <a:spcAft>
              <a:spcPct val="35000"/>
            </a:spcAft>
          </a:pPr>
          <a:r>
            <a:rPr lang="es-ES" sz="4100" kern="1200" dirty="0" smtClean="0"/>
            <a:t>Medición confiable</a:t>
          </a:r>
          <a:endParaRPr lang="es-ES" sz="4100" kern="1200" dirty="0"/>
        </a:p>
      </dsp:txBody>
      <dsp:txXfrm rot="-5400000">
        <a:off x="4201662" y="1181610"/>
        <a:ext cx="2806285" cy="17007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71E0D-CF93-5D4F-AE50-9FDDBF36DA03}">
      <dsp:nvSpPr>
        <dsp:cNvPr id="0" name=""/>
        <dsp:cNvSpPr/>
      </dsp:nvSpPr>
      <dsp:spPr>
        <a:xfrm rot="21300000">
          <a:off x="20673" y="2358483"/>
          <a:ext cx="6695445" cy="766729"/>
        </a:xfrm>
        <a:prstGeom prst="mathMinus">
          <a:avLst/>
        </a:prstGeom>
        <a:gradFill rotWithShape="0">
          <a:gsLst>
            <a:gs pos="0">
              <a:schemeClr val="accent1">
                <a:tint val="60000"/>
                <a:hueOff val="0"/>
                <a:satOff val="0"/>
                <a:lumOff val="0"/>
                <a:alphaOff val="0"/>
                <a:tint val="92000"/>
                <a:satMod val="170000"/>
              </a:schemeClr>
            </a:gs>
            <a:gs pos="15000">
              <a:schemeClr val="accent1">
                <a:tint val="60000"/>
                <a:hueOff val="0"/>
                <a:satOff val="0"/>
                <a:lumOff val="0"/>
                <a:alphaOff val="0"/>
                <a:tint val="92000"/>
                <a:shade val="99000"/>
                <a:satMod val="170000"/>
              </a:schemeClr>
            </a:gs>
            <a:gs pos="62000">
              <a:schemeClr val="accent1">
                <a:tint val="60000"/>
                <a:hueOff val="0"/>
                <a:satOff val="0"/>
                <a:lumOff val="0"/>
                <a:alphaOff val="0"/>
                <a:tint val="96000"/>
                <a:shade val="80000"/>
                <a:satMod val="170000"/>
              </a:schemeClr>
            </a:gs>
            <a:gs pos="97000">
              <a:schemeClr val="accent1">
                <a:tint val="60000"/>
                <a:hueOff val="0"/>
                <a:satOff val="0"/>
                <a:lumOff val="0"/>
                <a:alphaOff val="0"/>
                <a:tint val="98000"/>
                <a:shade val="63000"/>
                <a:satMod val="170000"/>
              </a:schemeClr>
            </a:gs>
            <a:gs pos="100000">
              <a:schemeClr val="accent1">
                <a:tint val="6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tint val="60000"/>
              <a:hueOff val="0"/>
              <a:satOff val="0"/>
              <a:lumOff val="0"/>
              <a:alphaOff val="0"/>
              <a:shade val="80000"/>
            </a:schemeClr>
          </a:contourClr>
        </a:sp3d>
      </dsp:spPr>
      <dsp:style>
        <a:lnRef idx="0">
          <a:scrgbClr r="0" g="0" b="0"/>
        </a:lnRef>
        <a:fillRef idx="3">
          <a:scrgbClr r="0" g="0" b="0"/>
        </a:fillRef>
        <a:effectRef idx="2">
          <a:scrgbClr r="0" g="0" b="0"/>
        </a:effectRef>
        <a:fontRef idx="minor"/>
      </dsp:style>
    </dsp:sp>
    <dsp:sp modelId="{966AF426-C0C2-4042-A430-C5018CBF68CC}">
      <dsp:nvSpPr>
        <dsp:cNvPr id="0" name=""/>
        <dsp:cNvSpPr/>
      </dsp:nvSpPr>
      <dsp:spPr>
        <a:xfrm>
          <a:off x="808415" y="274184"/>
          <a:ext cx="2021037" cy="2193478"/>
        </a:xfrm>
        <a:prstGeom prst="downArrow">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sp>
    <dsp:sp modelId="{BC4F870A-B886-D241-98A8-5F699B694A3D}">
      <dsp:nvSpPr>
        <dsp:cNvPr id="0" name=""/>
        <dsp:cNvSpPr/>
      </dsp:nvSpPr>
      <dsp:spPr>
        <a:xfrm>
          <a:off x="3570499" y="0"/>
          <a:ext cx="2155773" cy="2303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Esto no es una calibración, es una simple verificación. </a:t>
          </a:r>
          <a:endParaRPr lang="es-MX" sz="2400" kern="1200" dirty="0"/>
        </a:p>
      </dsp:txBody>
      <dsp:txXfrm>
        <a:off x="3570499" y="0"/>
        <a:ext cx="2155773" cy="2303152"/>
      </dsp:txXfrm>
    </dsp:sp>
    <dsp:sp modelId="{A49D0236-41B9-4941-9EA4-EAE87AE837E2}">
      <dsp:nvSpPr>
        <dsp:cNvPr id="0" name=""/>
        <dsp:cNvSpPr/>
      </dsp:nvSpPr>
      <dsp:spPr>
        <a:xfrm>
          <a:off x="3907339" y="3016032"/>
          <a:ext cx="2021037" cy="2193478"/>
        </a:xfrm>
        <a:prstGeom prst="upArrow">
          <a:avLst/>
        </a:prstGeom>
        <a:gradFill rotWithShape="0">
          <a:gsLst>
            <a:gs pos="0">
              <a:schemeClr val="accent1">
                <a:hueOff val="0"/>
                <a:satOff val="0"/>
                <a:lumOff val="0"/>
                <a:alphaOff val="0"/>
                <a:tint val="92000"/>
                <a:satMod val="170000"/>
              </a:schemeClr>
            </a:gs>
            <a:gs pos="15000">
              <a:schemeClr val="accent1">
                <a:hueOff val="0"/>
                <a:satOff val="0"/>
                <a:lumOff val="0"/>
                <a:alphaOff val="0"/>
                <a:tint val="92000"/>
                <a:shade val="99000"/>
                <a:satMod val="170000"/>
              </a:schemeClr>
            </a:gs>
            <a:gs pos="62000">
              <a:schemeClr val="accent1">
                <a:hueOff val="0"/>
                <a:satOff val="0"/>
                <a:lumOff val="0"/>
                <a:alphaOff val="0"/>
                <a:tint val="96000"/>
                <a:shade val="80000"/>
                <a:satMod val="170000"/>
              </a:schemeClr>
            </a:gs>
            <a:gs pos="97000">
              <a:schemeClr val="accent1">
                <a:hueOff val="0"/>
                <a:satOff val="0"/>
                <a:lumOff val="0"/>
                <a:alphaOff val="0"/>
                <a:tint val="98000"/>
                <a:shade val="63000"/>
                <a:satMod val="170000"/>
              </a:schemeClr>
            </a:gs>
            <a:gs pos="100000">
              <a:schemeClr val="accen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1">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sp>
    <dsp:sp modelId="{BC60C6E3-F7CF-CB4D-9166-4D525B4F9C8A}">
      <dsp:nvSpPr>
        <dsp:cNvPr id="0" name=""/>
        <dsp:cNvSpPr/>
      </dsp:nvSpPr>
      <dsp:spPr>
        <a:xfrm>
          <a:off x="1010518" y="3180543"/>
          <a:ext cx="2155773" cy="2303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Puede indicar si hay algún problema, pero no indica qué medidor está bien. </a:t>
          </a:r>
          <a:endParaRPr lang="es-MX" sz="2400" kern="1200" dirty="0"/>
        </a:p>
      </dsp:txBody>
      <dsp:txXfrm>
        <a:off x="1010518" y="3180543"/>
        <a:ext cx="2155773" cy="23031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8A1F3726-EBEC-4C4E-A563-89C4AD5F410E}" type="datetimeFigureOut">
              <a:rPr lang="es-MX" smtClean="0"/>
              <a:t>10/10/2016</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E6B818CB-C876-42FF-98E3-B757C9769E01}" type="slidenum">
              <a:rPr lang="es-MX" smtClean="0"/>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A1F3726-EBEC-4C4E-A563-89C4AD5F410E}" type="datetimeFigureOut">
              <a:rPr lang="es-MX" smtClean="0"/>
              <a:t>10/10/2016</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6B818CB-C876-42FF-98E3-B757C9769E01}" type="slidenum">
              <a:rPr lang="es-MX" smtClean="0"/>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antropimetriaprimerob.blogspot.mx/2009/11/material-antropometrico.html" TargetMode="External"/><Relationship Id="rId2" Type="http://schemas.openxmlformats.org/officeDocument/2006/relationships/hyperlink" Target="https://sites.google.com/site/medidasantropometricasgrupo4/material-antropometrico" TargetMode="External"/><Relationship Id="rId1" Type="http://schemas.openxmlformats.org/officeDocument/2006/relationships/slideLayout" Target="../slideLayouts/slideLayout2.xml"/><Relationship Id="rId4" Type="http://schemas.openxmlformats.org/officeDocument/2006/relationships/hyperlink" Target="http://www.nutriactiva.com/es/calibracion-de-plicometro/"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Equipo antropométrico y su calibración</a:t>
            </a:r>
            <a:endParaRPr lang="es-MX" dirty="0"/>
          </a:p>
        </p:txBody>
      </p:sp>
      <p:sp>
        <p:nvSpPr>
          <p:cNvPr id="5" name="4 Subtítulo"/>
          <p:cNvSpPr>
            <a:spLocks noGrp="1"/>
          </p:cNvSpPr>
          <p:nvPr>
            <p:ph type="subTitle" idx="1"/>
          </p:nvPr>
        </p:nvSpPr>
        <p:spPr/>
        <p:txBody>
          <a:bodyPr>
            <a:normAutofit/>
          </a:bodyPr>
          <a:lstStyle/>
          <a:p>
            <a:r>
              <a:rPr lang="es-MX" b="1" dirty="0" smtClean="0">
                <a:latin typeface="Bradley Hand ITC" panose="03070402050302030203" pitchFamily="66" charset="0"/>
              </a:rPr>
              <a:t>D en C Imelda García Argueta</a:t>
            </a:r>
          </a:p>
          <a:p>
            <a:r>
              <a:rPr lang="es-MX" sz="2000" dirty="0" smtClean="0"/>
              <a:t>Facultad de Medicina</a:t>
            </a:r>
          </a:p>
          <a:p>
            <a:r>
              <a:rPr lang="es-MX" sz="2000" dirty="0" smtClean="0"/>
              <a:t>LICENCIATURA EN NUTRICIÓN</a:t>
            </a:r>
          </a:p>
          <a:p>
            <a:r>
              <a:rPr lang="es-MX" sz="2000" dirty="0" smtClean="0"/>
              <a:t>UAEM</a:t>
            </a:r>
            <a:endParaRPr lang="es-MX" sz="2000" dirty="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140968"/>
            <a:ext cx="5137374" cy="277923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430739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555566699"/>
              </p:ext>
            </p:extLst>
          </p:nvPr>
        </p:nvGraphicFramePr>
        <p:xfrm>
          <a:off x="1524000" y="476672"/>
          <a:ext cx="672040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2419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Calibración </a:t>
            </a:r>
            <a:r>
              <a:rPr lang="es-MX" dirty="0"/>
              <a:t>efectiva</a:t>
            </a:r>
          </a:p>
        </p:txBody>
      </p:sp>
      <p:sp>
        <p:nvSpPr>
          <p:cNvPr id="3" name="2 Marcador de contenido"/>
          <p:cNvSpPr>
            <a:spLocks noGrp="1"/>
          </p:cNvSpPr>
          <p:nvPr>
            <p:ph idx="1"/>
          </p:nvPr>
        </p:nvSpPr>
        <p:spPr/>
        <p:txBody>
          <a:bodyPr>
            <a:normAutofit/>
          </a:bodyPr>
          <a:lstStyle/>
          <a:p>
            <a:pPr algn="just"/>
            <a:r>
              <a:rPr lang="es-MX" dirty="0" smtClean="0"/>
              <a:t>Para realizar una calibración efectiva, el patrón de calibración o instrumento de referencia debe ser más exacto que el instrumento bajo prueba. </a:t>
            </a:r>
          </a:p>
          <a:p>
            <a:pPr algn="just"/>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698248"/>
            <a:ext cx="4069060" cy="26979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5519864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620688"/>
            <a:ext cx="7498080" cy="4800600"/>
          </a:xfrm>
        </p:spPr>
        <p:txBody>
          <a:bodyPr>
            <a:normAutofit/>
          </a:bodyPr>
          <a:lstStyle/>
          <a:p>
            <a:pPr marL="82296" indent="0">
              <a:buNone/>
            </a:pPr>
            <a:endParaRPr lang="es-MX" dirty="0" smtClean="0"/>
          </a:p>
          <a:p>
            <a:pPr algn="just"/>
            <a:r>
              <a:rPr lang="es-MX" dirty="0" smtClean="0"/>
              <a:t>La </a:t>
            </a:r>
            <a:r>
              <a:rPr lang="es-MX" dirty="0"/>
              <a:t>calibración requiere típicamente que el instrumento de referencia sea al menos 10 veces más exacto que el instrumento bajo prueba. </a:t>
            </a:r>
            <a:endParaRPr lang="es-MX" dirty="0" smtClean="0"/>
          </a:p>
          <a:p>
            <a:pPr algn="just"/>
            <a:endParaRPr lang="es-MX" dirty="0"/>
          </a:p>
          <a:p>
            <a:endParaRPr lang="es-MX" dirty="0"/>
          </a:p>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4149080"/>
            <a:ext cx="1960240" cy="19602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3861048"/>
            <a:ext cx="1171575" cy="1162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4725144"/>
            <a:ext cx="1422243" cy="80657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97429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35608" y="620688"/>
            <a:ext cx="6952816" cy="5627712"/>
          </a:xfrm>
        </p:spPr>
        <p:txBody>
          <a:bodyPr/>
          <a:lstStyle/>
          <a:p>
            <a:pPr algn="ctr"/>
            <a:r>
              <a:rPr lang="es-MX" dirty="0"/>
              <a:t>De otra forma estaría calibrando con tolerancias traslapadas y podría declarar un instrumento como “dentro de especificaciones” cuando está “fuera de especificaciones” o viceversa.</a:t>
            </a:r>
          </a:p>
          <a:p>
            <a:pPr algn="ctr"/>
            <a:endParaRPr lang="es-E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918384"/>
            <a:ext cx="4752528" cy="26175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848692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908720"/>
            <a:ext cx="7272808" cy="4800600"/>
          </a:xfrm>
        </p:spPr>
        <p:txBody>
          <a:bodyPr>
            <a:normAutofit/>
          </a:bodyPr>
          <a:lstStyle/>
          <a:p>
            <a:pPr algn="ctr"/>
            <a:r>
              <a:rPr lang="es-MX" sz="4000" dirty="0" smtClean="0"/>
              <a:t>En la práctica, después de una calibración se requiere realizar un ajuste. </a:t>
            </a:r>
          </a:p>
          <a:p>
            <a:pPr algn="just"/>
            <a:endParaRPr lang="es-MX" dirty="0"/>
          </a:p>
          <a:p>
            <a:pPr algn="just"/>
            <a:endParaRPr lang="es-MX" dirty="0"/>
          </a:p>
          <a:p>
            <a:pPr algn="just"/>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573016"/>
            <a:ext cx="3532237" cy="25325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035348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Calibración y ajuste</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55700271"/>
              </p:ext>
            </p:extLst>
          </p:nvPr>
        </p:nvGraphicFramePr>
        <p:xfrm>
          <a:off x="1331640" y="1447800"/>
          <a:ext cx="760281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6405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19672" y="332656"/>
            <a:ext cx="7096832" cy="4800600"/>
          </a:xfrm>
        </p:spPr>
        <p:txBody>
          <a:bodyPr>
            <a:normAutofit/>
          </a:bodyPr>
          <a:lstStyle/>
          <a:p>
            <a:pPr algn="just"/>
            <a:endParaRPr lang="es-MX" dirty="0"/>
          </a:p>
          <a:p>
            <a:pPr algn="ctr"/>
            <a:r>
              <a:rPr lang="es-MX" dirty="0"/>
              <a:t>Si el informe muestra errores grandes, necesitará entonces regresar a </a:t>
            </a:r>
            <a:r>
              <a:rPr lang="es-MX" dirty="0" smtClean="0"/>
              <a:t>al </a:t>
            </a:r>
            <a:r>
              <a:rPr lang="es-MX" dirty="0"/>
              <a:t>área de trabajo y repetir las mediciones hechas con ese instrumento para estar seguro que </a:t>
            </a:r>
            <a:r>
              <a:rPr lang="es-MX" dirty="0" smtClean="0"/>
              <a:t>no se cometieron </a:t>
            </a:r>
            <a:r>
              <a:rPr lang="es-MX" dirty="0"/>
              <a:t>errores graves. </a:t>
            </a:r>
          </a:p>
          <a:p>
            <a:endParaRPr lang="es-ES" dirty="0"/>
          </a:p>
        </p:txBody>
      </p:sp>
      <p:pic>
        <p:nvPicPr>
          <p:cNvPr id="2" name="Imagen 1"/>
          <p:cNvPicPr>
            <a:picLocks noChangeAspect="1"/>
          </p:cNvPicPr>
          <p:nvPr/>
        </p:nvPicPr>
        <p:blipFill>
          <a:blip r:embed="rId2"/>
          <a:stretch>
            <a:fillRect/>
          </a:stretch>
        </p:blipFill>
        <p:spPr>
          <a:xfrm>
            <a:off x="3851920" y="4077072"/>
            <a:ext cx="2857500" cy="2352675"/>
          </a:xfrm>
          <a:prstGeom prst="rect">
            <a:avLst/>
          </a:prstGeom>
        </p:spPr>
      </p:pic>
    </p:spTree>
    <p:extLst>
      <p:ext uri="{BB962C8B-B14F-4D97-AF65-F5344CB8AC3E}">
        <p14:creationId xmlns:p14="http://schemas.microsoft.com/office/powerpoint/2010/main" val="4227880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Causas de problemas de calibración</a:t>
            </a:r>
            <a:endParaRPr lang="es-MX" dirty="0"/>
          </a:p>
        </p:txBody>
      </p:sp>
      <p:sp>
        <p:nvSpPr>
          <p:cNvPr id="3" name="2 Marcador de contenido"/>
          <p:cNvSpPr>
            <a:spLocks noGrp="1"/>
          </p:cNvSpPr>
          <p:nvPr>
            <p:ph idx="1"/>
          </p:nvPr>
        </p:nvSpPr>
        <p:spPr>
          <a:xfrm>
            <a:off x="3707904" y="1447800"/>
            <a:ext cx="5112568" cy="5005536"/>
          </a:xfrm>
        </p:spPr>
        <p:txBody>
          <a:bodyPr>
            <a:normAutofit fontScale="92500"/>
          </a:bodyPr>
          <a:lstStyle/>
          <a:p>
            <a:pPr algn="just"/>
            <a:r>
              <a:rPr lang="es-MX" dirty="0" smtClean="0"/>
              <a:t>¿Qué lleva a un instrumento digital fuera de especificaciones? </a:t>
            </a:r>
          </a:p>
          <a:p>
            <a:pPr algn="just"/>
            <a:endParaRPr lang="es-MX" dirty="0"/>
          </a:p>
          <a:p>
            <a:pPr algn="just"/>
            <a:r>
              <a:rPr lang="es-MX" dirty="0" smtClean="0"/>
              <a:t>En primer lugar, los principales componentes de un instrumento (referencias de tensión, divisores, “shunts” de corriente) pueden deteriorarse con el tiempo. </a:t>
            </a:r>
          </a:p>
          <a:p>
            <a:pPr algn="just"/>
            <a:endParaRPr lang="es-MX" dirty="0"/>
          </a:p>
          <a:p>
            <a:endParaRPr lang="es-MX"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84" y="2492896"/>
            <a:ext cx="3576312" cy="21602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42911050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46547" y="1052736"/>
            <a:ext cx="5557901" cy="4800600"/>
          </a:xfrm>
        </p:spPr>
        <p:txBody>
          <a:bodyPr/>
          <a:lstStyle/>
          <a:p>
            <a:pPr algn="ctr"/>
            <a:r>
              <a:rPr lang="es-MX" dirty="0"/>
              <a:t>Este corrimiento es mínimo y normalmente despreciable si se tiene un buen programa de calibración, ya que este corrimiento se nota en la calibración y se puede corregir.</a:t>
            </a:r>
          </a:p>
          <a:p>
            <a:endParaRPr lang="es-E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004800"/>
            <a:ext cx="3543490" cy="2853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403982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Frecuencia de calibración</a:t>
            </a:r>
            <a:endParaRPr lang="es-MX" dirty="0"/>
          </a:p>
        </p:txBody>
      </p:sp>
      <p:sp>
        <p:nvSpPr>
          <p:cNvPr id="3" name="2 Marcador de contenido"/>
          <p:cNvSpPr>
            <a:spLocks noGrp="1"/>
          </p:cNvSpPr>
          <p:nvPr>
            <p:ph idx="1"/>
          </p:nvPr>
        </p:nvSpPr>
        <p:spPr>
          <a:xfrm>
            <a:off x="1115616" y="1412776"/>
            <a:ext cx="4864584" cy="4800600"/>
          </a:xfrm>
        </p:spPr>
        <p:txBody>
          <a:bodyPr>
            <a:normAutofit/>
          </a:bodyPr>
          <a:lstStyle/>
          <a:p>
            <a:pPr algn="just"/>
            <a:r>
              <a:rPr lang="es-MX" dirty="0" smtClean="0"/>
              <a:t>Intervalo de calibración recomendado por el fabricante. </a:t>
            </a:r>
          </a:p>
          <a:p>
            <a:pPr algn="just"/>
            <a:endParaRPr lang="es-MX" dirty="0" smtClean="0"/>
          </a:p>
          <a:p>
            <a:pPr algn="just"/>
            <a:r>
              <a:rPr lang="es-MX" dirty="0" smtClean="0"/>
              <a:t>Las especificaciones del fabricante indicarán qué tan frecuente se deben calibrar sus instrumentos. </a:t>
            </a:r>
          </a:p>
          <a:p>
            <a:pPr algn="just"/>
            <a:endParaRPr lang="es-MX" dirty="0" smtClean="0"/>
          </a:p>
          <a:p>
            <a:pPr algn="just"/>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7214" y="4005064"/>
            <a:ext cx="2381250" cy="1924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628800"/>
            <a:ext cx="2592288" cy="19242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569709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Equipo antropométrico</a:t>
            </a:r>
            <a:endParaRPr lang="es-ES" dirty="0"/>
          </a:p>
        </p:txBody>
      </p:sp>
      <p:sp>
        <p:nvSpPr>
          <p:cNvPr id="3" name="Marcador de contenido 2"/>
          <p:cNvSpPr>
            <a:spLocks noGrp="1"/>
          </p:cNvSpPr>
          <p:nvPr>
            <p:ph idx="1"/>
          </p:nvPr>
        </p:nvSpPr>
        <p:spPr>
          <a:xfrm>
            <a:off x="1475656" y="2276872"/>
            <a:ext cx="6808800" cy="3133328"/>
          </a:xfrm>
        </p:spPr>
        <p:txBody>
          <a:bodyPr/>
          <a:lstStyle/>
          <a:p>
            <a:pPr algn="ctr"/>
            <a:r>
              <a:rPr lang="es-ES" dirty="0" smtClean="0"/>
              <a:t>Para la realización de mediciones antropométricas se emplean equipos con características específicas para medir: pliegues, longitudes, circunferencias y diámetros</a:t>
            </a:r>
          </a:p>
          <a:p>
            <a:pPr algn="ctr"/>
            <a:endParaRPr lang="es-ES" dirty="0"/>
          </a:p>
        </p:txBody>
      </p:sp>
    </p:spTree>
    <p:extLst>
      <p:ext uri="{BB962C8B-B14F-4D97-AF65-F5344CB8AC3E}">
        <p14:creationId xmlns:p14="http://schemas.microsoft.com/office/powerpoint/2010/main" val="406153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Frecuencia de calibración</a:t>
            </a:r>
            <a:endParaRPr lang="es-ES" dirty="0"/>
          </a:p>
        </p:txBody>
      </p:sp>
      <p:sp>
        <p:nvSpPr>
          <p:cNvPr id="3" name="Marcador de contenido 2"/>
          <p:cNvSpPr>
            <a:spLocks noGrp="1"/>
          </p:cNvSpPr>
          <p:nvPr>
            <p:ph idx="1"/>
          </p:nvPr>
        </p:nvSpPr>
        <p:spPr/>
        <p:txBody>
          <a:bodyPr/>
          <a:lstStyle/>
          <a:p>
            <a:r>
              <a:rPr lang="es-MX" dirty="0"/>
              <a:t>Si hay mediciones críticas podría requerir intervalos de calibración más cortos</a:t>
            </a:r>
            <a:r>
              <a:rPr lang="es-MX" dirty="0" smtClean="0"/>
              <a:t>.</a:t>
            </a:r>
          </a:p>
          <a:p>
            <a:endParaRPr lang="es-MX" dirty="0" smtClean="0"/>
          </a:p>
          <a:p>
            <a:r>
              <a:rPr lang="es-MX" dirty="0"/>
              <a:t>Antes de un </a:t>
            </a:r>
            <a:r>
              <a:rPr lang="es-MX" dirty="0" smtClean="0"/>
              <a:t>trabajo de </a:t>
            </a:r>
            <a:r>
              <a:rPr lang="es-MX" dirty="0"/>
              <a:t>mediciones </a:t>
            </a:r>
            <a:r>
              <a:rPr lang="es-MX" dirty="0" smtClean="0"/>
              <a:t>críticas se deben: </a:t>
            </a:r>
          </a:p>
          <a:p>
            <a:endParaRPr lang="es-MX" dirty="0"/>
          </a:p>
          <a:p>
            <a:r>
              <a:rPr lang="es-MX" dirty="0" smtClean="0"/>
              <a:t>Identificar </a:t>
            </a:r>
            <a:r>
              <a:rPr lang="es-MX" dirty="0"/>
              <a:t>pruebas donde se requieren mediciones de alta exactitud. </a:t>
            </a:r>
          </a:p>
          <a:p>
            <a:endParaRPr lang="es-MX" dirty="0"/>
          </a:p>
          <a:p>
            <a:endParaRPr lang="es-ES" dirty="0"/>
          </a:p>
        </p:txBody>
      </p:sp>
      <p:sp>
        <p:nvSpPr>
          <p:cNvPr id="4" name="Flecha curvada hacia la derecha 3"/>
          <p:cNvSpPr/>
          <p:nvPr/>
        </p:nvSpPr>
        <p:spPr>
          <a:xfrm>
            <a:off x="611560" y="2348880"/>
            <a:ext cx="936104" cy="100811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5" name="Flecha curvada hacia la derecha 4"/>
          <p:cNvSpPr/>
          <p:nvPr/>
        </p:nvSpPr>
        <p:spPr>
          <a:xfrm>
            <a:off x="611560" y="4077072"/>
            <a:ext cx="936104" cy="100811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2352394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Frecuencia de calibración</a:t>
            </a:r>
          </a:p>
        </p:txBody>
      </p:sp>
      <p:sp>
        <p:nvSpPr>
          <p:cNvPr id="3" name="2 Marcador de contenido"/>
          <p:cNvSpPr>
            <a:spLocks noGrp="1"/>
          </p:cNvSpPr>
          <p:nvPr>
            <p:ph idx="1"/>
          </p:nvPr>
        </p:nvSpPr>
        <p:spPr>
          <a:xfrm>
            <a:off x="1435608" y="1447800"/>
            <a:ext cx="6952816" cy="4800600"/>
          </a:xfrm>
        </p:spPr>
        <p:txBody>
          <a:bodyPr>
            <a:normAutofit/>
          </a:bodyPr>
          <a:lstStyle/>
          <a:p>
            <a:endParaRPr lang="es-MX" dirty="0" smtClean="0"/>
          </a:p>
          <a:p>
            <a:pPr algn="ctr"/>
            <a:r>
              <a:rPr lang="es-MX" dirty="0" smtClean="0"/>
              <a:t>Decidir </a:t>
            </a:r>
            <a:r>
              <a:rPr lang="es-MX" dirty="0"/>
              <a:t>qué instrumentos se requerirán para las pruebas, </a:t>
            </a:r>
            <a:r>
              <a:rPr lang="es-MX" dirty="0" smtClean="0"/>
              <a:t>mándarlos </a:t>
            </a:r>
            <a:r>
              <a:rPr lang="es-MX" dirty="0"/>
              <a:t>a calibración y </a:t>
            </a:r>
            <a:r>
              <a:rPr lang="es-MX" dirty="0" smtClean="0"/>
              <a:t>mantenerlos </a:t>
            </a:r>
            <a:r>
              <a:rPr lang="es-MX" dirty="0"/>
              <a:t>sin usar hasta que se lleven a cabo tales mediciones.</a:t>
            </a:r>
          </a:p>
          <a:p>
            <a:endParaRPr lang="es-MX" dirty="0" smtClean="0"/>
          </a:p>
          <a:p>
            <a:endParaRPr lang="es-MX" dirty="0"/>
          </a:p>
        </p:txBody>
      </p:sp>
      <p:pic>
        <p:nvPicPr>
          <p:cNvPr id="4" name="Imagen 3"/>
          <p:cNvPicPr>
            <a:picLocks noChangeAspect="1"/>
          </p:cNvPicPr>
          <p:nvPr/>
        </p:nvPicPr>
        <p:blipFill>
          <a:blip r:embed="rId2"/>
          <a:stretch>
            <a:fillRect/>
          </a:stretch>
        </p:blipFill>
        <p:spPr>
          <a:xfrm>
            <a:off x="5364088" y="4531276"/>
            <a:ext cx="3280023" cy="2018476"/>
          </a:xfrm>
          <a:prstGeom prst="rect">
            <a:avLst/>
          </a:prstGeom>
        </p:spPr>
      </p:pic>
    </p:spTree>
    <p:extLst>
      <p:ext uri="{BB962C8B-B14F-4D97-AF65-F5344CB8AC3E}">
        <p14:creationId xmlns:p14="http://schemas.microsoft.com/office/powerpoint/2010/main" val="32381398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Frecuencia de calibración</a:t>
            </a:r>
          </a:p>
        </p:txBody>
      </p:sp>
      <p:sp>
        <p:nvSpPr>
          <p:cNvPr id="3" name="2 Marcador de contenido"/>
          <p:cNvSpPr>
            <a:spLocks noGrp="1"/>
          </p:cNvSpPr>
          <p:nvPr>
            <p:ph idx="1"/>
          </p:nvPr>
        </p:nvSpPr>
        <p:spPr>
          <a:xfrm>
            <a:off x="1435608" y="1447800"/>
            <a:ext cx="4864584" cy="4800600"/>
          </a:xfrm>
        </p:spPr>
        <p:txBody>
          <a:bodyPr>
            <a:normAutofit fontScale="77500" lnSpcReduction="20000"/>
          </a:bodyPr>
          <a:lstStyle/>
          <a:p>
            <a:pPr algn="just"/>
            <a:r>
              <a:rPr lang="es-MX" dirty="0"/>
              <a:t>Después de un trabajo de mediciones críticas. </a:t>
            </a:r>
            <a:endParaRPr lang="es-MX" dirty="0" smtClean="0"/>
          </a:p>
          <a:p>
            <a:pPr algn="just"/>
            <a:endParaRPr lang="es-MX" dirty="0" smtClean="0"/>
          </a:p>
          <a:p>
            <a:pPr algn="just"/>
            <a:r>
              <a:rPr lang="es-MX" dirty="0" smtClean="0"/>
              <a:t>Si se reservaron </a:t>
            </a:r>
            <a:r>
              <a:rPr lang="es-MX" dirty="0"/>
              <a:t>algunos instrumentos de prueba calibrados para unas pruebas en particular, </a:t>
            </a:r>
            <a:r>
              <a:rPr lang="es-MX" dirty="0" smtClean="0"/>
              <a:t>se debe enviar </a:t>
            </a:r>
            <a:r>
              <a:rPr lang="es-MX" dirty="0"/>
              <a:t>el mismo equipo a calibración después de dichas pruebas. </a:t>
            </a:r>
            <a:endParaRPr lang="es-MX" dirty="0" smtClean="0"/>
          </a:p>
          <a:p>
            <a:pPr algn="just"/>
            <a:endParaRPr lang="es-MX" dirty="0"/>
          </a:p>
          <a:p>
            <a:pPr algn="just"/>
            <a:r>
              <a:rPr lang="es-MX" dirty="0" smtClean="0"/>
              <a:t>Cuando </a:t>
            </a:r>
            <a:r>
              <a:rPr lang="es-MX" dirty="0"/>
              <a:t>lleguen los resultados de calibración </a:t>
            </a:r>
            <a:r>
              <a:rPr lang="es-MX" dirty="0" smtClean="0"/>
              <a:t>es posible saber </a:t>
            </a:r>
            <a:r>
              <a:rPr lang="es-MX" dirty="0"/>
              <a:t>si </a:t>
            </a:r>
            <a:r>
              <a:rPr lang="es-MX" dirty="0" smtClean="0"/>
              <a:t>se puede </a:t>
            </a:r>
            <a:r>
              <a:rPr lang="es-MX" dirty="0"/>
              <a:t>considerar las pruebas como completas y confiables.</a:t>
            </a:r>
          </a:p>
          <a:p>
            <a:endParaRPr lang="es-MX" dirty="0"/>
          </a:p>
        </p:txBody>
      </p:sp>
      <p:pic>
        <p:nvPicPr>
          <p:cNvPr id="4" name="Imagen 3"/>
          <p:cNvPicPr>
            <a:picLocks noChangeAspect="1"/>
          </p:cNvPicPr>
          <p:nvPr/>
        </p:nvPicPr>
        <p:blipFill>
          <a:blip r:embed="rId2"/>
          <a:stretch>
            <a:fillRect/>
          </a:stretch>
        </p:blipFill>
        <p:spPr>
          <a:xfrm>
            <a:off x="6660232" y="2708920"/>
            <a:ext cx="2308653" cy="2016224"/>
          </a:xfrm>
          <a:prstGeom prst="rect">
            <a:avLst/>
          </a:prstGeom>
        </p:spPr>
      </p:pic>
    </p:spTree>
    <p:extLst>
      <p:ext uri="{BB962C8B-B14F-4D97-AF65-F5344CB8AC3E}">
        <p14:creationId xmlns:p14="http://schemas.microsoft.com/office/powerpoint/2010/main" val="99878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Frecuencia de calibración</a:t>
            </a:r>
          </a:p>
        </p:txBody>
      </p:sp>
      <p:sp>
        <p:nvSpPr>
          <p:cNvPr id="3" name="2 Marcador de contenido"/>
          <p:cNvSpPr>
            <a:spLocks noGrp="1"/>
          </p:cNvSpPr>
          <p:nvPr>
            <p:ph idx="1"/>
          </p:nvPr>
        </p:nvSpPr>
        <p:spPr/>
        <p:txBody>
          <a:bodyPr>
            <a:normAutofit/>
          </a:bodyPr>
          <a:lstStyle/>
          <a:p>
            <a:pPr algn="just"/>
            <a:r>
              <a:rPr lang="es-MX" dirty="0" smtClean="0"/>
              <a:t>Después de un accidente.  </a:t>
            </a:r>
          </a:p>
          <a:p>
            <a:pPr algn="just"/>
            <a:endParaRPr lang="es-MX" dirty="0"/>
          </a:p>
          <a:p>
            <a:pPr marL="82296" indent="0" algn="just">
              <a:buNone/>
            </a:pPr>
            <a:endParaRPr lang="es-MX" dirty="0" smtClean="0"/>
          </a:p>
          <a:p>
            <a:pPr marL="82296" indent="0" algn="just">
              <a:buNone/>
            </a:pPr>
            <a:r>
              <a:rPr lang="es-MX" dirty="0" smtClean="0"/>
              <a:t>Si el instrumento recibe un golpe fuerte o fue sujeto a una sobrecarga, es necesario enviar a calibración e incluso a una verificación de seguridad.</a:t>
            </a:r>
          </a:p>
        </p:txBody>
      </p:sp>
      <p:sp>
        <p:nvSpPr>
          <p:cNvPr id="4" name="Flecha curvada hacia abajo 3"/>
          <p:cNvSpPr/>
          <p:nvPr/>
        </p:nvSpPr>
        <p:spPr>
          <a:xfrm>
            <a:off x="6660232" y="1772816"/>
            <a:ext cx="1368152" cy="1152128"/>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104786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Frecuencia de calibración</a:t>
            </a:r>
            <a:endParaRPr lang="es-ES" dirty="0"/>
          </a:p>
        </p:txBody>
      </p:sp>
      <p:sp>
        <p:nvSpPr>
          <p:cNvPr id="3" name="Marcador de contenido 2"/>
          <p:cNvSpPr>
            <a:spLocks noGrp="1"/>
          </p:cNvSpPr>
          <p:nvPr>
            <p:ph idx="1"/>
          </p:nvPr>
        </p:nvSpPr>
        <p:spPr/>
        <p:txBody>
          <a:bodyPr/>
          <a:lstStyle/>
          <a:p>
            <a:pPr algn="just"/>
            <a:r>
              <a:rPr lang="es-MX" dirty="0"/>
              <a:t>Por requerimientos.  </a:t>
            </a:r>
            <a:endParaRPr lang="es-MX" dirty="0" smtClean="0"/>
          </a:p>
          <a:p>
            <a:pPr algn="just"/>
            <a:endParaRPr lang="es-MX" dirty="0"/>
          </a:p>
          <a:p>
            <a:pPr marL="82296" indent="0" algn="just">
              <a:buNone/>
            </a:pPr>
            <a:r>
              <a:rPr lang="es-MX" dirty="0" smtClean="0"/>
              <a:t>Algunos </a:t>
            </a:r>
            <a:r>
              <a:rPr lang="es-MX" dirty="0"/>
              <a:t>trabajos de medición requieren de equipos de prueba calibrados, independientemente del tamaño del proyecto. </a:t>
            </a:r>
          </a:p>
          <a:p>
            <a:endParaRPr lang="es-ES" dirty="0"/>
          </a:p>
        </p:txBody>
      </p:sp>
      <p:sp>
        <p:nvSpPr>
          <p:cNvPr id="4" name="Flecha circular 3"/>
          <p:cNvSpPr/>
          <p:nvPr/>
        </p:nvSpPr>
        <p:spPr>
          <a:xfrm>
            <a:off x="5796136" y="1700808"/>
            <a:ext cx="1296144" cy="1584176"/>
          </a:xfrm>
          <a:prstGeom prst="circular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pic>
        <p:nvPicPr>
          <p:cNvPr id="5" name="Imagen 4"/>
          <p:cNvPicPr>
            <a:picLocks noChangeAspect="1"/>
          </p:cNvPicPr>
          <p:nvPr/>
        </p:nvPicPr>
        <p:blipFill>
          <a:blip r:embed="rId2"/>
          <a:stretch>
            <a:fillRect/>
          </a:stretch>
        </p:blipFill>
        <p:spPr>
          <a:xfrm>
            <a:off x="4572000" y="4399684"/>
            <a:ext cx="4072111" cy="2124580"/>
          </a:xfrm>
          <a:prstGeom prst="rect">
            <a:avLst/>
          </a:prstGeom>
        </p:spPr>
      </p:pic>
    </p:spTree>
    <p:extLst>
      <p:ext uri="{BB962C8B-B14F-4D97-AF65-F5344CB8AC3E}">
        <p14:creationId xmlns:p14="http://schemas.microsoft.com/office/powerpoint/2010/main" val="3603613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Frecuencia de calibración</a:t>
            </a:r>
            <a:endParaRPr lang="es-ES" dirty="0"/>
          </a:p>
        </p:txBody>
      </p:sp>
      <p:sp>
        <p:nvSpPr>
          <p:cNvPr id="3" name="Marcador de contenido 2"/>
          <p:cNvSpPr>
            <a:spLocks noGrp="1"/>
          </p:cNvSpPr>
          <p:nvPr>
            <p:ph idx="1"/>
          </p:nvPr>
        </p:nvSpPr>
        <p:spPr/>
        <p:txBody>
          <a:bodyPr/>
          <a:lstStyle/>
          <a:p>
            <a:pPr algn="ctr"/>
            <a:r>
              <a:rPr lang="es-MX" dirty="0" smtClean="0"/>
              <a:t> Este </a:t>
            </a:r>
            <a:r>
              <a:rPr lang="es-MX" dirty="0"/>
              <a:t>requerimiento podría no ser especificado de manera explícita, sin embargo se espera que los instrumentos estén calibrados. </a:t>
            </a:r>
            <a:endParaRPr lang="es-MX" dirty="0" smtClean="0"/>
          </a:p>
          <a:p>
            <a:pPr algn="ctr"/>
            <a:endParaRPr lang="es-MX" dirty="0"/>
          </a:p>
          <a:p>
            <a:pPr algn="ctr"/>
            <a:r>
              <a:rPr lang="es-MX" dirty="0" smtClean="0"/>
              <a:t>Importante revisar </a:t>
            </a:r>
            <a:r>
              <a:rPr lang="es-MX" dirty="0"/>
              <a:t>siempre las especificaciones de la </a:t>
            </a:r>
            <a:r>
              <a:rPr lang="es-MX" dirty="0" smtClean="0"/>
              <a:t>prueba o las mediciones que se realizarán.</a:t>
            </a:r>
            <a:endParaRPr lang="es-MX" dirty="0"/>
          </a:p>
          <a:p>
            <a:pPr algn="ctr"/>
            <a:endParaRPr lang="es-ES" dirty="0"/>
          </a:p>
        </p:txBody>
      </p:sp>
    </p:spTree>
    <p:extLst>
      <p:ext uri="{BB962C8B-B14F-4D97-AF65-F5344CB8AC3E}">
        <p14:creationId xmlns:p14="http://schemas.microsoft.com/office/powerpoint/2010/main" val="2988878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Frecuencia de calibración</a:t>
            </a:r>
          </a:p>
        </p:txBody>
      </p:sp>
      <p:sp>
        <p:nvSpPr>
          <p:cNvPr id="3" name="2 Marcador de contenido"/>
          <p:cNvSpPr>
            <a:spLocks noGrp="1"/>
          </p:cNvSpPr>
          <p:nvPr>
            <p:ph idx="1"/>
          </p:nvPr>
        </p:nvSpPr>
        <p:spPr>
          <a:xfrm>
            <a:off x="1435608" y="1447800"/>
            <a:ext cx="4072496" cy="4800600"/>
          </a:xfrm>
        </p:spPr>
        <p:txBody>
          <a:bodyPr>
            <a:normAutofit fontScale="85000" lnSpcReduction="10000"/>
          </a:bodyPr>
          <a:lstStyle/>
          <a:p>
            <a:pPr algn="ctr"/>
            <a:r>
              <a:rPr lang="es-MX" b="1" dirty="0"/>
              <a:t>Mensualmente, trimestralmente o semestralmente. </a:t>
            </a:r>
            <a:endParaRPr lang="es-MX" b="1" dirty="0" smtClean="0"/>
          </a:p>
          <a:p>
            <a:endParaRPr lang="es-MX" dirty="0" smtClean="0"/>
          </a:p>
          <a:p>
            <a:pPr algn="ctr"/>
            <a:r>
              <a:rPr lang="es-MX" dirty="0" smtClean="0"/>
              <a:t>Si realiza </a:t>
            </a:r>
            <a:r>
              <a:rPr lang="es-MX" dirty="0"/>
              <a:t>principalmente mediciones críticas y las hace frecuentemente, entonces periodos cortos de calibración significarán menos cuestionamientos a los resultados.</a:t>
            </a:r>
          </a:p>
          <a:p>
            <a:endParaRPr lang="es-MX" dirty="0" smtClean="0"/>
          </a:p>
          <a:p>
            <a:endParaRPr lang="es-MX" dirty="0"/>
          </a:p>
          <a:p>
            <a:endParaRPr lang="es-MX" dirty="0"/>
          </a:p>
        </p:txBody>
      </p:sp>
      <p:pic>
        <p:nvPicPr>
          <p:cNvPr id="4" name="Imagen 3"/>
          <p:cNvPicPr>
            <a:picLocks noChangeAspect="1"/>
          </p:cNvPicPr>
          <p:nvPr/>
        </p:nvPicPr>
        <p:blipFill>
          <a:blip r:embed="rId2"/>
          <a:stretch>
            <a:fillRect/>
          </a:stretch>
        </p:blipFill>
        <p:spPr>
          <a:xfrm>
            <a:off x="5868144" y="2780928"/>
            <a:ext cx="2880320" cy="2160240"/>
          </a:xfrm>
          <a:prstGeom prst="rect">
            <a:avLst/>
          </a:prstGeom>
        </p:spPr>
      </p:pic>
    </p:spTree>
    <p:extLst>
      <p:ext uri="{BB962C8B-B14F-4D97-AF65-F5344CB8AC3E}">
        <p14:creationId xmlns:p14="http://schemas.microsoft.com/office/powerpoint/2010/main" val="799414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Anualmente. </a:t>
            </a:r>
            <a:endParaRPr lang="es-ES" dirty="0"/>
          </a:p>
        </p:txBody>
      </p:sp>
      <p:sp>
        <p:nvSpPr>
          <p:cNvPr id="3" name="Marcador de contenido 2"/>
          <p:cNvSpPr>
            <a:spLocks noGrp="1"/>
          </p:cNvSpPr>
          <p:nvPr>
            <p:ph idx="1"/>
          </p:nvPr>
        </p:nvSpPr>
        <p:spPr/>
        <p:txBody>
          <a:bodyPr/>
          <a:lstStyle/>
          <a:p>
            <a:pPr algn="just"/>
            <a:endParaRPr lang="es-MX" dirty="0" smtClean="0"/>
          </a:p>
          <a:p>
            <a:pPr algn="just"/>
            <a:r>
              <a:rPr lang="es-MX" dirty="0" smtClean="0"/>
              <a:t>Si </a:t>
            </a:r>
            <a:r>
              <a:rPr lang="es-MX" dirty="0"/>
              <a:t>realiza una mezcla de mediciones críticas y no críticas, realizar calibraciones anuales podría ser el balance correcto entre prudencia y costo.</a:t>
            </a:r>
          </a:p>
          <a:p>
            <a:pPr algn="ctr"/>
            <a:endParaRPr lang="es-ES" dirty="0"/>
          </a:p>
        </p:txBody>
      </p:sp>
      <p:pic>
        <p:nvPicPr>
          <p:cNvPr id="4" name="Imagen 3"/>
          <p:cNvPicPr>
            <a:picLocks noChangeAspect="1"/>
          </p:cNvPicPr>
          <p:nvPr/>
        </p:nvPicPr>
        <p:blipFill>
          <a:blip r:embed="rId2"/>
          <a:stretch>
            <a:fillRect/>
          </a:stretch>
        </p:blipFill>
        <p:spPr>
          <a:xfrm>
            <a:off x="5868144" y="4077072"/>
            <a:ext cx="2780903" cy="2439389"/>
          </a:xfrm>
          <a:prstGeom prst="rect">
            <a:avLst/>
          </a:prstGeom>
        </p:spPr>
      </p:pic>
    </p:spTree>
    <p:extLst>
      <p:ext uri="{BB962C8B-B14F-4D97-AF65-F5344CB8AC3E}">
        <p14:creationId xmlns:p14="http://schemas.microsoft.com/office/powerpoint/2010/main" val="1805887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Frecuencia de calibración</a:t>
            </a:r>
          </a:p>
        </p:txBody>
      </p:sp>
      <p:sp>
        <p:nvSpPr>
          <p:cNvPr id="3" name="2 Marcador de contenido"/>
          <p:cNvSpPr>
            <a:spLocks noGrp="1"/>
          </p:cNvSpPr>
          <p:nvPr>
            <p:ph idx="1"/>
          </p:nvPr>
        </p:nvSpPr>
        <p:spPr/>
        <p:txBody>
          <a:bodyPr>
            <a:normAutofit/>
          </a:bodyPr>
          <a:lstStyle/>
          <a:p>
            <a:pPr marL="82296" indent="0">
              <a:buNone/>
            </a:pPr>
            <a:r>
              <a:rPr lang="es-MX" dirty="0"/>
              <a:t>Bianualmente. </a:t>
            </a:r>
            <a:endParaRPr lang="es-MX" dirty="0" smtClean="0"/>
          </a:p>
          <a:p>
            <a:endParaRPr lang="es-MX" dirty="0"/>
          </a:p>
          <a:p>
            <a:pPr algn="just"/>
            <a:r>
              <a:rPr lang="es-MX" dirty="0" smtClean="0"/>
              <a:t>Si realiza </a:t>
            </a:r>
            <a:r>
              <a:rPr lang="es-MX" dirty="0"/>
              <a:t>mediciones críticas esporádicamente y no expone su instrumento a algún evento que obligue a la calibración, entonces se puede ampliar el intervalo de calibración lo cual resulta en un menor costo.</a:t>
            </a:r>
          </a:p>
          <a:p>
            <a:endParaRPr lang="es-MX" dirty="0" smtClean="0"/>
          </a:p>
          <a:p>
            <a:endParaRPr lang="es-MX" dirty="0"/>
          </a:p>
        </p:txBody>
      </p:sp>
    </p:spTree>
    <p:extLst>
      <p:ext uri="{BB962C8B-B14F-4D97-AF65-F5344CB8AC3E}">
        <p14:creationId xmlns:p14="http://schemas.microsoft.com/office/powerpoint/2010/main" val="620196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Frecuencia de calibración</a:t>
            </a:r>
            <a:endParaRPr lang="es-ES" dirty="0"/>
          </a:p>
        </p:txBody>
      </p:sp>
      <p:sp>
        <p:nvSpPr>
          <p:cNvPr id="3" name="Marcador de contenido 2"/>
          <p:cNvSpPr>
            <a:spLocks noGrp="1"/>
          </p:cNvSpPr>
          <p:nvPr>
            <p:ph idx="1"/>
          </p:nvPr>
        </p:nvSpPr>
        <p:spPr>
          <a:xfrm>
            <a:off x="4283968" y="1447800"/>
            <a:ext cx="4649720" cy="4800600"/>
          </a:xfrm>
        </p:spPr>
        <p:txBody>
          <a:bodyPr>
            <a:normAutofit fontScale="92500" lnSpcReduction="10000"/>
          </a:bodyPr>
          <a:lstStyle/>
          <a:p>
            <a:pPr algn="ctr"/>
            <a:r>
              <a:rPr lang="es-MX" dirty="0"/>
              <a:t>Nunca. Si  requiere hacer mediciones simples, la calibración podría ser innecesaria</a:t>
            </a:r>
            <a:r>
              <a:rPr lang="es-MX" dirty="0" smtClean="0"/>
              <a:t>.</a:t>
            </a:r>
          </a:p>
          <a:p>
            <a:pPr marL="82296" indent="0" algn="ctr">
              <a:buNone/>
            </a:pPr>
            <a:endParaRPr lang="es-MX" dirty="0"/>
          </a:p>
          <a:p>
            <a:pPr algn="ctr"/>
            <a:r>
              <a:rPr lang="es-MX" dirty="0"/>
              <a:t> ¿Pero si el instrumento sufre de algún accidente? La calibración le permitiría usar el instrumento con confianza.</a:t>
            </a:r>
          </a:p>
          <a:p>
            <a:endParaRPr lang="es-ES" dirty="0"/>
          </a:p>
        </p:txBody>
      </p:sp>
      <p:pic>
        <p:nvPicPr>
          <p:cNvPr id="4" name="Imagen 3"/>
          <p:cNvPicPr>
            <a:picLocks noChangeAspect="1"/>
          </p:cNvPicPr>
          <p:nvPr/>
        </p:nvPicPr>
        <p:blipFill>
          <a:blip r:embed="rId2"/>
          <a:stretch>
            <a:fillRect/>
          </a:stretch>
        </p:blipFill>
        <p:spPr>
          <a:xfrm>
            <a:off x="1461920" y="2276872"/>
            <a:ext cx="2445949" cy="2808312"/>
          </a:xfrm>
          <a:prstGeom prst="rect">
            <a:avLst/>
          </a:prstGeom>
        </p:spPr>
      </p:pic>
    </p:spTree>
    <p:extLst>
      <p:ext uri="{BB962C8B-B14F-4D97-AF65-F5344CB8AC3E}">
        <p14:creationId xmlns:p14="http://schemas.microsoft.com/office/powerpoint/2010/main" val="1542668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Equipo antropométrico</a:t>
            </a:r>
          </a:p>
        </p:txBody>
      </p:sp>
      <p:sp>
        <p:nvSpPr>
          <p:cNvPr id="3" name="Marcador de contenido 2"/>
          <p:cNvSpPr>
            <a:spLocks noGrp="1"/>
          </p:cNvSpPr>
          <p:nvPr>
            <p:ph idx="1"/>
          </p:nvPr>
        </p:nvSpPr>
        <p:spPr/>
        <p:txBody>
          <a:bodyPr/>
          <a:lstStyle/>
          <a:p>
            <a:r>
              <a:rPr lang="es-ES" dirty="0" err="1" smtClean="0"/>
              <a:t>Plicómetros</a:t>
            </a:r>
            <a:endParaRPr lang="es-ES" dirty="0" smtClean="0"/>
          </a:p>
          <a:p>
            <a:r>
              <a:rPr lang="es-ES" dirty="0" smtClean="0"/>
              <a:t>Cintas antropométricas</a:t>
            </a:r>
          </a:p>
          <a:p>
            <a:r>
              <a:rPr lang="es-ES" dirty="0" err="1" smtClean="0"/>
              <a:t>Estadímetros</a:t>
            </a:r>
            <a:endParaRPr lang="es-ES" dirty="0" smtClean="0"/>
          </a:p>
          <a:p>
            <a:r>
              <a:rPr lang="es-ES" dirty="0" err="1" smtClean="0"/>
              <a:t>Infantómetros</a:t>
            </a:r>
            <a:endParaRPr lang="es-ES" dirty="0" smtClean="0"/>
          </a:p>
          <a:p>
            <a:r>
              <a:rPr lang="es-ES" dirty="0" smtClean="0"/>
              <a:t>Antropómetros</a:t>
            </a:r>
          </a:p>
          <a:p>
            <a:r>
              <a:rPr lang="es-ES" dirty="0" smtClean="0"/>
              <a:t>Vernier </a:t>
            </a:r>
          </a:p>
          <a:p>
            <a:r>
              <a:rPr lang="es-ES" dirty="0" smtClean="0"/>
              <a:t>Básculas</a:t>
            </a:r>
          </a:p>
          <a:p>
            <a:pPr marL="82296" indent="0">
              <a:buNone/>
            </a:pPr>
            <a:endParaRPr lang="es-ES" dirty="0"/>
          </a:p>
        </p:txBody>
      </p:sp>
      <p:pic>
        <p:nvPicPr>
          <p:cNvPr id="4" name="Imagen 3"/>
          <p:cNvPicPr>
            <a:picLocks noChangeAspect="1"/>
          </p:cNvPicPr>
          <p:nvPr/>
        </p:nvPicPr>
        <p:blipFill>
          <a:blip r:embed="rId2"/>
          <a:stretch>
            <a:fillRect/>
          </a:stretch>
        </p:blipFill>
        <p:spPr>
          <a:xfrm>
            <a:off x="6300192" y="1447800"/>
            <a:ext cx="1426588" cy="1085182"/>
          </a:xfrm>
          <a:prstGeom prst="rect">
            <a:avLst/>
          </a:prstGeom>
        </p:spPr>
      </p:pic>
      <p:pic>
        <p:nvPicPr>
          <p:cNvPr id="5" name="Imagen 4"/>
          <p:cNvPicPr>
            <a:picLocks noChangeAspect="1"/>
          </p:cNvPicPr>
          <p:nvPr/>
        </p:nvPicPr>
        <p:blipFill>
          <a:blip r:embed="rId3"/>
          <a:stretch>
            <a:fillRect/>
          </a:stretch>
        </p:blipFill>
        <p:spPr>
          <a:xfrm>
            <a:off x="5126736" y="3204916"/>
            <a:ext cx="1713124" cy="1286367"/>
          </a:xfrm>
          <a:prstGeom prst="rect">
            <a:avLst/>
          </a:prstGeom>
        </p:spPr>
      </p:pic>
      <p:pic>
        <p:nvPicPr>
          <p:cNvPr id="6" name="Imagen 5"/>
          <p:cNvPicPr>
            <a:picLocks noChangeAspect="1"/>
          </p:cNvPicPr>
          <p:nvPr/>
        </p:nvPicPr>
        <p:blipFill>
          <a:blip r:embed="rId4"/>
          <a:stretch>
            <a:fillRect/>
          </a:stretch>
        </p:blipFill>
        <p:spPr>
          <a:xfrm>
            <a:off x="6059388" y="4468872"/>
            <a:ext cx="1572904" cy="2115495"/>
          </a:xfrm>
          <a:prstGeom prst="rect">
            <a:avLst/>
          </a:prstGeom>
        </p:spPr>
      </p:pic>
      <p:pic>
        <p:nvPicPr>
          <p:cNvPr id="7" name="Imagen 6"/>
          <p:cNvPicPr>
            <a:picLocks noChangeAspect="1"/>
          </p:cNvPicPr>
          <p:nvPr/>
        </p:nvPicPr>
        <p:blipFill>
          <a:blip r:embed="rId5"/>
          <a:stretch>
            <a:fillRect/>
          </a:stretch>
        </p:blipFill>
        <p:spPr>
          <a:xfrm>
            <a:off x="4139952" y="5301208"/>
            <a:ext cx="2016224" cy="977354"/>
          </a:xfrm>
          <a:prstGeom prst="rect">
            <a:avLst/>
          </a:prstGeom>
        </p:spPr>
      </p:pic>
      <p:pic>
        <p:nvPicPr>
          <p:cNvPr id="8" name="Imagen 7"/>
          <p:cNvPicPr>
            <a:picLocks noChangeAspect="1"/>
          </p:cNvPicPr>
          <p:nvPr/>
        </p:nvPicPr>
        <p:blipFill>
          <a:blip r:embed="rId6"/>
          <a:stretch>
            <a:fillRect/>
          </a:stretch>
        </p:blipFill>
        <p:spPr>
          <a:xfrm>
            <a:off x="7173151" y="2194870"/>
            <a:ext cx="1871634" cy="2895851"/>
          </a:xfrm>
          <a:prstGeom prst="rect">
            <a:avLst/>
          </a:prstGeom>
        </p:spPr>
      </p:pic>
    </p:spTree>
    <p:extLst>
      <p:ext uri="{BB962C8B-B14F-4D97-AF65-F5344CB8AC3E}">
        <p14:creationId xmlns:p14="http://schemas.microsoft.com/office/powerpoint/2010/main" val="31867125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Calibración del equipo antropométrico</a:t>
            </a:r>
            <a:endParaRPr lang="es-ES" dirty="0"/>
          </a:p>
        </p:txBody>
      </p:sp>
      <p:sp>
        <p:nvSpPr>
          <p:cNvPr id="3" name="Marcador de contenido 2"/>
          <p:cNvSpPr>
            <a:spLocks noGrp="1"/>
          </p:cNvSpPr>
          <p:nvPr>
            <p:ph idx="1"/>
          </p:nvPr>
        </p:nvSpPr>
        <p:spPr>
          <a:xfrm>
            <a:off x="1435608" y="1988840"/>
            <a:ext cx="7498080" cy="4259560"/>
          </a:xfrm>
        </p:spPr>
        <p:txBody>
          <a:bodyPr>
            <a:normAutofit/>
          </a:bodyPr>
          <a:lstStyle/>
          <a:p>
            <a:pPr algn="just"/>
            <a:endParaRPr lang="es-ES" dirty="0" smtClean="0"/>
          </a:p>
          <a:p>
            <a:pPr algn="just"/>
            <a:r>
              <a:rPr lang="es-ES" dirty="0" smtClean="0"/>
              <a:t>El </a:t>
            </a:r>
            <a:r>
              <a:rPr lang="es-ES" dirty="0"/>
              <a:t>material debe ser sencillo, preciso y de fácil manejo. </a:t>
            </a:r>
            <a:endParaRPr lang="es-ES" dirty="0" smtClean="0"/>
          </a:p>
          <a:p>
            <a:pPr algn="just"/>
            <a:endParaRPr lang="es-ES" dirty="0" smtClean="0"/>
          </a:p>
          <a:p>
            <a:pPr algn="just"/>
            <a:r>
              <a:rPr lang="es-ES" dirty="0" smtClean="0"/>
              <a:t>Lamentablemente</a:t>
            </a:r>
            <a:r>
              <a:rPr lang="es-ES" dirty="0"/>
              <a:t>, el material antropométrico de calidad no suele ser barato. </a:t>
            </a:r>
            <a:endParaRPr lang="es-ES" dirty="0" smtClean="0"/>
          </a:p>
          <a:p>
            <a:pPr algn="just"/>
            <a:endParaRPr lang="es-ES" dirty="0" smtClean="0"/>
          </a:p>
        </p:txBody>
      </p:sp>
      <p:sp>
        <p:nvSpPr>
          <p:cNvPr id="4" name="Flecha curvada hacia la derecha 3"/>
          <p:cNvSpPr/>
          <p:nvPr/>
        </p:nvSpPr>
        <p:spPr>
          <a:xfrm>
            <a:off x="755576" y="2852936"/>
            <a:ext cx="864096" cy="2016224"/>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1515531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Báscula</a:t>
            </a:r>
            <a:endParaRPr lang="es-ES" dirty="0"/>
          </a:p>
        </p:txBody>
      </p:sp>
      <p:sp>
        <p:nvSpPr>
          <p:cNvPr id="3" name="Marcador de contenido 2"/>
          <p:cNvSpPr>
            <a:spLocks noGrp="1"/>
          </p:cNvSpPr>
          <p:nvPr>
            <p:ph idx="1"/>
          </p:nvPr>
        </p:nvSpPr>
        <p:spPr>
          <a:xfrm>
            <a:off x="3347864" y="1447800"/>
            <a:ext cx="5585824" cy="4800600"/>
          </a:xfrm>
        </p:spPr>
        <p:txBody>
          <a:bodyPr>
            <a:normAutofit fontScale="85000" lnSpcReduction="10000"/>
          </a:bodyPr>
          <a:lstStyle/>
          <a:p>
            <a:pPr algn="just"/>
            <a:r>
              <a:rPr lang="es-ES" dirty="0" smtClean="0"/>
              <a:t>Es </a:t>
            </a:r>
            <a:r>
              <a:rPr lang="es-ES" dirty="0"/>
              <a:t>conveniente usar modelos que estén validados y que tengan una precisión de 100 gramos. </a:t>
            </a:r>
            <a:endParaRPr lang="es-ES" dirty="0" smtClean="0"/>
          </a:p>
          <a:p>
            <a:pPr algn="just"/>
            <a:endParaRPr lang="es-ES" dirty="0" smtClean="0"/>
          </a:p>
          <a:p>
            <a:pPr algn="just"/>
            <a:r>
              <a:rPr lang="es-ES" dirty="0" smtClean="0"/>
              <a:t>El  </a:t>
            </a:r>
            <a:r>
              <a:rPr lang="es-ES" dirty="0"/>
              <a:t>peso </a:t>
            </a:r>
            <a:r>
              <a:rPr lang="es-ES" dirty="0" smtClean="0"/>
              <a:t>máximo que soporten </a:t>
            </a:r>
            <a:r>
              <a:rPr lang="es-ES" dirty="0"/>
              <a:t>debe de ser de al menos 150 </a:t>
            </a:r>
            <a:r>
              <a:rPr lang="es-ES" dirty="0" err="1"/>
              <a:t>Kgs</a:t>
            </a:r>
            <a:r>
              <a:rPr lang="es-ES" dirty="0"/>
              <a:t>. </a:t>
            </a:r>
            <a:endParaRPr lang="es-ES" dirty="0" smtClean="0"/>
          </a:p>
          <a:p>
            <a:pPr algn="just"/>
            <a:endParaRPr lang="es-ES" dirty="0"/>
          </a:p>
          <a:p>
            <a:pPr algn="just"/>
            <a:r>
              <a:rPr lang="es-ES" dirty="0" smtClean="0"/>
              <a:t>Para </a:t>
            </a:r>
            <a:r>
              <a:rPr lang="es-ES" dirty="0"/>
              <a:t>su calibración se utilizarán pesas diferentes kilos abarcando la escala de la muestra que se va a </a:t>
            </a:r>
            <a:r>
              <a:rPr lang="es-ES" dirty="0" smtClean="0"/>
              <a:t>medir.</a:t>
            </a:r>
            <a:endParaRPr lang="es-ES" dirty="0"/>
          </a:p>
          <a:p>
            <a:endParaRPr lang="es-ES" dirty="0"/>
          </a:p>
        </p:txBody>
      </p:sp>
      <p:pic>
        <p:nvPicPr>
          <p:cNvPr id="4" name="Imagen 3"/>
          <p:cNvPicPr>
            <a:picLocks noChangeAspect="1"/>
          </p:cNvPicPr>
          <p:nvPr/>
        </p:nvPicPr>
        <p:blipFill>
          <a:blip r:embed="rId2"/>
          <a:stretch>
            <a:fillRect/>
          </a:stretch>
        </p:blipFill>
        <p:spPr>
          <a:xfrm>
            <a:off x="1115616" y="1790328"/>
            <a:ext cx="2425452" cy="4115544"/>
          </a:xfrm>
          <a:prstGeom prst="rect">
            <a:avLst/>
          </a:prstGeom>
        </p:spPr>
      </p:pic>
    </p:spTree>
    <p:extLst>
      <p:ext uri="{BB962C8B-B14F-4D97-AF65-F5344CB8AC3E}">
        <p14:creationId xmlns:p14="http://schemas.microsoft.com/office/powerpoint/2010/main" val="19474413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smtClean="0"/>
              <a:t>Estadímetro</a:t>
            </a:r>
            <a:endParaRPr lang="es-ES" b="1" dirty="0"/>
          </a:p>
        </p:txBody>
      </p:sp>
      <p:sp>
        <p:nvSpPr>
          <p:cNvPr id="3" name="Marcador de contenido 2"/>
          <p:cNvSpPr>
            <a:spLocks noGrp="1"/>
          </p:cNvSpPr>
          <p:nvPr>
            <p:ph idx="1"/>
          </p:nvPr>
        </p:nvSpPr>
        <p:spPr>
          <a:xfrm>
            <a:off x="1435608" y="1447800"/>
            <a:ext cx="3856472" cy="4800600"/>
          </a:xfrm>
        </p:spPr>
        <p:txBody>
          <a:bodyPr>
            <a:normAutofit fontScale="85000" lnSpcReduction="10000"/>
          </a:bodyPr>
          <a:lstStyle/>
          <a:p>
            <a:pPr algn="just"/>
            <a:r>
              <a:rPr lang="es-ES" dirty="0" smtClean="0"/>
              <a:t>La </a:t>
            </a:r>
            <a:r>
              <a:rPr lang="es-ES" dirty="0"/>
              <a:t>precisión necesaria es de 1 </a:t>
            </a:r>
            <a:r>
              <a:rPr lang="es-ES" dirty="0" err="1"/>
              <a:t>mm.</a:t>
            </a:r>
            <a:r>
              <a:rPr lang="es-ES" dirty="0"/>
              <a:t> </a:t>
            </a:r>
            <a:endParaRPr lang="es-ES" dirty="0" smtClean="0"/>
          </a:p>
          <a:p>
            <a:pPr algn="just"/>
            <a:endParaRPr lang="es-ES" dirty="0"/>
          </a:p>
          <a:p>
            <a:pPr algn="just"/>
            <a:r>
              <a:rPr lang="es-ES" dirty="0" smtClean="0"/>
              <a:t>Se </a:t>
            </a:r>
            <a:r>
              <a:rPr lang="es-ES" dirty="0"/>
              <a:t>calibrará periódicamente mediante la comprobación con otra cinta métrica de la distancia de la horizontal y los diferentes niveles del cursor deslizante.</a:t>
            </a:r>
          </a:p>
          <a:p>
            <a:pPr algn="just"/>
            <a:endParaRPr lang="es-ES" dirty="0"/>
          </a:p>
        </p:txBody>
      </p:sp>
      <p:pic>
        <p:nvPicPr>
          <p:cNvPr id="4" name="Imagen 3"/>
          <p:cNvPicPr>
            <a:picLocks noChangeAspect="1"/>
          </p:cNvPicPr>
          <p:nvPr/>
        </p:nvPicPr>
        <p:blipFill>
          <a:blip r:embed="rId2"/>
          <a:stretch>
            <a:fillRect/>
          </a:stretch>
        </p:blipFill>
        <p:spPr>
          <a:xfrm>
            <a:off x="5796136" y="1052736"/>
            <a:ext cx="2857500" cy="4752528"/>
          </a:xfrm>
          <a:prstGeom prst="rect">
            <a:avLst/>
          </a:prstGeom>
        </p:spPr>
      </p:pic>
    </p:spTree>
    <p:extLst>
      <p:ext uri="{BB962C8B-B14F-4D97-AF65-F5344CB8AC3E}">
        <p14:creationId xmlns:p14="http://schemas.microsoft.com/office/powerpoint/2010/main" val="34302059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Antropómetro</a:t>
            </a:r>
            <a:endParaRPr lang="es-ES" dirty="0"/>
          </a:p>
        </p:txBody>
      </p:sp>
      <p:sp>
        <p:nvSpPr>
          <p:cNvPr id="3" name="Marcador de contenido 2"/>
          <p:cNvSpPr>
            <a:spLocks noGrp="1"/>
          </p:cNvSpPr>
          <p:nvPr>
            <p:ph idx="1"/>
          </p:nvPr>
        </p:nvSpPr>
        <p:spPr>
          <a:xfrm>
            <a:off x="4427984" y="1447800"/>
            <a:ext cx="4505704" cy="4800600"/>
          </a:xfrm>
        </p:spPr>
        <p:txBody>
          <a:bodyPr>
            <a:normAutofit fontScale="77500" lnSpcReduction="20000"/>
          </a:bodyPr>
          <a:lstStyle/>
          <a:p>
            <a:pPr algn="just"/>
            <a:r>
              <a:rPr lang="es-ES" dirty="0" smtClean="0"/>
              <a:t>La </a:t>
            </a:r>
            <a:r>
              <a:rPr lang="es-ES" dirty="0"/>
              <a:t>precisión de la medida será de 1 </a:t>
            </a:r>
            <a:r>
              <a:rPr lang="es-ES" dirty="0" smtClean="0"/>
              <a:t>mm</a:t>
            </a:r>
          </a:p>
          <a:p>
            <a:pPr algn="just"/>
            <a:endParaRPr lang="es-ES" dirty="0"/>
          </a:p>
          <a:p>
            <a:pPr algn="just"/>
            <a:r>
              <a:rPr lang="es-ES" dirty="0" smtClean="0"/>
              <a:t> </a:t>
            </a:r>
            <a:r>
              <a:rPr lang="es-ES" dirty="0"/>
              <a:t>Se usa para medir segmentos corporales, grandes diámetros y alturas. </a:t>
            </a:r>
            <a:endParaRPr lang="es-ES" dirty="0" smtClean="0"/>
          </a:p>
          <a:p>
            <a:pPr algn="just"/>
            <a:endParaRPr lang="es-ES" dirty="0"/>
          </a:p>
          <a:p>
            <a:pPr algn="just"/>
            <a:r>
              <a:rPr lang="es-ES" dirty="0" smtClean="0"/>
              <a:t>La </a:t>
            </a:r>
            <a:r>
              <a:rPr lang="es-ES" dirty="0"/>
              <a:t>articulación de la escala métrica, con nuevos segmentos, permite medir longitudes de hasta 2 metros</a:t>
            </a:r>
            <a:r>
              <a:rPr lang="es-ES" dirty="0" smtClean="0"/>
              <a:t>. </a:t>
            </a:r>
          </a:p>
          <a:p>
            <a:pPr algn="just"/>
            <a:r>
              <a:rPr lang="es-ES" dirty="0" smtClean="0"/>
              <a:t>La calibración debe apegarse a especificaciones mediante escala </a:t>
            </a:r>
            <a:r>
              <a:rPr lang="es-ES" dirty="0"/>
              <a:t>métrica </a:t>
            </a:r>
            <a:r>
              <a:rPr lang="es-ES" dirty="0" smtClean="0"/>
              <a:t>de referencia.</a:t>
            </a:r>
            <a:endParaRPr lang="es-ES" dirty="0"/>
          </a:p>
        </p:txBody>
      </p:sp>
      <p:pic>
        <p:nvPicPr>
          <p:cNvPr id="4" name="Imagen 3"/>
          <p:cNvPicPr>
            <a:picLocks noChangeAspect="1"/>
          </p:cNvPicPr>
          <p:nvPr/>
        </p:nvPicPr>
        <p:blipFill>
          <a:blip r:embed="rId2"/>
          <a:stretch>
            <a:fillRect/>
          </a:stretch>
        </p:blipFill>
        <p:spPr>
          <a:xfrm>
            <a:off x="1046512" y="2564904"/>
            <a:ext cx="3404352" cy="2304256"/>
          </a:xfrm>
          <a:prstGeom prst="rect">
            <a:avLst/>
          </a:prstGeom>
        </p:spPr>
      </p:pic>
    </p:spTree>
    <p:extLst>
      <p:ext uri="{BB962C8B-B14F-4D97-AF65-F5344CB8AC3E}">
        <p14:creationId xmlns:p14="http://schemas.microsoft.com/office/powerpoint/2010/main" val="1075430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smtClean="0"/>
              <a:t>Paquímetro</a:t>
            </a:r>
            <a:endParaRPr lang="es-ES" dirty="0"/>
          </a:p>
        </p:txBody>
      </p:sp>
      <p:sp>
        <p:nvSpPr>
          <p:cNvPr id="3" name="Marcador de contenido 2"/>
          <p:cNvSpPr>
            <a:spLocks noGrp="1"/>
          </p:cNvSpPr>
          <p:nvPr>
            <p:ph idx="1"/>
          </p:nvPr>
        </p:nvSpPr>
        <p:spPr>
          <a:xfrm>
            <a:off x="1435608" y="1447800"/>
            <a:ext cx="5512656" cy="4800600"/>
          </a:xfrm>
        </p:spPr>
        <p:txBody>
          <a:bodyPr>
            <a:normAutofit fontScale="92500" lnSpcReduction="20000"/>
          </a:bodyPr>
          <a:lstStyle/>
          <a:p>
            <a:pPr algn="just"/>
            <a:r>
              <a:rPr lang="es-ES" dirty="0"/>
              <a:t>E</a:t>
            </a:r>
            <a:r>
              <a:rPr lang="es-ES" dirty="0" smtClean="0"/>
              <a:t>s </a:t>
            </a:r>
            <a:r>
              <a:rPr lang="es-ES" dirty="0"/>
              <a:t>un compás de corredera graduado, de profundidad en sus ramas de 50 mm, con capacidad de medida de 0 a 259 </a:t>
            </a:r>
            <a:r>
              <a:rPr lang="es-ES" dirty="0" err="1"/>
              <a:t>mm.</a:t>
            </a:r>
            <a:r>
              <a:rPr lang="es-ES" dirty="0"/>
              <a:t> </a:t>
            </a:r>
            <a:endParaRPr lang="es-ES" dirty="0" smtClean="0"/>
          </a:p>
          <a:p>
            <a:pPr algn="just"/>
            <a:r>
              <a:rPr lang="es-ES" dirty="0" smtClean="0"/>
              <a:t>Sirve </a:t>
            </a:r>
            <a:r>
              <a:rPr lang="es-ES" dirty="0"/>
              <a:t>para medir los diámetros </a:t>
            </a:r>
            <a:r>
              <a:rPr lang="es-ES" dirty="0" smtClean="0"/>
              <a:t>óseos pequeños. </a:t>
            </a:r>
          </a:p>
          <a:p>
            <a:pPr algn="just"/>
            <a:r>
              <a:rPr lang="es-ES" dirty="0" smtClean="0"/>
              <a:t>Normalmente </a:t>
            </a:r>
            <a:r>
              <a:rPr lang="es-ES" dirty="0"/>
              <a:t>acompañan al conjunto del antropómetro. La precisión es de 1 </a:t>
            </a:r>
            <a:r>
              <a:rPr lang="es-ES" dirty="0" err="1"/>
              <a:t>mm</a:t>
            </a:r>
            <a:r>
              <a:rPr lang="es-ES" dirty="0" err="1" smtClean="0"/>
              <a:t>.</a:t>
            </a:r>
            <a:endParaRPr lang="es-ES" dirty="0" smtClean="0"/>
          </a:p>
          <a:p>
            <a:pPr algn="just"/>
            <a:r>
              <a:rPr lang="es-ES" dirty="0" smtClean="0"/>
              <a:t>La calibración es con base en especificaciones mediante escala </a:t>
            </a:r>
            <a:r>
              <a:rPr lang="es-ES" dirty="0"/>
              <a:t>métrica </a:t>
            </a:r>
            <a:r>
              <a:rPr lang="es-ES" dirty="0" smtClean="0"/>
              <a:t>de referencia.</a:t>
            </a:r>
            <a:endParaRPr lang="es-ES" dirty="0"/>
          </a:p>
        </p:txBody>
      </p:sp>
      <p:pic>
        <p:nvPicPr>
          <p:cNvPr id="6" name="Imagen 5"/>
          <p:cNvPicPr>
            <a:picLocks noChangeAspect="1"/>
          </p:cNvPicPr>
          <p:nvPr/>
        </p:nvPicPr>
        <p:blipFill>
          <a:blip r:embed="rId2"/>
          <a:stretch>
            <a:fillRect/>
          </a:stretch>
        </p:blipFill>
        <p:spPr>
          <a:xfrm>
            <a:off x="7275914" y="2419350"/>
            <a:ext cx="1860798" cy="2857500"/>
          </a:xfrm>
          <a:prstGeom prst="rect">
            <a:avLst/>
          </a:prstGeom>
        </p:spPr>
      </p:pic>
    </p:spTree>
    <p:extLst>
      <p:ext uri="{BB962C8B-B14F-4D97-AF65-F5344CB8AC3E}">
        <p14:creationId xmlns:p14="http://schemas.microsoft.com/office/powerpoint/2010/main" val="451810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err="1" smtClean="0"/>
              <a:t>Plicómetro</a:t>
            </a:r>
            <a:endParaRPr lang="es-ES" dirty="0"/>
          </a:p>
        </p:txBody>
      </p:sp>
      <p:sp>
        <p:nvSpPr>
          <p:cNvPr id="3" name="Marcador de contenido 2"/>
          <p:cNvSpPr>
            <a:spLocks noGrp="1"/>
          </p:cNvSpPr>
          <p:nvPr>
            <p:ph idx="1"/>
          </p:nvPr>
        </p:nvSpPr>
        <p:spPr>
          <a:xfrm>
            <a:off x="3203848" y="1447800"/>
            <a:ext cx="5729840" cy="4800600"/>
          </a:xfrm>
        </p:spPr>
        <p:txBody>
          <a:bodyPr>
            <a:normAutofit fontScale="77500" lnSpcReduction="20000"/>
          </a:bodyPr>
          <a:lstStyle/>
          <a:p>
            <a:pPr algn="just"/>
            <a:r>
              <a:rPr lang="es-ES" dirty="0" smtClean="0"/>
              <a:t>Su </a:t>
            </a:r>
            <a:r>
              <a:rPr lang="es-ES" dirty="0" err="1"/>
              <a:t>carácterística</a:t>
            </a:r>
            <a:r>
              <a:rPr lang="es-ES" dirty="0"/>
              <a:t> básica </a:t>
            </a:r>
            <a:r>
              <a:rPr lang="es-ES" dirty="0" smtClean="0"/>
              <a:t>para la calibración es </a:t>
            </a:r>
            <a:r>
              <a:rPr lang="es-ES" dirty="0"/>
              <a:t>la presión constante de 10 gr</a:t>
            </a:r>
            <a:r>
              <a:rPr lang="es-ES" dirty="0" smtClean="0"/>
              <a:t>/mm</a:t>
            </a:r>
            <a:r>
              <a:rPr lang="es-ES" baseline="30000" dirty="0" smtClean="0"/>
              <a:t>2</a:t>
            </a:r>
            <a:r>
              <a:rPr lang="es-ES" dirty="0" smtClean="0"/>
              <a:t> </a:t>
            </a:r>
            <a:r>
              <a:rPr lang="es-ES" dirty="0"/>
              <a:t>en cualquier abertura. </a:t>
            </a:r>
            <a:endParaRPr lang="es-ES" dirty="0" smtClean="0"/>
          </a:p>
          <a:p>
            <a:pPr algn="just"/>
            <a:r>
              <a:rPr lang="es-ES" dirty="0" smtClean="0"/>
              <a:t>La </a:t>
            </a:r>
            <a:r>
              <a:rPr lang="es-ES" dirty="0"/>
              <a:t>precisión debe de ser de 0,1 </a:t>
            </a:r>
            <a:r>
              <a:rPr lang="es-ES" dirty="0" err="1"/>
              <a:t>mm.</a:t>
            </a:r>
            <a:r>
              <a:rPr lang="es-ES" dirty="0"/>
              <a:t> </a:t>
            </a:r>
            <a:endParaRPr lang="es-ES" dirty="0" smtClean="0"/>
          </a:p>
          <a:p>
            <a:pPr algn="just"/>
            <a:endParaRPr lang="es-ES" dirty="0" smtClean="0"/>
          </a:p>
          <a:p>
            <a:pPr algn="just"/>
            <a:r>
              <a:rPr lang="es-ES" dirty="0" smtClean="0"/>
              <a:t>Un </a:t>
            </a:r>
            <a:r>
              <a:rPr lang="es-ES" dirty="0"/>
              <a:t>método simple para calibrar este </a:t>
            </a:r>
            <a:r>
              <a:rPr lang="es-ES" dirty="0" smtClean="0"/>
              <a:t>instrumento </a:t>
            </a:r>
            <a:r>
              <a:rPr lang="es-ES" dirty="0"/>
              <a:t>es fijarlo a un trono y suspender pesos desde la rama inferior. </a:t>
            </a:r>
            <a:endParaRPr lang="es-ES" dirty="0" smtClean="0"/>
          </a:p>
          <a:p>
            <a:pPr algn="just"/>
            <a:endParaRPr lang="es-ES" dirty="0" smtClean="0"/>
          </a:p>
          <a:p>
            <a:pPr algn="just"/>
            <a:r>
              <a:rPr lang="es-ES" dirty="0" smtClean="0"/>
              <a:t>El </a:t>
            </a:r>
            <a:r>
              <a:rPr lang="es-ES" dirty="0"/>
              <a:t>compás debe ser ajustado para que las ramas permanezcan abiertas en cualquier posición, manteniendo una presión de 10 gr/mm</a:t>
            </a:r>
            <a:r>
              <a:rPr lang="es-ES" baseline="30000" dirty="0"/>
              <a:t>2</a:t>
            </a:r>
            <a:r>
              <a:rPr lang="es-ES" dirty="0"/>
              <a:t> para los diferentes pesos de calibración.</a:t>
            </a:r>
          </a:p>
        </p:txBody>
      </p:sp>
      <p:pic>
        <p:nvPicPr>
          <p:cNvPr id="5" name="Imagen 4"/>
          <p:cNvPicPr>
            <a:picLocks noChangeAspect="1"/>
          </p:cNvPicPr>
          <p:nvPr/>
        </p:nvPicPr>
        <p:blipFill>
          <a:blip r:embed="rId2"/>
          <a:stretch>
            <a:fillRect/>
          </a:stretch>
        </p:blipFill>
        <p:spPr>
          <a:xfrm>
            <a:off x="1043608" y="2924944"/>
            <a:ext cx="2047875" cy="1466850"/>
          </a:xfrm>
          <a:prstGeom prst="rect">
            <a:avLst/>
          </a:prstGeom>
        </p:spPr>
      </p:pic>
    </p:spTree>
    <p:extLst>
      <p:ext uri="{BB962C8B-B14F-4D97-AF65-F5344CB8AC3E}">
        <p14:creationId xmlns:p14="http://schemas.microsoft.com/office/powerpoint/2010/main" val="7355223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638"/>
            <a:ext cx="7498080" cy="850106"/>
          </a:xfrm>
        </p:spPr>
        <p:txBody>
          <a:bodyPr>
            <a:normAutofit fontScale="90000"/>
          </a:bodyPr>
          <a:lstStyle/>
          <a:p>
            <a:r>
              <a:rPr lang="es-ES" sz="3600" dirty="0" smtClean="0"/>
              <a:t/>
            </a:r>
            <a:br>
              <a:rPr lang="es-ES" sz="3600" dirty="0" smtClean="0"/>
            </a:br>
            <a:r>
              <a:rPr lang="es-ES" sz="3600" b="1" dirty="0" smtClean="0"/>
              <a:t>Cómo </a:t>
            </a:r>
            <a:r>
              <a:rPr lang="es-ES" sz="3600" b="1" dirty="0"/>
              <a:t>probar la calibración de un </a:t>
            </a:r>
            <a:r>
              <a:rPr lang="es-ES" sz="3600" b="1" dirty="0" err="1"/>
              <a:t>plicómetro</a:t>
            </a:r>
            <a:r>
              <a:rPr lang="es-ES" sz="3600" b="1" dirty="0"/>
              <a:t/>
            </a:r>
            <a:br>
              <a:rPr lang="es-ES" sz="3600" b="1" dirty="0"/>
            </a:br>
            <a:endParaRPr lang="es-ES" b="1" dirty="0"/>
          </a:p>
        </p:txBody>
      </p:sp>
      <p:sp>
        <p:nvSpPr>
          <p:cNvPr id="3" name="Marcador de contenido 2"/>
          <p:cNvSpPr>
            <a:spLocks noGrp="1"/>
          </p:cNvSpPr>
          <p:nvPr>
            <p:ph idx="1"/>
          </p:nvPr>
        </p:nvSpPr>
        <p:spPr>
          <a:xfrm>
            <a:off x="1435608" y="1447800"/>
            <a:ext cx="4360528" cy="4800600"/>
          </a:xfrm>
        </p:spPr>
        <p:txBody>
          <a:bodyPr>
            <a:normAutofit fontScale="85000" lnSpcReduction="20000"/>
          </a:bodyPr>
          <a:lstStyle/>
          <a:p>
            <a:pPr algn="just"/>
            <a:r>
              <a:rPr lang="es-ES" dirty="0" smtClean="0"/>
              <a:t>Para </a:t>
            </a:r>
            <a:r>
              <a:rPr lang="es-ES" dirty="0"/>
              <a:t>asegurar una calibración precisa en su </a:t>
            </a:r>
            <a:r>
              <a:rPr lang="es-ES" dirty="0" err="1" smtClean="0"/>
              <a:t>adipómetro</a:t>
            </a:r>
            <a:r>
              <a:rPr lang="es-ES" dirty="0"/>
              <a:t>, se necesita un bloque calibrador para probar. </a:t>
            </a:r>
            <a:endParaRPr lang="es-ES" dirty="0" smtClean="0"/>
          </a:p>
          <a:p>
            <a:pPr algn="just"/>
            <a:r>
              <a:rPr lang="es-ES" dirty="0" smtClean="0"/>
              <a:t>Un bloque de calibración se corta a las mediciones específicas (10, 20, 30 y 40 mm) se colocan las puntas  del </a:t>
            </a:r>
            <a:r>
              <a:rPr lang="es-ES" dirty="0" err="1" smtClean="0"/>
              <a:t>plicómetro</a:t>
            </a:r>
            <a:r>
              <a:rPr lang="es-ES" dirty="0" smtClean="0"/>
              <a:t> en cada uno de los espesores y se comprueba que la lectura corresponda al espesor del bloque.</a:t>
            </a:r>
            <a:endParaRPr lang="es-ES" dirty="0"/>
          </a:p>
          <a:p>
            <a:endParaRPr lang="es-ES" dirty="0"/>
          </a:p>
        </p:txBody>
      </p:sp>
      <p:pic>
        <p:nvPicPr>
          <p:cNvPr id="4" name="Imagen 3"/>
          <p:cNvPicPr>
            <a:picLocks noChangeAspect="1"/>
          </p:cNvPicPr>
          <p:nvPr/>
        </p:nvPicPr>
        <p:blipFill>
          <a:blip r:embed="rId2"/>
          <a:stretch>
            <a:fillRect/>
          </a:stretch>
        </p:blipFill>
        <p:spPr>
          <a:xfrm>
            <a:off x="6074416" y="2636912"/>
            <a:ext cx="2859272" cy="2145978"/>
          </a:xfrm>
          <a:prstGeom prst="rect">
            <a:avLst/>
          </a:prstGeom>
        </p:spPr>
      </p:pic>
    </p:spTree>
    <p:extLst>
      <p:ext uri="{BB962C8B-B14F-4D97-AF65-F5344CB8AC3E}">
        <p14:creationId xmlns:p14="http://schemas.microsoft.com/office/powerpoint/2010/main" val="26122161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Cinta </a:t>
            </a:r>
            <a:r>
              <a:rPr lang="es-ES" b="1" dirty="0" smtClean="0"/>
              <a:t>antropométrica</a:t>
            </a:r>
            <a:endParaRPr lang="es-ES" dirty="0"/>
          </a:p>
        </p:txBody>
      </p:sp>
      <p:sp>
        <p:nvSpPr>
          <p:cNvPr id="3" name="Marcador de contenido 2"/>
          <p:cNvSpPr>
            <a:spLocks noGrp="1"/>
          </p:cNvSpPr>
          <p:nvPr>
            <p:ph idx="1"/>
          </p:nvPr>
        </p:nvSpPr>
        <p:spPr>
          <a:xfrm>
            <a:off x="1435608" y="1447800"/>
            <a:ext cx="4720568" cy="4800600"/>
          </a:xfrm>
        </p:spPr>
        <p:txBody>
          <a:bodyPr>
            <a:normAutofit fontScale="77500" lnSpcReduction="20000"/>
          </a:bodyPr>
          <a:lstStyle/>
          <a:p>
            <a:pPr algn="just"/>
            <a:r>
              <a:rPr lang="es-ES" dirty="0" smtClean="0"/>
              <a:t>Debe ser preferiblemente </a:t>
            </a:r>
            <a:r>
              <a:rPr lang="es-ES" dirty="0"/>
              <a:t>metálica, de anchura inferior a 7 </a:t>
            </a:r>
            <a:r>
              <a:rPr lang="es-ES" dirty="0" err="1"/>
              <a:t>mm.</a:t>
            </a:r>
            <a:r>
              <a:rPr lang="es-ES" dirty="0"/>
              <a:t> </a:t>
            </a:r>
            <a:endParaRPr lang="es-ES" dirty="0" smtClean="0"/>
          </a:p>
          <a:p>
            <a:pPr algn="just"/>
            <a:r>
              <a:rPr lang="es-ES" dirty="0" smtClean="0"/>
              <a:t>Es </a:t>
            </a:r>
            <a:r>
              <a:rPr lang="es-ES" dirty="0"/>
              <a:t>importante que disponga de un espacio sin graduar antes del cero y con una escala de fácil </a:t>
            </a:r>
            <a:r>
              <a:rPr lang="es-ES" dirty="0" smtClean="0"/>
              <a:t>lectura.</a:t>
            </a:r>
          </a:p>
          <a:p>
            <a:pPr algn="just"/>
            <a:endParaRPr lang="es-ES" dirty="0" smtClean="0"/>
          </a:p>
          <a:p>
            <a:pPr algn="just"/>
            <a:r>
              <a:rPr lang="es-ES" dirty="0" smtClean="0"/>
              <a:t>La </a:t>
            </a:r>
            <a:r>
              <a:rPr lang="es-ES" dirty="0"/>
              <a:t>precisión debe ser de 1 </a:t>
            </a:r>
            <a:r>
              <a:rPr lang="es-ES" dirty="0" err="1"/>
              <a:t>mm.</a:t>
            </a:r>
            <a:r>
              <a:rPr lang="es-ES" dirty="0"/>
              <a:t> </a:t>
            </a:r>
            <a:endParaRPr lang="es-ES" dirty="0" smtClean="0"/>
          </a:p>
          <a:p>
            <a:pPr algn="just"/>
            <a:endParaRPr lang="es-ES" dirty="0" smtClean="0"/>
          </a:p>
          <a:p>
            <a:pPr algn="just"/>
            <a:r>
              <a:rPr lang="es-ES" dirty="0" smtClean="0"/>
              <a:t>El </a:t>
            </a:r>
            <a:r>
              <a:rPr lang="es-ES" dirty="0"/>
              <a:t>muelle o sistema de recogida y extensión de la cinta deben mantener una tensión constante y permitir su fácil manejo. </a:t>
            </a:r>
            <a:endParaRPr lang="es-ES" dirty="0" smtClean="0"/>
          </a:p>
          <a:p>
            <a:pPr algn="just"/>
            <a:endParaRPr lang="es-ES" dirty="0" smtClean="0"/>
          </a:p>
          <a:p>
            <a:endParaRPr lang="es-ES" dirty="0"/>
          </a:p>
        </p:txBody>
      </p:sp>
      <p:pic>
        <p:nvPicPr>
          <p:cNvPr id="5" name="Imagen 4"/>
          <p:cNvPicPr>
            <a:picLocks noChangeAspect="1"/>
          </p:cNvPicPr>
          <p:nvPr/>
        </p:nvPicPr>
        <p:blipFill>
          <a:blip r:embed="rId2"/>
          <a:stretch>
            <a:fillRect/>
          </a:stretch>
        </p:blipFill>
        <p:spPr>
          <a:xfrm>
            <a:off x="6161080" y="2419350"/>
            <a:ext cx="2857500" cy="2857500"/>
          </a:xfrm>
          <a:prstGeom prst="rect">
            <a:avLst/>
          </a:prstGeom>
        </p:spPr>
      </p:pic>
    </p:spTree>
    <p:extLst>
      <p:ext uri="{BB962C8B-B14F-4D97-AF65-F5344CB8AC3E}">
        <p14:creationId xmlns:p14="http://schemas.microsoft.com/office/powerpoint/2010/main" val="23087110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Cinta antropométrica</a:t>
            </a:r>
            <a:endParaRPr lang="es-ES" dirty="0"/>
          </a:p>
        </p:txBody>
      </p:sp>
      <p:sp>
        <p:nvSpPr>
          <p:cNvPr id="3" name="Marcador de contenido 2"/>
          <p:cNvSpPr>
            <a:spLocks noGrp="1"/>
          </p:cNvSpPr>
          <p:nvPr>
            <p:ph idx="1"/>
          </p:nvPr>
        </p:nvSpPr>
        <p:spPr/>
        <p:txBody>
          <a:bodyPr/>
          <a:lstStyle/>
          <a:p>
            <a:pPr algn="just"/>
            <a:r>
              <a:rPr lang="es-ES" dirty="0"/>
              <a:t>Se recomienda que las unidades de lectura estén en centímetros exclusivamente.</a:t>
            </a:r>
          </a:p>
          <a:p>
            <a:pPr algn="just"/>
            <a:endParaRPr lang="es-ES" dirty="0"/>
          </a:p>
          <a:p>
            <a:pPr algn="just"/>
            <a:r>
              <a:rPr lang="es-ES" dirty="0"/>
              <a:t>Su calibración es con base en especificaciones mediante escala métrica de referencia.</a:t>
            </a:r>
          </a:p>
          <a:p>
            <a:endParaRPr lang="es-ES" dirty="0"/>
          </a:p>
        </p:txBody>
      </p:sp>
      <p:pic>
        <p:nvPicPr>
          <p:cNvPr id="4" name="Imagen 3"/>
          <p:cNvPicPr>
            <a:picLocks noChangeAspect="1"/>
          </p:cNvPicPr>
          <p:nvPr/>
        </p:nvPicPr>
        <p:blipFill>
          <a:blip r:embed="rId2"/>
          <a:stretch>
            <a:fillRect/>
          </a:stretch>
        </p:blipFill>
        <p:spPr>
          <a:xfrm>
            <a:off x="5292080" y="4581128"/>
            <a:ext cx="2859272" cy="2145978"/>
          </a:xfrm>
          <a:prstGeom prst="rect">
            <a:avLst/>
          </a:prstGeom>
        </p:spPr>
      </p:pic>
    </p:spTree>
    <p:extLst>
      <p:ext uri="{BB962C8B-B14F-4D97-AF65-F5344CB8AC3E}">
        <p14:creationId xmlns:p14="http://schemas.microsoft.com/office/powerpoint/2010/main" val="39615643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Ligas de interés</a:t>
            </a:r>
            <a:endParaRPr lang="es-ES" dirty="0"/>
          </a:p>
        </p:txBody>
      </p:sp>
      <p:sp>
        <p:nvSpPr>
          <p:cNvPr id="3" name="Marcador de contenido 2"/>
          <p:cNvSpPr>
            <a:spLocks noGrp="1"/>
          </p:cNvSpPr>
          <p:nvPr>
            <p:ph idx="1"/>
          </p:nvPr>
        </p:nvSpPr>
        <p:spPr/>
        <p:txBody>
          <a:bodyPr/>
          <a:lstStyle/>
          <a:p>
            <a:r>
              <a:rPr lang="es-MX" dirty="0">
                <a:hlinkClick r:id="rId2"/>
              </a:rPr>
              <a:t>https://sites.google.com/site/medidasantropometricasgrupo4/material-antropometrico</a:t>
            </a:r>
            <a:endParaRPr lang="es-ES_tradnl" dirty="0"/>
          </a:p>
          <a:p>
            <a:r>
              <a:rPr lang="es-MX" dirty="0">
                <a:hlinkClick r:id="rId3"/>
              </a:rPr>
              <a:t>http://antropimetriaprimerob.blogspot.mx/2009/11/material-antropometrico.html</a:t>
            </a:r>
            <a:endParaRPr lang="es-ES_tradnl" dirty="0"/>
          </a:p>
          <a:p>
            <a:r>
              <a:rPr lang="es-MX" dirty="0">
                <a:hlinkClick r:id="rId4"/>
              </a:rPr>
              <a:t>http://www.nutriactiva.com/es/calibracion-de-plicometro/</a:t>
            </a:r>
            <a:endParaRPr lang="es-ES_tradnl" dirty="0"/>
          </a:p>
          <a:p>
            <a:endParaRPr lang="es-ES" dirty="0"/>
          </a:p>
        </p:txBody>
      </p:sp>
    </p:spTree>
    <p:extLst>
      <p:ext uri="{BB962C8B-B14F-4D97-AF65-F5344CB8AC3E}">
        <p14:creationId xmlns:p14="http://schemas.microsoft.com/office/powerpoint/2010/main" val="589847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Equipo antropométrico</a:t>
            </a:r>
          </a:p>
        </p:txBody>
      </p:sp>
      <p:graphicFrame>
        <p:nvGraphicFramePr>
          <p:cNvPr id="4" name="Diagrama 3"/>
          <p:cNvGraphicFramePr/>
          <p:nvPr>
            <p:extLst>
              <p:ext uri="{D42A27DB-BD31-4B8C-83A1-F6EECF244321}">
                <p14:modId xmlns:p14="http://schemas.microsoft.com/office/powerpoint/2010/main" val="2509290827"/>
              </p:ext>
            </p:extLst>
          </p:nvPr>
        </p:nvGraphicFramePr>
        <p:xfrm>
          <a:off x="1619672" y="1772816"/>
          <a:ext cx="700844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4786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CALIBRACIÓN </a:t>
            </a:r>
            <a:endParaRPr lang="es-MX" dirty="0"/>
          </a:p>
        </p:txBody>
      </p:sp>
      <p:sp>
        <p:nvSpPr>
          <p:cNvPr id="5" name="4 Marcador de contenido"/>
          <p:cNvSpPr>
            <a:spLocks noGrp="1"/>
          </p:cNvSpPr>
          <p:nvPr>
            <p:ph idx="1"/>
          </p:nvPr>
        </p:nvSpPr>
        <p:spPr/>
        <p:txBody>
          <a:bodyPr>
            <a:normAutofit/>
          </a:bodyPr>
          <a:lstStyle/>
          <a:p>
            <a:pPr algn="ctr"/>
            <a:r>
              <a:rPr lang="es-MX" b="1" dirty="0" smtClean="0"/>
              <a:t>Calibración es en sentido estricto la comparación de un instrumento contra un patrón conocido. </a:t>
            </a:r>
          </a:p>
          <a:p>
            <a:endParaRPr lang="es-MX" dirty="0"/>
          </a:p>
        </p:txBody>
      </p:sp>
      <p:pic>
        <p:nvPicPr>
          <p:cNvPr id="3" name="Imagen 2"/>
          <p:cNvPicPr>
            <a:picLocks noChangeAspect="1"/>
          </p:cNvPicPr>
          <p:nvPr/>
        </p:nvPicPr>
        <p:blipFill>
          <a:blip r:embed="rId2"/>
          <a:stretch>
            <a:fillRect/>
          </a:stretch>
        </p:blipFill>
        <p:spPr>
          <a:xfrm>
            <a:off x="3563888" y="3284984"/>
            <a:ext cx="3384376" cy="2535452"/>
          </a:xfrm>
          <a:prstGeom prst="rect">
            <a:avLst/>
          </a:prstGeom>
        </p:spPr>
      </p:pic>
    </p:spTree>
    <p:extLst>
      <p:ext uri="{BB962C8B-B14F-4D97-AF65-F5344CB8AC3E}">
        <p14:creationId xmlns:p14="http://schemas.microsoft.com/office/powerpoint/2010/main" val="869586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608" y="1052736"/>
            <a:ext cx="7168840" cy="4800600"/>
          </a:xfrm>
        </p:spPr>
        <p:txBody>
          <a:bodyPr>
            <a:normAutofit/>
          </a:bodyPr>
          <a:lstStyle/>
          <a:p>
            <a:pPr algn="just"/>
            <a:r>
              <a:rPr lang="es-MX" dirty="0"/>
              <a:t>Una calibración apropiada involucra el uso de patrones con trazabilidad al laboratorio nacional, es decir, que se cuenta con la documentación necesaria para demostrar que el patrón fue comparado correctamente con una cadena de patrones hasta llegar al patrón nacional mantenido por el laboratorio nacional. </a:t>
            </a:r>
          </a:p>
          <a:p>
            <a:endParaRPr lang="es-ES" dirty="0"/>
          </a:p>
        </p:txBody>
      </p:sp>
    </p:spTree>
    <p:extLst>
      <p:ext uri="{BB962C8B-B14F-4D97-AF65-F5344CB8AC3E}">
        <p14:creationId xmlns:p14="http://schemas.microsoft.com/office/powerpoint/2010/main" val="343973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ctr"/>
            <a:r>
              <a:rPr lang="es-MX" sz="4000" dirty="0"/>
              <a:t>En el caso de México es el Centro Nacional de Metrología.</a:t>
            </a:r>
          </a:p>
          <a:p>
            <a:endParaRPr lang="es-E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789040"/>
            <a:ext cx="5688632" cy="21602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912721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3789040"/>
            <a:ext cx="6912768" cy="2016224"/>
          </a:xfrm>
        </p:spPr>
        <p:txBody>
          <a:bodyPr>
            <a:normAutofit lnSpcReduction="10000"/>
          </a:bodyPr>
          <a:lstStyle/>
          <a:p>
            <a:pPr algn="just"/>
            <a:r>
              <a:rPr lang="es-MX" dirty="0"/>
              <a:t>D</a:t>
            </a:r>
            <a:r>
              <a:rPr lang="es-MX" dirty="0" smtClean="0"/>
              <a:t>e manera empírica, si se comparan dos medidores en campo se dice que están calibrados si se obtienen las mismas lecturas. </a:t>
            </a:r>
          </a:p>
          <a:p>
            <a:pPr algn="just"/>
            <a:endParaRPr lang="es-MX"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548680"/>
            <a:ext cx="5472608" cy="26211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209406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325076154"/>
              </p:ext>
            </p:extLst>
          </p:nvPr>
        </p:nvGraphicFramePr>
        <p:xfrm>
          <a:off x="1435608" y="764704"/>
          <a:ext cx="6736792" cy="5483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42821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1411</TotalTime>
  <Words>1263</Words>
  <Application>Microsoft Office PowerPoint</Application>
  <PresentationFormat>Presentación en pantalla (4:3)</PresentationFormat>
  <Paragraphs>146</Paragraphs>
  <Slides>39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39</vt:i4>
      </vt:variant>
    </vt:vector>
  </HeadingPairs>
  <TitlesOfParts>
    <vt:vector size="44" baseType="lpstr">
      <vt:lpstr>Bradley Hand ITC</vt:lpstr>
      <vt:lpstr>Gill Sans MT</vt:lpstr>
      <vt:lpstr>Verdana</vt:lpstr>
      <vt:lpstr>Wingdings 2</vt:lpstr>
      <vt:lpstr>Solsticio</vt:lpstr>
      <vt:lpstr>Equipo antropométrico y su calibración</vt:lpstr>
      <vt:lpstr>Equipo antropométrico</vt:lpstr>
      <vt:lpstr>Equipo antropométrico</vt:lpstr>
      <vt:lpstr>Equipo antropométrico</vt:lpstr>
      <vt:lpstr>CALIBRACIÓN </vt:lpstr>
      <vt:lpstr>Presentación de PowerPoint</vt:lpstr>
      <vt:lpstr>Presentación de PowerPoint</vt:lpstr>
      <vt:lpstr>Presentación de PowerPoint</vt:lpstr>
      <vt:lpstr>Presentación de PowerPoint</vt:lpstr>
      <vt:lpstr>Presentación de PowerPoint</vt:lpstr>
      <vt:lpstr>Calibración efectiva</vt:lpstr>
      <vt:lpstr>Presentación de PowerPoint</vt:lpstr>
      <vt:lpstr>Presentación de PowerPoint</vt:lpstr>
      <vt:lpstr>Presentación de PowerPoint</vt:lpstr>
      <vt:lpstr>Calibración y ajuste</vt:lpstr>
      <vt:lpstr>Presentación de PowerPoint</vt:lpstr>
      <vt:lpstr>Causas de problemas de calibración</vt:lpstr>
      <vt:lpstr>Presentación de PowerPoint</vt:lpstr>
      <vt:lpstr>Frecuencia de calibración</vt:lpstr>
      <vt:lpstr>Frecuencia de calibración</vt:lpstr>
      <vt:lpstr>Frecuencia de calibración</vt:lpstr>
      <vt:lpstr>Frecuencia de calibración</vt:lpstr>
      <vt:lpstr>Frecuencia de calibración</vt:lpstr>
      <vt:lpstr>Frecuencia de calibración</vt:lpstr>
      <vt:lpstr>Frecuencia de calibración</vt:lpstr>
      <vt:lpstr>Frecuencia de calibración</vt:lpstr>
      <vt:lpstr>Anualmente. </vt:lpstr>
      <vt:lpstr>Frecuencia de calibración</vt:lpstr>
      <vt:lpstr>Frecuencia de calibración</vt:lpstr>
      <vt:lpstr>Calibración del equipo antropométrico</vt:lpstr>
      <vt:lpstr>Báscula</vt:lpstr>
      <vt:lpstr>Estadímetro</vt:lpstr>
      <vt:lpstr>Antropómetro</vt:lpstr>
      <vt:lpstr>Paquímetro</vt:lpstr>
      <vt:lpstr>Plicómetro</vt:lpstr>
      <vt:lpstr> Cómo probar la calibración de un plicómetro </vt:lpstr>
      <vt:lpstr>Cinta antropométrica</vt:lpstr>
      <vt:lpstr>Cinta antropométrica</vt:lpstr>
      <vt:lpstr>Ligas de interés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Equipo antropométrico y su calibración</dc:title>
  <dc:creator>Fac Med Educ a Dist</dc:creator>
  <cp:lastModifiedBy>Usuario</cp:lastModifiedBy>
  <cp:revision>29</cp:revision>
  <dcterms:created xsi:type="dcterms:W3CDTF">2014-08-11T14:51:46Z</dcterms:created>
  <dcterms:modified xsi:type="dcterms:W3CDTF">2016-10-10T20:46:10Z</dcterms:modified>
</cp:coreProperties>
</file>