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7"/>
  </p:notesMasterIdLst>
  <p:sldIdLst>
    <p:sldId id="260" r:id="rId2"/>
    <p:sldId id="301" r:id="rId3"/>
    <p:sldId id="272" r:id="rId4"/>
    <p:sldId id="315" r:id="rId5"/>
    <p:sldId id="303" r:id="rId6"/>
    <p:sldId id="305" r:id="rId7"/>
    <p:sldId id="320" r:id="rId8"/>
    <p:sldId id="306" r:id="rId9"/>
    <p:sldId id="327" r:id="rId10"/>
    <p:sldId id="308" r:id="rId11"/>
    <p:sldId id="302" r:id="rId12"/>
    <p:sldId id="273" r:id="rId13"/>
    <p:sldId id="309" r:id="rId14"/>
    <p:sldId id="274" r:id="rId15"/>
    <p:sldId id="277" r:id="rId16"/>
    <p:sldId id="307" r:id="rId17"/>
    <p:sldId id="310" r:id="rId18"/>
    <p:sldId id="297" r:id="rId19"/>
    <p:sldId id="311" r:id="rId20"/>
    <p:sldId id="298" r:id="rId21"/>
    <p:sldId id="316" r:id="rId22"/>
    <p:sldId id="259" r:id="rId23"/>
    <p:sldId id="312" r:id="rId24"/>
    <p:sldId id="262" r:id="rId25"/>
    <p:sldId id="264" r:id="rId26"/>
    <p:sldId id="317" r:id="rId27"/>
    <p:sldId id="276" r:id="rId28"/>
    <p:sldId id="313" r:id="rId29"/>
    <p:sldId id="329" r:id="rId30"/>
    <p:sldId id="314" r:id="rId31"/>
    <p:sldId id="286" r:id="rId32"/>
    <p:sldId id="275" r:id="rId33"/>
    <p:sldId id="318" r:id="rId34"/>
    <p:sldId id="328" r:id="rId35"/>
    <p:sldId id="326"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586" y="-18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BA52E0-07C7-44F3-AA6A-5D8C3B4B0EEE}" type="datetimeFigureOut">
              <a:rPr lang="es-MX" smtClean="0"/>
              <a:t>10/10/2016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B99F2E-E485-467C-B9EC-FFF74DE552A6}" type="slidenum">
              <a:rPr lang="es-MX" smtClean="0"/>
              <a:t>‹Nº›</a:t>
            </a:fld>
            <a:endParaRPr lang="es-MX"/>
          </a:p>
        </p:txBody>
      </p:sp>
    </p:spTree>
    <p:extLst>
      <p:ext uri="{BB962C8B-B14F-4D97-AF65-F5344CB8AC3E}">
        <p14:creationId xmlns:p14="http://schemas.microsoft.com/office/powerpoint/2010/main" val="2932580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6EB99F2E-E485-467C-B9EC-FFF74DE552A6}" type="slidenum">
              <a:rPr lang="es-MX" smtClean="0"/>
              <a:t>20</a:t>
            </a:fld>
            <a:endParaRPr lang="es-MX"/>
          </a:p>
        </p:txBody>
      </p:sp>
    </p:spTree>
    <p:extLst>
      <p:ext uri="{BB962C8B-B14F-4D97-AF65-F5344CB8AC3E}">
        <p14:creationId xmlns:p14="http://schemas.microsoft.com/office/powerpoint/2010/main" val="2959150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9BD408F-291A-401B-A9F1-3503A934BE0C}"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C9BD408F-291A-401B-A9F1-3503A934BE0C}" type="datetimeFigureOut">
              <a:rPr lang="es-MX" smtClean="0"/>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C9BD408F-291A-401B-A9F1-3503A934BE0C}"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BD408F-291A-401B-A9F1-3503A934BE0C}" type="datetimeFigureOut">
              <a:rPr lang="es-MX" smtClean="0"/>
              <a:t>10/10/2016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9BD408F-291A-401B-A9F1-3503A934BE0C}"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9BD408F-291A-401B-A9F1-3503A934BE0C}"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575DF9-791C-45E9-9CEB-005A7BF4023B}" type="slidenum">
              <a:rPr lang="es-MX" smtClean="0"/>
              <a:t>‹Nº›</a:t>
            </a:fld>
            <a:endParaRPr lang="es-MX"/>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s-ES" smtClean="0"/>
              <a:t>Haga clic en el icono para agregar una imagen</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C9BD408F-291A-401B-A9F1-3503A934BE0C}" type="datetimeFigureOut">
              <a:rPr lang="es-MX" smtClean="0"/>
              <a:t>10/10/2016</a:t>
            </a:fld>
            <a:endParaRPr lang="es-MX"/>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77575DF9-791C-45E9-9CEB-005A7BF4023B}"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02256" y="630121"/>
            <a:ext cx="7920880" cy="5632311"/>
          </a:xfrm>
          <a:prstGeom prst="rect">
            <a:avLst/>
          </a:prstGeom>
          <a:noFill/>
        </p:spPr>
        <p:txBody>
          <a:bodyPr wrap="square" rtlCol="0">
            <a:spAutoFit/>
          </a:bodyPr>
          <a:lstStyle/>
          <a:p>
            <a:pPr algn="ctr"/>
            <a:r>
              <a:rPr lang="es-MX" sz="2000" dirty="0" smtClean="0">
                <a:solidFill>
                  <a:schemeClr val="accent1">
                    <a:lumMod val="50000"/>
                  </a:schemeClr>
                </a:solidFill>
              </a:rPr>
              <a:t>Universidad Autónoma del Estado de México</a:t>
            </a:r>
          </a:p>
          <a:p>
            <a:pPr algn="ctr"/>
            <a:endParaRPr lang="es-MX" sz="2000" dirty="0">
              <a:solidFill>
                <a:schemeClr val="accent1">
                  <a:lumMod val="50000"/>
                </a:schemeClr>
              </a:solidFill>
            </a:endParaRPr>
          </a:p>
          <a:p>
            <a:pPr algn="ctr"/>
            <a:r>
              <a:rPr lang="es-MX" sz="2000" dirty="0" smtClean="0">
                <a:solidFill>
                  <a:schemeClr val="accent1">
                    <a:lumMod val="50000"/>
                  </a:schemeClr>
                </a:solidFill>
              </a:rPr>
              <a:t>Facultad de Química</a:t>
            </a:r>
          </a:p>
          <a:p>
            <a:pPr algn="ctr"/>
            <a:endParaRPr lang="es-ES" sz="2000" dirty="0" smtClean="0">
              <a:solidFill>
                <a:schemeClr val="accent1">
                  <a:lumMod val="50000"/>
                </a:schemeClr>
              </a:solidFill>
            </a:endParaRPr>
          </a:p>
          <a:p>
            <a:pPr algn="ctr"/>
            <a:endParaRPr lang="es-MX" sz="2000" dirty="0">
              <a:solidFill>
                <a:schemeClr val="accent1">
                  <a:lumMod val="50000"/>
                </a:schemeClr>
              </a:solidFill>
            </a:endParaRPr>
          </a:p>
          <a:p>
            <a:pPr algn="ctr"/>
            <a:r>
              <a:rPr lang="es-MX" sz="2000" dirty="0" smtClean="0">
                <a:solidFill>
                  <a:schemeClr val="accent1">
                    <a:lumMod val="50000"/>
                  </a:schemeClr>
                </a:solidFill>
              </a:rPr>
              <a:t>Programa Educativo: Químico en Alimentos</a:t>
            </a:r>
          </a:p>
          <a:p>
            <a:pPr algn="ctr"/>
            <a:endParaRPr lang="es-MX" sz="2000" dirty="0" smtClean="0">
              <a:solidFill>
                <a:schemeClr val="accent1">
                  <a:lumMod val="50000"/>
                </a:schemeClr>
              </a:solidFill>
            </a:endParaRPr>
          </a:p>
          <a:p>
            <a:pPr algn="ctr"/>
            <a:r>
              <a:rPr lang="es-MX" sz="2000" dirty="0" smtClean="0">
                <a:solidFill>
                  <a:schemeClr val="accent1">
                    <a:lumMod val="50000"/>
                  </a:schemeClr>
                </a:solidFill>
              </a:rPr>
              <a:t>Unidad de Aprendizaje</a:t>
            </a:r>
            <a:endParaRPr lang="es-MX" sz="2000" dirty="0">
              <a:solidFill>
                <a:schemeClr val="accent1">
                  <a:lumMod val="50000"/>
                </a:schemeClr>
              </a:solidFill>
            </a:endParaRPr>
          </a:p>
          <a:p>
            <a:pPr algn="ctr"/>
            <a:r>
              <a:rPr lang="es-MX" sz="2000" b="1" dirty="0" smtClean="0">
                <a:solidFill>
                  <a:schemeClr val="accent1">
                    <a:lumMod val="50000"/>
                  </a:schemeClr>
                </a:solidFill>
              </a:rPr>
              <a:t>Laboratorio de Reacciones en Solución</a:t>
            </a:r>
          </a:p>
          <a:p>
            <a:pPr algn="ctr"/>
            <a:endParaRPr lang="es-MX" sz="2000" dirty="0" smtClean="0">
              <a:solidFill>
                <a:schemeClr val="accent1">
                  <a:lumMod val="50000"/>
                </a:schemeClr>
              </a:solidFill>
            </a:endParaRPr>
          </a:p>
          <a:p>
            <a:r>
              <a:rPr lang="es-MX" sz="2000" dirty="0">
                <a:solidFill>
                  <a:schemeClr val="accent1">
                    <a:lumMod val="50000"/>
                  </a:schemeClr>
                </a:solidFill>
              </a:rPr>
              <a:t>Unidad </a:t>
            </a:r>
            <a:r>
              <a:rPr lang="es-MX" sz="2000" dirty="0" smtClean="0">
                <a:solidFill>
                  <a:schemeClr val="accent1">
                    <a:lumMod val="50000"/>
                  </a:schemeClr>
                </a:solidFill>
              </a:rPr>
              <a:t>II </a:t>
            </a:r>
            <a:r>
              <a:rPr lang="es-MX" sz="2000" b="1" dirty="0" smtClean="0">
                <a:solidFill>
                  <a:schemeClr val="accent1">
                    <a:lumMod val="50000"/>
                  </a:schemeClr>
                </a:solidFill>
              </a:rPr>
              <a:t>Caracterización </a:t>
            </a:r>
            <a:r>
              <a:rPr lang="es-MX" sz="2000" b="1" dirty="0">
                <a:solidFill>
                  <a:schemeClr val="accent1">
                    <a:lumMod val="50000"/>
                  </a:schemeClr>
                </a:solidFill>
              </a:rPr>
              <a:t>y cuantificación de </a:t>
            </a:r>
            <a:r>
              <a:rPr lang="es-MX" sz="2000" b="1" dirty="0" smtClean="0">
                <a:solidFill>
                  <a:schemeClr val="accent1">
                    <a:lumMod val="50000"/>
                  </a:schemeClr>
                </a:solidFill>
              </a:rPr>
              <a:t>soluciones</a:t>
            </a:r>
            <a:endParaRPr lang="es-MX" sz="2000" dirty="0">
              <a:solidFill>
                <a:schemeClr val="accent1">
                  <a:lumMod val="50000"/>
                </a:schemeClr>
              </a:solidFill>
            </a:endParaRPr>
          </a:p>
          <a:p>
            <a:r>
              <a:rPr lang="es-MX" sz="2000" dirty="0" smtClean="0">
                <a:solidFill>
                  <a:schemeClr val="accent1">
                    <a:lumMod val="50000"/>
                  </a:schemeClr>
                </a:solidFill>
              </a:rPr>
              <a:t> Material de apoyo a las prácticas </a:t>
            </a:r>
            <a:r>
              <a:rPr lang="es-MX" sz="2000" dirty="0" smtClean="0">
                <a:solidFill>
                  <a:schemeClr val="accent1">
                    <a:lumMod val="50000"/>
                  </a:schemeClr>
                </a:solidFill>
              </a:rPr>
              <a:t>1, 2 y 3</a:t>
            </a:r>
            <a:endParaRPr lang="es-MX" sz="2000" dirty="0" smtClean="0">
              <a:solidFill>
                <a:schemeClr val="accent1">
                  <a:lumMod val="50000"/>
                </a:schemeClr>
              </a:solidFill>
            </a:endParaRPr>
          </a:p>
          <a:p>
            <a:pPr algn="ctr"/>
            <a:endParaRPr lang="es-ES" sz="2000" dirty="0" smtClean="0">
              <a:solidFill>
                <a:schemeClr val="accent1">
                  <a:lumMod val="50000"/>
                </a:schemeClr>
              </a:solidFill>
            </a:endParaRPr>
          </a:p>
          <a:p>
            <a:pPr algn="ctr"/>
            <a:endParaRPr lang="es-ES" sz="2000" b="1" dirty="0">
              <a:solidFill>
                <a:schemeClr val="accent1">
                  <a:lumMod val="50000"/>
                </a:schemeClr>
              </a:solidFill>
            </a:endParaRPr>
          </a:p>
          <a:p>
            <a:pPr algn="r"/>
            <a:r>
              <a:rPr lang="es-MX" sz="2000" dirty="0" smtClean="0">
                <a:solidFill>
                  <a:schemeClr val="accent1">
                    <a:lumMod val="50000"/>
                  </a:schemeClr>
                </a:solidFill>
              </a:rPr>
              <a:t>Dra. </a:t>
            </a:r>
            <a:r>
              <a:rPr lang="es-MX" sz="2000" dirty="0">
                <a:solidFill>
                  <a:schemeClr val="accent1">
                    <a:lumMod val="50000"/>
                  </a:schemeClr>
                </a:solidFill>
              </a:rPr>
              <a:t>e</a:t>
            </a:r>
            <a:r>
              <a:rPr lang="es-MX" sz="2000" dirty="0" smtClean="0">
                <a:solidFill>
                  <a:schemeClr val="accent1">
                    <a:lumMod val="50000"/>
                  </a:schemeClr>
                </a:solidFill>
              </a:rPr>
              <a:t>n Ed. Guadalupe Mirella Maya López</a:t>
            </a:r>
          </a:p>
          <a:p>
            <a:pPr algn="r"/>
            <a:endParaRPr lang="es-MX" sz="2000" dirty="0">
              <a:solidFill>
                <a:schemeClr val="accent1">
                  <a:lumMod val="50000"/>
                </a:schemeClr>
              </a:solidFill>
            </a:endParaRPr>
          </a:p>
          <a:p>
            <a:pPr algn="r"/>
            <a:r>
              <a:rPr lang="es-MX" sz="2000" smtClean="0">
                <a:solidFill>
                  <a:schemeClr val="accent1">
                    <a:lumMod val="50000"/>
                  </a:schemeClr>
                </a:solidFill>
              </a:rPr>
              <a:t>Febrero de </a:t>
            </a:r>
            <a:r>
              <a:rPr lang="es-MX" sz="2000" dirty="0" smtClean="0">
                <a:solidFill>
                  <a:schemeClr val="accent1">
                    <a:lumMod val="50000"/>
                  </a:schemeClr>
                </a:solidFill>
              </a:rPr>
              <a:t>2016</a:t>
            </a:r>
            <a:endParaRPr lang="es-MX" sz="2000" dirty="0">
              <a:solidFill>
                <a:schemeClr val="accent1">
                  <a:lumMod val="50000"/>
                </a:schemeClr>
              </a:solidFill>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2969"/>
            <a:ext cx="1296144" cy="1108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42622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88640"/>
            <a:ext cx="6984776" cy="1080120"/>
          </a:xfrm>
        </p:spPr>
        <p:txBody>
          <a:bodyPr>
            <a:normAutofit/>
          </a:bodyPr>
          <a:lstStyle/>
          <a:p>
            <a:r>
              <a:rPr lang="es-MX" sz="2800" dirty="0">
                <a:solidFill>
                  <a:schemeClr val="accent1">
                    <a:lumMod val="50000"/>
                  </a:schemeClr>
                </a:solidFill>
              </a:rPr>
              <a:t>Características de calidad de los métodos </a:t>
            </a:r>
            <a:r>
              <a:rPr lang="es-MX" sz="2800" dirty="0" smtClean="0">
                <a:solidFill>
                  <a:schemeClr val="accent1">
                    <a:lumMod val="50000"/>
                  </a:schemeClr>
                </a:solidFill>
              </a:rPr>
              <a:t>analíticos</a:t>
            </a:r>
            <a:endParaRPr lang="es-MX" sz="2800" dirty="0">
              <a:solidFill>
                <a:schemeClr val="accent1">
                  <a:lumMod val="50000"/>
                </a:schemeClr>
              </a:solidFill>
            </a:endParaRPr>
          </a:p>
        </p:txBody>
      </p:sp>
      <p:sp>
        <p:nvSpPr>
          <p:cNvPr id="3" name="2 Subtítulo"/>
          <p:cNvSpPr>
            <a:spLocks noGrp="1"/>
          </p:cNvSpPr>
          <p:nvPr>
            <p:ph type="subTitle" idx="1"/>
          </p:nvPr>
        </p:nvSpPr>
        <p:spPr>
          <a:xfrm>
            <a:off x="1043608" y="1628800"/>
            <a:ext cx="6624736" cy="5112568"/>
          </a:xfrm>
        </p:spPr>
        <p:txBody>
          <a:bodyPr>
            <a:noAutofit/>
          </a:bodyPr>
          <a:lstStyle/>
          <a:p>
            <a:pPr algn="l"/>
            <a:r>
              <a:rPr lang="es-MX" sz="2600" b="1" dirty="0" smtClean="0">
                <a:solidFill>
                  <a:schemeClr val="accent1">
                    <a:lumMod val="50000"/>
                  </a:schemeClr>
                </a:solidFill>
              </a:rPr>
              <a:t>Intervalo </a:t>
            </a:r>
            <a:r>
              <a:rPr lang="es-MX" sz="2600" b="1" dirty="0">
                <a:solidFill>
                  <a:schemeClr val="accent1">
                    <a:lumMod val="50000"/>
                  </a:schemeClr>
                </a:solidFill>
              </a:rPr>
              <a:t>dinámico</a:t>
            </a:r>
            <a:r>
              <a:rPr lang="es-MX" sz="2600" dirty="0">
                <a:solidFill>
                  <a:schemeClr val="accent1">
                    <a:lumMod val="50000"/>
                  </a:schemeClr>
                </a:solidFill>
              </a:rPr>
              <a:t>: Intervalo de concentraciones entre el límite de cuantificación (LOQ) y el límite de linealidad (LOL).</a:t>
            </a:r>
          </a:p>
          <a:p>
            <a:pPr algn="l"/>
            <a:r>
              <a:rPr lang="es-MX" sz="2600" b="1" dirty="0" smtClean="0">
                <a:solidFill>
                  <a:schemeClr val="accent1">
                    <a:lumMod val="50000"/>
                  </a:schemeClr>
                </a:solidFill>
              </a:rPr>
              <a:t>Selectividad</a:t>
            </a:r>
            <a:r>
              <a:rPr lang="es-MX" sz="2600" dirty="0">
                <a:solidFill>
                  <a:schemeClr val="accent1">
                    <a:lumMod val="50000"/>
                  </a:schemeClr>
                </a:solidFill>
              </a:rPr>
              <a:t>: Cuantifica el grado de ausencia de interferencias debidas a otras especies contenidas en la matriz.</a:t>
            </a:r>
          </a:p>
          <a:p>
            <a:pPr algn="l"/>
            <a:r>
              <a:rPr lang="es-MX" sz="2600" b="1" dirty="0" smtClean="0">
                <a:solidFill>
                  <a:schemeClr val="accent1">
                    <a:lumMod val="50000"/>
                  </a:schemeClr>
                </a:solidFill>
              </a:rPr>
              <a:t>Seguridad</a:t>
            </a:r>
            <a:r>
              <a:rPr lang="es-MX" sz="2600" dirty="0">
                <a:solidFill>
                  <a:schemeClr val="accent1">
                    <a:lumMod val="50000"/>
                  </a:schemeClr>
                </a:solidFill>
              </a:rPr>
              <a:t>: Amplitud de condiciones experimentales en las que puede realizarse un análisis</a:t>
            </a:r>
            <a:r>
              <a:rPr lang="es-MX" sz="2600" dirty="0" smtClean="0">
                <a:solidFill>
                  <a:schemeClr val="accent1">
                    <a:lumMod val="50000"/>
                  </a:schemeClr>
                </a:solidFill>
              </a:rPr>
              <a:t>.</a:t>
            </a:r>
            <a:endParaRPr lang="es-MX" sz="2600" dirty="0">
              <a:solidFill>
                <a:schemeClr val="accent1">
                  <a:lumMod val="50000"/>
                </a:schemeClr>
              </a:solidFill>
            </a:endParaRPr>
          </a:p>
        </p:txBody>
      </p:sp>
    </p:spTree>
    <p:extLst>
      <p:ext uri="{BB962C8B-B14F-4D97-AF65-F5344CB8AC3E}">
        <p14:creationId xmlns:p14="http://schemas.microsoft.com/office/powerpoint/2010/main" val="1206312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4312" y="692696"/>
            <a:ext cx="6912768" cy="5262979"/>
          </a:xfrm>
          <a:prstGeom prst="rect">
            <a:avLst/>
          </a:prstGeom>
          <a:noFill/>
        </p:spPr>
        <p:txBody>
          <a:bodyPr wrap="square" rtlCol="0">
            <a:spAutoFit/>
          </a:bodyPr>
          <a:lstStyle/>
          <a:p>
            <a:pPr algn="just"/>
            <a:endParaRPr lang="es-MX" sz="2800" dirty="0"/>
          </a:p>
          <a:p>
            <a:r>
              <a:rPr lang="es-MX" sz="2800" dirty="0" smtClean="0">
                <a:solidFill>
                  <a:schemeClr val="accent1">
                    <a:lumMod val="50000"/>
                  </a:schemeClr>
                </a:solidFill>
              </a:rPr>
              <a:t>Los resultados de un análisis químico cuantitativo típico se calculan a partir de dos mediciones: </a:t>
            </a:r>
          </a:p>
          <a:p>
            <a:pPr algn="just"/>
            <a:endParaRPr lang="es-MX" sz="2800" dirty="0" smtClean="0">
              <a:solidFill>
                <a:schemeClr val="accent1">
                  <a:lumMod val="50000"/>
                </a:schemeClr>
              </a:solidFill>
            </a:endParaRPr>
          </a:p>
          <a:p>
            <a:pPr marL="342900" indent="-342900" algn="just">
              <a:buFont typeface="Arial" panose="020B0604020202020204" pitchFamily="34" charset="0"/>
              <a:buChar char="•"/>
            </a:pPr>
            <a:r>
              <a:rPr lang="es-MX" sz="2800" dirty="0" smtClean="0">
                <a:solidFill>
                  <a:schemeClr val="accent1">
                    <a:lumMod val="50000"/>
                  </a:schemeClr>
                </a:solidFill>
              </a:rPr>
              <a:t>La primera medida es la masa o el volumen de la muestra que se esta analizando. </a:t>
            </a:r>
          </a:p>
          <a:p>
            <a:pPr marL="171450" indent="-171450" algn="just">
              <a:buFont typeface="Arial" panose="020B0604020202020204" pitchFamily="34" charset="0"/>
              <a:buChar char="•"/>
            </a:pPr>
            <a:endParaRPr lang="es-MX" sz="2800" dirty="0">
              <a:solidFill>
                <a:schemeClr val="accent1">
                  <a:lumMod val="50000"/>
                </a:schemeClr>
              </a:solidFill>
            </a:endParaRPr>
          </a:p>
          <a:p>
            <a:pPr marL="342900" indent="-342900" algn="just">
              <a:buFont typeface="Arial" panose="020B0604020202020204" pitchFamily="34" charset="0"/>
              <a:buChar char="•"/>
            </a:pPr>
            <a:r>
              <a:rPr lang="es-MX" sz="2800" dirty="0" smtClean="0">
                <a:solidFill>
                  <a:schemeClr val="accent1">
                    <a:lumMod val="50000"/>
                  </a:schemeClr>
                </a:solidFill>
              </a:rPr>
              <a:t>La segunda, es la medida de una cantidad proporcional a la del analito en la muestra.</a:t>
            </a:r>
            <a:endParaRPr lang="es-MX" sz="2000" dirty="0">
              <a:solidFill>
                <a:schemeClr val="accent1">
                  <a:lumMod val="50000"/>
                </a:schemeClr>
              </a:solidFill>
            </a:endParaRPr>
          </a:p>
        </p:txBody>
      </p:sp>
    </p:spTree>
    <p:extLst>
      <p:ext uri="{BB962C8B-B14F-4D97-AF65-F5344CB8AC3E}">
        <p14:creationId xmlns:p14="http://schemas.microsoft.com/office/powerpoint/2010/main" val="1321675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764704"/>
            <a:ext cx="6912768" cy="4524315"/>
          </a:xfrm>
          <a:prstGeom prst="rect">
            <a:avLst/>
          </a:prstGeom>
          <a:noFill/>
        </p:spPr>
        <p:txBody>
          <a:bodyPr wrap="square" rtlCol="0">
            <a:spAutoFit/>
          </a:bodyPr>
          <a:lstStyle/>
          <a:p>
            <a:pPr algn="just"/>
            <a:r>
              <a:rPr lang="es-MX" sz="2400" dirty="0" smtClean="0">
                <a:solidFill>
                  <a:schemeClr val="accent1">
                    <a:lumMod val="50000"/>
                  </a:schemeClr>
                </a:solidFill>
              </a:rPr>
              <a:t>Los métodos analíticos se clasifican en función de la naturaleza de la segunda medición:</a:t>
            </a:r>
          </a:p>
          <a:p>
            <a:pPr algn="just"/>
            <a:endParaRPr lang="es-MX" sz="2400" dirty="0" smtClean="0">
              <a:solidFill>
                <a:schemeClr val="accent1">
                  <a:lumMod val="50000"/>
                </a:schemeClr>
              </a:solidFill>
            </a:endParaRPr>
          </a:p>
          <a:p>
            <a:pPr algn="just"/>
            <a:r>
              <a:rPr lang="es-MX" sz="2400" dirty="0" smtClean="0">
                <a:solidFill>
                  <a:schemeClr val="accent1">
                    <a:lumMod val="50000"/>
                  </a:schemeClr>
                </a:solidFill>
              </a:rPr>
              <a:t>En los métodos </a:t>
            </a:r>
            <a:r>
              <a:rPr lang="es-MX" sz="2400" b="1" dirty="0" smtClean="0">
                <a:solidFill>
                  <a:schemeClr val="accent1">
                    <a:lumMod val="50000"/>
                  </a:schemeClr>
                </a:solidFill>
              </a:rPr>
              <a:t>gravimétricos</a:t>
            </a:r>
            <a:r>
              <a:rPr lang="es-MX" sz="2400" dirty="0" smtClean="0">
                <a:solidFill>
                  <a:schemeClr val="accent1">
                    <a:lumMod val="50000"/>
                  </a:schemeClr>
                </a:solidFill>
              </a:rPr>
              <a:t> se determina la masa de un analito o de algún compuesto químico relacionado con él.</a:t>
            </a:r>
          </a:p>
          <a:p>
            <a:pPr algn="just"/>
            <a:endParaRPr lang="es-MX" sz="2400" dirty="0">
              <a:solidFill>
                <a:schemeClr val="accent1">
                  <a:lumMod val="50000"/>
                </a:schemeClr>
              </a:solidFill>
            </a:endParaRPr>
          </a:p>
          <a:p>
            <a:pPr algn="just"/>
            <a:r>
              <a:rPr lang="es-MX" sz="2400" dirty="0" smtClean="0">
                <a:solidFill>
                  <a:schemeClr val="accent1">
                    <a:lumMod val="50000"/>
                  </a:schemeClr>
                </a:solidFill>
              </a:rPr>
              <a:t>En los métodos </a:t>
            </a:r>
            <a:r>
              <a:rPr lang="es-MX" sz="2400" b="1" dirty="0" smtClean="0">
                <a:solidFill>
                  <a:schemeClr val="accent1">
                    <a:lumMod val="50000"/>
                  </a:schemeClr>
                </a:solidFill>
              </a:rPr>
              <a:t>volumétricos</a:t>
            </a:r>
            <a:r>
              <a:rPr lang="es-MX" sz="2400" dirty="0" smtClean="0">
                <a:solidFill>
                  <a:schemeClr val="accent1">
                    <a:lumMod val="50000"/>
                  </a:schemeClr>
                </a:solidFill>
              </a:rPr>
              <a:t> se mide el volumen de una disolución que contiene suficiente reactivo para reaccionar completamente con el analito.</a:t>
            </a:r>
          </a:p>
        </p:txBody>
      </p:sp>
    </p:spTree>
    <p:extLst>
      <p:ext uri="{BB962C8B-B14F-4D97-AF65-F5344CB8AC3E}">
        <p14:creationId xmlns:p14="http://schemas.microsoft.com/office/powerpoint/2010/main" val="2909335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052736"/>
            <a:ext cx="6480720" cy="5632311"/>
          </a:xfrm>
          <a:prstGeom prst="rect">
            <a:avLst/>
          </a:prstGeom>
          <a:noFill/>
        </p:spPr>
        <p:txBody>
          <a:bodyPr wrap="square" rtlCol="0">
            <a:spAutoFit/>
          </a:bodyPr>
          <a:lstStyle/>
          <a:p>
            <a:pPr algn="just"/>
            <a:r>
              <a:rPr lang="es-MX" sz="2400" dirty="0" smtClean="0">
                <a:solidFill>
                  <a:schemeClr val="accent1">
                    <a:lumMod val="50000"/>
                  </a:schemeClr>
                </a:solidFill>
              </a:rPr>
              <a:t>En los métodos </a:t>
            </a:r>
            <a:r>
              <a:rPr lang="es-MX" sz="2400" b="1" dirty="0" smtClean="0">
                <a:solidFill>
                  <a:schemeClr val="accent1">
                    <a:lumMod val="50000"/>
                  </a:schemeClr>
                </a:solidFill>
              </a:rPr>
              <a:t>electro analíticos </a:t>
            </a:r>
            <a:r>
              <a:rPr lang="es-MX" sz="2400" dirty="0" smtClean="0">
                <a:solidFill>
                  <a:schemeClr val="accent1">
                    <a:lumMod val="50000"/>
                  </a:schemeClr>
                </a:solidFill>
              </a:rPr>
              <a:t>se miden propiedades eléctricas.</a:t>
            </a:r>
          </a:p>
          <a:p>
            <a:pPr algn="just"/>
            <a:endParaRPr lang="es-MX" sz="2400" dirty="0">
              <a:solidFill>
                <a:schemeClr val="accent1">
                  <a:lumMod val="50000"/>
                </a:schemeClr>
              </a:solidFill>
            </a:endParaRPr>
          </a:p>
          <a:p>
            <a:pPr algn="just"/>
            <a:r>
              <a:rPr lang="es-MX" sz="2400" dirty="0">
                <a:solidFill>
                  <a:schemeClr val="accent1">
                    <a:lumMod val="50000"/>
                  </a:schemeClr>
                </a:solidFill>
              </a:rPr>
              <a:t>En los </a:t>
            </a:r>
            <a:r>
              <a:rPr lang="es-MX" sz="2400" dirty="0" smtClean="0">
                <a:solidFill>
                  <a:schemeClr val="accent1">
                    <a:lumMod val="50000"/>
                  </a:schemeClr>
                </a:solidFill>
              </a:rPr>
              <a:t>métodos </a:t>
            </a:r>
            <a:r>
              <a:rPr lang="es-MX" sz="2400" b="1" dirty="0" smtClean="0">
                <a:solidFill>
                  <a:schemeClr val="accent1">
                    <a:lumMod val="50000"/>
                  </a:schemeClr>
                </a:solidFill>
              </a:rPr>
              <a:t>espectroscópicos</a:t>
            </a:r>
            <a:r>
              <a:rPr lang="es-MX" sz="2400" dirty="0" smtClean="0">
                <a:solidFill>
                  <a:schemeClr val="accent1">
                    <a:lumMod val="50000"/>
                  </a:schemeClr>
                </a:solidFill>
              </a:rPr>
              <a:t> se mide la respuesta que genera la interacción de la radiación electromagnética con los átomos o moléculas del analito.</a:t>
            </a:r>
          </a:p>
          <a:p>
            <a:pPr algn="just"/>
            <a:endParaRPr lang="es-MX" sz="2400" dirty="0">
              <a:solidFill>
                <a:schemeClr val="accent1">
                  <a:lumMod val="50000"/>
                </a:schemeClr>
              </a:solidFill>
            </a:endParaRPr>
          </a:p>
          <a:p>
            <a:pPr algn="just"/>
            <a:r>
              <a:rPr lang="es-MX" sz="2400" dirty="0" smtClean="0">
                <a:solidFill>
                  <a:schemeClr val="accent1">
                    <a:lumMod val="50000"/>
                  </a:schemeClr>
                </a:solidFill>
              </a:rPr>
              <a:t>Un grupo de métodos misceláneos miden cantidades como la relación masa-carga de un ion, el decaimiento radioactivo, el calor de reacción o el índice de refracción entre otras propiedades del analito.</a:t>
            </a:r>
          </a:p>
        </p:txBody>
      </p:sp>
    </p:spTree>
    <p:extLst>
      <p:ext uri="{BB962C8B-B14F-4D97-AF65-F5344CB8AC3E}">
        <p14:creationId xmlns:p14="http://schemas.microsoft.com/office/powerpoint/2010/main" val="40199508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67338"/>
            <a:ext cx="6336704" cy="4401205"/>
          </a:xfrm>
          <a:prstGeom prst="rect">
            <a:avLst/>
          </a:prstGeom>
          <a:noFill/>
        </p:spPr>
        <p:txBody>
          <a:bodyPr wrap="square" rtlCol="0">
            <a:spAutoFit/>
          </a:bodyPr>
          <a:lstStyle/>
          <a:p>
            <a:r>
              <a:rPr lang="es-MX" sz="2800" dirty="0" smtClean="0">
                <a:solidFill>
                  <a:schemeClr val="accent1">
                    <a:lumMod val="50000"/>
                  </a:schemeClr>
                </a:solidFill>
              </a:rPr>
              <a:t>En el </a:t>
            </a:r>
            <a:r>
              <a:rPr lang="es-MX" sz="2800" b="1" dirty="0" smtClean="0">
                <a:solidFill>
                  <a:schemeClr val="accent1">
                    <a:lumMod val="50000"/>
                  </a:schemeClr>
                </a:solidFill>
              </a:rPr>
              <a:t>Laboratorio de Reacciones en Solución </a:t>
            </a:r>
            <a:r>
              <a:rPr lang="es-MX" sz="2800" dirty="0" smtClean="0">
                <a:solidFill>
                  <a:schemeClr val="accent1">
                    <a:lumMod val="50000"/>
                  </a:schemeClr>
                </a:solidFill>
              </a:rPr>
              <a:t>se integran los conocimientos adquiridos en los cursos Química Analítica Cualitativa y Química Analítica Cuantitativa para determinar por métodos gravimétricos y volumétricos algunas propiedades de productos alimenticios.  </a:t>
            </a:r>
            <a:endParaRPr lang="es-MX" sz="2800" dirty="0">
              <a:solidFill>
                <a:schemeClr val="accent1">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4256" y="4868543"/>
            <a:ext cx="1668016" cy="1668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http://www.supermercadovirtual.cl/images/sdsf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4956967"/>
            <a:ext cx="2019296" cy="160610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1844824"/>
            <a:ext cx="1584176" cy="16061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02767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711862"/>
            <a:ext cx="7200800" cy="1077218"/>
          </a:xfrm>
          <a:prstGeom prst="rect">
            <a:avLst/>
          </a:prstGeom>
        </p:spPr>
        <p:txBody>
          <a:bodyPr wrap="square">
            <a:spAutoFit/>
          </a:bodyPr>
          <a:lstStyle/>
          <a:p>
            <a:pPr lvl="0"/>
            <a:r>
              <a:rPr lang="es-MX" sz="3200" dirty="0">
                <a:solidFill>
                  <a:schemeClr val="accent1">
                    <a:lumMod val="50000"/>
                  </a:schemeClr>
                </a:solidFill>
              </a:rPr>
              <a:t>Práctica No. </a:t>
            </a:r>
            <a:r>
              <a:rPr lang="es-MX" sz="3200" dirty="0" smtClean="0">
                <a:solidFill>
                  <a:schemeClr val="accent1">
                    <a:lumMod val="50000"/>
                  </a:schemeClr>
                </a:solidFill>
              </a:rPr>
              <a:t>1</a:t>
            </a:r>
          </a:p>
          <a:p>
            <a:pPr lvl="0"/>
            <a:r>
              <a:rPr lang="es-MX" sz="3200" dirty="0" smtClean="0">
                <a:solidFill>
                  <a:schemeClr val="accent1">
                    <a:lumMod val="50000"/>
                  </a:schemeClr>
                </a:solidFill>
              </a:rPr>
              <a:t>Preparación de material de vidrio</a:t>
            </a:r>
            <a:endParaRPr lang="es-MX"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2276872"/>
            <a:ext cx="4752528" cy="39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95286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95536" y="260648"/>
            <a:ext cx="3312368" cy="938535"/>
          </a:xfrm>
        </p:spPr>
        <p:txBody>
          <a:bodyPr/>
          <a:lstStyle/>
          <a:p>
            <a:r>
              <a:rPr lang="es-MX" dirty="0">
                <a:solidFill>
                  <a:schemeClr val="accent1">
                    <a:lumMod val="50000"/>
                  </a:schemeClr>
                </a:solidFill>
              </a:rPr>
              <a:t>Objetivos</a:t>
            </a:r>
            <a:r>
              <a:rPr lang="es-MX" dirty="0" smtClean="0">
                <a:solidFill>
                  <a:schemeClr val="accent1">
                    <a:lumMod val="50000"/>
                  </a:schemeClr>
                </a:solidFill>
              </a:rPr>
              <a:t>:</a:t>
            </a:r>
            <a:endParaRPr lang="es-MX" dirty="0">
              <a:solidFill>
                <a:schemeClr val="accent1">
                  <a:lumMod val="50000"/>
                </a:schemeClr>
              </a:solidFill>
            </a:endParaRPr>
          </a:p>
        </p:txBody>
      </p:sp>
      <p:sp>
        <p:nvSpPr>
          <p:cNvPr id="3" name="2 Subtítulo"/>
          <p:cNvSpPr>
            <a:spLocks noGrp="1"/>
          </p:cNvSpPr>
          <p:nvPr>
            <p:ph type="subTitle" idx="1"/>
          </p:nvPr>
        </p:nvSpPr>
        <p:spPr>
          <a:xfrm>
            <a:off x="395536" y="1628800"/>
            <a:ext cx="6624736" cy="4680520"/>
          </a:xfrm>
        </p:spPr>
        <p:txBody>
          <a:bodyPr>
            <a:noAutofit/>
          </a:bodyPr>
          <a:lstStyle/>
          <a:p>
            <a:pPr marL="342900" lvl="0" indent="-342900" algn="l">
              <a:buFont typeface="Wingdings" panose="05000000000000000000" pitchFamily="2" charset="2"/>
              <a:buChar char="v"/>
            </a:pPr>
            <a:r>
              <a:rPr lang="es-MX" sz="2400" dirty="0" smtClean="0">
                <a:solidFill>
                  <a:schemeClr val="accent1">
                    <a:lumMod val="50000"/>
                  </a:schemeClr>
                </a:solidFill>
              </a:rPr>
              <a:t>Aprender </a:t>
            </a:r>
            <a:r>
              <a:rPr lang="es-MX" sz="2400" dirty="0">
                <a:solidFill>
                  <a:schemeClr val="accent1">
                    <a:lumMod val="50000"/>
                  </a:schemeClr>
                </a:solidFill>
              </a:rPr>
              <a:t>el uso adecuado de la balanza analítica </a:t>
            </a:r>
          </a:p>
          <a:p>
            <a:pPr marL="342900" lvl="0" indent="-342900" algn="l">
              <a:buFont typeface="Wingdings" panose="05000000000000000000" pitchFamily="2" charset="2"/>
              <a:buChar char="v"/>
            </a:pPr>
            <a:r>
              <a:rPr lang="es-MX" sz="2400" dirty="0">
                <a:solidFill>
                  <a:schemeClr val="accent1">
                    <a:lumMod val="50000"/>
                  </a:schemeClr>
                </a:solidFill>
              </a:rPr>
              <a:t>Usar correctamente la estufa, la mufla y el desecador, </a:t>
            </a:r>
          </a:p>
          <a:p>
            <a:pPr marL="342900" lvl="0" indent="-342900" algn="l">
              <a:buFont typeface="Wingdings" panose="05000000000000000000" pitchFamily="2" charset="2"/>
              <a:buChar char="v"/>
            </a:pPr>
            <a:r>
              <a:rPr lang="es-MX" sz="2400" dirty="0">
                <a:solidFill>
                  <a:schemeClr val="accent1">
                    <a:lumMod val="50000"/>
                  </a:schemeClr>
                </a:solidFill>
              </a:rPr>
              <a:t>Manejar adecuadamente materiales calientes.</a:t>
            </a:r>
          </a:p>
          <a:p>
            <a:pPr marL="342900" lvl="0" indent="-342900" algn="l">
              <a:buFont typeface="Wingdings" panose="05000000000000000000" pitchFamily="2" charset="2"/>
              <a:buChar char="v"/>
            </a:pPr>
            <a:r>
              <a:rPr lang="es-MX" sz="2400" dirty="0">
                <a:solidFill>
                  <a:schemeClr val="accent1">
                    <a:lumMod val="50000"/>
                  </a:schemeClr>
                </a:solidFill>
              </a:rPr>
              <a:t>Aprender y dominar el procedimiento para poner a peso constante material cerámico</a:t>
            </a:r>
          </a:p>
          <a:p>
            <a:pPr marL="342900" lvl="0" indent="-342900" algn="l">
              <a:buFont typeface="Wingdings" panose="05000000000000000000" pitchFamily="2" charset="2"/>
              <a:buChar char="v"/>
            </a:pPr>
            <a:r>
              <a:rPr lang="es-MX" sz="2400" dirty="0">
                <a:solidFill>
                  <a:schemeClr val="accent1">
                    <a:lumMod val="50000"/>
                  </a:schemeClr>
                </a:solidFill>
              </a:rPr>
              <a:t>Aprender y dominar el procedimiento para calibrar el material de </a:t>
            </a:r>
            <a:r>
              <a:rPr lang="es-MX" sz="2400" dirty="0" smtClean="0">
                <a:solidFill>
                  <a:schemeClr val="accent1">
                    <a:lumMod val="50000"/>
                  </a:schemeClr>
                </a:solidFill>
              </a:rPr>
              <a:t>vidrio</a:t>
            </a:r>
            <a:endParaRPr lang="es-MX" sz="2400" dirty="0">
              <a:solidFill>
                <a:schemeClr val="accent1">
                  <a:lumMod val="50000"/>
                </a:schemeClr>
              </a:solidFill>
            </a:endParaRPr>
          </a:p>
        </p:txBody>
      </p:sp>
    </p:spTree>
    <p:extLst>
      <p:ext uri="{BB962C8B-B14F-4D97-AF65-F5344CB8AC3E}">
        <p14:creationId xmlns:p14="http://schemas.microsoft.com/office/powerpoint/2010/main" val="26192077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711862"/>
            <a:ext cx="7560840" cy="4893647"/>
          </a:xfrm>
          <a:prstGeom prst="rect">
            <a:avLst/>
          </a:prstGeom>
        </p:spPr>
        <p:txBody>
          <a:bodyPr wrap="square">
            <a:spAutoFit/>
          </a:bodyPr>
          <a:lstStyle/>
          <a:p>
            <a:pPr algn="just"/>
            <a:r>
              <a:rPr lang="es-MX" sz="2400" dirty="0" smtClean="0">
                <a:solidFill>
                  <a:schemeClr val="accent1">
                    <a:lumMod val="50000"/>
                  </a:schemeClr>
                </a:solidFill>
              </a:rPr>
              <a:t>La </a:t>
            </a:r>
            <a:r>
              <a:rPr lang="es-MX" sz="2400" dirty="0">
                <a:solidFill>
                  <a:schemeClr val="accent1">
                    <a:lumMod val="50000"/>
                  </a:schemeClr>
                </a:solidFill>
              </a:rPr>
              <a:t>medición precisa del volumen es tan importante para cualquier método analítico como </a:t>
            </a:r>
            <a:r>
              <a:rPr lang="es-MX" sz="2400" dirty="0" smtClean="0">
                <a:solidFill>
                  <a:schemeClr val="accent1">
                    <a:lumMod val="50000"/>
                  </a:schemeClr>
                </a:solidFill>
              </a:rPr>
              <a:t>la </a:t>
            </a:r>
            <a:r>
              <a:rPr lang="es-MX" sz="2400" dirty="0">
                <a:solidFill>
                  <a:schemeClr val="accent1">
                    <a:lumMod val="50000"/>
                  </a:schemeClr>
                </a:solidFill>
              </a:rPr>
              <a:t>medición de la masa.</a:t>
            </a:r>
          </a:p>
          <a:p>
            <a:pPr algn="just"/>
            <a:endParaRPr lang="es-MX" sz="2400" dirty="0" smtClean="0">
              <a:solidFill>
                <a:schemeClr val="accent1">
                  <a:lumMod val="50000"/>
                </a:schemeClr>
              </a:solidFill>
            </a:endParaRPr>
          </a:p>
          <a:p>
            <a:pPr algn="just"/>
            <a:r>
              <a:rPr lang="es-MX" sz="2400" dirty="0">
                <a:solidFill>
                  <a:schemeClr val="accent1">
                    <a:lumMod val="50000"/>
                  </a:schemeClr>
                </a:solidFill>
              </a:rPr>
              <a:t>El volumen ocupado por una masa determinada del líquido varía con la </a:t>
            </a:r>
            <a:r>
              <a:rPr lang="es-MX" sz="2400" dirty="0" smtClean="0">
                <a:solidFill>
                  <a:schemeClr val="accent1">
                    <a:lumMod val="50000"/>
                  </a:schemeClr>
                </a:solidFill>
              </a:rPr>
              <a:t>temperatura, por lo tanto las </a:t>
            </a:r>
            <a:r>
              <a:rPr lang="es-MX" sz="2400" dirty="0">
                <a:solidFill>
                  <a:schemeClr val="accent1">
                    <a:lumMod val="50000"/>
                  </a:schemeClr>
                </a:solidFill>
              </a:rPr>
              <a:t>mediciones volumétricas deben ser referidas a una temperatura estándar, por lo común de 20°C.</a:t>
            </a:r>
          </a:p>
          <a:p>
            <a:pPr algn="just"/>
            <a:endParaRPr lang="es-MX" sz="2400" dirty="0">
              <a:solidFill>
                <a:schemeClr val="accent1">
                  <a:lumMod val="50000"/>
                </a:schemeClr>
              </a:solidFill>
            </a:endParaRPr>
          </a:p>
          <a:p>
            <a:pPr algn="just"/>
            <a:r>
              <a:rPr lang="es-MX" sz="2400" dirty="0">
                <a:solidFill>
                  <a:schemeClr val="accent1">
                    <a:lumMod val="50000"/>
                  </a:schemeClr>
                </a:solidFill>
              </a:rPr>
              <a:t>El volumen puede medirse confiablemente con una pipeta, una probeta, una bureta o un matraz volumétrico</a:t>
            </a:r>
            <a:r>
              <a:rPr lang="es-MX" sz="2400" dirty="0" smtClean="0">
                <a:solidFill>
                  <a:schemeClr val="accent1">
                    <a:lumMod val="50000"/>
                  </a:schemeClr>
                </a:solidFill>
              </a:rPr>
              <a:t>.</a:t>
            </a:r>
            <a:endParaRPr lang="es-MX" sz="2400" dirty="0">
              <a:solidFill>
                <a:schemeClr val="accent1">
                  <a:lumMod val="50000"/>
                </a:scheme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62544" y="5446384"/>
            <a:ext cx="1598166" cy="1332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80591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980728"/>
            <a:ext cx="6984776" cy="5293757"/>
          </a:xfrm>
          <a:prstGeom prst="rect">
            <a:avLst/>
          </a:prstGeom>
          <a:noFill/>
        </p:spPr>
        <p:txBody>
          <a:bodyPr wrap="square" rtlCol="0">
            <a:spAutoFit/>
          </a:bodyPr>
          <a:lstStyle/>
          <a:p>
            <a:pPr algn="just"/>
            <a:r>
              <a:rPr lang="es-MX" sz="2600" dirty="0" smtClean="0">
                <a:solidFill>
                  <a:schemeClr val="accent1">
                    <a:lumMod val="50000"/>
                  </a:schemeClr>
                </a:solidFill>
              </a:rPr>
              <a:t>El material volumétrico se calibra al medir la masa de un líquido (generalmente agua destilada) de densidad y temperatura conocidas que esta contenida en el material volumétrico.</a:t>
            </a:r>
          </a:p>
          <a:p>
            <a:pPr algn="just"/>
            <a:endParaRPr lang="es-MX" sz="2600" dirty="0">
              <a:solidFill>
                <a:schemeClr val="accent1">
                  <a:lumMod val="50000"/>
                </a:schemeClr>
              </a:solidFill>
            </a:endParaRPr>
          </a:p>
          <a:p>
            <a:pPr algn="just"/>
            <a:r>
              <a:rPr lang="es-MX" sz="2600" dirty="0" smtClean="0">
                <a:solidFill>
                  <a:schemeClr val="accent1">
                    <a:lumMod val="50000"/>
                  </a:schemeClr>
                </a:solidFill>
              </a:rPr>
              <a:t>El material que se va a calibrar debe estar limpio (libre de discontinuidades en la película de agua), en el caso de la bureta y la pipeta se calibra lo que entrega por lo que no es necesario que estén secas.</a:t>
            </a:r>
          </a:p>
        </p:txBody>
      </p:sp>
    </p:spTree>
    <p:extLst>
      <p:ext uri="{BB962C8B-B14F-4D97-AF65-F5344CB8AC3E}">
        <p14:creationId xmlns:p14="http://schemas.microsoft.com/office/powerpoint/2010/main" val="30689973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1" y="908720"/>
            <a:ext cx="2563144" cy="4630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539552" y="548680"/>
            <a:ext cx="5184576" cy="4832092"/>
          </a:xfrm>
          <a:prstGeom prst="rect">
            <a:avLst/>
          </a:prstGeom>
        </p:spPr>
        <p:txBody>
          <a:bodyPr wrap="square">
            <a:spAutoFit/>
          </a:bodyPr>
          <a:lstStyle/>
          <a:p>
            <a:pPr algn="just"/>
            <a:r>
              <a:rPr lang="es-MX" sz="2800" dirty="0">
                <a:solidFill>
                  <a:schemeClr val="accent1">
                    <a:lumMod val="50000"/>
                  </a:schemeClr>
                </a:solidFill>
              </a:rPr>
              <a:t>El agua que se utiliza en la calibración debe </a:t>
            </a:r>
            <a:r>
              <a:rPr lang="es-MX" sz="2800" dirty="0" smtClean="0">
                <a:solidFill>
                  <a:schemeClr val="accent1">
                    <a:lumMod val="50000"/>
                  </a:schemeClr>
                </a:solidFill>
              </a:rPr>
              <a:t>estar </a:t>
            </a:r>
            <a:r>
              <a:rPr lang="es-MX" sz="2800" dirty="0">
                <a:solidFill>
                  <a:schemeClr val="accent1">
                    <a:lumMod val="50000"/>
                  </a:schemeClr>
                </a:solidFill>
              </a:rPr>
              <a:t>en equilibrio térmico con su entorno.</a:t>
            </a:r>
          </a:p>
          <a:p>
            <a:pPr algn="just"/>
            <a:endParaRPr lang="es-MX" sz="2800" dirty="0" smtClean="0">
              <a:solidFill>
                <a:schemeClr val="accent1">
                  <a:lumMod val="50000"/>
                </a:schemeClr>
              </a:solidFill>
            </a:endParaRPr>
          </a:p>
          <a:p>
            <a:pPr algn="just"/>
            <a:r>
              <a:rPr lang="es-MX" sz="2800" dirty="0" smtClean="0">
                <a:solidFill>
                  <a:schemeClr val="accent1">
                    <a:lumMod val="50000"/>
                  </a:schemeClr>
                </a:solidFill>
              </a:rPr>
              <a:t>Para </a:t>
            </a:r>
            <a:r>
              <a:rPr lang="es-MX" sz="2800" dirty="0">
                <a:solidFill>
                  <a:schemeClr val="accent1">
                    <a:lumMod val="50000"/>
                  </a:schemeClr>
                </a:solidFill>
              </a:rPr>
              <a:t>pesar, se recomienda utilizar una balanza analítica y para colocar la muestra de agua a pesar </a:t>
            </a:r>
            <a:r>
              <a:rPr lang="es-MX" sz="2800" dirty="0" smtClean="0">
                <a:solidFill>
                  <a:schemeClr val="accent1">
                    <a:lumMod val="50000"/>
                  </a:schemeClr>
                </a:solidFill>
              </a:rPr>
              <a:t>en </a:t>
            </a:r>
            <a:r>
              <a:rPr lang="es-MX" sz="2800" dirty="0" err="1">
                <a:solidFill>
                  <a:schemeClr val="accent1">
                    <a:lumMod val="50000"/>
                  </a:schemeClr>
                </a:solidFill>
              </a:rPr>
              <a:t>pesafiltro</a:t>
            </a:r>
            <a:r>
              <a:rPr lang="es-MX" sz="2800" dirty="0">
                <a:solidFill>
                  <a:schemeClr val="accent1">
                    <a:lumMod val="50000"/>
                  </a:schemeClr>
                </a:solidFill>
              </a:rPr>
              <a:t> o frascos pequeños</a:t>
            </a:r>
            <a:r>
              <a:rPr lang="es-MX" sz="2800" dirty="0" smtClean="0">
                <a:solidFill>
                  <a:schemeClr val="accent1">
                    <a:lumMod val="50000"/>
                  </a:schemeClr>
                </a:solidFill>
              </a:rPr>
              <a:t>.</a:t>
            </a:r>
            <a:endParaRPr lang="es-MX" sz="2800" dirty="0">
              <a:solidFill>
                <a:schemeClr val="accent1">
                  <a:lumMod val="50000"/>
                </a:schemeClr>
              </a:solidFill>
            </a:endParaRPr>
          </a:p>
        </p:txBody>
      </p:sp>
    </p:spTree>
    <p:extLst>
      <p:ext uri="{BB962C8B-B14F-4D97-AF65-F5344CB8AC3E}">
        <p14:creationId xmlns:p14="http://schemas.microsoft.com/office/powerpoint/2010/main" val="1580732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476672"/>
            <a:ext cx="3744416" cy="794519"/>
          </a:xfrm>
        </p:spPr>
        <p:txBody>
          <a:bodyPr/>
          <a:lstStyle/>
          <a:p>
            <a:r>
              <a:rPr lang="es-ES" dirty="0" smtClean="0">
                <a:solidFill>
                  <a:schemeClr val="accent1">
                    <a:lumMod val="50000"/>
                  </a:schemeClr>
                </a:solidFill>
              </a:rPr>
              <a:t>Objetivo</a:t>
            </a:r>
            <a:endParaRPr lang="es-MX" dirty="0">
              <a:solidFill>
                <a:schemeClr val="accent1">
                  <a:lumMod val="50000"/>
                </a:schemeClr>
              </a:solidFill>
            </a:endParaRPr>
          </a:p>
        </p:txBody>
      </p:sp>
      <p:sp>
        <p:nvSpPr>
          <p:cNvPr id="3" name="2 Subtítulo"/>
          <p:cNvSpPr>
            <a:spLocks noGrp="1"/>
          </p:cNvSpPr>
          <p:nvPr>
            <p:ph type="subTitle" idx="1"/>
          </p:nvPr>
        </p:nvSpPr>
        <p:spPr>
          <a:xfrm>
            <a:off x="683568" y="1700808"/>
            <a:ext cx="7344816" cy="4248472"/>
          </a:xfrm>
        </p:spPr>
        <p:txBody>
          <a:bodyPr>
            <a:noAutofit/>
          </a:bodyPr>
          <a:lstStyle/>
          <a:p>
            <a:pPr marL="457200" indent="-457200">
              <a:buFont typeface="Calibri" panose="020F0502020204030204" pitchFamily="34" charset="0"/>
              <a:buChar char="₪"/>
            </a:pPr>
            <a:r>
              <a:rPr lang="es-MX" sz="2800" dirty="0"/>
              <a:t>Analizar experimentalmente la actividad de ácidos y bases fuertes y débiles, </a:t>
            </a:r>
            <a:r>
              <a:rPr lang="es-MX" sz="2800" dirty="0" smtClean="0"/>
              <a:t>empleando </a:t>
            </a:r>
            <a:r>
              <a:rPr lang="es-MX" sz="2800" dirty="0"/>
              <a:t>parámetros de medición como, </a:t>
            </a:r>
            <a:r>
              <a:rPr lang="es-MX" sz="2800" dirty="0" smtClean="0"/>
              <a:t>el pH</a:t>
            </a:r>
            <a:r>
              <a:rPr lang="es-MX" sz="2800" dirty="0"/>
              <a:t>, el uso de </a:t>
            </a:r>
            <a:r>
              <a:rPr lang="es-MX" sz="2800" dirty="0" smtClean="0"/>
              <a:t>indicadores; </a:t>
            </a:r>
            <a:r>
              <a:rPr lang="es-MX" sz="2800" dirty="0"/>
              <a:t>lo </a:t>
            </a:r>
            <a:r>
              <a:rPr lang="es-MX" sz="2800" dirty="0" smtClean="0"/>
              <a:t>cual </a:t>
            </a:r>
            <a:r>
              <a:rPr lang="es-MX" sz="2800" dirty="0"/>
              <a:t>llevará al alumno al </a:t>
            </a:r>
            <a:r>
              <a:rPr lang="es-MX" sz="2800" dirty="0" smtClean="0"/>
              <a:t>cálculo </a:t>
            </a:r>
            <a:r>
              <a:rPr lang="es-MX" sz="2800" dirty="0"/>
              <a:t>de la concentración de soluciones (valoraciones directas e indirectas, empleando patrones primarios y secundarios</a:t>
            </a:r>
            <a:r>
              <a:rPr lang="es-MX" sz="2800" dirty="0" smtClean="0"/>
              <a:t>)</a:t>
            </a:r>
            <a:endParaRPr lang="es-MX" sz="2800" dirty="0">
              <a:solidFill>
                <a:schemeClr val="accent1">
                  <a:lumMod val="50000"/>
                </a:schemeClr>
              </a:solidFill>
            </a:endParaRPr>
          </a:p>
        </p:txBody>
      </p:sp>
    </p:spTree>
    <p:extLst>
      <p:ext uri="{BB962C8B-B14F-4D97-AF65-F5344CB8AC3E}">
        <p14:creationId xmlns:p14="http://schemas.microsoft.com/office/powerpoint/2010/main" val="20775484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39552" y="332656"/>
            <a:ext cx="7920880" cy="1384995"/>
          </a:xfrm>
          <a:prstGeom prst="rect">
            <a:avLst/>
          </a:prstGeom>
          <a:noFill/>
        </p:spPr>
        <p:txBody>
          <a:bodyPr wrap="square" rtlCol="0">
            <a:spAutoFit/>
          </a:bodyPr>
          <a:lstStyle/>
          <a:p>
            <a:pPr algn="just"/>
            <a:r>
              <a:rPr lang="es-MX" sz="2800" dirty="0" smtClean="0">
                <a:solidFill>
                  <a:schemeClr val="accent1">
                    <a:lumMod val="50000"/>
                  </a:schemeClr>
                </a:solidFill>
              </a:rPr>
              <a:t>Los matraces volumétricos se calibran para conocer con precisión el volumen que contienen.</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4413" y="1951504"/>
            <a:ext cx="3188928"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899593" y="1916832"/>
            <a:ext cx="4824536" cy="4401205"/>
          </a:xfrm>
          <a:prstGeom prst="rect">
            <a:avLst/>
          </a:prstGeom>
          <a:noFill/>
        </p:spPr>
        <p:txBody>
          <a:bodyPr wrap="square" rtlCol="0">
            <a:spAutoFit/>
          </a:bodyPr>
          <a:lstStyle/>
          <a:p>
            <a:pPr algn="just"/>
            <a:r>
              <a:rPr lang="es-MX" sz="2800" dirty="0" smtClean="0">
                <a:solidFill>
                  <a:schemeClr val="accent1">
                    <a:lumMod val="50000"/>
                  </a:schemeClr>
                </a:solidFill>
              </a:rPr>
              <a:t>El matraz </a:t>
            </a:r>
            <a:r>
              <a:rPr lang="es-MX" sz="2800" dirty="0">
                <a:solidFill>
                  <a:schemeClr val="accent1">
                    <a:lumMod val="50000"/>
                  </a:schemeClr>
                </a:solidFill>
              </a:rPr>
              <a:t>limpio y seco, </a:t>
            </a:r>
            <a:r>
              <a:rPr lang="es-MX" sz="2800" dirty="0" smtClean="0">
                <a:solidFill>
                  <a:schemeClr val="accent1">
                    <a:lumMod val="50000"/>
                  </a:schemeClr>
                </a:solidFill>
              </a:rPr>
              <a:t>se pesa con precisión de miligramos; se llena con agua hasta la marca de aforo y se pesa nuevamente.</a:t>
            </a:r>
          </a:p>
          <a:p>
            <a:pPr algn="just"/>
            <a:endParaRPr lang="es-MX" sz="2800" dirty="0">
              <a:solidFill>
                <a:schemeClr val="accent1">
                  <a:lumMod val="50000"/>
                </a:schemeClr>
              </a:solidFill>
            </a:endParaRPr>
          </a:p>
          <a:p>
            <a:pPr algn="just"/>
            <a:r>
              <a:rPr lang="es-MX" sz="2800" dirty="0" smtClean="0">
                <a:solidFill>
                  <a:schemeClr val="accent1">
                    <a:lumMod val="50000"/>
                  </a:schemeClr>
                </a:solidFill>
              </a:rPr>
              <a:t>De acuerdo a la densidad del agua se calcula el volumen contenido.</a:t>
            </a:r>
            <a:endParaRPr lang="es-MX" sz="2800" dirty="0">
              <a:solidFill>
                <a:schemeClr val="accent1">
                  <a:lumMod val="50000"/>
                </a:schemeClr>
              </a:solidFill>
            </a:endParaRPr>
          </a:p>
        </p:txBody>
      </p:sp>
    </p:spTree>
    <p:extLst>
      <p:ext uri="{BB962C8B-B14F-4D97-AF65-F5344CB8AC3E}">
        <p14:creationId xmlns:p14="http://schemas.microsoft.com/office/powerpoint/2010/main" val="268941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059832" y="188640"/>
            <a:ext cx="5040869" cy="864096"/>
          </a:xfrm>
        </p:spPr>
        <p:txBody>
          <a:bodyPr/>
          <a:lstStyle/>
          <a:p>
            <a:r>
              <a:rPr lang="es-ES" dirty="0" smtClean="0">
                <a:solidFill>
                  <a:schemeClr val="accent1">
                    <a:lumMod val="50000"/>
                  </a:schemeClr>
                </a:solidFill>
              </a:rPr>
              <a:t>Cuestionario </a:t>
            </a:r>
            <a:endParaRPr lang="es-MX" dirty="0">
              <a:solidFill>
                <a:schemeClr val="accent1">
                  <a:lumMod val="50000"/>
                </a:schemeClr>
              </a:solidFill>
            </a:endParaRPr>
          </a:p>
        </p:txBody>
      </p:sp>
      <p:sp>
        <p:nvSpPr>
          <p:cNvPr id="3" name="2 Subtítulo"/>
          <p:cNvSpPr>
            <a:spLocks noGrp="1"/>
          </p:cNvSpPr>
          <p:nvPr>
            <p:ph type="subTitle" idx="1"/>
          </p:nvPr>
        </p:nvSpPr>
        <p:spPr>
          <a:xfrm>
            <a:off x="827584" y="1916832"/>
            <a:ext cx="7704856" cy="3721968"/>
          </a:xfrm>
        </p:spPr>
        <p:txBody>
          <a:bodyPr>
            <a:normAutofit fontScale="77500" lnSpcReduction="20000"/>
          </a:bodyPr>
          <a:lstStyle/>
          <a:p>
            <a:pPr lvl="0" algn="l"/>
            <a:r>
              <a:rPr lang="es-MX" sz="4100" dirty="0" smtClean="0">
                <a:solidFill>
                  <a:schemeClr val="accent1">
                    <a:lumMod val="50000"/>
                  </a:schemeClr>
                </a:solidFill>
              </a:rPr>
              <a:t>¿Por qué es importante </a:t>
            </a:r>
            <a:r>
              <a:rPr lang="es-MX" sz="4100" dirty="0">
                <a:solidFill>
                  <a:schemeClr val="accent1">
                    <a:lumMod val="50000"/>
                  </a:schemeClr>
                </a:solidFill>
              </a:rPr>
              <a:t>la determinación del peso constante en el material </a:t>
            </a:r>
            <a:r>
              <a:rPr lang="es-MX" sz="4100" dirty="0" smtClean="0">
                <a:solidFill>
                  <a:schemeClr val="accent1">
                    <a:lumMod val="50000"/>
                  </a:schemeClr>
                </a:solidFill>
              </a:rPr>
              <a:t>cerámico?</a:t>
            </a:r>
          </a:p>
          <a:p>
            <a:pPr lvl="0" algn="l"/>
            <a:endParaRPr lang="es-MX" sz="4100" dirty="0">
              <a:solidFill>
                <a:schemeClr val="accent1">
                  <a:lumMod val="50000"/>
                </a:schemeClr>
              </a:solidFill>
            </a:endParaRPr>
          </a:p>
          <a:p>
            <a:pPr lvl="0" algn="l"/>
            <a:r>
              <a:rPr lang="es-MX" sz="4100" dirty="0">
                <a:solidFill>
                  <a:schemeClr val="accent1">
                    <a:lumMod val="50000"/>
                  </a:schemeClr>
                </a:solidFill>
              </a:rPr>
              <a:t>¿Por qué es necesario calibrar las buretas antes de realizar una determinación volumétrica?</a:t>
            </a:r>
          </a:p>
          <a:p>
            <a:endParaRPr lang="es-MX" dirty="0"/>
          </a:p>
        </p:txBody>
      </p:sp>
    </p:spTree>
    <p:extLst>
      <p:ext uri="{BB962C8B-B14F-4D97-AF65-F5344CB8AC3E}">
        <p14:creationId xmlns:p14="http://schemas.microsoft.com/office/powerpoint/2010/main" val="2611634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57808"/>
            <a:ext cx="3667144"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539552" y="260648"/>
            <a:ext cx="7772400" cy="1656184"/>
          </a:xfrm>
        </p:spPr>
        <p:txBody>
          <a:bodyPr>
            <a:normAutofit fontScale="90000"/>
          </a:bodyPr>
          <a:lstStyle/>
          <a:p>
            <a:pPr algn="l"/>
            <a:r>
              <a:rPr lang="es-MX" sz="3600" b="0" cap="none" dirty="0" smtClean="0">
                <a:solidFill>
                  <a:schemeClr val="accent1">
                    <a:lumMod val="50000"/>
                  </a:schemeClr>
                </a:solidFill>
              </a:rPr>
              <a:t>Práctica  2</a:t>
            </a:r>
            <a:br>
              <a:rPr lang="es-MX" sz="3600" b="0" cap="none" dirty="0" smtClean="0">
                <a:solidFill>
                  <a:schemeClr val="accent1">
                    <a:lumMod val="50000"/>
                  </a:schemeClr>
                </a:solidFill>
              </a:rPr>
            </a:br>
            <a:r>
              <a:rPr lang="es-MX" sz="3600" b="0" cap="none" dirty="0" smtClean="0">
                <a:solidFill>
                  <a:schemeClr val="accent1">
                    <a:lumMod val="50000"/>
                  </a:schemeClr>
                </a:solidFill>
              </a:rPr>
              <a:t>Determinación de humedad y cenizas en harina comercial</a:t>
            </a:r>
            <a:endParaRPr lang="es-MX" dirty="0">
              <a:solidFill>
                <a:schemeClr val="accent1">
                  <a:lumMod val="50000"/>
                </a:schemeClr>
              </a:solidFill>
            </a:endParaRPr>
          </a:p>
        </p:txBody>
      </p:sp>
      <p:sp>
        <p:nvSpPr>
          <p:cNvPr id="3" name="2 Marcador de texto"/>
          <p:cNvSpPr>
            <a:spLocks noGrp="1"/>
          </p:cNvSpPr>
          <p:nvPr>
            <p:ph type="body" idx="1"/>
          </p:nvPr>
        </p:nvSpPr>
        <p:spPr>
          <a:xfrm>
            <a:off x="611560" y="2348880"/>
            <a:ext cx="7272808" cy="3834655"/>
          </a:xfrm>
        </p:spPr>
        <p:txBody>
          <a:bodyPr>
            <a:noAutofit/>
          </a:bodyPr>
          <a:lstStyle/>
          <a:p>
            <a:pPr algn="l"/>
            <a:r>
              <a:rPr lang="es-MX" sz="2800" b="1" dirty="0">
                <a:solidFill>
                  <a:schemeClr val="accent1">
                    <a:lumMod val="50000"/>
                  </a:schemeClr>
                </a:solidFill>
              </a:rPr>
              <a:t>Objetivos</a:t>
            </a:r>
            <a:endParaRPr lang="es-MX" sz="2800" dirty="0">
              <a:solidFill>
                <a:schemeClr val="accent1">
                  <a:lumMod val="50000"/>
                </a:schemeClr>
              </a:solidFill>
            </a:endParaRPr>
          </a:p>
          <a:p>
            <a:pPr marL="457200" lvl="0" indent="-457200">
              <a:buFont typeface="Wingdings 2" panose="05020102010507070707" pitchFamily="18" charset="2"/>
              <a:buChar char="³"/>
            </a:pPr>
            <a:r>
              <a:rPr lang="es-MX" sz="2800" dirty="0">
                <a:solidFill>
                  <a:schemeClr val="accent1">
                    <a:lumMod val="50000"/>
                  </a:schemeClr>
                </a:solidFill>
              </a:rPr>
              <a:t>Determinar el porcentaje de humedad y cenizas presente en una harina de tipo comercial</a:t>
            </a:r>
          </a:p>
          <a:p>
            <a:pPr marL="457200" lvl="0" indent="-457200">
              <a:buFont typeface="Wingdings 2" panose="05020102010507070707" pitchFamily="18" charset="2"/>
              <a:buChar char="³"/>
            </a:pPr>
            <a:r>
              <a:rPr lang="es-MX" sz="2800" dirty="0">
                <a:solidFill>
                  <a:schemeClr val="accent1">
                    <a:lumMod val="50000"/>
                  </a:schemeClr>
                </a:solidFill>
              </a:rPr>
              <a:t>Contrastar los resultados obtenidos con los valores máximos reportados en la normatividad para verificar el cumplimiento de </a:t>
            </a:r>
            <a:r>
              <a:rPr lang="es-MX" sz="2800" dirty="0" smtClean="0">
                <a:solidFill>
                  <a:schemeClr val="accent1">
                    <a:lumMod val="50000"/>
                  </a:schemeClr>
                </a:solidFill>
              </a:rPr>
              <a:t>éstos</a:t>
            </a:r>
            <a:endParaRPr lang="es-MX" sz="2800" dirty="0">
              <a:solidFill>
                <a:schemeClr val="accent1">
                  <a:lumMod val="50000"/>
                </a:schemeClr>
              </a:solidFill>
            </a:endParaRPr>
          </a:p>
        </p:txBody>
      </p:sp>
    </p:spTree>
    <p:extLst>
      <p:ext uri="{BB962C8B-B14F-4D97-AF65-F5344CB8AC3E}">
        <p14:creationId xmlns:p14="http://schemas.microsoft.com/office/powerpoint/2010/main" val="3932815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548680"/>
            <a:ext cx="6624736" cy="6001643"/>
          </a:xfrm>
          <a:prstGeom prst="rect">
            <a:avLst/>
          </a:prstGeom>
          <a:noFill/>
        </p:spPr>
        <p:txBody>
          <a:bodyPr wrap="square" rtlCol="0">
            <a:spAutoFit/>
          </a:bodyPr>
          <a:lstStyle/>
          <a:p>
            <a:r>
              <a:rPr lang="es-MX" sz="3200" dirty="0" smtClean="0">
                <a:solidFill>
                  <a:schemeClr val="accent1">
                    <a:lumMod val="50000"/>
                  </a:schemeClr>
                </a:solidFill>
              </a:rPr>
              <a:t>Los alimentos naturales contienen agua en cantidades que varían entre el  60 y 95%; en el caso de los alimentos procesados las normas establecen cantidades específicas de agua.</a:t>
            </a:r>
          </a:p>
          <a:p>
            <a:pPr algn="just"/>
            <a:endParaRPr lang="es-MX" sz="3200" dirty="0" smtClean="0">
              <a:solidFill>
                <a:schemeClr val="accent1">
                  <a:lumMod val="50000"/>
                </a:schemeClr>
              </a:solidFill>
            </a:endParaRPr>
          </a:p>
          <a:p>
            <a:r>
              <a:rPr lang="es-MX" sz="3200" dirty="0" smtClean="0">
                <a:solidFill>
                  <a:schemeClr val="accent1">
                    <a:lumMod val="50000"/>
                  </a:schemeClr>
                </a:solidFill>
              </a:rPr>
              <a:t>El agua se presenta en los alimentos de dos formas: como </a:t>
            </a:r>
            <a:r>
              <a:rPr lang="es-MX" sz="3200" dirty="0">
                <a:solidFill>
                  <a:schemeClr val="accent1">
                    <a:lumMod val="50000"/>
                  </a:schemeClr>
                </a:solidFill>
              </a:rPr>
              <a:t>a</a:t>
            </a:r>
            <a:r>
              <a:rPr lang="es-MX" sz="3200" dirty="0" smtClean="0">
                <a:solidFill>
                  <a:schemeClr val="accent1">
                    <a:lumMod val="50000"/>
                  </a:schemeClr>
                </a:solidFill>
              </a:rPr>
              <a:t>gua adsorbida o como agua absorbida. </a:t>
            </a:r>
            <a:endParaRPr lang="es-MX" sz="3200" dirty="0">
              <a:solidFill>
                <a:schemeClr val="accent1">
                  <a:lumMod val="50000"/>
                </a:schemeClr>
              </a:solidFill>
            </a:endParaRPr>
          </a:p>
        </p:txBody>
      </p:sp>
    </p:spTree>
    <p:extLst>
      <p:ext uri="{BB962C8B-B14F-4D97-AF65-F5344CB8AC3E}">
        <p14:creationId xmlns:p14="http://schemas.microsoft.com/office/powerpoint/2010/main" val="31751223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305673"/>
            <a:ext cx="7992888" cy="5078313"/>
          </a:xfrm>
          <a:prstGeom prst="rect">
            <a:avLst/>
          </a:prstGeom>
          <a:noFill/>
        </p:spPr>
        <p:txBody>
          <a:bodyPr wrap="square" rtlCol="0">
            <a:spAutoFit/>
          </a:bodyPr>
          <a:lstStyle/>
          <a:p>
            <a:pPr algn="just"/>
            <a:r>
              <a:rPr lang="es-MX" sz="2400" dirty="0" smtClean="0">
                <a:solidFill>
                  <a:schemeClr val="accent1">
                    <a:lumMod val="50000"/>
                  </a:schemeClr>
                </a:solidFill>
              </a:rPr>
              <a:t>Se define como </a:t>
            </a:r>
            <a:r>
              <a:rPr lang="es-MX" sz="2400" b="1" dirty="0" smtClean="0">
                <a:solidFill>
                  <a:schemeClr val="accent1">
                    <a:lumMod val="50000"/>
                  </a:schemeClr>
                </a:solidFill>
              </a:rPr>
              <a:t>humedad</a:t>
            </a:r>
            <a:r>
              <a:rPr lang="es-MX" sz="2400" dirty="0" smtClean="0">
                <a:solidFill>
                  <a:schemeClr val="accent1">
                    <a:lumMod val="50000"/>
                  </a:schemeClr>
                </a:solidFill>
              </a:rPr>
              <a:t> al contenido de agua en un producto, la humedad es importante para el fabricante ya que es </a:t>
            </a:r>
            <a:r>
              <a:rPr lang="es-MX" sz="2400" dirty="0">
                <a:solidFill>
                  <a:schemeClr val="accent1">
                    <a:lumMod val="50000"/>
                  </a:schemeClr>
                </a:solidFill>
              </a:rPr>
              <a:t>una especificación de </a:t>
            </a:r>
            <a:r>
              <a:rPr lang="es-MX" sz="2400" dirty="0" smtClean="0">
                <a:solidFill>
                  <a:schemeClr val="accent1">
                    <a:lumMod val="50000"/>
                  </a:schemeClr>
                </a:solidFill>
              </a:rPr>
              <a:t>calidad del producto y es un parámetro de la adecuada conservación del mismo.</a:t>
            </a:r>
          </a:p>
          <a:p>
            <a:pPr algn="just"/>
            <a:endParaRPr lang="es-MX" sz="2400" dirty="0" smtClean="0">
              <a:solidFill>
                <a:schemeClr val="accent1">
                  <a:lumMod val="50000"/>
                </a:schemeClr>
              </a:solidFill>
            </a:endParaRPr>
          </a:p>
          <a:p>
            <a:pPr algn="just"/>
            <a:r>
              <a:rPr lang="es-MX" sz="2400" dirty="0" smtClean="0">
                <a:solidFill>
                  <a:schemeClr val="accent1">
                    <a:lumMod val="50000"/>
                  </a:schemeClr>
                </a:solidFill>
              </a:rPr>
              <a:t>La medición del contenido de agua en un alimento, se determina comúnmente por secado, es decir se calienta la muestra a condiciones específicas, la </a:t>
            </a:r>
            <a:r>
              <a:rPr lang="es-MX" sz="2400" dirty="0">
                <a:solidFill>
                  <a:schemeClr val="accent1">
                    <a:lumMod val="50000"/>
                  </a:schemeClr>
                </a:solidFill>
              </a:rPr>
              <a:t>pérdida de peso </a:t>
            </a:r>
            <a:r>
              <a:rPr lang="es-MX" sz="2400" dirty="0" smtClean="0">
                <a:solidFill>
                  <a:schemeClr val="accent1">
                    <a:lumMod val="50000"/>
                  </a:schemeClr>
                </a:solidFill>
              </a:rPr>
              <a:t>se debe a la humedad contenida.</a:t>
            </a:r>
            <a:endParaRPr lang="es-MX" sz="2400" dirty="0">
              <a:solidFill>
                <a:schemeClr val="accent1">
                  <a:lumMod val="50000"/>
                </a:schemeClr>
              </a:solidFill>
            </a:endParaRPr>
          </a:p>
          <a:p>
            <a:pPr algn="just"/>
            <a:endParaRPr lang="es-MX" sz="2000" dirty="0" smtClean="0"/>
          </a:p>
          <a:p>
            <a:pPr algn="ctr"/>
            <a:endParaRPr lang="es-MX" sz="2000" dirty="0" smtClean="0"/>
          </a:p>
          <a:p>
            <a:pPr algn="ctr"/>
            <a:r>
              <a:rPr lang="es-MX" sz="2000" dirty="0" smtClean="0"/>
              <a:t> </a:t>
            </a:r>
            <a:endParaRPr lang="es-MX" sz="20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799" y="4661354"/>
            <a:ext cx="2698089" cy="16918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6448" y="4423933"/>
            <a:ext cx="3245925" cy="21666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Flecha derecha"/>
          <p:cNvSpPr/>
          <p:nvPr/>
        </p:nvSpPr>
        <p:spPr>
          <a:xfrm>
            <a:off x="4138711" y="5522176"/>
            <a:ext cx="861643" cy="499112"/>
          </a:xfrm>
          <a:prstGeom prst="rightArrow">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4104039" y="5004067"/>
            <a:ext cx="1292409" cy="400110"/>
          </a:xfrm>
          <a:prstGeom prst="rect">
            <a:avLst/>
          </a:prstGeom>
          <a:noFill/>
        </p:spPr>
        <p:txBody>
          <a:bodyPr wrap="square" rtlCol="0">
            <a:spAutoFit/>
          </a:bodyPr>
          <a:lstStyle/>
          <a:p>
            <a:r>
              <a:rPr lang="es-MX" sz="2000" dirty="0" smtClean="0"/>
              <a:t>Secado </a:t>
            </a:r>
            <a:endParaRPr lang="es-MX" sz="2000" dirty="0"/>
          </a:p>
        </p:txBody>
      </p:sp>
    </p:spTree>
    <p:extLst>
      <p:ext uri="{BB962C8B-B14F-4D97-AF65-F5344CB8AC3E}">
        <p14:creationId xmlns:p14="http://schemas.microsoft.com/office/powerpoint/2010/main" val="24703524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150372"/>
            <a:ext cx="6120680" cy="6370975"/>
          </a:xfrm>
          <a:prstGeom prst="rect">
            <a:avLst/>
          </a:prstGeom>
          <a:noFill/>
        </p:spPr>
        <p:txBody>
          <a:bodyPr wrap="square" rtlCol="0">
            <a:spAutoFit/>
          </a:bodyPr>
          <a:lstStyle/>
          <a:p>
            <a:r>
              <a:rPr lang="es-MX" sz="2400" dirty="0" smtClean="0">
                <a:solidFill>
                  <a:schemeClr val="accent1">
                    <a:lumMod val="50000"/>
                  </a:schemeClr>
                </a:solidFill>
              </a:rPr>
              <a:t>La determinación de cenizas es el análisis de los residuos inorgánicos que quedan después de la incineración completa de la materia orgánica de </a:t>
            </a:r>
            <a:r>
              <a:rPr lang="es-MX" sz="2400" dirty="0">
                <a:solidFill>
                  <a:schemeClr val="accent1">
                    <a:lumMod val="50000"/>
                  </a:schemeClr>
                </a:solidFill>
              </a:rPr>
              <a:t>u</a:t>
            </a:r>
            <a:r>
              <a:rPr lang="es-MX" sz="2400" dirty="0" smtClean="0">
                <a:solidFill>
                  <a:schemeClr val="accent1">
                    <a:lumMod val="50000"/>
                  </a:schemeClr>
                </a:solidFill>
              </a:rPr>
              <a:t>n alimento.</a:t>
            </a:r>
          </a:p>
          <a:p>
            <a:pPr algn="just"/>
            <a:endParaRPr lang="es-MX" sz="2400" dirty="0">
              <a:solidFill>
                <a:schemeClr val="accent1">
                  <a:lumMod val="50000"/>
                </a:schemeClr>
              </a:solidFill>
            </a:endParaRPr>
          </a:p>
          <a:p>
            <a:r>
              <a:rPr lang="es-MX" sz="2400" dirty="0" smtClean="0">
                <a:solidFill>
                  <a:schemeClr val="accent1">
                    <a:lumMod val="50000"/>
                  </a:schemeClr>
                </a:solidFill>
              </a:rPr>
              <a:t>La determinación de cenizas permite cuantificar los minerales contenidos en el alimento o detectar una posible contaminación metálica la cual puede ocurrir durante el proceso de producción.</a:t>
            </a:r>
          </a:p>
          <a:p>
            <a:pPr algn="just"/>
            <a:endParaRPr lang="es-MX" sz="2400" dirty="0">
              <a:solidFill>
                <a:schemeClr val="accent1">
                  <a:lumMod val="50000"/>
                </a:schemeClr>
              </a:solidFill>
            </a:endParaRPr>
          </a:p>
          <a:p>
            <a:r>
              <a:rPr lang="es-MX" sz="2400" dirty="0">
                <a:solidFill>
                  <a:schemeClr val="accent1">
                    <a:lumMod val="50000"/>
                  </a:schemeClr>
                </a:solidFill>
              </a:rPr>
              <a:t>L</a:t>
            </a:r>
            <a:r>
              <a:rPr lang="es-MX" sz="2400" dirty="0" smtClean="0">
                <a:solidFill>
                  <a:schemeClr val="accent1">
                    <a:lumMod val="50000"/>
                  </a:schemeClr>
                </a:solidFill>
              </a:rPr>
              <a:t>a técnica consiste en quemar el producto al aire y posteriormente en una mufla oxidar completamente todo el material orgánico.</a:t>
            </a:r>
            <a:endParaRPr lang="es-MX" sz="2400" dirty="0">
              <a:solidFill>
                <a:schemeClr val="accent1">
                  <a:lumMod val="50000"/>
                </a:schemeClr>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4160314"/>
            <a:ext cx="2448272" cy="2384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15785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ctrTitle"/>
          </p:nvPr>
        </p:nvSpPr>
        <p:spPr>
          <a:xfrm>
            <a:off x="179512" y="908720"/>
            <a:ext cx="3955976" cy="648072"/>
          </a:xfrm>
        </p:spPr>
        <p:txBody>
          <a:bodyPr>
            <a:normAutofit fontScale="90000"/>
          </a:bodyPr>
          <a:lstStyle/>
          <a:p>
            <a:r>
              <a:rPr lang="es-ES" dirty="0" smtClean="0">
                <a:solidFill>
                  <a:schemeClr val="accent1">
                    <a:lumMod val="50000"/>
                  </a:schemeClr>
                </a:solidFill>
              </a:rPr>
              <a:t>Cuestionario </a:t>
            </a:r>
            <a:endParaRPr lang="es-MX" dirty="0">
              <a:solidFill>
                <a:schemeClr val="accent1">
                  <a:lumMod val="50000"/>
                </a:schemeClr>
              </a:solidFill>
            </a:endParaRPr>
          </a:p>
        </p:txBody>
      </p:sp>
      <p:sp>
        <p:nvSpPr>
          <p:cNvPr id="3" name="2 Subtítulo"/>
          <p:cNvSpPr>
            <a:spLocks noGrp="1"/>
          </p:cNvSpPr>
          <p:nvPr>
            <p:ph type="subTitle" idx="1"/>
          </p:nvPr>
        </p:nvSpPr>
        <p:spPr>
          <a:xfrm>
            <a:off x="1371600" y="1844824"/>
            <a:ext cx="6400800" cy="3793976"/>
          </a:xfrm>
        </p:spPr>
        <p:txBody>
          <a:bodyPr>
            <a:normAutofit/>
          </a:bodyPr>
          <a:lstStyle/>
          <a:p>
            <a:pPr marL="457200" lvl="0" indent="-457200" algn="l">
              <a:buFont typeface="Wingdings" panose="05000000000000000000" pitchFamily="2" charset="2"/>
              <a:buChar char="ü"/>
            </a:pPr>
            <a:r>
              <a:rPr lang="es-MX" sz="2400" dirty="0">
                <a:solidFill>
                  <a:schemeClr val="accent1">
                    <a:lumMod val="50000"/>
                  </a:schemeClr>
                </a:solidFill>
              </a:rPr>
              <a:t>Menciona las medidas de seguridad que debes tomar en cuenta para utilizar la estufa y la mufla.</a:t>
            </a:r>
          </a:p>
          <a:p>
            <a:pPr marL="457200" lvl="0" indent="-457200" algn="l">
              <a:buFont typeface="Wingdings" panose="05000000000000000000" pitchFamily="2" charset="2"/>
              <a:buChar char="ü"/>
            </a:pPr>
            <a:r>
              <a:rPr lang="es-MX" sz="2400" dirty="0">
                <a:solidFill>
                  <a:schemeClr val="accent1">
                    <a:lumMod val="50000"/>
                  </a:schemeClr>
                </a:solidFill>
              </a:rPr>
              <a:t>¿En qué otros procesos podrías utilizar la estufa </a:t>
            </a:r>
            <a:r>
              <a:rPr lang="es-MX" sz="2400" dirty="0" smtClean="0">
                <a:solidFill>
                  <a:schemeClr val="accent1">
                    <a:lumMod val="50000"/>
                  </a:schemeClr>
                </a:solidFill>
              </a:rPr>
              <a:t>y/o </a:t>
            </a:r>
            <a:r>
              <a:rPr lang="es-MX" sz="2400" dirty="0">
                <a:solidFill>
                  <a:schemeClr val="accent1">
                    <a:lumMod val="50000"/>
                  </a:schemeClr>
                </a:solidFill>
              </a:rPr>
              <a:t>la mufla?</a:t>
            </a:r>
          </a:p>
          <a:p>
            <a:pPr marL="457200" lvl="0" indent="-457200" algn="l">
              <a:buFont typeface="Wingdings" panose="05000000000000000000" pitchFamily="2" charset="2"/>
              <a:buChar char="ü"/>
            </a:pPr>
            <a:r>
              <a:rPr lang="es-MX" sz="2400" dirty="0">
                <a:solidFill>
                  <a:schemeClr val="accent1">
                    <a:lumMod val="50000"/>
                  </a:schemeClr>
                </a:solidFill>
              </a:rPr>
              <a:t>¿Cuál es la importancia de realizar el análisis de humedad y cenizas en alimentos</a:t>
            </a:r>
            <a:r>
              <a:rPr lang="es-MX" sz="2400" dirty="0" smtClean="0">
                <a:solidFill>
                  <a:schemeClr val="accent1">
                    <a:lumMod val="50000"/>
                  </a:schemeClr>
                </a:solidFill>
              </a:rPr>
              <a:t>?</a:t>
            </a:r>
            <a:endParaRPr lang="es-MX" sz="2400" dirty="0">
              <a:solidFill>
                <a:schemeClr val="accent1">
                  <a:lumMod val="50000"/>
                </a:schemeClr>
              </a:solidFill>
            </a:endParaRPr>
          </a:p>
        </p:txBody>
      </p:sp>
    </p:spTree>
    <p:extLst>
      <p:ext uri="{BB962C8B-B14F-4D97-AF65-F5344CB8AC3E}">
        <p14:creationId xmlns:p14="http://schemas.microsoft.com/office/powerpoint/2010/main" val="525056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59" y="620688"/>
            <a:ext cx="7992887" cy="1569660"/>
          </a:xfrm>
          <a:prstGeom prst="rect">
            <a:avLst/>
          </a:prstGeom>
        </p:spPr>
        <p:txBody>
          <a:bodyPr wrap="square">
            <a:spAutoFit/>
          </a:bodyPr>
          <a:lstStyle/>
          <a:p>
            <a:pPr lvl="0"/>
            <a:r>
              <a:rPr lang="es-MX" sz="3200" dirty="0" smtClean="0">
                <a:solidFill>
                  <a:schemeClr val="accent1">
                    <a:lumMod val="50000"/>
                  </a:schemeClr>
                </a:solidFill>
              </a:rPr>
              <a:t>Práctica  3</a:t>
            </a:r>
          </a:p>
          <a:p>
            <a:pPr lvl="0"/>
            <a:r>
              <a:rPr lang="es-MX" sz="3200" dirty="0" smtClean="0">
                <a:solidFill>
                  <a:schemeClr val="accent1">
                    <a:lumMod val="50000"/>
                  </a:schemeClr>
                </a:solidFill>
              </a:rPr>
              <a:t>Valoración de un ácido fuerte y una base fuerte</a:t>
            </a:r>
          </a:p>
        </p:txBody>
      </p:sp>
      <p:sp>
        <p:nvSpPr>
          <p:cNvPr id="3" name="2 CuadroTexto"/>
          <p:cNvSpPr txBox="1"/>
          <p:nvPr/>
        </p:nvSpPr>
        <p:spPr>
          <a:xfrm>
            <a:off x="323528" y="2537632"/>
            <a:ext cx="7920881" cy="3539430"/>
          </a:xfrm>
          <a:prstGeom prst="rect">
            <a:avLst/>
          </a:prstGeom>
          <a:noFill/>
        </p:spPr>
        <p:txBody>
          <a:bodyPr wrap="square" rtlCol="0">
            <a:spAutoFit/>
          </a:bodyPr>
          <a:lstStyle/>
          <a:p>
            <a:r>
              <a:rPr lang="es-MX" sz="3200" dirty="0" smtClean="0">
                <a:solidFill>
                  <a:schemeClr val="accent1">
                    <a:lumMod val="50000"/>
                  </a:schemeClr>
                </a:solidFill>
              </a:rPr>
              <a:t>Objetivos:</a:t>
            </a:r>
            <a:endParaRPr lang="es-MX" sz="3200" dirty="0">
              <a:solidFill>
                <a:schemeClr val="accent1">
                  <a:lumMod val="50000"/>
                </a:schemeClr>
              </a:solidFill>
            </a:endParaRPr>
          </a:p>
          <a:p>
            <a:pPr marL="457200" lvl="0" indent="-457200">
              <a:buFont typeface="Wingdings" panose="05000000000000000000" pitchFamily="2" charset="2"/>
              <a:buChar char="v"/>
            </a:pPr>
            <a:r>
              <a:rPr lang="es-MX" sz="3200" dirty="0">
                <a:solidFill>
                  <a:schemeClr val="accent1">
                    <a:lumMod val="50000"/>
                  </a:schemeClr>
                </a:solidFill>
              </a:rPr>
              <a:t>Aprender a realizar una titulación empleando adecuadamente las herramientas de trabajo del laboratorio</a:t>
            </a:r>
          </a:p>
          <a:p>
            <a:pPr marL="457200" lvl="0" indent="-457200">
              <a:buFont typeface="Wingdings" panose="05000000000000000000" pitchFamily="2" charset="2"/>
              <a:buChar char="v"/>
            </a:pPr>
            <a:r>
              <a:rPr lang="es-MX" sz="3200" dirty="0">
                <a:solidFill>
                  <a:schemeClr val="accent1">
                    <a:lumMod val="50000"/>
                  </a:schemeClr>
                </a:solidFill>
              </a:rPr>
              <a:t>Aprender a preparar soluciones ácidas y </a:t>
            </a:r>
            <a:r>
              <a:rPr lang="es-MX" sz="3200" dirty="0" smtClean="0">
                <a:solidFill>
                  <a:schemeClr val="accent1">
                    <a:lumMod val="50000"/>
                  </a:schemeClr>
                </a:solidFill>
              </a:rPr>
              <a:t>básicas</a:t>
            </a:r>
            <a:endParaRPr lang="es-MX" sz="3200" dirty="0">
              <a:solidFill>
                <a:schemeClr val="accent1">
                  <a:lumMod val="50000"/>
                </a:schemeClr>
              </a:solidFill>
            </a:endParaRPr>
          </a:p>
        </p:txBody>
      </p:sp>
    </p:spTree>
    <p:extLst>
      <p:ext uri="{BB962C8B-B14F-4D97-AF65-F5344CB8AC3E}">
        <p14:creationId xmlns:p14="http://schemas.microsoft.com/office/powerpoint/2010/main" val="9535283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11559" y="692696"/>
            <a:ext cx="7056785" cy="4832092"/>
          </a:xfrm>
          <a:prstGeom prst="rect">
            <a:avLst/>
          </a:prstGeom>
          <a:noFill/>
        </p:spPr>
        <p:txBody>
          <a:bodyPr wrap="square" rtlCol="0">
            <a:spAutoFit/>
          </a:bodyPr>
          <a:lstStyle/>
          <a:p>
            <a:pPr algn="just"/>
            <a:r>
              <a:rPr lang="es-MX" sz="2800" dirty="0" smtClean="0">
                <a:solidFill>
                  <a:schemeClr val="accent1">
                    <a:lumMod val="50000"/>
                  </a:schemeClr>
                </a:solidFill>
              </a:rPr>
              <a:t>Cuando </a:t>
            </a:r>
            <a:r>
              <a:rPr lang="es-MX" sz="2800" dirty="0">
                <a:solidFill>
                  <a:schemeClr val="accent1">
                    <a:lumMod val="50000"/>
                  </a:schemeClr>
                </a:solidFill>
              </a:rPr>
              <a:t>las sustancias tienen en su estructura grupos funcionales con propiedades básicas se </a:t>
            </a:r>
            <a:r>
              <a:rPr lang="es-MX" sz="2800" dirty="0" smtClean="0">
                <a:solidFill>
                  <a:schemeClr val="accent1">
                    <a:lumMod val="50000"/>
                  </a:schemeClr>
                </a:solidFill>
              </a:rPr>
              <a:t>valoran </a:t>
            </a:r>
            <a:r>
              <a:rPr lang="es-MX" sz="2800" dirty="0">
                <a:solidFill>
                  <a:schemeClr val="accent1">
                    <a:lumMod val="50000"/>
                  </a:schemeClr>
                </a:solidFill>
              </a:rPr>
              <a:t>con una disolución estándar de un ácido fuerte, en el caso de los grupos ácidos se valora con una </a:t>
            </a:r>
            <a:r>
              <a:rPr lang="es-MX" sz="2800" dirty="0" smtClean="0">
                <a:solidFill>
                  <a:schemeClr val="accent1">
                    <a:lumMod val="50000"/>
                  </a:schemeClr>
                </a:solidFill>
              </a:rPr>
              <a:t>disolución estándar de una base </a:t>
            </a:r>
            <a:r>
              <a:rPr lang="es-MX" sz="2800" dirty="0">
                <a:solidFill>
                  <a:schemeClr val="accent1">
                    <a:lumMod val="50000"/>
                  </a:schemeClr>
                </a:solidFill>
              </a:rPr>
              <a:t>fuerte. Las sustancias más utilizadas para esto son el ácido clorhídrico, el ácido sulfúrico, el hidróxido de sodio y el hidróxido de </a:t>
            </a:r>
            <a:r>
              <a:rPr lang="es-MX" sz="2800" dirty="0" smtClean="0">
                <a:solidFill>
                  <a:schemeClr val="accent1">
                    <a:lumMod val="50000"/>
                  </a:schemeClr>
                </a:solidFill>
              </a:rPr>
              <a:t>potasio. </a:t>
            </a:r>
          </a:p>
        </p:txBody>
      </p:sp>
    </p:spTree>
    <p:extLst>
      <p:ext uri="{BB962C8B-B14F-4D97-AF65-F5344CB8AC3E}">
        <p14:creationId xmlns:p14="http://schemas.microsoft.com/office/powerpoint/2010/main" val="23892598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11559" y="692696"/>
            <a:ext cx="7056785" cy="5663089"/>
          </a:xfrm>
          <a:prstGeom prst="rect">
            <a:avLst/>
          </a:prstGeom>
          <a:noFill/>
        </p:spPr>
        <p:txBody>
          <a:bodyPr wrap="square" rtlCol="0">
            <a:spAutoFit/>
          </a:bodyPr>
          <a:lstStyle/>
          <a:p>
            <a:pPr algn="just"/>
            <a:endParaRPr lang="es-MX" sz="2400" dirty="0">
              <a:solidFill>
                <a:schemeClr val="accent1">
                  <a:lumMod val="50000"/>
                </a:schemeClr>
              </a:solidFill>
            </a:endParaRPr>
          </a:p>
          <a:p>
            <a:pPr algn="just"/>
            <a:r>
              <a:rPr lang="es-MX" sz="2600" dirty="0" smtClean="0">
                <a:solidFill>
                  <a:schemeClr val="accent1">
                    <a:lumMod val="50000"/>
                  </a:schemeClr>
                </a:solidFill>
              </a:rPr>
              <a:t>Como estas sustancias no las encontramos con una pureza elevada, </a:t>
            </a:r>
            <a:r>
              <a:rPr lang="es-MX" sz="2600" dirty="0">
                <a:solidFill>
                  <a:schemeClr val="accent1">
                    <a:lumMod val="50000"/>
                  </a:schemeClr>
                </a:solidFill>
              </a:rPr>
              <a:t>se preparan disoluciones de concentración aproximada y luego se </a:t>
            </a:r>
            <a:r>
              <a:rPr lang="es-MX" sz="2600" dirty="0" smtClean="0">
                <a:solidFill>
                  <a:schemeClr val="accent1">
                    <a:lumMod val="50000"/>
                  </a:schemeClr>
                </a:solidFill>
              </a:rPr>
              <a:t>estandarizan con la titulación de un patrón primario.</a:t>
            </a:r>
          </a:p>
          <a:p>
            <a:pPr algn="just"/>
            <a:endParaRPr lang="es-ES" sz="2600" dirty="0">
              <a:solidFill>
                <a:schemeClr val="accent1">
                  <a:lumMod val="50000"/>
                </a:schemeClr>
              </a:solidFill>
            </a:endParaRPr>
          </a:p>
          <a:p>
            <a:pPr algn="just"/>
            <a:r>
              <a:rPr lang="es-MX" sz="2600" dirty="0">
                <a:solidFill>
                  <a:schemeClr val="accent1">
                    <a:lumMod val="50000"/>
                  </a:schemeClr>
                </a:solidFill>
              </a:rPr>
              <a:t>Valoración, procedimiento mediante el cual una disolución estándar reacciona con un analito hasta el punto de equivalencia. El volumen utilizado en la valoración se utiliza para calcular la cantidad de analito presente en la muestra</a:t>
            </a:r>
            <a:r>
              <a:rPr lang="es-MX" sz="2600" dirty="0" smtClean="0">
                <a:solidFill>
                  <a:schemeClr val="accent1">
                    <a:lumMod val="50000"/>
                  </a:schemeClr>
                </a:solidFill>
              </a:rPr>
              <a:t>.</a:t>
            </a:r>
            <a:endParaRPr lang="es-MX" sz="2600" dirty="0">
              <a:solidFill>
                <a:schemeClr val="accent1">
                  <a:lumMod val="50000"/>
                </a:schemeClr>
              </a:solidFill>
            </a:endParaRPr>
          </a:p>
        </p:txBody>
      </p:sp>
    </p:spTree>
    <p:extLst>
      <p:ext uri="{BB962C8B-B14F-4D97-AF65-F5344CB8AC3E}">
        <p14:creationId xmlns:p14="http://schemas.microsoft.com/office/powerpoint/2010/main" val="1336572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76672"/>
            <a:ext cx="6912768" cy="4893647"/>
          </a:xfrm>
          <a:prstGeom prst="rect">
            <a:avLst/>
          </a:prstGeom>
          <a:noFill/>
        </p:spPr>
        <p:txBody>
          <a:bodyPr wrap="square" rtlCol="0">
            <a:spAutoFit/>
          </a:bodyPr>
          <a:lstStyle/>
          <a:p>
            <a:pPr algn="just"/>
            <a:r>
              <a:rPr lang="es-ES" sz="2400" dirty="0" smtClean="0">
                <a:solidFill>
                  <a:schemeClr val="accent1">
                    <a:lumMod val="50000"/>
                  </a:schemeClr>
                </a:solidFill>
              </a:rPr>
              <a:t>¿Qué es la química analítica?</a:t>
            </a:r>
            <a:endParaRPr lang="es-MX" sz="2400" dirty="0" smtClean="0">
              <a:solidFill>
                <a:schemeClr val="accent1">
                  <a:lumMod val="50000"/>
                </a:schemeClr>
              </a:solidFill>
            </a:endParaRPr>
          </a:p>
          <a:p>
            <a:pPr algn="just"/>
            <a:endParaRPr lang="es-MX" sz="2400" dirty="0">
              <a:solidFill>
                <a:schemeClr val="accent1">
                  <a:lumMod val="50000"/>
                </a:schemeClr>
              </a:solidFill>
            </a:endParaRPr>
          </a:p>
          <a:p>
            <a:pPr algn="just"/>
            <a:r>
              <a:rPr lang="es-MX" sz="2400" dirty="0">
                <a:solidFill>
                  <a:schemeClr val="accent1">
                    <a:lumMod val="50000"/>
                  </a:schemeClr>
                </a:solidFill>
              </a:rPr>
              <a:t>La </a:t>
            </a:r>
            <a:r>
              <a:rPr lang="es-MX" sz="2400" b="1" dirty="0">
                <a:solidFill>
                  <a:schemeClr val="accent1">
                    <a:lumMod val="50000"/>
                  </a:schemeClr>
                </a:solidFill>
              </a:rPr>
              <a:t>Química Analítica</a:t>
            </a:r>
            <a:r>
              <a:rPr lang="es-MX" sz="2400" dirty="0">
                <a:solidFill>
                  <a:schemeClr val="accent1">
                    <a:lumMod val="50000"/>
                  </a:schemeClr>
                </a:solidFill>
              </a:rPr>
              <a:t> puede definirse como la ciencia que desarrolla y mejora métodos e instrumentos para obtener información sobre la composición y naturaleza química de la </a:t>
            </a:r>
            <a:r>
              <a:rPr lang="es-MX" sz="2400" dirty="0" smtClean="0">
                <a:solidFill>
                  <a:schemeClr val="accent1">
                    <a:lumMod val="50000"/>
                  </a:schemeClr>
                </a:solidFill>
              </a:rPr>
              <a:t>materia.</a:t>
            </a:r>
          </a:p>
          <a:p>
            <a:pPr algn="just"/>
            <a:endParaRPr lang="es-MX" sz="2400" dirty="0">
              <a:solidFill>
                <a:schemeClr val="accent1">
                  <a:lumMod val="50000"/>
                </a:schemeClr>
              </a:solidFill>
            </a:endParaRPr>
          </a:p>
          <a:p>
            <a:pPr algn="just"/>
            <a:r>
              <a:rPr lang="es-MX" sz="2400" dirty="0" smtClean="0">
                <a:solidFill>
                  <a:schemeClr val="accent1">
                    <a:lumMod val="50000"/>
                  </a:schemeClr>
                </a:solidFill>
              </a:rPr>
              <a:t>La química analítica incluye </a:t>
            </a:r>
            <a:r>
              <a:rPr lang="es-MX" sz="2400" dirty="0">
                <a:solidFill>
                  <a:schemeClr val="accent1">
                    <a:lumMod val="50000"/>
                  </a:schemeClr>
                </a:solidFill>
              </a:rPr>
              <a:t>el </a:t>
            </a:r>
            <a:r>
              <a:rPr lang="es-MX" sz="2400" b="1" dirty="0">
                <a:solidFill>
                  <a:schemeClr val="accent1">
                    <a:lumMod val="50000"/>
                  </a:schemeClr>
                </a:solidFill>
              </a:rPr>
              <a:t>Análisis Químico</a:t>
            </a:r>
            <a:r>
              <a:rPr lang="es-MX" sz="2400" dirty="0">
                <a:solidFill>
                  <a:schemeClr val="accent1">
                    <a:lumMod val="50000"/>
                  </a:schemeClr>
                </a:solidFill>
              </a:rPr>
              <a:t> que es la parte práctica que aplica los métodos de análisis para resolver problemas relativos a la composición y naturaleza química de la materia. </a:t>
            </a:r>
            <a:endParaRPr lang="es-MX" sz="2400" dirty="0" smtClean="0">
              <a:solidFill>
                <a:schemeClr val="accent1">
                  <a:lumMod val="50000"/>
                </a:schemeClr>
              </a:solidFill>
            </a:endParaRPr>
          </a:p>
        </p:txBody>
      </p:sp>
    </p:spTree>
    <p:extLst>
      <p:ext uri="{BB962C8B-B14F-4D97-AF65-F5344CB8AC3E}">
        <p14:creationId xmlns:p14="http://schemas.microsoft.com/office/powerpoint/2010/main" val="22913954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95537" y="404664"/>
            <a:ext cx="7128792" cy="5693866"/>
          </a:xfrm>
          <a:prstGeom prst="rect">
            <a:avLst/>
          </a:prstGeom>
          <a:noFill/>
        </p:spPr>
        <p:txBody>
          <a:bodyPr wrap="square" rtlCol="0">
            <a:spAutoFit/>
          </a:bodyPr>
          <a:lstStyle/>
          <a:p>
            <a:pPr algn="just"/>
            <a:r>
              <a:rPr lang="es-MX" sz="2600" dirty="0" smtClean="0">
                <a:solidFill>
                  <a:schemeClr val="accent1">
                    <a:lumMod val="50000"/>
                  </a:schemeClr>
                </a:solidFill>
              </a:rPr>
              <a:t>La valoración </a:t>
            </a:r>
            <a:r>
              <a:rPr lang="es-MX" sz="2600" dirty="0">
                <a:solidFill>
                  <a:schemeClr val="accent1">
                    <a:lumMod val="50000"/>
                  </a:schemeClr>
                </a:solidFill>
              </a:rPr>
              <a:t>es un </a:t>
            </a:r>
            <a:r>
              <a:rPr lang="es-MX" sz="2600" dirty="0" smtClean="0">
                <a:solidFill>
                  <a:schemeClr val="accent1">
                    <a:lumMod val="50000"/>
                  </a:schemeClr>
                </a:solidFill>
              </a:rPr>
              <a:t>método conveniente y rápido </a:t>
            </a:r>
            <a:r>
              <a:rPr lang="es-MX" sz="2600" dirty="0">
                <a:solidFill>
                  <a:schemeClr val="accent1">
                    <a:lumMod val="50000"/>
                  </a:schemeClr>
                </a:solidFill>
              </a:rPr>
              <a:t>para el análisis cuantitativo de muchas sustancias presentes en los alimentos o para verificar la calidad de materias primas o productos en la industria alimenticia</a:t>
            </a:r>
            <a:r>
              <a:rPr lang="es-MX" sz="2600" dirty="0" smtClean="0">
                <a:solidFill>
                  <a:schemeClr val="accent1">
                    <a:lumMod val="50000"/>
                  </a:schemeClr>
                </a:solidFill>
              </a:rPr>
              <a:t>.</a:t>
            </a:r>
          </a:p>
          <a:p>
            <a:pPr algn="just"/>
            <a:endParaRPr lang="es-ES" sz="2600" dirty="0">
              <a:solidFill>
                <a:schemeClr val="accent1">
                  <a:lumMod val="50000"/>
                </a:schemeClr>
              </a:solidFill>
            </a:endParaRPr>
          </a:p>
          <a:p>
            <a:pPr algn="just"/>
            <a:r>
              <a:rPr lang="es-MX" sz="2600" dirty="0">
                <a:solidFill>
                  <a:schemeClr val="accent1">
                    <a:lumMod val="50000"/>
                  </a:schemeClr>
                </a:solidFill>
              </a:rPr>
              <a:t>Valoración, procedimiento mediante el cual una disolución estándar reacciona con un analito hasta el punto de equivalencia. El volumen utilizado en la valoración se utiliza para calcular la cantidad de analito presente en la muestra</a:t>
            </a:r>
            <a:r>
              <a:rPr lang="es-MX" sz="2600" dirty="0" smtClean="0">
                <a:solidFill>
                  <a:schemeClr val="accent1">
                    <a:lumMod val="50000"/>
                  </a:schemeClr>
                </a:solidFill>
              </a:rPr>
              <a:t>.</a:t>
            </a:r>
            <a:endParaRPr lang="es-MX" sz="2600" dirty="0">
              <a:solidFill>
                <a:schemeClr val="accent1">
                  <a:lumMod val="50000"/>
                </a:schemeClr>
              </a:solidFill>
            </a:endParaRPr>
          </a:p>
        </p:txBody>
      </p:sp>
    </p:spTree>
    <p:extLst>
      <p:ext uri="{BB962C8B-B14F-4D97-AF65-F5344CB8AC3E}">
        <p14:creationId xmlns:p14="http://schemas.microsoft.com/office/powerpoint/2010/main" val="16214233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620688"/>
            <a:ext cx="7992888" cy="1692771"/>
          </a:xfrm>
          <a:prstGeom prst="rect">
            <a:avLst/>
          </a:prstGeom>
          <a:noFill/>
        </p:spPr>
        <p:txBody>
          <a:bodyPr wrap="square" rtlCol="0">
            <a:spAutoFit/>
          </a:bodyPr>
          <a:lstStyle/>
          <a:p>
            <a:r>
              <a:rPr lang="es-MX" sz="2600" dirty="0" smtClean="0">
                <a:solidFill>
                  <a:schemeClr val="accent1">
                    <a:lumMod val="50000"/>
                  </a:schemeClr>
                </a:solidFill>
              </a:rPr>
              <a:t>El indicador adecuado para </a:t>
            </a:r>
            <a:r>
              <a:rPr lang="es-MX" sz="2600" dirty="0">
                <a:solidFill>
                  <a:schemeClr val="accent1">
                    <a:lumMod val="50000"/>
                  </a:schemeClr>
                </a:solidFill>
              </a:rPr>
              <a:t>l</a:t>
            </a:r>
            <a:r>
              <a:rPr lang="es-MX" sz="2600" dirty="0" smtClean="0">
                <a:solidFill>
                  <a:schemeClr val="accent1">
                    <a:lumMod val="50000"/>
                  </a:schemeClr>
                </a:solidFill>
              </a:rPr>
              <a:t>a valoración será aquel que experimente el cambio de color cerca del pH que se presenta en el punto de equivalencia de la reacción.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708920"/>
            <a:ext cx="6120679" cy="258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539552" y="5733256"/>
            <a:ext cx="8208912" cy="769441"/>
          </a:xfrm>
          <a:prstGeom prst="rect">
            <a:avLst/>
          </a:prstGeom>
          <a:noFill/>
        </p:spPr>
        <p:txBody>
          <a:bodyPr wrap="square" rtlCol="0">
            <a:spAutoFit/>
          </a:bodyPr>
          <a:lstStyle/>
          <a:p>
            <a:pPr algn="ctr"/>
            <a:r>
              <a:rPr lang="es-MX" sz="2200" dirty="0" smtClean="0">
                <a:solidFill>
                  <a:schemeClr val="accent1">
                    <a:lumMod val="50000"/>
                  </a:schemeClr>
                </a:solidFill>
              </a:rPr>
              <a:t>La fenolftaleína cambia de color en el intervalo de pH de 8.2 a 10.0</a:t>
            </a:r>
            <a:endParaRPr lang="es-MX" sz="2200" dirty="0">
              <a:solidFill>
                <a:schemeClr val="accent1">
                  <a:lumMod val="50000"/>
                </a:schemeClr>
              </a:solidFill>
            </a:endParaRPr>
          </a:p>
        </p:txBody>
      </p:sp>
    </p:spTree>
    <p:extLst>
      <p:ext uri="{BB962C8B-B14F-4D97-AF65-F5344CB8AC3E}">
        <p14:creationId xmlns:p14="http://schemas.microsoft.com/office/powerpoint/2010/main" val="679366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908720"/>
            <a:ext cx="7848872" cy="1384995"/>
          </a:xfrm>
          <a:prstGeom prst="rect">
            <a:avLst/>
          </a:prstGeom>
          <a:noFill/>
        </p:spPr>
        <p:txBody>
          <a:bodyPr wrap="square" rtlCol="0">
            <a:spAutoFit/>
          </a:bodyPr>
          <a:lstStyle/>
          <a:p>
            <a:pPr algn="just"/>
            <a:r>
              <a:rPr lang="es-MX" sz="2800" dirty="0" smtClean="0">
                <a:solidFill>
                  <a:schemeClr val="accent1">
                    <a:lumMod val="50000"/>
                  </a:schemeClr>
                </a:solidFill>
              </a:rPr>
              <a:t>Un patrón primario es una sustancia utilizada como referencia al momento de hacer una valoración o estandarización. </a:t>
            </a:r>
          </a:p>
        </p:txBody>
      </p:sp>
      <p:pic>
        <p:nvPicPr>
          <p:cNvPr id="3" name="Picture 4" descr="Potassium-hydrogen-phthalate-2D-skeleta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61120" y="2996952"/>
            <a:ext cx="2831480" cy="211074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5034562" y="5355798"/>
            <a:ext cx="3684595" cy="461665"/>
          </a:xfrm>
          <a:prstGeom prst="rect">
            <a:avLst/>
          </a:prstGeom>
        </p:spPr>
        <p:txBody>
          <a:bodyPr wrap="square">
            <a:spAutoFit/>
          </a:bodyPr>
          <a:lstStyle/>
          <a:p>
            <a:pPr algn="just"/>
            <a:r>
              <a:rPr lang="es-MX" sz="2400" dirty="0">
                <a:solidFill>
                  <a:schemeClr val="accent1">
                    <a:lumMod val="50000"/>
                  </a:schemeClr>
                </a:solidFill>
              </a:rPr>
              <a:t>Biftalato de Potasio </a:t>
            </a:r>
          </a:p>
        </p:txBody>
      </p:sp>
      <p:sp>
        <p:nvSpPr>
          <p:cNvPr id="6" name="5 CuadroTexto"/>
          <p:cNvSpPr txBox="1"/>
          <p:nvPr/>
        </p:nvSpPr>
        <p:spPr>
          <a:xfrm>
            <a:off x="539552" y="2708920"/>
            <a:ext cx="4310275" cy="3108543"/>
          </a:xfrm>
          <a:prstGeom prst="rect">
            <a:avLst/>
          </a:prstGeom>
          <a:noFill/>
        </p:spPr>
        <p:txBody>
          <a:bodyPr wrap="square" rtlCol="0">
            <a:spAutoFit/>
          </a:bodyPr>
          <a:lstStyle/>
          <a:p>
            <a:r>
              <a:rPr lang="es-MX" sz="2800" dirty="0" smtClean="0">
                <a:solidFill>
                  <a:schemeClr val="accent1">
                    <a:lumMod val="50000"/>
                  </a:schemeClr>
                </a:solidFill>
              </a:rPr>
              <a:t>Para valorar ácido clorhídrico se utiliza carbonato de potasio y para valorar  hidróxido de socio se utiliza como patrón primario biftalato de potasio. </a:t>
            </a:r>
            <a:endParaRPr lang="es-MX" sz="2800" dirty="0">
              <a:solidFill>
                <a:schemeClr val="accent1">
                  <a:lumMod val="50000"/>
                </a:schemeClr>
              </a:solidFill>
            </a:endParaRPr>
          </a:p>
        </p:txBody>
      </p:sp>
    </p:spTree>
    <p:extLst>
      <p:ext uri="{BB962C8B-B14F-4D97-AF65-F5344CB8AC3E}">
        <p14:creationId xmlns:p14="http://schemas.microsoft.com/office/powerpoint/2010/main" val="31858196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ctrTitle"/>
          </p:nvPr>
        </p:nvSpPr>
        <p:spPr>
          <a:xfrm>
            <a:off x="755576" y="260648"/>
            <a:ext cx="7772400" cy="578495"/>
          </a:xfrm>
        </p:spPr>
        <p:txBody>
          <a:bodyPr>
            <a:normAutofit fontScale="90000"/>
          </a:bodyPr>
          <a:lstStyle/>
          <a:p>
            <a:r>
              <a:rPr lang="es-ES" dirty="0" smtClean="0">
                <a:solidFill>
                  <a:schemeClr val="accent1">
                    <a:lumMod val="50000"/>
                  </a:schemeClr>
                </a:solidFill>
              </a:rPr>
              <a:t>Cuestionario </a:t>
            </a:r>
            <a:endParaRPr lang="es-MX" dirty="0">
              <a:solidFill>
                <a:schemeClr val="accent1">
                  <a:lumMod val="50000"/>
                </a:schemeClr>
              </a:solidFill>
            </a:endParaRPr>
          </a:p>
        </p:txBody>
      </p:sp>
      <p:sp>
        <p:nvSpPr>
          <p:cNvPr id="3" name="2 Subtítulo"/>
          <p:cNvSpPr>
            <a:spLocks noGrp="1"/>
          </p:cNvSpPr>
          <p:nvPr>
            <p:ph type="subTitle" idx="1"/>
          </p:nvPr>
        </p:nvSpPr>
        <p:spPr>
          <a:xfrm>
            <a:off x="1043608" y="1628800"/>
            <a:ext cx="7560840" cy="4464496"/>
          </a:xfrm>
        </p:spPr>
        <p:txBody>
          <a:bodyPr>
            <a:noAutofit/>
          </a:bodyPr>
          <a:lstStyle/>
          <a:p>
            <a:pPr marL="342900" lvl="0" indent="-342900" algn="l">
              <a:buFont typeface="Wingdings" panose="05000000000000000000" pitchFamily="2" charset="2"/>
              <a:buChar char="ü"/>
            </a:pPr>
            <a:r>
              <a:rPr lang="es-MX" sz="3200" dirty="0">
                <a:solidFill>
                  <a:schemeClr val="accent1">
                    <a:lumMod val="50000"/>
                  </a:schemeClr>
                </a:solidFill>
              </a:rPr>
              <a:t>¿Qué es un patrón primario</a:t>
            </a:r>
            <a:r>
              <a:rPr lang="es-MX" sz="3200" dirty="0" smtClean="0">
                <a:solidFill>
                  <a:schemeClr val="accent1">
                    <a:lumMod val="50000"/>
                  </a:schemeClr>
                </a:solidFill>
              </a:rPr>
              <a:t>? ¿</a:t>
            </a:r>
            <a:r>
              <a:rPr lang="es-MX" sz="3200" dirty="0">
                <a:solidFill>
                  <a:schemeClr val="accent1">
                    <a:lumMod val="50000"/>
                  </a:schemeClr>
                </a:solidFill>
              </a:rPr>
              <a:t>Cuáles son las condiciones que debe reunir un patrón primario?</a:t>
            </a:r>
          </a:p>
          <a:p>
            <a:pPr marL="342900" lvl="0" indent="-342900" algn="l">
              <a:buFont typeface="Wingdings" panose="05000000000000000000" pitchFamily="2" charset="2"/>
              <a:buChar char="ü"/>
            </a:pPr>
            <a:r>
              <a:rPr lang="es-MX" sz="3200" dirty="0">
                <a:solidFill>
                  <a:schemeClr val="accent1">
                    <a:lumMod val="50000"/>
                  </a:schemeClr>
                </a:solidFill>
              </a:rPr>
              <a:t>¿Qué es un patrón secundario y cuáles son sus características?</a:t>
            </a:r>
          </a:p>
          <a:p>
            <a:pPr marL="342900" lvl="0" indent="-342900" algn="l">
              <a:buFont typeface="Wingdings" panose="05000000000000000000" pitchFamily="2" charset="2"/>
              <a:buChar char="ü"/>
            </a:pPr>
            <a:r>
              <a:rPr lang="es-MX" sz="3200" dirty="0">
                <a:solidFill>
                  <a:schemeClr val="accent1">
                    <a:lumMod val="50000"/>
                  </a:schemeClr>
                </a:solidFill>
              </a:rPr>
              <a:t>¿Cuándo debe emplearse un patrón primario y cuando uno secundario</a:t>
            </a:r>
            <a:r>
              <a:rPr lang="es-MX" sz="3200" dirty="0" smtClean="0">
                <a:solidFill>
                  <a:schemeClr val="accent1">
                    <a:lumMod val="50000"/>
                  </a:schemeClr>
                </a:solidFill>
              </a:rPr>
              <a:t>?</a:t>
            </a:r>
            <a:endParaRPr lang="es-MX" sz="3200" dirty="0">
              <a:solidFill>
                <a:schemeClr val="accent1">
                  <a:lumMod val="50000"/>
                </a:schemeClr>
              </a:solidFill>
            </a:endParaRPr>
          </a:p>
        </p:txBody>
      </p:sp>
    </p:spTree>
    <p:extLst>
      <p:ext uri="{BB962C8B-B14F-4D97-AF65-F5344CB8AC3E}">
        <p14:creationId xmlns:p14="http://schemas.microsoft.com/office/powerpoint/2010/main" val="17467842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ctrTitle"/>
          </p:nvPr>
        </p:nvSpPr>
        <p:spPr>
          <a:xfrm>
            <a:off x="755576" y="260648"/>
            <a:ext cx="7772400" cy="578495"/>
          </a:xfrm>
        </p:spPr>
        <p:txBody>
          <a:bodyPr>
            <a:normAutofit fontScale="90000"/>
          </a:bodyPr>
          <a:lstStyle/>
          <a:p>
            <a:r>
              <a:rPr lang="es-ES" dirty="0" smtClean="0">
                <a:solidFill>
                  <a:schemeClr val="accent1">
                    <a:lumMod val="50000"/>
                  </a:schemeClr>
                </a:solidFill>
              </a:rPr>
              <a:t>Cuestionario </a:t>
            </a:r>
            <a:endParaRPr lang="es-MX" dirty="0">
              <a:solidFill>
                <a:schemeClr val="accent1">
                  <a:lumMod val="50000"/>
                </a:schemeClr>
              </a:solidFill>
            </a:endParaRPr>
          </a:p>
        </p:txBody>
      </p:sp>
      <p:sp>
        <p:nvSpPr>
          <p:cNvPr id="3" name="2 Subtítulo"/>
          <p:cNvSpPr>
            <a:spLocks noGrp="1"/>
          </p:cNvSpPr>
          <p:nvPr>
            <p:ph type="subTitle" idx="1"/>
          </p:nvPr>
        </p:nvSpPr>
        <p:spPr>
          <a:xfrm>
            <a:off x="971600" y="1340768"/>
            <a:ext cx="6984776" cy="4680520"/>
          </a:xfrm>
        </p:spPr>
        <p:txBody>
          <a:bodyPr>
            <a:noAutofit/>
          </a:bodyPr>
          <a:lstStyle/>
          <a:p>
            <a:pPr marL="342900" lvl="0" indent="-342900" algn="l">
              <a:buFont typeface="Wingdings" panose="05000000000000000000" pitchFamily="2" charset="2"/>
              <a:buChar char="ü"/>
            </a:pPr>
            <a:r>
              <a:rPr lang="es-MX" sz="3200" dirty="0" smtClean="0">
                <a:solidFill>
                  <a:schemeClr val="accent1">
                    <a:lumMod val="50000"/>
                  </a:schemeClr>
                </a:solidFill>
              </a:rPr>
              <a:t>¿</a:t>
            </a:r>
            <a:r>
              <a:rPr lang="es-MX" sz="3200" dirty="0">
                <a:solidFill>
                  <a:schemeClr val="accent1">
                    <a:lumMod val="50000"/>
                  </a:schemeClr>
                </a:solidFill>
              </a:rPr>
              <a:t>Cuál es la fecha de caducidad de las soluciones preparadas en esta práctica?</a:t>
            </a:r>
          </a:p>
          <a:p>
            <a:pPr marL="342900" lvl="0" indent="-342900" algn="l">
              <a:buFont typeface="Wingdings" panose="05000000000000000000" pitchFamily="2" charset="2"/>
              <a:buChar char="ü"/>
            </a:pPr>
            <a:r>
              <a:rPr lang="es-MX" sz="3200" dirty="0">
                <a:solidFill>
                  <a:schemeClr val="accent1">
                    <a:lumMod val="50000"/>
                  </a:schemeClr>
                </a:solidFill>
              </a:rPr>
              <a:t>Menciona el tipo de indicadores que pueden emplearse para valorar ácidos o bases y explica ¿Cómo se debe seleccionar un indicador para una valoración ácido base</a:t>
            </a:r>
            <a:r>
              <a:rPr lang="es-MX" sz="3200" dirty="0" smtClean="0">
                <a:solidFill>
                  <a:schemeClr val="accent1">
                    <a:lumMod val="50000"/>
                  </a:schemeClr>
                </a:solidFill>
              </a:rPr>
              <a:t>?</a:t>
            </a:r>
            <a:endParaRPr lang="es-MX" sz="3200" dirty="0">
              <a:solidFill>
                <a:schemeClr val="accent1">
                  <a:lumMod val="50000"/>
                </a:schemeClr>
              </a:solidFill>
            </a:endParaRPr>
          </a:p>
        </p:txBody>
      </p:sp>
    </p:spTree>
    <p:extLst>
      <p:ext uri="{BB962C8B-B14F-4D97-AF65-F5344CB8AC3E}">
        <p14:creationId xmlns:p14="http://schemas.microsoft.com/office/powerpoint/2010/main" val="41266656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7624" y="298950"/>
            <a:ext cx="6597352" cy="681778"/>
          </a:xfrm>
        </p:spPr>
        <p:txBody>
          <a:bodyPr>
            <a:normAutofit/>
          </a:bodyPr>
          <a:lstStyle/>
          <a:p>
            <a:r>
              <a:rPr lang="es-ES" sz="2400" dirty="0" smtClean="0">
                <a:solidFill>
                  <a:schemeClr val="accent1">
                    <a:lumMod val="50000"/>
                  </a:schemeClr>
                </a:solidFill>
              </a:rPr>
              <a:t>Laboratorio de reacciones en solución </a:t>
            </a:r>
            <a:endParaRPr lang="es-MX" sz="2400" dirty="0">
              <a:solidFill>
                <a:schemeClr val="accent1">
                  <a:lumMod val="50000"/>
                </a:schemeClr>
              </a:solidFill>
            </a:endParaRPr>
          </a:p>
        </p:txBody>
      </p:sp>
      <p:sp>
        <p:nvSpPr>
          <p:cNvPr id="3" name="2 Subtítulo"/>
          <p:cNvSpPr>
            <a:spLocks noGrp="1"/>
          </p:cNvSpPr>
          <p:nvPr>
            <p:ph type="subTitle" idx="1"/>
          </p:nvPr>
        </p:nvSpPr>
        <p:spPr>
          <a:xfrm>
            <a:off x="2051720" y="5805264"/>
            <a:ext cx="6565696" cy="864096"/>
          </a:xfrm>
        </p:spPr>
        <p:txBody>
          <a:bodyPr>
            <a:noAutofit/>
          </a:bodyPr>
          <a:lstStyle/>
          <a:p>
            <a:pPr algn="r"/>
            <a:r>
              <a:rPr lang="es-ES" sz="1800" dirty="0" smtClean="0"/>
              <a:t>Dra. en Ed. Guadalupe Mirella Maya López</a:t>
            </a:r>
          </a:p>
          <a:p>
            <a:pPr algn="r"/>
            <a:r>
              <a:rPr lang="es-ES" sz="1800" dirty="0" smtClean="0"/>
              <a:t>Febrero, 2016</a:t>
            </a:r>
            <a:endParaRPr lang="es-MX" sz="1800"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02" y="1235054"/>
            <a:ext cx="6632782" cy="4210170"/>
          </a:xfrm>
          <a:prstGeom prst="rect">
            <a:avLst/>
          </a:prstGeom>
        </p:spPr>
      </p:pic>
    </p:spTree>
    <p:extLst>
      <p:ext uri="{BB962C8B-B14F-4D97-AF65-F5344CB8AC3E}">
        <p14:creationId xmlns:p14="http://schemas.microsoft.com/office/powerpoint/2010/main" val="1077715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1196752"/>
            <a:ext cx="6336704" cy="4154984"/>
          </a:xfrm>
          <a:prstGeom prst="rect">
            <a:avLst/>
          </a:prstGeom>
          <a:noFill/>
        </p:spPr>
        <p:txBody>
          <a:bodyPr wrap="square" rtlCol="0">
            <a:spAutoFit/>
          </a:bodyPr>
          <a:lstStyle/>
          <a:p>
            <a:pPr algn="just"/>
            <a:r>
              <a:rPr lang="es-MX" sz="2400" dirty="0" smtClean="0">
                <a:solidFill>
                  <a:schemeClr val="accent1">
                    <a:lumMod val="50000"/>
                  </a:schemeClr>
                </a:solidFill>
              </a:rPr>
              <a:t>Los </a:t>
            </a:r>
            <a:r>
              <a:rPr lang="es-MX" sz="2400" dirty="0">
                <a:solidFill>
                  <a:schemeClr val="accent1">
                    <a:lumMod val="50000"/>
                  </a:schemeClr>
                </a:solidFill>
              </a:rPr>
              <a:t>ámbitos de aplicación </a:t>
            </a:r>
            <a:r>
              <a:rPr lang="es-MX" sz="2400" dirty="0" smtClean="0">
                <a:solidFill>
                  <a:schemeClr val="accent1">
                    <a:lumMod val="50000"/>
                  </a:schemeClr>
                </a:solidFill>
              </a:rPr>
              <a:t>de los análisis químicos </a:t>
            </a:r>
            <a:r>
              <a:rPr lang="es-MX" sz="2400" dirty="0">
                <a:solidFill>
                  <a:schemeClr val="accent1">
                    <a:lumMod val="50000"/>
                  </a:schemeClr>
                </a:solidFill>
              </a:rPr>
              <a:t>son muy </a:t>
            </a:r>
            <a:r>
              <a:rPr lang="es-MX" sz="2400" dirty="0" smtClean="0">
                <a:solidFill>
                  <a:schemeClr val="accent1">
                    <a:lumMod val="50000"/>
                  </a:schemeClr>
                </a:solidFill>
              </a:rPr>
              <a:t>variados; en </a:t>
            </a:r>
            <a:r>
              <a:rPr lang="es-MX" sz="2400" dirty="0">
                <a:solidFill>
                  <a:schemeClr val="accent1">
                    <a:lumMod val="50000"/>
                  </a:schemeClr>
                </a:solidFill>
              </a:rPr>
              <a:t>la industria destaca el control de calidad de materias primas y productos acabados; en el comercio los laboratorios certificados de análisis aseguran las especificaciones de calidad de las mercancías; en el campo médico los análisis clínicos facilitan el </a:t>
            </a:r>
            <a:r>
              <a:rPr lang="es-MX" sz="2400" dirty="0" smtClean="0">
                <a:solidFill>
                  <a:schemeClr val="accent1">
                    <a:lumMod val="50000"/>
                  </a:schemeClr>
                </a:solidFill>
              </a:rPr>
              <a:t>diagnóstico </a:t>
            </a:r>
            <a:r>
              <a:rPr lang="es-MX" sz="2400" dirty="0">
                <a:solidFill>
                  <a:schemeClr val="accent1">
                    <a:lumMod val="50000"/>
                  </a:schemeClr>
                </a:solidFill>
              </a:rPr>
              <a:t>de </a:t>
            </a:r>
            <a:r>
              <a:rPr lang="es-MX" sz="2400" dirty="0" smtClean="0">
                <a:solidFill>
                  <a:schemeClr val="accent1">
                    <a:lumMod val="50000"/>
                  </a:schemeClr>
                </a:solidFill>
              </a:rPr>
              <a:t>enfermedades, por citar algunos.</a:t>
            </a:r>
          </a:p>
        </p:txBody>
      </p:sp>
    </p:spTree>
    <p:extLst>
      <p:ext uri="{BB962C8B-B14F-4D97-AF65-F5344CB8AC3E}">
        <p14:creationId xmlns:p14="http://schemas.microsoft.com/office/powerpoint/2010/main" val="5332869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7056784" cy="5616624"/>
          </a:xfrm>
        </p:spPr>
        <p:txBody>
          <a:bodyPr>
            <a:noAutofit/>
          </a:bodyPr>
          <a:lstStyle/>
          <a:p>
            <a:pPr algn="l"/>
            <a:r>
              <a:rPr lang="es-MX" sz="2800" dirty="0" smtClean="0">
                <a:solidFill>
                  <a:schemeClr val="accent1">
                    <a:lumMod val="50000"/>
                  </a:schemeClr>
                </a:solidFill>
              </a:rPr>
              <a:t>En la química analítica se diferencian áreas </a:t>
            </a:r>
            <a:r>
              <a:rPr lang="es-MX" sz="2800" dirty="0">
                <a:solidFill>
                  <a:schemeClr val="accent1">
                    <a:lumMod val="50000"/>
                  </a:schemeClr>
                </a:solidFill>
              </a:rPr>
              <a:t>según la información que se desea obtener. </a:t>
            </a:r>
            <a:r>
              <a:rPr lang="es-MX" sz="2800" dirty="0" smtClean="0">
                <a:solidFill>
                  <a:schemeClr val="accent1">
                    <a:lumMod val="50000"/>
                  </a:schemeClr>
                </a:solidFill>
              </a:rPr>
              <a:t/>
            </a:r>
            <a:br>
              <a:rPr lang="es-MX" sz="2800" dirty="0" smtClean="0">
                <a:solidFill>
                  <a:schemeClr val="accent1">
                    <a:lumMod val="50000"/>
                  </a:schemeClr>
                </a:solidFill>
              </a:rPr>
            </a:br>
            <a:r>
              <a:rPr lang="es-MX" sz="2800" dirty="0">
                <a:solidFill>
                  <a:schemeClr val="accent1">
                    <a:lumMod val="50000"/>
                  </a:schemeClr>
                </a:solidFill>
              </a:rPr>
              <a:t/>
            </a:r>
            <a:br>
              <a:rPr lang="es-MX" sz="2800" dirty="0">
                <a:solidFill>
                  <a:schemeClr val="accent1">
                    <a:lumMod val="50000"/>
                  </a:schemeClr>
                </a:solidFill>
              </a:rPr>
            </a:br>
            <a:r>
              <a:rPr lang="es-MX" sz="2800" dirty="0" smtClean="0">
                <a:solidFill>
                  <a:schemeClr val="accent1">
                    <a:lumMod val="50000"/>
                  </a:schemeClr>
                </a:solidFill>
              </a:rPr>
              <a:t>Así</a:t>
            </a:r>
            <a:r>
              <a:rPr lang="es-MX" sz="2800" dirty="0">
                <a:solidFill>
                  <a:schemeClr val="accent1">
                    <a:lumMod val="50000"/>
                  </a:schemeClr>
                </a:solidFill>
              </a:rPr>
              <a:t>, la </a:t>
            </a:r>
            <a:r>
              <a:rPr lang="es-MX" sz="2800" b="1" dirty="0">
                <a:solidFill>
                  <a:schemeClr val="accent1">
                    <a:lumMod val="50000"/>
                  </a:schemeClr>
                </a:solidFill>
              </a:rPr>
              <a:t>Química Analítica Cualitativa</a:t>
            </a:r>
            <a:r>
              <a:rPr lang="es-MX" sz="2800" dirty="0">
                <a:solidFill>
                  <a:schemeClr val="accent1">
                    <a:lumMod val="50000"/>
                  </a:schemeClr>
                </a:solidFill>
              </a:rPr>
              <a:t> se centra en identificar la presencia o ausencia de un analito, mientras que la </a:t>
            </a:r>
            <a:r>
              <a:rPr lang="es-MX" sz="2800" dirty="0" smtClean="0">
                <a:solidFill>
                  <a:schemeClr val="accent1">
                    <a:lumMod val="50000"/>
                  </a:schemeClr>
                </a:solidFill>
              </a:rPr>
              <a:t/>
            </a:r>
            <a:br>
              <a:rPr lang="es-MX" sz="2800" dirty="0" smtClean="0">
                <a:solidFill>
                  <a:schemeClr val="accent1">
                    <a:lumMod val="50000"/>
                  </a:schemeClr>
                </a:solidFill>
              </a:rPr>
            </a:br>
            <a:r>
              <a:rPr lang="es-MX" sz="2800" dirty="0">
                <a:solidFill>
                  <a:schemeClr val="accent1">
                    <a:lumMod val="50000"/>
                  </a:schemeClr>
                </a:solidFill>
              </a:rPr>
              <a:t/>
            </a:r>
            <a:br>
              <a:rPr lang="es-MX" sz="2800" dirty="0">
                <a:solidFill>
                  <a:schemeClr val="accent1">
                    <a:lumMod val="50000"/>
                  </a:schemeClr>
                </a:solidFill>
              </a:rPr>
            </a:br>
            <a:r>
              <a:rPr lang="es-MX" sz="2800" b="1" dirty="0" smtClean="0">
                <a:solidFill>
                  <a:schemeClr val="accent1">
                    <a:lumMod val="50000"/>
                  </a:schemeClr>
                </a:solidFill>
              </a:rPr>
              <a:t>Química </a:t>
            </a:r>
            <a:r>
              <a:rPr lang="es-MX" sz="2800" b="1" dirty="0">
                <a:solidFill>
                  <a:schemeClr val="accent1">
                    <a:lumMod val="50000"/>
                  </a:schemeClr>
                </a:solidFill>
              </a:rPr>
              <a:t>Analítica </a:t>
            </a:r>
            <a:r>
              <a:rPr lang="es-MX" sz="2800" b="1" dirty="0" smtClean="0">
                <a:solidFill>
                  <a:schemeClr val="accent1">
                    <a:lumMod val="50000"/>
                  </a:schemeClr>
                </a:solidFill>
              </a:rPr>
              <a:t>Cuantitativa</a:t>
            </a:r>
            <a:r>
              <a:rPr lang="es-MX" sz="2800" dirty="0">
                <a:solidFill>
                  <a:schemeClr val="accent1">
                    <a:lumMod val="50000"/>
                  </a:schemeClr>
                </a:solidFill>
              </a:rPr>
              <a:t> desarrolla métodos para determinar su concentración</a:t>
            </a:r>
            <a:r>
              <a:rPr lang="es-MX" sz="2800" dirty="0" smtClean="0">
                <a:solidFill>
                  <a:schemeClr val="accent1">
                    <a:lumMod val="50000"/>
                  </a:schemeClr>
                </a:solidFill>
              </a:rPr>
              <a:t>.</a:t>
            </a:r>
            <a:endParaRPr lang="es-MX" sz="2800" dirty="0">
              <a:solidFill>
                <a:schemeClr val="accent1">
                  <a:lumMod val="50000"/>
                </a:schemeClr>
              </a:solidFill>
            </a:endParaRPr>
          </a:p>
        </p:txBody>
      </p:sp>
    </p:spTree>
    <p:extLst>
      <p:ext uri="{BB962C8B-B14F-4D97-AF65-F5344CB8AC3E}">
        <p14:creationId xmlns:p14="http://schemas.microsoft.com/office/powerpoint/2010/main" val="1920937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987824" y="332656"/>
            <a:ext cx="5612160" cy="864096"/>
          </a:xfrm>
        </p:spPr>
        <p:txBody>
          <a:bodyPr>
            <a:normAutofit/>
          </a:bodyPr>
          <a:lstStyle/>
          <a:p>
            <a:r>
              <a:rPr lang="es-MX" sz="4000" dirty="0">
                <a:solidFill>
                  <a:schemeClr val="accent1">
                    <a:lumMod val="50000"/>
                  </a:schemeClr>
                </a:solidFill>
              </a:rPr>
              <a:t>Métodos de </a:t>
            </a:r>
            <a:r>
              <a:rPr lang="es-MX" sz="4000" dirty="0" smtClean="0">
                <a:solidFill>
                  <a:schemeClr val="accent1">
                    <a:lumMod val="50000"/>
                  </a:schemeClr>
                </a:solidFill>
              </a:rPr>
              <a:t>análisis</a:t>
            </a:r>
            <a:endParaRPr lang="es-MX" sz="4000" dirty="0">
              <a:solidFill>
                <a:schemeClr val="accent1">
                  <a:lumMod val="50000"/>
                </a:schemeClr>
              </a:solidFill>
            </a:endParaRPr>
          </a:p>
        </p:txBody>
      </p:sp>
      <p:sp>
        <p:nvSpPr>
          <p:cNvPr id="3" name="2 Subtítulo"/>
          <p:cNvSpPr>
            <a:spLocks noGrp="1"/>
          </p:cNvSpPr>
          <p:nvPr>
            <p:ph type="subTitle" idx="1"/>
          </p:nvPr>
        </p:nvSpPr>
        <p:spPr>
          <a:xfrm>
            <a:off x="683568" y="1556792"/>
            <a:ext cx="6840760" cy="5112568"/>
          </a:xfrm>
        </p:spPr>
        <p:txBody>
          <a:bodyPr>
            <a:noAutofit/>
          </a:bodyPr>
          <a:lstStyle/>
          <a:p>
            <a:pPr algn="l"/>
            <a:r>
              <a:rPr lang="es-MX" sz="2600" b="1" dirty="0" smtClean="0">
                <a:solidFill>
                  <a:schemeClr val="accent1">
                    <a:lumMod val="50000"/>
                  </a:schemeClr>
                </a:solidFill>
              </a:rPr>
              <a:t>Métodos </a:t>
            </a:r>
            <a:r>
              <a:rPr lang="es-MX" sz="2600" b="1" dirty="0">
                <a:solidFill>
                  <a:schemeClr val="accent1">
                    <a:lumMod val="50000"/>
                  </a:schemeClr>
                </a:solidFill>
              </a:rPr>
              <a:t>clásicos</a:t>
            </a:r>
            <a:r>
              <a:rPr lang="es-MX" sz="2600" dirty="0">
                <a:solidFill>
                  <a:schemeClr val="accent1">
                    <a:lumMod val="50000"/>
                  </a:schemeClr>
                </a:solidFill>
              </a:rPr>
              <a:t>, </a:t>
            </a:r>
            <a:r>
              <a:rPr lang="es-MX" sz="2600" dirty="0" smtClean="0">
                <a:solidFill>
                  <a:schemeClr val="accent1">
                    <a:lumMod val="50000"/>
                  </a:schemeClr>
                </a:solidFill>
              </a:rPr>
              <a:t>se basan </a:t>
            </a:r>
            <a:r>
              <a:rPr lang="es-MX" sz="2600" dirty="0">
                <a:solidFill>
                  <a:schemeClr val="accent1">
                    <a:lumMod val="50000"/>
                  </a:schemeClr>
                </a:solidFill>
              </a:rPr>
              <a:t>en </a:t>
            </a:r>
            <a:r>
              <a:rPr lang="es-MX" sz="2600" dirty="0" smtClean="0">
                <a:solidFill>
                  <a:schemeClr val="accent1">
                    <a:lumMod val="50000"/>
                  </a:schemeClr>
                </a:solidFill>
              </a:rPr>
              <a:t>las propiedades </a:t>
            </a:r>
            <a:r>
              <a:rPr lang="es-MX" sz="2600" dirty="0">
                <a:solidFill>
                  <a:schemeClr val="accent1">
                    <a:lumMod val="50000"/>
                  </a:schemeClr>
                </a:solidFill>
              </a:rPr>
              <a:t>químicas del </a:t>
            </a:r>
            <a:r>
              <a:rPr lang="es-MX" sz="2600" dirty="0" smtClean="0">
                <a:solidFill>
                  <a:schemeClr val="accent1">
                    <a:lumMod val="50000"/>
                  </a:schemeClr>
                </a:solidFill>
              </a:rPr>
              <a:t>analito; incluyen las gravimetrías, </a:t>
            </a:r>
            <a:r>
              <a:rPr lang="es-MX" sz="2600" dirty="0">
                <a:solidFill>
                  <a:schemeClr val="accent1">
                    <a:lumMod val="50000"/>
                  </a:schemeClr>
                </a:solidFill>
              </a:rPr>
              <a:t>las volumetrías y </a:t>
            </a:r>
            <a:r>
              <a:rPr lang="es-MX" sz="2600" dirty="0" smtClean="0">
                <a:solidFill>
                  <a:schemeClr val="accent1">
                    <a:lumMod val="50000"/>
                  </a:schemeClr>
                </a:solidFill>
              </a:rPr>
              <a:t>los métodos </a:t>
            </a:r>
            <a:r>
              <a:rPr lang="es-MX" sz="2600" dirty="0">
                <a:solidFill>
                  <a:schemeClr val="accent1">
                    <a:lumMod val="50000"/>
                  </a:schemeClr>
                </a:solidFill>
              </a:rPr>
              <a:t>de análisis cualitativo clásico.</a:t>
            </a:r>
          </a:p>
          <a:p>
            <a:pPr algn="l"/>
            <a:r>
              <a:rPr lang="es-ES" sz="2600" b="1" dirty="0" smtClean="0">
                <a:solidFill>
                  <a:schemeClr val="accent1">
                    <a:lumMod val="50000"/>
                  </a:schemeClr>
                </a:solidFill>
              </a:rPr>
              <a:t>  </a:t>
            </a:r>
            <a:r>
              <a:rPr lang="es-MX" sz="2600" b="1" dirty="0" smtClean="0">
                <a:solidFill>
                  <a:schemeClr val="accent1">
                    <a:lumMod val="50000"/>
                  </a:schemeClr>
                </a:solidFill>
              </a:rPr>
              <a:t>Métodos </a:t>
            </a:r>
            <a:r>
              <a:rPr lang="es-MX" sz="2600" b="1" dirty="0">
                <a:solidFill>
                  <a:schemeClr val="accent1">
                    <a:lumMod val="50000"/>
                  </a:schemeClr>
                </a:solidFill>
              </a:rPr>
              <a:t>instrumentales</a:t>
            </a:r>
            <a:r>
              <a:rPr lang="es-MX" sz="2600" dirty="0">
                <a:solidFill>
                  <a:schemeClr val="accent1">
                    <a:lumMod val="50000"/>
                  </a:schemeClr>
                </a:solidFill>
              </a:rPr>
              <a:t>, </a:t>
            </a:r>
            <a:r>
              <a:rPr lang="es-MX" sz="2600" dirty="0" smtClean="0">
                <a:solidFill>
                  <a:schemeClr val="accent1">
                    <a:lumMod val="50000"/>
                  </a:schemeClr>
                </a:solidFill>
              </a:rPr>
              <a:t>están basados </a:t>
            </a:r>
            <a:r>
              <a:rPr lang="es-MX" sz="2600" dirty="0">
                <a:solidFill>
                  <a:schemeClr val="accent1">
                    <a:lumMod val="50000"/>
                  </a:schemeClr>
                </a:solidFill>
              </a:rPr>
              <a:t>en propiedades </a:t>
            </a:r>
            <a:r>
              <a:rPr lang="es-MX" sz="2600" dirty="0" smtClean="0">
                <a:solidFill>
                  <a:schemeClr val="accent1">
                    <a:lumMod val="50000"/>
                  </a:schemeClr>
                </a:solidFill>
              </a:rPr>
              <a:t>fisicoquímicas. </a:t>
            </a:r>
            <a:r>
              <a:rPr lang="es-MX" sz="2600" dirty="0">
                <a:solidFill>
                  <a:schemeClr val="accent1">
                    <a:lumMod val="50000"/>
                  </a:schemeClr>
                </a:solidFill>
              </a:rPr>
              <a:t>La clasificación de los métodos instrumentales se realiza con base en la propiedad que se </a:t>
            </a:r>
            <a:r>
              <a:rPr lang="es-MX" sz="2600" dirty="0" smtClean="0">
                <a:solidFill>
                  <a:schemeClr val="accent1">
                    <a:lumMod val="50000"/>
                  </a:schemeClr>
                </a:solidFill>
              </a:rPr>
              <a:t>mide, pueden ser: espectroscópicos</a:t>
            </a:r>
            <a:r>
              <a:rPr lang="es-MX" sz="2600" dirty="0">
                <a:solidFill>
                  <a:schemeClr val="accent1">
                    <a:lumMod val="50000"/>
                  </a:schemeClr>
                </a:solidFill>
              </a:rPr>
              <a:t>, </a:t>
            </a:r>
            <a:r>
              <a:rPr lang="es-MX" sz="2600" dirty="0" smtClean="0">
                <a:solidFill>
                  <a:schemeClr val="accent1">
                    <a:lumMod val="50000"/>
                  </a:schemeClr>
                </a:solidFill>
              </a:rPr>
              <a:t>electro analíticos</a:t>
            </a:r>
            <a:r>
              <a:rPr lang="es-MX" sz="2600" dirty="0">
                <a:solidFill>
                  <a:schemeClr val="accent1">
                    <a:lumMod val="50000"/>
                  </a:schemeClr>
                </a:solidFill>
              </a:rPr>
              <a:t>, térmicos</a:t>
            </a:r>
            <a:r>
              <a:rPr lang="es-MX" sz="2600" dirty="0" smtClean="0">
                <a:solidFill>
                  <a:schemeClr val="accent1">
                    <a:lumMod val="50000"/>
                  </a:schemeClr>
                </a:solidFill>
              </a:rPr>
              <a:t>.</a:t>
            </a:r>
          </a:p>
        </p:txBody>
      </p:sp>
    </p:spTree>
    <p:extLst>
      <p:ext uri="{BB962C8B-B14F-4D97-AF65-F5344CB8AC3E}">
        <p14:creationId xmlns:p14="http://schemas.microsoft.com/office/powerpoint/2010/main" val="3708701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75656" y="332656"/>
            <a:ext cx="5976664" cy="864096"/>
          </a:xfrm>
        </p:spPr>
        <p:txBody>
          <a:bodyPr>
            <a:normAutofit/>
          </a:bodyPr>
          <a:lstStyle/>
          <a:p>
            <a:r>
              <a:rPr lang="es-MX" sz="4000" dirty="0">
                <a:solidFill>
                  <a:schemeClr val="accent1">
                    <a:lumMod val="50000"/>
                  </a:schemeClr>
                </a:solidFill>
              </a:rPr>
              <a:t>Métodos de </a:t>
            </a:r>
            <a:r>
              <a:rPr lang="es-MX" sz="4000" dirty="0" smtClean="0">
                <a:solidFill>
                  <a:schemeClr val="accent1">
                    <a:lumMod val="50000"/>
                  </a:schemeClr>
                </a:solidFill>
              </a:rPr>
              <a:t>análisis</a:t>
            </a:r>
            <a:endParaRPr lang="es-MX" sz="4000" dirty="0">
              <a:solidFill>
                <a:schemeClr val="accent1">
                  <a:lumMod val="50000"/>
                </a:schemeClr>
              </a:solidFill>
            </a:endParaRPr>
          </a:p>
        </p:txBody>
      </p:sp>
      <p:sp>
        <p:nvSpPr>
          <p:cNvPr id="3" name="2 Subtítulo"/>
          <p:cNvSpPr>
            <a:spLocks noGrp="1"/>
          </p:cNvSpPr>
          <p:nvPr>
            <p:ph type="subTitle" idx="1"/>
          </p:nvPr>
        </p:nvSpPr>
        <p:spPr>
          <a:xfrm>
            <a:off x="827584" y="2060848"/>
            <a:ext cx="7416824" cy="3168352"/>
          </a:xfrm>
        </p:spPr>
        <p:txBody>
          <a:bodyPr>
            <a:noAutofit/>
          </a:bodyPr>
          <a:lstStyle/>
          <a:p>
            <a:pPr algn="l"/>
            <a:r>
              <a:rPr lang="es-MX" sz="2800" b="1" dirty="0" smtClean="0">
                <a:solidFill>
                  <a:schemeClr val="accent1">
                    <a:lumMod val="50000"/>
                  </a:schemeClr>
                </a:solidFill>
              </a:rPr>
              <a:t>Métodos </a:t>
            </a:r>
            <a:r>
              <a:rPr lang="es-MX" sz="2800" b="1" dirty="0">
                <a:solidFill>
                  <a:schemeClr val="accent1">
                    <a:lumMod val="50000"/>
                  </a:schemeClr>
                </a:solidFill>
              </a:rPr>
              <a:t>de separación</a:t>
            </a:r>
            <a:r>
              <a:rPr lang="es-MX" sz="2800" dirty="0">
                <a:solidFill>
                  <a:schemeClr val="accent1">
                    <a:lumMod val="50000"/>
                  </a:schemeClr>
                </a:solidFill>
              </a:rPr>
              <a:t>. </a:t>
            </a:r>
            <a:r>
              <a:rPr lang="es-MX" sz="2800" dirty="0" smtClean="0">
                <a:solidFill>
                  <a:schemeClr val="accent1">
                    <a:lumMod val="50000"/>
                  </a:schemeClr>
                </a:solidFill>
              </a:rPr>
              <a:t>En este grupo se </a:t>
            </a:r>
            <a:r>
              <a:rPr lang="es-MX" sz="2800" dirty="0">
                <a:solidFill>
                  <a:schemeClr val="accent1">
                    <a:lumMod val="50000"/>
                  </a:schemeClr>
                </a:solidFill>
              </a:rPr>
              <a:t>incluyen </a:t>
            </a:r>
            <a:r>
              <a:rPr lang="es-MX" sz="2800" dirty="0" smtClean="0">
                <a:solidFill>
                  <a:schemeClr val="accent1">
                    <a:lumMod val="50000"/>
                  </a:schemeClr>
                </a:solidFill>
              </a:rPr>
              <a:t> </a:t>
            </a:r>
            <a:r>
              <a:rPr lang="es-MX" sz="2800" dirty="0">
                <a:solidFill>
                  <a:schemeClr val="accent1">
                    <a:lumMod val="50000"/>
                  </a:schemeClr>
                </a:solidFill>
              </a:rPr>
              <a:t>los métodos cuya finalidad es la separación de compuestos para eliminar las interferencias y facilitar las </a:t>
            </a:r>
            <a:r>
              <a:rPr lang="es-MX" sz="2800" dirty="0" smtClean="0">
                <a:solidFill>
                  <a:schemeClr val="accent1">
                    <a:lumMod val="50000"/>
                  </a:schemeClr>
                </a:solidFill>
              </a:rPr>
              <a:t>medidas</a:t>
            </a:r>
            <a:endParaRPr lang="es-MX" sz="2800" dirty="0">
              <a:solidFill>
                <a:schemeClr val="accent1">
                  <a:lumMod val="50000"/>
                </a:schemeClr>
              </a:solidFill>
            </a:endParaRPr>
          </a:p>
        </p:txBody>
      </p:sp>
    </p:spTree>
    <p:extLst>
      <p:ext uri="{BB962C8B-B14F-4D97-AF65-F5344CB8AC3E}">
        <p14:creationId xmlns:p14="http://schemas.microsoft.com/office/powerpoint/2010/main" val="1313813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260648"/>
            <a:ext cx="6840760" cy="1080120"/>
          </a:xfrm>
        </p:spPr>
        <p:txBody>
          <a:bodyPr>
            <a:normAutofit/>
          </a:bodyPr>
          <a:lstStyle/>
          <a:p>
            <a:r>
              <a:rPr lang="es-MX" sz="2800" dirty="0">
                <a:solidFill>
                  <a:schemeClr val="accent1">
                    <a:lumMod val="50000"/>
                  </a:schemeClr>
                </a:solidFill>
              </a:rPr>
              <a:t>Características de calidad de los métodos </a:t>
            </a:r>
            <a:r>
              <a:rPr lang="es-MX" sz="2800" dirty="0" smtClean="0">
                <a:solidFill>
                  <a:schemeClr val="accent1">
                    <a:lumMod val="50000"/>
                  </a:schemeClr>
                </a:solidFill>
              </a:rPr>
              <a:t>analíticos</a:t>
            </a:r>
            <a:endParaRPr lang="es-MX" sz="2800" dirty="0">
              <a:solidFill>
                <a:schemeClr val="accent1">
                  <a:lumMod val="50000"/>
                </a:schemeClr>
              </a:solidFill>
            </a:endParaRPr>
          </a:p>
        </p:txBody>
      </p:sp>
      <p:sp>
        <p:nvSpPr>
          <p:cNvPr id="3" name="2 Subtítulo"/>
          <p:cNvSpPr>
            <a:spLocks noGrp="1"/>
          </p:cNvSpPr>
          <p:nvPr>
            <p:ph type="subTitle" idx="1"/>
          </p:nvPr>
        </p:nvSpPr>
        <p:spPr>
          <a:xfrm>
            <a:off x="539552" y="1988840"/>
            <a:ext cx="6944816" cy="4320480"/>
          </a:xfrm>
        </p:spPr>
        <p:txBody>
          <a:bodyPr>
            <a:noAutofit/>
          </a:bodyPr>
          <a:lstStyle/>
          <a:p>
            <a:pPr algn="l"/>
            <a:r>
              <a:rPr lang="es-MX" sz="2400" b="1" dirty="0" smtClean="0">
                <a:solidFill>
                  <a:schemeClr val="accent1">
                    <a:lumMod val="50000"/>
                  </a:schemeClr>
                </a:solidFill>
              </a:rPr>
              <a:t>Exactitud</a:t>
            </a:r>
            <a:r>
              <a:rPr lang="es-MX" sz="2400" dirty="0">
                <a:solidFill>
                  <a:schemeClr val="accent1">
                    <a:lumMod val="50000"/>
                  </a:schemeClr>
                </a:solidFill>
              </a:rPr>
              <a:t>: Grado de concordancia entre el resultado y un valor de referencia certificado. En ausencia de exactitud se tiene error sistemático.</a:t>
            </a:r>
          </a:p>
          <a:p>
            <a:pPr algn="l"/>
            <a:endParaRPr lang="es-MX" sz="2400" b="1" dirty="0" smtClean="0">
              <a:solidFill>
                <a:schemeClr val="accent1">
                  <a:lumMod val="50000"/>
                </a:schemeClr>
              </a:solidFill>
            </a:endParaRPr>
          </a:p>
          <a:p>
            <a:pPr algn="l"/>
            <a:r>
              <a:rPr lang="es-MX" sz="2400" b="1" dirty="0" smtClean="0">
                <a:solidFill>
                  <a:schemeClr val="accent1">
                    <a:lumMod val="50000"/>
                  </a:schemeClr>
                </a:solidFill>
              </a:rPr>
              <a:t>Precisión</a:t>
            </a:r>
            <a:r>
              <a:rPr lang="es-MX" sz="2400" dirty="0">
                <a:solidFill>
                  <a:schemeClr val="accent1">
                    <a:lumMod val="50000"/>
                  </a:schemeClr>
                </a:solidFill>
              </a:rPr>
              <a:t>: Grado de concordancia entre los datos obtenidos de una serie. Refleja el efecto de los errores aleatorios producidos durante el proceso analítico</a:t>
            </a:r>
            <a:r>
              <a:rPr lang="es-MX" sz="2400" dirty="0" smtClean="0">
                <a:solidFill>
                  <a:schemeClr val="accent1">
                    <a:lumMod val="50000"/>
                  </a:schemeClr>
                </a:solidFill>
              </a:rPr>
              <a:t>.</a:t>
            </a:r>
            <a:endParaRPr lang="es-MX" sz="2400" dirty="0">
              <a:solidFill>
                <a:schemeClr val="accent1">
                  <a:lumMod val="50000"/>
                </a:schemeClr>
              </a:solidFill>
            </a:endParaRPr>
          </a:p>
        </p:txBody>
      </p:sp>
    </p:spTree>
    <p:extLst>
      <p:ext uri="{BB962C8B-B14F-4D97-AF65-F5344CB8AC3E}">
        <p14:creationId xmlns:p14="http://schemas.microsoft.com/office/powerpoint/2010/main" val="415928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60648"/>
            <a:ext cx="6048672" cy="1080120"/>
          </a:xfrm>
        </p:spPr>
        <p:txBody>
          <a:bodyPr>
            <a:normAutofit/>
          </a:bodyPr>
          <a:lstStyle/>
          <a:p>
            <a:r>
              <a:rPr lang="es-MX" sz="2800" dirty="0">
                <a:solidFill>
                  <a:schemeClr val="accent1">
                    <a:lumMod val="50000"/>
                  </a:schemeClr>
                </a:solidFill>
              </a:rPr>
              <a:t>Características de calidad de los métodos </a:t>
            </a:r>
            <a:r>
              <a:rPr lang="es-MX" sz="2800" dirty="0" smtClean="0">
                <a:solidFill>
                  <a:schemeClr val="accent1">
                    <a:lumMod val="50000"/>
                  </a:schemeClr>
                </a:solidFill>
              </a:rPr>
              <a:t>analíticos</a:t>
            </a:r>
            <a:endParaRPr lang="es-MX" sz="2800" dirty="0">
              <a:solidFill>
                <a:schemeClr val="accent1">
                  <a:lumMod val="50000"/>
                </a:schemeClr>
              </a:solidFill>
            </a:endParaRPr>
          </a:p>
        </p:txBody>
      </p:sp>
      <p:sp>
        <p:nvSpPr>
          <p:cNvPr id="3" name="2 Subtítulo"/>
          <p:cNvSpPr>
            <a:spLocks noGrp="1"/>
          </p:cNvSpPr>
          <p:nvPr>
            <p:ph type="subTitle" idx="1"/>
          </p:nvPr>
        </p:nvSpPr>
        <p:spPr>
          <a:xfrm>
            <a:off x="611560" y="1772816"/>
            <a:ext cx="7416824" cy="4680520"/>
          </a:xfrm>
        </p:spPr>
        <p:txBody>
          <a:bodyPr>
            <a:noAutofit/>
          </a:bodyPr>
          <a:lstStyle/>
          <a:p>
            <a:pPr algn="l"/>
            <a:r>
              <a:rPr lang="es-MX" sz="2400" b="1" dirty="0" smtClean="0">
                <a:solidFill>
                  <a:schemeClr val="accent1">
                    <a:lumMod val="50000"/>
                  </a:schemeClr>
                </a:solidFill>
              </a:rPr>
              <a:t>Sensibilidad</a:t>
            </a:r>
            <a:r>
              <a:rPr lang="es-MX" sz="2400" dirty="0">
                <a:solidFill>
                  <a:schemeClr val="accent1">
                    <a:lumMod val="50000"/>
                  </a:schemeClr>
                </a:solidFill>
              </a:rPr>
              <a:t>: Capacidad para discriminar entre pequeñas diferencias de concentración del analito. Se evalúa mediante la sensibilidad de calibración, que es la pendiente de la curva de calibración a la </a:t>
            </a:r>
            <a:r>
              <a:rPr lang="es-MX" sz="2400" dirty="0" smtClean="0">
                <a:solidFill>
                  <a:schemeClr val="accent1">
                    <a:lumMod val="50000"/>
                  </a:schemeClr>
                </a:solidFill>
              </a:rPr>
              <a:t>concentración </a:t>
            </a:r>
            <a:r>
              <a:rPr lang="es-MX" sz="2400" dirty="0">
                <a:solidFill>
                  <a:schemeClr val="accent1">
                    <a:lumMod val="50000"/>
                  </a:schemeClr>
                </a:solidFill>
              </a:rPr>
              <a:t>de interés</a:t>
            </a:r>
            <a:r>
              <a:rPr lang="es-MX" sz="2400" dirty="0" smtClean="0">
                <a:solidFill>
                  <a:schemeClr val="accent1">
                    <a:lumMod val="50000"/>
                  </a:schemeClr>
                </a:solidFill>
              </a:rPr>
              <a:t>.</a:t>
            </a:r>
          </a:p>
          <a:p>
            <a:pPr algn="l"/>
            <a:endParaRPr lang="es-MX" sz="2400" dirty="0" smtClean="0">
              <a:solidFill>
                <a:schemeClr val="accent1">
                  <a:lumMod val="50000"/>
                </a:schemeClr>
              </a:solidFill>
            </a:endParaRPr>
          </a:p>
          <a:p>
            <a:r>
              <a:rPr lang="es-MX" sz="2400" b="1" dirty="0">
                <a:solidFill>
                  <a:schemeClr val="accent1">
                    <a:lumMod val="50000"/>
                  </a:schemeClr>
                </a:solidFill>
              </a:rPr>
              <a:t>Límite de detección</a:t>
            </a:r>
            <a:r>
              <a:rPr lang="es-MX" sz="2400" dirty="0">
                <a:solidFill>
                  <a:schemeClr val="accent1">
                    <a:lumMod val="50000"/>
                  </a:schemeClr>
                </a:solidFill>
              </a:rPr>
              <a:t>: Concentración correspondiente a una señal de magnitud igual al blanco más tres veces la desviación estándar del blanco</a:t>
            </a:r>
            <a:r>
              <a:rPr lang="es-MX" sz="2400" dirty="0" smtClean="0">
                <a:solidFill>
                  <a:schemeClr val="accent1">
                    <a:lumMod val="50000"/>
                  </a:schemeClr>
                </a:solidFill>
              </a:rPr>
              <a:t>.</a:t>
            </a:r>
            <a:endParaRPr lang="es-MX" sz="2400" dirty="0">
              <a:solidFill>
                <a:schemeClr val="accent1">
                  <a:lumMod val="50000"/>
                </a:schemeClr>
              </a:solidFill>
            </a:endParaRPr>
          </a:p>
        </p:txBody>
      </p:sp>
    </p:spTree>
    <p:extLst>
      <p:ext uri="{BB962C8B-B14F-4D97-AF65-F5344CB8AC3E}">
        <p14:creationId xmlns:p14="http://schemas.microsoft.com/office/powerpoint/2010/main" val="1855778712"/>
      </p:ext>
    </p:extLst>
  </p:cSld>
  <p:clrMapOvr>
    <a:masterClrMapping/>
  </p:clrMapOvr>
</p:sld>
</file>

<file path=ppt/theme/theme1.xml><?xml version="1.0" encoding="utf-8"?>
<a:theme xmlns:a="http://schemas.openxmlformats.org/drawingml/2006/main" name="Winter">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Invierno</Template>
  <TotalTime>2365</TotalTime>
  <Words>1726</Words>
  <Application>Microsoft Office PowerPoint</Application>
  <PresentationFormat>Presentación en pantalla (4:3)</PresentationFormat>
  <Paragraphs>139</Paragraphs>
  <Slides>35</Slides>
  <Notes>1</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Winter</vt:lpstr>
      <vt:lpstr>Presentación de PowerPoint</vt:lpstr>
      <vt:lpstr>Objetivo</vt:lpstr>
      <vt:lpstr>Presentación de PowerPoint</vt:lpstr>
      <vt:lpstr>Presentación de PowerPoint</vt:lpstr>
      <vt:lpstr>En la química analítica se diferencian áreas según la información que se desea obtener.   Así, la Química Analítica Cualitativa se centra en identificar la presencia o ausencia de un analito, mientras que la   Química Analítica Cuantitativa desarrolla métodos para determinar su concentración.</vt:lpstr>
      <vt:lpstr>Métodos de análisis</vt:lpstr>
      <vt:lpstr>Métodos de análisis</vt:lpstr>
      <vt:lpstr>Características de calidad de los métodos analíticos</vt:lpstr>
      <vt:lpstr>Características de calidad de los métodos analíticos</vt:lpstr>
      <vt:lpstr>Características de calidad de los métodos analíticos</vt:lpstr>
      <vt:lpstr>Presentación de PowerPoint</vt:lpstr>
      <vt:lpstr>Presentación de PowerPoint</vt:lpstr>
      <vt:lpstr>Presentación de PowerPoint</vt:lpstr>
      <vt:lpstr>Presentación de PowerPoint</vt:lpstr>
      <vt:lpstr>Presentación de PowerPoint</vt:lpstr>
      <vt:lpstr>Objetivos:</vt:lpstr>
      <vt:lpstr>Presentación de PowerPoint</vt:lpstr>
      <vt:lpstr>Presentación de PowerPoint</vt:lpstr>
      <vt:lpstr>Presentación de PowerPoint</vt:lpstr>
      <vt:lpstr>Presentación de PowerPoint</vt:lpstr>
      <vt:lpstr>Cuestionario </vt:lpstr>
      <vt:lpstr>Práctica  2 Determinación de humedad y cenizas en harina comercial</vt:lpstr>
      <vt:lpstr>Presentación de PowerPoint</vt:lpstr>
      <vt:lpstr>Presentación de PowerPoint</vt:lpstr>
      <vt:lpstr>Presentación de PowerPoint</vt:lpstr>
      <vt:lpstr>Cuestionario </vt:lpstr>
      <vt:lpstr>Presentación de PowerPoint</vt:lpstr>
      <vt:lpstr>Presentación de PowerPoint</vt:lpstr>
      <vt:lpstr>Presentación de PowerPoint</vt:lpstr>
      <vt:lpstr>Presentación de PowerPoint</vt:lpstr>
      <vt:lpstr>Presentación de PowerPoint</vt:lpstr>
      <vt:lpstr>Presentación de PowerPoint</vt:lpstr>
      <vt:lpstr>Cuestionario </vt:lpstr>
      <vt:lpstr>Cuestionario </vt:lpstr>
      <vt:lpstr>Laboratorio de reacciones en solución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Usuario1</dc:creator>
  <cp:lastModifiedBy>Usuario-6</cp:lastModifiedBy>
  <cp:revision>135</cp:revision>
  <dcterms:created xsi:type="dcterms:W3CDTF">2015-02-10T20:50:53Z</dcterms:created>
  <dcterms:modified xsi:type="dcterms:W3CDTF">2016-10-11T00:30:46Z</dcterms:modified>
</cp:coreProperties>
</file>