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57" r:id="rId3"/>
    <p:sldId id="288" r:id="rId4"/>
    <p:sldId id="258" r:id="rId5"/>
    <p:sldId id="289" r:id="rId6"/>
    <p:sldId id="260" r:id="rId7"/>
    <p:sldId id="261" r:id="rId8"/>
    <p:sldId id="290" r:id="rId9"/>
    <p:sldId id="262" r:id="rId10"/>
    <p:sldId id="291" r:id="rId11"/>
    <p:sldId id="263" r:id="rId12"/>
    <p:sldId id="292" r:id="rId13"/>
    <p:sldId id="264" r:id="rId14"/>
    <p:sldId id="293" r:id="rId15"/>
    <p:sldId id="267" r:id="rId16"/>
    <p:sldId id="295" r:id="rId17"/>
    <p:sldId id="268" r:id="rId18"/>
    <p:sldId id="294" r:id="rId19"/>
    <p:sldId id="270" r:id="rId20"/>
    <p:sldId id="296" r:id="rId21"/>
    <p:sldId id="272" r:id="rId22"/>
    <p:sldId id="297" r:id="rId23"/>
    <p:sldId id="273" r:id="rId24"/>
    <p:sldId id="303" r:id="rId25"/>
    <p:sldId id="274" r:id="rId26"/>
    <p:sldId id="299" r:id="rId27"/>
    <p:sldId id="275" r:id="rId28"/>
    <p:sldId id="304" r:id="rId29"/>
    <p:sldId id="276" r:id="rId30"/>
    <p:sldId id="302" r:id="rId31"/>
    <p:sldId id="277" r:id="rId32"/>
    <p:sldId id="278" r:id="rId33"/>
    <p:sldId id="300" r:id="rId34"/>
    <p:sldId id="280" r:id="rId35"/>
    <p:sldId id="283" r:id="rId36"/>
    <p:sldId id="285" r:id="rId37"/>
    <p:sldId id="286" r:id="rId38"/>
    <p:sldId id="305" r:id="rId39"/>
    <p:sldId id="301" r:id="rId4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96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381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313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20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3882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955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993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037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670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34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C3C60F0-84D7-485A-8770-D5CCB15FEB0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F611EFD-1938-4A7E-8367-E927F7BDF1A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45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064896" cy="5040560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>
                <a:solidFill>
                  <a:schemeClr val="tx1"/>
                </a:solidFill>
              </a:rPr>
              <a:t>Universidad Autónoma del Estado de México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Facultad de Medicina 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Título: “Duodeno, Yeyuno e Íleon´´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Unidad IX; Tema 3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Unidad de aprendizaje:  Anatomía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Programa educativo: Médico Cirujano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Espacio académico: Facultad de Medicina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Responsable de la elaboración: 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E. en C.G. Marco Antonio Mondragón Chimal</a:t>
            </a:r>
            <a:br>
              <a:rPr lang="es-MX" sz="3600" b="1" dirty="0">
                <a:solidFill>
                  <a:schemeClr val="tx1"/>
                </a:solidFill>
              </a:rPr>
            </a:br>
            <a:r>
              <a:rPr lang="es-MX" sz="3600" b="1" dirty="0">
                <a:solidFill>
                  <a:schemeClr val="tx1"/>
                </a:solidFill>
              </a:rPr>
              <a:t>Fecha de elaboración: 9 de Octubre de 2016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673168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404663"/>
            <a:ext cx="7543800" cy="576065"/>
          </a:xfrm>
        </p:spPr>
        <p:txBody>
          <a:bodyPr>
            <a:normAutofit/>
          </a:bodyPr>
          <a:lstStyle/>
          <a:p>
            <a:r>
              <a:rPr lang="es-MX" sz="2800" b="1" dirty="0"/>
              <a:t>Fig. 5. Porción descendente</a:t>
            </a:r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11734" b="13067"/>
          <a:stretch/>
        </p:blipFill>
        <p:spPr bwMode="auto">
          <a:xfrm>
            <a:off x="1043608" y="1002972"/>
            <a:ext cx="7084539" cy="530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115616" y="4005064"/>
            <a:ext cx="93610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2538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PORCIÓN HORIZONTAL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/>
              <a:t>- CON LA ANTERIOR, FORMA LA FLEXURA INFERIOR DEL DUODENO.</a:t>
            </a:r>
          </a:p>
          <a:p>
            <a:r>
              <a:rPr lang="es-MX" sz="3200" dirty="0"/>
              <a:t>- PASA POR DELANTE DE LA COLUMNA VERTEBRAL (L3-L4) Y DE LA AORTA.</a:t>
            </a:r>
          </a:p>
          <a:p>
            <a:r>
              <a:rPr lang="es-MX" sz="3200" dirty="0"/>
              <a:t>- CONTENIDA EN LA PINZA AORTICOMESENTERICA.</a:t>
            </a:r>
          </a:p>
          <a:p>
            <a:r>
              <a:rPr lang="es-MX" sz="3200" dirty="0"/>
              <a:t>                                                     </a:t>
            </a:r>
            <a:r>
              <a:rPr lang="es-MX" sz="2400" b="1" dirty="0"/>
              <a:t>Ver fig. 6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1449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502628"/>
            <a:ext cx="7543800" cy="550108"/>
          </a:xfrm>
        </p:spPr>
        <p:txBody>
          <a:bodyPr>
            <a:normAutofit/>
          </a:bodyPr>
          <a:lstStyle/>
          <a:p>
            <a:r>
              <a:rPr lang="es-MX" sz="3200" b="1" dirty="0"/>
              <a:t>Fig. 6. Horizontal</a:t>
            </a:r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11734" b="13067"/>
          <a:stretch/>
        </p:blipFill>
        <p:spPr bwMode="auto">
          <a:xfrm>
            <a:off x="1115616" y="1074980"/>
            <a:ext cx="6988400" cy="523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5004048" y="6021288"/>
            <a:ext cx="108012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7081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43800" cy="730677"/>
          </a:xfrm>
        </p:spPr>
        <p:txBody>
          <a:bodyPr>
            <a:noAutofit/>
          </a:bodyPr>
          <a:lstStyle/>
          <a:p>
            <a:r>
              <a:rPr lang="es-MX" sz="3600" b="1" dirty="0"/>
              <a:t>PORCIÓN ASCENDENTE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5040560"/>
          </a:xfrm>
        </p:spPr>
        <p:txBody>
          <a:bodyPr>
            <a:noAutofit/>
          </a:bodyPr>
          <a:lstStyle/>
          <a:p>
            <a:r>
              <a:rPr lang="es-MX" sz="2800" dirty="0"/>
              <a:t>SE DIRIGE HACIA EL FLANCO IZQUIERDO DE LA SEGUNDA VERTEBRA LUMBAR.</a:t>
            </a:r>
          </a:p>
          <a:p>
            <a:endParaRPr lang="es-MX" sz="2800" dirty="0"/>
          </a:p>
          <a:p>
            <a:r>
              <a:rPr lang="es-MX" sz="2800" dirty="0"/>
              <a:t>TÉRMINA EN LA FLEXURA (ÁNGULO) DUODENO-YEYUNAL.</a:t>
            </a:r>
          </a:p>
          <a:p>
            <a:endParaRPr lang="es-MX" sz="2800" dirty="0"/>
          </a:p>
          <a:p>
            <a:r>
              <a:rPr lang="es-MX" sz="2800" dirty="0"/>
              <a:t>SE FIJA AL PILAR DERECHO DEL DAFRAGMA A TRAVÉS DEL MÚSCULO (LIGAMENTO) SUSPENSORIO DEL DUODENO (DE TREITZ)</a:t>
            </a:r>
          </a:p>
          <a:p>
            <a:r>
              <a:rPr lang="es-MX" sz="2800" dirty="0"/>
              <a:t>                                                        </a:t>
            </a:r>
            <a:r>
              <a:rPr lang="es-MX" sz="2400" b="1" dirty="0"/>
              <a:t>Ver fig. 7</a:t>
            </a:r>
          </a:p>
        </p:txBody>
      </p:sp>
    </p:spTree>
    <p:extLst>
      <p:ext uri="{BB962C8B-B14F-4D97-AF65-F5344CB8AC3E}">
        <p14:creationId xmlns:p14="http://schemas.microsoft.com/office/powerpoint/2010/main" val="391900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7042" y="562026"/>
            <a:ext cx="5095158" cy="694124"/>
          </a:xfrm>
        </p:spPr>
        <p:txBody>
          <a:bodyPr>
            <a:normAutofit/>
          </a:bodyPr>
          <a:lstStyle/>
          <a:p>
            <a:r>
              <a:rPr lang="es-MX" sz="3600" b="1" dirty="0"/>
              <a:t>Fig. 7. Porción ascendente</a:t>
            </a:r>
          </a:p>
        </p:txBody>
      </p:sp>
      <p:pic>
        <p:nvPicPr>
          <p:cNvPr id="6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b="29067"/>
          <a:stretch/>
        </p:blipFill>
        <p:spPr bwMode="auto">
          <a:xfrm>
            <a:off x="1231339" y="1270000"/>
            <a:ext cx="6725037" cy="47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372200" y="4869160"/>
            <a:ext cx="136815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6156176" y="2636912"/>
            <a:ext cx="136815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4856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550107"/>
          </a:xfrm>
        </p:spPr>
        <p:txBody>
          <a:bodyPr>
            <a:noAutofit/>
          </a:bodyPr>
          <a:lstStyle/>
          <a:p>
            <a:r>
              <a:rPr lang="es-MX" sz="2800" b="1" dirty="0"/>
              <a:t>CONSTITUCIÓN ANATÓMICA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1"/>
            <a:ext cx="8503920" cy="5688633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LA SUPERFICIE INTERNA DEL DUODENO ES LISA ARRIBA Y CON PLIEGUES ABAJO (VALVULAS CONNIVENTES).</a:t>
            </a:r>
          </a:p>
          <a:p>
            <a:r>
              <a:rPr lang="es-MX" dirty="0"/>
              <a:t>EL DUODENO ESTA CONSTITUIDO POR 4 CAPAS:</a:t>
            </a:r>
          </a:p>
          <a:p>
            <a:pPr lvl="1"/>
            <a:r>
              <a:rPr lang="es-MX" dirty="0"/>
              <a:t>MUCOSA</a:t>
            </a:r>
          </a:p>
          <a:p>
            <a:pPr lvl="1"/>
            <a:r>
              <a:rPr lang="es-MX" dirty="0"/>
              <a:t>SUBMUCOSA</a:t>
            </a:r>
          </a:p>
          <a:p>
            <a:pPr lvl="1"/>
            <a:r>
              <a:rPr lang="es-MX" dirty="0"/>
              <a:t>MUSCULAR</a:t>
            </a:r>
          </a:p>
          <a:p>
            <a:pPr lvl="1"/>
            <a:r>
              <a:rPr lang="es-MX" dirty="0"/>
              <a:t>SEROSA</a:t>
            </a:r>
          </a:p>
          <a:p>
            <a:pPr marL="201168" lvl="1" indent="0">
              <a:buNone/>
            </a:pPr>
            <a:endParaRPr lang="es-MX" dirty="0"/>
          </a:p>
          <a:p>
            <a:pPr marL="201168" lvl="1" indent="0">
              <a:buNone/>
            </a:pPr>
            <a:r>
              <a:rPr lang="es-MX" dirty="0"/>
              <a:t>MUCOSA:</a:t>
            </a:r>
          </a:p>
          <a:p>
            <a:r>
              <a:rPr lang="es-MX" sz="1800" dirty="0"/>
              <a:t>ES DE TIPO INTESTINAL.</a:t>
            </a:r>
          </a:p>
          <a:p>
            <a:r>
              <a:rPr lang="es-MX" sz="1800" dirty="0"/>
              <a:t>EN LOS SURCOS Y SALIENTES SE ABREN LAS GLANDULAS DUODENALES.</a:t>
            </a:r>
          </a:p>
          <a:p>
            <a:r>
              <a:rPr lang="es-MX" sz="1800" dirty="0"/>
              <a:t>EL CONDUCTO BILIAR Y PANCREATICO SE ABREN EN LA PARED POSTEROMEDIAL DE LA PORCION DESCENDENTE, A NIVEL DE LAS PAPILAS DUODENALES (&gt; Y &lt;)</a:t>
            </a:r>
          </a:p>
          <a:p>
            <a:r>
              <a:rPr lang="es-MX" sz="1800" dirty="0"/>
              <a:t>PAPILA MENOR: LLEGADA DEL CONDUCTO PANCREATICO ACCESORIO.</a:t>
            </a:r>
          </a:p>
          <a:p>
            <a:r>
              <a:rPr lang="es-MX" sz="1800" dirty="0"/>
              <a:t>PAPILA MAYOR: PROMINENCIA DE LA AMPOLLA HEPATOPANCREATICA.</a:t>
            </a:r>
          </a:p>
          <a:p>
            <a:endParaRPr lang="es-MX" sz="1800" dirty="0"/>
          </a:p>
          <a:p>
            <a:r>
              <a:rPr lang="es-MX" sz="1800" dirty="0"/>
              <a:t>                                                                                                                            Ver fig. 8</a:t>
            </a:r>
          </a:p>
        </p:txBody>
      </p:sp>
    </p:spTree>
    <p:extLst>
      <p:ext uri="{BB962C8B-B14F-4D97-AF65-F5344CB8AC3E}">
        <p14:creationId xmlns:p14="http://schemas.microsoft.com/office/powerpoint/2010/main" val="4079919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66132"/>
          </a:xfrm>
        </p:spPr>
        <p:txBody>
          <a:bodyPr>
            <a:normAutofit/>
          </a:bodyPr>
          <a:lstStyle/>
          <a:p>
            <a:r>
              <a:rPr lang="es-MX" sz="3600" b="1" dirty="0"/>
              <a:t>Fig. 8. Constitución anatómica</a:t>
            </a:r>
          </a:p>
        </p:txBody>
      </p:sp>
      <p:pic>
        <p:nvPicPr>
          <p:cNvPr id="1026" name="Picture 2" descr="duodenum_imag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66" y="1484785"/>
            <a:ext cx="8036090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261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SUBMUCOSA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LAXA Y LE PERMITE A LA MUCOSA DESLIZARSE SOBRE LA CAPA MUSCULAR.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LA AMPOLLA HEPATOPANCREATICA SE SITUA EN EL ESPESOR DE LA PARED MUSCULAR.</a:t>
            </a:r>
          </a:p>
          <a:p>
            <a:r>
              <a:rPr lang="es-MX" dirty="0"/>
              <a:t>EL ESFINTER DE LA AMPOLLA HEPATOPANCREATICA CONTROLA SU EVACUACION.</a:t>
            </a:r>
          </a:p>
          <a:p>
            <a:endParaRPr lang="es-MX" dirty="0"/>
          </a:p>
          <a:p>
            <a:r>
              <a:rPr lang="es-MX" b="1" dirty="0"/>
              <a:t>                                                                                            Ver fig. 9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2482494"/>
            <a:ext cx="28232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cap="none" spc="0" dirty="0">
                <a:ln w="11430"/>
                <a:latin typeface="+mj-lt"/>
              </a:rPr>
              <a:t>MUSCULAR</a:t>
            </a:r>
          </a:p>
        </p:txBody>
      </p:sp>
    </p:spTree>
    <p:extLst>
      <p:ext uri="{BB962C8B-B14F-4D97-AF65-F5344CB8AC3E}">
        <p14:creationId xmlns:p14="http://schemas.microsoft.com/office/powerpoint/2010/main" val="501888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4"/>
          </a:xfrm>
        </p:spPr>
        <p:txBody>
          <a:bodyPr>
            <a:normAutofit/>
          </a:bodyPr>
          <a:lstStyle/>
          <a:p>
            <a:r>
              <a:rPr lang="es-MX" sz="3600" b="1" dirty="0"/>
              <a:t>Fig. 9. Capa muscular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" t="11734" r="6000" b="13067"/>
          <a:stretch/>
        </p:blipFill>
        <p:spPr bwMode="auto">
          <a:xfrm>
            <a:off x="1529279" y="1196752"/>
            <a:ext cx="6089977" cy="50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185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38984" y="1052736"/>
            <a:ext cx="4109080" cy="684625"/>
          </a:xfrm>
        </p:spPr>
        <p:txBody>
          <a:bodyPr>
            <a:normAutofit/>
          </a:bodyPr>
          <a:lstStyle/>
          <a:p>
            <a:r>
              <a:rPr lang="es-MX" sz="3600" b="1" dirty="0"/>
              <a:t>ARTERIAS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- PROVIENEN DEL TRONCO CELIACO (AORTA ABDOMINAL) Y DE LA AORTA MESENTERICA SUPERIOR,</a:t>
            </a:r>
          </a:p>
          <a:p>
            <a:r>
              <a:rPr lang="es-MX" sz="3200" dirty="0"/>
              <a:t>- LOS ARCOS PANCREATODUODENALES (RAMAS SUP, DE LA ARTERIA GASTRODUODENAL Y RAMAS INFERIORES DE LA MESENTERICA SUPERIOR).</a:t>
            </a:r>
          </a:p>
          <a:p>
            <a:r>
              <a:rPr lang="es-MX" sz="3200" dirty="0"/>
              <a:t>                                                             </a:t>
            </a:r>
            <a:r>
              <a:rPr lang="es-MX" sz="2400" b="1" dirty="0"/>
              <a:t>Ver fig. 10</a:t>
            </a:r>
          </a:p>
          <a:p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027133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404664"/>
            <a:ext cx="7543800" cy="900649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</a:rPr>
              <a:t>A. DUODENO. Introducción.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247562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s-MX" sz="2400" dirty="0"/>
              <a:t> PARTE INICIAL DEL INTESTINO DELGADO (ENTRE EL ESTOMAGO Y EL YEYUNO).</a:t>
            </a:r>
          </a:p>
          <a:p>
            <a:pPr>
              <a:buFont typeface="Arial" charset="0"/>
              <a:buChar char="•"/>
            </a:pPr>
            <a:r>
              <a:rPr lang="es-MX" sz="2400" dirty="0"/>
              <a:t> VA DESDE EL PILORO HASTA LA FLEXURA DUODENOYEYUNAL.</a:t>
            </a:r>
          </a:p>
          <a:p>
            <a:pPr>
              <a:buFont typeface="Arial" charset="0"/>
              <a:buChar char="•"/>
            </a:pPr>
            <a:r>
              <a:rPr lang="es-MX" sz="2400" dirty="0"/>
              <a:t> ADOSADO AL PERITONEO PARIETAL POSTERIOR.</a:t>
            </a:r>
          </a:p>
          <a:p>
            <a:pPr>
              <a:buFont typeface="Arial" charset="0"/>
              <a:buChar char="•"/>
            </a:pPr>
            <a:r>
              <a:rPr lang="es-MX" sz="2400" dirty="0"/>
              <a:t> CONECTA CON LA CABEZA DEL PANCREAS (FORMA UN ANILLO INCOMPLETO).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                                                                         </a:t>
            </a:r>
            <a:r>
              <a:rPr lang="es-MX" sz="2400" b="1" dirty="0"/>
              <a:t>Ver fig. 1</a:t>
            </a:r>
            <a:r>
              <a:rPr lang="es-MX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05165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/>
          <a:lstStyle/>
          <a:p>
            <a:r>
              <a:rPr lang="es-MX" dirty="0"/>
              <a:t>Fig. 10. Arterias.</a:t>
            </a:r>
          </a:p>
        </p:txBody>
      </p:sp>
      <p:pic>
        <p:nvPicPr>
          <p:cNvPr id="3" name="Picture 9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26" y="1012478"/>
            <a:ext cx="5740102" cy="574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784226" y="5013176"/>
            <a:ext cx="62753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4232498" y="6525344"/>
            <a:ext cx="62753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1784226" y="4035772"/>
            <a:ext cx="62753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5796136" y="1196752"/>
            <a:ext cx="62753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4594860" y="6298108"/>
            <a:ext cx="62753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0004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543800" cy="684625"/>
          </a:xfrm>
        </p:spPr>
        <p:txBody>
          <a:bodyPr>
            <a:normAutofit/>
          </a:bodyPr>
          <a:lstStyle/>
          <a:p>
            <a:r>
              <a:rPr lang="es-MX" sz="3600" dirty="0"/>
              <a:t>LINFATICOS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88640"/>
            <a:ext cx="7543801" cy="6336704"/>
          </a:xfrm>
        </p:spPr>
        <p:txBody>
          <a:bodyPr>
            <a:normAutofit/>
          </a:bodyPr>
          <a:lstStyle/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r>
              <a:rPr lang="es-MX" sz="1800" dirty="0"/>
              <a:t>POR LAS PANCREATICODUODENALES SUPERIORES A LA VENA PORTA.</a:t>
            </a:r>
          </a:p>
          <a:p>
            <a:r>
              <a:rPr lang="es-MX" sz="1800" dirty="0"/>
              <a:t>POR LAS PANCREATICODUODENALES INFERIORES A LA VENA MESENTERICA SUPERIOR.</a:t>
            </a:r>
          </a:p>
          <a:p>
            <a:endParaRPr lang="es-MX" sz="1800" dirty="0"/>
          </a:p>
          <a:p>
            <a:r>
              <a:rPr lang="es-MX" sz="1800" dirty="0"/>
              <a:t>LINFATICOS DUODENALES SE DIRIGEN A LOS NODOS PANCREEATICOS ANTERIOR Y POSTERIOR QUE ESTAN ENTRE LA RANURA ANTERIOR Y POSTERIOR DE LA CABEZA DEL PANCREAS Y EL DUODENO.</a:t>
            </a:r>
          </a:p>
          <a:p>
            <a:endParaRPr lang="es-MX" sz="1800" dirty="0"/>
          </a:p>
          <a:p>
            <a:endParaRPr lang="es-MX" sz="1800" dirty="0"/>
          </a:p>
          <a:p>
            <a:r>
              <a:rPr lang="es-MX" sz="1800" dirty="0"/>
              <a:t>PROVIENEN DEL PLEXO CELIACO A EXCEPCION DE LA PORCION ASCENDENTE QUE RECIBE FILETES DE LOS NERVIOS DEL HIGADO: PLEXO HEPATICO.</a:t>
            </a:r>
          </a:p>
          <a:p>
            <a:r>
              <a:rPr lang="es-MX" sz="1800" dirty="0"/>
              <a:t>                                                                                                               Ver fig. 11</a:t>
            </a:r>
          </a:p>
          <a:p>
            <a:endParaRPr lang="es-MX" sz="1800" dirty="0"/>
          </a:p>
          <a:p>
            <a:endParaRPr lang="es-MX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72500" y="4559424"/>
            <a:ext cx="7543800" cy="658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/>
              <a:t>NERVIOS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72616" y="1124744"/>
            <a:ext cx="7543800" cy="576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/>
              <a:t>VENAS</a:t>
            </a:r>
          </a:p>
        </p:txBody>
      </p:sp>
    </p:spTree>
    <p:extLst>
      <p:ext uri="{BB962C8B-B14F-4D97-AF65-F5344CB8AC3E}">
        <p14:creationId xmlns:p14="http://schemas.microsoft.com/office/powerpoint/2010/main" val="2414602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502629"/>
            <a:ext cx="7543800" cy="478099"/>
          </a:xfrm>
        </p:spPr>
        <p:txBody>
          <a:bodyPr>
            <a:noAutofit/>
          </a:bodyPr>
          <a:lstStyle/>
          <a:p>
            <a:r>
              <a:rPr lang="es-MX" sz="3200" b="1" dirty="0"/>
              <a:t>Fig. 11. Venas, linfáticos y nervios.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b="37067"/>
          <a:stretch/>
        </p:blipFill>
        <p:spPr bwMode="auto">
          <a:xfrm>
            <a:off x="498261" y="1124744"/>
            <a:ext cx="7746147" cy="485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491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 fontScale="90000"/>
          </a:bodyPr>
          <a:lstStyle/>
          <a:p>
            <a:r>
              <a:rPr lang="es-MX" sz="4400" b="1" dirty="0"/>
              <a:t>B. YEYUNO E ILEON. Generalidades.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535594"/>
          </a:xfrm>
        </p:spPr>
        <p:txBody>
          <a:bodyPr>
            <a:normAutofit/>
          </a:bodyPr>
          <a:lstStyle/>
          <a:p>
            <a:r>
              <a:rPr lang="es-MX" sz="3200" dirty="0"/>
              <a:t>- PARTE DEL INTESTINO DELGADO ENTRE LA FLEXURA DUODENOYEYUNAL Y LA UNION ILIOCECAL.</a:t>
            </a:r>
          </a:p>
          <a:p>
            <a:r>
              <a:rPr lang="es-MX" sz="3200" dirty="0"/>
              <a:t>- TIENE UNA NOTABLE LONGITUD (5-9M)</a:t>
            </a:r>
          </a:p>
          <a:p>
            <a:r>
              <a:rPr lang="es-MX" sz="3200" dirty="0"/>
              <a:t>- SU MOVILIDAD ESTA DADA GRACIAS AL MESENTERIO.</a:t>
            </a:r>
          </a:p>
          <a:p>
            <a:r>
              <a:rPr lang="es-MX" sz="3200" dirty="0"/>
              <a:t>- ES UN TUBO DE CALIBRE DECRECIENTE.</a:t>
            </a:r>
          </a:p>
          <a:p>
            <a:r>
              <a:rPr lang="es-MX" sz="3200" dirty="0"/>
              <a:t>                                                        </a:t>
            </a:r>
            <a:r>
              <a:rPr lang="es-MX" sz="2400" b="1" dirty="0"/>
              <a:t>Ver fig. 12</a:t>
            </a:r>
          </a:p>
        </p:txBody>
      </p:sp>
    </p:spTree>
    <p:extLst>
      <p:ext uri="{BB962C8B-B14F-4D97-AF65-F5344CB8AC3E}">
        <p14:creationId xmlns:p14="http://schemas.microsoft.com/office/powerpoint/2010/main" val="3501430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764704"/>
            <a:ext cx="7543800" cy="540609"/>
          </a:xfrm>
        </p:spPr>
        <p:txBody>
          <a:bodyPr>
            <a:normAutofit/>
          </a:bodyPr>
          <a:lstStyle/>
          <a:p>
            <a:r>
              <a:rPr lang="es-MX" sz="3200" b="1" dirty="0"/>
              <a:t>Fig. 12. Generalidades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 t="11735" r="6000" b="17866"/>
          <a:stretch/>
        </p:blipFill>
        <p:spPr bwMode="auto">
          <a:xfrm>
            <a:off x="1527997" y="1412776"/>
            <a:ext cx="5852315" cy="476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827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622115"/>
          </a:xfrm>
        </p:spPr>
        <p:txBody>
          <a:bodyPr>
            <a:noAutofit/>
          </a:bodyPr>
          <a:lstStyle/>
          <a:p>
            <a:r>
              <a:rPr lang="es-MX" sz="3200" b="1" dirty="0"/>
              <a:t>Generalidades.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196752"/>
            <a:ext cx="7543801" cy="4672342"/>
          </a:xfrm>
        </p:spPr>
        <p:txBody>
          <a:bodyPr>
            <a:normAutofit/>
          </a:bodyPr>
          <a:lstStyle/>
          <a:p>
            <a:r>
              <a:rPr lang="es-MX" sz="2800" dirty="0"/>
              <a:t>- TIENEN UN BORDE POSTERIOR O MESENTERICO Y UN BORDE ANTERIOR O LIBRE.</a:t>
            </a:r>
          </a:p>
          <a:p>
            <a:r>
              <a:rPr lang="es-MX" sz="2800" dirty="0"/>
              <a:t>- TIENE 2 GRUPOS DE ASAS DELGADAS:</a:t>
            </a:r>
          </a:p>
          <a:p>
            <a:r>
              <a:rPr lang="es-MX" sz="2800" dirty="0"/>
              <a:t>- 1. SUPERIOR E IZQUIERDA</a:t>
            </a:r>
          </a:p>
          <a:p>
            <a:r>
              <a:rPr lang="es-MX" sz="2800" dirty="0"/>
              <a:t>- 2. INFERIOR Y DERECHA</a:t>
            </a:r>
          </a:p>
          <a:p>
            <a:pPr marL="0" indent="0">
              <a:buNone/>
            </a:pPr>
            <a:r>
              <a:rPr lang="es-MX" sz="2800" dirty="0"/>
              <a:t>- LA PRIMERA ASA ES YEYUNAL Y LA ULTIMA ILEAL.</a:t>
            </a:r>
          </a:p>
          <a:p>
            <a:pPr marL="0" indent="0">
              <a:buNone/>
            </a:pPr>
            <a:r>
              <a:rPr lang="es-MX" sz="2800" dirty="0"/>
              <a:t>- EN SU BORDE ANTERIOR TIENEN EL DIVERTÍCULO ILEAL.</a:t>
            </a:r>
          </a:p>
          <a:p>
            <a:r>
              <a:rPr lang="es-MX" dirty="0"/>
              <a:t>                                                                                         </a:t>
            </a:r>
            <a:r>
              <a:rPr lang="es-MX" sz="2400" b="1" dirty="0"/>
              <a:t>Ver fig. 13</a:t>
            </a:r>
          </a:p>
        </p:txBody>
      </p:sp>
    </p:spTree>
    <p:extLst>
      <p:ext uri="{BB962C8B-B14F-4D97-AF65-F5344CB8AC3E}">
        <p14:creationId xmlns:p14="http://schemas.microsoft.com/office/powerpoint/2010/main" val="1358649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66131"/>
          </a:xfrm>
        </p:spPr>
        <p:txBody>
          <a:bodyPr>
            <a:normAutofit/>
          </a:bodyPr>
          <a:lstStyle/>
          <a:p>
            <a:r>
              <a:rPr lang="es-MX" sz="3600" b="1" dirty="0"/>
              <a:t>Fig. 13. Generalidades</a:t>
            </a:r>
          </a:p>
        </p:txBody>
      </p:sp>
      <p:pic>
        <p:nvPicPr>
          <p:cNvPr id="3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r="2800"/>
          <a:stretch/>
        </p:blipFill>
        <p:spPr bwMode="auto">
          <a:xfrm>
            <a:off x="2051720" y="1056481"/>
            <a:ext cx="4958680" cy="525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661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548679"/>
            <a:ext cx="7543800" cy="576065"/>
          </a:xfrm>
        </p:spPr>
        <p:txBody>
          <a:bodyPr>
            <a:normAutofit/>
          </a:bodyPr>
          <a:lstStyle/>
          <a:p>
            <a:r>
              <a:rPr lang="es-MX" sz="3600" b="1" dirty="0"/>
              <a:t>Estructura anatómica.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4824536"/>
          </a:xfrm>
        </p:spPr>
        <p:txBody>
          <a:bodyPr>
            <a:normAutofit/>
          </a:bodyPr>
          <a:lstStyle/>
          <a:p>
            <a:r>
              <a:rPr lang="es-MX" sz="2800" dirty="0"/>
              <a:t>FORMADO POR 4 CAPAS:</a:t>
            </a:r>
          </a:p>
          <a:p>
            <a:r>
              <a:rPr lang="es-MX" sz="2800" dirty="0"/>
              <a:t>- TÚNICA SEROSA (REVESTIMIENTO PERITONEAL).</a:t>
            </a:r>
          </a:p>
          <a:p>
            <a:r>
              <a:rPr lang="es-MX" sz="2800" dirty="0"/>
              <a:t>- TÚNICA MUSCULAR (TIENE UN ESTRATO LONGITUDINAL Y UNO CIRCULAR)</a:t>
            </a:r>
          </a:p>
          <a:p>
            <a:r>
              <a:rPr lang="es-MX" sz="2800" dirty="0"/>
              <a:t>- TÚNICA SUBMUCOSA (CAPA DE TEJIDO CONECTIVO)</a:t>
            </a:r>
          </a:p>
          <a:p>
            <a:r>
              <a:rPr lang="es-MX" sz="2800" dirty="0"/>
              <a:t>- TÚNICA MUCOSA (MUCOSA INTESTINAL).</a:t>
            </a:r>
          </a:p>
          <a:p>
            <a:endParaRPr lang="es-MX" sz="2800" dirty="0"/>
          </a:p>
          <a:p>
            <a:r>
              <a:rPr lang="es-MX" sz="2800" dirty="0"/>
              <a:t>                                                                  Ver fig. 14</a:t>
            </a:r>
          </a:p>
        </p:txBody>
      </p:sp>
    </p:spTree>
    <p:extLst>
      <p:ext uri="{BB962C8B-B14F-4D97-AF65-F5344CB8AC3E}">
        <p14:creationId xmlns:p14="http://schemas.microsoft.com/office/powerpoint/2010/main" val="1216095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576064"/>
          </a:xfrm>
        </p:spPr>
        <p:txBody>
          <a:bodyPr>
            <a:normAutofit/>
          </a:bodyPr>
          <a:lstStyle/>
          <a:p>
            <a:r>
              <a:rPr lang="es-MX" sz="3600" b="1" dirty="0"/>
              <a:t>Fig. 14. ESTRUCTURA</a:t>
            </a:r>
          </a:p>
        </p:txBody>
      </p:sp>
      <p:pic>
        <p:nvPicPr>
          <p:cNvPr id="9218" name="Picture 2" descr="http://www.genomasur.com/BCH/BCH_libro/imagenescap_12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87" y="1412776"/>
            <a:ext cx="777734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2733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908720"/>
            <a:ext cx="7543800" cy="828641"/>
          </a:xfrm>
        </p:spPr>
        <p:txBody>
          <a:bodyPr>
            <a:normAutofit/>
          </a:bodyPr>
          <a:lstStyle/>
          <a:p>
            <a:r>
              <a:rPr lang="es-MX" sz="4000" b="1" dirty="0"/>
              <a:t>RAÍZ DEL MESENTERIO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- AMBOS SE TAPIZAN POR EL PERITONEO, MENOS EN EL BORDE DONDE SE SITUAN SUS VASOS.</a:t>
            </a:r>
          </a:p>
          <a:p>
            <a:r>
              <a:rPr lang="es-MX" sz="2400" dirty="0"/>
              <a:t>- EN ESE BORDE SE FORMARA EL MESENTERIO.</a:t>
            </a:r>
          </a:p>
          <a:p>
            <a:r>
              <a:rPr lang="es-MX" sz="2400" dirty="0"/>
              <a:t>- ESTE TIENE UNA INSERCIÓN PARIETAL Y UNA VISCERAL.</a:t>
            </a:r>
          </a:p>
          <a:p>
            <a:r>
              <a:rPr lang="es-MX" sz="2400" dirty="0"/>
              <a:t>- PARIETAL: RAIZ DEL MESENTERIO (DESDE FLEXURA DUODENOYEYUNAL A 4CM A LA IZQUIERDA DE LA LINEA MEDIANA).</a:t>
            </a:r>
          </a:p>
          <a:p>
            <a:r>
              <a:rPr lang="es-MX" sz="2400" dirty="0"/>
              <a:t>- VISCERAL: BORDE VISCERAL DEL MESENTERIO.</a:t>
            </a:r>
          </a:p>
          <a:p>
            <a:r>
              <a:rPr lang="es-MX" sz="2400" dirty="0"/>
              <a:t>                                                                     </a:t>
            </a:r>
            <a:r>
              <a:rPr lang="es-MX" sz="2400" b="1" dirty="0"/>
              <a:t>Ver Fig. 15.</a:t>
            </a:r>
          </a:p>
        </p:txBody>
      </p:sp>
    </p:spTree>
    <p:extLst>
      <p:ext uri="{BB962C8B-B14F-4D97-AF65-F5344CB8AC3E}">
        <p14:creationId xmlns:p14="http://schemas.microsoft.com/office/powerpoint/2010/main" val="618295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478100"/>
          </a:xfrm>
        </p:spPr>
        <p:txBody>
          <a:bodyPr>
            <a:noAutofit/>
          </a:bodyPr>
          <a:lstStyle/>
          <a:p>
            <a:r>
              <a:rPr lang="es-MX" sz="2400" b="1" dirty="0"/>
              <a:t>Fig. 1. Duodeno.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218" y="1052736"/>
            <a:ext cx="5524078" cy="552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416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7016" y="692695"/>
            <a:ext cx="5261208" cy="360041"/>
          </a:xfrm>
        </p:spPr>
        <p:txBody>
          <a:bodyPr>
            <a:noAutofit/>
          </a:bodyPr>
          <a:lstStyle/>
          <a:p>
            <a:r>
              <a:rPr lang="es-MX" sz="2800" b="1" dirty="0"/>
              <a:t>Fig. 15. Raíz del mesenterio 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70000"/>
            <a:ext cx="5380062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36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b="1" dirty="0"/>
              <a:t>ARTERIAS: MESENTÉRICA SUPERIOR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4752528"/>
          </a:xfrm>
        </p:spPr>
        <p:txBody>
          <a:bodyPr>
            <a:noAutofit/>
          </a:bodyPr>
          <a:lstStyle/>
          <a:p>
            <a:r>
              <a:rPr lang="es-MX" sz="2800" dirty="0"/>
              <a:t>- NACE DE LA CARA ANTERIOR DE LA PORCION ABDOMINAL DE LA AORTA, DEBAJO DEL TRONCO CELIACO.</a:t>
            </a:r>
          </a:p>
          <a:p>
            <a:r>
              <a:rPr lang="es-MX" sz="2800" dirty="0"/>
              <a:t>- VA VERTICAL HACIA ABAJO POR DETRÁS DEL PANCREAS.</a:t>
            </a:r>
          </a:p>
          <a:p>
            <a:r>
              <a:rPr lang="es-MX" sz="2800" dirty="0"/>
              <a:t>- VA POR DELANTE DE LA PORCION HORIZONTAL DEL DUODENO Y PENETRA EN LA RAIZ DEL MESENTERIO.</a:t>
            </a:r>
          </a:p>
          <a:p>
            <a:r>
              <a:rPr lang="es-MX" sz="2800" dirty="0"/>
              <a:t>- SE DIVIDE EN DOS RAMAS ILEALES.</a:t>
            </a:r>
          </a:p>
          <a:p>
            <a:r>
              <a:rPr lang="es-MX" sz="2400" b="1" dirty="0"/>
              <a:t>                                                                    Ver. Fig. 16</a:t>
            </a:r>
          </a:p>
        </p:txBody>
      </p:sp>
    </p:spTree>
    <p:extLst>
      <p:ext uri="{BB962C8B-B14F-4D97-AF65-F5344CB8AC3E}">
        <p14:creationId xmlns:p14="http://schemas.microsoft.com/office/powerpoint/2010/main" val="1056131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548679"/>
            <a:ext cx="7543800" cy="576065"/>
          </a:xfrm>
        </p:spPr>
        <p:txBody>
          <a:bodyPr>
            <a:normAutofit/>
          </a:bodyPr>
          <a:lstStyle/>
          <a:p>
            <a:r>
              <a:rPr lang="es-MX" sz="3600" b="1" dirty="0"/>
              <a:t>Fig. 16. Arteria mesentérica superior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276" y="1052736"/>
            <a:ext cx="5433020" cy="543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588224" y="3212976"/>
            <a:ext cx="50405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97654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2115"/>
          </a:xfrm>
        </p:spPr>
        <p:txBody>
          <a:bodyPr>
            <a:normAutofit/>
          </a:bodyPr>
          <a:lstStyle/>
          <a:p>
            <a:r>
              <a:rPr lang="es-MX" sz="3200" b="1" dirty="0"/>
              <a:t>RAMAS COLATERALES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5841" y="764704"/>
            <a:ext cx="7543801" cy="4023360"/>
          </a:xfrm>
        </p:spPr>
        <p:txBody>
          <a:bodyPr>
            <a:normAutofit/>
          </a:bodyPr>
          <a:lstStyle/>
          <a:p>
            <a:r>
              <a:rPr lang="es-MX" sz="1800" dirty="0"/>
              <a:t>- ARTERIA PANCREATODUODENAL INFERIOR ANTERIOR Y POSTERIOR.</a:t>
            </a:r>
          </a:p>
          <a:p>
            <a:r>
              <a:rPr lang="es-MX" sz="1800" dirty="0"/>
              <a:t>- IRRIGAN LA CABEZA DEL PANCREAS Y DEL DUODENO.</a:t>
            </a:r>
          </a:p>
          <a:p>
            <a:r>
              <a:rPr lang="es-MX" sz="1800" dirty="0"/>
              <a:t>- ARTERIAS YEYUNALES, ILEALES Y COLICAS.</a:t>
            </a:r>
          </a:p>
          <a:p>
            <a:r>
              <a:rPr lang="es-MX" sz="1800" dirty="0"/>
              <a:t>- LAS YEYUNALES E ILEALES VAN DEL MESENTERIO AL YEYUNO E ILEON. </a:t>
            </a:r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r>
              <a:rPr lang="es-MX" sz="1800" dirty="0"/>
              <a:t>                   Fig. 16</a:t>
            </a:r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7170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6976" y="764703"/>
            <a:ext cx="2956952" cy="648073"/>
          </a:xfrm>
        </p:spPr>
        <p:txBody>
          <a:bodyPr>
            <a:normAutofit/>
          </a:bodyPr>
          <a:lstStyle/>
          <a:p>
            <a:r>
              <a:rPr lang="es-MX" sz="3600" b="1" dirty="0"/>
              <a:t>VENAS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- LA SANGRE VENOSA DRENA POR LA VENA MESENTÉRICA SUPERIOR.</a:t>
            </a:r>
          </a:p>
          <a:p>
            <a:r>
              <a:rPr lang="es-MX" sz="3200" dirty="0"/>
              <a:t>- RECIBE ARRIBA A LA VENA ESPLÉNICA Y ASI DAN ORIGEN A LA VENA PORTA HEPATICA.</a:t>
            </a:r>
          </a:p>
          <a:p>
            <a:r>
              <a:rPr lang="es-MX" sz="3200" dirty="0"/>
              <a:t>- TERMINA EN EL HÍGADO.</a:t>
            </a:r>
          </a:p>
          <a:p>
            <a:endParaRPr lang="es-MX" sz="3200" dirty="0"/>
          </a:p>
          <a:p>
            <a:r>
              <a:rPr lang="es-MX" sz="3200" dirty="0"/>
              <a:t>                                                       </a:t>
            </a:r>
            <a:r>
              <a:rPr lang="es-MX" sz="2400" b="1" dirty="0"/>
              <a:t>Ver fig. 17</a:t>
            </a:r>
          </a:p>
        </p:txBody>
      </p:sp>
    </p:spTree>
    <p:extLst>
      <p:ext uri="{BB962C8B-B14F-4D97-AF65-F5344CB8AC3E}">
        <p14:creationId xmlns:p14="http://schemas.microsoft.com/office/powerpoint/2010/main" val="2270515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404664"/>
            <a:ext cx="7687817" cy="4023360"/>
          </a:xfrm>
        </p:spPr>
        <p:txBody>
          <a:bodyPr>
            <a:normAutofit/>
          </a:bodyPr>
          <a:lstStyle/>
          <a:p>
            <a:r>
              <a:rPr lang="es-MX" sz="1800" dirty="0"/>
              <a:t>DRENA TODA LA SANGRE DEL TERRITORIO QUE IRRIGA LA ARTERIA.</a:t>
            </a:r>
          </a:p>
          <a:p>
            <a:r>
              <a:rPr lang="es-MX" sz="1800" dirty="0"/>
              <a:t>RECIBE AFLUENTES: VENAS YEYUNALES, ILEALES, GASTROOMENTAL DERECHA, PANCREATICAS, PANCREATODUODENALES, ILEOCOLICA, COLICA DERECHA, COLICA MEDIA.</a:t>
            </a:r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endParaRPr lang="es-MX" sz="1800" dirty="0"/>
          </a:p>
          <a:p>
            <a:r>
              <a:rPr lang="es-MX" sz="1800" dirty="0"/>
              <a:t>Fig. 17</a:t>
            </a:r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1173" r="7601" b="1800"/>
          <a:stretch/>
        </p:blipFill>
        <p:spPr bwMode="auto">
          <a:xfrm>
            <a:off x="2306960" y="1699798"/>
            <a:ext cx="4425280" cy="496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5751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828641"/>
          </a:xfrm>
        </p:spPr>
        <p:txBody>
          <a:bodyPr/>
          <a:lstStyle/>
          <a:p>
            <a:r>
              <a:rPr lang="es-MX" dirty="0"/>
              <a:t>LINFÁTICOS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980728"/>
            <a:ext cx="7543801" cy="2231338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ESTÁN EN LA TÚNICA MUSCULAR Y MUCOSA DEL INTESTINO DELGADO.</a:t>
            </a:r>
          </a:p>
          <a:p>
            <a:r>
              <a:rPr lang="es-MX" dirty="0"/>
              <a:t>DRENAN A VASOS DE MAYOR TAMAÑO EN EL BORDE MESENTÉRICO DEL INTESTINO.</a:t>
            </a:r>
          </a:p>
          <a:p>
            <a:r>
              <a:rPr lang="es-MX" dirty="0"/>
              <a:t>PASAN ENTRE LAS CAPAS DEL MESENTERIO Y DESEMBOCAN EN NODOS MESENTÉRICOS.</a:t>
            </a:r>
          </a:p>
          <a:p>
            <a:r>
              <a:rPr lang="es-MX" dirty="0"/>
              <a:t>TODOS DESEMBOCARÁN EN LOS NODOS CELIACOS.</a:t>
            </a:r>
          </a:p>
          <a:p>
            <a:endParaRPr lang="es-MX" dirty="0"/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7"/>
          <a:stretch/>
        </p:blipFill>
        <p:spPr bwMode="auto">
          <a:xfrm>
            <a:off x="2051720" y="2996952"/>
            <a:ext cx="5092030" cy="379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971600" y="42930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18</a:t>
            </a:r>
          </a:p>
        </p:txBody>
      </p:sp>
    </p:spTree>
    <p:extLst>
      <p:ext uri="{BB962C8B-B14F-4D97-AF65-F5344CB8AC3E}">
        <p14:creationId xmlns:p14="http://schemas.microsoft.com/office/powerpoint/2010/main" val="29057326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478099"/>
          </a:xfrm>
        </p:spPr>
        <p:txBody>
          <a:bodyPr>
            <a:normAutofit fontScale="90000"/>
          </a:bodyPr>
          <a:lstStyle/>
          <a:p>
            <a:r>
              <a:rPr lang="es-MX" dirty="0"/>
              <a:t>INERVACION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764704"/>
            <a:ext cx="7543801" cy="2591378"/>
          </a:xfrm>
        </p:spPr>
        <p:txBody>
          <a:bodyPr>
            <a:normAutofit/>
          </a:bodyPr>
          <a:lstStyle/>
          <a:p>
            <a:r>
              <a:rPr lang="es-MX" dirty="0"/>
              <a:t>EL YEYUNO E ILEON SON INERVADOS POR FIBRAS SIMPATICAS Y PARASIMPATICAS (PLEXO MESENTERICO SUPERIOR)</a:t>
            </a:r>
          </a:p>
          <a:p>
            <a:r>
              <a:rPr lang="es-MX" dirty="0"/>
              <a:t>SIMPATICOS: DE LOS NERVIOS ESPLACNICOS AL GANGLIO MESENTÉRICO SUPERIOR (VASOCONSTRICTORES, INHIBIDORES DE MUSCULATURA DEL YEYUNO E ILEON).</a:t>
            </a:r>
          </a:p>
          <a:p>
            <a:r>
              <a:rPr lang="es-MX" dirty="0"/>
              <a:t>PARASIMPATICOS: NERVIO VAGO DERECHO (SECRETOR Y MOTOR DE LA TUNICA MUCOSA).</a:t>
            </a:r>
          </a:p>
        </p:txBody>
      </p:sp>
      <p:pic>
        <p:nvPicPr>
          <p:cNvPr id="4" name="Picture 9" descr="Co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302" y="2780928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763688" y="42930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Fig. 19</a:t>
            </a:r>
          </a:p>
        </p:txBody>
      </p:sp>
    </p:spTree>
    <p:extLst>
      <p:ext uri="{BB962C8B-B14F-4D97-AF65-F5344CB8AC3E}">
        <p14:creationId xmlns:p14="http://schemas.microsoft.com/office/powerpoint/2010/main" val="2996961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404664"/>
            <a:ext cx="7543801" cy="5688632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/>
              <a:t>BIBLIOGRAFIA BASICA:</a:t>
            </a:r>
            <a:endParaRPr lang="es-MX" b="1" dirty="0"/>
          </a:p>
          <a:p>
            <a:r>
              <a:rPr lang="es-ES" dirty="0"/>
              <a:t>1. Pro, Eduardo A. Anatomía Clínica. 2ª. Edición, 2012. Editorial Médica Panamericana.</a:t>
            </a:r>
            <a:endParaRPr lang="es-MX" dirty="0"/>
          </a:p>
          <a:p>
            <a:r>
              <a:rPr lang="es-ES" dirty="0"/>
              <a:t> </a:t>
            </a:r>
            <a:endParaRPr lang="es-MX" dirty="0"/>
          </a:p>
          <a:p>
            <a:r>
              <a:rPr lang="es-ES" b="1" dirty="0"/>
              <a:t>COMPLEMENTARIA</a:t>
            </a:r>
            <a:endParaRPr lang="es-MX" dirty="0"/>
          </a:p>
          <a:p>
            <a:r>
              <a:rPr lang="es-ES" b="1" dirty="0"/>
              <a:t> </a:t>
            </a:r>
            <a:endParaRPr lang="es-MX" dirty="0"/>
          </a:p>
          <a:p>
            <a:r>
              <a:rPr lang="es-ES" dirty="0"/>
              <a:t>1. Drake Richard L,  Wayne </a:t>
            </a:r>
            <a:r>
              <a:rPr lang="es-ES" dirty="0" err="1"/>
              <a:t>Vogl</a:t>
            </a:r>
            <a:r>
              <a:rPr lang="es-ES" dirty="0"/>
              <a:t> A, </a:t>
            </a:r>
            <a:r>
              <a:rPr lang="es-ES" dirty="0" err="1"/>
              <a:t>Mitchel</a:t>
            </a:r>
            <a:r>
              <a:rPr lang="es-ES" dirty="0"/>
              <a:t> Adam W.M. Gray: Anatomía Básica. 1ª. Edición. 2014. Ed. </a:t>
            </a:r>
            <a:r>
              <a:rPr lang="es-ES" dirty="0" err="1"/>
              <a:t>Elsevier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2. </a:t>
            </a:r>
            <a:r>
              <a:rPr lang="es-ES" dirty="0" err="1"/>
              <a:t>Loukas</a:t>
            </a:r>
            <a:r>
              <a:rPr lang="es-ES" dirty="0"/>
              <a:t> </a:t>
            </a:r>
            <a:r>
              <a:rPr lang="es-ES" dirty="0" err="1"/>
              <a:t>Marios</a:t>
            </a:r>
            <a:r>
              <a:rPr lang="es-ES" dirty="0"/>
              <a:t>, </a:t>
            </a:r>
            <a:r>
              <a:rPr lang="es-ES" dirty="0" err="1"/>
              <a:t>Benninger</a:t>
            </a:r>
            <a:r>
              <a:rPr lang="es-ES" dirty="0"/>
              <a:t> Brion, </a:t>
            </a:r>
            <a:r>
              <a:rPr lang="es-ES" dirty="0" err="1"/>
              <a:t>Shane</a:t>
            </a:r>
            <a:r>
              <a:rPr lang="es-ES" dirty="0"/>
              <a:t> </a:t>
            </a:r>
            <a:r>
              <a:rPr lang="es-ES" dirty="0" err="1"/>
              <a:t>Tubbs</a:t>
            </a:r>
            <a:r>
              <a:rPr lang="es-ES" dirty="0"/>
              <a:t> R. Guía fotográfica de Disección del cuerpo humano. 1ª. Edición. 2014. Ed. </a:t>
            </a:r>
            <a:r>
              <a:rPr lang="es-ES" dirty="0" err="1"/>
              <a:t>Elsevier</a:t>
            </a:r>
            <a:r>
              <a:rPr lang="es-ES" dirty="0"/>
              <a:t>.</a:t>
            </a:r>
            <a:endParaRPr lang="es-MX" dirty="0"/>
          </a:p>
          <a:p>
            <a:r>
              <a:rPr lang="en-US" dirty="0"/>
              <a:t>3. Crossman A.R. </a:t>
            </a:r>
            <a:r>
              <a:rPr lang="en-US" dirty="0" err="1"/>
              <a:t>Neuroanatomía</a:t>
            </a:r>
            <a:r>
              <a:rPr lang="en-US" dirty="0"/>
              <a:t>. </a:t>
            </a:r>
            <a:r>
              <a:rPr lang="en-US" dirty="0" err="1"/>
              <a:t>Tercera</a:t>
            </a:r>
            <a:r>
              <a:rPr lang="en-US" dirty="0"/>
              <a:t> </a:t>
            </a:r>
            <a:r>
              <a:rPr lang="en-US" dirty="0" err="1"/>
              <a:t>Edición</a:t>
            </a:r>
            <a:r>
              <a:rPr lang="en-US" dirty="0"/>
              <a:t>, 2007. </a:t>
            </a:r>
            <a:r>
              <a:rPr lang="es-MX" dirty="0"/>
              <a:t>Editorial </a:t>
            </a:r>
            <a:r>
              <a:rPr lang="es-MX" dirty="0" err="1"/>
              <a:t>Elsevier-Masson</a:t>
            </a:r>
            <a:r>
              <a:rPr lang="es-MX" dirty="0"/>
              <a:t>.</a:t>
            </a:r>
          </a:p>
          <a:p>
            <a:r>
              <a:rPr lang="es-MX" dirty="0"/>
              <a:t>4. </a:t>
            </a:r>
            <a:r>
              <a:rPr lang="es-MX" dirty="0" err="1"/>
              <a:t>Latarjet</a:t>
            </a:r>
            <a:r>
              <a:rPr lang="es-MX" dirty="0"/>
              <a:t>. Anatomía Humana. Cuarta edición. 2005. Editorial Médica Panamericana.</a:t>
            </a:r>
          </a:p>
          <a:p>
            <a:r>
              <a:rPr lang="es-MX" dirty="0"/>
              <a:t>5. </a:t>
            </a:r>
            <a:r>
              <a:rPr lang="es-MX" dirty="0" err="1"/>
              <a:t>Gilroy</a:t>
            </a:r>
            <a:r>
              <a:rPr lang="es-MX" dirty="0"/>
              <a:t> </a:t>
            </a:r>
            <a:r>
              <a:rPr lang="es-MX" dirty="0" err="1"/>
              <a:t>Anne</a:t>
            </a:r>
            <a:r>
              <a:rPr lang="es-MX" dirty="0"/>
              <a:t> M. y cols. </a:t>
            </a:r>
            <a:r>
              <a:rPr lang="es-MX" dirty="0" err="1"/>
              <a:t>Prometheus</a:t>
            </a:r>
            <a:r>
              <a:rPr lang="es-MX" dirty="0"/>
              <a:t>: Atlas de Anatomía Humana. 1ª. Edición, 2008. Editorial Médica Panamericana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00506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2960" y="2126255"/>
            <a:ext cx="7543800" cy="1734793"/>
          </a:xfrm>
        </p:spPr>
        <p:txBody>
          <a:bodyPr>
            <a:normAutofit/>
          </a:bodyPr>
          <a:lstStyle/>
          <a:p>
            <a:pPr algn="ctr"/>
            <a:r>
              <a:rPr lang="es-MX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¡GRACIAS POR SU ATENCIÓN!</a:t>
            </a:r>
          </a:p>
        </p:txBody>
      </p:sp>
    </p:spTree>
    <p:extLst>
      <p:ext uri="{BB962C8B-B14F-4D97-AF65-F5344CB8AC3E}">
        <p14:creationId xmlns:p14="http://schemas.microsoft.com/office/powerpoint/2010/main" val="2956577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340768"/>
            <a:ext cx="7560840" cy="4536504"/>
          </a:xfrm>
        </p:spPr>
        <p:txBody>
          <a:bodyPr>
            <a:normAutofit lnSpcReduction="10000"/>
          </a:bodyPr>
          <a:lstStyle/>
          <a:p>
            <a:r>
              <a:rPr lang="es-MX" sz="3200" dirty="0"/>
              <a:t>- DESEMBOCAN LOS CONDUCTOS DEL HIGADO Y PANCREATICO (AMPOLLA HEPATOPANCREATICA).</a:t>
            </a:r>
          </a:p>
          <a:p>
            <a:r>
              <a:rPr lang="es-MX" sz="3200" dirty="0"/>
              <a:t>- SE HALLA EN LOS 2 PISOS DEL ABDOMEN (INFRA Y SUPRACOLICO).</a:t>
            </a:r>
          </a:p>
          <a:p>
            <a:r>
              <a:rPr lang="es-MX" sz="3200" dirty="0"/>
              <a:t>- POSTERIOR A EL PASAN LOS VASOS MESENTERICOS SUPERIORES.</a:t>
            </a:r>
          </a:p>
          <a:p>
            <a:endParaRPr lang="es-MX" sz="3200" dirty="0"/>
          </a:p>
          <a:p>
            <a:r>
              <a:rPr lang="es-MX" sz="3200" dirty="0"/>
              <a:t>                                                           </a:t>
            </a:r>
            <a:r>
              <a:rPr lang="es-MX" b="1" dirty="0"/>
              <a:t>Ver fig. 2</a:t>
            </a:r>
          </a:p>
          <a:p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1043608" y="62068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INTRODUCCIÓN.</a:t>
            </a:r>
          </a:p>
        </p:txBody>
      </p:sp>
    </p:spTree>
    <p:extLst>
      <p:ext uri="{BB962C8B-B14F-4D97-AF65-F5344CB8AC3E}">
        <p14:creationId xmlns:p14="http://schemas.microsoft.com/office/powerpoint/2010/main" val="260123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550108"/>
          </a:xfrm>
        </p:spPr>
        <p:txBody>
          <a:bodyPr>
            <a:normAutofit/>
          </a:bodyPr>
          <a:lstStyle/>
          <a:p>
            <a:r>
              <a:rPr lang="es-MX" sz="3200" b="1" dirty="0"/>
              <a:t>Fig. 2. Desembocadura de conductos.</a:t>
            </a:r>
          </a:p>
        </p:txBody>
      </p:sp>
      <p:pic>
        <p:nvPicPr>
          <p:cNvPr id="4" name="Picture 4" descr="http://www.umm.edu/graphics/images/es/192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768752" cy="506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89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65242"/>
            <a:ext cx="7543801" cy="4023360"/>
          </a:xfrm>
        </p:spPr>
        <p:txBody>
          <a:bodyPr/>
          <a:lstStyle/>
          <a:p>
            <a:r>
              <a:rPr lang="es-MX" dirty="0"/>
              <a:t>      TIENE 4 PORCIONES:                                                            </a:t>
            </a:r>
          </a:p>
          <a:p>
            <a:r>
              <a:rPr lang="es-MX" dirty="0"/>
              <a:t>                                                                           Fig. 3. Porciones del duodeno</a:t>
            </a:r>
          </a:p>
          <a:p>
            <a:endParaRPr lang="es-MX" dirty="0"/>
          </a:p>
          <a:p>
            <a:pPr lvl="1"/>
            <a:r>
              <a:rPr lang="es-MX" sz="2800" dirty="0"/>
              <a:t>SUPERIOR</a:t>
            </a:r>
          </a:p>
          <a:p>
            <a:pPr lvl="1"/>
            <a:r>
              <a:rPr lang="es-MX" sz="2800" dirty="0"/>
              <a:t>DESCENDENTE </a:t>
            </a:r>
          </a:p>
          <a:p>
            <a:pPr lvl="1"/>
            <a:r>
              <a:rPr lang="es-MX" sz="2800" dirty="0"/>
              <a:t>HORIZONTAL</a:t>
            </a:r>
          </a:p>
          <a:p>
            <a:pPr lvl="1"/>
            <a:r>
              <a:rPr lang="es-MX" sz="2800" dirty="0"/>
              <a:t>ASCENDENTE</a:t>
            </a:r>
          </a:p>
          <a:p>
            <a:pPr lvl="1"/>
            <a:endParaRPr lang="es-MX" dirty="0"/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b="29067"/>
          <a:stretch/>
        </p:blipFill>
        <p:spPr bwMode="auto">
          <a:xfrm>
            <a:off x="2838795" y="1414016"/>
            <a:ext cx="5909669" cy="417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611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PORCIÓN SUPERIOR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535594"/>
          </a:xfrm>
        </p:spPr>
        <p:txBody>
          <a:bodyPr>
            <a:normAutofit/>
          </a:bodyPr>
          <a:lstStyle/>
          <a:p>
            <a:r>
              <a:rPr lang="es-MX" sz="2800" dirty="0"/>
              <a:t>- SITUADO AL FLANCO DERECHO DE LA PRIMERA VERTEBRA LUMBAR.</a:t>
            </a:r>
          </a:p>
          <a:p>
            <a:r>
              <a:rPr lang="es-MX" sz="2800" dirty="0"/>
              <a:t>- DESDE EL PÍLORO AL CUELLO DE LA VESÍCULA BILIAR.</a:t>
            </a:r>
          </a:p>
          <a:p>
            <a:r>
              <a:rPr lang="es-MX" sz="2800" dirty="0"/>
              <a:t>- EN SU ORIGEN TIENE LA AMPOLLA O BULBO DUODENAL.</a:t>
            </a:r>
          </a:p>
          <a:p>
            <a:r>
              <a:rPr lang="es-MX" sz="2800" dirty="0"/>
              <a:t>- HACIA ABAJO SE CONTINUA CON LA PORCIÓN DESCENDENTE.</a:t>
            </a:r>
          </a:p>
          <a:p>
            <a:r>
              <a:rPr lang="es-MX" sz="2800" dirty="0"/>
              <a:t>                                                           </a:t>
            </a:r>
            <a:r>
              <a:rPr lang="es-MX" b="1" dirty="0"/>
              <a:t>Ver fig. 4</a:t>
            </a:r>
          </a:p>
        </p:txBody>
      </p:sp>
    </p:spTree>
    <p:extLst>
      <p:ext uri="{BB962C8B-B14F-4D97-AF65-F5344CB8AC3E}">
        <p14:creationId xmlns:p14="http://schemas.microsoft.com/office/powerpoint/2010/main" val="404453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543800" cy="766132"/>
          </a:xfrm>
        </p:spPr>
        <p:txBody>
          <a:bodyPr>
            <a:normAutofit/>
          </a:bodyPr>
          <a:lstStyle/>
          <a:p>
            <a:r>
              <a:rPr lang="es-MX" sz="3200" b="1" dirty="0"/>
              <a:t>Fig. 4. Porción superior.</a:t>
            </a:r>
          </a:p>
        </p:txBody>
      </p:sp>
      <p:pic>
        <p:nvPicPr>
          <p:cNvPr id="5" name="Picture 9" descr="Cov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11734" b="13067"/>
          <a:stretch/>
        </p:blipFill>
        <p:spPr bwMode="auto">
          <a:xfrm>
            <a:off x="1403648" y="1412776"/>
            <a:ext cx="6537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2051720" y="2492896"/>
            <a:ext cx="8640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9533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b="1" dirty="0"/>
              <a:t>PORCIÓN DESCENDENTE.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319570"/>
          </a:xfrm>
        </p:spPr>
        <p:txBody>
          <a:bodyPr>
            <a:normAutofit/>
          </a:bodyPr>
          <a:lstStyle/>
          <a:p>
            <a:r>
              <a:rPr lang="es-MX" sz="2800" dirty="0"/>
              <a:t>- CON LA PORCIÓN SUPERIOR FORMA LA FLEXURA SUPERIOR DEL DUODENO.</a:t>
            </a:r>
          </a:p>
          <a:p>
            <a:r>
              <a:rPr lang="es-MX" sz="2800" dirty="0"/>
              <a:t>- ESTÁ A LA DERECHA DE LA COLUMNA LUMBAR.</a:t>
            </a:r>
          </a:p>
          <a:p>
            <a:r>
              <a:rPr lang="es-MX" sz="2800" dirty="0"/>
              <a:t>- RECIBE LOS CONDUCTOS EXCRETORES, BILIAR Y PANCREATICO.</a:t>
            </a:r>
          </a:p>
          <a:p>
            <a:r>
              <a:rPr lang="es-MX" sz="2800" dirty="0"/>
              <a:t>- ES CRUZADA POR EL MESOCOLON TRANSVERSO.</a:t>
            </a:r>
          </a:p>
          <a:p>
            <a:endParaRPr lang="es-MX" sz="2800" dirty="0"/>
          </a:p>
          <a:p>
            <a:r>
              <a:rPr lang="es-MX" sz="2400" dirty="0"/>
              <a:t>                                                                                </a:t>
            </a:r>
            <a:r>
              <a:rPr lang="es-MX" sz="2400" b="1" dirty="0"/>
              <a:t>Ver fig. 5</a:t>
            </a:r>
          </a:p>
        </p:txBody>
      </p:sp>
    </p:spTree>
    <p:extLst>
      <p:ext uri="{BB962C8B-B14F-4D97-AF65-F5344CB8AC3E}">
        <p14:creationId xmlns:p14="http://schemas.microsoft.com/office/powerpoint/2010/main" val="923383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696</TotalTime>
  <Words>1218</Words>
  <Application>Microsoft Office PowerPoint</Application>
  <PresentationFormat>Presentación en pantalla (4:3)</PresentationFormat>
  <Paragraphs>186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Retrospección</vt:lpstr>
      <vt:lpstr>Universidad Autónoma del Estado de México Facultad de Medicina  Título: “Duodeno, Yeyuno e Íleon´´ Unidad IX; Tema 3 Unidad de aprendizaje:  Anatomía Programa educativo: Médico Cirujano Espacio académico: Facultad de Medicina Responsable de la elaboración:  E. en C.G. Marco Antonio Mondragón Chimal Fecha de elaboración: 9 de Octubre de 2016</vt:lpstr>
      <vt:lpstr>A. DUODENO. Introducción.</vt:lpstr>
      <vt:lpstr>Fig. 1. Duodeno.</vt:lpstr>
      <vt:lpstr>Presentación de PowerPoint</vt:lpstr>
      <vt:lpstr>Fig. 2. Desembocadura de conductos.</vt:lpstr>
      <vt:lpstr>Presentación de PowerPoint</vt:lpstr>
      <vt:lpstr>PORCIÓN SUPERIOR</vt:lpstr>
      <vt:lpstr>Fig. 4. Porción superior.</vt:lpstr>
      <vt:lpstr>PORCIÓN DESCENDENTE.</vt:lpstr>
      <vt:lpstr>Fig. 5. Porción descendente</vt:lpstr>
      <vt:lpstr>PORCIÓN HORIZONTAL</vt:lpstr>
      <vt:lpstr>Fig. 6. Horizontal</vt:lpstr>
      <vt:lpstr>PORCIÓN ASCENDENTE</vt:lpstr>
      <vt:lpstr>Fig. 7. Porción ascendente</vt:lpstr>
      <vt:lpstr>CONSTITUCIÓN ANATÓMICA</vt:lpstr>
      <vt:lpstr>Fig. 8. Constitución anatómica</vt:lpstr>
      <vt:lpstr>SUBMUCOSA</vt:lpstr>
      <vt:lpstr>Fig. 9. Capa muscular</vt:lpstr>
      <vt:lpstr>ARTERIAS</vt:lpstr>
      <vt:lpstr>Fig. 10. Arterias.</vt:lpstr>
      <vt:lpstr>LINFATICOS</vt:lpstr>
      <vt:lpstr>Fig. 11. Venas, linfáticos y nervios.</vt:lpstr>
      <vt:lpstr>B. YEYUNO E ILEON. Generalidades.</vt:lpstr>
      <vt:lpstr>Fig. 12. Generalidades</vt:lpstr>
      <vt:lpstr>Generalidades.</vt:lpstr>
      <vt:lpstr>Fig. 13. Generalidades</vt:lpstr>
      <vt:lpstr>Estructura anatómica.</vt:lpstr>
      <vt:lpstr>Fig. 14. ESTRUCTURA</vt:lpstr>
      <vt:lpstr>RAÍZ DEL MESENTERIO</vt:lpstr>
      <vt:lpstr>Fig. 15. Raíz del mesenterio </vt:lpstr>
      <vt:lpstr>ARTERIAS: MESENTÉRICA SUPERIOR</vt:lpstr>
      <vt:lpstr>Fig. 16. Arteria mesentérica superior</vt:lpstr>
      <vt:lpstr>RAMAS COLATERALES</vt:lpstr>
      <vt:lpstr>VENAS</vt:lpstr>
      <vt:lpstr>Presentación de PowerPoint</vt:lpstr>
      <vt:lpstr>LINFÁTICOS</vt:lpstr>
      <vt:lpstr>INERVACION</vt:lpstr>
      <vt:lpstr>Presentación de PowerPoint</vt:lpstr>
      <vt:lpstr>¡GRACIAS POR SU ATENCIÓN!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DUODENO, YEYUNO E ILEON</dc:title>
  <dc:creator>GABY</dc:creator>
  <cp:lastModifiedBy>Marco Antonio Mondragón Chimal</cp:lastModifiedBy>
  <cp:revision>88</cp:revision>
  <dcterms:created xsi:type="dcterms:W3CDTF">2012-10-09T00:17:38Z</dcterms:created>
  <dcterms:modified xsi:type="dcterms:W3CDTF">2016-10-12T20:16:01Z</dcterms:modified>
</cp:coreProperties>
</file>