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90" r:id="rId3"/>
    <p:sldId id="256" r:id="rId4"/>
    <p:sldId id="291" r:id="rId5"/>
    <p:sldId id="279" r:id="rId6"/>
    <p:sldId id="292" r:id="rId7"/>
    <p:sldId id="280" r:id="rId8"/>
    <p:sldId id="293" r:id="rId9"/>
    <p:sldId id="281" r:id="rId10"/>
    <p:sldId id="294" r:id="rId11"/>
    <p:sldId id="282" r:id="rId12"/>
    <p:sldId id="257" r:id="rId13"/>
    <p:sldId id="284" r:id="rId14"/>
    <p:sldId id="258" r:id="rId15"/>
    <p:sldId id="273" r:id="rId16"/>
    <p:sldId id="259" r:id="rId17"/>
    <p:sldId id="285" r:id="rId18"/>
    <p:sldId id="274" r:id="rId19"/>
    <p:sldId id="267" r:id="rId20"/>
    <p:sldId id="261" r:id="rId21"/>
    <p:sldId id="275" r:id="rId22"/>
    <p:sldId id="262" r:id="rId23"/>
    <p:sldId id="286" r:id="rId24"/>
    <p:sldId id="263" r:id="rId25"/>
    <p:sldId id="287" r:id="rId26"/>
    <p:sldId id="264" r:id="rId27"/>
    <p:sldId id="288" r:id="rId28"/>
    <p:sldId id="265" r:id="rId29"/>
    <p:sldId id="289" r:id="rId30"/>
    <p:sldId id="266" r:id="rId31"/>
    <p:sldId id="276" r:id="rId32"/>
    <p:sldId id="283" r:id="rId33"/>
    <p:sldId id="295" r:id="rId34"/>
    <p:sldId id="277" r:id="rId35"/>
    <p:sldId id="296" r:id="rId36"/>
    <p:sldId id="278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C447-2B12-40B0-BB4C-247090CADE6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02305-2844-4C52-BA9A-4E57F5769E39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402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C447-2B12-40B0-BB4C-247090CADE6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02305-2844-4C52-BA9A-4E57F5769E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567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C447-2B12-40B0-BB4C-247090CADE6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02305-2844-4C52-BA9A-4E57F5769E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864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C447-2B12-40B0-BB4C-247090CADE6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02305-2844-4C52-BA9A-4E57F5769E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8685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C447-2B12-40B0-BB4C-247090CADE6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02305-2844-4C52-BA9A-4E57F5769E39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927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C447-2B12-40B0-BB4C-247090CADE6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02305-2844-4C52-BA9A-4E57F5769E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2358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C447-2B12-40B0-BB4C-247090CADE6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02305-2844-4C52-BA9A-4E57F5769E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6296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C447-2B12-40B0-BB4C-247090CADE6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02305-2844-4C52-BA9A-4E57F5769E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64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C447-2B12-40B0-BB4C-247090CADE6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02305-2844-4C52-BA9A-4E57F5769E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6284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ADC0C447-2B12-40B0-BB4C-247090CADE6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702305-2844-4C52-BA9A-4E57F5769E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5643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C447-2B12-40B0-BB4C-247090CADE6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02305-2844-4C52-BA9A-4E57F5769E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9588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DC0C447-2B12-40B0-BB4C-247090CADE6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E702305-2844-4C52-BA9A-4E57F5769E39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5951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9532" y="692696"/>
            <a:ext cx="8424935" cy="532859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s-MX" sz="3600" b="1" dirty="0">
                <a:solidFill>
                  <a:schemeClr val="tx1"/>
                </a:solidFill>
              </a:rPr>
              <a:t>Universidad Autónoma del Estado de México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Facultad de Medicina 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Título: “Constitución Anatómica y Sistema de conducción del corazón´´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Unidad VIII; Tema 3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Unidad de aprendizaje:  Anatomía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Programa educativo: Médico Cirujano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Espacio académico: Facultad de Medicina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Responsable de la elaboración: 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E. en C.G. Marco Antonio Mondragón Chimal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Fecha de elaboración: 8 de Octubre de 2016</a:t>
            </a:r>
          </a:p>
        </p:txBody>
      </p:sp>
    </p:spTree>
    <p:extLst>
      <p:ext uri="{BB962C8B-B14F-4D97-AF65-F5344CB8AC3E}">
        <p14:creationId xmlns:p14="http://schemas.microsoft.com/office/powerpoint/2010/main" val="1464242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574637"/>
            <a:ext cx="7543800" cy="694123"/>
          </a:xfrm>
        </p:spPr>
        <p:txBody>
          <a:bodyPr>
            <a:normAutofit/>
          </a:bodyPr>
          <a:lstStyle/>
          <a:p>
            <a:r>
              <a:rPr lang="es-MX" sz="2800" b="1" dirty="0"/>
              <a:t>CONSTITUCIÓN ANATÓMICA DEL CORAZÓN.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319570"/>
          </a:xfrm>
        </p:spPr>
        <p:txBody>
          <a:bodyPr/>
          <a:lstStyle/>
          <a:p>
            <a:r>
              <a:rPr lang="es-MX" sz="2800" dirty="0"/>
              <a:t>La estructura del corazón comprende 3 capas:</a:t>
            </a:r>
          </a:p>
          <a:p>
            <a:r>
              <a:rPr lang="es-MX" sz="2800" dirty="0"/>
              <a:t>De la superficie a la profundidad son:</a:t>
            </a:r>
          </a:p>
          <a:p>
            <a:r>
              <a:rPr lang="es-MX" sz="2800" dirty="0"/>
              <a:t>A) Epicardio (hoja visceral del pericardio seroso).</a:t>
            </a:r>
          </a:p>
          <a:p>
            <a:r>
              <a:rPr lang="es-MX" sz="2800" dirty="0"/>
              <a:t>B) Miocardio.</a:t>
            </a:r>
          </a:p>
          <a:p>
            <a:r>
              <a:rPr lang="es-MX" sz="2800" dirty="0"/>
              <a:t>C) Endocardio.</a:t>
            </a:r>
          </a:p>
          <a:p>
            <a:r>
              <a:rPr lang="es-MX" sz="2800" dirty="0"/>
              <a:t>En el miocardio (músculo cardiaco) se ubica el sistema de conducción cardiaca (SCC).</a:t>
            </a:r>
          </a:p>
          <a:p>
            <a:r>
              <a:rPr lang="es-MX" dirty="0"/>
              <a:t>                                                                                                    </a:t>
            </a:r>
            <a:r>
              <a:rPr lang="es-MX" b="1" dirty="0"/>
              <a:t>Ver fig. 6</a:t>
            </a:r>
          </a:p>
        </p:txBody>
      </p:sp>
    </p:spTree>
    <p:extLst>
      <p:ext uri="{BB962C8B-B14F-4D97-AF65-F5344CB8AC3E}">
        <p14:creationId xmlns:p14="http://schemas.microsoft.com/office/powerpoint/2010/main" val="2259686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543800" cy="838140"/>
          </a:xfrm>
        </p:spPr>
        <p:txBody>
          <a:bodyPr>
            <a:normAutofit/>
          </a:bodyPr>
          <a:lstStyle/>
          <a:p>
            <a:r>
              <a:rPr lang="es-MX" sz="3600" b="1" dirty="0"/>
              <a:t>FIG. 5. CONSTITUCIÓN ANATÓMICA.</a:t>
            </a:r>
          </a:p>
        </p:txBody>
      </p:sp>
      <p:pic>
        <p:nvPicPr>
          <p:cNvPr id="4" name="Picture 2" descr="http://www.youbioit.com/files/newimages/2/384/capas_del_corazon.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489364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559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11560" y="1340768"/>
            <a:ext cx="8229600" cy="3888432"/>
          </a:xfrm>
        </p:spPr>
        <p:txBody>
          <a:bodyPr>
            <a:noAutofit/>
          </a:bodyPr>
          <a:lstStyle/>
          <a:p>
            <a:r>
              <a:rPr lang="es-MX" sz="2400" b="1" dirty="0"/>
              <a:t>El Miocardio posee una capacidad de contracción automática.</a:t>
            </a:r>
          </a:p>
          <a:p>
            <a:r>
              <a:rPr lang="es-MX" sz="2400" b="1" dirty="0"/>
              <a:t>Las Aurículas y los Ventrículos se contraen siguiendo un ritmo propio.</a:t>
            </a:r>
          </a:p>
          <a:p>
            <a:r>
              <a:rPr lang="es-MX" sz="2400" b="1" dirty="0"/>
              <a:t>El origen de las contracciones y su transmisión corresponde al Sistema cardionector.</a:t>
            </a:r>
          </a:p>
          <a:p>
            <a:r>
              <a:rPr lang="es-MX" sz="2400" b="1" dirty="0"/>
              <a:t>Este Sistema esta constituido por células especializadas localizadas subendocardicamente. </a:t>
            </a:r>
          </a:p>
          <a:p>
            <a:r>
              <a:rPr lang="es-MX" sz="2400" b="1" dirty="0"/>
              <a:t>La función de este sistema es responsable del ciclo cardiaco.</a:t>
            </a:r>
          </a:p>
          <a:p>
            <a:r>
              <a:rPr lang="es-MX" sz="2400" b="1" dirty="0"/>
              <a:t>                                                                                             Ver fig. 6 y 7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899592" y="548680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/>
              <a:t>MIOCARDIO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.ytimg.com/vi/GZYaW1Aua1g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4905685" cy="2759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0.tqn.com/d/enfermedadescorazon/1/0/x/4/-/-/sistema-electrico-del-coraz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3068958"/>
            <a:ext cx="3672409" cy="367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5868144" y="83671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FIG. 6.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851920" y="498690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FIG. 7.</a:t>
            </a:r>
          </a:p>
        </p:txBody>
      </p:sp>
    </p:spTree>
    <p:extLst>
      <p:ext uri="{BB962C8B-B14F-4D97-AF65-F5344CB8AC3E}">
        <p14:creationId xmlns:p14="http://schemas.microsoft.com/office/powerpoint/2010/main" val="2350775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22960" y="404664"/>
            <a:ext cx="7543800" cy="756633"/>
          </a:xfrm>
        </p:spPr>
        <p:txBody>
          <a:bodyPr/>
          <a:lstStyle/>
          <a:p>
            <a:r>
              <a:rPr lang="es-MX" b="1" dirty="0"/>
              <a:t>SISTEMA CARDIONECTOR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22959" y="1268760"/>
            <a:ext cx="7543801" cy="4896544"/>
          </a:xfrm>
        </p:spPr>
        <p:txBody>
          <a:bodyPr>
            <a:normAutofit/>
          </a:bodyPr>
          <a:lstStyle/>
          <a:p>
            <a:r>
              <a:rPr lang="es-MX" sz="2800" b="1" dirty="0"/>
              <a:t>Comprende 2 Partes.</a:t>
            </a:r>
          </a:p>
          <a:p>
            <a:r>
              <a:rPr lang="es-MX" sz="2800" b="1" dirty="0"/>
              <a:t>a) El Nodo Sinoatrial: Situado en la pared de la aurícula derecha.</a:t>
            </a:r>
          </a:p>
          <a:p>
            <a:endParaRPr lang="es-MX" sz="2800" b="1" dirty="0"/>
          </a:p>
          <a:p>
            <a:pPr marL="0" indent="0">
              <a:buNone/>
            </a:pPr>
            <a:r>
              <a:rPr lang="es-MX" sz="2800" b="1" dirty="0"/>
              <a:t>b) El conjunto </a:t>
            </a:r>
          </a:p>
          <a:p>
            <a:pPr marL="0" indent="0">
              <a:buNone/>
            </a:pPr>
            <a:r>
              <a:rPr lang="es-MX" sz="2800" b="1" dirty="0"/>
              <a:t>     </a:t>
            </a:r>
            <a:r>
              <a:rPr lang="es-MX" sz="2800" b="1" dirty="0" err="1"/>
              <a:t>Auriculoventricular</a:t>
            </a:r>
            <a:r>
              <a:rPr lang="es-MX" sz="2800" b="1" dirty="0"/>
              <a:t> </a:t>
            </a:r>
          </a:p>
          <a:p>
            <a:pPr marL="0" indent="0">
              <a:buNone/>
            </a:pPr>
            <a:endParaRPr lang="es-MX" sz="2800" b="1" dirty="0"/>
          </a:p>
          <a:p>
            <a:pPr marL="0" indent="0">
              <a:buNone/>
            </a:pPr>
            <a:endParaRPr lang="es-MX" sz="2800" b="1" dirty="0"/>
          </a:p>
          <a:p>
            <a:pPr marL="0" indent="0">
              <a:buNone/>
            </a:pPr>
            <a:r>
              <a:rPr lang="es-MX" sz="2800" b="1" dirty="0"/>
              <a:t>                                                                      </a:t>
            </a:r>
            <a:r>
              <a:rPr lang="es-MX" sz="2400" b="1" dirty="0"/>
              <a:t>Ver fig. 8</a:t>
            </a:r>
          </a:p>
        </p:txBody>
      </p:sp>
      <p:sp>
        <p:nvSpPr>
          <p:cNvPr id="4" name="3 Abrir llave"/>
          <p:cNvSpPr/>
          <p:nvPr/>
        </p:nvSpPr>
        <p:spPr>
          <a:xfrm>
            <a:off x="5078906" y="2299672"/>
            <a:ext cx="357190" cy="2857520"/>
          </a:xfrm>
          <a:prstGeom prst="leftBrace">
            <a:avLst>
              <a:gd name="adj1" fmla="val 112217"/>
              <a:gd name="adj2" fmla="val 4953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5505254" y="2348880"/>
            <a:ext cx="2719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400" b="1" dirty="0"/>
              <a:t>Nodo Auriculoventricular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580112" y="3500438"/>
            <a:ext cx="3214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400" b="1" dirty="0"/>
              <a:t>Fascículo Auriculoventricular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580112" y="4437112"/>
            <a:ext cx="2857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400" b="1" dirty="0"/>
              <a:t>Ramos Subendocardicos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3.amazonaws.com/magoo/ABAAAAZdkAD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81284"/>
            <a:ext cx="7344816" cy="613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1475656" y="33265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FIG. 8. Vista general del sistema.</a:t>
            </a:r>
          </a:p>
        </p:txBody>
      </p:sp>
    </p:spTree>
    <p:extLst>
      <p:ext uri="{BB962C8B-B14F-4D97-AF65-F5344CB8AC3E}">
        <p14:creationId xmlns:p14="http://schemas.microsoft.com/office/powerpoint/2010/main" val="2055648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22960" y="404664"/>
            <a:ext cx="7543800" cy="828641"/>
          </a:xfrm>
        </p:spPr>
        <p:txBody>
          <a:bodyPr/>
          <a:lstStyle/>
          <a:p>
            <a:pPr algn="ctr"/>
            <a:r>
              <a:rPr lang="es-MX" b="1" dirty="0"/>
              <a:t>Nodo Sinoauricular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187624" y="1844824"/>
            <a:ext cx="6984776" cy="4032449"/>
          </a:xfrm>
        </p:spPr>
        <p:txBody>
          <a:bodyPr>
            <a:noAutofit/>
          </a:bodyPr>
          <a:lstStyle/>
          <a:p>
            <a:r>
              <a:rPr lang="es-MX" sz="2400" b="1" dirty="0"/>
              <a:t>- Formación Delgada, Aplastada y alargada.</a:t>
            </a:r>
          </a:p>
          <a:p>
            <a:r>
              <a:rPr lang="es-MX" sz="2400" b="1" dirty="0"/>
              <a:t>- Forma de Huso.</a:t>
            </a:r>
          </a:p>
          <a:p>
            <a:r>
              <a:rPr lang="es-MX" sz="2400" b="1" dirty="0"/>
              <a:t>- Su extremidad superior: Delante y a la derecha del orificio de la vena cava superior en la aurícula derecha</a:t>
            </a:r>
          </a:p>
          <a:p>
            <a:r>
              <a:rPr lang="es-MX" sz="2400" b="1" dirty="0"/>
              <a:t>- Aquí aparecen las primeras contracciones del tubo cardiaco embrionario.</a:t>
            </a:r>
          </a:p>
          <a:p>
            <a:r>
              <a:rPr lang="es-MX" sz="2400" b="1" dirty="0"/>
              <a:t>- Las ultimas contracciones al morir. </a:t>
            </a:r>
          </a:p>
          <a:p>
            <a:endParaRPr lang="es-MX" sz="2400" b="1" dirty="0"/>
          </a:p>
          <a:p>
            <a:r>
              <a:rPr lang="es-MX" sz="2400" b="1" dirty="0"/>
              <a:t>                                                                               Ver fig. 9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ocentes.educacion.navarra.es/metayosa/1bach/1nutriani8_clip_image002_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64165"/>
            <a:ext cx="5472608" cy="581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611560" y="90872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FIG. 9. UBICACIÓN</a:t>
            </a:r>
          </a:p>
          <a:p>
            <a:r>
              <a:rPr lang="es-MX" dirty="0"/>
              <a:t>DEL NODO SA</a:t>
            </a:r>
          </a:p>
        </p:txBody>
      </p:sp>
    </p:spTree>
    <p:extLst>
      <p:ext uri="{BB962C8B-B14F-4D97-AF65-F5344CB8AC3E}">
        <p14:creationId xmlns:p14="http://schemas.microsoft.com/office/powerpoint/2010/main" val="32955057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11560" y="332656"/>
            <a:ext cx="8229600" cy="766438"/>
          </a:xfrm>
        </p:spPr>
        <p:txBody>
          <a:bodyPr/>
          <a:lstStyle/>
          <a:p>
            <a:r>
              <a:rPr lang="es-MX" sz="2400" b="1" dirty="0"/>
              <a:t>Trayecto: Llega hasta el tercio inferior de la pared auricular. </a:t>
            </a:r>
          </a:p>
        </p:txBody>
      </p:sp>
      <p:pic>
        <p:nvPicPr>
          <p:cNvPr id="1026" name="Picture 2" descr="http://www.cardiologos.mx/Cardiologia_Clinica_e_Intervencionista/Arritmias_files/fig9_conduct_s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7715" y="1052736"/>
            <a:ext cx="7264685" cy="4731438"/>
          </a:xfrm>
          <a:prstGeom prst="rect">
            <a:avLst/>
          </a:prstGeom>
          <a:noFill/>
        </p:spPr>
      </p:pic>
      <p:sp>
        <p:nvSpPr>
          <p:cNvPr id="4" name="CuadroTexto 3"/>
          <p:cNvSpPr txBox="1"/>
          <p:nvPr/>
        </p:nvSpPr>
        <p:spPr>
          <a:xfrm>
            <a:off x="1835696" y="1484784"/>
            <a:ext cx="1980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FIG.10. TRAYECTO</a:t>
            </a:r>
          </a:p>
        </p:txBody>
      </p:sp>
    </p:spTree>
    <p:extLst>
      <p:ext uri="{BB962C8B-B14F-4D97-AF65-F5344CB8AC3E}">
        <p14:creationId xmlns:p14="http://schemas.microsoft.com/office/powerpoint/2010/main" val="18535530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edicinapreventiva.com.ve/articulos/imagenes/coraz_elec_dere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4"/>
            <a:ext cx="6336704" cy="4547382"/>
          </a:xfrm>
          <a:prstGeom prst="rect">
            <a:avLst/>
          </a:prstGeom>
          <a:noFill/>
        </p:spPr>
      </p:pic>
      <p:sp>
        <p:nvSpPr>
          <p:cNvPr id="5" name="Rectángulo 4"/>
          <p:cNvSpPr/>
          <p:nvPr/>
        </p:nvSpPr>
        <p:spPr>
          <a:xfrm>
            <a:off x="467544" y="5589240"/>
            <a:ext cx="388843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CuadroTexto 1"/>
          <p:cNvSpPr txBox="1"/>
          <p:nvPr/>
        </p:nvSpPr>
        <p:spPr>
          <a:xfrm>
            <a:off x="1403648" y="119675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Fig. 11. Seno de las cavas 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403648" y="404664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/>
              <a:t>Pertenece a la porción sinusal de las aurículas: El seno de las Venas Cavas.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835553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10148"/>
          </a:xfrm>
        </p:spPr>
        <p:txBody>
          <a:bodyPr/>
          <a:lstStyle/>
          <a:p>
            <a:r>
              <a:rPr lang="es-MX" dirty="0"/>
              <a:t>INTRODUCCIÓN.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340768"/>
            <a:ext cx="7543801" cy="4680520"/>
          </a:xfrm>
        </p:spPr>
        <p:txBody>
          <a:bodyPr>
            <a:noAutofit/>
          </a:bodyPr>
          <a:lstStyle/>
          <a:p>
            <a:r>
              <a:rPr lang="es-MX" sz="2800" dirty="0"/>
              <a:t>- El corazón es una estructura vital.</a:t>
            </a:r>
          </a:p>
          <a:p>
            <a:r>
              <a:rPr lang="es-MX" sz="2800" dirty="0"/>
              <a:t>- Su contracción depende de un sistema eléctrico intacto.</a:t>
            </a:r>
          </a:p>
          <a:p>
            <a:r>
              <a:rPr lang="es-MX" sz="2800" dirty="0"/>
              <a:t>- Esta contracción se hace evidente mediante los ruidos cardiacos.</a:t>
            </a:r>
          </a:p>
          <a:p>
            <a:r>
              <a:rPr lang="es-MX" sz="2800" dirty="0"/>
              <a:t>- La normalidad o anormalidad de esta función se expresa y es posible identificarla, auscultando sus ruidos.</a:t>
            </a:r>
          </a:p>
          <a:p>
            <a:r>
              <a:rPr lang="es-MX" sz="2800" dirty="0"/>
              <a:t>- Estos ruidos cardiacos son, pues, la voz de nuestro corazón.                                                </a:t>
            </a:r>
            <a:r>
              <a:rPr lang="es-MX" dirty="0"/>
              <a:t>Ver</a:t>
            </a:r>
            <a:r>
              <a:rPr lang="es-MX" sz="2800" dirty="0"/>
              <a:t> </a:t>
            </a:r>
            <a:r>
              <a:rPr lang="es-MX" dirty="0"/>
              <a:t>Fig. 1</a:t>
            </a: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6400080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83568" y="404664"/>
            <a:ext cx="7543800" cy="684625"/>
          </a:xfrm>
        </p:spPr>
        <p:txBody>
          <a:bodyPr>
            <a:normAutofit/>
          </a:bodyPr>
          <a:lstStyle/>
          <a:p>
            <a:r>
              <a:rPr lang="es-MX" sz="3200" dirty="0"/>
              <a:t>	</a:t>
            </a:r>
            <a:r>
              <a:rPr lang="es-MX" sz="3200" b="1" dirty="0"/>
              <a:t>CONJUNTO AURICULOVENTRICULAR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44050" y="1233305"/>
            <a:ext cx="7888390" cy="48599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800" b="1" dirty="0"/>
              <a:t>1. Nodo Auriculoventricular (de </a:t>
            </a:r>
            <a:r>
              <a:rPr lang="es-MX" sz="2800" b="1" dirty="0" err="1"/>
              <a:t>Aschoff-Tawara</a:t>
            </a:r>
            <a:r>
              <a:rPr lang="es-MX" sz="2800" b="1" dirty="0"/>
              <a:t>).</a:t>
            </a:r>
          </a:p>
          <a:p>
            <a:r>
              <a:rPr lang="es-MX" sz="2800" b="1" dirty="0"/>
              <a:t>Situado en la pared de la aurícula derecha</a:t>
            </a:r>
          </a:p>
          <a:p>
            <a:r>
              <a:rPr lang="es-MX" sz="2800" b="1" dirty="0"/>
              <a:t>Ocupa una zona triangular limitada por:</a:t>
            </a:r>
          </a:p>
          <a:p>
            <a:r>
              <a:rPr lang="es-MX" sz="2800" b="1" dirty="0">
                <a:solidFill>
                  <a:srgbClr val="FF0000"/>
                </a:solidFill>
              </a:rPr>
              <a:t>ATRÁS-</a:t>
            </a:r>
            <a:r>
              <a:rPr lang="es-MX" sz="2800" b="1" dirty="0"/>
              <a:t> Orificio del Seno Coronario.</a:t>
            </a:r>
          </a:p>
          <a:p>
            <a:r>
              <a:rPr lang="es-MX" sz="2800" b="1" dirty="0">
                <a:solidFill>
                  <a:srgbClr val="FF0000"/>
                </a:solidFill>
              </a:rPr>
              <a:t>ABAJO Y A LA IZQUIERDA- </a:t>
            </a:r>
            <a:r>
              <a:rPr lang="es-MX" sz="2800" b="1" dirty="0"/>
              <a:t>Inserción de la valva septal de la válvula tricúspide.</a:t>
            </a:r>
          </a:p>
          <a:p>
            <a:r>
              <a:rPr lang="es-MX" sz="2800" b="1" dirty="0">
                <a:solidFill>
                  <a:srgbClr val="FF0000"/>
                </a:solidFill>
              </a:rPr>
              <a:t>MEDIALMENTE-</a:t>
            </a:r>
            <a:r>
              <a:rPr lang="es-MX" sz="2800" b="1" dirty="0"/>
              <a:t> Tendón de la válvula de la vena cava inferior.</a:t>
            </a:r>
          </a:p>
          <a:p>
            <a:r>
              <a:rPr lang="es-MX" sz="2800" b="1" dirty="0"/>
              <a:t>                                                         </a:t>
            </a:r>
            <a:r>
              <a:rPr lang="es-MX" b="1" dirty="0"/>
              <a:t>Ver fig. 12</a:t>
            </a:r>
            <a:r>
              <a:rPr lang="es-MX" sz="2800" b="1" dirty="0"/>
              <a:t>                 </a:t>
            </a: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cardiomedica.es/resources/Anatomia/Anat.big.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04" y="908720"/>
            <a:ext cx="8259052" cy="489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riángulo isósceles 3"/>
          <p:cNvSpPr/>
          <p:nvPr/>
        </p:nvSpPr>
        <p:spPr>
          <a:xfrm>
            <a:off x="4139952" y="3645024"/>
            <a:ext cx="504056" cy="648072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: esquinas redondeadas 5"/>
          <p:cNvSpPr/>
          <p:nvPr/>
        </p:nvSpPr>
        <p:spPr>
          <a:xfrm>
            <a:off x="7092280" y="3284984"/>
            <a:ext cx="1584176" cy="14401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: esquinas redondeadas 7"/>
          <p:cNvSpPr/>
          <p:nvPr/>
        </p:nvSpPr>
        <p:spPr>
          <a:xfrm>
            <a:off x="7092280" y="4005064"/>
            <a:ext cx="1584176" cy="14401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: esquinas redondeadas 8"/>
          <p:cNvSpPr/>
          <p:nvPr/>
        </p:nvSpPr>
        <p:spPr>
          <a:xfrm>
            <a:off x="1043608" y="5085184"/>
            <a:ext cx="1584176" cy="14401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1259632" y="54868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Fig. 12. Situación del nodo AV  </a:t>
            </a:r>
          </a:p>
        </p:txBody>
      </p:sp>
    </p:spTree>
    <p:extLst>
      <p:ext uri="{BB962C8B-B14F-4D97-AF65-F5344CB8AC3E}">
        <p14:creationId xmlns:p14="http://schemas.microsoft.com/office/powerpoint/2010/main" val="19840331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364700" y="1268760"/>
            <a:ext cx="6159628" cy="4248472"/>
          </a:xfrm>
        </p:spPr>
        <p:txBody>
          <a:bodyPr>
            <a:normAutofit/>
          </a:bodyPr>
          <a:lstStyle/>
          <a:p>
            <a:r>
              <a:rPr lang="es-MX" sz="2800" b="1" dirty="0"/>
              <a:t>LOCALIZACIÓN </a:t>
            </a:r>
          </a:p>
          <a:p>
            <a:r>
              <a:rPr lang="es-MX" sz="2800" b="1" dirty="0"/>
              <a:t>-Se encuentra en el tabique espesor </a:t>
            </a:r>
            <a:r>
              <a:rPr lang="es-MX" sz="2800" b="1" dirty="0" err="1"/>
              <a:t>Auriculoventricular</a:t>
            </a:r>
            <a:r>
              <a:rPr lang="es-MX" sz="2800" b="1" dirty="0"/>
              <a:t>.</a:t>
            </a:r>
          </a:p>
          <a:p>
            <a:r>
              <a:rPr lang="es-MX" sz="2800" b="1" dirty="0"/>
              <a:t>-Comprende una porción de fibras dispuestas en abanico. </a:t>
            </a:r>
          </a:p>
          <a:p>
            <a:r>
              <a:rPr lang="es-MX" sz="2800" b="1" dirty="0"/>
              <a:t>También denominadas: Nodo de </a:t>
            </a:r>
            <a:r>
              <a:rPr lang="es-MX" sz="2800" b="1" dirty="0" err="1"/>
              <a:t>Zahn</a:t>
            </a:r>
            <a:r>
              <a:rPr lang="es-MX" sz="2800" b="1" dirty="0"/>
              <a:t>).</a:t>
            </a:r>
          </a:p>
          <a:p>
            <a:endParaRPr lang="es-MX" sz="2800" b="1" dirty="0"/>
          </a:p>
          <a:p>
            <a:r>
              <a:rPr lang="es-MX" b="1" dirty="0"/>
              <a:t>                                                                     Ver fig. 13 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548680"/>
            <a:ext cx="7543800" cy="360040"/>
          </a:xfrm>
        </p:spPr>
        <p:txBody>
          <a:bodyPr>
            <a:noAutofit/>
          </a:bodyPr>
          <a:lstStyle/>
          <a:p>
            <a:r>
              <a:rPr lang="es-MX" sz="1800" dirty="0"/>
              <a:t>Fig. 13. localización del nodo AV en el septo interventricular. </a:t>
            </a:r>
          </a:p>
        </p:txBody>
      </p:sp>
      <p:pic>
        <p:nvPicPr>
          <p:cNvPr id="4" name="Picture 4" descr="http://www.cardiomedica.es/ccbasicas/anat/files/stacks_image_10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24744"/>
            <a:ext cx="5214322" cy="429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5828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548680"/>
            <a:ext cx="8319868" cy="5688632"/>
          </a:xfrm>
        </p:spPr>
        <p:txBody>
          <a:bodyPr>
            <a:normAutofit/>
          </a:bodyPr>
          <a:lstStyle/>
          <a:p>
            <a:pPr>
              <a:buNone/>
            </a:pPr>
            <a:endParaRPr lang="es-MX" sz="2800" b="1" dirty="0"/>
          </a:p>
          <a:p>
            <a:pPr>
              <a:buNone/>
            </a:pPr>
            <a:r>
              <a:rPr lang="es-MX" sz="2800" b="1" dirty="0"/>
              <a:t>2. Fascículo Auriculoventricular. (Fascículo de </a:t>
            </a:r>
            <a:r>
              <a:rPr lang="es-MX" sz="2800" b="1" dirty="0" err="1"/>
              <a:t>His</a:t>
            </a:r>
            <a:r>
              <a:rPr lang="es-MX" sz="2800" b="1" dirty="0"/>
              <a:t>),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800" b="1" dirty="0"/>
              <a:t> Localización y trayecto:</a:t>
            </a:r>
          </a:p>
          <a:p>
            <a:r>
              <a:rPr lang="es-MX" sz="2800" b="1" dirty="0"/>
              <a:t>- Su tronco es de 3 mm de ancho.</a:t>
            </a:r>
          </a:p>
          <a:p>
            <a:r>
              <a:rPr lang="es-MX" sz="2800" b="1" dirty="0"/>
              <a:t>- 10-12 mm de largo</a:t>
            </a:r>
          </a:p>
          <a:p>
            <a:pPr>
              <a:buNone/>
            </a:pPr>
            <a:r>
              <a:rPr lang="es-MX" sz="2800" b="1" dirty="0"/>
              <a:t>- Pasa sobre el flanco derecho del tabique del corazón, la inserción de la valva septal de la válvula tricúspide.</a:t>
            </a:r>
          </a:p>
          <a:p>
            <a:r>
              <a:rPr lang="es-MX" sz="2800" b="1" dirty="0"/>
              <a:t>En la parte inferior y anterior de la porción membranosa del tabique interventricular se divide en 2 ramas. </a:t>
            </a:r>
          </a:p>
          <a:p>
            <a:r>
              <a:rPr lang="es-MX" sz="2800" b="1" dirty="0"/>
              <a:t>                                                                       </a:t>
            </a:r>
            <a:r>
              <a:rPr lang="es-MX" sz="2400" b="1" dirty="0"/>
              <a:t>Ver fig. 14.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22116"/>
          </a:xfrm>
        </p:spPr>
        <p:txBody>
          <a:bodyPr>
            <a:normAutofit/>
          </a:bodyPr>
          <a:lstStyle/>
          <a:p>
            <a:r>
              <a:rPr lang="es-MX" sz="2800" b="1" dirty="0"/>
              <a:t>Fig. 14. Localización y trayecto del Fascículo AV.</a:t>
            </a:r>
          </a:p>
        </p:txBody>
      </p:sp>
      <p:pic>
        <p:nvPicPr>
          <p:cNvPr id="4" name="Picture 2" descr="http://www.texasheart.org/HIC/Topics_Esp/Cond/images/fig13_bbb_s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51" y="1268760"/>
            <a:ext cx="8288797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3955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00034" y="1196752"/>
            <a:ext cx="8229600" cy="4680520"/>
          </a:xfrm>
        </p:spPr>
        <p:txBody>
          <a:bodyPr>
            <a:noAutofit/>
          </a:bodyPr>
          <a:lstStyle/>
          <a:p>
            <a:r>
              <a:rPr lang="es-MX" sz="2400" b="1" dirty="0">
                <a:solidFill>
                  <a:schemeClr val="tx1"/>
                </a:solidFill>
              </a:rPr>
              <a:t>LOCALIZACIÓN Y TRAYECTO DE LAS RAMAS DE FASCÍCULO AV.</a:t>
            </a:r>
          </a:p>
          <a:p>
            <a:endParaRPr lang="es-MX" sz="2400" b="1" dirty="0">
              <a:solidFill>
                <a:srgbClr val="FF0000"/>
              </a:solidFill>
            </a:endParaRPr>
          </a:p>
          <a:p>
            <a:r>
              <a:rPr lang="es-MX" sz="2400" b="1" dirty="0">
                <a:solidFill>
                  <a:srgbClr val="FF0000"/>
                </a:solidFill>
              </a:rPr>
              <a:t>a) Rama Derecha: </a:t>
            </a:r>
            <a:r>
              <a:rPr lang="es-MX" sz="2400" b="1" dirty="0"/>
              <a:t>Sigue el trayecto de la trabécula septo marginal, bajo el endocardio, lo que la conduce hasta la base de los músculos papilares en contacto con los cuales se ramifica.</a:t>
            </a:r>
          </a:p>
          <a:p>
            <a:r>
              <a:rPr lang="es-MX" sz="2400" b="1" dirty="0"/>
              <a:t> </a:t>
            </a:r>
          </a:p>
          <a:p>
            <a:r>
              <a:rPr lang="es-MX" sz="2400" b="1" dirty="0">
                <a:solidFill>
                  <a:srgbClr val="FF0000"/>
                </a:solidFill>
              </a:rPr>
              <a:t>b) Rama Izquierda: </a:t>
            </a:r>
            <a:r>
              <a:rPr lang="es-MX" sz="2400" b="1" dirty="0"/>
              <a:t>Se divide en un fascículo anterior y uno posterior, los que están destinados a cada uno de los músculos papilares del ventrículo izquierdo </a:t>
            </a:r>
          </a:p>
          <a:p>
            <a:endParaRPr lang="es-MX" sz="2400" b="1" dirty="0"/>
          </a:p>
          <a:p>
            <a:r>
              <a:rPr lang="es-MX" sz="2400" b="1" dirty="0"/>
              <a:t>                                                                                  </a:t>
            </a:r>
            <a:r>
              <a:rPr lang="es-MX" b="1" dirty="0"/>
              <a:t>Ver fig. 15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476672"/>
            <a:ext cx="7543800" cy="612617"/>
          </a:xfrm>
        </p:spPr>
        <p:txBody>
          <a:bodyPr>
            <a:normAutofit/>
          </a:bodyPr>
          <a:lstStyle/>
          <a:p>
            <a:r>
              <a:rPr lang="es-MX" sz="2400" b="1" dirty="0"/>
              <a:t>Fig. 15. Ubicación y trayecto de las ramas de fascículo AV</a:t>
            </a:r>
          </a:p>
        </p:txBody>
      </p:sp>
      <p:pic>
        <p:nvPicPr>
          <p:cNvPr id="4" name="Picture 2" descr="http://www.cardiomedica.es/ccbasicas/anat/files/stacks_image_10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24744"/>
            <a:ext cx="5789834" cy="535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4365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28609" y="1340768"/>
            <a:ext cx="7387807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800" b="1" dirty="0"/>
              <a:t>3. Ramos Subendocardicos. (Red de Purkinje):</a:t>
            </a:r>
          </a:p>
          <a:p>
            <a:pPr>
              <a:buNone/>
            </a:pPr>
            <a:endParaRPr lang="es-MX" sz="2800" b="1" dirty="0"/>
          </a:p>
          <a:p>
            <a:r>
              <a:rPr lang="es-MX" sz="2400" b="1" dirty="0"/>
              <a:t>-Es la dispersión en las paredes de los ventrículos de las fibras emanadas del fascículo Auriculoventricular.</a:t>
            </a:r>
          </a:p>
          <a:p>
            <a:endParaRPr lang="es-MX" sz="2400" b="1" dirty="0"/>
          </a:p>
          <a:p>
            <a:r>
              <a:rPr lang="es-MX" sz="2400" b="1" dirty="0"/>
              <a:t>Forma las Falsas Cuerdas del Corazón.</a:t>
            </a:r>
          </a:p>
          <a:p>
            <a:endParaRPr lang="es-MX" sz="2400" b="1" dirty="0"/>
          </a:p>
          <a:p>
            <a:r>
              <a:rPr lang="es-MX" sz="2400" b="1" dirty="0"/>
              <a:t>                                                                   </a:t>
            </a:r>
            <a:r>
              <a:rPr lang="es-MX" b="1" dirty="0"/>
              <a:t>Ver fig. 16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22116"/>
          </a:xfrm>
        </p:spPr>
        <p:txBody>
          <a:bodyPr>
            <a:normAutofit/>
          </a:bodyPr>
          <a:lstStyle/>
          <a:p>
            <a:r>
              <a:rPr lang="es-MX" sz="2400" b="1" dirty="0"/>
              <a:t>Fig. 16. Disposición de los ramos </a:t>
            </a:r>
            <a:r>
              <a:rPr lang="es-MX" sz="2400" b="1" dirty="0" err="1"/>
              <a:t>subendocárdicos</a:t>
            </a:r>
            <a:r>
              <a:rPr lang="es-MX" sz="2400" b="1" dirty="0"/>
              <a:t>.</a:t>
            </a:r>
          </a:p>
        </p:txBody>
      </p:sp>
      <p:pic>
        <p:nvPicPr>
          <p:cNvPr id="4" name="Picture 2" descr="http://www.pted.org/pics/sp/electrophy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300" y="980728"/>
            <a:ext cx="6636076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540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hazdehis.files.wordpress.com/2015/11/12208000_10208124136160341_1712304601_n1-e1446732907640.jpg?w=4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448" y="260648"/>
            <a:ext cx="6004048" cy="600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827584" y="1772816"/>
            <a:ext cx="25922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/>
              <a:t>EL CORAZÓN COMO UN ÓRGANO VIVO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067944" y="601199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Figura 1.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22960" y="430620"/>
            <a:ext cx="7543800" cy="838140"/>
          </a:xfrm>
        </p:spPr>
        <p:txBody>
          <a:bodyPr>
            <a:normAutofit/>
          </a:bodyPr>
          <a:lstStyle/>
          <a:p>
            <a:r>
              <a:rPr lang="es-MX" sz="3600" b="1" dirty="0"/>
              <a:t>IRRIGACIÓN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18864" y="1377248"/>
            <a:ext cx="8229600" cy="4572032"/>
          </a:xfrm>
        </p:spPr>
        <p:txBody>
          <a:bodyPr>
            <a:noAutofit/>
          </a:bodyPr>
          <a:lstStyle/>
          <a:p>
            <a:r>
              <a:rPr lang="es-MX" sz="2400" b="1" dirty="0"/>
              <a:t>1. Nodo Sinoauricular- Recibe ramas de las arterias auriculares (A. Coronaria derecha)</a:t>
            </a:r>
          </a:p>
          <a:p>
            <a:endParaRPr lang="es-MX" sz="2400" b="1" dirty="0"/>
          </a:p>
          <a:p>
            <a:r>
              <a:rPr lang="es-MX" sz="2400" b="1" dirty="0"/>
              <a:t>2. Nodo Auriculoventricular</a:t>
            </a:r>
          </a:p>
          <a:p>
            <a:r>
              <a:rPr lang="es-MX" sz="2400" b="1" dirty="0"/>
              <a:t>    Fascículo Auriculoventricular</a:t>
            </a:r>
          </a:p>
          <a:p>
            <a:endParaRPr lang="es-MX" sz="2400" b="1" dirty="0"/>
          </a:p>
          <a:p>
            <a:r>
              <a:rPr lang="es-MX" sz="2400" b="1" dirty="0"/>
              <a:t>3- Ramos </a:t>
            </a:r>
            <a:r>
              <a:rPr lang="es-MX" sz="2400" b="1" dirty="0" err="1"/>
              <a:t>Subendocardicos</a:t>
            </a:r>
            <a:r>
              <a:rPr lang="es-MX" sz="2400" b="1" dirty="0"/>
              <a:t>: Ramas interventriculares septales, de la rama interventricular anterior (Coronaria Izquierda).</a:t>
            </a:r>
          </a:p>
          <a:p>
            <a:endParaRPr lang="es-MX" sz="2400" b="1" dirty="0"/>
          </a:p>
          <a:p>
            <a:r>
              <a:rPr lang="es-MX" sz="2400" b="1" dirty="0"/>
              <a:t>                                                                             </a:t>
            </a:r>
            <a:r>
              <a:rPr lang="es-MX" b="1" dirty="0"/>
              <a:t> Ver fig. 17</a:t>
            </a:r>
          </a:p>
        </p:txBody>
      </p:sp>
      <p:sp>
        <p:nvSpPr>
          <p:cNvPr id="4" name="3 Cerrar llave"/>
          <p:cNvSpPr/>
          <p:nvPr/>
        </p:nvSpPr>
        <p:spPr>
          <a:xfrm>
            <a:off x="4355976" y="2492896"/>
            <a:ext cx="570364" cy="1350482"/>
          </a:xfrm>
          <a:prstGeom prst="rightBrace">
            <a:avLst>
              <a:gd name="adj1" fmla="val 77500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148064" y="2348880"/>
            <a:ext cx="278611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/>
              <a:t>Ramas interventriculares septales, de la rama interventricular anterior (Coronaria Izquierda)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espanol.kaiserpermanente.org/static/health-encyclopedia/es-us/kb/media/medical/hw/s_h9991261_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8060095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1115616" y="620688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Fig. 17. Arterias que irrigan el Sistema de conducción</a:t>
            </a:r>
          </a:p>
        </p:txBody>
      </p:sp>
    </p:spTree>
    <p:extLst>
      <p:ext uri="{BB962C8B-B14F-4D97-AF65-F5344CB8AC3E}">
        <p14:creationId xmlns:p14="http://schemas.microsoft.com/office/powerpoint/2010/main" val="5403571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1556792"/>
            <a:ext cx="7543800" cy="2592288"/>
          </a:xfrm>
        </p:spPr>
        <p:txBody>
          <a:bodyPr>
            <a:noAutofit/>
          </a:bodyPr>
          <a:lstStyle/>
          <a:p>
            <a:pPr algn="ctr"/>
            <a:r>
              <a:rPr lang="es-MX" sz="8000" b="1" dirty="0"/>
              <a:t>CORRELACIÓN CLÍNICA.</a:t>
            </a:r>
          </a:p>
        </p:txBody>
      </p:sp>
    </p:spTree>
    <p:extLst>
      <p:ext uri="{BB962C8B-B14F-4D97-AF65-F5344CB8AC3E}">
        <p14:creationId xmlns:p14="http://schemas.microsoft.com/office/powerpoint/2010/main" val="8687859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620688"/>
            <a:ext cx="7543801" cy="5904656"/>
          </a:xfrm>
        </p:spPr>
        <p:txBody>
          <a:bodyPr>
            <a:normAutofit/>
          </a:bodyPr>
          <a:lstStyle/>
          <a:p>
            <a:r>
              <a:rPr lang="es-MX" sz="2800" b="1" dirty="0"/>
              <a:t>- La función del SCC se estudia mediante el EKG.</a:t>
            </a:r>
          </a:p>
          <a:p>
            <a:endParaRPr lang="es-MX" sz="2800" b="1" dirty="0"/>
          </a:p>
          <a:p>
            <a:r>
              <a:rPr lang="es-MX" sz="2800" b="1" dirty="0"/>
              <a:t>- Las ondas del EKG muestran el efecto del SCC sobre las aurículas y los ventrículos.</a:t>
            </a:r>
          </a:p>
          <a:p>
            <a:endParaRPr lang="es-MX" sz="2800" b="1" dirty="0"/>
          </a:p>
          <a:p>
            <a:r>
              <a:rPr lang="es-MX" sz="2800" b="1" dirty="0"/>
              <a:t>- Se determina el ritmo cardiaco normal y anormal.</a:t>
            </a:r>
          </a:p>
          <a:p>
            <a:endParaRPr lang="es-MX" sz="2800" b="1" dirty="0"/>
          </a:p>
          <a:p>
            <a:r>
              <a:rPr lang="es-MX" sz="2800" b="1" dirty="0"/>
              <a:t>- Permite establecer el eje cardiaco: posición y tamaño del corazón.</a:t>
            </a:r>
          </a:p>
          <a:p>
            <a:r>
              <a:rPr lang="es-MX" b="1" dirty="0"/>
              <a:t>                                                                                                    Ver fig. 18</a:t>
            </a:r>
          </a:p>
        </p:txBody>
      </p:sp>
    </p:spTree>
    <p:extLst>
      <p:ext uri="{BB962C8B-B14F-4D97-AF65-F5344CB8AC3E}">
        <p14:creationId xmlns:p14="http://schemas.microsoft.com/office/powerpoint/2010/main" val="24932580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1.bp.blogspot.com/_Y4xjUzaWBt8/TM2RuKgR2oI/AAAAAAAAAAQ/kmppNHq_CmA/s1600/seccion_03_0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725"/>
            <a:ext cx="7992888" cy="6074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755576" y="40466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Fig. 18. Electrocardiograma.</a:t>
            </a:r>
          </a:p>
        </p:txBody>
      </p:sp>
    </p:spTree>
    <p:extLst>
      <p:ext uri="{BB962C8B-B14F-4D97-AF65-F5344CB8AC3E}">
        <p14:creationId xmlns:p14="http://schemas.microsoft.com/office/powerpoint/2010/main" val="3285015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404664"/>
            <a:ext cx="7543801" cy="5464430"/>
          </a:xfrm>
        </p:spPr>
        <p:txBody>
          <a:bodyPr>
            <a:normAutofit fontScale="92500" lnSpcReduction="20000"/>
          </a:bodyPr>
          <a:lstStyle/>
          <a:p>
            <a:r>
              <a:rPr lang="es-ES" b="1" dirty="0"/>
              <a:t>BIBLIOGRAFIA BASICA:</a:t>
            </a:r>
            <a:endParaRPr lang="es-MX" b="1" dirty="0"/>
          </a:p>
          <a:p>
            <a:r>
              <a:rPr lang="es-ES" dirty="0"/>
              <a:t>1. Pro, Eduardo A. Anatomía Clínica. 2ª. Edición, 2012. Editorial Médica Panamericana.</a:t>
            </a:r>
            <a:endParaRPr lang="es-MX" dirty="0"/>
          </a:p>
          <a:p>
            <a:r>
              <a:rPr lang="es-ES" dirty="0"/>
              <a:t> </a:t>
            </a:r>
            <a:endParaRPr lang="es-MX" dirty="0"/>
          </a:p>
          <a:p>
            <a:r>
              <a:rPr lang="es-ES" b="1" dirty="0" smtClean="0"/>
              <a:t>COMPLEMENTARIA:</a:t>
            </a:r>
            <a:endParaRPr lang="es-MX" dirty="0"/>
          </a:p>
          <a:p>
            <a:r>
              <a:rPr lang="es-ES" b="1" dirty="0"/>
              <a:t> </a:t>
            </a:r>
            <a:endParaRPr lang="es-MX" dirty="0"/>
          </a:p>
          <a:p>
            <a:r>
              <a:rPr lang="es-ES" dirty="0"/>
              <a:t>1. Drake Richard L,  Wayne </a:t>
            </a:r>
            <a:r>
              <a:rPr lang="es-ES" dirty="0" err="1"/>
              <a:t>Vogl</a:t>
            </a:r>
            <a:r>
              <a:rPr lang="es-ES" dirty="0"/>
              <a:t> A, </a:t>
            </a:r>
            <a:r>
              <a:rPr lang="es-ES" dirty="0" err="1"/>
              <a:t>Mitchel</a:t>
            </a:r>
            <a:r>
              <a:rPr lang="es-ES" dirty="0"/>
              <a:t> Adam W.M. Gray: Anatomía Básica. 1ª. Edición. 2014. Ed. </a:t>
            </a:r>
            <a:r>
              <a:rPr lang="es-ES" dirty="0" err="1"/>
              <a:t>Elsevier</a:t>
            </a:r>
            <a:r>
              <a:rPr lang="es-ES" dirty="0"/>
              <a:t>.</a:t>
            </a:r>
            <a:endParaRPr lang="es-MX" dirty="0"/>
          </a:p>
          <a:p>
            <a:r>
              <a:rPr lang="es-ES" dirty="0"/>
              <a:t>2. </a:t>
            </a:r>
            <a:r>
              <a:rPr lang="es-ES" dirty="0" err="1"/>
              <a:t>Loukas</a:t>
            </a:r>
            <a:r>
              <a:rPr lang="es-ES" dirty="0"/>
              <a:t> </a:t>
            </a:r>
            <a:r>
              <a:rPr lang="es-ES" dirty="0" err="1"/>
              <a:t>Marios</a:t>
            </a:r>
            <a:r>
              <a:rPr lang="es-ES" dirty="0"/>
              <a:t>, </a:t>
            </a:r>
            <a:r>
              <a:rPr lang="es-ES" dirty="0" err="1"/>
              <a:t>Benninger</a:t>
            </a:r>
            <a:r>
              <a:rPr lang="es-ES" dirty="0"/>
              <a:t> Brion, </a:t>
            </a:r>
            <a:r>
              <a:rPr lang="es-ES" dirty="0" err="1"/>
              <a:t>Shane</a:t>
            </a:r>
            <a:r>
              <a:rPr lang="es-ES" dirty="0"/>
              <a:t> </a:t>
            </a:r>
            <a:r>
              <a:rPr lang="es-ES" dirty="0" err="1"/>
              <a:t>Tubbs</a:t>
            </a:r>
            <a:r>
              <a:rPr lang="es-ES" dirty="0"/>
              <a:t> R. Guía fotográfica de Disección del cuerpo humano. 1ª. Edición. 2014. Ed. </a:t>
            </a:r>
            <a:r>
              <a:rPr lang="es-ES" dirty="0" err="1"/>
              <a:t>Elsevier</a:t>
            </a:r>
            <a:r>
              <a:rPr lang="es-ES" dirty="0"/>
              <a:t>.</a:t>
            </a:r>
            <a:endParaRPr lang="es-MX" dirty="0"/>
          </a:p>
          <a:p>
            <a:r>
              <a:rPr lang="en-US" dirty="0"/>
              <a:t>3. Crossman A.R. </a:t>
            </a:r>
            <a:r>
              <a:rPr lang="en-US" dirty="0" err="1"/>
              <a:t>Neuroanatomía</a:t>
            </a:r>
            <a:r>
              <a:rPr lang="en-US" dirty="0"/>
              <a:t>. </a:t>
            </a:r>
            <a:r>
              <a:rPr lang="en-US" dirty="0" err="1"/>
              <a:t>Tercera</a:t>
            </a:r>
            <a:r>
              <a:rPr lang="en-US" dirty="0"/>
              <a:t> </a:t>
            </a:r>
            <a:r>
              <a:rPr lang="en-US" dirty="0" err="1"/>
              <a:t>Edición</a:t>
            </a:r>
            <a:r>
              <a:rPr lang="en-US" dirty="0"/>
              <a:t>, 2007. </a:t>
            </a:r>
            <a:r>
              <a:rPr lang="es-MX" dirty="0"/>
              <a:t>Editorial </a:t>
            </a:r>
            <a:r>
              <a:rPr lang="es-MX" dirty="0" err="1"/>
              <a:t>Elsevier-Masson</a:t>
            </a:r>
            <a:r>
              <a:rPr lang="es-MX" dirty="0"/>
              <a:t>.</a:t>
            </a:r>
          </a:p>
          <a:p>
            <a:r>
              <a:rPr lang="es-MX" dirty="0"/>
              <a:t>4. </a:t>
            </a:r>
            <a:r>
              <a:rPr lang="es-MX" dirty="0" err="1"/>
              <a:t>Latarjet</a:t>
            </a:r>
            <a:r>
              <a:rPr lang="es-MX" dirty="0"/>
              <a:t>. Anatomía Humana. Cuarta edición. 2005. Editorial Médica Panamericana.</a:t>
            </a:r>
          </a:p>
          <a:p>
            <a:r>
              <a:rPr lang="es-MX" dirty="0"/>
              <a:t>5. </a:t>
            </a:r>
            <a:r>
              <a:rPr lang="es-MX" dirty="0" err="1"/>
              <a:t>Gilroy</a:t>
            </a:r>
            <a:r>
              <a:rPr lang="es-MX" dirty="0"/>
              <a:t> </a:t>
            </a:r>
            <a:r>
              <a:rPr lang="es-MX" dirty="0" err="1"/>
              <a:t>Anne</a:t>
            </a:r>
            <a:r>
              <a:rPr lang="es-MX" dirty="0"/>
              <a:t> M. y cols. </a:t>
            </a:r>
            <a:r>
              <a:rPr lang="es-MX" dirty="0" err="1"/>
              <a:t>Prometheus</a:t>
            </a:r>
            <a:r>
              <a:rPr lang="es-MX" dirty="0"/>
              <a:t>: Atlas de Anatomía Humana. 1ª. Edición, 2008. Editorial Médica Panamericana</a:t>
            </a:r>
          </a:p>
          <a:p>
            <a:r>
              <a:rPr lang="es-ES" dirty="0"/>
              <a:t> 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831467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age.slidesharecdn.com/gaspar-110818153325-phpapp02/95/gaspar-15-728.jpg?cb=13136816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697"/>
            <a:ext cx="9164928" cy="6873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541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502628"/>
            <a:ext cx="7543800" cy="694124"/>
          </a:xfrm>
        </p:spPr>
        <p:txBody>
          <a:bodyPr>
            <a:normAutofit fontScale="90000"/>
          </a:bodyPr>
          <a:lstStyle/>
          <a:p>
            <a:r>
              <a:rPr lang="es-MX" dirty="0"/>
              <a:t>INTRODUCCIÓN.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- El corazón forma parte del sistema cardiovascular.</a:t>
            </a:r>
          </a:p>
          <a:p>
            <a:r>
              <a:rPr lang="es-MX" sz="2800" dirty="0"/>
              <a:t>- Comprende:</a:t>
            </a:r>
          </a:p>
          <a:p>
            <a:r>
              <a:rPr lang="es-MX" sz="2800" dirty="0"/>
              <a:t>A) Una bomba central: El corazón. y;:</a:t>
            </a:r>
          </a:p>
          <a:p>
            <a:r>
              <a:rPr lang="es-MX" sz="2800" dirty="0"/>
              <a:t>B) Un sistema de conducción: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/>
              <a:t> Arterias.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/>
              <a:t> Venas. Y: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/>
              <a:t> Linfáticos                                                      </a:t>
            </a:r>
            <a:r>
              <a:rPr lang="es-MX" b="1" dirty="0"/>
              <a:t>Ver fig. 2</a:t>
            </a:r>
          </a:p>
        </p:txBody>
      </p:sp>
    </p:spTree>
    <p:extLst>
      <p:ext uri="{BB962C8B-B14F-4D97-AF65-F5344CB8AC3E}">
        <p14:creationId xmlns:p14="http://schemas.microsoft.com/office/powerpoint/2010/main" val="3745545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196752"/>
            <a:ext cx="7709481" cy="5031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dirty="0"/>
              <a:t>GENERALIDADES DEL SISTEMA CARDIOVASCULAR</a:t>
            </a: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822959" y="260648"/>
            <a:ext cx="7543800" cy="828641"/>
          </a:xfrm>
        </p:spPr>
        <p:txBody>
          <a:bodyPr/>
          <a:lstStyle/>
          <a:p>
            <a:r>
              <a:rPr lang="es-MX" dirty="0"/>
              <a:t>INTRODUCCIÓN.</a:t>
            </a:r>
          </a:p>
        </p:txBody>
      </p:sp>
      <p:pic>
        <p:nvPicPr>
          <p:cNvPr id="5" name="Picture 2" descr="https://encrypted-tbn3.gstatic.com/images?q=tbn:ANd9GcTXLMxOisd4glA548-k8fY4H-sGA3Ec3ugPfuetPyTFtZ8I_ns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65353"/>
            <a:ext cx="4931999" cy="4931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899592" y="2060848"/>
            <a:ext cx="955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/>
              <a:t>Fig. 2</a:t>
            </a:r>
          </a:p>
        </p:txBody>
      </p:sp>
    </p:spTree>
    <p:extLst>
      <p:ext uri="{BB962C8B-B14F-4D97-AF65-F5344CB8AC3E}">
        <p14:creationId xmlns:p14="http://schemas.microsoft.com/office/powerpoint/2010/main" val="1957745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790660"/>
            <a:ext cx="7543800" cy="622116"/>
          </a:xfrm>
        </p:spPr>
        <p:txBody>
          <a:bodyPr>
            <a:normAutofit fontScale="90000"/>
          </a:bodyPr>
          <a:lstStyle/>
          <a:p>
            <a:r>
              <a:rPr lang="es-MX" dirty="0"/>
              <a:t>INTRODUCCIÓN.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27015" y="1845734"/>
            <a:ext cx="6701369" cy="4175554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MX" dirty="0"/>
              <a:t> </a:t>
            </a:r>
            <a:r>
              <a:rPr lang="es-MX" sz="3200" dirty="0"/>
              <a:t>Situación del corazón:</a:t>
            </a:r>
          </a:p>
          <a:p>
            <a:pPr>
              <a:buFont typeface="Wingdings" panose="05000000000000000000" pitchFamily="2" charset="2"/>
              <a:buChar char="§"/>
            </a:pPr>
            <a:endParaRPr lang="es-MX" sz="3200" dirty="0"/>
          </a:p>
          <a:p>
            <a:pPr>
              <a:buFontTx/>
              <a:buChar char="-"/>
            </a:pPr>
            <a:r>
              <a:rPr lang="es-MX" sz="3200" dirty="0"/>
              <a:t> Se ubica en el tórax.</a:t>
            </a:r>
          </a:p>
          <a:p>
            <a:pPr>
              <a:buFontTx/>
              <a:buChar char="-"/>
            </a:pPr>
            <a:r>
              <a:rPr lang="es-MX" sz="3200" dirty="0"/>
              <a:t> En el mediastino medio.</a:t>
            </a:r>
          </a:p>
          <a:p>
            <a:pPr marL="0" indent="0">
              <a:buNone/>
            </a:pPr>
            <a:r>
              <a:rPr lang="es-MX" sz="3200" dirty="0"/>
              <a:t>- Envuelto por el pericardio.</a:t>
            </a:r>
          </a:p>
          <a:p>
            <a:pPr>
              <a:buFontTx/>
              <a:buChar char="-"/>
            </a:pPr>
            <a:r>
              <a:rPr lang="es-MX" sz="3200" dirty="0"/>
              <a:t> Entre ambos pulmones.</a:t>
            </a:r>
          </a:p>
          <a:p>
            <a:pPr marL="0" indent="0">
              <a:buNone/>
            </a:pPr>
            <a:r>
              <a:rPr lang="es-MX" sz="3200" dirty="0"/>
              <a:t>                                                      </a:t>
            </a:r>
            <a:r>
              <a:rPr lang="es-MX" b="1" dirty="0"/>
              <a:t>Ver fig. 3</a:t>
            </a:r>
            <a:r>
              <a:rPr lang="es-MX" sz="3200" dirty="0"/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238698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476672"/>
            <a:ext cx="7543800" cy="756633"/>
          </a:xfrm>
        </p:spPr>
        <p:txBody>
          <a:bodyPr>
            <a:normAutofit/>
          </a:bodyPr>
          <a:lstStyle/>
          <a:p>
            <a:r>
              <a:rPr lang="es-MX" b="1" dirty="0"/>
              <a:t>SITUACIÓN.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268760"/>
            <a:ext cx="7543801" cy="647162"/>
          </a:xfrm>
        </p:spPr>
        <p:txBody>
          <a:bodyPr>
            <a:normAutofit/>
          </a:bodyPr>
          <a:lstStyle/>
          <a:p>
            <a:r>
              <a:rPr lang="es-MX" sz="2800" b="1" dirty="0"/>
              <a:t>Fig. 3. SITUACIÓN: MEDIASTINO MEDIO.                                </a:t>
            </a:r>
          </a:p>
        </p:txBody>
      </p:sp>
      <p:pic>
        <p:nvPicPr>
          <p:cNvPr id="4" name="Picture 2" descr="http://microrespuestas.com/wp-content/uploads/2015/11/coraz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13" y="1772418"/>
            <a:ext cx="9019391" cy="460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056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838140"/>
          </a:xfrm>
        </p:spPr>
        <p:txBody>
          <a:bodyPr>
            <a:normAutofit/>
          </a:bodyPr>
          <a:lstStyle/>
          <a:p>
            <a:r>
              <a:rPr lang="es-MX" sz="3600" b="1" dirty="0"/>
              <a:t>INTEGRACIÓN ANATÓMICA.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340768"/>
            <a:ext cx="7543801" cy="5040560"/>
          </a:xfrm>
        </p:spPr>
        <p:txBody>
          <a:bodyPr>
            <a:normAutofit/>
          </a:bodyPr>
          <a:lstStyle/>
          <a:p>
            <a:r>
              <a:rPr lang="es-MX" sz="2400" dirty="0"/>
              <a:t>- Es un órgano muscular hueco.</a:t>
            </a:r>
          </a:p>
          <a:p>
            <a:r>
              <a:rPr lang="es-MX" sz="2400" dirty="0"/>
              <a:t>- Comprende 4 cavidades</a:t>
            </a:r>
          </a:p>
          <a:p>
            <a:r>
              <a:rPr lang="es-MX" sz="2400" dirty="0"/>
              <a:t>- Dos  superiores: Atrios derecho e izquierdo.</a:t>
            </a:r>
          </a:p>
          <a:p>
            <a:r>
              <a:rPr lang="es-MX" sz="2400" dirty="0"/>
              <a:t>- Dos inferiores: Ventrículos derecho e izquierdo.</a:t>
            </a:r>
          </a:p>
          <a:p>
            <a:r>
              <a:rPr lang="es-MX" sz="2400" dirty="0"/>
              <a:t>- Muestra la salida y llegada de los grandes vasos del tórax:</a:t>
            </a:r>
          </a:p>
          <a:p>
            <a:r>
              <a:rPr lang="es-MX" sz="2400" dirty="0"/>
              <a:t>* Arteria aorta.</a:t>
            </a:r>
          </a:p>
          <a:p>
            <a:r>
              <a:rPr lang="es-MX" sz="2400" dirty="0"/>
              <a:t>* Arteria pulmonar.</a:t>
            </a:r>
          </a:p>
          <a:p>
            <a:r>
              <a:rPr lang="es-MX" sz="2400" dirty="0"/>
              <a:t>* Venas cavas superior e inferior</a:t>
            </a:r>
          </a:p>
          <a:p>
            <a:r>
              <a:rPr lang="es-MX" sz="2400" dirty="0"/>
              <a:t>* Venal pulmonares: Dos derechas y dos izquierdas.</a:t>
            </a:r>
          </a:p>
          <a:p>
            <a:r>
              <a:rPr lang="es-MX" sz="2400" dirty="0"/>
              <a:t>                                                                                       </a:t>
            </a:r>
            <a:r>
              <a:rPr lang="es-MX" b="1" dirty="0"/>
              <a:t>Ver fig. 4</a:t>
            </a:r>
          </a:p>
        </p:txBody>
      </p:sp>
    </p:spTree>
    <p:extLst>
      <p:ext uri="{BB962C8B-B14F-4D97-AF65-F5344CB8AC3E}">
        <p14:creationId xmlns:p14="http://schemas.microsoft.com/office/powerpoint/2010/main" val="4207926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358612"/>
            <a:ext cx="7543800" cy="838140"/>
          </a:xfrm>
        </p:spPr>
        <p:txBody>
          <a:bodyPr>
            <a:normAutofit/>
          </a:bodyPr>
          <a:lstStyle/>
          <a:p>
            <a:r>
              <a:rPr lang="es-MX" sz="3600" b="1" dirty="0"/>
              <a:t>FIG. 4. INTEGRACIÓN ANATÓMICA.</a:t>
            </a:r>
          </a:p>
        </p:txBody>
      </p:sp>
      <p:pic>
        <p:nvPicPr>
          <p:cNvPr id="4" name="Picture 2" descr="http://images.teinteresa.es/deportes/Corazon-humano_TINIMA20141115_0287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98078"/>
            <a:ext cx="9018974" cy="508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98922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515</TotalTime>
  <Words>1062</Words>
  <Application>Microsoft Office PowerPoint</Application>
  <PresentationFormat>Presentación en pantalla (4:3)</PresentationFormat>
  <Paragraphs>160</Paragraphs>
  <Slides>36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1" baseType="lpstr">
      <vt:lpstr>Arial</vt:lpstr>
      <vt:lpstr>Calibri</vt:lpstr>
      <vt:lpstr>Calibri Light</vt:lpstr>
      <vt:lpstr>Wingdings</vt:lpstr>
      <vt:lpstr>Retrospección</vt:lpstr>
      <vt:lpstr>Universidad Autónoma del Estado de México Facultad de Medicina  Título: “Constitución Anatómica y Sistema de conducción del corazón´´ Unidad VIII; Tema 3 Unidad de aprendizaje:  Anatomía Programa educativo: Médico Cirujano Espacio académico: Facultad de Medicina Responsable de la elaboración:  E. en C.G. Marco Antonio Mondragón Chimal Fecha de elaboración: 8 de Octubre de 2016</vt:lpstr>
      <vt:lpstr>INTRODUCCIÓN.</vt:lpstr>
      <vt:lpstr>Presentación de PowerPoint</vt:lpstr>
      <vt:lpstr>INTRODUCCIÓN.</vt:lpstr>
      <vt:lpstr>INTRODUCCIÓN.</vt:lpstr>
      <vt:lpstr>INTRODUCCIÓN.</vt:lpstr>
      <vt:lpstr>SITUACIÓN.</vt:lpstr>
      <vt:lpstr>INTEGRACIÓN ANATÓMICA.</vt:lpstr>
      <vt:lpstr>FIG. 4. INTEGRACIÓN ANATÓMICA.</vt:lpstr>
      <vt:lpstr>CONSTITUCIÓN ANATÓMICA DEL CORAZÓN.</vt:lpstr>
      <vt:lpstr>FIG. 5. CONSTITUCIÓN ANATÓMICA.</vt:lpstr>
      <vt:lpstr>Presentación de PowerPoint</vt:lpstr>
      <vt:lpstr>Presentación de PowerPoint</vt:lpstr>
      <vt:lpstr>SISTEMA CARDIONECTOR</vt:lpstr>
      <vt:lpstr>Presentación de PowerPoint</vt:lpstr>
      <vt:lpstr>Nodo Sinoauricular</vt:lpstr>
      <vt:lpstr>Presentación de PowerPoint</vt:lpstr>
      <vt:lpstr>Presentación de PowerPoint</vt:lpstr>
      <vt:lpstr>Presentación de PowerPoint</vt:lpstr>
      <vt:lpstr> CONJUNTO AURICULOVENTRICULAR</vt:lpstr>
      <vt:lpstr>Presentación de PowerPoint</vt:lpstr>
      <vt:lpstr>Presentación de PowerPoint</vt:lpstr>
      <vt:lpstr>Fig. 13. localización del nodo AV en el septo interventricular. </vt:lpstr>
      <vt:lpstr>Presentación de PowerPoint</vt:lpstr>
      <vt:lpstr>Fig. 14. Localización y trayecto del Fascículo AV.</vt:lpstr>
      <vt:lpstr>Presentación de PowerPoint</vt:lpstr>
      <vt:lpstr>Fig. 15. Ubicación y trayecto de las ramas de fascículo AV</vt:lpstr>
      <vt:lpstr>Presentación de PowerPoint</vt:lpstr>
      <vt:lpstr>Fig. 16. Disposición de los ramos subendocárdicos.</vt:lpstr>
      <vt:lpstr>IRRIGACIÓN</vt:lpstr>
      <vt:lpstr>Presentación de PowerPoint</vt:lpstr>
      <vt:lpstr>CORRELACIÓN CLÍNICA.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DE CONDUCCION DEL CORAZÓN</dc:title>
  <dc:creator>HP</dc:creator>
  <cp:lastModifiedBy>Marco Antonio Mondragón Chimal</cp:lastModifiedBy>
  <cp:revision>82</cp:revision>
  <dcterms:created xsi:type="dcterms:W3CDTF">2011-03-14T04:29:47Z</dcterms:created>
  <dcterms:modified xsi:type="dcterms:W3CDTF">2016-10-12T20:14:46Z</dcterms:modified>
</cp:coreProperties>
</file>