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1" r:id="rId3"/>
    <p:sldId id="262" r:id="rId4"/>
    <p:sldId id="265" r:id="rId5"/>
    <p:sldId id="263" r:id="rId6"/>
    <p:sldId id="264" r:id="rId7"/>
    <p:sldId id="266" r:id="rId8"/>
    <p:sldId id="267" r:id="rId9"/>
    <p:sldId id="298" r:id="rId10"/>
    <p:sldId id="299" r:id="rId11"/>
    <p:sldId id="300" r:id="rId12"/>
    <p:sldId id="301" r:id="rId13"/>
    <p:sldId id="268" r:id="rId14"/>
    <p:sldId id="302" r:id="rId15"/>
    <p:sldId id="297" r:id="rId16"/>
    <p:sldId id="280" r:id="rId17"/>
    <p:sldId id="307" r:id="rId18"/>
    <p:sldId id="281" r:id="rId19"/>
    <p:sldId id="282" r:id="rId20"/>
    <p:sldId id="283" r:id="rId21"/>
    <p:sldId id="284" r:id="rId22"/>
    <p:sldId id="285" r:id="rId23"/>
    <p:sldId id="286" r:id="rId24"/>
    <p:sldId id="287" r:id="rId25"/>
    <p:sldId id="288" r:id="rId26"/>
    <p:sldId id="289" r:id="rId27"/>
    <p:sldId id="291" r:id="rId28"/>
    <p:sldId id="290" r:id="rId29"/>
    <p:sldId id="292" r:id="rId30"/>
    <p:sldId id="293" r:id="rId31"/>
    <p:sldId id="294" r:id="rId3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7" d="100"/>
          <a:sy n="87" d="100"/>
        </p:scale>
        <p:origin x="-1253"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C1F961-1848-481A-9734-FE7D7046EB55}" type="doc">
      <dgm:prSet loTypeId="urn:microsoft.com/office/officeart/2005/8/layout/hProcess4" loCatId="process" qsTypeId="urn:microsoft.com/office/officeart/2005/8/quickstyle/simple1" qsCatId="simple" csTypeId="urn:microsoft.com/office/officeart/2005/8/colors/accent3_1" csCatId="accent3" phldr="1"/>
      <dgm:spPr/>
      <dgm:t>
        <a:bodyPr/>
        <a:lstStyle/>
        <a:p>
          <a:endParaRPr lang="es-ES"/>
        </a:p>
      </dgm:t>
    </dgm:pt>
    <dgm:pt modelId="{E0828B82-A2BE-4253-B12C-D4A470CEF2D8}">
      <dgm:prSet phldrT="[Texto]"/>
      <dgm:spPr/>
      <dgm:t>
        <a:bodyPr/>
        <a:lstStyle/>
        <a:p>
          <a:r>
            <a:rPr lang="es-MX" dirty="0" smtClean="0"/>
            <a:t>Etapa de investigación</a:t>
          </a:r>
          <a:endParaRPr lang="es-ES" dirty="0"/>
        </a:p>
      </dgm:t>
    </dgm:pt>
    <dgm:pt modelId="{A1398BAD-5D2B-47FB-8DA8-6A0FCC8B24B1}" type="parTrans" cxnId="{BC2AC339-ED4E-4E77-AC0A-F0B61C7B6929}">
      <dgm:prSet/>
      <dgm:spPr/>
      <dgm:t>
        <a:bodyPr/>
        <a:lstStyle/>
        <a:p>
          <a:endParaRPr lang="es-ES"/>
        </a:p>
      </dgm:t>
    </dgm:pt>
    <dgm:pt modelId="{19835CC7-39B2-45CF-A998-A1AD33A51173}" type="sibTrans" cxnId="{BC2AC339-ED4E-4E77-AC0A-F0B61C7B6929}">
      <dgm:prSet/>
      <dgm:spPr/>
      <dgm:t>
        <a:bodyPr/>
        <a:lstStyle/>
        <a:p>
          <a:endParaRPr lang="es-ES"/>
        </a:p>
      </dgm:t>
    </dgm:pt>
    <dgm:pt modelId="{FB76F65F-A4EB-49F2-8140-F3A2A01CFDF8}">
      <dgm:prSet phldrT="[Texto]" custT="1"/>
      <dgm:spPr/>
      <dgm:t>
        <a:bodyPr/>
        <a:lstStyle/>
        <a:p>
          <a:pPr algn="just"/>
          <a:r>
            <a:rPr lang="es-MX" sz="1400" dirty="0" smtClean="0">
              <a:latin typeface="Arial" pitchFamily="34" charset="0"/>
              <a:cs typeface="Arial" pitchFamily="34" charset="0"/>
            </a:rPr>
            <a:t>Tiene por objeto que el Ministerio Público explore las líneas de investigación para reunir datos de prueba, con los que considere que se establece un hecho que la ley señale como delito, y la probabilidad de que el imputado lo cometió o participó en su comisión.</a:t>
          </a:r>
          <a:endParaRPr lang="es-ES" sz="1400" dirty="0">
            <a:latin typeface="Arial" pitchFamily="34" charset="0"/>
            <a:cs typeface="Arial" pitchFamily="34" charset="0"/>
          </a:endParaRPr>
        </a:p>
      </dgm:t>
    </dgm:pt>
    <dgm:pt modelId="{933E5BA0-D58D-47E7-8DDE-BBD94185F526}" type="parTrans" cxnId="{7EEB0EEA-1D6E-472F-A8E3-78C065BCB3A5}">
      <dgm:prSet/>
      <dgm:spPr/>
      <dgm:t>
        <a:bodyPr/>
        <a:lstStyle/>
        <a:p>
          <a:endParaRPr lang="es-ES"/>
        </a:p>
      </dgm:t>
    </dgm:pt>
    <dgm:pt modelId="{C7F74CF7-276B-4ED4-BDB9-240414EA8A93}" type="sibTrans" cxnId="{7EEB0EEA-1D6E-472F-A8E3-78C065BCB3A5}">
      <dgm:prSet/>
      <dgm:spPr/>
      <dgm:t>
        <a:bodyPr/>
        <a:lstStyle/>
        <a:p>
          <a:endParaRPr lang="es-ES"/>
        </a:p>
      </dgm:t>
    </dgm:pt>
    <dgm:pt modelId="{B7E4CE34-21F8-4BB8-A756-B05FCBD66613}">
      <dgm:prSet phldrT="[Texto]"/>
      <dgm:spPr/>
      <dgm:t>
        <a:bodyPr/>
        <a:lstStyle/>
        <a:p>
          <a:pPr algn="l"/>
          <a:endParaRPr lang="es-ES" sz="1300" dirty="0"/>
        </a:p>
      </dgm:t>
    </dgm:pt>
    <dgm:pt modelId="{D9F1A825-FBE4-4D93-9734-EABA56E46923}" type="parTrans" cxnId="{AC126547-4D86-487B-921A-FC4982AF6EE5}">
      <dgm:prSet/>
      <dgm:spPr/>
      <dgm:t>
        <a:bodyPr/>
        <a:lstStyle/>
        <a:p>
          <a:endParaRPr lang="es-ES"/>
        </a:p>
      </dgm:t>
    </dgm:pt>
    <dgm:pt modelId="{70AE2224-9120-4313-BBE1-4A055201F97D}" type="sibTrans" cxnId="{AC126547-4D86-487B-921A-FC4982AF6EE5}">
      <dgm:prSet/>
      <dgm:spPr/>
      <dgm:t>
        <a:bodyPr/>
        <a:lstStyle/>
        <a:p>
          <a:endParaRPr lang="es-ES"/>
        </a:p>
      </dgm:t>
    </dgm:pt>
    <dgm:pt modelId="{52FCBCE6-8D20-46AF-931D-8DA104F4BBA6}">
      <dgm:prSet phldrT="[Texto]"/>
      <dgm:spPr/>
      <dgm:t>
        <a:bodyPr/>
        <a:lstStyle/>
        <a:p>
          <a:r>
            <a:rPr lang="es-MX" dirty="0" smtClean="0"/>
            <a:t>Etapa intermedia </a:t>
          </a:r>
          <a:endParaRPr lang="es-ES" dirty="0"/>
        </a:p>
      </dgm:t>
    </dgm:pt>
    <dgm:pt modelId="{208BA53D-7F2D-4297-A941-3EE38FC465A8}" type="parTrans" cxnId="{72EE4339-92D5-4337-A923-9CE2374C1821}">
      <dgm:prSet/>
      <dgm:spPr/>
      <dgm:t>
        <a:bodyPr/>
        <a:lstStyle/>
        <a:p>
          <a:endParaRPr lang="es-ES"/>
        </a:p>
      </dgm:t>
    </dgm:pt>
    <dgm:pt modelId="{3CFDDA8A-6A36-4673-A92F-70A5F7289A07}" type="sibTrans" cxnId="{72EE4339-92D5-4337-A923-9CE2374C1821}">
      <dgm:prSet/>
      <dgm:spPr/>
      <dgm:t>
        <a:bodyPr/>
        <a:lstStyle/>
        <a:p>
          <a:endParaRPr lang="es-ES"/>
        </a:p>
      </dgm:t>
    </dgm:pt>
    <dgm:pt modelId="{27A35CEC-3A1D-416F-943B-5DE2D7EA70E6}">
      <dgm:prSet phldrT="[Texto]" custT="1"/>
      <dgm:spPr/>
      <dgm:t>
        <a:bodyPr/>
        <a:lstStyle/>
        <a:p>
          <a:pPr algn="just"/>
          <a:r>
            <a:rPr lang="es-MX" sz="1800" dirty="0" smtClean="0">
              <a:latin typeface="Arial" pitchFamily="34" charset="0"/>
              <a:cs typeface="Arial" pitchFamily="34" charset="0"/>
            </a:rPr>
            <a:t>El Juez de control depura y admite los medios de prueba ofrecidos por los intervinientes</a:t>
          </a:r>
          <a:endParaRPr lang="es-ES" sz="1800" dirty="0">
            <a:latin typeface="Arial" pitchFamily="34" charset="0"/>
            <a:cs typeface="Arial" pitchFamily="34" charset="0"/>
          </a:endParaRPr>
        </a:p>
      </dgm:t>
    </dgm:pt>
    <dgm:pt modelId="{BF109AD2-9F68-4ED1-9B2B-4DCFE1DEC794}" type="parTrans" cxnId="{FAB5EE25-1A81-456E-8C7E-2EE485CA13D7}">
      <dgm:prSet/>
      <dgm:spPr/>
      <dgm:t>
        <a:bodyPr/>
        <a:lstStyle/>
        <a:p>
          <a:endParaRPr lang="es-ES"/>
        </a:p>
      </dgm:t>
    </dgm:pt>
    <dgm:pt modelId="{0D307CD0-ED2A-4477-A0DF-DD24E0F41148}" type="sibTrans" cxnId="{FAB5EE25-1A81-456E-8C7E-2EE485CA13D7}">
      <dgm:prSet/>
      <dgm:spPr/>
      <dgm:t>
        <a:bodyPr/>
        <a:lstStyle/>
        <a:p>
          <a:endParaRPr lang="es-ES"/>
        </a:p>
      </dgm:t>
    </dgm:pt>
    <dgm:pt modelId="{D3F39AAB-9993-4375-9E89-EF3036FA73E9}">
      <dgm:prSet phldrT="[Texto]"/>
      <dgm:spPr/>
      <dgm:t>
        <a:bodyPr/>
        <a:lstStyle/>
        <a:p>
          <a:pPr algn="l"/>
          <a:endParaRPr lang="es-ES" sz="1300" dirty="0"/>
        </a:p>
      </dgm:t>
    </dgm:pt>
    <dgm:pt modelId="{86F65706-AF5E-43CA-8394-71567C7982D7}" type="parTrans" cxnId="{DA4176FE-F3D9-4311-9D04-0954AF5D9966}">
      <dgm:prSet/>
      <dgm:spPr/>
      <dgm:t>
        <a:bodyPr/>
        <a:lstStyle/>
        <a:p>
          <a:endParaRPr lang="es-ES"/>
        </a:p>
      </dgm:t>
    </dgm:pt>
    <dgm:pt modelId="{C6BCA4B0-F236-444F-BF02-C45A6A0E92E4}" type="sibTrans" cxnId="{DA4176FE-F3D9-4311-9D04-0954AF5D9966}">
      <dgm:prSet/>
      <dgm:spPr/>
      <dgm:t>
        <a:bodyPr/>
        <a:lstStyle/>
        <a:p>
          <a:endParaRPr lang="es-ES"/>
        </a:p>
      </dgm:t>
    </dgm:pt>
    <dgm:pt modelId="{353F8293-7595-46BF-B6A6-75F51D8F1407}">
      <dgm:prSet phldrT="[Texto]"/>
      <dgm:spPr/>
      <dgm:t>
        <a:bodyPr/>
        <a:lstStyle/>
        <a:p>
          <a:r>
            <a:rPr lang="es-MX" dirty="0" smtClean="0"/>
            <a:t>Etapa del juicio oral </a:t>
          </a:r>
          <a:endParaRPr lang="es-ES" dirty="0"/>
        </a:p>
      </dgm:t>
    </dgm:pt>
    <dgm:pt modelId="{0CB5F6F3-8178-4414-9CD1-20130AE3CE26}" type="parTrans" cxnId="{28FE71C5-D2BD-4C31-8A07-5541AD37A0A1}">
      <dgm:prSet/>
      <dgm:spPr/>
      <dgm:t>
        <a:bodyPr/>
        <a:lstStyle/>
        <a:p>
          <a:endParaRPr lang="es-ES"/>
        </a:p>
      </dgm:t>
    </dgm:pt>
    <dgm:pt modelId="{C9DB3218-80BC-47B9-85CE-184AA89108FB}" type="sibTrans" cxnId="{28FE71C5-D2BD-4C31-8A07-5541AD37A0A1}">
      <dgm:prSet/>
      <dgm:spPr/>
      <dgm:t>
        <a:bodyPr/>
        <a:lstStyle/>
        <a:p>
          <a:endParaRPr lang="es-ES"/>
        </a:p>
      </dgm:t>
    </dgm:pt>
    <dgm:pt modelId="{66EB247B-E1B4-4AC9-9F99-79299D6B5FB0}">
      <dgm:prSet phldrT="[Texto]" custT="1"/>
      <dgm:spPr/>
      <dgm:t>
        <a:bodyPr/>
        <a:lstStyle/>
        <a:p>
          <a:pPr algn="just"/>
          <a:r>
            <a:rPr lang="es-MX" sz="1800" dirty="0" smtClean="0">
              <a:latin typeface="Arial" pitchFamily="34" charset="0"/>
              <a:cs typeface="Arial" pitchFamily="34" charset="0"/>
            </a:rPr>
            <a:t>Se desahogan las pruebas, se escuchan alegatos y el juez instruye la instancia y dicta sentencia. </a:t>
          </a:r>
          <a:endParaRPr lang="es-ES" sz="1800" dirty="0">
            <a:latin typeface="Arial" pitchFamily="34" charset="0"/>
            <a:cs typeface="Arial" pitchFamily="34" charset="0"/>
          </a:endParaRPr>
        </a:p>
      </dgm:t>
    </dgm:pt>
    <dgm:pt modelId="{71A2A110-6F46-4DD4-8BE4-1FD0215AB642}" type="parTrans" cxnId="{A625B232-2A3C-4E55-92A1-5DE886AD963C}">
      <dgm:prSet/>
      <dgm:spPr/>
      <dgm:t>
        <a:bodyPr/>
        <a:lstStyle/>
        <a:p>
          <a:endParaRPr lang="es-ES"/>
        </a:p>
      </dgm:t>
    </dgm:pt>
    <dgm:pt modelId="{8A389ABD-3A42-434B-8B0D-0530F043BB5D}" type="sibTrans" cxnId="{A625B232-2A3C-4E55-92A1-5DE886AD963C}">
      <dgm:prSet/>
      <dgm:spPr/>
      <dgm:t>
        <a:bodyPr/>
        <a:lstStyle/>
        <a:p>
          <a:endParaRPr lang="es-ES"/>
        </a:p>
      </dgm:t>
    </dgm:pt>
    <dgm:pt modelId="{88AADF66-B190-48C5-BDEE-C378E2278818}">
      <dgm:prSet phldrT="[Texto]" custT="1"/>
      <dgm:spPr/>
      <dgm:t>
        <a:bodyPr/>
        <a:lstStyle/>
        <a:p>
          <a:pPr algn="just"/>
          <a:endParaRPr lang="es-ES" sz="1800" dirty="0">
            <a:latin typeface="Arial" pitchFamily="34" charset="0"/>
            <a:cs typeface="Arial" pitchFamily="34" charset="0"/>
          </a:endParaRPr>
        </a:p>
      </dgm:t>
    </dgm:pt>
    <dgm:pt modelId="{0146E364-DA0E-4731-A152-DF412C074DF7}" type="parTrans" cxnId="{155AD4A0-C143-4D0D-AFFE-1CD7FB2530E6}">
      <dgm:prSet/>
      <dgm:spPr/>
      <dgm:t>
        <a:bodyPr/>
        <a:lstStyle/>
        <a:p>
          <a:endParaRPr lang="es-ES"/>
        </a:p>
      </dgm:t>
    </dgm:pt>
    <dgm:pt modelId="{F84B0652-315E-4B0E-8E72-7C7C82E351EC}" type="sibTrans" cxnId="{155AD4A0-C143-4D0D-AFFE-1CD7FB2530E6}">
      <dgm:prSet/>
      <dgm:spPr/>
      <dgm:t>
        <a:bodyPr/>
        <a:lstStyle/>
        <a:p>
          <a:endParaRPr lang="es-ES"/>
        </a:p>
      </dgm:t>
    </dgm:pt>
    <dgm:pt modelId="{4BC993FD-3908-4E95-8BA6-B810D6635B1A}" type="pres">
      <dgm:prSet presAssocID="{0CC1F961-1848-481A-9734-FE7D7046EB55}" presName="Name0" presStyleCnt="0">
        <dgm:presLayoutVars>
          <dgm:dir/>
          <dgm:animLvl val="lvl"/>
          <dgm:resizeHandles val="exact"/>
        </dgm:presLayoutVars>
      </dgm:prSet>
      <dgm:spPr/>
      <dgm:t>
        <a:bodyPr/>
        <a:lstStyle/>
        <a:p>
          <a:endParaRPr lang="es-ES"/>
        </a:p>
      </dgm:t>
    </dgm:pt>
    <dgm:pt modelId="{4232CD63-8BFC-4A85-8E4C-E706F5C31C29}" type="pres">
      <dgm:prSet presAssocID="{0CC1F961-1848-481A-9734-FE7D7046EB55}" presName="tSp" presStyleCnt="0"/>
      <dgm:spPr/>
    </dgm:pt>
    <dgm:pt modelId="{E362C07C-3607-4639-A797-15BE967E3651}" type="pres">
      <dgm:prSet presAssocID="{0CC1F961-1848-481A-9734-FE7D7046EB55}" presName="bSp" presStyleCnt="0"/>
      <dgm:spPr/>
    </dgm:pt>
    <dgm:pt modelId="{873A4142-19E6-4D3A-A38F-5DFAC7DE6025}" type="pres">
      <dgm:prSet presAssocID="{0CC1F961-1848-481A-9734-FE7D7046EB55}" presName="process" presStyleCnt="0"/>
      <dgm:spPr/>
    </dgm:pt>
    <dgm:pt modelId="{12054664-936F-4173-823D-19F1CA32F275}" type="pres">
      <dgm:prSet presAssocID="{E0828B82-A2BE-4253-B12C-D4A470CEF2D8}" presName="composite1" presStyleCnt="0"/>
      <dgm:spPr/>
    </dgm:pt>
    <dgm:pt modelId="{616F6B02-FE6C-4367-83C9-889CE91DD5D4}" type="pres">
      <dgm:prSet presAssocID="{E0828B82-A2BE-4253-B12C-D4A470CEF2D8}" presName="dummyNode1" presStyleLbl="node1" presStyleIdx="0" presStyleCnt="3"/>
      <dgm:spPr/>
    </dgm:pt>
    <dgm:pt modelId="{F8D22FE4-3BD9-4A07-AA7A-87F550E208B6}" type="pres">
      <dgm:prSet presAssocID="{E0828B82-A2BE-4253-B12C-D4A470CEF2D8}" presName="childNode1" presStyleLbl="bgAcc1" presStyleIdx="0" presStyleCnt="3" custScaleX="132700" custScaleY="158206">
        <dgm:presLayoutVars>
          <dgm:bulletEnabled val="1"/>
        </dgm:presLayoutVars>
      </dgm:prSet>
      <dgm:spPr/>
      <dgm:t>
        <a:bodyPr/>
        <a:lstStyle/>
        <a:p>
          <a:endParaRPr lang="es-ES"/>
        </a:p>
      </dgm:t>
    </dgm:pt>
    <dgm:pt modelId="{30008B13-E293-4982-BA8B-E5057415B862}" type="pres">
      <dgm:prSet presAssocID="{E0828B82-A2BE-4253-B12C-D4A470CEF2D8}" presName="childNode1tx" presStyleLbl="bgAcc1" presStyleIdx="0" presStyleCnt="3">
        <dgm:presLayoutVars>
          <dgm:bulletEnabled val="1"/>
        </dgm:presLayoutVars>
      </dgm:prSet>
      <dgm:spPr/>
      <dgm:t>
        <a:bodyPr/>
        <a:lstStyle/>
        <a:p>
          <a:endParaRPr lang="es-ES"/>
        </a:p>
      </dgm:t>
    </dgm:pt>
    <dgm:pt modelId="{4B0A0DCA-9B54-4CC6-A3F3-849A1C423A52}" type="pres">
      <dgm:prSet presAssocID="{E0828B82-A2BE-4253-B12C-D4A470CEF2D8}" presName="parentNode1" presStyleLbl="node1" presStyleIdx="0" presStyleCnt="3">
        <dgm:presLayoutVars>
          <dgm:chMax val="1"/>
          <dgm:bulletEnabled val="1"/>
        </dgm:presLayoutVars>
      </dgm:prSet>
      <dgm:spPr/>
      <dgm:t>
        <a:bodyPr/>
        <a:lstStyle/>
        <a:p>
          <a:endParaRPr lang="es-ES"/>
        </a:p>
      </dgm:t>
    </dgm:pt>
    <dgm:pt modelId="{FF155F9D-E2C6-455B-9E35-6EAFD23D8652}" type="pres">
      <dgm:prSet presAssocID="{E0828B82-A2BE-4253-B12C-D4A470CEF2D8}" presName="connSite1" presStyleCnt="0"/>
      <dgm:spPr/>
    </dgm:pt>
    <dgm:pt modelId="{53838892-ED8F-4A3B-9938-F909556E8062}" type="pres">
      <dgm:prSet presAssocID="{19835CC7-39B2-45CF-A998-A1AD33A51173}" presName="Name9" presStyleLbl="sibTrans2D1" presStyleIdx="0" presStyleCnt="2"/>
      <dgm:spPr/>
      <dgm:t>
        <a:bodyPr/>
        <a:lstStyle/>
        <a:p>
          <a:endParaRPr lang="es-ES"/>
        </a:p>
      </dgm:t>
    </dgm:pt>
    <dgm:pt modelId="{AA33CAB1-EFC8-4331-A4B4-0E55533ECF0C}" type="pres">
      <dgm:prSet presAssocID="{52FCBCE6-8D20-46AF-931D-8DA104F4BBA6}" presName="composite2" presStyleCnt="0"/>
      <dgm:spPr/>
    </dgm:pt>
    <dgm:pt modelId="{D20C0CD6-B598-4F05-AB8E-C161EA497A29}" type="pres">
      <dgm:prSet presAssocID="{52FCBCE6-8D20-46AF-931D-8DA104F4BBA6}" presName="dummyNode2" presStyleLbl="node1" presStyleIdx="0" presStyleCnt="3"/>
      <dgm:spPr/>
    </dgm:pt>
    <dgm:pt modelId="{FB181F64-EB09-4138-9877-CA4FAC0CE368}" type="pres">
      <dgm:prSet presAssocID="{52FCBCE6-8D20-46AF-931D-8DA104F4BBA6}" presName="childNode2" presStyleLbl="bgAcc1" presStyleIdx="1" presStyleCnt="3" custScaleY="136307" custLinFactNeighborX="1557" custLinFactNeighborY="14698">
        <dgm:presLayoutVars>
          <dgm:bulletEnabled val="1"/>
        </dgm:presLayoutVars>
      </dgm:prSet>
      <dgm:spPr/>
      <dgm:t>
        <a:bodyPr/>
        <a:lstStyle/>
        <a:p>
          <a:endParaRPr lang="es-ES"/>
        </a:p>
      </dgm:t>
    </dgm:pt>
    <dgm:pt modelId="{6AFEDCC7-CCFC-4004-9E19-B1FDA75E2329}" type="pres">
      <dgm:prSet presAssocID="{52FCBCE6-8D20-46AF-931D-8DA104F4BBA6}" presName="childNode2tx" presStyleLbl="bgAcc1" presStyleIdx="1" presStyleCnt="3">
        <dgm:presLayoutVars>
          <dgm:bulletEnabled val="1"/>
        </dgm:presLayoutVars>
      </dgm:prSet>
      <dgm:spPr/>
      <dgm:t>
        <a:bodyPr/>
        <a:lstStyle/>
        <a:p>
          <a:endParaRPr lang="es-ES"/>
        </a:p>
      </dgm:t>
    </dgm:pt>
    <dgm:pt modelId="{8A543933-5A63-4973-94D2-06BFC08F422F}" type="pres">
      <dgm:prSet presAssocID="{52FCBCE6-8D20-46AF-931D-8DA104F4BBA6}" presName="parentNode2" presStyleLbl="node1" presStyleIdx="1" presStyleCnt="3">
        <dgm:presLayoutVars>
          <dgm:chMax val="0"/>
          <dgm:bulletEnabled val="1"/>
        </dgm:presLayoutVars>
      </dgm:prSet>
      <dgm:spPr/>
      <dgm:t>
        <a:bodyPr/>
        <a:lstStyle/>
        <a:p>
          <a:endParaRPr lang="es-ES"/>
        </a:p>
      </dgm:t>
    </dgm:pt>
    <dgm:pt modelId="{FC133F26-F1CA-4B4B-8AF0-AF1438A56CC4}" type="pres">
      <dgm:prSet presAssocID="{52FCBCE6-8D20-46AF-931D-8DA104F4BBA6}" presName="connSite2" presStyleCnt="0"/>
      <dgm:spPr/>
    </dgm:pt>
    <dgm:pt modelId="{D8772F3C-F2D5-44C1-B975-4DB1539C57D8}" type="pres">
      <dgm:prSet presAssocID="{3CFDDA8A-6A36-4673-A92F-70A5F7289A07}" presName="Name18" presStyleLbl="sibTrans2D1" presStyleIdx="1" presStyleCnt="2" custLinFactNeighborX="14768" custLinFactNeighborY="231"/>
      <dgm:spPr/>
      <dgm:t>
        <a:bodyPr/>
        <a:lstStyle/>
        <a:p>
          <a:endParaRPr lang="es-ES"/>
        </a:p>
      </dgm:t>
    </dgm:pt>
    <dgm:pt modelId="{0ECB0450-9D7E-4448-8D71-EC6844200D19}" type="pres">
      <dgm:prSet presAssocID="{353F8293-7595-46BF-B6A6-75F51D8F1407}" presName="composite1" presStyleCnt="0"/>
      <dgm:spPr/>
    </dgm:pt>
    <dgm:pt modelId="{CFBA8F27-2F7F-44EC-92CC-F40800DAFE16}" type="pres">
      <dgm:prSet presAssocID="{353F8293-7595-46BF-B6A6-75F51D8F1407}" presName="dummyNode1" presStyleLbl="node1" presStyleIdx="1" presStyleCnt="3"/>
      <dgm:spPr/>
    </dgm:pt>
    <dgm:pt modelId="{C37B0022-40D1-4203-AFA9-E2BC262DA473}" type="pres">
      <dgm:prSet presAssocID="{353F8293-7595-46BF-B6A6-75F51D8F1407}" presName="childNode1" presStyleLbl="bgAcc1" presStyleIdx="2" presStyleCnt="3" custScaleY="142799">
        <dgm:presLayoutVars>
          <dgm:bulletEnabled val="1"/>
        </dgm:presLayoutVars>
      </dgm:prSet>
      <dgm:spPr/>
      <dgm:t>
        <a:bodyPr/>
        <a:lstStyle/>
        <a:p>
          <a:endParaRPr lang="es-ES"/>
        </a:p>
      </dgm:t>
    </dgm:pt>
    <dgm:pt modelId="{900E97BD-2E09-4AC7-B226-1867319141B7}" type="pres">
      <dgm:prSet presAssocID="{353F8293-7595-46BF-B6A6-75F51D8F1407}" presName="childNode1tx" presStyleLbl="bgAcc1" presStyleIdx="2" presStyleCnt="3">
        <dgm:presLayoutVars>
          <dgm:bulletEnabled val="1"/>
        </dgm:presLayoutVars>
      </dgm:prSet>
      <dgm:spPr/>
      <dgm:t>
        <a:bodyPr/>
        <a:lstStyle/>
        <a:p>
          <a:endParaRPr lang="es-ES"/>
        </a:p>
      </dgm:t>
    </dgm:pt>
    <dgm:pt modelId="{96FE8DCF-9BE4-4774-A0AA-294FFB364956}" type="pres">
      <dgm:prSet presAssocID="{353F8293-7595-46BF-B6A6-75F51D8F1407}" presName="parentNode1" presStyleLbl="node1" presStyleIdx="2" presStyleCnt="3">
        <dgm:presLayoutVars>
          <dgm:chMax val="1"/>
          <dgm:bulletEnabled val="1"/>
        </dgm:presLayoutVars>
      </dgm:prSet>
      <dgm:spPr/>
      <dgm:t>
        <a:bodyPr/>
        <a:lstStyle/>
        <a:p>
          <a:endParaRPr lang="es-ES"/>
        </a:p>
      </dgm:t>
    </dgm:pt>
    <dgm:pt modelId="{093B7E33-C38C-4AC9-A88C-96EAA4E21CBE}" type="pres">
      <dgm:prSet presAssocID="{353F8293-7595-46BF-B6A6-75F51D8F1407}" presName="connSite1" presStyleCnt="0"/>
      <dgm:spPr/>
    </dgm:pt>
  </dgm:ptLst>
  <dgm:cxnLst>
    <dgm:cxn modelId="{247913D6-BB43-4EBE-B52F-44A2BBE4C1F7}" type="presOf" srcId="{E0828B82-A2BE-4253-B12C-D4A470CEF2D8}" destId="{4B0A0DCA-9B54-4CC6-A3F3-849A1C423A52}" srcOrd="0" destOrd="0" presId="urn:microsoft.com/office/officeart/2005/8/layout/hProcess4"/>
    <dgm:cxn modelId="{18F60A02-3932-4067-96C8-C07BB325B8EC}" type="presOf" srcId="{D3F39AAB-9993-4375-9E89-EF3036FA73E9}" destId="{FB181F64-EB09-4138-9877-CA4FAC0CE368}" srcOrd="0" destOrd="1" presId="urn:microsoft.com/office/officeart/2005/8/layout/hProcess4"/>
    <dgm:cxn modelId="{96A30722-C1F9-4C0B-9FE2-7A619806C91A}" type="presOf" srcId="{88AADF66-B190-48C5-BDEE-C378E2278818}" destId="{900E97BD-2E09-4AC7-B226-1867319141B7}" srcOrd="1" destOrd="1" presId="urn:microsoft.com/office/officeart/2005/8/layout/hProcess4"/>
    <dgm:cxn modelId="{1A8F046B-7BAC-47D3-BE10-4F5C3A6A2F1C}" type="presOf" srcId="{88AADF66-B190-48C5-BDEE-C378E2278818}" destId="{C37B0022-40D1-4203-AFA9-E2BC262DA473}" srcOrd="0" destOrd="1" presId="urn:microsoft.com/office/officeart/2005/8/layout/hProcess4"/>
    <dgm:cxn modelId="{BC2AC339-ED4E-4E77-AC0A-F0B61C7B6929}" srcId="{0CC1F961-1848-481A-9734-FE7D7046EB55}" destId="{E0828B82-A2BE-4253-B12C-D4A470CEF2D8}" srcOrd="0" destOrd="0" parTransId="{A1398BAD-5D2B-47FB-8DA8-6A0FCC8B24B1}" sibTransId="{19835CC7-39B2-45CF-A998-A1AD33A51173}"/>
    <dgm:cxn modelId="{351029F9-FBE0-4BDC-AFF6-F5912B428E81}" type="presOf" srcId="{B7E4CE34-21F8-4BB8-A756-B05FCBD66613}" destId="{F8D22FE4-3BD9-4A07-AA7A-87F550E208B6}" srcOrd="0" destOrd="1" presId="urn:microsoft.com/office/officeart/2005/8/layout/hProcess4"/>
    <dgm:cxn modelId="{D3ABDA79-503E-44F9-8465-7D134749AF27}" type="presOf" srcId="{66EB247B-E1B4-4AC9-9F99-79299D6B5FB0}" destId="{C37B0022-40D1-4203-AFA9-E2BC262DA473}" srcOrd="0" destOrd="0" presId="urn:microsoft.com/office/officeart/2005/8/layout/hProcess4"/>
    <dgm:cxn modelId="{F89D7A13-306D-49C8-B47E-28A9A10E8296}" type="presOf" srcId="{353F8293-7595-46BF-B6A6-75F51D8F1407}" destId="{96FE8DCF-9BE4-4774-A0AA-294FFB364956}" srcOrd="0" destOrd="0" presId="urn:microsoft.com/office/officeart/2005/8/layout/hProcess4"/>
    <dgm:cxn modelId="{0C2B99DC-9A66-4CDD-BC25-59E7CB9F7951}" type="presOf" srcId="{3CFDDA8A-6A36-4673-A92F-70A5F7289A07}" destId="{D8772F3C-F2D5-44C1-B975-4DB1539C57D8}" srcOrd="0" destOrd="0" presId="urn:microsoft.com/office/officeart/2005/8/layout/hProcess4"/>
    <dgm:cxn modelId="{9358901D-FC8D-483D-8358-EFE76BFC5B66}" type="presOf" srcId="{27A35CEC-3A1D-416F-943B-5DE2D7EA70E6}" destId="{6AFEDCC7-CCFC-4004-9E19-B1FDA75E2329}" srcOrd="1" destOrd="0" presId="urn:microsoft.com/office/officeart/2005/8/layout/hProcess4"/>
    <dgm:cxn modelId="{AC126547-4D86-487B-921A-FC4982AF6EE5}" srcId="{FB76F65F-A4EB-49F2-8140-F3A2A01CFDF8}" destId="{B7E4CE34-21F8-4BB8-A756-B05FCBD66613}" srcOrd="0" destOrd="0" parTransId="{D9F1A825-FBE4-4D93-9734-EABA56E46923}" sibTransId="{70AE2224-9120-4313-BBE1-4A055201F97D}"/>
    <dgm:cxn modelId="{4E1A15CE-057B-4462-B66F-6C9A26528660}" type="presOf" srcId="{52FCBCE6-8D20-46AF-931D-8DA104F4BBA6}" destId="{8A543933-5A63-4973-94D2-06BFC08F422F}" srcOrd="0" destOrd="0" presId="urn:microsoft.com/office/officeart/2005/8/layout/hProcess4"/>
    <dgm:cxn modelId="{FAB5EE25-1A81-456E-8C7E-2EE485CA13D7}" srcId="{52FCBCE6-8D20-46AF-931D-8DA104F4BBA6}" destId="{27A35CEC-3A1D-416F-943B-5DE2D7EA70E6}" srcOrd="0" destOrd="0" parTransId="{BF109AD2-9F68-4ED1-9B2B-4DCFE1DEC794}" sibTransId="{0D307CD0-ED2A-4477-A0DF-DD24E0F41148}"/>
    <dgm:cxn modelId="{72EE4339-92D5-4337-A923-9CE2374C1821}" srcId="{0CC1F961-1848-481A-9734-FE7D7046EB55}" destId="{52FCBCE6-8D20-46AF-931D-8DA104F4BBA6}" srcOrd="1" destOrd="0" parTransId="{208BA53D-7F2D-4297-A941-3EE38FC465A8}" sibTransId="{3CFDDA8A-6A36-4673-A92F-70A5F7289A07}"/>
    <dgm:cxn modelId="{155AD4A0-C143-4D0D-AFFE-1CD7FB2530E6}" srcId="{66EB247B-E1B4-4AC9-9F99-79299D6B5FB0}" destId="{88AADF66-B190-48C5-BDEE-C378E2278818}" srcOrd="0" destOrd="0" parTransId="{0146E364-DA0E-4731-A152-DF412C074DF7}" sibTransId="{F84B0652-315E-4B0E-8E72-7C7C82E351EC}"/>
    <dgm:cxn modelId="{28FE71C5-D2BD-4C31-8A07-5541AD37A0A1}" srcId="{0CC1F961-1848-481A-9734-FE7D7046EB55}" destId="{353F8293-7595-46BF-B6A6-75F51D8F1407}" srcOrd="2" destOrd="0" parTransId="{0CB5F6F3-8178-4414-9CD1-20130AE3CE26}" sibTransId="{C9DB3218-80BC-47B9-85CE-184AA89108FB}"/>
    <dgm:cxn modelId="{7EEB0EEA-1D6E-472F-A8E3-78C065BCB3A5}" srcId="{E0828B82-A2BE-4253-B12C-D4A470CEF2D8}" destId="{FB76F65F-A4EB-49F2-8140-F3A2A01CFDF8}" srcOrd="0" destOrd="0" parTransId="{933E5BA0-D58D-47E7-8DDE-BBD94185F526}" sibTransId="{C7F74CF7-276B-4ED4-BDB9-240414EA8A93}"/>
    <dgm:cxn modelId="{A625B232-2A3C-4E55-92A1-5DE886AD963C}" srcId="{353F8293-7595-46BF-B6A6-75F51D8F1407}" destId="{66EB247B-E1B4-4AC9-9F99-79299D6B5FB0}" srcOrd="0" destOrd="0" parTransId="{71A2A110-6F46-4DD4-8BE4-1FD0215AB642}" sibTransId="{8A389ABD-3A42-434B-8B0D-0530F043BB5D}"/>
    <dgm:cxn modelId="{831820A2-A97E-4D3F-A799-E391E7C4020A}" type="presOf" srcId="{19835CC7-39B2-45CF-A998-A1AD33A51173}" destId="{53838892-ED8F-4A3B-9938-F909556E8062}" srcOrd="0" destOrd="0" presId="urn:microsoft.com/office/officeart/2005/8/layout/hProcess4"/>
    <dgm:cxn modelId="{0F4C04C9-C6EF-4232-8FDB-1296498EDA16}" type="presOf" srcId="{66EB247B-E1B4-4AC9-9F99-79299D6B5FB0}" destId="{900E97BD-2E09-4AC7-B226-1867319141B7}" srcOrd="1" destOrd="0" presId="urn:microsoft.com/office/officeart/2005/8/layout/hProcess4"/>
    <dgm:cxn modelId="{1A1192A7-40D7-4C05-8623-BD2929D8B10A}" type="presOf" srcId="{FB76F65F-A4EB-49F2-8140-F3A2A01CFDF8}" destId="{30008B13-E293-4982-BA8B-E5057415B862}" srcOrd="1" destOrd="0" presId="urn:microsoft.com/office/officeart/2005/8/layout/hProcess4"/>
    <dgm:cxn modelId="{A3493404-D67E-4F33-8253-8618D6D245BB}" type="presOf" srcId="{B7E4CE34-21F8-4BB8-A756-B05FCBD66613}" destId="{30008B13-E293-4982-BA8B-E5057415B862}" srcOrd="1" destOrd="1" presId="urn:microsoft.com/office/officeart/2005/8/layout/hProcess4"/>
    <dgm:cxn modelId="{14EAC55B-87FB-4F1D-B3AA-93314636FC37}" type="presOf" srcId="{0CC1F961-1848-481A-9734-FE7D7046EB55}" destId="{4BC993FD-3908-4E95-8BA6-B810D6635B1A}" srcOrd="0" destOrd="0" presId="urn:microsoft.com/office/officeart/2005/8/layout/hProcess4"/>
    <dgm:cxn modelId="{85BD87F3-6FDC-4D17-9B7F-73AF941B5FA4}" type="presOf" srcId="{FB76F65F-A4EB-49F2-8140-F3A2A01CFDF8}" destId="{F8D22FE4-3BD9-4A07-AA7A-87F550E208B6}" srcOrd="0" destOrd="0" presId="urn:microsoft.com/office/officeart/2005/8/layout/hProcess4"/>
    <dgm:cxn modelId="{DA4176FE-F3D9-4311-9D04-0954AF5D9966}" srcId="{27A35CEC-3A1D-416F-943B-5DE2D7EA70E6}" destId="{D3F39AAB-9993-4375-9E89-EF3036FA73E9}" srcOrd="0" destOrd="0" parTransId="{86F65706-AF5E-43CA-8394-71567C7982D7}" sibTransId="{C6BCA4B0-F236-444F-BF02-C45A6A0E92E4}"/>
    <dgm:cxn modelId="{3CF1EEFF-8CC3-42C5-A0B9-076843237B2E}" type="presOf" srcId="{D3F39AAB-9993-4375-9E89-EF3036FA73E9}" destId="{6AFEDCC7-CCFC-4004-9E19-B1FDA75E2329}" srcOrd="1" destOrd="1" presId="urn:microsoft.com/office/officeart/2005/8/layout/hProcess4"/>
    <dgm:cxn modelId="{B5ADC0B0-01AB-47BD-940E-BC8A8E4ABFC5}" type="presOf" srcId="{27A35CEC-3A1D-416F-943B-5DE2D7EA70E6}" destId="{FB181F64-EB09-4138-9877-CA4FAC0CE368}" srcOrd="0" destOrd="0" presId="urn:microsoft.com/office/officeart/2005/8/layout/hProcess4"/>
    <dgm:cxn modelId="{E25321DD-BD35-4A11-AED3-A657D03BEAD1}" type="presParOf" srcId="{4BC993FD-3908-4E95-8BA6-B810D6635B1A}" destId="{4232CD63-8BFC-4A85-8E4C-E706F5C31C29}" srcOrd="0" destOrd="0" presId="urn:microsoft.com/office/officeart/2005/8/layout/hProcess4"/>
    <dgm:cxn modelId="{F25BF070-CC9F-4873-A93E-F945551A268F}" type="presParOf" srcId="{4BC993FD-3908-4E95-8BA6-B810D6635B1A}" destId="{E362C07C-3607-4639-A797-15BE967E3651}" srcOrd="1" destOrd="0" presId="urn:microsoft.com/office/officeart/2005/8/layout/hProcess4"/>
    <dgm:cxn modelId="{7188AC71-F528-45B5-A157-2FD26A1C94CF}" type="presParOf" srcId="{4BC993FD-3908-4E95-8BA6-B810D6635B1A}" destId="{873A4142-19E6-4D3A-A38F-5DFAC7DE6025}" srcOrd="2" destOrd="0" presId="urn:microsoft.com/office/officeart/2005/8/layout/hProcess4"/>
    <dgm:cxn modelId="{12980A35-0D27-4AF6-BA05-1F2E531E59CA}" type="presParOf" srcId="{873A4142-19E6-4D3A-A38F-5DFAC7DE6025}" destId="{12054664-936F-4173-823D-19F1CA32F275}" srcOrd="0" destOrd="0" presId="urn:microsoft.com/office/officeart/2005/8/layout/hProcess4"/>
    <dgm:cxn modelId="{DAB4310D-273D-42D8-B4DC-C22D19916269}" type="presParOf" srcId="{12054664-936F-4173-823D-19F1CA32F275}" destId="{616F6B02-FE6C-4367-83C9-889CE91DD5D4}" srcOrd="0" destOrd="0" presId="urn:microsoft.com/office/officeart/2005/8/layout/hProcess4"/>
    <dgm:cxn modelId="{06FEE52A-354A-44E2-80AA-25C92D907756}" type="presParOf" srcId="{12054664-936F-4173-823D-19F1CA32F275}" destId="{F8D22FE4-3BD9-4A07-AA7A-87F550E208B6}" srcOrd="1" destOrd="0" presId="urn:microsoft.com/office/officeart/2005/8/layout/hProcess4"/>
    <dgm:cxn modelId="{A799DE6E-DC68-47A1-B163-128D663525A9}" type="presParOf" srcId="{12054664-936F-4173-823D-19F1CA32F275}" destId="{30008B13-E293-4982-BA8B-E5057415B862}" srcOrd="2" destOrd="0" presId="urn:microsoft.com/office/officeart/2005/8/layout/hProcess4"/>
    <dgm:cxn modelId="{52889579-0E9C-4CA6-80C5-C82882526839}" type="presParOf" srcId="{12054664-936F-4173-823D-19F1CA32F275}" destId="{4B0A0DCA-9B54-4CC6-A3F3-849A1C423A52}" srcOrd="3" destOrd="0" presId="urn:microsoft.com/office/officeart/2005/8/layout/hProcess4"/>
    <dgm:cxn modelId="{5D71EB73-3391-450F-8596-51D70731F12E}" type="presParOf" srcId="{12054664-936F-4173-823D-19F1CA32F275}" destId="{FF155F9D-E2C6-455B-9E35-6EAFD23D8652}" srcOrd="4" destOrd="0" presId="urn:microsoft.com/office/officeart/2005/8/layout/hProcess4"/>
    <dgm:cxn modelId="{00DB110C-1B5E-4F25-B0CB-E67D24E3E629}" type="presParOf" srcId="{873A4142-19E6-4D3A-A38F-5DFAC7DE6025}" destId="{53838892-ED8F-4A3B-9938-F909556E8062}" srcOrd="1" destOrd="0" presId="urn:microsoft.com/office/officeart/2005/8/layout/hProcess4"/>
    <dgm:cxn modelId="{B8132714-0054-47E3-BB7B-C2049C24F933}" type="presParOf" srcId="{873A4142-19E6-4D3A-A38F-5DFAC7DE6025}" destId="{AA33CAB1-EFC8-4331-A4B4-0E55533ECF0C}" srcOrd="2" destOrd="0" presId="urn:microsoft.com/office/officeart/2005/8/layout/hProcess4"/>
    <dgm:cxn modelId="{B9763A39-F31B-4AD3-93B8-36D17E3485F6}" type="presParOf" srcId="{AA33CAB1-EFC8-4331-A4B4-0E55533ECF0C}" destId="{D20C0CD6-B598-4F05-AB8E-C161EA497A29}" srcOrd="0" destOrd="0" presId="urn:microsoft.com/office/officeart/2005/8/layout/hProcess4"/>
    <dgm:cxn modelId="{4116E236-E3AC-41CD-8028-3F5C5985941B}" type="presParOf" srcId="{AA33CAB1-EFC8-4331-A4B4-0E55533ECF0C}" destId="{FB181F64-EB09-4138-9877-CA4FAC0CE368}" srcOrd="1" destOrd="0" presId="urn:microsoft.com/office/officeart/2005/8/layout/hProcess4"/>
    <dgm:cxn modelId="{6DE1B049-542B-46D8-8812-84A65D6BF43A}" type="presParOf" srcId="{AA33CAB1-EFC8-4331-A4B4-0E55533ECF0C}" destId="{6AFEDCC7-CCFC-4004-9E19-B1FDA75E2329}" srcOrd="2" destOrd="0" presId="urn:microsoft.com/office/officeart/2005/8/layout/hProcess4"/>
    <dgm:cxn modelId="{C00B25BC-A183-4432-ACD0-F86C4AE7E0F0}" type="presParOf" srcId="{AA33CAB1-EFC8-4331-A4B4-0E55533ECF0C}" destId="{8A543933-5A63-4973-94D2-06BFC08F422F}" srcOrd="3" destOrd="0" presId="urn:microsoft.com/office/officeart/2005/8/layout/hProcess4"/>
    <dgm:cxn modelId="{BE5D6297-4896-4175-87EB-420EEC373A51}" type="presParOf" srcId="{AA33CAB1-EFC8-4331-A4B4-0E55533ECF0C}" destId="{FC133F26-F1CA-4B4B-8AF0-AF1438A56CC4}" srcOrd="4" destOrd="0" presId="urn:microsoft.com/office/officeart/2005/8/layout/hProcess4"/>
    <dgm:cxn modelId="{1A1A97B3-09CE-4D47-8086-417D8DAD7894}" type="presParOf" srcId="{873A4142-19E6-4D3A-A38F-5DFAC7DE6025}" destId="{D8772F3C-F2D5-44C1-B975-4DB1539C57D8}" srcOrd="3" destOrd="0" presId="urn:microsoft.com/office/officeart/2005/8/layout/hProcess4"/>
    <dgm:cxn modelId="{FE5523C8-6570-41D3-B219-19E68333B2B7}" type="presParOf" srcId="{873A4142-19E6-4D3A-A38F-5DFAC7DE6025}" destId="{0ECB0450-9D7E-4448-8D71-EC6844200D19}" srcOrd="4" destOrd="0" presId="urn:microsoft.com/office/officeart/2005/8/layout/hProcess4"/>
    <dgm:cxn modelId="{EBCFB46D-3C63-4F1E-8079-497134DE771B}" type="presParOf" srcId="{0ECB0450-9D7E-4448-8D71-EC6844200D19}" destId="{CFBA8F27-2F7F-44EC-92CC-F40800DAFE16}" srcOrd="0" destOrd="0" presId="urn:microsoft.com/office/officeart/2005/8/layout/hProcess4"/>
    <dgm:cxn modelId="{9BD94419-9D14-41D8-8C78-26FD5FD134BF}" type="presParOf" srcId="{0ECB0450-9D7E-4448-8D71-EC6844200D19}" destId="{C37B0022-40D1-4203-AFA9-E2BC262DA473}" srcOrd="1" destOrd="0" presId="urn:microsoft.com/office/officeart/2005/8/layout/hProcess4"/>
    <dgm:cxn modelId="{120B45BD-A8DF-405D-BDF3-33233280A274}" type="presParOf" srcId="{0ECB0450-9D7E-4448-8D71-EC6844200D19}" destId="{900E97BD-2E09-4AC7-B226-1867319141B7}" srcOrd="2" destOrd="0" presId="urn:microsoft.com/office/officeart/2005/8/layout/hProcess4"/>
    <dgm:cxn modelId="{45CA5220-AF6D-44D1-ABA2-F02B8F4E6B5F}" type="presParOf" srcId="{0ECB0450-9D7E-4448-8D71-EC6844200D19}" destId="{96FE8DCF-9BE4-4774-A0AA-294FFB364956}" srcOrd="3" destOrd="0" presId="urn:microsoft.com/office/officeart/2005/8/layout/hProcess4"/>
    <dgm:cxn modelId="{C812DF4C-C295-4A6A-9BD1-827CBEAB3182}" type="presParOf" srcId="{0ECB0450-9D7E-4448-8D71-EC6844200D19}" destId="{093B7E33-C38C-4AC9-A88C-96EAA4E21CBE}"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AB71E1-20F6-4D00-A604-70E87E5544BD}" type="doc">
      <dgm:prSet loTypeId="urn:microsoft.com/office/officeart/2005/8/layout/vProcess5" loCatId="process" qsTypeId="urn:microsoft.com/office/officeart/2005/8/quickstyle/simple1" qsCatId="simple" csTypeId="urn:microsoft.com/office/officeart/2005/8/colors/accent3_1" csCatId="accent3" phldr="1"/>
      <dgm:spPr/>
      <dgm:t>
        <a:bodyPr/>
        <a:lstStyle/>
        <a:p>
          <a:endParaRPr lang="es-ES"/>
        </a:p>
      </dgm:t>
    </dgm:pt>
    <dgm:pt modelId="{6F5177DD-1364-41C3-9E11-3E0B24AD680A}">
      <dgm:prSet phldrT="[Texto]" custT="1"/>
      <dgm:spPr/>
      <dgm:t>
        <a:bodyPr/>
        <a:lstStyle/>
        <a:p>
          <a:pPr algn="just"/>
          <a:r>
            <a:rPr lang="es-MX" sz="1600" dirty="0" smtClean="0"/>
            <a:t>El dato de prueba sirve en la etapa de investigación para establecer razonablemente la existencia de un hecho delictivo, y la probable participación del imputado. </a:t>
          </a:r>
          <a:endParaRPr lang="es-ES" sz="1600" dirty="0"/>
        </a:p>
      </dgm:t>
    </dgm:pt>
    <dgm:pt modelId="{87885F19-1F8B-4D84-9364-CB3EB16CC824}" type="parTrans" cxnId="{64EE966F-596A-4055-8DC9-DC7533348927}">
      <dgm:prSet/>
      <dgm:spPr/>
      <dgm:t>
        <a:bodyPr/>
        <a:lstStyle/>
        <a:p>
          <a:endParaRPr lang="es-ES"/>
        </a:p>
      </dgm:t>
    </dgm:pt>
    <dgm:pt modelId="{F623F9CC-4B36-4886-9C22-8517FA38FE0D}" type="sibTrans" cxnId="{64EE966F-596A-4055-8DC9-DC7533348927}">
      <dgm:prSet/>
      <dgm:spPr/>
      <dgm:t>
        <a:bodyPr/>
        <a:lstStyle/>
        <a:p>
          <a:endParaRPr lang="es-ES"/>
        </a:p>
      </dgm:t>
    </dgm:pt>
    <dgm:pt modelId="{72621F9B-0F1D-42D9-A472-663C133B024D}">
      <dgm:prSet phldrT="[Texto]" custT="1"/>
      <dgm:spPr/>
      <dgm:t>
        <a:bodyPr/>
        <a:lstStyle/>
        <a:p>
          <a:pPr algn="just"/>
          <a:r>
            <a:rPr lang="es-MX" sz="1600" dirty="0" smtClean="0"/>
            <a:t>Los medios de prueba son la declaración del imputado o de la víctima, la testimonial, la pericial, la documental, medios técnicos y científicos, etcétera. En suma rige el principio de que cualquier hecho puede ser probado por cualquier medio, siempre y cuando sea lícito. Lo importante es que los medios de prueba cumplan con la función de justificar las afirmaciones de las partes, encontrar la verdad, y lograr la convicción del juzgador  (Polanco, 2014, p. 15). </a:t>
          </a:r>
          <a:endParaRPr lang="es-ES" sz="1600" dirty="0"/>
        </a:p>
      </dgm:t>
    </dgm:pt>
    <dgm:pt modelId="{196ECF15-7A23-4C0D-93A3-34D6DF21B542}" type="parTrans" cxnId="{7B1CFBD8-6F9A-4421-A451-FD83D6569703}">
      <dgm:prSet/>
      <dgm:spPr/>
      <dgm:t>
        <a:bodyPr/>
        <a:lstStyle/>
        <a:p>
          <a:endParaRPr lang="es-ES"/>
        </a:p>
      </dgm:t>
    </dgm:pt>
    <dgm:pt modelId="{6E35B367-FE15-431F-A5F7-E44474AC6604}" type="sibTrans" cxnId="{7B1CFBD8-6F9A-4421-A451-FD83D6569703}">
      <dgm:prSet/>
      <dgm:spPr/>
      <dgm:t>
        <a:bodyPr/>
        <a:lstStyle/>
        <a:p>
          <a:endParaRPr lang="es-ES"/>
        </a:p>
      </dgm:t>
    </dgm:pt>
    <dgm:pt modelId="{25BE32D3-7C4C-41B3-AC50-6B32C80C2107}">
      <dgm:prSet phldrT="[Texto]"/>
      <dgm:spPr/>
      <dgm:t>
        <a:bodyPr/>
        <a:lstStyle/>
        <a:p>
          <a:pPr algn="just"/>
          <a:r>
            <a:rPr lang="es-MX" dirty="0" smtClean="0"/>
            <a:t>La prueba es todo conocimiento cierto o probable sobre un hecho, que ingresando al proceso como medio de prueba en una audiencia y desahogada bajo los principios de inmediación y contradicción, sirve al Tribunal de enjuiciamiento como elemento de juicio para llegar a una conclusión cierta sobre los hechos materia de la acusación (CNPP, art. 261). </a:t>
          </a:r>
          <a:endParaRPr lang="es-ES" dirty="0"/>
        </a:p>
      </dgm:t>
    </dgm:pt>
    <dgm:pt modelId="{9820EB50-CB46-473D-BA5B-7D435A432BA0}" type="parTrans" cxnId="{FD9F7732-9A6E-42EC-A521-6EE836BA51F3}">
      <dgm:prSet/>
      <dgm:spPr/>
      <dgm:t>
        <a:bodyPr/>
        <a:lstStyle/>
        <a:p>
          <a:endParaRPr lang="es-ES"/>
        </a:p>
      </dgm:t>
    </dgm:pt>
    <dgm:pt modelId="{A85DDF6C-810A-44ED-A326-3DFABEC64763}" type="sibTrans" cxnId="{FD9F7732-9A6E-42EC-A521-6EE836BA51F3}">
      <dgm:prSet/>
      <dgm:spPr/>
      <dgm:t>
        <a:bodyPr/>
        <a:lstStyle/>
        <a:p>
          <a:endParaRPr lang="es-ES"/>
        </a:p>
      </dgm:t>
    </dgm:pt>
    <dgm:pt modelId="{64E1DE3F-48AB-4E2F-BCF9-5C6EB0906F80}" type="pres">
      <dgm:prSet presAssocID="{A3AB71E1-20F6-4D00-A604-70E87E5544BD}" presName="outerComposite" presStyleCnt="0">
        <dgm:presLayoutVars>
          <dgm:chMax val="5"/>
          <dgm:dir/>
          <dgm:resizeHandles val="exact"/>
        </dgm:presLayoutVars>
      </dgm:prSet>
      <dgm:spPr/>
      <dgm:t>
        <a:bodyPr/>
        <a:lstStyle/>
        <a:p>
          <a:endParaRPr lang="es-MX"/>
        </a:p>
      </dgm:t>
    </dgm:pt>
    <dgm:pt modelId="{D6170DB5-DA5E-47E8-BCE1-2327B1C644BB}" type="pres">
      <dgm:prSet presAssocID="{A3AB71E1-20F6-4D00-A604-70E87E5544BD}" presName="dummyMaxCanvas" presStyleCnt="0">
        <dgm:presLayoutVars/>
      </dgm:prSet>
      <dgm:spPr/>
    </dgm:pt>
    <dgm:pt modelId="{94112B46-F989-4B74-806D-918B748AFC4C}" type="pres">
      <dgm:prSet presAssocID="{A3AB71E1-20F6-4D00-A604-70E87E5544BD}" presName="ThreeNodes_1" presStyleLbl="node1" presStyleIdx="0" presStyleCnt="3" custScaleY="59997">
        <dgm:presLayoutVars>
          <dgm:bulletEnabled val="1"/>
        </dgm:presLayoutVars>
      </dgm:prSet>
      <dgm:spPr/>
      <dgm:t>
        <a:bodyPr/>
        <a:lstStyle/>
        <a:p>
          <a:endParaRPr lang="es-ES"/>
        </a:p>
      </dgm:t>
    </dgm:pt>
    <dgm:pt modelId="{E27F7DAB-1840-4156-B67C-2319C91F3168}" type="pres">
      <dgm:prSet presAssocID="{A3AB71E1-20F6-4D00-A604-70E87E5544BD}" presName="ThreeNodes_2" presStyleLbl="node1" presStyleIdx="1" presStyleCnt="3" custScaleY="146472">
        <dgm:presLayoutVars>
          <dgm:bulletEnabled val="1"/>
        </dgm:presLayoutVars>
      </dgm:prSet>
      <dgm:spPr/>
      <dgm:t>
        <a:bodyPr/>
        <a:lstStyle/>
        <a:p>
          <a:endParaRPr lang="es-ES"/>
        </a:p>
      </dgm:t>
    </dgm:pt>
    <dgm:pt modelId="{2DC2D204-9AEA-44D1-B2DF-67A8655750BB}" type="pres">
      <dgm:prSet presAssocID="{A3AB71E1-20F6-4D00-A604-70E87E5544BD}" presName="ThreeNodes_3" presStyleLbl="node1" presStyleIdx="2" presStyleCnt="3" custLinFactNeighborX="-514" custLinFactNeighborY="32044">
        <dgm:presLayoutVars>
          <dgm:bulletEnabled val="1"/>
        </dgm:presLayoutVars>
      </dgm:prSet>
      <dgm:spPr/>
      <dgm:t>
        <a:bodyPr/>
        <a:lstStyle/>
        <a:p>
          <a:endParaRPr lang="es-ES"/>
        </a:p>
      </dgm:t>
    </dgm:pt>
    <dgm:pt modelId="{5C9C7411-6B8F-44B1-99A4-ED0DF1FBD17F}" type="pres">
      <dgm:prSet presAssocID="{A3AB71E1-20F6-4D00-A604-70E87E5544BD}" presName="ThreeConn_1-2" presStyleLbl="fgAccFollowNode1" presStyleIdx="0" presStyleCnt="2">
        <dgm:presLayoutVars>
          <dgm:bulletEnabled val="1"/>
        </dgm:presLayoutVars>
      </dgm:prSet>
      <dgm:spPr/>
      <dgm:t>
        <a:bodyPr/>
        <a:lstStyle/>
        <a:p>
          <a:endParaRPr lang="es-MX"/>
        </a:p>
      </dgm:t>
    </dgm:pt>
    <dgm:pt modelId="{DA6B94D7-5DC5-4022-9E38-9E6A45E052F8}" type="pres">
      <dgm:prSet presAssocID="{A3AB71E1-20F6-4D00-A604-70E87E5544BD}" presName="ThreeConn_2-3" presStyleLbl="fgAccFollowNode1" presStyleIdx="1" presStyleCnt="2">
        <dgm:presLayoutVars>
          <dgm:bulletEnabled val="1"/>
        </dgm:presLayoutVars>
      </dgm:prSet>
      <dgm:spPr/>
      <dgm:t>
        <a:bodyPr/>
        <a:lstStyle/>
        <a:p>
          <a:endParaRPr lang="es-MX"/>
        </a:p>
      </dgm:t>
    </dgm:pt>
    <dgm:pt modelId="{E44E5EAD-986A-4CB2-ABEA-EEA6AAFB0BB2}" type="pres">
      <dgm:prSet presAssocID="{A3AB71E1-20F6-4D00-A604-70E87E5544BD}" presName="ThreeNodes_1_text" presStyleLbl="node1" presStyleIdx="2" presStyleCnt="3">
        <dgm:presLayoutVars>
          <dgm:bulletEnabled val="1"/>
        </dgm:presLayoutVars>
      </dgm:prSet>
      <dgm:spPr/>
      <dgm:t>
        <a:bodyPr/>
        <a:lstStyle/>
        <a:p>
          <a:endParaRPr lang="es-ES"/>
        </a:p>
      </dgm:t>
    </dgm:pt>
    <dgm:pt modelId="{D68410C3-C9C2-4CF9-9CEA-C7E48E7904F6}" type="pres">
      <dgm:prSet presAssocID="{A3AB71E1-20F6-4D00-A604-70E87E5544BD}" presName="ThreeNodes_2_text" presStyleLbl="node1" presStyleIdx="2" presStyleCnt="3">
        <dgm:presLayoutVars>
          <dgm:bulletEnabled val="1"/>
        </dgm:presLayoutVars>
      </dgm:prSet>
      <dgm:spPr/>
      <dgm:t>
        <a:bodyPr/>
        <a:lstStyle/>
        <a:p>
          <a:endParaRPr lang="es-ES"/>
        </a:p>
      </dgm:t>
    </dgm:pt>
    <dgm:pt modelId="{FF9BD599-1F4D-4CF2-A8A1-BD4E3B7E6616}" type="pres">
      <dgm:prSet presAssocID="{A3AB71E1-20F6-4D00-A604-70E87E5544BD}" presName="ThreeNodes_3_text" presStyleLbl="node1" presStyleIdx="2" presStyleCnt="3">
        <dgm:presLayoutVars>
          <dgm:bulletEnabled val="1"/>
        </dgm:presLayoutVars>
      </dgm:prSet>
      <dgm:spPr/>
      <dgm:t>
        <a:bodyPr/>
        <a:lstStyle/>
        <a:p>
          <a:endParaRPr lang="es-ES"/>
        </a:p>
      </dgm:t>
    </dgm:pt>
  </dgm:ptLst>
  <dgm:cxnLst>
    <dgm:cxn modelId="{6F5066D7-7668-4277-BAF6-BAF5C7EE784F}" type="presOf" srcId="{6E35B367-FE15-431F-A5F7-E44474AC6604}" destId="{DA6B94D7-5DC5-4022-9E38-9E6A45E052F8}" srcOrd="0" destOrd="0" presId="urn:microsoft.com/office/officeart/2005/8/layout/vProcess5"/>
    <dgm:cxn modelId="{7B1CFBD8-6F9A-4421-A451-FD83D6569703}" srcId="{A3AB71E1-20F6-4D00-A604-70E87E5544BD}" destId="{72621F9B-0F1D-42D9-A472-663C133B024D}" srcOrd="1" destOrd="0" parTransId="{196ECF15-7A23-4C0D-93A3-34D6DF21B542}" sibTransId="{6E35B367-FE15-431F-A5F7-E44474AC6604}"/>
    <dgm:cxn modelId="{9F6FD996-D819-4995-9E98-14EDCB74896F}" type="presOf" srcId="{6F5177DD-1364-41C3-9E11-3E0B24AD680A}" destId="{94112B46-F989-4B74-806D-918B748AFC4C}" srcOrd="0" destOrd="0" presId="urn:microsoft.com/office/officeart/2005/8/layout/vProcess5"/>
    <dgm:cxn modelId="{64EE966F-596A-4055-8DC9-DC7533348927}" srcId="{A3AB71E1-20F6-4D00-A604-70E87E5544BD}" destId="{6F5177DD-1364-41C3-9E11-3E0B24AD680A}" srcOrd="0" destOrd="0" parTransId="{87885F19-1F8B-4D84-9364-CB3EB16CC824}" sibTransId="{F623F9CC-4B36-4886-9C22-8517FA38FE0D}"/>
    <dgm:cxn modelId="{8E4B8146-C85B-4496-87B3-4802CCE36751}" type="presOf" srcId="{25BE32D3-7C4C-41B3-AC50-6B32C80C2107}" destId="{2DC2D204-9AEA-44D1-B2DF-67A8655750BB}" srcOrd="0" destOrd="0" presId="urn:microsoft.com/office/officeart/2005/8/layout/vProcess5"/>
    <dgm:cxn modelId="{A9A5DC47-100A-404A-ABE1-4C1989DC6D92}" type="presOf" srcId="{25BE32D3-7C4C-41B3-AC50-6B32C80C2107}" destId="{FF9BD599-1F4D-4CF2-A8A1-BD4E3B7E6616}" srcOrd="1" destOrd="0" presId="urn:microsoft.com/office/officeart/2005/8/layout/vProcess5"/>
    <dgm:cxn modelId="{18839B23-1C16-4525-A6CB-0EBBA1274DA8}" type="presOf" srcId="{F623F9CC-4B36-4886-9C22-8517FA38FE0D}" destId="{5C9C7411-6B8F-44B1-99A4-ED0DF1FBD17F}" srcOrd="0" destOrd="0" presId="urn:microsoft.com/office/officeart/2005/8/layout/vProcess5"/>
    <dgm:cxn modelId="{FD9F7732-9A6E-42EC-A521-6EE836BA51F3}" srcId="{A3AB71E1-20F6-4D00-A604-70E87E5544BD}" destId="{25BE32D3-7C4C-41B3-AC50-6B32C80C2107}" srcOrd="2" destOrd="0" parTransId="{9820EB50-CB46-473D-BA5B-7D435A432BA0}" sibTransId="{A85DDF6C-810A-44ED-A326-3DFABEC64763}"/>
    <dgm:cxn modelId="{C9A2C7DF-D958-4D47-9E05-D92E9534C94A}" type="presOf" srcId="{72621F9B-0F1D-42D9-A472-663C133B024D}" destId="{D68410C3-C9C2-4CF9-9CEA-C7E48E7904F6}" srcOrd="1" destOrd="0" presId="urn:microsoft.com/office/officeart/2005/8/layout/vProcess5"/>
    <dgm:cxn modelId="{0643AB6C-CB83-4D44-8CA9-A566866780F7}" type="presOf" srcId="{72621F9B-0F1D-42D9-A472-663C133B024D}" destId="{E27F7DAB-1840-4156-B67C-2319C91F3168}" srcOrd="0" destOrd="0" presId="urn:microsoft.com/office/officeart/2005/8/layout/vProcess5"/>
    <dgm:cxn modelId="{CEE98D05-E910-40D5-98F6-E9306D20E06E}" type="presOf" srcId="{A3AB71E1-20F6-4D00-A604-70E87E5544BD}" destId="{64E1DE3F-48AB-4E2F-BCF9-5C6EB0906F80}" srcOrd="0" destOrd="0" presId="urn:microsoft.com/office/officeart/2005/8/layout/vProcess5"/>
    <dgm:cxn modelId="{F377DC0D-6C27-43AF-98B4-D887F363E572}" type="presOf" srcId="{6F5177DD-1364-41C3-9E11-3E0B24AD680A}" destId="{E44E5EAD-986A-4CB2-ABEA-EEA6AAFB0BB2}" srcOrd="1" destOrd="0" presId="urn:microsoft.com/office/officeart/2005/8/layout/vProcess5"/>
    <dgm:cxn modelId="{8197BB8F-8251-4D6E-AF4E-C6AFB7E9F3A8}" type="presParOf" srcId="{64E1DE3F-48AB-4E2F-BCF9-5C6EB0906F80}" destId="{D6170DB5-DA5E-47E8-BCE1-2327B1C644BB}" srcOrd="0" destOrd="0" presId="urn:microsoft.com/office/officeart/2005/8/layout/vProcess5"/>
    <dgm:cxn modelId="{5025D3EC-8C41-4B8E-869F-EBE587FD8948}" type="presParOf" srcId="{64E1DE3F-48AB-4E2F-BCF9-5C6EB0906F80}" destId="{94112B46-F989-4B74-806D-918B748AFC4C}" srcOrd="1" destOrd="0" presId="urn:microsoft.com/office/officeart/2005/8/layout/vProcess5"/>
    <dgm:cxn modelId="{6949B290-D9D0-4A8C-A862-3D7D0AB4039D}" type="presParOf" srcId="{64E1DE3F-48AB-4E2F-BCF9-5C6EB0906F80}" destId="{E27F7DAB-1840-4156-B67C-2319C91F3168}" srcOrd="2" destOrd="0" presId="urn:microsoft.com/office/officeart/2005/8/layout/vProcess5"/>
    <dgm:cxn modelId="{603B3938-74DE-464C-95F0-510F194C39C8}" type="presParOf" srcId="{64E1DE3F-48AB-4E2F-BCF9-5C6EB0906F80}" destId="{2DC2D204-9AEA-44D1-B2DF-67A8655750BB}" srcOrd="3" destOrd="0" presId="urn:microsoft.com/office/officeart/2005/8/layout/vProcess5"/>
    <dgm:cxn modelId="{3E813BC0-3D86-4CD9-A93E-B89F6B32F501}" type="presParOf" srcId="{64E1DE3F-48AB-4E2F-BCF9-5C6EB0906F80}" destId="{5C9C7411-6B8F-44B1-99A4-ED0DF1FBD17F}" srcOrd="4" destOrd="0" presId="urn:microsoft.com/office/officeart/2005/8/layout/vProcess5"/>
    <dgm:cxn modelId="{CBD210DB-34C0-4BEF-B8D8-C8B36858C132}" type="presParOf" srcId="{64E1DE3F-48AB-4E2F-BCF9-5C6EB0906F80}" destId="{DA6B94D7-5DC5-4022-9E38-9E6A45E052F8}" srcOrd="5" destOrd="0" presId="urn:microsoft.com/office/officeart/2005/8/layout/vProcess5"/>
    <dgm:cxn modelId="{D70102AA-CD2F-4829-848B-84D867E57970}" type="presParOf" srcId="{64E1DE3F-48AB-4E2F-BCF9-5C6EB0906F80}" destId="{E44E5EAD-986A-4CB2-ABEA-EEA6AAFB0BB2}" srcOrd="6" destOrd="0" presId="urn:microsoft.com/office/officeart/2005/8/layout/vProcess5"/>
    <dgm:cxn modelId="{780C6575-438F-4BA0-8152-C751D9BF7A77}" type="presParOf" srcId="{64E1DE3F-48AB-4E2F-BCF9-5C6EB0906F80}" destId="{D68410C3-C9C2-4CF9-9CEA-C7E48E7904F6}" srcOrd="7" destOrd="0" presId="urn:microsoft.com/office/officeart/2005/8/layout/vProcess5"/>
    <dgm:cxn modelId="{6257AB40-6B97-4656-AEAE-6A79DC7B4108}" type="presParOf" srcId="{64E1DE3F-48AB-4E2F-BCF9-5C6EB0906F80}" destId="{FF9BD599-1F4D-4CF2-A8A1-BD4E3B7E6616}"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E2CC00-CC19-45F5-92DD-38F1EC11293A}" type="doc">
      <dgm:prSet loTypeId="urn:microsoft.com/office/officeart/2005/8/layout/default#1" loCatId="list" qsTypeId="urn:microsoft.com/office/officeart/2005/8/quickstyle/simple1" qsCatId="simple" csTypeId="urn:microsoft.com/office/officeart/2005/8/colors/accent3_4" csCatId="accent3" phldr="1"/>
      <dgm:spPr/>
      <dgm:t>
        <a:bodyPr/>
        <a:lstStyle/>
        <a:p>
          <a:endParaRPr lang="es-ES"/>
        </a:p>
      </dgm:t>
    </dgm:pt>
    <dgm:pt modelId="{76C95922-F582-4D46-84EB-B83A7952589A}">
      <dgm:prSet phldrT="[Texto]"/>
      <dgm:spPr>
        <a:solidFill>
          <a:schemeClr val="accent3">
            <a:lumMod val="75000"/>
          </a:schemeClr>
        </a:solidFill>
      </dgm:spPr>
      <dgm:t>
        <a:bodyPr/>
        <a:lstStyle/>
        <a:p>
          <a:pPr algn="just"/>
          <a:r>
            <a:rPr kumimoji="0" lang="es-MX" b="0" i="0" u="none" strike="noStrike" cap="none" normalizeH="0" baseline="0" dirty="0" smtClean="0">
              <a:ln/>
              <a:effectLst/>
              <a:latin typeface="+mj-lt"/>
              <a:ea typeface="Calibri" pitchFamily="34" charset="0"/>
              <a:cs typeface="Times New Roman" pitchFamily="18" charset="0"/>
            </a:rPr>
            <a:t>1.- La incorporación de las pruebas al proceso puede facilitarse mediante el uso de técnicas audiovisuales u otros medios de comunicación.</a:t>
          </a:r>
          <a:endParaRPr lang="es-ES" dirty="0"/>
        </a:p>
      </dgm:t>
    </dgm:pt>
    <dgm:pt modelId="{F0168CA7-C4D1-4840-9B2D-0E66CB9E16C8}" type="parTrans" cxnId="{07A1A370-5A03-4358-9333-CB3A0E6549AC}">
      <dgm:prSet/>
      <dgm:spPr/>
      <dgm:t>
        <a:bodyPr/>
        <a:lstStyle/>
        <a:p>
          <a:pPr algn="just"/>
          <a:endParaRPr lang="es-ES"/>
        </a:p>
      </dgm:t>
    </dgm:pt>
    <dgm:pt modelId="{FA6492DE-CCAC-4D9D-B549-2EE3E1730D47}" type="sibTrans" cxnId="{07A1A370-5A03-4358-9333-CB3A0E6549AC}">
      <dgm:prSet/>
      <dgm:spPr/>
      <dgm:t>
        <a:bodyPr/>
        <a:lstStyle/>
        <a:p>
          <a:pPr algn="just"/>
          <a:endParaRPr lang="es-ES"/>
        </a:p>
      </dgm:t>
    </dgm:pt>
    <dgm:pt modelId="{32C60DE0-6FC7-4B8F-9FA4-34EB45726AB7}">
      <dgm:prSet phldrT="[Texto]"/>
      <dgm:spPr>
        <a:solidFill>
          <a:schemeClr val="accent3">
            <a:lumMod val="75000"/>
          </a:schemeClr>
        </a:solidFill>
      </dgm:spPr>
      <dgm:t>
        <a:bodyPr/>
        <a:lstStyle/>
        <a:p>
          <a:pPr algn="just"/>
          <a:r>
            <a:rPr kumimoji="0" lang="es-MX" b="0" i="0" u="none" strike="noStrike" cap="none" normalizeH="0" baseline="0" dirty="0" smtClean="0">
              <a:ln/>
              <a:effectLst/>
              <a:latin typeface="+mj-lt"/>
              <a:ea typeface="Calibri" pitchFamily="34" charset="0"/>
              <a:cs typeface="Times New Roman" pitchFamily="18" charset="0"/>
            </a:rPr>
            <a:t>2.- Las Tecnologías de la Información y la Comunicación (TIC) han alcanzado en los últimos tiempos un gran  y  destacan por el tratamiento automático de la información que facilita  la comunicación. </a:t>
          </a:r>
          <a:endParaRPr lang="es-ES" dirty="0"/>
        </a:p>
      </dgm:t>
    </dgm:pt>
    <dgm:pt modelId="{8B4DDF90-71CC-427C-A5E8-4FD5319DEF50}" type="parTrans" cxnId="{AE477A73-8CAA-4B0D-A8C7-F9B8EEB339D2}">
      <dgm:prSet/>
      <dgm:spPr/>
      <dgm:t>
        <a:bodyPr/>
        <a:lstStyle/>
        <a:p>
          <a:pPr algn="just"/>
          <a:endParaRPr lang="es-ES"/>
        </a:p>
      </dgm:t>
    </dgm:pt>
    <dgm:pt modelId="{DFA18944-ECDD-48E1-A5BC-B5678AECF374}" type="sibTrans" cxnId="{AE477A73-8CAA-4B0D-A8C7-F9B8EEB339D2}">
      <dgm:prSet/>
      <dgm:spPr/>
      <dgm:t>
        <a:bodyPr/>
        <a:lstStyle/>
        <a:p>
          <a:pPr algn="just"/>
          <a:endParaRPr lang="es-ES"/>
        </a:p>
      </dgm:t>
    </dgm:pt>
    <dgm:pt modelId="{67870129-6DF4-49C2-BF43-0D23C7BBC490}">
      <dgm:prSet phldrT="[Texto]"/>
      <dgm:spPr>
        <a:solidFill>
          <a:schemeClr val="accent3">
            <a:lumMod val="75000"/>
          </a:schemeClr>
        </a:solidFill>
      </dgm:spPr>
      <dgm:t>
        <a:bodyPr/>
        <a:lstStyle/>
        <a:p>
          <a:pPr algn="just"/>
          <a:r>
            <a:rPr kumimoji="0" lang="es-MX" b="0" i="0" u="none" strike="noStrike" cap="none" normalizeH="0" baseline="0" dirty="0" smtClean="0">
              <a:ln/>
              <a:effectLst/>
              <a:latin typeface="+mj-lt"/>
              <a:ea typeface="Calibri" pitchFamily="34" charset="0"/>
              <a:cs typeface="Times New Roman" pitchFamily="18" charset="0"/>
            </a:rPr>
            <a:t>3.- Esta capacidad ha sido aprovechada en el campo del Derecho para llevar a cabo la informatización de los Órganos de procuración y administración de justicia. </a:t>
          </a:r>
          <a:endParaRPr lang="es-ES" dirty="0"/>
        </a:p>
      </dgm:t>
    </dgm:pt>
    <dgm:pt modelId="{337FB188-3EFF-4859-8D1C-2F49D7BD462C}" type="parTrans" cxnId="{E3DDED39-205F-4020-B267-15CB0CAB5C50}">
      <dgm:prSet/>
      <dgm:spPr/>
      <dgm:t>
        <a:bodyPr/>
        <a:lstStyle/>
        <a:p>
          <a:pPr algn="just"/>
          <a:endParaRPr lang="es-ES"/>
        </a:p>
      </dgm:t>
    </dgm:pt>
    <dgm:pt modelId="{A69DB992-D93C-4014-9322-5325B3CA8E48}" type="sibTrans" cxnId="{E3DDED39-205F-4020-B267-15CB0CAB5C50}">
      <dgm:prSet/>
      <dgm:spPr/>
      <dgm:t>
        <a:bodyPr/>
        <a:lstStyle/>
        <a:p>
          <a:pPr algn="just"/>
          <a:endParaRPr lang="es-ES"/>
        </a:p>
      </dgm:t>
    </dgm:pt>
    <dgm:pt modelId="{436B3DA9-5F7F-4E5E-A7E2-2E00739F36A9}">
      <dgm:prSet phldrT="[Texto]" custT="1"/>
      <dgm:spPr>
        <a:solidFill>
          <a:schemeClr val="accent3">
            <a:lumMod val="75000"/>
          </a:schemeClr>
        </a:solidFill>
      </dgm:spPr>
      <dgm:t>
        <a:bodyPr/>
        <a:lstStyle/>
        <a:p>
          <a:pPr algn="just" rtl="0"/>
          <a:r>
            <a:rPr kumimoji="0" lang="es-MX" sz="1400" b="0" i="0" u="none" strike="noStrike" cap="none" normalizeH="0" baseline="0" dirty="0" smtClean="0">
              <a:ln/>
              <a:effectLst/>
              <a:latin typeface="+mj-lt"/>
              <a:ea typeface="Calibri" pitchFamily="34" charset="0"/>
              <a:cs typeface="Times New Roman" pitchFamily="18" charset="0"/>
            </a:rPr>
            <a:t>De acuerdo con el artículo 51 del CNPP, las técnicas audiovisuales que pueden emplearse para la recepción y transmisión de medios de prueba y la realización de actos procesales, son la </a:t>
          </a:r>
          <a:r>
            <a:rPr kumimoji="0" lang="es-MX" sz="1600" b="1" i="0" u="none" strike="noStrike" cap="none" normalizeH="0" baseline="0" dirty="0" smtClean="0">
              <a:ln/>
              <a:effectLst/>
              <a:latin typeface="+mj-lt"/>
              <a:ea typeface="Calibri" pitchFamily="34" charset="0"/>
              <a:cs typeface="Times New Roman" pitchFamily="18" charset="0"/>
            </a:rPr>
            <a:t>videoconferencia </a:t>
          </a:r>
          <a:r>
            <a:rPr kumimoji="0" lang="es-MX" sz="1400" b="0" i="0" u="none" strike="noStrike" cap="none" normalizeH="0" baseline="0" dirty="0" smtClean="0">
              <a:ln/>
              <a:effectLst/>
              <a:latin typeface="+mj-lt"/>
              <a:ea typeface="Calibri" pitchFamily="34" charset="0"/>
              <a:cs typeface="Times New Roman" pitchFamily="18" charset="0"/>
            </a:rPr>
            <a:t>en tiempo real, así como otras formas de comunicación que se produzcan con nuevas tecnologías, siempre que se garantice la identidad de los sujetos que intervengan en dicho acto. </a:t>
          </a:r>
          <a:endParaRPr lang="es-ES" sz="1400" dirty="0"/>
        </a:p>
      </dgm:t>
    </dgm:pt>
    <dgm:pt modelId="{C3A48430-5532-4AB1-8DD2-BCD08520CABE}" type="parTrans" cxnId="{414E1530-AD60-4071-BB22-7F10EE78EE9A}">
      <dgm:prSet/>
      <dgm:spPr/>
      <dgm:t>
        <a:bodyPr/>
        <a:lstStyle/>
        <a:p>
          <a:pPr algn="just"/>
          <a:endParaRPr lang="es-ES"/>
        </a:p>
      </dgm:t>
    </dgm:pt>
    <dgm:pt modelId="{89EB821F-CE72-42BD-B767-681197D9748B}" type="sibTrans" cxnId="{414E1530-AD60-4071-BB22-7F10EE78EE9A}">
      <dgm:prSet/>
      <dgm:spPr/>
      <dgm:t>
        <a:bodyPr/>
        <a:lstStyle/>
        <a:p>
          <a:pPr algn="just"/>
          <a:endParaRPr lang="es-ES"/>
        </a:p>
      </dgm:t>
    </dgm:pt>
    <dgm:pt modelId="{9C64ECD6-6BD8-4480-ACBE-E5CD7BEC15D7}" type="pres">
      <dgm:prSet presAssocID="{DEE2CC00-CC19-45F5-92DD-38F1EC11293A}" presName="diagram" presStyleCnt="0">
        <dgm:presLayoutVars>
          <dgm:dir/>
          <dgm:resizeHandles val="exact"/>
        </dgm:presLayoutVars>
      </dgm:prSet>
      <dgm:spPr/>
      <dgm:t>
        <a:bodyPr/>
        <a:lstStyle/>
        <a:p>
          <a:endParaRPr lang="es-MX"/>
        </a:p>
      </dgm:t>
    </dgm:pt>
    <dgm:pt modelId="{D83C4180-E286-4EEC-A390-431E2A298FAB}" type="pres">
      <dgm:prSet presAssocID="{76C95922-F582-4D46-84EB-B83A7952589A}" presName="node" presStyleLbl="node1" presStyleIdx="0" presStyleCnt="4">
        <dgm:presLayoutVars>
          <dgm:bulletEnabled val="1"/>
        </dgm:presLayoutVars>
      </dgm:prSet>
      <dgm:spPr/>
      <dgm:t>
        <a:bodyPr/>
        <a:lstStyle/>
        <a:p>
          <a:endParaRPr lang="es-ES"/>
        </a:p>
      </dgm:t>
    </dgm:pt>
    <dgm:pt modelId="{85E5BA75-B21F-4EDB-B17E-A932FB526F5F}" type="pres">
      <dgm:prSet presAssocID="{FA6492DE-CCAC-4D9D-B549-2EE3E1730D47}" presName="sibTrans" presStyleCnt="0"/>
      <dgm:spPr/>
    </dgm:pt>
    <dgm:pt modelId="{5CCF1852-94E9-4FD0-94AE-5BF450F14B89}" type="pres">
      <dgm:prSet presAssocID="{32C60DE0-6FC7-4B8F-9FA4-34EB45726AB7}" presName="node" presStyleLbl="node1" presStyleIdx="1" presStyleCnt="4">
        <dgm:presLayoutVars>
          <dgm:bulletEnabled val="1"/>
        </dgm:presLayoutVars>
      </dgm:prSet>
      <dgm:spPr/>
      <dgm:t>
        <a:bodyPr/>
        <a:lstStyle/>
        <a:p>
          <a:endParaRPr lang="es-ES"/>
        </a:p>
      </dgm:t>
    </dgm:pt>
    <dgm:pt modelId="{33D1B901-752B-4CAF-9B98-2961274D4F19}" type="pres">
      <dgm:prSet presAssocID="{DFA18944-ECDD-48E1-A5BC-B5678AECF374}" presName="sibTrans" presStyleCnt="0"/>
      <dgm:spPr/>
    </dgm:pt>
    <dgm:pt modelId="{6E115179-57A0-40E2-8040-7F6AC3830C4C}" type="pres">
      <dgm:prSet presAssocID="{67870129-6DF4-49C2-BF43-0D23C7BBC490}" presName="node" presStyleLbl="node1" presStyleIdx="2" presStyleCnt="4">
        <dgm:presLayoutVars>
          <dgm:bulletEnabled val="1"/>
        </dgm:presLayoutVars>
      </dgm:prSet>
      <dgm:spPr/>
      <dgm:t>
        <a:bodyPr/>
        <a:lstStyle/>
        <a:p>
          <a:endParaRPr lang="es-ES"/>
        </a:p>
      </dgm:t>
    </dgm:pt>
    <dgm:pt modelId="{3729ED03-E956-426D-8333-39B7103F9FBC}" type="pres">
      <dgm:prSet presAssocID="{A69DB992-D93C-4014-9322-5325B3CA8E48}" presName="sibTrans" presStyleCnt="0"/>
      <dgm:spPr/>
    </dgm:pt>
    <dgm:pt modelId="{CF5CBAD2-1453-4565-B170-396B6618BC95}" type="pres">
      <dgm:prSet presAssocID="{436B3DA9-5F7F-4E5E-A7E2-2E00739F36A9}" presName="node" presStyleLbl="node1" presStyleIdx="3" presStyleCnt="4">
        <dgm:presLayoutVars>
          <dgm:bulletEnabled val="1"/>
        </dgm:presLayoutVars>
      </dgm:prSet>
      <dgm:spPr/>
      <dgm:t>
        <a:bodyPr/>
        <a:lstStyle/>
        <a:p>
          <a:endParaRPr lang="es-ES"/>
        </a:p>
      </dgm:t>
    </dgm:pt>
  </dgm:ptLst>
  <dgm:cxnLst>
    <dgm:cxn modelId="{414E1530-AD60-4071-BB22-7F10EE78EE9A}" srcId="{DEE2CC00-CC19-45F5-92DD-38F1EC11293A}" destId="{436B3DA9-5F7F-4E5E-A7E2-2E00739F36A9}" srcOrd="3" destOrd="0" parTransId="{C3A48430-5532-4AB1-8DD2-BCD08520CABE}" sibTransId="{89EB821F-CE72-42BD-B767-681197D9748B}"/>
    <dgm:cxn modelId="{AE477A73-8CAA-4B0D-A8C7-F9B8EEB339D2}" srcId="{DEE2CC00-CC19-45F5-92DD-38F1EC11293A}" destId="{32C60DE0-6FC7-4B8F-9FA4-34EB45726AB7}" srcOrd="1" destOrd="0" parTransId="{8B4DDF90-71CC-427C-A5E8-4FD5319DEF50}" sibTransId="{DFA18944-ECDD-48E1-A5BC-B5678AECF374}"/>
    <dgm:cxn modelId="{76D5FDE1-BFF4-4E60-9819-A92086E71F42}" type="presOf" srcId="{76C95922-F582-4D46-84EB-B83A7952589A}" destId="{D83C4180-E286-4EEC-A390-431E2A298FAB}" srcOrd="0" destOrd="0" presId="urn:microsoft.com/office/officeart/2005/8/layout/default#1"/>
    <dgm:cxn modelId="{E3DDED39-205F-4020-B267-15CB0CAB5C50}" srcId="{DEE2CC00-CC19-45F5-92DD-38F1EC11293A}" destId="{67870129-6DF4-49C2-BF43-0D23C7BBC490}" srcOrd="2" destOrd="0" parTransId="{337FB188-3EFF-4859-8D1C-2F49D7BD462C}" sibTransId="{A69DB992-D93C-4014-9322-5325B3CA8E48}"/>
    <dgm:cxn modelId="{73338D5E-0E69-410A-A1E0-8B6D68377455}" type="presOf" srcId="{67870129-6DF4-49C2-BF43-0D23C7BBC490}" destId="{6E115179-57A0-40E2-8040-7F6AC3830C4C}" srcOrd="0" destOrd="0" presId="urn:microsoft.com/office/officeart/2005/8/layout/default#1"/>
    <dgm:cxn modelId="{9F299434-8031-4D11-8C25-BA615948145E}" type="presOf" srcId="{32C60DE0-6FC7-4B8F-9FA4-34EB45726AB7}" destId="{5CCF1852-94E9-4FD0-94AE-5BF450F14B89}" srcOrd="0" destOrd="0" presId="urn:microsoft.com/office/officeart/2005/8/layout/default#1"/>
    <dgm:cxn modelId="{07A1A370-5A03-4358-9333-CB3A0E6549AC}" srcId="{DEE2CC00-CC19-45F5-92DD-38F1EC11293A}" destId="{76C95922-F582-4D46-84EB-B83A7952589A}" srcOrd="0" destOrd="0" parTransId="{F0168CA7-C4D1-4840-9B2D-0E66CB9E16C8}" sibTransId="{FA6492DE-CCAC-4D9D-B549-2EE3E1730D47}"/>
    <dgm:cxn modelId="{73ABCA3A-D005-4721-8DD0-F064FFF8F5B7}" type="presOf" srcId="{436B3DA9-5F7F-4E5E-A7E2-2E00739F36A9}" destId="{CF5CBAD2-1453-4565-B170-396B6618BC95}" srcOrd="0" destOrd="0" presId="urn:microsoft.com/office/officeart/2005/8/layout/default#1"/>
    <dgm:cxn modelId="{7C1C9C04-0A8D-4672-95D0-F0A2F9AA7DAF}" type="presOf" srcId="{DEE2CC00-CC19-45F5-92DD-38F1EC11293A}" destId="{9C64ECD6-6BD8-4480-ACBE-E5CD7BEC15D7}" srcOrd="0" destOrd="0" presId="urn:microsoft.com/office/officeart/2005/8/layout/default#1"/>
    <dgm:cxn modelId="{E0C35C64-8314-46F9-B7C7-69B67880D9BE}" type="presParOf" srcId="{9C64ECD6-6BD8-4480-ACBE-E5CD7BEC15D7}" destId="{D83C4180-E286-4EEC-A390-431E2A298FAB}" srcOrd="0" destOrd="0" presId="urn:microsoft.com/office/officeart/2005/8/layout/default#1"/>
    <dgm:cxn modelId="{27667591-D4B4-4468-B107-DD7CC3011579}" type="presParOf" srcId="{9C64ECD6-6BD8-4480-ACBE-E5CD7BEC15D7}" destId="{85E5BA75-B21F-4EDB-B17E-A932FB526F5F}" srcOrd="1" destOrd="0" presId="urn:microsoft.com/office/officeart/2005/8/layout/default#1"/>
    <dgm:cxn modelId="{BA4880B4-32E2-4306-B7B8-6B2EC51967FA}" type="presParOf" srcId="{9C64ECD6-6BD8-4480-ACBE-E5CD7BEC15D7}" destId="{5CCF1852-94E9-4FD0-94AE-5BF450F14B89}" srcOrd="2" destOrd="0" presId="urn:microsoft.com/office/officeart/2005/8/layout/default#1"/>
    <dgm:cxn modelId="{7516BA6C-57BA-4B94-B2A5-B73121734C6E}" type="presParOf" srcId="{9C64ECD6-6BD8-4480-ACBE-E5CD7BEC15D7}" destId="{33D1B901-752B-4CAF-9B98-2961274D4F19}" srcOrd="3" destOrd="0" presId="urn:microsoft.com/office/officeart/2005/8/layout/default#1"/>
    <dgm:cxn modelId="{42BB680D-6EF3-4BB6-B469-3A119DFE0750}" type="presParOf" srcId="{9C64ECD6-6BD8-4480-ACBE-E5CD7BEC15D7}" destId="{6E115179-57A0-40E2-8040-7F6AC3830C4C}" srcOrd="4" destOrd="0" presId="urn:microsoft.com/office/officeart/2005/8/layout/default#1"/>
    <dgm:cxn modelId="{A57038D0-3443-4A40-803F-9EC99F43C659}" type="presParOf" srcId="{9C64ECD6-6BD8-4480-ACBE-E5CD7BEC15D7}" destId="{3729ED03-E956-426D-8333-39B7103F9FBC}" srcOrd="5" destOrd="0" presId="urn:microsoft.com/office/officeart/2005/8/layout/default#1"/>
    <dgm:cxn modelId="{F1204A19-1818-4FFA-8471-F830814942C4}" type="presParOf" srcId="{9C64ECD6-6BD8-4480-ACBE-E5CD7BEC15D7}" destId="{CF5CBAD2-1453-4565-B170-396B6618BC95}" srcOrd="6" destOrd="0" presId="urn:microsoft.com/office/officeart/2005/8/layout/default#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E87F3F9-F486-47A1-8BA8-816BA496D716}" type="doc">
      <dgm:prSet loTypeId="urn:microsoft.com/office/officeart/2005/8/layout/process4" loCatId="list" qsTypeId="urn:microsoft.com/office/officeart/2005/8/quickstyle/simple1" qsCatId="simple" csTypeId="urn:microsoft.com/office/officeart/2005/8/colors/accent3_2" csCatId="accent3" phldr="1"/>
      <dgm:spPr/>
      <dgm:t>
        <a:bodyPr/>
        <a:lstStyle/>
        <a:p>
          <a:endParaRPr lang="es-ES"/>
        </a:p>
      </dgm:t>
    </dgm:pt>
    <dgm:pt modelId="{96956A62-9888-440D-8497-305CFA71E840}">
      <dgm:prSet phldrT="[Texto]"/>
      <dgm:spPr/>
      <dgm:t>
        <a:bodyPr/>
        <a:lstStyle/>
        <a:p>
          <a:pPr algn="ctr"/>
          <a:r>
            <a:rPr kumimoji="0" lang="es-MX" b="0" i="0" u="none" strike="noStrike" cap="none" normalizeH="0" baseline="0" dirty="0" smtClean="0">
              <a:ln/>
              <a:effectLst/>
              <a:latin typeface="+mj-lt"/>
              <a:ea typeface="Calibri" pitchFamily="34" charset="0"/>
              <a:cs typeface="Times New Roman" pitchFamily="18" charset="0"/>
            </a:rPr>
            <a:t>El artículo 450 del CNPP expresa que el procedimiento para la declaración de personas a través del sistema de videoconferencias:  </a:t>
          </a:r>
          <a:endParaRPr lang="es-ES" dirty="0"/>
        </a:p>
      </dgm:t>
    </dgm:pt>
    <dgm:pt modelId="{BA30A03A-9C60-49EC-906F-15E4B8BC5C18}" type="parTrans" cxnId="{611BBE55-FF51-4019-B2C1-6BA24AAE59FC}">
      <dgm:prSet/>
      <dgm:spPr/>
      <dgm:t>
        <a:bodyPr/>
        <a:lstStyle/>
        <a:p>
          <a:pPr algn="just"/>
          <a:endParaRPr lang="es-ES"/>
        </a:p>
      </dgm:t>
    </dgm:pt>
    <dgm:pt modelId="{CCFB7F07-E9A6-45B1-B36F-8BD39B61A1F1}" type="sibTrans" cxnId="{611BBE55-FF51-4019-B2C1-6BA24AAE59FC}">
      <dgm:prSet/>
      <dgm:spPr/>
      <dgm:t>
        <a:bodyPr/>
        <a:lstStyle/>
        <a:p>
          <a:pPr algn="just"/>
          <a:endParaRPr lang="es-ES"/>
        </a:p>
      </dgm:t>
    </dgm:pt>
    <dgm:pt modelId="{8BB310F4-E10B-4702-BB99-7F9D83FE3A61}">
      <dgm:prSet phldrT="[Texto]"/>
      <dgm:spPr/>
      <dgm:t>
        <a:bodyPr/>
        <a:lstStyle/>
        <a:p>
          <a:pPr algn="just"/>
          <a:r>
            <a:rPr kumimoji="0" lang="es-MX" b="0" i="0" u="none" strike="noStrike" cap="none" normalizeH="0" baseline="0" smtClean="0">
              <a:ln/>
              <a:effectLst/>
              <a:latin typeface="+mj-lt"/>
              <a:ea typeface="Calibri" pitchFamily="34" charset="0"/>
              <a:cs typeface="Times New Roman" pitchFamily="18" charset="0"/>
            </a:rPr>
            <a:t>se recibirán en audiencia con las formalidades del desahogo de la prueba. </a:t>
          </a:r>
          <a:endParaRPr lang="es-ES" dirty="0"/>
        </a:p>
      </dgm:t>
    </dgm:pt>
    <dgm:pt modelId="{446210D3-DAA4-4EFF-94A3-83E290F5DD7D}" type="parTrans" cxnId="{4B7E739C-1D45-4173-9414-5601ABD2BEA5}">
      <dgm:prSet/>
      <dgm:spPr/>
      <dgm:t>
        <a:bodyPr/>
        <a:lstStyle/>
        <a:p>
          <a:pPr algn="just"/>
          <a:endParaRPr lang="es-ES"/>
        </a:p>
      </dgm:t>
    </dgm:pt>
    <dgm:pt modelId="{20249919-0520-4D71-8933-77BB15D783CA}" type="sibTrans" cxnId="{4B7E739C-1D45-4173-9414-5601ABD2BEA5}">
      <dgm:prSet/>
      <dgm:spPr/>
      <dgm:t>
        <a:bodyPr/>
        <a:lstStyle/>
        <a:p>
          <a:pPr algn="just"/>
          <a:endParaRPr lang="es-ES"/>
        </a:p>
      </dgm:t>
    </dgm:pt>
    <dgm:pt modelId="{ADD71589-87CF-4334-8359-CDB0C20863C2}">
      <dgm:prSet phldrT="[Texto]"/>
      <dgm:spPr/>
      <dgm:t>
        <a:bodyPr/>
        <a:lstStyle/>
        <a:p>
          <a:pPr algn="just"/>
          <a:r>
            <a:rPr kumimoji="0" lang="es-MX" b="0" i="0" u="none" strike="noStrike" cap="none" normalizeH="0" baseline="0" smtClean="0">
              <a:ln/>
              <a:effectLst/>
              <a:latin typeface="+mj-lt"/>
              <a:ea typeface="Calibri" pitchFamily="34" charset="0"/>
              <a:cs typeface="Times New Roman" pitchFamily="18" charset="0"/>
            </a:rPr>
            <a:t>de acuerdo con la legislación vigente</a:t>
          </a:r>
          <a:endParaRPr lang="es-ES" dirty="0"/>
        </a:p>
      </dgm:t>
    </dgm:pt>
    <dgm:pt modelId="{F16D05F8-7C53-477E-BBB6-5F27BBA2AE57}" type="parTrans" cxnId="{EF865883-08BA-41DD-BAE8-A1578CDA8DDC}">
      <dgm:prSet/>
      <dgm:spPr/>
      <dgm:t>
        <a:bodyPr/>
        <a:lstStyle/>
        <a:p>
          <a:pPr algn="just"/>
          <a:endParaRPr lang="es-ES"/>
        </a:p>
      </dgm:t>
    </dgm:pt>
    <dgm:pt modelId="{56FC9E1F-74D6-41AC-B0AF-EEB9EE7026D3}" type="sibTrans" cxnId="{EF865883-08BA-41DD-BAE8-A1578CDA8DDC}">
      <dgm:prSet/>
      <dgm:spPr/>
      <dgm:t>
        <a:bodyPr/>
        <a:lstStyle/>
        <a:p>
          <a:pPr algn="just"/>
          <a:endParaRPr lang="es-ES"/>
        </a:p>
      </dgm:t>
    </dgm:pt>
    <dgm:pt modelId="{56580997-6332-4250-A8A8-40B750049DDE}">
      <dgm:prSet phldrT="[Texto]"/>
      <dgm:spPr/>
      <dgm:t>
        <a:bodyPr/>
        <a:lstStyle/>
        <a:p>
          <a:pPr algn="just"/>
          <a:r>
            <a:rPr kumimoji="0" lang="es-MX" b="0" i="0" u="none" strike="noStrike" cap="none" normalizeH="0" baseline="0" smtClean="0">
              <a:ln/>
              <a:effectLst/>
              <a:latin typeface="+mj-lt"/>
              <a:ea typeface="Calibri" pitchFamily="34" charset="0"/>
              <a:cs typeface="Times New Roman" pitchFamily="18" charset="0"/>
            </a:rPr>
            <a:t>los jueces tienen a su alcance los protocolos que existen en la materia</a:t>
          </a:r>
          <a:endParaRPr lang="es-ES" dirty="0"/>
        </a:p>
      </dgm:t>
    </dgm:pt>
    <dgm:pt modelId="{F2774CC1-1EBF-42C0-AC8A-516CF457235C}" type="parTrans" cxnId="{274998FD-2F50-477F-9412-C95763CF1D42}">
      <dgm:prSet/>
      <dgm:spPr/>
      <dgm:t>
        <a:bodyPr/>
        <a:lstStyle/>
        <a:p>
          <a:pPr algn="just"/>
          <a:endParaRPr lang="es-ES"/>
        </a:p>
      </dgm:t>
    </dgm:pt>
    <dgm:pt modelId="{FAAF6157-C3EF-4B66-9768-651FDCE9F383}" type="sibTrans" cxnId="{274998FD-2F50-477F-9412-C95763CF1D42}">
      <dgm:prSet/>
      <dgm:spPr/>
      <dgm:t>
        <a:bodyPr/>
        <a:lstStyle/>
        <a:p>
          <a:pPr algn="just"/>
          <a:endParaRPr lang="es-ES"/>
        </a:p>
      </dgm:t>
    </dgm:pt>
    <dgm:pt modelId="{0E72F23C-10AC-4B5F-AB91-469D6D303632}">
      <dgm:prSet phldrT="[Texto]"/>
      <dgm:spPr/>
      <dgm:t>
        <a:bodyPr/>
        <a:lstStyle/>
        <a:p>
          <a:pPr algn="just"/>
          <a:r>
            <a:rPr kumimoji="0" lang="es-MX" b="0" i="0" u="none" strike="noStrike" cap="none" normalizeH="0" baseline="0" smtClean="0">
              <a:ln/>
              <a:effectLst/>
              <a:latin typeface="+mj-lt"/>
              <a:ea typeface="Calibri" pitchFamily="34" charset="0"/>
              <a:cs typeface="Times New Roman" pitchFamily="18" charset="0"/>
            </a:rPr>
            <a:t>A nivel federal se encuentra el Protocolo para el Uso de la Videoconferencia en los Juzgados de Distrito en Materia Penal y de Procesos Penales Federales.</a:t>
          </a:r>
          <a:endParaRPr lang="es-ES" dirty="0"/>
        </a:p>
      </dgm:t>
    </dgm:pt>
    <dgm:pt modelId="{258F147B-2E4E-4C9A-B628-C8D269B87435}" type="parTrans" cxnId="{C44840CA-4B89-4E1C-AA2E-85F7FF9C0A22}">
      <dgm:prSet/>
      <dgm:spPr/>
      <dgm:t>
        <a:bodyPr/>
        <a:lstStyle/>
        <a:p>
          <a:pPr algn="just"/>
          <a:endParaRPr lang="es-ES"/>
        </a:p>
      </dgm:t>
    </dgm:pt>
    <dgm:pt modelId="{CBBA5EB6-438C-4A70-82AF-7DBFB183C557}" type="sibTrans" cxnId="{C44840CA-4B89-4E1C-AA2E-85F7FF9C0A22}">
      <dgm:prSet/>
      <dgm:spPr/>
      <dgm:t>
        <a:bodyPr/>
        <a:lstStyle/>
        <a:p>
          <a:pPr algn="just"/>
          <a:endParaRPr lang="es-ES"/>
        </a:p>
      </dgm:t>
    </dgm:pt>
    <dgm:pt modelId="{3B8968FD-F2B0-4499-B280-AEF0D3639668}" type="pres">
      <dgm:prSet presAssocID="{3E87F3F9-F486-47A1-8BA8-816BA496D716}" presName="Name0" presStyleCnt="0">
        <dgm:presLayoutVars>
          <dgm:dir/>
          <dgm:animLvl val="lvl"/>
          <dgm:resizeHandles val="exact"/>
        </dgm:presLayoutVars>
      </dgm:prSet>
      <dgm:spPr/>
      <dgm:t>
        <a:bodyPr/>
        <a:lstStyle/>
        <a:p>
          <a:endParaRPr lang="es-MX"/>
        </a:p>
      </dgm:t>
    </dgm:pt>
    <dgm:pt modelId="{3F98245F-86C7-438F-B264-FC0B94F257F9}" type="pres">
      <dgm:prSet presAssocID="{96956A62-9888-440D-8497-305CFA71E840}" presName="boxAndChildren" presStyleCnt="0"/>
      <dgm:spPr/>
    </dgm:pt>
    <dgm:pt modelId="{732A78D7-38EB-4731-8C2D-478A2DBC348D}" type="pres">
      <dgm:prSet presAssocID="{96956A62-9888-440D-8497-305CFA71E840}" presName="parentTextBox" presStyleLbl="node1" presStyleIdx="0" presStyleCnt="1"/>
      <dgm:spPr/>
      <dgm:t>
        <a:bodyPr/>
        <a:lstStyle/>
        <a:p>
          <a:endParaRPr lang="es-ES"/>
        </a:p>
      </dgm:t>
    </dgm:pt>
    <dgm:pt modelId="{774AB854-C84D-42D0-8100-8F80D19DF04D}" type="pres">
      <dgm:prSet presAssocID="{96956A62-9888-440D-8497-305CFA71E840}" presName="entireBox" presStyleLbl="node1" presStyleIdx="0" presStyleCnt="1"/>
      <dgm:spPr/>
      <dgm:t>
        <a:bodyPr/>
        <a:lstStyle/>
        <a:p>
          <a:endParaRPr lang="es-ES"/>
        </a:p>
      </dgm:t>
    </dgm:pt>
    <dgm:pt modelId="{A5F7B15B-4A85-4D84-B015-FEC6C284A487}" type="pres">
      <dgm:prSet presAssocID="{96956A62-9888-440D-8497-305CFA71E840}" presName="descendantBox" presStyleCnt="0"/>
      <dgm:spPr/>
    </dgm:pt>
    <dgm:pt modelId="{4CE13F6C-827A-4831-A37D-688FAF6EF02F}" type="pres">
      <dgm:prSet presAssocID="{8BB310F4-E10B-4702-BB99-7F9D83FE3A61}" presName="childTextBox" presStyleLbl="fgAccFollowNode1" presStyleIdx="0" presStyleCnt="4">
        <dgm:presLayoutVars>
          <dgm:bulletEnabled val="1"/>
        </dgm:presLayoutVars>
      </dgm:prSet>
      <dgm:spPr/>
      <dgm:t>
        <a:bodyPr/>
        <a:lstStyle/>
        <a:p>
          <a:endParaRPr lang="es-MX"/>
        </a:p>
      </dgm:t>
    </dgm:pt>
    <dgm:pt modelId="{5EA39925-DC83-4755-9A56-FB7C7632A24A}" type="pres">
      <dgm:prSet presAssocID="{ADD71589-87CF-4334-8359-CDB0C20863C2}" presName="childTextBox" presStyleLbl="fgAccFollowNode1" presStyleIdx="1" presStyleCnt="4">
        <dgm:presLayoutVars>
          <dgm:bulletEnabled val="1"/>
        </dgm:presLayoutVars>
      </dgm:prSet>
      <dgm:spPr/>
      <dgm:t>
        <a:bodyPr/>
        <a:lstStyle/>
        <a:p>
          <a:endParaRPr lang="es-MX"/>
        </a:p>
      </dgm:t>
    </dgm:pt>
    <dgm:pt modelId="{8E0A71A2-D004-4CED-95ED-954C59674C4E}" type="pres">
      <dgm:prSet presAssocID="{56580997-6332-4250-A8A8-40B750049DDE}" presName="childTextBox" presStyleLbl="fgAccFollowNode1" presStyleIdx="2" presStyleCnt="4">
        <dgm:presLayoutVars>
          <dgm:bulletEnabled val="1"/>
        </dgm:presLayoutVars>
      </dgm:prSet>
      <dgm:spPr/>
      <dgm:t>
        <a:bodyPr/>
        <a:lstStyle/>
        <a:p>
          <a:endParaRPr lang="es-MX"/>
        </a:p>
      </dgm:t>
    </dgm:pt>
    <dgm:pt modelId="{A9D82A48-0CB0-4E49-B847-1BA691DE43B6}" type="pres">
      <dgm:prSet presAssocID="{0E72F23C-10AC-4B5F-AB91-469D6D303632}" presName="childTextBox" presStyleLbl="fgAccFollowNode1" presStyleIdx="3" presStyleCnt="4">
        <dgm:presLayoutVars>
          <dgm:bulletEnabled val="1"/>
        </dgm:presLayoutVars>
      </dgm:prSet>
      <dgm:spPr/>
      <dgm:t>
        <a:bodyPr/>
        <a:lstStyle/>
        <a:p>
          <a:endParaRPr lang="es-MX"/>
        </a:p>
      </dgm:t>
    </dgm:pt>
  </dgm:ptLst>
  <dgm:cxnLst>
    <dgm:cxn modelId="{382F2019-AD44-4043-B522-1FCE41472ED4}" type="presOf" srcId="{0E72F23C-10AC-4B5F-AB91-469D6D303632}" destId="{A9D82A48-0CB0-4E49-B847-1BA691DE43B6}" srcOrd="0" destOrd="0" presId="urn:microsoft.com/office/officeart/2005/8/layout/process4"/>
    <dgm:cxn modelId="{4B7E739C-1D45-4173-9414-5601ABD2BEA5}" srcId="{96956A62-9888-440D-8497-305CFA71E840}" destId="{8BB310F4-E10B-4702-BB99-7F9D83FE3A61}" srcOrd="0" destOrd="0" parTransId="{446210D3-DAA4-4EFF-94A3-83E290F5DD7D}" sibTransId="{20249919-0520-4D71-8933-77BB15D783CA}"/>
    <dgm:cxn modelId="{ED81D025-E2FF-4914-A27C-E09E53D8BB9F}" type="presOf" srcId="{56580997-6332-4250-A8A8-40B750049DDE}" destId="{8E0A71A2-D004-4CED-95ED-954C59674C4E}" srcOrd="0" destOrd="0" presId="urn:microsoft.com/office/officeart/2005/8/layout/process4"/>
    <dgm:cxn modelId="{274998FD-2F50-477F-9412-C95763CF1D42}" srcId="{96956A62-9888-440D-8497-305CFA71E840}" destId="{56580997-6332-4250-A8A8-40B750049DDE}" srcOrd="2" destOrd="0" parTransId="{F2774CC1-1EBF-42C0-AC8A-516CF457235C}" sibTransId="{FAAF6157-C3EF-4B66-9768-651FDCE9F383}"/>
    <dgm:cxn modelId="{33287297-BE02-47D3-9EC0-C7F5F8B7E6BA}" type="presOf" srcId="{96956A62-9888-440D-8497-305CFA71E840}" destId="{732A78D7-38EB-4731-8C2D-478A2DBC348D}" srcOrd="0" destOrd="0" presId="urn:microsoft.com/office/officeart/2005/8/layout/process4"/>
    <dgm:cxn modelId="{DF7D0FB2-DDC1-4EB3-A9FA-1DE27012A0C6}" type="presOf" srcId="{3E87F3F9-F486-47A1-8BA8-816BA496D716}" destId="{3B8968FD-F2B0-4499-B280-AEF0D3639668}" srcOrd="0" destOrd="0" presId="urn:microsoft.com/office/officeart/2005/8/layout/process4"/>
    <dgm:cxn modelId="{611BBE55-FF51-4019-B2C1-6BA24AAE59FC}" srcId="{3E87F3F9-F486-47A1-8BA8-816BA496D716}" destId="{96956A62-9888-440D-8497-305CFA71E840}" srcOrd="0" destOrd="0" parTransId="{BA30A03A-9C60-49EC-906F-15E4B8BC5C18}" sibTransId="{CCFB7F07-E9A6-45B1-B36F-8BD39B61A1F1}"/>
    <dgm:cxn modelId="{056BBFEB-5BA3-452D-985B-017F16026179}" type="presOf" srcId="{8BB310F4-E10B-4702-BB99-7F9D83FE3A61}" destId="{4CE13F6C-827A-4831-A37D-688FAF6EF02F}" srcOrd="0" destOrd="0" presId="urn:microsoft.com/office/officeart/2005/8/layout/process4"/>
    <dgm:cxn modelId="{FB4ABB37-BC29-4245-BC34-31861EC6D71A}" type="presOf" srcId="{96956A62-9888-440D-8497-305CFA71E840}" destId="{774AB854-C84D-42D0-8100-8F80D19DF04D}" srcOrd="1" destOrd="0" presId="urn:microsoft.com/office/officeart/2005/8/layout/process4"/>
    <dgm:cxn modelId="{1B4CA974-D8B7-446E-8C4B-E3D7A4D5DEC2}" type="presOf" srcId="{ADD71589-87CF-4334-8359-CDB0C20863C2}" destId="{5EA39925-DC83-4755-9A56-FB7C7632A24A}" srcOrd="0" destOrd="0" presId="urn:microsoft.com/office/officeart/2005/8/layout/process4"/>
    <dgm:cxn modelId="{C44840CA-4B89-4E1C-AA2E-85F7FF9C0A22}" srcId="{96956A62-9888-440D-8497-305CFA71E840}" destId="{0E72F23C-10AC-4B5F-AB91-469D6D303632}" srcOrd="3" destOrd="0" parTransId="{258F147B-2E4E-4C9A-B628-C8D269B87435}" sibTransId="{CBBA5EB6-438C-4A70-82AF-7DBFB183C557}"/>
    <dgm:cxn modelId="{EF865883-08BA-41DD-BAE8-A1578CDA8DDC}" srcId="{96956A62-9888-440D-8497-305CFA71E840}" destId="{ADD71589-87CF-4334-8359-CDB0C20863C2}" srcOrd="1" destOrd="0" parTransId="{F16D05F8-7C53-477E-BBB6-5F27BBA2AE57}" sibTransId="{56FC9E1F-74D6-41AC-B0AF-EEB9EE7026D3}"/>
    <dgm:cxn modelId="{51FAB285-1E93-496D-9AF6-56D889B1B2F9}" type="presParOf" srcId="{3B8968FD-F2B0-4499-B280-AEF0D3639668}" destId="{3F98245F-86C7-438F-B264-FC0B94F257F9}" srcOrd="0" destOrd="0" presId="urn:microsoft.com/office/officeart/2005/8/layout/process4"/>
    <dgm:cxn modelId="{3C4834A1-8DB9-4496-B29D-DCBF8997EC0B}" type="presParOf" srcId="{3F98245F-86C7-438F-B264-FC0B94F257F9}" destId="{732A78D7-38EB-4731-8C2D-478A2DBC348D}" srcOrd="0" destOrd="0" presId="urn:microsoft.com/office/officeart/2005/8/layout/process4"/>
    <dgm:cxn modelId="{D76C1E27-1CB5-46D3-B34D-5427B344FBA5}" type="presParOf" srcId="{3F98245F-86C7-438F-B264-FC0B94F257F9}" destId="{774AB854-C84D-42D0-8100-8F80D19DF04D}" srcOrd="1" destOrd="0" presId="urn:microsoft.com/office/officeart/2005/8/layout/process4"/>
    <dgm:cxn modelId="{E15293CB-C02A-4177-8AB6-14F9FF6EB6DF}" type="presParOf" srcId="{3F98245F-86C7-438F-B264-FC0B94F257F9}" destId="{A5F7B15B-4A85-4D84-B015-FEC6C284A487}" srcOrd="2" destOrd="0" presId="urn:microsoft.com/office/officeart/2005/8/layout/process4"/>
    <dgm:cxn modelId="{1321CEF7-396F-41F4-BF0A-D15235C0DA70}" type="presParOf" srcId="{A5F7B15B-4A85-4D84-B015-FEC6C284A487}" destId="{4CE13F6C-827A-4831-A37D-688FAF6EF02F}" srcOrd="0" destOrd="0" presId="urn:microsoft.com/office/officeart/2005/8/layout/process4"/>
    <dgm:cxn modelId="{C88D55AE-4EAB-487D-B777-504F13CB3CDA}" type="presParOf" srcId="{A5F7B15B-4A85-4D84-B015-FEC6C284A487}" destId="{5EA39925-DC83-4755-9A56-FB7C7632A24A}" srcOrd="1" destOrd="0" presId="urn:microsoft.com/office/officeart/2005/8/layout/process4"/>
    <dgm:cxn modelId="{B5BE1676-59B2-4762-9152-1BEAC1C74FC3}" type="presParOf" srcId="{A5F7B15B-4A85-4D84-B015-FEC6C284A487}" destId="{8E0A71A2-D004-4CED-95ED-954C59674C4E}" srcOrd="2" destOrd="0" presId="urn:microsoft.com/office/officeart/2005/8/layout/process4"/>
    <dgm:cxn modelId="{26039F6C-AE79-4220-9FD1-C05FAC5600C2}" type="presParOf" srcId="{A5F7B15B-4A85-4D84-B015-FEC6C284A487}" destId="{A9D82A48-0CB0-4E49-B847-1BA691DE43B6}" srcOrd="3"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34A1935-A930-4064-A228-34CA683B6093}" type="doc">
      <dgm:prSet loTypeId="urn:microsoft.com/office/officeart/2005/8/layout/hList3" loCatId="list" qsTypeId="urn:microsoft.com/office/officeart/2005/8/quickstyle/simple1" qsCatId="simple" csTypeId="urn:microsoft.com/office/officeart/2005/8/colors/accent3_1" csCatId="accent3" phldr="1"/>
      <dgm:spPr/>
      <dgm:t>
        <a:bodyPr/>
        <a:lstStyle/>
        <a:p>
          <a:endParaRPr lang="es-MX"/>
        </a:p>
      </dgm:t>
    </dgm:pt>
    <dgm:pt modelId="{7B771609-DBFD-422C-BA5B-134694A33B54}">
      <dgm:prSet phldrT="[Texto]"/>
      <dgm:spPr/>
      <dgm:t>
        <a:bodyPr/>
        <a:lstStyle/>
        <a:p>
          <a:r>
            <a:rPr lang="es-MX" dirty="0" smtClean="0"/>
            <a:t>Para el uso de la videoconferencia el Órgano jurisdiccional debe cubrir dos requisitos esenciales </a:t>
          </a:r>
          <a:endParaRPr lang="es-MX" dirty="0"/>
        </a:p>
      </dgm:t>
    </dgm:pt>
    <dgm:pt modelId="{117FF357-29ED-4510-A013-0B54544BD8DC}" type="parTrans" cxnId="{00601687-FE98-4BCA-A370-03A98D89CF37}">
      <dgm:prSet/>
      <dgm:spPr/>
      <dgm:t>
        <a:bodyPr/>
        <a:lstStyle/>
        <a:p>
          <a:endParaRPr lang="es-MX"/>
        </a:p>
      </dgm:t>
    </dgm:pt>
    <dgm:pt modelId="{DDA501ED-0FEC-4F48-BED5-C8B1FDCEA44B}" type="sibTrans" cxnId="{00601687-FE98-4BCA-A370-03A98D89CF37}">
      <dgm:prSet/>
      <dgm:spPr/>
      <dgm:t>
        <a:bodyPr/>
        <a:lstStyle/>
        <a:p>
          <a:endParaRPr lang="es-MX"/>
        </a:p>
      </dgm:t>
    </dgm:pt>
    <dgm:pt modelId="{C5D5CDEE-D687-4669-85C8-21A77FD14BAE}">
      <dgm:prSet phldrT="[Texto]"/>
      <dgm:spPr/>
      <dgm:t>
        <a:bodyPr/>
        <a:lstStyle/>
        <a:p>
          <a:pPr algn="ctr"/>
          <a:r>
            <a:rPr lang="es-MX" b="1" dirty="0" smtClean="0"/>
            <a:t>Uno de carácter técnico:</a:t>
          </a:r>
        </a:p>
        <a:p>
          <a:pPr algn="just"/>
          <a:r>
            <a:rPr lang="es-MX" b="0" dirty="0" smtClean="0"/>
            <a:t>L</a:t>
          </a:r>
          <a:r>
            <a:rPr lang="es-MX" dirty="0" smtClean="0"/>
            <a:t>a función y estructura tecnológica del Sistema de Videoconferencia debe tener la suficiente capacidad para garantizar la seguridad de la comunicación para resguardar a la víctima del delito o en su caso para quienes intervienen en ella. </a:t>
          </a:r>
        </a:p>
        <a:p>
          <a:pPr algn="just"/>
          <a:r>
            <a:rPr lang="es-MX" dirty="0" smtClean="0"/>
            <a:t>El Protocolo regula los aspectos operativos del Sistema de Videoconferencia que permiten en tiempo real, la transmisión y grabación continua del audio y video entre dos salas de audiencia o lugares, así como en materia penal la comunicación privada entre defensor e imputado distante (privado de su libertad) cuando así sea el caso.</a:t>
          </a:r>
          <a:endParaRPr lang="es-MX" dirty="0"/>
        </a:p>
      </dgm:t>
    </dgm:pt>
    <dgm:pt modelId="{5E0DCD97-A43D-4CCA-8370-4FBFAD688391}" type="parTrans" cxnId="{0F61CDD0-631D-4C50-9984-F3528C7B36A4}">
      <dgm:prSet/>
      <dgm:spPr/>
      <dgm:t>
        <a:bodyPr/>
        <a:lstStyle/>
        <a:p>
          <a:endParaRPr lang="es-MX"/>
        </a:p>
      </dgm:t>
    </dgm:pt>
    <dgm:pt modelId="{65CBF8C3-D858-441F-8689-A4AECBE619C8}" type="sibTrans" cxnId="{0F61CDD0-631D-4C50-9984-F3528C7B36A4}">
      <dgm:prSet/>
      <dgm:spPr/>
      <dgm:t>
        <a:bodyPr/>
        <a:lstStyle/>
        <a:p>
          <a:endParaRPr lang="es-MX"/>
        </a:p>
      </dgm:t>
    </dgm:pt>
    <dgm:pt modelId="{B420208C-5122-4178-8416-EFF9EAA8FDD2}">
      <dgm:prSet phldrT="[Texto]"/>
      <dgm:spPr/>
      <dgm:t>
        <a:bodyPr/>
        <a:lstStyle/>
        <a:p>
          <a:pPr algn="ctr"/>
          <a:r>
            <a:rPr lang="es-MX" b="1" dirty="0" smtClean="0"/>
            <a:t>El otro de carácter procedimental</a:t>
          </a:r>
        </a:p>
        <a:p>
          <a:pPr algn="just"/>
          <a:r>
            <a:rPr lang="es-MX" dirty="0" smtClean="0"/>
            <a:t>Se refiere al procedimiento establecido para el desarrollo de las diligencias en las que deban comparecer virtualmente el imputado y la víctima. </a:t>
          </a:r>
        </a:p>
        <a:p>
          <a:pPr algn="just"/>
          <a:r>
            <a:rPr lang="es-MX" dirty="0" smtClean="0"/>
            <a:t>El Protocolo es un marco jurídico de respeto a los principios procesales que rigen la función jurisdiccional (Balbuena y otros, 2008, p. 11), que se encuentran contenidos en la Constitución Federal, en los tratados internacionales, y en el proceso penal acusatorio, como son los de legalidad, igualdad, seguridad jurídica, debido proceso y acceso efectivo a la justicia.  </a:t>
          </a:r>
          <a:endParaRPr lang="es-MX" dirty="0"/>
        </a:p>
      </dgm:t>
    </dgm:pt>
    <dgm:pt modelId="{F5560638-CF58-4DC1-8EEC-D451794F29AF}" type="parTrans" cxnId="{4926B0D2-8652-49BA-8B79-8B15577DEEA1}">
      <dgm:prSet/>
      <dgm:spPr/>
      <dgm:t>
        <a:bodyPr/>
        <a:lstStyle/>
        <a:p>
          <a:endParaRPr lang="es-MX"/>
        </a:p>
      </dgm:t>
    </dgm:pt>
    <dgm:pt modelId="{25A6874A-66C2-4B98-96F4-C044E832630B}" type="sibTrans" cxnId="{4926B0D2-8652-49BA-8B79-8B15577DEEA1}">
      <dgm:prSet/>
      <dgm:spPr/>
      <dgm:t>
        <a:bodyPr/>
        <a:lstStyle/>
        <a:p>
          <a:endParaRPr lang="es-MX"/>
        </a:p>
      </dgm:t>
    </dgm:pt>
    <dgm:pt modelId="{5BD1818A-7F2C-40EA-8BD3-AB280AE699AF}">
      <dgm:prSet/>
      <dgm:spPr/>
    </dgm:pt>
    <dgm:pt modelId="{BDC77D67-6A23-4059-987A-DAB8906CA462}" type="parTrans" cxnId="{D694035A-8D9F-4F0F-9CFC-500CD3C17B73}">
      <dgm:prSet/>
      <dgm:spPr/>
      <dgm:t>
        <a:bodyPr/>
        <a:lstStyle/>
        <a:p>
          <a:endParaRPr lang="es-MX"/>
        </a:p>
      </dgm:t>
    </dgm:pt>
    <dgm:pt modelId="{9E150602-9E78-4720-921C-76B1643EB2D0}" type="sibTrans" cxnId="{D694035A-8D9F-4F0F-9CFC-500CD3C17B73}">
      <dgm:prSet/>
      <dgm:spPr/>
      <dgm:t>
        <a:bodyPr/>
        <a:lstStyle/>
        <a:p>
          <a:endParaRPr lang="es-MX"/>
        </a:p>
      </dgm:t>
    </dgm:pt>
    <dgm:pt modelId="{E7498FFF-7BFB-445E-81B3-4F2BC49B89C1}" type="pres">
      <dgm:prSet presAssocID="{A34A1935-A930-4064-A228-34CA683B6093}" presName="composite" presStyleCnt="0">
        <dgm:presLayoutVars>
          <dgm:chMax val="1"/>
          <dgm:dir/>
          <dgm:resizeHandles val="exact"/>
        </dgm:presLayoutVars>
      </dgm:prSet>
      <dgm:spPr/>
    </dgm:pt>
    <dgm:pt modelId="{25DCF1CB-7EEE-4EB3-8430-84576EAFBDDB}" type="pres">
      <dgm:prSet presAssocID="{7B771609-DBFD-422C-BA5B-134694A33B54}" presName="roof" presStyleLbl="dkBgShp" presStyleIdx="0" presStyleCnt="2" custLinFactY="-73228" custLinFactNeighborX="-2751" custLinFactNeighborY="-100000"/>
      <dgm:spPr/>
      <dgm:t>
        <a:bodyPr/>
        <a:lstStyle/>
        <a:p>
          <a:endParaRPr lang="es-MX"/>
        </a:p>
      </dgm:t>
    </dgm:pt>
    <dgm:pt modelId="{371728E1-5332-48D3-B478-9F2A3DAEFB4E}" type="pres">
      <dgm:prSet presAssocID="{7B771609-DBFD-422C-BA5B-134694A33B54}" presName="pillars" presStyleCnt="0"/>
      <dgm:spPr/>
    </dgm:pt>
    <dgm:pt modelId="{66CFF5D3-5EA7-417F-9D28-2968A114003C}" type="pres">
      <dgm:prSet presAssocID="{7B771609-DBFD-422C-BA5B-134694A33B54}" presName="pillar1" presStyleLbl="node1" presStyleIdx="0" presStyleCnt="2">
        <dgm:presLayoutVars>
          <dgm:bulletEnabled val="1"/>
        </dgm:presLayoutVars>
      </dgm:prSet>
      <dgm:spPr/>
      <dgm:t>
        <a:bodyPr/>
        <a:lstStyle/>
        <a:p>
          <a:endParaRPr lang="es-MX"/>
        </a:p>
      </dgm:t>
    </dgm:pt>
    <dgm:pt modelId="{2AF1EFDC-2484-45AD-BFB4-BEE010447895}" type="pres">
      <dgm:prSet presAssocID="{B420208C-5122-4178-8416-EFF9EAA8FDD2}" presName="pillarX" presStyleLbl="node1" presStyleIdx="1" presStyleCnt="2">
        <dgm:presLayoutVars>
          <dgm:bulletEnabled val="1"/>
        </dgm:presLayoutVars>
      </dgm:prSet>
      <dgm:spPr/>
      <dgm:t>
        <a:bodyPr/>
        <a:lstStyle/>
        <a:p>
          <a:endParaRPr lang="es-MX"/>
        </a:p>
      </dgm:t>
    </dgm:pt>
    <dgm:pt modelId="{0A755703-E0C9-4B87-806C-4F3FAC4E7393}" type="pres">
      <dgm:prSet presAssocID="{7B771609-DBFD-422C-BA5B-134694A33B54}" presName="base" presStyleLbl="dkBgShp" presStyleIdx="1" presStyleCnt="2"/>
      <dgm:spPr/>
    </dgm:pt>
  </dgm:ptLst>
  <dgm:cxnLst>
    <dgm:cxn modelId="{4926B0D2-8652-49BA-8B79-8B15577DEEA1}" srcId="{7B771609-DBFD-422C-BA5B-134694A33B54}" destId="{B420208C-5122-4178-8416-EFF9EAA8FDD2}" srcOrd="1" destOrd="0" parTransId="{F5560638-CF58-4DC1-8EEC-D451794F29AF}" sibTransId="{25A6874A-66C2-4B98-96F4-C044E832630B}"/>
    <dgm:cxn modelId="{0AEE1107-D8F8-4BCC-828A-2DD08DEDF0C9}" type="presOf" srcId="{7B771609-DBFD-422C-BA5B-134694A33B54}" destId="{25DCF1CB-7EEE-4EB3-8430-84576EAFBDDB}" srcOrd="0" destOrd="0" presId="urn:microsoft.com/office/officeart/2005/8/layout/hList3"/>
    <dgm:cxn modelId="{38274A94-0EA4-4019-B892-03EB55F8356E}" type="presOf" srcId="{A34A1935-A930-4064-A228-34CA683B6093}" destId="{E7498FFF-7BFB-445E-81B3-4F2BC49B89C1}" srcOrd="0" destOrd="0" presId="urn:microsoft.com/office/officeart/2005/8/layout/hList3"/>
    <dgm:cxn modelId="{00601687-FE98-4BCA-A370-03A98D89CF37}" srcId="{A34A1935-A930-4064-A228-34CA683B6093}" destId="{7B771609-DBFD-422C-BA5B-134694A33B54}" srcOrd="0" destOrd="0" parTransId="{117FF357-29ED-4510-A013-0B54544BD8DC}" sibTransId="{DDA501ED-0FEC-4F48-BED5-C8B1FDCEA44B}"/>
    <dgm:cxn modelId="{FAC1A1DF-0902-4065-A524-3327C12E707A}" type="presOf" srcId="{C5D5CDEE-D687-4669-85C8-21A77FD14BAE}" destId="{66CFF5D3-5EA7-417F-9D28-2968A114003C}" srcOrd="0" destOrd="0" presId="urn:microsoft.com/office/officeart/2005/8/layout/hList3"/>
    <dgm:cxn modelId="{D694035A-8D9F-4F0F-9CFC-500CD3C17B73}" srcId="{A34A1935-A930-4064-A228-34CA683B6093}" destId="{5BD1818A-7F2C-40EA-8BD3-AB280AE699AF}" srcOrd="1" destOrd="0" parTransId="{BDC77D67-6A23-4059-987A-DAB8906CA462}" sibTransId="{9E150602-9E78-4720-921C-76B1643EB2D0}"/>
    <dgm:cxn modelId="{0F61CDD0-631D-4C50-9984-F3528C7B36A4}" srcId="{7B771609-DBFD-422C-BA5B-134694A33B54}" destId="{C5D5CDEE-D687-4669-85C8-21A77FD14BAE}" srcOrd="0" destOrd="0" parTransId="{5E0DCD97-A43D-4CCA-8370-4FBFAD688391}" sibTransId="{65CBF8C3-D858-441F-8689-A4AECBE619C8}"/>
    <dgm:cxn modelId="{9626895F-1581-447D-8F00-27ABAE482010}" type="presOf" srcId="{B420208C-5122-4178-8416-EFF9EAA8FDD2}" destId="{2AF1EFDC-2484-45AD-BFB4-BEE010447895}" srcOrd="0" destOrd="0" presId="urn:microsoft.com/office/officeart/2005/8/layout/hList3"/>
    <dgm:cxn modelId="{7E9C7E1A-D2E1-407F-A393-A563288FFFB3}" type="presParOf" srcId="{E7498FFF-7BFB-445E-81B3-4F2BC49B89C1}" destId="{25DCF1CB-7EEE-4EB3-8430-84576EAFBDDB}" srcOrd="0" destOrd="0" presId="urn:microsoft.com/office/officeart/2005/8/layout/hList3"/>
    <dgm:cxn modelId="{051C6EF4-51A1-430B-AA9D-43B28AFEBC11}" type="presParOf" srcId="{E7498FFF-7BFB-445E-81B3-4F2BC49B89C1}" destId="{371728E1-5332-48D3-B478-9F2A3DAEFB4E}" srcOrd="1" destOrd="0" presId="urn:microsoft.com/office/officeart/2005/8/layout/hList3"/>
    <dgm:cxn modelId="{9358D7DE-AB88-411A-81BE-47ACB1FCC21C}" type="presParOf" srcId="{371728E1-5332-48D3-B478-9F2A3DAEFB4E}" destId="{66CFF5D3-5EA7-417F-9D28-2968A114003C}" srcOrd="0" destOrd="0" presId="urn:microsoft.com/office/officeart/2005/8/layout/hList3"/>
    <dgm:cxn modelId="{D9EAC9A0-56F3-47B2-848F-91944DBCDE6F}" type="presParOf" srcId="{371728E1-5332-48D3-B478-9F2A3DAEFB4E}" destId="{2AF1EFDC-2484-45AD-BFB4-BEE010447895}" srcOrd="1" destOrd="0" presId="urn:microsoft.com/office/officeart/2005/8/layout/hList3"/>
    <dgm:cxn modelId="{85B5F716-E40F-45F7-98E0-ACB40C2A8A68}" type="presParOf" srcId="{E7498FFF-7BFB-445E-81B3-4F2BC49B89C1}" destId="{0A755703-E0C9-4B87-806C-4F3FAC4E7393}"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A760A8C-B7FE-4753-86B4-FB73D341B753}" type="doc">
      <dgm:prSet loTypeId="urn:microsoft.com/office/officeart/2005/8/layout/arrow5" loCatId="process" qsTypeId="urn:microsoft.com/office/officeart/2005/8/quickstyle/simple1" qsCatId="simple" csTypeId="urn:microsoft.com/office/officeart/2005/8/colors/accent3_2" csCatId="accent3" phldr="1"/>
      <dgm:spPr/>
      <dgm:t>
        <a:bodyPr/>
        <a:lstStyle/>
        <a:p>
          <a:endParaRPr lang="es-MX"/>
        </a:p>
      </dgm:t>
    </dgm:pt>
    <dgm:pt modelId="{A6C2B6A4-5C52-4D77-A306-6F1B5C9E2521}">
      <dgm:prSet phldrT="[Texto]"/>
      <dgm:spPr/>
      <dgm:t>
        <a:bodyPr/>
        <a:lstStyle/>
        <a:p>
          <a:pPr algn="just"/>
          <a:r>
            <a:rPr lang="es-MX" dirty="0" smtClean="0"/>
            <a:t>Cuando el menor de edad es víctima del delito sufre daños físicos, mentales o emocionales, pérdida financiera o menoscabo sustancial de sus derechos fundamentales (Cázares, 2010, p. 63). La condición de vulnerabilidad del menor víctima del delito se presenta en virtud de su situación especial de inmadurez física y psicológica, lo que actúa como una limitante que impide evitar o mitigar los daños y perjuicios derivados de la agresión delictiva, provocando una nueva "victimización".</a:t>
          </a:r>
          <a:endParaRPr lang="es-MX" dirty="0"/>
        </a:p>
      </dgm:t>
    </dgm:pt>
    <dgm:pt modelId="{6275F89E-4965-4FDE-8271-C7093F1EF3A0}" type="parTrans" cxnId="{32DE6202-576C-4599-924D-1B4079E4DE63}">
      <dgm:prSet/>
      <dgm:spPr/>
      <dgm:t>
        <a:bodyPr/>
        <a:lstStyle/>
        <a:p>
          <a:endParaRPr lang="es-MX"/>
        </a:p>
      </dgm:t>
    </dgm:pt>
    <dgm:pt modelId="{D4E4C739-C84A-4077-AA21-6323ADC46D19}" type="sibTrans" cxnId="{32DE6202-576C-4599-924D-1B4079E4DE63}">
      <dgm:prSet/>
      <dgm:spPr/>
      <dgm:t>
        <a:bodyPr/>
        <a:lstStyle/>
        <a:p>
          <a:endParaRPr lang="es-MX"/>
        </a:p>
      </dgm:t>
    </dgm:pt>
    <dgm:pt modelId="{33184C13-DDF3-4D43-973F-E3E0C83EB3D4}">
      <dgm:prSet phldrT="[Texto]"/>
      <dgm:spPr/>
      <dgm:t>
        <a:bodyPr/>
        <a:lstStyle/>
        <a:p>
          <a:pPr algn="just"/>
          <a:r>
            <a:rPr lang="es-MX" dirty="0" smtClean="0"/>
            <a:t>Por la condición de vulnerabilidad en la que se encuentran, gozan de derechos humanos especiales que tienen la finalidad de garantizar su dignidad, calidad de vida, libertad, y pleno crecimiento físico y psicosocial (Patiño, 2014, p. 135). </a:t>
          </a:r>
          <a:endParaRPr lang="es-MX" dirty="0"/>
        </a:p>
      </dgm:t>
    </dgm:pt>
    <dgm:pt modelId="{9ECBBE6B-EA00-4FA4-8C3A-25F5A9E108EE}" type="parTrans" cxnId="{950EF1D2-0988-4D76-A678-2A107ADB19F6}">
      <dgm:prSet/>
      <dgm:spPr/>
      <dgm:t>
        <a:bodyPr/>
        <a:lstStyle/>
        <a:p>
          <a:endParaRPr lang="es-MX"/>
        </a:p>
      </dgm:t>
    </dgm:pt>
    <dgm:pt modelId="{E5A27DEC-2326-4F75-89D1-FE95568FF899}" type="sibTrans" cxnId="{950EF1D2-0988-4D76-A678-2A107ADB19F6}">
      <dgm:prSet/>
      <dgm:spPr/>
      <dgm:t>
        <a:bodyPr/>
        <a:lstStyle/>
        <a:p>
          <a:endParaRPr lang="es-MX"/>
        </a:p>
      </dgm:t>
    </dgm:pt>
    <dgm:pt modelId="{B6176834-5505-476D-A0F0-5B75D66B71BA}" type="pres">
      <dgm:prSet presAssocID="{DA760A8C-B7FE-4753-86B4-FB73D341B753}" presName="diagram" presStyleCnt="0">
        <dgm:presLayoutVars>
          <dgm:dir/>
          <dgm:resizeHandles val="exact"/>
        </dgm:presLayoutVars>
      </dgm:prSet>
      <dgm:spPr/>
    </dgm:pt>
    <dgm:pt modelId="{969AC4FE-9B61-48ED-B04E-69F4D6CD493B}" type="pres">
      <dgm:prSet presAssocID="{A6C2B6A4-5C52-4D77-A306-6F1B5C9E2521}" presName="arrow" presStyleLbl="node1" presStyleIdx="0" presStyleCnt="2">
        <dgm:presLayoutVars>
          <dgm:bulletEnabled val="1"/>
        </dgm:presLayoutVars>
      </dgm:prSet>
      <dgm:spPr/>
      <dgm:t>
        <a:bodyPr/>
        <a:lstStyle/>
        <a:p>
          <a:endParaRPr lang="es-MX"/>
        </a:p>
      </dgm:t>
    </dgm:pt>
    <dgm:pt modelId="{46F87F39-387A-439E-9AD9-ED2422FD87FA}" type="pres">
      <dgm:prSet presAssocID="{33184C13-DDF3-4D43-973F-E3E0C83EB3D4}" presName="arrow" presStyleLbl="node1" presStyleIdx="1" presStyleCnt="2">
        <dgm:presLayoutVars>
          <dgm:bulletEnabled val="1"/>
        </dgm:presLayoutVars>
      </dgm:prSet>
      <dgm:spPr/>
      <dgm:t>
        <a:bodyPr/>
        <a:lstStyle/>
        <a:p>
          <a:endParaRPr lang="es-MX"/>
        </a:p>
      </dgm:t>
    </dgm:pt>
  </dgm:ptLst>
  <dgm:cxnLst>
    <dgm:cxn modelId="{950EF1D2-0988-4D76-A678-2A107ADB19F6}" srcId="{DA760A8C-B7FE-4753-86B4-FB73D341B753}" destId="{33184C13-DDF3-4D43-973F-E3E0C83EB3D4}" srcOrd="1" destOrd="0" parTransId="{9ECBBE6B-EA00-4FA4-8C3A-25F5A9E108EE}" sibTransId="{E5A27DEC-2326-4F75-89D1-FE95568FF899}"/>
    <dgm:cxn modelId="{E8B70C3F-CFC8-41E4-AE04-30857719F706}" type="presOf" srcId="{DA760A8C-B7FE-4753-86B4-FB73D341B753}" destId="{B6176834-5505-476D-A0F0-5B75D66B71BA}" srcOrd="0" destOrd="0" presId="urn:microsoft.com/office/officeart/2005/8/layout/arrow5"/>
    <dgm:cxn modelId="{D2FA2F32-5768-446F-AF93-29072611D0C6}" type="presOf" srcId="{33184C13-DDF3-4D43-973F-E3E0C83EB3D4}" destId="{46F87F39-387A-439E-9AD9-ED2422FD87FA}" srcOrd="0" destOrd="0" presId="urn:microsoft.com/office/officeart/2005/8/layout/arrow5"/>
    <dgm:cxn modelId="{32DE6202-576C-4599-924D-1B4079E4DE63}" srcId="{DA760A8C-B7FE-4753-86B4-FB73D341B753}" destId="{A6C2B6A4-5C52-4D77-A306-6F1B5C9E2521}" srcOrd="0" destOrd="0" parTransId="{6275F89E-4965-4FDE-8271-C7093F1EF3A0}" sibTransId="{D4E4C739-C84A-4077-AA21-6323ADC46D19}"/>
    <dgm:cxn modelId="{59BF351E-8981-4208-970C-714F4370D70A}" type="presOf" srcId="{A6C2B6A4-5C52-4D77-A306-6F1B5C9E2521}" destId="{969AC4FE-9B61-48ED-B04E-69F4D6CD493B}" srcOrd="0" destOrd="0" presId="urn:microsoft.com/office/officeart/2005/8/layout/arrow5"/>
    <dgm:cxn modelId="{599A6CC2-A6A1-4666-8ADA-B1AADC7BB4C4}" type="presParOf" srcId="{B6176834-5505-476D-A0F0-5B75D66B71BA}" destId="{969AC4FE-9B61-48ED-B04E-69F4D6CD493B}" srcOrd="0" destOrd="0" presId="urn:microsoft.com/office/officeart/2005/8/layout/arrow5"/>
    <dgm:cxn modelId="{60A15707-826C-4641-887A-F23C507F1202}" type="presParOf" srcId="{B6176834-5505-476D-A0F0-5B75D66B71BA}" destId="{46F87F39-387A-439E-9AD9-ED2422FD87FA}" srcOrd="1" destOrd="0" presId="urn:microsoft.com/office/officeart/2005/8/layout/arrow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22FE4-3BD9-4A07-AA7A-87F550E208B6}">
      <dsp:nvSpPr>
        <dsp:cNvPr id="0" name=""/>
        <dsp:cNvSpPr/>
      </dsp:nvSpPr>
      <dsp:spPr>
        <a:xfrm>
          <a:off x="1734" y="789778"/>
          <a:ext cx="3007098" cy="2956946"/>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just" defTabSz="622300">
            <a:lnSpc>
              <a:spcPct val="90000"/>
            </a:lnSpc>
            <a:spcBef>
              <a:spcPct val="0"/>
            </a:spcBef>
            <a:spcAft>
              <a:spcPct val="15000"/>
            </a:spcAft>
            <a:buChar char="••"/>
          </a:pPr>
          <a:r>
            <a:rPr lang="es-MX" sz="1400" kern="1200" dirty="0" smtClean="0">
              <a:latin typeface="Arial" pitchFamily="34" charset="0"/>
              <a:cs typeface="Arial" pitchFamily="34" charset="0"/>
            </a:rPr>
            <a:t>Tiene por objeto que el Ministerio Público explore las líneas de investigación para reunir datos de prueba, con los que considere que se establece un hecho que la ley señale como delito, y la probabilidad de que el imputado lo cometió o participó en su comisión.</a:t>
          </a:r>
          <a:endParaRPr lang="es-ES" sz="1400" kern="1200" dirty="0">
            <a:latin typeface="Arial" pitchFamily="34" charset="0"/>
            <a:cs typeface="Arial" pitchFamily="34" charset="0"/>
          </a:endParaRPr>
        </a:p>
        <a:p>
          <a:pPr marL="228600" lvl="2" indent="-114300" algn="l" defTabSz="577850">
            <a:lnSpc>
              <a:spcPct val="90000"/>
            </a:lnSpc>
            <a:spcBef>
              <a:spcPct val="0"/>
            </a:spcBef>
            <a:spcAft>
              <a:spcPct val="15000"/>
            </a:spcAft>
            <a:buChar char="••"/>
          </a:pPr>
          <a:endParaRPr lang="es-ES" sz="1300" kern="1200" dirty="0"/>
        </a:p>
      </dsp:txBody>
      <dsp:txXfrm>
        <a:off x="69782" y="857826"/>
        <a:ext cx="2871002" cy="2187219"/>
      </dsp:txXfrm>
    </dsp:sp>
    <dsp:sp modelId="{53838892-ED8F-4A3B-9938-F909556E8062}">
      <dsp:nvSpPr>
        <dsp:cNvPr id="0" name=""/>
        <dsp:cNvSpPr/>
      </dsp:nvSpPr>
      <dsp:spPr>
        <a:xfrm>
          <a:off x="1704570" y="1781617"/>
          <a:ext cx="2686709" cy="2686709"/>
        </a:xfrm>
        <a:prstGeom prst="leftCircularArrow">
          <a:avLst>
            <a:gd name="adj1" fmla="val 2887"/>
            <a:gd name="adj2" fmla="val 353026"/>
            <a:gd name="adj3" fmla="val 2564711"/>
            <a:gd name="adj4" fmla="val 9460664"/>
            <a:gd name="adj5" fmla="val 3368"/>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B0A0DCA-9B54-4CC6-A3F3-849A1C423A52}">
      <dsp:nvSpPr>
        <dsp:cNvPr id="0" name=""/>
        <dsp:cNvSpPr/>
      </dsp:nvSpPr>
      <dsp:spPr>
        <a:xfrm>
          <a:off x="875814" y="2802265"/>
          <a:ext cx="2014300" cy="80102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MX" sz="2400" kern="1200" dirty="0" smtClean="0"/>
            <a:t>Etapa de investigación</a:t>
          </a:r>
          <a:endParaRPr lang="es-ES" sz="2400" kern="1200" dirty="0"/>
        </a:p>
      </dsp:txBody>
      <dsp:txXfrm>
        <a:off x="899275" y="2825726"/>
        <a:ext cx="1967378" cy="754098"/>
      </dsp:txXfrm>
    </dsp:sp>
    <dsp:sp modelId="{FB181F64-EB09-4138-9877-CA4FAC0CE368}">
      <dsp:nvSpPr>
        <dsp:cNvPr id="0" name=""/>
        <dsp:cNvSpPr/>
      </dsp:nvSpPr>
      <dsp:spPr>
        <a:xfrm>
          <a:off x="3413444" y="1266719"/>
          <a:ext cx="2266087" cy="2547643"/>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just" defTabSz="800100">
            <a:lnSpc>
              <a:spcPct val="90000"/>
            </a:lnSpc>
            <a:spcBef>
              <a:spcPct val="0"/>
            </a:spcBef>
            <a:spcAft>
              <a:spcPct val="15000"/>
            </a:spcAft>
            <a:buChar char="••"/>
          </a:pPr>
          <a:r>
            <a:rPr lang="es-MX" sz="1800" kern="1200" dirty="0" smtClean="0">
              <a:latin typeface="Arial" pitchFamily="34" charset="0"/>
              <a:cs typeface="Arial" pitchFamily="34" charset="0"/>
            </a:rPr>
            <a:t>El Juez de control depura y admite los medios de prueba ofrecidos por los intervinientes</a:t>
          </a:r>
          <a:endParaRPr lang="es-ES" sz="1800" kern="1200" dirty="0">
            <a:latin typeface="Arial" pitchFamily="34" charset="0"/>
            <a:cs typeface="Arial" pitchFamily="34" charset="0"/>
          </a:endParaRPr>
        </a:p>
        <a:p>
          <a:pPr marL="228600" lvl="2" indent="-114300" algn="l" defTabSz="577850">
            <a:lnSpc>
              <a:spcPct val="90000"/>
            </a:lnSpc>
            <a:spcBef>
              <a:spcPct val="0"/>
            </a:spcBef>
            <a:spcAft>
              <a:spcPct val="15000"/>
            </a:spcAft>
            <a:buChar char="••"/>
          </a:pPr>
          <a:endParaRPr lang="es-ES" sz="1300" kern="1200" dirty="0"/>
        </a:p>
      </dsp:txBody>
      <dsp:txXfrm>
        <a:off x="3472072" y="1871270"/>
        <a:ext cx="2148831" cy="1884464"/>
      </dsp:txXfrm>
    </dsp:sp>
    <dsp:sp modelId="{D8772F3C-F2D5-44C1-B975-4DB1539C57D8}">
      <dsp:nvSpPr>
        <dsp:cNvPr id="0" name=""/>
        <dsp:cNvSpPr/>
      </dsp:nvSpPr>
      <dsp:spPr>
        <a:xfrm>
          <a:off x="5045104" y="192185"/>
          <a:ext cx="2778918" cy="2778918"/>
        </a:xfrm>
        <a:prstGeom prst="circularArrow">
          <a:avLst>
            <a:gd name="adj1" fmla="val 2791"/>
            <a:gd name="adj2" fmla="val 340547"/>
            <a:gd name="adj3" fmla="val 19483286"/>
            <a:gd name="adj4" fmla="val 12574855"/>
            <a:gd name="adj5" fmla="val 3256"/>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A543933-5A63-4973-94D2-06BFC08F422F}">
      <dsp:nvSpPr>
        <dsp:cNvPr id="0" name=""/>
        <dsp:cNvSpPr/>
      </dsp:nvSpPr>
      <dsp:spPr>
        <a:xfrm>
          <a:off x="3881736" y="930793"/>
          <a:ext cx="2014300" cy="80102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MX" sz="2400" kern="1200" dirty="0" smtClean="0"/>
            <a:t>Etapa intermedia </a:t>
          </a:r>
          <a:endParaRPr lang="es-ES" sz="2400" kern="1200" dirty="0"/>
        </a:p>
      </dsp:txBody>
      <dsp:txXfrm>
        <a:off x="3905197" y="954254"/>
        <a:ext cx="1967378" cy="754098"/>
      </dsp:txXfrm>
    </dsp:sp>
    <dsp:sp modelId="{C37B0022-40D1-4203-AFA9-E2BC262DA473}">
      <dsp:nvSpPr>
        <dsp:cNvPr id="0" name=""/>
        <dsp:cNvSpPr/>
      </dsp:nvSpPr>
      <dsp:spPr>
        <a:xfrm>
          <a:off x="6265366" y="936617"/>
          <a:ext cx="2266087" cy="2668982"/>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just" defTabSz="800100">
            <a:lnSpc>
              <a:spcPct val="90000"/>
            </a:lnSpc>
            <a:spcBef>
              <a:spcPct val="0"/>
            </a:spcBef>
            <a:spcAft>
              <a:spcPct val="15000"/>
            </a:spcAft>
            <a:buChar char="••"/>
          </a:pPr>
          <a:r>
            <a:rPr lang="es-MX" sz="1800" kern="1200" dirty="0" smtClean="0">
              <a:latin typeface="Arial" pitchFamily="34" charset="0"/>
              <a:cs typeface="Arial" pitchFamily="34" charset="0"/>
            </a:rPr>
            <a:t>Se desahogan las pruebas, se escuchan alegatos y el juez instruye la instancia y dicta sentencia. </a:t>
          </a:r>
          <a:endParaRPr lang="es-ES" sz="1800" kern="1200" dirty="0">
            <a:latin typeface="Arial" pitchFamily="34" charset="0"/>
            <a:cs typeface="Arial" pitchFamily="34" charset="0"/>
          </a:endParaRPr>
        </a:p>
        <a:p>
          <a:pPr marL="342900" lvl="2" indent="-171450" algn="just" defTabSz="800100">
            <a:lnSpc>
              <a:spcPct val="90000"/>
            </a:lnSpc>
            <a:spcBef>
              <a:spcPct val="0"/>
            </a:spcBef>
            <a:spcAft>
              <a:spcPct val="15000"/>
            </a:spcAft>
            <a:buChar char="••"/>
          </a:pPr>
          <a:endParaRPr lang="es-ES" sz="1800" kern="1200" dirty="0">
            <a:latin typeface="Arial" pitchFamily="34" charset="0"/>
            <a:cs typeface="Arial" pitchFamily="34" charset="0"/>
          </a:endParaRPr>
        </a:p>
      </dsp:txBody>
      <dsp:txXfrm>
        <a:off x="6326787" y="998038"/>
        <a:ext cx="2143245" cy="1974215"/>
      </dsp:txXfrm>
    </dsp:sp>
    <dsp:sp modelId="{96FE8DCF-9BE4-4774-A0AA-294FFB364956}">
      <dsp:nvSpPr>
        <dsp:cNvPr id="0" name=""/>
        <dsp:cNvSpPr/>
      </dsp:nvSpPr>
      <dsp:spPr>
        <a:xfrm>
          <a:off x="6768941" y="2805122"/>
          <a:ext cx="2014300" cy="80102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MX" sz="2400" kern="1200" dirty="0" smtClean="0"/>
            <a:t>Etapa del juicio oral </a:t>
          </a:r>
          <a:endParaRPr lang="es-ES" sz="2400" kern="1200" dirty="0"/>
        </a:p>
      </dsp:txBody>
      <dsp:txXfrm>
        <a:off x="6792402" y="2828583"/>
        <a:ext cx="1967378" cy="7540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112B46-F989-4B74-806D-918B748AFC4C}">
      <dsp:nvSpPr>
        <dsp:cNvPr id="0" name=""/>
        <dsp:cNvSpPr/>
      </dsp:nvSpPr>
      <dsp:spPr>
        <a:xfrm>
          <a:off x="0" y="315418"/>
          <a:ext cx="7099988" cy="946137"/>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kern="1200" dirty="0" smtClean="0"/>
            <a:t>El dato de prueba sirve en la etapa de investigación para establecer razonablemente la existencia de un hecho delictivo, y la probable participación del imputado. </a:t>
          </a:r>
          <a:endParaRPr lang="es-ES" sz="1600" kern="1200" dirty="0"/>
        </a:p>
      </dsp:txBody>
      <dsp:txXfrm>
        <a:off x="27711" y="343129"/>
        <a:ext cx="5435263" cy="890715"/>
      </dsp:txXfrm>
    </dsp:sp>
    <dsp:sp modelId="{E27F7DAB-1840-4156-B67C-2319C91F3168}">
      <dsp:nvSpPr>
        <dsp:cNvPr id="0" name=""/>
        <dsp:cNvSpPr/>
      </dsp:nvSpPr>
      <dsp:spPr>
        <a:xfrm>
          <a:off x="626469" y="1473378"/>
          <a:ext cx="7099988" cy="2309827"/>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kern="1200" dirty="0" smtClean="0"/>
            <a:t>Los medios de prueba son la declaración del imputado o de la víctima, la testimonial, la pericial, la documental, medios técnicos y científicos, etcétera. En suma rige el principio de que cualquier hecho puede ser probado por cualquier medio, siempre y cuando sea lícito. Lo importante es que los medios de prueba cumplan con la función de justificar las afirmaciones de las partes, encontrar la verdad, y lograr la convicción del juzgador  (Polanco, 2014, p. 15). </a:t>
          </a:r>
          <a:endParaRPr lang="es-ES" sz="1600" kern="1200" dirty="0"/>
        </a:p>
      </dsp:txBody>
      <dsp:txXfrm>
        <a:off x="694122" y="1541031"/>
        <a:ext cx="5313179" cy="2174521"/>
      </dsp:txXfrm>
    </dsp:sp>
    <dsp:sp modelId="{2DC2D204-9AEA-44D1-B2DF-67A8655750BB}">
      <dsp:nvSpPr>
        <dsp:cNvPr id="0" name=""/>
        <dsp:cNvSpPr/>
      </dsp:nvSpPr>
      <dsp:spPr>
        <a:xfrm>
          <a:off x="1216445" y="3679608"/>
          <a:ext cx="7099988" cy="1576975"/>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kern="1200" dirty="0" smtClean="0"/>
            <a:t>La prueba es todo conocimiento cierto o probable sobre un hecho, que ingresando al proceso como medio de prueba en una audiencia y desahogada bajo los principios de inmediación y contradicción, sirve al Tribunal de enjuiciamiento como elemento de juicio para llegar a una conclusión cierta sobre los hechos materia de la acusación (CNPP, art. 261). </a:t>
          </a:r>
          <a:endParaRPr lang="es-ES" sz="1600" kern="1200" dirty="0"/>
        </a:p>
      </dsp:txBody>
      <dsp:txXfrm>
        <a:off x="1262633" y="3725796"/>
        <a:ext cx="5356109" cy="1484599"/>
      </dsp:txXfrm>
    </dsp:sp>
    <dsp:sp modelId="{5C9C7411-6B8F-44B1-99A4-ED0DF1FBD17F}">
      <dsp:nvSpPr>
        <dsp:cNvPr id="0" name=""/>
        <dsp:cNvSpPr/>
      </dsp:nvSpPr>
      <dsp:spPr>
        <a:xfrm>
          <a:off x="6074954" y="1195872"/>
          <a:ext cx="1025033" cy="1025033"/>
        </a:xfrm>
        <a:prstGeom prst="downArrow">
          <a:avLst>
            <a:gd name="adj1" fmla="val 55000"/>
            <a:gd name="adj2" fmla="val 45000"/>
          </a:avLst>
        </a:prstGeom>
        <a:solidFill>
          <a:schemeClr val="lt1">
            <a:alpha val="90000"/>
            <a:tint val="40000"/>
            <a:hueOff val="0"/>
            <a:satOff val="0"/>
            <a:lumOff val="0"/>
            <a:alphaOff val="0"/>
          </a:schemeClr>
        </a:solidFill>
        <a:ln w="254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ES" sz="3600" kern="1200"/>
        </a:p>
      </dsp:txBody>
      <dsp:txXfrm>
        <a:off x="6305586" y="1195872"/>
        <a:ext cx="563769" cy="771337"/>
      </dsp:txXfrm>
    </dsp:sp>
    <dsp:sp modelId="{DA6B94D7-5DC5-4022-9E38-9E6A45E052F8}">
      <dsp:nvSpPr>
        <dsp:cNvPr id="0" name=""/>
        <dsp:cNvSpPr/>
      </dsp:nvSpPr>
      <dsp:spPr>
        <a:xfrm>
          <a:off x="6701424" y="3025164"/>
          <a:ext cx="1025033" cy="1025033"/>
        </a:xfrm>
        <a:prstGeom prst="downArrow">
          <a:avLst>
            <a:gd name="adj1" fmla="val 55000"/>
            <a:gd name="adj2" fmla="val 45000"/>
          </a:avLst>
        </a:prstGeom>
        <a:solidFill>
          <a:schemeClr val="lt1">
            <a:alpha val="90000"/>
            <a:tint val="40000"/>
            <a:hueOff val="0"/>
            <a:satOff val="0"/>
            <a:lumOff val="0"/>
            <a:alphaOff val="0"/>
          </a:schemeClr>
        </a:solidFill>
        <a:ln w="254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ES" sz="3600" kern="1200"/>
        </a:p>
      </dsp:txBody>
      <dsp:txXfrm>
        <a:off x="6932056" y="3025164"/>
        <a:ext cx="563769" cy="7713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3C4180-E286-4EEC-A390-431E2A298FAB}">
      <dsp:nvSpPr>
        <dsp:cNvPr id="0" name=""/>
        <dsp:cNvSpPr/>
      </dsp:nvSpPr>
      <dsp:spPr>
        <a:xfrm>
          <a:off x="570593" y="42"/>
          <a:ext cx="3434162" cy="2060497"/>
        </a:xfrm>
        <a:prstGeom prst="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a:lnSpc>
              <a:spcPct val="90000"/>
            </a:lnSpc>
            <a:spcBef>
              <a:spcPct val="0"/>
            </a:spcBef>
            <a:spcAft>
              <a:spcPct val="35000"/>
            </a:spcAft>
          </a:pPr>
          <a:r>
            <a:rPr kumimoji="0" lang="es-MX" sz="1900" b="0" i="0" u="none" strike="noStrike" kern="1200" cap="none" normalizeH="0" baseline="0" dirty="0" smtClean="0">
              <a:ln/>
              <a:effectLst/>
              <a:latin typeface="+mj-lt"/>
              <a:ea typeface="Calibri" pitchFamily="34" charset="0"/>
              <a:cs typeface="Times New Roman" pitchFamily="18" charset="0"/>
            </a:rPr>
            <a:t>1.- La incorporación de las pruebas al proceso puede facilitarse mediante el uso de técnicas audiovisuales u otros medios de comunicación.</a:t>
          </a:r>
          <a:endParaRPr lang="es-ES" sz="1900" kern="1200" dirty="0"/>
        </a:p>
      </dsp:txBody>
      <dsp:txXfrm>
        <a:off x="570593" y="42"/>
        <a:ext cx="3434162" cy="2060497"/>
      </dsp:txXfrm>
    </dsp:sp>
    <dsp:sp modelId="{5CCF1852-94E9-4FD0-94AE-5BF450F14B89}">
      <dsp:nvSpPr>
        <dsp:cNvPr id="0" name=""/>
        <dsp:cNvSpPr/>
      </dsp:nvSpPr>
      <dsp:spPr>
        <a:xfrm>
          <a:off x="4348172" y="42"/>
          <a:ext cx="3434162" cy="2060497"/>
        </a:xfrm>
        <a:prstGeom prst="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a:lnSpc>
              <a:spcPct val="90000"/>
            </a:lnSpc>
            <a:spcBef>
              <a:spcPct val="0"/>
            </a:spcBef>
            <a:spcAft>
              <a:spcPct val="35000"/>
            </a:spcAft>
          </a:pPr>
          <a:r>
            <a:rPr kumimoji="0" lang="es-MX" sz="1900" b="0" i="0" u="none" strike="noStrike" kern="1200" cap="none" normalizeH="0" baseline="0" dirty="0" smtClean="0">
              <a:ln/>
              <a:effectLst/>
              <a:latin typeface="+mj-lt"/>
              <a:ea typeface="Calibri" pitchFamily="34" charset="0"/>
              <a:cs typeface="Times New Roman" pitchFamily="18" charset="0"/>
            </a:rPr>
            <a:t>2.- Las Tecnologías de la Información y la Comunicación (TIC) han alcanzado en los últimos tiempos un gran  y  destacan por el tratamiento automático de la información que facilita  la comunicación. </a:t>
          </a:r>
          <a:endParaRPr lang="es-ES" sz="1900" kern="1200" dirty="0"/>
        </a:p>
      </dsp:txBody>
      <dsp:txXfrm>
        <a:off x="4348172" y="42"/>
        <a:ext cx="3434162" cy="2060497"/>
      </dsp:txXfrm>
    </dsp:sp>
    <dsp:sp modelId="{6E115179-57A0-40E2-8040-7F6AC3830C4C}">
      <dsp:nvSpPr>
        <dsp:cNvPr id="0" name=""/>
        <dsp:cNvSpPr/>
      </dsp:nvSpPr>
      <dsp:spPr>
        <a:xfrm>
          <a:off x="570593" y="2403956"/>
          <a:ext cx="3434162" cy="2060497"/>
        </a:xfrm>
        <a:prstGeom prst="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a:lnSpc>
              <a:spcPct val="90000"/>
            </a:lnSpc>
            <a:spcBef>
              <a:spcPct val="0"/>
            </a:spcBef>
            <a:spcAft>
              <a:spcPct val="35000"/>
            </a:spcAft>
          </a:pPr>
          <a:r>
            <a:rPr kumimoji="0" lang="es-MX" sz="1900" b="0" i="0" u="none" strike="noStrike" kern="1200" cap="none" normalizeH="0" baseline="0" dirty="0" smtClean="0">
              <a:ln/>
              <a:effectLst/>
              <a:latin typeface="+mj-lt"/>
              <a:ea typeface="Calibri" pitchFamily="34" charset="0"/>
              <a:cs typeface="Times New Roman" pitchFamily="18" charset="0"/>
            </a:rPr>
            <a:t>3.- Esta capacidad ha sido aprovechada en el campo del Derecho para llevar a cabo la informatización de los Órganos de procuración y administración de justicia. </a:t>
          </a:r>
          <a:endParaRPr lang="es-ES" sz="1900" kern="1200" dirty="0"/>
        </a:p>
      </dsp:txBody>
      <dsp:txXfrm>
        <a:off x="570593" y="2403956"/>
        <a:ext cx="3434162" cy="2060497"/>
      </dsp:txXfrm>
    </dsp:sp>
    <dsp:sp modelId="{CF5CBAD2-1453-4565-B170-396B6618BC95}">
      <dsp:nvSpPr>
        <dsp:cNvPr id="0" name=""/>
        <dsp:cNvSpPr/>
      </dsp:nvSpPr>
      <dsp:spPr>
        <a:xfrm>
          <a:off x="4348172" y="2403956"/>
          <a:ext cx="3434162" cy="2060497"/>
        </a:xfrm>
        <a:prstGeom prst="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rtl="0">
            <a:lnSpc>
              <a:spcPct val="90000"/>
            </a:lnSpc>
            <a:spcBef>
              <a:spcPct val="0"/>
            </a:spcBef>
            <a:spcAft>
              <a:spcPct val="35000"/>
            </a:spcAft>
          </a:pPr>
          <a:r>
            <a:rPr kumimoji="0" lang="es-MX" sz="1400" b="0" i="0" u="none" strike="noStrike" kern="1200" cap="none" normalizeH="0" baseline="0" dirty="0" smtClean="0">
              <a:ln/>
              <a:effectLst/>
              <a:latin typeface="+mj-lt"/>
              <a:ea typeface="Calibri" pitchFamily="34" charset="0"/>
              <a:cs typeface="Times New Roman" pitchFamily="18" charset="0"/>
            </a:rPr>
            <a:t>De acuerdo con el artículo 51 del CNPP, las técnicas audiovisuales que pueden emplearse para la recepción y transmisión de medios de prueba y la realización de actos procesales, son la </a:t>
          </a:r>
          <a:r>
            <a:rPr kumimoji="0" lang="es-MX" sz="1600" b="1" i="0" u="none" strike="noStrike" kern="1200" cap="none" normalizeH="0" baseline="0" dirty="0" smtClean="0">
              <a:ln/>
              <a:effectLst/>
              <a:latin typeface="+mj-lt"/>
              <a:ea typeface="Calibri" pitchFamily="34" charset="0"/>
              <a:cs typeface="Times New Roman" pitchFamily="18" charset="0"/>
            </a:rPr>
            <a:t>videoconferencia </a:t>
          </a:r>
          <a:r>
            <a:rPr kumimoji="0" lang="es-MX" sz="1400" b="0" i="0" u="none" strike="noStrike" kern="1200" cap="none" normalizeH="0" baseline="0" dirty="0" smtClean="0">
              <a:ln/>
              <a:effectLst/>
              <a:latin typeface="+mj-lt"/>
              <a:ea typeface="Calibri" pitchFamily="34" charset="0"/>
              <a:cs typeface="Times New Roman" pitchFamily="18" charset="0"/>
            </a:rPr>
            <a:t>en tiempo real, así como otras formas de comunicación que se produzcan con nuevas tecnologías, siempre que se garantice la identidad de los sujetos que intervengan en dicho acto. </a:t>
          </a:r>
          <a:endParaRPr lang="es-ES" sz="1400" kern="1200" dirty="0"/>
        </a:p>
      </dsp:txBody>
      <dsp:txXfrm>
        <a:off x="4348172" y="2403956"/>
        <a:ext cx="3434162" cy="206049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4AB854-C84D-42D0-8100-8F80D19DF04D}">
      <dsp:nvSpPr>
        <dsp:cNvPr id="0" name=""/>
        <dsp:cNvSpPr/>
      </dsp:nvSpPr>
      <dsp:spPr>
        <a:xfrm>
          <a:off x="0" y="0"/>
          <a:ext cx="8784976" cy="4064000"/>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r>
            <a:rPr kumimoji="0" lang="es-MX" sz="3400" b="0" i="0" u="none" strike="noStrike" kern="1200" cap="none" normalizeH="0" baseline="0" dirty="0" smtClean="0">
              <a:ln/>
              <a:effectLst/>
              <a:latin typeface="+mj-lt"/>
              <a:ea typeface="Calibri" pitchFamily="34" charset="0"/>
              <a:cs typeface="Times New Roman" pitchFamily="18" charset="0"/>
            </a:rPr>
            <a:t>El artículo 450 del CNPP expresa que el procedimiento para la declaración de personas a través del sistema de videoconferencias:  </a:t>
          </a:r>
          <a:endParaRPr lang="es-ES" sz="3400" kern="1200" dirty="0"/>
        </a:p>
      </dsp:txBody>
      <dsp:txXfrm>
        <a:off x="0" y="0"/>
        <a:ext cx="8784976" cy="2194560"/>
      </dsp:txXfrm>
    </dsp:sp>
    <dsp:sp modelId="{4CE13F6C-827A-4831-A37D-688FAF6EF02F}">
      <dsp:nvSpPr>
        <dsp:cNvPr id="0" name=""/>
        <dsp:cNvSpPr/>
      </dsp:nvSpPr>
      <dsp:spPr>
        <a:xfrm>
          <a:off x="0" y="2113280"/>
          <a:ext cx="2196243" cy="1869440"/>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just" defTabSz="711200">
            <a:lnSpc>
              <a:spcPct val="90000"/>
            </a:lnSpc>
            <a:spcBef>
              <a:spcPct val="0"/>
            </a:spcBef>
            <a:spcAft>
              <a:spcPct val="35000"/>
            </a:spcAft>
          </a:pPr>
          <a:r>
            <a:rPr kumimoji="0" lang="es-MX" sz="1600" b="0" i="0" u="none" strike="noStrike" kern="1200" cap="none" normalizeH="0" baseline="0" smtClean="0">
              <a:ln/>
              <a:effectLst/>
              <a:latin typeface="+mj-lt"/>
              <a:ea typeface="Calibri" pitchFamily="34" charset="0"/>
              <a:cs typeface="Times New Roman" pitchFamily="18" charset="0"/>
            </a:rPr>
            <a:t>se recibirán en audiencia con las formalidades del desahogo de la prueba. </a:t>
          </a:r>
          <a:endParaRPr lang="es-ES" sz="1600" kern="1200" dirty="0"/>
        </a:p>
      </dsp:txBody>
      <dsp:txXfrm>
        <a:off x="0" y="2113280"/>
        <a:ext cx="2196243" cy="1869440"/>
      </dsp:txXfrm>
    </dsp:sp>
    <dsp:sp modelId="{5EA39925-DC83-4755-9A56-FB7C7632A24A}">
      <dsp:nvSpPr>
        <dsp:cNvPr id="0" name=""/>
        <dsp:cNvSpPr/>
      </dsp:nvSpPr>
      <dsp:spPr>
        <a:xfrm>
          <a:off x="2196243" y="2113280"/>
          <a:ext cx="2196243" cy="1869440"/>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just" defTabSz="711200">
            <a:lnSpc>
              <a:spcPct val="90000"/>
            </a:lnSpc>
            <a:spcBef>
              <a:spcPct val="0"/>
            </a:spcBef>
            <a:spcAft>
              <a:spcPct val="35000"/>
            </a:spcAft>
          </a:pPr>
          <a:r>
            <a:rPr kumimoji="0" lang="es-MX" sz="1600" b="0" i="0" u="none" strike="noStrike" kern="1200" cap="none" normalizeH="0" baseline="0" smtClean="0">
              <a:ln/>
              <a:effectLst/>
              <a:latin typeface="+mj-lt"/>
              <a:ea typeface="Calibri" pitchFamily="34" charset="0"/>
              <a:cs typeface="Times New Roman" pitchFamily="18" charset="0"/>
            </a:rPr>
            <a:t>de acuerdo con la legislación vigente</a:t>
          </a:r>
          <a:endParaRPr lang="es-ES" sz="1600" kern="1200" dirty="0"/>
        </a:p>
      </dsp:txBody>
      <dsp:txXfrm>
        <a:off x="2196243" y="2113280"/>
        <a:ext cx="2196243" cy="1869440"/>
      </dsp:txXfrm>
    </dsp:sp>
    <dsp:sp modelId="{8E0A71A2-D004-4CED-95ED-954C59674C4E}">
      <dsp:nvSpPr>
        <dsp:cNvPr id="0" name=""/>
        <dsp:cNvSpPr/>
      </dsp:nvSpPr>
      <dsp:spPr>
        <a:xfrm>
          <a:off x="4392487" y="2113280"/>
          <a:ext cx="2196243" cy="1869440"/>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just" defTabSz="711200">
            <a:lnSpc>
              <a:spcPct val="90000"/>
            </a:lnSpc>
            <a:spcBef>
              <a:spcPct val="0"/>
            </a:spcBef>
            <a:spcAft>
              <a:spcPct val="35000"/>
            </a:spcAft>
          </a:pPr>
          <a:r>
            <a:rPr kumimoji="0" lang="es-MX" sz="1600" b="0" i="0" u="none" strike="noStrike" kern="1200" cap="none" normalizeH="0" baseline="0" smtClean="0">
              <a:ln/>
              <a:effectLst/>
              <a:latin typeface="+mj-lt"/>
              <a:ea typeface="Calibri" pitchFamily="34" charset="0"/>
              <a:cs typeface="Times New Roman" pitchFamily="18" charset="0"/>
            </a:rPr>
            <a:t>los jueces tienen a su alcance los protocolos que existen en la materia</a:t>
          </a:r>
          <a:endParaRPr lang="es-ES" sz="1600" kern="1200" dirty="0"/>
        </a:p>
      </dsp:txBody>
      <dsp:txXfrm>
        <a:off x="4392487" y="2113280"/>
        <a:ext cx="2196243" cy="1869440"/>
      </dsp:txXfrm>
    </dsp:sp>
    <dsp:sp modelId="{A9D82A48-0CB0-4E49-B847-1BA691DE43B6}">
      <dsp:nvSpPr>
        <dsp:cNvPr id="0" name=""/>
        <dsp:cNvSpPr/>
      </dsp:nvSpPr>
      <dsp:spPr>
        <a:xfrm>
          <a:off x="6588732" y="2113280"/>
          <a:ext cx="2196243" cy="1869440"/>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just" defTabSz="711200">
            <a:lnSpc>
              <a:spcPct val="90000"/>
            </a:lnSpc>
            <a:spcBef>
              <a:spcPct val="0"/>
            </a:spcBef>
            <a:spcAft>
              <a:spcPct val="35000"/>
            </a:spcAft>
          </a:pPr>
          <a:r>
            <a:rPr kumimoji="0" lang="es-MX" sz="1600" b="0" i="0" u="none" strike="noStrike" kern="1200" cap="none" normalizeH="0" baseline="0" smtClean="0">
              <a:ln/>
              <a:effectLst/>
              <a:latin typeface="+mj-lt"/>
              <a:ea typeface="Calibri" pitchFamily="34" charset="0"/>
              <a:cs typeface="Times New Roman" pitchFamily="18" charset="0"/>
            </a:rPr>
            <a:t>A nivel federal se encuentra el Protocolo para el Uso de la Videoconferencia en los Juzgados de Distrito en Materia Penal y de Procesos Penales Federales.</a:t>
          </a:r>
          <a:endParaRPr lang="es-ES" sz="1600" kern="1200" dirty="0"/>
        </a:p>
      </dsp:txBody>
      <dsp:txXfrm>
        <a:off x="6588732" y="2113280"/>
        <a:ext cx="2196243" cy="18694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DCF1CB-7EEE-4EB3-8430-84576EAFBDDB}">
      <dsp:nvSpPr>
        <dsp:cNvPr id="0" name=""/>
        <dsp:cNvSpPr/>
      </dsp:nvSpPr>
      <dsp:spPr>
        <a:xfrm>
          <a:off x="0" y="0"/>
          <a:ext cx="8208912" cy="1219200"/>
        </a:xfrm>
        <a:prstGeom prst="rect">
          <a:avLst/>
        </a:prstGeom>
        <a:solidFill>
          <a:schemeClr val="accent3">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MX" sz="3000" kern="1200" dirty="0" smtClean="0"/>
            <a:t>Para el uso de la videoconferencia el Órgano jurisdiccional debe cubrir dos requisitos esenciales </a:t>
          </a:r>
          <a:endParaRPr lang="es-MX" sz="3000" kern="1200" dirty="0"/>
        </a:p>
      </dsp:txBody>
      <dsp:txXfrm>
        <a:off x="0" y="0"/>
        <a:ext cx="8208912" cy="1219200"/>
      </dsp:txXfrm>
    </dsp:sp>
    <dsp:sp modelId="{66CFF5D3-5EA7-417F-9D28-2968A114003C}">
      <dsp:nvSpPr>
        <dsp:cNvPr id="0" name=""/>
        <dsp:cNvSpPr/>
      </dsp:nvSpPr>
      <dsp:spPr>
        <a:xfrm>
          <a:off x="0" y="1219200"/>
          <a:ext cx="4104456" cy="2560320"/>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smtClean="0"/>
            <a:t>Uno de carácter técnico:</a:t>
          </a:r>
        </a:p>
        <a:p>
          <a:pPr lvl="0" algn="just" defTabSz="577850">
            <a:lnSpc>
              <a:spcPct val="90000"/>
            </a:lnSpc>
            <a:spcBef>
              <a:spcPct val="0"/>
            </a:spcBef>
            <a:spcAft>
              <a:spcPct val="35000"/>
            </a:spcAft>
          </a:pPr>
          <a:r>
            <a:rPr lang="es-MX" sz="1300" b="0" kern="1200" dirty="0" smtClean="0"/>
            <a:t>L</a:t>
          </a:r>
          <a:r>
            <a:rPr lang="es-MX" sz="1300" kern="1200" dirty="0" smtClean="0"/>
            <a:t>a función y estructura tecnológica del Sistema de Videoconferencia debe tener la suficiente capacidad para garantizar la seguridad de la comunicación para resguardar a la víctima del delito o en su caso para quienes intervienen en ella. </a:t>
          </a:r>
        </a:p>
        <a:p>
          <a:pPr lvl="0" algn="just" defTabSz="577850">
            <a:lnSpc>
              <a:spcPct val="90000"/>
            </a:lnSpc>
            <a:spcBef>
              <a:spcPct val="0"/>
            </a:spcBef>
            <a:spcAft>
              <a:spcPct val="35000"/>
            </a:spcAft>
          </a:pPr>
          <a:r>
            <a:rPr lang="es-MX" sz="1300" kern="1200" dirty="0" smtClean="0"/>
            <a:t>El Protocolo regula los aspectos operativos del Sistema de Videoconferencia que permiten en tiempo real, la transmisión y grabación continua del audio y video entre dos salas de audiencia o lugares, así como en materia penal la comunicación privada entre defensor e imputado distante (privado de su libertad) cuando así sea el caso.</a:t>
          </a:r>
          <a:endParaRPr lang="es-MX" sz="1300" kern="1200" dirty="0"/>
        </a:p>
      </dsp:txBody>
      <dsp:txXfrm>
        <a:off x="0" y="1219200"/>
        <a:ext cx="4104456" cy="2560320"/>
      </dsp:txXfrm>
    </dsp:sp>
    <dsp:sp modelId="{2AF1EFDC-2484-45AD-BFB4-BEE010447895}">
      <dsp:nvSpPr>
        <dsp:cNvPr id="0" name=""/>
        <dsp:cNvSpPr/>
      </dsp:nvSpPr>
      <dsp:spPr>
        <a:xfrm>
          <a:off x="4104456" y="1219200"/>
          <a:ext cx="4104456" cy="2560320"/>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smtClean="0"/>
            <a:t>El otro de carácter procedimental</a:t>
          </a:r>
        </a:p>
        <a:p>
          <a:pPr lvl="0" algn="just" defTabSz="577850">
            <a:lnSpc>
              <a:spcPct val="90000"/>
            </a:lnSpc>
            <a:spcBef>
              <a:spcPct val="0"/>
            </a:spcBef>
            <a:spcAft>
              <a:spcPct val="35000"/>
            </a:spcAft>
          </a:pPr>
          <a:r>
            <a:rPr lang="es-MX" sz="1300" kern="1200" dirty="0" smtClean="0"/>
            <a:t>Se refiere al procedimiento establecido para el desarrollo de las diligencias en las que deban comparecer virtualmente el imputado y la víctima. </a:t>
          </a:r>
        </a:p>
        <a:p>
          <a:pPr lvl="0" algn="just" defTabSz="577850">
            <a:lnSpc>
              <a:spcPct val="90000"/>
            </a:lnSpc>
            <a:spcBef>
              <a:spcPct val="0"/>
            </a:spcBef>
            <a:spcAft>
              <a:spcPct val="35000"/>
            </a:spcAft>
          </a:pPr>
          <a:r>
            <a:rPr lang="es-MX" sz="1300" kern="1200" dirty="0" smtClean="0"/>
            <a:t>El Protocolo es un marco jurídico de respeto a los principios procesales que rigen la función jurisdiccional (Balbuena y otros, 2008, p. 11), que se encuentran contenidos en la Constitución Federal, en los tratados internacionales, y en el proceso penal acusatorio, como son los de legalidad, igualdad, seguridad jurídica, debido proceso y acceso efectivo a la justicia.  </a:t>
          </a:r>
          <a:endParaRPr lang="es-MX" sz="1300" kern="1200" dirty="0"/>
        </a:p>
      </dsp:txBody>
      <dsp:txXfrm>
        <a:off x="4104456" y="1219200"/>
        <a:ext cx="4104456" cy="2560320"/>
      </dsp:txXfrm>
    </dsp:sp>
    <dsp:sp modelId="{0A755703-E0C9-4B87-806C-4F3FAC4E7393}">
      <dsp:nvSpPr>
        <dsp:cNvPr id="0" name=""/>
        <dsp:cNvSpPr/>
      </dsp:nvSpPr>
      <dsp:spPr>
        <a:xfrm>
          <a:off x="0" y="3779520"/>
          <a:ext cx="8208912" cy="284480"/>
        </a:xfrm>
        <a:prstGeom prst="rect">
          <a:avLst/>
        </a:prstGeom>
        <a:solidFill>
          <a:schemeClr val="accent3">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9AC4FE-9B61-48ED-B04E-69F4D6CD493B}">
      <dsp:nvSpPr>
        <dsp:cNvPr id="0" name=""/>
        <dsp:cNvSpPr/>
      </dsp:nvSpPr>
      <dsp:spPr>
        <a:xfrm rot="16200000">
          <a:off x="559" y="449717"/>
          <a:ext cx="3867382" cy="3867382"/>
        </a:xfrm>
        <a:prstGeom prst="downArrow">
          <a:avLst>
            <a:gd name="adj1" fmla="val 50000"/>
            <a:gd name="adj2" fmla="val 3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just" defTabSz="488950">
            <a:lnSpc>
              <a:spcPct val="90000"/>
            </a:lnSpc>
            <a:spcBef>
              <a:spcPct val="0"/>
            </a:spcBef>
            <a:spcAft>
              <a:spcPct val="35000"/>
            </a:spcAft>
          </a:pPr>
          <a:r>
            <a:rPr lang="es-MX" sz="1100" kern="1200" dirty="0" smtClean="0"/>
            <a:t>Cuando el menor de edad es víctima del delito sufre daños físicos, mentales o emocionales, pérdida financiera o menoscabo sustancial de sus derechos fundamentales (Cázares, 2010, p. 63). La condición de vulnerabilidad del menor víctima del delito se presenta en virtud de su situación especial de inmadurez física y psicológica, lo que actúa como una limitante que impide evitar o mitigar los daños y perjuicios derivados de la agresión delictiva, provocando una nueva "victimización".</a:t>
          </a:r>
          <a:endParaRPr lang="es-MX" sz="1100" kern="1200" dirty="0"/>
        </a:p>
      </dsp:txBody>
      <dsp:txXfrm rot="5400000">
        <a:off x="560" y="1416562"/>
        <a:ext cx="3190590" cy="1933691"/>
      </dsp:txXfrm>
    </dsp:sp>
    <dsp:sp modelId="{46F87F39-387A-439E-9AD9-ED2422FD87FA}">
      <dsp:nvSpPr>
        <dsp:cNvPr id="0" name=""/>
        <dsp:cNvSpPr/>
      </dsp:nvSpPr>
      <dsp:spPr>
        <a:xfrm rot="5400000">
          <a:off x="4100266" y="449717"/>
          <a:ext cx="3867382" cy="3867382"/>
        </a:xfrm>
        <a:prstGeom prst="downArrow">
          <a:avLst>
            <a:gd name="adj1" fmla="val 50000"/>
            <a:gd name="adj2" fmla="val 3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just" defTabSz="488950">
            <a:lnSpc>
              <a:spcPct val="90000"/>
            </a:lnSpc>
            <a:spcBef>
              <a:spcPct val="0"/>
            </a:spcBef>
            <a:spcAft>
              <a:spcPct val="35000"/>
            </a:spcAft>
          </a:pPr>
          <a:r>
            <a:rPr lang="es-MX" sz="1100" kern="1200" dirty="0" smtClean="0"/>
            <a:t>Por la condición de vulnerabilidad en la que se encuentran, gozan de derechos humanos especiales que tienen la finalidad de garantizar su dignidad, calidad de vida, libertad, y pleno crecimiento físico y psicosocial (Patiño, 2014, p. 135). </a:t>
          </a:r>
          <a:endParaRPr lang="es-MX" sz="1100" kern="1200" dirty="0"/>
        </a:p>
      </dsp:txBody>
      <dsp:txXfrm rot="-5400000">
        <a:off x="4777059" y="1416563"/>
        <a:ext cx="3190590" cy="193369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CCBD2975-DCE1-45FF-A8FD-69B1A60FAE5E}" type="datetimeFigureOut">
              <a:rPr lang="es-ES" smtClean="0"/>
              <a:pPr/>
              <a:t>12/10/2016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BAC8228-30D5-4C05-8317-C936F21CB8AF}"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CBD2975-DCE1-45FF-A8FD-69B1A60FAE5E}" type="datetimeFigureOut">
              <a:rPr lang="es-ES" smtClean="0"/>
              <a:pPr/>
              <a:t>12/10/2016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BAC8228-30D5-4C05-8317-C936F21CB8AF}"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CBD2975-DCE1-45FF-A8FD-69B1A60FAE5E}" type="datetimeFigureOut">
              <a:rPr lang="es-ES" smtClean="0"/>
              <a:pPr/>
              <a:t>12/10/2016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BAC8228-30D5-4C05-8317-C936F21CB8AF}"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CBD2975-DCE1-45FF-A8FD-69B1A60FAE5E}" type="datetimeFigureOut">
              <a:rPr lang="es-ES" smtClean="0"/>
              <a:pPr/>
              <a:t>12/10/2016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BAC8228-30D5-4C05-8317-C936F21CB8AF}"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CBD2975-DCE1-45FF-A8FD-69B1A60FAE5E}" type="datetimeFigureOut">
              <a:rPr lang="es-ES" smtClean="0"/>
              <a:pPr/>
              <a:t>12/10/2016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BAC8228-30D5-4C05-8317-C936F21CB8AF}"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CCBD2975-DCE1-45FF-A8FD-69B1A60FAE5E}" type="datetimeFigureOut">
              <a:rPr lang="es-ES" smtClean="0"/>
              <a:pPr/>
              <a:t>12/10/2016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BAC8228-30D5-4C05-8317-C936F21CB8AF}"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CCBD2975-DCE1-45FF-A8FD-69B1A60FAE5E}" type="datetimeFigureOut">
              <a:rPr lang="es-ES" smtClean="0"/>
              <a:pPr/>
              <a:t>12/10/2016</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BAC8228-30D5-4C05-8317-C936F21CB8AF}"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CCBD2975-DCE1-45FF-A8FD-69B1A60FAE5E}" type="datetimeFigureOut">
              <a:rPr lang="es-ES" smtClean="0"/>
              <a:pPr/>
              <a:t>12/10/2016</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BAC8228-30D5-4C05-8317-C936F21CB8AF}"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CBD2975-DCE1-45FF-A8FD-69B1A60FAE5E}" type="datetimeFigureOut">
              <a:rPr lang="es-ES" smtClean="0"/>
              <a:pPr/>
              <a:t>12/10/2016</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BAC8228-30D5-4C05-8317-C936F21CB8AF}"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CBD2975-DCE1-45FF-A8FD-69B1A60FAE5E}" type="datetimeFigureOut">
              <a:rPr lang="es-ES" smtClean="0"/>
              <a:pPr/>
              <a:t>12/10/2016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BAC8228-30D5-4C05-8317-C936F21CB8AF}"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CBD2975-DCE1-45FF-A8FD-69B1A60FAE5E}" type="datetimeFigureOut">
              <a:rPr lang="es-ES" smtClean="0"/>
              <a:pPr/>
              <a:t>12/10/2016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BAC8228-30D5-4C05-8317-C936F21CB8AF}"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8000"/>
            <a:lum/>
          </a:blip>
          <a:srcRect/>
          <a:stretch>
            <a:fillRect t="-22000" b="-22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BD2975-DCE1-45FF-A8FD-69B1A60FAE5E}" type="datetimeFigureOut">
              <a:rPr lang="es-ES" smtClean="0"/>
              <a:pPr/>
              <a:t>12/10/2016</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AC8228-30D5-4C05-8317-C936F21CB8AF}"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0.png"/><Relationship Id="rId7" Type="http://schemas.openxmlformats.org/officeDocument/2006/relationships/diagramColors" Target="../diagrams/colors6.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https://works.bepress.com/ricardolillo/3/" TargetMode="Externa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endParaRPr lang="es-ES" dirty="0"/>
          </a:p>
        </p:txBody>
      </p:sp>
      <p:sp>
        <p:nvSpPr>
          <p:cNvPr id="3" name="2 Subtítulo"/>
          <p:cNvSpPr>
            <a:spLocks noGrp="1"/>
          </p:cNvSpPr>
          <p:nvPr>
            <p:ph type="subTitle" idx="4294967295"/>
          </p:nvPr>
        </p:nvSpPr>
        <p:spPr>
          <a:xfrm>
            <a:off x="395536" y="2636912"/>
            <a:ext cx="8568952" cy="3744416"/>
          </a:xfrm>
        </p:spPr>
        <p:txBody>
          <a:bodyPr>
            <a:noAutofit/>
          </a:bodyPr>
          <a:lstStyle/>
          <a:p>
            <a:pPr algn="ctr">
              <a:buNone/>
            </a:pPr>
            <a:r>
              <a:rPr lang="es-MX" sz="1800" b="1" dirty="0" smtClean="0">
                <a:latin typeface="Arial" pitchFamily="34" charset="0"/>
                <a:cs typeface="Arial" pitchFamily="34" charset="0"/>
              </a:rPr>
              <a:t>MATERIAL VISUAL DE DIAPOSITIVAS</a:t>
            </a:r>
          </a:p>
          <a:p>
            <a:pPr algn="ctr">
              <a:buNone/>
            </a:pPr>
            <a:r>
              <a:rPr lang="es-MX" sz="1800" b="1" dirty="0" smtClean="0">
                <a:latin typeface="Arial" pitchFamily="34" charset="0"/>
                <a:cs typeface="Arial" pitchFamily="34" charset="0"/>
              </a:rPr>
              <a:t>LICENCIATURA EN DERECHO</a:t>
            </a:r>
          </a:p>
          <a:p>
            <a:pPr algn="ctr">
              <a:buNone/>
            </a:pPr>
            <a:endParaRPr lang="es-MX" sz="1800" b="1" dirty="0" smtClean="0">
              <a:latin typeface="Arial" pitchFamily="34" charset="0"/>
              <a:cs typeface="Arial" pitchFamily="34" charset="0"/>
            </a:endParaRPr>
          </a:p>
          <a:p>
            <a:pPr>
              <a:lnSpc>
                <a:spcPct val="150000"/>
              </a:lnSpc>
              <a:buNone/>
            </a:pPr>
            <a:r>
              <a:rPr lang="es-MX" sz="1800" dirty="0" smtClean="0">
                <a:latin typeface="Arial" pitchFamily="34" charset="0"/>
                <a:cs typeface="Arial" pitchFamily="34" charset="0"/>
              </a:rPr>
              <a:t>Unidad de Aprendizaje : Proceso penal </a:t>
            </a:r>
          </a:p>
          <a:p>
            <a:pPr>
              <a:lnSpc>
                <a:spcPct val="150000"/>
              </a:lnSpc>
              <a:buNone/>
            </a:pPr>
            <a:r>
              <a:rPr lang="es-MX" sz="1800" dirty="0">
                <a:latin typeface="Arial" pitchFamily="34" charset="0"/>
                <a:cs typeface="Arial" pitchFamily="34" charset="0"/>
              </a:rPr>
              <a:t>U</a:t>
            </a:r>
            <a:r>
              <a:rPr lang="es-MX" sz="1800" dirty="0" smtClean="0">
                <a:latin typeface="Arial" pitchFamily="34" charset="0"/>
                <a:cs typeface="Arial" pitchFamily="34" charset="0"/>
              </a:rPr>
              <a:t>nidad de competencia VII: </a:t>
            </a:r>
            <a:r>
              <a:rPr lang="es-ES" sz="1800" dirty="0">
                <a:latin typeface="Arial" pitchFamily="34" charset="0"/>
                <a:cs typeface="Arial" pitchFamily="34" charset="0"/>
              </a:rPr>
              <a:t>E</a:t>
            </a:r>
            <a:r>
              <a:rPr lang="es-ES" sz="1800" dirty="0" smtClean="0">
                <a:latin typeface="Arial" pitchFamily="34" charset="0"/>
                <a:cs typeface="Arial" pitchFamily="34" charset="0"/>
              </a:rPr>
              <a:t>tapa de Juicio </a:t>
            </a:r>
          </a:p>
          <a:p>
            <a:pPr>
              <a:lnSpc>
                <a:spcPct val="150000"/>
              </a:lnSpc>
              <a:buNone/>
            </a:pPr>
            <a:r>
              <a:rPr lang="es-MX" sz="1800" dirty="0">
                <a:latin typeface="Arial" pitchFamily="34" charset="0"/>
                <a:cs typeface="Arial" pitchFamily="34" charset="0"/>
              </a:rPr>
              <a:t>T</a:t>
            </a:r>
            <a:r>
              <a:rPr lang="es-MX" sz="1800" dirty="0" smtClean="0">
                <a:latin typeface="Arial" pitchFamily="34" charset="0"/>
                <a:cs typeface="Arial" pitchFamily="34" charset="0"/>
              </a:rPr>
              <a:t>ema: Desahogo de la prueba testimonial en menores victimas del delito </a:t>
            </a:r>
          </a:p>
          <a:p>
            <a:pPr>
              <a:lnSpc>
                <a:spcPct val="150000"/>
              </a:lnSpc>
              <a:buNone/>
            </a:pPr>
            <a:r>
              <a:rPr lang="es-MX" sz="1800" dirty="0">
                <a:latin typeface="Arial" pitchFamily="34" charset="0"/>
                <a:cs typeface="Arial" pitchFamily="34" charset="0"/>
              </a:rPr>
              <a:t>C</a:t>
            </a:r>
            <a:r>
              <a:rPr lang="es-MX" sz="1800" dirty="0" smtClean="0">
                <a:latin typeface="Arial" pitchFamily="34" charset="0"/>
                <a:cs typeface="Arial" pitchFamily="34" charset="0"/>
              </a:rPr>
              <a:t>réditos institucionales: 5</a:t>
            </a:r>
          </a:p>
          <a:p>
            <a:pPr>
              <a:lnSpc>
                <a:spcPct val="150000"/>
              </a:lnSpc>
              <a:buNone/>
            </a:pPr>
            <a:r>
              <a:rPr lang="es-MX" sz="1800" dirty="0">
                <a:latin typeface="Arial" pitchFamily="34" charset="0"/>
                <a:cs typeface="Arial" pitchFamily="34" charset="0"/>
              </a:rPr>
              <a:t>C</a:t>
            </a:r>
            <a:r>
              <a:rPr lang="es-MX" sz="1800" dirty="0" smtClean="0">
                <a:latin typeface="Arial" pitchFamily="34" charset="0"/>
                <a:cs typeface="Arial" pitchFamily="34" charset="0"/>
              </a:rPr>
              <a:t>entro Universitario UAEM Valle de </a:t>
            </a:r>
            <a:r>
              <a:rPr lang="es-MX" sz="1800" dirty="0">
                <a:latin typeface="Arial" pitchFamily="34" charset="0"/>
                <a:cs typeface="Arial" pitchFamily="34" charset="0"/>
              </a:rPr>
              <a:t>C</a:t>
            </a:r>
            <a:r>
              <a:rPr lang="es-MX" sz="1800" dirty="0" smtClean="0">
                <a:latin typeface="Arial" pitchFamily="34" charset="0"/>
                <a:cs typeface="Arial" pitchFamily="34" charset="0"/>
              </a:rPr>
              <a:t>halco</a:t>
            </a:r>
          </a:p>
          <a:p>
            <a:pPr>
              <a:lnSpc>
                <a:spcPct val="150000"/>
              </a:lnSpc>
              <a:buNone/>
            </a:pPr>
            <a:r>
              <a:rPr lang="es-MX" sz="1800" dirty="0">
                <a:latin typeface="Arial" pitchFamily="34" charset="0"/>
                <a:cs typeface="Arial" pitchFamily="34" charset="0"/>
              </a:rPr>
              <a:t>A</a:t>
            </a:r>
            <a:r>
              <a:rPr lang="es-MX" sz="1800" dirty="0" smtClean="0">
                <a:latin typeface="Arial" pitchFamily="34" charset="0"/>
                <a:cs typeface="Arial" pitchFamily="34" charset="0"/>
              </a:rPr>
              <a:t>utor: M. en D.  José Julio Nares Hernández.</a:t>
            </a:r>
          </a:p>
          <a:p>
            <a:pPr algn="r">
              <a:lnSpc>
                <a:spcPct val="150000"/>
              </a:lnSpc>
              <a:buNone/>
            </a:pPr>
            <a:r>
              <a:rPr lang="es-MX" sz="1800" dirty="0" smtClean="0">
                <a:latin typeface="Arial" pitchFamily="34" charset="0"/>
                <a:cs typeface="Arial" pitchFamily="34" charset="0"/>
              </a:rPr>
              <a:t>Octubre 2016</a:t>
            </a:r>
          </a:p>
        </p:txBody>
      </p:sp>
      <p:pic>
        <p:nvPicPr>
          <p:cNvPr id="4"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972"/>
          <a:stretch/>
        </p:blipFill>
        <p:spPr bwMode="auto">
          <a:xfrm>
            <a:off x="0" y="1"/>
            <a:ext cx="9144000" cy="242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467544" y="332656"/>
            <a:ext cx="7920880" cy="1384995"/>
          </a:xfrm>
          <a:prstGeom prst="rect">
            <a:avLst/>
          </a:prstGeom>
        </p:spPr>
        <p:txBody>
          <a:bodyPr wrap="square">
            <a:spAutoFit/>
          </a:bodyPr>
          <a:lstStyle/>
          <a:p>
            <a:pPr algn="ctr"/>
            <a:r>
              <a:rPr lang="es-ES" sz="2800" b="1" dirty="0" smtClean="0">
                <a:solidFill>
                  <a:schemeClr val="bg1"/>
                </a:solidFill>
              </a:rPr>
              <a:t>UNIVERSIDAD AUTÓNOMA DEL ESTADO DE MÉXICO</a:t>
            </a:r>
          </a:p>
          <a:p>
            <a:pPr algn="ctr"/>
            <a:r>
              <a:rPr lang="es-MX" sz="2800" b="1" dirty="0" smtClean="0">
                <a:solidFill>
                  <a:schemeClr val="bg1"/>
                </a:solidFill>
              </a:rPr>
              <a:t>Centro Universitario UAEM Valle de Chalco </a:t>
            </a:r>
            <a:endParaRPr lang="es-ES" sz="2800" b="1" dirty="0" smtClean="0">
              <a:solidFill>
                <a:schemeClr val="bg1"/>
              </a:solidFill>
            </a:endParaRPr>
          </a:p>
          <a:p>
            <a:pPr algn="ctr"/>
            <a:r>
              <a:rPr lang="es-ES" sz="2800" dirty="0" smtClean="0"/>
              <a:t> </a:t>
            </a:r>
          </a:p>
        </p:txBody>
      </p:sp>
    </p:spTree>
    <p:extLst>
      <p:ext uri="{BB962C8B-B14F-4D97-AF65-F5344CB8AC3E}">
        <p14:creationId xmlns:p14="http://schemas.microsoft.com/office/powerpoint/2010/main" val="26296325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4716016" y="2551837"/>
            <a:ext cx="3888432" cy="2031325"/>
          </a:xfrm>
          <a:prstGeom prst="rect">
            <a:avLst/>
          </a:prstGeom>
        </p:spPr>
        <p:txBody>
          <a:bodyPr wrap="square">
            <a:spAutoFit/>
          </a:bodyPr>
          <a:lstStyle/>
          <a:p>
            <a:pPr algn="just"/>
            <a:r>
              <a:rPr lang="es-MX" dirty="0" smtClean="0"/>
              <a:t>El </a:t>
            </a:r>
            <a:r>
              <a:rPr lang="es-MX" b="1" dirty="0" smtClean="0"/>
              <a:t>principio de contradicción </a:t>
            </a:r>
            <a:r>
              <a:rPr lang="es-MX" dirty="0" smtClean="0"/>
              <a:t>garantiza que las partes procesales tengan igualdad de oportunidades ante el juez para conocer, controvertir o confrontar los medios de prueba, así como oponerse a las peticiones y alegatos de la otra parte. </a:t>
            </a:r>
            <a:endParaRPr lang="es-ES" dirty="0"/>
          </a:p>
        </p:txBody>
      </p:sp>
      <p:sp>
        <p:nvSpPr>
          <p:cNvPr id="4" name="3 Rectángulo"/>
          <p:cNvSpPr/>
          <p:nvPr/>
        </p:nvSpPr>
        <p:spPr>
          <a:xfrm>
            <a:off x="179512" y="908720"/>
            <a:ext cx="8568952" cy="1231106"/>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r>
              <a:rPr lang="es-MX" sz="2000" b="1" dirty="0" smtClean="0"/>
              <a:t>Principios </a:t>
            </a:r>
          </a:p>
        </p:txBody>
      </p:sp>
      <p:pic>
        <p:nvPicPr>
          <p:cNvPr id="1026" name="Picture 2" descr="Resultado de imagen para principio de contradicción"/>
          <p:cNvPicPr>
            <a:picLocks noChangeAspect="1" noChangeArrowheads="1"/>
          </p:cNvPicPr>
          <p:nvPr/>
        </p:nvPicPr>
        <p:blipFill>
          <a:blip r:embed="rId3" cstate="print"/>
          <a:srcRect/>
          <a:stretch>
            <a:fillRect/>
          </a:stretch>
        </p:blipFill>
        <p:spPr bwMode="auto">
          <a:xfrm>
            <a:off x="899592" y="3212976"/>
            <a:ext cx="2981325" cy="30480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5 Rectángulo"/>
          <p:cNvSpPr/>
          <p:nvPr/>
        </p:nvSpPr>
        <p:spPr>
          <a:xfrm>
            <a:off x="899592" y="6257836"/>
            <a:ext cx="3024336" cy="338554"/>
          </a:xfrm>
          <a:prstGeom prst="rect">
            <a:avLst/>
          </a:prstGeom>
        </p:spPr>
        <p:txBody>
          <a:bodyPr wrap="square">
            <a:spAutoFit/>
          </a:bodyPr>
          <a:lstStyle/>
          <a:p>
            <a:pPr algn="ctr"/>
            <a:r>
              <a:rPr lang="es-ES" sz="800" dirty="0" smtClean="0"/>
              <a:t>http://4.bp.blogspot.com/_Vo0RMW-EmQE/R2mUqVZjW2I/AAAAAAAAAhY/s8C17ldQXLQ/s320/02.bmp</a:t>
            </a:r>
            <a:endParaRPr lang="es-ES" sz="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395536" y="2348880"/>
            <a:ext cx="8064896" cy="646331"/>
          </a:xfrm>
          <a:prstGeom prst="rect">
            <a:avLst/>
          </a:prstGeom>
        </p:spPr>
        <p:txBody>
          <a:bodyPr wrap="square">
            <a:spAutoFit/>
          </a:bodyPr>
          <a:lstStyle/>
          <a:p>
            <a:pPr algn="just"/>
            <a:r>
              <a:rPr lang="es-MX" dirty="0" smtClean="0"/>
              <a:t>El principio de continuidad prescribe que todas las audiencias se realizarán en forma continua, sucesiva y secuencial, salvo casos excepcionales. </a:t>
            </a:r>
            <a:endParaRPr lang="es-ES" dirty="0"/>
          </a:p>
        </p:txBody>
      </p:sp>
      <p:sp>
        <p:nvSpPr>
          <p:cNvPr id="4" name="3 Rectángulo"/>
          <p:cNvSpPr/>
          <p:nvPr/>
        </p:nvSpPr>
        <p:spPr>
          <a:xfrm>
            <a:off x="179512" y="908720"/>
            <a:ext cx="8568952" cy="1231106"/>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r>
              <a:rPr lang="es-MX" sz="2000" b="1" dirty="0" smtClean="0"/>
              <a:t>Principios </a:t>
            </a:r>
          </a:p>
        </p:txBody>
      </p:sp>
      <p:pic>
        <p:nvPicPr>
          <p:cNvPr id="56322" name="Picture 2" descr="Resultado de imagen para principio de continuidad procesal"/>
          <p:cNvPicPr>
            <a:picLocks noChangeAspect="1" noChangeArrowheads="1"/>
          </p:cNvPicPr>
          <p:nvPr/>
        </p:nvPicPr>
        <p:blipFill>
          <a:blip r:embed="rId3" cstate="print"/>
          <a:srcRect/>
          <a:stretch>
            <a:fillRect/>
          </a:stretch>
        </p:blipFill>
        <p:spPr bwMode="auto">
          <a:xfrm>
            <a:off x="539552" y="3212976"/>
            <a:ext cx="4824536" cy="2592288"/>
          </a:xfrm>
          <a:prstGeom prst="rect">
            <a:avLst/>
          </a:prstGeom>
          <a:noFill/>
        </p:spPr>
      </p:pic>
      <p:sp>
        <p:nvSpPr>
          <p:cNvPr id="6" name="5 Rectángulo"/>
          <p:cNvSpPr/>
          <p:nvPr/>
        </p:nvSpPr>
        <p:spPr>
          <a:xfrm>
            <a:off x="1187624" y="5733256"/>
            <a:ext cx="4572000" cy="430887"/>
          </a:xfrm>
          <a:prstGeom prst="rect">
            <a:avLst/>
          </a:prstGeom>
        </p:spPr>
        <p:txBody>
          <a:bodyPr>
            <a:spAutoFit/>
          </a:bodyPr>
          <a:lstStyle/>
          <a:p>
            <a:pPr algn="ctr"/>
            <a:r>
              <a:rPr lang="es-ES" sz="1100" dirty="0" smtClean="0"/>
              <a:t>http://www.ius360.com/wp-content/uploads/2016/01/juicio1blog-880x525.jpg</a:t>
            </a:r>
            <a:endParaRPr lang="es-ES" sz="11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467544" y="2333685"/>
            <a:ext cx="8280920" cy="4247317"/>
          </a:xfrm>
          <a:prstGeom prst="rect">
            <a:avLst/>
          </a:prstGeom>
        </p:spPr>
        <p:txBody>
          <a:bodyPr wrap="square" numCol="3">
            <a:spAutoFit/>
          </a:bodyPr>
          <a:lstStyle/>
          <a:p>
            <a:pPr algn="just">
              <a:buFont typeface="Wingdings" pitchFamily="2" charset="2"/>
              <a:buChar char="Ø"/>
            </a:pPr>
            <a:r>
              <a:rPr lang="es-MX" dirty="0" smtClean="0"/>
              <a:t>Bajo el principio de concentración las audiencias se desarrollarán de ser posible en un mismo día o en días consecutivos hasta su conclusión.</a:t>
            </a:r>
          </a:p>
          <a:p>
            <a:pPr algn="just"/>
            <a:endParaRPr lang="es-MX" dirty="0" smtClean="0"/>
          </a:p>
          <a:p>
            <a:pPr algn="just"/>
            <a:endParaRPr lang="es-MX" dirty="0" smtClean="0"/>
          </a:p>
          <a:p>
            <a:pPr algn="just"/>
            <a:endParaRPr lang="es-MX" dirty="0" smtClean="0"/>
          </a:p>
          <a:p>
            <a:pPr algn="just"/>
            <a:endParaRPr lang="es-MX" dirty="0" smtClean="0"/>
          </a:p>
          <a:p>
            <a:pPr algn="just"/>
            <a:endParaRPr lang="es-MX" dirty="0" smtClean="0"/>
          </a:p>
          <a:p>
            <a:pPr algn="just"/>
            <a:endParaRPr lang="es-MX" dirty="0" smtClean="0"/>
          </a:p>
          <a:p>
            <a:pPr algn="just"/>
            <a:endParaRPr lang="es-MX" dirty="0" smtClean="0"/>
          </a:p>
          <a:p>
            <a:pPr algn="just"/>
            <a:endParaRPr lang="es-MX" dirty="0" smtClean="0"/>
          </a:p>
          <a:p>
            <a:pPr algn="just"/>
            <a:endParaRPr lang="es-MX" dirty="0" smtClean="0"/>
          </a:p>
          <a:p>
            <a:pPr algn="just"/>
            <a:endParaRPr lang="es-MX" dirty="0" smtClean="0"/>
          </a:p>
          <a:p>
            <a:pPr marL="176213" algn="just">
              <a:buFont typeface="Wingdings" pitchFamily="2" charset="2"/>
              <a:buChar char="Ø"/>
            </a:pPr>
            <a:endParaRPr lang="es-MX" dirty="0" smtClean="0"/>
          </a:p>
          <a:p>
            <a:pPr marL="176213" algn="just">
              <a:buFont typeface="Wingdings" pitchFamily="2" charset="2"/>
              <a:buChar char="Ø"/>
            </a:pPr>
            <a:r>
              <a:rPr lang="es-MX" dirty="0" smtClean="0"/>
              <a:t> El principio de inmediación estipula que las audiencias se llevarán a cabo en presencia del juzgador, así como de las partes que deban de intervenir en las mismas, con las excepciones previstas en el mencionado código. </a:t>
            </a:r>
          </a:p>
          <a:p>
            <a:pPr marL="176213" algn="just"/>
            <a:endParaRPr lang="es-MX" dirty="0" smtClean="0"/>
          </a:p>
          <a:p>
            <a:pPr marL="176213" algn="just"/>
            <a:endParaRPr lang="es-MX" dirty="0" smtClean="0"/>
          </a:p>
          <a:p>
            <a:pPr marL="176213" algn="just"/>
            <a:endParaRPr lang="es-MX" dirty="0" smtClean="0"/>
          </a:p>
          <a:p>
            <a:pPr marL="176213" algn="just"/>
            <a:endParaRPr lang="es-MX" dirty="0" smtClean="0"/>
          </a:p>
          <a:p>
            <a:pPr marL="176213" algn="just"/>
            <a:endParaRPr lang="es-MX" dirty="0" smtClean="0"/>
          </a:p>
          <a:p>
            <a:pPr marL="176213" algn="just"/>
            <a:endParaRPr lang="es-MX" dirty="0" smtClean="0"/>
          </a:p>
          <a:p>
            <a:pPr marL="176213" algn="just">
              <a:buFont typeface="Wingdings" pitchFamily="2" charset="2"/>
              <a:buChar char="Ø"/>
            </a:pPr>
            <a:endParaRPr lang="es-MX" dirty="0" smtClean="0"/>
          </a:p>
          <a:p>
            <a:pPr marL="176213" algn="just">
              <a:buFont typeface="Wingdings" pitchFamily="2" charset="2"/>
              <a:buChar char="Ø"/>
            </a:pPr>
            <a:r>
              <a:rPr lang="es-MX" dirty="0" smtClean="0"/>
              <a:t>El principio de oralidad expresa que en la audiencia de juicio oral, serán pronunciados verbalmente los alegatos y argumentos de las partes, las declaraciones, la recepción de las pruebas, la intervención de quienes participen en él, y las resoluciones del juez. </a:t>
            </a:r>
            <a:endParaRPr lang="es-ES" dirty="0"/>
          </a:p>
        </p:txBody>
      </p:sp>
      <p:sp>
        <p:nvSpPr>
          <p:cNvPr id="4" name="3 Rectángulo"/>
          <p:cNvSpPr/>
          <p:nvPr/>
        </p:nvSpPr>
        <p:spPr>
          <a:xfrm>
            <a:off x="179512" y="908720"/>
            <a:ext cx="8568952" cy="1231106"/>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r>
              <a:rPr lang="es-MX" sz="2000" b="1" dirty="0" smtClean="0"/>
              <a:t>Principios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323528" y="2492896"/>
            <a:ext cx="8496944" cy="3693319"/>
          </a:xfrm>
          <a:prstGeom prst="rect">
            <a:avLst/>
          </a:prstGeom>
          <a:noFill/>
        </p:spPr>
        <p:txBody>
          <a:bodyPr wrap="square" rtlCol="0">
            <a:spAutoFit/>
          </a:bodyPr>
          <a:lstStyle/>
          <a:p>
            <a:pPr algn="just"/>
            <a:r>
              <a:rPr lang="es-MX" dirty="0" smtClean="0"/>
              <a:t> Es importante precisar que las pruebas ocupan un lugar central en el proceso penal acusatorio, se rigen por un conjunto de principios y de formalidades que de no cumplirse las vuelven nulas. </a:t>
            </a:r>
          </a:p>
          <a:p>
            <a:pPr algn="just"/>
            <a:endParaRPr lang="es-MX" dirty="0" smtClean="0"/>
          </a:p>
          <a:p>
            <a:pPr algn="just"/>
            <a:r>
              <a:rPr lang="es-MX" dirty="0" smtClean="0"/>
              <a:t>Para cada una las etapas se prevé un diferente estándar probatorio para presentar los argumentos en los que se sustente la imputación o la defensa, lo que da lugar a distinguir entre :</a:t>
            </a:r>
          </a:p>
          <a:p>
            <a:pPr algn="ctr">
              <a:lnSpc>
                <a:spcPct val="200000"/>
              </a:lnSpc>
              <a:buFont typeface="Wingdings" pitchFamily="2" charset="2"/>
              <a:buChar char="v"/>
            </a:pPr>
            <a:r>
              <a:rPr lang="es-MX" dirty="0" smtClean="0"/>
              <a:t>datos de prueba</a:t>
            </a:r>
          </a:p>
          <a:p>
            <a:pPr algn="ctr">
              <a:lnSpc>
                <a:spcPct val="200000"/>
              </a:lnSpc>
              <a:buFont typeface="Wingdings" pitchFamily="2" charset="2"/>
              <a:buChar char="v"/>
            </a:pPr>
            <a:r>
              <a:rPr lang="es-MX" dirty="0" smtClean="0"/>
              <a:t>medios de prueba </a:t>
            </a:r>
          </a:p>
          <a:p>
            <a:pPr algn="ctr">
              <a:lnSpc>
                <a:spcPct val="200000"/>
              </a:lnSpc>
              <a:buFont typeface="Wingdings" pitchFamily="2" charset="2"/>
              <a:buChar char="v"/>
            </a:pPr>
            <a:r>
              <a:rPr lang="es-MX" dirty="0" smtClean="0"/>
              <a:t>pruebas</a:t>
            </a:r>
            <a:endParaRPr lang="es-ES" dirty="0"/>
          </a:p>
        </p:txBody>
      </p:sp>
      <p:sp>
        <p:nvSpPr>
          <p:cNvPr id="4" name="3 Rectángulo"/>
          <p:cNvSpPr/>
          <p:nvPr/>
        </p:nvSpPr>
        <p:spPr>
          <a:xfrm>
            <a:off x="179512" y="1052736"/>
            <a:ext cx="8568952" cy="1231106"/>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r>
              <a:rPr lang="es-MX" sz="2000" b="1" dirty="0" smtClean="0"/>
              <a:t>Etapas de la prueba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2 Diagrama"/>
          <p:cNvGraphicFramePr/>
          <p:nvPr/>
        </p:nvGraphicFramePr>
        <p:xfrm>
          <a:off x="791072" y="1601416"/>
          <a:ext cx="8352928"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Rectángulo"/>
          <p:cNvSpPr/>
          <p:nvPr/>
        </p:nvSpPr>
        <p:spPr>
          <a:xfrm>
            <a:off x="179512" y="1052736"/>
            <a:ext cx="8568952" cy="954107"/>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r>
              <a:rPr lang="es-MX" sz="2000" b="1" dirty="0" smtClean="0"/>
              <a:t>Etapas de la prueba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179512" y="1052736"/>
            <a:ext cx="8568952" cy="1231106"/>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r>
              <a:rPr lang="es-MX" sz="2000" b="1" dirty="0" smtClean="0"/>
              <a:t>Derecho humano al debido proceso probatorio</a:t>
            </a:r>
          </a:p>
        </p:txBody>
      </p:sp>
      <p:sp>
        <p:nvSpPr>
          <p:cNvPr id="3073" name="Rectangle 1"/>
          <p:cNvSpPr>
            <a:spLocks noChangeArrowheads="1"/>
          </p:cNvSpPr>
          <p:nvPr/>
        </p:nvSpPr>
        <p:spPr bwMode="auto">
          <a:xfrm>
            <a:off x="323528" y="2420888"/>
            <a:ext cx="8496944"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rPr>
              <a:t>El artículo 14 de la Constitución Federal indica que el debido proceso consiste en el cumplimiento de las formalidades esenciales del procedimiento. De no respetarse este principio se dejaría de cumplir con el fin de la garantía de audiencia, que es evitar la indefensión del afectado. Dichas formalidades se componen de los siguientes elementos:</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baseline="0" dirty="0" smtClean="0">
              <a:ln>
                <a:noFill/>
              </a:ln>
              <a:solidFill>
                <a:schemeClr val="tx1"/>
              </a:solidFill>
              <a:effectLst/>
              <a:latin typeface="+mj-lt"/>
            </a:endParaRPr>
          </a:p>
          <a:p>
            <a:pPr marL="400050" marR="0" lvl="0" indent="-400050" algn="just" defTabSz="914400" rtl="0" eaLnBrk="0" fontAlgn="base" latinLnBrk="0" hangingPunct="0">
              <a:lnSpc>
                <a:spcPct val="100000"/>
              </a:lnSpc>
              <a:spcBef>
                <a:spcPct val="0"/>
              </a:spcBef>
              <a:spcAft>
                <a:spcPct val="0"/>
              </a:spcAft>
              <a:buClrTx/>
              <a:buSzTx/>
              <a:buFontTx/>
              <a:buAutoNum type="romanLcParenBoth"/>
              <a:tabLst/>
            </a:pPr>
            <a:r>
              <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rPr>
              <a:t>La notificación del inicio del procedimiento; </a:t>
            </a:r>
          </a:p>
          <a:p>
            <a:pPr marL="400050" marR="0" lvl="0" indent="-400050" algn="just" defTabSz="914400" rtl="0" eaLnBrk="0" fontAlgn="base" latinLnBrk="0" hangingPunct="0">
              <a:lnSpc>
                <a:spcPct val="100000"/>
              </a:lnSpc>
              <a:spcBef>
                <a:spcPct val="0"/>
              </a:spcBef>
              <a:spcAft>
                <a:spcPct val="0"/>
              </a:spcAft>
              <a:buClrTx/>
              <a:buSzTx/>
              <a:buFontTx/>
              <a:buAutoNum type="romanLcParenBoth"/>
              <a:tabLst/>
            </a:pPr>
            <a:endParaRPr kumimoji="0" lang="es-ES" b="0" i="0" u="none" strike="noStrike" cap="none" normalizeH="0" baseline="0" dirty="0" smtClean="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rPr>
              <a:t>(</a:t>
            </a:r>
            <a:r>
              <a:rPr kumimoji="0" lang="es-MX" b="0" i="0" u="none" strike="noStrike" cap="none" normalizeH="0" baseline="0" dirty="0" err="1" smtClean="0">
                <a:ln>
                  <a:noFill/>
                </a:ln>
                <a:solidFill>
                  <a:schemeClr val="tx1"/>
                </a:solidFill>
                <a:effectLst/>
                <a:latin typeface="+mj-lt"/>
                <a:ea typeface="Calibri" pitchFamily="34" charset="0"/>
                <a:cs typeface="Times New Roman" pitchFamily="18" charset="0"/>
              </a:rPr>
              <a:t>ii</a:t>
            </a:r>
            <a:r>
              <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rPr>
              <a:t>) la oportunidad de ofrecer y desahogar las pruebas en que se finque la defensa;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b="0" i="0" u="none" strike="noStrike" cap="none" normalizeH="0" baseline="0" dirty="0" smtClean="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rPr>
              <a:t>(</a:t>
            </a:r>
            <a:r>
              <a:rPr kumimoji="0" lang="es-MX" b="0" i="0" u="none" strike="noStrike" cap="none" normalizeH="0" baseline="0" dirty="0" err="1" smtClean="0">
                <a:ln>
                  <a:noFill/>
                </a:ln>
                <a:solidFill>
                  <a:schemeClr val="tx1"/>
                </a:solidFill>
                <a:effectLst/>
                <a:latin typeface="+mj-lt"/>
                <a:ea typeface="Calibri" pitchFamily="34" charset="0"/>
                <a:cs typeface="Times New Roman" pitchFamily="18" charset="0"/>
              </a:rPr>
              <a:t>iii</a:t>
            </a:r>
            <a:r>
              <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rPr>
              <a:t>) la oportunidad de alegar; y,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b="0" i="0" u="none" strike="noStrike" cap="none" normalizeH="0" baseline="0" dirty="0" smtClean="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rPr>
              <a:t>(</a:t>
            </a:r>
            <a:r>
              <a:rPr kumimoji="0" lang="es-MX" b="0" i="0" u="none" strike="noStrike" cap="none" normalizeH="0" baseline="0" dirty="0" err="1" smtClean="0">
                <a:ln>
                  <a:noFill/>
                </a:ln>
                <a:solidFill>
                  <a:schemeClr val="tx1"/>
                </a:solidFill>
                <a:effectLst/>
                <a:latin typeface="+mj-lt"/>
                <a:ea typeface="Calibri" pitchFamily="34" charset="0"/>
                <a:cs typeface="Times New Roman" pitchFamily="18" charset="0"/>
              </a:rPr>
              <a:t>iv</a:t>
            </a:r>
            <a:r>
              <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rPr>
              <a:t>) una resolución que dirima las cuestiones debatidas y cuya impugnación ha sido considerada como parte de esta formalidad (Tesis: P./J. 47/95). </a:t>
            </a:r>
            <a:endParaRPr kumimoji="0" lang="es-MX" b="0" i="0" u="none" strike="noStrike" cap="none" normalizeH="0" baseline="0" dirty="0" smtClean="0">
              <a:ln>
                <a:noFill/>
              </a:ln>
              <a:solidFill>
                <a:schemeClr val="tx1"/>
              </a:solidFill>
              <a:effectLst/>
              <a:latin typeface="+mj-l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539552" y="980728"/>
            <a:ext cx="8136904" cy="1477328"/>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r>
              <a:rPr lang="es-MX" b="1" dirty="0" smtClean="0"/>
              <a:t>Derecho humano al debido proceso probatorio</a:t>
            </a:r>
          </a:p>
          <a:p>
            <a:pPr algn="ctr"/>
            <a:endParaRPr lang="es-MX" dirty="0" smtClean="0">
              <a:latin typeface="Arial" pitchFamily="34" charset="0"/>
              <a:cs typeface="Arial" pitchFamily="34" charset="0"/>
            </a:endParaRPr>
          </a:p>
        </p:txBody>
      </p:sp>
      <p:graphicFrame>
        <p:nvGraphicFramePr>
          <p:cNvPr id="5" name="4 Diagrama"/>
          <p:cNvGraphicFramePr/>
          <p:nvPr/>
        </p:nvGraphicFramePr>
        <p:xfrm>
          <a:off x="467544" y="2132856"/>
          <a:ext cx="8352928"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345" name="Rectangle 1"/>
          <p:cNvSpPr>
            <a:spLocks noChangeArrowheads="1"/>
          </p:cNvSpPr>
          <p:nvPr/>
        </p:nvSpPr>
        <p:spPr bwMode="auto">
          <a:xfrm>
            <a:off x="395536" y="2320447"/>
            <a:ext cx="8352928"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rPr>
              <a:t>La </a:t>
            </a:r>
            <a:r>
              <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rPr>
              <a:t>videoconferencia es un método alternativo para el desahogo de diligencias judiciales (Amoni, 2013, p. 74), es un sistema interactivo de comunicación que transmite, de forma simultánea y en tiempo real, imagen, sonido y datos a distancia de una o más personas que presten declaración, ubicadas en un lugar distinto de la autoridad competente, con el fin de  permitir la toma de declaraciones en los términos del derecho que resulte aplicable (Convenio Iberoamericano sobre el Uso de la Videoconferencia en la Cooperación Internacional entre Sistemas de Justicia). </a:t>
            </a:r>
            <a:endParaRPr kumimoji="0" lang="es-MX" sz="2800" b="0" i="0" u="none" strike="noStrike" cap="none" normalizeH="0" baseline="0" dirty="0" smtClean="0">
              <a:ln>
                <a:noFill/>
              </a:ln>
              <a:solidFill>
                <a:schemeClr val="tx1"/>
              </a:solidFill>
              <a:effectLst/>
              <a:latin typeface="+mj-lt"/>
            </a:endParaRPr>
          </a:p>
        </p:txBody>
      </p:sp>
      <p:sp>
        <p:nvSpPr>
          <p:cNvPr id="4" name="3 Rectángulo"/>
          <p:cNvSpPr/>
          <p:nvPr/>
        </p:nvSpPr>
        <p:spPr>
          <a:xfrm>
            <a:off x="539552" y="980728"/>
            <a:ext cx="8136904" cy="1200329"/>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r>
              <a:rPr lang="es-MX" b="1" dirty="0" smtClean="0">
                <a:latin typeface="Arial" pitchFamily="34" charset="0"/>
                <a:cs typeface="Arial" pitchFamily="34" charset="0"/>
              </a:rPr>
              <a:t>La video conferencia </a:t>
            </a:r>
          </a:p>
        </p:txBody>
      </p:sp>
      <p:pic>
        <p:nvPicPr>
          <p:cNvPr id="57347" name="Picture 3" descr="Resultado de imagen para la videoconferencia testimonio"/>
          <p:cNvPicPr>
            <a:picLocks noChangeAspect="1" noChangeArrowheads="1"/>
          </p:cNvPicPr>
          <p:nvPr/>
        </p:nvPicPr>
        <p:blipFill>
          <a:blip r:embed="rId3" cstate="print"/>
          <a:srcRect/>
          <a:stretch>
            <a:fillRect/>
          </a:stretch>
        </p:blipFill>
        <p:spPr bwMode="auto">
          <a:xfrm>
            <a:off x="827584" y="4653136"/>
            <a:ext cx="5868144" cy="1872208"/>
          </a:xfrm>
          <a:prstGeom prst="rect">
            <a:avLst/>
          </a:prstGeom>
          <a:noFill/>
        </p:spPr>
      </p:pic>
      <p:sp>
        <p:nvSpPr>
          <p:cNvPr id="7" name="6 Rectángulo"/>
          <p:cNvSpPr/>
          <p:nvPr/>
        </p:nvSpPr>
        <p:spPr>
          <a:xfrm>
            <a:off x="755576" y="6581001"/>
            <a:ext cx="5760640" cy="276999"/>
          </a:xfrm>
          <a:prstGeom prst="rect">
            <a:avLst/>
          </a:prstGeom>
        </p:spPr>
        <p:txBody>
          <a:bodyPr wrap="square">
            <a:spAutoFit/>
          </a:bodyPr>
          <a:lstStyle/>
          <a:p>
            <a:pPr algn="ctr"/>
            <a:r>
              <a:rPr lang="es-ES" sz="1200" dirty="0" smtClean="0"/>
              <a:t>http://www.cij.gov.ar/adj/fotos/2011-08/3_1314734893_B.jpg</a:t>
            </a:r>
            <a:endParaRPr lang="es-ES" sz="1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57" name="Rectangle 1"/>
          <p:cNvSpPr>
            <a:spLocks noChangeArrowheads="1"/>
          </p:cNvSpPr>
          <p:nvPr/>
        </p:nvSpPr>
        <p:spPr bwMode="auto">
          <a:xfrm>
            <a:off x="323528" y="2348880"/>
            <a:ext cx="8424936"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rPr>
              <a:t>Para las víctimas del delito el uso de la videoconferencia ofrece ventajas, como las descritas por el artículo 109 del código adjetivo:</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rPr>
              <a:t>1.-</a:t>
            </a:r>
            <a:r>
              <a:rPr kumimoji="0" lang="es-MX" b="0" i="0" u="none" strike="noStrike" cap="none" normalizeH="0" dirty="0" smtClean="0">
                <a:ln>
                  <a:noFill/>
                </a:ln>
                <a:solidFill>
                  <a:schemeClr val="tx1"/>
                </a:solidFill>
                <a:effectLst/>
                <a:latin typeface="+mj-lt"/>
                <a:ea typeface="Calibri" pitchFamily="34" charset="0"/>
                <a:cs typeface="Times New Roman" pitchFamily="18" charset="0"/>
              </a:rPr>
              <a:t> </a:t>
            </a:r>
            <a:r>
              <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rPr>
              <a:t>recibir protección especial cuando exista riesgo para su vida o integridad personal</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lang="es-MX" dirty="0" smtClean="0">
                <a:latin typeface="+mj-lt"/>
                <a:ea typeface="Calibri" pitchFamily="34" charset="0"/>
                <a:cs typeface="Times New Roman" pitchFamily="18" charset="0"/>
              </a:rPr>
              <a:t>2.-</a:t>
            </a:r>
            <a:r>
              <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rPr>
              <a:t>solicitar el traslado de la autoridad al lugar en donde se encuentre, cuando por alguna imposibilidad física o psicológica se dificulte su comparecencia a las diligencias del proceso penal</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s-MX" b="0" i="0" u="none" strike="noStrike" cap="none" normalizeH="0" baseline="0" dirty="0" smtClean="0">
                <a:ln>
                  <a:noFill/>
                </a:ln>
                <a:solidFill>
                  <a:schemeClr val="tx1"/>
                </a:solidFill>
                <a:effectLst/>
                <a:latin typeface="+mj-lt"/>
                <a:ea typeface="Calibri" pitchFamily="34" charset="0"/>
                <a:cs typeface="Times New Roman" pitchFamily="18" charset="0"/>
              </a:rPr>
              <a:t>3.-resguardo de su identidad cuando sean menores de edad o cuando a juicio del Órgano jurisdiccional sea necesario para su protección.</a:t>
            </a:r>
            <a:endParaRPr kumimoji="0" lang="es-MX" sz="2800" b="0" i="0" u="none" strike="noStrike" cap="none" normalizeH="0" baseline="0" dirty="0" smtClean="0">
              <a:ln>
                <a:noFill/>
              </a:ln>
              <a:solidFill>
                <a:schemeClr val="tx1"/>
              </a:solidFill>
              <a:effectLst/>
              <a:latin typeface="+mj-lt"/>
            </a:endParaRPr>
          </a:p>
        </p:txBody>
      </p:sp>
      <p:sp>
        <p:nvSpPr>
          <p:cNvPr id="4" name="3 Rectángulo"/>
          <p:cNvSpPr/>
          <p:nvPr/>
        </p:nvSpPr>
        <p:spPr>
          <a:xfrm>
            <a:off x="539552" y="980728"/>
            <a:ext cx="8136904" cy="1200329"/>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r>
              <a:rPr lang="es-MX" b="1" dirty="0" smtClean="0">
                <a:latin typeface="Arial" pitchFamily="34" charset="0"/>
                <a:cs typeface="Arial" pitchFamily="34" charset="0"/>
              </a:rPr>
              <a:t>La video conferencia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323528" y="980728"/>
            <a:ext cx="8280920" cy="1200329"/>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pPr lvl="0" algn="just" fontAlgn="base">
              <a:spcBef>
                <a:spcPct val="0"/>
              </a:spcBef>
              <a:spcAft>
                <a:spcPct val="0"/>
              </a:spcAft>
              <a:tabLst>
                <a:tab pos="1320800" algn="l"/>
              </a:tabLst>
            </a:pPr>
            <a:r>
              <a:rPr lang="es-MX" b="1" dirty="0" smtClean="0">
                <a:latin typeface="Times New Roman" pitchFamily="18" charset="0"/>
                <a:ea typeface="Calibri" pitchFamily="34" charset="0"/>
                <a:cs typeface="Times New Roman" pitchFamily="18" charset="0"/>
              </a:rPr>
              <a:t>Protocolo de actuaci</a:t>
            </a:r>
            <a:r>
              <a:rPr lang="es-MX" b="1" dirty="0" smtClean="0">
                <a:ea typeface="Calibri" pitchFamily="34" charset="0"/>
                <a:cs typeface="Times New Roman" pitchFamily="18" charset="0"/>
              </a:rPr>
              <a:t>ó</a:t>
            </a:r>
            <a:r>
              <a:rPr lang="es-MX" b="1" dirty="0" smtClean="0">
                <a:latin typeface="Times New Roman" pitchFamily="18" charset="0"/>
                <a:ea typeface="Calibri" pitchFamily="34" charset="0"/>
                <a:cs typeface="Times New Roman" pitchFamily="18" charset="0"/>
              </a:rPr>
              <a:t>n para el uso de la videoconferencia </a:t>
            </a:r>
            <a:endParaRPr lang="es-ES" sz="1100" dirty="0" smtClean="0">
              <a:latin typeface="Arial" pitchFamily="34" charset="0"/>
            </a:endParaRPr>
          </a:p>
        </p:txBody>
      </p:sp>
      <p:graphicFrame>
        <p:nvGraphicFramePr>
          <p:cNvPr id="6" name="5 Diagrama"/>
          <p:cNvGraphicFramePr/>
          <p:nvPr/>
        </p:nvGraphicFramePr>
        <p:xfrm>
          <a:off x="179512" y="2420888"/>
          <a:ext cx="878497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1619672" y="1916832"/>
            <a:ext cx="4680520" cy="369332"/>
          </a:xfrm>
          <a:prstGeom prst="rect">
            <a:avLst/>
          </a:prstGeom>
          <a:noFill/>
        </p:spPr>
        <p:txBody>
          <a:bodyPr wrap="square" rtlCol="0">
            <a:spAutoFit/>
          </a:bodyPr>
          <a:lstStyle/>
          <a:p>
            <a:endParaRPr lang="es-ES" dirty="0"/>
          </a:p>
        </p:txBody>
      </p:sp>
      <p:sp>
        <p:nvSpPr>
          <p:cNvPr id="5" name="4 CuadroTexto"/>
          <p:cNvSpPr txBox="1"/>
          <p:nvPr/>
        </p:nvSpPr>
        <p:spPr>
          <a:xfrm>
            <a:off x="467544" y="1124744"/>
            <a:ext cx="8136904" cy="3724096"/>
          </a:xfrm>
          <a:prstGeom prst="rect">
            <a:avLst/>
          </a:prstGeom>
          <a:noFill/>
        </p:spPr>
        <p:txBody>
          <a:bodyPr wrap="square" rtlCol="0">
            <a:spAutoFit/>
          </a:bodyPr>
          <a:lstStyle/>
          <a:p>
            <a:pPr algn="ctr"/>
            <a:r>
              <a:rPr lang="es-MX" sz="2000" b="1" dirty="0" smtClean="0">
                <a:latin typeface="Arial" pitchFamily="34" charset="0"/>
                <a:cs typeface="Arial" pitchFamily="34" charset="0"/>
              </a:rPr>
              <a:t>Justificación</a:t>
            </a:r>
          </a:p>
          <a:p>
            <a:pPr algn="just"/>
            <a:endParaRPr lang="es-MX" b="1" dirty="0" smtClean="0">
              <a:latin typeface="Arial" pitchFamily="34" charset="0"/>
              <a:cs typeface="Arial" pitchFamily="34" charset="0"/>
            </a:endParaRPr>
          </a:p>
          <a:p>
            <a:pPr algn="just"/>
            <a:endParaRPr lang="es-ES" b="1" dirty="0">
              <a:latin typeface="Arial" pitchFamily="34" charset="0"/>
              <a:cs typeface="Arial" pitchFamily="34" charset="0"/>
            </a:endParaRPr>
          </a:p>
          <a:p>
            <a:pPr algn="just"/>
            <a:r>
              <a:rPr lang="es-MX" dirty="0">
                <a:latin typeface="Arial" pitchFamily="34" charset="0"/>
                <a:cs typeface="Arial" pitchFamily="34" charset="0"/>
              </a:rPr>
              <a:t>El presente material didáctico de diapositivas está dedicado a ser un apoyo en la Unidad VII. denominada Etapa de juicio oral, de la asignatura  Proceso Penal, en el cual se expone y analiza un tema fundamental en la etapa probatoria  que es  el desahogo de la prueba testimonial en menores víctimas del delito mediante el uso de la video conferencia, tomando en cuenta los objetivos generales del programa como lo son  el conocer las caracterices importantes  de las etapas del proceso penal con apego a los principios constitucionales y procesales de la normatividad aplicable.  </a:t>
            </a:r>
            <a:endParaRPr lang="es-ES" dirty="0">
              <a:latin typeface="Arial" pitchFamily="34" charset="0"/>
              <a:cs typeface="Arial" pitchFamily="34" charset="0"/>
            </a:endParaRPr>
          </a:p>
          <a:p>
            <a:pPr algn="just"/>
            <a:endParaRPr lang="es-MX" dirty="0">
              <a:latin typeface="Arial" pitchFamily="34" charset="0"/>
              <a:cs typeface="Arial" pitchFamily="34" charset="0"/>
            </a:endParaRPr>
          </a:p>
          <a:p>
            <a:pPr algn="just"/>
            <a:endParaRPr lang="es-ES" dirty="0">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323528" y="980728"/>
            <a:ext cx="8280920" cy="1200329"/>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pPr lvl="0" algn="just" fontAlgn="base">
              <a:spcBef>
                <a:spcPct val="0"/>
              </a:spcBef>
              <a:spcAft>
                <a:spcPct val="0"/>
              </a:spcAft>
              <a:tabLst>
                <a:tab pos="1320800" algn="l"/>
              </a:tabLst>
            </a:pPr>
            <a:r>
              <a:rPr lang="es-MX" b="1" dirty="0" smtClean="0">
                <a:latin typeface="Times New Roman" pitchFamily="18" charset="0"/>
                <a:ea typeface="Calibri" pitchFamily="34" charset="0"/>
                <a:cs typeface="Times New Roman" pitchFamily="18" charset="0"/>
              </a:rPr>
              <a:t>Protocolo de actuaci</a:t>
            </a:r>
            <a:r>
              <a:rPr lang="es-MX" b="1" dirty="0" smtClean="0">
                <a:ea typeface="Calibri" pitchFamily="34" charset="0"/>
                <a:cs typeface="Times New Roman" pitchFamily="18" charset="0"/>
              </a:rPr>
              <a:t>ó</a:t>
            </a:r>
            <a:r>
              <a:rPr lang="es-MX" b="1" dirty="0" smtClean="0">
                <a:latin typeface="Times New Roman" pitchFamily="18" charset="0"/>
                <a:ea typeface="Calibri" pitchFamily="34" charset="0"/>
                <a:cs typeface="Times New Roman" pitchFamily="18" charset="0"/>
              </a:rPr>
              <a:t>n para el uso de la videoconferencia </a:t>
            </a:r>
            <a:endParaRPr lang="es-ES" sz="1100" dirty="0" smtClean="0">
              <a:latin typeface="Arial" pitchFamily="34" charset="0"/>
            </a:endParaRPr>
          </a:p>
        </p:txBody>
      </p:sp>
      <p:graphicFrame>
        <p:nvGraphicFramePr>
          <p:cNvPr id="5" name="4 Diagrama"/>
          <p:cNvGraphicFramePr/>
          <p:nvPr>
            <p:extLst>
              <p:ext uri="{D42A27DB-BD31-4B8C-83A1-F6EECF244321}">
                <p14:modId xmlns:p14="http://schemas.microsoft.com/office/powerpoint/2010/main" val="170588120"/>
              </p:ext>
            </p:extLst>
          </p:nvPr>
        </p:nvGraphicFramePr>
        <p:xfrm>
          <a:off x="539552" y="2420888"/>
          <a:ext cx="8208912"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372326" y="3356992"/>
            <a:ext cx="2556284" cy="830997"/>
          </a:xfrm>
          <a:prstGeom prst="rect">
            <a:avLst/>
          </a:prstGeom>
        </p:spPr>
        <p:txBody>
          <a:bodyPr wrap="square">
            <a:spAutoFit/>
          </a:bodyPr>
          <a:lstStyle/>
          <a:p>
            <a:pPr algn="just"/>
            <a:r>
              <a:rPr lang="es-MX" sz="1600" dirty="0"/>
              <a:t>P</a:t>
            </a:r>
            <a:r>
              <a:rPr lang="es-MX" sz="1600" dirty="0" smtClean="0"/>
              <a:t>rocedimiento </a:t>
            </a:r>
            <a:r>
              <a:rPr lang="es-MX" sz="1600" dirty="0"/>
              <a:t>que </a:t>
            </a:r>
            <a:r>
              <a:rPr lang="es-MX" sz="1600" dirty="0" smtClean="0"/>
              <a:t>sigue </a:t>
            </a:r>
            <a:r>
              <a:rPr lang="es-MX" sz="1600" dirty="0"/>
              <a:t>e</a:t>
            </a:r>
            <a:r>
              <a:rPr lang="es-MX" sz="1600" dirty="0" smtClean="0"/>
              <a:t>l </a:t>
            </a:r>
            <a:r>
              <a:rPr lang="es-MX" sz="1600" dirty="0"/>
              <a:t>uso de videoconferencia en materia </a:t>
            </a:r>
            <a:r>
              <a:rPr lang="es-MX" sz="1600" dirty="0" smtClean="0"/>
              <a:t>penal</a:t>
            </a:r>
            <a:endParaRPr lang="es-MX" sz="1600" dirty="0"/>
          </a:p>
        </p:txBody>
      </p:sp>
      <p:sp>
        <p:nvSpPr>
          <p:cNvPr id="4" name="3 Rectángulo"/>
          <p:cNvSpPr/>
          <p:nvPr/>
        </p:nvSpPr>
        <p:spPr>
          <a:xfrm>
            <a:off x="323528" y="980728"/>
            <a:ext cx="8280920" cy="1200329"/>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pPr lvl="0" algn="just" fontAlgn="base">
              <a:spcBef>
                <a:spcPct val="0"/>
              </a:spcBef>
              <a:spcAft>
                <a:spcPct val="0"/>
              </a:spcAft>
              <a:tabLst>
                <a:tab pos="1320800" algn="l"/>
              </a:tabLst>
            </a:pPr>
            <a:r>
              <a:rPr lang="es-MX" b="1" dirty="0" smtClean="0">
                <a:latin typeface="Times New Roman" pitchFamily="18" charset="0"/>
                <a:ea typeface="Calibri" pitchFamily="34" charset="0"/>
                <a:cs typeface="Times New Roman" pitchFamily="18" charset="0"/>
              </a:rPr>
              <a:t>Procedimiento </a:t>
            </a:r>
            <a:endParaRPr lang="es-ES" sz="1100" dirty="0" smtClean="0">
              <a:latin typeface="Arial" pitchFamily="34" charset="0"/>
            </a:endParaRPr>
          </a:p>
        </p:txBody>
      </p:sp>
      <p:sp>
        <p:nvSpPr>
          <p:cNvPr id="5" name="4 CuadroTexto"/>
          <p:cNvSpPr txBox="1"/>
          <p:nvPr/>
        </p:nvSpPr>
        <p:spPr>
          <a:xfrm>
            <a:off x="4350858" y="1700808"/>
            <a:ext cx="3816424" cy="5355312"/>
          </a:xfrm>
          <a:prstGeom prst="rect">
            <a:avLst/>
          </a:prstGeom>
          <a:noFill/>
        </p:spPr>
        <p:txBody>
          <a:bodyPr wrap="square" rtlCol="0">
            <a:spAutoFit/>
          </a:bodyPr>
          <a:lstStyle/>
          <a:p>
            <a:pPr algn="just"/>
            <a:r>
              <a:rPr lang="es-MX" dirty="0" smtClean="0"/>
              <a:t>1.-  </a:t>
            </a:r>
            <a:r>
              <a:rPr lang="es-MX" dirty="0"/>
              <a:t>establecido en el artículo 8º del Protocolo para el Uso del Sistema de Videoconferencia del Poder Judicial del Estado de México. </a:t>
            </a:r>
            <a:endParaRPr lang="es-MX" dirty="0" smtClean="0"/>
          </a:p>
          <a:p>
            <a:pPr algn="just"/>
            <a:endParaRPr lang="es-MX" dirty="0"/>
          </a:p>
          <a:p>
            <a:pPr algn="just"/>
            <a:r>
              <a:rPr lang="es-MX" dirty="0" smtClean="0"/>
              <a:t>2.- la </a:t>
            </a:r>
            <a:r>
              <a:rPr lang="es-MX" dirty="0"/>
              <a:t>videoconferencia tenga lugar entre Órganos jurisdiccionales de dos distritos judiciales distintos, su uso se solicitará vía exhorto; </a:t>
            </a:r>
            <a:endParaRPr lang="es-MX" dirty="0" smtClean="0"/>
          </a:p>
          <a:p>
            <a:pPr algn="just"/>
            <a:endParaRPr lang="es-MX" dirty="0" smtClean="0"/>
          </a:p>
          <a:p>
            <a:pPr algn="just"/>
            <a:r>
              <a:rPr lang="es-MX" dirty="0"/>
              <a:t>3</a:t>
            </a:r>
            <a:r>
              <a:rPr lang="es-MX" dirty="0" smtClean="0"/>
              <a:t>.- se </a:t>
            </a:r>
            <a:r>
              <a:rPr lang="es-MX" dirty="0"/>
              <a:t>debe realizar la comunicación procesal a quienes deban comparecer a la audiencia, indicando la fecha; cumplir con las notificaciones que sean necesarias; </a:t>
            </a:r>
            <a:endParaRPr lang="es-MX" dirty="0" smtClean="0"/>
          </a:p>
          <a:p>
            <a:pPr algn="just"/>
            <a:endParaRPr lang="es-MX" dirty="0" smtClean="0"/>
          </a:p>
          <a:p>
            <a:pPr algn="just"/>
            <a:r>
              <a:rPr lang="es-MX" dirty="0" smtClean="0"/>
              <a:t>3.- designar </a:t>
            </a:r>
            <a:r>
              <a:rPr lang="es-MX" dirty="0"/>
              <a:t>al fedatario que estará presente en la audiencia</a:t>
            </a:r>
            <a:r>
              <a:rPr lang="es-MX" dirty="0" smtClean="0"/>
              <a:t>;</a:t>
            </a:r>
          </a:p>
          <a:p>
            <a:pPr algn="just"/>
            <a:r>
              <a:rPr lang="es-MX" dirty="0" smtClean="0"/>
              <a:t> </a:t>
            </a:r>
            <a:endParaRPr lang="es-MX" dirty="0"/>
          </a:p>
        </p:txBody>
      </p:sp>
      <p:sp>
        <p:nvSpPr>
          <p:cNvPr id="7" name="6 Cerrar llave"/>
          <p:cNvSpPr/>
          <p:nvPr/>
        </p:nvSpPr>
        <p:spPr>
          <a:xfrm>
            <a:off x="3059832" y="2060848"/>
            <a:ext cx="1152128" cy="4032448"/>
          </a:xfrm>
          <a:prstGeom prst="rightBrace">
            <a:avLst>
              <a:gd name="adj1" fmla="val 40711"/>
              <a:gd name="adj2" fmla="val 50611"/>
            </a:avLst>
          </a:prstGeom>
          <a:ln>
            <a:solidFill>
              <a:schemeClr val="accent3">
                <a:lumMod val="50000"/>
              </a:schemeClr>
            </a:solidFill>
          </a:ln>
        </p:spPr>
        <p:style>
          <a:lnRef idx="2">
            <a:schemeClr val="accent3"/>
          </a:lnRef>
          <a:fillRef idx="0">
            <a:schemeClr val="accent3"/>
          </a:fillRef>
          <a:effectRef idx="1">
            <a:schemeClr val="accent3"/>
          </a:effectRef>
          <a:fontRef idx="minor">
            <a:schemeClr val="tx1"/>
          </a:fontRef>
        </p:style>
        <p:txBody>
          <a:bodyPr rtlCol="0" anchor="ctr"/>
          <a:lstStyle/>
          <a:p>
            <a:pPr algn="ctr"/>
            <a:endParaRPr lang="es-MX"/>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4208512" y="1925831"/>
            <a:ext cx="4572000" cy="4524315"/>
          </a:xfrm>
          <a:prstGeom prst="rect">
            <a:avLst/>
          </a:prstGeom>
        </p:spPr>
        <p:txBody>
          <a:bodyPr>
            <a:spAutoFit/>
          </a:bodyPr>
          <a:lstStyle/>
          <a:p>
            <a:pPr algn="just"/>
            <a:r>
              <a:rPr lang="es-MX" dirty="0" smtClean="0"/>
              <a:t>4.- el </a:t>
            </a:r>
            <a:r>
              <a:rPr lang="es-MX" dirty="0"/>
              <a:t>fedatario del juzgado exhortado deberá cerciorarse de la identidad del sujeto procesal privado de su libertad o de quien deba rendir su testimonio; </a:t>
            </a:r>
            <a:endParaRPr lang="es-MX" dirty="0" smtClean="0"/>
          </a:p>
          <a:p>
            <a:pPr algn="just"/>
            <a:endParaRPr lang="es-MX" dirty="0" smtClean="0"/>
          </a:p>
          <a:p>
            <a:pPr algn="just"/>
            <a:r>
              <a:rPr lang="es-MX" dirty="0" smtClean="0"/>
              <a:t>5.- revisar </a:t>
            </a:r>
            <a:r>
              <a:rPr lang="es-MX" dirty="0"/>
              <a:t>que la tecnología funcione adecuadamente; cerciorarse que funciona la comunicación privada entre defensor e imputado, y la videograbación de la audiencia</a:t>
            </a:r>
            <a:r>
              <a:rPr lang="es-MX" dirty="0" smtClean="0"/>
              <a:t>;</a:t>
            </a:r>
          </a:p>
          <a:p>
            <a:pPr algn="just"/>
            <a:endParaRPr lang="es-MX" dirty="0" smtClean="0"/>
          </a:p>
          <a:p>
            <a:pPr algn="just"/>
            <a:r>
              <a:rPr lang="es-MX" dirty="0" smtClean="0"/>
              <a:t>6.-el </a:t>
            </a:r>
            <a:r>
              <a:rPr lang="es-MX" dirty="0"/>
              <a:t>juez exhortante estará a cargo del desarrollo de la audiencia, que iniciará con el desahogo de la diligencia respectiva</a:t>
            </a:r>
            <a:r>
              <a:rPr lang="es-MX" dirty="0" smtClean="0"/>
              <a:t>;</a:t>
            </a:r>
          </a:p>
          <a:p>
            <a:pPr algn="just"/>
            <a:endParaRPr lang="es-MX" dirty="0" smtClean="0"/>
          </a:p>
          <a:p>
            <a:pPr algn="just"/>
            <a:r>
              <a:rPr lang="es-MX" dirty="0" smtClean="0"/>
              <a:t>7.- entregar </a:t>
            </a:r>
            <a:r>
              <a:rPr lang="es-MX" dirty="0"/>
              <a:t>a los solicitantes autorizados los discos ópticos gravados en audio y video.  </a:t>
            </a:r>
            <a:endParaRPr lang="es-MX" dirty="0"/>
          </a:p>
        </p:txBody>
      </p:sp>
      <p:sp>
        <p:nvSpPr>
          <p:cNvPr id="4" name="3 Rectángulo"/>
          <p:cNvSpPr/>
          <p:nvPr/>
        </p:nvSpPr>
        <p:spPr>
          <a:xfrm>
            <a:off x="372326" y="3356992"/>
            <a:ext cx="2556284" cy="830997"/>
          </a:xfrm>
          <a:prstGeom prst="rect">
            <a:avLst/>
          </a:prstGeom>
        </p:spPr>
        <p:txBody>
          <a:bodyPr wrap="square">
            <a:spAutoFit/>
          </a:bodyPr>
          <a:lstStyle/>
          <a:p>
            <a:pPr algn="just"/>
            <a:r>
              <a:rPr lang="es-MX" sz="1600" dirty="0"/>
              <a:t>P</a:t>
            </a:r>
            <a:r>
              <a:rPr lang="es-MX" sz="1600" dirty="0" smtClean="0"/>
              <a:t>rocedimiento </a:t>
            </a:r>
            <a:r>
              <a:rPr lang="es-MX" sz="1600" dirty="0"/>
              <a:t>que </a:t>
            </a:r>
            <a:r>
              <a:rPr lang="es-MX" sz="1600" dirty="0" smtClean="0"/>
              <a:t>sigue </a:t>
            </a:r>
            <a:r>
              <a:rPr lang="es-MX" sz="1600" dirty="0"/>
              <a:t>e</a:t>
            </a:r>
            <a:r>
              <a:rPr lang="es-MX" sz="1600" dirty="0" smtClean="0"/>
              <a:t>l </a:t>
            </a:r>
            <a:r>
              <a:rPr lang="es-MX" sz="1600" dirty="0"/>
              <a:t>uso de videoconferencia en materia </a:t>
            </a:r>
            <a:r>
              <a:rPr lang="es-MX" sz="1600" dirty="0" smtClean="0"/>
              <a:t>penal</a:t>
            </a:r>
            <a:endParaRPr lang="es-MX" sz="1600" dirty="0"/>
          </a:p>
        </p:txBody>
      </p:sp>
      <p:sp>
        <p:nvSpPr>
          <p:cNvPr id="5" name="4 Rectángulo"/>
          <p:cNvSpPr/>
          <p:nvPr/>
        </p:nvSpPr>
        <p:spPr>
          <a:xfrm>
            <a:off x="323528" y="980728"/>
            <a:ext cx="8280920" cy="1200329"/>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pPr lvl="0" algn="just" fontAlgn="base">
              <a:spcBef>
                <a:spcPct val="0"/>
              </a:spcBef>
              <a:spcAft>
                <a:spcPct val="0"/>
              </a:spcAft>
              <a:tabLst>
                <a:tab pos="1320800" algn="l"/>
              </a:tabLst>
            </a:pPr>
            <a:r>
              <a:rPr lang="es-MX" b="1" dirty="0" smtClean="0">
                <a:latin typeface="Times New Roman" pitchFamily="18" charset="0"/>
                <a:ea typeface="Calibri" pitchFamily="34" charset="0"/>
                <a:cs typeface="Times New Roman" pitchFamily="18" charset="0"/>
              </a:rPr>
              <a:t>Procedimiento </a:t>
            </a:r>
            <a:endParaRPr lang="es-ES" sz="1100" dirty="0" smtClean="0">
              <a:latin typeface="Arial" pitchFamily="34" charset="0"/>
            </a:endParaRPr>
          </a:p>
        </p:txBody>
      </p:sp>
      <p:sp>
        <p:nvSpPr>
          <p:cNvPr id="6" name="5 Cerrar llave"/>
          <p:cNvSpPr/>
          <p:nvPr/>
        </p:nvSpPr>
        <p:spPr>
          <a:xfrm>
            <a:off x="2771800" y="2079835"/>
            <a:ext cx="1152128" cy="4032448"/>
          </a:xfrm>
          <a:prstGeom prst="rightBrace">
            <a:avLst>
              <a:gd name="adj1" fmla="val 40711"/>
              <a:gd name="adj2" fmla="val 50611"/>
            </a:avLst>
          </a:prstGeom>
          <a:ln>
            <a:solidFill>
              <a:schemeClr val="accent3">
                <a:lumMod val="50000"/>
              </a:schemeClr>
            </a:solidFill>
          </a:ln>
        </p:spPr>
        <p:style>
          <a:lnRef idx="2">
            <a:schemeClr val="accent3"/>
          </a:lnRef>
          <a:fillRef idx="0">
            <a:schemeClr val="accent3"/>
          </a:fillRef>
          <a:effectRef idx="1">
            <a:schemeClr val="accent3"/>
          </a:effectRef>
          <a:fontRef idx="minor">
            <a:schemeClr val="tx1"/>
          </a:fontRef>
        </p:style>
        <p:txBody>
          <a:bodyPr rtlCol="0" anchor="ctr"/>
          <a:lstStyle/>
          <a:p>
            <a:pPr algn="ctr"/>
            <a:endParaRPr lang="es-MX"/>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323528" y="980728"/>
            <a:ext cx="8280920" cy="1477328"/>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r>
              <a:rPr lang="es-MX" b="1" dirty="0"/>
              <a:t>Protocolo de actuación para quienes impartan justicia en casos que afecten a Niñas, Niños y Adolescentes</a:t>
            </a:r>
            <a:r>
              <a:rPr lang="es-MX" dirty="0"/>
              <a:t> </a:t>
            </a:r>
            <a:endParaRPr lang="es-MX" dirty="0"/>
          </a:p>
        </p:txBody>
      </p:sp>
      <p:sp>
        <p:nvSpPr>
          <p:cNvPr id="5" name="4 Rectángulo"/>
          <p:cNvSpPr/>
          <p:nvPr/>
        </p:nvSpPr>
        <p:spPr>
          <a:xfrm>
            <a:off x="5652120" y="3045068"/>
            <a:ext cx="3096344" cy="2031325"/>
          </a:xfrm>
          <a:prstGeom prst="rect">
            <a:avLst/>
          </a:prstGeom>
        </p:spPr>
        <p:txBody>
          <a:bodyPr wrap="square">
            <a:spAutoFit/>
          </a:bodyPr>
          <a:lstStyle/>
          <a:p>
            <a:pPr algn="just"/>
            <a:r>
              <a:rPr lang="es-ES" dirty="0"/>
              <a:t>La </a:t>
            </a:r>
            <a:r>
              <a:rPr lang="es-MX" dirty="0"/>
              <a:t>Convención sobre los Derechos del Niño </a:t>
            </a:r>
            <a:r>
              <a:rPr lang="es-MX" dirty="0" smtClean="0"/>
              <a:t>define </a:t>
            </a:r>
            <a:r>
              <a:rPr lang="es-MX" dirty="0"/>
              <a:t>a los niños como todo ser humano menor de 18 años de edad (art. 1º). </a:t>
            </a:r>
            <a:endParaRPr lang="es-MX" dirty="0" smtClean="0"/>
          </a:p>
          <a:p>
            <a:pPr algn="just"/>
            <a:endParaRPr lang="es-MX" dirty="0"/>
          </a:p>
          <a:p>
            <a:pPr algn="just"/>
            <a:endParaRPr lang="es-MX" dirty="0" smtClean="0"/>
          </a:p>
        </p:txBody>
      </p:sp>
      <p:pic>
        <p:nvPicPr>
          <p:cNvPr id="1028" name="Picture 4" descr="Resultado de imagen para niños victimas del delit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2896417"/>
            <a:ext cx="4272320" cy="2160241"/>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611560" y="5076393"/>
            <a:ext cx="4272320" cy="200055"/>
          </a:xfrm>
          <a:prstGeom prst="rect">
            <a:avLst/>
          </a:prstGeom>
        </p:spPr>
        <p:txBody>
          <a:bodyPr wrap="square">
            <a:spAutoFit/>
          </a:bodyPr>
          <a:lstStyle/>
          <a:p>
            <a:pPr algn="ctr"/>
            <a:r>
              <a:rPr lang="es-MX" sz="700" dirty="0"/>
              <a:t>http://cic-icalia.storage.googleapis.com/ninos-wordpress.jpg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3275856" y="4797152"/>
            <a:ext cx="4572000" cy="369332"/>
          </a:xfrm>
          <a:prstGeom prst="rect">
            <a:avLst/>
          </a:prstGeom>
        </p:spPr>
        <p:txBody>
          <a:bodyPr>
            <a:spAutoFit/>
          </a:bodyPr>
          <a:lstStyle/>
          <a:p>
            <a:endParaRPr lang="es-MX"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1880" y="4653136"/>
            <a:ext cx="2615952"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323528" y="980728"/>
            <a:ext cx="8280920" cy="1477328"/>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r>
              <a:rPr lang="es-MX" b="1" dirty="0"/>
              <a:t>Protocolo de actuación para quienes impartan justicia en casos que afecten a Niñas, Niños y Adolescentes</a:t>
            </a:r>
            <a:r>
              <a:rPr lang="es-MX" dirty="0"/>
              <a:t> </a:t>
            </a:r>
            <a:endParaRPr lang="es-MX" dirty="0"/>
          </a:p>
        </p:txBody>
      </p:sp>
      <p:graphicFrame>
        <p:nvGraphicFramePr>
          <p:cNvPr id="5" name="4 Diagrama"/>
          <p:cNvGraphicFramePr/>
          <p:nvPr>
            <p:extLst>
              <p:ext uri="{D42A27DB-BD31-4B8C-83A1-F6EECF244321}">
                <p14:modId xmlns:p14="http://schemas.microsoft.com/office/powerpoint/2010/main" val="4257079767"/>
              </p:ext>
            </p:extLst>
          </p:nvPr>
        </p:nvGraphicFramePr>
        <p:xfrm>
          <a:off x="755576" y="1719392"/>
          <a:ext cx="7968208" cy="47668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6 Rectángulo"/>
          <p:cNvSpPr/>
          <p:nvPr/>
        </p:nvSpPr>
        <p:spPr>
          <a:xfrm>
            <a:off x="3563888" y="6519446"/>
            <a:ext cx="2615952" cy="338554"/>
          </a:xfrm>
          <a:prstGeom prst="rect">
            <a:avLst/>
          </a:prstGeom>
        </p:spPr>
        <p:txBody>
          <a:bodyPr wrap="square">
            <a:spAutoFit/>
          </a:bodyPr>
          <a:lstStyle/>
          <a:p>
            <a:pPr algn="ctr"/>
            <a:r>
              <a:rPr lang="es-MX" sz="800" dirty="0"/>
              <a:t>http://d3ustg7s7bf7i9.cloudfront.net/mmediafiles/pl/67/677381a5-f8ea-4063-9348-3fa65703717b_749_499.jpg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539552" y="2924944"/>
            <a:ext cx="8280920" cy="1754326"/>
          </a:xfrm>
          <a:prstGeom prst="rect">
            <a:avLst/>
          </a:prstGeom>
        </p:spPr>
        <p:txBody>
          <a:bodyPr wrap="square">
            <a:spAutoFit/>
          </a:bodyPr>
          <a:lstStyle/>
          <a:p>
            <a:pPr algn="just"/>
            <a:r>
              <a:rPr lang="es-MX" dirty="0"/>
              <a:t>El uso de medios audiovisuales o electrónicos es una medida de protección de los derechos de los menores (Lillo, 2011, p. 130) actualmente reconocida en el artículo 366 del CNPP. Este precepto señala que cuando se deba recibirse testimonio de menores de edad víctimas del delito y se tema por su afectación psicológica o emocional, </a:t>
            </a:r>
            <a:r>
              <a:rPr lang="es-MX" b="1" dirty="0"/>
              <a:t>el Órgano jurisdiccional a petición de las partes, podrá ordenar su recepción</a:t>
            </a:r>
            <a:r>
              <a:rPr lang="es-MX" dirty="0"/>
              <a:t> con el auxilio de familiares o peritos especializados. </a:t>
            </a:r>
          </a:p>
        </p:txBody>
      </p:sp>
      <p:sp>
        <p:nvSpPr>
          <p:cNvPr id="4" name="3 Rectángulo"/>
          <p:cNvSpPr/>
          <p:nvPr/>
        </p:nvSpPr>
        <p:spPr>
          <a:xfrm>
            <a:off x="323528" y="980728"/>
            <a:ext cx="8280920" cy="1477328"/>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r>
              <a:rPr lang="es-MX" b="1" dirty="0"/>
              <a:t>Protocolo de actuación para quienes impartan justicia en casos que afecten a Niñas, Niños y Adolescentes</a:t>
            </a:r>
            <a:r>
              <a:rPr lang="es-MX" dirty="0"/>
              <a:t> </a:t>
            </a:r>
            <a:endParaRPr lang="es-MX"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4797152"/>
            <a:ext cx="4286250"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2771800" y="6363306"/>
            <a:ext cx="4572000" cy="246221"/>
          </a:xfrm>
          <a:prstGeom prst="rect">
            <a:avLst/>
          </a:prstGeom>
        </p:spPr>
        <p:txBody>
          <a:bodyPr>
            <a:spAutoFit/>
          </a:bodyPr>
          <a:lstStyle/>
          <a:p>
            <a:r>
              <a:rPr lang="es-MX" sz="1000" dirty="0"/>
              <a:t>http://media.imparcialoaxaca.mx/imagenes/large/5649ff4aa205416f6bffb3ad.jpg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323528" y="980728"/>
            <a:ext cx="8280920" cy="1477328"/>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r>
              <a:rPr lang="es-MX" b="1" dirty="0"/>
              <a:t>Protocolo de actuación para quienes impartan justicia en casos que afecten a Niñas, Niños y Adolescentes</a:t>
            </a:r>
            <a:r>
              <a:rPr lang="es-MX" dirty="0"/>
              <a:t> </a:t>
            </a:r>
            <a:endParaRPr lang="es-MX" dirty="0"/>
          </a:p>
        </p:txBody>
      </p:sp>
      <p:sp>
        <p:nvSpPr>
          <p:cNvPr id="4" name="3 Rectángulo"/>
          <p:cNvSpPr/>
          <p:nvPr/>
        </p:nvSpPr>
        <p:spPr>
          <a:xfrm>
            <a:off x="3707904" y="3068959"/>
            <a:ext cx="4572000" cy="2585323"/>
          </a:xfrm>
          <a:prstGeom prst="rect">
            <a:avLst/>
          </a:prstGeom>
        </p:spPr>
        <p:txBody>
          <a:bodyPr>
            <a:spAutoFit/>
          </a:bodyPr>
          <a:lstStyle/>
          <a:p>
            <a:pPr algn="just"/>
            <a:r>
              <a:rPr lang="es-MX" dirty="0"/>
              <a:t>Para ello deberán utilizarse las técnicas audiovisuales adecuadas que favorezcan evitar la confrontación con el imputado, sin afectar el derecho a la confrontación y a la defensa. La videoconferencia ofrece ventajas para cumplir con los derechos de los menores, ya que permite en tiempo real la asistencia virtual de las partes para el desahogo de la prueba testimonial (Tesis: 1a./J. 61/2013 (10a.). </a:t>
            </a:r>
            <a:endParaRPr lang="es-MX"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979" y="2852936"/>
            <a:ext cx="3184401" cy="2545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329978" y="5517232"/>
            <a:ext cx="3184401" cy="246221"/>
          </a:xfrm>
          <a:prstGeom prst="rect">
            <a:avLst/>
          </a:prstGeom>
        </p:spPr>
        <p:txBody>
          <a:bodyPr wrap="square">
            <a:spAutoFit/>
          </a:bodyPr>
          <a:lstStyle/>
          <a:p>
            <a:r>
              <a:rPr lang="es-MX" sz="1000" dirty="0"/>
              <a:t>https://t4.kn3.net/taringa/9/8/8/2/0/7/MPV94/FD0.jpg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611560" y="2690336"/>
            <a:ext cx="7776864" cy="923330"/>
          </a:xfrm>
          <a:prstGeom prst="rect">
            <a:avLst/>
          </a:prstGeom>
        </p:spPr>
        <p:txBody>
          <a:bodyPr wrap="square">
            <a:spAutoFit/>
          </a:bodyPr>
          <a:lstStyle/>
          <a:p>
            <a:pPr algn="just"/>
            <a:r>
              <a:rPr lang="es-MX" dirty="0"/>
              <a:t>Como se ha expuesto el medio de comunicación idóneo para la protección de los menores víctimas del delito durante en el desahogo de su testimonio, es la utilización de la videoconferencia. </a:t>
            </a:r>
          </a:p>
        </p:txBody>
      </p:sp>
      <p:sp>
        <p:nvSpPr>
          <p:cNvPr id="4" name="3 Rectángulo"/>
          <p:cNvSpPr/>
          <p:nvPr/>
        </p:nvSpPr>
        <p:spPr>
          <a:xfrm>
            <a:off x="323528" y="980727"/>
            <a:ext cx="8280920" cy="1200329"/>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r>
              <a:rPr lang="es-MX" b="1" dirty="0"/>
              <a:t>El uso de la videoconferencia para el testimonio de menores víctimas del delito</a:t>
            </a:r>
            <a:endParaRPr lang="es-MX"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6364" y="4149080"/>
            <a:ext cx="4706888" cy="1777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2497787" y="6093296"/>
            <a:ext cx="4572000" cy="215444"/>
          </a:xfrm>
          <a:prstGeom prst="rect">
            <a:avLst/>
          </a:prstGeom>
        </p:spPr>
        <p:txBody>
          <a:bodyPr>
            <a:spAutoFit/>
          </a:bodyPr>
          <a:lstStyle/>
          <a:p>
            <a:pPr algn="ctr"/>
            <a:r>
              <a:rPr lang="es-MX" sz="800" dirty="0"/>
              <a:t>http://www.eltiempo.com/contenido/politica/justicia/IMAGEN/IMAGEN-14850240-2.jpg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323528" y="2492896"/>
            <a:ext cx="8424936" cy="1754326"/>
          </a:xfrm>
          <a:prstGeom prst="rect">
            <a:avLst/>
          </a:prstGeom>
        </p:spPr>
        <p:txBody>
          <a:bodyPr wrap="square">
            <a:spAutoFit/>
          </a:bodyPr>
          <a:lstStyle/>
          <a:p>
            <a:pPr algn="just"/>
            <a:r>
              <a:rPr lang="es-MX" dirty="0"/>
              <a:t>Los niños y adolescentes tienen derecho a medidas de protección para su bienestar físico y psicológico que sean las adecuadas a su edad. </a:t>
            </a:r>
            <a:r>
              <a:rPr lang="es-MX" b="1" dirty="0"/>
              <a:t>La protección, asistencia y apoyo en el proceso de justicia penal deben ser acordes con la evolución de sus facultades, esto es, a su edad, nivel de madurez personal y necesidades especiales, discernimiento y autonomía (Tesis: 1a. CCCLXXXIV/2015 (10a</a:t>
            </a:r>
            <a:r>
              <a:rPr lang="es-MX" b="1" dirty="0" smtClean="0"/>
              <a:t>.)), </a:t>
            </a:r>
            <a:r>
              <a:rPr lang="es-MX" b="1" dirty="0"/>
              <a:t>a fin de evitar perjuicios y traumas adicionales de tipo físico, psicológico y emocional. </a:t>
            </a:r>
          </a:p>
        </p:txBody>
      </p:sp>
      <p:sp>
        <p:nvSpPr>
          <p:cNvPr id="6" name="5 Rectángulo"/>
          <p:cNvSpPr/>
          <p:nvPr/>
        </p:nvSpPr>
        <p:spPr>
          <a:xfrm>
            <a:off x="323528" y="980727"/>
            <a:ext cx="8280920" cy="1200329"/>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r>
              <a:rPr lang="es-MX" b="1" dirty="0"/>
              <a:t>El uso de la videoconferencia para el testimonio de menores víctimas del delito</a:t>
            </a:r>
            <a:endParaRPr lang="es-MX"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4149080"/>
            <a:ext cx="4608512" cy="2031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2195736" y="6214688"/>
            <a:ext cx="4662264" cy="253916"/>
          </a:xfrm>
          <a:prstGeom prst="rect">
            <a:avLst/>
          </a:prstGeom>
        </p:spPr>
        <p:txBody>
          <a:bodyPr wrap="square">
            <a:spAutoFit/>
          </a:bodyPr>
          <a:lstStyle/>
          <a:p>
            <a:pPr algn="ctr"/>
            <a:r>
              <a:rPr lang="es-MX" sz="1000" dirty="0"/>
              <a:t>http://autismomadrid.es/wp-content/uploads/2014/06/proteccion-juridica.jpg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4064051" y="2564904"/>
            <a:ext cx="4680520" cy="3416320"/>
          </a:xfrm>
          <a:prstGeom prst="rect">
            <a:avLst/>
          </a:prstGeom>
        </p:spPr>
        <p:txBody>
          <a:bodyPr wrap="square">
            <a:spAutoFit/>
          </a:bodyPr>
          <a:lstStyle/>
          <a:p>
            <a:pPr algn="just"/>
            <a:r>
              <a:rPr lang="es-MX" dirty="0"/>
              <a:t> Para los niños menores de 12 años desahogar su testimonio ante la presencia física del imputado, originaría un daño psicológico de imposible reparación. El juzgador tiene la obligación de desahogar el testimonio de los menores reduciendo al mínimo el daño que pudieran recibir,  así como de tomar las medidas necesarias para garantizar que el desahogo de la prueba testimonial, no sea una experiencia traumatizante o que afecte el sano desarrollo de su personalidad (Tesis: XXVII.1o. (VIII Región) 23 P (10a.)). </a:t>
            </a:r>
          </a:p>
        </p:txBody>
      </p:sp>
      <p:sp>
        <p:nvSpPr>
          <p:cNvPr id="4" name="3 Rectángulo"/>
          <p:cNvSpPr/>
          <p:nvPr/>
        </p:nvSpPr>
        <p:spPr>
          <a:xfrm>
            <a:off x="323528" y="980727"/>
            <a:ext cx="8280920" cy="1200329"/>
          </a:xfrm>
          <a:prstGeom prst="rect">
            <a:avLst/>
          </a:prstGeom>
        </p:spPr>
        <p:txBody>
          <a:bodyPr wrap="square">
            <a:spAutoFit/>
          </a:bodyPr>
          <a:lstStyle/>
          <a:p>
            <a:pPr algn="ct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r>
              <a:rPr lang="es-MX" b="1" dirty="0"/>
              <a:t>El uso de la videoconferencia para el testimonio de menores víctimas del delito</a:t>
            </a:r>
            <a:endParaRPr lang="es-MX"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2564904"/>
            <a:ext cx="30480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611560" y="4850904"/>
            <a:ext cx="3048000" cy="461665"/>
          </a:xfrm>
          <a:prstGeom prst="rect">
            <a:avLst/>
          </a:prstGeom>
        </p:spPr>
        <p:txBody>
          <a:bodyPr wrap="square">
            <a:spAutoFit/>
          </a:bodyPr>
          <a:lstStyle/>
          <a:p>
            <a:pPr algn="just"/>
            <a:r>
              <a:rPr lang="es-MX" sz="800" dirty="0"/>
              <a:t>http://i2.wp.com/abogadoescribanogares.com/wp-content/uploads/2016/01/Mediaci%C3%B3n-en-accidente-de-tr%C3%A1fico.png?resize=320%2C240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539552" y="1340768"/>
            <a:ext cx="7992888" cy="4832092"/>
          </a:xfrm>
          <a:prstGeom prst="rect">
            <a:avLst/>
          </a:prstGeom>
          <a:noFill/>
        </p:spPr>
        <p:txBody>
          <a:bodyPr wrap="square" rtlCol="0">
            <a:spAutoFit/>
          </a:bodyPr>
          <a:lstStyle/>
          <a:p>
            <a:pPr algn="ctr"/>
            <a:r>
              <a:rPr lang="es-MX" sz="2000" b="1" dirty="0" smtClean="0"/>
              <a:t>GUÍA PARA SU USO</a:t>
            </a:r>
          </a:p>
          <a:p>
            <a:pPr algn="just"/>
            <a:endParaRPr lang="es-MX" dirty="0"/>
          </a:p>
          <a:p>
            <a:pPr algn="just"/>
            <a:r>
              <a:rPr lang="es-MX" dirty="0" smtClean="0">
                <a:latin typeface="Arial" pitchFamily="34" charset="0"/>
                <a:cs typeface="Arial" pitchFamily="34" charset="0"/>
              </a:rPr>
              <a:t>Para el uso del presente material didáctico es necesario contar con el equipo necesario consistente en: </a:t>
            </a:r>
          </a:p>
          <a:p>
            <a:pPr algn="just"/>
            <a:endParaRPr lang="es-MX" dirty="0" smtClean="0">
              <a:latin typeface="Arial" pitchFamily="34" charset="0"/>
              <a:cs typeface="Arial" pitchFamily="34" charset="0"/>
            </a:endParaRPr>
          </a:p>
          <a:p>
            <a:pPr algn="just">
              <a:buFont typeface="Wingdings" pitchFamily="2" charset="2"/>
              <a:buChar char="Ø"/>
            </a:pPr>
            <a:endParaRPr lang="es-MX" dirty="0">
              <a:latin typeface="Arial" pitchFamily="34" charset="0"/>
              <a:cs typeface="Arial" pitchFamily="34" charset="0"/>
            </a:endParaRPr>
          </a:p>
          <a:p>
            <a:pPr algn="just">
              <a:buFont typeface="Wingdings" pitchFamily="2" charset="2"/>
              <a:buChar char="Ø"/>
            </a:pPr>
            <a:r>
              <a:rPr lang="es-MX" dirty="0" smtClean="0">
                <a:latin typeface="Arial" pitchFamily="34" charset="0"/>
                <a:cs typeface="Arial" pitchFamily="34" charset="0"/>
              </a:rPr>
              <a:t>Proyector </a:t>
            </a:r>
          </a:p>
          <a:p>
            <a:pPr algn="just">
              <a:buFont typeface="Wingdings" pitchFamily="2" charset="2"/>
              <a:buChar char="Ø"/>
            </a:pPr>
            <a:r>
              <a:rPr lang="es-MX" dirty="0" smtClean="0">
                <a:latin typeface="Arial" pitchFamily="34" charset="0"/>
                <a:cs typeface="Arial" pitchFamily="34" charset="0"/>
              </a:rPr>
              <a:t>Laptop </a:t>
            </a:r>
          </a:p>
          <a:p>
            <a:pPr algn="just">
              <a:buFont typeface="Wingdings" pitchFamily="2" charset="2"/>
              <a:buChar char="Ø"/>
            </a:pPr>
            <a:endParaRPr lang="es-MX" dirty="0" smtClean="0">
              <a:latin typeface="Arial" pitchFamily="34" charset="0"/>
              <a:cs typeface="Arial" pitchFamily="34" charset="0"/>
            </a:endParaRPr>
          </a:p>
          <a:p>
            <a:pPr algn="just"/>
            <a:endParaRPr lang="es-MX" dirty="0" smtClean="0">
              <a:latin typeface="Arial" pitchFamily="34" charset="0"/>
              <a:cs typeface="Arial" pitchFamily="34" charset="0"/>
            </a:endParaRPr>
          </a:p>
          <a:p>
            <a:pPr algn="just"/>
            <a:r>
              <a:rPr lang="es-MX" dirty="0" smtClean="0">
                <a:latin typeface="Arial" pitchFamily="34" charset="0"/>
                <a:cs typeface="Arial" pitchFamily="34" charset="0"/>
              </a:rPr>
              <a:t>Se empleara como material didáctico de apoyo para el docente y los alumnos podrán seguir a detalle la exposición del tema. </a:t>
            </a:r>
          </a:p>
          <a:p>
            <a:pPr algn="just"/>
            <a:endParaRPr lang="es-MX" dirty="0" smtClean="0"/>
          </a:p>
          <a:p>
            <a:pPr algn="just"/>
            <a:r>
              <a:rPr lang="es-MX" dirty="0" smtClean="0"/>
              <a:t> </a:t>
            </a:r>
          </a:p>
          <a:p>
            <a:endParaRPr lang="es-MX" dirty="0"/>
          </a:p>
          <a:p>
            <a:endParaRPr lang="es-MX" dirty="0" smtClean="0"/>
          </a:p>
          <a:p>
            <a:endParaRPr lang="es-E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2623111" y="1043444"/>
            <a:ext cx="3384376" cy="369332"/>
          </a:xfrm>
          <a:prstGeom prst="rect">
            <a:avLst/>
          </a:prstGeom>
          <a:noFill/>
        </p:spPr>
        <p:txBody>
          <a:bodyPr wrap="square" rtlCol="0">
            <a:spAutoFit/>
          </a:bodyPr>
          <a:lstStyle/>
          <a:p>
            <a:pPr algn="ctr"/>
            <a:r>
              <a:rPr lang="es-MX" dirty="0" smtClean="0"/>
              <a:t>BIBLIOGRAFÍA </a:t>
            </a:r>
            <a:endParaRPr lang="es-MX" dirty="0"/>
          </a:p>
        </p:txBody>
      </p:sp>
      <p:sp>
        <p:nvSpPr>
          <p:cNvPr id="4" name="3 CuadroTexto"/>
          <p:cNvSpPr txBox="1"/>
          <p:nvPr/>
        </p:nvSpPr>
        <p:spPr>
          <a:xfrm>
            <a:off x="251520" y="1511589"/>
            <a:ext cx="8496943" cy="4339650"/>
          </a:xfrm>
          <a:prstGeom prst="rect">
            <a:avLst/>
          </a:prstGeom>
          <a:noFill/>
        </p:spPr>
        <p:txBody>
          <a:bodyPr wrap="square" rtlCol="0">
            <a:spAutoFit/>
          </a:bodyPr>
          <a:lstStyle/>
          <a:p>
            <a:r>
              <a:rPr lang="es-MX" sz="1600" dirty="0"/>
              <a:t>Amoni </a:t>
            </a:r>
            <a:r>
              <a:rPr lang="es-MX" sz="1600" dirty="0" err="1"/>
              <a:t>Reverón</a:t>
            </a:r>
            <a:r>
              <a:rPr lang="es-MX" sz="1600" dirty="0"/>
              <a:t>, Gustavo Adolfo. (Ene./jun. 2013). El uso de la videoconferencia en 	cumplimiento 	del principio de inmediación procesal. </a:t>
            </a:r>
            <a:r>
              <a:rPr lang="es-MX" sz="1600" u="sng" dirty="0"/>
              <a:t>Revista IUS</a:t>
            </a:r>
            <a:r>
              <a:rPr lang="es-MX" sz="1600" dirty="0"/>
              <a:t>,  (no. 31). (Vol. 	7) (1ª ed.), pp. 67-85. </a:t>
            </a:r>
          </a:p>
          <a:p>
            <a:r>
              <a:rPr lang="es-MX" sz="1600" dirty="0"/>
              <a:t>Balbuena, Pedro, Díaz Rodríguez, Luz, Tena De Sosa, Félix María (Comps.). (2008). </a:t>
            </a:r>
            <a:r>
              <a:rPr lang="es-MX" sz="1600" u="sng" dirty="0"/>
              <a:t>Los </a:t>
            </a:r>
            <a:r>
              <a:rPr lang="es-MX" sz="1600" dirty="0"/>
              <a:t>	</a:t>
            </a:r>
            <a:r>
              <a:rPr lang="es-MX" sz="1600" u="sng" dirty="0"/>
              <a:t>Principios Fundamentales del Proceso Penal Vistos por las Cortes de Apelación.</a:t>
            </a:r>
            <a:r>
              <a:rPr lang="es-MX" sz="1600" dirty="0"/>
              <a:t> 	(Vol. 1). (1ª ed.). Santo Domingo, República Dominicana: Ed. Colección Jurídica Fundación Institucionalidad y Justicia Inc. (FINJUS)-Universidad Iberoamericana 	(UNIBE). </a:t>
            </a:r>
          </a:p>
          <a:p>
            <a:r>
              <a:rPr lang="pt-BR" sz="1600" dirty="0" err="1"/>
              <a:t>Cázares</a:t>
            </a:r>
            <a:r>
              <a:rPr lang="pt-BR" sz="1600" dirty="0"/>
              <a:t> Ramírez, José de </a:t>
            </a:r>
            <a:r>
              <a:rPr lang="pt-BR" sz="1600" dirty="0" err="1"/>
              <a:t>Jesús</a:t>
            </a:r>
            <a:r>
              <a:rPr lang="pt-BR" sz="1600" dirty="0"/>
              <a:t>. </a:t>
            </a:r>
            <a:r>
              <a:rPr lang="es-MX" sz="1600" dirty="0"/>
              <a:t>(2010). </a:t>
            </a:r>
            <a:r>
              <a:rPr lang="es-MX" sz="1600" u="sng" dirty="0"/>
              <a:t>El poder de acusar del Ministerio Público en </a:t>
            </a:r>
            <a:r>
              <a:rPr lang="es-MX" sz="1600" dirty="0"/>
              <a:t>	</a:t>
            </a:r>
            <a:r>
              <a:rPr lang="es-MX" sz="1600" u="sng" dirty="0"/>
              <a:t>México.</a:t>
            </a:r>
            <a:r>
              <a:rPr lang="es-MX" sz="1600" dirty="0"/>
              <a:t> (1ª ed.). México: Porrúa.</a:t>
            </a:r>
          </a:p>
          <a:p>
            <a:r>
              <a:rPr lang="es-MX" sz="1600" dirty="0"/>
              <a:t>Lillo Lobos, Ricardo. (2011). El Uso de Nuevas Tecnologías en el Sistema Judicial: 	experiencias y precauciones. Conclusiones Preliminares y Documentos para el 	Debate del Seminario sobre 	Tendencias Recientes y Buenas Prácticas en la 	aplicación de Tecnologías Digitales al Proceso Judicial. Universidad Diego 	Portales, pp. 116-140. </a:t>
            </a:r>
          </a:p>
          <a:p>
            <a:r>
              <a:rPr lang="es-MX" sz="1600" dirty="0"/>
              <a:t>	</a:t>
            </a:r>
            <a:r>
              <a:rPr lang="es-MX" sz="1600" u="sng" dirty="0">
                <a:hlinkClick r:id="rId3"/>
              </a:rPr>
              <a:t>https://works.bepress.com/ricardolillo/3/</a:t>
            </a:r>
            <a:r>
              <a:rPr lang="es-MX" sz="1600" dirty="0"/>
              <a:t>. Consultado el día 13 de junio de 20116)</a:t>
            </a:r>
          </a:p>
          <a:p>
            <a:r>
              <a:rPr lang="es-MX" sz="1600" dirty="0"/>
              <a:t> </a:t>
            </a:r>
          </a:p>
          <a:p>
            <a:endParaRPr lang="es-MX" sz="16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431540" y="1844824"/>
            <a:ext cx="8280920" cy="4524315"/>
          </a:xfrm>
          <a:prstGeom prst="rect">
            <a:avLst/>
          </a:prstGeom>
        </p:spPr>
        <p:txBody>
          <a:bodyPr wrap="square">
            <a:spAutoFit/>
          </a:bodyPr>
          <a:lstStyle/>
          <a:p>
            <a:r>
              <a:rPr lang="es-MX" sz="1600" dirty="0"/>
              <a:t>Osorio y Nieto, César. (2011). </a:t>
            </a:r>
            <a:r>
              <a:rPr lang="es-MX" sz="1600" u="sng" dirty="0"/>
              <a:t>Teoría del caso y cadena de custodia.</a:t>
            </a:r>
            <a:r>
              <a:rPr lang="es-MX" sz="1600" dirty="0"/>
              <a:t> (1ª ed.) México: 	Porrúa. </a:t>
            </a:r>
          </a:p>
          <a:p>
            <a:r>
              <a:rPr lang="es-MX" sz="1600" dirty="0"/>
              <a:t>Patiño Camarena, Javier. (2014). </a:t>
            </a:r>
            <a:r>
              <a:rPr lang="es-MX" sz="1600" u="sng" dirty="0"/>
              <a:t>De los Derechos del Hombre a los derechos humanos.</a:t>
            </a:r>
            <a:r>
              <a:rPr lang="es-MX" sz="1600" dirty="0"/>
              <a:t> (1ª 	ed.). México: Editorial Flores-Instituto de Investigaciones Jurídicas 	UNAM.</a:t>
            </a:r>
          </a:p>
          <a:p>
            <a:r>
              <a:rPr lang="es-MX" sz="1600" dirty="0"/>
              <a:t>	</a:t>
            </a:r>
          </a:p>
          <a:p>
            <a:r>
              <a:rPr lang="es-MX" sz="1600" dirty="0"/>
              <a:t>Polanco Braga, Elías. (2014). </a:t>
            </a:r>
            <a:r>
              <a:rPr lang="es-MX" sz="1600" u="sng" dirty="0"/>
              <a:t>La dinámica de las pruebas en el procedimiento 	penal.</a:t>
            </a:r>
            <a:r>
              <a:rPr lang="es-MX" sz="1600" dirty="0"/>
              <a:t> (1ª 	ed.). México: Porrúa. </a:t>
            </a:r>
          </a:p>
          <a:p>
            <a:r>
              <a:rPr lang="es-MX" sz="1600" dirty="0"/>
              <a:t> </a:t>
            </a:r>
          </a:p>
          <a:p>
            <a:r>
              <a:rPr lang="es-MX" sz="1600" dirty="0"/>
              <a:t> </a:t>
            </a:r>
            <a:r>
              <a:rPr lang="es-MX" sz="1600" dirty="0" smtClean="0"/>
              <a:t>Código </a:t>
            </a:r>
            <a:r>
              <a:rPr lang="es-MX" sz="1600" dirty="0"/>
              <a:t>Nacional de Procedimientos Penales. Última reforma publicada DOF 12-01-2016. </a:t>
            </a:r>
          </a:p>
          <a:p>
            <a:r>
              <a:rPr lang="es-MX" sz="1600" dirty="0"/>
              <a:t> </a:t>
            </a:r>
          </a:p>
          <a:p>
            <a:r>
              <a:rPr lang="es-MX" sz="1600" dirty="0"/>
              <a:t>Novena Época, Instancia: Pleno, Fuente: Semanario Judicial de la Federación y su Gaceta, 	Tomo: II, Diciembre de 1995, Tesis: P./J. 47/95, página 133.</a:t>
            </a:r>
          </a:p>
          <a:p>
            <a:r>
              <a:rPr lang="es-MX" sz="1600" dirty="0"/>
              <a:t>Tesis: 1a./J. 61/2013 (10a.), Gaceta del Semanario Judicial de la Federación, Décima 	Época, L 1, t I, Diciembre de 2013, p. 285. Jurisprudencia (Constitucional, 	Penal). </a:t>
            </a:r>
          </a:p>
          <a:p>
            <a:r>
              <a:rPr lang="es-MX" sz="1600" dirty="0"/>
              <a:t>Tesis: 1a. CCCLXXXIV/2015 (10a.), Gaceta del Semanario Judicial de la 	Federación, Décima Época, L 25,  t I, Diciembre de 2015, p. 266, Tesis Aislada 	(Constitucional, Penal). </a:t>
            </a:r>
          </a:p>
          <a:p>
            <a:r>
              <a:rPr lang="es-MX" sz="1600" dirty="0"/>
              <a:t>Tesis: XXVII.1o. (VIII Región) 23 P (10a.), Gaceta del Semanario Judicial de la 	Federación, Décima Época, L 3, t III, Febrero de 2014, p. 2584, Tesis Aislada 	(Penal).</a:t>
            </a:r>
          </a:p>
          <a:p>
            <a:r>
              <a:rPr lang="es-MX" sz="1600" dirty="0"/>
              <a:t> </a:t>
            </a:r>
            <a:endParaRPr lang="es-MX" sz="1600" dirty="0"/>
          </a:p>
        </p:txBody>
      </p:sp>
      <p:sp>
        <p:nvSpPr>
          <p:cNvPr id="4" name="3 CuadroTexto"/>
          <p:cNvSpPr txBox="1"/>
          <p:nvPr/>
        </p:nvSpPr>
        <p:spPr>
          <a:xfrm>
            <a:off x="2623111" y="1043444"/>
            <a:ext cx="3384376" cy="369332"/>
          </a:xfrm>
          <a:prstGeom prst="rect">
            <a:avLst/>
          </a:prstGeom>
          <a:noFill/>
        </p:spPr>
        <p:txBody>
          <a:bodyPr wrap="square" rtlCol="0">
            <a:spAutoFit/>
          </a:bodyPr>
          <a:lstStyle/>
          <a:p>
            <a:pPr algn="ctr"/>
            <a:r>
              <a:rPr lang="es-MX" dirty="0" smtClean="0"/>
              <a:t>BIBLIOGRAFÍA </a:t>
            </a:r>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467544" y="1484784"/>
            <a:ext cx="8352928" cy="4093428"/>
          </a:xfrm>
          <a:prstGeom prst="rect">
            <a:avLst/>
          </a:prstGeom>
          <a:noFill/>
        </p:spPr>
        <p:txBody>
          <a:bodyPr wrap="square" rtlCol="0">
            <a:spAutoFit/>
          </a:bodyPr>
          <a:lstStyle/>
          <a:p>
            <a:pPr algn="ctr"/>
            <a:r>
              <a:rPr lang="es-MX" sz="2000" dirty="0" smtClean="0">
                <a:latin typeface="Arial" pitchFamily="34" charset="0"/>
                <a:cs typeface="Arial" pitchFamily="34" charset="0"/>
              </a:rPr>
              <a:t>INTRODUCCIÓN</a:t>
            </a:r>
          </a:p>
          <a:p>
            <a:pPr algn="ctr"/>
            <a:endParaRPr lang="es-MX" sz="2000" dirty="0" smtClean="0">
              <a:latin typeface="Arial" pitchFamily="34" charset="0"/>
              <a:cs typeface="Arial" pitchFamily="34" charset="0"/>
            </a:endParaRPr>
          </a:p>
          <a:p>
            <a:pPr algn="ctr"/>
            <a:endParaRPr lang="es-MX" sz="2000" dirty="0" smtClean="0">
              <a:latin typeface="Arial" pitchFamily="34" charset="0"/>
              <a:cs typeface="Arial" pitchFamily="34" charset="0"/>
            </a:endParaRPr>
          </a:p>
          <a:p>
            <a:pPr algn="just"/>
            <a:r>
              <a:rPr lang="es-MX" sz="2000" dirty="0" smtClean="0"/>
              <a:t>El artículo 20, inciso C, fracción V, de la Constitución Política de los Estados Unidos Mexicanos confiere a la víctima del delito el derecho al resguardo de sus datos personales como lo es la identidad, entre otros casos, cuando sea menor de edad. En este tenor, el Código Nacional de Procedimientos Penales dispone que cuando deba recibirse el testimonio especial de menores víctimas del delito y se tema por su afectación psicológica o emocional, a petición de las partes el Órgano jurisdiccional podrá ordenar su recepción con el auxilio de familiares o peritos especializados. Para ello deberán utilizarse técnicas audiovisuales que eviten la confrontación con el imputado. </a:t>
            </a:r>
            <a:endParaRPr lang="es-ES" sz="2000" dirty="0" smtClean="0"/>
          </a:p>
          <a:p>
            <a:pPr algn="ctr"/>
            <a:r>
              <a:rPr lang="es-MX" sz="2000" dirty="0" smtClean="0">
                <a:latin typeface="Arial" pitchFamily="34" charset="0"/>
                <a:cs typeface="Arial" pitchFamily="34" charset="0"/>
              </a:rPr>
              <a:t> </a:t>
            </a:r>
            <a:endParaRPr lang="es-ES" sz="2000"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395536" y="2636912"/>
            <a:ext cx="8424936" cy="1754326"/>
          </a:xfrm>
          <a:prstGeom prst="rect">
            <a:avLst/>
          </a:prstGeom>
        </p:spPr>
        <p:txBody>
          <a:bodyPr wrap="square">
            <a:spAutoFit/>
          </a:bodyPr>
          <a:lstStyle/>
          <a:p>
            <a:pPr algn="ctr"/>
            <a:r>
              <a:rPr lang="es-MX" sz="36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latin typeface="Arial" pitchFamily="34" charset="0"/>
                <a:cs typeface="Arial" pitchFamily="34" charset="0"/>
              </a:rPr>
              <a:t>DESAHOGO DE LA PRUEBA TESTIMONIAL EN MENORES VICTIMAS DEL DELITO </a:t>
            </a:r>
            <a:endParaRPr lang="es-ES" sz="36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251520" y="1052736"/>
            <a:ext cx="8496944" cy="1323439"/>
          </a:xfrm>
          <a:prstGeom prst="rect">
            <a:avLst/>
          </a:prstGeom>
          <a:noFill/>
        </p:spPr>
        <p:txBody>
          <a:bodyPr wrap="square" rtlCol="0">
            <a:spAutoFit/>
          </a:bodyPr>
          <a:lstStyle/>
          <a:p>
            <a:pPr algn="ctr"/>
            <a:r>
              <a:rPr lang="es-MX" sz="2000" dirty="0" smtClean="0">
                <a:latin typeface="Arial" pitchFamily="34" charset="0"/>
                <a:cs typeface="Arial" pitchFamily="34" charset="0"/>
              </a:rPr>
              <a:t>DESAHOGO DE LA PRUEBA TESTIMONIAL EN MENORES VICTIMAS DEL DELITO</a:t>
            </a:r>
          </a:p>
          <a:p>
            <a:pPr algn="ctr"/>
            <a:endParaRPr lang="es-MX" sz="2000" dirty="0" smtClean="0">
              <a:latin typeface="Arial" pitchFamily="34" charset="0"/>
              <a:cs typeface="Arial" pitchFamily="34" charset="0"/>
            </a:endParaRPr>
          </a:p>
          <a:p>
            <a:pPr algn="just"/>
            <a:r>
              <a:rPr lang="es-MX" sz="2000" b="1" dirty="0" smtClean="0"/>
              <a:t>PRINCIPIOS DEL PROCESO PENAL ACUSATORIO</a:t>
            </a:r>
            <a:endParaRPr lang="es-MX" sz="2000" dirty="0" smtClean="0"/>
          </a:p>
        </p:txBody>
      </p:sp>
      <p:sp>
        <p:nvSpPr>
          <p:cNvPr id="5" name="4 CuadroTexto"/>
          <p:cNvSpPr txBox="1"/>
          <p:nvPr/>
        </p:nvSpPr>
        <p:spPr>
          <a:xfrm>
            <a:off x="4139952" y="2852936"/>
            <a:ext cx="4752528" cy="2585323"/>
          </a:xfrm>
          <a:prstGeom prst="rect">
            <a:avLst/>
          </a:prstGeom>
          <a:noFill/>
        </p:spPr>
        <p:txBody>
          <a:bodyPr wrap="square" numCol="1" rtlCol="0">
            <a:spAutoFit/>
          </a:bodyPr>
          <a:lstStyle/>
          <a:p>
            <a:pPr algn="just"/>
            <a:r>
              <a:rPr lang="es-MX" dirty="0" smtClean="0"/>
              <a:t>Los derechos fundamentales contenidos en el artículo 1º de la CPEUM, son derechos públicos subjetivos que pertenecen a todas las personas sin distinción, con la obligación del Estado de garantizar su efectiva tutela por lo que en todo momento las autoridades deberán respetar y proteger tanto la  dignidad del imputado como de la víctima. </a:t>
            </a:r>
            <a:endParaRPr lang="es-ES" dirty="0" smtClean="0"/>
          </a:p>
          <a:p>
            <a:endParaRPr lang="es-ES" dirty="0"/>
          </a:p>
        </p:txBody>
      </p:sp>
      <p:pic>
        <p:nvPicPr>
          <p:cNvPr id="5122" name="Picture 2" descr="Resultado de imagen para constitucion politica de los estados unidos mexicanos"/>
          <p:cNvPicPr>
            <a:picLocks noChangeAspect="1" noChangeArrowheads="1"/>
          </p:cNvPicPr>
          <p:nvPr/>
        </p:nvPicPr>
        <p:blipFill>
          <a:blip r:embed="rId3" cstate="print"/>
          <a:srcRect/>
          <a:stretch>
            <a:fillRect/>
          </a:stretch>
        </p:blipFill>
        <p:spPr bwMode="auto">
          <a:xfrm>
            <a:off x="899592" y="2852936"/>
            <a:ext cx="2095500" cy="29432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395536" y="1196753"/>
            <a:ext cx="8352928" cy="1754326"/>
          </a:xfrm>
          <a:prstGeom prst="rect">
            <a:avLst/>
          </a:prstGeom>
          <a:noFill/>
        </p:spPr>
        <p:txBody>
          <a:bodyPr wrap="square" rtlCol="0">
            <a:spAutoFit/>
          </a:bodyPr>
          <a:lstStyle/>
          <a:p>
            <a:pPr algn="ctr"/>
            <a:r>
              <a:rPr lang="es-MX" dirty="0" smtClean="0"/>
              <a:t> </a:t>
            </a:r>
            <a:r>
              <a:rPr lang="es-MX" dirty="0" smtClean="0">
                <a:latin typeface="Arial" pitchFamily="34" charset="0"/>
                <a:cs typeface="Arial" pitchFamily="34" charset="0"/>
              </a:rPr>
              <a:t>DESAHOGO DE LA PRUEBA TESTIMONIAL EN MENORES VICTIMAS DEL DELITO</a:t>
            </a:r>
          </a:p>
          <a:p>
            <a:endParaRPr lang="es-MX" dirty="0" smtClean="0"/>
          </a:p>
          <a:p>
            <a:pPr algn="just"/>
            <a:r>
              <a:rPr lang="es-MX" dirty="0" smtClean="0"/>
              <a:t>El procedimiento penal se compone de tres etapas, a saber. </a:t>
            </a:r>
          </a:p>
          <a:p>
            <a:pPr algn="just"/>
            <a:endParaRPr lang="es-MX" dirty="0" smtClean="0"/>
          </a:p>
          <a:p>
            <a:pPr algn="just"/>
            <a:endParaRPr lang="es-MX" dirty="0" smtClean="0"/>
          </a:p>
        </p:txBody>
      </p:sp>
      <p:graphicFrame>
        <p:nvGraphicFramePr>
          <p:cNvPr id="5" name="4 Diagrama"/>
          <p:cNvGraphicFramePr/>
          <p:nvPr/>
        </p:nvGraphicFramePr>
        <p:xfrm>
          <a:off x="179512" y="2132856"/>
          <a:ext cx="8784976" cy="4536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323528" y="1628800"/>
            <a:ext cx="8424936" cy="5032147"/>
          </a:xfrm>
          <a:prstGeom prst="rect">
            <a:avLst/>
          </a:prstGeom>
          <a:noFill/>
        </p:spPr>
        <p:txBody>
          <a:bodyPr wrap="square" rtlCol="0">
            <a:spAutoFit/>
          </a:bodyPr>
          <a:lstStyle/>
          <a:p>
            <a:r>
              <a:rPr lang="es-MX" dirty="0" smtClean="0"/>
              <a:t> </a:t>
            </a:r>
          </a:p>
          <a:p>
            <a:pPr algn="just"/>
            <a:r>
              <a:rPr lang="es-MX" sz="2000" b="1" dirty="0" smtClean="0"/>
              <a:t>Principios </a:t>
            </a:r>
          </a:p>
          <a:p>
            <a:pPr algn="just"/>
            <a:endParaRPr lang="es-MX" dirty="0" smtClean="0"/>
          </a:p>
          <a:p>
            <a:pPr algn="just"/>
            <a:r>
              <a:rPr lang="es-MX" dirty="0" smtClean="0"/>
              <a:t>El procedimiento penal de corte acusatorio y oral se rige por un conjunto de principios que le dan transparencia a los procedimientos para asegurar el respeto a los derechos de las partes. (Osorio, 2011, p. 25)</a:t>
            </a:r>
          </a:p>
          <a:p>
            <a:endParaRPr lang="es-MX" dirty="0" smtClean="0"/>
          </a:p>
          <a:p>
            <a:pPr algn="just"/>
            <a:r>
              <a:rPr lang="es-MX" dirty="0" smtClean="0"/>
              <a:t>El artículo 4º del CNPP enuncia estos principios como son: </a:t>
            </a:r>
          </a:p>
          <a:p>
            <a:pPr algn="just"/>
            <a:endParaRPr lang="es-MX" dirty="0" smtClean="0"/>
          </a:p>
          <a:p>
            <a:pPr algn="just">
              <a:lnSpc>
                <a:spcPct val="150000"/>
              </a:lnSpc>
              <a:buFont typeface="Wingdings" pitchFamily="2" charset="2"/>
              <a:buChar char="q"/>
            </a:pPr>
            <a:r>
              <a:rPr lang="es-ES" dirty="0" smtClean="0"/>
              <a:t>Publicidad</a:t>
            </a:r>
          </a:p>
          <a:p>
            <a:pPr algn="just">
              <a:lnSpc>
                <a:spcPct val="150000"/>
              </a:lnSpc>
              <a:buFont typeface="Wingdings" pitchFamily="2" charset="2"/>
              <a:buChar char="q"/>
            </a:pPr>
            <a:r>
              <a:rPr lang="es-ES" dirty="0" smtClean="0"/>
              <a:t>Contradicción </a:t>
            </a:r>
          </a:p>
          <a:p>
            <a:pPr algn="just">
              <a:lnSpc>
                <a:spcPct val="150000"/>
              </a:lnSpc>
              <a:buFont typeface="Wingdings" pitchFamily="2" charset="2"/>
              <a:buChar char="q"/>
            </a:pPr>
            <a:r>
              <a:rPr lang="es-ES" dirty="0" smtClean="0"/>
              <a:t>Concentración</a:t>
            </a:r>
          </a:p>
          <a:p>
            <a:pPr algn="just">
              <a:lnSpc>
                <a:spcPct val="150000"/>
              </a:lnSpc>
              <a:buFont typeface="Wingdings" pitchFamily="2" charset="2"/>
              <a:buChar char="q"/>
            </a:pPr>
            <a:r>
              <a:rPr lang="es-ES" dirty="0" smtClean="0"/>
              <a:t>Continuidad </a:t>
            </a:r>
          </a:p>
          <a:p>
            <a:pPr algn="just">
              <a:lnSpc>
                <a:spcPct val="150000"/>
              </a:lnSpc>
              <a:buFont typeface="Wingdings" pitchFamily="2" charset="2"/>
              <a:buChar char="q"/>
            </a:pPr>
            <a:r>
              <a:rPr lang="es-ES" dirty="0" smtClean="0"/>
              <a:t>Inmediación</a:t>
            </a:r>
            <a:endParaRPr lang="es-MX" dirty="0" smtClean="0"/>
          </a:p>
          <a:p>
            <a:pPr algn="just"/>
            <a:r>
              <a:rPr lang="es-MX" dirty="0" smtClean="0"/>
              <a:t>  </a:t>
            </a:r>
            <a:endParaRPr lang="es-ES" dirty="0"/>
          </a:p>
        </p:txBody>
      </p:sp>
      <p:sp>
        <p:nvSpPr>
          <p:cNvPr id="5" name="4 CuadroTexto"/>
          <p:cNvSpPr txBox="1"/>
          <p:nvPr/>
        </p:nvSpPr>
        <p:spPr>
          <a:xfrm>
            <a:off x="395536" y="1052736"/>
            <a:ext cx="8352928" cy="1477328"/>
          </a:xfrm>
          <a:prstGeom prst="rect">
            <a:avLst/>
          </a:prstGeom>
          <a:noFill/>
        </p:spPr>
        <p:txBody>
          <a:bodyPr wrap="square" rtlCol="0">
            <a:spAutoFit/>
          </a:bodyPr>
          <a:lstStyle/>
          <a:p>
            <a:pPr algn="ctr"/>
            <a:r>
              <a:rPr lang="es-MX" dirty="0" smtClean="0"/>
              <a:t> </a:t>
            </a:r>
            <a:r>
              <a:rPr lang="es-MX" dirty="0" smtClean="0">
                <a:latin typeface="Arial" pitchFamily="34" charset="0"/>
                <a:cs typeface="Arial" pitchFamily="34" charset="0"/>
              </a:rPr>
              <a:t>DESAHOGO DE LA PRUEBA TESTIMONIAL EN MENORES VICTIMAS DEL DELITO</a:t>
            </a:r>
          </a:p>
          <a:p>
            <a:endParaRPr lang="es-MX" dirty="0" smtClean="0"/>
          </a:p>
          <a:p>
            <a:pPr algn="just"/>
            <a:endParaRPr lang="es-MX" dirty="0" smtClean="0"/>
          </a:p>
          <a:p>
            <a:pPr algn="just"/>
            <a:endParaRPr lang="es-MX"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0"/>
            <a:ext cx="914400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395536" y="1052736"/>
            <a:ext cx="8352928" cy="2339102"/>
          </a:xfrm>
          <a:prstGeom prst="rect">
            <a:avLst/>
          </a:prstGeom>
          <a:noFill/>
        </p:spPr>
        <p:txBody>
          <a:bodyPr wrap="square" rtlCol="0">
            <a:spAutoFit/>
          </a:bodyPr>
          <a:lstStyle/>
          <a:p>
            <a:pPr algn="ctr"/>
            <a:r>
              <a:rPr lang="es-MX" dirty="0" smtClean="0"/>
              <a:t> </a:t>
            </a:r>
            <a:r>
              <a:rPr lang="es-MX" dirty="0" smtClean="0">
                <a:latin typeface="Arial" pitchFamily="34" charset="0"/>
                <a:cs typeface="Arial" pitchFamily="34" charset="0"/>
              </a:rPr>
              <a:t>DESAHOGO DE LA PRUEBA TESTIMONIAL EN MENORES VICTIMAS DEL DELITO</a:t>
            </a:r>
          </a:p>
          <a:p>
            <a:pPr algn="ctr"/>
            <a:endParaRPr lang="es-MX" dirty="0" smtClean="0">
              <a:latin typeface="Arial" pitchFamily="34" charset="0"/>
              <a:cs typeface="Arial" pitchFamily="34" charset="0"/>
            </a:endParaRPr>
          </a:p>
          <a:p>
            <a:r>
              <a:rPr lang="es-MX" sz="2000" b="1" dirty="0" smtClean="0"/>
              <a:t>Principios </a:t>
            </a:r>
          </a:p>
          <a:p>
            <a:endParaRPr lang="es-MX" dirty="0" smtClean="0">
              <a:latin typeface="Arial" pitchFamily="34" charset="0"/>
              <a:cs typeface="Arial" pitchFamily="34" charset="0"/>
            </a:endParaRPr>
          </a:p>
          <a:p>
            <a:endParaRPr lang="es-MX" dirty="0" smtClean="0"/>
          </a:p>
          <a:p>
            <a:pPr algn="just"/>
            <a:endParaRPr lang="es-MX" dirty="0" smtClean="0"/>
          </a:p>
          <a:p>
            <a:pPr algn="just"/>
            <a:endParaRPr lang="es-MX" dirty="0" smtClean="0"/>
          </a:p>
        </p:txBody>
      </p:sp>
      <p:sp>
        <p:nvSpPr>
          <p:cNvPr id="5" name="4 Rectángulo"/>
          <p:cNvSpPr/>
          <p:nvPr/>
        </p:nvSpPr>
        <p:spPr>
          <a:xfrm>
            <a:off x="323528" y="2420888"/>
            <a:ext cx="8496944" cy="646331"/>
          </a:xfrm>
          <a:prstGeom prst="rect">
            <a:avLst/>
          </a:prstGeom>
        </p:spPr>
        <p:txBody>
          <a:bodyPr wrap="square">
            <a:spAutoFit/>
          </a:bodyPr>
          <a:lstStyle/>
          <a:p>
            <a:pPr algn="just"/>
            <a:r>
              <a:rPr lang="es-MX" dirty="0" smtClean="0"/>
              <a:t>El </a:t>
            </a:r>
            <a:r>
              <a:rPr lang="es-MX" b="1" dirty="0" smtClean="0"/>
              <a:t>principio de publicidad </a:t>
            </a:r>
            <a:r>
              <a:rPr lang="es-MX" dirty="0" smtClean="0"/>
              <a:t>refiere que a las audiencias podrán acudir las partes del proceso así como el público en general. </a:t>
            </a:r>
            <a:endParaRPr lang="es-ES" dirty="0"/>
          </a:p>
        </p:txBody>
      </p:sp>
      <p:pic>
        <p:nvPicPr>
          <p:cNvPr id="2050" name="Picture 2" descr="Resultado de imagen para principio de publicidad"/>
          <p:cNvPicPr>
            <a:picLocks noChangeAspect="1" noChangeArrowheads="1"/>
          </p:cNvPicPr>
          <p:nvPr/>
        </p:nvPicPr>
        <p:blipFill>
          <a:blip r:embed="rId3" cstate="print"/>
          <a:srcRect/>
          <a:stretch>
            <a:fillRect/>
          </a:stretch>
        </p:blipFill>
        <p:spPr bwMode="auto">
          <a:xfrm>
            <a:off x="2339752" y="3573016"/>
            <a:ext cx="4143375" cy="280831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8" name="7 Rectángulo"/>
          <p:cNvSpPr/>
          <p:nvPr/>
        </p:nvSpPr>
        <p:spPr>
          <a:xfrm>
            <a:off x="2771800" y="6457890"/>
            <a:ext cx="3600400" cy="400110"/>
          </a:xfrm>
          <a:prstGeom prst="rect">
            <a:avLst/>
          </a:prstGeom>
        </p:spPr>
        <p:txBody>
          <a:bodyPr wrap="square">
            <a:spAutoFit/>
          </a:bodyPr>
          <a:lstStyle/>
          <a:p>
            <a:pPr algn="just"/>
            <a:r>
              <a:rPr lang="es-ES" sz="1000" dirty="0" smtClean="0"/>
              <a:t>http://www.monografias.com/trabajos96/principios-del-juicio-oral-panama/image003.jpg</a:t>
            </a:r>
            <a:endParaRPr lang="es-ES" sz="1000"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1098</TotalTime>
  <Words>2985</Words>
  <Application>Microsoft Office PowerPoint</Application>
  <PresentationFormat>Presentación en pantalla (4:3)</PresentationFormat>
  <Paragraphs>250</Paragraphs>
  <Slides>31</Slides>
  <Notes>0</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SERIE-J</dc:creator>
  <cp:lastModifiedBy>SERIE-J</cp:lastModifiedBy>
  <cp:revision>35</cp:revision>
  <dcterms:created xsi:type="dcterms:W3CDTF">2016-10-10T22:42:35Z</dcterms:created>
  <dcterms:modified xsi:type="dcterms:W3CDTF">2016-10-13T04:43:51Z</dcterms:modified>
</cp:coreProperties>
</file>