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3" r:id="rId2"/>
    <p:sldId id="274" r:id="rId3"/>
    <p:sldId id="275" r:id="rId4"/>
    <p:sldId id="27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81" r:id="rId22"/>
    <p:sldId id="282" r:id="rId23"/>
    <p:sldId id="283" r:id="rId24"/>
    <p:sldId id="284" r:id="rId25"/>
    <p:sldId id="285" r:id="rId26"/>
    <p:sldId id="286" r:id="rId27"/>
    <p:sldId id="277" r:id="rId28"/>
    <p:sldId id="278" r:id="rId29"/>
    <p:sldId id="279" r:id="rId30"/>
    <p:sldId id="280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88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19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372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113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761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52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351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167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540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0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45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209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87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40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169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396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CDBD9-B958-45AD-98D3-8462AAF9A4AD}" type="datetimeFigureOut">
              <a:rPr lang="es-MX" smtClean="0"/>
              <a:t>07/10/2016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D2933C6-0CB7-434F-A057-A877244808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628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433348" y="458550"/>
            <a:ext cx="8915399" cy="933832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rgbClr val="990000"/>
                </a:solidFill>
              </a:rPr>
              <a:t>Facultad de Odontología</a:t>
            </a:r>
            <a:br>
              <a:rPr lang="es-MX" sz="2400" b="1" dirty="0" smtClean="0">
                <a:solidFill>
                  <a:srgbClr val="990000"/>
                </a:solidFill>
              </a:rPr>
            </a:br>
            <a:endParaRPr lang="es-MX" sz="1800" b="1" dirty="0">
              <a:solidFill>
                <a:srgbClr val="99000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919845" y="1156645"/>
            <a:ext cx="7857402" cy="10755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1400" b="1" spc="300" dirty="0" smtClean="0">
                <a:solidFill>
                  <a:srgbClr val="990000"/>
                </a:solidFill>
              </a:rPr>
              <a:t>U.A.E.M.</a:t>
            </a:r>
            <a:br>
              <a:rPr lang="es-ES" sz="1400" b="1" spc="300" dirty="0" smtClean="0">
                <a:solidFill>
                  <a:srgbClr val="990000"/>
                </a:solidFill>
              </a:rPr>
            </a:br>
            <a:r>
              <a:rPr lang="es-ES" sz="1400" b="1" dirty="0" smtClean="0">
                <a:solidFill>
                  <a:srgbClr val="990000"/>
                </a:solidFill>
              </a:rPr>
              <a:t/>
            </a:r>
            <a:br>
              <a:rPr lang="es-ES" sz="1400" b="1" dirty="0" smtClean="0">
                <a:solidFill>
                  <a:srgbClr val="990000"/>
                </a:solidFill>
              </a:rPr>
            </a:br>
            <a:r>
              <a:rPr lang="es-ES" sz="1800" b="1" dirty="0" smtClean="0">
                <a:solidFill>
                  <a:srgbClr val="990000"/>
                </a:solidFill>
              </a:rPr>
              <a:t>CLINICA DE OPERATORIA DENTAL II</a:t>
            </a:r>
          </a:p>
          <a:p>
            <a:pPr algn="ctr"/>
            <a:r>
              <a:rPr lang="es-ES" sz="1800" b="1" dirty="0" smtClean="0">
                <a:solidFill>
                  <a:srgbClr val="990000"/>
                </a:solidFill>
              </a:rPr>
              <a:t>UNIDAD DE COMPETENCIA III</a:t>
            </a:r>
          </a:p>
        </p:txBody>
      </p:sp>
      <p:pic>
        <p:nvPicPr>
          <p:cNvPr id="4098" name="Picture 2" descr="Resultado de imagen para facultad de odontologi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74" y="2436957"/>
            <a:ext cx="3429142" cy="259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040912" y="5401340"/>
            <a:ext cx="7368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 alumno realizara obturación colada o estética (incrustación) devolviendo anatomía, función y estética</a:t>
            </a:r>
          </a:p>
          <a:p>
            <a:pPr algn="ctr"/>
            <a:r>
              <a:rPr lang="es-MX" b="1" dirty="0" smtClean="0"/>
              <a:t>PARTE I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784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 de acuerdo al tipo de polimerización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986708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T</a:t>
            </a:r>
            <a:r>
              <a:rPr lang="es-MX" sz="2400" dirty="0" smtClean="0">
                <a:solidFill>
                  <a:schemeClr val="tx1"/>
                </a:solidFill>
              </a:rPr>
              <a:t>ipos </a:t>
            </a:r>
            <a:r>
              <a:rPr lang="es-MX" sz="2400" dirty="0">
                <a:solidFill>
                  <a:schemeClr val="tx1"/>
                </a:solidFill>
              </a:rPr>
              <a:t>de </a:t>
            </a:r>
            <a:r>
              <a:rPr lang="es-MX" sz="2400" dirty="0" smtClean="0">
                <a:solidFill>
                  <a:schemeClr val="tx1"/>
                </a:solidFill>
              </a:rPr>
              <a:t>resinas: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a</a:t>
            </a:r>
            <a:r>
              <a:rPr lang="es-MX" sz="2400" dirty="0">
                <a:solidFill>
                  <a:schemeClr val="tx1"/>
                </a:solidFill>
              </a:rPr>
              <a:t>) las que precisan solo </a:t>
            </a:r>
            <a:r>
              <a:rPr lang="es-MX" sz="2400" dirty="0" smtClean="0">
                <a:solidFill>
                  <a:schemeClr val="tx1"/>
                </a:solidFill>
              </a:rPr>
              <a:t>luz 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b</a:t>
            </a:r>
            <a:r>
              <a:rPr lang="es-MX" sz="2400" dirty="0">
                <a:solidFill>
                  <a:schemeClr val="tx1"/>
                </a:solidFill>
              </a:rPr>
              <a:t>) las que precisan luz acompañada de presión 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</a:t>
            </a:r>
            <a:r>
              <a:rPr lang="es-MX" sz="2400" dirty="0">
                <a:solidFill>
                  <a:schemeClr val="tx1"/>
                </a:solidFill>
              </a:rPr>
              <a:t>) las que precisan luz, presión más calor.</a:t>
            </a:r>
          </a:p>
        </p:txBody>
      </p:sp>
      <p:pic>
        <p:nvPicPr>
          <p:cNvPr id="4098" name="Picture 2" descr="Resultado de imagen para horno de porcelana dental preci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445" y="4120308"/>
            <a:ext cx="1679811" cy="233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horno de porcelana dental preci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620" y="4348908"/>
            <a:ext cx="2433637" cy="182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844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MATERIALES PARA INCRUSTACION ESTETICA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26766" y="2040082"/>
            <a:ext cx="8915400" cy="2137064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Composite o resina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Cerómero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Compómero 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Porcelana </a:t>
            </a:r>
            <a:r>
              <a:rPr lang="es-ES" sz="2400" dirty="0">
                <a:solidFill>
                  <a:schemeClr val="tx1"/>
                </a:solidFill>
              </a:rPr>
              <a:t/>
            </a:r>
            <a:br>
              <a:rPr lang="es-ES" sz="2400" dirty="0">
                <a:solidFill>
                  <a:schemeClr val="tx1"/>
                </a:solidFill>
              </a:rPr>
            </a:b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definicion de incrustacion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194" y="2040082"/>
            <a:ext cx="2102773" cy="161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definicion de incrustacion dent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06" y="4177146"/>
            <a:ext cx="2478206" cy="165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definicion de incrustacion den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420" y="4189269"/>
            <a:ext cx="29241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n para incrustacion dental estetic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170" y="2040082"/>
            <a:ext cx="22860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832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703513" y="1440180"/>
            <a:ext cx="8915399" cy="2262781"/>
          </a:xfrm>
        </p:spPr>
        <p:txBody>
          <a:bodyPr/>
          <a:lstStyle/>
          <a:p>
            <a:pPr algn="ctr"/>
            <a:r>
              <a:rPr lang="es-MX" dirty="0" smtClean="0"/>
              <a:t>Incrustaciones de Composite o </a:t>
            </a:r>
            <a:r>
              <a:rPr lang="es-MX" dirty="0"/>
              <a:t>R</a:t>
            </a:r>
            <a:r>
              <a:rPr lang="es-MX" dirty="0" smtClean="0"/>
              <a:t>esina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2358736" y="457200"/>
            <a:ext cx="4073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Descripción de la técnica para realizar  una incrustación estética de resina o composite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218200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Indicaciones 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315183" y="1498060"/>
            <a:ext cx="9189429" cy="441316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Lesiones </a:t>
            </a:r>
            <a:r>
              <a:rPr lang="es-ES" sz="2600" dirty="0">
                <a:solidFill>
                  <a:schemeClr val="tx1"/>
                </a:solidFill>
              </a:rPr>
              <a:t>medianas ( con criterio </a:t>
            </a:r>
            <a:r>
              <a:rPr lang="es-ES" sz="2600" dirty="0" smtClean="0">
                <a:solidFill>
                  <a:schemeClr val="tx1"/>
                </a:solidFill>
              </a:rPr>
              <a:t>estético)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Oclusión </a:t>
            </a:r>
            <a:r>
              <a:rPr lang="es-ES" sz="2600" dirty="0">
                <a:solidFill>
                  <a:schemeClr val="tx1"/>
                </a:solidFill>
              </a:rPr>
              <a:t>favorable </a:t>
            </a:r>
            <a:endParaRPr lang="es-ES" sz="26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Espacios </a:t>
            </a:r>
            <a:r>
              <a:rPr lang="es-ES" sz="2600" dirty="0">
                <a:solidFill>
                  <a:schemeClr val="tx1"/>
                </a:solidFill>
              </a:rPr>
              <a:t>interdentales grandes </a:t>
            </a:r>
            <a:endParaRPr lang="es-ES" sz="26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Caja </a:t>
            </a:r>
            <a:r>
              <a:rPr lang="es-ES" sz="2600" dirty="0">
                <a:solidFill>
                  <a:schemeClr val="tx1"/>
                </a:solidFill>
              </a:rPr>
              <a:t>proximal </a:t>
            </a:r>
            <a:r>
              <a:rPr lang="es-ES" sz="2600" dirty="0" smtClean="0">
                <a:solidFill>
                  <a:schemeClr val="tx1"/>
                </a:solidFill>
              </a:rPr>
              <a:t>profundos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600" dirty="0" smtClean="0">
                <a:solidFill>
                  <a:schemeClr val="tx1"/>
                </a:solidFill>
              </a:rPr>
              <a:t>Restauraciones </a:t>
            </a:r>
            <a:r>
              <a:rPr lang="es-ES" sz="2600" dirty="0">
                <a:solidFill>
                  <a:schemeClr val="tx1"/>
                </a:solidFill>
              </a:rPr>
              <a:t>múltiples </a:t>
            </a:r>
            <a:endParaRPr lang="es-ES" sz="26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076" name="Picture 4" descr="Resultado de imagen para caries dent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3" t="8058" r="8427" b="39442"/>
          <a:stretch/>
        </p:blipFill>
        <p:spPr bwMode="auto">
          <a:xfrm>
            <a:off x="7560945" y="4031238"/>
            <a:ext cx="2628900" cy="17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298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Indicaciones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400" dirty="0">
                <a:solidFill>
                  <a:schemeClr val="tx1"/>
                </a:solidFill>
              </a:rPr>
              <a:t>Dientes debilitados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400" dirty="0">
                <a:solidFill>
                  <a:schemeClr val="tx1"/>
                </a:solidFill>
              </a:rPr>
              <a:t>Reconstrucción de cúspides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400" dirty="0">
                <a:solidFill>
                  <a:schemeClr val="tx1"/>
                </a:solidFill>
              </a:rPr>
              <a:t>Dificultad de manipulación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2400" dirty="0">
                <a:solidFill>
                  <a:schemeClr val="tx1"/>
                </a:solidFill>
              </a:rPr>
              <a:t>Galvanismo bucal</a:t>
            </a:r>
            <a:endParaRPr lang="es-MX" sz="2400" dirty="0"/>
          </a:p>
        </p:txBody>
      </p:sp>
      <p:pic>
        <p:nvPicPr>
          <p:cNvPr id="5" name="Picture 2" descr="Resultado de imagen para caries dent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8" r="15923" b="13000"/>
          <a:stretch/>
        </p:blipFill>
        <p:spPr bwMode="auto">
          <a:xfrm>
            <a:off x="9212580" y="1383156"/>
            <a:ext cx="1954530" cy="209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Resultado de imagen para incrustacion onl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393" y="4233765"/>
            <a:ext cx="3054241" cy="202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308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Contraindicaciones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95336"/>
            <a:ext cx="8915400" cy="4315886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Lesiones </a:t>
            </a:r>
            <a:r>
              <a:rPr lang="es-ES" sz="2400" dirty="0">
                <a:solidFill>
                  <a:schemeClr val="tx1"/>
                </a:solidFill>
              </a:rPr>
              <a:t>pequeñas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Lesiones </a:t>
            </a:r>
            <a:r>
              <a:rPr lang="es-ES" sz="2400" dirty="0">
                <a:solidFill>
                  <a:schemeClr val="tx1"/>
                </a:solidFill>
              </a:rPr>
              <a:t>muy grandes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Carga </a:t>
            </a:r>
            <a:r>
              <a:rPr lang="es-ES" sz="2400" dirty="0">
                <a:solidFill>
                  <a:schemeClr val="tx1"/>
                </a:solidFill>
              </a:rPr>
              <a:t>masticatoria intensa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Hábitos </a:t>
            </a:r>
            <a:r>
              <a:rPr lang="es-ES" sz="2400" dirty="0" err="1">
                <a:solidFill>
                  <a:schemeClr val="tx1"/>
                </a:solidFill>
              </a:rPr>
              <a:t>parafuncionales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Higiene </a:t>
            </a:r>
            <a:r>
              <a:rPr lang="es-ES" sz="2400" dirty="0">
                <a:solidFill>
                  <a:schemeClr val="tx1"/>
                </a:solidFill>
              </a:rPr>
              <a:t>y dieta deficientes 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pic>
        <p:nvPicPr>
          <p:cNvPr id="6146" name="Picture 2" descr="Resultado de imagen para caries pequeñ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12" y="1264555"/>
            <a:ext cx="25908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caries pequeñ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863" y="4170627"/>
            <a:ext cx="3972502" cy="207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465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Contraindicaciones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6824"/>
            <a:ext cx="8915400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/>
                </a:solidFill>
              </a:rPr>
              <a:t>Aislamiento absoluto imposible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/>
                </a:solidFill>
              </a:rPr>
              <a:t>Pared gingival en cemento dentario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/>
                </a:solidFill>
              </a:rPr>
              <a:t>Instrumentación dificultosa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/>
                </a:solidFill>
              </a:rPr>
              <a:t>Oclusión desfavorable</a:t>
            </a:r>
            <a:br>
              <a:rPr lang="es-ES" sz="2400" dirty="0">
                <a:solidFill>
                  <a:schemeClr val="tx1"/>
                </a:solidFill>
              </a:rPr>
            </a:b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/>
          </a:p>
        </p:txBody>
      </p:sp>
      <p:pic>
        <p:nvPicPr>
          <p:cNvPr id="7170" name="Picture 2" descr="Resultado de imagen para caries pequeñ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3" t="23144" r="19458" b="23668"/>
          <a:stretch/>
        </p:blipFill>
        <p:spPr bwMode="auto">
          <a:xfrm>
            <a:off x="7242464" y="3356178"/>
            <a:ext cx="4416136" cy="305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044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54727"/>
            <a:ext cx="8915400" cy="4769428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schemeClr val="tx1"/>
                </a:solidFill>
              </a:rPr>
              <a:t>Estética </a:t>
            </a:r>
            <a:endParaRPr lang="es-ES" sz="2000" dirty="0" smtClean="0">
              <a:solidFill>
                <a:schemeClr val="tx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ES" sz="2000" dirty="0" smtClean="0">
                <a:solidFill>
                  <a:schemeClr val="tx1"/>
                </a:solidFill>
              </a:rPr>
              <a:t>Elimina </a:t>
            </a:r>
            <a:r>
              <a:rPr lang="es-ES" sz="2000" dirty="0">
                <a:solidFill>
                  <a:schemeClr val="tx1"/>
                </a:solidFill>
              </a:rPr>
              <a:t>galvanismo </a:t>
            </a:r>
            <a:endParaRPr lang="es-ES" sz="2000" dirty="0" smtClean="0">
              <a:solidFill>
                <a:schemeClr val="tx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ES" sz="2000" dirty="0" smtClean="0">
                <a:solidFill>
                  <a:schemeClr val="tx1"/>
                </a:solidFill>
              </a:rPr>
              <a:t>Preparación </a:t>
            </a:r>
            <a:r>
              <a:rPr lang="es-ES" sz="2000" dirty="0">
                <a:solidFill>
                  <a:schemeClr val="tx1"/>
                </a:solidFill>
              </a:rPr>
              <a:t>más conservadora </a:t>
            </a:r>
            <a:endParaRPr lang="es-ES" sz="2000" dirty="0" smtClean="0">
              <a:solidFill>
                <a:schemeClr val="tx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ES" sz="2000" dirty="0" smtClean="0">
                <a:solidFill>
                  <a:schemeClr val="tx1"/>
                </a:solidFill>
              </a:rPr>
              <a:t>Refuerza </a:t>
            </a:r>
            <a:r>
              <a:rPr lang="es-ES" sz="2000" dirty="0">
                <a:solidFill>
                  <a:schemeClr val="tx1"/>
                </a:solidFill>
              </a:rPr>
              <a:t>tejidos dentarios </a:t>
            </a:r>
            <a:endParaRPr lang="es-ES" sz="2000" dirty="0" smtClean="0">
              <a:solidFill>
                <a:schemeClr val="tx1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ES" sz="2000" dirty="0" smtClean="0">
                <a:solidFill>
                  <a:schemeClr val="tx1"/>
                </a:solidFill>
              </a:rPr>
              <a:t>Mayor </a:t>
            </a:r>
            <a:r>
              <a:rPr lang="es-ES" sz="2000" dirty="0">
                <a:solidFill>
                  <a:schemeClr val="tx1"/>
                </a:solidFill>
              </a:rPr>
              <a:t>resistencia al desgaste </a:t>
            </a:r>
            <a:endParaRPr lang="es-ES" sz="2000" dirty="0" smtClean="0">
              <a:solidFill>
                <a:schemeClr val="tx1"/>
              </a:solidFill>
            </a:endParaRPr>
          </a:p>
        </p:txBody>
      </p:sp>
      <p:pic>
        <p:nvPicPr>
          <p:cNvPr id="8194" name="Picture 2" descr="Resultado de imagen para caries pequeñ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330" y="3688773"/>
            <a:ext cx="52387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caries pequeñ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75" y="992763"/>
            <a:ext cx="22288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381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43449" y="1472588"/>
            <a:ext cx="8915400" cy="3777622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ES" sz="2400" dirty="0">
                <a:solidFill>
                  <a:schemeClr val="tx1"/>
                </a:solidFill>
              </a:rPr>
              <a:t>Baja conductividad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sz="2400" dirty="0">
                <a:solidFill>
                  <a:schemeClr val="tx1"/>
                </a:solidFill>
              </a:rPr>
              <a:t>Mínima contracción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sz="2400" dirty="0">
                <a:solidFill>
                  <a:schemeClr val="tx1"/>
                </a:solidFill>
              </a:rPr>
              <a:t>Cierre hermético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sz="2400" dirty="0">
                <a:solidFill>
                  <a:schemeClr val="tx1"/>
                </a:solidFill>
              </a:rPr>
              <a:t>Mejor contorno y contacto proximal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sz="2400" dirty="0">
                <a:solidFill>
                  <a:schemeClr val="tx1"/>
                </a:solidFill>
              </a:rPr>
              <a:t>Mejor color y terminación </a:t>
            </a:r>
            <a:br>
              <a:rPr lang="es-ES" sz="2400" dirty="0">
                <a:solidFill>
                  <a:schemeClr val="tx1"/>
                </a:solidFill>
              </a:rPr>
            </a:b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/>
          </a:p>
        </p:txBody>
      </p:sp>
      <p:pic>
        <p:nvPicPr>
          <p:cNvPr id="9218" name="Picture 2" descr="Resultado de imagen para incrustaciones in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093" y="3986645"/>
            <a:ext cx="743902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543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Desventajas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52155"/>
            <a:ext cx="8915400" cy="425906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Costo elevado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Dos </a:t>
            </a:r>
            <a:r>
              <a:rPr lang="es-ES" sz="2400" dirty="0">
                <a:solidFill>
                  <a:schemeClr val="tx1"/>
                </a:solidFill>
              </a:rPr>
              <a:t>o más sesiones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Técnicas </a:t>
            </a:r>
            <a:r>
              <a:rPr lang="es-ES" sz="2400" dirty="0">
                <a:solidFill>
                  <a:schemeClr val="tx1"/>
                </a:solidFill>
              </a:rPr>
              <a:t>exigentes </a:t>
            </a:r>
            <a:endParaRPr lang="es-ES" sz="24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No </a:t>
            </a:r>
            <a:r>
              <a:rPr lang="es-ES" sz="2400" dirty="0">
                <a:solidFill>
                  <a:schemeClr val="tx1"/>
                </a:solidFill>
              </a:rPr>
              <a:t>admite espesores delgados </a:t>
            </a:r>
            <a:endParaRPr lang="es-E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1"/>
                </a:solidFill>
              </a:rPr>
              <a:t/>
            </a:r>
            <a:br>
              <a:rPr lang="es-ES" sz="2400" dirty="0">
                <a:solidFill>
                  <a:schemeClr val="tx1"/>
                </a:solidFill>
              </a:rPr>
            </a:br>
            <a:r>
              <a:rPr lang="es-ES" sz="2400" dirty="0"/>
              <a:t/>
            </a:r>
            <a:br>
              <a:rPr lang="es-ES" sz="2400" dirty="0"/>
            </a:br>
            <a:endParaRPr lang="es-MX" sz="2400" dirty="0"/>
          </a:p>
        </p:txBody>
      </p:sp>
      <p:pic>
        <p:nvPicPr>
          <p:cNvPr id="10242" name="Picture 2" descr="Resultado de imagen para incrustaciones inla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45"/>
          <a:stretch/>
        </p:blipFill>
        <p:spPr bwMode="auto">
          <a:xfrm>
            <a:off x="3158548" y="3781688"/>
            <a:ext cx="5524500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12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2847109" y="1184564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s-MX" sz="2800" b="1" dirty="0" smtClean="0">
                <a:solidFill>
                  <a:srgbClr val="990000"/>
                </a:solidFill>
              </a:rPr>
              <a:t>   MATERIAL DIDACTICO</a:t>
            </a:r>
          </a:p>
          <a:p>
            <a:endParaRPr lang="es-MX" sz="2800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es-MX" sz="2400" b="1" dirty="0" smtClean="0">
                <a:solidFill>
                  <a:srgbClr val="990000"/>
                </a:solidFill>
              </a:rPr>
              <a:t>   AUTOR:</a:t>
            </a:r>
          </a:p>
          <a:p>
            <a:endParaRPr lang="es-MX" sz="2400" b="1" dirty="0" smtClean="0">
              <a:solidFill>
                <a:srgbClr val="990000"/>
              </a:solidFill>
            </a:endParaRPr>
          </a:p>
          <a:p>
            <a:pPr algn="ctr">
              <a:buFontTx/>
              <a:buNone/>
            </a:pPr>
            <a:r>
              <a:rPr lang="es-MX" sz="2400" b="1" dirty="0" smtClean="0">
                <a:solidFill>
                  <a:srgbClr val="990000"/>
                </a:solidFill>
              </a:rPr>
              <a:t>   MARIA FLORINDA VILCHIS GARCIA</a:t>
            </a:r>
          </a:p>
        </p:txBody>
      </p:sp>
    </p:spTree>
    <p:extLst>
      <p:ext uri="{BB962C8B-B14F-4D97-AF65-F5344CB8AC3E}">
        <p14:creationId xmlns:p14="http://schemas.microsoft.com/office/powerpoint/2010/main" val="4148219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Desventajas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81908"/>
            <a:ext cx="8915400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</a:rPr>
              <a:t>Preparación más grande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</a:rPr>
              <a:t>Posible desgaste o fractura de las paredes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</a:rPr>
              <a:t>No admite bisel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</a:rPr>
              <a:t>La línea de cemento se desgasta</a:t>
            </a:r>
            <a:endParaRPr lang="es-MX" sz="2800" dirty="0"/>
          </a:p>
        </p:txBody>
      </p:sp>
      <p:pic>
        <p:nvPicPr>
          <p:cNvPr id="11266" name="Picture 2" descr="Resultado de imagen para incrustaciones in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09" y="4009101"/>
            <a:ext cx="3147291" cy="209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032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Procedimiento Clínico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1312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991518"/>
            <a:ext cx="8915400" cy="4919704"/>
          </a:xfrm>
        </p:spPr>
        <p:txBody>
          <a:bodyPr>
            <a:normAutofit/>
          </a:bodyPr>
          <a:lstStyle/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Selección de color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Anestesia local o regional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Colocación de dique de hule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Preparación de la cavidad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Colocacion de bases cavitarias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Toma de impresión definitiva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Colocacion de provisional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Prueba en boca</a:t>
            </a:r>
          </a:p>
          <a:p>
            <a:pPr algn="ctr"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Cementación </a:t>
            </a:r>
          </a:p>
          <a:p>
            <a:pPr algn="ctr">
              <a:buFont typeface="+mj-lt"/>
              <a:buAutoNum type="arabicPeriod"/>
            </a:pP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0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Selección de color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682729" y="1404505"/>
            <a:ext cx="8915400" cy="1492827"/>
          </a:xfrm>
        </p:spPr>
        <p:txBody>
          <a:bodyPr/>
          <a:lstStyle/>
          <a:p>
            <a:pPr marL="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s-MX" sz="2000" dirty="0" smtClean="0">
                <a:solidFill>
                  <a:schemeClr val="tx1"/>
                </a:solidFill>
              </a:rPr>
              <a:t>Antes de </a:t>
            </a:r>
            <a:r>
              <a:rPr lang="es-MX" sz="2000" dirty="0">
                <a:solidFill>
                  <a:schemeClr val="tx1"/>
                </a:solidFill>
              </a:rPr>
              <a:t>colocar el dique.</a:t>
            </a:r>
          </a:p>
          <a:p>
            <a:pPr marL="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solidFill>
                  <a:schemeClr val="tx1"/>
                </a:solidFill>
              </a:rPr>
              <a:t>Utilizar el colorímetro que proporciona el fabricante del producto que vamos a utilizar</a:t>
            </a:r>
            <a:r>
              <a:rPr lang="es-MX" sz="2000" dirty="0" smtClean="0">
                <a:solidFill>
                  <a:schemeClr val="tx1"/>
                </a:solidFill>
              </a:rPr>
              <a:t>.</a:t>
            </a:r>
            <a:endParaRPr lang="es-MX" sz="1600" dirty="0">
              <a:solidFill>
                <a:schemeClr val="tx1"/>
              </a:solidFill>
            </a:endParaRPr>
          </a:p>
          <a:p>
            <a:pPr marL="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solidFill>
                  <a:schemeClr val="tx1"/>
                </a:solidFill>
              </a:rPr>
              <a:t>Es preferente que los dientes estén humedecidos</a:t>
            </a:r>
            <a:endParaRPr lang="es-MX" dirty="0"/>
          </a:p>
        </p:txBody>
      </p:sp>
      <p:pic>
        <p:nvPicPr>
          <p:cNvPr id="1026" name="Picture 2" descr="Resultado de imagen para seleccion de color para incrustacion de res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083" y="3054927"/>
            <a:ext cx="3276600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olorimetro dental res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941" y="4603173"/>
            <a:ext cx="6565241" cy="140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olorimetro resina 3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817" y="3172692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071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2. Anestesia local o regional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589212" y="1803426"/>
            <a:ext cx="8915400" cy="3777622"/>
          </a:xfrm>
        </p:spPr>
        <p:txBody>
          <a:bodyPr/>
          <a:lstStyle/>
          <a:p>
            <a:pPr marL="533400" indent="-533400" algn="just">
              <a:buNone/>
              <a:defRPr/>
            </a:pPr>
            <a:r>
              <a:rPr lang="es-ES" dirty="0">
                <a:solidFill>
                  <a:schemeClr val="tx1"/>
                </a:solidFill>
              </a:rPr>
              <a:t>De acuerdo al diente a tratar se elegirá la técnica anestésica.</a:t>
            </a:r>
            <a:endParaRPr lang="es-ES" b="1" dirty="0">
              <a:solidFill>
                <a:schemeClr val="tx1"/>
              </a:solidFill>
            </a:endParaRPr>
          </a:p>
          <a:p>
            <a:pPr marL="533400" indent="-533400" algn="just">
              <a:buNone/>
              <a:defRPr/>
            </a:pPr>
            <a:endParaRPr lang="es-E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tecnica anestesica dentario inferi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535" y="2866724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tecnica anestesica alveolar posterosuperi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818" y="2854036"/>
            <a:ext cx="333375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743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3. Colocación de dique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59528"/>
            <a:ext cx="8915400" cy="1056409"/>
          </a:xfrm>
        </p:spPr>
        <p:txBody>
          <a:bodyPr/>
          <a:lstStyle/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(el dique de hule sigue siendo el método de elección o </a:t>
            </a:r>
            <a:r>
              <a:rPr lang="es-ES" dirty="0" smtClean="0">
                <a:solidFill>
                  <a:schemeClr val="tx1"/>
                </a:solidFill>
              </a:rPr>
              <a:t>bien </a:t>
            </a:r>
            <a:r>
              <a:rPr lang="es-ES" dirty="0">
                <a:solidFill>
                  <a:schemeClr val="tx1"/>
                </a:solidFill>
              </a:rPr>
              <a:t>utilizar rollos de algodón de alta succión y aspirador)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074" name="Picture 2" descr="Resultado de imagen para colocacion de dique de hu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06" y="2819661"/>
            <a:ext cx="3394020" cy="226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aislamiento con rollos de algod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812" y="2517909"/>
            <a:ext cx="3733800" cy="338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001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incrustaciones de resina pd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22"/>
          <a:stretch/>
        </p:blipFill>
        <p:spPr bwMode="auto">
          <a:xfrm>
            <a:off x="3676015" y="1177925"/>
            <a:ext cx="3353435" cy="291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de la preparación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3920837"/>
            <a:ext cx="8915400" cy="1804554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Preparación cavitaria con paredes expulsivas hacia oclusal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Sin bisel en ninguna parte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Ángulos internos redondeados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Espesor mínimo de 2 mm y un máximo de 3 mm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14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316164"/>
            <a:ext cx="7772400" cy="1470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ES" sz="4000" b="1" dirty="0">
                <a:solidFill>
                  <a:srgbClr val="C00000"/>
                </a:solidFill>
              </a:rPr>
              <a:t>BIBLIOGRAFIA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8A01-6C88-4376-9050-8EFBE2723783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518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714375"/>
            <a:ext cx="8229600" cy="850900"/>
          </a:xfrm>
        </p:spPr>
        <p:txBody>
          <a:bodyPr/>
          <a:lstStyle/>
          <a:p>
            <a:pPr eaLnBrk="1" hangingPunct="1"/>
            <a:r>
              <a:rPr lang="es-ES" sz="2000" dirty="0">
                <a:solidFill>
                  <a:srgbClr val="C00000"/>
                </a:solidFill>
              </a:rPr>
              <a:t>BASICA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38376" y="1571625"/>
            <a:ext cx="7534275" cy="4713288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es-ES" sz="1400" dirty="0" err="1">
                <a:solidFill>
                  <a:schemeClr val="tx1"/>
                </a:solidFill>
              </a:rPr>
              <a:t>Baum</a:t>
            </a:r>
            <a:r>
              <a:rPr lang="es-ES" sz="1400" dirty="0">
                <a:solidFill>
                  <a:schemeClr val="tx1"/>
                </a:solidFill>
              </a:rPr>
              <a:t> Ll., Philips RW., </a:t>
            </a:r>
            <a:r>
              <a:rPr lang="es-ES" sz="1400" dirty="0" err="1">
                <a:solidFill>
                  <a:schemeClr val="tx1"/>
                </a:solidFill>
              </a:rPr>
              <a:t>Lund</a:t>
            </a:r>
            <a:r>
              <a:rPr lang="es-ES" sz="1400" dirty="0">
                <a:solidFill>
                  <a:schemeClr val="tx1"/>
                </a:solidFill>
              </a:rPr>
              <a:t> M. R.., tratado de operatoria Dental,3ª Edición, Editorial McGraw-Hill Interamericana, 1996,USA.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endParaRPr lang="es-ES" sz="1400" dirty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es-ES" sz="1400" dirty="0">
                <a:solidFill>
                  <a:schemeClr val="tx1"/>
                </a:solidFill>
              </a:rPr>
              <a:t>Carranza-Newman. </a:t>
            </a:r>
            <a:r>
              <a:rPr lang="es-ES" sz="1400" dirty="0" err="1">
                <a:solidFill>
                  <a:schemeClr val="tx1"/>
                </a:solidFill>
              </a:rPr>
              <a:t>Periodontología</a:t>
            </a:r>
            <a:r>
              <a:rPr lang="es-ES" sz="1400" dirty="0">
                <a:solidFill>
                  <a:schemeClr val="tx1"/>
                </a:solidFill>
              </a:rPr>
              <a:t> Clínica. Edición 8ª. Editorial McGraw-Hill interamericana 1998.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endParaRPr lang="es-ES" sz="1400" dirty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es-ES" sz="1400" dirty="0">
                <a:solidFill>
                  <a:schemeClr val="tx1"/>
                </a:solidFill>
              </a:rPr>
              <a:t>Barrancos  </a:t>
            </a:r>
            <a:r>
              <a:rPr lang="es-ES" sz="1400" dirty="0" err="1">
                <a:solidFill>
                  <a:schemeClr val="tx1"/>
                </a:solidFill>
              </a:rPr>
              <a:t>Mj</a:t>
            </a:r>
            <a:r>
              <a:rPr lang="es-ES" sz="1400" dirty="0">
                <a:solidFill>
                  <a:schemeClr val="tx1"/>
                </a:solidFill>
              </a:rPr>
              <a:t>. Operatoria dental, 3ª edición, editorial panamericana, 2002, Buenos Aires Argentina.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endParaRPr lang="es-ES" sz="1400" dirty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es-ES" sz="1400" dirty="0" err="1">
                <a:solidFill>
                  <a:schemeClr val="tx1"/>
                </a:solidFill>
              </a:rPr>
              <a:t>Anusavice</a:t>
            </a:r>
            <a:r>
              <a:rPr lang="es-ES" sz="1400" dirty="0">
                <a:solidFill>
                  <a:schemeClr val="tx1"/>
                </a:solidFill>
              </a:rPr>
              <a:t> J. K, La ciencia de los materiales dentales de Philips, 10ª edición, editorial Mc Graw-Hill  interamericana, 1998, USA.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endParaRPr lang="es-ES" sz="1400" dirty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</a:pPr>
            <a:r>
              <a:rPr lang="es-ES" sz="1400" dirty="0">
                <a:solidFill>
                  <a:schemeClr val="tx1"/>
                </a:solidFill>
              </a:rPr>
              <a:t>Schwartz </a:t>
            </a:r>
            <a:r>
              <a:rPr lang="es-ES" sz="1400" dirty="0" err="1">
                <a:solidFill>
                  <a:schemeClr val="tx1"/>
                </a:solidFill>
              </a:rPr>
              <a:t>Rs</a:t>
            </a:r>
            <a:r>
              <a:rPr lang="es-ES" sz="1400" dirty="0">
                <a:solidFill>
                  <a:schemeClr val="tx1"/>
                </a:solidFill>
              </a:rPr>
              <a:t>., Summit J.B., </a:t>
            </a:r>
            <a:r>
              <a:rPr lang="es-ES" sz="1400" dirty="0" err="1">
                <a:solidFill>
                  <a:schemeClr val="tx1"/>
                </a:solidFill>
              </a:rPr>
              <a:t>Robbins</a:t>
            </a:r>
            <a:r>
              <a:rPr lang="es-ES" sz="1400" dirty="0">
                <a:solidFill>
                  <a:schemeClr val="tx1"/>
                </a:solidFill>
              </a:rPr>
              <a:t> J. W., Fundamentos en Odontología Operatoria, un logro contemporáneo,1ª edición, 1999, editorial Actualidades Médicas Odontológicas Latinoamericana, USA.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8A01-6C88-4376-9050-8EFBE2723783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18305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922337"/>
          </a:xfrm>
        </p:spPr>
        <p:txBody>
          <a:bodyPr/>
          <a:lstStyle/>
          <a:p>
            <a:pPr eaLnBrk="1" hangingPunct="1"/>
            <a:r>
              <a:rPr lang="es-ES" sz="2000" dirty="0">
                <a:solidFill>
                  <a:srgbClr val="C00000"/>
                </a:solidFill>
              </a:rPr>
              <a:t>COMPLEMENTARIA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52814" y="1428750"/>
            <a:ext cx="6886141" cy="4713288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Baratieri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.-Operatoria dental. Ed. Quinta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Escencia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ed. 1ª. 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Esquivel A. y.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m.,p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c. d.; g. E. G., p. c. d. Consentimiento informado en odontología, Facultad de Odontología UAEM, Abril 2005.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Giglio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Máximo J,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Nicolosi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Liliana N.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Semiológia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en Practica de Odontología. Ed. McGraw-Hill, Interamericana 2002.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Sapp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Philips J,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Evarsole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R. Lewis,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Wysock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P. George. Patología Oral y Maxilofacial Contemporánea. Ed.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Harcourt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/>
              <a:defRPr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Norma Oficial Mexicana para la prevención y control de enfermedades bucales NOM-013-SSA2-2005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es-ES" sz="2200" dirty="0">
              <a:solidFill>
                <a:schemeClr val="tx1"/>
              </a:solidFill>
              <a:latin typeface="Maiandra GD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8A01-6C88-4376-9050-8EFBE2723783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56590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498580" y="704129"/>
            <a:ext cx="8713788" cy="93503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000" dirty="0" smtClean="0">
                <a:solidFill>
                  <a:srgbClr val="006600"/>
                </a:solidFill>
              </a:rPr>
              <a:t>PROGRAMA EDUCATIVO</a:t>
            </a:r>
            <a:r>
              <a:rPr lang="es-ES" sz="2400" dirty="0" smtClean="0">
                <a:solidFill>
                  <a:srgbClr val="006600"/>
                </a:solidFill>
              </a:rPr>
              <a:t>: </a:t>
            </a:r>
            <a:r>
              <a:rPr lang="es-ES" sz="2000" dirty="0" smtClean="0"/>
              <a:t>LICENCIATURA  DE CIRUJANO DENTISTA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787506" y="1639166"/>
            <a:ext cx="8424862" cy="41036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sz="2000" dirty="0" smtClean="0">
                <a:solidFill>
                  <a:srgbClr val="006600"/>
                </a:solidFill>
              </a:rPr>
              <a:t>AREA DE DOCENCIA</a:t>
            </a:r>
            <a:r>
              <a:rPr lang="es-ES" sz="2000" dirty="0" smtClean="0">
                <a:solidFill>
                  <a:schemeClr val="tx2"/>
                </a:solidFill>
              </a:rPr>
              <a:t>: </a:t>
            </a:r>
            <a:r>
              <a:rPr lang="es-ES" sz="2000" dirty="0" smtClean="0">
                <a:solidFill>
                  <a:schemeClr val="tx1"/>
                </a:solidFill>
              </a:rPr>
              <a:t>REHABILITACION ODONTOLOGICA</a:t>
            </a: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solidFill>
                  <a:srgbClr val="006600"/>
                </a:solidFill>
              </a:rPr>
              <a:t>UNIDAD DE APRENDIZAJE: </a:t>
            </a:r>
            <a:r>
              <a:rPr lang="es-ES" sz="2000" dirty="0" smtClean="0">
                <a:solidFill>
                  <a:schemeClr val="tx1"/>
                </a:solidFill>
              </a:rPr>
              <a:t>CLINICA DE OPERATORIA DENTAL II</a:t>
            </a: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solidFill>
                  <a:srgbClr val="006600"/>
                </a:solidFill>
              </a:rPr>
              <a:t>CLAVE: </a:t>
            </a:r>
            <a:r>
              <a:rPr lang="es-ES" sz="2000" dirty="0" smtClean="0">
                <a:solidFill>
                  <a:schemeClr val="tx1"/>
                </a:solidFill>
              </a:rPr>
              <a:t>L40032</a:t>
            </a: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solidFill>
                  <a:srgbClr val="006600"/>
                </a:solidFill>
              </a:rPr>
              <a:t>TIPO: </a:t>
            </a:r>
            <a:r>
              <a:rPr lang="es-ES" sz="2000" dirty="0" smtClean="0">
                <a:solidFill>
                  <a:schemeClr val="tx1"/>
                </a:solidFill>
              </a:rPr>
              <a:t>CLINICA</a:t>
            </a: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solidFill>
                  <a:srgbClr val="006600"/>
                </a:solidFill>
              </a:rPr>
              <a:t>CARACTER</a:t>
            </a:r>
            <a:r>
              <a:rPr lang="es-ES" sz="2000" dirty="0" smtClean="0">
                <a:solidFill>
                  <a:schemeClr val="tx2"/>
                </a:solidFill>
              </a:rPr>
              <a:t>: </a:t>
            </a:r>
            <a:r>
              <a:rPr lang="es-ES" sz="2000" dirty="0" smtClean="0">
                <a:solidFill>
                  <a:schemeClr val="tx1"/>
                </a:solidFill>
              </a:rPr>
              <a:t>OBLIGATORIO</a:t>
            </a: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159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67064" y="928688"/>
            <a:ext cx="5857875" cy="5649912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Harris Norman O.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Garcia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Godoy Franklin. Odontología Preventiva Primaria. Ed. El Manual moderno S. A. de C. V. 2001.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Bhaskar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S.N. Patología Bucal, ed. 6ª. Ed. El ateneo.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Walton-Torabinejad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Endodoncia. Principios y Practica, ed. 2ª, Ed. Mc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Graw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-Hill, Interamericana 1996.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Castellanos S.J. L. Díaz G. I.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m.,Gay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Z. O. Medicina en Odontología. Manejo de pacientes con enfermedades sistémicas, 2ª ed., 2002, Ed. Manual moderno.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Friedrich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Pasler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.- Radiología, Atlas de radiología clínica. Ed.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Masson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-SALVAT odontología. Ed. 1992.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Lindhe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Jan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.-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Periodoncia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Clínica. Ed. Médica Panamericana. ED. 1996.</a:t>
            </a: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609600" indent="-609600" algn="just">
              <a:lnSpc>
                <a:spcPct val="80000"/>
              </a:lnSpc>
              <a:buFontTx/>
              <a:buAutoNum type="arabicPeriod" startAt="6"/>
              <a:defRPr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Cova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N. J. L. Biomateriales Dentales, Ed. AMOLCA, 1ª ed., 2004, Colombia.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8A01-6C88-4376-9050-8EFBE2723783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26074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3814330" y="1854055"/>
            <a:ext cx="6624638" cy="41036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endParaRPr lang="es-ES" sz="1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es-ES" sz="1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es-ES" sz="1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es-ES" sz="1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ES" sz="1600" b="1" dirty="0" smtClean="0">
                <a:solidFill>
                  <a:schemeClr val="tx1"/>
                </a:solidFill>
              </a:rPr>
              <a:t>Que el futuro Cirujano Dentista desarrolle habilidades psicomotrices basadas en las experiencias clínicas por medio de la atención a los pacientes que requieran tratamiento preventivos y restaurativos.</a:t>
            </a:r>
            <a:endParaRPr lang="es-ES" sz="20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s-ES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021282" y="1519816"/>
            <a:ext cx="7000875" cy="93503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000" b="1" dirty="0" smtClean="0">
                <a:solidFill>
                  <a:srgbClr val="990000"/>
                </a:solidFill>
              </a:rPr>
              <a:t>CONTRIBUCIÓN DE LA UNIDAD DE APRENDIZAJE AL PERFIL DE EGRESO</a:t>
            </a:r>
          </a:p>
        </p:txBody>
      </p:sp>
    </p:spTree>
    <p:extLst>
      <p:ext uri="{BB962C8B-B14F-4D97-AF65-F5344CB8AC3E}">
        <p14:creationId xmlns:p14="http://schemas.microsoft.com/office/powerpoint/2010/main" val="50841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Obturación colada Estética (Incrustación)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Unidad de competencia III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9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INCRUSTACION ESTETICA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1784" y="1676400"/>
            <a:ext cx="8915400" cy="14097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Es </a:t>
            </a:r>
            <a:r>
              <a:rPr lang="es-MX" dirty="0">
                <a:solidFill>
                  <a:schemeClr val="tx1"/>
                </a:solidFill>
              </a:rPr>
              <a:t>una </a:t>
            </a:r>
            <a:r>
              <a:rPr lang="es-MX" dirty="0" smtClean="0">
                <a:solidFill>
                  <a:schemeClr val="tx1"/>
                </a:solidFill>
              </a:rPr>
              <a:t>restauración dental</a:t>
            </a:r>
            <a:r>
              <a:rPr lang="es-MX" dirty="0">
                <a:solidFill>
                  <a:schemeClr val="tx1"/>
                </a:solidFill>
              </a:rPr>
              <a:t> conservadora que se realiza cuando hay un daño extenso en la estructura dental y como alternativa a la corona </a:t>
            </a:r>
            <a:r>
              <a:rPr lang="es-MX" dirty="0" smtClean="0">
                <a:solidFill>
                  <a:schemeClr val="tx1"/>
                </a:solidFill>
              </a:rPr>
              <a:t>dental de una forma natural y estética.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30" name="Picture 6" descr="Resultado de imagen para definicion de incrustacion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629" y="3151569"/>
            <a:ext cx="3365897" cy="197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definicion de incrustacion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68" y="3426333"/>
            <a:ext cx="4577080" cy="14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71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incrustaciones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65243"/>
            <a:ext cx="8915400" cy="1861851"/>
          </a:xfrm>
        </p:spPr>
        <p:txBody>
          <a:bodyPr>
            <a:normAutofit/>
          </a:bodyPr>
          <a:lstStyle/>
          <a:p>
            <a:pPr algn="ctr"/>
            <a:r>
              <a:rPr lang="es-MX" sz="2400" dirty="0" err="1" smtClean="0">
                <a:solidFill>
                  <a:schemeClr val="tx1"/>
                </a:solidFill>
              </a:rPr>
              <a:t>Onlay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La </a:t>
            </a:r>
            <a:r>
              <a:rPr lang="es-MX" sz="2400" dirty="0">
                <a:solidFill>
                  <a:schemeClr val="tx1"/>
                </a:solidFill>
              </a:rPr>
              <a:t>restauración puede incluir una o más cúspides de la pieza, abarca tanto la parte interna como la externa del </a:t>
            </a:r>
            <a:r>
              <a:rPr lang="es-MX" sz="2400" dirty="0" smtClean="0">
                <a:solidFill>
                  <a:schemeClr val="tx1"/>
                </a:solidFill>
              </a:rPr>
              <a:t>diente.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incrustaciones onl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585" y="2944884"/>
            <a:ext cx="5008119" cy="335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8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incrustaciones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62699"/>
            <a:ext cx="8915400" cy="1839817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Inlay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Donde la restauración solo se da en la parte oclusal entre las cúspides de la pieza dental, es decir quedará de manera interna a la </a:t>
            </a:r>
            <a:r>
              <a:rPr lang="es-MX" sz="2400" dirty="0" smtClean="0">
                <a:solidFill>
                  <a:schemeClr val="tx1"/>
                </a:solidFill>
              </a:rPr>
              <a:t>misma.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incrustaciones in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102" y="3373582"/>
            <a:ext cx="3096779" cy="314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11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 de acuerdo al tipo de molécula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085860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Isosits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Artglass</a:t>
            </a:r>
            <a:endParaRPr lang="es-MX" sz="2400" dirty="0">
              <a:solidFill>
                <a:schemeClr val="tx1"/>
              </a:solidFill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 Targis</a:t>
            </a:r>
            <a:endParaRPr lang="es-MX" sz="2400" dirty="0">
              <a:solidFill>
                <a:schemeClr val="tx1"/>
              </a:solidFill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>
                <a:solidFill>
                  <a:schemeClr val="tx1"/>
                </a:solidFill>
              </a:rPr>
              <a:t>Vectrisse</a:t>
            </a:r>
          </a:p>
        </p:txBody>
      </p:sp>
      <p:pic>
        <p:nvPicPr>
          <p:cNvPr id="3074" name="Picture 2" descr="Resultado de imagen para art glass dent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12" y="4525484"/>
            <a:ext cx="3310948" cy="136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targis vectr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2308893"/>
            <a:ext cx="2514889" cy="17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targis vectr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546" y="1577157"/>
            <a:ext cx="2490066" cy="196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para targis vectr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548" y="4525484"/>
            <a:ext cx="2494107" cy="176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90620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906</Words>
  <Application>Microsoft Office PowerPoint</Application>
  <PresentationFormat>Panorámica</PresentationFormat>
  <Paragraphs>161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Century Gothic</vt:lpstr>
      <vt:lpstr>Courier New</vt:lpstr>
      <vt:lpstr>Maiandra GD</vt:lpstr>
      <vt:lpstr>Wingdings</vt:lpstr>
      <vt:lpstr>Wingdings 3</vt:lpstr>
      <vt:lpstr>Espiral</vt:lpstr>
      <vt:lpstr>Facultad de Odontología </vt:lpstr>
      <vt:lpstr>Presentación de PowerPoint</vt:lpstr>
      <vt:lpstr>Presentación de PowerPoint</vt:lpstr>
      <vt:lpstr>Presentación de PowerPoint</vt:lpstr>
      <vt:lpstr>Obturación colada Estética (Incrustación)</vt:lpstr>
      <vt:lpstr>INCRUSTACION ESTETICA</vt:lpstr>
      <vt:lpstr>Tipos de incrustaciones</vt:lpstr>
      <vt:lpstr>Tipos de incrustaciones</vt:lpstr>
      <vt:lpstr>Clasificación de acuerdo al tipo de molécula</vt:lpstr>
      <vt:lpstr>Clasificación de acuerdo al tipo de polimerización</vt:lpstr>
      <vt:lpstr>TIPOS DE MATERIALES PARA INCRUSTACION ESTETICA</vt:lpstr>
      <vt:lpstr>Incrustaciones de Composite o Resina</vt:lpstr>
      <vt:lpstr>Indicaciones </vt:lpstr>
      <vt:lpstr>Indicaciones </vt:lpstr>
      <vt:lpstr>Contraindicaciones </vt:lpstr>
      <vt:lpstr>Contraindicaciones </vt:lpstr>
      <vt:lpstr>Ventajas </vt:lpstr>
      <vt:lpstr>Ventajas </vt:lpstr>
      <vt:lpstr>Desventajas </vt:lpstr>
      <vt:lpstr>Desventajas </vt:lpstr>
      <vt:lpstr>Procedimiento Clínico  </vt:lpstr>
      <vt:lpstr>Presentación de PowerPoint</vt:lpstr>
      <vt:lpstr>1. Selección de color</vt:lpstr>
      <vt:lpstr>2. Anestesia local o regional</vt:lpstr>
      <vt:lpstr>3. Colocación de dique</vt:lpstr>
      <vt:lpstr>Características de la preparación</vt:lpstr>
      <vt:lpstr>BIBLIOGRAFIA</vt:lpstr>
      <vt:lpstr>BASICA</vt:lpstr>
      <vt:lpstr>COMPLEMENTARIA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Odontología </dc:title>
  <dc:creator>Usuario</dc:creator>
  <cp:lastModifiedBy>Usuario</cp:lastModifiedBy>
  <cp:revision>11</cp:revision>
  <dcterms:created xsi:type="dcterms:W3CDTF">2016-09-30T19:03:30Z</dcterms:created>
  <dcterms:modified xsi:type="dcterms:W3CDTF">2016-10-07T15:14:20Z</dcterms:modified>
</cp:coreProperties>
</file>