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2"/>
  </p:notesMasterIdLst>
  <p:sldIdLst>
    <p:sldId id="289" r:id="rId2"/>
    <p:sldId id="290" r:id="rId3"/>
    <p:sldId id="291" r:id="rId4"/>
    <p:sldId id="29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B1A7F-0D3B-48C4-9D77-96D4D85E671B}" type="datetimeFigureOut">
              <a:rPr lang="es-MX" smtClean="0"/>
              <a:t>04/10/2016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908DD9-3678-4727-8836-9537A9C8BC3B}" type="slidenum">
              <a:rPr lang="es-MX" smtClean="0"/>
              <a:t>‹Nº›</a:t>
            </a:fld>
            <a:endParaRPr lang="es-MX"/>
          </a:p>
        </p:txBody>
      </p:sp>
    </p:spTree>
    <p:extLst>
      <p:ext uri="{BB962C8B-B14F-4D97-AF65-F5344CB8AC3E}">
        <p14:creationId xmlns:p14="http://schemas.microsoft.com/office/powerpoint/2010/main" val="4197238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ACF899B2-7D1F-4B72-9DFD-C5FB36021FA0}" type="slidenum">
              <a:rPr lang="es-ES" smtClean="0">
                <a:latin typeface="Arial" charset="0"/>
              </a:rPr>
              <a:pPr/>
              <a:t>9</a:t>
            </a:fld>
            <a:endParaRPr lang="es-ES" smtClean="0">
              <a:latin typeface="Arial"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algn="just" eaLnBrk="1" hangingPunct="1"/>
            <a:r>
              <a:rPr lang="es-ES" dirty="0" smtClean="0">
                <a:effectLst/>
              </a:rPr>
              <a:t>La impresión definitiva  es toda impresión que se toma sobre los dientes de un paciente, realizada en una clínica dental, y que se consigue a través de ciertos materiales no tóxicos (denominados de impresión), como son el alginato y la silicona </a:t>
            </a:r>
            <a:r>
              <a:rPr lang="es-ES" i="1" dirty="0" smtClean="0">
                <a:effectLst/>
              </a:rPr>
              <a:t>(</a:t>
            </a:r>
            <a:r>
              <a:rPr lang="es-ES" i="0" dirty="0" smtClean="0">
                <a:effectLst/>
              </a:rPr>
              <a:t>de condensación y de adición</a:t>
            </a:r>
            <a:r>
              <a:rPr lang="es-ES" i="1" dirty="0" smtClean="0">
                <a:effectLst/>
              </a:rPr>
              <a:t>)</a:t>
            </a:r>
            <a:r>
              <a:rPr lang="es-ES" dirty="0" smtClean="0">
                <a:effectLst/>
              </a:rPr>
              <a:t>, contenidos en las distintas cubetas de impresión existentes. Los materiales de impresión se preparan mezclando 2 componentes, de tal forma que se obtenga una pasta homogénea la cual irá endureciendo hasta quedar en estado completamente sólido. Existe por tanto un corto período para su utilización. Una vez que gelifica (en caso del alginato) completamente y se retira de la boca del paciente, podemos decir que se ha obtenido la impresión dental.</a:t>
            </a:r>
            <a:endParaRPr lang="es-ES" dirty="0" smtClean="0">
              <a:latin typeface="Arial" charset="0"/>
            </a:endParaRPr>
          </a:p>
          <a:p>
            <a:pPr eaLnBrk="1" hangingPunct="1"/>
            <a:endParaRPr lang="es-ES" dirty="0" smtClean="0">
              <a:latin typeface="Arial" charset="0"/>
            </a:endParaRPr>
          </a:p>
          <a:p>
            <a:pPr eaLnBrk="1" hangingPunct="1"/>
            <a:endParaRPr lang="es-ES" dirty="0" smtClean="0">
              <a:latin typeface="Arial" charset="0"/>
            </a:endParaRPr>
          </a:p>
          <a:p>
            <a:pPr eaLnBrk="1" hangingPunct="1"/>
            <a:r>
              <a:rPr lang="es-ES" dirty="0" err="1" smtClean="0">
                <a:latin typeface="Arial" charset="0"/>
              </a:rPr>
              <a:t>Anusavice</a:t>
            </a:r>
            <a:r>
              <a:rPr lang="es-ES" dirty="0" smtClean="0">
                <a:latin typeface="Arial" charset="0"/>
              </a:rPr>
              <a:t> J. k., La ciencia de los materiales dentales de Philips, 10ª Edición, editorial Mc Graw Hill-interamericana, 1998. USA.</a:t>
            </a:r>
          </a:p>
        </p:txBody>
      </p:sp>
    </p:spTree>
    <p:extLst>
      <p:ext uri="{BB962C8B-B14F-4D97-AF65-F5344CB8AC3E}">
        <p14:creationId xmlns:p14="http://schemas.microsoft.com/office/powerpoint/2010/main" val="230778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Tiempo de trabajo 2 min., pero se reduce por luz</a:t>
            </a:r>
            <a:r>
              <a:rPr lang="es-MX" baseline="0" dirty="0" smtClean="0"/>
              <a:t> del ambiente; hasta que se mezcla uniformemente y se formen hebras</a:t>
            </a:r>
            <a:endParaRPr lang="es-MX" dirty="0"/>
          </a:p>
        </p:txBody>
      </p:sp>
      <p:sp>
        <p:nvSpPr>
          <p:cNvPr id="4" name="Marcador de número de diapositiva 3"/>
          <p:cNvSpPr>
            <a:spLocks noGrp="1"/>
          </p:cNvSpPr>
          <p:nvPr>
            <p:ph type="sldNum" sz="quarter" idx="10"/>
          </p:nvPr>
        </p:nvSpPr>
        <p:spPr/>
        <p:txBody>
          <a:bodyPr/>
          <a:lstStyle/>
          <a:p>
            <a:fld id="{52723467-CCAC-4EF5-BA81-C134AD280B8D}" type="slidenum">
              <a:rPr lang="es-MX" smtClean="0"/>
              <a:t>23</a:t>
            </a:fld>
            <a:endParaRPr lang="es-MX"/>
          </a:p>
        </p:txBody>
      </p:sp>
    </p:spTree>
    <p:extLst>
      <p:ext uri="{BB962C8B-B14F-4D97-AF65-F5344CB8AC3E}">
        <p14:creationId xmlns:p14="http://schemas.microsoft.com/office/powerpoint/2010/main" val="1577790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3064087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2114210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489B402-D04C-471A-9467-B8F81BA8622A}"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96579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3382935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489B402-D04C-471A-9467-B8F81BA8622A}"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11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2113399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3515487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2529774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contenido"/>
          <p:cNvSpPr>
            <a:spLocks noGrp="1"/>
          </p:cNvSpPr>
          <p:nvPr>
            <p:ph sz="quarter" idx="1"/>
          </p:nvPr>
        </p:nvSpPr>
        <p:spPr>
          <a:xfrm>
            <a:off x="609600" y="1600200"/>
            <a:ext cx="5384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6197600" y="1600200"/>
            <a:ext cx="5384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609600" y="3924300"/>
            <a:ext cx="5384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contenido"/>
          <p:cNvSpPr>
            <a:spLocks noGrp="1"/>
          </p:cNvSpPr>
          <p:nvPr>
            <p:ph sz="quarter" idx="4"/>
          </p:nvPr>
        </p:nvSpPr>
        <p:spPr>
          <a:xfrm>
            <a:off x="6197600" y="3924300"/>
            <a:ext cx="5384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7"/>
          <p:cNvSpPr>
            <a:spLocks noGrp="1" noChangeArrowheads="1"/>
          </p:cNvSpPr>
          <p:nvPr>
            <p:ph type="dt" sz="half" idx="10"/>
          </p:nvPr>
        </p:nvSpPr>
        <p:spPr/>
        <p:txBody>
          <a:bodyPr/>
          <a:lstStyle>
            <a:lvl1pPr>
              <a:defRPr/>
            </a:lvl1pPr>
          </a:lstStyle>
          <a:p>
            <a:pPr>
              <a:defRPr/>
            </a:pPr>
            <a:fld id="{6E5B1E4B-AA90-473C-9E24-E9D33273B54D}" type="datetime1">
              <a:rPr lang="es-MX" smtClean="0"/>
              <a:pPr>
                <a:defRPr/>
              </a:pPr>
              <a:t>04/10/2016</a:t>
            </a:fld>
            <a:endParaRPr lang="es-ES"/>
          </a:p>
        </p:txBody>
      </p:sp>
      <p:sp>
        <p:nvSpPr>
          <p:cNvPr id="8" name="Rectangle 8"/>
          <p:cNvSpPr>
            <a:spLocks noGrp="1" noChangeArrowheads="1"/>
          </p:cNvSpPr>
          <p:nvPr>
            <p:ph type="ftr" sz="quarter" idx="11"/>
          </p:nvPr>
        </p:nvSpPr>
        <p:spPr/>
        <p:txBody>
          <a:bodyPr/>
          <a:lstStyle>
            <a:lvl1pPr>
              <a:defRPr/>
            </a:lvl1pPr>
          </a:lstStyle>
          <a:p>
            <a:pPr>
              <a:defRPr/>
            </a:pPr>
            <a:endParaRPr lang="es-ES"/>
          </a:p>
        </p:txBody>
      </p:sp>
      <p:sp>
        <p:nvSpPr>
          <p:cNvPr id="9" name="Rectangle 9"/>
          <p:cNvSpPr>
            <a:spLocks noGrp="1" noChangeArrowheads="1"/>
          </p:cNvSpPr>
          <p:nvPr>
            <p:ph type="sldNum" sz="quarter" idx="12"/>
          </p:nvPr>
        </p:nvSpPr>
        <p:spPr/>
        <p:txBody>
          <a:bodyPr/>
          <a:lstStyle>
            <a:lvl1pPr>
              <a:defRPr/>
            </a:lvl1pPr>
          </a:lstStyle>
          <a:p>
            <a:pPr>
              <a:defRPr/>
            </a:pPr>
            <a:fld id="{96FACEF6-4225-447E-9522-8B65A6BF3CAE}" type="slidenum">
              <a:rPr lang="es-ES"/>
              <a:pPr>
                <a:defRPr/>
              </a:pPr>
              <a:t>‹Nº›</a:t>
            </a:fld>
            <a:endParaRPr lang="es-ES"/>
          </a:p>
        </p:txBody>
      </p:sp>
    </p:spTree>
    <p:extLst>
      <p:ext uri="{BB962C8B-B14F-4D97-AF65-F5344CB8AC3E}">
        <p14:creationId xmlns:p14="http://schemas.microsoft.com/office/powerpoint/2010/main" val="849880456"/>
      </p:ext>
    </p:extLst>
  </p:cSld>
  <p:clrMapOvr>
    <a:masterClrMapping/>
  </p:clrMapOvr>
  <p:transition advClick="0">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1341682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2221230-AE68-47B3-AFC7-E43BCDA0C11B}" type="datetimeFigureOut">
              <a:rPr lang="es-MX" smtClean="0"/>
              <a:t>04/10/2016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1771356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1391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2221230-AE68-47B3-AFC7-E43BCDA0C11B}" type="datetimeFigureOut">
              <a:rPr lang="es-MX" smtClean="0"/>
              <a:t>04/10/2016</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4288765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2221230-AE68-47B3-AFC7-E43BCDA0C11B}" type="datetimeFigureOut">
              <a:rPr lang="es-MX" smtClean="0"/>
              <a:t>04/10/2016</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3566720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21230-AE68-47B3-AFC7-E43BCDA0C11B}" type="datetimeFigureOut">
              <a:rPr lang="es-MX" smtClean="0"/>
              <a:t>04/10/2016</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2443198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1705854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2221230-AE68-47B3-AFC7-E43BCDA0C11B}" type="datetimeFigureOut">
              <a:rPr lang="es-MX" smtClean="0"/>
              <a:t>04/10/2016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489B402-D04C-471A-9467-B8F81BA8622A}" type="slidenum">
              <a:rPr lang="es-MX" smtClean="0"/>
              <a:t>‹Nº›</a:t>
            </a:fld>
            <a:endParaRPr lang="es-MX"/>
          </a:p>
        </p:txBody>
      </p:sp>
    </p:spTree>
    <p:extLst>
      <p:ext uri="{BB962C8B-B14F-4D97-AF65-F5344CB8AC3E}">
        <p14:creationId xmlns:p14="http://schemas.microsoft.com/office/powerpoint/2010/main" val="2570358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2221230-AE68-47B3-AFC7-E43BCDA0C11B}" type="datetimeFigureOut">
              <a:rPr lang="es-MX" smtClean="0"/>
              <a:t>04/10/2016</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489B402-D04C-471A-9467-B8F81BA8622A}" type="slidenum">
              <a:rPr lang="es-MX" smtClean="0"/>
              <a:t>‹Nº›</a:t>
            </a:fld>
            <a:endParaRPr lang="es-MX"/>
          </a:p>
        </p:txBody>
      </p:sp>
    </p:spTree>
    <p:extLst>
      <p:ext uri="{BB962C8B-B14F-4D97-AF65-F5344CB8AC3E}">
        <p14:creationId xmlns:p14="http://schemas.microsoft.com/office/powerpoint/2010/main" val="29910373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2433348" y="458550"/>
            <a:ext cx="8915399" cy="933832"/>
          </a:xfrm>
        </p:spPr>
        <p:txBody>
          <a:bodyPr>
            <a:normAutofit/>
          </a:bodyPr>
          <a:lstStyle/>
          <a:p>
            <a:pPr algn="ctr"/>
            <a:r>
              <a:rPr lang="es-MX" sz="2400" b="1" dirty="0" smtClean="0">
                <a:solidFill>
                  <a:srgbClr val="990000"/>
                </a:solidFill>
              </a:rPr>
              <a:t>Facultad de Odontología</a:t>
            </a:r>
            <a:br>
              <a:rPr lang="es-MX" sz="2400" b="1" dirty="0" smtClean="0">
                <a:solidFill>
                  <a:srgbClr val="990000"/>
                </a:solidFill>
              </a:rPr>
            </a:br>
            <a:endParaRPr lang="es-MX" sz="1800" b="1" dirty="0">
              <a:solidFill>
                <a:srgbClr val="990000"/>
              </a:solidFill>
            </a:endParaRPr>
          </a:p>
        </p:txBody>
      </p:sp>
      <p:sp>
        <p:nvSpPr>
          <p:cNvPr id="4" name="Rectangle 5"/>
          <p:cNvSpPr txBox="1">
            <a:spLocks noChangeArrowheads="1"/>
          </p:cNvSpPr>
          <p:nvPr/>
        </p:nvSpPr>
        <p:spPr>
          <a:xfrm>
            <a:off x="2919845" y="1156645"/>
            <a:ext cx="7857402" cy="1075556"/>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0" kern="1200" cap="none">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1400" b="1" spc="300" dirty="0" smtClean="0">
                <a:solidFill>
                  <a:srgbClr val="990000"/>
                </a:solidFill>
              </a:rPr>
              <a:t>U.A.E.M.</a:t>
            </a:r>
            <a:br>
              <a:rPr lang="es-ES" sz="1400" b="1" spc="300" dirty="0" smtClean="0">
                <a:solidFill>
                  <a:srgbClr val="990000"/>
                </a:solidFill>
              </a:rPr>
            </a:br>
            <a:r>
              <a:rPr lang="es-ES" sz="1400" b="1" dirty="0" smtClean="0">
                <a:solidFill>
                  <a:srgbClr val="990000"/>
                </a:solidFill>
              </a:rPr>
              <a:t/>
            </a:r>
            <a:br>
              <a:rPr lang="es-ES" sz="1400" b="1" dirty="0" smtClean="0">
                <a:solidFill>
                  <a:srgbClr val="990000"/>
                </a:solidFill>
              </a:rPr>
            </a:br>
            <a:r>
              <a:rPr lang="es-ES" sz="1800" b="1" dirty="0" smtClean="0">
                <a:solidFill>
                  <a:srgbClr val="990000"/>
                </a:solidFill>
              </a:rPr>
              <a:t>CLINICA </a:t>
            </a:r>
            <a:r>
              <a:rPr lang="es-ES" sz="1800" b="1" dirty="0" smtClean="0">
                <a:solidFill>
                  <a:srgbClr val="990000"/>
                </a:solidFill>
              </a:rPr>
              <a:t>DE OPERATORIA DENTAL II</a:t>
            </a:r>
          </a:p>
          <a:p>
            <a:pPr algn="ctr"/>
            <a:r>
              <a:rPr lang="es-ES" sz="1800" b="1" dirty="0">
                <a:solidFill>
                  <a:srgbClr val="990000"/>
                </a:solidFill>
              </a:rPr>
              <a:t>UNIDAD DE COMPETENCIA </a:t>
            </a:r>
            <a:r>
              <a:rPr lang="es-ES" sz="1800" b="1" dirty="0" smtClean="0">
                <a:solidFill>
                  <a:srgbClr val="990000"/>
                </a:solidFill>
              </a:rPr>
              <a:t>III</a:t>
            </a:r>
            <a:endParaRPr lang="es-ES" sz="1800" b="1" dirty="0">
              <a:solidFill>
                <a:srgbClr val="990000"/>
              </a:solidFill>
            </a:endParaRPr>
          </a:p>
        </p:txBody>
      </p:sp>
      <p:pic>
        <p:nvPicPr>
          <p:cNvPr id="4098" name="Picture 2" descr="Resultado de imagen para facultad de odontologia ua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4674" y="2436957"/>
            <a:ext cx="3429142" cy="259422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3040912" y="5401340"/>
            <a:ext cx="7368362" cy="923330"/>
          </a:xfrm>
          <a:prstGeom prst="rect">
            <a:avLst/>
          </a:prstGeom>
          <a:noFill/>
        </p:spPr>
        <p:txBody>
          <a:bodyPr wrap="square" rtlCol="0">
            <a:spAutoFit/>
          </a:bodyPr>
          <a:lstStyle/>
          <a:p>
            <a:pPr algn="ctr"/>
            <a:r>
              <a:rPr lang="es-MX" dirty="0" smtClean="0"/>
              <a:t>El alumno realizara obturación colada o estética (incrustación) devolviendo anatomía, función y estética</a:t>
            </a:r>
          </a:p>
          <a:p>
            <a:pPr algn="ctr"/>
            <a:r>
              <a:rPr lang="es-MX" b="1" dirty="0" smtClean="0"/>
              <a:t>PARTE II</a:t>
            </a:r>
            <a:endParaRPr lang="es-MX" b="1" dirty="0"/>
          </a:p>
        </p:txBody>
      </p:sp>
    </p:spTree>
    <p:extLst>
      <p:ext uri="{BB962C8B-B14F-4D97-AF65-F5344CB8AC3E}">
        <p14:creationId xmlns:p14="http://schemas.microsoft.com/office/powerpoint/2010/main" val="3009764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7686" y="669830"/>
            <a:ext cx="8911687" cy="1033240"/>
          </a:xfrm>
        </p:spPr>
        <p:txBody>
          <a:bodyPr>
            <a:normAutofit fontScale="90000"/>
          </a:bodyPr>
          <a:lstStyle/>
          <a:p>
            <a:r>
              <a:rPr lang="es-MX" dirty="0" smtClean="0"/>
              <a:t>6. Toma de impresión</a:t>
            </a:r>
            <a:br>
              <a:rPr lang="es-MX" dirty="0" smtClean="0"/>
            </a:br>
            <a:r>
              <a:rPr lang="es-MX" sz="2200" dirty="0"/>
              <a:t>Toma de impresión con silicona por condensación o adición</a:t>
            </a:r>
            <a:r>
              <a:rPr lang="es-MX" dirty="0"/>
              <a:t/>
            </a:r>
            <a:br>
              <a:rPr lang="es-MX" dirty="0"/>
            </a:br>
            <a:endParaRPr lang="es-MX" dirty="0"/>
          </a:p>
        </p:txBody>
      </p:sp>
      <p:sp>
        <p:nvSpPr>
          <p:cNvPr id="3" name="Marcador de contenido 2"/>
          <p:cNvSpPr>
            <a:spLocks noGrp="1"/>
          </p:cNvSpPr>
          <p:nvPr>
            <p:ph sz="half" idx="1"/>
          </p:nvPr>
        </p:nvSpPr>
        <p:spPr/>
        <p:txBody>
          <a:bodyPr/>
          <a:lstStyle/>
          <a:p>
            <a:r>
              <a:rPr lang="es-MX" dirty="0" smtClean="0"/>
              <a:t>Silicona pesada</a:t>
            </a:r>
            <a:endParaRPr lang="es-MX" dirty="0"/>
          </a:p>
        </p:txBody>
      </p:sp>
      <p:sp>
        <p:nvSpPr>
          <p:cNvPr id="4" name="Marcador de contenido 3"/>
          <p:cNvSpPr>
            <a:spLocks noGrp="1"/>
          </p:cNvSpPr>
          <p:nvPr>
            <p:ph sz="half" idx="2"/>
          </p:nvPr>
        </p:nvSpPr>
        <p:spPr/>
        <p:txBody>
          <a:bodyPr/>
          <a:lstStyle/>
          <a:p>
            <a:r>
              <a:rPr lang="es-MX" dirty="0" smtClean="0"/>
              <a:t>Silicona ligera</a:t>
            </a:r>
            <a:endParaRPr lang="es-MX" dirty="0"/>
          </a:p>
        </p:txBody>
      </p:sp>
      <p:pic>
        <p:nvPicPr>
          <p:cNvPr id="10244" name="Picture 4" descr="Resultado de imagen para toma de impresion con silicona"/>
          <p:cNvPicPr>
            <a:picLocks noChangeAspect="1" noChangeArrowheads="1"/>
          </p:cNvPicPr>
          <p:nvPr/>
        </p:nvPicPr>
        <p:blipFill rotWithShape="1">
          <a:blip r:embed="rId2">
            <a:extLst>
              <a:ext uri="{28A0092B-C50C-407E-A947-70E740481C1C}">
                <a14:useLocalDpi xmlns:a14="http://schemas.microsoft.com/office/drawing/2010/main" val="0"/>
              </a:ext>
            </a:extLst>
          </a:blip>
          <a:srcRect l="18582" t="15059" r="22830"/>
          <a:stretch/>
        </p:blipFill>
        <p:spPr bwMode="auto">
          <a:xfrm>
            <a:off x="2653036" y="2926080"/>
            <a:ext cx="2846071" cy="275082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Resultado de imagen para toma de impresion con silic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2280" y="3050055"/>
            <a:ext cx="3355876" cy="2288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032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a:bodyPr>
          <a:lstStyle/>
          <a:p>
            <a:r>
              <a:rPr lang="es-MX" dirty="0" smtClean="0"/>
              <a:t>6. Toma de impresión</a:t>
            </a:r>
            <a:br>
              <a:rPr lang="es-MX" dirty="0" smtClean="0"/>
            </a:br>
            <a:r>
              <a:rPr lang="es-MX" sz="2200" dirty="0"/>
              <a:t>Toma de impresión con </a:t>
            </a:r>
            <a:r>
              <a:rPr lang="es-MX" sz="2200" dirty="0" smtClean="0"/>
              <a:t>alginato para antagonista</a:t>
            </a:r>
            <a:endParaRPr lang="es-MX" dirty="0"/>
          </a:p>
        </p:txBody>
      </p:sp>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1705" y="1937307"/>
            <a:ext cx="3411501" cy="2561957"/>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5776" y="2119746"/>
            <a:ext cx="4249139" cy="2379518"/>
          </a:xfrm>
          <a:prstGeom prst="rect">
            <a:avLst/>
          </a:prstGeom>
        </p:spPr>
      </p:pic>
    </p:spTree>
    <p:extLst>
      <p:ext uri="{BB962C8B-B14F-4D97-AF65-F5344CB8AC3E}">
        <p14:creationId xmlns:p14="http://schemas.microsoft.com/office/powerpoint/2010/main" val="3239495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7. Provisional </a:t>
            </a:r>
            <a:endParaRPr lang="es-MX" dirty="0"/>
          </a:p>
        </p:txBody>
      </p:sp>
      <p:sp>
        <p:nvSpPr>
          <p:cNvPr id="3" name="Marcador de contenido 2"/>
          <p:cNvSpPr>
            <a:spLocks noGrp="1"/>
          </p:cNvSpPr>
          <p:nvPr>
            <p:ph idx="1"/>
          </p:nvPr>
        </p:nvSpPr>
        <p:spPr>
          <a:xfrm>
            <a:off x="2589212" y="1605708"/>
            <a:ext cx="8915400" cy="784952"/>
          </a:xfrm>
        </p:spPr>
        <p:txBody>
          <a:bodyPr>
            <a:normAutofit/>
          </a:bodyPr>
          <a:lstStyle/>
          <a:p>
            <a:r>
              <a:rPr lang="es-MX" sz="2000" dirty="0" smtClean="0">
                <a:solidFill>
                  <a:schemeClr val="tx1"/>
                </a:solidFill>
              </a:rPr>
              <a:t>El provisional deberá ser libre de eugenol, inhibe la polimerización. Puede ser </a:t>
            </a:r>
            <a:r>
              <a:rPr lang="es-MX" sz="2000" dirty="0" err="1" smtClean="0">
                <a:solidFill>
                  <a:schemeClr val="tx1"/>
                </a:solidFill>
              </a:rPr>
              <a:t>cavit</a:t>
            </a:r>
            <a:r>
              <a:rPr lang="es-MX" sz="2000" dirty="0" smtClean="0">
                <a:solidFill>
                  <a:schemeClr val="tx1"/>
                </a:solidFill>
              </a:rPr>
              <a:t>.</a:t>
            </a:r>
            <a:endParaRPr lang="es-MX" sz="2000" dirty="0">
              <a:solidFill>
                <a:schemeClr val="tx1"/>
              </a:solidFill>
            </a:endParaRPr>
          </a:p>
        </p:txBody>
      </p:sp>
      <p:pic>
        <p:nvPicPr>
          <p:cNvPr id="23554" name="Picture 2" descr="Resultado de imagen para provisional para incrustacion cav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8497" y="3096836"/>
            <a:ext cx="3206495" cy="1827703"/>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Resultado de imagen para cav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8601" y="2581937"/>
            <a:ext cx="28479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9495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Modelos de trabajo y estudio</a:t>
            </a:r>
            <a:endParaRPr lang="es-MX" dirty="0"/>
          </a:p>
        </p:txBody>
      </p:sp>
      <p:pic>
        <p:nvPicPr>
          <p:cNvPr id="24578" name="Picture 2" descr="Resultado de imagen para modelos de yeso de incrust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447082" y="2080217"/>
            <a:ext cx="3333750" cy="2000251"/>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Resultado de imagen para modelos de yeso de incrustacio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8662" y="1738694"/>
            <a:ext cx="3668120" cy="2875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3548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8</a:t>
            </a:r>
            <a:r>
              <a:rPr lang="es-MX" dirty="0" smtClean="0"/>
              <a:t>. Prueba en boca</a:t>
            </a:r>
            <a:endParaRPr lang="es-MX" dirty="0"/>
          </a:p>
        </p:txBody>
      </p:sp>
      <p:sp>
        <p:nvSpPr>
          <p:cNvPr id="5" name="Marcador de contenido 4"/>
          <p:cNvSpPr>
            <a:spLocks noGrp="1"/>
          </p:cNvSpPr>
          <p:nvPr>
            <p:ph idx="1"/>
          </p:nvPr>
        </p:nvSpPr>
        <p:spPr>
          <a:xfrm>
            <a:off x="2589212" y="1707572"/>
            <a:ext cx="8915400" cy="682337"/>
          </a:xfrm>
        </p:spPr>
        <p:txBody>
          <a:bodyPr/>
          <a:lstStyle/>
          <a:p>
            <a:r>
              <a:rPr lang="es-MX" dirty="0" smtClean="0">
                <a:solidFill>
                  <a:schemeClr val="tx1"/>
                </a:solidFill>
              </a:rPr>
              <a:t>Puede realizarse una prueba en boca antes de cementar</a:t>
            </a:r>
            <a:endParaRPr lang="es-MX" dirty="0">
              <a:solidFill>
                <a:schemeClr val="tx1"/>
              </a:solidFill>
            </a:endParaRPr>
          </a:p>
        </p:txBody>
      </p:sp>
      <p:pic>
        <p:nvPicPr>
          <p:cNvPr id="6" name="Picture 4" descr="Resultado de imagen para cavidades para incrustaciones este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6573" y="2389909"/>
            <a:ext cx="2047875" cy="2809876"/>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0014" y="1018309"/>
            <a:ext cx="2178050" cy="1610589"/>
          </a:xfrm>
          <a:prstGeom prst="rect">
            <a:avLst/>
          </a:prstGeom>
        </p:spPr>
      </p:pic>
      <p:pic>
        <p:nvPicPr>
          <p:cNvPr id="11266" name="Picture 2" descr="Resultado de imagen para cementado de incrustaciones de resi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4589" y="3473371"/>
            <a:ext cx="5124450" cy="207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0578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Técnica de Cementado</a:t>
            </a:r>
            <a:endParaRPr lang="es-MX" dirty="0"/>
          </a:p>
        </p:txBody>
      </p:sp>
      <p:sp>
        <p:nvSpPr>
          <p:cNvPr id="6" name="Marcador de texto 5"/>
          <p:cNvSpPr>
            <a:spLocks noGrp="1"/>
          </p:cNvSpPr>
          <p:nvPr>
            <p:ph type="body" idx="1"/>
          </p:nvPr>
        </p:nvSpPr>
        <p:spPr/>
        <p:txBody>
          <a:bodyPr/>
          <a:lstStyle/>
          <a:p>
            <a:r>
              <a:rPr lang="es-MX" dirty="0" smtClean="0">
                <a:solidFill>
                  <a:schemeClr val="tx1"/>
                </a:solidFill>
              </a:rPr>
              <a:t>Preparación de superficie interna de la restauración </a:t>
            </a:r>
            <a:endParaRPr lang="es-MX" dirty="0">
              <a:solidFill>
                <a:schemeClr val="tx1"/>
              </a:solidFill>
            </a:endParaRPr>
          </a:p>
        </p:txBody>
      </p:sp>
    </p:spTree>
    <p:extLst>
      <p:ext uri="{BB962C8B-B14F-4D97-AF65-F5344CB8AC3E}">
        <p14:creationId xmlns:p14="http://schemas.microsoft.com/office/powerpoint/2010/main" val="1159584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2800" dirty="0" smtClean="0"/>
              <a:t>1. Desinfectar la restauración con solución fisiológica por 15 seg. y secar</a:t>
            </a:r>
            <a:endParaRPr lang="es-MX" sz="2800" dirty="0"/>
          </a:p>
        </p:txBody>
      </p:sp>
      <p:pic>
        <p:nvPicPr>
          <p:cNvPr id="14338" name="Picture 2" descr="Resultado de imagen para cementacion de incrustaciones dent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6038" y="2195512"/>
            <a:ext cx="2324100" cy="2343151"/>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Resultado de imagen para cementacion de incrustaciones dent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1620" y="2341417"/>
            <a:ext cx="2410980" cy="2682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617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2. Grabado con acido fluorhídrico al 5% por 20 seg. Y lavar por 1 min.</a:t>
            </a:r>
            <a:endParaRPr lang="es-MX" sz="3200" dirty="0"/>
          </a:p>
        </p:txBody>
      </p:sp>
      <p:pic>
        <p:nvPicPr>
          <p:cNvPr id="15362" name="Picture 2" descr="Resultado de imagen para cementacion de incrustaciones dentales sil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030" y="2436956"/>
            <a:ext cx="3143250" cy="188595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Resultado de imagen para aplicacion de sil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6554" y="1871777"/>
            <a:ext cx="3958058" cy="2603098"/>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Resultado de imagen para cementado de incrustaciones de resi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0026" y="4322906"/>
            <a:ext cx="2757391" cy="2200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292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 Silano  por  60 seg.</a:t>
            </a:r>
            <a:endParaRPr lang="es-MX" dirty="0"/>
          </a:p>
        </p:txBody>
      </p:sp>
      <p:pic>
        <p:nvPicPr>
          <p:cNvPr id="4" name="Picture 4" descr="Resultado de imagen para cementacion con sila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9621" y="2060430"/>
            <a:ext cx="3048000" cy="3048001"/>
          </a:xfrm>
          <a:prstGeom prst="rect">
            <a:avLst/>
          </a:prstGeom>
          <a:noFill/>
          <a:extLst>
            <a:ext uri="{909E8E84-426E-40DD-AFC4-6F175D3DCCD1}">
              <a14:hiddenFill xmlns:a14="http://schemas.microsoft.com/office/drawing/2010/main">
                <a:solidFill>
                  <a:srgbClr val="FFFFFF"/>
                </a:solidFill>
              </a14:hiddenFill>
            </a:ext>
          </a:extLst>
        </p:spPr>
      </p:pic>
      <p:pic>
        <p:nvPicPr>
          <p:cNvPr id="16386" name="Picture 2" descr="Resultado de imagen para aplicacion de sil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9337" y="2060429"/>
            <a:ext cx="3512417" cy="2341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9798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4"/>
          <p:cNvSpPr>
            <a:spLocks noGrp="1"/>
          </p:cNvSpPr>
          <p:nvPr>
            <p:ph type="title"/>
          </p:nvPr>
        </p:nvSpPr>
        <p:spPr/>
        <p:txBody>
          <a:bodyPr/>
          <a:lstStyle/>
          <a:p>
            <a:r>
              <a:rPr lang="es-MX" dirty="0" smtClean="0"/>
              <a:t>Preparación de la superficie dentaria</a:t>
            </a:r>
            <a:endParaRPr lang="es-MX" dirty="0"/>
          </a:p>
        </p:txBody>
      </p:sp>
      <p:sp>
        <p:nvSpPr>
          <p:cNvPr id="3" name="Marcador de contenido 2"/>
          <p:cNvSpPr>
            <a:spLocks noGrp="1"/>
          </p:cNvSpPr>
          <p:nvPr>
            <p:ph idx="1"/>
          </p:nvPr>
        </p:nvSpPr>
        <p:spPr>
          <a:xfrm>
            <a:off x="2592925" y="1681909"/>
            <a:ext cx="8915400" cy="510448"/>
          </a:xfrm>
        </p:spPr>
        <p:txBody>
          <a:bodyPr/>
          <a:lstStyle/>
          <a:p>
            <a:pPr marL="0" indent="0">
              <a:buNone/>
            </a:pPr>
            <a:r>
              <a:rPr lang="es-MX" dirty="0" smtClean="0">
                <a:solidFill>
                  <a:schemeClr val="tx1"/>
                </a:solidFill>
              </a:rPr>
              <a:t>1. Aislar </a:t>
            </a:r>
            <a:r>
              <a:rPr lang="es-MX" dirty="0">
                <a:solidFill>
                  <a:schemeClr val="tx1"/>
                </a:solidFill>
              </a:rPr>
              <a:t>el </a:t>
            </a:r>
            <a:r>
              <a:rPr lang="es-MX" dirty="0" smtClean="0">
                <a:solidFill>
                  <a:schemeClr val="tx1"/>
                </a:solidFill>
              </a:rPr>
              <a:t>diente de forma relativa con rollos de algodón y eyector</a:t>
            </a:r>
            <a:endParaRPr lang="es-MX" dirty="0">
              <a:solidFill>
                <a:schemeClr val="tx1"/>
              </a:solidFill>
            </a:endParaRPr>
          </a:p>
          <a:p>
            <a:endParaRPr lang="es-MX" dirty="0"/>
          </a:p>
        </p:txBody>
      </p:sp>
      <p:pic>
        <p:nvPicPr>
          <p:cNvPr id="1026" name="Picture 2" descr="Resultado de imagen para aislamiento rel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2660" y="3008325"/>
            <a:ext cx="2422223" cy="24222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aislamiento con rollos de algod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3008325"/>
            <a:ext cx="4322330" cy="2422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173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2847109" y="1184564"/>
            <a:ext cx="8229600" cy="4525963"/>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buFontTx/>
              <a:buNone/>
            </a:pPr>
            <a:r>
              <a:rPr lang="es-MX" sz="2800" b="1" dirty="0" smtClean="0">
                <a:solidFill>
                  <a:srgbClr val="990000"/>
                </a:solidFill>
              </a:rPr>
              <a:t>   MATERIAL DIDACTICO</a:t>
            </a:r>
          </a:p>
          <a:p>
            <a:endParaRPr lang="es-MX" sz="2800" b="1" dirty="0" smtClean="0">
              <a:solidFill>
                <a:srgbClr val="990000"/>
              </a:solidFill>
            </a:endParaRPr>
          </a:p>
          <a:p>
            <a:pPr>
              <a:buFontTx/>
              <a:buNone/>
            </a:pPr>
            <a:r>
              <a:rPr lang="es-MX" sz="2400" b="1" dirty="0" smtClean="0">
                <a:solidFill>
                  <a:srgbClr val="990000"/>
                </a:solidFill>
              </a:rPr>
              <a:t>   AUTOR:</a:t>
            </a:r>
          </a:p>
          <a:p>
            <a:endParaRPr lang="es-MX" sz="2400" b="1" dirty="0" smtClean="0">
              <a:solidFill>
                <a:srgbClr val="990000"/>
              </a:solidFill>
            </a:endParaRPr>
          </a:p>
          <a:p>
            <a:pPr algn="ctr">
              <a:buFontTx/>
              <a:buNone/>
            </a:pPr>
            <a:r>
              <a:rPr lang="es-MX" sz="2400" b="1" dirty="0" smtClean="0">
                <a:solidFill>
                  <a:srgbClr val="990000"/>
                </a:solidFill>
              </a:rPr>
              <a:t>   MARIA FLORINDA VILCHIS GARCIA</a:t>
            </a:r>
          </a:p>
        </p:txBody>
      </p:sp>
    </p:spTree>
    <p:extLst>
      <p:ext uri="{BB962C8B-B14F-4D97-AF65-F5344CB8AC3E}">
        <p14:creationId xmlns:p14="http://schemas.microsoft.com/office/powerpoint/2010/main" val="3773188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 descr="Resultado de imagen para incrustaciones de resina pd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Título 4"/>
          <p:cNvSpPr>
            <a:spLocks noGrp="1"/>
          </p:cNvSpPr>
          <p:nvPr>
            <p:ph type="title"/>
          </p:nvPr>
        </p:nvSpPr>
        <p:spPr>
          <a:xfrm>
            <a:off x="2592925" y="624110"/>
            <a:ext cx="8911687" cy="705926"/>
          </a:xfrm>
        </p:spPr>
        <p:txBody>
          <a:bodyPr/>
          <a:lstStyle/>
          <a:p>
            <a:r>
              <a:rPr lang="es-MX" dirty="0" smtClean="0"/>
              <a:t>Preparación de la superficie dentaria</a:t>
            </a:r>
            <a:endParaRPr lang="es-MX" dirty="0"/>
          </a:p>
        </p:txBody>
      </p:sp>
      <p:sp>
        <p:nvSpPr>
          <p:cNvPr id="6" name="Marcador de contenido 5"/>
          <p:cNvSpPr>
            <a:spLocks noGrp="1"/>
          </p:cNvSpPr>
          <p:nvPr>
            <p:ph idx="1"/>
          </p:nvPr>
        </p:nvSpPr>
        <p:spPr>
          <a:xfrm>
            <a:off x="2676052" y="1427018"/>
            <a:ext cx="8915400" cy="1201882"/>
          </a:xfrm>
        </p:spPr>
        <p:txBody>
          <a:bodyPr/>
          <a:lstStyle/>
          <a:p>
            <a:pPr marL="0" indent="0">
              <a:buNone/>
            </a:pPr>
            <a:r>
              <a:rPr lang="es-MX" dirty="0" smtClean="0">
                <a:solidFill>
                  <a:schemeClr val="tx1"/>
                </a:solidFill>
              </a:rPr>
              <a:t>2. Se desinfecta la cavidad con clorhexidina al 2% y lavar por 15 seg.</a:t>
            </a:r>
            <a:endParaRPr lang="es-MX" dirty="0">
              <a:solidFill>
                <a:schemeClr val="tx1"/>
              </a:solidFill>
            </a:endParaRPr>
          </a:p>
        </p:txBody>
      </p:sp>
      <p:pic>
        <p:nvPicPr>
          <p:cNvPr id="5128" name="Picture 8" descr="Resultado de imagen para desinfeccion con clorhexidi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1410" y="2408893"/>
            <a:ext cx="2826984" cy="2194280"/>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Resultado de imagen para desinfeccion con clorhexidina en dientes"/>
          <p:cNvPicPr>
            <a:picLocks noChangeAspect="1" noChangeArrowheads="1"/>
          </p:cNvPicPr>
          <p:nvPr/>
        </p:nvPicPr>
        <p:blipFill rotWithShape="1">
          <a:blip r:embed="rId3">
            <a:extLst>
              <a:ext uri="{28A0092B-C50C-407E-A947-70E740481C1C}">
                <a14:useLocalDpi xmlns:a14="http://schemas.microsoft.com/office/drawing/2010/main" val="0"/>
              </a:ext>
            </a:extLst>
          </a:blip>
          <a:srcRect t="12955"/>
          <a:stretch/>
        </p:blipFill>
        <p:spPr bwMode="auto">
          <a:xfrm>
            <a:off x="7917290" y="2408893"/>
            <a:ext cx="2381499" cy="2072987"/>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Resultado de imagen para desinfeccion con clorhexidina en dien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0082" y="4635572"/>
            <a:ext cx="2400877" cy="1898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7374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MX" sz="3200" dirty="0" smtClean="0"/>
              <a:t>3. Grabado con acido fosfórico al 37% por 15 seg. Y se lava por 20 seg.</a:t>
            </a:r>
            <a:endParaRPr lang="es-MX" sz="3200" dirty="0"/>
          </a:p>
        </p:txBody>
      </p:sp>
      <p:pic>
        <p:nvPicPr>
          <p:cNvPr id="6" name="Picture 2" descr="Resultado de imagen para cavidades para incrustaciones estetica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71107" y="1806895"/>
            <a:ext cx="4074551" cy="1865457"/>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descr="Resultado de imagen para acido grabad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030" y="2313775"/>
            <a:ext cx="1704397" cy="2717155"/>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Resultado de imagen para acido grabad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711" y="4006992"/>
            <a:ext cx="3619500"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445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dirty="0" smtClean="0"/>
              <a:t>4. Colocar adhesivo y fotocure durante 10 seg.</a:t>
            </a:r>
            <a:endParaRPr lang="es-MX" sz="3200" dirty="0"/>
          </a:p>
        </p:txBody>
      </p:sp>
      <p:pic>
        <p:nvPicPr>
          <p:cNvPr id="18438" name="Picture 6" descr="Resultado de imagen para adhesivo dental resina"/>
          <p:cNvPicPr>
            <a:picLocks noChangeAspect="1" noChangeArrowheads="1"/>
          </p:cNvPicPr>
          <p:nvPr/>
        </p:nvPicPr>
        <p:blipFill rotWithShape="1">
          <a:blip r:embed="rId2">
            <a:extLst>
              <a:ext uri="{28A0092B-C50C-407E-A947-70E740481C1C}">
                <a14:useLocalDpi xmlns:a14="http://schemas.microsoft.com/office/drawing/2010/main" val="0"/>
              </a:ext>
            </a:extLst>
          </a:blip>
          <a:srcRect l="14689" t="37305" r="19827" b="4953"/>
          <a:stretch/>
        </p:blipFill>
        <p:spPr bwMode="auto">
          <a:xfrm>
            <a:off x="3865417" y="1652155"/>
            <a:ext cx="5860653" cy="3875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35755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Preparación del cemento dual</a:t>
            </a:r>
            <a:endParaRPr lang="es-MX" dirty="0"/>
          </a:p>
        </p:txBody>
      </p:sp>
      <p:sp>
        <p:nvSpPr>
          <p:cNvPr id="4" name="Marcador de contenido 3"/>
          <p:cNvSpPr>
            <a:spLocks noGrp="1"/>
          </p:cNvSpPr>
          <p:nvPr>
            <p:ph idx="1"/>
          </p:nvPr>
        </p:nvSpPr>
        <p:spPr>
          <a:xfrm>
            <a:off x="2308657" y="1665509"/>
            <a:ext cx="8915400" cy="1507349"/>
          </a:xfrm>
        </p:spPr>
        <p:txBody>
          <a:bodyPr/>
          <a:lstStyle/>
          <a:p>
            <a:pPr>
              <a:buFont typeface="+mj-lt"/>
              <a:buAutoNum type="arabicPeriod"/>
            </a:pPr>
            <a:r>
              <a:rPr lang="es-MX" dirty="0" smtClean="0">
                <a:solidFill>
                  <a:schemeClr val="tx1"/>
                </a:solidFill>
              </a:rPr>
              <a:t>Colocar en una loseta de mezclado (proporción 1.1)</a:t>
            </a:r>
          </a:p>
          <a:p>
            <a:pPr>
              <a:buFont typeface="+mj-lt"/>
              <a:buAutoNum type="arabicPeriod"/>
            </a:pPr>
            <a:r>
              <a:rPr lang="es-MX" dirty="0" smtClean="0">
                <a:solidFill>
                  <a:schemeClr val="tx1"/>
                </a:solidFill>
              </a:rPr>
              <a:t>Mezclar por 20 seg. </a:t>
            </a:r>
          </a:p>
          <a:p>
            <a:pPr>
              <a:buFont typeface="+mj-lt"/>
              <a:buAutoNum type="arabicPeriod"/>
            </a:pPr>
            <a:r>
              <a:rPr lang="es-MX" dirty="0" smtClean="0">
                <a:solidFill>
                  <a:schemeClr val="tx1"/>
                </a:solidFill>
              </a:rPr>
              <a:t>Aplicar el cemento uniformemente en la restauración</a:t>
            </a:r>
            <a:endParaRPr lang="es-MX" dirty="0">
              <a:solidFill>
                <a:schemeClr val="tx1"/>
              </a:solidFill>
            </a:endParaRPr>
          </a:p>
        </p:txBody>
      </p:sp>
      <p:pic>
        <p:nvPicPr>
          <p:cNvPr id="19458" name="Picture 2" descr="Resultado de imagen para resina du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246" y="3262229"/>
            <a:ext cx="2375464" cy="2179488"/>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Resultado de imagen para resina du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3965" y="3216310"/>
            <a:ext cx="3311821" cy="2202362"/>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Resultado de imagen para cementado de incrustaciones de resin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7532" y="3262229"/>
            <a:ext cx="3421429" cy="2179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9492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4. Coloque la restauración</a:t>
            </a:r>
            <a:endParaRPr lang="es-MX" dirty="0"/>
          </a:p>
        </p:txBody>
      </p:sp>
      <p:sp>
        <p:nvSpPr>
          <p:cNvPr id="3" name="Marcador de contenido 2"/>
          <p:cNvSpPr>
            <a:spLocks noGrp="1"/>
          </p:cNvSpPr>
          <p:nvPr>
            <p:ph idx="1"/>
          </p:nvPr>
        </p:nvSpPr>
        <p:spPr>
          <a:xfrm>
            <a:off x="2589212" y="1990381"/>
            <a:ext cx="8915400" cy="466380"/>
          </a:xfrm>
        </p:spPr>
        <p:txBody>
          <a:bodyPr>
            <a:normAutofit/>
          </a:bodyPr>
          <a:lstStyle/>
          <a:p>
            <a:r>
              <a:rPr lang="es-MX" dirty="0" smtClean="0">
                <a:solidFill>
                  <a:schemeClr val="tx1"/>
                </a:solidFill>
              </a:rPr>
              <a:t>Presione </a:t>
            </a:r>
            <a:r>
              <a:rPr lang="es-MX" dirty="0">
                <a:solidFill>
                  <a:schemeClr val="tx1"/>
                </a:solidFill>
              </a:rPr>
              <a:t>suavemente para que </a:t>
            </a:r>
            <a:r>
              <a:rPr lang="es-MX" dirty="0" smtClean="0">
                <a:solidFill>
                  <a:schemeClr val="tx1"/>
                </a:solidFill>
              </a:rPr>
              <a:t>salga el excedente</a:t>
            </a:r>
            <a:endParaRPr lang="es-MX" dirty="0">
              <a:solidFill>
                <a:schemeClr val="tx1"/>
              </a:solidFill>
            </a:endParaRPr>
          </a:p>
        </p:txBody>
      </p:sp>
      <p:pic>
        <p:nvPicPr>
          <p:cNvPr id="20482" name="Picture 2" descr="Resultado de imagen para cementado de incrustaciones de resin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1902"/>
          <a:stretch/>
        </p:blipFill>
        <p:spPr bwMode="auto">
          <a:xfrm>
            <a:off x="2467778" y="2694921"/>
            <a:ext cx="4751112" cy="2791479"/>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Resultado de imagen para cementado de incrustaciones de resi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7209" y="2815995"/>
            <a:ext cx="2422372" cy="256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1247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5. Fotocurado </a:t>
            </a:r>
            <a:endParaRPr lang="es-MX" dirty="0"/>
          </a:p>
        </p:txBody>
      </p:sp>
      <p:sp>
        <p:nvSpPr>
          <p:cNvPr id="3" name="Marcador de contenido 2"/>
          <p:cNvSpPr>
            <a:spLocks noGrp="1"/>
          </p:cNvSpPr>
          <p:nvPr>
            <p:ph idx="1"/>
          </p:nvPr>
        </p:nvSpPr>
        <p:spPr>
          <a:xfrm>
            <a:off x="2699381" y="1386569"/>
            <a:ext cx="8915400" cy="785870"/>
          </a:xfrm>
        </p:spPr>
        <p:txBody>
          <a:bodyPr>
            <a:normAutofit/>
          </a:bodyPr>
          <a:lstStyle/>
          <a:p>
            <a:r>
              <a:rPr lang="es-MX" sz="2000" dirty="0">
                <a:solidFill>
                  <a:schemeClr val="tx1"/>
                </a:solidFill>
              </a:rPr>
              <a:t>Fotocure cada superficie del </a:t>
            </a:r>
            <a:r>
              <a:rPr lang="es-MX" sz="2000" dirty="0" smtClean="0">
                <a:solidFill>
                  <a:schemeClr val="tx1"/>
                </a:solidFill>
              </a:rPr>
              <a:t>diente </a:t>
            </a:r>
            <a:r>
              <a:rPr lang="es-MX" sz="2000" dirty="0">
                <a:solidFill>
                  <a:schemeClr val="tx1"/>
                </a:solidFill>
              </a:rPr>
              <a:t>durante 5 </a:t>
            </a:r>
            <a:r>
              <a:rPr lang="es-MX" sz="2000" dirty="0" smtClean="0">
                <a:solidFill>
                  <a:schemeClr val="tx1"/>
                </a:solidFill>
              </a:rPr>
              <a:t>seg. </a:t>
            </a:r>
            <a:r>
              <a:rPr lang="es-MX" sz="2000" dirty="0">
                <a:solidFill>
                  <a:schemeClr val="tx1"/>
                </a:solidFill>
              </a:rPr>
              <a:t>y</a:t>
            </a:r>
            <a:r>
              <a:rPr lang="es-MX" sz="2000" dirty="0" smtClean="0">
                <a:solidFill>
                  <a:schemeClr val="tx1"/>
                </a:solidFill>
              </a:rPr>
              <a:t> espere de 2 a 3 min. Para remover excedentes </a:t>
            </a:r>
            <a:endParaRPr lang="es-MX" sz="2000" dirty="0">
              <a:solidFill>
                <a:schemeClr val="tx1"/>
              </a:solidFill>
            </a:endParaRPr>
          </a:p>
        </p:txBody>
      </p:sp>
      <p:pic>
        <p:nvPicPr>
          <p:cNvPr id="21506" name="Picture 2" descr="Resultado de imagen para cementado de incrustaciones de resi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544" y="2152374"/>
            <a:ext cx="2952000" cy="1890961"/>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Resultado de imagen para fotocurado de incrustaciones de resi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5382" y="1839829"/>
            <a:ext cx="3336772" cy="2224515"/>
          </a:xfrm>
          <a:prstGeom prst="rect">
            <a:avLst/>
          </a:prstGeom>
          <a:noFill/>
          <a:extLst>
            <a:ext uri="{909E8E84-426E-40DD-AFC4-6F175D3DCCD1}">
              <a14:hiddenFill xmlns:a14="http://schemas.microsoft.com/office/drawing/2010/main">
                <a:solidFill>
                  <a:srgbClr val="FFFFFF"/>
                </a:solidFill>
              </a14:hiddenFill>
            </a:ext>
          </a:extLst>
        </p:spPr>
      </p:pic>
      <p:pic>
        <p:nvPicPr>
          <p:cNvPr id="21510" name="Picture 6" descr="Resultado de imagen para fotocurado de incrustaciones de resina"/>
          <p:cNvPicPr>
            <a:picLocks noChangeAspect="1" noChangeArrowheads="1"/>
          </p:cNvPicPr>
          <p:nvPr/>
        </p:nvPicPr>
        <p:blipFill rotWithShape="1">
          <a:blip r:embed="rId4">
            <a:extLst>
              <a:ext uri="{28A0092B-C50C-407E-A947-70E740481C1C}">
                <a14:useLocalDpi xmlns:a14="http://schemas.microsoft.com/office/drawing/2010/main" val="0"/>
              </a:ext>
            </a:extLst>
          </a:blip>
          <a:srcRect l="3302" t="31058" r="32188"/>
          <a:stretch/>
        </p:blipFill>
        <p:spPr bwMode="auto">
          <a:xfrm>
            <a:off x="5046544" y="4201163"/>
            <a:ext cx="3029639" cy="2492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6202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6. Pulido de la restauración </a:t>
            </a:r>
            <a:endParaRPr lang="es-MX" dirty="0"/>
          </a:p>
        </p:txBody>
      </p:sp>
      <p:sp>
        <p:nvSpPr>
          <p:cNvPr id="3" name="Marcador de contenido 2"/>
          <p:cNvSpPr>
            <a:spLocks noGrp="1"/>
          </p:cNvSpPr>
          <p:nvPr>
            <p:ph idx="1"/>
          </p:nvPr>
        </p:nvSpPr>
        <p:spPr>
          <a:xfrm>
            <a:off x="2592925" y="1814111"/>
            <a:ext cx="8915400" cy="763836"/>
          </a:xfrm>
        </p:spPr>
        <p:txBody>
          <a:bodyPr>
            <a:normAutofit/>
          </a:bodyPr>
          <a:lstStyle/>
          <a:p>
            <a:r>
              <a:rPr lang="es-MX" dirty="0" smtClean="0">
                <a:solidFill>
                  <a:schemeClr val="tx1"/>
                </a:solidFill>
              </a:rPr>
              <a:t>Permita la autopolimerización por 5 min. y pula con gomas y puntas</a:t>
            </a:r>
            <a:endParaRPr lang="es-MX" dirty="0">
              <a:solidFill>
                <a:schemeClr val="tx1"/>
              </a:solidFill>
            </a:endParaRPr>
          </a:p>
        </p:txBody>
      </p:sp>
      <p:pic>
        <p:nvPicPr>
          <p:cNvPr id="22530" name="Picture 2" descr="Resultado de imagen para pulido de incrustaciones de resi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8346" y="2390036"/>
            <a:ext cx="2750256" cy="1650154"/>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Resultado de imagen para pulido de incrustaciones de resi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2655" y="2390036"/>
            <a:ext cx="2836002" cy="1846699"/>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Resultado de imagen para pulido de incrustaciones de resina"/>
          <p:cNvPicPr>
            <a:picLocks noChangeAspect="1" noChangeArrowheads="1"/>
          </p:cNvPicPr>
          <p:nvPr/>
        </p:nvPicPr>
        <p:blipFill rotWithShape="1">
          <a:blip r:embed="rId4">
            <a:extLst>
              <a:ext uri="{28A0092B-C50C-407E-A947-70E740481C1C}">
                <a14:useLocalDpi xmlns:a14="http://schemas.microsoft.com/office/drawing/2010/main" val="0"/>
              </a:ext>
            </a:extLst>
          </a:blip>
          <a:srcRect l="26965" b="25976"/>
          <a:stretch/>
        </p:blipFill>
        <p:spPr bwMode="auto">
          <a:xfrm>
            <a:off x="5078776" y="4448287"/>
            <a:ext cx="2708733" cy="1830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3316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ctrTitle"/>
          </p:nvPr>
        </p:nvSpPr>
        <p:spPr>
          <a:xfrm>
            <a:off x="2209800" y="2316164"/>
            <a:ext cx="7772400" cy="1470025"/>
          </a:xfrm>
        </p:spPr>
        <p:txBody>
          <a:bodyPr>
            <a:normAutofit/>
          </a:bodyPr>
          <a:lstStyle/>
          <a:p>
            <a:pPr algn="ctr" eaLnBrk="1" hangingPunct="1"/>
            <a:r>
              <a:rPr lang="es-ES" sz="4000" b="1" dirty="0">
                <a:solidFill>
                  <a:srgbClr val="C00000"/>
                </a:solidFill>
              </a:rPr>
              <a:t>BIBLIOGRAFIA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27</a:t>
            </a:fld>
            <a:endParaRPr lang="es-MX"/>
          </a:p>
        </p:txBody>
      </p:sp>
    </p:spTree>
    <p:extLst>
      <p:ext uri="{BB962C8B-B14F-4D97-AF65-F5344CB8AC3E}">
        <p14:creationId xmlns:p14="http://schemas.microsoft.com/office/powerpoint/2010/main" val="31518516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2024063" y="714375"/>
            <a:ext cx="8229600" cy="850900"/>
          </a:xfrm>
        </p:spPr>
        <p:txBody>
          <a:bodyPr/>
          <a:lstStyle/>
          <a:p>
            <a:pPr eaLnBrk="1" hangingPunct="1"/>
            <a:r>
              <a:rPr lang="es-ES" sz="2000" dirty="0">
                <a:solidFill>
                  <a:srgbClr val="C00000"/>
                </a:solidFill>
              </a:rPr>
              <a:t>BASICA</a:t>
            </a:r>
          </a:p>
        </p:txBody>
      </p:sp>
      <p:sp>
        <p:nvSpPr>
          <p:cNvPr id="97283" name="Rectangle 3"/>
          <p:cNvSpPr>
            <a:spLocks noGrp="1" noChangeArrowheads="1"/>
          </p:cNvSpPr>
          <p:nvPr>
            <p:ph idx="1"/>
          </p:nvPr>
        </p:nvSpPr>
        <p:spPr>
          <a:xfrm>
            <a:off x="2238376" y="1571625"/>
            <a:ext cx="7534275" cy="4713288"/>
          </a:xfrm>
        </p:spPr>
        <p:txBody>
          <a:bodyPr/>
          <a:lstStyle/>
          <a:p>
            <a:pPr marL="609600" indent="-609600" algn="just">
              <a:lnSpc>
                <a:spcPct val="80000"/>
              </a:lnSpc>
              <a:buFontTx/>
              <a:buAutoNum type="arabicPeriod"/>
            </a:pPr>
            <a:r>
              <a:rPr lang="es-ES" sz="1400" dirty="0" err="1">
                <a:solidFill>
                  <a:schemeClr val="tx1"/>
                </a:solidFill>
              </a:rPr>
              <a:t>Baum</a:t>
            </a:r>
            <a:r>
              <a:rPr lang="es-ES" sz="1400" dirty="0">
                <a:solidFill>
                  <a:schemeClr val="tx1"/>
                </a:solidFill>
              </a:rPr>
              <a:t> Ll., Philips RW., </a:t>
            </a:r>
            <a:r>
              <a:rPr lang="es-ES" sz="1400" dirty="0" err="1">
                <a:solidFill>
                  <a:schemeClr val="tx1"/>
                </a:solidFill>
              </a:rPr>
              <a:t>Lund</a:t>
            </a:r>
            <a:r>
              <a:rPr lang="es-ES" sz="1400" dirty="0">
                <a:solidFill>
                  <a:schemeClr val="tx1"/>
                </a:solidFill>
              </a:rPr>
              <a:t> M. R.., tratado de operatoria Dental,3ª Edición, Editorial McGraw-Hill Interamericana, 1996,USA.</a:t>
            </a:r>
          </a:p>
          <a:p>
            <a:pPr marL="609600" indent="-609600" algn="just">
              <a:lnSpc>
                <a:spcPct val="80000"/>
              </a:lnSpc>
              <a:buFontTx/>
              <a:buAutoNum type="arabicPeriod"/>
            </a:pPr>
            <a:endParaRPr lang="es-ES" sz="1400" dirty="0">
              <a:solidFill>
                <a:schemeClr val="tx1"/>
              </a:solidFill>
            </a:endParaRPr>
          </a:p>
          <a:p>
            <a:pPr marL="609600" indent="-609600" algn="just">
              <a:lnSpc>
                <a:spcPct val="80000"/>
              </a:lnSpc>
              <a:buFontTx/>
              <a:buAutoNum type="arabicPeriod"/>
            </a:pPr>
            <a:r>
              <a:rPr lang="es-ES" sz="1400" dirty="0">
                <a:solidFill>
                  <a:schemeClr val="tx1"/>
                </a:solidFill>
              </a:rPr>
              <a:t>Carranza-Newman. </a:t>
            </a:r>
            <a:r>
              <a:rPr lang="es-ES" sz="1400" dirty="0" err="1">
                <a:solidFill>
                  <a:schemeClr val="tx1"/>
                </a:solidFill>
              </a:rPr>
              <a:t>Periodontología</a:t>
            </a:r>
            <a:r>
              <a:rPr lang="es-ES" sz="1400" dirty="0">
                <a:solidFill>
                  <a:schemeClr val="tx1"/>
                </a:solidFill>
              </a:rPr>
              <a:t> Clínica. Edición 8ª. Editorial McGraw-Hill interamericana 1998.</a:t>
            </a:r>
          </a:p>
          <a:p>
            <a:pPr marL="609600" indent="-609600" algn="just">
              <a:lnSpc>
                <a:spcPct val="80000"/>
              </a:lnSpc>
              <a:buFontTx/>
              <a:buAutoNum type="arabicPeriod"/>
            </a:pPr>
            <a:endParaRPr lang="es-ES" sz="1400" dirty="0">
              <a:solidFill>
                <a:schemeClr val="tx1"/>
              </a:solidFill>
            </a:endParaRPr>
          </a:p>
          <a:p>
            <a:pPr marL="609600" indent="-609600" algn="just">
              <a:lnSpc>
                <a:spcPct val="80000"/>
              </a:lnSpc>
              <a:buFontTx/>
              <a:buAutoNum type="arabicPeriod"/>
            </a:pPr>
            <a:r>
              <a:rPr lang="es-ES" sz="1400" dirty="0">
                <a:solidFill>
                  <a:schemeClr val="tx1"/>
                </a:solidFill>
              </a:rPr>
              <a:t>Barrancos  </a:t>
            </a:r>
            <a:r>
              <a:rPr lang="es-ES" sz="1400" dirty="0" err="1">
                <a:solidFill>
                  <a:schemeClr val="tx1"/>
                </a:solidFill>
              </a:rPr>
              <a:t>Mj</a:t>
            </a:r>
            <a:r>
              <a:rPr lang="es-ES" sz="1400" dirty="0">
                <a:solidFill>
                  <a:schemeClr val="tx1"/>
                </a:solidFill>
              </a:rPr>
              <a:t>. Operatoria dental, 3ª edición, editorial panamericana, 2002, Buenos Aires Argentina.</a:t>
            </a:r>
          </a:p>
          <a:p>
            <a:pPr marL="609600" indent="-609600" algn="just">
              <a:lnSpc>
                <a:spcPct val="80000"/>
              </a:lnSpc>
              <a:buFontTx/>
              <a:buAutoNum type="arabicPeriod"/>
            </a:pPr>
            <a:endParaRPr lang="es-ES" sz="1400" dirty="0">
              <a:solidFill>
                <a:schemeClr val="tx1"/>
              </a:solidFill>
            </a:endParaRPr>
          </a:p>
          <a:p>
            <a:pPr marL="609600" indent="-609600" algn="just">
              <a:lnSpc>
                <a:spcPct val="80000"/>
              </a:lnSpc>
              <a:buFontTx/>
              <a:buAutoNum type="arabicPeriod"/>
            </a:pPr>
            <a:r>
              <a:rPr lang="es-ES" sz="1400" dirty="0" err="1">
                <a:solidFill>
                  <a:schemeClr val="tx1"/>
                </a:solidFill>
              </a:rPr>
              <a:t>Anusavice</a:t>
            </a:r>
            <a:r>
              <a:rPr lang="es-ES" sz="1400" dirty="0">
                <a:solidFill>
                  <a:schemeClr val="tx1"/>
                </a:solidFill>
              </a:rPr>
              <a:t> J. K, La ciencia de los materiales dentales de Philips, 10ª edición, editorial Mc Graw-Hill  interamericana, 1998, USA.</a:t>
            </a:r>
          </a:p>
          <a:p>
            <a:pPr marL="609600" indent="-609600" algn="just">
              <a:lnSpc>
                <a:spcPct val="80000"/>
              </a:lnSpc>
              <a:buFontTx/>
              <a:buAutoNum type="arabicPeriod"/>
            </a:pPr>
            <a:endParaRPr lang="es-ES" sz="1400" dirty="0">
              <a:solidFill>
                <a:schemeClr val="tx1"/>
              </a:solidFill>
            </a:endParaRPr>
          </a:p>
          <a:p>
            <a:pPr marL="609600" indent="-609600" algn="just">
              <a:lnSpc>
                <a:spcPct val="80000"/>
              </a:lnSpc>
              <a:buFontTx/>
              <a:buAutoNum type="arabicPeriod"/>
            </a:pPr>
            <a:r>
              <a:rPr lang="es-ES" sz="1400" dirty="0">
                <a:solidFill>
                  <a:schemeClr val="tx1"/>
                </a:solidFill>
              </a:rPr>
              <a:t>Schwartz </a:t>
            </a:r>
            <a:r>
              <a:rPr lang="es-ES" sz="1400" dirty="0" err="1">
                <a:solidFill>
                  <a:schemeClr val="tx1"/>
                </a:solidFill>
              </a:rPr>
              <a:t>Rs</a:t>
            </a:r>
            <a:r>
              <a:rPr lang="es-ES" sz="1400" dirty="0">
                <a:solidFill>
                  <a:schemeClr val="tx1"/>
                </a:solidFill>
              </a:rPr>
              <a:t>., Summit J.B., </a:t>
            </a:r>
            <a:r>
              <a:rPr lang="es-ES" sz="1400" dirty="0" err="1">
                <a:solidFill>
                  <a:schemeClr val="tx1"/>
                </a:solidFill>
              </a:rPr>
              <a:t>Robbins</a:t>
            </a:r>
            <a:r>
              <a:rPr lang="es-ES" sz="1400" dirty="0">
                <a:solidFill>
                  <a:schemeClr val="tx1"/>
                </a:solidFill>
              </a:rPr>
              <a:t> J. W., Fundamentos en Odontología Operatoria, un logro contemporáneo,1ª edición, 1999, editorial Actualidades Médicas Odontológicas Latinoamericana, USA. </a:t>
            </a: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28</a:t>
            </a:fld>
            <a:endParaRPr lang="es-MX"/>
          </a:p>
        </p:txBody>
      </p:sp>
    </p:spTree>
    <p:extLst>
      <p:ext uri="{BB962C8B-B14F-4D97-AF65-F5344CB8AC3E}">
        <p14:creationId xmlns:p14="http://schemas.microsoft.com/office/powerpoint/2010/main" val="308288493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981200" y="274639"/>
            <a:ext cx="8229600" cy="922337"/>
          </a:xfrm>
        </p:spPr>
        <p:txBody>
          <a:bodyPr/>
          <a:lstStyle/>
          <a:p>
            <a:pPr eaLnBrk="1" hangingPunct="1"/>
            <a:r>
              <a:rPr lang="es-ES" sz="2000" dirty="0">
                <a:solidFill>
                  <a:srgbClr val="C00000"/>
                </a:solidFill>
              </a:rPr>
              <a:t>COMPLEMENTARIA</a:t>
            </a:r>
          </a:p>
        </p:txBody>
      </p:sp>
      <p:sp>
        <p:nvSpPr>
          <p:cNvPr id="96259" name="Rectangle 3"/>
          <p:cNvSpPr>
            <a:spLocks noGrp="1" noChangeArrowheads="1"/>
          </p:cNvSpPr>
          <p:nvPr>
            <p:ph idx="1"/>
          </p:nvPr>
        </p:nvSpPr>
        <p:spPr>
          <a:xfrm>
            <a:off x="3452814" y="1428750"/>
            <a:ext cx="6886141" cy="4713288"/>
          </a:xfrm>
        </p:spPr>
        <p:txBody>
          <a:bodyPr/>
          <a:lstStyle/>
          <a:p>
            <a:pPr marL="609600" indent="-609600" algn="just">
              <a:lnSpc>
                <a:spcPct val="80000"/>
              </a:lnSpc>
              <a:buFontTx/>
              <a:buAutoNum type="arabicPeriod"/>
              <a:defRPr/>
            </a:pPr>
            <a:r>
              <a:rPr lang="es-ES" sz="1400" dirty="0" err="1">
                <a:solidFill>
                  <a:schemeClr val="tx1"/>
                </a:solidFill>
                <a:latin typeface="+mj-lt"/>
              </a:rPr>
              <a:t>Baratieri</a:t>
            </a:r>
            <a:r>
              <a:rPr lang="es-ES" sz="1400" dirty="0">
                <a:solidFill>
                  <a:schemeClr val="tx1"/>
                </a:solidFill>
                <a:latin typeface="+mj-lt"/>
              </a:rPr>
              <a:t>.-Operatoria dental. Ed. Quinta </a:t>
            </a:r>
            <a:r>
              <a:rPr lang="es-ES" sz="1400" dirty="0" err="1">
                <a:solidFill>
                  <a:schemeClr val="tx1"/>
                </a:solidFill>
                <a:latin typeface="+mj-lt"/>
              </a:rPr>
              <a:t>Escencia</a:t>
            </a:r>
            <a:r>
              <a:rPr lang="es-ES" sz="1400" dirty="0">
                <a:solidFill>
                  <a:schemeClr val="tx1"/>
                </a:solidFill>
                <a:latin typeface="+mj-lt"/>
              </a:rPr>
              <a:t>. ed. 1ª. </a:t>
            </a:r>
          </a:p>
          <a:p>
            <a:pPr marL="609600" indent="-609600" algn="just">
              <a:lnSpc>
                <a:spcPct val="80000"/>
              </a:lnSpc>
              <a:buFontTx/>
              <a:buAutoNum type="arabicPeriod"/>
              <a:defRPr/>
            </a:pPr>
            <a:endParaRPr lang="es-ES" sz="1400" dirty="0">
              <a:solidFill>
                <a:schemeClr val="tx1"/>
              </a:solidFill>
              <a:latin typeface="+mj-lt"/>
            </a:endParaRPr>
          </a:p>
          <a:p>
            <a:pPr marL="609600" indent="-609600" algn="just">
              <a:lnSpc>
                <a:spcPct val="80000"/>
              </a:lnSpc>
              <a:buFontTx/>
              <a:buAutoNum type="arabicPeriod"/>
              <a:defRPr/>
            </a:pPr>
            <a:r>
              <a:rPr lang="es-ES" sz="1400" dirty="0">
                <a:solidFill>
                  <a:schemeClr val="tx1"/>
                </a:solidFill>
                <a:latin typeface="+mj-lt"/>
              </a:rPr>
              <a:t>Esquivel A. y. </a:t>
            </a:r>
            <a:r>
              <a:rPr lang="es-ES" sz="1400" dirty="0" err="1">
                <a:solidFill>
                  <a:schemeClr val="tx1"/>
                </a:solidFill>
                <a:latin typeface="+mj-lt"/>
              </a:rPr>
              <a:t>m.,p</a:t>
            </a:r>
            <a:r>
              <a:rPr lang="es-ES" sz="1400" dirty="0">
                <a:solidFill>
                  <a:schemeClr val="tx1"/>
                </a:solidFill>
                <a:latin typeface="+mj-lt"/>
              </a:rPr>
              <a:t>. c. d.; g. E. G., p. c. d. Consentimiento informado en odontología, Facultad de Odontología UAEM, Abril 2005.</a:t>
            </a:r>
          </a:p>
          <a:p>
            <a:pPr marL="609600" indent="-609600" algn="just">
              <a:lnSpc>
                <a:spcPct val="80000"/>
              </a:lnSpc>
              <a:buFontTx/>
              <a:buAutoNum type="arabicPeriod"/>
              <a:defRPr/>
            </a:pPr>
            <a:endParaRPr lang="es-ES" sz="1400" dirty="0">
              <a:solidFill>
                <a:schemeClr val="tx1"/>
              </a:solidFill>
              <a:latin typeface="+mj-lt"/>
            </a:endParaRPr>
          </a:p>
          <a:p>
            <a:pPr marL="609600" indent="-609600" algn="just">
              <a:lnSpc>
                <a:spcPct val="80000"/>
              </a:lnSpc>
              <a:buFontTx/>
              <a:buAutoNum type="arabicPeriod"/>
              <a:defRPr/>
            </a:pPr>
            <a:r>
              <a:rPr lang="es-ES" sz="1400" dirty="0" err="1">
                <a:solidFill>
                  <a:schemeClr val="tx1"/>
                </a:solidFill>
                <a:latin typeface="+mj-lt"/>
              </a:rPr>
              <a:t>Giglio</a:t>
            </a:r>
            <a:r>
              <a:rPr lang="es-ES" sz="1400" dirty="0">
                <a:solidFill>
                  <a:schemeClr val="tx1"/>
                </a:solidFill>
                <a:latin typeface="+mj-lt"/>
              </a:rPr>
              <a:t> Máximo J, </a:t>
            </a:r>
            <a:r>
              <a:rPr lang="es-ES" sz="1400" dirty="0" err="1">
                <a:solidFill>
                  <a:schemeClr val="tx1"/>
                </a:solidFill>
                <a:latin typeface="+mj-lt"/>
              </a:rPr>
              <a:t>Nicolosi</a:t>
            </a:r>
            <a:r>
              <a:rPr lang="es-ES" sz="1400" dirty="0">
                <a:solidFill>
                  <a:schemeClr val="tx1"/>
                </a:solidFill>
                <a:latin typeface="+mj-lt"/>
              </a:rPr>
              <a:t> Liliana N. </a:t>
            </a:r>
            <a:r>
              <a:rPr lang="es-ES" sz="1400" dirty="0" err="1">
                <a:solidFill>
                  <a:schemeClr val="tx1"/>
                </a:solidFill>
                <a:latin typeface="+mj-lt"/>
              </a:rPr>
              <a:t>Semiológia</a:t>
            </a:r>
            <a:r>
              <a:rPr lang="es-ES" sz="1400" dirty="0">
                <a:solidFill>
                  <a:schemeClr val="tx1"/>
                </a:solidFill>
                <a:latin typeface="+mj-lt"/>
              </a:rPr>
              <a:t> en Practica de Odontología. Ed. McGraw-Hill, Interamericana 2002.</a:t>
            </a:r>
          </a:p>
          <a:p>
            <a:pPr marL="609600" indent="-609600" algn="just">
              <a:lnSpc>
                <a:spcPct val="80000"/>
              </a:lnSpc>
              <a:buFontTx/>
              <a:buAutoNum type="arabicPeriod"/>
              <a:defRPr/>
            </a:pPr>
            <a:endParaRPr lang="es-ES" sz="1400" dirty="0">
              <a:solidFill>
                <a:schemeClr val="tx1"/>
              </a:solidFill>
              <a:latin typeface="+mj-lt"/>
            </a:endParaRPr>
          </a:p>
          <a:p>
            <a:pPr marL="609600" indent="-609600" algn="just">
              <a:lnSpc>
                <a:spcPct val="80000"/>
              </a:lnSpc>
              <a:buFontTx/>
              <a:buAutoNum type="arabicPeriod"/>
              <a:defRPr/>
            </a:pPr>
            <a:r>
              <a:rPr lang="es-ES" sz="1400" dirty="0" err="1">
                <a:solidFill>
                  <a:schemeClr val="tx1"/>
                </a:solidFill>
                <a:latin typeface="+mj-lt"/>
              </a:rPr>
              <a:t>Sapp</a:t>
            </a:r>
            <a:r>
              <a:rPr lang="es-ES" sz="1400" dirty="0">
                <a:solidFill>
                  <a:schemeClr val="tx1"/>
                </a:solidFill>
                <a:latin typeface="+mj-lt"/>
              </a:rPr>
              <a:t> Philips J, </a:t>
            </a:r>
            <a:r>
              <a:rPr lang="es-ES" sz="1400" dirty="0" err="1">
                <a:solidFill>
                  <a:schemeClr val="tx1"/>
                </a:solidFill>
                <a:latin typeface="+mj-lt"/>
              </a:rPr>
              <a:t>Evarsole</a:t>
            </a:r>
            <a:r>
              <a:rPr lang="es-ES" sz="1400" dirty="0">
                <a:solidFill>
                  <a:schemeClr val="tx1"/>
                </a:solidFill>
                <a:latin typeface="+mj-lt"/>
              </a:rPr>
              <a:t> R. Lewis, </a:t>
            </a:r>
            <a:r>
              <a:rPr lang="es-ES" sz="1400" dirty="0" err="1">
                <a:solidFill>
                  <a:schemeClr val="tx1"/>
                </a:solidFill>
                <a:latin typeface="+mj-lt"/>
              </a:rPr>
              <a:t>Wysock</a:t>
            </a:r>
            <a:r>
              <a:rPr lang="es-ES" sz="1400" dirty="0">
                <a:solidFill>
                  <a:schemeClr val="tx1"/>
                </a:solidFill>
                <a:latin typeface="+mj-lt"/>
              </a:rPr>
              <a:t> P. George. Patología Oral y Maxilofacial Contemporánea. Ed. </a:t>
            </a:r>
            <a:r>
              <a:rPr lang="es-ES" sz="1400" dirty="0" err="1">
                <a:solidFill>
                  <a:schemeClr val="tx1"/>
                </a:solidFill>
                <a:latin typeface="+mj-lt"/>
              </a:rPr>
              <a:t>Harcourt</a:t>
            </a:r>
            <a:r>
              <a:rPr lang="es-ES" sz="1400" dirty="0">
                <a:solidFill>
                  <a:schemeClr val="tx1"/>
                </a:solidFill>
                <a:latin typeface="+mj-lt"/>
              </a:rPr>
              <a:t>.</a:t>
            </a:r>
          </a:p>
          <a:p>
            <a:pPr marL="609600" indent="-609600" algn="just">
              <a:lnSpc>
                <a:spcPct val="80000"/>
              </a:lnSpc>
              <a:buFontTx/>
              <a:buAutoNum type="arabicPeriod"/>
              <a:defRPr/>
            </a:pPr>
            <a:endParaRPr lang="es-ES" sz="1400" dirty="0">
              <a:solidFill>
                <a:schemeClr val="tx1"/>
              </a:solidFill>
              <a:latin typeface="+mj-lt"/>
            </a:endParaRPr>
          </a:p>
          <a:p>
            <a:pPr marL="609600" indent="-609600" algn="just">
              <a:lnSpc>
                <a:spcPct val="80000"/>
              </a:lnSpc>
              <a:buFontTx/>
              <a:buAutoNum type="arabicPeriod"/>
              <a:defRPr/>
            </a:pPr>
            <a:r>
              <a:rPr lang="es-ES" sz="1400" dirty="0">
                <a:solidFill>
                  <a:schemeClr val="tx1"/>
                </a:solidFill>
                <a:latin typeface="+mj-lt"/>
              </a:rPr>
              <a:t>Norma Oficial Mexicana para la prevención y control de enfermedades bucales NOM-013-SSA2-2005</a:t>
            </a:r>
          </a:p>
          <a:p>
            <a:pPr marL="609600" indent="-609600">
              <a:lnSpc>
                <a:spcPct val="80000"/>
              </a:lnSpc>
              <a:buFontTx/>
              <a:buAutoNum type="arabicPeriod"/>
              <a:defRPr/>
            </a:pPr>
            <a:endParaRPr lang="es-ES" sz="2200" dirty="0">
              <a:solidFill>
                <a:schemeClr val="tx1"/>
              </a:solidFill>
              <a:latin typeface="Maiandra GD" pitchFamily="34" charset="0"/>
            </a:endParaRP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29</a:t>
            </a:fld>
            <a:endParaRPr lang="es-MX"/>
          </a:p>
        </p:txBody>
      </p:sp>
    </p:spTree>
    <p:extLst>
      <p:ext uri="{BB962C8B-B14F-4D97-AF65-F5344CB8AC3E}">
        <p14:creationId xmlns:p14="http://schemas.microsoft.com/office/powerpoint/2010/main" val="32170309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2498580" y="704129"/>
            <a:ext cx="8713788" cy="935037"/>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2000" dirty="0" smtClean="0">
                <a:solidFill>
                  <a:srgbClr val="006600"/>
                </a:solidFill>
              </a:rPr>
              <a:t>PROGRAMA EDUCATIVO</a:t>
            </a:r>
            <a:r>
              <a:rPr lang="es-ES" sz="2400" dirty="0" smtClean="0">
                <a:solidFill>
                  <a:srgbClr val="006600"/>
                </a:solidFill>
              </a:rPr>
              <a:t>: </a:t>
            </a:r>
            <a:r>
              <a:rPr lang="es-ES" sz="2000" dirty="0" smtClean="0"/>
              <a:t>LICENCIATURA  DE CIRUJANO DENTISTA</a:t>
            </a:r>
          </a:p>
        </p:txBody>
      </p:sp>
      <p:sp>
        <p:nvSpPr>
          <p:cNvPr id="3" name="Rectangle 5"/>
          <p:cNvSpPr txBox="1">
            <a:spLocks noChangeArrowheads="1"/>
          </p:cNvSpPr>
          <p:nvPr/>
        </p:nvSpPr>
        <p:spPr>
          <a:xfrm>
            <a:off x="2787506" y="1639166"/>
            <a:ext cx="8424862" cy="4103687"/>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ct val="90000"/>
              </a:lnSpc>
            </a:pPr>
            <a:r>
              <a:rPr lang="es-ES" sz="2000" dirty="0" smtClean="0">
                <a:solidFill>
                  <a:srgbClr val="006600"/>
                </a:solidFill>
              </a:rPr>
              <a:t>AREA DE DOCENCIA</a:t>
            </a:r>
            <a:r>
              <a:rPr lang="es-ES" sz="2000" dirty="0" smtClean="0">
                <a:solidFill>
                  <a:schemeClr val="tx2"/>
                </a:solidFill>
              </a:rPr>
              <a:t>: </a:t>
            </a:r>
            <a:r>
              <a:rPr lang="es-ES" sz="2000" dirty="0" smtClean="0">
                <a:solidFill>
                  <a:schemeClr val="tx1"/>
                </a:solidFill>
              </a:rPr>
              <a:t>REHABILITACION ODONTOLOGICA</a:t>
            </a:r>
          </a:p>
          <a:p>
            <a:pPr>
              <a:lnSpc>
                <a:spcPct val="90000"/>
              </a:lnSpc>
            </a:pPr>
            <a:endParaRPr lang="es-ES" sz="2000" dirty="0" smtClean="0">
              <a:solidFill>
                <a:schemeClr val="hlink"/>
              </a:solidFill>
            </a:endParaRPr>
          </a:p>
          <a:p>
            <a:pPr>
              <a:lnSpc>
                <a:spcPct val="90000"/>
              </a:lnSpc>
            </a:pPr>
            <a:r>
              <a:rPr lang="es-ES" sz="2000" dirty="0" smtClean="0">
                <a:solidFill>
                  <a:srgbClr val="006600"/>
                </a:solidFill>
              </a:rPr>
              <a:t>UNIDAD DE APRENDIZAJE: </a:t>
            </a:r>
            <a:r>
              <a:rPr lang="es-ES" sz="2000" dirty="0" smtClean="0">
                <a:solidFill>
                  <a:schemeClr val="tx1"/>
                </a:solidFill>
              </a:rPr>
              <a:t>CLINICA DE OPERATORIA DENTAL II</a:t>
            </a:r>
          </a:p>
          <a:p>
            <a:pPr>
              <a:lnSpc>
                <a:spcPct val="90000"/>
              </a:lnSpc>
            </a:pPr>
            <a:endParaRPr lang="es-ES" sz="2000" dirty="0" smtClean="0">
              <a:solidFill>
                <a:schemeClr val="tx2"/>
              </a:solidFill>
            </a:endParaRPr>
          </a:p>
          <a:p>
            <a:pPr>
              <a:lnSpc>
                <a:spcPct val="90000"/>
              </a:lnSpc>
            </a:pPr>
            <a:endParaRPr lang="es-ES" sz="2000" dirty="0" smtClean="0">
              <a:solidFill>
                <a:schemeClr val="tx2"/>
              </a:solidFill>
            </a:endParaRPr>
          </a:p>
          <a:p>
            <a:pPr>
              <a:lnSpc>
                <a:spcPct val="90000"/>
              </a:lnSpc>
            </a:pPr>
            <a:r>
              <a:rPr lang="es-ES" sz="2000" dirty="0" smtClean="0">
                <a:solidFill>
                  <a:srgbClr val="006600"/>
                </a:solidFill>
              </a:rPr>
              <a:t>CLAVE: </a:t>
            </a:r>
            <a:r>
              <a:rPr lang="es-ES" sz="2000" dirty="0" smtClean="0">
                <a:solidFill>
                  <a:schemeClr val="tx1"/>
                </a:solidFill>
              </a:rPr>
              <a:t>L40032</a:t>
            </a:r>
          </a:p>
          <a:p>
            <a:pPr>
              <a:lnSpc>
                <a:spcPct val="90000"/>
              </a:lnSpc>
            </a:pPr>
            <a:endParaRPr lang="es-ES" sz="2000" dirty="0" smtClean="0">
              <a:solidFill>
                <a:schemeClr val="tx2"/>
              </a:solidFill>
            </a:endParaRPr>
          </a:p>
          <a:p>
            <a:pPr>
              <a:lnSpc>
                <a:spcPct val="90000"/>
              </a:lnSpc>
            </a:pPr>
            <a:r>
              <a:rPr lang="es-ES" sz="2000" dirty="0" smtClean="0">
                <a:solidFill>
                  <a:srgbClr val="006600"/>
                </a:solidFill>
              </a:rPr>
              <a:t>TIPO: </a:t>
            </a:r>
            <a:r>
              <a:rPr lang="es-ES" sz="2000" dirty="0" smtClean="0">
                <a:solidFill>
                  <a:schemeClr val="tx1"/>
                </a:solidFill>
              </a:rPr>
              <a:t>CLINICA</a:t>
            </a:r>
          </a:p>
          <a:p>
            <a:pPr>
              <a:lnSpc>
                <a:spcPct val="90000"/>
              </a:lnSpc>
            </a:pPr>
            <a:endParaRPr lang="es-ES" sz="2000" dirty="0" smtClean="0">
              <a:solidFill>
                <a:schemeClr val="tx2"/>
              </a:solidFill>
            </a:endParaRPr>
          </a:p>
          <a:p>
            <a:pPr>
              <a:lnSpc>
                <a:spcPct val="90000"/>
              </a:lnSpc>
            </a:pPr>
            <a:r>
              <a:rPr lang="es-ES" sz="2000" dirty="0" smtClean="0">
                <a:solidFill>
                  <a:srgbClr val="006600"/>
                </a:solidFill>
              </a:rPr>
              <a:t>CARACTER</a:t>
            </a:r>
            <a:r>
              <a:rPr lang="es-ES" sz="2000" dirty="0" smtClean="0">
                <a:solidFill>
                  <a:schemeClr val="tx2"/>
                </a:solidFill>
              </a:rPr>
              <a:t>: </a:t>
            </a:r>
            <a:r>
              <a:rPr lang="es-ES" sz="2000" dirty="0" smtClean="0">
                <a:solidFill>
                  <a:schemeClr val="tx1"/>
                </a:solidFill>
              </a:rPr>
              <a:t>OBLIGATORIO</a:t>
            </a:r>
          </a:p>
          <a:p>
            <a:pPr>
              <a:lnSpc>
                <a:spcPct val="90000"/>
              </a:lnSpc>
            </a:pPr>
            <a:endParaRPr lang="es-ES" sz="2000" dirty="0" smtClean="0">
              <a:solidFill>
                <a:schemeClr val="tx2"/>
              </a:solidFill>
            </a:endParaRPr>
          </a:p>
          <a:p>
            <a:pPr>
              <a:lnSpc>
                <a:spcPct val="90000"/>
              </a:lnSpc>
            </a:pPr>
            <a:endParaRPr lang="es-ES" sz="2000" dirty="0" smtClean="0">
              <a:solidFill>
                <a:schemeClr val="tx2"/>
              </a:solidFill>
            </a:endParaRPr>
          </a:p>
        </p:txBody>
      </p:sp>
    </p:spTree>
    <p:extLst>
      <p:ext uri="{BB962C8B-B14F-4D97-AF65-F5344CB8AC3E}">
        <p14:creationId xmlns:p14="http://schemas.microsoft.com/office/powerpoint/2010/main" val="19117545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idx="1"/>
          </p:nvPr>
        </p:nvSpPr>
        <p:spPr>
          <a:xfrm>
            <a:off x="3167064" y="928688"/>
            <a:ext cx="5857875" cy="5649912"/>
          </a:xfrm>
        </p:spPr>
        <p:txBody>
          <a:bodyPr/>
          <a:lstStyle/>
          <a:p>
            <a:pPr marL="609600" indent="-609600" algn="just">
              <a:lnSpc>
                <a:spcPct val="80000"/>
              </a:lnSpc>
              <a:buFontTx/>
              <a:buAutoNum type="arabicPeriod" startAt="6"/>
              <a:defRPr/>
            </a:pPr>
            <a:r>
              <a:rPr lang="es-ES" sz="1400" dirty="0">
                <a:solidFill>
                  <a:schemeClr val="tx1"/>
                </a:solidFill>
                <a:latin typeface="+mj-lt"/>
              </a:rPr>
              <a:t>Harris Norman O. </a:t>
            </a:r>
            <a:r>
              <a:rPr lang="es-ES" sz="1400" dirty="0" err="1">
                <a:solidFill>
                  <a:schemeClr val="tx1"/>
                </a:solidFill>
                <a:latin typeface="+mj-lt"/>
              </a:rPr>
              <a:t>Garcia</a:t>
            </a:r>
            <a:r>
              <a:rPr lang="es-ES" sz="1400" dirty="0">
                <a:solidFill>
                  <a:schemeClr val="tx1"/>
                </a:solidFill>
                <a:latin typeface="+mj-lt"/>
              </a:rPr>
              <a:t> Godoy Franklin. Odontología Preventiva Primaria. Ed. El Manual moderno S. A. de C. V. 2001.</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Bhaskar</a:t>
            </a:r>
            <a:r>
              <a:rPr lang="es-ES" sz="1400" dirty="0">
                <a:solidFill>
                  <a:schemeClr val="tx1"/>
                </a:solidFill>
                <a:latin typeface="+mj-lt"/>
              </a:rPr>
              <a:t> S.N. Patología Bucal, ed. 6ª. Ed. El ateneo.</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Walton-Torabinejad</a:t>
            </a:r>
            <a:r>
              <a:rPr lang="es-ES" sz="1400" dirty="0">
                <a:solidFill>
                  <a:schemeClr val="tx1"/>
                </a:solidFill>
                <a:latin typeface="+mj-lt"/>
              </a:rPr>
              <a:t>. Endodoncia. Principios y Practica, ed. 2ª, Ed. Mc </a:t>
            </a:r>
            <a:r>
              <a:rPr lang="es-ES" sz="1400" dirty="0" err="1">
                <a:solidFill>
                  <a:schemeClr val="tx1"/>
                </a:solidFill>
                <a:latin typeface="+mj-lt"/>
              </a:rPr>
              <a:t>Graw</a:t>
            </a:r>
            <a:r>
              <a:rPr lang="es-ES" sz="1400" dirty="0">
                <a:solidFill>
                  <a:schemeClr val="tx1"/>
                </a:solidFill>
                <a:latin typeface="+mj-lt"/>
              </a:rPr>
              <a:t>-Hill, Interamericana 1996.</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a:solidFill>
                  <a:schemeClr val="tx1"/>
                </a:solidFill>
                <a:latin typeface="+mj-lt"/>
              </a:rPr>
              <a:t>Castellanos S.J. L. Díaz G. I. </a:t>
            </a:r>
            <a:r>
              <a:rPr lang="es-ES" sz="1400" dirty="0" err="1">
                <a:solidFill>
                  <a:schemeClr val="tx1"/>
                </a:solidFill>
                <a:latin typeface="+mj-lt"/>
              </a:rPr>
              <a:t>m.,Gay</a:t>
            </a:r>
            <a:r>
              <a:rPr lang="es-ES" sz="1400" dirty="0">
                <a:solidFill>
                  <a:schemeClr val="tx1"/>
                </a:solidFill>
                <a:latin typeface="+mj-lt"/>
              </a:rPr>
              <a:t>. Z. O. Medicina en Odontología. Manejo de pacientes con enfermedades sistémicas, 2ª ed., 2002, Ed. Manual moderno.</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Friedrich</a:t>
            </a:r>
            <a:r>
              <a:rPr lang="es-ES" sz="1400" dirty="0">
                <a:solidFill>
                  <a:schemeClr val="tx1"/>
                </a:solidFill>
                <a:latin typeface="+mj-lt"/>
              </a:rPr>
              <a:t> A </a:t>
            </a:r>
            <a:r>
              <a:rPr lang="es-ES" sz="1400" dirty="0" err="1">
                <a:solidFill>
                  <a:schemeClr val="tx1"/>
                </a:solidFill>
                <a:latin typeface="+mj-lt"/>
              </a:rPr>
              <a:t>Pasler</a:t>
            </a:r>
            <a:r>
              <a:rPr lang="es-ES" sz="1400" dirty="0">
                <a:solidFill>
                  <a:schemeClr val="tx1"/>
                </a:solidFill>
                <a:latin typeface="+mj-lt"/>
              </a:rPr>
              <a:t>.- Radiología, Atlas de radiología clínica. Ed. </a:t>
            </a:r>
            <a:r>
              <a:rPr lang="es-ES" sz="1400" dirty="0" err="1">
                <a:solidFill>
                  <a:schemeClr val="tx1"/>
                </a:solidFill>
                <a:latin typeface="+mj-lt"/>
              </a:rPr>
              <a:t>Masson</a:t>
            </a:r>
            <a:r>
              <a:rPr lang="es-ES" sz="1400" dirty="0">
                <a:solidFill>
                  <a:schemeClr val="tx1"/>
                </a:solidFill>
                <a:latin typeface="+mj-lt"/>
              </a:rPr>
              <a:t>-SALVAT odontología. Ed. 1992.</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Lindhe</a:t>
            </a:r>
            <a:r>
              <a:rPr lang="es-ES" sz="1400" dirty="0">
                <a:solidFill>
                  <a:schemeClr val="tx1"/>
                </a:solidFill>
                <a:latin typeface="+mj-lt"/>
              </a:rPr>
              <a:t>, </a:t>
            </a:r>
            <a:r>
              <a:rPr lang="es-ES" sz="1400" dirty="0" err="1">
                <a:solidFill>
                  <a:schemeClr val="tx1"/>
                </a:solidFill>
                <a:latin typeface="+mj-lt"/>
              </a:rPr>
              <a:t>Jan</a:t>
            </a:r>
            <a:r>
              <a:rPr lang="es-ES" sz="1400" dirty="0">
                <a:solidFill>
                  <a:schemeClr val="tx1"/>
                </a:solidFill>
                <a:latin typeface="+mj-lt"/>
              </a:rPr>
              <a:t>.- </a:t>
            </a:r>
            <a:r>
              <a:rPr lang="es-ES" sz="1400" dirty="0" err="1">
                <a:solidFill>
                  <a:schemeClr val="tx1"/>
                </a:solidFill>
                <a:latin typeface="+mj-lt"/>
              </a:rPr>
              <a:t>Periodoncia</a:t>
            </a:r>
            <a:r>
              <a:rPr lang="es-ES" sz="1400" dirty="0">
                <a:solidFill>
                  <a:schemeClr val="tx1"/>
                </a:solidFill>
                <a:latin typeface="+mj-lt"/>
              </a:rPr>
              <a:t> Clínica. Ed. Médica Panamericana. ED. 1996.</a:t>
            </a:r>
          </a:p>
          <a:p>
            <a:pPr marL="609600" indent="-609600" algn="just">
              <a:lnSpc>
                <a:spcPct val="80000"/>
              </a:lnSpc>
              <a:buFontTx/>
              <a:buAutoNum type="arabicPeriod" startAt="6"/>
              <a:defRPr/>
            </a:pPr>
            <a:endParaRPr lang="es-ES" sz="1400" dirty="0">
              <a:solidFill>
                <a:schemeClr val="tx1"/>
              </a:solidFill>
              <a:latin typeface="+mj-lt"/>
            </a:endParaRPr>
          </a:p>
          <a:p>
            <a:pPr marL="609600" indent="-609600" algn="just">
              <a:lnSpc>
                <a:spcPct val="80000"/>
              </a:lnSpc>
              <a:buFontTx/>
              <a:buAutoNum type="arabicPeriod" startAt="6"/>
              <a:defRPr/>
            </a:pPr>
            <a:r>
              <a:rPr lang="es-ES" sz="1400" dirty="0" err="1">
                <a:solidFill>
                  <a:schemeClr val="tx1"/>
                </a:solidFill>
                <a:latin typeface="+mj-lt"/>
              </a:rPr>
              <a:t>Cova</a:t>
            </a:r>
            <a:r>
              <a:rPr lang="es-ES" sz="1400" dirty="0">
                <a:solidFill>
                  <a:schemeClr val="tx1"/>
                </a:solidFill>
                <a:latin typeface="+mj-lt"/>
              </a:rPr>
              <a:t> N. J. L. Biomateriales Dentales, Ed. AMOLCA, 1ª ed., 2004, Colombia.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30</a:t>
            </a:fld>
            <a:endParaRPr lang="es-MX"/>
          </a:p>
        </p:txBody>
      </p:sp>
    </p:spTree>
    <p:extLst>
      <p:ext uri="{BB962C8B-B14F-4D97-AF65-F5344CB8AC3E}">
        <p14:creationId xmlns:p14="http://schemas.microsoft.com/office/powerpoint/2010/main" val="324636127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txBox="1">
            <a:spLocks noChangeArrowheads="1"/>
          </p:cNvSpPr>
          <p:nvPr/>
        </p:nvSpPr>
        <p:spPr>
          <a:xfrm>
            <a:off x="3814330" y="1854055"/>
            <a:ext cx="6624638" cy="4103687"/>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a:lnSpc>
                <a:spcPct val="90000"/>
              </a:lnSpc>
            </a:pPr>
            <a:endParaRPr lang="es-ES" sz="1400" b="1" dirty="0" smtClean="0">
              <a:solidFill>
                <a:schemeClr val="tx1"/>
              </a:solidFill>
            </a:endParaRPr>
          </a:p>
          <a:p>
            <a:pPr algn="just">
              <a:lnSpc>
                <a:spcPct val="90000"/>
              </a:lnSpc>
            </a:pPr>
            <a:endParaRPr lang="es-ES" sz="1400" b="1" dirty="0" smtClean="0">
              <a:solidFill>
                <a:schemeClr val="tx1"/>
              </a:solidFill>
            </a:endParaRPr>
          </a:p>
          <a:p>
            <a:pPr algn="just">
              <a:lnSpc>
                <a:spcPct val="90000"/>
              </a:lnSpc>
            </a:pPr>
            <a:endParaRPr lang="es-ES" sz="1400" b="1" dirty="0" smtClean="0">
              <a:solidFill>
                <a:schemeClr val="tx1"/>
              </a:solidFill>
            </a:endParaRPr>
          </a:p>
          <a:p>
            <a:pPr algn="just">
              <a:lnSpc>
                <a:spcPct val="90000"/>
              </a:lnSpc>
            </a:pPr>
            <a:endParaRPr lang="es-ES" sz="1400" b="1" dirty="0" smtClean="0">
              <a:solidFill>
                <a:schemeClr val="tx1"/>
              </a:solidFill>
            </a:endParaRPr>
          </a:p>
          <a:p>
            <a:pPr algn="just">
              <a:lnSpc>
                <a:spcPct val="150000"/>
              </a:lnSpc>
            </a:pPr>
            <a:r>
              <a:rPr lang="es-ES" sz="1600" b="1" dirty="0" smtClean="0">
                <a:solidFill>
                  <a:schemeClr val="tx1"/>
                </a:solidFill>
              </a:rPr>
              <a:t>Que el futuro Cirujano Dentista desarrolle habilidades psicomotrices basadas en las experiencias clínicas por medio de la atención a los pacientes que requieran tratamiento preventivos y restaurativos.</a:t>
            </a:r>
            <a:endParaRPr lang="es-ES" sz="2000" b="1" dirty="0" smtClean="0">
              <a:solidFill>
                <a:schemeClr val="tx1"/>
              </a:solidFill>
            </a:endParaRPr>
          </a:p>
          <a:p>
            <a:pPr>
              <a:lnSpc>
                <a:spcPct val="90000"/>
              </a:lnSpc>
            </a:pPr>
            <a:endParaRPr lang="es-ES" sz="2000" b="1" dirty="0" smtClean="0">
              <a:solidFill>
                <a:schemeClr val="tx1"/>
              </a:solidFill>
            </a:endParaRPr>
          </a:p>
        </p:txBody>
      </p:sp>
      <p:sp>
        <p:nvSpPr>
          <p:cNvPr id="3" name="Rectangle 4"/>
          <p:cNvSpPr txBox="1">
            <a:spLocks noChangeArrowheads="1"/>
          </p:cNvSpPr>
          <p:nvPr/>
        </p:nvSpPr>
        <p:spPr>
          <a:xfrm>
            <a:off x="4021282" y="1519816"/>
            <a:ext cx="7000875" cy="935037"/>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2000" b="1" dirty="0" smtClean="0">
                <a:solidFill>
                  <a:srgbClr val="990000"/>
                </a:solidFill>
              </a:rPr>
              <a:t>CONTRIBUCIÓN DE LA UNIDAD DE APRENDIZAJE AL PERFIL DE EGRESO</a:t>
            </a:r>
          </a:p>
        </p:txBody>
      </p:sp>
    </p:spTree>
    <p:extLst>
      <p:ext uri="{BB962C8B-B14F-4D97-AF65-F5344CB8AC3E}">
        <p14:creationId xmlns:p14="http://schemas.microsoft.com/office/powerpoint/2010/main" val="801499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4. Preparación de la cavidad</a:t>
            </a:r>
            <a:br>
              <a:rPr lang="es-MX" dirty="0" smtClean="0"/>
            </a:br>
            <a:r>
              <a:rPr lang="es-MX" dirty="0" smtClean="0"/>
              <a:t>Clase I y II</a:t>
            </a:r>
            <a:endParaRPr lang="es-MX" dirty="0"/>
          </a:p>
        </p:txBody>
      </p:sp>
      <p:sp>
        <p:nvSpPr>
          <p:cNvPr id="3" name="Marcador de contenido 2"/>
          <p:cNvSpPr>
            <a:spLocks noGrp="1"/>
          </p:cNvSpPr>
          <p:nvPr>
            <p:ph idx="1"/>
          </p:nvPr>
        </p:nvSpPr>
        <p:spPr/>
        <p:txBody>
          <a:bodyPr/>
          <a:lstStyle/>
          <a:p>
            <a:r>
              <a:rPr lang="es-MX" dirty="0" smtClean="0">
                <a:solidFill>
                  <a:schemeClr val="tx1"/>
                </a:solidFill>
              </a:rPr>
              <a:t>Apertura de la cavidad con fresa piriforme 329 o 330</a:t>
            </a:r>
          </a:p>
        </p:txBody>
      </p:sp>
      <p:pic>
        <p:nvPicPr>
          <p:cNvPr id="5" name="Imagen 4"/>
          <p:cNvPicPr>
            <a:picLocks noChangeAspect="1"/>
          </p:cNvPicPr>
          <p:nvPr/>
        </p:nvPicPr>
        <p:blipFill rotWithShape="1">
          <a:blip r:embed="rId2">
            <a:extLst>
              <a:ext uri="{28A0092B-C50C-407E-A947-70E740481C1C}">
                <a14:useLocalDpi xmlns:a14="http://schemas.microsoft.com/office/drawing/2010/main" val="0"/>
              </a:ext>
            </a:extLst>
          </a:blip>
          <a:srcRect l="57857"/>
          <a:stretch/>
        </p:blipFill>
        <p:spPr>
          <a:xfrm>
            <a:off x="2743201" y="2951018"/>
            <a:ext cx="798800" cy="1600200"/>
          </a:xfrm>
          <a:prstGeom prst="rect">
            <a:avLst/>
          </a:prstGeom>
        </p:spPr>
      </p:pic>
      <p:pic>
        <p:nvPicPr>
          <p:cNvPr id="7172" name="Picture 4" descr="Resultado de imagen para incrustaciones de resina pdf"/>
          <p:cNvPicPr>
            <a:picLocks noChangeAspect="1" noChangeArrowheads="1"/>
          </p:cNvPicPr>
          <p:nvPr/>
        </p:nvPicPr>
        <p:blipFill rotWithShape="1">
          <a:blip r:embed="rId3">
            <a:extLst>
              <a:ext uri="{28A0092B-C50C-407E-A947-70E740481C1C}">
                <a14:useLocalDpi xmlns:a14="http://schemas.microsoft.com/office/drawing/2010/main" val="0"/>
              </a:ext>
            </a:extLst>
          </a:blip>
          <a:srcRect l="30510" t="17850" b="6079"/>
          <a:stretch/>
        </p:blipFill>
        <p:spPr bwMode="auto">
          <a:xfrm>
            <a:off x="5174373" y="2951018"/>
            <a:ext cx="2813042" cy="2434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680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r>
              <a:rPr lang="es-MX" dirty="0" smtClean="0"/>
              <a:t>4. Preparación de la cavidad</a:t>
            </a:r>
            <a:br>
              <a:rPr lang="es-MX" dirty="0" smtClean="0"/>
            </a:br>
            <a:r>
              <a:rPr lang="es-MX" dirty="0" smtClean="0"/>
              <a:t>Clase I y II</a:t>
            </a:r>
            <a:endParaRPr lang="es-MX" dirty="0"/>
          </a:p>
        </p:txBody>
      </p:sp>
      <p:sp>
        <p:nvSpPr>
          <p:cNvPr id="7" name="Marcador de contenido 5"/>
          <p:cNvSpPr>
            <a:spLocks noGrp="1"/>
          </p:cNvSpPr>
          <p:nvPr>
            <p:ph idx="1"/>
          </p:nvPr>
        </p:nvSpPr>
        <p:spPr/>
        <p:txBody>
          <a:bodyPr/>
          <a:lstStyle/>
          <a:p>
            <a:r>
              <a:rPr lang="es-MX" dirty="0">
                <a:solidFill>
                  <a:schemeClr val="tx1"/>
                </a:solidFill>
              </a:rPr>
              <a:t>Conformación de la cavidad con fresa troncocónica de extremo liso 170, 171.</a:t>
            </a:r>
          </a:p>
          <a:p>
            <a:pPr marL="0" indent="0">
              <a:buNone/>
            </a:pPr>
            <a:endParaRPr lang="es-MX" dirty="0"/>
          </a:p>
        </p:txBody>
      </p:sp>
      <p:pic>
        <p:nvPicPr>
          <p:cNvPr id="8" name="Picture 2" descr="Resultado de imagen para incrustaciones de resina pdf"/>
          <p:cNvPicPr>
            <a:picLocks noChangeAspect="1" noChangeArrowheads="1"/>
          </p:cNvPicPr>
          <p:nvPr/>
        </p:nvPicPr>
        <p:blipFill rotWithShape="1">
          <a:blip r:embed="rId2">
            <a:extLst>
              <a:ext uri="{28A0092B-C50C-407E-A947-70E740481C1C}">
                <a14:useLocalDpi xmlns:a14="http://schemas.microsoft.com/office/drawing/2010/main" val="0"/>
              </a:ext>
            </a:extLst>
          </a:blip>
          <a:srcRect l="11875" t="10800" r="37325" b="16300"/>
          <a:stretch/>
        </p:blipFill>
        <p:spPr bwMode="auto">
          <a:xfrm>
            <a:off x="2806519" y="2920102"/>
            <a:ext cx="2903220" cy="277749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sultado de imagen para fresa troncoconica  170"/>
          <p:cNvPicPr>
            <a:picLocks noChangeAspect="1" noChangeArrowheads="1"/>
          </p:cNvPicPr>
          <p:nvPr/>
        </p:nvPicPr>
        <p:blipFill rotWithShape="1">
          <a:blip r:embed="rId3">
            <a:extLst>
              <a:ext uri="{28A0092B-C50C-407E-A947-70E740481C1C}">
                <a14:useLocalDpi xmlns:a14="http://schemas.microsoft.com/office/drawing/2010/main" val="0"/>
              </a:ext>
            </a:extLst>
          </a:blip>
          <a:srcRect l="14989" t="17622" r="72529" b="21797"/>
          <a:stretch/>
        </p:blipFill>
        <p:spPr bwMode="auto">
          <a:xfrm>
            <a:off x="7502310" y="3139861"/>
            <a:ext cx="758536" cy="2763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183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lstStyle/>
          <a:p>
            <a:r>
              <a:rPr lang="es-MX" dirty="0" smtClean="0"/>
              <a:t>4. Preparación de la cavidad</a:t>
            </a:r>
            <a:br>
              <a:rPr lang="es-MX" dirty="0" smtClean="0"/>
            </a:br>
            <a:r>
              <a:rPr lang="es-MX" dirty="0" smtClean="0"/>
              <a:t>Clase II</a:t>
            </a:r>
            <a:endParaRPr lang="es-MX" dirty="0"/>
          </a:p>
        </p:txBody>
      </p:sp>
      <p:sp>
        <p:nvSpPr>
          <p:cNvPr id="3" name="Marcador de contenido 2"/>
          <p:cNvSpPr>
            <a:spLocks noGrp="1"/>
          </p:cNvSpPr>
          <p:nvPr>
            <p:ph idx="1"/>
          </p:nvPr>
        </p:nvSpPr>
        <p:spPr>
          <a:xfrm>
            <a:off x="2589212" y="2133600"/>
            <a:ext cx="8915400" cy="495300"/>
          </a:xfrm>
        </p:spPr>
        <p:txBody>
          <a:bodyPr>
            <a:normAutofit/>
          </a:bodyPr>
          <a:lstStyle/>
          <a:p>
            <a:r>
              <a:rPr lang="es-MX" dirty="0" smtClean="0">
                <a:solidFill>
                  <a:schemeClr val="tx1"/>
                </a:solidFill>
              </a:rPr>
              <a:t>Tallar la caja proximal: piedra diamantada cilíndrica punta redondeada</a:t>
            </a:r>
            <a:endParaRPr lang="es-MX" dirty="0">
              <a:solidFill>
                <a:schemeClr val="tx1"/>
              </a:solidFill>
            </a:endParaRPr>
          </a:p>
        </p:txBody>
      </p:sp>
      <p:pic>
        <p:nvPicPr>
          <p:cNvPr id="4098" name="Picture 2" descr="Resultado de imagen para cavidades para incrustaciones este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735" y="2948940"/>
            <a:ext cx="3292500" cy="250888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cavidades para incrustaciones esteticas"/>
          <p:cNvPicPr>
            <a:picLocks noChangeAspect="1" noChangeArrowheads="1"/>
          </p:cNvPicPr>
          <p:nvPr/>
        </p:nvPicPr>
        <p:blipFill rotWithShape="1">
          <a:blip r:embed="rId3">
            <a:extLst>
              <a:ext uri="{28A0092B-C50C-407E-A947-70E740481C1C}">
                <a14:useLocalDpi xmlns:a14="http://schemas.microsoft.com/office/drawing/2010/main" val="0"/>
              </a:ext>
            </a:extLst>
          </a:blip>
          <a:srcRect l="10373" t="10567" r="32175" b="19536"/>
          <a:stretch/>
        </p:blipFill>
        <p:spPr bwMode="auto">
          <a:xfrm>
            <a:off x="7046912" y="2854642"/>
            <a:ext cx="3045778" cy="2775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476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5. Colocación de bases cavitarias</a:t>
            </a:r>
            <a:endParaRPr lang="es-MX" dirty="0"/>
          </a:p>
        </p:txBody>
      </p:sp>
      <p:sp>
        <p:nvSpPr>
          <p:cNvPr id="3" name="Marcador de contenido 2"/>
          <p:cNvSpPr>
            <a:spLocks noGrp="1"/>
          </p:cNvSpPr>
          <p:nvPr>
            <p:ph idx="1"/>
          </p:nvPr>
        </p:nvSpPr>
        <p:spPr>
          <a:xfrm>
            <a:off x="2589212" y="2133600"/>
            <a:ext cx="8915400" cy="666750"/>
          </a:xfrm>
        </p:spPr>
        <p:txBody>
          <a:bodyPr/>
          <a:lstStyle/>
          <a:p>
            <a:r>
              <a:rPr lang="es-MX" dirty="0" smtClean="0">
                <a:solidFill>
                  <a:schemeClr val="tx1"/>
                </a:solidFill>
              </a:rPr>
              <a:t>De acuerdo a profundidad se colocara protección pulpar.</a:t>
            </a:r>
            <a:endParaRPr lang="es-MX" dirty="0">
              <a:solidFill>
                <a:schemeClr val="tx1"/>
              </a:solidFill>
            </a:endParaRPr>
          </a:p>
        </p:txBody>
      </p:sp>
      <p:pic>
        <p:nvPicPr>
          <p:cNvPr id="8194" name="Picture 2" descr="Resultado de imagen para incrustaciones de resina pd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154" y="2711724"/>
            <a:ext cx="2701925" cy="201605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Resultado de imagen para incrustaciones de resina p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6840" y="2562702"/>
            <a:ext cx="2995930" cy="231409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Resultado de imagen para incrustaciones de resina pdf"/>
          <p:cNvPicPr>
            <a:picLocks noChangeAspect="1" noChangeArrowheads="1"/>
          </p:cNvPicPr>
          <p:nvPr/>
        </p:nvPicPr>
        <p:blipFill rotWithShape="1">
          <a:blip r:embed="rId4">
            <a:extLst>
              <a:ext uri="{28A0092B-C50C-407E-A947-70E740481C1C}">
                <a14:useLocalDpi xmlns:a14="http://schemas.microsoft.com/office/drawing/2010/main" val="0"/>
              </a:ext>
            </a:extLst>
          </a:blip>
          <a:srcRect l="3288" t="14495" b="11259"/>
          <a:stretch/>
        </p:blipFill>
        <p:spPr bwMode="auto">
          <a:xfrm>
            <a:off x="4398208" y="4043321"/>
            <a:ext cx="4279502" cy="2320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758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Marcador de número de diapositiva"/>
          <p:cNvSpPr>
            <a:spLocks noGrp="1"/>
          </p:cNvSpPr>
          <p:nvPr>
            <p:ph type="sldNum" sz="quarter" idx="12"/>
          </p:nvPr>
        </p:nvSpPr>
        <p:spPr/>
        <p:txBody>
          <a:bodyPr/>
          <a:lstStyle/>
          <a:p>
            <a:pPr>
              <a:defRPr/>
            </a:pPr>
            <a:fld id="{96FACEF6-4225-447E-9522-8B65A6BF3CAE}" type="slidenum">
              <a:rPr lang="es-ES" smtClean="0"/>
              <a:pPr>
                <a:defRPr/>
              </a:pPr>
              <a:t>9</a:t>
            </a:fld>
            <a:endParaRPr lang="es-ES"/>
          </a:p>
        </p:txBody>
      </p:sp>
      <p:sp>
        <p:nvSpPr>
          <p:cNvPr id="9" name="Título 1"/>
          <p:cNvSpPr txBox="1">
            <a:spLocks/>
          </p:cNvSpPr>
          <p:nvPr/>
        </p:nvSpPr>
        <p:spPr>
          <a:xfrm>
            <a:off x="2135189" y="370001"/>
            <a:ext cx="8911687" cy="1033240"/>
          </a:xfrm>
          <a:prstGeom prst="rect">
            <a:avLst/>
          </a:prstGeom>
        </p:spPr>
        <p:txBody>
          <a:bodyPr vert="horz" lIns="91440" tIns="45720" rIns="91440" bIns="45720" rtlCol="0" anchor="t">
            <a:normAutofit fontScale="75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smtClean="0"/>
              <a:t>6. Toma de impresión</a:t>
            </a:r>
            <a:br>
              <a:rPr lang="es-MX" dirty="0" smtClean="0"/>
            </a:br>
            <a:r>
              <a:rPr lang="es-MX" sz="2200" dirty="0" smtClean="0"/>
              <a:t>Toma de impresión con silicona por condensación o adición</a:t>
            </a:r>
            <a:r>
              <a:rPr lang="es-MX" dirty="0" smtClean="0"/>
              <a:t/>
            </a:r>
            <a:br>
              <a:rPr lang="es-MX" dirty="0" smtClean="0"/>
            </a:br>
            <a:endParaRPr lang="es-MX" dirty="0"/>
          </a:p>
        </p:txBody>
      </p:sp>
      <p:pic>
        <p:nvPicPr>
          <p:cNvPr id="12290" name="Picture 2" descr="Resultado de imagen para silicona por condensacion optos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9403" y="3922823"/>
            <a:ext cx="2533252" cy="253325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Resultado de imagen para impresiones dentales con silicon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0484" y="4308386"/>
            <a:ext cx="2590800" cy="1762125"/>
          </a:xfrm>
          <a:prstGeom prst="rect">
            <a:avLst/>
          </a:prstGeom>
        </p:spPr>
      </p:pic>
      <p:pic>
        <p:nvPicPr>
          <p:cNvPr id="12296" name="Picture 8" descr="Resultado de imagen para portaimpresion parci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805779" y="1076678"/>
            <a:ext cx="1792286" cy="3172708"/>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Resultado de imagen para portaimpresion parcia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1886" y="1187110"/>
            <a:ext cx="3488287" cy="2279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9200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TotalTime>
  <Words>997</Words>
  <Application>Microsoft Office PowerPoint</Application>
  <PresentationFormat>Panorámica</PresentationFormat>
  <Paragraphs>112</Paragraphs>
  <Slides>30</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Calibri</vt:lpstr>
      <vt:lpstr>Century Gothic</vt:lpstr>
      <vt:lpstr>Maiandra GD</vt:lpstr>
      <vt:lpstr>Wingdings 3</vt:lpstr>
      <vt:lpstr>Espiral</vt:lpstr>
      <vt:lpstr>Facultad de Odontología </vt:lpstr>
      <vt:lpstr>Presentación de PowerPoint</vt:lpstr>
      <vt:lpstr>Presentación de PowerPoint</vt:lpstr>
      <vt:lpstr>Presentación de PowerPoint</vt:lpstr>
      <vt:lpstr>4. Preparación de la cavidad Clase I y II</vt:lpstr>
      <vt:lpstr>4. Preparación de la cavidad Clase I y II</vt:lpstr>
      <vt:lpstr>4. Preparación de la cavidad Clase II</vt:lpstr>
      <vt:lpstr>5. Colocación de bases cavitarias</vt:lpstr>
      <vt:lpstr>Presentación de PowerPoint</vt:lpstr>
      <vt:lpstr>6. Toma de impresión Toma de impresión con silicona por condensación o adición </vt:lpstr>
      <vt:lpstr>6. Toma de impresión Toma de impresión con alginato para antagonista</vt:lpstr>
      <vt:lpstr>7. Provisional </vt:lpstr>
      <vt:lpstr>Modelos de trabajo y estudio</vt:lpstr>
      <vt:lpstr>8. Prueba en boca</vt:lpstr>
      <vt:lpstr>Técnica de Cementado</vt:lpstr>
      <vt:lpstr>1. Desinfectar la restauración con solución fisiológica por 15 seg. y secar</vt:lpstr>
      <vt:lpstr>2. Grabado con acido fluorhídrico al 5% por 20 seg. Y lavar por 1 min.</vt:lpstr>
      <vt:lpstr>3. Silano  por  60 seg.</vt:lpstr>
      <vt:lpstr>Preparación de la superficie dentaria</vt:lpstr>
      <vt:lpstr>Preparación de la superficie dentaria</vt:lpstr>
      <vt:lpstr>3. Grabado con acido fosfórico al 37% por 15 seg. Y se lava por 20 seg.</vt:lpstr>
      <vt:lpstr>4. Colocar adhesivo y fotocure durante 10 seg.</vt:lpstr>
      <vt:lpstr>Preparación del cemento dual</vt:lpstr>
      <vt:lpstr>4. Coloque la restauración</vt:lpstr>
      <vt:lpstr>5. Fotocurado </vt:lpstr>
      <vt:lpstr>6. Pulido de la restauración </vt:lpstr>
      <vt:lpstr>BIBLIOGRAFIA</vt:lpstr>
      <vt:lpstr>BASICA</vt:lpstr>
      <vt:lpstr>COMPLEMENTARIA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Facultad de Odontología </dc:title>
  <dc:creator>Usuario</dc:creator>
  <cp:lastModifiedBy>Usuario</cp:lastModifiedBy>
  <cp:revision>4</cp:revision>
  <dcterms:created xsi:type="dcterms:W3CDTF">2016-09-30T19:08:36Z</dcterms:created>
  <dcterms:modified xsi:type="dcterms:W3CDTF">2016-10-04T16:50:07Z</dcterms:modified>
</cp:coreProperties>
</file>