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99" r:id="rId2"/>
    <p:sldId id="300" r:id="rId3"/>
    <p:sldId id="301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7" r:id="rId39"/>
    <p:sldId id="298" r:id="rId40"/>
    <p:sldId id="302" r:id="rId41"/>
    <p:sldId id="303" r:id="rId4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2903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747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96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4575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635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9979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2365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693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703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0713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3073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493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6424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3357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570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428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D9653-A47B-4DDA-AC6D-34EC4BFD6861}" type="datetimeFigureOut">
              <a:rPr lang="es-MX" smtClean="0"/>
              <a:t>21/09/2016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A8056B3-9FC3-413C-8A83-BC0C049B2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8367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326763" y="334850"/>
            <a:ext cx="7766936" cy="12878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800" dirty="0" smtClean="0">
                <a:solidFill>
                  <a:schemeClr val="tx1"/>
                </a:solidFill>
              </a:rPr>
              <a:t>Universidad Autónoma del Estado de México</a:t>
            </a:r>
            <a:br>
              <a:rPr lang="es-MX" sz="2800" dirty="0" smtClean="0">
                <a:solidFill>
                  <a:schemeClr val="tx1"/>
                </a:solidFill>
              </a:rPr>
            </a:br>
            <a:r>
              <a:rPr lang="es-MX" sz="2800" dirty="0" smtClean="0">
                <a:solidFill>
                  <a:schemeClr val="tx1"/>
                </a:solidFill>
              </a:rPr>
              <a:t>Facultad de Odontología 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326763" y="1771272"/>
            <a:ext cx="7766936" cy="868897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Técnico </a:t>
            </a:r>
            <a:r>
              <a:rPr lang="es-MX" dirty="0">
                <a:solidFill>
                  <a:schemeClr val="tx1"/>
                </a:solidFill>
              </a:rPr>
              <a:t>S</a:t>
            </a:r>
            <a:r>
              <a:rPr lang="es-MX" dirty="0" smtClean="0">
                <a:solidFill>
                  <a:schemeClr val="tx1"/>
                </a:solidFill>
              </a:rPr>
              <a:t>uperior </a:t>
            </a:r>
            <a:r>
              <a:rPr lang="es-MX" dirty="0">
                <a:solidFill>
                  <a:schemeClr val="tx1"/>
                </a:solidFill>
              </a:rPr>
              <a:t>U</a:t>
            </a:r>
            <a:r>
              <a:rPr lang="es-MX" dirty="0" smtClean="0">
                <a:solidFill>
                  <a:schemeClr val="tx1"/>
                </a:solidFill>
              </a:rPr>
              <a:t>niversitario en Prótesis Bucodental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Unidad de Aprendizaje: Materiales Dentales I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Subtítulo 4"/>
          <p:cNvSpPr txBox="1">
            <a:spLocks/>
          </p:cNvSpPr>
          <p:nvPr/>
        </p:nvSpPr>
        <p:spPr>
          <a:xfrm>
            <a:off x="1466284" y="5207785"/>
            <a:ext cx="7766936" cy="8688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dirty="0" smtClean="0">
                <a:solidFill>
                  <a:schemeClr val="tx1"/>
                </a:solidFill>
              </a:rPr>
              <a:t>Elaborado por: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M. en D. Ariadna Rodríguez Romero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facultad de odontologia uaem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11" y="2762946"/>
            <a:ext cx="2444839" cy="244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059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Distorsión del patrón de cera</a:t>
            </a:r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0852" y="2067072"/>
            <a:ext cx="8596668" cy="17152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Aumenta a medida que aumentan el tiempo y la temperatura de conservación, esta relacionada con la liberación de la tensión residual que desarrolla el patrón de cera durante la fabricación.</a:t>
            </a:r>
            <a:endParaRPr lang="es-MX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 descr="Resultado de imagen para distorsión de la c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857" y="4308764"/>
            <a:ext cx="28765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524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274450"/>
              </p:ext>
            </p:extLst>
          </p:nvPr>
        </p:nvGraphicFramePr>
        <p:xfrm>
          <a:off x="1030094" y="2312694"/>
          <a:ext cx="8127999" cy="2656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Para patrones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Para</a:t>
                      </a:r>
                      <a:r>
                        <a:rPr lang="es-MX" baseline="0" dirty="0" smtClean="0"/>
                        <a:t> procesado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Para impresión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Incrustaciones</a:t>
                      </a:r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Colada </a:t>
                      </a:r>
                    </a:p>
                    <a:p>
                      <a:r>
                        <a:rPr lang="es-MX" dirty="0" smtClean="0"/>
                        <a:t>       laminas</a:t>
                      </a:r>
                    </a:p>
                    <a:p>
                      <a:r>
                        <a:rPr lang="es-MX" dirty="0" smtClean="0"/>
                        <a:t>       formas lisas</a:t>
                      </a:r>
                    </a:p>
                    <a:p>
                      <a:r>
                        <a:rPr lang="es-MX" dirty="0" smtClean="0"/>
                        <a:t>       encerado</a:t>
                      </a:r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Placas</a:t>
                      </a:r>
                      <a:r>
                        <a:rPr lang="es-MX" baseline="0" dirty="0" smtClean="0"/>
                        <a:t> base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De encajonamiento</a:t>
                      </a:r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De</a:t>
                      </a:r>
                      <a:r>
                        <a:rPr lang="es-MX" baseline="0" dirty="0" smtClean="0"/>
                        <a:t> utilidad</a:t>
                      </a:r>
                    </a:p>
                    <a:p>
                      <a:endParaRPr lang="es-MX" baseline="0" dirty="0" smtClean="0"/>
                    </a:p>
                    <a:p>
                      <a:r>
                        <a:rPr lang="es-MX" baseline="0" dirty="0" smtClean="0"/>
                        <a:t>Pegajosa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Correctiva</a:t>
                      </a:r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De mordida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3"/>
          <p:cNvSpPr txBox="1">
            <a:spLocks/>
          </p:cNvSpPr>
          <p:nvPr/>
        </p:nvSpPr>
        <p:spPr>
          <a:xfrm>
            <a:off x="1391157" y="1193919"/>
            <a:ext cx="7766936" cy="164630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mtClean="0">
                <a:solidFill>
                  <a:schemeClr val="tx1"/>
                </a:solidFill>
              </a:rPr>
              <a:t>Clasificación de las ceras dentales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678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9655"/>
          </a:xfrm>
        </p:spPr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Ceras para patrones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3198" y="1646599"/>
            <a:ext cx="8596668" cy="2650401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Se </a:t>
            </a:r>
            <a:r>
              <a:rPr lang="es-MX" sz="2400" dirty="0">
                <a:solidFill>
                  <a:schemeClr val="tx1"/>
                </a:solidFill>
              </a:rPr>
              <a:t>utilizan para conseguir las dimensiones y los </a:t>
            </a:r>
            <a:r>
              <a:rPr lang="es-MX" sz="2400" dirty="0" smtClean="0">
                <a:solidFill>
                  <a:schemeClr val="tx1"/>
                </a:solidFill>
              </a:rPr>
              <a:t>contornos de </a:t>
            </a:r>
            <a:r>
              <a:rPr lang="es-MX" sz="2400" dirty="0">
                <a:solidFill>
                  <a:schemeClr val="tx1"/>
                </a:solidFill>
              </a:rPr>
              <a:t>una restauración dental, en </a:t>
            </a:r>
            <a:r>
              <a:rPr lang="es-MX" sz="2400" dirty="0" smtClean="0">
                <a:solidFill>
                  <a:schemeClr val="tx1"/>
                </a:solidFill>
              </a:rPr>
              <a:t>construcción con un material </a:t>
            </a:r>
            <a:r>
              <a:rPr lang="es-MX" sz="2400" dirty="0">
                <a:solidFill>
                  <a:schemeClr val="tx1"/>
                </a:solidFill>
              </a:rPr>
              <a:t>más </a:t>
            </a:r>
            <a:r>
              <a:rPr lang="es-MX" sz="2400" dirty="0" smtClean="0">
                <a:solidFill>
                  <a:schemeClr val="tx1"/>
                </a:solidFill>
              </a:rPr>
              <a:t>duradero.</a:t>
            </a:r>
          </a:p>
          <a:p>
            <a:pPr marL="0" indent="0">
              <a:lnSpc>
                <a:spcPct val="120000"/>
              </a:lnSpc>
              <a:buNone/>
            </a:pPr>
            <a:endParaRPr lang="es-MX" sz="24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Cualidades: Cambio dimensional térmico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MX" sz="2400" dirty="0">
                <a:solidFill>
                  <a:schemeClr val="tx1"/>
                </a:solidFill>
              </a:rPr>
              <a:t>	</a:t>
            </a:r>
            <a:r>
              <a:rPr lang="es-MX" sz="2400" dirty="0" smtClean="0">
                <a:solidFill>
                  <a:schemeClr val="tx1"/>
                </a:solidFill>
              </a:rPr>
              <a:t>		    Tendencia al alabeo o la distorsión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1266" name="Picture 2" descr="Resultado de imagen para fluidez de las ceras dent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892" y="4634345"/>
            <a:ext cx="4416425" cy="210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209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 para incrustaciones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0853" y="1734562"/>
            <a:ext cx="8596668" cy="11125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Cera que reproduce la forma y las dimensiones de la restauración que se desea obtener.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para incrustaciones en c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346" y="3055362"/>
            <a:ext cx="4159155" cy="265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patron de cera para incrustacion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7" t="29362" r="21663" b="22927"/>
          <a:stretch/>
        </p:blipFill>
        <p:spPr bwMode="auto">
          <a:xfrm>
            <a:off x="5517573" y="3047279"/>
            <a:ext cx="3588516" cy="242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019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 para patrones de incrustaciones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677334" y="1766456"/>
            <a:ext cx="4185623" cy="3890444"/>
          </a:xfrm>
        </p:spPr>
        <p:txBody>
          <a:bodyPr>
            <a:normAutofit/>
          </a:bodyPr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Composición: </a:t>
            </a:r>
          </a:p>
          <a:p>
            <a:pPr marL="0" indent="0" algn="ctr">
              <a:buNone/>
            </a:pPr>
            <a:endParaRPr lang="es-MX" sz="24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s-MX" sz="2400" dirty="0">
                <a:solidFill>
                  <a:schemeClr val="tx1"/>
                </a:solidFill>
              </a:rPr>
              <a:t> </a:t>
            </a:r>
            <a:r>
              <a:rPr lang="es-MX" sz="2400" dirty="0" smtClean="0">
                <a:solidFill>
                  <a:schemeClr val="tx1"/>
                </a:solidFill>
              </a:rPr>
              <a:t> 60% parafina,</a:t>
            </a: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1% cera microcristalina</a:t>
            </a: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 10% ceresina</a:t>
            </a: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 25% carnauba,</a:t>
            </a: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 5% abejas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088385" y="1693719"/>
            <a:ext cx="4185617" cy="3890443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Clasificación según su escurrimiento: </a:t>
            </a:r>
            <a:endParaRPr lang="es-MX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sz="2400" dirty="0">
              <a:solidFill>
                <a:schemeClr val="tx1"/>
              </a:solidFill>
            </a:endParaRPr>
          </a:p>
          <a:p>
            <a:pPr algn="ctr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/>
                </a:solidFill>
              </a:rPr>
              <a:t>Duras</a:t>
            </a:r>
          </a:p>
          <a:p>
            <a:pPr algn="ctr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/>
                </a:solidFill>
              </a:rPr>
              <a:t>Regulares (medias) </a:t>
            </a:r>
          </a:p>
          <a:p>
            <a:pPr algn="ctr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/>
                </a:solidFill>
              </a:rPr>
              <a:t>Blandas.</a:t>
            </a: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429929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2391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No. 4 de ANSI/ADA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89252" y="1605177"/>
            <a:ext cx="4185623" cy="576262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TIPO I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75745" y="2737246"/>
            <a:ext cx="4185623" cy="1252864"/>
          </a:xfrm>
        </p:spPr>
        <p:txBody>
          <a:bodyPr>
            <a:no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Dura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Directa en boca-mismo diente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Niveles bajos de fluidez</a:t>
            </a:r>
          </a:p>
          <a:p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088383" y="1605177"/>
            <a:ext cx="4185618" cy="576262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TIPO II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088384" y="2737246"/>
            <a:ext cx="4185617" cy="1387946"/>
          </a:xfrm>
        </p:spPr>
        <p:txBody>
          <a:bodyPr>
            <a:no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Blanda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Indirecta-modelo de yeso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Fluida 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152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Propiedades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677334" y="1641765"/>
            <a:ext cx="8596668" cy="1127193"/>
          </a:xfrm>
        </p:spPr>
        <p:txBody>
          <a:bodyPr>
            <a:noAutofit/>
          </a:bodyPr>
          <a:lstStyle/>
          <a:p>
            <a:pPr algn="ctr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Fluidez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 descr="Resultado de imagen para ceras escurriend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66"/>
          <a:stretch/>
        </p:blipFill>
        <p:spPr bwMode="auto">
          <a:xfrm>
            <a:off x="2594655" y="2962565"/>
            <a:ext cx="5285220" cy="223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660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5909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Coeficiente de expansión térmica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76845"/>
            <a:ext cx="8596668" cy="4264517"/>
          </a:xfrm>
        </p:spPr>
        <p:txBody>
          <a:bodyPr>
            <a:normAutofit/>
          </a:bodyPr>
          <a:lstStyle/>
          <a:p>
            <a:r>
              <a:rPr lang="es-ES_trad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Debe </a:t>
            </a:r>
            <a:r>
              <a:rPr lang="es-ES_tradnl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 compensado en el colado cuando se utilice la técnica indirecta, ya que el patrón no está sometido a cambios de temperatura desde bucal a ambiente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 I:   .4% cera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 descr="Resultado de imagen para coeficiente de expansion termica de la cer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6" t="51101" r="31429" b="14054"/>
          <a:stretch/>
        </p:blipFill>
        <p:spPr bwMode="auto">
          <a:xfrm>
            <a:off x="4022413" y="3962248"/>
            <a:ext cx="3531778" cy="238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818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Propiedades deseables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58314"/>
            <a:ext cx="8596668" cy="2218228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Cuando se ablanda, la cera debe ser uniforme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El color debe tener contraste con el dado de trabajo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No debe tener escamas o una superficie rugosa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El patrón de cera debe ser rígido 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encerado de cavidades dental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022"/>
          <a:stretch/>
        </p:blipFill>
        <p:spPr bwMode="auto">
          <a:xfrm>
            <a:off x="5294245" y="3516738"/>
            <a:ext cx="2716414" cy="281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encerado de cavidades dent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211" y="3876542"/>
            <a:ext cx="3607157" cy="270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85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 para colada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4206" y="1713780"/>
            <a:ext cx="8596668" cy="13203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Cera que se utiliza para fabricar el patrón de la estructura metálica de las dentaduras parciales removibles y otras estructuras.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2414" t="34484" r="34643" b="7407"/>
          <a:stretch/>
        </p:blipFill>
        <p:spPr>
          <a:xfrm>
            <a:off x="2502631" y="3293917"/>
            <a:ext cx="4779818" cy="295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41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1879" y="1143158"/>
            <a:ext cx="8853033" cy="388077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sz="2400" dirty="0" smtClean="0">
                <a:solidFill>
                  <a:srgbClr val="0070C0"/>
                </a:solidFill>
              </a:rPr>
              <a:t>Programa Educativo: </a:t>
            </a:r>
            <a:r>
              <a:rPr lang="es-MX" sz="2400" dirty="0" smtClean="0">
                <a:solidFill>
                  <a:schemeClr val="tx1"/>
                </a:solidFill>
              </a:rPr>
              <a:t>Técnico </a:t>
            </a:r>
            <a:r>
              <a:rPr lang="es-MX" sz="2400" dirty="0">
                <a:solidFill>
                  <a:schemeClr val="tx1"/>
                </a:solidFill>
              </a:rPr>
              <a:t>S</a:t>
            </a:r>
            <a:r>
              <a:rPr lang="es-MX" sz="2400" dirty="0" smtClean="0">
                <a:solidFill>
                  <a:schemeClr val="tx1"/>
                </a:solidFill>
              </a:rPr>
              <a:t>uperior </a:t>
            </a:r>
            <a:r>
              <a:rPr lang="es-MX" sz="2400" dirty="0">
                <a:solidFill>
                  <a:schemeClr val="tx1"/>
                </a:solidFill>
              </a:rPr>
              <a:t>U</a:t>
            </a:r>
            <a:r>
              <a:rPr lang="es-MX" sz="2400" dirty="0" smtClean="0">
                <a:solidFill>
                  <a:schemeClr val="tx1"/>
                </a:solidFill>
              </a:rPr>
              <a:t>niversitario en Prótesis bucodental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s-MX" sz="2400" dirty="0" smtClean="0">
                <a:solidFill>
                  <a:srgbClr val="0070C0"/>
                </a:solidFill>
              </a:rPr>
              <a:t>Área Curricular</a:t>
            </a:r>
            <a:r>
              <a:rPr lang="es-MX" sz="2400" dirty="0" smtClean="0">
                <a:solidFill>
                  <a:schemeClr val="tx1"/>
                </a:solidFill>
              </a:rPr>
              <a:t>: Ciencias Odontológicas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s-MX" sz="2400" dirty="0" smtClean="0">
                <a:solidFill>
                  <a:srgbClr val="0070C0"/>
                </a:solidFill>
              </a:rPr>
              <a:t>Unidad de aprendizaje</a:t>
            </a:r>
            <a:r>
              <a:rPr lang="es-MX" sz="2400" dirty="0" smtClean="0">
                <a:solidFill>
                  <a:schemeClr val="tx1"/>
                </a:solidFill>
              </a:rPr>
              <a:t>: Materiales Dentales I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s-MX" sz="2400" dirty="0" smtClean="0">
                <a:solidFill>
                  <a:srgbClr val="0070C0"/>
                </a:solidFill>
              </a:rPr>
              <a:t>Carácter:</a:t>
            </a:r>
            <a:r>
              <a:rPr lang="es-MX" sz="2400" dirty="0" smtClean="0">
                <a:solidFill>
                  <a:schemeClr val="tx1"/>
                </a:solidFill>
              </a:rPr>
              <a:t> obligatorio 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0036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Composición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82607"/>
            <a:ext cx="8596668" cy="3880773"/>
          </a:xfrm>
        </p:spPr>
        <p:txBody>
          <a:bodyPr>
            <a:normAutofit/>
          </a:bodyPr>
          <a:lstStyle/>
          <a:p>
            <a:r>
              <a:rPr lang="es-ES_trad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Colofonia</a:t>
            </a:r>
            <a:r>
              <a:rPr lang="es-ES_tradnl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30 %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_tradnl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Resina Copal		30 %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_tradnl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Cera Carnauba		10 %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_tradnl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Acido </a:t>
            </a:r>
            <a:r>
              <a:rPr lang="es-ES_tradnl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Estearico</a:t>
            </a:r>
            <a:r>
              <a:rPr lang="es-ES_tradnl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5 %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_tradnl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Talco			7,5 %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_tradnl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Colorante		Cantidad Suficiente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246" y="1889155"/>
            <a:ext cx="3342756" cy="222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183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Características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09872"/>
            <a:ext cx="8596668" cy="3159556"/>
          </a:xfrm>
        </p:spPr>
        <p:txBody>
          <a:bodyPr>
            <a:noAutofit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C</a:t>
            </a:r>
            <a:r>
              <a:rPr lang="es-MX" sz="2400" dirty="0" smtClean="0">
                <a:solidFill>
                  <a:schemeClr val="tx1"/>
                </a:solidFill>
              </a:rPr>
              <a:t>alibre </a:t>
            </a:r>
            <a:r>
              <a:rPr lang="es-MX" sz="2400" dirty="0">
                <a:solidFill>
                  <a:schemeClr val="tx1"/>
                </a:solidFill>
              </a:rPr>
              <a:t>6, numero 28 (0.40mm), y numero 30 (0.32mm</a:t>
            </a:r>
            <a:r>
              <a:rPr lang="es-MX" sz="2400" dirty="0" smtClean="0">
                <a:solidFill>
                  <a:schemeClr val="tx1"/>
                </a:solidFill>
              </a:rPr>
              <a:t>).</a:t>
            </a:r>
            <a:endParaRPr lang="es-MX" sz="2400" dirty="0">
              <a:solidFill>
                <a:schemeClr val="tx1"/>
              </a:solidFill>
            </a:endParaRPr>
          </a:p>
          <a:p>
            <a:pPr lvl="0"/>
            <a:r>
              <a:rPr lang="es-ES_tradnl" sz="2400" dirty="0" smtClean="0">
                <a:solidFill>
                  <a:schemeClr val="tx1"/>
                </a:solidFill>
              </a:rPr>
              <a:t>Adhesividad</a:t>
            </a:r>
            <a:r>
              <a:rPr lang="es-ES_tradnl" sz="2400" dirty="0">
                <a:solidFill>
                  <a:schemeClr val="tx1"/>
                </a:solidFill>
              </a:rPr>
              <a:t>, para usar de unión y estabilizador temporal de un puente antes de soldar, o unir las piezas de una prótesis fracturada antes de repararla</a:t>
            </a:r>
            <a:endParaRPr lang="es-MX" sz="2400" dirty="0">
              <a:solidFill>
                <a:schemeClr val="tx1"/>
              </a:solidFill>
            </a:endParaRPr>
          </a:p>
          <a:p>
            <a:pPr lvl="0"/>
            <a:r>
              <a:rPr lang="es-ES_tradnl" sz="2400" dirty="0">
                <a:solidFill>
                  <a:schemeClr val="tx1"/>
                </a:solidFill>
              </a:rPr>
              <a:t>Capacidad de plegamiento, donde se adapta fácilmente a los 40ºC </a:t>
            </a:r>
            <a:endParaRPr lang="es-MX" sz="2400" dirty="0">
              <a:solidFill>
                <a:schemeClr val="tx1"/>
              </a:solidFill>
            </a:endParaRPr>
          </a:p>
          <a:p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Resultado de imagen para cera para colados dentales pp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57" t="39405" r="568"/>
          <a:stretch/>
        </p:blipFill>
        <p:spPr bwMode="auto">
          <a:xfrm>
            <a:off x="3657600" y="4135581"/>
            <a:ext cx="2587336" cy="245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370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Tipos de cera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677334" y="1620262"/>
            <a:ext cx="8596668" cy="1777565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Clase A: n.° 28, rosa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Clase B: n. ° 30, verde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Clase C: formas lisas, azul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cera calibrada pp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893" y="1500334"/>
            <a:ext cx="2857500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cera calibrada pp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37" y="3397826"/>
            <a:ext cx="2743489" cy="274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cera para colados dentales pp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32" t="54470" r="6541" b="5011"/>
          <a:stretch/>
        </p:blipFill>
        <p:spPr bwMode="auto">
          <a:xfrm>
            <a:off x="4400261" y="3959079"/>
            <a:ext cx="3455266" cy="2530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9802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Ceras para placa base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82607"/>
            <a:ext cx="8596668" cy="2130857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Sirven para establecer la dimensión vertical, el plano de oclusión y la fabricación de una dentadura completa.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También sirve para fabricar una cubeta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Color rosado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ceras para placas base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4135582"/>
            <a:ext cx="5121579" cy="215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ceras para placas base den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239" y="3339955"/>
            <a:ext cx="3095625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ceras para placas base denta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5" t="7601" r="60839" b="44572"/>
          <a:stretch/>
        </p:blipFill>
        <p:spPr bwMode="auto">
          <a:xfrm>
            <a:off x="9403773" y="609600"/>
            <a:ext cx="2039388" cy="254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925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Composición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589090"/>
            <a:ext cx="8596668" cy="3034866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70-80% parafina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12% cera de abeja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2.5 % carnauba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3% resina natural o sintética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2.5 ceras microcritalinas o sintéticas</a:t>
            </a:r>
          </a:p>
        </p:txBody>
      </p:sp>
      <p:pic>
        <p:nvPicPr>
          <p:cNvPr id="2050" name="Picture 2" descr="http://www.sdpt.net/completa/100_0987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920" y="1672936"/>
            <a:ext cx="4463205" cy="3325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7709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Características físicas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09872"/>
            <a:ext cx="8596668" cy="2764702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Presentación laminas de 7.6 X15.00 X 0.13 cm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Rosado o rojo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No dejan residuos sobre los dientes de porcelana o plástico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Tensión residual  en la cera que rodea al diente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3074" name="Picture 2" descr="Resultado de imagen para articulado de dientes en c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784" y="4166321"/>
            <a:ext cx="238125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para ceras para placas base dental filenes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5" t="30131" r="11875" b="13599"/>
          <a:stretch/>
        </p:blipFill>
        <p:spPr bwMode="auto">
          <a:xfrm>
            <a:off x="4975668" y="4081882"/>
            <a:ext cx="4790209" cy="216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sultado de imagen para ceras para placas base dental filenes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29" y="464626"/>
            <a:ext cx="3037109" cy="3037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9934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Tipos de cera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72218"/>
            <a:ext cx="8596668" cy="17671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I: blanda, preparación de contornos y veneres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II: media, patrones dentro de la boca, climas templados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III: dura, patrones dentro de la boca, climas cálidos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09" y="3439392"/>
            <a:ext cx="3609889" cy="2441864"/>
          </a:xfrm>
          <a:prstGeom prst="rect">
            <a:avLst/>
          </a:prstGeom>
        </p:spPr>
      </p:pic>
      <p:pic>
        <p:nvPicPr>
          <p:cNvPr id="4104" name="Picture 8" descr="Resultado de imagen para cera de procesa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410" y="3683578"/>
            <a:ext cx="4707371" cy="225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203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Ceras de procesado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61609" y="2325255"/>
            <a:ext cx="4816302" cy="29117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Se utilizan como materiales auxiliares en la clínica o laboratorio para construir restauraciones y aparatos, así como la soldadura de aparatos.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6146" name="Picture 2" descr="Resultado de imagen para cera para encajon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048" y="2627599"/>
            <a:ext cx="2333625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7472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 para encajonar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20263"/>
            <a:ext cx="8596668" cy="14658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Sirven para construir una caja de cera alrededor de la impresión, dentro de la cual se verterá y vibrara la escaloya o el cemento piedra bien mezclados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7170" name="Picture 2" descr="Resultado de imagen para cera para encajona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6" t="45407" r="25102" b="4716"/>
          <a:stretch/>
        </p:blipFill>
        <p:spPr bwMode="auto">
          <a:xfrm>
            <a:off x="3044536" y="3086101"/>
            <a:ext cx="3273137" cy="227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443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 de cardar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2025" y="1600943"/>
            <a:ext cx="8596668" cy="7176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Cera sobre la cual se fijan los dientes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8194" name="Picture 2" descr="Resultado de imagen para dientes de acril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793" y="2524971"/>
            <a:ext cx="2992870" cy="299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525" y="2676525"/>
            <a:ext cx="5550750" cy="275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30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9734" y="401650"/>
            <a:ext cx="8596668" cy="1320800"/>
          </a:xfrm>
        </p:spPr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Objetivo 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3534" y="1358264"/>
            <a:ext cx="8596668" cy="206751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El alumno identificar los criterios internacionales, propiedades físicas, químicas, mecánicas, biocompatibilidad, manipulación, indicaciones y aplicación de los materiales dentales: ceras, yesos y de impresión para seleccionar el material adecuado en la elaboración de aparatos protésicos bucodentales ortodóncicos y ortopédicos.</a:t>
            </a:r>
            <a:endParaRPr lang="es-MX" sz="2000" dirty="0">
              <a:solidFill>
                <a:schemeClr val="tx1"/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753534" y="3683615"/>
            <a:ext cx="8596668" cy="6050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</a:rPr>
              <a:t>Objetivo de la unidad</a:t>
            </a:r>
            <a:endParaRPr lang="es-MX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753534" y="4404317"/>
            <a:ext cx="8596668" cy="13038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Wingdings 3" charset="2"/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Identificar las ceras para uso dental a partir de su clasificación, composición química, propiedades físicas, al utilizar en el proceso de elaboración de las prótesis bucodentales</a:t>
            </a: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2894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Propiedades</a:t>
            </a:r>
            <a:br>
              <a:rPr lang="es-MX" dirty="0" smtClean="0">
                <a:solidFill>
                  <a:schemeClr val="tx1"/>
                </a:solidFill>
              </a:rPr>
            </a:b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37107" y="1464398"/>
            <a:ext cx="8596668" cy="3720666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Superficie lisa y brillante al flamearla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Se adhiere fácilmente a la escaloya sin espátula caliente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Flexible a 21°C conserva la forma a 35°C</a:t>
            </a:r>
          </a:p>
          <a:p>
            <a:r>
              <a:rPr lang="es-MX" sz="2400" dirty="0" err="1" smtClean="0">
                <a:solidFill>
                  <a:schemeClr val="tx1"/>
                </a:solidFill>
              </a:rPr>
              <a:t>Viscoelastica</a:t>
            </a:r>
            <a:r>
              <a:rPr lang="es-MX" sz="2400" dirty="0" smtClean="0">
                <a:solidFill>
                  <a:schemeClr val="tx1"/>
                </a:solidFill>
              </a:rPr>
              <a:t> que se distorsiona con facilidad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Debe ser ligeramente adhesiva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Debe tener suficiente dureza y resistencia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9220" name="Picture 4" descr="Resultado de imagen para cera para encofra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981" y="3742670"/>
            <a:ext cx="4510051" cy="261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esultado de imagen para registro de mordida en ce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575" y="444731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1827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 de utilidad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86517"/>
            <a:ext cx="8596668" cy="388077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Cera adhesiva que sirve para evitar el alabeo y la distorsión del material, se suministra en forma de barrilas o laminas de color rojo oscuro o naranja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Resultado de imagen para cera uti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76" y="3493655"/>
            <a:ext cx="428625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5862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Composición</a:t>
            </a:r>
            <a:br>
              <a:rPr lang="es-MX" dirty="0" smtClean="0">
                <a:solidFill>
                  <a:schemeClr val="tx1"/>
                </a:solidFill>
              </a:rPr>
            </a:b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96907"/>
            <a:ext cx="8596668" cy="1767175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smtClean="0">
                <a:solidFill>
                  <a:schemeClr val="tx1"/>
                </a:solidFill>
              </a:rPr>
              <a:t>Cera de abeja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smtClean="0">
                <a:solidFill>
                  <a:schemeClr val="tx1"/>
                </a:solidFill>
              </a:rPr>
              <a:t>Vaselina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smtClean="0">
                <a:solidFill>
                  <a:schemeClr val="tx1"/>
                </a:solidFill>
              </a:rPr>
              <a:t>Ceras blandas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1266" name="Picture 2" descr="Resultado de imagen para cera uti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103" y="1442243"/>
            <a:ext cx="44767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Resultado de imagen para cera utilid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15" y="3646705"/>
            <a:ext cx="3891588" cy="291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121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Propiedades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0070" y="1786518"/>
            <a:ext cx="8596668" cy="1528184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Flexible de 21 a 24 °C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Pegajosa a 21-24 °C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Suficiente adhesión par reconstrucciones 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2290" name="Picture 2" descr="Resultado de imagen para cera de utilidad odontolog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393" y="3720956"/>
            <a:ext cx="4406034" cy="290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Resultado de imagen para cera de utilidad odontolog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526" y="3568469"/>
            <a:ext cx="3432175" cy="274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4383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 pegajosa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20262"/>
            <a:ext cx="8596668" cy="38807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400" dirty="0" smtClean="0">
                <a:solidFill>
                  <a:schemeClr val="tx1"/>
                </a:solidFill>
              </a:rPr>
              <a:t>Es pegajosa en estado fundido y se adhiere a las superficies sobre las que se aplica</a:t>
            </a:r>
          </a:p>
          <a:p>
            <a:pPr>
              <a:lnSpc>
                <a:spcPct val="150000"/>
              </a:lnSpc>
            </a:pPr>
            <a:r>
              <a:rPr lang="es-MX" sz="2400" dirty="0" smtClean="0">
                <a:solidFill>
                  <a:schemeClr val="tx1"/>
                </a:solidFill>
              </a:rPr>
              <a:t>Se utiliza para unir partes metálicas o de plástico en una posición fija provisional</a:t>
            </a:r>
          </a:p>
          <a:p>
            <a:pPr>
              <a:lnSpc>
                <a:spcPct val="150000"/>
              </a:lnSpc>
            </a:pPr>
            <a:r>
              <a:rPr lang="es-MX" sz="2400" dirty="0" smtClean="0">
                <a:solidFill>
                  <a:schemeClr val="tx1"/>
                </a:solidFill>
              </a:rPr>
              <a:t>Color oscuro 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3314" name="Picture 2" descr="Resultado de imagen para cera pegajosa odontolog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157" y="3676938"/>
            <a:ext cx="45720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2616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Composición 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0071" y="1505962"/>
            <a:ext cx="8596668" cy="2141247"/>
          </a:xfrm>
        </p:spPr>
        <p:txBody>
          <a:bodyPr>
            <a:normAutofit lnSpcReduction="10000"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Cera constituida por una mezcla de ceras y resinas u otros aditivos.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Colofonia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Cera de abejas amarilla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Gomas de </a:t>
            </a:r>
            <a:r>
              <a:rPr lang="es-MX" sz="2400" dirty="0" err="1" smtClean="0">
                <a:solidFill>
                  <a:schemeClr val="tx1"/>
                </a:solidFill>
              </a:rPr>
              <a:t>dammar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4338" name="Picture 2" descr="Resultado de imagen para cera pegajosa odontolog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099" y="3214147"/>
            <a:ext cx="3708294" cy="265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Resultado de imagen para cera pegajosa odontolog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75" y="3958503"/>
            <a:ext cx="2961387" cy="199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4492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Propiedades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43589" y="1537135"/>
            <a:ext cx="8596668" cy="2484148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Pegajosa en estado fundido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Se adhiere estrechamente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No deja mas de un 0.2% de residuo tras la combustión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No se contrae mas de un 0.5% al pasar de 42 a 28°C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5362" name="Picture 2" descr="Resultado de imagen para cera pegajosa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756" y="3807546"/>
            <a:ext cx="2828841" cy="198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Resultado de imagen para cera pegajosa denta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622"/>
          <a:stretch/>
        </p:blipFill>
        <p:spPr bwMode="auto">
          <a:xfrm>
            <a:off x="5141923" y="3909831"/>
            <a:ext cx="4964022" cy="198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8337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Ceras para corregir impresión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17791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Se utiliza como un barniz de cera sobre una impresión original para establecer contacto y registrar los detalles de los tejidos blandos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Experimentan distorsión al extraer de la boca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registro de mordida en c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312" y="3636385"/>
            <a:ext cx="3333750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registro de mordida en ce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003" y="3636385"/>
            <a:ext cx="3304597" cy="252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8398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 para el registro de mordida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0984" y="1744953"/>
            <a:ext cx="8596668" cy="8631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Se utiliza para articular con exactitud determinados modelos de cuadrantes opuestos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Resultado de imagen para registro de mordida en c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811" y="3968233"/>
            <a:ext cx="3471508" cy="2303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laboratoriojulio.com.br/images/artigos/6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84" y="3559608"/>
            <a:ext cx="3877534" cy="25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8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Composición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0852" y="1475726"/>
            <a:ext cx="8596668" cy="1580138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Cera de abeja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Cera hidrocarbonadas como parafina o ceresina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Partículas de cobre o aluminio</a:t>
            </a:r>
          </a:p>
          <a:p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4098" name="Picture 2" descr="Resultado de imagen para registro de mordida en ce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348" y="3283526"/>
            <a:ext cx="3362927" cy="245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registro de mordida en ce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874" y="3159657"/>
            <a:ext cx="5628120" cy="342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49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Propiedades Físicas de las ceras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387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49499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Bibliografía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1481071"/>
            <a:ext cx="9432581" cy="4560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Básica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err="1" smtClean="0">
                <a:solidFill>
                  <a:schemeClr val="tx1"/>
                </a:solidFill>
              </a:rPr>
              <a:t>Skinner</a:t>
            </a:r>
            <a:r>
              <a:rPr lang="es-MX" sz="2000" dirty="0" smtClean="0">
                <a:solidFill>
                  <a:schemeClr val="tx1"/>
                </a:solidFill>
              </a:rPr>
              <a:t>, Philips, la ciencia de los materiales dentales, España, Interamericana, 2006.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err="1" smtClean="0">
                <a:solidFill>
                  <a:schemeClr val="tx1"/>
                </a:solidFill>
              </a:rPr>
              <a:t>Anusavice</a:t>
            </a:r>
            <a:r>
              <a:rPr lang="es-MX" sz="2000" dirty="0" smtClean="0">
                <a:solidFill>
                  <a:schemeClr val="tx1"/>
                </a:solidFill>
              </a:rPr>
              <a:t> KJ. Philips Ciencia de los materiales Dentales, Barcelona: Elsevier, 2004.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Craig </a:t>
            </a:r>
            <a:r>
              <a:rPr lang="es-MX" sz="2000" dirty="0" err="1" smtClean="0">
                <a:solidFill>
                  <a:schemeClr val="tx1"/>
                </a:solidFill>
              </a:rPr>
              <a:t>RG</a:t>
            </a:r>
            <a:r>
              <a:rPr lang="es-MX" sz="2000" dirty="0" smtClean="0">
                <a:solidFill>
                  <a:schemeClr val="tx1"/>
                </a:solidFill>
              </a:rPr>
              <a:t>. Materiales de Odontología restauradora, Madrid: Harcourt, Brace 1998.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Craig </a:t>
            </a:r>
            <a:r>
              <a:rPr lang="es-MX" sz="2000" dirty="0" err="1" smtClean="0">
                <a:solidFill>
                  <a:schemeClr val="tx1"/>
                </a:solidFill>
              </a:rPr>
              <a:t>RG</a:t>
            </a:r>
            <a:r>
              <a:rPr lang="es-MX" sz="2000" dirty="0" smtClean="0">
                <a:solidFill>
                  <a:schemeClr val="tx1"/>
                </a:solidFill>
              </a:rPr>
              <a:t>. Dental </a:t>
            </a:r>
            <a:r>
              <a:rPr lang="es-MX" sz="2000" dirty="0" err="1" smtClean="0">
                <a:solidFill>
                  <a:schemeClr val="tx1"/>
                </a:solidFill>
              </a:rPr>
              <a:t>Materials</a:t>
            </a:r>
            <a:r>
              <a:rPr lang="es-MX" sz="2000" dirty="0" smtClean="0">
                <a:solidFill>
                  <a:schemeClr val="tx1"/>
                </a:solidFill>
              </a:rPr>
              <a:t>: </a:t>
            </a:r>
            <a:r>
              <a:rPr lang="es-MX" sz="2000" dirty="0" err="1" smtClean="0">
                <a:solidFill>
                  <a:schemeClr val="tx1"/>
                </a:solidFill>
              </a:rPr>
              <a:t>properties</a:t>
            </a:r>
            <a:r>
              <a:rPr lang="es-MX" sz="2000" dirty="0" smtClean="0">
                <a:solidFill>
                  <a:schemeClr val="tx1"/>
                </a:solidFill>
              </a:rPr>
              <a:t> and manipulation, Madrid: </a:t>
            </a:r>
            <a:r>
              <a:rPr lang="es-MX" sz="2000" dirty="0" err="1" smtClean="0">
                <a:solidFill>
                  <a:schemeClr val="tx1"/>
                </a:solidFill>
              </a:rPr>
              <a:t>Mosby</a:t>
            </a:r>
            <a:r>
              <a:rPr lang="es-MX" sz="2000" dirty="0" smtClean="0">
                <a:solidFill>
                  <a:schemeClr val="tx1"/>
                </a:solidFill>
              </a:rPr>
              <a:t>, 1996.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err="1" smtClean="0">
                <a:solidFill>
                  <a:schemeClr val="tx1"/>
                </a:solidFill>
              </a:rPr>
              <a:t>Gladwing</a:t>
            </a:r>
            <a:r>
              <a:rPr lang="es-MX" sz="2000" dirty="0" smtClean="0">
                <a:solidFill>
                  <a:schemeClr val="tx1"/>
                </a:solidFill>
              </a:rPr>
              <a:t> M. </a:t>
            </a:r>
            <a:r>
              <a:rPr lang="es-MX" sz="2000" dirty="0" err="1" smtClean="0">
                <a:solidFill>
                  <a:schemeClr val="tx1"/>
                </a:solidFill>
              </a:rPr>
              <a:t>Bagby</a:t>
            </a:r>
            <a:r>
              <a:rPr lang="es-MX" sz="2000" dirty="0" smtClean="0">
                <a:solidFill>
                  <a:schemeClr val="tx1"/>
                </a:solidFill>
              </a:rPr>
              <a:t> M. </a:t>
            </a:r>
            <a:r>
              <a:rPr lang="es-MX" sz="2000" dirty="0" err="1" smtClean="0">
                <a:solidFill>
                  <a:schemeClr val="tx1"/>
                </a:solidFill>
              </a:rPr>
              <a:t>clinical</a:t>
            </a:r>
            <a:r>
              <a:rPr lang="es-MX" sz="2000" dirty="0" smtClean="0">
                <a:solidFill>
                  <a:schemeClr val="tx1"/>
                </a:solidFill>
              </a:rPr>
              <a:t> </a:t>
            </a:r>
            <a:r>
              <a:rPr lang="es-MX" sz="2000" dirty="0" err="1" smtClean="0">
                <a:solidFill>
                  <a:schemeClr val="tx1"/>
                </a:solidFill>
              </a:rPr>
              <a:t>aspects</a:t>
            </a:r>
            <a:r>
              <a:rPr lang="es-MX" sz="2000" dirty="0" smtClean="0">
                <a:solidFill>
                  <a:schemeClr val="tx1"/>
                </a:solidFill>
              </a:rPr>
              <a:t> of dental </a:t>
            </a:r>
            <a:r>
              <a:rPr lang="es-MX" sz="2000" dirty="0" err="1" smtClean="0">
                <a:solidFill>
                  <a:schemeClr val="tx1"/>
                </a:solidFill>
              </a:rPr>
              <a:t>materials</a:t>
            </a:r>
            <a:r>
              <a:rPr lang="es-MX" sz="2000" dirty="0" smtClean="0">
                <a:solidFill>
                  <a:schemeClr val="tx1"/>
                </a:solidFill>
              </a:rPr>
              <a:t>: </a:t>
            </a:r>
            <a:r>
              <a:rPr lang="es-MX" sz="2000" dirty="0" err="1" smtClean="0">
                <a:solidFill>
                  <a:schemeClr val="tx1"/>
                </a:solidFill>
              </a:rPr>
              <a:t>theory</a:t>
            </a:r>
            <a:r>
              <a:rPr lang="es-MX" sz="2000" dirty="0" smtClean="0">
                <a:solidFill>
                  <a:schemeClr val="tx1"/>
                </a:solidFill>
              </a:rPr>
              <a:t>, </a:t>
            </a:r>
            <a:r>
              <a:rPr lang="es-MX" sz="2000" dirty="0" err="1" smtClean="0">
                <a:solidFill>
                  <a:schemeClr val="tx1"/>
                </a:solidFill>
              </a:rPr>
              <a:t>practice</a:t>
            </a:r>
            <a:r>
              <a:rPr lang="es-MX" sz="2000" dirty="0" smtClean="0">
                <a:solidFill>
                  <a:schemeClr val="tx1"/>
                </a:solidFill>
              </a:rPr>
              <a:t> and case. </a:t>
            </a:r>
            <a:r>
              <a:rPr lang="es-MX" sz="2000" dirty="0" err="1" smtClean="0">
                <a:solidFill>
                  <a:schemeClr val="tx1"/>
                </a:solidFill>
              </a:rPr>
              <a:t>Philadelphia</a:t>
            </a:r>
            <a:r>
              <a:rPr lang="es-MX" sz="2000" dirty="0" smtClean="0">
                <a:solidFill>
                  <a:schemeClr val="tx1"/>
                </a:solidFill>
              </a:rPr>
              <a:t>: </a:t>
            </a:r>
            <a:r>
              <a:rPr lang="es-MX" sz="2000" dirty="0" err="1" smtClean="0">
                <a:solidFill>
                  <a:schemeClr val="tx1"/>
                </a:solidFill>
              </a:rPr>
              <a:t>Lippincott</a:t>
            </a:r>
            <a:r>
              <a:rPr lang="es-MX" sz="2000" dirty="0" smtClean="0">
                <a:solidFill>
                  <a:schemeClr val="tx1"/>
                </a:solidFill>
              </a:rPr>
              <a:t> Williams &amp; </a:t>
            </a:r>
            <a:r>
              <a:rPr lang="es-MX" sz="2000" dirty="0" err="1" smtClean="0">
                <a:solidFill>
                  <a:schemeClr val="tx1"/>
                </a:solidFill>
              </a:rPr>
              <a:t>Wilkins</a:t>
            </a:r>
            <a:r>
              <a:rPr lang="es-MX" sz="2000" dirty="0" smtClean="0">
                <a:solidFill>
                  <a:schemeClr val="tx1"/>
                </a:solidFill>
              </a:rPr>
              <a:t>, 2004.</a:t>
            </a: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478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Bibliografía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22739"/>
            <a:ext cx="8596668" cy="4418624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err="1" smtClean="0">
                <a:solidFill>
                  <a:schemeClr val="tx1"/>
                </a:solidFill>
              </a:rPr>
              <a:t>Shillimburg</a:t>
            </a:r>
            <a:r>
              <a:rPr lang="es-MX" sz="2000" dirty="0" smtClean="0">
                <a:solidFill>
                  <a:schemeClr val="tx1"/>
                </a:solidFill>
              </a:rPr>
              <a:t>, </a:t>
            </a:r>
            <a:r>
              <a:rPr lang="es-MX" sz="2000" dirty="0" err="1">
                <a:solidFill>
                  <a:schemeClr val="tx1"/>
                </a:solidFill>
              </a:rPr>
              <a:t>H</a:t>
            </a:r>
            <a:r>
              <a:rPr lang="es-MX" sz="2000" dirty="0" err="1" smtClean="0">
                <a:solidFill>
                  <a:schemeClr val="tx1"/>
                </a:solidFill>
              </a:rPr>
              <a:t>obo</a:t>
            </a:r>
            <a:r>
              <a:rPr lang="es-MX" sz="2000" dirty="0" smtClean="0">
                <a:solidFill>
                  <a:schemeClr val="tx1"/>
                </a:solidFill>
              </a:rPr>
              <a:t>. </a:t>
            </a:r>
            <a:r>
              <a:rPr lang="es-MX" sz="2000" dirty="0" err="1" smtClean="0">
                <a:solidFill>
                  <a:schemeClr val="tx1"/>
                </a:solidFill>
              </a:rPr>
              <a:t>Whitsett</a:t>
            </a:r>
            <a:r>
              <a:rPr lang="es-MX" sz="2000" dirty="0" smtClean="0">
                <a:solidFill>
                  <a:schemeClr val="tx1"/>
                </a:solidFill>
              </a:rPr>
              <a:t>. Fundamentos de </a:t>
            </a:r>
            <a:r>
              <a:rPr lang="es-MX" sz="2000" dirty="0" err="1" smtClean="0">
                <a:solidFill>
                  <a:schemeClr val="tx1"/>
                </a:solidFill>
              </a:rPr>
              <a:t>Prostodoncia</a:t>
            </a:r>
            <a:r>
              <a:rPr lang="es-MX" sz="2000" dirty="0" smtClean="0">
                <a:solidFill>
                  <a:schemeClr val="tx1"/>
                </a:solidFill>
              </a:rPr>
              <a:t> Fija. Ediciones Científicas, 2006.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Macchi </a:t>
            </a:r>
            <a:r>
              <a:rPr lang="es-MX" sz="2000" dirty="0" err="1" smtClean="0">
                <a:solidFill>
                  <a:schemeClr val="tx1"/>
                </a:solidFill>
              </a:rPr>
              <a:t>RL</a:t>
            </a:r>
            <a:r>
              <a:rPr lang="es-MX" sz="2000" dirty="0" smtClean="0">
                <a:solidFill>
                  <a:schemeClr val="tx1"/>
                </a:solidFill>
              </a:rPr>
              <a:t>. Materiales Dentales. Fundamentos para su estudio. Buenos aires: Panamericana, 2000.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err="1" smtClean="0">
                <a:solidFill>
                  <a:schemeClr val="tx1"/>
                </a:solidFill>
              </a:rPr>
              <a:t>O´brien</a:t>
            </a:r>
            <a:r>
              <a:rPr lang="es-MX" sz="2000" dirty="0" smtClean="0">
                <a:solidFill>
                  <a:schemeClr val="tx1"/>
                </a:solidFill>
              </a:rPr>
              <a:t> </a:t>
            </a:r>
            <a:r>
              <a:rPr lang="es-MX" sz="2000" dirty="0" err="1" smtClean="0">
                <a:solidFill>
                  <a:schemeClr val="tx1"/>
                </a:solidFill>
              </a:rPr>
              <a:t>WJ</a:t>
            </a:r>
            <a:r>
              <a:rPr lang="es-MX" sz="2000" dirty="0" smtClean="0">
                <a:solidFill>
                  <a:schemeClr val="tx1"/>
                </a:solidFill>
              </a:rPr>
              <a:t>. Dental </a:t>
            </a:r>
            <a:r>
              <a:rPr lang="es-MX" sz="2000" dirty="0" err="1" smtClean="0">
                <a:solidFill>
                  <a:schemeClr val="tx1"/>
                </a:solidFill>
              </a:rPr>
              <a:t>Materials</a:t>
            </a:r>
            <a:r>
              <a:rPr lang="es-MX" sz="2000" dirty="0" smtClean="0">
                <a:solidFill>
                  <a:schemeClr val="tx1"/>
                </a:solidFill>
              </a:rPr>
              <a:t> and </a:t>
            </a:r>
            <a:r>
              <a:rPr lang="es-MX" sz="2000" dirty="0" err="1" smtClean="0">
                <a:solidFill>
                  <a:schemeClr val="tx1"/>
                </a:solidFill>
              </a:rPr>
              <a:t>their</a:t>
            </a:r>
            <a:r>
              <a:rPr lang="es-MX" sz="2000" dirty="0" smtClean="0">
                <a:solidFill>
                  <a:schemeClr val="tx1"/>
                </a:solidFill>
              </a:rPr>
              <a:t> </a:t>
            </a:r>
            <a:r>
              <a:rPr lang="es-MX" sz="2000" dirty="0" err="1" smtClean="0">
                <a:solidFill>
                  <a:schemeClr val="tx1"/>
                </a:solidFill>
              </a:rPr>
              <a:t>selection</a:t>
            </a:r>
            <a:r>
              <a:rPr lang="es-MX" sz="2000" dirty="0" smtClean="0">
                <a:solidFill>
                  <a:schemeClr val="tx1"/>
                </a:solidFill>
              </a:rPr>
              <a:t>. </a:t>
            </a:r>
            <a:r>
              <a:rPr lang="es-MX" sz="2000" dirty="0" err="1" smtClean="0">
                <a:solidFill>
                  <a:schemeClr val="tx1"/>
                </a:solidFill>
              </a:rPr>
              <a:t>Quintessence</a:t>
            </a:r>
            <a:r>
              <a:rPr lang="es-MX" sz="2000" dirty="0" smtClean="0">
                <a:solidFill>
                  <a:schemeClr val="tx1"/>
                </a:solidFill>
              </a:rPr>
              <a:t>, 2002)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Smith B. Utilización clínica de los materiales dentales. Barcelona: </a:t>
            </a:r>
            <a:r>
              <a:rPr lang="es-MX" sz="2000" dirty="0" err="1" smtClean="0">
                <a:solidFill>
                  <a:schemeClr val="tx1"/>
                </a:solidFill>
              </a:rPr>
              <a:t>Masson</a:t>
            </a:r>
            <a:r>
              <a:rPr lang="es-MX" sz="2000" dirty="0" smtClean="0">
                <a:solidFill>
                  <a:schemeClr val="tx1"/>
                </a:solidFill>
              </a:rPr>
              <a:t>, 1996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Toledano M, Osorio R, Sánchez F, Osorio E. arte y ciencia de los materiales odontológicos. Madrid: Avances, 2003.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Vega del Barrio </a:t>
            </a:r>
            <a:r>
              <a:rPr lang="es-MX" sz="2000" dirty="0" err="1" smtClean="0">
                <a:solidFill>
                  <a:schemeClr val="tx1"/>
                </a:solidFill>
              </a:rPr>
              <a:t>JM</a:t>
            </a:r>
            <a:r>
              <a:rPr lang="es-MX" sz="2000" dirty="0" smtClean="0">
                <a:solidFill>
                  <a:schemeClr val="tx1"/>
                </a:solidFill>
              </a:rPr>
              <a:t>. Materiales en odontología. Fundamentos Biológicos clínicos, biofísicos y físico-Químicos. Madrid: Avances, 1996.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endParaRPr lang="es-MX" sz="2000" dirty="0" smtClean="0">
              <a:solidFill>
                <a:schemeClr val="tx1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028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Intervalo de fusión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0462" y="1817689"/>
            <a:ext cx="8596668" cy="42298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Las ceras están compuestas por tipos similares de moléculas de diferentes pesos moleculares y pueden contener distintos tipos de moléculas, cada una de las cuales con una variedad de pesos moleculares, no poseen puntos de fusión sino intervalos de fusión.</a:t>
            </a:r>
          </a:p>
          <a:p>
            <a:pPr marL="0" indent="0" algn="ctr">
              <a:buNone/>
            </a:pPr>
            <a:endParaRPr lang="es-MX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Moléculas y peso igual: punto de fusión</a:t>
            </a: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Moléculas y peso Distintos: intervalos de fusión</a:t>
            </a:r>
          </a:p>
        </p:txBody>
      </p:sp>
    </p:spTree>
    <p:extLst>
      <p:ext uri="{BB962C8B-B14F-4D97-AF65-F5344CB8AC3E}">
        <p14:creationId xmlns:p14="http://schemas.microsoft.com/office/powerpoint/2010/main" val="1059882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4736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Expansión térmica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72937"/>
            <a:ext cx="8596668" cy="17041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Las ceras se expanden cuando aumenta la temperatura y se contraen cuando la temperatura disminuye</a:t>
            </a:r>
          </a:p>
          <a:p>
            <a:pPr marL="0" indent="0">
              <a:buNone/>
            </a:pPr>
            <a:endParaRPr lang="es-MX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Punto de transición: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625" y="3605646"/>
            <a:ext cx="4127965" cy="213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80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Fluidez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76845"/>
            <a:ext cx="8596668" cy="1579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Es el resultado del deslizamiento de las moléculas unas sobre otras. </a:t>
            </a:r>
            <a:endParaRPr lang="es-MX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Depende de: Cera, temperatura y tiempo.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 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Resultado de imagen para ceras dent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000" y="3595254"/>
            <a:ext cx="2485900" cy="2808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Resultado de imagen para lampara de alcoh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93" y="3470564"/>
            <a:ext cx="2399473" cy="267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485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4345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Tensión residual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808019"/>
            <a:ext cx="8596668" cy="14339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chemeClr val="tx1"/>
                </a:solidFill>
              </a:rPr>
              <a:t>Generada cuando se somete al sólido a fuerzas por debajo de su intervalo de fusión, </a:t>
            </a:r>
            <a:r>
              <a:rPr lang="es-MX" sz="2400" dirty="0" smtClean="0">
                <a:solidFill>
                  <a:schemeClr val="tx1"/>
                </a:solidFill>
              </a:rPr>
              <a:t>esta tensión </a:t>
            </a:r>
            <a:r>
              <a:rPr lang="es-MX" sz="2400" dirty="0">
                <a:solidFill>
                  <a:schemeClr val="tx1"/>
                </a:solidFill>
              </a:rPr>
              <a:t>se produce durante el tallado o durante el enfriamiento bajo presión.</a:t>
            </a:r>
          </a:p>
        </p:txBody>
      </p:sp>
      <p:pic>
        <p:nvPicPr>
          <p:cNvPr id="5122" name="Picture 2" descr="Resultado de imagen para encerado dental paso a pa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866" y="3110345"/>
            <a:ext cx="3895725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909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4345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Ductilidad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0852" y="1620263"/>
            <a:ext cx="8596668" cy="9982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chemeClr val="tx1"/>
                </a:solidFill>
              </a:rPr>
              <a:t>Aumenta al incrementarse la temperatura de la </a:t>
            </a:r>
            <a:r>
              <a:rPr lang="es-MX" sz="2400" dirty="0" smtClean="0">
                <a:solidFill>
                  <a:schemeClr val="tx1"/>
                </a:solidFill>
              </a:rPr>
              <a:t>cera. Se estira en forma de alambre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6146" name="Picture 2" descr="Resultado de imagen para rodillos de cer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1" t="22400" r="15930"/>
          <a:stretch/>
        </p:blipFill>
        <p:spPr bwMode="auto">
          <a:xfrm>
            <a:off x="3314700" y="2618509"/>
            <a:ext cx="3718346" cy="390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83829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1304</Words>
  <Application>Microsoft Office PowerPoint</Application>
  <PresentationFormat>Panorámica</PresentationFormat>
  <Paragraphs>190</Paragraphs>
  <Slides>41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6" baseType="lpstr">
      <vt:lpstr>Arial</vt:lpstr>
      <vt:lpstr>Trebuchet MS</vt:lpstr>
      <vt:lpstr>Wingdings</vt:lpstr>
      <vt:lpstr>Wingdings 3</vt:lpstr>
      <vt:lpstr>Faceta</vt:lpstr>
      <vt:lpstr>Universidad Autónoma del Estado de México Facultad de Odontología </vt:lpstr>
      <vt:lpstr>Presentación de PowerPoint</vt:lpstr>
      <vt:lpstr>Objetivo </vt:lpstr>
      <vt:lpstr>Propiedades Físicas de las ceras</vt:lpstr>
      <vt:lpstr>Intervalo de fusión </vt:lpstr>
      <vt:lpstr>Expansión térmica</vt:lpstr>
      <vt:lpstr>Fluidez </vt:lpstr>
      <vt:lpstr>Tensión residual </vt:lpstr>
      <vt:lpstr>Ductilidad </vt:lpstr>
      <vt:lpstr>Distorsión del patrón de cera</vt:lpstr>
      <vt:lpstr>Presentación de PowerPoint</vt:lpstr>
      <vt:lpstr>Ceras para patrones</vt:lpstr>
      <vt:lpstr>Cera para incrustaciones </vt:lpstr>
      <vt:lpstr>Cera para patrones de incrustaciones </vt:lpstr>
      <vt:lpstr>No. 4 de ANSI/ADA </vt:lpstr>
      <vt:lpstr>Propiedades </vt:lpstr>
      <vt:lpstr>Coeficiente de expansión térmica</vt:lpstr>
      <vt:lpstr>Propiedades deseables</vt:lpstr>
      <vt:lpstr>Cera para colada</vt:lpstr>
      <vt:lpstr>Composición </vt:lpstr>
      <vt:lpstr>Características </vt:lpstr>
      <vt:lpstr>Tipos de cera </vt:lpstr>
      <vt:lpstr>Ceras para placa base</vt:lpstr>
      <vt:lpstr>Composición </vt:lpstr>
      <vt:lpstr>Características físicas </vt:lpstr>
      <vt:lpstr>Tipos de cera</vt:lpstr>
      <vt:lpstr>Ceras de procesado</vt:lpstr>
      <vt:lpstr>Cera para encajonar</vt:lpstr>
      <vt:lpstr>Cera de cardar</vt:lpstr>
      <vt:lpstr>Propiedades </vt:lpstr>
      <vt:lpstr>Cera de utilidad </vt:lpstr>
      <vt:lpstr>Composición </vt:lpstr>
      <vt:lpstr>Propiedades </vt:lpstr>
      <vt:lpstr>Cera pegajosa</vt:lpstr>
      <vt:lpstr>Composición  </vt:lpstr>
      <vt:lpstr>Propiedades </vt:lpstr>
      <vt:lpstr>Ceras para corregir impresión </vt:lpstr>
      <vt:lpstr>Cera para el registro de mordida</vt:lpstr>
      <vt:lpstr>Composición </vt:lpstr>
      <vt:lpstr>Bibliografía </vt:lpstr>
      <vt:lpstr>Bibliografía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HP_Laptop</dc:creator>
  <cp:lastModifiedBy>HP_Laptop</cp:lastModifiedBy>
  <cp:revision>2</cp:revision>
  <dcterms:created xsi:type="dcterms:W3CDTF">2016-09-21T22:50:18Z</dcterms:created>
  <dcterms:modified xsi:type="dcterms:W3CDTF">2016-09-21T23:48:39Z</dcterms:modified>
</cp:coreProperties>
</file>